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tiff" ContentType="image/tiff"/>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5"/>
  </p:notesMasterIdLst>
  <p:sldIdLst>
    <p:sldId id="348" r:id="rId2"/>
    <p:sldId id="607" r:id="rId3"/>
    <p:sldId id="628" r:id="rId4"/>
    <p:sldId id="535" r:id="rId5"/>
    <p:sldId id="629" r:id="rId6"/>
    <p:sldId id="630" r:id="rId7"/>
    <p:sldId id="631" r:id="rId8"/>
    <p:sldId id="608" r:id="rId9"/>
    <p:sldId id="609" r:id="rId10"/>
    <p:sldId id="624" r:id="rId11"/>
    <p:sldId id="625" r:id="rId12"/>
    <p:sldId id="626" r:id="rId13"/>
    <p:sldId id="612" r:id="rId14"/>
    <p:sldId id="613" r:id="rId15"/>
    <p:sldId id="619" r:id="rId16"/>
    <p:sldId id="582" r:id="rId17"/>
    <p:sldId id="632" r:id="rId18"/>
    <p:sldId id="633" r:id="rId19"/>
    <p:sldId id="634" r:id="rId20"/>
    <p:sldId id="584" r:id="rId21"/>
    <p:sldId id="577" r:id="rId22"/>
    <p:sldId id="594" r:id="rId23"/>
    <p:sldId id="603" r:id="rId24"/>
    <p:sldId id="615" r:id="rId25"/>
    <p:sldId id="616" r:id="rId26"/>
    <p:sldId id="617" r:id="rId27"/>
    <p:sldId id="618" r:id="rId28"/>
    <p:sldId id="464" r:id="rId29"/>
    <p:sldId id="636" r:id="rId30"/>
    <p:sldId id="638" r:id="rId31"/>
    <p:sldId id="606" r:id="rId32"/>
    <p:sldId id="620" r:id="rId33"/>
    <p:sldId id="492" r:id="rId34"/>
  </p:sldIdLst>
  <p:sldSz cx="9144000" cy="6858000" type="screen4x3"/>
  <p:notesSz cx="7772400" cy="10058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0E1A"/>
    <a:srgbClr val="F79646"/>
    <a:srgbClr val="CB0307"/>
    <a:srgbClr val="8D0E17"/>
    <a:srgbClr val="A94BFF"/>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98" autoAdjust="0"/>
    <p:restoredTop sz="90252" autoAdjust="0"/>
  </p:normalViewPr>
  <p:slideViewPr>
    <p:cSldViewPr snapToGrid="0" snapToObjects="1">
      <p:cViewPr>
        <p:scale>
          <a:sx n="108" d="100"/>
          <a:sy n="108" d="100"/>
        </p:scale>
        <p:origin x="-304"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32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3238"/>
          </a:xfrm>
          <a:prstGeom prst="rect">
            <a:avLst/>
          </a:prstGeom>
        </p:spPr>
        <p:txBody>
          <a:bodyPr vert="horz" lIns="91440" tIns="45720" rIns="91440" bIns="45720" rtlCol="0"/>
          <a:lstStyle>
            <a:lvl1pPr algn="r">
              <a:defRPr sz="1200"/>
            </a:lvl1pPr>
          </a:lstStyle>
          <a:p>
            <a:fld id="{D2A19BDB-AF87-CC4D-8534-8DAE3D62298D}" type="datetimeFigureOut">
              <a:rPr lang="en-US" smtClean="0"/>
              <a:t>10/8/20</a:t>
            </a:fld>
            <a:endParaRPr lang="en-US"/>
          </a:p>
        </p:txBody>
      </p:sp>
      <p:sp>
        <p:nvSpPr>
          <p:cNvPr id="4" name="Slide Image Placeholder 3"/>
          <p:cNvSpPr>
            <a:spLocks noGrp="1" noRot="1" noChangeAspect="1"/>
          </p:cNvSpPr>
          <p:nvPr>
            <p:ph type="sldImg" idx="2"/>
          </p:nvPr>
        </p:nvSpPr>
        <p:spPr>
          <a:xfrm>
            <a:off x="1371600" y="754063"/>
            <a:ext cx="5029200" cy="3771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778375"/>
            <a:ext cx="6216650" cy="45259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553575"/>
            <a:ext cx="3368675" cy="5032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3238"/>
          </a:xfrm>
          <a:prstGeom prst="rect">
            <a:avLst/>
          </a:prstGeom>
        </p:spPr>
        <p:txBody>
          <a:bodyPr vert="horz" lIns="91440" tIns="45720" rIns="91440" bIns="45720" rtlCol="0" anchor="b"/>
          <a:lstStyle>
            <a:lvl1pPr algn="r">
              <a:defRPr sz="1200"/>
            </a:lvl1pPr>
          </a:lstStyle>
          <a:p>
            <a:fld id="{72B4CE2C-5F8C-6148-9677-EEC8E38DEEC9}" type="slidenum">
              <a:rPr lang="en-US" smtClean="0"/>
              <a:t>‹#›</a:t>
            </a:fld>
            <a:endParaRPr lang="en-US"/>
          </a:p>
        </p:txBody>
      </p:sp>
    </p:spTree>
    <p:extLst>
      <p:ext uri="{BB962C8B-B14F-4D97-AF65-F5344CB8AC3E}">
        <p14:creationId xmlns:p14="http://schemas.microsoft.com/office/powerpoint/2010/main" val="129264067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1167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1986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21" name="Slide Number"/>
          <p:cNvSpPr txBox="1">
            <a:spLocks noGrp="1"/>
          </p:cNvSpPr>
          <p:nvPr>
            <p:ph type="sldNum" sz="quarter" idx="2"/>
          </p:nvPr>
        </p:nvSpPr>
        <p:spPr>
          <a:xfrm>
            <a:off x="8603260" y="6585121"/>
            <a:ext cx="257184" cy="267801"/>
          </a:xfrm>
          <a:prstGeom prst="rect">
            <a:avLst/>
          </a:prstGeom>
        </p:spPr>
        <p:txBody>
          <a:bodyPr/>
          <a:lstStyle/>
          <a:p>
            <a:fld id="{86CB4B4D-7CA3-9044-876B-883B54F8677D}" type="slidenum">
              <a:t>‹#›</a:t>
            </a:fld>
            <a:endParaRPr/>
          </a:p>
        </p:txBody>
      </p:sp>
      <p:sp>
        <p:nvSpPr>
          <p:cNvPr id="22" name="Title Text"/>
          <p:cNvSpPr txBox="1">
            <a:spLocks noGrp="1"/>
          </p:cNvSpPr>
          <p:nvPr>
            <p:ph type="title"/>
          </p:nvPr>
        </p:nvSpPr>
        <p:spPr>
          <a:xfrm>
            <a:off x="182880" y="104503"/>
            <a:ext cx="6723017" cy="492362"/>
          </a:xfrm>
          <a:prstGeom prst="rect">
            <a:avLst/>
          </a:prstGeom>
          <a:ln w="3175">
            <a:solidFill>
              <a:srgbClr val="FFFFFF"/>
            </a:solidFill>
            <a:round/>
          </a:ln>
        </p:spPr>
        <p:txBody>
          <a:bodyPr lIns="0" tIns="0" rIns="0" bIns="0">
            <a:noAutofit/>
          </a:bodyPr>
          <a:lstStyle>
            <a:lvl1pPr algn="ctr">
              <a:defRPr sz="3200" b="1">
                <a:latin typeface="+mj-lt"/>
                <a:ea typeface="+mj-ea"/>
                <a:cs typeface="+mj-cs"/>
                <a:sym typeface="Calibri"/>
              </a:defRPr>
            </a:lvl1pPr>
          </a:lstStyle>
          <a:p>
            <a:r>
              <a:rPr dirty="0"/>
              <a:t>Title Text</a:t>
            </a:r>
          </a:p>
        </p:txBody>
      </p:sp>
      <p:sp>
        <p:nvSpPr>
          <p:cNvPr id="7" name="Text Placeholder 6"/>
          <p:cNvSpPr>
            <a:spLocks noGrp="1"/>
          </p:cNvSpPr>
          <p:nvPr>
            <p:ph type="body" sz="quarter" idx="10"/>
          </p:nvPr>
        </p:nvSpPr>
        <p:spPr>
          <a:xfrm>
            <a:off x="334964" y="738189"/>
            <a:ext cx="8347075" cy="5536777"/>
          </a:xfrm>
          <a:prstGeom prst="rect">
            <a:avLst/>
          </a:prstGeom>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lvl1pPr>
            <a:lvl2pPr marL="6858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3pPr>
            <a:lvl4pPr marL="16002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smtClean="0">
                <a:ln>
                  <a:noFill/>
                </a:ln>
                <a:solidFill>
                  <a:sysClr val="windowText" lastClr="000000"/>
                </a:solidFill>
                <a:effectLst/>
                <a:uLnTx/>
                <a:uFillTx/>
                <a:latin typeface="+mn-lt"/>
                <a:ea typeface="+mn-ea"/>
                <a:cs typeface="+mn-cs"/>
              </a:rPr>
              <a:t>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smtClean="0">
                <a:ln>
                  <a:noFill/>
                </a:ln>
                <a:solidFill>
                  <a:sysClr val="windowText" lastClr="000000"/>
                </a:solidFill>
                <a:effectLst/>
                <a:uLnTx/>
                <a:uFillTx/>
                <a:latin typeface="+mn-lt"/>
                <a:ea typeface="+mn-ea"/>
                <a:cs typeface="+mn-cs"/>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sysClr val="windowText" lastClr="000000"/>
                </a:solidFill>
                <a:effectLst/>
                <a:uLnTx/>
                <a:uFillTx/>
                <a:latin typeface="+mn-lt"/>
                <a:ea typeface="+mn-ea"/>
                <a:cs typeface="+mn-cs"/>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ysClr val="windowText" lastClr="000000"/>
                </a:solidFill>
                <a:effectLst/>
                <a:uLnTx/>
                <a:uFillTx/>
                <a:latin typeface="+mn-lt"/>
                <a:ea typeface="+mn-ea"/>
                <a:cs typeface="+mn-cs"/>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ysClr val="windowText" lastClr="000000"/>
                </a:solidFill>
                <a:effectLst/>
                <a:uLnTx/>
                <a:uFillTx/>
                <a:latin typeface="+mn-lt"/>
                <a:ea typeface="+mn-ea"/>
                <a:cs typeface="+mn-cs"/>
              </a:rPr>
              <a:t>Fifth level</a:t>
            </a:r>
          </a:p>
        </p:txBody>
      </p:sp>
    </p:spTree>
    <p:extLst>
      <p:ext uri="{BB962C8B-B14F-4D97-AF65-F5344CB8AC3E}">
        <p14:creationId xmlns:p14="http://schemas.microsoft.com/office/powerpoint/2010/main" val="381479733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8713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5020944-B34D-45B6-9E91-196701CA6FD2}" type="datetimeFigureOut">
              <a:rPr lang="en-US" smtClean="0"/>
              <a:t>10/8/20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2CE00F-D1DB-491E-8F84-B67BC2B1599C}" type="slidenum">
              <a:rPr lang="en-US" smtClean="0"/>
              <a:t>‹#›</a:t>
            </a:fld>
            <a:endParaRPr lang="en-US"/>
          </a:p>
        </p:txBody>
      </p:sp>
    </p:spTree>
    <p:extLst>
      <p:ext uri="{BB962C8B-B14F-4D97-AF65-F5344CB8AC3E}">
        <p14:creationId xmlns:p14="http://schemas.microsoft.com/office/powerpoint/2010/main" val="1452821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04576"/>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9638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9"/>
            <a:ext cx="7886700" cy="1325563"/>
          </a:xfrm>
          <a:prstGeom prst="rect">
            <a:avLst/>
          </a:prstGeom>
        </p:spPr>
        <p:txBody>
          <a:bodyPr/>
          <a:lstStyle>
            <a:lvl1pPr>
              <a:defRPr>
                <a:solidFill>
                  <a:srgbClr val="30519D"/>
                </a:solidFill>
                <a:latin typeface="Arial" charset="0"/>
                <a:ea typeface="Arial" charset="0"/>
                <a:cs typeface="Arial"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604520"/>
            <a:ext cx="8229240" cy="3977280"/>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a:xfrm>
            <a:off x="3750513" y="6311907"/>
            <a:ext cx="2057400" cy="365125"/>
          </a:xfrm>
          <a:prstGeom prst="rect">
            <a:avLst/>
          </a:prstGeom>
        </p:spPr>
        <p:txBody>
          <a:bodyPr/>
          <a:lstStyle>
            <a:lvl1pPr algn="ctr">
              <a:defRPr/>
            </a:lvl1pPr>
          </a:lstStyle>
          <a:p>
            <a:fld id="{893C5830-40F3-F04E-B2E3-10E6672BA8FF}" type="slidenum">
              <a:rPr lang="en-US" smtClean="0"/>
              <a:pPr/>
              <a:t>‹#›</a:t>
            </a:fld>
            <a:endParaRPr lang="en-US"/>
          </a:p>
        </p:txBody>
      </p:sp>
    </p:spTree>
    <p:extLst>
      <p:ext uri="{BB962C8B-B14F-4D97-AF65-F5344CB8AC3E}">
        <p14:creationId xmlns:p14="http://schemas.microsoft.com/office/powerpoint/2010/main" val="1368349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Blank Slide">
    <p:spTree>
      <p:nvGrpSpPr>
        <p:cNvPr id="1" name=""/>
        <p:cNvGrpSpPr/>
        <p:nvPr/>
      </p:nvGrpSpPr>
      <p:grpSpPr>
        <a:xfrm>
          <a:off x="0" y="0"/>
          <a:ext cx="0" cy="0"/>
          <a:chOff x="0" y="0"/>
          <a:chExt cx="0" cy="0"/>
        </a:xfrm>
      </p:grpSpPr>
      <p:sp>
        <p:nvSpPr>
          <p:cNvPr id="2" name="PlaceHolder 7"/>
          <p:cNvSpPr>
            <a:spLocks noGrp="1"/>
          </p:cNvSpPr>
          <p:nvPr>
            <p:ph type="title"/>
          </p:nvPr>
        </p:nvSpPr>
        <p:spPr>
          <a:xfrm>
            <a:off x="2087355" y="11248"/>
            <a:ext cx="5378542" cy="594335"/>
          </a:xfrm>
          <a:prstGeom prst="rect">
            <a:avLst/>
          </a:prstGeom>
          <a:ln w="0">
            <a:solidFill>
              <a:schemeClr val="bg1"/>
            </a:solidFill>
          </a:ln>
        </p:spPr>
        <p:txBody>
          <a:bodyPr lIns="0" tIns="0" rIns="0" bIns="0" anchor="ctr"/>
          <a:lstStyle>
            <a:lvl1pPr algn="ctr">
              <a:defRPr sz="2000" b="1"/>
            </a:lvl1pPr>
          </a:lstStyle>
          <a:p>
            <a:r>
              <a:rPr lang="en-US" dirty="0">
                <a:latin typeface="Calibri"/>
              </a:rPr>
              <a:t>Click to edit the title text format</a:t>
            </a:r>
            <a:endParaRPr dirty="0"/>
          </a:p>
        </p:txBody>
      </p:sp>
    </p:spTree>
    <p:extLst>
      <p:ext uri="{BB962C8B-B14F-4D97-AF65-F5344CB8AC3E}">
        <p14:creationId xmlns:p14="http://schemas.microsoft.com/office/powerpoint/2010/main" val="4270748407"/>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hyperlink" Target="mailto:Georg.Hoffstaetter@Cornell.edu" TargetMode="External"/><Relationship Id="rId12"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CustomShape 3"/>
          <p:cNvSpPr/>
          <p:nvPr/>
        </p:nvSpPr>
        <p:spPr>
          <a:xfrm>
            <a:off x="8603260" y="6585120"/>
            <a:ext cx="540738" cy="272880"/>
          </a:xfrm>
          <a:prstGeom prst="rect">
            <a:avLst/>
          </a:prstGeom>
          <a:noFill/>
          <a:ln>
            <a:noFill/>
          </a:ln>
        </p:spPr>
        <p:txBody>
          <a:bodyPr wrap="none" lIns="90000" tIns="45000" rIns="90000" bIns="45000"/>
          <a:lstStyle/>
          <a:p>
            <a:pPr>
              <a:lnSpc>
                <a:spcPct val="100000"/>
              </a:lnSpc>
            </a:pPr>
            <a:fld id="{8B6CE713-D777-4EC2-A412-BBD244B64F30}" type="slidenum">
              <a:rPr lang="en-US" sz="1200" smtClean="0">
                <a:solidFill>
                  <a:srgbClr val="000000"/>
                </a:solidFill>
                <a:latin typeface="Calibri"/>
              </a:rPr>
              <a:t>‹#›</a:t>
            </a:fld>
            <a:endParaRPr dirty="0"/>
          </a:p>
        </p:txBody>
      </p:sp>
      <p:sp>
        <p:nvSpPr>
          <p:cNvPr id="4" name="CustomShape 4"/>
          <p:cNvSpPr/>
          <p:nvPr/>
        </p:nvSpPr>
        <p:spPr>
          <a:xfrm>
            <a:off x="0" y="6614803"/>
            <a:ext cx="8325289" cy="243199"/>
          </a:xfrm>
          <a:prstGeom prst="rect">
            <a:avLst/>
          </a:prstGeom>
          <a:noFill/>
          <a:ln>
            <a:noFill/>
          </a:ln>
        </p:spPr>
        <p:txBody>
          <a:bodyPr wrap="none" lIns="90000" tIns="45000" rIns="90000" bIns="45000"/>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rgbClr val="000000"/>
                </a:solidFill>
                <a:latin typeface="Optima"/>
                <a:cs typeface="Optima"/>
                <a:hlinkClick r:id="rId11"/>
              </a:rPr>
              <a:t>Georg.Hoffstaetter@Cornell.edu</a:t>
            </a:r>
            <a:r>
              <a:rPr lang="en-US" sz="1200" dirty="0" smtClean="0">
                <a:solidFill>
                  <a:srgbClr val="000000"/>
                </a:solidFill>
                <a:latin typeface="Optima"/>
                <a:cs typeface="Optima"/>
              </a:rPr>
              <a:t> </a:t>
            </a:r>
            <a:r>
              <a:rPr lang="en-US" sz="1200" baseline="0" dirty="0" smtClean="0">
                <a:solidFill>
                  <a:schemeClr val="tx1"/>
                </a:solidFill>
                <a:latin typeface="Optima"/>
                <a:cs typeface="Optima"/>
              </a:rPr>
              <a:t>-</a:t>
            </a:r>
            <a:r>
              <a:rPr lang="en-US" sz="1200" baseline="0" dirty="0" smtClean="0">
                <a:solidFill>
                  <a:srgbClr val="000000"/>
                </a:solidFill>
                <a:latin typeface="Optima"/>
                <a:cs typeface="Optima"/>
              </a:rPr>
              <a:t> October 8, 2020 – </a:t>
            </a:r>
            <a:r>
              <a:rPr lang="en-US" sz="1200" kern="1200" dirty="0" smtClean="0">
                <a:solidFill>
                  <a:schemeClr val="tx1"/>
                </a:solidFill>
                <a:latin typeface="+mn-lt"/>
                <a:ea typeface="+mn-ea"/>
                <a:cs typeface="+mn-cs"/>
              </a:rPr>
              <a:t>EIC accelerator workshop - Promoting Collaboration on the Electron-Ion Collider</a:t>
            </a:r>
            <a:endParaRPr sz="1200" dirty="0">
              <a:latin typeface="Optima"/>
              <a:cs typeface="Optima"/>
            </a:endParaRPr>
          </a:p>
        </p:txBody>
      </p:sp>
      <p:sp>
        <p:nvSpPr>
          <p:cNvPr id="9" name="CustomShape 6"/>
          <p:cNvSpPr/>
          <p:nvPr/>
        </p:nvSpPr>
        <p:spPr>
          <a:xfrm>
            <a:off x="0" y="615305"/>
            <a:ext cx="9143640" cy="18000"/>
          </a:xfrm>
          <a:prstGeom prst="rect">
            <a:avLst/>
          </a:prstGeom>
          <a:solidFill>
            <a:srgbClr val="B21F22"/>
          </a:solidFill>
          <a:ln w="9360">
            <a:noFill/>
          </a:ln>
        </p:spPr>
      </p:sp>
      <p:pic>
        <p:nvPicPr>
          <p:cNvPr id="6" name="Picture 5" descr="CULogo187_CLASSE.png"/>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2" y="1"/>
            <a:ext cx="2087355" cy="605574"/>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4" r:id="rId2"/>
    <p:sldLayoutId id="2147483665" r:id="rId3"/>
    <p:sldLayoutId id="2147483669" r:id="rId4"/>
    <p:sldLayoutId id="2147483670" r:id="rId5"/>
    <p:sldLayoutId id="2147483680" r:id="rId6"/>
    <p:sldLayoutId id="2147483681" r:id="rId7"/>
    <p:sldLayoutId id="2147483682" r:id="rId8"/>
    <p:sldLayoutId id="2147483683" r:id="rId9"/>
  </p:sldLayoutIdLst>
  <p:txStyles>
    <p:titleStyle>
      <a:lvl1pPr>
        <a:defRPr i="0">
          <a:latin typeface="Optima"/>
          <a:cs typeface="Optima"/>
        </a:defRPr>
      </a:lvl1pPr>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wmf"/><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12.xml.rels><?xml version="1.0" encoding="UTF-8" standalone="yes"?>
<Relationships xmlns="http://schemas.openxmlformats.org/package/2006/relationships"><Relationship Id="rId11" Type="http://schemas.openxmlformats.org/officeDocument/2006/relationships/image" Target="../media/image36.jpeg"/><Relationship Id="rId12"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image" Target="../media/image28.jpeg"/><Relationship Id="rId3" Type="http://schemas.openxmlformats.org/officeDocument/2006/relationships/image" Target="../media/image29.jpeg"/><Relationship Id="rId4" Type="http://schemas.openxmlformats.org/officeDocument/2006/relationships/image" Target="../media/image30.jpeg"/><Relationship Id="rId5" Type="http://schemas.openxmlformats.org/officeDocument/2006/relationships/image" Target="../media/image31.jpeg"/><Relationship Id="rId6" Type="http://schemas.openxmlformats.org/officeDocument/2006/relationships/image" Target="../media/image32.png"/><Relationship Id="rId7" Type="http://schemas.openxmlformats.org/officeDocument/2006/relationships/image" Target="../media/image33.jpeg"/><Relationship Id="rId8" Type="http://schemas.openxmlformats.org/officeDocument/2006/relationships/image" Target="../media/image34.gif"/><Relationship Id="rId9" Type="http://schemas.openxmlformats.org/officeDocument/2006/relationships/image" Target="../media/image35.jpeg"/><Relationship Id="rId10"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image" Target="../media/image38.jpeg"/></Relationships>
</file>

<file path=ppt/slides/_rels/slide14.xml.rels><?xml version="1.0" encoding="UTF-8" standalone="yes"?>
<Relationships xmlns="http://schemas.openxmlformats.org/package/2006/relationships"><Relationship Id="rId3" Type="http://schemas.openxmlformats.org/officeDocument/2006/relationships/image" Target="../media/image41.jpeg"/><Relationship Id="rId4" Type="http://schemas.openxmlformats.org/officeDocument/2006/relationships/image" Target="../media/image42.jpeg"/><Relationship Id="rId5"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image" Target="../media/image40.jpeg"/></Relationships>
</file>

<file path=ppt/slides/_rels/slide15.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jpeg"/><Relationship Id="rId5" Type="http://schemas.openxmlformats.org/officeDocument/2006/relationships/image" Target="../media/image46.jpeg"/><Relationship Id="rId6" Type="http://schemas.openxmlformats.org/officeDocument/2006/relationships/image" Target="../media/image47.jpg"/><Relationship Id="rId7"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image" Target="../media/image4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jpeg"/><Relationship Id="rId5" Type="http://schemas.microsoft.com/office/2007/relationships/hdphoto" Target="../media/hdphoto2.wdp"/><Relationship Id="rId6" Type="http://schemas.openxmlformats.org/officeDocument/2006/relationships/image" Target="../media/image51.jpeg"/><Relationship Id="rId7" Type="http://schemas.microsoft.com/office/2007/relationships/hdphoto" Target="../media/hdphoto3.wdp"/><Relationship Id="rId1" Type="http://schemas.openxmlformats.org/officeDocument/2006/relationships/slideLayout" Target="../slideLayouts/slideLayout8.xml"/><Relationship Id="rId2" Type="http://schemas.openxmlformats.org/officeDocument/2006/relationships/image" Target="../media/image48.jpeg"/></Relationships>
</file>

<file path=ppt/slides/_rels/slide18.xml.rels><?xml version="1.0" encoding="UTF-8" standalone="yes"?>
<Relationships xmlns="http://schemas.openxmlformats.org/package/2006/relationships"><Relationship Id="rId3" Type="http://schemas.openxmlformats.org/officeDocument/2006/relationships/image" Target="../media/image53.jpeg"/><Relationship Id="rId4" Type="http://schemas.openxmlformats.org/officeDocument/2006/relationships/image" Target="../media/image54.jpeg"/><Relationship Id="rId1" Type="http://schemas.openxmlformats.org/officeDocument/2006/relationships/slideLayout" Target="../slideLayouts/slideLayout8.xml"/><Relationship Id="rId2" Type="http://schemas.openxmlformats.org/officeDocument/2006/relationships/image" Target="../media/image5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7.png"/><Relationship Id="rId4" Type="http://schemas.openxmlformats.org/officeDocument/2006/relationships/image" Target="../media/image58.png"/><Relationship Id="rId5" Type="http://schemas.openxmlformats.org/officeDocument/2006/relationships/image" Target="../media/image59.png"/><Relationship Id="rId1" Type="http://schemas.openxmlformats.org/officeDocument/2006/relationships/slideLayout" Target="../slideLayouts/slideLayout5.xml"/><Relationship Id="rId2" Type="http://schemas.openxmlformats.org/officeDocument/2006/relationships/image" Target="../media/image5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0.tiff"/><Relationship Id="rId3" Type="http://schemas.openxmlformats.org/officeDocument/2006/relationships/image" Target="../media/image6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png"/><Relationship Id="rId3" Type="http://schemas.openxmlformats.org/officeDocument/2006/relationships/image" Target="../media/image6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9.png"/><Relationship Id="rId3" Type="http://schemas.openxmlformats.org/officeDocument/2006/relationships/image" Target="../media/image70.png"/></Relationships>
</file>

<file path=ppt/slides/_rels/slide29.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3.png"/><Relationship Id="rId5" Type="http://schemas.openxmlformats.org/officeDocument/2006/relationships/image" Target="../media/image74.png"/><Relationship Id="rId6" Type="http://schemas.openxmlformats.org/officeDocument/2006/relationships/image" Target="../media/image75.png"/><Relationship Id="rId7" Type="http://schemas.openxmlformats.org/officeDocument/2006/relationships/image" Target="../media/image76.png"/><Relationship Id="rId8" Type="http://schemas.openxmlformats.org/officeDocument/2006/relationships/image" Target="../media/image77.png"/><Relationship Id="rId9" Type="http://schemas.openxmlformats.org/officeDocument/2006/relationships/image" Target="../media/image78.png"/><Relationship Id="rId1" Type="http://schemas.openxmlformats.org/officeDocument/2006/relationships/slideLayout" Target="../slideLayouts/slideLayout9.xml"/><Relationship Id="rId2" Type="http://schemas.openxmlformats.org/officeDocument/2006/relationships/image" Target="../media/image7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 Id="rId3"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emf"/><Relationship Id="rId5" Type="http://schemas.openxmlformats.org/officeDocument/2006/relationships/image" Target="../media/image16.png"/><Relationship Id="rId1" Type="http://schemas.openxmlformats.org/officeDocument/2006/relationships/slideLayout" Target="../slideLayouts/slideLayout4.xml"/><Relationship Id="rId2"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68998" y="6752160"/>
            <a:ext cx="184666" cy="646331"/>
          </a:xfrm>
          <a:prstGeom prst="rect">
            <a:avLst/>
          </a:prstGeom>
          <a:noFill/>
        </p:spPr>
        <p:txBody>
          <a:bodyPr wrap="none" rtlCol="0">
            <a:spAutoFit/>
          </a:bodyPr>
          <a:lstStyle/>
          <a:p>
            <a:endParaRPr lang="en-US" dirty="0" smtClean="0"/>
          </a:p>
          <a:p>
            <a:endParaRPr lang="en-US" dirty="0"/>
          </a:p>
        </p:txBody>
      </p:sp>
      <p:pic>
        <p:nvPicPr>
          <p:cNvPr id="12" name="Picture 30" descr="ppt_BG_Title_BNL_blue"/>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76" y="-12420"/>
            <a:ext cx="9182100" cy="6859588"/>
          </a:xfrm>
          <a:prstGeom prst="rect">
            <a:avLst/>
          </a:prstGeom>
          <a:noFill/>
          <a:ln>
            <a:noFill/>
          </a:ln>
        </p:spPr>
      </p:pic>
      <p:grpSp>
        <p:nvGrpSpPr>
          <p:cNvPr id="14" name="Group 13"/>
          <p:cNvGrpSpPr>
            <a:grpSpLocks noChangeAspect="1"/>
          </p:cNvGrpSpPr>
          <p:nvPr/>
        </p:nvGrpSpPr>
        <p:grpSpPr>
          <a:xfrm>
            <a:off x="1" y="6080760"/>
            <a:ext cx="3509237" cy="777240"/>
            <a:chOff x="-22" y="-2"/>
            <a:chExt cx="3733822" cy="826982"/>
          </a:xfrm>
        </p:grpSpPr>
        <p:pic>
          <p:nvPicPr>
            <p:cNvPr id="15" name="Picture 2" descr="New 36in Heade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22" y="-2"/>
              <a:ext cx="3733822" cy="826982"/>
            </a:xfrm>
            <a:prstGeom prst="rect">
              <a:avLst/>
            </a:prstGeom>
            <a:noFill/>
            <a:ln w="9525">
              <a:noFill/>
              <a:miter lim="800000"/>
              <a:headEnd/>
              <a:tailEnd/>
            </a:ln>
          </p:spPr>
        </p:pic>
        <p:pic>
          <p:nvPicPr>
            <p:cNvPr id="16" name="Picture 15" descr="CUCLASSE 3line White.png"/>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118116" y="12826"/>
              <a:ext cx="3547128" cy="801326"/>
            </a:xfrm>
            <a:prstGeom prst="rect">
              <a:avLst/>
            </a:prstGeom>
            <a:noFill/>
            <a:ln w="9525">
              <a:noFill/>
              <a:miter lim="800000"/>
              <a:headEnd/>
              <a:tailEnd/>
            </a:ln>
          </p:spPr>
        </p:pic>
      </p:grpSp>
      <p:pic>
        <p:nvPicPr>
          <p:cNvPr id="17" name="Picture 16" descr="Screen Shot 2015-07-28 at 9.44.57 PM.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47105" y="6611258"/>
            <a:ext cx="2628900" cy="246742"/>
          </a:xfrm>
          <a:prstGeom prst="rect">
            <a:avLst/>
          </a:prstGeom>
        </p:spPr>
      </p:pic>
      <p:pic>
        <p:nvPicPr>
          <p:cNvPr id="18" name="Picture 17" descr="Screen Shot 2015-07-28 at 9.36.11 PM.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502153" y="6080760"/>
            <a:ext cx="3108960" cy="777240"/>
          </a:xfrm>
          <a:prstGeom prst="rect">
            <a:avLst/>
          </a:prstGeom>
        </p:spPr>
      </p:pic>
      <p:sp>
        <p:nvSpPr>
          <p:cNvPr id="19" name="Rectangle 18"/>
          <p:cNvSpPr/>
          <p:nvPr/>
        </p:nvSpPr>
        <p:spPr bwMode="auto">
          <a:xfrm>
            <a:off x="6611112" y="4800600"/>
            <a:ext cx="2551176" cy="1828800"/>
          </a:xfrm>
          <a:prstGeom prst="rect">
            <a:avLst/>
          </a:prstGeom>
          <a:noFill/>
          <a:ln w="28575" cap="flat" cmpd="sng" algn="ctr">
            <a:solidFill>
              <a:srgbClr val="96161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Book Antiqua" pitchFamily="18" charset="0"/>
              <a:ea typeface="ＭＳ Ｐゴシック" pitchFamily="34" charset="-128"/>
            </a:endParaRPr>
          </a:p>
        </p:txBody>
      </p:sp>
      <p:pic>
        <p:nvPicPr>
          <p:cNvPr id="3" name="Picture 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8588" y="-210895"/>
            <a:ext cx="9394175" cy="4833304"/>
          </a:xfrm>
          <a:prstGeom prst="rect">
            <a:avLst/>
          </a:prstGeom>
        </p:spPr>
      </p:pic>
      <p:sp>
        <p:nvSpPr>
          <p:cNvPr id="20" name="Title 3"/>
          <p:cNvSpPr txBox="1">
            <a:spLocks/>
          </p:cNvSpPr>
          <p:nvPr/>
        </p:nvSpPr>
        <p:spPr>
          <a:xfrm>
            <a:off x="808658" y="2205757"/>
            <a:ext cx="6802797" cy="1004252"/>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b="1" dirty="0" smtClean="0">
                <a:solidFill>
                  <a:schemeClr val="bg1"/>
                </a:solidFill>
                <a:latin typeface="Arial"/>
                <a:cs typeface="Arial"/>
              </a:rPr>
              <a:t>Ongoing and potential Cornell contributions to the EIC</a:t>
            </a:r>
          </a:p>
        </p:txBody>
      </p:sp>
      <p:sp>
        <p:nvSpPr>
          <p:cNvPr id="13" name="Rectangle 3"/>
          <p:cNvSpPr txBox="1">
            <a:spLocks noChangeArrowheads="1"/>
          </p:cNvSpPr>
          <p:nvPr/>
        </p:nvSpPr>
        <p:spPr>
          <a:xfrm>
            <a:off x="976" y="5167953"/>
            <a:ext cx="6610136" cy="470088"/>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90000"/>
              </a:lnSpc>
              <a:buNone/>
            </a:pPr>
            <a:r>
              <a:rPr lang="en-US" sz="2400" dirty="0" smtClean="0">
                <a:solidFill>
                  <a:srgbClr val="FFFFFF"/>
                </a:solidFill>
                <a:latin typeface="Arial"/>
                <a:cs typeface="Arial"/>
              </a:rPr>
              <a:t>Georg </a:t>
            </a:r>
            <a:r>
              <a:rPr lang="en-US" sz="2400" dirty="0" err="1" smtClean="0">
                <a:solidFill>
                  <a:srgbClr val="FFFFFF"/>
                </a:solidFill>
                <a:latin typeface="Arial"/>
                <a:cs typeface="Arial"/>
              </a:rPr>
              <a:t>Hoffstaetter</a:t>
            </a:r>
            <a:endParaRPr lang="en-US" sz="2400" dirty="0" smtClean="0">
              <a:solidFill>
                <a:srgbClr val="FFFFFF"/>
              </a:solidFill>
              <a:latin typeface="Arial"/>
              <a:cs typeface="Arial"/>
            </a:endParaRPr>
          </a:p>
        </p:txBody>
      </p:sp>
    </p:spTree>
    <p:extLst>
      <p:ext uri="{BB962C8B-B14F-4D97-AF65-F5344CB8AC3E}">
        <p14:creationId xmlns:p14="http://schemas.microsoft.com/office/powerpoint/2010/main" val="407896910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5BE8B9A-514B-504B-89A0-5435E42D8620}"/>
              </a:ext>
            </a:extLst>
          </p:cNvPr>
          <p:cNvSpPr txBox="1">
            <a:spLocks/>
          </p:cNvSpPr>
          <p:nvPr/>
        </p:nvSpPr>
        <p:spPr>
          <a:xfrm>
            <a:off x="2116599" y="117582"/>
            <a:ext cx="7027402" cy="482088"/>
          </a:xfrm>
          <a:prstGeom prst="rect">
            <a:avLst/>
          </a:prstGeom>
        </p:spPr>
        <p:txBody>
          <a:bodyPr/>
          <a:lstStyle>
            <a:lvl1pPr>
              <a:defRPr i="0">
                <a:latin typeface="Optima"/>
                <a:cs typeface="Optima"/>
              </a:defRPr>
            </a:lvl1pPr>
          </a:lstStyle>
          <a:p>
            <a:pPr algn="ctr"/>
            <a:r>
              <a:rPr lang="en-US" sz="2400" dirty="0" smtClean="0"/>
              <a:t>Potential Cornell SRF EIC Contributions</a:t>
            </a:r>
            <a:endParaRPr lang="en-US" sz="2400" dirty="0"/>
          </a:p>
        </p:txBody>
      </p:sp>
      <p:sp>
        <p:nvSpPr>
          <p:cNvPr id="3" name="Content Placeholder 2">
            <a:extLst>
              <a:ext uri="{FF2B5EF4-FFF2-40B4-BE49-F238E27FC236}">
                <a16:creationId xmlns="" xmlns:a16="http://schemas.microsoft.com/office/drawing/2014/main" id="{126C3FA5-F399-FC46-8126-B908BAE669AA}"/>
              </a:ext>
            </a:extLst>
          </p:cNvPr>
          <p:cNvSpPr txBox="1">
            <a:spLocks/>
          </p:cNvSpPr>
          <p:nvPr/>
        </p:nvSpPr>
        <p:spPr>
          <a:xfrm>
            <a:off x="55007" y="707315"/>
            <a:ext cx="4704452" cy="5443369"/>
          </a:xfrm>
          <a:prstGeom prst="rect">
            <a:avLst/>
          </a:prstGeom>
        </p:spPr>
        <p:txBody>
          <a:bodyPr>
            <a:normAutofit/>
          </a:bodyPr>
          <a:lstStyle/>
          <a:p>
            <a:r>
              <a:rPr lang="en-US" dirty="0" smtClean="0">
                <a:solidFill>
                  <a:srgbClr val="0432FF"/>
                </a:solidFill>
              </a:rPr>
              <a:t>SRF simulations, cavity design</a:t>
            </a:r>
          </a:p>
          <a:p>
            <a:pPr lvl="1"/>
            <a:r>
              <a:rPr lang="en-US" dirty="0" smtClean="0"/>
              <a:t>CST Studio, ACE3P,… </a:t>
            </a:r>
          </a:p>
          <a:p>
            <a:pPr lvl="1"/>
            <a:endParaRPr lang="en-US" dirty="0" smtClean="0"/>
          </a:p>
          <a:p>
            <a:r>
              <a:rPr lang="en-US" dirty="0" smtClean="0">
                <a:solidFill>
                  <a:srgbClr val="0432FF"/>
                </a:solidFill>
              </a:rPr>
              <a:t>Niobium material qualification</a:t>
            </a:r>
          </a:p>
          <a:p>
            <a:pPr lvl="1"/>
            <a:r>
              <a:rPr lang="en-US" dirty="0" smtClean="0"/>
              <a:t>E.g., trapped flux studies </a:t>
            </a:r>
          </a:p>
          <a:p>
            <a:pPr lvl="1"/>
            <a:endParaRPr lang="en-US" dirty="0" smtClean="0"/>
          </a:p>
          <a:p>
            <a:r>
              <a:rPr lang="en-US" dirty="0" smtClean="0">
                <a:solidFill>
                  <a:srgbClr val="0432FF"/>
                </a:solidFill>
              </a:rPr>
              <a:t>SRF cavity fabrication</a:t>
            </a:r>
          </a:p>
          <a:p>
            <a:pPr lvl="1"/>
            <a:r>
              <a:rPr lang="en-US" dirty="0" smtClean="0"/>
              <a:t>Including in-house EB welding</a:t>
            </a:r>
          </a:p>
          <a:p>
            <a:pPr lvl="1"/>
            <a:endParaRPr lang="en-US" dirty="0" smtClean="0"/>
          </a:p>
          <a:p>
            <a:r>
              <a:rPr lang="en-US" dirty="0" smtClean="0">
                <a:solidFill>
                  <a:srgbClr val="0432FF"/>
                </a:solidFill>
              </a:rPr>
              <a:t>Cavity preparation</a:t>
            </a:r>
          </a:p>
          <a:p>
            <a:pPr lvl="1"/>
            <a:r>
              <a:rPr lang="en-US" dirty="0" smtClean="0"/>
              <a:t>BCP, EP, CBP, furnace treatments, doping…</a:t>
            </a:r>
          </a:p>
          <a:p>
            <a:pPr lvl="1"/>
            <a:endParaRPr lang="en-US" dirty="0" smtClean="0"/>
          </a:p>
          <a:p>
            <a:r>
              <a:rPr lang="en-US" dirty="0" smtClean="0">
                <a:solidFill>
                  <a:srgbClr val="0432FF"/>
                </a:solidFill>
              </a:rPr>
              <a:t>Vertical cryogenic cavity tests </a:t>
            </a:r>
            <a:r>
              <a:rPr lang="en-US" dirty="0" smtClean="0"/>
              <a:t>(200MHz–6GHz)</a:t>
            </a:r>
          </a:p>
          <a:p>
            <a:pPr lvl="1"/>
            <a:r>
              <a:rPr lang="en-US" dirty="0" smtClean="0"/>
              <a:t>Inside liquid helium bath</a:t>
            </a:r>
          </a:p>
          <a:p>
            <a:pPr lvl="1"/>
            <a:r>
              <a:rPr lang="en-US" b="1" dirty="0" smtClean="0"/>
              <a:t>With </a:t>
            </a:r>
            <a:r>
              <a:rPr lang="en-US" b="1" dirty="0" err="1" smtClean="0"/>
              <a:t>LHe</a:t>
            </a:r>
            <a:r>
              <a:rPr lang="en-US" b="1" dirty="0" smtClean="0"/>
              <a:t> in cavity tank only (</a:t>
            </a:r>
            <a:r>
              <a:rPr lang="en-US" dirty="0" smtClean="0"/>
              <a:t>e.g., for tuner testing)</a:t>
            </a:r>
          </a:p>
          <a:p>
            <a:pPr lvl="1"/>
            <a:endParaRPr lang="en-US" dirty="0"/>
          </a:p>
        </p:txBody>
      </p:sp>
      <p:pic>
        <p:nvPicPr>
          <p:cNvPr id="5" name="Picture 4">
            <a:extLst>
              <a:ext uri="{FF2B5EF4-FFF2-40B4-BE49-F238E27FC236}">
                <a16:creationId xmlns="" xmlns:a16="http://schemas.microsoft.com/office/drawing/2014/main" id="{13671D3F-F235-284D-8BFC-A21F5DBB216D}"/>
              </a:ext>
            </a:extLst>
          </p:cNvPr>
          <p:cNvPicPr/>
          <p:nvPr/>
        </p:nvPicPr>
        <p:blipFill rotWithShape="1">
          <a:blip r:embed="rId2" cstate="screen">
            <a:extLst>
              <a:ext uri="{28A0092B-C50C-407E-A947-70E740481C1C}">
                <a14:useLocalDpi xmlns:a14="http://schemas.microsoft.com/office/drawing/2010/main"/>
              </a:ext>
            </a:extLst>
          </a:blip>
          <a:srcRect/>
          <a:stretch/>
        </p:blipFill>
        <p:spPr bwMode="auto">
          <a:xfrm>
            <a:off x="7008293" y="780785"/>
            <a:ext cx="1983984" cy="5849114"/>
          </a:xfrm>
          <a:prstGeom prst="rect">
            <a:avLst/>
          </a:prstGeom>
          <a:noFill/>
        </p:spPr>
      </p:pic>
      <p:pic>
        <p:nvPicPr>
          <p:cNvPr id="6" name="Picture 2" descr="W:\SRF Newman Facilities\Newman Test Pits\Newman East Pit\dscn0116.jpg">
            <a:extLst>
              <a:ext uri="{FF2B5EF4-FFF2-40B4-BE49-F238E27FC236}">
                <a16:creationId xmlns="" xmlns:a16="http://schemas.microsoft.com/office/drawing/2014/main" id="{81EA2B3F-C653-9B45-9C7B-776355C4FB4A}"/>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5400000">
            <a:off x="2814387" y="2915235"/>
            <a:ext cx="5796319" cy="155093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9">
            <a:extLst>
              <a:ext uri="{FF2B5EF4-FFF2-40B4-BE49-F238E27FC236}">
                <a16:creationId xmlns="" xmlns:a16="http://schemas.microsoft.com/office/drawing/2014/main" id="{C066D966-5CBB-D449-B054-2C126553A0FE}"/>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t="7193" r="40276"/>
          <a:stretch/>
        </p:blipFill>
        <p:spPr bwMode="auto">
          <a:xfrm>
            <a:off x="4061837" y="838574"/>
            <a:ext cx="3400027" cy="2449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2323078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5BE8B9A-514B-504B-89A0-5435E42D8620}"/>
              </a:ext>
            </a:extLst>
          </p:cNvPr>
          <p:cNvSpPr txBox="1">
            <a:spLocks/>
          </p:cNvSpPr>
          <p:nvPr/>
        </p:nvSpPr>
        <p:spPr>
          <a:xfrm>
            <a:off x="2093080" y="47032"/>
            <a:ext cx="7050919" cy="529121"/>
          </a:xfrm>
          <a:prstGeom prst="rect">
            <a:avLst/>
          </a:prstGeom>
        </p:spPr>
        <p:txBody>
          <a:bodyPr/>
          <a:lstStyle>
            <a:lvl1pPr>
              <a:defRPr i="0">
                <a:latin typeface="Optima"/>
                <a:cs typeface="Optima"/>
              </a:defRPr>
            </a:lvl1pPr>
          </a:lstStyle>
          <a:p>
            <a:pPr algn="ctr"/>
            <a:r>
              <a:rPr lang="en-US" sz="2400" dirty="0" smtClean="0"/>
              <a:t>Potential Cornell SRF EIC Contributions</a:t>
            </a:r>
            <a:endParaRPr lang="en-US" sz="2400" dirty="0"/>
          </a:p>
        </p:txBody>
      </p:sp>
      <p:sp>
        <p:nvSpPr>
          <p:cNvPr id="3" name="Content Placeholder 2">
            <a:extLst>
              <a:ext uri="{FF2B5EF4-FFF2-40B4-BE49-F238E27FC236}">
                <a16:creationId xmlns="" xmlns:a16="http://schemas.microsoft.com/office/drawing/2014/main" id="{126C3FA5-F399-FC46-8126-B908BAE669AA}"/>
              </a:ext>
            </a:extLst>
          </p:cNvPr>
          <p:cNvSpPr txBox="1">
            <a:spLocks/>
          </p:cNvSpPr>
          <p:nvPr/>
        </p:nvSpPr>
        <p:spPr>
          <a:xfrm>
            <a:off x="16888" y="1161826"/>
            <a:ext cx="5222472" cy="5443369"/>
          </a:xfrm>
          <a:prstGeom prst="rect">
            <a:avLst/>
          </a:prstGeom>
        </p:spPr>
        <p:txBody>
          <a:bodyPr>
            <a:normAutofit/>
          </a:bodyPr>
          <a:lstStyle/>
          <a:p>
            <a:r>
              <a:rPr lang="en-US" dirty="0" smtClean="0">
                <a:solidFill>
                  <a:srgbClr val="0432FF"/>
                </a:solidFill>
              </a:rPr>
              <a:t>SRF component design and testing </a:t>
            </a:r>
          </a:p>
          <a:p>
            <a:pPr lvl="1"/>
            <a:r>
              <a:rPr lang="en-US" dirty="0" smtClean="0"/>
              <a:t>E.g. cavity tuner, HOM absorbers, RF coupler</a:t>
            </a:r>
          </a:p>
          <a:p>
            <a:pPr lvl="1"/>
            <a:r>
              <a:rPr lang="en-US" dirty="0" smtClean="0"/>
              <a:t>HOM absorber material studies</a:t>
            </a:r>
          </a:p>
          <a:p>
            <a:pPr lvl="1"/>
            <a:endParaRPr lang="en-US" dirty="0" smtClean="0"/>
          </a:p>
          <a:p>
            <a:r>
              <a:rPr lang="en-US" dirty="0" smtClean="0">
                <a:solidFill>
                  <a:srgbClr val="0432FF"/>
                </a:solidFill>
              </a:rPr>
              <a:t>Horizontal dressed cavity testing in Cornell’s</a:t>
            </a:r>
          </a:p>
          <a:p>
            <a:endParaRPr lang="en-US" dirty="0">
              <a:solidFill>
                <a:srgbClr val="0432FF"/>
              </a:solidFill>
            </a:endParaRPr>
          </a:p>
          <a:p>
            <a:r>
              <a:rPr lang="en-US" dirty="0" smtClean="0">
                <a:solidFill>
                  <a:srgbClr val="0432FF"/>
                </a:solidFill>
              </a:rPr>
              <a:t>Horizontal-Test-</a:t>
            </a:r>
            <a:r>
              <a:rPr lang="en-US" dirty="0" err="1" smtClean="0">
                <a:solidFill>
                  <a:srgbClr val="0432FF"/>
                </a:solidFill>
              </a:rPr>
              <a:t>Cryomodule</a:t>
            </a:r>
            <a:r>
              <a:rPr lang="en-US" dirty="0" smtClean="0">
                <a:solidFill>
                  <a:srgbClr val="0432FF"/>
                </a:solidFill>
              </a:rPr>
              <a:t> (HTC)</a:t>
            </a:r>
          </a:p>
          <a:p>
            <a:pPr lvl="1"/>
            <a:r>
              <a:rPr lang="en-US" dirty="0" smtClean="0"/>
              <a:t>1-cavity </a:t>
            </a:r>
            <a:r>
              <a:rPr lang="en-US" dirty="0" err="1" smtClean="0"/>
              <a:t>cryomodule</a:t>
            </a:r>
            <a:r>
              <a:rPr lang="en-US" dirty="0" smtClean="0"/>
              <a:t>, e.g. used for first LCLS-II HE 9-cell cavity </a:t>
            </a:r>
            <a:r>
              <a:rPr lang="en-US" dirty="0" err="1" smtClean="0"/>
              <a:t>cryomodule</a:t>
            </a:r>
            <a:r>
              <a:rPr lang="en-US" dirty="0" smtClean="0"/>
              <a:t> test  </a:t>
            </a:r>
          </a:p>
          <a:p>
            <a:pPr lvl="1"/>
            <a:r>
              <a:rPr lang="en-US" dirty="0" smtClean="0"/>
              <a:t>Horizontal test bed to study cavity performance, RF coupler performance, cavity operation, LLRF controls… </a:t>
            </a:r>
          </a:p>
          <a:p>
            <a:pPr lvl="1"/>
            <a:endParaRPr lang="en-US" dirty="0" smtClean="0"/>
          </a:p>
          <a:p>
            <a:endParaRPr lang="en-US" dirty="0"/>
          </a:p>
        </p:txBody>
      </p:sp>
      <p:pic>
        <p:nvPicPr>
          <p:cNvPr id="5" name="Picture 2">
            <a:extLst>
              <a:ext uri="{FF2B5EF4-FFF2-40B4-BE49-F238E27FC236}">
                <a16:creationId xmlns="" xmlns:a16="http://schemas.microsoft.com/office/drawing/2014/main" id="{BB74B15D-6C45-A444-BA24-8328EBD7E18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234019" y="3723767"/>
            <a:ext cx="3830764" cy="2873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a:extLst>
              <a:ext uri="{FF2B5EF4-FFF2-40B4-BE49-F238E27FC236}">
                <a16:creationId xmlns="" xmlns:a16="http://schemas.microsoft.com/office/drawing/2014/main" id="{421A556E-840D-7C4B-9D84-253323773B3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74884" y="2271813"/>
            <a:ext cx="1783161" cy="1451954"/>
          </a:xfrm>
          <a:prstGeom prst="rect">
            <a:avLst/>
          </a:prstGeom>
        </p:spPr>
      </p:pic>
      <p:pic>
        <p:nvPicPr>
          <p:cNvPr id="7" name="Picture 6">
            <a:extLst>
              <a:ext uri="{FF2B5EF4-FFF2-40B4-BE49-F238E27FC236}">
                <a16:creationId xmlns="" xmlns:a16="http://schemas.microsoft.com/office/drawing/2014/main" id="{D906E4B0-B975-344F-975D-4566B9FCA85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93784" y="5139692"/>
            <a:ext cx="3763851" cy="1457148"/>
          </a:xfrm>
          <a:prstGeom prst="rect">
            <a:avLst/>
          </a:prstGeom>
        </p:spPr>
      </p:pic>
      <p:pic>
        <p:nvPicPr>
          <p:cNvPr id="8" name="Picture 7">
            <a:extLst>
              <a:ext uri="{FF2B5EF4-FFF2-40B4-BE49-F238E27FC236}">
                <a16:creationId xmlns="" xmlns:a16="http://schemas.microsoft.com/office/drawing/2014/main" id="{5F3BFB1E-B360-114E-80FE-CB63645DA620}"/>
              </a:ext>
            </a:extLst>
          </p:cNvPr>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36304" y="2335008"/>
            <a:ext cx="2002112" cy="1325563"/>
          </a:xfrm>
          <a:prstGeom prst="rect">
            <a:avLst/>
          </a:prstGeom>
          <a:noFill/>
        </p:spPr>
      </p:pic>
      <p:pic>
        <p:nvPicPr>
          <p:cNvPr id="10" name="Picture 9">
            <a:extLst>
              <a:ext uri="{FF2B5EF4-FFF2-40B4-BE49-F238E27FC236}">
                <a16:creationId xmlns="" xmlns:a16="http://schemas.microsoft.com/office/drawing/2014/main" id="{384C55E7-3940-4C4A-AB47-F3DD3C094F4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43467" y="709738"/>
            <a:ext cx="2337467" cy="1562075"/>
          </a:xfrm>
          <a:prstGeom prst="rect">
            <a:avLst/>
          </a:prstGeom>
        </p:spPr>
      </p:pic>
    </p:spTree>
    <p:extLst>
      <p:ext uri="{BB962C8B-B14F-4D97-AF65-F5344CB8AC3E}">
        <p14:creationId xmlns:p14="http://schemas.microsoft.com/office/powerpoint/2010/main" val="1863468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5BE8B9A-514B-504B-89A0-5435E42D8620}"/>
              </a:ext>
            </a:extLst>
          </p:cNvPr>
          <p:cNvSpPr txBox="1">
            <a:spLocks/>
          </p:cNvSpPr>
          <p:nvPr/>
        </p:nvSpPr>
        <p:spPr>
          <a:xfrm>
            <a:off x="2093080" y="82308"/>
            <a:ext cx="7080653" cy="529121"/>
          </a:xfrm>
          <a:prstGeom prst="rect">
            <a:avLst/>
          </a:prstGeom>
        </p:spPr>
        <p:txBody>
          <a:bodyPr/>
          <a:lstStyle>
            <a:lvl1pPr>
              <a:defRPr i="0">
                <a:latin typeface="Optima"/>
                <a:cs typeface="Optima"/>
              </a:defRPr>
            </a:lvl1pPr>
          </a:lstStyle>
          <a:p>
            <a:pPr algn="ctr"/>
            <a:r>
              <a:rPr lang="en-US" sz="2400" dirty="0" smtClean="0"/>
              <a:t>Cornell SRF Group Capabilities </a:t>
            </a:r>
            <a:endParaRPr lang="en-US" sz="2400" dirty="0"/>
          </a:p>
        </p:txBody>
      </p:sp>
      <p:sp>
        <p:nvSpPr>
          <p:cNvPr id="3" name="Content Placeholder 2">
            <a:extLst>
              <a:ext uri="{FF2B5EF4-FFF2-40B4-BE49-F238E27FC236}">
                <a16:creationId xmlns="" xmlns:a16="http://schemas.microsoft.com/office/drawing/2014/main" id="{126C3FA5-F399-FC46-8126-B908BAE669AA}"/>
              </a:ext>
            </a:extLst>
          </p:cNvPr>
          <p:cNvSpPr txBox="1">
            <a:spLocks/>
          </p:cNvSpPr>
          <p:nvPr/>
        </p:nvSpPr>
        <p:spPr>
          <a:xfrm>
            <a:off x="1218206" y="901832"/>
            <a:ext cx="4490495" cy="5443369"/>
          </a:xfrm>
          <a:prstGeom prst="rect">
            <a:avLst/>
          </a:prstGeom>
        </p:spPr>
        <p:txBody>
          <a:bodyPr>
            <a:normAutofit/>
          </a:bodyPr>
          <a:lstStyle/>
          <a:p>
            <a:r>
              <a:rPr lang="en-US" dirty="0" smtClean="0"/>
              <a:t>RF </a:t>
            </a:r>
            <a:r>
              <a:rPr lang="en-US" dirty="0" smtClean="0"/>
              <a:t>design</a:t>
            </a:r>
          </a:p>
          <a:p>
            <a:endParaRPr lang="en-US" dirty="0" smtClean="0"/>
          </a:p>
          <a:p>
            <a:r>
              <a:rPr lang="en-US" dirty="0" smtClean="0"/>
              <a:t>Material </a:t>
            </a:r>
            <a:r>
              <a:rPr lang="en-US" dirty="0" smtClean="0"/>
              <a:t>characterization</a:t>
            </a:r>
          </a:p>
          <a:p>
            <a:endParaRPr lang="en-US" dirty="0" smtClean="0"/>
          </a:p>
          <a:p>
            <a:r>
              <a:rPr lang="en-US" dirty="0" smtClean="0"/>
              <a:t>In-house cavity </a:t>
            </a:r>
            <a:r>
              <a:rPr lang="en-US" dirty="0" smtClean="0"/>
              <a:t>fabrication</a:t>
            </a:r>
          </a:p>
          <a:p>
            <a:endParaRPr lang="en-US" dirty="0" smtClean="0"/>
          </a:p>
          <a:p>
            <a:r>
              <a:rPr lang="en-US" dirty="0" smtClean="0"/>
              <a:t>Cavity surface </a:t>
            </a:r>
            <a:r>
              <a:rPr lang="en-US" dirty="0" smtClean="0"/>
              <a:t>preparation</a:t>
            </a:r>
          </a:p>
          <a:p>
            <a:endParaRPr lang="en-US" dirty="0"/>
          </a:p>
          <a:p>
            <a:r>
              <a:rPr lang="en-US" dirty="0" smtClean="0"/>
              <a:t>SRF </a:t>
            </a:r>
            <a:r>
              <a:rPr lang="en-US" dirty="0" smtClean="0"/>
              <a:t>cavity vertical </a:t>
            </a:r>
            <a:r>
              <a:rPr lang="en-US" dirty="0" smtClean="0"/>
              <a:t>testing</a:t>
            </a:r>
          </a:p>
          <a:p>
            <a:endParaRPr lang="en-US" dirty="0" smtClean="0"/>
          </a:p>
          <a:p>
            <a:r>
              <a:rPr lang="en-US" dirty="0"/>
              <a:t>C</a:t>
            </a:r>
            <a:r>
              <a:rPr lang="en-US" dirty="0" smtClean="0"/>
              <a:t>omponent </a:t>
            </a:r>
            <a:r>
              <a:rPr lang="en-US" dirty="0" smtClean="0"/>
              <a:t>R&amp;D / </a:t>
            </a:r>
            <a:r>
              <a:rPr lang="en-US" dirty="0" smtClean="0"/>
              <a:t>testing</a:t>
            </a:r>
          </a:p>
          <a:p>
            <a:endParaRPr lang="en-US" dirty="0" smtClean="0"/>
          </a:p>
          <a:p>
            <a:r>
              <a:rPr lang="en-US" dirty="0" err="1" smtClean="0"/>
              <a:t>Cryomodule</a:t>
            </a:r>
            <a:r>
              <a:rPr lang="en-US" dirty="0" smtClean="0"/>
              <a:t> </a:t>
            </a:r>
            <a:r>
              <a:rPr lang="en-US" dirty="0" smtClean="0"/>
              <a:t>design,</a:t>
            </a:r>
          </a:p>
          <a:p>
            <a:r>
              <a:rPr lang="en-US" dirty="0"/>
              <a:t>a</a:t>
            </a:r>
            <a:r>
              <a:rPr lang="en-US" dirty="0" smtClean="0"/>
              <a:t>ssembly,</a:t>
            </a:r>
            <a:r>
              <a:rPr lang="en-US" dirty="0" smtClean="0"/>
              <a:t> </a:t>
            </a:r>
            <a:r>
              <a:rPr lang="en-US" dirty="0" smtClean="0"/>
              <a:t>and </a:t>
            </a:r>
            <a:r>
              <a:rPr lang="en-US" dirty="0" smtClean="0"/>
              <a:t>testing</a:t>
            </a:r>
          </a:p>
          <a:p>
            <a:endParaRPr lang="en-US" dirty="0" smtClean="0"/>
          </a:p>
          <a:p>
            <a:endParaRPr lang="en-US" dirty="0"/>
          </a:p>
        </p:txBody>
      </p:sp>
      <p:pic>
        <p:nvPicPr>
          <p:cNvPr id="4" name="Picture 4">
            <a:extLst>
              <a:ext uri="{FF2B5EF4-FFF2-40B4-BE49-F238E27FC236}">
                <a16:creationId xmlns="" xmlns:a16="http://schemas.microsoft.com/office/drawing/2014/main" id="{574C116B-B73C-1344-AE50-66640D619742}"/>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731964" y="4452566"/>
            <a:ext cx="1441770" cy="2202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a:extLst>
              <a:ext uri="{FF2B5EF4-FFF2-40B4-BE49-F238E27FC236}">
                <a16:creationId xmlns="" xmlns:a16="http://schemas.microsoft.com/office/drawing/2014/main" id="{1D37B21A-CFB9-4447-81F0-9AFA938B74B8}"/>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739290" y="4897417"/>
            <a:ext cx="2931129" cy="175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C:\Users\jos3\Documents\SRF\Newman\dscn9461.jpg">
            <a:extLst>
              <a:ext uri="{FF2B5EF4-FFF2-40B4-BE49-F238E27FC236}">
                <a16:creationId xmlns="" xmlns:a16="http://schemas.microsoft.com/office/drawing/2014/main" id="{B063B830-8C1E-FA4B-BD42-052C5D4DD278}"/>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61475" y="3293689"/>
            <a:ext cx="1719911" cy="129013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SAMBA\user\bwe4\VEP\VEP Pics\DSCN0235.JPG">
            <a:extLst>
              <a:ext uri="{FF2B5EF4-FFF2-40B4-BE49-F238E27FC236}">
                <a16:creationId xmlns="" xmlns:a16="http://schemas.microsoft.com/office/drawing/2014/main" id="{D362B887-677C-984A-A15E-C83D9F768DED}"/>
              </a:ext>
            </a:extLst>
          </p:cNvPr>
          <p:cNvPicPr/>
          <p:nvPr/>
        </p:nvPicPr>
        <p:blipFill>
          <a:blip r:embed="rId5" cstate="screen">
            <a:extLst>
              <a:ext uri="{28A0092B-C50C-407E-A947-70E740481C1C}">
                <a14:useLocalDpi xmlns:a14="http://schemas.microsoft.com/office/drawing/2010/main"/>
              </a:ext>
            </a:extLst>
          </a:blip>
          <a:srcRect/>
          <a:stretch>
            <a:fillRect/>
          </a:stretch>
        </p:blipFill>
        <p:spPr bwMode="auto">
          <a:xfrm>
            <a:off x="7740155" y="1963134"/>
            <a:ext cx="1403080" cy="2275051"/>
          </a:xfrm>
          <a:prstGeom prst="rect">
            <a:avLst/>
          </a:prstGeom>
          <a:noFill/>
          <a:ln w="9525">
            <a:noFill/>
            <a:miter lim="800000"/>
            <a:headEnd/>
            <a:tailEnd/>
          </a:ln>
        </p:spPr>
      </p:pic>
      <p:pic>
        <p:nvPicPr>
          <p:cNvPr id="9" name="Picture 2">
            <a:extLst>
              <a:ext uri="{FF2B5EF4-FFF2-40B4-BE49-F238E27FC236}">
                <a16:creationId xmlns="" xmlns:a16="http://schemas.microsoft.com/office/drawing/2014/main" id="{1F34903D-C75F-2A46-84FD-39E64ACF4F33}"/>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815913" y="3281931"/>
            <a:ext cx="1719911" cy="1290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descr="W:\ERL\ERL Inj Assembly 2007-2008\Beamline String in Cleanroom\DSCN4704.JPG">
            <a:extLst>
              <a:ext uri="{FF2B5EF4-FFF2-40B4-BE49-F238E27FC236}">
                <a16:creationId xmlns="" xmlns:a16="http://schemas.microsoft.com/office/drawing/2014/main" id="{C9C14A6B-6BE1-CC41-A42F-5BA9E6F8253C}"/>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292741" y="4897417"/>
            <a:ext cx="2337416" cy="1753330"/>
          </a:xfrm>
          <a:prstGeom prst="rect">
            <a:avLst/>
          </a:prstGeom>
          <a:noFill/>
          <a:extLst>
            <a:ext uri="{909E8E84-426E-40dd-AFC4-6F175D3DCCD1}">
              <a14:hiddenFill xmlns:a14="http://schemas.microsoft.com/office/drawing/2010/main">
                <a:solidFill>
                  <a:srgbClr val="FFFFFF"/>
                </a:solidFill>
              </a14:hiddenFill>
            </a:ext>
          </a:extLst>
        </p:spPr>
      </p:pic>
      <p:pic>
        <p:nvPicPr>
          <p:cNvPr id="11" name="Content Placeholder 19">
            <a:extLst>
              <a:ext uri="{FF2B5EF4-FFF2-40B4-BE49-F238E27FC236}">
                <a16:creationId xmlns="" xmlns:a16="http://schemas.microsoft.com/office/drawing/2014/main" id="{D056A4EB-466C-6645-9CAB-A1488AB1AFD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951508" y="1054687"/>
            <a:ext cx="2157840" cy="863136"/>
          </a:xfrm>
          <a:prstGeom prst="rect">
            <a:avLst/>
          </a:prstGeom>
        </p:spPr>
      </p:pic>
      <p:pic>
        <p:nvPicPr>
          <p:cNvPr id="12" name="Picture 11" descr="Photo0128.jpg">
            <a:extLst>
              <a:ext uri="{FF2B5EF4-FFF2-40B4-BE49-F238E27FC236}">
                <a16:creationId xmlns="" xmlns:a16="http://schemas.microsoft.com/office/drawing/2014/main" id="{F2E71263-4050-4044-9B54-734920DE041B}"/>
              </a:ext>
            </a:extLst>
          </p:cNvPr>
          <p:cNvPicPr>
            <a:picLocks noChangeAspect="1"/>
          </p:cNvPicPr>
          <p:nvPr/>
        </p:nvPicPr>
        <p:blipFill rotWithShape="1">
          <a:blip r:embed="rId9" cstate="screen">
            <a:extLst>
              <a:ext uri="{BEBA8EAE-BF5A-486C-A8C5-ECC9F3942E4B}">
                <a14:imgProps xmlns:a14="http://schemas.microsoft.com/office/drawing/2010/main">
                  <a14:imgLayer r:embed="rId10">
                    <a14:imgEffect>
                      <a14:sharpenSoften amount="50000"/>
                    </a14:imgEffect>
                  </a14:imgLayer>
                </a14:imgProps>
              </a:ext>
              <a:ext uri="{28A0092B-C50C-407E-A947-70E740481C1C}">
                <a14:useLocalDpi xmlns:a14="http://schemas.microsoft.com/office/drawing/2010/main"/>
              </a:ext>
            </a:extLst>
          </a:blip>
          <a:srcRect/>
          <a:stretch/>
        </p:blipFill>
        <p:spPr>
          <a:xfrm>
            <a:off x="3942587" y="2018289"/>
            <a:ext cx="3548739" cy="1090521"/>
          </a:xfrm>
          <a:prstGeom prst="rect">
            <a:avLst/>
          </a:prstGeom>
          <a:ln>
            <a:solidFill>
              <a:schemeClr val="tx1"/>
            </a:solidFill>
          </a:ln>
          <a:effectLst>
            <a:outerShdw blurRad="50800" dist="38100" dir="2700000" algn="tl" rotWithShape="0">
              <a:prstClr val="black">
                <a:alpha val="40000"/>
              </a:prstClr>
            </a:outerShdw>
          </a:effectLst>
        </p:spPr>
      </p:pic>
      <p:pic>
        <p:nvPicPr>
          <p:cNvPr id="13" name="Picture 12">
            <a:extLst>
              <a:ext uri="{FF2B5EF4-FFF2-40B4-BE49-F238E27FC236}">
                <a16:creationId xmlns="" xmlns:a16="http://schemas.microsoft.com/office/drawing/2014/main" id="{F25FA1E0-9D7A-8347-8AFE-10B78EAADFE9}"/>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rot="5400000">
            <a:off x="3778228" y="696765"/>
            <a:ext cx="1314868" cy="986151"/>
          </a:xfrm>
          <a:prstGeom prst="rect">
            <a:avLst/>
          </a:prstGeom>
          <a:ln>
            <a:solidFill>
              <a:schemeClr val="tx1"/>
            </a:solidFill>
          </a:ln>
          <a:effectLst>
            <a:outerShdw blurRad="50800" dist="38100" dir="2700000" algn="tl" rotWithShape="0">
              <a:prstClr val="black">
                <a:alpha val="40000"/>
              </a:prstClr>
            </a:outerShdw>
          </a:effectLst>
        </p:spPr>
      </p:pic>
      <p:pic>
        <p:nvPicPr>
          <p:cNvPr id="14" name="Picture 13" descr="Screen Clipping">
            <a:extLst>
              <a:ext uri="{FF2B5EF4-FFF2-40B4-BE49-F238E27FC236}">
                <a16:creationId xmlns="" xmlns:a16="http://schemas.microsoft.com/office/drawing/2014/main" id="{8F88454A-B2EA-BF41-98E4-7F8CD239C937}"/>
              </a:ext>
            </a:extLst>
          </p:cNvPr>
          <p:cNvPicPr>
            <a:picLocks noChangeAspect="1"/>
          </p:cNvPicPr>
          <p:nvPr/>
        </p:nvPicPr>
        <p:blipFill>
          <a:blip r:embed="rId1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062312" y="692834"/>
            <a:ext cx="2062989" cy="1223367"/>
          </a:xfrm>
          <a:prstGeom prst="rect">
            <a:avLst/>
          </a:prstGeom>
        </p:spPr>
      </p:pic>
      <p:sp>
        <p:nvSpPr>
          <p:cNvPr id="15" name="Down Arrow 14">
            <a:extLst>
              <a:ext uri="{FF2B5EF4-FFF2-40B4-BE49-F238E27FC236}">
                <a16:creationId xmlns="" xmlns:a16="http://schemas.microsoft.com/office/drawing/2014/main" id="{8F0A0214-BE4C-6141-86DF-60955F162542}"/>
              </a:ext>
            </a:extLst>
          </p:cNvPr>
          <p:cNvSpPr/>
          <p:nvPr/>
        </p:nvSpPr>
        <p:spPr>
          <a:xfrm>
            <a:off x="88658" y="928260"/>
            <a:ext cx="1446342" cy="55765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400" dirty="0"/>
              <a:t>Design and fabrication to full cryomodule </a:t>
            </a:r>
          </a:p>
        </p:txBody>
      </p:sp>
    </p:spTree>
    <p:extLst>
      <p:ext uri="{BB962C8B-B14F-4D97-AF65-F5344CB8AC3E}">
        <p14:creationId xmlns:p14="http://schemas.microsoft.com/office/powerpoint/2010/main" val="2458863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pril 21, 2015 L0E.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2444" y="837618"/>
            <a:ext cx="7738962" cy="5804222"/>
          </a:xfrm>
          <a:prstGeom prst="rect">
            <a:avLst/>
          </a:prstGeom>
        </p:spPr>
      </p:pic>
      <p:pic>
        <p:nvPicPr>
          <p:cNvPr id="3" name="Picture 2" descr="April 21, 2015 L0E_render_transparen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2445" y="837620"/>
            <a:ext cx="7738961" cy="5804221"/>
          </a:xfrm>
          <a:prstGeom prst="rect">
            <a:avLst/>
          </a:prstGeom>
        </p:spPr>
      </p:pic>
      <p:sp>
        <p:nvSpPr>
          <p:cNvPr id="4" name="Text Box 4"/>
          <p:cNvSpPr txBox="1">
            <a:spLocks noChangeArrowheads="1"/>
          </p:cNvSpPr>
          <p:nvPr/>
        </p:nvSpPr>
        <p:spPr bwMode="auto">
          <a:xfrm>
            <a:off x="2325727" y="91329"/>
            <a:ext cx="5089810" cy="46166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200">
                <a:solidFill>
                  <a:schemeClr val="tx1"/>
                </a:solidFill>
                <a:latin typeface="Times New Roman" charset="0"/>
                <a:ea typeface="ＭＳ Ｐゴシック" charset="0"/>
                <a:cs typeface="ＭＳ Ｐゴシック" charset="0"/>
              </a:defRPr>
            </a:lvl1pPr>
            <a:lvl2pPr marL="37931725" indent="-37474525">
              <a:defRPr sz="1200">
                <a:solidFill>
                  <a:schemeClr val="tx1"/>
                </a:solidFill>
                <a:latin typeface="Times New Roman" charset="0"/>
                <a:ea typeface="ＭＳ Ｐゴシック" charset="0"/>
              </a:defRPr>
            </a:lvl2pPr>
            <a:lvl3pPr>
              <a:defRPr sz="1200">
                <a:solidFill>
                  <a:schemeClr val="tx1"/>
                </a:solidFill>
                <a:latin typeface="Times New Roman" charset="0"/>
                <a:ea typeface="ＭＳ Ｐゴシック" charset="0"/>
              </a:defRPr>
            </a:lvl3pPr>
            <a:lvl4pPr>
              <a:defRPr sz="1200">
                <a:solidFill>
                  <a:schemeClr val="tx1"/>
                </a:solidFill>
                <a:latin typeface="Times New Roman" charset="0"/>
                <a:ea typeface="ＭＳ Ｐゴシック" charset="0"/>
              </a:defRPr>
            </a:lvl4pPr>
            <a:lvl5pPr>
              <a:defRPr sz="1200">
                <a:solidFill>
                  <a:schemeClr val="tx1"/>
                </a:solidFill>
                <a:latin typeface="Times New Roman" charset="0"/>
                <a:ea typeface="ＭＳ Ｐゴシック" charset="0"/>
              </a:defRPr>
            </a:lvl5pPr>
            <a:lvl6pPr marL="457200" eaLnBrk="0" fontAlgn="base" hangingPunct="0">
              <a:spcBef>
                <a:spcPct val="0"/>
              </a:spcBef>
              <a:spcAft>
                <a:spcPct val="0"/>
              </a:spcAft>
              <a:defRPr sz="1200">
                <a:solidFill>
                  <a:schemeClr val="tx1"/>
                </a:solidFill>
                <a:latin typeface="Times New Roman" charset="0"/>
                <a:ea typeface="ＭＳ Ｐゴシック" charset="0"/>
              </a:defRPr>
            </a:lvl6pPr>
            <a:lvl7pPr marL="914400" eaLnBrk="0" fontAlgn="base" hangingPunct="0">
              <a:spcBef>
                <a:spcPct val="0"/>
              </a:spcBef>
              <a:spcAft>
                <a:spcPct val="0"/>
              </a:spcAft>
              <a:defRPr sz="1200">
                <a:solidFill>
                  <a:schemeClr val="tx1"/>
                </a:solidFill>
                <a:latin typeface="Times New Roman" charset="0"/>
                <a:ea typeface="ＭＳ Ｐゴシック" charset="0"/>
              </a:defRPr>
            </a:lvl7pPr>
            <a:lvl8pPr marL="1371600" eaLnBrk="0" fontAlgn="base" hangingPunct="0">
              <a:spcBef>
                <a:spcPct val="0"/>
              </a:spcBef>
              <a:spcAft>
                <a:spcPct val="0"/>
              </a:spcAft>
              <a:defRPr sz="1200">
                <a:solidFill>
                  <a:schemeClr val="tx1"/>
                </a:solidFill>
                <a:latin typeface="Times New Roman" charset="0"/>
                <a:ea typeface="ＭＳ Ｐゴシック" charset="0"/>
              </a:defRPr>
            </a:lvl8pPr>
            <a:lvl9pPr marL="1828800" eaLnBrk="0" fontAlgn="base" hangingPunct="0">
              <a:spcBef>
                <a:spcPct val="0"/>
              </a:spcBef>
              <a:spcAft>
                <a:spcPct val="0"/>
              </a:spcAft>
              <a:defRPr sz="1200">
                <a:solidFill>
                  <a:schemeClr val="tx1"/>
                </a:solidFill>
                <a:latin typeface="Times New Roman" charset="0"/>
                <a:ea typeface="ＭＳ Ｐゴシック" charset="0"/>
              </a:defRPr>
            </a:lvl9pPr>
          </a:lstStyle>
          <a:p>
            <a:pPr algn="ctr">
              <a:spcBef>
                <a:spcPts val="2400"/>
              </a:spcBef>
            </a:pPr>
            <a:r>
              <a:rPr lang="en-US" sz="2400" dirty="0" smtClean="0">
                <a:solidFill>
                  <a:srgbClr val="000000"/>
                </a:solidFill>
                <a:latin typeface="Optima"/>
                <a:cs typeface="Optima"/>
              </a:rPr>
              <a:t>L0E cleaned with CBETA</a:t>
            </a:r>
          </a:p>
        </p:txBody>
      </p:sp>
      <p:pic>
        <p:nvPicPr>
          <p:cNvPr id="5" name="Picture 4" descr="Logo_RR6.jpe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90635" y="4509"/>
            <a:ext cx="2171004" cy="583948"/>
          </a:xfrm>
          <a:prstGeom prst="rect">
            <a:avLst/>
          </a:prstGeom>
        </p:spPr>
      </p:pic>
    </p:spTree>
    <p:extLst>
      <p:ext uri="{BB962C8B-B14F-4D97-AF65-F5344CB8AC3E}">
        <p14:creationId xmlns:p14="http://schemas.microsoft.com/office/powerpoint/2010/main" val="232633266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cstate="screen">
            <a:extLst>
              <a:ext uri="{28A0092B-C50C-407E-A947-70E740481C1C}">
                <a14:useLocalDpi xmlns:a14="http://schemas.microsoft.com/office/drawing/2010/main"/>
              </a:ext>
            </a:extLst>
          </a:blip>
          <a:stretch>
            <a:fillRect/>
          </a:stretch>
        </p:blipFill>
        <p:spPr>
          <a:xfrm>
            <a:off x="45968" y="1176351"/>
            <a:ext cx="9076267" cy="5105400"/>
          </a:xfrm>
          <a:prstGeom prst="rect">
            <a:avLst/>
          </a:prstGeom>
        </p:spPr>
      </p:pic>
      <p:sp>
        <p:nvSpPr>
          <p:cNvPr id="5" name="Title 1"/>
          <p:cNvSpPr txBox="1">
            <a:spLocks/>
          </p:cNvSpPr>
          <p:nvPr/>
        </p:nvSpPr>
        <p:spPr>
          <a:xfrm>
            <a:off x="1052286" y="736"/>
            <a:ext cx="7075714" cy="594335"/>
          </a:xfrm>
          <a:prstGeom prst="rect">
            <a:avLst/>
          </a:prstGeom>
        </p:spPr>
        <p:txBody>
          <a:bodyPr/>
          <a:lstStyle>
            <a:lvl1pPr>
              <a:defRPr i="0">
                <a:latin typeface="Optima"/>
                <a:cs typeface="Optima"/>
              </a:defRPr>
            </a:lvl1pPr>
          </a:lstStyle>
          <a:p>
            <a:pPr algn="ctr"/>
            <a:r>
              <a:rPr lang="en-US" dirty="0" smtClean="0">
                <a:solidFill>
                  <a:srgbClr val="000000"/>
                </a:solidFill>
              </a:rPr>
              <a:t>CBETA installation at Cornell</a:t>
            </a:r>
          </a:p>
          <a:p>
            <a:pPr algn="ctr"/>
            <a:r>
              <a:rPr lang="en-US" dirty="0" smtClean="0">
                <a:solidFill>
                  <a:srgbClr val="000000"/>
                </a:solidFill>
              </a:rPr>
              <a:t> and Magnet work at BNL</a:t>
            </a:r>
            <a:endParaRPr lang="en-US" dirty="0">
              <a:solidFill>
                <a:srgbClr val="000000"/>
              </a:solidFill>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47612" y="952317"/>
            <a:ext cx="4074620" cy="5905684"/>
          </a:xfrm>
          <a:prstGeom prst="rect">
            <a:avLst/>
          </a:prstGeom>
        </p:spPr>
      </p:pic>
      <p:pic>
        <p:nvPicPr>
          <p:cNvPr id="6" name="Picture 5" descr="WP_20170427_15_57_50_Pro.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36525" y="1851741"/>
            <a:ext cx="2698206" cy="4803401"/>
          </a:xfrm>
          <a:prstGeom prst="rect">
            <a:avLst/>
          </a:prstGeom>
        </p:spPr>
      </p:pic>
      <p:pic>
        <p:nvPicPr>
          <p:cNvPr id="8" name="Picture 7" descr="Logo_RR6.jpe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90635" y="4509"/>
            <a:ext cx="2171004" cy="583948"/>
          </a:xfrm>
          <a:prstGeom prst="rect">
            <a:avLst/>
          </a:prstGeom>
        </p:spPr>
      </p:pic>
    </p:spTree>
    <p:extLst>
      <p:ext uri="{BB962C8B-B14F-4D97-AF65-F5344CB8AC3E}">
        <p14:creationId xmlns:p14="http://schemas.microsoft.com/office/powerpoint/2010/main" val="50859721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BETA_Group_April_2018_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634685"/>
            <a:ext cx="4768790" cy="3786419"/>
          </a:xfrm>
          <a:prstGeom prst="rect">
            <a:avLst/>
          </a:prstGeom>
        </p:spPr>
      </p:pic>
      <p:sp>
        <p:nvSpPr>
          <p:cNvPr id="4" name="Text Box 4"/>
          <p:cNvSpPr txBox="1">
            <a:spLocks noChangeArrowheads="1"/>
          </p:cNvSpPr>
          <p:nvPr/>
        </p:nvSpPr>
        <p:spPr bwMode="auto">
          <a:xfrm>
            <a:off x="2116599" y="80014"/>
            <a:ext cx="4873923" cy="46166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200">
                <a:solidFill>
                  <a:schemeClr val="tx1"/>
                </a:solidFill>
                <a:latin typeface="Times New Roman" charset="0"/>
                <a:ea typeface="ＭＳ Ｐゴシック" charset="0"/>
                <a:cs typeface="ＭＳ Ｐゴシック" charset="0"/>
              </a:defRPr>
            </a:lvl1pPr>
            <a:lvl2pPr marL="37931725" indent="-37474525">
              <a:defRPr sz="1200">
                <a:solidFill>
                  <a:schemeClr val="tx1"/>
                </a:solidFill>
                <a:latin typeface="Times New Roman" charset="0"/>
                <a:ea typeface="ＭＳ Ｐゴシック" charset="0"/>
              </a:defRPr>
            </a:lvl2pPr>
            <a:lvl3pPr>
              <a:defRPr sz="1200">
                <a:solidFill>
                  <a:schemeClr val="tx1"/>
                </a:solidFill>
                <a:latin typeface="Times New Roman" charset="0"/>
                <a:ea typeface="ＭＳ Ｐゴシック" charset="0"/>
              </a:defRPr>
            </a:lvl3pPr>
            <a:lvl4pPr>
              <a:defRPr sz="1200">
                <a:solidFill>
                  <a:schemeClr val="tx1"/>
                </a:solidFill>
                <a:latin typeface="Times New Roman" charset="0"/>
                <a:ea typeface="ＭＳ Ｐゴシック" charset="0"/>
              </a:defRPr>
            </a:lvl4pPr>
            <a:lvl5pPr>
              <a:defRPr sz="1200">
                <a:solidFill>
                  <a:schemeClr val="tx1"/>
                </a:solidFill>
                <a:latin typeface="Times New Roman" charset="0"/>
                <a:ea typeface="ＭＳ Ｐゴシック" charset="0"/>
              </a:defRPr>
            </a:lvl5pPr>
            <a:lvl6pPr marL="457200" eaLnBrk="0" fontAlgn="base" hangingPunct="0">
              <a:spcBef>
                <a:spcPct val="0"/>
              </a:spcBef>
              <a:spcAft>
                <a:spcPct val="0"/>
              </a:spcAft>
              <a:defRPr sz="1200">
                <a:solidFill>
                  <a:schemeClr val="tx1"/>
                </a:solidFill>
                <a:latin typeface="Times New Roman" charset="0"/>
                <a:ea typeface="ＭＳ Ｐゴシック" charset="0"/>
              </a:defRPr>
            </a:lvl6pPr>
            <a:lvl7pPr marL="914400" eaLnBrk="0" fontAlgn="base" hangingPunct="0">
              <a:spcBef>
                <a:spcPct val="0"/>
              </a:spcBef>
              <a:spcAft>
                <a:spcPct val="0"/>
              </a:spcAft>
              <a:defRPr sz="1200">
                <a:solidFill>
                  <a:schemeClr val="tx1"/>
                </a:solidFill>
                <a:latin typeface="Times New Roman" charset="0"/>
                <a:ea typeface="ＭＳ Ｐゴシック" charset="0"/>
              </a:defRPr>
            </a:lvl7pPr>
            <a:lvl8pPr marL="1371600" eaLnBrk="0" fontAlgn="base" hangingPunct="0">
              <a:spcBef>
                <a:spcPct val="0"/>
              </a:spcBef>
              <a:spcAft>
                <a:spcPct val="0"/>
              </a:spcAft>
              <a:defRPr sz="1200">
                <a:solidFill>
                  <a:schemeClr val="tx1"/>
                </a:solidFill>
                <a:latin typeface="Times New Roman" charset="0"/>
                <a:ea typeface="ＭＳ Ｐゴシック" charset="0"/>
              </a:defRPr>
            </a:lvl8pPr>
            <a:lvl9pPr marL="1828800" eaLnBrk="0" fontAlgn="base" hangingPunct="0">
              <a:spcBef>
                <a:spcPct val="0"/>
              </a:spcBef>
              <a:spcAft>
                <a:spcPct val="0"/>
              </a:spcAft>
              <a:defRPr sz="1200">
                <a:solidFill>
                  <a:schemeClr val="tx1"/>
                </a:solidFill>
                <a:latin typeface="Times New Roman" charset="0"/>
                <a:ea typeface="ＭＳ Ｐゴシック" charset="0"/>
              </a:defRPr>
            </a:lvl9pPr>
          </a:lstStyle>
          <a:p>
            <a:pPr algn="ctr">
              <a:tabLst>
                <a:tab pos="1492250" algn="l"/>
              </a:tabLst>
            </a:pPr>
            <a:r>
              <a:rPr lang="en-US" sz="2400" dirty="0" smtClean="0">
                <a:latin typeface="Optima"/>
                <a:cs typeface="Optima"/>
              </a:rPr>
              <a:t>International ERL collaboration</a:t>
            </a:r>
            <a:endParaRPr lang="en-US" sz="2400" dirty="0">
              <a:latin typeface="Optima"/>
              <a:cs typeface="Optima"/>
            </a:endParaRPr>
          </a:p>
        </p:txBody>
      </p:sp>
      <p:pic>
        <p:nvPicPr>
          <p:cNvPr id="8" name="Picture 7" descr="16_03Dejan+Chris+Georg.jpe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87450" y="2880138"/>
            <a:ext cx="4636486" cy="2608023"/>
          </a:xfrm>
          <a:prstGeom prst="rect">
            <a:avLst/>
          </a:prstGeom>
        </p:spPr>
      </p:pic>
      <p:pic>
        <p:nvPicPr>
          <p:cNvPr id="9" name="Picture 8" descr="guests.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81179" y="3550992"/>
            <a:ext cx="4974580" cy="3316388"/>
          </a:xfrm>
          <a:prstGeom prst="rect">
            <a:avLst/>
          </a:prstGeom>
        </p:spPr>
      </p:pic>
      <p:pic>
        <p:nvPicPr>
          <p:cNvPr id="7" name="Picture 6" descr="A group of people standing in front of a building&#10;&#10;Description automatically generated"/>
          <p:cNvPicPr/>
          <p:nvPr/>
        </p:nvPicPr>
        <p:blipFill>
          <a:blip r:embed="rId5" cstate="screen">
            <a:extLst>
              <a:ext uri="{28A0092B-C50C-407E-A947-70E740481C1C}">
                <a14:useLocalDpi xmlns:a14="http://schemas.microsoft.com/office/drawing/2010/main"/>
              </a:ext>
            </a:extLst>
          </a:blip>
          <a:stretch>
            <a:fillRect/>
          </a:stretch>
        </p:blipFill>
        <p:spPr>
          <a:xfrm>
            <a:off x="-1" y="4068855"/>
            <a:ext cx="4527171" cy="3017169"/>
          </a:xfrm>
          <a:prstGeom prst="rect">
            <a:avLst/>
          </a:prstGeom>
        </p:spPr>
      </p:pic>
      <p:pic>
        <p:nvPicPr>
          <p:cNvPr id="5" name="Picture 4" descr="CBETA team"/>
          <p:cNvPicPr/>
          <p:nvPr/>
        </p:nvPicPr>
        <p:blipFill>
          <a:blip r:embed="rId6">
            <a:extLst>
              <a:ext uri="{28A0092B-C50C-407E-A947-70E740481C1C}">
                <a14:useLocalDpi xmlns:a14="http://schemas.microsoft.com/office/drawing/2010/main"/>
              </a:ext>
            </a:extLst>
          </a:blip>
          <a:stretch>
            <a:fillRect/>
          </a:stretch>
        </p:blipFill>
        <p:spPr>
          <a:xfrm>
            <a:off x="4773632" y="634683"/>
            <a:ext cx="4382127" cy="2916309"/>
          </a:xfrm>
          <a:prstGeom prst="rect">
            <a:avLst/>
          </a:prstGeom>
        </p:spPr>
      </p:pic>
      <p:sp>
        <p:nvSpPr>
          <p:cNvPr id="11" name="Rectangle 10"/>
          <p:cNvSpPr/>
          <p:nvPr/>
        </p:nvSpPr>
        <p:spPr>
          <a:xfrm>
            <a:off x="5021042" y="4682166"/>
            <a:ext cx="3705591" cy="2185214"/>
          </a:xfrm>
          <a:prstGeom prst="rect">
            <a:avLst/>
          </a:prstGeom>
        </p:spPr>
        <p:txBody>
          <a:bodyPr wrap="square">
            <a:spAutoFit/>
          </a:bodyPr>
          <a:lstStyle/>
          <a:p>
            <a:pPr lvl="0"/>
            <a:r>
              <a:rPr lang="en-US" sz="1700" b="1" dirty="0" smtClean="0">
                <a:solidFill>
                  <a:schemeClr val="bg1"/>
                </a:solidFill>
                <a:latin typeface="Arial"/>
                <a:cs typeface="Arial"/>
              </a:rPr>
              <a:t>BNL</a:t>
            </a:r>
          </a:p>
          <a:p>
            <a:pPr lvl="0"/>
            <a:r>
              <a:rPr lang="en-US" sz="1700" b="1" dirty="0" smtClean="0">
                <a:solidFill>
                  <a:schemeClr val="bg1"/>
                </a:solidFill>
                <a:latin typeface="Arial"/>
                <a:cs typeface="Arial"/>
              </a:rPr>
              <a:t>Cornell</a:t>
            </a:r>
          </a:p>
          <a:p>
            <a:pPr lvl="0"/>
            <a:r>
              <a:rPr lang="en-US" sz="1700" b="1" dirty="0" smtClean="0">
                <a:solidFill>
                  <a:schemeClr val="bg1"/>
                </a:solidFill>
                <a:latin typeface="Arial"/>
                <a:cs typeface="Arial"/>
              </a:rPr>
              <a:t>JLAB</a:t>
            </a:r>
          </a:p>
          <a:p>
            <a:pPr lvl="0"/>
            <a:r>
              <a:rPr lang="en-US" sz="1700" b="1" dirty="0" smtClean="0">
                <a:solidFill>
                  <a:schemeClr val="bg1"/>
                </a:solidFill>
                <a:latin typeface="Arial"/>
                <a:cs typeface="Arial"/>
              </a:rPr>
              <a:t>HZ-Berlin</a:t>
            </a:r>
          </a:p>
          <a:p>
            <a:pPr lvl="0"/>
            <a:r>
              <a:rPr lang="en-US" sz="1700" b="1" dirty="0" smtClean="0">
                <a:solidFill>
                  <a:schemeClr val="bg1"/>
                </a:solidFill>
                <a:latin typeface="Arial"/>
                <a:cs typeface="Arial"/>
              </a:rPr>
              <a:t>U-Mainz</a:t>
            </a:r>
          </a:p>
          <a:p>
            <a:pPr lvl="0"/>
            <a:r>
              <a:rPr lang="en-US" sz="1700" b="1" dirty="0" smtClean="0">
                <a:solidFill>
                  <a:schemeClr val="bg1"/>
                </a:solidFill>
                <a:latin typeface="Arial"/>
                <a:cs typeface="Arial"/>
              </a:rPr>
              <a:t>Cockcroft Inst.</a:t>
            </a:r>
          </a:p>
          <a:p>
            <a:pPr lvl="0"/>
            <a:r>
              <a:rPr lang="en-US" sz="1700" b="1" dirty="0" err="1" smtClean="0">
                <a:solidFill>
                  <a:schemeClr val="bg1"/>
                </a:solidFill>
                <a:latin typeface="Arial"/>
                <a:cs typeface="Arial"/>
              </a:rPr>
              <a:t>Ratherford</a:t>
            </a:r>
            <a:r>
              <a:rPr lang="en-US" sz="1700" b="1" dirty="0" smtClean="0">
                <a:solidFill>
                  <a:schemeClr val="bg1"/>
                </a:solidFill>
                <a:latin typeface="Arial"/>
                <a:cs typeface="Arial"/>
              </a:rPr>
              <a:t> Lab</a:t>
            </a:r>
          </a:p>
          <a:p>
            <a:pPr lvl="0"/>
            <a:r>
              <a:rPr lang="en-US" sz="1700" b="1" dirty="0" smtClean="0">
                <a:solidFill>
                  <a:schemeClr val="bg1"/>
                </a:solidFill>
                <a:latin typeface="Arial"/>
                <a:cs typeface="Arial"/>
              </a:rPr>
              <a:t>KEK</a:t>
            </a:r>
          </a:p>
        </p:txBody>
      </p:sp>
      <p:pic>
        <p:nvPicPr>
          <p:cNvPr id="12" name="Picture 11" descr="Logo_RR6.jpe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990635" y="4509"/>
            <a:ext cx="2171004" cy="583948"/>
          </a:xfrm>
          <a:prstGeom prst="rect">
            <a:avLst/>
          </a:prstGeom>
        </p:spPr>
      </p:pic>
    </p:spTree>
    <p:extLst>
      <p:ext uri="{BB962C8B-B14F-4D97-AF65-F5344CB8AC3E}">
        <p14:creationId xmlns:p14="http://schemas.microsoft.com/office/powerpoint/2010/main" val="101195160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4"/>
          <p:cNvSpPr txBox="1">
            <a:spLocks noChangeArrowheads="1"/>
          </p:cNvSpPr>
          <p:nvPr/>
        </p:nvSpPr>
        <p:spPr bwMode="auto">
          <a:xfrm>
            <a:off x="2140116" y="71040"/>
            <a:ext cx="7003883" cy="46166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200">
                <a:solidFill>
                  <a:schemeClr val="tx1"/>
                </a:solidFill>
                <a:latin typeface="Times New Roman" charset="0"/>
                <a:ea typeface="ＭＳ Ｐゴシック" charset="0"/>
                <a:cs typeface="ＭＳ Ｐゴシック" charset="0"/>
              </a:defRPr>
            </a:lvl1pPr>
            <a:lvl2pPr marL="37931725" indent="-37474525">
              <a:defRPr sz="1200">
                <a:solidFill>
                  <a:schemeClr val="tx1"/>
                </a:solidFill>
                <a:latin typeface="Times New Roman" charset="0"/>
                <a:ea typeface="ＭＳ Ｐゴシック" charset="0"/>
              </a:defRPr>
            </a:lvl2pPr>
            <a:lvl3pPr>
              <a:defRPr sz="1200">
                <a:solidFill>
                  <a:schemeClr val="tx1"/>
                </a:solidFill>
                <a:latin typeface="Times New Roman" charset="0"/>
                <a:ea typeface="ＭＳ Ｐゴシック" charset="0"/>
              </a:defRPr>
            </a:lvl3pPr>
            <a:lvl4pPr>
              <a:defRPr sz="1200">
                <a:solidFill>
                  <a:schemeClr val="tx1"/>
                </a:solidFill>
                <a:latin typeface="Times New Roman" charset="0"/>
                <a:ea typeface="ＭＳ Ｐゴシック" charset="0"/>
              </a:defRPr>
            </a:lvl4pPr>
            <a:lvl5pPr>
              <a:defRPr sz="1200">
                <a:solidFill>
                  <a:schemeClr val="tx1"/>
                </a:solidFill>
                <a:latin typeface="Times New Roman" charset="0"/>
                <a:ea typeface="ＭＳ Ｐゴシック" charset="0"/>
              </a:defRPr>
            </a:lvl5pPr>
            <a:lvl6pPr marL="457200" eaLnBrk="0" fontAlgn="base" hangingPunct="0">
              <a:spcBef>
                <a:spcPct val="0"/>
              </a:spcBef>
              <a:spcAft>
                <a:spcPct val="0"/>
              </a:spcAft>
              <a:defRPr sz="1200">
                <a:solidFill>
                  <a:schemeClr val="tx1"/>
                </a:solidFill>
                <a:latin typeface="Times New Roman" charset="0"/>
                <a:ea typeface="ＭＳ Ｐゴシック" charset="0"/>
              </a:defRPr>
            </a:lvl6pPr>
            <a:lvl7pPr marL="914400" eaLnBrk="0" fontAlgn="base" hangingPunct="0">
              <a:spcBef>
                <a:spcPct val="0"/>
              </a:spcBef>
              <a:spcAft>
                <a:spcPct val="0"/>
              </a:spcAft>
              <a:defRPr sz="1200">
                <a:solidFill>
                  <a:schemeClr val="tx1"/>
                </a:solidFill>
                <a:latin typeface="Times New Roman" charset="0"/>
                <a:ea typeface="ＭＳ Ｐゴシック" charset="0"/>
              </a:defRPr>
            </a:lvl7pPr>
            <a:lvl8pPr marL="1371600" eaLnBrk="0" fontAlgn="base" hangingPunct="0">
              <a:spcBef>
                <a:spcPct val="0"/>
              </a:spcBef>
              <a:spcAft>
                <a:spcPct val="0"/>
              </a:spcAft>
              <a:defRPr sz="1200">
                <a:solidFill>
                  <a:schemeClr val="tx1"/>
                </a:solidFill>
                <a:latin typeface="Times New Roman" charset="0"/>
                <a:ea typeface="ＭＳ Ｐゴシック" charset="0"/>
              </a:defRPr>
            </a:lvl8pPr>
            <a:lvl9pPr marL="1828800" eaLnBrk="0" fontAlgn="base" hangingPunct="0">
              <a:spcBef>
                <a:spcPct val="0"/>
              </a:spcBef>
              <a:spcAft>
                <a:spcPct val="0"/>
              </a:spcAft>
              <a:defRPr sz="1200">
                <a:solidFill>
                  <a:schemeClr val="tx1"/>
                </a:solidFill>
                <a:latin typeface="Times New Roman" charset="0"/>
                <a:ea typeface="ＭＳ Ｐゴシック" charset="0"/>
              </a:defRPr>
            </a:lvl9pPr>
          </a:lstStyle>
          <a:p>
            <a:pPr algn="ctr">
              <a:spcBef>
                <a:spcPts val="2400"/>
              </a:spcBef>
            </a:pPr>
            <a:r>
              <a:rPr lang="en-US" sz="2400" dirty="0" smtClean="0">
                <a:latin typeface="Optima"/>
                <a:cs typeface="Optima"/>
              </a:rPr>
              <a:t>Achieved parameters as of Spring 2020</a:t>
            </a:r>
          </a:p>
        </p:txBody>
      </p:sp>
      <p:sp>
        <p:nvSpPr>
          <p:cNvPr id="9" name="Content Placeholder 1"/>
          <p:cNvSpPr txBox="1">
            <a:spLocks/>
          </p:cNvSpPr>
          <p:nvPr/>
        </p:nvSpPr>
        <p:spPr>
          <a:xfrm>
            <a:off x="258694" y="819248"/>
            <a:ext cx="8912615" cy="5765375"/>
          </a:xfrm>
          <a:prstGeom prst="rect">
            <a:avLst/>
          </a:prstGeom>
          <a:solidFill>
            <a:schemeClr val="bg1"/>
          </a:solidFill>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smtClean="0">
                <a:latin typeface="Helvetica" charset="0"/>
              </a:rPr>
              <a:t>Cornell </a:t>
            </a:r>
            <a:r>
              <a:rPr lang="en-US" sz="1800" b="1" dirty="0" smtClean="0">
                <a:solidFill>
                  <a:srgbClr val="0000FF"/>
                </a:solidFill>
                <a:latin typeface="Helvetica" charset="0"/>
              </a:rPr>
              <a:t>DC gun</a:t>
            </a:r>
          </a:p>
          <a:p>
            <a:r>
              <a:rPr lang="en-US" sz="1800" dirty="0" smtClean="0">
                <a:latin typeface="Helvetica" charset="0"/>
              </a:rPr>
              <a:t>75mA short term, 65mA for hours</a:t>
            </a:r>
          </a:p>
          <a:p>
            <a:r>
              <a:rPr lang="en-US" sz="1800" dirty="0" smtClean="0">
                <a:latin typeface="Helvetica" charset="0"/>
              </a:rPr>
              <a:t>Detailed </a:t>
            </a:r>
            <a:r>
              <a:rPr lang="en-US" sz="1800" b="1" dirty="0" smtClean="0">
                <a:solidFill>
                  <a:srgbClr val="0000FF"/>
                </a:solidFill>
                <a:latin typeface="Helvetica" charset="0"/>
              </a:rPr>
              <a:t>phase space diagnostics </a:t>
            </a:r>
            <a:r>
              <a:rPr lang="en-US" sz="1800" dirty="0" smtClean="0">
                <a:latin typeface="Helvetica" charset="0"/>
              </a:rPr>
              <a:t>for space charge dominated beams.</a:t>
            </a:r>
          </a:p>
          <a:p>
            <a:r>
              <a:rPr lang="en-US" sz="1800" dirty="0" smtClean="0">
                <a:latin typeface="Helvetica" charset="0"/>
              </a:rPr>
              <a:t>Study of 2nC bunch charges</a:t>
            </a:r>
          </a:p>
          <a:p>
            <a:pPr marL="0" indent="0">
              <a:buNone/>
            </a:pPr>
            <a:r>
              <a:rPr lang="en-US" sz="1800" dirty="0" smtClean="0">
                <a:latin typeface="Helvetica" charset="0"/>
              </a:rPr>
              <a:t>High power </a:t>
            </a:r>
            <a:r>
              <a:rPr lang="en-US" sz="1800" b="1" dirty="0" smtClean="0">
                <a:solidFill>
                  <a:srgbClr val="0000FF"/>
                </a:solidFill>
                <a:latin typeface="Helvetica" charset="0"/>
              </a:rPr>
              <a:t>SRF injector </a:t>
            </a:r>
            <a:r>
              <a:rPr lang="en-US" sz="1800" b="1" dirty="0" err="1" smtClean="0">
                <a:solidFill>
                  <a:srgbClr val="0000FF"/>
                </a:solidFill>
                <a:latin typeface="Helvetica" charset="0"/>
              </a:rPr>
              <a:t>linac</a:t>
            </a:r>
            <a:endParaRPr lang="en-US" sz="1800" b="1" dirty="0">
              <a:solidFill>
                <a:srgbClr val="0000FF"/>
              </a:solidFill>
              <a:latin typeface="Helvetica" charset="0"/>
            </a:endParaRPr>
          </a:p>
          <a:p>
            <a:r>
              <a:rPr lang="en-US" sz="1800" dirty="0" smtClean="0">
                <a:latin typeface="Helvetica" charset="0"/>
              </a:rPr>
              <a:t>Tested up to 13.5MeV</a:t>
            </a:r>
          </a:p>
          <a:p>
            <a:r>
              <a:rPr lang="en-US" sz="1800" dirty="0">
                <a:latin typeface="Helvetica" charset="0"/>
              </a:rPr>
              <a:t>T</a:t>
            </a:r>
            <a:r>
              <a:rPr lang="en-US" sz="1800" dirty="0" smtClean="0">
                <a:latin typeface="Helvetica" charset="0"/>
              </a:rPr>
              <a:t>ested </a:t>
            </a:r>
            <a:r>
              <a:rPr lang="en-US" sz="1800" dirty="0">
                <a:latin typeface="Helvetica" charset="0"/>
              </a:rPr>
              <a:t>up to </a:t>
            </a:r>
            <a:r>
              <a:rPr lang="en-US" sz="1800" dirty="0" smtClean="0">
                <a:latin typeface="Helvetica" charset="0"/>
              </a:rPr>
              <a:t>75mA</a:t>
            </a:r>
          </a:p>
          <a:p>
            <a:r>
              <a:rPr lang="en-US" sz="1800" dirty="0" smtClean="0">
                <a:latin typeface="Helvetica" charset="0"/>
              </a:rPr>
              <a:t>Investigation of ion / beam interactions</a:t>
            </a:r>
          </a:p>
          <a:p>
            <a:pPr marL="0" indent="0">
              <a:buNone/>
            </a:pPr>
            <a:r>
              <a:rPr lang="en-US" sz="1800" dirty="0" smtClean="0">
                <a:latin typeface="Helvetica" charset="0"/>
              </a:rPr>
              <a:t>ERL main SRF </a:t>
            </a:r>
            <a:r>
              <a:rPr lang="en-US" sz="1800" dirty="0" err="1" smtClean="0">
                <a:latin typeface="Helvetica" charset="0"/>
              </a:rPr>
              <a:t>linac</a:t>
            </a:r>
            <a:endParaRPr lang="en-US" sz="1800" dirty="0" smtClean="0">
              <a:latin typeface="Helvetica" charset="0"/>
            </a:endParaRPr>
          </a:p>
          <a:p>
            <a:r>
              <a:rPr lang="en-US" sz="1800" dirty="0" smtClean="0">
                <a:latin typeface="Helvetica" charset="0"/>
              </a:rPr>
              <a:t>Operated with </a:t>
            </a:r>
            <a:r>
              <a:rPr lang="en-US" sz="1800" b="1" dirty="0" smtClean="0">
                <a:solidFill>
                  <a:srgbClr val="0000FF"/>
                </a:solidFill>
                <a:latin typeface="Helvetica" charset="0"/>
              </a:rPr>
              <a:t>1-turn ERL and 99.6% ERL efficiency</a:t>
            </a:r>
          </a:p>
          <a:p>
            <a:r>
              <a:rPr lang="en-US" sz="1800" dirty="0" smtClean="0">
                <a:latin typeface="Helvetica" charset="0"/>
              </a:rPr>
              <a:t>Operated with </a:t>
            </a:r>
            <a:r>
              <a:rPr lang="en-US" sz="1800" b="1" dirty="0" smtClean="0">
                <a:solidFill>
                  <a:srgbClr val="0000FF"/>
                </a:solidFill>
                <a:latin typeface="Helvetica" charset="0"/>
              </a:rPr>
              <a:t>4-turn ERL</a:t>
            </a:r>
          </a:p>
          <a:p>
            <a:r>
              <a:rPr lang="en-US" sz="1800" dirty="0">
                <a:latin typeface="Helvetica" charset="0"/>
              </a:rPr>
              <a:t>Detection of </a:t>
            </a:r>
            <a:r>
              <a:rPr lang="en-US" sz="1800" b="1" dirty="0" smtClean="0">
                <a:solidFill>
                  <a:srgbClr val="0000FF"/>
                </a:solidFill>
                <a:latin typeface="Helvetica" charset="0"/>
              </a:rPr>
              <a:t>micro bunching</a:t>
            </a:r>
            <a:endParaRPr lang="en-US" sz="1800" b="1" dirty="0">
              <a:solidFill>
                <a:srgbClr val="0000FF"/>
              </a:solidFill>
              <a:latin typeface="Helvetica" charset="0"/>
            </a:endParaRPr>
          </a:p>
          <a:p>
            <a:r>
              <a:rPr lang="en-US" sz="1800" dirty="0" smtClean="0">
                <a:latin typeface="Helvetica" charset="0"/>
              </a:rPr>
              <a:t>1-turn current limited to 70mu for radiation protection.</a:t>
            </a:r>
          </a:p>
          <a:p>
            <a:r>
              <a:rPr lang="en-US" sz="1800" dirty="0" smtClean="0">
                <a:latin typeface="Helvetica" charset="0"/>
              </a:rPr>
              <a:t>4-turn current limited to 1nA because of 50% beam loss in the last recovery loop.</a:t>
            </a:r>
          </a:p>
          <a:p>
            <a:pPr marL="0" indent="0">
              <a:buNone/>
            </a:pPr>
            <a:r>
              <a:rPr lang="en-US" sz="1800" dirty="0" smtClean="0">
                <a:latin typeface="Helvetica" charset="0"/>
              </a:rPr>
              <a:t>FFA return loop</a:t>
            </a:r>
          </a:p>
          <a:p>
            <a:r>
              <a:rPr lang="en-US" sz="1800" dirty="0" smtClean="0">
                <a:latin typeface="Helvetica" charset="0"/>
              </a:rPr>
              <a:t>7 simultaneous beams (at 42, 78, 114, 150MeV)</a:t>
            </a:r>
          </a:p>
          <a:p>
            <a:r>
              <a:rPr lang="en-US" sz="1800" dirty="0" smtClean="0">
                <a:latin typeface="Helvetica" charset="0"/>
              </a:rPr>
              <a:t>Hardly </a:t>
            </a:r>
            <a:r>
              <a:rPr lang="en-US" sz="1800" dirty="0" smtClean="0">
                <a:latin typeface="Helvetica" charset="0"/>
              </a:rPr>
              <a:t>measurable </a:t>
            </a:r>
            <a:r>
              <a:rPr lang="en-US" sz="1800" dirty="0" smtClean="0">
                <a:latin typeface="Helvetica" charset="0"/>
              </a:rPr>
              <a:t>beam losses in the FFA region</a:t>
            </a:r>
          </a:p>
        </p:txBody>
      </p:sp>
    </p:spTree>
    <p:extLst>
      <p:ext uri="{BB962C8B-B14F-4D97-AF65-F5344CB8AC3E}">
        <p14:creationId xmlns:p14="http://schemas.microsoft.com/office/powerpoint/2010/main" val="170753174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4188" y="15693"/>
            <a:ext cx="6489812" cy="736866"/>
          </a:xfrm>
        </p:spPr>
        <p:txBody>
          <a:bodyPr/>
          <a:lstStyle/>
          <a:p>
            <a:r>
              <a:rPr lang="en-US" dirty="0" smtClean="0">
                <a:solidFill>
                  <a:schemeClr val="bg1"/>
                </a:solidFill>
              </a:rPr>
              <a:t>Spin polarized photocathode</a:t>
            </a:r>
            <a:endParaRPr lang="en-US" dirty="0">
              <a:solidFill>
                <a:schemeClr val="bg1"/>
              </a:solidFill>
            </a:endParaRP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857250"/>
            <a:ext cx="9144000" cy="5143500"/>
          </a:xfrm>
          <a:prstGeom prst="rect">
            <a:avLst/>
          </a:prstGeom>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81798" y="4122093"/>
            <a:ext cx="4062202" cy="2307086"/>
          </a:xfrm>
          <a:prstGeom prst="rect">
            <a:avLst/>
          </a:prstGeom>
        </p:spPr>
      </p:pic>
      <p:sp>
        <p:nvSpPr>
          <p:cNvPr id="9" name="Rectangle 8"/>
          <p:cNvSpPr/>
          <p:nvPr/>
        </p:nvSpPr>
        <p:spPr>
          <a:xfrm>
            <a:off x="6149947" y="4685288"/>
            <a:ext cx="865848" cy="655455"/>
          </a:xfrm>
          <a:prstGeom prst="rect">
            <a:avLst/>
          </a:prstGeom>
          <a:noFill/>
          <a:ln w="38100">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grpSp>
        <p:nvGrpSpPr>
          <p:cNvPr id="12" name="Group 11"/>
          <p:cNvGrpSpPr/>
          <p:nvPr/>
        </p:nvGrpSpPr>
        <p:grpSpPr>
          <a:xfrm>
            <a:off x="0" y="772441"/>
            <a:ext cx="4333462" cy="1847239"/>
            <a:chOff x="985908" y="1722473"/>
            <a:chExt cx="6154873" cy="2769922"/>
          </a:xfrm>
        </p:grpSpPr>
        <p:pic>
          <p:nvPicPr>
            <p:cNvPr id="13" name="Picture 12"/>
            <p:cNvPicPr>
              <a:picLocks noChangeAspect="1"/>
            </p:cNvPicPr>
            <p:nvPr/>
          </p:nvPicPr>
          <p:blipFill>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tretch>
              <a:fillRect/>
            </a:stretch>
          </p:blipFill>
          <p:spPr>
            <a:xfrm>
              <a:off x="985908" y="1912819"/>
              <a:ext cx="3032320" cy="2579576"/>
            </a:xfrm>
            <a:prstGeom prst="rect">
              <a:avLst/>
            </a:prstGeom>
          </p:spPr>
        </p:pic>
        <p:pic>
          <p:nvPicPr>
            <p:cNvPr id="14" name="Picture 13"/>
            <p:cNvPicPr>
              <a:picLocks noChangeAspect="1"/>
            </p:cNvPicPr>
            <p:nvPr/>
          </p:nvPicPr>
          <p:blipFill>
            <a:blip r:embed="rId6" cstate="screen">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a:ext>
              </a:extLst>
            </a:blip>
            <a:stretch>
              <a:fillRect/>
            </a:stretch>
          </p:blipFill>
          <p:spPr>
            <a:xfrm>
              <a:off x="4020248" y="2224725"/>
              <a:ext cx="3120533" cy="2267670"/>
            </a:xfrm>
            <a:prstGeom prst="rect">
              <a:avLst/>
            </a:prstGeom>
          </p:spPr>
        </p:pic>
        <p:sp>
          <p:nvSpPr>
            <p:cNvPr id="15" name="TextBox 14"/>
            <p:cNvSpPr txBox="1"/>
            <p:nvPr/>
          </p:nvSpPr>
          <p:spPr>
            <a:xfrm>
              <a:off x="1292086" y="2918745"/>
              <a:ext cx="2854882" cy="553811"/>
            </a:xfrm>
            <a:prstGeom prst="rect">
              <a:avLst/>
            </a:prstGeom>
            <a:noFill/>
          </p:spPr>
          <p:txBody>
            <a:bodyPr wrap="none" rtlCol="0">
              <a:spAutoFit/>
            </a:bodyPr>
            <a:lstStyle/>
            <a:p>
              <a:r>
                <a:rPr lang="en-US" b="1" dirty="0" smtClean="0">
                  <a:solidFill>
                    <a:srgbClr val="FF0000"/>
                  </a:solidFill>
                </a:rPr>
                <a:t>90% ESP @ 780 nm</a:t>
              </a:r>
              <a:endParaRPr lang="en-US" b="1" dirty="0">
                <a:solidFill>
                  <a:srgbClr val="FF0000"/>
                </a:solidFill>
              </a:endParaRPr>
            </a:p>
          </p:txBody>
        </p:sp>
        <p:sp>
          <p:nvSpPr>
            <p:cNvPr id="16" name="TextBox 15"/>
            <p:cNvSpPr txBox="1"/>
            <p:nvPr/>
          </p:nvSpPr>
          <p:spPr>
            <a:xfrm>
              <a:off x="4896683" y="3195650"/>
              <a:ext cx="2137610" cy="553811"/>
            </a:xfrm>
            <a:prstGeom prst="rect">
              <a:avLst/>
            </a:prstGeom>
            <a:noFill/>
          </p:spPr>
          <p:txBody>
            <a:bodyPr wrap="none" rtlCol="0">
              <a:spAutoFit/>
            </a:bodyPr>
            <a:lstStyle/>
            <a:p>
              <a:r>
                <a:rPr lang="en-US" b="1" smtClean="0">
                  <a:solidFill>
                    <a:srgbClr val="FF0000"/>
                  </a:solidFill>
                </a:rPr>
                <a:t>Lifetime x12!!</a:t>
              </a:r>
              <a:endParaRPr lang="en-US" b="1" dirty="0">
                <a:solidFill>
                  <a:srgbClr val="FF0000"/>
                </a:solidFill>
              </a:endParaRPr>
            </a:p>
          </p:txBody>
        </p:sp>
        <p:sp>
          <p:nvSpPr>
            <p:cNvPr id="17" name="TextBox 16"/>
            <p:cNvSpPr txBox="1"/>
            <p:nvPr/>
          </p:nvSpPr>
          <p:spPr>
            <a:xfrm>
              <a:off x="985908" y="1722473"/>
              <a:ext cx="6154873" cy="507659"/>
            </a:xfrm>
            <a:prstGeom prst="rect">
              <a:avLst/>
            </a:prstGeom>
            <a:solidFill>
              <a:schemeClr val="bg1"/>
            </a:solidFill>
          </p:spPr>
          <p:txBody>
            <a:bodyPr wrap="square" rtlCol="0">
              <a:spAutoFit/>
            </a:bodyPr>
            <a:lstStyle/>
            <a:p>
              <a:pPr algn="ctr"/>
              <a:r>
                <a:rPr lang="en-US" sz="1600" dirty="0" smtClean="0">
                  <a:solidFill>
                    <a:srgbClr val="FF0000"/>
                  </a:solidFill>
                </a:rPr>
                <a:t>New activation methods that improve lifetime</a:t>
              </a:r>
              <a:endParaRPr lang="en-US" sz="1600" dirty="0">
                <a:solidFill>
                  <a:srgbClr val="FF0000"/>
                </a:solidFill>
              </a:endParaRPr>
            </a:p>
          </p:txBody>
        </p:sp>
      </p:grpSp>
      <p:sp>
        <p:nvSpPr>
          <p:cNvPr id="18" name="Title 1"/>
          <p:cNvSpPr txBox="1">
            <a:spLocks/>
          </p:cNvSpPr>
          <p:nvPr/>
        </p:nvSpPr>
        <p:spPr>
          <a:xfrm>
            <a:off x="1052286" y="734"/>
            <a:ext cx="7075714" cy="594335"/>
          </a:xfrm>
          <a:prstGeom prst="rect">
            <a:avLst/>
          </a:prstGeom>
        </p:spPr>
        <p:txBody>
          <a:bodyPr/>
          <a:lstStyle>
            <a:lvl1pPr>
              <a:defRPr i="0">
                <a:latin typeface="Optima"/>
                <a:cs typeface="Optima"/>
              </a:defRPr>
            </a:lvl1pPr>
          </a:lstStyle>
          <a:p>
            <a:pPr algn="ctr"/>
            <a:r>
              <a:rPr lang="en-US" dirty="0" smtClean="0"/>
              <a:t>Cornell EIC opportunity:</a:t>
            </a:r>
          </a:p>
          <a:p>
            <a:pPr algn="ctr"/>
            <a:r>
              <a:rPr lang="en-US" dirty="0" smtClean="0"/>
              <a:t>Cathode production (incl. polarized)</a:t>
            </a:r>
            <a:endParaRPr lang="en-US" dirty="0"/>
          </a:p>
        </p:txBody>
      </p:sp>
    </p:spTree>
    <p:extLst>
      <p:ext uri="{BB962C8B-B14F-4D97-AF65-F5344CB8AC3E}">
        <p14:creationId xmlns:p14="http://schemas.microsoft.com/office/powerpoint/2010/main" val="126258407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omputer&#10;&#10;Description automatically generated">
            <a:extLst>
              <a:ext uri="{FF2B5EF4-FFF2-40B4-BE49-F238E27FC236}">
                <a16:creationId xmlns="" xmlns:a16="http://schemas.microsoft.com/office/drawing/2014/main" id="{B4F03FEE-D9C5-40D3-82AB-DDF78D8D29F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05063" y="3294353"/>
            <a:ext cx="4371474" cy="2973411"/>
          </a:xfrm>
          <a:prstGeom prst="rect">
            <a:avLst/>
          </a:prstGeom>
        </p:spPr>
      </p:pic>
      <p:pic>
        <p:nvPicPr>
          <p:cNvPr id="8" name="Picture 7" descr="A large room&#10;&#10;Description automatically generated">
            <a:extLst>
              <a:ext uri="{FF2B5EF4-FFF2-40B4-BE49-F238E27FC236}">
                <a16:creationId xmlns="" xmlns:a16="http://schemas.microsoft.com/office/drawing/2014/main" id="{F51382F7-8473-4A87-B246-4D163D1976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490250" y="831212"/>
            <a:ext cx="4534885" cy="2374555"/>
          </a:xfrm>
          <a:prstGeom prst="rect">
            <a:avLst/>
          </a:prstGeom>
          <a:ln>
            <a:solidFill>
              <a:schemeClr val="tx1"/>
            </a:solidFill>
          </a:ln>
        </p:spPr>
      </p:pic>
      <p:pic>
        <p:nvPicPr>
          <p:cNvPr id="9" name="Picture 8" descr="A dirty old room&#10;&#10;Description automatically generated">
            <a:extLst>
              <a:ext uri="{FF2B5EF4-FFF2-40B4-BE49-F238E27FC236}">
                <a16:creationId xmlns="" xmlns:a16="http://schemas.microsoft.com/office/drawing/2014/main" id="{30EFC8FD-B3A4-460D-BBB1-3EC5E7F751C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a:off x="5145384" y="876790"/>
            <a:ext cx="3199367" cy="3108211"/>
          </a:xfrm>
          <a:prstGeom prst="rect">
            <a:avLst/>
          </a:prstGeom>
          <a:ln>
            <a:solidFill>
              <a:schemeClr val="tx1"/>
            </a:solidFill>
          </a:ln>
        </p:spPr>
      </p:pic>
      <p:sp>
        <p:nvSpPr>
          <p:cNvPr id="10" name="TextBox 9"/>
          <p:cNvSpPr txBox="1"/>
          <p:nvPr/>
        </p:nvSpPr>
        <p:spPr>
          <a:xfrm>
            <a:off x="4850296" y="4316301"/>
            <a:ext cx="4293704" cy="1754326"/>
          </a:xfrm>
          <a:prstGeom prst="rect">
            <a:avLst/>
          </a:prstGeom>
          <a:noFill/>
        </p:spPr>
        <p:txBody>
          <a:bodyPr wrap="square" rtlCol="0">
            <a:spAutoFit/>
          </a:bodyPr>
          <a:lstStyle/>
          <a:p>
            <a:r>
              <a:rPr lang="en-US" dirty="0" smtClean="0"/>
              <a:t>High average beam power beamline:</a:t>
            </a:r>
          </a:p>
          <a:p>
            <a:pPr marL="285750" indent="-285750">
              <a:buFont typeface="Arial" charset="0"/>
              <a:buChar char="•"/>
            </a:pPr>
            <a:r>
              <a:rPr lang="en-US" dirty="0" smtClean="0"/>
              <a:t>Old CU-ERL gun 400kV @ 100 mA;</a:t>
            </a:r>
          </a:p>
          <a:p>
            <a:pPr marL="285750" indent="-285750">
              <a:buFont typeface="Arial" charset="0"/>
              <a:buChar char="•"/>
            </a:pPr>
            <a:r>
              <a:rPr lang="en-US" dirty="0"/>
              <a:t>I</a:t>
            </a:r>
            <a:r>
              <a:rPr lang="en-US" dirty="0" smtClean="0"/>
              <a:t>on clearing electrodes;</a:t>
            </a:r>
          </a:p>
          <a:p>
            <a:pPr marL="285750" indent="-285750">
              <a:buFont typeface="Arial" charset="0"/>
              <a:buChar char="•"/>
            </a:pPr>
            <a:r>
              <a:rPr lang="en-US" dirty="0" smtClean="0"/>
              <a:t>Multiple lasers with tunable wavelength;</a:t>
            </a:r>
          </a:p>
          <a:p>
            <a:pPr marL="285750" indent="-285750">
              <a:buFont typeface="Arial" charset="0"/>
              <a:buChar char="•"/>
            </a:pPr>
            <a:r>
              <a:rPr lang="en-US" dirty="0" smtClean="0"/>
              <a:t>75 kW beam dump;</a:t>
            </a:r>
          </a:p>
          <a:p>
            <a:pPr marL="285750" indent="-285750">
              <a:buFont typeface="Arial" charset="0"/>
              <a:buChar char="•"/>
            </a:pPr>
            <a:r>
              <a:rPr lang="en-US" dirty="0" smtClean="0"/>
              <a:t>UHV photocathode load-lock/suitcase;</a:t>
            </a:r>
            <a:endParaRPr lang="en-US" dirty="0"/>
          </a:p>
        </p:txBody>
      </p:sp>
      <p:sp>
        <p:nvSpPr>
          <p:cNvPr id="11" name="Title 1"/>
          <p:cNvSpPr txBox="1">
            <a:spLocks/>
          </p:cNvSpPr>
          <p:nvPr/>
        </p:nvSpPr>
        <p:spPr>
          <a:xfrm>
            <a:off x="2069562" y="734"/>
            <a:ext cx="7074438" cy="594335"/>
          </a:xfrm>
          <a:prstGeom prst="rect">
            <a:avLst/>
          </a:prstGeom>
        </p:spPr>
        <p:txBody>
          <a:bodyPr/>
          <a:lstStyle>
            <a:lvl1pPr>
              <a:defRPr i="0">
                <a:latin typeface="Optima"/>
                <a:cs typeface="Optima"/>
              </a:defRPr>
            </a:lvl1pPr>
          </a:lstStyle>
          <a:p>
            <a:pPr algn="ctr"/>
            <a:r>
              <a:rPr lang="en-US" dirty="0" smtClean="0">
                <a:solidFill>
                  <a:srgbClr val="000000"/>
                </a:solidFill>
              </a:rPr>
              <a:t>Cornell EIC opportunity:</a:t>
            </a:r>
          </a:p>
          <a:p>
            <a:pPr algn="ctr"/>
            <a:r>
              <a:rPr lang="en-US" dirty="0" smtClean="0">
                <a:solidFill>
                  <a:srgbClr val="000000"/>
                </a:solidFill>
              </a:rPr>
              <a:t>High current gun development and construction</a:t>
            </a:r>
            <a:endParaRPr lang="en-US" dirty="0">
              <a:solidFill>
                <a:srgbClr val="000000"/>
              </a:solidFill>
            </a:endParaRPr>
          </a:p>
        </p:txBody>
      </p:sp>
    </p:spTree>
    <p:extLst>
      <p:ext uri="{BB962C8B-B14F-4D97-AF65-F5344CB8AC3E}">
        <p14:creationId xmlns:p14="http://schemas.microsoft.com/office/powerpoint/2010/main" val="7459130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27701" y="1293817"/>
            <a:ext cx="3389313" cy="3693319"/>
          </a:xfrm>
          <a:prstGeom prst="rect">
            <a:avLst/>
          </a:prstGeom>
          <a:noFill/>
        </p:spPr>
        <p:txBody>
          <a:bodyPr>
            <a:spAutoFit/>
          </a:bodyPr>
          <a:lstStyle/>
          <a:p>
            <a:pPr marL="285750" indent="-285750">
              <a:buFont typeface="Arial"/>
              <a:buChar char="•"/>
              <a:defRPr/>
            </a:pPr>
            <a:r>
              <a:rPr lang="en-US" sz="1800" dirty="0">
                <a:solidFill>
                  <a:srgbClr val="FF0000"/>
                </a:solidFill>
                <a:latin typeface="Arial"/>
                <a:cs typeface="Arial"/>
              </a:rPr>
              <a:t>Peak current of 75mA (world record)</a:t>
            </a:r>
          </a:p>
          <a:p>
            <a:pPr marL="285750" indent="-285750">
              <a:buFont typeface="Arial"/>
              <a:buChar char="•"/>
              <a:defRPr/>
            </a:pPr>
            <a:endParaRPr lang="en-US" sz="1800" dirty="0">
              <a:latin typeface="Arial"/>
              <a:cs typeface="Arial"/>
            </a:endParaRPr>
          </a:p>
          <a:p>
            <a:pPr marL="285750" indent="-285750">
              <a:buFont typeface="Arial"/>
              <a:buChar char="•"/>
              <a:defRPr/>
            </a:pPr>
            <a:r>
              <a:rPr lang="en-US" sz="1800" dirty="0" err="1">
                <a:latin typeface="Arial"/>
                <a:cs typeface="Arial"/>
              </a:rPr>
              <a:t>NaKSb</a:t>
            </a:r>
            <a:r>
              <a:rPr lang="en-US" sz="1800" dirty="0">
                <a:latin typeface="Arial"/>
                <a:cs typeface="Arial"/>
              </a:rPr>
              <a:t> photocathode</a:t>
            </a:r>
          </a:p>
          <a:p>
            <a:pPr marL="285750" indent="-285750">
              <a:buFont typeface="Arial"/>
              <a:buChar char="•"/>
              <a:defRPr/>
            </a:pPr>
            <a:r>
              <a:rPr lang="en-US" sz="1800" dirty="0">
                <a:latin typeface="Arial"/>
                <a:cs typeface="Arial"/>
              </a:rPr>
              <a:t>High rep-rate laser</a:t>
            </a:r>
          </a:p>
          <a:p>
            <a:pPr marL="285750" indent="-285750">
              <a:buFont typeface="Arial"/>
              <a:buChar char="•"/>
              <a:defRPr/>
            </a:pPr>
            <a:r>
              <a:rPr lang="en-US" sz="1800" dirty="0">
                <a:latin typeface="Arial"/>
                <a:cs typeface="Arial"/>
              </a:rPr>
              <a:t>DC-Voltage source</a:t>
            </a:r>
          </a:p>
          <a:p>
            <a:pPr marL="285750" indent="-285750">
              <a:buFont typeface="Arial"/>
              <a:buChar char="•"/>
              <a:defRPr/>
            </a:pPr>
            <a:endParaRPr lang="en-US" sz="1800" dirty="0">
              <a:latin typeface="Arial"/>
              <a:cs typeface="Arial"/>
            </a:endParaRPr>
          </a:p>
          <a:p>
            <a:pPr>
              <a:defRPr/>
            </a:pPr>
            <a:r>
              <a:rPr lang="en-US" sz="1800" dirty="0">
                <a:latin typeface="Arial"/>
                <a:cs typeface="Arial"/>
              </a:rPr>
              <a:t>Source achievements:</a:t>
            </a:r>
          </a:p>
          <a:p>
            <a:pPr marL="285750" indent="-285750">
              <a:buFont typeface="Arial"/>
              <a:buChar char="•"/>
              <a:defRPr/>
            </a:pPr>
            <a:r>
              <a:rPr lang="en-US" sz="1800" dirty="0">
                <a:solidFill>
                  <a:srgbClr val="0000FF"/>
                </a:solidFill>
                <a:latin typeface="Arial"/>
                <a:cs typeface="Arial"/>
              </a:rPr>
              <a:t>2.6 day 1/e lifetime at 65mA</a:t>
            </a:r>
          </a:p>
          <a:p>
            <a:pPr marL="285750" indent="-285750">
              <a:buFont typeface="Arial"/>
              <a:buChar char="•"/>
              <a:defRPr/>
            </a:pPr>
            <a:r>
              <a:rPr lang="en-US" sz="1800" dirty="0">
                <a:solidFill>
                  <a:srgbClr val="0000FF"/>
                </a:solidFill>
                <a:latin typeface="Arial"/>
                <a:cs typeface="Arial"/>
              </a:rPr>
              <a:t>8h at 65mA</a:t>
            </a:r>
          </a:p>
          <a:p>
            <a:pPr marL="285750" indent="-285750">
              <a:buFont typeface="Arial"/>
              <a:buChar char="•"/>
              <a:defRPr/>
            </a:pPr>
            <a:r>
              <a:rPr lang="en-US" sz="1800" dirty="0">
                <a:solidFill>
                  <a:srgbClr val="0000FF"/>
                </a:solidFill>
                <a:latin typeface="Arial"/>
                <a:cs typeface="Arial"/>
              </a:rPr>
              <a:t>With only 5W laser power (20W are available)</a:t>
            </a:r>
          </a:p>
          <a:p>
            <a:pPr marL="285750" indent="-285750">
              <a:buFont typeface="Arial"/>
              <a:buChar char="•"/>
              <a:defRPr/>
            </a:pPr>
            <a:r>
              <a:rPr lang="en-US" sz="1800" dirty="0">
                <a:solidFill>
                  <a:srgbClr val="0000FF"/>
                </a:solidFill>
                <a:latin typeface="Arial"/>
                <a:cs typeface="Arial"/>
              </a:rPr>
              <a:t>now pushing to 100mA</a:t>
            </a:r>
          </a:p>
        </p:txBody>
      </p:sp>
      <p:sp>
        <p:nvSpPr>
          <p:cNvPr id="7" name="TextBox 6"/>
          <p:cNvSpPr txBox="1"/>
          <p:nvPr/>
        </p:nvSpPr>
        <p:spPr>
          <a:xfrm>
            <a:off x="428625" y="5008567"/>
            <a:ext cx="7761288" cy="1631216"/>
          </a:xfrm>
          <a:prstGeom prst="rect">
            <a:avLst/>
          </a:prstGeom>
          <a:noFill/>
        </p:spPr>
        <p:txBody>
          <a:bodyPr>
            <a:spAutoFit/>
          </a:bodyPr>
          <a:lstStyle/>
          <a:p>
            <a:pPr>
              <a:defRPr/>
            </a:pPr>
            <a:r>
              <a:rPr lang="en-US" sz="2000" dirty="0">
                <a:latin typeface="Arial"/>
                <a:cs typeface="Arial"/>
              </a:rPr>
              <a:t>Simulations accurately reproduce photocathode performance with no free parameters, and suggest strategies for further improvement.</a:t>
            </a:r>
          </a:p>
          <a:p>
            <a:pPr>
              <a:defRPr/>
            </a:pPr>
            <a:endParaRPr lang="en-US" sz="2000" dirty="0">
              <a:solidFill>
                <a:srgbClr val="FF0000"/>
              </a:solidFill>
              <a:latin typeface="Arial"/>
              <a:cs typeface="Arial"/>
            </a:endParaRPr>
          </a:p>
          <a:p>
            <a:pPr marL="342900" indent="-342900">
              <a:buFont typeface="Wingdings" charset="2"/>
              <a:buChar char="ü"/>
              <a:defRPr/>
            </a:pPr>
            <a:r>
              <a:rPr lang="en-US" sz="2000" dirty="0">
                <a:solidFill>
                  <a:srgbClr val="FF0000"/>
                </a:solidFill>
                <a:latin typeface="Arial"/>
                <a:cs typeface="Arial"/>
              </a:rPr>
              <a:t>Source current can meet </a:t>
            </a:r>
            <a:r>
              <a:rPr lang="en-US" sz="2000" dirty="0" smtClean="0">
                <a:solidFill>
                  <a:srgbClr val="FF0000"/>
                </a:solidFill>
                <a:latin typeface="Arial"/>
                <a:cs typeface="Arial"/>
              </a:rPr>
              <a:t>CBETA needs</a:t>
            </a:r>
            <a:endParaRPr lang="en-US" sz="2000" dirty="0">
              <a:solidFill>
                <a:srgbClr val="FF0000"/>
              </a:solidFill>
              <a:latin typeface="Arial"/>
              <a:cs typeface="Arial"/>
            </a:endParaRPr>
          </a:p>
        </p:txBody>
      </p:sp>
      <p:pic>
        <p:nvPicPr>
          <p:cNvPr id="8" name="Picture 1" descr="Beam current 65 mA for 8 hours.png"/>
          <p:cNvPicPr>
            <a:picLocks noChangeAspect="1"/>
          </p:cNvPicPr>
          <p:nvPr/>
        </p:nvPicPr>
        <p:blipFill>
          <a:blip r:embed="rId2" cstate="screen">
            <a:extLst>
              <a:ext uri="{28A0092B-C50C-407E-A947-70E740481C1C}">
                <a14:useLocalDpi xmlns:a14="http://schemas.microsoft.com/office/drawing/2010/main"/>
              </a:ext>
            </a:extLst>
          </a:blip>
          <a:srcRect l="4967" r="5994"/>
          <a:stretch>
            <a:fillRect/>
          </a:stretch>
        </p:blipFill>
        <p:spPr bwMode="auto">
          <a:xfrm>
            <a:off x="20638" y="1168400"/>
            <a:ext cx="5676900" cy="308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4"/>
          <p:cNvSpPr txBox="1">
            <a:spLocks noChangeArrowheads="1"/>
          </p:cNvSpPr>
          <p:nvPr/>
        </p:nvSpPr>
        <p:spPr bwMode="auto">
          <a:xfrm>
            <a:off x="2210552" y="69247"/>
            <a:ext cx="5330407" cy="46166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200">
                <a:solidFill>
                  <a:schemeClr val="tx1"/>
                </a:solidFill>
                <a:latin typeface="Times New Roman" charset="0"/>
                <a:ea typeface="ＭＳ Ｐゴシック" charset="0"/>
                <a:cs typeface="ＭＳ Ｐゴシック" charset="0"/>
              </a:defRPr>
            </a:lvl1pPr>
            <a:lvl2pPr marL="37931725" indent="-37474525">
              <a:defRPr sz="1200">
                <a:solidFill>
                  <a:schemeClr val="tx1"/>
                </a:solidFill>
                <a:latin typeface="Times New Roman" charset="0"/>
                <a:ea typeface="ＭＳ Ｐゴシック" charset="0"/>
              </a:defRPr>
            </a:lvl2pPr>
            <a:lvl3pPr>
              <a:defRPr sz="1200">
                <a:solidFill>
                  <a:schemeClr val="tx1"/>
                </a:solidFill>
                <a:latin typeface="Times New Roman" charset="0"/>
                <a:ea typeface="ＭＳ Ｐゴシック" charset="0"/>
              </a:defRPr>
            </a:lvl3pPr>
            <a:lvl4pPr>
              <a:defRPr sz="1200">
                <a:solidFill>
                  <a:schemeClr val="tx1"/>
                </a:solidFill>
                <a:latin typeface="Times New Roman" charset="0"/>
                <a:ea typeface="ＭＳ Ｐゴシック" charset="0"/>
              </a:defRPr>
            </a:lvl4pPr>
            <a:lvl5pPr>
              <a:defRPr sz="1200">
                <a:solidFill>
                  <a:schemeClr val="tx1"/>
                </a:solidFill>
                <a:latin typeface="Times New Roman" charset="0"/>
                <a:ea typeface="ＭＳ Ｐゴシック" charset="0"/>
              </a:defRPr>
            </a:lvl5pPr>
            <a:lvl6pPr marL="457200" eaLnBrk="0" fontAlgn="base" hangingPunct="0">
              <a:spcBef>
                <a:spcPct val="0"/>
              </a:spcBef>
              <a:spcAft>
                <a:spcPct val="0"/>
              </a:spcAft>
              <a:defRPr sz="1200">
                <a:solidFill>
                  <a:schemeClr val="tx1"/>
                </a:solidFill>
                <a:latin typeface="Times New Roman" charset="0"/>
                <a:ea typeface="ＭＳ Ｐゴシック" charset="0"/>
              </a:defRPr>
            </a:lvl6pPr>
            <a:lvl7pPr marL="914400" eaLnBrk="0" fontAlgn="base" hangingPunct="0">
              <a:spcBef>
                <a:spcPct val="0"/>
              </a:spcBef>
              <a:spcAft>
                <a:spcPct val="0"/>
              </a:spcAft>
              <a:defRPr sz="1200">
                <a:solidFill>
                  <a:schemeClr val="tx1"/>
                </a:solidFill>
                <a:latin typeface="Times New Roman" charset="0"/>
                <a:ea typeface="ＭＳ Ｐゴシック" charset="0"/>
              </a:defRPr>
            </a:lvl7pPr>
            <a:lvl8pPr marL="1371600" eaLnBrk="0" fontAlgn="base" hangingPunct="0">
              <a:spcBef>
                <a:spcPct val="0"/>
              </a:spcBef>
              <a:spcAft>
                <a:spcPct val="0"/>
              </a:spcAft>
              <a:defRPr sz="1200">
                <a:solidFill>
                  <a:schemeClr val="tx1"/>
                </a:solidFill>
                <a:latin typeface="Times New Roman" charset="0"/>
                <a:ea typeface="ＭＳ Ｐゴシック" charset="0"/>
              </a:defRPr>
            </a:lvl8pPr>
            <a:lvl9pPr marL="1828800" eaLnBrk="0" fontAlgn="base" hangingPunct="0">
              <a:spcBef>
                <a:spcPct val="0"/>
              </a:spcBef>
              <a:spcAft>
                <a:spcPct val="0"/>
              </a:spcAft>
              <a:defRPr sz="1200">
                <a:solidFill>
                  <a:schemeClr val="tx1"/>
                </a:solidFill>
                <a:latin typeface="Times New Roman" charset="0"/>
                <a:ea typeface="ＭＳ Ｐゴシック" charset="0"/>
              </a:defRPr>
            </a:lvl9pPr>
          </a:lstStyle>
          <a:p>
            <a:pPr algn="ctr">
              <a:spcBef>
                <a:spcPts val="2400"/>
              </a:spcBef>
            </a:pPr>
            <a:r>
              <a:rPr lang="en-US" sz="2400" dirty="0" smtClean="0">
                <a:latin typeface="Optima"/>
                <a:cs typeface="Optima"/>
              </a:rPr>
              <a:t>High Current Beams</a:t>
            </a:r>
          </a:p>
        </p:txBody>
      </p:sp>
    </p:spTree>
    <p:extLst>
      <p:ext uri="{BB962C8B-B14F-4D97-AF65-F5344CB8AC3E}">
        <p14:creationId xmlns:p14="http://schemas.microsoft.com/office/powerpoint/2010/main" val="339473447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153370" y="-2849"/>
            <a:ext cx="6990635" cy="594335"/>
          </a:xfrm>
          <a:prstGeom prst="rect">
            <a:avLst/>
          </a:prstGeom>
        </p:spPr>
        <p:txBody>
          <a:bodyPr/>
          <a:lstStyle>
            <a:lvl1pPr>
              <a:defRPr i="0">
                <a:latin typeface="Optima"/>
                <a:cs typeface="Optima"/>
              </a:defRPr>
            </a:lvl1pPr>
          </a:lstStyle>
          <a:p>
            <a:r>
              <a:rPr lang="en-US" sz="2400" dirty="0" smtClean="0">
                <a:solidFill>
                  <a:srgbClr val="FFFFFF"/>
                </a:solidFill>
              </a:rPr>
              <a:t>The CBETA CDR</a:t>
            </a:r>
            <a:endParaRPr lang="en-US" sz="2400" dirty="0">
              <a:solidFill>
                <a:srgbClr val="FFFFFF"/>
              </a:solidFill>
            </a:endParaRPr>
          </a:p>
        </p:txBody>
      </p:sp>
      <p:sp>
        <p:nvSpPr>
          <p:cNvPr id="6" name="Title 1"/>
          <p:cNvSpPr txBox="1">
            <a:spLocks/>
          </p:cNvSpPr>
          <p:nvPr/>
        </p:nvSpPr>
        <p:spPr>
          <a:xfrm>
            <a:off x="2153370" y="11242"/>
            <a:ext cx="6990630" cy="594335"/>
          </a:xfrm>
          <a:prstGeom prst="rect">
            <a:avLst/>
          </a:prstGeom>
        </p:spPr>
        <p:txBody>
          <a:bodyPr lIns="0" tIns="0" rIns="0" bIns="0" anchor="ctr"/>
          <a:lstStyle>
            <a:lvl1pPr>
              <a:defRPr i="0">
                <a:latin typeface="Optima"/>
                <a:cs typeface="Optima"/>
              </a:defRPr>
            </a:lvl1pPr>
          </a:lstStyle>
          <a:p>
            <a:pPr algn="ctr">
              <a:tabLst>
                <a:tab pos="1492250" algn="l"/>
              </a:tabLst>
            </a:pPr>
            <a:r>
              <a:rPr lang="en-US" sz="2400" dirty="0" smtClean="0"/>
              <a:t>Potential contributions from Cornell</a:t>
            </a:r>
            <a:endParaRPr lang="en-US" sz="2400" dirty="0"/>
          </a:p>
        </p:txBody>
      </p:sp>
      <p:sp>
        <p:nvSpPr>
          <p:cNvPr id="4" name="Rectangle 3"/>
          <p:cNvSpPr/>
          <p:nvPr/>
        </p:nvSpPr>
        <p:spPr>
          <a:xfrm>
            <a:off x="211660" y="652609"/>
            <a:ext cx="8932340" cy="6093976"/>
          </a:xfrm>
          <a:prstGeom prst="rect">
            <a:avLst/>
          </a:prstGeom>
        </p:spPr>
        <p:txBody>
          <a:bodyPr wrap="square">
            <a:spAutoFit/>
          </a:bodyPr>
          <a:lstStyle/>
          <a:p>
            <a:r>
              <a:rPr lang="en-US" sz="1500" b="1" dirty="0">
                <a:latin typeface="Arial"/>
                <a:cs typeface="Arial"/>
              </a:rPr>
              <a:t>1) Ongoing work</a:t>
            </a:r>
            <a:r>
              <a:rPr lang="en-US" sz="1500" dirty="0">
                <a:latin typeface="Arial"/>
                <a:cs typeface="Arial"/>
              </a:rPr>
              <a:t/>
            </a:r>
            <a:br>
              <a:rPr lang="en-US" sz="1500" dirty="0">
                <a:latin typeface="Arial"/>
                <a:cs typeface="Arial"/>
              </a:rPr>
            </a:br>
            <a:r>
              <a:rPr lang="en-US" sz="1500" dirty="0">
                <a:latin typeface="Arial"/>
                <a:cs typeface="Arial"/>
              </a:rPr>
              <a:t>a) Electron storage ring </a:t>
            </a:r>
            <a:r>
              <a:rPr lang="en-US" sz="1500" b="1" dirty="0">
                <a:solidFill>
                  <a:srgbClr val="0000FF"/>
                </a:solidFill>
                <a:latin typeface="Arial"/>
                <a:cs typeface="Arial"/>
              </a:rPr>
              <a:t>dynamic aperture </a:t>
            </a:r>
            <a:r>
              <a:rPr lang="en-US" sz="1500" dirty="0">
                <a:latin typeface="Arial"/>
                <a:cs typeface="Arial"/>
              </a:rPr>
              <a:t>optimizations</a:t>
            </a:r>
            <a:br>
              <a:rPr lang="en-US" sz="1500" dirty="0">
                <a:latin typeface="Arial"/>
                <a:cs typeface="Arial"/>
              </a:rPr>
            </a:br>
            <a:r>
              <a:rPr lang="en-US" sz="1500" dirty="0">
                <a:latin typeface="Arial"/>
                <a:cs typeface="Arial"/>
              </a:rPr>
              <a:t>b) Hadron Accelerator Ring </a:t>
            </a:r>
            <a:r>
              <a:rPr lang="en-US" sz="1500" b="1" dirty="0">
                <a:solidFill>
                  <a:srgbClr val="0000FF"/>
                </a:solidFill>
                <a:latin typeface="Arial"/>
                <a:cs typeface="Arial"/>
              </a:rPr>
              <a:t>layout</a:t>
            </a:r>
            <a:r>
              <a:rPr lang="en-US" sz="1500" dirty="0">
                <a:latin typeface="Arial"/>
                <a:cs typeface="Arial"/>
              </a:rPr>
              <a:t> optimization</a:t>
            </a:r>
            <a:br>
              <a:rPr lang="en-US" sz="1500" dirty="0">
                <a:latin typeface="Arial"/>
                <a:cs typeface="Arial"/>
              </a:rPr>
            </a:br>
            <a:r>
              <a:rPr lang="en-US" sz="1500" dirty="0">
                <a:latin typeface="Arial"/>
                <a:cs typeface="Arial"/>
              </a:rPr>
              <a:t>c) Hadron </a:t>
            </a:r>
            <a:r>
              <a:rPr lang="en-US" sz="1500" b="1" dirty="0">
                <a:solidFill>
                  <a:srgbClr val="0000FF"/>
                </a:solidFill>
                <a:latin typeface="Arial"/>
                <a:cs typeface="Arial"/>
              </a:rPr>
              <a:t>cooler design</a:t>
            </a:r>
            <a:r>
              <a:rPr lang="en-US" sz="1500" dirty="0">
                <a:latin typeface="Arial"/>
                <a:cs typeface="Arial"/>
              </a:rPr>
              <a:t>: source, merger, and ERL design and simulation, </a:t>
            </a:r>
            <a:r>
              <a:rPr lang="en-US" sz="1500" dirty="0" err="1">
                <a:latin typeface="Arial"/>
                <a:cs typeface="Arial"/>
              </a:rPr>
              <a:t>inc.</a:t>
            </a:r>
            <a:r>
              <a:rPr lang="en-US" sz="1500" dirty="0">
                <a:latin typeface="Arial"/>
                <a:cs typeface="Arial"/>
              </a:rPr>
              <a:t> space charge and CSR.</a:t>
            </a:r>
            <a:br>
              <a:rPr lang="en-US" sz="1500" dirty="0">
                <a:latin typeface="Arial"/>
                <a:cs typeface="Arial"/>
              </a:rPr>
            </a:br>
            <a:r>
              <a:rPr lang="en-US" sz="1500" dirty="0">
                <a:latin typeface="Arial"/>
                <a:cs typeface="Arial"/>
              </a:rPr>
              <a:t>d) </a:t>
            </a:r>
            <a:r>
              <a:rPr lang="en-US" sz="1500" b="1" dirty="0">
                <a:solidFill>
                  <a:srgbClr val="0000FF"/>
                </a:solidFill>
                <a:latin typeface="Arial"/>
                <a:cs typeface="Arial"/>
              </a:rPr>
              <a:t>Polarized beam </a:t>
            </a:r>
            <a:r>
              <a:rPr lang="en-US" sz="1500" dirty="0">
                <a:latin typeface="Arial"/>
                <a:cs typeface="Arial"/>
              </a:rPr>
              <a:t>simulations</a:t>
            </a:r>
            <a:br>
              <a:rPr lang="en-US" sz="1500" dirty="0">
                <a:latin typeface="Arial"/>
                <a:cs typeface="Arial"/>
              </a:rPr>
            </a:br>
            <a:endParaRPr lang="en-US" sz="1500" b="1" dirty="0" smtClean="0">
              <a:latin typeface="Arial"/>
              <a:cs typeface="Arial"/>
            </a:endParaRPr>
          </a:p>
          <a:p>
            <a:r>
              <a:rPr lang="en-US" sz="1500" b="1" dirty="0" smtClean="0">
                <a:latin typeface="Arial"/>
                <a:cs typeface="Arial"/>
              </a:rPr>
              <a:t>2</a:t>
            </a:r>
            <a:r>
              <a:rPr lang="en-US" sz="1500" b="1" dirty="0">
                <a:latin typeface="Arial"/>
                <a:cs typeface="Arial"/>
              </a:rPr>
              <a:t>) ERL </a:t>
            </a:r>
            <a:r>
              <a:rPr lang="en-US" sz="1500" b="1" dirty="0" smtClean="0">
                <a:latin typeface="Arial"/>
                <a:cs typeface="Arial"/>
              </a:rPr>
              <a:t>tests</a:t>
            </a:r>
            <a:r>
              <a:rPr lang="en-US" sz="1500" b="1" dirty="0">
                <a:latin typeface="Arial"/>
                <a:cs typeface="Arial"/>
              </a:rPr>
              <a:t> </a:t>
            </a:r>
            <a:r>
              <a:rPr lang="en-US" sz="1500" b="1" dirty="0" smtClean="0">
                <a:latin typeface="Arial"/>
                <a:cs typeface="Arial"/>
              </a:rPr>
              <a:t>at CBETA</a:t>
            </a:r>
          </a:p>
          <a:p>
            <a:pPr marL="342900" indent="-342900">
              <a:buAutoNum type="alphaLcParenR"/>
            </a:pPr>
            <a:r>
              <a:rPr lang="en-US" sz="1500" dirty="0" smtClean="0">
                <a:latin typeface="Arial"/>
                <a:cs typeface="Arial"/>
              </a:rPr>
              <a:t>DC </a:t>
            </a:r>
            <a:r>
              <a:rPr lang="en-US" sz="1500" b="1" dirty="0">
                <a:solidFill>
                  <a:srgbClr val="0000FF"/>
                </a:solidFill>
                <a:latin typeface="Arial"/>
                <a:cs typeface="Arial"/>
              </a:rPr>
              <a:t>gun toward </a:t>
            </a:r>
            <a:r>
              <a:rPr lang="en-US" sz="1500" b="1" dirty="0" smtClean="0">
                <a:solidFill>
                  <a:srgbClr val="0000FF"/>
                </a:solidFill>
                <a:latin typeface="Arial"/>
                <a:cs typeface="Arial"/>
              </a:rPr>
              <a:t>100mA</a:t>
            </a:r>
            <a:r>
              <a:rPr lang="en-US" sz="1500" dirty="0" smtClean="0">
                <a:latin typeface="Arial"/>
                <a:cs typeface="Arial"/>
              </a:rPr>
              <a:t>.</a:t>
            </a:r>
          </a:p>
          <a:p>
            <a:pPr marL="342900" indent="-342900">
              <a:buAutoNum type="alphaLcParenR"/>
            </a:pPr>
            <a:r>
              <a:rPr lang="en-US" sz="1500" b="1" dirty="0" smtClean="0">
                <a:solidFill>
                  <a:srgbClr val="0000FF"/>
                </a:solidFill>
                <a:latin typeface="Arial"/>
                <a:cs typeface="Arial"/>
              </a:rPr>
              <a:t>Bunch </a:t>
            </a:r>
            <a:r>
              <a:rPr lang="en-US" sz="1500" b="1" dirty="0">
                <a:solidFill>
                  <a:srgbClr val="0000FF"/>
                </a:solidFill>
                <a:latin typeface="Arial"/>
                <a:cs typeface="Arial"/>
              </a:rPr>
              <a:t>distribution</a:t>
            </a:r>
            <a:r>
              <a:rPr lang="en-US" sz="1500" dirty="0">
                <a:latin typeface="Arial"/>
                <a:cs typeface="Arial"/>
              </a:rPr>
              <a:t>, smoothness, micro bunching, and CSR from a DC gun at the </a:t>
            </a:r>
            <a:r>
              <a:rPr lang="en-US" sz="1500" dirty="0" err="1">
                <a:latin typeface="Arial"/>
                <a:cs typeface="Arial"/>
              </a:rPr>
              <a:t>nC</a:t>
            </a:r>
            <a:r>
              <a:rPr lang="en-US" sz="1500" dirty="0">
                <a:latin typeface="Arial"/>
                <a:cs typeface="Arial"/>
              </a:rPr>
              <a:t> </a:t>
            </a:r>
            <a:r>
              <a:rPr lang="en-US" sz="1500" dirty="0" smtClean="0">
                <a:latin typeface="Arial"/>
                <a:cs typeface="Arial"/>
              </a:rPr>
              <a:t>scale.</a:t>
            </a:r>
            <a:endParaRPr lang="en-US" sz="1500" dirty="0">
              <a:latin typeface="Arial"/>
              <a:cs typeface="Arial"/>
            </a:endParaRPr>
          </a:p>
          <a:p>
            <a:pPr marL="342900" indent="-342900">
              <a:buAutoNum type="alphaLcParenR"/>
            </a:pPr>
            <a:r>
              <a:rPr lang="en-US" sz="1500" dirty="0" smtClean="0">
                <a:latin typeface="Arial"/>
                <a:cs typeface="Arial"/>
              </a:rPr>
              <a:t>High</a:t>
            </a:r>
            <a:r>
              <a:rPr lang="en-US" sz="1500" dirty="0">
                <a:latin typeface="Arial"/>
                <a:cs typeface="Arial"/>
              </a:rPr>
              <a:t>-current </a:t>
            </a:r>
            <a:r>
              <a:rPr lang="en-US" sz="1500" b="1" dirty="0">
                <a:solidFill>
                  <a:srgbClr val="0000FF"/>
                </a:solidFill>
                <a:latin typeface="Arial"/>
                <a:cs typeface="Arial"/>
              </a:rPr>
              <a:t>ERL operation </a:t>
            </a:r>
            <a:r>
              <a:rPr lang="en-US" sz="1500" dirty="0">
                <a:latin typeface="Arial"/>
                <a:cs typeface="Arial"/>
              </a:rPr>
              <a:t>with a design limit of 100 mA.</a:t>
            </a:r>
            <a:br>
              <a:rPr lang="en-US" sz="1500" dirty="0">
                <a:latin typeface="Arial"/>
                <a:cs typeface="Arial"/>
              </a:rPr>
            </a:br>
            <a:endParaRPr lang="en-US" sz="1500" dirty="0">
              <a:latin typeface="Arial"/>
              <a:cs typeface="Arial"/>
            </a:endParaRPr>
          </a:p>
          <a:p>
            <a:r>
              <a:rPr lang="en-US" sz="1500" b="1" dirty="0" smtClean="0">
                <a:latin typeface="Arial"/>
                <a:cs typeface="Arial"/>
              </a:rPr>
              <a:t>3) </a:t>
            </a:r>
            <a:r>
              <a:rPr lang="en-US" sz="1500" b="1" dirty="0">
                <a:latin typeface="Arial"/>
                <a:cs typeface="Arial"/>
              </a:rPr>
              <a:t>SRF </a:t>
            </a:r>
            <a:r>
              <a:rPr lang="en-US" sz="1500" b="1" dirty="0" smtClean="0">
                <a:latin typeface="Arial"/>
                <a:cs typeface="Arial"/>
              </a:rPr>
              <a:t>topics</a:t>
            </a:r>
          </a:p>
          <a:p>
            <a:pPr marL="342900" indent="-342900">
              <a:buAutoNum type="alphaLcParenR"/>
            </a:pPr>
            <a:r>
              <a:rPr lang="en-US" sz="1500" dirty="0" smtClean="0">
                <a:latin typeface="Arial"/>
                <a:cs typeface="Arial"/>
              </a:rPr>
              <a:t>SRF </a:t>
            </a:r>
            <a:r>
              <a:rPr lang="en-US" sz="1500" dirty="0">
                <a:latin typeface="Arial"/>
                <a:cs typeface="Arial"/>
              </a:rPr>
              <a:t>material </a:t>
            </a:r>
            <a:r>
              <a:rPr lang="en-US" sz="1500" dirty="0" smtClean="0">
                <a:latin typeface="Arial"/>
                <a:cs typeface="Arial"/>
              </a:rPr>
              <a:t>qualification</a:t>
            </a:r>
            <a:endParaRPr lang="en-US" sz="1500" dirty="0">
              <a:latin typeface="Arial"/>
              <a:cs typeface="Arial"/>
            </a:endParaRPr>
          </a:p>
          <a:p>
            <a:pPr marL="342900" indent="-342900">
              <a:buAutoNum type="alphaLcParenR"/>
            </a:pPr>
            <a:r>
              <a:rPr lang="en-US" sz="1500" dirty="0" smtClean="0">
                <a:latin typeface="Arial"/>
                <a:cs typeface="Arial"/>
              </a:rPr>
              <a:t>Vertical </a:t>
            </a:r>
            <a:r>
              <a:rPr lang="en-US" sz="1500" dirty="0">
                <a:latin typeface="Arial"/>
                <a:cs typeface="Arial"/>
              </a:rPr>
              <a:t>bare cryogenic </a:t>
            </a:r>
            <a:r>
              <a:rPr lang="en-US" sz="1500" b="1" dirty="0">
                <a:solidFill>
                  <a:srgbClr val="0000FF"/>
                </a:solidFill>
                <a:latin typeface="Arial"/>
                <a:cs typeface="Arial"/>
              </a:rPr>
              <a:t>cavity </a:t>
            </a:r>
            <a:r>
              <a:rPr lang="en-US" sz="1500" b="1" dirty="0" smtClean="0">
                <a:solidFill>
                  <a:srgbClr val="0000FF"/>
                </a:solidFill>
                <a:latin typeface="Arial"/>
                <a:cs typeface="Arial"/>
              </a:rPr>
              <a:t>tests</a:t>
            </a:r>
            <a:endParaRPr lang="en-US" sz="1500" b="1" dirty="0">
              <a:solidFill>
                <a:srgbClr val="0000FF"/>
              </a:solidFill>
              <a:latin typeface="Arial"/>
              <a:cs typeface="Arial"/>
            </a:endParaRPr>
          </a:p>
          <a:p>
            <a:pPr marL="342900" indent="-342900">
              <a:buAutoNum type="alphaLcParenR"/>
            </a:pPr>
            <a:r>
              <a:rPr lang="en-US" sz="1500" dirty="0" smtClean="0">
                <a:latin typeface="Arial"/>
                <a:cs typeface="Arial"/>
              </a:rPr>
              <a:t>Horizontal </a:t>
            </a:r>
            <a:r>
              <a:rPr lang="en-US" sz="1500" dirty="0">
                <a:latin typeface="Arial"/>
                <a:cs typeface="Arial"/>
              </a:rPr>
              <a:t>dressed cavity testing in Cornell’s </a:t>
            </a:r>
            <a:r>
              <a:rPr lang="en-US" sz="1500" dirty="0" smtClean="0">
                <a:latin typeface="Arial"/>
                <a:cs typeface="Arial"/>
              </a:rPr>
              <a:t>HTC</a:t>
            </a:r>
            <a:endParaRPr lang="en-US" sz="1500" dirty="0">
              <a:latin typeface="Arial"/>
              <a:cs typeface="Arial"/>
            </a:endParaRPr>
          </a:p>
          <a:p>
            <a:pPr marL="342900" indent="-342900">
              <a:buAutoNum type="alphaLcParenR"/>
            </a:pPr>
            <a:r>
              <a:rPr lang="en-US" sz="1500" dirty="0" smtClean="0">
                <a:latin typeface="Arial"/>
                <a:cs typeface="Arial"/>
              </a:rPr>
              <a:t>SRF </a:t>
            </a:r>
            <a:r>
              <a:rPr lang="en-US" sz="1500" b="1" dirty="0">
                <a:solidFill>
                  <a:srgbClr val="0000FF"/>
                </a:solidFill>
                <a:latin typeface="Arial"/>
                <a:cs typeface="Arial"/>
              </a:rPr>
              <a:t>component testing</a:t>
            </a:r>
            <a:r>
              <a:rPr lang="en-US" sz="1500" dirty="0">
                <a:latin typeface="Arial"/>
                <a:cs typeface="Arial"/>
              </a:rPr>
              <a:t>, e.g. cold tuners, HOM absorbers, </a:t>
            </a:r>
            <a:r>
              <a:rPr lang="en-US" sz="1500" dirty="0" smtClean="0">
                <a:latin typeface="Arial"/>
                <a:cs typeface="Arial"/>
              </a:rPr>
              <a:t>couplers</a:t>
            </a:r>
            <a:endParaRPr lang="en-US" sz="1500" dirty="0">
              <a:latin typeface="Arial"/>
              <a:cs typeface="Arial"/>
            </a:endParaRPr>
          </a:p>
          <a:p>
            <a:pPr marL="342900" indent="-342900">
              <a:buAutoNum type="alphaLcParenR"/>
            </a:pPr>
            <a:r>
              <a:rPr lang="en-US" sz="1500" dirty="0" smtClean="0">
                <a:latin typeface="Arial"/>
                <a:cs typeface="Arial"/>
              </a:rPr>
              <a:t>HOM </a:t>
            </a:r>
            <a:r>
              <a:rPr lang="en-US" sz="1500" dirty="0">
                <a:latin typeface="Arial"/>
                <a:cs typeface="Arial"/>
              </a:rPr>
              <a:t>absorber material </a:t>
            </a:r>
            <a:r>
              <a:rPr lang="en-US" sz="1500" dirty="0" smtClean="0">
                <a:latin typeface="Arial"/>
                <a:cs typeface="Arial"/>
              </a:rPr>
              <a:t>studies</a:t>
            </a:r>
            <a:endParaRPr lang="en-US" sz="1500" dirty="0">
              <a:latin typeface="Arial"/>
              <a:cs typeface="Arial"/>
            </a:endParaRPr>
          </a:p>
          <a:p>
            <a:pPr marL="342900" indent="-342900">
              <a:buAutoNum type="alphaLcParenR"/>
            </a:pPr>
            <a:r>
              <a:rPr lang="en-US" sz="1500" dirty="0" smtClean="0">
                <a:latin typeface="Arial"/>
                <a:cs typeface="Arial"/>
              </a:rPr>
              <a:t>SRF </a:t>
            </a:r>
            <a:r>
              <a:rPr lang="en-US" sz="1500" dirty="0">
                <a:latin typeface="Arial"/>
                <a:cs typeface="Arial"/>
              </a:rPr>
              <a:t>simulations, cavity design, RF </a:t>
            </a:r>
            <a:r>
              <a:rPr lang="en-US" sz="1500" b="1" dirty="0">
                <a:solidFill>
                  <a:srgbClr val="0000FF"/>
                </a:solidFill>
                <a:latin typeface="Arial"/>
                <a:cs typeface="Arial"/>
              </a:rPr>
              <a:t>component design</a:t>
            </a:r>
            <a:r>
              <a:rPr lang="en-US" sz="1500" dirty="0">
                <a:latin typeface="Arial"/>
                <a:cs typeface="Arial"/>
              </a:rPr>
              <a:t/>
            </a:r>
            <a:br>
              <a:rPr lang="en-US" sz="1500" dirty="0">
                <a:latin typeface="Arial"/>
                <a:cs typeface="Arial"/>
              </a:rPr>
            </a:br>
            <a:endParaRPr lang="en-US" sz="1500" dirty="0" smtClean="0">
              <a:latin typeface="Arial"/>
              <a:cs typeface="Arial"/>
            </a:endParaRPr>
          </a:p>
          <a:p>
            <a:r>
              <a:rPr lang="en-US" sz="1500" b="1" dirty="0" smtClean="0">
                <a:latin typeface="Arial"/>
                <a:cs typeface="Arial"/>
              </a:rPr>
              <a:t>4</a:t>
            </a:r>
            <a:r>
              <a:rPr lang="en-US" sz="1500" b="1" dirty="0">
                <a:latin typeface="Arial"/>
                <a:cs typeface="Arial"/>
              </a:rPr>
              <a:t>) Cathode </a:t>
            </a:r>
            <a:r>
              <a:rPr lang="en-US" sz="1500" b="1" dirty="0" smtClean="0">
                <a:latin typeface="Arial"/>
                <a:cs typeface="Arial"/>
              </a:rPr>
              <a:t>topics</a:t>
            </a:r>
          </a:p>
          <a:p>
            <a:pPr marL="342900" indent="-342900">
              <a:buAutoNum type="alphaLcParenR"/>
            </a:pPr>
            <a:r>
              <a:rPr lang="en-US" sz="1500" dirty="0" smtClean="0">
                <a:latin typeface="Arial"/>
                <a:cs typeface="Arial"/>
              </a:rPr>
              <a:t>Cathode </a:t>
            </a:r>
            <a:r>
              <a:rPr lang="en-US" sz="1500" b="1" dirty="0">
                <a:solidFill>
                  <a:srgbClr val="0000FF"/>
                </a:solidFill>
                <a:latin typeface="Arial"/>
                <a:cs typeface="Arial"/>
              </a:rPr>
              <a:t>testing</a:t>
            </a:r>
            <a:r>
              <a:rPr lang="en-US" sz="1500" dirty="0">
                <a:latin typeface="Arial"/>
                <a:cs typeface="Arial"/>
              </a:rPr>
              <a:t>, Q mapping, polarization </a:t>
            </a:r>
            <a:r>
              <a:rPr lang="en-US" sz="1500" dirty="0" smtClean="0">
                <a:latin typeface="Arial"/>
                <a:cs typeface="Arial"/>
              </a:rPr>
              <a:t>measurement</a:t>
            </a:r>
            <a:endParaRPr lang="en-US" sz="1500" dirty="0">
              <a:latin typeface="Arial"/>
              <a:cs typeface="Arial"/>
            </a:endParaRPr>
          </a:p>
          <a:p>
            <a:pPr marL="342900" indent="-342900">
              <a:buAutoNum type="alphaLcParenR"/>
            </a:pPr>
            <a:r>
              <a:rPr lang="en-US" sz="1500" dirty="0" smtClean="0">
                <a:latin typeface="Arial"/>
                <a:cs typeface="Arial"/>
              </a:rPr>
              <a:t>Cathode </a:t>
            </a:r>
            <a:r>
              <a:rPr lang="en-US" sz="1500" b="1" dirty="0">
                <a:solidFill>
                  <a:srgbClr val="0000FF"/>
                </a:solidFill>
                <a:latin typeface="Arial"/>
                <a:cs typeface="Arial"/>
              </a:rPr>
              <a:t>fabrication</a:t>
            </a:r>
            <a:r>
              <a:rPr lang="en-US" sz="1500" dirty="0">
                <a:solidFill>
                  <a:srgbClr val="0000FF"/>
                </a:solidFill>
                <a:latin typeface="Arial"/>
                <a:cs typeface="Arial"/>
              </a:rPr>
              <a:t> </a:t>
            </a:r>
            <a:r>
              <a:rPr lang="en-US" sz="1500" dirty="0">
                <a:latin typeface="Arial"/>
                <a:cs typeface="Arial"/>
              </a:rPr>
              <a:t>and process qualification</a:t>
            </a:r>
            <a:br>
              <a:rPr lang="en-US" sz="1500" dirty="0">
                <a:latin typeface="Arial"/>
                <a:cs typeface="Arial"/>
              </a:rPr>
            </a:br>
            <a:endParaRPr lang="en-US" sz="1500" dirty="0">
              <a:latin typeface="Arial"/>
              <a:cs typeface="Arial"/>
            </a:endParaRPr>
          </a:p>
          <a:p>
            <a:r>
              <a:rPr lang="en-US" sz="1500" b="1" dirty="0" smtClean="0">
                <a:latin typeface="Arial"/>
                <a:cs typeface="Arial"/>
              </a:rPr>
              <a:t>5) DC </a:t>
            </a:r>
            <a:r>
              <a:rPr lang="en-US" sz="1500" b="1" dirty="0" smtClean="0">
                <a:latin typeface="Arial"/>
                <a:cs typeface="Arial"/>
              </a:rPr>
              <a:t>guns</a:t>
            </a:r>
            <a:endParaRPr lang="en-US" sz="1500" b="1" dirty="0" smtClean="0">
              <a:latin typeface="Arial"/>
              <a:cs typeface="Arial"/>
            </a:endParaRPr>
          </a:p>
          <a:p>
            <a:pPr marL="342900" indent="-342900">
              <a:buAutoNum type="alphaLcParenR"/>
            </a:pPr>
            <a:r>
              <a:rPr lang="en-US" sz="1500" dirty="0" smtClean="0">
                <a:latin typeface="Arial"/>
                <a:cs typeface="Arial"/>
              </a:rPr>
              <a:t>Design</a:t>
            </a:r>
            <a:r>
              <a:rPr lang="en-US" sz="1500" dirty="0">
                <a:latin typeface="Arial"/>
                <a:cs typeface="Arial"/>
              </a:rPr>
              <a:t>, construction, and testing of </a:t>
            </a:r>
            <a:r>
              <a:rPr lang="en-US" sz="1500" b="1" dirty="0">
                <a:solidFill>
                  <a:srgbClr val="0000FF"/>
                </a:solidFill>
                <a:latin typeface="Arial"/>
                <a:cs typeface="Arial"/>
              </a:rPr>
              <a:t>high-current DC guns </a:t>
            </a:r>
            <a:r>
              <a:rPr lang="en-US" sz="1500" dirty="0">
                <a:latin typeface="Arial"/>
                <a:cs typeface="Arial"/>
              </a:rPr>
              <a:t>for the hadron </a:t>
            </a:r>
            <a:r>
              <a:rPr lang="en-US" sz="1500" dirty="0" smtClean="0">
                <a:latin typeface="Arial"/>
                <a:cs typeface="Arial"/>
              </a:rPr>
              <a:t>coolers</a:t>
            </a:r>
            <a:endParaRPr lang="en-US" sz="1500" dirty="0">
              <a:latin typeface="Arial"/>
              <a:cs typeface="Arial"/>
            </a:endParaRPr>
          </a:p>
          <a:p>
            <a:pPr marL="342900" indent="-342900">
              <a:buAutoNum type="alphaLcParenR"/>
            </a:pPr>
            <a:r>
              <a:rPr lang="en-US" sz="1500" dirty="0" smtClean="0">
                <a:latin typeface="Arial"/>
                <a:cs typeface="Arial"/>
              </a:rPr>
              <a:t>DC </a:t>
            </a:r>
            <a:r>
              <a:rPr lang="en-US" sz="1500" dirty="0">
                <a:latin typeface="Arial"/>
                <a:cs typeface="Arial"/>
              </a:rPr>
              <a:t>gun tests for </a:t>
            </a:r>
            <a:r>
              <a:rPr lang="en-US" sz="1500" b="1" dirty="0">
                <a:solidFill>
                  <a:srgbClr val="0000FF"/>
                </a:solidFill>
                <a:latin typeface="Arial"/>
                <a:cs typeface="Arial"/>
              </a:rPr>
              <a:t>polarized collider beams</a:t>
            </a:r>
          </a:p>
        </p:txBody>
      </p:sp>
    </p:spTree>
    <p:extLst>
      <p:ext uri="{BB962C8B-B14F-4D97-AF65-F5344CB8AC3E}">
        <p14:creationId xmlns:p14="http://schemas.microsoft.com/office/powerpoint/2010/main" val="330042225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62808" y="607449"/>
            <a:ext cx="3683978" cy="294244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906113" y="584983"/>
            <a:ext cx="3976721" cy="294728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62808" y="3681821"/>
            <a:ext cx="3683978" cy="295646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906107" y="3681832"/>
            <a:ext cx="3976720" cy="2947285"/>
          </a:xfrm>
          <a:prstGeom prst="rect">
            <a:avLst/>
          </a:prstGeom>
        </p:spPr>
      </p:pic>
      <p:cxnSp>
        <p:nvCxnSpPr>
          <p:cNvPr id="9" name="Straight Connector 8"/>
          <p:cNvCxnSpPr/>
          <p:nvPr/>
        </p:nvCxnSpPr>
        <p:spPr>
          <a:xfrm>
            <a:off x="1" y="3549894"/>
            <a:ext cx="8882828"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906107" y="10"/>
            <a:ext cx="0" cy="658518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471245" y="607445"/>
            <a:ext cx="0" cy="5977744"/>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75847" y="1793631"/>
            <a:ext cx="1170888" cy="369332"/>
          </a:xfrm>
          <a:prstGeom prst="rect">
            <a:avLst/>
          </a:prstGeom>
          <a:noFill/>
        </p:spPr>
        <p:txBody>
          <a:bodyPr wrap="none" rtlCol="0">
            <a:spAutoFit/>
          </a:bodyPr>
          <a:lstStyle/>
          <a:p>
            <a:r>
              <a:rPr lang="en-US" dirty="0" smtClean="0"/>
              <a:t>Horizontal</a:t>
            </a:r>
            <a:endParaRPr lang="en-US" dirty="0"/>
          </a:p>
        </p:txBody>
      </p:sp>
      <p:sp>
        <p:nvSpPr>
          <p:cNvPr id="22" name="TextBox 21"/>
          <p:cNvSpPr txBox="1"/>
          <p:nvPr/>
        </p:nvSpPr>
        <p:spPr>
          <a:xfrm>
            <a:off x="175846" y="4936826"/>
            <a:ext cx="910526" cy="369332"/>
          </a:xfrm>
          <a:prstGeom prst="rect">
            <a:avLst/>
          </a:prstGeom>
          <a:noFill/>
        </p:spPr>
        <p:txBody>
          <a:bodyPr wrap="none" rtlCol="0">
            <a:spAutoFit/>
          </a:bodyPr>
          <a:lstStyle/>
          <a:p>
            <a:r>
              <a:rPr lang="en-US" dirty="0" smtClean="0"/>
              <a:t>Vertical</a:t>
            </a:r>
            <a:endParaRPr lang="en-US" dirty="0"/>
          </a:p>
        </p:txBody>
      </p:sp>
      <p:sp>
        <p:nvSpPr>
          <p:cNvPr id="23" name="TextBox 22"/>
          <p:cNvSpPr txBox="1"/>
          <p:nvPr/>
        </p:nvSpPr>
        <p:spPr>
          <a:xfrm>
            <a:off x="2743976" y="53093"/>
            <a:ext cx="1166493" cy="369332"/>
          </a:xfrm>
          <a:prstGeom prst="rect">
            <a:avLst/>
          </a:prstGeom>
          <a:noFill/>
        </p:spPr>
        <p:txBody>
          <a:bodyPr wrap="none" rtlCol="0">
            <a:spAutoFit/>
          </a:bodyPr>
          <a:lstStyle/>
          <a:p>
            <a:r>
              <a:rPr lang="en-US" dirty="0" smtClean="0"/>
              <a:t>Measured</a:t>
            </a:r>
            <a:endParaRPr lang="en-US" dirty="0"/>
          </a:p>
        </p:txBody>
      </p:sp>
      <p:sp>
        <p:nvSpPr>
          <p:cNvPr id="24" name="TextBox 23"/>
          <p:cNvSpPr txBox="1"/>
          <p:nvPr/>
        </p:nvSpPr>
        <p:spPr>
          <a:xfrm>
            <a:off x="5506480" y="53093"/>
            <a:ext cx="1226117" cy="369332"/>
          </a:xfrm>
          <a:prstGeom prst="rect">
            <a:avLst/>
          </a:prstGeom>
          <a:noFill/>
        </p:spPr>
        <p:txBody>
          <a:bodyPr wrap="none" rtlCol="0">
            <a:spAutoFit/>
          </a:bodyPr>
          <a:lstStyle/>
          <a:p>
            <a:r>
              <a:rPr lang="en-US" dirty="0" smtClean="0"/>
              <a:t>Simulation</a:t>
            </a:r>
            <a:endParaRPr lang="en-US" dirty="0"/>
          </a:p>
        </p:txBody>
      </p:sp>
    </p:spTree>
    <p:extLst>
      <p:ext uri="{BB962C8B-B14F-4D97-AF65-F5344CB8AC3E}">
        <p14:creationId xmlns:p14="http://schemas.microsoft.com/office/powerpoint/2010/main" val="344579191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xmlns="" id="{229530A3-A095-43D1-9F7D-D327E19B97B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94404" y="2744936"/>
            <a:ext cx="3161895" cy="2371421"/>
          </a:xfrm>
          <a:prstGeom prst="rect">
            <a:avLst/>
          </a:prstGeom>
        </p:spPr>
      </p:pic>
      <p:grpSp>
        <p:nvGrpSpPr>
          <p:cNvPr id="10" name="Group 9"/>
          <p:cNvGrpSpPr/>
          <p:nvPr/>
        </p:nvGrpSpPr>
        <p:grpSpPr>
          <a:xfrm>
            <a:off x="819151" y="3642699"/>
            <a:ext cx="5518150" cy="2675347"/>
            <a:chOff x="1873250" y="1839283"/>
            <a:chExt cx="5207000" cy="2517536"/>
          </a:xfrm>
        </p:grpSpPr>
        <p:pic>
          <p:nvPicPr>
            <p:cNvPr id="6" name="Picture 5" descr="cbeta.jpe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73250" y="1839283"/>
              <a:ext cx="5207000" cy="2517536"/>
            </a:xfrm>
            <a:prstGeom prst="rect">
              <a:avLst/>
            </a:prstGeom>
          </p:spPr>
        </p:pic>
        <p:sp>
          <p:nvSpPr>
            <p:cNvPr id="8" name="TextBox 7"/>
            <p:cNvSpPr txBox="1"/>
            <p:nvPr/>
          </p:nvSpPr>
          <p:spPr>
            <a:xfrm>
              <a:off x="4165600" y="1877383"/>
              <a:ext cx="1031586" cy="347546"/>
            </a:xfrm>
            <a:prstGeom prst="rect">
              <a:avLst/>
            </a:prstGeom>
            <a:noFill/>
          </p:spPr>
          <p:txBody>
            <a:bodyPr wrap="none" rtlCol="0">
              <a:spAutoFit/>
            </a:bodyPr>
            <a:lstStyle/>
            <a:p>
              <a:r>
                <a:rPr lang="en-US" dirty="0"/>
                <a:t>SRF </a:t>
              </a:r>
              <a:r>
                <a:rPr lang="en-US" dirty="0" err="1"/>
                <a:t>linac</a:t>
              </a:r>
              <a:endParaRPr lang="en-US" dirty="0"/>
            </a:p>
          </p:txBody>
        </p:sp>
        <p:sp>
          <p:nvSpPr>
            <p:cNvPr id="9" name="TextBox 8"/>
            <p:cNvSpPr txBox="1"/>
            <p:nvPr/>
          </p:nvSpPr>
          <p:spPr>
            <a:xfrm>
              <a:off x="3429000" y="3753567"/>
              <a:ext cx="2176506" cy="347546"/>
            </a:xfrm>
            <a:prstGeom prst="rect">
              <a:avLst/>
            </a:prstGeom>
            <a:noFill/>
          </p:spPr>
          <p:txBody>
            <a:bodyPr wrap="none" rtlCol="0">
              <a:spAutoFit/>
            </a:bodyPr>
            <a:lstStyle/>
            <a:p>
              <a:r>
                <a:rPr lang="en-US" dirty="0"/>
                <a:t>FFA recirculating pass</a:t>
              </a:r>
            </a:p>
          </p:txBody>
        </p:sp>
      </p:grpSp>
      <p:sp>
        <p:nvSpPr>
          <p:cNvPr id="7" name="TextBox 6"/>
          <p:cNvSpPr txBox="1"/>
          <p:nvPr/>
        </p:nvSpPr>
        <p:spPr>
          <a:xfrm>
            <a:off x="0" y="778751"/>
            <a:ext cx="9144000" cy="1438855"/>
          </a:xfrm>
          <a:prstGeom prst="rect">
            <a:avLst/>
          </a:prstGeom>
          <a:noFill/>
        </p:spPr>
        <p:txBody>
          <a:bodyPr wrap="square" rtlCol="0">
            <a:spAutoFit/>
          </a:bodyPr>
          <a:lstStyle/>
          <a:p>
            <a:pPr marL="285750" indent="-285750">
              <a:spcBef>
                <a:spcPts val="300"/>
              </a:spcBef>
              <a:buFont typeface="Wingdings" charset="2"/>
              <a:buChar char="v"/>
            </a:pPr>
            <a:r>
              <a:rPr lang="en-US" sz="2000" dirty="0"/>
              <a:t>At least 100 mA current will be needed  for </a:t>
            </a:r>
            <a:r>
              <a:rPr lang="en-US" sz="2000" dirty="0" err="1"/>
              <a:t>eRHIC</a:t>
            </a:r>
            <a:r>
              <a:rPr lang="en-US" sz="2000" dirty="0"/>
              <a:t>  hadron </a:t>
            </a:r>
            <a:r>
              <a:rPr lang="en-US" sz="2000" dirty="0" smtClean="0"/>
              <a:t>cooler</a:t>
            </a:r>
          </a:p>
          <a:p>
            <a:pPr>
              <a:spcBef>
                <a:spcPts val="300"/>
              </a:spcBef>
            </a:pPr>
            <a:r>
              <a:rPr lang="en-US" sz="2000" dirty="0"/>
              <a:t> </a:t>
            </a:r>
            <a:r>
              <a:rPr lang="en-US" sz="2000" dirty="0" smtClean="0"/>
              <a:t>   (design limit for 1-turn CBETA)</a:t>
            </a:r>
            <a:endParaRPr lang="en-US" sz="2000" dirty="0"/>
          </a:p>
          <a:p>
            <a:pPr marL="285750" indent="-285750">
              <a:spcBef>
                <a:spcPts val="300"/>
              </a:spcBef>
              <a:buFont typeface="Wingdings" charset="2"/>
              <a:buChar char="v"/>
            </a:pPr>
            <a:r>
              <a:rPr lang="en-US" sz="2000" dirty="0" smtClean="0"/>
              <a:t>BNL and collaborators gained and demonstrated expertise in high-power ERLs</a:t>
            </a:r>
            <a:endParaRPr lang="en-US" sz="2000" dirty="0"/>
          </a:p>
          <a:p>
            <a:pPr marL="285750" indent="-285750">
              <a:spcBef>
                <a:spcPts val="300"/>
              </a:spcBef>
              <a:buFont typeface="Wingdings" charset="2"/>
              <a:buChar char="v"/>
            </a:pPr>
            <a:r>
              <a:rPr lang="en-US" sz="2000" dirty="0"/>
              <a:t>Successful </a:t>
            </a:r>
            <a:r>
              <a:rPr lang="en-US" sz="2000" dirty="0" smtClean="0"/>
              <a:t>operation, including energy recovery in each cavity (June 24</a:t>
            </a:r>
            <a:r>
              <a:rPr lang="en-US" sz="2000" baseline="30000" dirty="0" smtClean="0"/>
              <a:t>th</a:t>
            </a:r>
            <a:r>
              <a:rPr lang="en-US" sz="2000" dirty="0" smtClean="0"/>
              <a:t>, 2019).</a:t>
            </a:r>
            <a:endParaRPr lang="en-US" sz="2000" dirty="0"/>
          </a:p>
        </p:txBody>
      </p:sp>
      <p:sp>
        <p:nvSpPr>
          <p:cNvPr id="4" name="TextBox 3"/>
          <p:cNvSpPr txBox="1"/>
          <p:nvPr/>
        </p:nvSpPr>
        <p:spPr>
          <a:xfrm>
            <a:off x="6292289" y="5030646"/>
            <a:ext cx="2464587" cy="923330"/>
          </a:xfrm>
          <a:prstGeom prst="rect">
            <a:avLst/>
          </a:prstGeom>
          <a:noFill/>
        </p:spPr>
        <p:txBody>
          <a:bodyPr wrap="none" rtlCol="0">
            <a:spAutoFit/>
          </a:bodyPr>
          <a:lstStyle/>
          <a:p>
            <a:pPr algn="ctr"/>
            <a:r>
              <a:rPr lang="en-US" dirty="0" smtClean="0"/>
              <a:t>First 1-turn </a:t>
            </a:r>
            <a:r>
              <a:rPr lang="en-US" dirty="0" err="1" smtClean="0"/>
              <a:t>recirculated</a:t>
            </a:r>
            <a:r>
              <a:rPr lang="en-US" dirty="0" smtClean="0"/>
              <a:t> </a:t>
            </a:r>
          </a:p>
          <a:p>
            <a:pPr algn="ctr"/>
            <a:r>
              <a:rPr lang="en-US" dirty="0"/>
              <a:t>b</a:t>
            </a:r>
            <a:r>
              <a:rPr lang="en-US" dirty="0" smtClean="0"/>
              <a:t>eam spot @ CBETA</a:t>
            </a:r>
          </a:p>
          <a:p>
            <a:pPr lvl="0" algn="ctr"/>
            <a:r>
              <a:rPr lang="en-US" kern="0" dirty="0" smtClean="0">
                <a:solidFill>
                  <a:srgbClr val="000000"/>
                </a:solidFill>
                <a:latin typeface="Arial"/>
                <a:cs typeface="Arial"/>
              </a:rPr>
              <a:t>(June 10</a:t>
            </a:r>
            <a:r>
              <a:rPr lang="en-US" kern="0" dirty="0">
                <a:solidFill>
                  <a:srgbClr val="000000"/>
                </a:solidFill>
                <a:latin typeface="Arial"/>
                <a:cs typeface="Arial"/>
              </a:rPr>
              <a:t>)</a:t>
            </a:r>
            <a:endParaRPr lang="en-US" dirty="0"/>
          </a:p>
        </p:txBody>
      </p:sp>
      <p:cxnSp>
        <p:nvCxnSpPr>
          <p:cNvPr id="11" name="Straight Arrow Connector 10"/>
          <p:cNvCxnSpPr/>
          <p:nvPr/>
        </p:nvCxnSpPr>
        <p:spPr>
          <a:xfrm flipV="1">
            <a:off x="5217585" y="3217333"/>
            <a:ext cx="1119717" cy="9207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2116670" y="90512"/>
            <a:ext cx="4900897" cy="461665"/>
          </a:xfrm>
          <a:prstGeom prst="rect">
            <a:avLst/>
          </a:prstGeom>
        </p:spPr>
        <p:txBody>
          <a:bodyPr wrap="square">
            <a:spAutoFit/>
          </a:bodyPr>
          <a:lstStyle/>
          <a:p>
            <a:pPr algn="ctr">
              <a:spcBef>
                <a:spcPts val="2400"/>
              </a:spcBef>
            </a:pPr>
            <a:r>
              <a:rPr lang="en-US" sz="2400" dirty="0" smtClean="0">
                <a:solidFill>
                  <a:srgbClr val="000000"/>
                </a:solidFill>
                <a:latin typeface="Optima"/>
                <a:cs typeface="Optima"/>
              </a:rPr>
              <a:t>1</a:t>
            </a:r>
            <a:r>
              <a:rPr lang="en-US" sz="2400" baseline="30000" dirty="0" smtClean="0">
                <a:solidFill>
                  <a:srgbClr val="000000"/>
                </a:solidFill>
                <a:latin typeface="Optima"/>
                <a:cs typeface="Optima"/>
              </a:rPr>
              <a:t>st</a:t>
            </a:r>
            <a:r>
              <a:rPr lang="en-US" sz="2400" dirty="0" smtClean="0">
                <a:solidFill>
                  <a:srgbClr val="000000"/>
                </a:solidFill>
                <a:latin typeface="Optima"/>
                <a:cs typeface="Optima"/>
              </a:rPr>
              <a:t> ERL turn in CBETA</a:t>
            </a:r>
            <a:endParaRPr lang="en-US" sz="2400" dirty="0">
              <a:solidFill>
                <a:srgbClr val="000000"/>
              </a:solidFill>
              <a:latin typeface="Optima"/>
              <a:cs typeface="Optima"/>
            </a:endParaRPr>
          </a:p>
        </p:txBody>
      </p:sp>
    </p:spTree>
    <p:extLst>
      <p:ext uri="{BB962C8B-B14F-4D97-AF65-F5344CB8AC3E}">
        <p14:creationId xmlns:p14="http://schemas.microsoft.com/office/powerpoint/2010/main" val="113148744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a map&#10;&#10;Description automatically generated">
            <a:extLst>
              <a:ext uri="{FF2B5EF4-FFF2-40B4-BE49-F238E27FC236}">
                <a16:creationId xmlns:a16="http://schemas.microsoft.com/office/drawing/2014/main" xmlns="" id="{6BF196F0-5CF4-4BAE-8940-7DAB3A3C021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57922" y="1807620"/>
            <a:ext cx="7428160" cy="4878521"/>
          </a:xfrm>
          <a:prstGeom prst="rect">
            <a:avLst/>
          </a:prstGeom>
        </p:spPr>
      </p:pic>
      <p:sp>
        <p:nvSpPr>
          <p:cNvPr id="2" name="Rectangle 1">
            <a:extLst>
              <a:ext uri="{FF2B5EF4-FFF2-40B4-BE49-F238E27FC236}">
                <a16:creationId xmlns:a16="http://schemas.microsoft.com/office/drawing/2014/main" xmlns="" id="{FEB256E8-8C5E-4DD4-9694-4BF66AA47CEA}"/>
              </a:ext>
            </a:extLst>
          </p:cNvPr>
          <p:cNvSpPr/>
          <p:nvPr/>
        </p:nvSpPr>
        <p:spPr>
          <a:xfrm>
            <a:off x="6947305" y="9526"/>
            <a:ext cx="2196703" cy="590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xmlns="" id="{BACB4C38-D276-4105-B917-AF0A2F94B4E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470520" y="5515"/>
            <a:ext cx="1673480" cy="607394"/>
          </a:xfrm>
          <a:prstGeom prst="rect">
            <a:avLst/>
          </a:prstGeom>
        </p:spPr>
      </p:pic>
      <p:sp>
        <p:nvSpPr>
          <p:cNvPr id="4" name="TextBox 3">
            <a:extLst>
              <a:ext uri="{FF2B5EF4-FFF2-40B4-BE49-F238E27FC236}">
                <a16:creationId xmlns:a16="http://schemas.microsoft.com/office/drawing/2014/main" xmlns="" id="{1FD70B07-93D8-43B1-87BC-0BE16B07EA5E}"/>
              </a:ext>
            </a:extLst>
          </p:cNvPr>
          <p:cNvSpPr txBox="1"/>
          <p:nvPr/>
        </p:nvSpPr>
        <p:spPr>
          <a:xfrm>
            <a:off x="0" y="79557"/>
            <a:ext cx="9144000" cy="461665"/>
          </a:xfrm>
          <a:prstGeom prst="rect">
            <a:avLst/>
          </a:prstGeom>
          <a:noFill/>
        </p:spPr>
        <p:txBody>
          <a:bodyPr wrap="square" rtlCol="0">
            <a:spAutoFit/>
          </a:bodyPr>
          <a:lstStyle/>
          <a:p>
            <a:pPr algn="ctr"/>
            <a:r>
              <a:rPr lang="en-US" sz="2400" dirty="0" smtClean="0">
                <a:latin typeface="Optima"/>
                <a:cs typeface="Optima"/>
              </a:rPr>
              <a:t>Energy Recovery</a:t>
            </a:r>
            <a:r>
              <a:rPr lang="en-US" sz="2400" dirty="0">
                <a:latin typeface="Optima"/>
                <a:cs typeface="Optima"/>
              </a:rPr>
              <a:t> </a:t>
            </a:r>
            <a:r>
              <a:rPr lang="en-US" sz="2400" dirty="0" smtClean="0">
                <a:latin typeface="Optima"/>
                <a:cs typeface="Optima"/>
              </a:rPr>
              <a:t>in every cavity</a:t>
            </a:r>
            <a:endParaRPr lang="en-US" sz="2400" dirty="0">
              <a:latin typeface="Optima"/>
              <a:cs typeface="Optima"/>
            </a:endParaRPr>
          </a:p>
        </p:txBody>
      </p:sp>
      <p:sp>
        <p:nvSpPr>
          <p:cNvPr id="6" name="Content Placeholder 2">
            <a:extLst>
              <a:ext uri="{FF2B5EF4-FFF2-40B4-BE49-F238E27FC236}">
                <a16:creationId xmlns:a16="http://schemas.microsoft.com/office/drawing/2014/main" xmlns="" id="{C821DCD1-9FB5-44E9-B571-E2EA7E2469CC}"/>
              </a:ext>
            </a:extLst>
          </p:cNvPr>
          <p:cNvSpPr txBox="1">
            <a:spLocks/>
          </p:cNvSpPr>
          <p:nvPr/>
        </p:nvSpPr>
        <p:spPr bwMode="auto">
          <a:xfrm>
            <a:off x="457200" y="633847"/>
            <a:ext cx="8686800" cy="11267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Char char="•"/>
              <a:defRPr sz="2000">
                <a:solidFill>
                  <a:schemeClr val="tx1"/>
                </a:solidFill>
                <a:latin typeface="+mn-lt"/>
                <a:cs typeface="+mn-cs"/>
              </a:defRPr>
            </a:lvl3pPr>
            <a:lvl4pPr marL="1600200" indent="-228600" algn="l" rtl="0" eaLnBrk="1" fontAlgn="base" hangingPunct="1">
              <a:spcBef>
                <a:spcPct val="20000"/>
              </a:spcBef>
              <a:spcAft>
                <a:spcPct val="0"/>
              </a:spcAft>
              <a:buChar char="–"/>
              <a:defRPr sz="1800">
                <a:solidFill>
                  <a:schemeClr val="tx1"/>
                </a:solidFill>
                <a:latin typeface="+mn-lt"/>
                <a:cs typeface="+mn-cs"/>
              </a:defRPr>
            </a:lvl4pPr>
            <a:lvl5pPr marL="2057400" indent="-228600" algn="l" rtl="0" eaLnBrk="1" fontAlgn="base" hangingPunct="1">
              <a:spcBef>
                <a:spcPct val="20000"/>
              </a:spcBef>
              <a:spcAft>
                <a:spcPct val="0"/>
              </a:spcAft>
              <a:buChar char="»"/>
              <a:defRPr sz="1800">
                <a:solidFill>
                  <a:schemeClr val="tx1"/>
                </a:solidFill>
                <a:latin typeface="+mn-lt"/>
                <a:cs typeface="+mn-cs"/>
              </a:defRPr>
            </a:lvl5pPr>
            <a:lvl6pPr marL="2514600" indent="-228600" algn="l" rtl="0" eaLnBrk="1" fontAlgn="base" hangingPunct="1">
              <a:spcBef>
                <a:spcPct val="20000"/>
              </a:spcBef>
              <a:spcAft>
                <a:spcPct val="0"/>
              </a:spcAft>
              <a:buChar char="»"/>
              <a:defRPr>
                <a:solidFill>
                  <a:schemeClr val="tx1"/>
                </a:solidFill>
                <a:latin typeface="+mn-lt"/>
                <a:cs typeface="+mn-cs"/>
              </a:defRPr>
            </a:lvl6pPr>
            <a:lvl7pPr marL="2971800" indent="-228600" algn="l" rtl="0" eaLnBrk="1" fontAlgn="base" hangingPunct="1">
              <a:spcBef>
                <a:spcPct val="20000"/>
              </a:spcBef>
              <a:spcAft>
                <a:spcPct val="0"/>
              </a:spcAft>
              <a:buChar char="»"/>
              <a:defRPr>
                <a:solidFill>
                  <a:schemeClr val="tx1"/>
                </a:solidFill>
                <a:latin typeface="+mn-lt"/>
                <a:cs typeface="+mn-cs"/>
              </a:defRPr>
            </a:lvl7pPr>
            <a:lvl8pPr marL="3429000" indent="-228600" algn="l" rtl="0" eaLnBrk="1" fontAlgn="base" hangingPunct="1">
              <a:spcBef>
                <a:spcPct val="20000"/>
              </a:spcBef>
              <a:spcAft>
                <a:spcPct val="0"/>
              </a:spcAft>
              <a:buChar char="»"/>
              <a:defRPr>
                <a:solidFill>
                  <a:schemeClr val="tx1"/>
                </a:solidFill>
                <a:latin typeface="+mn-lt"/>
                <a:cs typeface="+mn-cs"/>
              </a:defRPr>
            </a:lvl8pPr>
            <a:lvl9pPr marL="3886200" indent="-228600" algn="l" rtl="0" eaLnBrk="1" fontAlgn="base" hangingPunct="1">
              <a:spcBef>
                <a:spcPct val="20000"/>
              </a:spcBef>
              <a:spcAft>
                <a:spcPct val="0"/>
              </a:spcAft>
              <a:buChar char="»"/>
              <a:defRPr>
                <a:solidFill>
                  <a:schemeClr val="tx1"/>
                </a:solidFill>
                <a:latin typeface="+mn-lt"/>
                <a:cs typeface="+mn-cs"/>
              </a:defRPr>
            </a:lvl9p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2000" b="0" i="0" u="none" strike="noStrike" kern="0" cap="none" spc="0" normalizeH="0" baseline="0" noProof="0" dirty="0">
                <a:ln>
                  <a:noFill/>
                </a:ln>
                <a:solidFill>
                  <a:srgbClr val="000000"/>
                </a:solidFill>
                <a:effectLst/>
                <a:uLnTx/>
                <a:uFillTx/>
                <a:latin typeface="Helvetica"/>
                <a:cs typeface="Helvetica"/>
              </a:rPr>
              <a:t>Transmission </a:t>
            </a:r>
            <a:r>
              <a:rPr kumimoji="0" lang="en-US" sz="2000" b="0" i="0" u="none" strike="noStrike" kern="0" cap="none" spc="0" normalizeH="0" baseline="0" noProof="0" dirty="0" smtClean="0">
                <a:ln>
                  <a:noFill/>
                </a:ln>
                <a:solidFill>
                  <a:srgbClr val="000000"/>
                </a:solidFill>
                <a:effectLst/>
                <a:uLnTx/>
                <a:uFillTx/>
                <a:latin typeface="Helvetica"/>
                <a:cs typeface="Helvetica"/>
              </a:rPr>
              <a:t>99.6 </a:t>
            </a:r>
            <a:r>
              <a:rPr kumimoji="0" lang="en-US" sz="2000" b="0" i="0" u="none" strike="noStrike" kern="0" cap="none" spc="0" normalizeH="0" baseline="0" noProof="0" dirty="0">
                <a:ln>
                  <a:noFill/>
                </a:ln>
                <a:solidFill>
                  <a:srgbClr val="000000"/>
                </a:solidFill>
                <a:effectLst/>
                <a:uLnTx/>
                <a:uFillTx/>
                <a:latin typeface="Helvetica"/>
                <a:cs typeface="Helvetica"/>
              </a:rPr>
              <a:t>± 0.1</a:t>
            </a:r>
            <a:r>
              <a:rPr kumimoji="0" lang="en-US" sz="2000" b="0" i="0" u="none" strike="noStrike" kern="0" cap="none" spc="0" normalizeH="0" baseline="0" noProof="0" dirty="0" smtClean="0">
                <a:ln>
                  <a:noFill/>
                </a:ln>
                <a:solidFill>
                  <a:srgbClr val="000000"/>
                </a:solidFill>
                <a:effectLst/>
                <a:uLnTx/>
                <a:uFillTx/>
                <a:latin typeface="Helvetica"/>
                <a:cs typeface="Helvetica"/>
              </a:rPr>
              <a:t>% ; energy recovery &gt; 99.8%</a:t>
            </a:r>
            <a:endParaRPr kumimoji="0" lang="en-US" sz="2000" b="0" i="0" u="none" strike="noStrike" kern="0" cap="none" spc="0" normalizeH="0" baseline="0" noProof="0" dirty="0">
              <a:ln>
                <a:noFill/>
              </a:ln>
              <a:solidFill>
                <a:srgbClr val="000000"/>
              </a:solidFill>
              <a:effectLst/>
              <a:uLnTx/>
              <a:uFillTx/>
              <a:latin typeface="Helvetica"/>
              <a:cs typeface="Helvetica"/>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n-US" sz="2000" kern="0" dirty="0" smtClean="0">
                <a:solidFill>
                  <a:srgbClr val="000000"/>
                </a:solidFill>
                <a:latin typeface="Helvetica"/>
                <a:cs typeface="Helvetica"/>
              </a:rPr>
              <a:t>Measured up to 8 </a:t>
            </a:r>
            <a:r>
              <a:rPr lang="en-US" sz="2000" kern="0" dirty="0" err="1" smtClean="0">
                <a:solidFill>
                  <a:srgbClr val="000000"/>
                </a:solidFill>
                <a:latin typeface="Helvetica"/>
                <a:cs typeface="Helvetica"/>
              </a:rPr>
              <a:t>μA</a:t>
            </a:r>
            <a:endParaRPr lang="en-US" sz="2000" kern="0" dirty="0" smtClean="0">
              <a:solidFill>
                <a:srgbClr val="000000"/>
              </a:solidFill>
              <a:latin typeface="Helvetica"/>
              <a:cs typeface="Helvetica"/>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Helvetica"/>
                <a:cs typeface="Helvetica"/>
              </a:rPr>
              <a:t>Each cavity accelerates</a:t>
            </a:r>
            <a:r>
              <a:rPr kumimoji="0" lang="en-US" sz="2000" b="0" i="0" u="none" strike="noStrike" kern="0" cap="none" spc="0" normalizeH="0" noProof="0" dirty="0" smtClean="0">
                <a:ln>
                  <a:noFill/>
                </a:ln>
                <a:solidFill>
                  <a:srgbClr val="000000"/>
                </a:solidFill>
                <a:effectLst/>
                <a:uLnTx/>
                <a:uFillTx/>
                <a:latin typeface="Helvetica"/>
                <a:cs typeface="Helvetica"/>
              </a:rPr>
              <a:t> beam </a:t>
            </a:r>
            <a:r>
              <a:rPr kumimoji="0" lang="en-US" sz="2000" b="1" i="0" u="none" strike="noStrike" kern="0" cap="none" spc="0" normalizeH="0" noProof="0" dirty="0" smtClean="0">
                <a:ln>
                  <a:noFill/>
                </a:ln>
                <a:solidFill>
                  <a:srgbClr val="0000FF"/>
                </a:solidFill>
                <a:effectLst/>
                <a:uLnTx/>
                <a:uFillTx/>
                <a:latin typeface="Helvetica"/>
                <a:cs typeface="Helvetica"/>
              </a:rPr>
              <a:t>without</a:t>
            </a:r>
            <a:r>
              <a:rPr kumimoji="0" lang="en-US" sz="2000" b="0" i="0" u="none" strike="noStrike" kern="0" cap="none" spc="0" normalizeH="0" noProof="0" dirty="0" smtClean="0">
                <a:ln>
                  <a:noFill/>
                </a:ln>
                <a:solidFill>
                  <a:srgbClr val="0000FF"/>
                </a:solidFill>
                <a:effectLst/>
                <a:uLnTx/>
                <a:uFillTx/>
                <a:latin typeface="Helvetica"/>
                <a:cs typeface="Helvetica"/>
              </a:rPr>
              <a:t> </a:t>
            </a:r>
            <a:r>
              <a:rPr kumimoji="0" lang="en-US" sz="2000" b="0" i="0" u="none" strike="noStrike" kern="0" cap="none" spc="0" normalizeH="0" noProof="0" dirty="0" smtClean="0">
                <a:ln>
                  <a:noFill/>
                </a:ln>
                <a:solidFill>
                  <a:srgbClr val="000000"/>
                </a:solidFill>
                <a:effectLst/>
                <a:uLnTx/>
                <a:uFillTx/>
                <a:latin typeface="Helvetica"/>
                <a:cs typeface="Helvetica"/>
              </a:rPr>
              <a:t>receiving </a:t>
            </a:r>
            <a:r>
              <a:rPr kumimoji="0" lang="en-US" sz="2000" b="1" i="0" u="none" strike="noStrike" kern="0" cap="none" spc="0" normalizeH="0" noProof="0" dirty="0" smtClean="0">
                <a:ln>
                  <a:noFill/>
                </a:ln>
                <a:solidFill>
                  <a:srgbClr val="FF0000"/>
                </a:solidFill>
                <a:effectLst/>
                <a:uLnTx/>
                <a:uFillTx/>
                <a:latin typeface="Helvetica"/>
                <a:cs typeface="Helvetica"/>
              </a:rPr>
              <a:t>external power </a:t>
            </a:r>
            <a:r>
              <a:rPr kumimoji="0" lang="en-US" sz="2000" b="0" i="0" u="none" strike="noStrike" kern="0" cap="none" spc="0" normalizeH="0" noProof="0" dirty="0" smtClean="0">
                <a:ln>
                  <a:noFill/>
                </a:ln>
                <a:solidFill>
                  <a:srgbClr val="000000"/>
                </a:solidFill>
                <a:effectLst/>
                <a:uLnTx/>
                <a:uFillTx/>
                <a:latin typeface="Helvetica"/>
                <a:cs typeface="Helvetica"/>
              </a:rPr>
              <a:t>for it.</a:t>
            </a:r>
            <a:endParaRPr kumimoji="0" lang="en-US" sz="2000" b="0" i="0" u="none" strike="noStrike" kern="0" cap="none" spc="0" normalizeH="0" baseline="0" noProof="0" dirty="0">
              <a:ln>
                <a:noFill/>
              </a:ln>
              <a:solidFill>
                <a:srgbClr val="000000"/>
              </a:solidFill>
              <a:effectLst/>
              <a:uLnTx/>
              <a:uFillTx/>
              <a:latin typeface="Helvetica"/>
              <a:cs typeface="Helvetica"/>
            </a:endParaRPr>
          </a:p>
        </p:txBody>
      </p:sp>
      <p:sp>
        <p:nvSpPr>
          <p:cNvPr id="12" name="Content Placeholder 2">
            <a:extLst>
              <a:ext uri="{FF2B5EF4-FFF2-40B4-BE49-F238E27FC236}">
                <a16:creationId xmlns:a16="http://schemas.microsoft.com/office/drawing/2014/main" xmlns="" id="{C821DCD1-9FB5-44E9-B571-E2EA7E2469CC}"/>
              </a:ext>
            </a:extLst>
          </p:cNvPr>
          <p:cNvSpPr txBox="1">
            <a:spLocks/>
          </p:cNvSpPr>
          <p:nvPr/>
        </p:nvSpPr>
        <p:spPr bwMode="auto">
          <a:xfrm>
            <a:off x="5" y="3931000"/>
            <a:ext cx="3725333" cy="3990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Char char="•"/>
              <a:defRPr sz="2000">
                <a:solidFill>
                  <a:schemeClr val="tx1"/>
                </a:solidFill>
                <a:latin typeface="+mn-lt"/>
                <a:cs typeface="+mn-cs"/>
              </a:defRPr>
            </a:lvl3pPr>
            <a:lvl4pPr marL="1600200" indent="-228600" algn="l" rtl="0" eaLnBrk="1" fontAlgn="base" hangingPunct="1">
              <a:spcBef>
                <a:spcPct val="20000"/>
              </a:spcBef>
              <a:spcAft>
                <a:spcPct val="0"/>
              </a:spcAft>
              <a:buChar char="–"/>
              <a:defRPr sz="1800">
                <a:solidFill>
                  <a:schemeClr val="tx1"/>
                </a:solidFill>
                <a:latin typeface="+mn-lt"/>
                <a:cs typeface="+mn-cs"/>
              </a:defRPr>
            </a:lvl4pPr>
            <a:lvl5pPr marL="2057400" indent="-228600" algn="l" rtl="0" eaLnBrk="1" fontAlgn="base" hangingPunct="1">
              <a:spcBef>
                <a:spcPct val="20000"/>
              </a:spcBef>
              <a:spcAft>
                <a:spcPct val="0"/>
              </a:spcAft>
              <a:buChar char="»"/>
              <a:defRPr sz="1800">
                <a:solidFill>
                  <a:schemeClr val="tx1"/>
                </a:solidFill>
                <a:latin typeface="+mn-lt"/>
                <a:cs typeface="+mn-cs"/>
              </a:defRPr>
            </a:lvl5pPr>
            <a:lvl6pPr marL="2514600" indent="-228600" algn="l" rtl="0" eaLnBrk="1" fontAlgn="base" hangingPunct="1">
              <a:spcBef>
                <a:spcPct val="20000"/>
              </a:spcBef>
              <a:spcAft>
                <a:spcPct val="0"/>
              </a:spcAft>
              <a:buChar char="»"/>
              <a:defRPr>
                <a:solidFill>
                  <a:schemeClr val="tx1"/>
                </a:solidFill>
                <a:latin typeface="+mn-lt"/>
                <a:cs typeface="+mn-cs"/>
              </a:defRPr>
            </a:lvl6pPr>
            <a:lvl7pPr marL="2971800" indent="-228600" algn="l" rtl="0" eaLnBrk="1" fontAlgn="base" hangingPunct="1">
              <a:spcBef>
                <a:spcPct val="20000"/>
              </a:spcBef>
              <a:spcAft>
                <a:spcPct val="0"/>
              </a:spcAft>
              <a:buChar char="»"/>
              <a:defRPr>
                <a:solidFill>
                  <a:schemeClr val="tx1"/>
                </a:solidFill>
                <a:latin typeface="+mn-lt"/>
                <a:cs typeface="+mn-cs"/>
              </a:defRPr>
            </a:lvl7pPr>
            <a:lvl8pPr marL="3429000" indent="-228600" algn="l" rtl="0" eaLnBrk="1" fontAlgn="base" hangingPunct="1">
              <a:spcBef>
                <a:spcPct val="20000"/>
              </a:spcBef>
              <a:spcAft>
                <a:spcPct val="0"/>
              </a:spcAft>
              <a:buChar char="»"/>
              <a:defRPr>
                <a:solidFill>
                  <a:schemeClr val="tx1"/>
                </a:solidFill>
                <a:latin typeface="+mn-lt"/>
                <a:cs typeface="+mn-cs"/>
              </a:defRPr>
            </a:lvl8pPr>
            <a:lvl9pPr marL="3886200" indent="-228600" algn="l" rtl="0" eaLnBrk="1" fontAlgn="base" hangingPunct="1">
              <a:spcBef>
                <a:spcPct val="20000"/>
              </a:spcBef>
              <a:spcAft>
                <a:spcPct val="0"/>
              </a:spcAft>
              <a:buChar char="»"/>
              <a:defRPr>
                <a:solidFill>
                  <a:schemeClr val="tx1"/>
                </a:solidFill>
                <a:latin typeface="+mn-lt"/>
                <a:cs typeface="+mn-cs"/>
              </a:defRPr>
            </a:lvl9pPr>
          </a:lstStyle>
          <a:p>
            <a:pPr marL="0" marR="0" lvl="0" indent="0" algn="l" defTabSz="914400" rtl="0" eaLnBrk="1" fontAlgn="base" latinLnBrk="0" hangingPunct="1">
              <a:lnSpc>
                <a:spcPct val="100000"/>
              </a:lnSpc>
              <a:spcBef>
                <a:spcPct val="20000"/>
              </a:spcBef>
              <a:spcAft>
                <a:spcPct val="0"/>
              </a:spcAft>
              <a:buClrTx/>
              <a:buSzTx/>
              <a:buNone/>
              <a:tabLst/>
              <a:defRPr/>
            </a:pPr>
            <a:r>
              <a:rPr kumimoji="0" lang="en-US" sz="2000" b="0" i="0" u="none" strike="noStrike" kern="0" cap="none" spc="0" normalizeH="0" baseline="0" noProof="0" dirty="0" smtClean="0">
                <a:ln>
                  <a:noFill/>
                </a:ln>
                <a:solidFill>
                  <a:srgbClr val="000000"/>
                </a:solidFill>
                <a:effectLst/>
                <a:uLnTx/>
                <a:uFillTx/>
                <a:latin typeface="Helvetica"/>
                <a:cs typeface="Helvetica"/>
              </a:rPr>
              <a:t>Power</a:t>
            </a:r>
            <a:r>
              <a:rPr kumimoji="0" lang="en-US" sz="2000" b="0" i="0" u="none" strike="noStrike" kern="0" cap="none" spc="0" normalizeH="0" noProof="0" dirty="0" smtClean="0">
                <a:ln>
                  <a:noFill/>
                </a:ln>
                <a:solidFill>
                  <a:srgbClr val="000000"/>
                </a:solidFill>
                <a:effectLst/>
                <a:uLnTx/>
                <a:uFillTx/>
                <a:latin typeface="Helvetica"/>
                <a:cs typeface="Helvetica"/>
              </a:rPr>
              <a:t> need for </a:t>
            </a:r>
            <a:r>
              <a:rPr kumimoji="0" lang="en-US" sz="2000" b="1" i="0" u="none" strike="noStrike" kern="0" cap="none" spc="0" normalizeH="0" noProof="0" dirty="0" smtClean="0">
                <a:ln>
                  <a:noFill/>
                </a:ln>
                <a:solidFill>
                  <a:srgbClr val="FF0000"/>
                </a:solidFill>
                <a:effectLst/>
                <a:uLnTx/>
                <a:uFillTx/>
                <a:latin typeface="Helvetica"/>
                <a:cs typeface="Helvetica"/>
              </a:rPr>
              <a:t>acceleration</a:t>
            </a:r>
            <a:endParaRPr kumimoji="0" lang="en-US" sz="2000" b="1" i="0" u="none" strike="noStrike" kern="0" cap="none" spc="0" normalizeH="0" baseline="0" noProof="0" dirty="0">
              <a:ln>
                <a:noFill/>
              </a:ln>
              <a:solidFill>
                <a:srgbClr val="FF0000"/>
              </a:solidFill>
              <a:effectLst/>
              <a:uLnTx/>
              <a:uFillTx/>
              <a:latin typeface="Helvetica"/>
              <a:cs typeface="Helvetica"/>
            </a:endParaRPr>
          </a:p>
        </p:txBody>
      </p:sp>
      <p:sp>
        <p:nvSpPr>
          <p:cNvPr id="13" name="Content Placeholder 2">
            <a:extLst>
              <a:ext uri="{FF2B5EF4-FFF2-40B4-BE49-F238E27FC236}">
                <a16:creationId xmlns:a16="http://schemas.microsoft.com/office/drawing/2014/main" xmlns="" id="{C821DCD1-9FB5-44E9-B571-E2EA7E2469CC}"/>
              </a:ext>
            </a:extLst>
          </p:cNvPr>
          <p:cNvSpPr txBox="1">
            <a:spLocks/>
          </p:cNvSpPr>
          <p:nvPr/>
        </p:nvSpPr>
        <p:spPr bwMode="auto">
          <a:xfrm>
            <a:off x="4971145" y="3926163"/>
            <a:ext cx="4172858" cy="3990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Char char="•"/>
              <a:defRPr sz="2000">
                <a:solidFill>
                  <a:schemeClr val="tx1"/>
                </a:solidFill>
                <a:latin typeface="+mn-lt"/>
                <a:cs typeface="+mn-cs"/>
              </a:defRPr>
            </a:lvl3pPr>
            <a:lvl4pPr marL="1600200" indent="-228600" algn="l" rtl="0" eaLnBrk="1" fontAlgn="base" hangingPunct="1">
              <a:spcBef>
                <a:spcPct val="20000"/>
              </a:spcBef>
              <a:spcAft>
                <a:spcPct val="0"/>
              </a:spcAft>
              <a:buChar char="–"/>
              <a:defRPr sz="1800">
                <a:solidFill>
                  <a:schemeClr val="tx1"/>
                </a:solidFill>
                <a:latin typeface="+mn-lt"/>
                <a:cs typeface="+mn-cs"/>
              </a:defRPr>
            </a:lvl4pPr>
            <a:lvl5pPr marL="2057400" indent="-228600" algn="l" rtl="0" eaLnBrk="1" fontAlgn="base" hangingPunct="1">
              <a:spcBef>
                <a:spcPct val="20000"/>
              </a:spcBef>
              <a:spcAft>
                <a:spcPct val="0"/>
              </a:spcAft>
              <a:buChar char="»"/>
              <a:defRPr sz="1800">
                <a:solidFill>
                  <a:schemeClr val="tx1"/>
                </a:solidFill>
                <a:latin typeface="+mn-lt"/>
                <a:cs typeface="+mn-cs"/>
              </a:defRPr>
            </a:lvl5pPr>
            <a:lvl6pPr marL="2514600" indent="-228600" algn="l" rtl="0" eaLnBrk="1" fontAlgn="base" hangingPunct="1">
              <a:spcBef>
                <a:spcPct val="20000"/>
              </a:spcBef>
              <a:spcAft>
                <a:spcPct val="0"/>
              </a:spcAft>
              <a:buChar char="»"/>
              <a:defRPr>
                <a:solidFill>
                  <a:schemeClr val="tx1"/>
                </a:solidFill>
                <a:latin typeface="+mn-lt"/>
                <a:cs typeface="+mn-cs"/>
              </a:defRPr>
            </a:lvl6pPr>
            <a:lvl7pPr marL="2971800" indent="-228600" algn="l" rtl="0" eaLnBrk="1" fontAlgn="base" hangingPunct="1">
              <a:spcBef>
                <a:spcPct val="20000"/>
              </a:spcBef>
              <a:spcAft>
                <a:spcPct val="0"/>
              </a:spcAft>
              <a:buChar char="»"/>
              <a:defRPr>
                <a:solidFill>
                  <a:schemeClr val="tx1"/>
                </a:solidFill>
                <a:latin typeface="+mn-lt"/>
                <a:cs typeface="+mn-cs"/>
              </a:defRPr>
            </a:lvl7pPr>
            <a:lvl8pPr marL="3429000" indent="-228600" algn="l" rtl="0" eaLnBrk="1" fontAlgn="base" hangingPunct="1">
              <a:spcBef>
                <a:spcPct val="20000"/>
              </a:spcBef>
              <a:spcAft>
                <a:spcPct val="0"/>
              </a:spcAft>
              <a:buChar char="»"/>
              <a:defRPr>
                <a:solidFill>
                  <a:schemeClr val="tx1"/>
                </a:solidFill>
                <a:latin typeface="+mn-lt"/>
                <a:cs typeface="+mn-cs"/>
              </a:defRPr>
            </a:lvl8pPr>
            <a:lvl9pPr marL="3886200" indent="-228600" algn="l" rtl="0" eaLnBrk="1" fontAlgn="base" hangingPunct="1">
              <a:spcBef>
                <a:spcPct val="20000"/>
              </a:spcBef>
              <a:spcAft>
                <a:spcPct val="0"/>
              </a:spcAft>
              <a:buChar char="»"/>
              <a:defRPr>
                <a:solidFill>
                  <a:schemeClr val="tx1"/>
                </a:solidFill>
                <a:latin typeface="+mn-lt"/>
                <a:cs typeface="+mn-cs"/>
              </a:defRPr>
            </a:lvl9pPr>
          </a:lstStyle>
          <a:p>
            <a:pPr marL="0" marR="0" lvl="0" indent="0" algn="l" defTabSz="914400" rtl="0" eaLnBrk="1" fontAlgn="base" latinLnBrk="0" hangingPunct="1">
              <a:lnSpc>
                <a:spcPct val="100000"/>
              </a:lnSpc>
              <a:spcBef>
                <a:spcPct val="20000"/>
              </a:spcBef>
              <a:spcAft>
                <a:spcPct val="0"/>
              </a:spcAft>
              <a:buClrTx/>
              <a:buSzTx/>
              <a:buNone/>
              <a:tabLst/>
              <a:defRPr/>
            </a:pPr>
            <a:r>
              <a:rPr kumimoji="0" lang="en-US" sz="2000" b="0" i="0" u="none" strike="noStrike" kern="0" cap="none" spc="0" normalizeH="0" baseline="0" noProof="0" dirty="0" smtClean="0">
                <a:ln>
                  <a:noFill/>
                </a:ln>
                <a:solidFill>
                  <a:srgbClr val="000000"/>
                </a:solidFill>
                <a:effectLst/>
                <a:uLnTx/>
                <a:uFillTx/>
                <a:latin typeface="Helvetica"/>
                <a:cs typeface="Helvetica"/>
              </a:rPr>
              <a:t>Power</a:t>
            </a:r>
            <a:r>
              <a:rPr kumimoji="0" lang="en-US" sz="2000" b="0" i="0" u="none" strike="noStrike" kern="0" cap="none" spc="0" normalizeH="0" noProof="0" dirty="0" smtClean="0">
                <a:ln>
                  <a:noFill/>
                </a:ln>
                <a:solidFill>
                  <a:srgbClr val="000000"/>
                </a:solidFill>
                <a:effectLst/>
                <a:uLnTx/>
                <a:uFillTx/>
                <a:latin typeface="Helvetica"/>
                <a:cs typeface="Helvetica"/>
              </a:rPr>
              <a:t> need with </a:t>
            </a:r>
            <a:r>
              <a:rPr kumimoji="0" lang="en-US" sz="2000" b="1" i="0" u="none" strike="noStrike" kern="0" cap="none" spc="0" normalizeH="0" noProof="0" dirty="0" smtClean="0">
                <a:ln>
                  <a:noFill/>
                </a:ln>
                <a:solidFill>
                  <a:srgbClr val="0000FF"/>
                </a:solidFill>
                <a:effectLst/>
                <a:uLnTx/>
                <a:uFillTx/>
                <a:latin typeface="Helvetica"/>
                <a:cs typeface="Helvetica"/>
              </a:rPr>
              <a:t>energy recovery</a:t>
            </a:r>
            <a:endParaRPr kumimoji="0" lang="en-US" sz="2000" b="1" i="0" u="none" strike="noStrike" kern="0" cap="none" spc="0" normalizeH="0" baseline="0" noProof="0" dirty="0">
              <a:ln>
                <a:noFill/>
              </a:ln>
              <a:solidFill>
                <a:srgbClr val="0000FF"/>
              </a:solidFill>
              <a:effectLst/>
              <a:uLnTx/>
              <a:uFillTx/>
              <a:latin typeface="Helvetica"/>
              <a:cs typeface="Helvetica"/>
            </a:endParaRPr>
          </a:p>
        </p:txBody>
      </p:sp>
      <p:cxnSp>
        <p:nvCxnSpPr>
          <p:cNvPr id="9" name="Straight Arrow Connector 8"/>
          <p:cNvCxnSpPr/>
          <p:nvPr/>
        </p:nvCxnSpPr>
        <p:spPr>
          <a:xfrm flipV="1">
            <a:off x="3326190" y="3652762"/>
            <a:ext cx="520096" cy="309686"/>
          </a:xfrm>
          <a:prstGeom prst="straightConnector1">
            <a:avLst/>
          </a:prstGeom>
          <a:ln>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3326190" y="4540495"/>
            <a:ext cx="520096" cy="309686"/>
          </a:xfrm>
          <a:prstGeom prst="straightConnector1">
            <a:avLst/>
          </a:prstGeom>
          <a:ln>
            <a:solidFill>
              <a:srgbClr val="FF0000"/>
            </a:solidFill>
            <a:tailEnd type="triangle" w="lg" len="lg"/>
          </a:ln>
          <a:scene3d>
            <a:camera prst="orthographicFront">
              <a:rot lat="10800000" lon="0" rev="0"/>
            </a:camera>
            <a:lightRig rig="threePt" dir="t"/>
          </a:scene3d>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flipV="1">
            <a:off x="7470522" y="3096381"/>
            <a:ext cx="984052" cy="866067"/>
          </a:xfrm>
          <a:prstGeom prst="straightConnector1">
            <a:avLst/>
          </a:prstGeom>
          <a:ln>
            <a:solidFill>
              <a:srgbClr val="0000FF"/>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flipV="1">
            <a:off x="7477782" y="4542956"/>
            <a:ext cx="984052" cy="866067"/>
          </a:xfrm>
          <a:prstGeom prst="straightConnector1">
            <a:avLst/>
          </a:prstGeom>
          <a:ln>
            <a:solidFill>
              <a:srgbClr val="0000FF"/>
            </a:solidFill>
            <a:tailEnd type="triangle" w="lg" len="lg"/>
          </a:ln>
          <a:scene3d>
            <a:camera prst="orthographicFront">
              <a:rot lat="10800000" lon="0" rev="0"/>
            </a:camera>
            <a:lightRig rig="threePt" dir="t"/>
          </a:scene3d>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751824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400" b="0" dirty="0" smtClean="0">
                <a:latin typeface="Optima"/>
                <a:cs typeface="Optima"/>
              </a:rPr>
              <a:t>4-turn ERL Horizontal Orbits</a:t>
            </a:r>
            <a:endParaRPr lang="en-US" sz="2400" b="0" dirty="0">
              <a:latin typeface="Optima"/>
              <a:cs typeface="Optima"/>
            </a:endParaRPr>
          </a:p>
        </p:txBody>
      </p:sp>
      <p:pic>
        <p:nvPicPr>
          <p:cNvPr id="9" name="Picture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10673" y="820128"/>
            <a:ext cx="8722655" cy="5217744"/>
          </a:xfrm>
          <a:prstGeom prst="rect">
            <a:avLst/>
          </a:prstGeom>
        </p:spPr>
      </p:pic>
      <p:sp>
        <p:nvSpPr>
          <p:cNvPr id="4" name="TextBox 3"/>
          <p:cNvSpPr txBox="1"/>
          <p:nvPr/>
        </p:nvSpPr>
        <p:spPr>
          <a:xfrm>
            <a:off x="1070264" y="6096411"/>
            <a:ext cx="776109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R="0" algn="l" defTabSz="457200" rtl="0" fontAlgn="auto" latinLnBrk="0" hangingPunct="0">
              <a:lnSpc>
                <a:spcPct val="100000"/>
              </a:lnSpc>
              <a:spcBef>
                <a:spcPts val="0"/>
              </a:spcBef>
              <a:spcAft>
                <a:spcPts val="0"/>
              </a:spcAft>
              <a:buClrTx/>
              <a:buSzTx/>
              <a:tabLst/>
            </a:pPr>
            <a:r>
              <a:rPr kumimoji="0" lang="en-US" sz="1800" b="0" i="0" u="none" strike="noStrike" cap="none" spc="0" normalizeH="0" baseline="0" dirty="0" smtClean="0">
                <a:ln>
                  <a:noFill/>
                </a:ln>
                <a:solidFill>
                  <a:srgbClr val="000000"/>
                </a:solidFill>
                <a:effectLst/>
                <a:uFillTx/>
                <a:latin typeface="+mj-lt"/>
                <a:ea typeface="Franklin Gothic Book"/>
                <a:cs typeface="Franklin Gothic Book"/>
                <a:sym typeface="Franklin Gothic Book"/>
              </a:rPr>
              <a:t>Note: Final 42 MeV orbit (</a:t>
            </a:r>
            <a:r>
              <a:rPr kumimoji="0" lang="en-US" sz="1800" b="0" i="0" u="none" strike="noStrike" cap="none" spc="0" normalizeH="0" baseline="0" dirty="0" smtClean="0">
                <a:ln>
                  <a:noFill/>
                </a:ln>
                <a:solidFill>
                  <a:srgbClr val="FF0000"/>
                </a:solidFill>
                <a:effectLst/>
                <a:uFillTx/>
                <a:latin typeface="+mj-lt"/>
                <a:ea typeface="Franklin Gothic Book"/>
                <a:cs typeface="Franklin Gothic Book"/>
                <a:sym typeface="Franklin Gothic Book"/>
              </a:rPr>
              <a:t>red</a:t>
            </a:r>
            <a:r>
              <a:rPr kumimoji="0" lang="en-US" sz="1800" b="0" i="0" u="none" strike="noStrike" cap="none" spc="0" normalizeH="0" baseline="0" dirty="0" smtClean="0">
                <a:ln>
                  <a:noFill/>
                </a:ln>
                <a:solidFill>
                  <a:srgbClr val="000000"/>
                </a:solidFill>
                <a:effectLst/>
                <a:uFillTx/>
                <a:latin typeface="+mj-lt"/>
                <a:ea typeface="Franklin Gothic Book"/>
                <a:cs typeface="Franklin Gothic Book"/>
                <a:sym typeface="Franklin Gothic Book"/>
              </a:rPr>
              <a:t>) has systematic error </a:t>
            </a:r>
            <a:r>
              <a:rPr kumimoji="0" lang="en-US" sz="1800" b="0" i="0" u="none" strike="noStrike" cap="none" spc="0" normalizeH="0" dirty="0" smtClean="0">
                <a:ln>
                  <a:noFill/>
                </a:ln>
                <a:solidFill>
                  <a:srgbClr val="000000"/>
                </a:solidFill>
                <a:effectLst/>
                <a:uFillTx/>
                <a:latin typeface="+mj-lt"/>
                <a:ea typeface="Franklin Gothic Book"/>
                <a:cs typeface="Franklin Gothic Book"/>
                <a:sym typeface="Franklin Gothic Book"/>
              </a:rPr>
              <a:t>due to poor transmission</a:t>
            </a:r>
            <a:endParaRPr kumimoji="0" lang="en-US" sz="1800" b="0" i="0" u="none" strike="noStrike" cap="none" spc="0" normalizeH="0" baseline="0" dirty="0">
              <a:ln>
                <a:noFill/>
              </a:ln>
              <a:solidFill>
                <a:srgbClr val="000000"/>
              </a:solidFill>
              <a:effectLst/>
              <a:uFillTx/>
              <a:latin typeface="+mj-lt"/>
              <a:ea typeface="Franklin Gothic Book"/>
              <a:cs typeface="Franklin Gothic Book"/>
              <a:sym typeface="Franklin Gothic Book"/>
            </a:endParaRPr>
          </a:p>
        </p:txBody>
      </p:sp>
    </p:spTree>
    <p:extLst>
      <p:ext uri="{BB962C8B-B14F-4D97-AF65-F5344CB8AC3E}">
        <p14:creationId xmlns:p14="http://schemas.microsoft.com/office/powerpoint/2010/main" val="56749839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fld id="{86CB4B4D-7CA3-9044-876B-883B54F8677D}" type="slidenum">
              <a:rPr lang="en-US" smtClean="0"/>
              <a:t>24</a:t>
            </a:fld>
            <a:endParaRPr lang="en-US"/>
          </a:p>
        </p:txBody>
      </p:sp>
      <p:pic>
        <p:nvPicPr>
          <p:cNvPr id="5" name="Picture 4"/>
          <p:cNvPicPr>
            <a:picLocks noChangeAspect="1"/>
          </p:cNvPicPr>
          <p:nvPr/>
        </p:nvPicPr>
        <p:blipFill>
          <a:blip r:embed="rId2"/>
          <a:stretch>
            <a:fillRect/>
          </a:stretch>
        </p:blipFill>
        <p:spPr>
          <a:xfrm>
            <a:off x="667942" y="1064421"/>
            <a:ext cx="7808119" cy="4729163"/>
          </a:xfrm>
          <a:prstGeom prst="rect">
            <a:avLst/>
          </a:prstGeom>
        </p:spPr>
      </p:pic>
      <p:sp>
        <p:nvSpPr>
          <p:cNvPr id="6" name="TextBox 5"/>
          <p:cNvSpPr txBox="1"/>
          <p:nvPr/>
        </p:nvSpPr>
        <p:spPr>
          <a:xfrm>
            <a:off x="4322617" y="5269575"/>
            <a:ext cx="302582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Franklin Gothic Book"/>
                <a:ea typeface="Franklin Gothic Book"/>
                <a:cs typeface="Franklin Gothic Book"/>
                <a:sym typeface="Franklin Gothic Book"/>
              </a:rPr>
              <a:t>Entrance to S2: 1.3 </a:t>
            </a:r>
            <a:r>
              <a:rPr kumimoji="0" lang="en-US" sz="2400" b="0" i="0" u="none" strike="noStrike" cap="none" spc="0" normalizeH="0" baseline="0" dirty="0" err="1" smtClean="0">
                <a:ln>
                  <a:noFill/>
                </a:ln>
                <a:solidFill>
                  <a:srgbClr val="000000"/>
                </a:solidFill>
                <a:effectLst/>
                <a:uFillTx/>
                <a:latin typeface="Franklin Gothic Book"/>
                <a:ea typeface="Franklin Gothic Book"/>
                <a:cs typeface="Franklin Gothic Book"/>
                <a:sym typeface="Franklin Gothic Book"/>
              </a:rPr>
              <a:t>pC</a:t>
            </a:r>
            <a:endParaRPr kumimoji="0" lang="en-US" sz="2400" b="0" i="0" u="none" strike="noStrike" cap="none" spc="0" normalizeH="0" baseline="0" dirty="0">
              <a:ln>
                <a:noFill/>
              </a:ln>
              <a:solidFill>
                <a:srgbClr val="000000"/>
              </a:solidFill>
              <a:effectLst/>
              <a:uFillTx/>
              <a:latin typeface="Franklin Gothic Book"/>
              <a:ea typeface="Franklin Gothic Book"/>
              <a:cs typeface="Franklin Gothic Book"/>
              <a:sym typeface="Franklin Gothic Book"/>
            </a:endParaRPr>
          </a:p>
        </p:txBody>
      </p:sp>
      <p:sp>
        <p:nvSpPr>
          <p:cNvPr id="7" name="Text Box 4"/>
          <p:cNvSpPr txBox="1">
            <a:spLocks noChangeArrowheads="1"/>
          </p:cNvSpPr>
          <p:nvPr/>
        </p:nvSpPr>
        <p:spPr bwMode="auto">
          <a:xfrm>
            <a:off x="-19417" y="71347"/>
            <a:ext cx="6990522" cy="46166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200">
                <a:solidFill>
                  <a:schemeClr val="tx1"/>
                </a:solidFill>
                <a:latin typeface="Times New Roman" charset="0"/>
                <a:ea typeface="ＭＳ Ｐゴシック" charset="0"/>
                <a:cs typeface="ＭＳ Ｐゴシック" charset="0"/>
              </a:defRPr>
            </a:lvl1pPr>
            <a:lvl2pPr marL="37931725" indent="-37474525">
              <a:defRPr sz="1200">
                <a:solidFill>
                  <a:schemeClr val="tx1"/>
                </a:solidFill>
                <a:latin typeface="Times New Roman" charset="0"/>
                <a:ea typeface="ＭＳ Ｐゴシック" charset="0"/>
              </a:defRPr>
            </a:lvl2pPr>
            <a:lvl3pPr>
              <a:defRPr sz="1200">
                <a:solidFill>
                  <a:schemeClr val="tx1"/>
                </a:solidFill>
                <a:latin typeface="Times New Roman" charset="0"/>
                <a:ea typeface="ＭＳ Ｐゴシック" charset="0"/>
              </a:defRPr>
            </a:lvl3pPr>
            <a:lvl4pPr>
              <a:defRPr sz="1200">
                <a:solidFill>
                  <a:schemeClr val="tx1"/>
                </a:solidFill>
                <a:latin typeface="Times New Roman" charset="0"/>
                <a:ea typeface="ＭＳ Ｐゴシック" charset="0"/>
              </a:defRPr>
            </a:lvl4pPr>
            <a:lvl5pPr>
              <a:defRPr sz="1200">
                <a:solidFill>
                  <a:schemeClr val="tx1"/>
                </a:solidFill>
                <a:latin typeface="Times New Roman" charset="0"/>
                <a:ea typeface="ＭＳ Ｐゴシック" charset="0"/>
              </a:defRPr>
            </a:lvl5pPr>
            <a:lvl6pPr marL="457200" eaLnBrk="0" fontAlgn="base" hangingPunct="0">
              <a:spcBef>
                <a:spcPct val="0"/>
              </a:spcBef>
              <a:spcAft>
                <a:spcPct val="0"/>
              </a:spcAft>
              <a:defRPr sz="1200">
                <a:solidFill>
                  <a:schemeClr val="tx1"/>
                </a:solidFill>
                <a:latin typeface="Times New Roman" charset="0"/>
                <a:ea typeface="ＭＳ Ｐゴシック" charset="0"/>
              </a:defRPr>
            </a:lvl6pPr>
            <a:lvl7pPr marL="914400" eaLnBrk="0" fontAlgn="base" hangingPunct="0">
              <a:spcBef>
                <a:spcPct val="0"/>
              </a:spcBef>
              <a:spcAft>
                <a:spcPct val="0"/>
              </a:spcAft>
              <a:defRPr sz="1200">
                <a:solidFill>
                  <a:schemeClr val="tx1"/>
                </a:solidFill>
                <a:latin typeface="Times New Roman" charset="0"/>
                <a:ea typeface="ＭＳ Ｐゴシック" charset="0"/>
              </a:defRPr>
            </a:lvl7pPr>
            <a:lvl8pPr marL="1371600" eaLnBrk="0" fontAlgn="base" hangingPunct="0">
              <a:spcBef>
                <a:spcPct val="0"/>
              </a:spcBef>
              <a:spcAft>
                <a:spcPct val="0"/>
              </a:spcAft>
              <a:defRPr sz="1200">
                <a:solidFill>
                  <a:schemeClr val="tx1"/>
                </a:solidFill>
                <a:latin typeface="Times New Roman" charset="0"/>
                <a:ea typeface="ＭＳ Ｐゴシック" charset="0"/>
              </a:defRPr>
            </a:lvl8pPr>
            <a:lvl9pPr marL="1828800" eaLnBrk="0" fontAlgn="base" hangingPunct="0">
              <a:spcBef>
                <a:spcPct val="0"/>
              </a:spcBef>
              <a:spcAft>
                <a:spcPct val="0"/>
              </a:spcAft>
              <a:defRPr sz="1200">
                <a:solidFill>
                  <a:schemeClr val="tx1"/>
                </a:solidFill>
                <a:latin typeface="Times New Roman" charset="0"/>
                <a:ea typeface="ＭＳ Ｐゴシック" charset="0"/>
              </a:defRPr>
            </a:lvl9pPr>
          </a:lstStyle>
          <a:p>
            <a:pPr algn="ctr">
              <a:tabLst>
                <a:tab pos="1492250" algn="l"/>
              </a:tabLst>
            </a:pPr>
            <a:r>
              <a:rPr lang="en-US" sz="2400" dirty="0" smtClean="0">
                <a:latin typeface="Optima"/>
                <a:cs typeface="Optima"/>
              </a:rPr>
              <a:t>Indications of micro-bunching</a:t>
            </a:r>
            <a:endParaRPr lang="en-US" sz="2400" dirty="0">
              <a:latin typeface="Optima"/>
              <a:cs typeface="Optima"/>
            </a:endParaRPr>
          </a:p>
        </p:txBody>
      </p:sp>
    </p:spTree>
    <p:extLst>
      <p:ext uri="{BB962C8B-B14F-4D97-AF65-F5344CB8AC3E}">
        <p14:creationId xmlns:p14="http://schemas.microsoft.com/office/powerpoint/2010/main" val="315351211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fld id="{86CB4B4D-7CA3-9044-876B-883B54F8677D}" type="slidenum">
              <a:rPr lang="en-US" smtClean="0"/>
              <a:t>25</a:t>
            </a:fld>
            <a:endParaRPr lang="en-US"/>
          </a:p>
        </p:txBody>
      </p:sp>
      <p:pic>
        <p:nvPicPr>
          <p:cNvPr id="5" name="Picture 4"/>
          <p:cNvPicPr>
            <a:picLocks noChangeAspect="1"/>
          </p:cNvPicPr>
          <p:nvPr/>
        </p:nvPicPr>
        <p:blipFill>
          <a:blip r:embed="rId2"/>
          <a:stretch>
            <a:fillRect/>
          </a:stretch>
        </p:blipFill>
        <p:spPr>
          <a:xfrm>
            <a:off x="667942" y="1064421"/>
            <a:ext cx="7808119" cy="4729163"/>
          </a:xfrm>
          <a:prstGeom prst="rect">
            <a:avLst/>
          </a:prstGeom>
        </p:spPr>
      </p:pic>
      <p:sp>
        <p:nvSpPr>
          <p:cNvPr id="6" name="TextBox 5"/>
          <p:cNvSpPr txBox="1"/>
          <p:nvPr/>
        </p:nvSpPr>
        <p:spPr>
          <a:xfrm>
            <a:off x="4322617" y="5269575"/>
            <a:ext cx="302582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Franklin Gothic Book"/>
                <a:ea typeface="Franklin Gothic Book"/>
                <a:cs typeface="Franklin Gothic Book"/>
                <a:sym typeface="Franklin Gothic Book"/>
              </a:rPr>
              <a:t>Entrance to S2: 1.9 </a:t>
            </a:r>
            <a:r>
              <a:rPr kumimoji="0" lang="en-US" sz="2400" b="0" i="0" u="none" strike="noStrike" cap="none" spc="0" normalizeH="0" baseline="0" dirty="0" err="1" smtClean="0">
                <a:ln>
                  <a:noFill/>
                </a:ln>
                <a:solidFill>
                  <a:srgbClr val="000000"/>
                </a:solidFill>
                <a:effectLst/>
                <a:uFillTx/>
                <a:latin typeface="Franklin Gothic Book"/>
                <a:ea typeface="Franklin Gothic Book"/>
                <a:cs typeface="Franklin Gothic Book"/>
                <a:sym typeface="Franklin Gothic Book"/>
              </a:rPr>
              <a:t>pC</a:t>
            </a:r>
            <a:endParaRPr kumimoji="0" lang="en-US" sz="2400" b="0" i="0" u="none" strike="noStrike" cap="none" spc="0" normalizeH="0" baseline="0" dirty="0">
              <a:ln>
                <a:noFill/>
              </a:ln>
              <a:solidFill>
                <a:srgbClr val="000000"/>
              </a:solidFill>
              <a:effectLst/>
              <a:uFillTx/>
              <a:latin typeface="Franklin Gothic Book"/>
              <a:ea typeface="Franklin Gothic Book"/>
              <a:cs typeface="Franklin Gothic Book"/>
              <a:sym typeface="Franklin Gothic Book"/>
            </a:endParaRPr>
          </a:p>
        </p:txBody>
      </p:sp>
      <p:sp>
        <p:nvSpPr>
          <p:cNvPr id="7" name="Text Box 4"/>
          <p:cNvSpPr txBox="1">
            <a:spLocks noChangeArrowheads="1"/>
          </p:cNvSpPr>
          <p:nvPr/>
        </p:nvSpPr>
        <p:spPr bwMode="auto">
          <a:xfrm>
            <a:off x="-19417" y="71347"/>
            <a:ext cx="6990522" cy="46166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200">
                <a:solidFill>
                  <a:schemeClr val="tx1"/>
                </a:solidFill>
                <a:latin typeface="Times New Roman" charset="0"/>
                <a:ea typeface="ＭＳ Ｐゴシック" charset="0"/>
                <a:cs typeface="ＭＳ Ｐゴシック" charset="0"/>
              </a:defRPr>
            </a:lvl1pPr>
            <a:lvl2pPr marL="37931725" indent="-37474525">
              <a:defRPr sz="1200">
                <a:solidFill>
                  <a:schemeClr val="tx1"/>
                </a:solidFill>
                <a:latin typeface="Times New Roman" charset="0"/>
                <a:ea typeface="ＭＳ Ｐゴシック" charset="0"/>
              </a:defRPr>
            </a:lvl2pPr>
            <a:lvl3pPr>
              <a:defRPr sz="1200">
                <a:solidFill>
                  <a:schemeClr val="tx1"/>
                </a:solidFill>
                <a:latin typeface="Times New Roman" charset="0"/>
                <a:ea typeface="ＭＳ Ｐゴシック" charset="0"/>
              </a:defRPr>
            </a:lvl3pPr>
            <a:lvl4pPr>
              <a:defRPr sz="1200">
                <a:solidFill>
                  <a:schemeClr val="tx1"/>
                </a:solidFill>
                <a:latin typeface="Times New Roman" charset="0"/>
                <a:ea typeface="ＭＳ Ｐゴシック" charset="0"/>
              </a:defRPr>
            </a:lvl4pPr>
            <a:lvl5pPr>
              <a:defRPr sz="1200">
                <a:solidFill>
                  <a:schemeClr val="tx1"/>
                </a:solidFill>
                <a:latin typeface="Times New Roman" charset="0"/>
                <a:ea typeface="ＭＳ Ｐゴシック" charset="0"/>
              </a:defRPr>
            </a:lvl5pPr>
            <a:lvl6pPr marL="457200" eaLnBrk="0" fontAlgn="base" hangingPunct="0">
              <a:spcBef>
                <a:spcPct val="0"/>
              </a:spcBef>
              <a:spcAft>
                <a:spcPct val="0"/>
              </a:spcAft>
              <a:defRPr sz="1200">
                <a:solidFill>
                  <a:schemeClr val="tx1"/>
                </a:solidFill>
                <a:latin typeface="Times New Roman" charset="0"/>
                <a:ea typeface="ＭＳ Ｐゴシック" charset="0"/>
              </a:defRPr>
            </a:lvl6pPr>
            <a:lvl7pPr marL="914400" eaLnBrk="0" fontAlgn="base" hangingPunct="0">
              <a:spcBef>
                <a:spcPct val="0"/>
              </a:spcBef>
              <a:spcAft>
                <a:spcPct val="0"/>
              </a:spcAft>
              <a:defRPr sz="1200">
                <a:solidFill>
                  <a:schemeClr val="tx1"/>
                </a:solidFill>
                <a:latin typeface="Times New Roman" charset="0"/>
                <a:ea typeface="ＭＳ Ｐゴシック" charset="0"/>
              </a:defRPr>
            </a:lvl7pPr>
            <a:lvl8pPr marL="1371600" eaLnBrk="0" fontAlgn="base" hangingPunct="0">
              <a:spcBef>
                <a:spcPct val="0"/>
              </a:spcBef>
              <a:spcAft>
                <a:spcPct val="0"/>
              </a:spcAft>
              <a:defRPr sz="1200">
                <a:solidFill>
                  <a:schemeClr val="tx1"/>
                </a:solidFill>
                <a:latin typeface="Times New Roman" charset="0"/>
                <a:ea typeface="ＭＳ Ｐゴシック" charset="0"/>
              </a:defRPr>
            </a:lvl8pPr>
            <a:lvl9pPr marL="1828800" eaLnBrk="0" fontAlgn="base" hangingPunct="0">
              <a:spcBef>
                <a:spcPct val="0"/>
              </a:spcBef>
              <a:spcAft>
                <a:spcPct val="0"/>
              </a:spcAft>
              <a:defRPr sz="1200">
                <a:solidFill>
                  <a:schemeClr val="tx1"/>
                </a:solidFill>
                <a:latin typeface="Times New Roman" charset="0"/>
                <a:ea typeface="ＭＳ Ｐゴシック" charset="0"/>
              </a:defRPr>
            </a:lvl9pPr>
          </a:lstStyle>
          <a:p>
            <a:pPr algn="ctr">
              <a:tabLst>
                <a:tab pos="1492250" algn="l"/>
              </a:tabLst>
            </a:pPr>
            <a:r>
              <a:rPr lang="en-US" sz="2400" dirty="0" smtClean="0">
                <a:latin typeface="Optima"/>
                <a:cs typeface="Optima"/>
              </a:rPr>
              <a:t>Indications of micro-bunching</a:t>
            </a:r>
            <a:endParaRPr lang="en-US" sz="2400" dirty="0">
              <a:latin typeface="Optima"/>
              <a:cs typeface="Optima"/>
            </a:endParaRPr>
          </a:p>
        </p:txBody>
      </p:sp>
    </p:spTree>
    <p:extLst>
      <p:ext uri="{BB962C8B-B14F-4D97-AF65-F5344CB8AC3E}">
        <p14:creationId xmlns:p14="http://schemas.microsoft.com/office/powerpoint/2010/main" val="251995686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fld id="{86CB4B4D-7CA3-9044-876B-883B54F8677D}" type="slidenum">
              <a:rPr lang="en-US" smtClean="0"/>
              <a:t>26</a:t>
            </a:fld>
            <a:endParaRPr lang="en-US"/>
          </a:p>
        </p:txBody>
      </p:sp>
      <p:pic>
        <p:nvPicPr>
          <p:cNvPr id="5" name="Picture 4"/>
          <p:cNvPicPr>
            <a:picLocks noChangeAspect="1"/>
          </p:cNvPicPr>
          <p:nvPr/>
        </p:nvPicPr>
        <p:blipFill>
          <a:blip r:embed="rId2"/>
          <a:stretch>
            <a:fillRect/>
          </a:stretch>
        </p:blipFill>
        <p:spPr>
          <a:xfrm>
            <a:off x="667942" y="1064421"/>
            <a:ext cx="7808119" cy="4729163"/>
          </a:xfrm>
          <a:prstGeom prst="rect">
            <a:avLst/>
          </a:prstGeom>
        </p:spPr>
      </p:pic>
      <p:sp>
        <p:nvSpPr>
          <p:cNvPr id="6" name="TextBox 5"/>
          <p:cNvSpPr txBox="1"/>
          <p:nvPr/>
        </p:nvSpPr>
        <p:spPr>
          <a:xfrm>
            <a:off x="4322617" y="5269575"/>
            <a:ext cx="3027930"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Franklin Gothic Book"/>
                <a:ea typeface="Franklin Gothic Book"/>
                <a:cs typeface="Franklin Gothic Book"/>
                <a:sym typeface="Franklin Gothic Book"/>
              </a:rPr>
              <a:t>Entrance to S2: 2.5 </a:t>
            </a:r>
            <a:r>
              <a:rPr kumimoji="0" lang="en-US" sz="2400" b="0" i="0" u="none" strike="noStrike" cap="none" spc="0" normalizeH="0" baseline="0" dirty="0" err="1" smtClean="0">
                <a:ln>
                  <a:noFill/>
                </a:ln>
                <a:solidFill>
                  <a:srgbClr val="000000"/>
                </a:solidFill>
                <a:effectLst/>
                <a:uFillTx/>
                <a:latin typeface="Franklin Gothic Book"/>
                <a:ea typeface="Franklin Gothic Book"/>
                <a:cs typeface="Franklin Gothic Book"/>
                <a:sym typeface="Franklin Gothic Book"/>
              </a:rPr>
              <a:t>pC</a:t>
            </a:r>
            <a:endParaRPr kumimoji="0" lang="en-US" sz="2400" b="0" i="0" u="none" strike="noStrike" cap="none" spc="0" normalizeH="0" baseline="0" dirty="0">
              <a:ln>
                <a:noFill/>
              </a:ln>
              <a:solidFill>
                <a:srgbClr val="000000"/>
              </a:solidFill>
              <a:effectLst/>
              <a:uFillTx/>
              <a:latin typeface="Franklin Gothic Book"/>
              <a:ea typeface="Franklin Gothic Book"/>
              <a:cs typeface="Franklin Gothic Book"/>
              <a:sym typeface="Franklin Gothic Book"/>
            </a:endParaRPr>
          </a:p>
        </p:txBody>
      </p:sp>
      <p:sp>
        <p:nvSpPr>
          <p:cNvPr id="7" name="Text Box 4"/>
          <p:cNvSpPr txBox="1">
            <a:spLocks noChangeArrowheads="1"/>
          </p:cNvSpPr>
          <p:nvPr/>
        </p:nvSpPr>
        <p:spPr bwMode="auto">
          <a:xfrm>
            <a:off x="-19417" y="71347"/>
            <a:ext cx="6990522" cy="46166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200">
                <a:solidFill>
                  <a:schemeClr val="tx1"/>
                </a:solidFill>
                <a:latin typeface="Times New Roman" charset="0"/>
                <a:ea typeface="ＭＳ Ｐゴシック" charset="0"/>
                <a:cs typeface="ＭＳ Ｐゴシック" charset="0"/>
              </a:defRPr>
            </a:lvl1pPr>
            <a:lvl2pPr marL="37931725" indent="-37474525">
              <a:defRPr sz="1200">
                <a:solidFill>
                  <a:schemeClr val="tx1"/>
                </a:solidFill>
                <a:latin typeface="Times New Roman" charset="0"/>
                <a:ea typeface="ＭＳ Ｐゴシック" charset="0"/>
              </a:defRPr>
            </a:lvl2pPr>
            <a:lvl3pPr>
              <a:defRPr sz="1200">
                <a:solidFill>
                  <a:schemeClr val="tx1"/>
                </a:solidFill>
                <a:latin typeface="Times New Roman" charset="0"/>
                <a:ea typeface="ＭＳ Ｐゴシック" charset="0"/>
              </a:defRPr>
            </a:lvl3pPr>
            <a:lvl4pPr>
              <a:defRPr sz="1200">
                <a:solidFill>
                  <a:schemeClr val="tx1"/>
                </a:solidFill>
                <a:latin typeface="Times New Roman" charset="0"/>
                <a:ea typeface="ＭＳ Ｐゴシック" charset="0"/>
              </a:defRPr>
            </a:lvl4pPr>
            <a:lvl5pPr>
              <a:defRPr sz="1200">
                <a:solidFill>
                  <a:schemeClr val="tx1"/>
                </a:solidFill>
                <a:latin typeface="Times New Roman" charset="0"/>
                <a:ea typeface="ＭＳ Ｐゴシック" charset="0"/>
              </a:defRPr>
            </a:lvl5pPr>
            <a:lvl6pPr marL="457200" eaLnBrk="0" fontAlgn="base" hangingPunct="0">
              <a:spcBef>
                <a:spcPct val="0"/>
              </a:spcBef>
              <a:spcAft>
                <a:spcPct val="0"/>
              </a:spcAft>
              <a:defRPr sz="1200">
                <a:solidFill>
                  <a:schemeClr val="tx1"/>
                </a:solidFill>
                <a:latin typeface="Times New Roman" charset="0"/>
                <a:ea typeface="ＭＳ Ｐゴシック" charset="0"/>
              </a:defRPr>
            </a:lvl6pPr>
            <a:lvl7pPr marL="914400" eaLnBrk="0" fontAlgn="base" hangingPunct="0">
              <a:spcBef>
                <a:spcPct val="0"/>
              </a:spcBef>
              <a:spcAft>
                <a:spcPct val="0"/>
              </a:spcAft>
              <a:defRPr sz="1200">
                <a:solidFill>
                  <a:schemeClr val="tx1"/>
                </a:solidFill>
                <a:latin typeface="Times New Roman" charset="0"/>
                <a:ea typeface="ＭＳ Ｐゴシック" charset="0"/>
              </a:defRPr>
            </a:lvl7pPr>
            <a:lvl8pPr marL="1371600" eaLnBrk="0" fontAlgn="base" hangingPunct="0">
              <a:spcBef>
                <a:spcPct val="0"/>
              </a:spcBef>
              <a:spcAft>
                <a:spcPct val="0"/>
              </a:spcAft>
              <a:defRPr sz="1200">
                <a:solidFill>
                  <a:schemeClr val="tx1"/>
                </a:solidFill>
                <a:latin typeface="Times New Roman" charset="0"/>
                <a:ea typeface="ＭＳ Ｐゴシック" charset="0"/>
              </a:defRPr>
            </a:lvl8pPr>
            <a:lvl9pPr marL="1828800" eaLnBrk="0" fontAlgn="base" hangingPunct="0">
              <a:spcBef>
                <a:spcPct val="0"/>
              </a:spcBef>
              <a:spcAft>
                <a:spcPct val="0"/>
              </a:spcAft>
              <a:defRPr sz="1200">
                <a:solidFill>
                  <a:schemeClr val="tx1"/>
                </a:solidFill>
                <a:latin typeface="Times New Roman" charset="0"/>
                <a:ea typeface="ＭＳ Ｐゴシック" charset="0"/>
              </a:defRPr>
            </a:lvl9pPr>
          </a:lstStyle>
          <a:p>
            <a:pPr algn="ctr">
              <a:tabLst>
                <a:tab pos="1492250" algn="l"/>
              </a:tabLst>
            </a:pPr>
            <a:r>
              <a:rPr lang="en-US" sz="2400" dirty="0" smtClean="0">
                <a:latin typeface="Optima"/>
                <a:cs typeface="Optima"/>
              </a:rPr>
              <a:t>Indications of micro-bunching</a:t>
            </a:r>
            <a:endParaRPr lang="en-US" sz="2400" dirty="0">
              <a:latin typeface="Optima"/>
              <a:cs typeface="Optima"/>
            </a:endParaRPr>
          </a:p>
        </p:txBody>
      </p:sp>
    </p:spTree>
    <p:extLst>
      <p:ext uri="{BB962C8B-B14F-4D97-AF65-F5344CB8AC3E}">
        <p14:creationId xmlns:p14="http://schemas.microsoft.com/office/powerpoint/2010/main" val="334851899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fld id="{86CB4B4D-7CA3-9044-876B-883B54F8677D}" type="slidenum">
              <a:rPr lang="en-US" smtClean="0"/>
              <a:t>27</a:t>
            </a:fld>
            <a:endParaRPr lang="en-US"/>
          </a:p>
        </p:txBody>
      </p:sp>
      <p:pic>
        <p:nvPicPr>
          <p:cNvPr id="5" name="Picture 4"/>
          <p:cNvPicPr>
            <a:picLocks noChangeAspect="1"/>
          </p:cNvPicPr>
          <p:nvPr/>
        </p:nvPicPr>
        <p:blipFill>
          <a:blip r:embed="rId2"/>
          <a:stretch>
            <a:fillRect/>
          </a:stretch>
        </p:blipFill>
        <p:spPr>
          <a:xfrm>
            <a:off x="667942" y="1064421"/>
            <a:ext cx="7808119" cy="4729163"/>
          </a:xfrm>
          <a:prstGeom prst="rect">
            <a:avLst/>
          </a:prstGeom>
        </p:spPr>
      </p:pic>
      <p:sp>
        <p:nvSpPr>
          <p:cNvPr id="6" name="TextBox 5"/>
          <p:cNvSpPr txBox="1"/>
          <p:nvPr/>
        </p:nvSpPr>
        <p:spPr>
          <a:xfrm>
            <a:off x="4322617" y="5269575"/>
            <a:ext cx="3027930"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Franklin Gothic Book"/>
                <a:ea typeface="Franklin Gothic Book"/>
                <a:cs typeface="Franklin Gothic Book"/>
                <a:sym typeface="Franklin Gothic Book"/>
              </a:rPr>
              <a:t>Entrance to S2: 5.0 </a:t>
            </a:r>
            <a:r>
              <a:rPr kumimoji="0" lang="en-US" sz="2400" b="0" i="0" u="none" strike="noStrike" cap="none" spc="0" normalizeH="0" baseline="0" dirty="0" err="1" smtClean="0">
                <a:ln>
                  <a:noFill/>
                </a:ln>
                <a:solidFill>
                  <a:srgbClr val="000000"/>
                </a:solidFill>
                <a:effectLst/>
                <a:uFillTx/>
                <a:latin typeface="Franklin Gothic Book"/>
                <a:ea typeface="Franklin Gothic Book"/>
                <a:cs typeface="Franklin Gothic Book"/>
                <a:sym typeface="Franklin Gothic Book"/>
              </a:rPr>
              <a:t>pC</a:t>
            </a:r>
            <a:endParaRPr kumimoji="0" lang="en-US" sz="2400" b="0" i="0" u="none" strike="noStrike" cap="none" spc="0" normalizeH="0" baseline="0" dirty="0">
              <a:ln>
                <a:noFill/>
              </a:ln>
              <a:solidFill>
                <a:srgbClr val="000000"/>
              </a:solidFill>
              <a:effectLst/>
              <a:uFillTx/>
              <a:latin typeface="Franklin Gothic Book"/>
              <a:ea typeface="Franklin Gothic Book"/>
              <a:cs typeface="Franklin Gothic Book"/>
              <a:sym typeface="Franklin Gothic Book"/>
            </a:endParaRPr>
          </a:p>
        </p:txBody>
      </p:sp>
      <p:sp>
        <p:nvSpPr>
          <p:cNvPr id="7" name="Text Box 4"/>
          <p:cNvSpPr txBox="1">
            <a:spLocks noChangeArrowheads="1"/>
          </p:cNvSpPr>
          <p:nvPr/>
        </p:nvSpPr>
        <p:spPr bwMode="auto">
          <a:xfrm>
            <a:off x="-19417" y="71347"/>
            <a:ext cx="6990522" cy="46166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200">
                <a:solidFill>
                  <a:schemeClr val="tx1"/>
                </a:solidFill>
                <a:latin typeface="Times New Roman" charset="0"/>
                <a:ea typeface="ＭＳ Ｐゴシック" charset="0"/>
                <a:cs typeface="ＭＳ Ｐゴシック" charset="0"/>
              </a:defRPr>
            </a:lvl1pPr>
            <a:lvl2pPr marL="37931725" indent="-37474525">
              <a:defRPr sz="1200">
                <a:solidFill>
                  <a:schemeClr val="tx1"/>
                </a:solidFill>
                <a:latin typeface="Times New Roman" charset="0"/>
                <a:ea typeface="ＭＳ Ｐゴシック" charset="0"/>
              </a:defRPr>
            </a:lvl2pPr>
            <a:lvl3pPr>
              <a:defRPr sz="1200">
                <a:solidFill>
                  <a:schemeClr val="tx1"/>
                </a:solidFill>
                <a:latin typeface="Times New Roman" charset="0"/>
                <a:ea typeface="ＭＳ Ｐゴシック" charset="0"/>
              </a:defRPr>
            </a:lvl3pPr>
            <a:lvl4pPr>
              <a:defRPr sz="1200">
                <a:solidFill>
                  <a:schemeClr val="tx1"/>
                </a:solidFill>
                <a:latin typeface="Times New Roman" charset="0"/>
                <a:ea typeface="ＭＳ Ｐゴシック" charset="0"/>
              </a:defRPr>
            </a:lvl4pPr>
            <a:lvl5pPr>
              <a:defRPr sz="1200">
                <a:solidFill>
                  <a:schemeClr val="tx1"/>
                </a:solidFill>
                <a:latin typeface="Times New Roman" charset="0"/>
                <a:ea typeface="ＭＳ Ｐゴシック" charset="0"/>
              </a:defRPr>
            </a:lvl5pPr>
            <a:lvl6pPr marL="457200" eaLnBrk="0" fontAlgn="base" hangingPunct="0">
              <a:spcBef>
                <a:spcPct val="0"/>
              </a:spcBef>
              <a:spcAft>
                <a:spcPct val="0"/>
              </a:spcAft>
              <a:defRPr sz="1200">
                <a:solidFill>
                  <a:schemeClr val="tx1"/>
                </a:solidFill>
                <a:latin typeface="Times New Roman" charset="0"/>
                <a:ea typeface="ＭＳ Ｐゴシック" charset="0"/>
              </a:defRPr>
            </a:lvl6pPr>
            <a:lvl7pPr marL="914400" eaLnBrk="0" fontAlgn="base" hangingPunct="0">
              <a:spcBef>
                <a:spcPct val="0"/>
              </a:spcBef>
              <a:spcAft>
                <a:spcPct val="0"/>
              </a:spcAft>
              <a:defRPr sz="1200">
                <a:solidFill>
                  <a:schemeClr val="tx1"/>
                </a:solidFill>
                <a:latin typeface="Times New Roman" charset="0"/>
                <a:ea typeface="ＭＳ Ｐゴシック" charset="0"/>
              </a:defRPr>
            </a:lvl7pPr>
            <a:lvl8pPr marL="1371600" eaLnBrk="0" fontAlgn="base" hangingPunct="0">
              <a:spcBef>
                <a:spcPct val="0"/>
              </a:spcBef>
              <a:spcAft>
                <a:spcPct val="0"/>
              </a:spcAft>
              <a:defRPr sz="1200">
                <a:solidFill>
                  <a:schemeClr val="tx1"/>
                </a:solidFill>
                <a:latin typeface="Times New Roman" charset="0"/>
                <a:ea typeface="ＭＳ Ｐゴシック" charset="0"/>
              </a:defRPr>
            </a:lvl8pPr>
            <a:lvl9pPr marL="1828800" eaLnBrk="0" fontAlgn="base" hangingPunct="0">
              <a:spcBef>
                <a:spcPct val="0"/>
              </a:spcBef>
              <a:spcAft>
                <a:spcPct val="0"/>
              </a:spcAft>
              <a:defRPr sz="1200">
                <a:solidFill>
                  <a:schemeClr val="tx1"/>
                </a:solidFill>
                <a:latin typeface="Times New Roman" charset="0"/>
                <a:ea typeface="ＭＳ Ｐゴシック" charset="0"/>
              </a:defRPr>
            </a:lvl9pPr>
          </a:lstStyle>
          <a:p>
            <a:pPr algn="ctr">
              <a:tabLst>
                <a:tab pos="1492250" algn="l"/>
              </a:tabLst>
            </a:pPr>
            <a:r>
              <a:rPr lang="en-US" sz="2400" dirty="0" smtClean="0">
                <a:latin typeface="Optima"/>
                <a:cs typeface="Optima"/>
              </a:rPr>
              <a:t>Indications of micro-bunching</a:t>
            </a:r>
            <a:endParaRPr lang="en-US" sz="2400" dirty="0">
              <a:latin typeface="Optima"/>
              <a:cs typeface="Optima"/>
            </a:endParaRPr>
          </a:p>
        </p:txBody>
      </p:sp>
    </p:spTree>
    <p:extLst>
      <p:ext uri="{BB962C8B-B14F-4D97-AF65-F5344CB8AC3E}">
        <p14:creationId xmlns:p14="http://schemas.microsoft.com/office/powerpoint/2010/main" val="107785398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pPr marL="0" indent="0">
              <a:buNone/>
            </a:pPr>
            <a:r>
              <a:rPr lang="en-US" dirty="0" smtClean="0"/>
              <a:t>Occasionally, during operation a </a:t>
            </a:r>
            <a:r>
              <a:rPr lang="en-US" dirty="0"/>
              <a:t>charge-dependent </a:t>
            </a:r>
            <a:r>
              <a:rPr lang="en-US" dirty="0" smtClean="0"/>
              <a:t>structure on the beam profile was seen</a:t>
            </a:r>
          </a:p>
          <a:p>
            <a:r>
              <a:rPr lang="en-US" dirty="0" smtClean="0"/>
              <a:t>As early as the beginning of the second pass</a:t>
            </a:r>
          </a:p>
          <a:p>
            <a:r>
              <a:rPr lang="en-US" dirty="0" smtClean="0"/>
              <a:t>Charge dependent</a:t>
            </a:r>
          </a:p>
          <a:p>
            <a:r>
              <a:rPr lang="en-US" dirty="0" smtClean="0"/>
              <a:t>Single bunch effect</a:t>
            </a:r>
          </a:p>
          <a:p>
            <a:r>
              <a:rPr lang="en-US" dirty="0" smtClean="0"/>
              <a:t>Optics dependent</a:t>
            </a:r>
          </a:p>
          <a:p>
            <a:pPr marL="0" indent="0">
              <a:buNone/>
            </a:pPr>
            <a:r>
              <a:rPr lang="en-US" dirty="0" smtClean="0">
                <a:sym typeface="Wingdings"/>
              </a:rPr>
              <a:t> Capability to investigate CSR, CSR shielding, and micro bunching.</a:t>
            </a:r>
            <a:endParaRPr lang="en-US" dirty="0"/>
          </a:p>
        </p:txBody>
      </p:sp>
      <p:pic>
        <p:nvPicPr>
          <p:cNvPr id="7" name="Picture 6"/>
          <p:cNvPicPr>
            <a:picLocks noChangeAspect="1"/>
          </p:cNvPicPr>
          <p:nvPr/>
        </p:nvPicPr>
        <p:blipFill>
          <a:blip r:embed="rId2"/>
          <a:stretch>
            <a:fillRect/>
          </a:stretch>
        </p:blipFill>
        <p:spPr>
          <a:xfrm>
            <a:off x="4681538" y="3536017"/>
            <a:ext cx="4000500" cy="1543050"/>
          </a:xfrm>
          <a:prstGeom prst="rect">
            <a:avLst/>
          </a:prstGeom>
          <a:ln>
            <a:solidFill>
              <a:schemeClr val="tx1"/>
            </a:solidFill>
          </a:ln>
        </p:spPr>
      </p:pic>
      <p:pic>
        <p:nvPicPr>
          <p:cNvPr id="8" name="Picture 7"/>
          <p:cNvPicPr>
            <a:picLocks noChangeAspect="1"/>
          </p:cNvPicPr>
          <p:nvPr/>
        </p:nvPicPr>
        <p:blipFill>
          <a:blip r:embed="rId3"/>
          <a:stretch>
            <a:fillRect/>
          </a:stretch>
        </p:blipFill>
        <p:spPr>
          <a:xfrm>
            <a:off x="685503" y="3545544"/>
            <a:ext cx="3724275" cy="1533525"/>
          </a:xfrm>
          <a:prstGeom prst="rect">
            <a:avLst/>
          </a:prstGeom>
          <a:ln>
            <a:solidFill>
              <a:schemeClr val="tx1"/>
            </a:solidFill>
          </a:ln>
        </p:spPr>
      </p:pic>
      <p:sp>
        <p:nvSpPr>
          <p:cNvPr id="9" name="Text Box 4"/>
          <p:cNvSpPr txBox="1">
            <a:spLocks noChangeArrowheads="1"/>
          </p:cNvSpPr>
          <p:nvPr/>
        </p:nvSpPr>
        <p:spPr bwMode="auto">
          <a:xfrm>
            <a:off x="-19417" y="71347"/>
            <a:ext cx="6990522" cy="46166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200">
                <a:solidFill>
                  <a:schemeClr val="tx1"/>
                </a:solidFill>
                <a:latin typeface="Times New Roman" charset="0"/>
                <a:ea typeface="ＭＳ Ｐゴシック" charset="0"/>
                <a:cs typeface="ＭＳ Ｐゴシック" charset="0"/>
              </a:defRPr>
            </a:lvl1pPr>
            <a:lvl2pPr marL="37931725" indent="-37474525">
              <a:defRPr sz="1200">
                <a:solidFill>
                  <a:schemeClr val="tx1"/>
                </a:solidFill>
                <a:latin typeface="Times New Roman" charset="0"/>
                <a:ea typeface="ＭＳ Ｐゴシック" charset="0"/>
              </a:defRPr>
            </a:lvl2pPr>
            <a:lvl3pPr>
              <a:defRPr sz="1200">
                <a:solidFill>
                  <a:schemeClr val="tx1"/>
                </a:solidFill>
                <a:latin typeface="Times New Roman" charset="0"/>
                <a:ea typeface="ＭＳ Ｐゴシック" charset="0"/>
              </a:defRPr>
            </a:lvl3pPr>
            <a:lvl4pPr>
              <a:defRPr sz="1200">
                <a:solidFill>
                  <a:schemeClr val="tx1"/>
                </a:solidFill>
                <a:latin typeface="Times New Roman" charset="0"/>
                <a:ea typeface="ＭＳ Ｐゴシック" charset="0"/>
              </a:defRPr>
            </a:lvl4pPr>
            <a:lvl5pPr>
              <a:defRPr sz="1200">
                <a:solidFill>
                  <a:schemeClr val="tx1"/>
                </a:solidFill>
                <a:latin typeface="Times New Roman" charset="0"/>
                <a:ea typeface="ＭＳ Ｐゴシック" charset="0"/>
              </a:defRPr>
            </a:lvl5pPr>
            <a:lvl6pPr marL="457200" eaLnBrk="0" fontAlgn="base" hangingPunct="0">
              <a:spcBef>
                <a:spcPct val="0"/>
              </a:spcBef>
              <a:spcAft>
                <a:spcPct val="0"/>
              </a:spcAft>
              <a:defRPr sz="1200">
                <a:solidFill>
                  <a:schemeClr val="tx1"/>
                </a:solidFill>
                <a:latin typeface="Times New Roman" charset="0"/>
                <a:ea typeface="ＭＳ Ｐゴシック" charset="0"/>
              </a:defRPr>
            </a:lvl6pPr>
            <a:lvl7pPr marL="914400" eaLnBrk="0" fontAlgn="base" hangingPunct="0">
              <a:spcBef>
                <a:spcPct val="0"/>
              </a:spcBef>
              <a:spcAft>
                <a:spcPct val="0"/>
              </a:spcAft>
              <a:defRPr sz="1200">
                <a:solidFill>
                  <a:schemeClr val="tx1"/>
                </a:solidFill>
                <a:latin typeface="Times New Roman" charset="0"/>
                <a:ea typeface="ＭＳ Ｐゴシック" charset="0"/>
              </a:defRPr>
            </a:lvl7pPr>
            <a:lvl8pPr marL="1371600" eaLnBrk="0" fontAlgn="base" hangingPunct="0">
              <a:spcBef>
                <a:spcPct val="0"/>
              </a:spcBef>
              <a:spcAft>
                <a:spcPct val="0"/>
              </a:spcAft>
              <a:defRPr sz="1200">
                <a:solidFill>
                  <a:schemeClr val="tx1"/>
                </a:solidFill>
                <a:latin typeface="Times New Roman" charset="0"/>
                <a:ea typeface="ＭＳ Ｐゴシック" charset="0"/>
              </a:defRPr>
            </a:lvl8pPr>
            <a:lvl9pPr marL="1828800" eaLnBrk="0" fontAlgn="base" hangingPunct="0">
              <a:spcBef>
                <a:spcPct val="0"/>
              </a:spcBef>
              <a:spcAft>
                <a:spcPct val="0"/>
              </a:spcAft>
              <a:defRPr sz="1200">
                <a:solidFill>
                  <a:schemeClr val="tx1"/>
                </a:solidFill>
                <a:latin typeface="Times New Roman" charset="0"/>
                <a:ea typeface="ＭＳ Ｐゴシック" charset="0"/>
              </a:defRPr>
            </a:lvl9pPr>
          </a:lstStyle>
          <a:p>
            <a:pPr algn="ctr">
              <a:tabLst>
                <a:tab pos="1492250" algn="l"/>
              </a:tabLst>
            </a:pPr>
            <a:r>
              <a:rPr lang="en-US" sz="2400" dirty="0" smtClean="0">
                <a:latin typeface="Optima"/>
                <a:cs typeface="Optima"/>
              </a:rPr>
              <a:t>Indications of micro-bunching</a:t>
            </a:r>
            <a:endParaRPr lang="en-US" sz="2400" dirty="0">
              <a:latin typeface="Optima"/>
              <a:cs typeface="Optima"/>
            </a:endParaRPr>
          </a:p>
        </p:txBody>
      </p:sp>
    </p:spTree>
    <p:extLst>
      <p:ext uri="{BB962C8B-B14F-4D97-AF65-F5344CB8AC3E}">
        <p14:creationId xmlns:p14="http://schemas.microsoft.com/office/powerpoint/2010/main" val="159202920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172" y="720980"/>
            <a:ext cx="4851717" cy="594335"/>
          </a:xfrm>
        </p:spPr>
        <p:txBody>
          <a:bodyPr/>
          <a:lstStyle/>
          <a:p>
            <a:r>
              <a:rPr lang="en-US" b="0" dirty="0" smtClean="0"/>
              <a:t>CSR energy spread and </a:t>
            </a:r>
            <a:r>
              <a:rPr lang="en-US" b="0" dirty="0" err="1" smtClean="0"/>
              <a:t>microbunching</a:t>
            </a:r>
            <a:endParaRPr lang="en-US" b="0" dirty="0"/>
          </a:p>
        </p:txBody>
      </p:sp>
      <p:sp>
        <p:nvSpPr>
          <p:cNvPr id="5" name="TextBox 4"/>
          <p:cNvSpPr txBox="1"/>
          <p:nvPr/>
        </p:nvSpPr>
        <p:spPr>
          <a:xfrm>
            <a:off x="61650" y="1262514"/>
            <a:ext cx="4833234" cy="4247317"/>
          </a:xfrm>
          <a:prstGeom prst="rect">
            <a:avLst/>
          </a:prstGeom>
          <a:noFill/>
        </p:spPr>
        <p:txBody>
          <a:bodyPr wrap="square" rtlCol="0">
            <a:spAutoFit/>
          </a:bodyPr>
          <a:lstStyle/>
          <a:p>
            <a:r>
              <a:rPr lang="en-US" b="1" dirty="0" smtClean="0">
                <a:latin typeface="Arial"/>
                <a:cs typeface="Arial"/>
              </a:rPr>
              <a:t>Even for 5pC, correlated energy spread is very significant after 4 turns.</a:t>
            </a:r>
          </a:p>
          <a:p>
            <a:endParaRPr lang="en-US" b="1" dirty="0" smtClean="0">
              <a:latin typeface="Arial"/>
              <a:cs typeface="Arial"/>
            </a:endParaRPr>
          </a:p>
          <a:p>
            <a:endParaRPr lang="en-US" dirty="0">
              <a:latin typeface="Arial"/>
              <a:cs typeface="Arial"/>
            </a:endParaRPr>
          </a:p>
          <a:p>
            <a:r>
              <a:rPr lang="en-US" b="1" dirty="0" smtClean="0">
                <a:solidFill>
                  <a:srgbClr val="008000"/>
                </a:solidFill>
                <a:latin typeface="Arial"/>
                <a:cs typeface="Arial"/>
              </a:rPr>
              <a:t>Consequences</a:t>
            </a:r>
            <a:r>
              <a:rPr lang="en-US" dirty="0" smtClean="0">
                <a:latin typeface="Arial"/>
                <a:cs typeface="Arial"/>
              </a:rPr>
              <a:t>: Do not bend 1nC bunches of a cooler around ERL arcs but cool after a full 150MeV SRF </a:t>
            </a:r>
            <a:r>
              <a:rPr lang="en-US" dirty="0" err="1" smtClean="0">
                <a:latin typeface="Arial"/>
                <a:cs typeface="Arial"/>
              </a:rPr>
              <a:t>linac</a:t>
            </a:r>
            <a:r>
              <a:rPr lang="en-US" dirty="0" smtClean="0">
                <a:latin typeface="Arial"/>
                <a:cs typeface="Arial"/>
              </a:rPr>
              <a:t> and then have a 15MW single turn ERL.</a:t>
            </a:r>
          </a:p>
          <a:p>
            <a:endParaRPr lang="en-US" b="1" dirty="0" smtClean="0">
              <a:solidFill>
                <a:srgbClr val="CB0307"/>
              </a:solidFill>
              <a:latin typeface="Arial"/>
              <a:cs typeface="Arial"/>
            </a:endParaRPr>
          </a:p>
          <a:p>
            <a:endParaRPr lang="en-US" b="1" dirty="0">
              <a:solidFill>
                <a:srgbClr val="CB0307"/>
              </a:solidFill>
              <a:latin typeface="Arial"/>
              <a:cs typeface="Arial"/>
            </a:endParaRPr>
          </a:p>
          <a:p>
            <a:r>
              <a:rPr lang="en-US" b="1" dirty="0" smtClean="0">
                <a:solidFill>
                  <a:srgbClr val="008000"/>
                </a:solidFill>
                <a:latin typeface="Arial"/>
                <a:cs typeface="Arial"/>
              </a:rPr>
              <a:t>Important contributions of CBETA:</a:t>
            </a:r>
          </a:p>
          <a:p>
            <a:pPr marL="285750" indent="-285750">
              <a:buFontTx/>
              <a:buChar char="-"/>
            </a:pPr>
            <a:r>
              <a:rPr lang="en-US" b="1" dirty="0" smtClean="0">
                <a:latin typeface="Arial"/>
                <a:cs typeface="Arial"/>
              </a:rPr>
              <a:t>4-turn RCL to measure CSR damage.</a:t>
            </a:r>
          </a:p>
          <a:p>
            <a:pPr marL="285750" indent="-285750">
              <a:buFontTx/>
              <a:buChar char="-"/>
            </a:pPr>
            <a:r>
              <a:rPr lang="en-US" b="1" dirty="0" smtClean="0">
                <a:latin typeface="Arial"/>
                <a:cs typeface="Arial"/>
              </a:rPr>
              <a:t>4-turn ERL for increase sensitivity to CSR damage</a:t>
            </a:r>
          </a:p>
          <a:p>
            <a:pPr marL="285750" indent="-285750">
              <a:buFontTx/>
              <a:buChar char="-"/>
            </a:pPr>
            <a:r>
              <a:rPr lang="en-US" b="1" dirty="0" smtClean="0">
                <a:latin typeface="Arial"/>
                <a:cs typeface="Arial"/>
              </a:rPr>
              <a:t>1-turn ERL for high currents</a:t>
            </a:r>
          </a:p>
        </p:txBody>
      </p:sp>
      <p:pic>
        <p:nvPicPr>
          <p:cNvPr id="9" name="Content Placeholder 3"/>
          <p:cNvPicPr>
            <a:picLocks/>
          </p:cNvPicPr>
          <p:nvPr/>
        </p:nvPicPr>
        <p:blipFill>
          <a:blip r:embed="rId2" cstate="screen">
            <a:extLst>
              <a:ext uri="{28A0092B-C50C-407E-A947-70E740481C1C}">
                <a14:useLocalDpi xmlns:a14="http://schemas.microsoft.com/office/drawing/2010/main"/>
              </a:ext>
            </a:extLst>
          </a:blip>
          <a:stretch>
            <a:fillRect/>
          </a:stretch>
        </p:blipFill>
        <p:spPr>
          <a:xfrm>
            <a:off x="6110797" y="1336728"/>
            <a:ext cx="896222" cy="1755668"/>
          </a:xfrm>
          <a:prstGeom prst="rect">
            <a:avLst/>
          </a:prstGeom>
        </p:spPr>
      </p:pic>
      <p:pic>
        <p:nvPicPr>
          <p:cNvPr id="10" name="Picture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07016" y="1315315"/>
            <a:ext cx="879054" cy="1829033"/>
          </a:xfrm>
          <a:prstGeom prst="rect">
            <a:avLst/>
          </a:prstGeom>
        </p:spPr>
      </p:pic>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86072" y="1359159"/>
            <a:ext cx="860943" cy="1785189"/>
          </a:xfrm>
          <a:prstGeom prst="rect">
            <a:avLst/>
          </a:prstGeom>
        </p:spPr>
      </p:pic>
      <p:pic>
        <p:nvPicPr>
          <p:cNvPr id="12" name="Picture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64796" y="3138177"/>
            <a:ext cx="883335" cy="1852154"/>
          </a:xfrm>
          <a:prstGeom prst="rect">
            <a:avLst/>
          </a:prstGeom>
        </p:spPr>
      </p:pic>
      <p:pic>
        <p:nvPicPr>
          <p:cNvPr id="13" name="Picture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239674" y="3173340"/>
            <a:ext cx="847585" cy="1781831"/>
          </a:xfrm>
          <a:prstGeom prst="rect">
            <a:avLst/>
          </a:prstGeom>
        </p:spPr>
      </p:pic>
      <p:pic>
        <p:nvPicPr>
          <p:cNvPr id="14" name="Picture 13"/>
          <p:cNvPicPr/>
          <p:nvPr/>
        </p:nvPicPr>
        <p:blipFill>
          <a:blip r:embed="rId7" cstate="screen">
            <a:extLst>
              <a:ext uri="{28A0092B-C50C-407E-A947-70E740481C1C}">
                <a14:useLocalDpi xmlns:a14="http://schemas.microsoft.com/office/drawing/2010/main"/>
              </a:ext>
            </a:extLst>
          </a:blip>
          <a:stretch>
            <a:fillRect/>
          </a:stretch>
        </p:blipFill>
        <p:spPr>
          <a:xfrm>
            <a:off x="6123009" y="3179633"/>
            <a:ext cx="884011" cy="1709225"/>
          </a:xfrm>
          <a:prstGeom prst="rect">
            <a:avLst/>
          </a:prstGeom>
        </p:spPr>
      </p:pic>
      <p:pic>
        <p:nvPicPr>
          <p:cNvPr id="15" name="Picture 14"/>
          <p:cNvPicPr/>
          <p:nvPr/>
        </p:nvPicPr>
        <p:blipFill>
          <a:blip r:embed="rId8" cstate="screen">
            <a:extLst>
              <a:ext uri="{28A0092B-C50C-407E-A947-70E740481C1C}">
                <a14:useLocalDpi xmlns:a14="http://schemas.microsoft.com/office/drawing/2010/main"/>
              </a:ext>
            </a:extLst>
          </a:blip>
          <a:stretch>
            <a:fillRect/>
          </a:stretch>
        </p:blipFill>
        <p:spPr>
          <a:xfrm>
            <a:off x="7007016" y="3179633"/>
            <a:ext cx="857778" cy="1709225"/>
          </a:xfrm>
          <a:prstGeom prst="rect">
            <a:avLst/>
          </a:prstGeom>
        </p:spPr>
      </p:pic>
      <p:pic>
        <p:nvPicPr>
          <p:cNvPr id="16" name="Picture 15"/>
          <p:cNvPicPr/>
          <p:nvPr/>
        </p:nvPicPr>
        <p:blipFill>
          <a:blip r:embed="rId9" cstate="screen">
            <a:extLst>
              <a:ext uri="{28A0092B-C50C-407E-A947-70E740481C1C}">
                <a14:useLocalDpi xmlns:a14="http://schemas.microsoft.com/office/drawing/2010/main"/>
              </a:ext>
            </a:extLst>
          </a:blip>
          <a:stretch>
            <a:fillRect/>
          </a:stretch>
        </p:blipFill>
        <p:spPr>
          <a:xfrm>
            <a:off x="5266151" y="1336727"/>
            <a:ext cx="856854" cy="1733746"/>
          </a:xfrm>
          <a:prstGeom prst="rect">
            <a:avLst/>
          </a:prstGeom>
        </p:spPr>
      </p:pic>
      <p:sp>
        <p:nvSpPr>
          <p:cNvPr id="17" name="Title 1"/>
          <p:cNvSpPr txBox="1">
            <a:spLocks/>
          </p:cNvSpPr>
          <p:nvPr/>
        </p:nvSpPr>
        <p:spPr>
          <a:xfrm>
            <a:off x="5143503" y="5142839"/>
            <a:ext cx="4260274" cy="587464"/>
          </a:xfrm>
          <a:prstGeom prst="rect">
            <a:avLst/>
          </a:prstGeom>
        </p:spPr>
        <p:txBody>
          <a:bodyPr vert="horz" lIns="68580" tIns="34290" rIns="68580" bIns="34290" rtlCol="0" anchor="ctr">
            <a:normAutofit fontScale="3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TW" sz="7500" dirty="0"/>
              <a:t>Final energy spread </a:t>
            </a:r>
            <a:r>
              <a:rPr lang="zh-TW" altLang="en-US" sz="7500" dirty="0"/>
              <a:t>≈</a:t>
            </a:r>
            <a:r>
              <a:rPr lang="en-US" altLang="zh-TW" sz="7500" dirty="0"/>
              <a:t> ± 5.0%</a:t>
            </a:r>
          </a:p>
          <a:p>
            <a:endParaRPr lang="zh-TW" altLang="en-US" sz="3300" dirty="0"/>
          </a:p>
        </p:txBody>
      </p:sp>
      <p:sp>
        <p:nvSpPr>
          <p:cNvPr id="18" name="Rectangle 17"/>
          <p:cNvSpPr/>
          <p:nvPr/>
        </p:nvSpPr>
        <p:spPr>
          <a:xfrm>
            <a:off x="4695133" y="1495023"/>
            <a:ext cx="650031" cy="415498"/>
          </a:xfrm>
          <a:prstGeom prst="rect">
            <a:avLst/>
          </a:prstGeom>
        </p:spPr>
        <p:txBody>
          <a:bodyPr wrap="none">
            <a:spAutoFit/>
          </a:bodyPr>
          <a:lstStyle/>
          <a:p>
            <a:r>
              <a:rPr lang="en-US" altLang="zh-TW" sz="2100" dirty="0"/>
              <a:t>Z-</a:t>
            </a:r>
            <a:r>
              <a:rPr lang="en-US" altLang="zh-TW" sz="2100" dirty="0" err="1"/>
              <a:t>pz</a:t>
            </a:r>
            <a:endParaRPr lang="zh-TW" altLang="en-US" sz="2100" dirty="0"/>
          </a:p>
        </p:txBody>
      </p:sp>
      <p:sp>
        <p:nvSpPr>
          <p:cNvPr id="19" name="Rectangle 18"/>
          <p:cNvSpPr/>
          <p:nvPr/>
        </p:nvSpPr>
        <p:spPr>
          <a:xfrm>
            <a:off x="4695133" y="3458554"/>
            <a:ext cx="650031" cy="415498"/>
          </a:xfrm>
          <a:prstGeom prst="rect">
            <a:avLst/>
          </a:prstGeom>
        </p:spPr>
        <p:txBody>
          <a:bodyPr wrap="none">
            <a:spAutoFit/>
          </a:bodyPr>
          <a:lstStyle/>
          <a:p>
            <a:r>
              <a:rPr lang="en-US" altLang="zh-TW" sz="2100" dirty="0"/>
              <a:t>Z-</a:t>
            </a:r>
            <a:r>
              <a:rPr lang="en-US" altLang="zh-TW" sz="2100" dirty="0" err="1"/>
              <a:t>pz</a:t>
            </a:r>
            <a:endParaRPr lang="zh-TW" altLang="en-US" sz="2100" dirty="0"/>
          </a:p>
        </p:txBody>
      </p:sp>
      <p:sp>
        <p:nvSpPr>
          <p:cNvPr id="20" name="Rectangle 19"/>
          <p:cNvSpPr/>
          <p:nvPr/>
        </p:nvSpPr>
        <p:spPr>
          <a:xfrm>
            <a:off x="4695133" y="4302477"/>
            <a:ext cx="648191" cy="415498"/>
          </a:xfrm>
          <a:prstGeom prst="rect">
            <a:avLst/>
          </a:prstGeom>
        </p:spPr>
        <p:txBody>
          <a:bodyPr wrap="none">
            <a:spAutoFit/>
          </a:bodyPr>
          <a:lstStyle/>
          <a:p>
            <a:r>
              <a:rPr lang="en-US" altLang="zh-TW" sz="2100" dirty="0"/>
              <a:t>X-</a:t>
            </a:r>
            <a:r>
              <a:rPr lang="en-US" altLang="zh-TW" sz="2100" dirty="0" err="1"/>
              <a:t>px</a:t>
            </a:r>
            <a:endParaRPr lang="zh-TW" altLang="en-US" sz="2100" dirty="0"/>
          </a:p>
        </p:txBody>
      </p:sp>
      <p:sp>
        <p:nvSpPr>
          <p:cNvPr id="21" name="Rectangle 20"/>
          <p:cNvSpPr/>
          <p:nvPr/>
        </p:nvSpPr>
        <p:spPr>
          <a:xfrm>
            <a:off x="4674172" y="2418424"/>
            <a:ext cx="648191" cy="415498"/>
          </a:xfrm>
          <a:prstGeom prst="rect">
            <a:avLst/>
          </a:prstGeom>
        </p:spPr>
        <p:txBody>
          <a:bodyPr wrap="none">
            <a:spAutoFit/>
          </a:bodyPr>
          <a:lstStyle/>
          <a:p>
            <a:r>
              <a:rPr lang="en-US" altLang="zh-TW" sz="2100" dirty="0"/>
              <a:t>X-</a:t>
            </a:r>
            <a:r>
              <a:rPr lang="en-US" altLang="zh-TW" sz="2100" dirty="0" err="1"/>
              <a:t>px</a:t>
            </a:r>
            <a:endParaRPr lang="zh-TW" altLang="en-US" sz="2100" dirty="0"/>
          </a:p>
        </p:txBody>
      </p:sp>
      <p:cxnSp>
        <p:nvCxnSpPr>
          <p:cNvPr id="4" name="Straight Arrow Connector 3"/>
          <p:cNvCxnSpPr/>
          <p:nvPr/>
        </p:nvCxnSpPr>
        <p:spPr>
          <a:xfrm>
            <a:off x="8747013" y="1604372"/>
            <a:ext cx="0" cy="485775"/>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8758305" y="3405581"/>
            <a:ext cx="0" cy="329404"/>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8696084" y="1685362"/>
            <a:ext cx="545361" cy="276999"/>
          </a:xfrm>
          <a:prstGeom prst="rect">
            <a:avLst/>
          </a:prstGeom>
          <a:noFill/>
        </p:spPr>
        <p:txBody>
          <a:bodyPr wrap="square" rtlCol="0">
            <a:spAutoFit/>
          </a:bodyPr>
          <a:lstStyle/>
          <a:p>
            <a:r>
              <a:rPr lang="en-US" sz="1200" dirty="0" smtClean="0"/>
              <a:t>0.5%</a:t>
            </a:r>
            <a:endParaRPr lang="en-US" sz="1200" dirty="0"/>
          </a:p>
        </p:txBody>
      </p:sp>
      <p:sp>
        <p:nvSpPr>
          <p:cNvPr id="26" name="TextBox 25"/>
          <p:cNvSpPr txBox="1"/>
          <p:nvPr/>
        </p:nvSpPr>
        <p:spPr>
          <a:xfrm>
            <a:off x="8718044" y="3416566"/>
            <a:ext cx="545361" cy="276999"/>
          </a:xfrm>
          <a:prstGeom prst="rect">
            <a:avLst/>
          </a:prstGeom>
          <a:noFill/>
        </p:spPr>
        <p:txBody>
          <a:bodyPr wrap="square" rtlCol="0">
            <a:spAutoFit/>
          </a:bodyPr>
          <a:lstStyle/>
          <a:p>
            <a:r>
              <a:rPr lang="en-US" sz="1200" dirty="0" smtClean="0"/>
              <a:t>10%</a:t>
            </a:r>
            <a:endParaRPr lang="en-US" sz="1200" dirty="0"/>
          </a:p>
        </p:txBody>
      </p:sp>
      <p:sp>
        <p:nvSpPr>
          <p:cNvPr id="23" name="Title 1"/>
          <p:cNvSpPr txBox="1">
            <a:spLocks/>
          </p:cNvSpPr>
          <p:nvPr/>
        </p:nvSpPr>
        <p:spPr>
          <a:xfrm>
            <a:off x="1052286" y="734"/>
            <a:ext cx="7075714" cy="594335"/>
          </a:xfrm>
          <a:prstGeom prst="rect">
            <a:avLst/>
          </a:prstGeom>
        </p:spPr>
        <p:txBody>
          <a:bodyPr/>
          <a:lstStyle>
            <a:lvl1pPr>
              <a:defRPr i="0">
                <a:latin typeface="Optima"/>
                <a:cs typeface="Optima"/>
              </a:defRPr>
            </a:lvl1pPr>
          </a:lstStyle>
          <a:p>
            <a:pPr algn="ctr"/>
            <a:r>
              <a:rPr lang="en-US" b="1" dirty="0" smtClean="0">
                <a:solidFill>
                  <a:srgbClr val="8D0E17"/>
                </a:solidFill>
              </a:rPr>
              <a:t>Cornell EIC opportunity:</a:t>
            </a:r>
          </a:p>
          <a:p>
            <a:pPr algn="ctr"/>
            <a:r>
              <a:rPr lang="en-US" b="1" dirty="0" smtClean="0">
                <a:solidFill>
                  <a:srgbClr val="8D0E17"/>
                </a:solidFill>
              </a:rPr>
              <a:t>Beam dynamics, e.g. CSR &amp; micro-bunching</a:t>
            </a:r>
            <a:endParaRPr lang="en-US" b="1" dirty="0">
              <a:solidFill>
                <a:srgbClr val="8D0E17"/>
              </a:solidFill>
            </a:endParaRPr>
          </a:p>
        </p:txBody>
      </p:sp>
      <p:sp>
        <p:nvSpPr>
          <p:cNvPr id="3" name="TextBox 2"/>
          <p:cNvSpPr txBox="1"/>
          <p:nvPr/>
        </p:nvSpPr>
        <p:spPr>
          <a:xfrm>
            <a:off x="61650" y="5730303"/>
            <a:ext cx="8897447" cy="1200329"/>
          </a:xfrm>
          <a:prstGeom prst="rect">
            <a:avLst/>
          </a:prstGeom>
          <a:noFill/>
        </p:spPr>
        <p:txBody>
          <a:bodyPr wrap="square" rtlCol="0">
            <a:spAutoFit/>
          </a:bodyPr>
          <a:lstStyle/>
          <a:p>
            <a:r>
              <a:rPr lang="en-US" b="1" dirty="0">
                <a:solidFill>
                  <a:srgbClr val="8D0E17"/>
                </a:solidFill>
                <a:latin typeface="Arial"/>
                <a:cs typeface="Arial"/>
              </a:rPr>
              <a:t>Opportunity: </a:t>
            </a:r>
            <a:r>
              <a:rPr lang="en-US" dirty="0">
                <a:latin typeface="Arial"/>
                <a:cs typeface="Arial"/>
              </a:rPr>
              <a:t>use CBETA for detailed </a:t>
            </a:r>
            <a:r>
              <a:rPr lang="en-US" dirty="0" smtClean="0">
                <a:latin typeface="Arial"/>
                <a:cs typeface="Arial"/>
              </a:rPr>
              <a:t>phase space </a:t>
            </a:r>
            <a:r>
              <a:rPr lang="en-US" dirty="0">
                <a:latin typeface="Arial"/>
                <a:cs typeface="Arial"/>
              </a:rPr>
              <a:t>analysis of </a:t>
            </a:r>
            <a:r>
              <a:rPr lang="en-US" dirty="0" smtClean="0">
                <a:latin typeface="Arial"/>
                <a:cs typeface="Arial"/>
              </a:rPr>
              <a:t>initial beam to check they don’t have micro-bunches and can be used for cooling.</a:t>
            </a:r>
          </a:p>
          <a:p>
            <a:r>
              <a:rPr lang="en-US" dirty="0" smtClean="0">
                <a:latin typeface="Arial"/>
                <a:cs typeface="Arial"/>
              </a:rPr>
              <a:t>These for CSR and micro-bunching during beam transport.</a:t>
            </a:r>
            <a:endParaRPr lang="en-US" dirty="0">
              <a:latin typeface="Arial"/>
              <a:cs typeface="Arial"/>
            </a:endParaRPr>
          </a:p>
          <a:p>
            <a:endParaRPr lang="en-US" dirty="0"/>
          </a:p>
        </p:txBody>
      </p:sp>
    </p:spTree>
    <p:extLst>
      <p:ext uri="{BB962C8B-B14F-4D97-AF65-F5344CB8AC3E}">
        <p14:creationId xmlns:p14="http://schemas.microsoft.com/office/powerpoint/2010/main" val="604053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153370" y="-2849"/>
            <a:ext cx="6990635" cy="594335"/>
          </a:xfrm>
          <a:prstGeom prst="rect">
            <a:avLst/>
          </a:prstGeom>
        </p:spPr>
        <p:txBody>
          <a:bodyPr/>
          <a:lstStyle>
            <a:lvl1pPr>
              <a:defRPr i="0">
                <a:latin typeface="Optima"/>
                <a:cs typeface="Optima"/>
              </a:defRPr>
            </a:lvl1pPr>
          </a:lstStyle>
          <a:p>
            <a:r>
              <a:rPr lang="en-US" sz="2400" dirty="0" smtClean="0">
                <a:solidFill>
                  <a:srgbClr val="FFFFFF"/>
                </a:solidFill>
              </a:rPr>
              <a:t>The CBETA CDR</a:t>
            </a:r>
            <a:endParaRPr lang="en-US" sz="2400" dirty="0">
              <a:solidFill>
                <a:srgbClr val="FFFFFF"/>
              </a:solidFill>
            </a:endParaRPr>
          </a:p>
        </p:txBody>
      </p:sp>
      <p:sp>
        <p:nvSpPr>
          <p:cNvPr id="3" name="TextBox 2"/>
          <p:cNvSpPr txBox="1"/>
          <p:nvPr/>
        </p:nvSpPr>
        <p:spPr>
          <a:xfrm>
            <a:off x="25264" y="758521"/>
            <a:ext cx="3124033" cy="5452775"/>
          </a:xfrm>
          <a:prstGeom prst="rect">
            <a:avLst/>
          </a:prstGeom>
          <a:noFill/>
          <a:ln>
            <a:solidFill>
              <a:schemeClr val="accent2">
                <a:lumMod val="75000"/>
              </a:schemeClr>
            </a:solidFill>
          </a:ln>
        </p:spPr>
        <p:txBody>
          <a:bodyPr wrap="square" rtlCol="0">
            <a:spAutoFit/>
          </a:bodyPr>
          <a:lstStyle/>
          <a:p>
            <a:pPr algn="just">
              <a:spcBef>
                <a:spcPts val="1400"/>
              </a:spcBef>
            </a:pPr>
            <a:r>
              <a:rPr lang="en-US" sz="1500" dirty="0" smtClean="0">
                <a:latin typeface="Arial"/>
                <a:cs typeface="Arial"/>
              </a:rPr>
              <a:t>2005 Start of construction of DC photo-emitter gun; to world record current (75mA).</a:t>
            </a:r>
          </a:p>
          <a:p>
            <a:pPr algn="just">
              <a:spcBef>
                <a:spcPts val="1400"/>
              </a:spcBef>
            </a:pPr>
            <a:r>
              <a:rPr lang="en-US" sz="1500" dirty="0" smtClean="0">
                <a:latin typeface="Arial"/>
                <a:cs typeface="Arial"/>
              </a:rPr>
              <a:t>2012 PD-Design on a hard x-ray 5GeV Cornell ERL, </a:t>
            </a:r>
            <a:r>
              <a:rPr lang="en-US" sz="1500" i="1" dirty="0" smtClean="0">
                <a:latin typeface="Arial"/>
                <a:cs typeface="Arial"/>
              </a:rPr>
              <a:t>not built.</a:t>
            </a:r>
          </a:p>
          <a:p>
            <a:pPr algn="just">
              <a:spcBef>
                <a:spcPts val="1400"/>
              </a:spcBef>
            </a:pPr>
            <a:r>
              <a:rPr lang="en-US" sz="1500" dirty="0" smtClean="0">
                <a:latin typeface="Arial"/>
                <a:cs typeface="Arial"/>
              </a:rPr>
              <a:t>2013 Cornell’s ERL injector achieved world record brightness.</a:t>
            </a:r>
          </a:p>
          <a:p>
            <a:pPr algn="just">
              <a:spcBef>
                <a:spcPts val="1400"/>
              </a:spcBef>
            </a:pPr>
            <a:r>
              <a:rPr lang="en-US" sz="1500" dirty="0" smtClean="0">
                <a:latin typeface="Arial"/>
                <a:cs typeface="Arial"/>
              </a:rPr>
              <a:t>2014 White paper for CBETA in Cornell / BNL collaboration.</a:t>
            </a:r>
          </a:p>
          <a:p>
            <a:pPr algn="just">
              <a:spcBef>
                <a:spcPts val="1400"/>
              </a:spcBef>
            </a:pPr>
            <a:r>
              <a:rPr lang="en-US" sz="1500" dirty="0" smtClean="0">
                <a:latin typeface="Arial"/>
                <a:cs typeface="Arial"/>
              </a:rPr>
              <a:t>2016 Construction funding by NYS </a:t>
            </a:r>
          </a:p>
          <a:p>
            <a:pPr algn="just">
              <a:spcBef>
                <a:spcPts val="1400"/>
              </a:spcBef>
            </a:pPr>
            <a:r>
              <a:rPr lang="en-US" sz="1500" dirty="0" smtClean="0">
                <a:latin typeface="Arial"/>
                <a:cs typeface="Arial"/>
              </a:rPr>
              <a:t>2017 CBETA Design Report</a:t>
            </a:r>
          </a:p>
          <a:p>
            <a:pPr algn="just">
              <a:spcBef>
                <a:spcPts val="1400"/>
              </a:spcBef>
            </a:pPr>
            <a:r>
              <a:rPr lang="en-US" sz="1500" dirty="0" smtClean="0">
                <a:latin typeface="Arial"/>
                <a:cs typeface="Arial"/>
              </a:rPr>
              <a:t>2018 1</a:t>
            </a:r>
            <a:r>
              <a:rPr lang="en-US" sz="1500" baseline="30000" dirty="0" smtClean="0">
                <a:latin typeface="Arial"/>
                <a:cs typeface="Arial"/>
              </a:rPr>
              <a:t>st</a:t>
            </a:r>
            <a:r>
              <a:rPr lang="en-US" sz="1500" dirty="0" smtClean="0">
                <a:latin typeface="Arial"/>
                <a:cs typeface="Arial"/>
              </a:rPr>
              <a:t> beam thorough SRF chain, one separator and one PMA unit.</a:t>
            </a:r>
          </a:p>
          <a:p>
            <a:pPr algn="just">
              <a:spcBef>
                <a:spcPts val="1400"/>
              </a:spcBef>
            </a:pPr>
            <a:r>
              <a:rPr lang="en-US" sz="1500" dirty="0" smtClean="0">
                <a:latin typeface="Arial"/>
                <a:cs typeface="Arial"/>
              </a:rPr>
              <a:t>2019 ER with 1 turn &amp; 1</a:t>
            </a:r>
            <a:r>
              <a:rPr lang="en-US" sz="1500" baseline="30000" dirty="0" smtClean="0">
                <a:latin typeface="Arial"/>
                <a:cs typeface="Arial"/>
              </a:rPr>
              <a:t>st</a:t>
            </a:r>
            <a:r>
              <a:rPr lang="en-US" sz="1500" dirty="0" smtClean="0">
                <a:latin typeface="Arial"/>
                <a:cs typeface="Arial"/>
              </a:rPr>
              <a:t> ERL with 4-turns.</a:t>
            </a:r>
            <a:endParaRPr lang="en-US" sz="1500" dirty="0">
              <a:latin typeface="Arial"/>
              <a:cs typeface="Arial"/>
            </a:endParaRPr>
          </a:p>
          <a:p>
            <a:pPr algn="just">
              <a:spcBef>
                <a:spcPts val="1400"/>
              </a:spcBef>
            </a:pPr>
            <a:endParaRPr lang="en-US" sz="1500" dirty="0" smtClean="0">
              <a:latin typeface="Arial"/>
              <a:cs typeface="Arial"/>
            </a:endParaRPr>
          </a:p>
        </p:txBody>
      </p:sp>
      <p:sp>
        <p:nvSpPr>
          <p:cNvPr id="6" name="Title 1"/>
          <p:cNvSpPr txBox="1">
            <a:spLocks/>
          </p:cNvSpPr>
          <p:nvPr/>
        </p:nvSpPr>
        <p:spPr>
          <a:xfrm>
            <a:off x="2153370" y="11242"/>
            <a:ext cx="4837560" cy="594335"/>
          </a:xfrm>
          <a:prstGeom prst="rect">
            <a:avLst/>
          </a:prstGeom>
        </p:spPr>
        <p:txBody>
          <a:bodyPr lIns="0" tIns="0" rIns="0" bIns="0" anchor="ctr"/>
          <a:lstStyle>
            <a:lvl1pPr>
              <a:defRPr i="0">
                <a:latin typeface="Optima"/>
                <a:cs typeface="Optima"/>
              </a:defRPr>
            </a:lvl1pPr>
          </a:lstStyle>
          <a:p>
            <a:pPr algn="ctr">
              <a:tabLst>
                <a:tab pos="1492250" algn="l"/>
              </a:tabLst>
            </a:pPr>
            <a:r>
              <a:rPr lang="en-US" sz="2400" dirty="0" smtClean="0"/>
              <a:t>Long collaboration with BNL</a:t>
            </a:r>
            <a:endParaRPr lang="en-US" sz="2400" dirty="0"/>
          </a:p>
        </p:txBody>
      </p:sp>
      <p:pic>
        <p:nvPicPr>
          <p:cNvPr id="9" name="Picture 8" descr="Screen Shot 2017-06-16 at 8.07.03 PM.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36919" y="758516"/>
            <a:ext cx="5859592" cy="5402258"/>
          </a:xfrm>
          <a:prstGeom prst="rect">
            <a:avLst/>
          </a:prstGeom>
        </p:spPr>
      </p:pic>
      <p:sp>
        <p:nvSpPr>
          <p:cNvPr id="7" name="TextBox 6"/>
          <p:cNvSpPr txBox="1"/>
          <p:nvPr/>
        </p:nvSpPr>
        <p:spPr>
          <a:xfrm>
            <a:off x="25264" y="5869627"/>
            <a:ext cx="3124033" cy="784830"/>
          </a:xfrm>
          <a:prstGeom prst="rect">
            <a:avLst/>
          </a:prstGeom>
          <a:solidFill>
            <a:srgbClr val="CCFFCC"/>
          </a:solidFill>
          <a:ln>
            <a:solidFill>
              <a:schemeClr val="accent2">
                <a:lumMod val="75000"/>
              </a:schemeClr>
            </a:solidFill>
          </a:ln>
        </p:spPr>
        <p:txBody>
          <a:bodyPr wrap="square" rtlCol="0">
            <a:spAutoFit/>
          </a:bodyPr>
          <a:lstStyle/>
          <a:p>
            <a:pPr algn="just">
              <a:spcBef>
                <a:spcPts val="1400"/>
              </a:spcBef>
            </a:pPr>
            <a:r>
              <a:rPr lang="en-US" sz="1500" b="1" dirty="0" smtClean="0">
                <a:latin typeface="Arial"/>
                <a:cs typeface="Arial"/>
              </a:rPr>
              <a:t>Starting in 2020, CBETA will be available for R&amp;D on high power beams!</a:t>
            </a:r>
          </a:p>
        </p:txBody>
      </p:sp>
      <p:pic>
        <p:nvPicPr>
          <p:cNvPr id="8" name="Picture 7" descr="Logo_RR6.jpe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90635" y="4509"/>
            <a:ext cx="2171004" cy="583948"/>
          </a:xfrm>
          <a:prstGeom prst="rect">
            <a:avLst/>
          </a:prstGeom>
        </p:spPr>
      </p:pic>
    </p:spTree>
    <p:extLst>
      <p:ext uri="{BB962C8B-B14F-4D97-AF65-F5344CB8AC3E}">
        <p14:creationId xmlns:p14="http://schemas.microsoft.com/office/powerpoint/2010/main" val="187572924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153370" y="-2849"/>
            <a:ext cx="6990635" cy="594335"/>
          </a:xfrm>
          <a:prstGeom prst="rect">
            <a:avLst/>
          </a:prstGeom>
        </p:spPr>
        <p:txBody>
          <a:bodyPr/>
          <a:lstStyle>
            <a:lvl1pPr>
              <a:defRPr i="0">
                <a:latin typeface="Optima"/>
                <a:cs typeface="Optima"/>
              </a:defRPr>
            </a:lvl1pPr>
          </a:lstStyle>
          <a:p>
            <a:r>
              <a:rPr lang="en-US" sz="2400" dirty="0" smtClean="0">
                <a:solidFill>
                  <a:srgbClr val="FFFFFF"/>
                </a:solidFill>
              </a:rPr>
              <a:t>The CBETA CDR</a:t>
            </a:r>
            <a:endParaRPr lang="en-US" sz="2400" dirty="0">
              <a:solidFill>
                <a:srgbClr val="FFFFFF"/>
              </a:solidFill>
            </a:endParaRPr>
          </a:p>
        </p:txBody>
      </p:sp>
      <p:sp>
        <p:nvSpPr>
          <p:cNvPr id="6" name="Title 1"/>
          <p:cNvSpPr txBox="1">
            <a:spLocks/>
          </p:cNvSpPr>
          <p:nvPr/>
        </p:nvSpPr>
        <p:spPr>
          <a:xfrm>
            <a:off x="2153370" y="11242"/>
            <a:ext cx="6990630" cy="594335"/>
          </a:xfrm>
          <a:prstGeom prst="rect">
            <a:avLst/>
          </a:prstGeom>
        </p:spPr>
        <p:txBody>
          <a:bodyPr lIns="0" tIns="0" rIns="0" bIns="0" anchor="ctr"/>
          <a:lstStyle>
            <a:lvl1pPr>
              <a:defRPr i="0">
                <a:latin typeface="Optima"/>
                <a:cs typeface="Optima"/>
              </a:defRPr>
            </a:lvl1pPr>
          </a:lstStyle>
          <a:p>
            <a:pPr algn="ctr">
              <a:tabLst>
                <a:tab pos="1492250" algn="l"/>
              </a:tabLst>
            </a:pPr>
            <a:r>
              <a:rPr lang="en-US" sz="2400" b="1" dirty="0" smtClean="0"/>
              <a:t>Conclusion: </a:t>
            </a:r>
            <a:r>
              <a:rPr lang="en-US" sz="2400" dirty="0" smtClean="0"/>
              <a:t>Potential </a:t>
            </a:r>
            <a:r>
              <a:rPr lang="en-US" sz="2400" dirty="0" smtClean="0"/>
              <a:t>contributions from Cornell</a:t>
            </a:r>
            <a:endParaRPr lang="en-US" sz="2400" dirty="0"/>
          </a:p>
        </p:txBody>
      </p:sp>
      <p:sp>
        <p:nvSpPr>
          <p:cNvPr id="4" name="Rectangle 3"/>
          <p:cNvSpPr/>
          <p:nvPr/>
        </p:nvSpPr>
        <p:spPr>
          <a:xfrm>
            <a:off x="211660" y="652609"/>
            <a:ext cx="8932340" cy="6093976"/>
          </a:xfrm>
          <a:prstGeom prst="rect">
            <a:avLst/>
          </a:prstGeom>
        </p:spPr>
        <p:txBody>
          <a:bodyPr wrap="square">
            <a:spAutoFit/>
          </a:bodyPr>
          <a:lstStyle/>
          <a:p>
            <a:r>
              <a:rPr lang="en-US" sz="1500" b="1" dirty="0">
                <a:latin typeface="Arial"/>
                <a:cs typeface="Arial"/>
              </a:rPr>
              <a:t>1) Ongoing work</a:t>
            </a:r>
            <a:r>
              <a:rPr lang="en-US" sz="1500" dirty="0">
                <a:latin typeface="Arial"/>
                <a:cs typeface="Arial"/>
              </a:rPr>
              <a:t/>
            </a:r>
            <a:br>
              <a:rPr lang="en-US" sz="1500" dirty="0">
                <a:latin typeface="Arial"/>
                <a:cs typeface="Arial"/>
              </a:rPr>
            </a:br>
            <a:r>
              <a:rPr lang="en-US" sz="1500" dirty="0">
                <a:latin typeface="Arial"/>
                <a:cs typeface="Arial"/>
              </a:rPr>
              <a:t>a) Electron storage ring </a:t>
            </a:r>
            <a:r>
              <a:rPr lang="en-US" sz="1500" b="1" dirty="0">
                <a:solidFill>
                  <a:srgbClr val="0000FF"/>
                </a:solidFill>
                <a:latin typeface="Arial"/>
                <a:cs typeface="Arial"/>
              </a:rPr>
              <a:t>dynamic aperture </a:t>
            </a:r>
            <a:r>
              <a:rPr lang="en-US" sz="1500" dirty="0">
                <a:latin typeface="Arial"/>
                <a:cs typeface="Arial"/>
              </a:rPr>
              <a:t>optimizations</a:t>
            </a:r>
            <a:br>
              <a:rPr lang="en-US" sz="1500" dirty="0">
                <a:latin typeface="Arial"/>
                <a:cs typeface="Arial"/>
              </a:rPr>
            </a:br>
            <a:r>
              <a:rPr lang="en-US" sz="1500" dirty="0">
                <a:latin typeface="Arial"/>
                <a:cs typeface="Arial"/>
              </a:rPr>
              <a:t>b) Hadron Accelerator Ring </a:t>
            </a:r>
            <a:r>
              <a:rPr lang="en-US" sz="1500" b="1" dirty="0">
                <a:solidFill>
                  <a:srgbClr val="0000FF"/>
                </a:solidFill>
                <a:latin typeface="Arial"/>
                <a:cs typeface="Arial"/>
              </a:rPr>
              <a:t>layout</a:t>
            </a:r>
            <a:r>
              <a:rPr lang="en-US" sz="1500" dirty="0">
                <a:latin typeface="Arial"/>
                <a:cs typeface="Arial"/>
              </a:rPr>
              <a:t> optimization</a:t>
            </a:r>
            <a:br>
              <a:rPr lang="en-US" sz="1500" dirty="0">
                <a:latin typeface="Arial"/>
                <a:cs typeface="Arial"/>
              </a:rPr>
            </a:br>
            <a:r>
              <a:rPr lang="en-US" sz="1500" dirty="0">
                <a:latin typeface="Arial"/>
                <a:cs typeface="Arial"/>
              </a:rPr>
              <a:t>c) Hadron </a:t>
            </a:r>
            <a:r>
              <a:rPr lang="en-US" sz="1500" b="1" dirty="0">
                <a:solidFill>
                  <a:srgbClr val="0000FF"/>
                </a:solidFill>
                <a:latin typeface="Arial"/>
                <a:cs typeface="Arial"/>
              </a:rPr>
              <a:t>cooler design</a:t>
            </a:r>
            <a:r>
              <a:rPr lang="en-US" sz="1500" dirty="0">
                <a:latin typeface="Arial"/>
                <a:cs typeface="Arial"/>
              </a:rPr>
              <a:t>: source, merger, and ERL design and simulation, </a:t>
            </a:r>
            <a:r>
              <a:rPr lang="en-US" sz="1500" dirty="0" err="1">
                <a:latin typeface="Arial"/>
                <a:cs typeface="Arial"/>
              </a:rPr>
              <a:t>inc.</a:t>
            </a:r>
            <a:r>
              <a:rPr lang="en-US" sz="1500" dirty="0">
                <a:latin typeface="Arial"/>
                <a:cs typeface="Arial"/>
              </a:rPr>
              <a:t> space charge and CSR.</a:t>
            </a:r>
            <a:br>
              <a:rPr lang="en-US" sz="1500" dirty="0">
                <a:latin typeface="Arial"/>
                <a:cs typeface="Arial"/>
              </a:rPr>
            </a:br>
            <a:r>
              <a:rPr lang="en-US" sz="1500" dirty="0">
                <a:latin typeface="Arial"/>
                <a:cs typeface="Arial"/>
              </a:rPr>
              <a:t>d) </a:t>
            </a:r>
            <a:r>
              <a:rPr lang="en-US" sz="1500" b="1" dirty="0">
                <a:solidFill>
                  <a:srgbClr val="0000FF"/>
                </a:solidFill>
                <a:latin typeface="Arial"/>
                <a:cs typeface="Arial"/>
              </a:rPr>
              <a:t>Polarized beam </a:t>
            </a:r>
            <a:r>
              <a:rPr lang="en-US" sz="1500" dirty="0">
                <a:latin typeface="Arial"/>
                <a:cs typeface="Arial"/>
              </a:rPr>
              <a:t>simulations</a:t>
            </a:r>
            <a:br>
              <a:rPr lang="en-US" sz="1500" dirty="0">
                <a:latin typeface="Arial"/>
                <a:cs typeface="Arial"/>
              </a:rPr>
            </a:br>
            <a:endParaRPr lang="en-US" sz="1500" b="1" dirty="0" smtClean="0">
              <a:latin typeface="Arial"/>
              <a:cs typeface="Arial"/>
            </a:endParaRPr>
          </a:p>
          <a:p>
            <a:r>
              <a:rPr lang="en-US" sz="1500" b="1" dirty="0" smtClean="0">
                <a:latin typeface="Arial"/>
                <a:cs typeface="Arial"/>
              </a:rPr>
              <a:t>2</a:t>
            </a:r>
            <a:r>
              <a:rPr lang="en-US" sz="1500" b="1" dirty="0">
                <a:latin typeface="Arial"/>
                <a:cs typeface="Arial"/>
              </a:rPr>
              <a:t>) ERL </a:t>
            </a:r>
            <a:r>
              <a:rPr lang="en-US" sz="1500" b="1" dirty="0" smtClean="0">
                <a:latin typeface="Arial"/>
                <a:cs typeface="Arial"/>
              </a:rPr>
              <a:t>tests</a:t>
            </a:r>
            <a:r>
              <a:rPr lang="en-US" sz="1500" b="1" dirty="0">
                <a:latin typeface="Arial"/>
                <a:cs typeface="Arial"/>
              </a:rPr>
              <a:t> </a:t>
            </a:r>
            <a:r>
              <a:rPr lang="en-US" sz="1500" b="1" dirty="0" smtClean="0">
                <a:latin typeface="Arial"/>
                <a:cs typeface="Arial"/>
              </a:rPr>
              <a:t>at CBETA</a:t>
            </a:r>
          </a:p>
          <a:p>
            <a:pPr marL="342900" indent="-342900">
              <a:buAutoNum type="alphaLcParenR"/>
            </a:pPr>
            <a:r>
              <a:rPr lang="en-US" sz="1500" dirty="0" smtClean="0">
                <a:latin typeface="Arial"/>
                <a:cs typeface="Arial"/>
              </a:rPr>
              <a:t>DC </a:t>
            </a:r>
            <a:r>
              <a:rPr lang="en-US" sz="1500" b="1" dirty="0">
                <a:solidFill>
                  <a:srgbClr val="0000FF"/>
                </a:solidFill>
                <a:latin typeface="Arial"/>
                <a:cs typeface="Arial"/>
              </a:rPr>
              <a:t>gun toward </a:t>
            </a:r>
            <a:r>
              <a:rPr lang="en-US" sz="1500" b="1" dirty="0" smtClean="0">
                <a:solidFill>
                  <a:srgbClr val="0000FF"/>
                </a:solidFill>
                <a:latin typeface="Arial"/>
                <a:cs typeface="Arial"/>
              </a:rPr>
              <a:t>100mA</a:t>
            </a:r>
            <a:r>
              <a:rPr lang="en-US" sz="1500" dirty="0" smtClean="0">
                <a:latin typeface="Arial"/>
                <a:cs typeface="Arial"/>
              </a:rPr>
              <a:t>.</a:t>
            </a:r>
          </a:p>
          <a:p>
            <a:pPr marL="342900" indent="-342900">
              <a:buAutoNum type="alphaLcParenR"/>
            </a:pPr>
            <a:r>
              <a:rPr lang="en-US" sz="1500" b="1" dirty="0" smtClean="0">
                <a:solidFill>
                  <a:srgbClr val="0000FF"/>
                </a:solidFill>
                <a:latin typeface="Arial"/>
                <a:cs typeface="Arial"/>
              </a:rPr>
              <a:t>Bunch </a:t>
            </a:r>
            <a:r>
              <a:rPr lang="en-US" sz="1500" b="1" dirty="0">
                <a:solidFill>
                  <a:srgbClr val="0000FF"/>
                </a:solidFill>
                <a:latin typeface="Arial"/>
                <a:cs typeface="Arial"/>
              </a:rPr>
              <a:t>distribution</a:t>
            </a:r>
            <a:r>
              <a:rPr lang="en-US" sz="1500" dirty="0">
                <a:latin typeface="Arial"/>
                <a:cs typeface="Arial"/>
              </a:rPr>
              <a:t>, smoothness, micro bunching, and CSR from a DC gun at the </a:t>
            </a:r>
            <a:r>
              <a:rPr lang="en-US" sz="1500" dirty="0" err="1">
                <a:latin typeface="Arial"/>
                <a:cs typeface="Arial"/>
              </a:rPr>
              <a:t>nC</a:t>
            </a:r>
            <a:r>
              <a:rPr lang="en-US" sz="1500" dirty="0">
                <a:latin typeface="Arial"/>
                <a:cs typeface="Arial"/>
              </a:rPr>
              <a:t> </a:t>
            </a:r>
            <a:r>
              <a:rPr lang="en-US" sz="1500" dirty="0" smtClean="0">
                <a:latin typeface="Arial"/>
                <a:cs typeface="Arial"/>
              </a:rPr>
              <a:t>scale.</a:t>
            </a:r>
            <a:endParaRPr lang="en-US" sz="1500" dirty="0">
              <a:latin typeface="Arial"/>
              <a:cs typeface="Arial"/>
            </a:endParaRPr>
          </a:p>
          <a:p>
            <a:pPr marL="342900" indent="-342900">
              <a:buAutoNum type="alphaLcParenR"/>
            </a:pPr>
            <a:r>
              <a:rPr lang="en-US" sz="1500" dirty="0" smtClean="0">
                <a:latin typeface="Arial"/>
                <a:cs typeface="Arial"/>
              </a:rPr>
              <a:t>High</a:t>
            </a:r>
            <a:r>
              <a:rPr lang="en-US" sz="1500" dirty="0">
                <a:latin typeface="Arial"/>
                <a:cs typeface="Arial"/>
              </a:rPr>
              <a:t>-current </a:t>
            </a:r>
            <a:r>
              <a:rPr lang="en-US" sz="1500" b="1" dirty="0">
                <a:solidFill>
                  <a:srgbClr val="0000FF"/>
                </a:solidFill>
                <a:latin typeface="Arial"/>
                <a:cs typeface="Arial"/>
              </a:rPr>
              <a:t>ERL operation </a:t>
            </a:r>
            <a:r>
              <a:rPr lang="en-US" sz="1500" dirty="0">
                <a:latin typeface="Arial"/>
                <a:cs typeface="Arial"/>
              </a:rPr>
              <a:t>with a design limit of 100 mA.</a:t>
            </a:r>
            <a:br>
              <a:rPr lang="en-US" sz="1500" dirty="0">
                <a:latin typeface="Arial"/>
                <a:cs typeface="Arial"/>
              </a:rPr>
            </a:br>
            <a:endParaRPr lang="en-US" sz="1500" dirty="0">
              <a:latin typeface="Arial"/>
              <a:cs typeface="Arial"/>
            </a:endParaRPr>
          </a:p>
          <a:p>
            <a:r>
              <a:rPr lang="en-US" sz="1500" b="1" dirty="0" smtClean="0">
                <a:latin typeface="Arial"/>
                <a:cs typeface="Arial"/>
              </a:rPr>
              <a:t>3) </a:t>
            </a:r>
            <a:r>
              <a:rPr lang="en-US" sz="1500" b="1" dirty="0">
                <a:latin typeface="Arial"/>
                <a:cs typeface="Arial"/>
              </a:rPr>
              <a:t>SRF </a:t>
            </a:r>
            <a:r>
              <a:rPr lang="en-US" sz="1500" b="1" dirty="0" smtClean="0">
                <a:latin typeface="Arial"/>
                <a:cs typeface="Arial"/>
              </a:rPr>
              <a:t>topics</a:t>
            </a:r>
          </a:p>
          <a:p>
            <a:pPr marL="342900" indent="-342900">
              <a:buAutoNum type="alphaLcParenR"/>
            </a:pPr>
            <a:r>
              <a:rPr lang="en-US" sz="1500" dirty="0" smtClean="0">
                <a:latin typeface="Arial"/>
                <a:cs typeface="Arial"/>
              </a:rPr>
              <a:t>SRF </a:t>
            </a:r>
            <a:r>
              <a:rPr lang="en-US" sz="1500" dirty="0">
                <a:latin typeface="Arial"/>
                <a:cs typeface="Arial"/>
              </a:rPr>
              <a:t>material </a:t>
            </a:r>
            <a:r>
              <a:rPr lang="en-US" sz="1500" dirty="0" smtClean="0">
                <a:latin typeface="Arial"/>
                <a:cs typeface="Arial"/>
              </a:rPr>
              <a:t>qualification</a:t>
            </a:r>
            <a:endParaRPr lang="en-US" sz="1500" dirty="0">
              <a:latin typeface="Arial"/>
              <a:cs typeface="Arial"/>
            </a:endParaRPr>
          </a:p>
          <a:p>
            <a:pPr marL="342900" indent="-342900">
              <a:buAutoNum type="alphaLcParenR"/>
            </a:pPr>
            <a:r>
              <a:rPr lang="en-US" sz="1500" dirty="0" smtClean="0">
                <a:latin typeface="Arial"/>
                <a:cs typeface="Arial"/>
              </a:rPr>
              <a:t>Vertical </a:t>
            </a:r>
            <a:r>
              <a:rPr lang="en-US" sz="1500" dirty="0">
                <a:latin typeface="Arial"/>
                <a:cs typeface="Arial"/>
              </a:rPr>
              <a:t>bare cryogenic </a:t>
            </a:r>
            <a:r>
              <a:rPr lang="en-US" sz="1500" b="1" dirty="0">
                <a:solidFill>
                  <a:srgbClr val="0000FF"/>
                </a:solidFill>
                <a:latin typeface="Arial"/>
                <a:cs typeface="Arial"/>
              </a:rPr>
              <a:t>cavity </a:t>
            </a:r>
            <a:r>
              <a:rPr lang="en-US" sz="1500" b="1" dirty="0" smtClean="0">
                <a:solidFill>
                  <a:srgbClr val="0000FF"/>
                </a:solidFill>
                <a:latin typeface="Arial"/>
                <a:cs typeface="Arial"/>
              </a:rPr>
              <a:t>tests</a:t>
            </a:r>
            <a:endParaRPr lang="en-US" sz="1500" b="1" dirty="0">
              <a:solidFill>
                <a:srgbClr val="0000FF"/>
              </a:solidFill>
              <a:latin typeface="Arial"/>
              <a:cs typeface="Arial"/>
            </a:endParaRPr>
          </a:p>
          <a:p>
            <a:pPr marL="342900" indent="-342900">
              <a:buAutoNum type="alphaLcParenR"/>
            </a:pPr>
            <a:r>
              <a:rPr lang="en-US" sz="1500" dirty="0" smtClean="0">
                <a:latin typeface="Arial"/>
                <a:cs typeface="Arial"/>
              </a:rPr>
              <a:t>Horizontal </a:t>
            </a:r>
            <a:r>
              <a:rPr lang="en-US" sz="1500" dirty="0">
                <a:latin typeface="Arial"/>
                <a:cs typeface="Arial"/>
              </a:rPr>
              <a:t>dressed cavity testing in Cornell’s </a:t>
            </a:r>
            <a:r>
              <a:rPr lang="en-US" sz="1500" dirty="0" smtClean="0">
                <a:latin typeface="Arial"/>
                <a:cs typeface="Arial"/>
              </a:rPr>
              <a:t>HTC</a:t>
            </a:r>
            <a:endParaRPr lang="en-US" sz="1500" dirty="0">
              <a:latin typeface="Arial"/>
              <a:cs typeface="Arial"/>
            </a:endParaRPr>
          </a:p>
          <a:p>
            <a:pPr marL="342900" indent="-342900">
              <a:buAutoNum type="alphaLcParenR"/>
            </a:pPr>
            <a:r>
              <a:rPr lang="en-US" sz="1500" dirty="0" smtClean="0">
                <a:latin typeface="Arial"/>
                <a:cs typeface="Arial"/>
              </a:rPr>
              <a:t>SRF </a:t>
            </a:r>
            <a:r>
              <a:rPr lang="en-US" sz="1500" b="1" dirty="0">
                <a:solidFill>
                  <a:srgbClr val="0000FF"/>
                </a:solidFill>
                <a:latin typeface="Arial"/>
                <a:cs typeface="Arial"/>
              </a:rPr>
              <a:t>component testing</a:t>
            </a:r>
            <a:r>
              <a:rPr lang="en-US" sz="1500" dirty="0">
                <a:latin typeface="Arial"/>
                <a:cs typeface="Arial"/>
              </a:rPr>
              <a:t>, e.g. cold tuners, HOM absorbers, </a:t>
            </a:r>
            <a:r>
              <a:rPr lang="en-US" sz="1500" dirty="0" smtClean="0">
                <a:latin typeface="Arial"/>
                <a:cs typeface="Arial"/>
              </a:rPr>
              <a:t>couplers</a:t>
            </a:r>
            <a:endParaRPr lang="en-US" sz="1500" dirty="0">
              <a:latin typeface="Arial"/>
              <a:cs typeface="Arial"/>
            </a:endParaRPr>
          </a:p>
          <a:p>
            <a:pPr marL="342900" indent="-342900">
              <a:buAutoNum type="alphaLcParenR"/>
            </a:pPr>
            <a:r>
              <a:rPr lang="en-US" sz="1500" dirty="0" smtClean="0">
                <a:latin typeface="Arial"/>
                <a:cs typeface="Arial"/>
              </a:rPr>
              <a:t>HOM </a:t>
            </a:r>
            <a:r>
              <a:rPr lang="en-US" sz="1500" dirty="0">
                <a:latin typeface="Arial"/>
                <a:cs typeface="Arial"/>
              </a:rPr>
              <a:t>absorber material </a:t>
            </a:r>
            <a:r>
              <a:rPr lang="en-US" sz="1500" dirty="0" smtClean="0">
                <a:latin typeface="Arial"/>
                <a:cs typeface="Arial"/>
              </a:rPr>
              <a:t>studies</a:t>
            </a:r>
            <a:endParaRPr lang="en-US" sz="1500" dirty="0">
              <a:latin typeface="Arial"/>
              <a:cs typeface="Arial"/>
            </a:endParaRPr>
          </a:p>
          <a:p>
            <a:pPr marL="342900" indent="-342900">
              <a:buAutoNum type="alphaLcParenR"/>
            </a:pPr>
            <a:r>
              <a:rPr lang="en-US" sz="1500" dirty="0" smtClean="0">
                <a:latin typeface="Arial"/>
                <a:cs typeface="Arial"/>
              </a:rPr>
              <a:t>SRF </a:t>
            </a:r>
            <a:r>
              <a:rPr lang="en-US" sz="1500" dirty="0">
                <a:latin typeface="Arial"/>
                <a:cs typeface="Arial"/>
              </a:rPr>
              <a:t>simulations, cavity design, RF </a:t>
            </a:r>
            <a:r>
              <a:rPr lang="en-US" sz="1500" b="1" dirty="0">
                <a:solidFill>
                  <a:srgbClr val="0000FF"/>
                </a:solidFill>
                <a:latin typeface="Arial"/>
                <a:cs typeface="Arial"/>
              </a:rPr>
              <a:t>component design</a:t>
            </a:r>
            <a:r>
              <a:rPr lang="en-US" sz="1500" dirty="0">
                <a:latin typeface="Arial"/>
                <a:cs typeface="Arial"/>
              </a:rPr>
              <a:t/>
            </a:r>
            <a:br>
              <a:rPr lang="en-US" sz="1500" dirty="0">
                <a:latin typeface="Arial"/>
                <a:cs typeface="Arial"/>
              </a:rPr>
            </a:br>
            <a:endParaRPr lang="en-US" sz="1500" dirty="0" smtClean="0">
              <a:latin typeface="Arial"/>
              <a:cs typeface="Arial"/>
            </a:endParaRPr>
          </a:p>
          <a:p>
            <a:r>
              <a:rPr lang="en-US" sz="1500" b="1" dirty="0" smtClean="0">
                <a:latin typeface="Arial"/>
                <a:cs typeface="Arial"/>
              </a:rPr>
              <a:t>4</a:t>
            </a:r>
            <a:r>
              <a:rPr lang="en-US" sz="1500" b="1" dirty="0">
                <a:latin typeface="Arial"/>
                <a:cs typeface="Arial"/>
              </a:rPr>
              <a:t>) Cathode </a:t>
            </a:r>
            <a:r>
              <a:rPr lang="en-US" sz="1500" b="1" dirty="0" smtClean="0">
                <a:latin typeface="Arial"/>
                <a:cs typeface="Arial"/>
              </a:rPr>
              <a:t>topics</a:t>
            </a:r>
          </a:p>
          <a:p>
            <a:pPr marL="342900" indent="-342900">
              <a:buAutoNum type="alphaLcParenR"/>
            </a:pPr>
            <a:r>
              <a:rPr lang="en-US" sz="1500" dirty="0" smtClean="0">
                <a:latin typeface="Arial"/>
                <a:cs typeface="Arial"/>
              </a:rPr>
              <a:t>Cathode </a:t>
            </a:r>
            <a:r>
              <a:rPr lang="en-US" sz="1500" b="1" dirty="0">
                <a:solidFill>
                  <a:srgbClr val="0000FF"/>
                </a:solidFill>
                <a:latin typeface="Arial"/>
                <a:cs typeface="Arial"/>
              </a:rPr>
              <a:t>testing</a:t>
            </a:r>
            <a:r>
              <a:rPr lang="en-US" sz="1500" dirty="0">
                <a:latin typeface="Arial"/>
                <a:cs typeface="Arial"/>
              </a:rPr>
              <a:t>, Q mapping, polarization </a:t>
            </a:r>
            <a:r>
              <a:rPr lang="en-US" sz="1500" dirty="0" smtClean="0">
                <a:latin typeface="Arial"/>
                <a:cs typeface="Arial"/>
              </a:rPr>
              <a:t>measurement</a:t>
            </a:r>
            <a:endParaRPr lang="en-US" sz="1500" dirty="0">
              <a:latin typeface="Arial"/>
              <a:cs typeface="Arial"/>
            </a:endParaRPr>
          </a:p>
          <a:p>
            <a:pPr marL="342900" indent="-342900">
              <a:buAutoNum type="alphaLcParenR"/>
            </a:pPr>
            <a:r>
              <a:rPr lang="en-US" sz="1500" dirty="0" smtClean="0">
                <a:latin typeface="Arial"/>
                <a:cs typeface="Arial"/>
              </a:rPr>
              <a:t>Cathode </a:t>
            </a:r>
            <a:r>
              <a:rPr lang="en-US" sz="1500" b="1" dirty="0">
                <a:solidFill>
                  <a:srgbClr val="0000FF"/>
                </a:solidFill>
                <a:latin typeface="Arial"/>
                <a:cs typeface="Arial"/>
              </a:rPr>
              <a:t>fabrication</a:t>
            </a:r>
            <a:r>
              <a:rPr lang="en-US" sz="1500" dirty="0">
                <a:solidFill>
                  <a:srgbClr val="0000FF"/>
                </a:solidFill>
                <a:latin typeface="Arial"/>
                <a:cs typeface="Arial"/>
              </a:rPr>
              <a:t> </a:t>
            </a:r>
            <a:r>
              <a:rPr lang="en-US" sz="1500" dirty="0">
                <a:latin typeface="Arial"/>
                <a:cs typeface="Arial"/>
              </a:rPr>
              <a:t>and process qualification</a:t>
            </a:r>
            <a:br>
              <a:rPr lang="en-US" sz="1500" dirty="0">
                <a:latin typeface="Arial"/>
                <a:cs typeface="Arial"/>
              </a:rPr>
            </a:br>
            <a:endParaRPr lang="en-US" sz="1500" dirty="0">
              <a:latin typeface="Arial"/>
              <a:cs typeface="Arial"/>
            </a:endParaRPr>
          </a:p>
          <a:p>
            <a:r>
              <a:rPr lang="en-US" sz="1500" b="1" dirty="0" smtClean="0">
                <a:latin typeface="Arial"/>
                <a:cs typeface="Arial"/>
              </a:rPr>
              <a:t>5) DC </a:t>
            </a:r>
            <a:r>
              <a:rPr lang="en-US" sz="1500" b="1" dirty="0" smtClean="0">
                <a:latin typeface="Arial"/>
                <a:cs typeface="Arial"/>
              </a:rPr>
              <a:t>guns</a:t>
            </a:r>
            <a:endParaRPr lang="en-US" sz="1500" b="1" dirty="0" smtClean="0">
              <a:latin typeface="Arial"/>
              <a:cs typeface="Arial"/>
            </a:endParaRPr>
          </a:p>
          <a:p>
            <a:pPr marL="342900" indent="-342900">
              <a:buAutoNum type="alphaLcParenR"/>
            </a:pPr>
            <a:r>
              <a:rPr lang="en-US" sz="1500" dirty="0" smtClean="0">
                <a:latin typeface="Arial"/>
                <a:cs typeface="Arial"/>
              </a:rPr>
              <a:t>Design</a:t>
            </a:r>
            <a:r>
              <a:rPr lang="en-US" sz="1500" dirty="0">
                <a:latin typeface="Arial"/>
                <a:cs typeface="Arial"/>
              </a:rPr>
              <a:t>, construction, and testing of </a:t>
            </a:r>
            <a:r>
              <a:rPr lang="en-US" sz="1500" b="1" dirty="0">
                <a:solidFill>
                  <a:srgbClr val="0000FF"/>
                </a:solidFill>
                <a:latin typeface="Arial"/>
                <a:cs typeface="Arial"/>
              </a:rPr>
              <a:t>high-current DC guns </a:t>
            </a:r>
            <a:r>
              <a:rPr lang="en-US" sz="1500" dirty="0">
                <a:latin typeface="Arial"/>
                <a:cs typeface="Arial"/>
              </a:rPr>
              <a:t>for the hadron </a:t>
            </a:r>
            <a:r>
              <a:rPr lang="en-US" sz="1500" dirty="0" smtClean="0">
                <a:latin typeface="Arial"/>
                <a:cs typeface="Arial"/>
              </a:rPr>
              <a:t>coolers</a:t>
            </a:r>
            <a:endParaRPr lang="en-US" sz="1500" dirty="0">
              <a:latin typeface="Arial"/>
              <a:cs typeface="Arial"/>
            </a:endParaRPr>
          </a:p>
          <a:p>
            <a:pPr marL="342900" indent="-342900">
              <a:buAutoNum type="alphaLcParenR"/>
            </a:pPr>
            <a:r>
              <a:rPr lang="en-US" sz="1500" dirty="0" smtClean="0">
                <a:latin typeface="Arial"/>
                <a:cs typeface="Arial"/>
              </a:rPr>
              <a:t>DC </a:t>
            </a:r>
            <a:r>
              <a:rPr lang="en-US" sz="1500" dirty="0">
                <a:latin typeface="Arial"/>
                <a:cs typeface="Arial"/>
              </a:rPr>
              <a:t>gun tests for </a:t>
            </a:r>
            <a:r>
              <a:rPr lang="en-US" sz="1500" b="1" dirty="0">
                <a:solidFill>
                  <a:srgbClr val="0000FF"/>
                </a:solidFill>
                <a:latin typeface="Arial"/>
                <a:cs typeface="Arial"/>
              </a:rPr>
              <a:t>polarized collider beams</a:t>
            </a:r>
          </a:p>
        </p:txBody>
      </p:sp>
    </p:spTree>
    <p:extLst>
      <p:ext uri="{BB962C8B-B14F-4D97-AF65-F5344CB8AC3E}">
        <p14:creationId xmlns:p14="http://schemas.microsoft.com/office/powerpoint/2010/main" val="404538379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1108" y="1232986"/>
            <a:ext cx="8866196" cy="2769989"/>
          </a:xfrm>
          <a:prstGeom prst="rect">
            <a:avLst/>
          </a:prstGeom>
        </p:spPr>
        <p:txBody>
          <a:bodyPr wrap="square">
            <a:spAutoFit/>
          </a:bodyPr>
          <a:lstStyle/>
          <a:p>
            <a:r>
              <a:rPr lang="en-US" sz="6000" dirty="0" smtClean="0">
                <a:latin typeface="Arial"/>
                <a:cs typeface="Arial"/>
              </a:rPr>
              <a:t>Questions ?</a:t>
            </a:r>
          </a:p>
          <a:p>
            <a:endParaRPr lang="en-US" sz="6000" dirty="0">
              <a:solidFill>
                <a:srgbClr val="000000"/>
              </a:solidFill>
              <a:latin typeface="Arial"/>
              <a:cs typeface="Arial"/>
            </a:endParaRPr>
          </a:p>
          <a:p>
            <a:r>
              <a:rPr lang="en-US" dirty="0" smtClean="0">
                <a:solidFill>
                  <a:srgbClr val="000000"/>
                </a:solidFill>
                <a:latin typeface="Arial"/>
                <a:cs typeface="Arial"/>
              </a:rPr>
              <a:t>Check, for example:</a:t>
            </a:r>
          </a:p>
          <a:p>
            <a:r>
              <a:rPr lang="en-US" dirty="0" smtClean="0">
                <a:solidFill>
                  <a:srgbClr val="000000"/>
                </a:solidFill>
                <a:latin typeface="Arial"/>
                <a:cs typeface="Arial"/>
              </a:rPr>
              <a:t>CBETA: First </a:t>
            </a:r>
            <a:r>
              <a:rPr lang="en-US" dirty="0" err="1" smtClean="0">
                <a:solidFill>
                  <a:srgbClr val="000000"/>
                </a:solidFill>
                <a:latin typeface="Arial"/>
                <a:cs typeface="Arial"/>
              </a:rPr>
              <a:t>Multipass</a:t>
            </a:r>
            <a:r>
              <a:rPr lang="en-US" dirty="0" smtClean="0">
                <a:solidFill>
                  <a:srgbClr val="000000"/>
                </a:solidFill>
                <a:latin typeface="Arial"/>
                <a:cs typeface="Arial"/>
              </a:rPr>
              <a:t> Superconducting Linear Accelerator with Energy Recovery</a:t>
            </a:r>
          </a:p>
          <a:p>
            <a:r>
              <a:rPr lang="en-US" dirty="0" smtClean="0">
                <a:solidFill>
                  <a:srgbClr val="000000"/>
                </a:solidFill>
                <a:latin typeface="Arial"/>
                <a:cs typeface="Arial"/>
              </a:rPr>
              <a:t>Phys. Rev. Letters 125, 044803 (2020)</a:t>
            </a:r>
          </a:p>
        </p:txBody>
      </p:sp>
      <p:pic>
        <p:nvPicPr>
          <p:cNvPr id="3" name="Picture 2" descr="Logo_RR6.jpe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90635" y="4509"/>
            <a:ext cx="2171004" cy="583948"/>
          </a:xfrm>
          <a:prstGeom prst="rect">
            <a:avLst/>
          </a:prstGeom>
        </p:spPr>
      </p:pic>
    </p:spTree>
    <p:extLst>
      <p:ext uri="{BB962C8B-B14F-4D97-AF65-F5344CB8AC3E}">
        <p14:creationId xmlns:p14="http://schemas.microsoft.com/office/powerpoint/2010/main" val="139477259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319" y="668587"/>
            <a:ext cx="8914360" cy="6109364"/>
          </a:xfrm>
          <a:prstGeom prst="rect">
            <a:avLst/>
          </a:prstGeom>
        </p:spPr>
        <p:txBody>
          <a:bodyPr wrap="square">
            <a:spAutoFit/>
          </a:bodyPr>
          <a:lstStyle/>
          <a:p>
            <a:r>
              <a:rPr lang="en-US" sz="1700" b="1" dirty="0" smtClean="0">
                <a:latin typeface="Arial"/>
                <a:cs typeface="Arial"/>
              </a:rPr>
              <a:t>Some challenges for Hadron cooling for the EIC (boosting luminosity by at least 3)</a:t>
            </a:r>
          </a:p>
          <a:p>
            <a:endParaRPr lang="en-US" sz="1700" b="1" dirty="0">
              <a:latin typeface="Arial"/>
              <a:cs typeface="Arial"/>
            </a:endParaRPr>
          </a:p>
          <a:p>
            <a:pPr marL="285750" indent="-285750">
              <a:buFont typeface="Arial"/>
              <a:buChar char="•"/>
            </a:pPr>
            <a:r>
              <a:rPr lang="en-US" sz="1700" dirty="0" smtClean="0">
                <a:latin typeface="Arial"/>
                <a:cs typeface="Arial"/>
              </a:rPr>
              <a:t>The needed beam parameters have not been demonstrated yet: </a:t>
            </a:r>
            <a:r>
              <a:rPr lang="en-US" sz="1700" b="1" dirty="0" smtClean="0">
                <a:solidFill>
                  <a:srgbClr val="FF0000"/>
                </a:solidFill>
                <a:latin typeface="Arial"/>
                <a:cs typeface="Arial"/>
              </a:rPr>
              <a:t>150MeV</a:t>
            </a:r>
            <a:r>
              <a:rPr lang="en-US" sz="1700" dirty="0" smtClean="0">
                <a:latin typeface="Arial"/>
                <a:cs typeface="Arial"/>
              </a:rPr>
              <a:t>, </a:t>
            </a:r>
            <a:r>
              <a:rPr lang="en-US" sz="1700" b="1" dirty="0" smtClean="0">
                <a:solidFill>
                  <a:srgbClr val="FF0000"/>
                </a:solidFill>
                <a:latin typeface="Arial"/>
                <a:cs typeface="Arial"/>
              </a:rPr>
              <a:t>1nC</a:t>
            </a:r>
            <a:r>
              <a:rPr lang="en-US" sz="1700" dirty="0" smtClean="0">
                <a:latin typeface="Arial"/>
                <a:cs typeface="Arial"/>
              </a:rPr>
              <a:t>, up to </a:t>
            </a:r>
            <a:r>
              <a:rPr lang="en-US" sz="1700" b="1" dirty="0" smtClean="0">
                <a:solidFill>
                  <a:srgbClr val="FF0000"/>
                </a:solidFill>
                <a:latin typeface="Arial"/>
                <a:cs typeface="Arial"/>
              </a:rPr>
              <a:t>100mA</a:t>
            </a:r>
            <a:r>
              <a:rPr lang="en-US" sz="1700" dirty="0" smtClean="0">
                <a:latin typeface="Arial"/>
                <a:cs typeface="Arial"/>
              </a:rPr>
              <a:t>, with sufficient </a:t>
            </a:r>
            <a:r>
              <a:rPr lang="en-US" sz="1700" b="1" dirty="0" smtClean="0">
                <a:solidFill>
                  <a:srgbClr val="FF0000"/>
                </a:solidFill>
                <a:latin typeface="Arial"/>
                <a:cs typeface="Arial"/>
              </a:rPr>
              <a:t>smooth distribution </a:t>
            </a:r>
            <a:r>
              <a:rPr lang="en-US" sz="1700" dirty="0" smtClean="0">
                <a:latin typeface="Arial"/>
                <a:cs typeface="Arial"/>
              </a:rPr>
              <a:t>to imprint proton information and with </a:t>
            </a:r>
            <a:r>
              <a:rPr lang="en-US" sz="1700" b="1" dirty="0" smtClean="0">
                <a:solidFill>
                  <a:srgbClr val="FF0000"/>
                </a:solidFill>
                <a:latin typeface="Arial"/>
                <a:cs typeface="Arial"/>
              </a:rPr>
              <a:t>sufficiently small </a:t>
            </a:r>
            <a:r>
              <a:rPr lang="en-US" sz="1700" b="1" dirty="0" err="1" smtClean="0">
                <a:solidFill>
                  <a:srgbClr val="FF0000"/>
                </a:solidFill>
                <a:latin typeface="Arial"/>
                <a:cs typeface="Arial"/>
              </a:rPr>
              <a:t>emittances</a:t>
            </a:r>
            <a:r>
              <a:rPr lang="en-US" sz="1700" dirty="0" smtClean="0">
                <a:latin typeface="Arial"/>
                <a:cs typeface="Arial"/>
              </a:rPr>
              <a:t>.</a:t>
            </a:r>
          </a:p>
          <a:p>
            <a:pPr marL="285750" indent="-285750">
              <a:buFont typeface="Arial"/>
              <a:buChar char="•"/>
            </a:pPr>
            <a:endParaRPr lang="en-US" sz="1700" b="1" dirty="0">
              <a:solidFill>
                <a:srgbClr val="008000"/>
              </a:solidFill>
              <a:latin typeface="Arial"/>
              <a:cs typeface="Arial"/>
            </a:endParaRPr>
          </a:p>
          <a:p>
            <a:r>
              <a:rPr lang="en-US" sz="1700" b="1" dirty="0" smtClean="0">
                <a:solidFill>
                  <a:srgbClr val="008000"/>
                </a:solidFill>
                <a:latin typeface="Arial"/>
                <a:cs typeface="Arial"/>
              </a:rPr>
              <a:t>CBETA can address all these issues</a:t>
            </a:r>
          </a:p>
          <a:p>
            <a:endParaRPr lang="en-US" sz="1700" b="1" dirty="0">
              <a:solidFill>
                <a:srgbClr val="008000"/>
              </a:solidFill>
              <a:latin typeface="Arial"/>
              <a:cs typeface="Arial"/>
            </a:endParaRPr>
          </a:p>
          <a:p>
            <a:pPr marL="285750" indent="-285750">
              <a:buFont typeface="Arial"/>
              <a:buChar char="•"/>
            </a:pPr>
            <a:r>
              <a:rPr lang="en-US" sz="1700" dirty="0" smtClean="0">
                <a:latin typeface="Arial"/>
                <a:cs typeface="Arial"/>
              </a:rPr>
              <a:t>CBETA energy: </a:t>
            </a:r>
            <a:r>
              <a:rPr lang="en-US" sz="1700" b="1" dirty="0" smtClean="0">
                <a:solidFill>
                  <a:srgbClr val="008000"/>
                </a:solidFill>
                <a:latin typeface="Arial"/>
                <a:cs typeface="Arial"/>
              </a:rPr>
              <a:t>150MeV</a:t>
            </a:r>
            <a:r>
              <a:rPr lang="en-US" sz="1700" dirty="0" smtClean="0">
                <a:latin typeface="Arial"/>
                <a:cs typeface="Arial"/>
              </a:rPr>
              <a:t>, injector achieved </a:t>
            </a:r>
            <a:r>
              <a:rPr lang="en-US" sz="1700" b="1" dirty="0" smtClean="0">
                <a:solidFill>
                  <a:srgbClr val="008000"/>
                </a:solidFill>
                <a:latin typeface="Arial"/>
                <a:cs typeface="Arial"/>
              </a:rPr>
              <a:t>&gt; 1nC</a:t>
            </a:r>
            <a:r>
              <a:rPr lang="en-US" sz="1700" dirty="0" smtClean="0">
                <a:latin typeface="Arial"/>
                <a:cs typeface="Arial"/>
              </a:rPr>
              <a:t>, </a:t>
            </a:r>
            <a:r>
              <a:rPr lang="en-US" sz="1700" b="1" dirty="0" smtClean="0">
                <a:solidFill>
                  <a:srgbClr val="008000"/>
                </a:solidFill>
                <a:latin typeface="Arial"/>
                <a:cs typeface="Arial"/>
              </a:rPr>
              <a:t>separately 75mA</a:t>
            </a:r>
            <a:r>
              <a:rPr lang="en-US" sz="1700" dirty="0" smtClean="0">
                <a:solidFill>
                  <a:srgbClr val="000000"/>
                </a:solidFill>
                <a:latin typeface="Arial"/>
                <a:cs typeface="Arial"/>
              </a:rPr>
              <a:t>, record </a:t>
            </a:r>
            <a:r>
              <a:rPr lang="en-US" sz="1700" b="1" dirty="0" smtClean="0">
                <a:solidFill>
                  <a:srgbClr val="008000"/>
                </a:solidFill>
                <a:latin typeface="Arial"/>
                <a:cs typeface="Arial"/>
              </a:rPr>
              <a:t>small </a:t>
            </a:r>
            <a:r>
              <a:rPr lang="en-US" sz="1700" b="1" dirty="0" err="1" smtClean="0">
                <a:solidFill>
                  <a:srgbClr val="008000"/>
                </a:solidFill>
                <a:latin typeface="Arial"/>
                <a:cs typeface="Arial"/>
              </a:rPr>
              <a:t>emittances</a:t>
            </a:r>
            <a:r>
              <a:rPr lang="en-US" sz="1700" b="1" dirty="0" smtClean="0">
                <a:solidFill>
                  <a:srgbClr val="008000"/>
                </a:solidFill>
                <a:latin typeface="Arial"/>
                <a:cs typeface="Arial"/>
              </a:rPr>
              <a:t> </a:t>
            </a:r>
            <a:r>
              <a:rPr lang="en-US" sz="1700" dirty="0" smtClean="0">
                <a:solidFill>
                  <a:srgbClr val="000000"/>
                </a:solidFill>
                <a:latin typeface="Arial"/>
                <a:cs typeface="Arial"/>
              </a:rPr>
              <a:t>at 80pC.</a:t>
            </a:r>
          </a:p>
          <a:p>
            <a:pPr marL="285750" indent="-285750">
              <a:buFont typeface="Arial"/>
              <a:buChar char="•"/>
            </a:pPr>
            <a:endParaRPr lang="en-US" sz="1700" b="1" dirty="0">
              <a:solidFill>
                <a:srgbClr val="008000"/>
              </a:solidFill>
              <a:latin typeface="Arial"/>
              <a:cs typeface="Arial"/>
            </a:endParaRPr>
          </a:p>
          <a:p>
            <a:pPr marL="285750" indent="-285750">
              <a:buFont typeface="Arial"/>
              <a:buChar char="•"/>
            </a:pPr>
            <a:r>
              <a:rPr lang="en-US" sz="1700" dirty="0">
                <a:solidFill>
                  <a:srgbClr val="000000"/>
                </a:solidFill>
                <a:latin typeface="Arial"/>
                <a:cs typeface="Arial"/>
              </a:rPr>
              <a:t>A</a:t>
            </a:r>
            <a:r>
              <a:rPr lang="en-US" sz="1700" dirty="0" smtClean="0">
                <a:solidFill>
                  <a:srgbClr val="000000"/>
                </a:solidFill>
                <a:latin typeface="Arial"/>
                <a:cs typeface="Arial"/>
              </a:rPr>
              <a:t>re DC sources and SRF </a:t>
            </a:r>
            <a:r>
              <a:rPr lang="en-US" sz="1700" dirty="0" err="1" smtClean="0">
                <a:solidFill>
                  <a:srgbClr val="000000"/>
                </a:solidFill>
                <a:latin typeface="Arial"/>
                <a:cs typeface="Arial"/>
              </a:rPr>
              <a:t>linacs</a:t>
            </a:r>
            <a:r>
              <a:rPr lang="en-US" sz="1700" dirty="0" smtClean="0">
                <a:solidFill>
                  <a:srgbClr val="000000"/>
                </a:solidFill>
                <a:latin typeface="Arial"/>
                <a:cs typeface="Arial"/>
              </a:rPr>
              <a:t> good for </a:t>
            </a:r>
            <a:r>
              <a:rPr lang="en-US" sz="1700" b="1" dirty="0" smtClean="0">
                <a:solidFill>
                  <a:srgbClr val="008000"/>
                </a:solidFill>
                <a:latin typeface="Arial"/>
                <a:cs typeface="Arial"/>
              </a:rPr>
              <a:t>1nC with 100mA</a:t>
            </a:r>
            <a:r>
              <a:rPr lang="en-US" sz="1700" dirty="0" smtClean="0">
                <a:solidFill>
                  <a:srgbClr val="000000"/>
                </a:solidFill>
                <a:latin typeface="Arial"/>
                <a:cs typeface="Arial"/>
              </a:rPr>
              <a:t>?</a:t>
            </a:r>
          </a:p>
          <a:p>
            <a:pPr marL="285750" indent="-285750">
              <a:buFont typeface="Arial"/>
              <a:buChar char="•"/>
            </a:pPr>
            <a:endParaRPr lang="en-US" sz="1700" dirty="0">
              <a:solidFill>
                <a:srgbClr val="000000"/>
              </a:solidFill>
              <a:latin typeface="Arial"/>
              <a:cs typeface="Arial"/>
            </a:endParaRPr>
          </a:p>
          <a:p>
            <a:pPr marL="285750" indent="-285750">
              <a:buFont typeface="Arial"/>
              <a:buChar char="•"/>
            </a:pPr>
            <a:r>
              <a:rPr lang="en-US" sz="1700" dirty="0" smtClean="0">
                <a:solidFill>
                  <a:srgbClr val="000000"/>
                </a:solidFill>
                <a:latin typeface="Arial"/>
                <a:cs typeface="Arial"/>
              </a:rPr>
              <a:t>Can the </a:t>
            </a:r>
            <a:r>
              <a:rPr lang="en-US" sz="1700" b="1" dirty="0" smtClean="0">
                <a:solidFill>
                  <a:srgbClr val="008000"/>
                </a:solidFill>
                <a:latin typeface="Arial"/>
                <a:cs typeface="Arial"/>
              </a:rPr>
              <a:t>microstructure </a:t>
            </a:r>
            <a:r>
              <a:rPr lang="en-US" sz="1700" dirty="0" smtClean="0">
                <a:latin typeface="Arial"/>
                <a:cs typeface="Arial"/>
              </a:rPr>
              <a:t>be </a:t>
            </a:r>
            <a:r>
              <a:rPr lang="en-US" sz="1700" b="1" dirty="0" smtClean="0">
                <a:solidFill>
                  <a:srgbClr val="008000"/>
                </a:solidFill>
                <a:latin typeface="Arial"/>
                <a:cs typeface="Arial"/>
              </a:rPr>
              <a:t>sufficiently small </a:t>
            </a:r>
            <a:r>
              <a:rPr lang="en-US" sz="1700" dirty="0" smtClean="0">
                <a:solidFill>
                  <a:srgbClr val="000000"/>
                </a:solidFill>
                <a:latin typeface="Arial"/>
                <a:cs typeface="Arial"/>
              </a:rPr>
              <a:t>after a merger, i.e. in the cooling section?</a:t>
            </a:r>
          </a:p>
          <a:p>
            <a:pPr marL="285750" indent="-285750">
              <a:buFont typeface="Arial"/>
              <a:buChar char="•"/>
            </a:pPr>
            <a:endParaRPr lang="en-US" sz="1700" dirty="0">
              <a:solidFill>
                <a:srgbClr val="000000"/>
              </a:solidFill>
              <a:latin typeface="Arial"/>
              <a:cs typeface="Arial"/>
            </a:endParaRPr>
          </a:p>
          <a:p>
            <a:pPr marL="285750" indent="-285750">
              <a:buFont typeface="Arial"/>
              <a:buChar char="•"/>
            </a:pPr>
            <a:r>
              <a:rPr lang="en-US" sz="1700" dirty="0" smtClean="0">
                <a:solidFill>
                  <a:srgbClr val="000000"/>
                </a:solidFill>
                <a:latin typeface="Arial"/>
                <a:cs typeface="Arial"/>
              </a:rPr>
              <a:t>Can an </a:t>
            </a:r>
            <a:r>
              <a:rPr lang="en-US" sz="1700" b="1" dirty="0" smtClean="0">
                <a:solidFill>
                  <a:srgbClr val="008000"/>
                </a:solidFill>
                <a:latin typeface="Arial"/>
                <a:cs typeface="Arial"/>
              </a:rPr>
              <a:t>ERL loop </a:t>
            </a:r>
            <a:r>
              <a:rPr lang="en-US" sz="1700" dirty="0" smtClean="0">
                <a:solidFill>
                  <a:srgbClr val="000000"/>
                </a:solidFill>
                <a:latin typeface="Arial"/>
                <a:cs typeface="Arial"/>
              </a:rPr>
              <a:t>(at 42MeV</a:t>
            </a:r>
            <a:r>
              <a:rPr lang="en-US" sz="1700" b="1" dirty="0" smtClean="0">
                <a:solidFill>
                  <a:srgbClr val="008000"/>
                </a:solidFill>
                <a:latin typeface="Arial"/>
                <a:cs typeface="Arial"/>
              </a:rPr>
              <a:t>) transport 1nC</a:t>
            </a:r>
            <a:r>
              <a:rPr lang="en-US" sz="1700" dirty="0" smtClean="0">
                <a:solidFill>
                  <a:srgbClr val="000000"/>
                </a:solidFill>
                <a:latin typeface="Arial"/>
                <a:cs typeface="Arial"/>
              </a:rPr>
              <a:t>, incl. CSR and micro bunching.</a:t>
            </a:r>
          </a:p>
          <a:p>
            <a:pPr marL="285750" indent="-285750">
              <a:buFont typeface="Arial"/>
              <a:buChar char="•"/>
            </a:pPr>
            <a:endParaRPr lang="en-US" sz="1700" dirty="0">
              <a:solidFill>
                <a:srgbClr val="000000"/>
              </a:solidFill>
              <a:latin typeface="Arial"/>
              <a:cs typeface="Arial"/>
            </a:endParaRPr>
          </a:p>
          <a:p>
            <a:pPr marL="285750" indent="-285750">
              <a:buFont typeface="Arial"/>
              <a:buChar char="•"/>
            </a:pPr>
            <a:r>
              <a:rPr lang="en-US" sz="1700" dirty="0" smtClean="0">
                <a:solidFill>
                  <a:srgbClr val="000000"/>
                </a:solidFill>
                <a:latin typeface="Arial"/>
                <a:cs typeface="Arial"/>
              </a:rPr>
              <a:t>Does </a:t>
            </a:r>
            <a:r>
              <a:rPr lang="en-US" sz="1700" b="1" dirty="0" smtClean="0">
                <a:solidFill>
                  <a:srgbClr val="008000"/>
                </a:solidFill>
                <a:latin typeface="Arial"/>
                <a:cs typeface="Arial"/>
              </a:rPr>
              <a:t>CSR scale with energy </a:t>
            </a:r>
            <a:r>
              <a:rPr lang="en-US" sz="1700" dirty="0" smtClean="0">
                <a:solidFill>
                  <a:srgbClr val="000000"/>
                </a:solidFill>
                <a:latin typeface="Arial"/>
                <a:cs typeface="Arial"/>
              </a:rPr>
              <a:t>as expected to 150MeV?</a:t>
            </a:r>
          </a:p>
          <a:p>
            <a:pPr marL="285750" indent="-285750">
              <a:buFont typeface="Arial"/>
              <a:buChar char="•"/>
            </a:pPr>
            <a:endParaRPr lang="en-US" sz="1700" dirty="0">
              <a:solidFill>
                <a:srgbClr val="000000"/>
              </a:solidFill>
              <a:latin typeface="Arial"/>
              <a:cs typeface="Arial"/>
            </a:endParaRPr>
          </a:p>
          <a:p>
            <a:pPr marL="285750" indent="-285750">
              <a:buFont typeface="Arial"/>
              <a:buChar char="•"/>
            </a:pPr>
            <a:r>
              <a:rPr lang="en-US" sz="1700" dirty="0" smtClean="0">
                <a:solidFill>
                  <a:srgbClr val="000000"/>
                </a:solidFill>
                <a:latin typeface="Arial"/>
                <a:cs typeface="Arial"/>
              </a:rPr>
              <a:t>Can CSR be effectively </a:t>
            </a:r>
            <a:r>
              <a:rPr lang="en-US" sz="1700" b="1" dirty="0" smtClean="0">
                <a:solidFill>
                  <a:srgbClr val="008000"/>
                </a:solidFill>
                <a:latin typeface="Arial"/>
                <a:cs typeface="Arial"/>
              </a:rPr>
              <a:t>shielded </a:t>
            </a:r>
            <a:r>
              <a:rPr lang="en-US" sz="1700" dirty="0" smtClean="0">
                <a:solidFill>
                  <a:srgbClr val="000000"/>
                </a:solidFill>
                <a:latin typeface="Arial"/>
                <a:cs typeface="Arial"/>
              </a:rPr>
              <a:t>by a vacuum chamber?</a:t>
            </a:r>
          </a:p>
          <a:p>
            <a:pPr marL="285750" indent="-285750">
              <a:buFont typeface="Arial"/>
              <a:buChar char="•"/>
            </a:pPr>
            <a:endParaRPr lang="en-US" sz="1700" dirty="0" smtClean="0">
              <a:solidFill>
                <a:srgbClr val="000000"/>
              </a:solidFill>
              <a:latin typeface="Arial"/>
              <a:cs typeface="Arial"/>
            </a:endParaRPr>
          </a:p>
          <a:p>
            <a:pPr marL="285750" indent="-285750">
              <a:buFont typeface="Arial"/>
              <a:buChar char="•"/>
            </a:pPr>
            <a:r>
              <a:rPr lang="en-US" sz="1700" dirty="0" smtClean="0">
                <a:solidFill>
                  <a:srgbClr val="000000"/>
                </a:solidFill>
                <a:latin typeface="Arial"/>
                <a:cs typeface="Arial"/>
              </a:rPr>
              <a:t>Accumulation of </a:t>
            </a:r>
            <a:r>
              <a:rPr lang="en-US" sz="1700" b="1" dirty="0" smtClean="0">
                <a:solidFill>
                  <a:srgbClr val="008000"/>
                </a:solidFill>
                <a:latin typeface="Arial"/>
                <a:cs typeface="Arial"/>
              </a:rPr>
              <a:t>ions</a:t>
            </a:r>
            <a:r>
              <a:rPr lang="en-US" sz="1700" dirty="0" smtClean="0">
                <a:solidFill>
                  <a:srgbClr val="000000"/>
                </a:solidFill>
                <a:latin typeface="Arial"/>
                <a:cs typeface="Arial"/>
              </a:rPr>
              <a:t> in high-current DC electron beam.</a:t>
            </a:r>
          </a:p>
        </p:txBody>
      </p:sp>
      <p:sp>
        <p:nvSpPr>
          <p:cNvPr id="3" name="Text Box 4"/>
          <p:cNvSpPr txBox="1">
            <a:spLocks noChangeArrowheads="1"/>
          </p:cNvSpPr>
          <p:nvPr/>
        </p:nvSpPr>
        <p:spPr bwMode="auto">
          <a:xfrm>
            <a:off x="2234187" y="80014"/>
            <a:ext cx="6909813" cy="46166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200">
                <a:solidFill>
                  <a:schemeClr val="tx1"/>
                </a:solidFill>
                <a:latin typeface="Times New Roman" charset="0"/>
                <a:ea typeface="ＭＳ Ｐゴシック" charset="0"/>
                <a:cs typeface="ＭＳ Ｐゴシック" charset="0"/>
              </a:defRPr>
            </a:lvl1pPr>
            <a:lvl2pPr marL="37931725" indent="-37474525">
              <a:defRPr sz="1200">
                <a:solidFill>
                  <a:schemeClr val="tx1"/>
                </a:solidFill>
                <a:latin typeface="Times New Roman" charset="0"/>
                <a:ea typeface="ＭＳ Ｐゴシック" charset="0"/>
              </a:defRPr>
            </a:lvl2pPr>
            <a:lvl3pPr>
              <a:defRPr sz="1200">
                <a:solidFill>
                  <a:schemeClr val="tx1"/>
                </a:solidFill>
                <a:latin typeface="Times New Roman" charset="0"/>
                <a:ea typeface="ＭＳ Ｐゴシック" charset="0"/>
              </a:defRPr>
            </a:lvl3pPr>
            <a:lvl4pPr>
              <a:defRPr sz="1200">
                <a:solidFill>
                  <a:schemeClr val="tx1"/>
                </a:solidFill>
                <a:latin typeface="Times New Roman" charset="0"/>
                <a:ea typeface="ＭＳ Ｐゴシック" charset="0"/>
              </a:defRPr>
            </a:lvl4pPr>
            <a:lvl5pPr>
              <a:defRPr sz="1200">
                <a:solidFill>
                  <a:schemeClr val="tx1"/>
                </a:solidFill>
                <a:latin typeface="Times New Roman" charset="0"/>
                <a:ea typeface="ＭＳ Ｐゴシック" charset="0"/>
              </a:defRPr>
            </a:lvl5pPr>
            <a:lvl6pPr marL="457200" eaLnBrk="0" fontAlgn="base" hangingPunct="0">
              <a:spcBef>
                <a:spcPct val="0"/>
              </a:spcBef>
              <a:spcAft>
                <a:spcPct val="0"/>
              </a:spcAft>
              <a:defRPr sz="1200">
                <a:solidFill>
                  <a:schemeClr val="tx1"/>
                </a:solidFill>
                <a:latin typeface="Times New Roman" charset="0"/>
                <a:ea typeface="ＭＳ Ｐゴシック" charset="0"/>
              </a:defRPr>
            </a:lvl6pPr>
            <a:lvl7pPr marL="914400" eaLnBrk="0" fontAlgn="base" hangingPunct="0">
              <a:spcBef>
                <a:spcPct val="0"/>
              </a:spcBef>
              <a:spcAft>
                <a:spcPct val="0"/>
              </a:spcAft>
              <a:defRPr sz="1200">
                <a:solidFill>
                  <a:schemeClr val="tx1"/>
                </a:solidFill>
                <a:latin typeface="Times New Roman" charset="0"/>
                <a:ea typeface="ＭＳ Ｐゴシック" charset="0"/>
              </a:defRPr>
            </a:lvl7pPr>
            <a:lvl8pPr marL="1371600" eaLnBrk="0" fontAlgn="base" hangingPunct="0">
              <a:spcBef>
                <a:spcPct val="0"/>
              </a:spcBef>
              <a:spcAft>
                <a:spcPct val="0"/>
              </a:spcAft>
              <a:defRPr sz="1200">
                <a:solidFill>
                  <a:schemeClr val="tx1"/>
                </a:solidFill>
                <a:latin typeface="Times New Roman" charset="0"/>
                <a:ea typeface="ＭＳ Ｐゴシック" charset="0"/>
              </a:defRPr>
            </a:lvl8pPr>
            <a:lvl9pPr marL="1828800" eaLnBrk="0" fontAlgn="base" hangingPunct="0">
              <a:spcBef>
                <a:spcPct val="0"/>
              </a:spcBef>
              <a:spcAft>
                <a:spcPct val="0"/>
              </a:spcAft>
              <a:defRPr sz="1200">
                <a:solidFill>
                  <a:schemeClr val="tx1"/>
                </a:solidFill>
                <a:latin typeface="Times New Roman" charset="0"/>
                <a:ea typeface="ＭＳ Ｐゴシック" charset="0"/>
              </a:defRPr>
            </a:lvl9pPr>
          </a:lstStyle>
          <a:p>
            <a:pPr algn="ctr">
              <a:tabLst>
                <a:tab pos="1492250" algn="l"/>
              </a:tabLst>
            </a:pPr>
            <a:r>
              <a:rPr lang="en-US" sz="2400" dirty="0" smtClean="0">
                <a:latin typeface="Optima"/>
                <a:cs typeface="Optima"/>
              </a:rPr>
              <a:t>CBETA benefits (1): Hadron cooling for the EIC</a:t>
            </a:r>
            <a:endParaRPr lang="en-US" sz="2400" dirty="0">
              <a:latin typeface="Optima"/>
              <a:cs typeface="Optima"/>
            </a:endParaRPr>
          </a:p>
        </p:txBody>
      </p:sp>
    </p:spTree>
    <p:extLst>
      <p:ext uri="{BB962C8B-B14F-4D97-AF65-F5344CB8AC3E}">
        <p14:creationId xmlns:p14="http://schemas.microsoft.com/office/powerpoint/2010/main" val="160741494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011" y="635667"/>
            <a:ext cx="8914360" cy="5586144"/>
          </a:xfrm>
          <a:prstGeom prst="rect">
            <a:avLst/>
          </a:prstGeom>
        </p:spPr>
        <p:txBody>
          <a:bodyPr wrap="square">
            <a:spAutoFit/>
          </a:bodyPr>
          <a:lstStyle/>
          <a:p>
            <a:pPr lvl="0"/>
            <a:endParaRPr lang="en-US" sz="1700" b="1" dirty="0" smtClean="0">
              <a:latin typeface="Arial"/>
              <a:cs typeface="Arial"/>
            </a:endParaRPr>
          </a:p>
          <a:p>
            <a:pPr marL="285750" lvl="0" indent="-285750">
              <a:buFont typeface="Arial"/>
              <a:buChar char="•"/>
            </a:pPr>
            <a:r>
              <a:rPr lang="en-US" sz="1700" b="1" dirty="0" smtClean="0">
                <a:latin typeface="Arial"/>
                <a:cs typeface="Arial"/>
              </a:rPr>
              <a:t>The EIC needs hadron cooling to stably achieve its highest luminosities. </a:t>
            </a:r>
            <a:r>
              <a:rPr lang="en-US" sz="1700" dirty="0" smtClean="0">
                <a:latin typeface="Arial"/>
                <a:cs typeface="Arial"/>
              </a:rPr>
              <a:t>The EIC cooling community determined that the ERLs needed for EIC hadron cooling require R&amp;D that can all be addressed with CBETA.</a:t>
            </a:r>
          </a:p>
          <a:p>
            <a:endParaRPr lang="en-US" sz="1700" b="1" dirty="0" smtClean="0">
              <a:latin typeface="Arial"/>
              <a:cs typeface="Arial"/>
            </a:endParaRPr>
          </a:p>
          <a:p>
            <a:pPr marL="285750" indent="-285750">
              <a:buFont typeface="Arial"/>
              <a:buChar char="•"/>
            </a:pPr>
            <a:r>
              <a:rPr lang="en-US" sz="1700" b="1" dirty="0">
                <a:latin typeface="Arial"/>
                <a:cs typeface="Arial"/>
              </a:rPr>
              <a:t>CBETA is an accelerator physics treasure trove</a:t>
            </a:r>
            <a:r>
              <a:rPr lang="en-US" sz="1700" dirty="0" smtClean="0">
                <a:latin typeface="Arial"/>
                <a:cs typeface="Arial"/>
              </a:rPr>
              <a:t>; it is able to investigate not only important topics for EIC hadron cooling, but it addresses topics important for many other potential new accelerator applications, e.g. medical isotope production, computer chip lithography, and future highest-energy electron/positron collider.</a:t>
            </a:r>
          </a:p>
          <a:p>
            <a:pPr marL="285750" indent="-285750">
              <a:buFont typeface="Arial"/>
              <a:buChar char="•"/>
            </a:pPr>
            <a:endParaRPr lang="en-US" sz="1700" dirty="0">
              <a:latin typeface="Arial"/>
              <a:cs typeface="Arial"/>
            </a:endParaRPr>
          </a:p>
          <a:p>
            <a:pPr marL="285750" indent="-285750">
              <a:buFont typeface="Arial"/>
              <a:buChar char="•"/>
            </a:pPr>
            <a:r>
              <a:rPr lang="en-US" sz="1700" b="1" dirty="0" smtClean="0">
                <a:latin typeface="Arial"/>
                <a:cs typeface="Arial"/>
              </a:rPr>
              <a:t>Phase space optimizations for highly optimized beams</a:t>
            </a:r>
            <a:r>
              <a:rPr lang="en-US" sz="1700" dirty="0" smtClean="0">
                <a:latin typeface="Arial"/>
                <a:cs typeface="Arial"/>
              </a:rPr>
              <a:t>, e.g. for Ultrafast Electron Diffraction, for Compton scattering, or for a gas-jet collider.</a:t>
            </a:r>
          </a:p>
          <a:p>
            <a:endParaRPr lang="en-US" sz="1700" dirty="0">
              <a:latin typeface="Arial"/>
              <a:cs typeface="Arial"/>
            </a:endParaRPr>
          </a:p>
          <a:p>
            <a:pPr marL="285750" indent="-285750">
              <a:buFont typeface="Arial"/>
              <a:buChar char="•"/>
            </a:pPr>
            <a:r>
              <a:rPr lang="en-US" sz="1700" b="1" dirty="0" smtClean="0">
                <a:latin typeface="Arial"/>
                <a:cs typeface="Arial"/>
              </a:rPr>
              <a:t>Investigation of bunch smoothness</a:t>
            </a:r>
            <a:r>
              <a:rPr lang="en-US" sz="1700" dirty="0" smtClean="0">
                <a:latin typeface="Arial"/>
                <a:cs typeface="Arial"/>
              </a:rPr>
              <a:t>, </a:t>
            </a:r>
            <a:r>
              <a:rPr lang="en-US" sz="1700" dirty="0">
                <a:latin typeface="Arial"/>
                <a:cs typeface="Arial"/>
              </a:rPr>
              <a:t>e.g</a:t>
            </a:r>
            <a:r>
              <a:rPr lang="en-US" sz="1700" dirty="0" smtClean="0">
                <a:latin typeface="Arial"/>
                <a:cs typeface="Arial"/>
              </a:rPr>
              <a:t>. to avoid </a:t>
            </a:r>
            <a:r>
              <a:rPr lang="en-US" sz="1700" dirty="0" err="1" smtClean="0">
                <a:latin typeface="Arial"/>
                <a:cs typeface="Arial"/>
              </a:rPr>
              <a:t>microbunching</a:t>
            </a:r>
            <a:r>
              <a:rPr lang="en-US" sz="1700" dirty="0" smtClean="0">
                <a:latin typeface="Arial"/>
                <a:cs typeface="Arial"/>
              </a:rPr>
              <a:t> or for coherent electron cooling.</a:t>
            </a:r>
            <a:endParaRPr lang="en-US" sz="1700" dirty="0">
              <a:latin typeface="Arial"/>
              <a:cs typeface="Arial"/>
            </a:endParaRPr>
          </a:p>
          <a:p>
            <a:endParaRPr lang="en-US" sz="1700" dirty="0">
              <a:latin typeface="Arial"/>
              <a:cs typeface="Arial"/>
            </a:endParaRPr>
          </a:p>
          <a:p>
            <a:pPr marL="285750" indent="-285750">
              <a:buFont typeface="Arial"/>
              <a:buChar char="•"/>
            </a:pPr>
            <a:r>
              <a:rPr lang="en-US" sz="1700" b="1" dirty="0" smtClean="0">
                <a:latin typeface="Arial"/>
                <a:cs typeface="Arial"/>
              </a:rPr>
              <a:t>Investigation of CSR, CSR shielding, and </a:t>
            </a:r>
            <a:r>
              <a:rPr lang="en-US" sz="1700" b="1" dirty="0" err="1" smtClean="0">
                <a:latin typeface="Arial"/>
                <a:cs typeface="Arial"/>
              </a:rPr>
              <a:t>microbunching</a:t>
            </a:r>
            <a:endParaRPr lang="en-US" sz="1700" b="1" dirty="0" smtClean="0">
              <a:latin typeface="Arial"/>
              <a:cs typeface="Arial"/>
            </a:endParaRPr>
          </a:p>
          <a:p>
            <a:pPr marL="285750" indent="-285750">
              <a:buFont typeface="Arial"/>
              <a:buChar char="•"/>
            </a:pPr>
            <a:endParaRPr lang="en-US" sz="1700" b="1" dirty="0">
              <a:latin typeface="Arial"/>
              <a:cs typeface="Arial"/>
            </a:endParaRPr>
          </a:p>
          <a:p>
            <a:pPr marL="285750" indent="-285750">
              <a:buFont typeface="Arial"/>
              <a:buChar char="•"/>
            </a:pPr>
            <a:r>
              <a:rPr lang="en-US" sz="1700" b="1" dirty="0" smtClean="0">
                <a:latin typeface="Arial"/>
                <a:cs typeface="Arial"/>
              </a:rPr>
              <a:t>Investigation of ion / beam interactions</a:t>
            </a:r>
          </a:p>
          <a:p>
            <a:pPr marL="285750" indent="-285750">
              <a:buFont typeface="Arial"/>
              <a:buChar char="•"/>
            </a:pPr>
            <a:endParaRPr lang="en-US" sz="1700" b="1" dirty="0">
              <a:latin typeface="Arial"/>
              <a:cs typeface="Arial"/>
            </a:endParaRPr>
          </a:p>
          <a:p>
            <a:pPr marL="285750" indent="-285750">
              <a:buFont typeface="Arial"/>
              <a:buChar char="•"/>
            </a:pPr>
            <a:r>
              <a:rPr lang="en-US" sz="1700" b="1" dirty="0" smtClean="0">
                <a:latin typeface="Arial"/>
                <a:cs typeface="Arial"/>
              </a:rPr>
              <a:t>ERL studies for future ERL-based accelerators</a:t>
            </a:r>
            <a:r>
              <a:rPr lang="en-US" sz="1700" dirty="0" smtClean="0">
                <a:latin typeface="Arial"/>
                <a:cs typeface="Arial"/>
              </a:rPr>
              <a:t>, e.g. the ERL FCC-</a:t>
            </a:r>
            <a:r>
              <a:rPr lang="en-US" sz="1700" dirty="0" err="1" smtClean="0">
                <a:latin typeface="Arial"/>
                <a:cs typeface="Arial"/>
              </a:rPr>
              <a:t>ee</a:t>
            </a:r>
            <a:r>
              <a:rPr lang="en-US" sz="1700" dirty="0" smtClean="0">
                <a:latin typeface="Arial"/>
                <a:cs typeface="Arial"/>
              </a:rPr>
              <a:t>.</a:t>
            </a:r>
            <a:endParaRPr lang="en-US" sz="1700" b="1" dirty="0">
              <a:latin typeface="Arial"/>
              <a:cs typeface="Arial"/>
            </a:endParaRPr>
          </a:p>
        </p:txBody>
      </p:sp>
      <p:sp>
        <p:nvSpPr>
          <p:cNvPr id="5" name="Text Box 4"/>
          <p:cNvSpPr txBox="1">
            <a:spLocks noChangeArrowheads="1"/>
          </p:cNvSpPr>
          <p:nvPr/>
        </p:nvSpPr>
        <p:spPr bwMode="auto">
          <a:xfrm>
            <a:off x="2175393" y="80014"/>
            <a:ext cx="6968607" cy="46166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200">
                <a:solidFill>
                  <a:schemeClr val="tx1"/>
                </a:solidFill>
                <a:latin typeface="Times New Roman" charset="0"/>
                <a:ea typeface="ＭＳ Ｐゴシック" charset="0"/>
                <a:cs typeface="ＭＳ Ｐゴシック" charset="0"/>
              </a:defRPr>
            </a:lvl1pPr>
            <a:lvl2pPr marL="37931725" indent="-37474525">
              <a:defRPr sz="1200">
                <a:solidFill>
                  <a:schemeClr val="tx1"/>
                </a:solidFill>
                <a:latin typeface="Times New Roman" charset="0"/>
                <a:ea typeface="ＭＳ Ｐゴシック" charset="0"/>
              </a:defRPr>
            </a:lvl2pPr>
            <a:lvl3pPr>
              <a:defRPr sz="1200">
                <a:solidFill>
                  <a:schemeClr val="tx1"/>
                </a:solidFill>
                <a:latin typeface="Times New Roman" charset="0"/>
                <a:ea typeface="ＭＳ Ｐゴシック" charset="0"/>
              </a:defRPr>
            </a:lvl3pPr>
            <a:lvl4pPr>
              <a:defRPr sz="1200">
                <a:solidFill>
                  <a:schemeClr val="tx1"/>
                </a:solidFill>
                <a:latin typeface="Times New Roman" charset="0"/>
                <a:ea typeface="ＭＳ Ｐゴシック" charset="0"/>
              </a:defRPr>
            </a:lvl4pPr>
            <a:lvl5pPr>
              <a:defRPr sz="1200">
                <a:solidFill>
                  <a:schemeClr val="tx1"/>
                </a:solidFill>
                <a:latin typeface="Times New Roman" charset="0"/>
                <a:ea typeface="ＭＳ Ｐゴシック" charset="0"/>
              </a:defRPr>
            </a:lvl5pPr>
            <a:lvl6pPr marL="457200" eaLnBrk="0" fontAlgn="base" hangingPunct="0">
              <a:spcBef>
                <a:spcPct val="0"/>
              </a:spcBef>
              <a:spcAft>
                <a:spcPct val="0"/>
              </a:spcAft>
              <a:defRPr sz="1200">
                <a:solidFill>
                  <a:schemeClr val="tx1"/>
                </a:solidFill>
                <a:latin typeface="Times New Roman" charset="0"/>
                <a:ea typeface="ＭＳ Ｐゴシック" charset="0"/>
              </a:defRPr>
            </a:lvl6pPr>
            <a:lvl7pPr marL="914400" eaLnBrk="0" fontAlgn="base" hangingPunct="0">
              <a:spcBef>
                <a:spcPct val="0"/>
              </a:spcBef>
              <a:spcAft>
                <a:spcPct val="0"/>
              </a:spcAft>
              <a:defRPr sz="1200">
                <a:solidFill>
                  <a:schemeClr val="tx1"/>
                </a:solidFill>
                <a:latin typeface="Times New Roman" charset="0"/>
                <a:ea typeface="ＭＳ Ｐゴシック" charset="0"/>
              </a:defRPr>
            </a:lvl7pPr>
            <a:lvl8pPr marL="1371600" eaLnBrk="0" fontAlgn="base" hangingPunct="0">
              <a:spcBef>
                <a:spcPct val="0"/>
              </a:spcBef>
              <a:spcAft>
                <a:spcPct val="0"/>
              </a:spcAft>
              <a:defRPr sz="1200">
                <a:solidFill>
                  <a:schemeClr val="tx1"/>
                </a:solidFill>
                <a:latin typeface="Times New Roman" charset="0"/>
                <a:ea typeface="ＭＳ Ｐゴシック" charset="0"/>
              </a:defRPr>
            </a:lvl8pPr>
            <a:lvl9pPr marL="1828800" eaLnBrk="0" fontAlgn="base" hangingPunct="0">
              <a:spcBef>
                <a:spcPct val="0"/>
              </a:spcBef>
              <a:spcAft>
                <a:spcPct val="0"/>
              </a:spcAft>
              <a:defRPr sz="1200">
                <a:solidFill>
                  <a:schemeClr val="tx1"/>
                </a:solidFill>
                <a:latin typeface="Times New Roman" charset="0"/>
                <a:ea typeface="ＭＳ Ｐゴシック" charset="0"/>
              </a:defRPr>
            </a:lvl9pPr>
          </a:lstStyle>
          <a:p>
            <a:pPr algn="ctr">
              <a:tabLst>
                <a:tab pos="1492250" algn="l"/>
              </a:tabLst>
            </a:pPr>
            <a:r>
              <a:rPr lang="en-US" sz="2400" dirty="0" smtClean="0">
                <a:latin typeface="Optima"/>
                <a:cs typeface="Optima"/>
              </a:rPr>
              <a:t>Future Test Facility Applications</a:t>
            </a:r>
            <a:endParaRPr lang="en-US" sz="2400" dirty="0">
              <a:latin typeface="Optima"/>
              <a:cs typeface="Optima"/>
            </a:endParaRPr>
          </a:p>
        </p:txBody>
      </p:sp>
    </p:spTree>
    <p:extLst>
      <p:ext uri="{BB962C8B-B14F-4D97-AF65-F5344CB8AC3E}">
        <p14:creationId xmlns:p14="http://schemas.microsoft.com/office/powerpoint/2010/main" val="116784028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CBETA_Halbach_render.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62" y="2207449"/>
            <a:ext cx="9068982" cy="4466474"/>
          </a:xfrm>
          <a:prstGeom prst="rect">
            <a:avLst/>
          </a:prstGeom>
        </p:spPr>
      </p:pic>
      <p:sp>
        <p:nvSpPr>
          <p:cNvPr id="2" name="Title 1"/>
          <p:cNvSpPr>
            <a:spLocks noGrp="1"/>
          </p:cNvSpPr>
          <p:nvPr>
            <p:ph type="title" idx="4294967295"/>
          </p:nvPr>
        </p:nvSpPr>
        <p:spPr>
          <a:xfrm>
            <a:off x="2118182" y="11234"/>
            <a:ext cx="5293294" cy="594335"/>
          </a:xfrm>
          <a:prstGeom prst="rect">
            <a:avLst/>
          </a:prstGeom>
        </p:spPr>
        <p:txBody>
          <a:bodyPr/>
          <a:lstStyle/>
          <a:p>
            <a:pPr algn="ctr"/>
            <a:r>
              <a:rPr lang="en-US" sz="2400" dirty="0" smtClean="0">
                <a:solidFill>
                  <a:schemeClr val="tx1"/>
                </a:solidFill>
              </a:rPr>
              <a:t>Design Parameters</a:t>
            </a:r>
            <a:endParaRPr lang="en-US" sz="2400" dirty="0">
              <a:solidFill>
                <a:schemeClr val="tx1"/>
              </a:solidFill>
            </a:endParaRPr>
          </a:p>
        </p:txBody>
      </p:sp>
      <p:sp>
        <p:nvSpPr>
          <p:cNvPr id="4" name="TextBox 3"/>
          <p:cNvSpPr txBox="1"/>
          <p:nvPr/>
        </p:nvSpPr>
        <p:spPr>
          <a:xfrm>
            <a:off x="2148443" y="2438549"/>
            <a:ext cx="1005403" cy="430887"/>
          </a:xfrm>
          <a:prstGeom prst="rect">
            <a:avLst/>
          </a:prstGeom>
          <a:noFill/>
        </p:spPr>
        <p:txBody>
          <a:bodyPr wrap="none" rtlCol="0">
            <a:spAutoFit/>
          </a:bodyPr>
          <a:lstStyle/>
          <a:p>
            <a:r>
              <a:rPr lang="en-US" sz="2200" dirty="0" smtClean="0">
                <a:latin typeface="Optima"/>
                <a:cs typeface="Optima"/>
              </a:rPr>
              <a:t>6 MeV</a:t>
            </a:r>
            <a:endParaRPr lang="en-US" sz="2200" dirty="0">
              <a:latin typeface="Optima"/>
              <a:cs typeface="Optima"/>
            </a:endParaRPr>
          </a:p>
        </p:txBody>
      </p:sp>
      <p:sp>
        <p:nvSpPr>
          <p:cNvPr id="5" name="TextBox 4"/>
          <p:cNvSpPr txBox="1"/>
          <p:nvPr/>
        </p:nvSpPr>
        <p:spPr>
          <a:xfrm>
            <a:off x="6711432" y="2450446"/>
            <a:ext cx="1005403" cy="430887"/>
          </a:xfrm>
          <a:prstGeom prst="rect">
            <a:avLst/>
          </a:prstGeom>
          <a:noFill/>
        </p:spPr>
        <p:txBody>
          <a:bodyPr wrap="none" rtlCol="0">
            <a:spAutoFit/>
          </a:bodyPr>
          <a:lstStyle/>
          <a:p>
            <a:r>
              <a:rPr lang="en-US" sz="2200" dirty="0" smtClean="0">
                <a:latin typeface="Optima"/>
                <a:cs typeface="Optima"/>
              </a:rPr>
              <a:t>6 MeV</a:t>
            </a:r>
            <a:endParaRPr lang="en-US" sz="2200" dirty="0">
              <a:latin typeface="Optima"/>
              <a:cs typeface="Optima"/>
            </a:endParaRPr>
          </a:p>
        </p:txBody>
      </p:sp>
      <p:sp>
        <p:nvSpPr>
          <p:cNvPr id="6" name="Content Placeholder 1"/>
          <p:cNvSpPr txBox="1">
            <a:spLocks/>
          </p:cNvSpPr>
          <p:nvPr/>
        </p:nvSpPr>
        <p:spPr>
          <a:xfrm>
            <a:off x="0" y="842763"/>
            <a:ext cx="9171310" cy="1411726"/>
          </a:xfrm>
          <a:prstGeom prst="rect">
            <a:avLst/>
          </a:prstGeom>
          <a:solidFill>
            <a:schemeClr val="bg1"/>
          </a:solidFill>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smtClean="0">
                <a:latin typeface="Helvetica" charset="0"/>
              </a:rPr>
              <a:t>Cornell DC gun</a:t>
            </a:r>
          </a:p>
          <a:p>
            <a:r>
              <a:rPr lang="en-US" sz="1800" dirty="0" smtClean="0">
                <a:latin typeface="Helvetica" charset="0"/>
              </a:rPr>
              <a:t>100mA, 6MeV SRF injector (ICM)</a:t>
            </a:r>
            <a:endParaRPr lang="en-US" sz="1800" dirty="0">
              <a:latin typeface="Helvetica" charset="0"/>
            </a:endParaRPr>
          </a:p>
          <a:p>
            <a:r>
              <a:rPr lang="en-US" sz="1800" dirty="0" smtClean="0">
                <a:latin typeface="Helvetica" charset="0"/>
              </a:rPr>
              <a:t>600kW beam dump</a:t>
            </a:r>
          </a:p>
          <a:p>
            <a:r>
              <a:rPr lang="en-US" sz="1800" dirty="0" smtClean="0">
                <a:latin typeface="Helvetica" charset="0"/>
              </a:rPr>
              <a:t>100mA, 6-cavity SRF CW </a:t>
            </a:r>
            <a:r>
              <a:rPr lang="en-US" sz="1800" dirty="0" err="1" smtClean="0">
                <a:latin typeface="Helvetica" charset="0"/>
              </a:rPr>
              <a:t>Linac</a:t>
            </a:r>
            <a:r>
              <a:rPr lang="en-US" sz="1800" dirty="0" smtClean="0">
                <a:latin typeface="Helvetica" charset="0"/>
              </a:rPr>
              <a:t> (MLC)</a:t>
            </a:r>
            <a:endParaRPr lang="en-US" sz="1800" dirty="0">
              <a:latin typeface="Helvetica" charset="0"/>
            </a:endParaRPr>
          </a:p>
        </p:txBody>
      </p:sp>
      <p:sp>
        <p:nvSpPr>
          <p:cNvPr id="11" name="TextBox 10"/>
          <p:cNvSpPr txBox="1"/>
          <p:nvPr/>
        </p:nvSpPr>
        <p:spPr>
          <a:xfrm>
            <a:off x="4094893" y="3412605"/>
            <a:ext cx="1582484" cy="430887"/>
          </a:xfrm>
          <a:prstGeom prst="rect">
            <a:avLst/>
          </a:prstGeom>
          <a:noFill/>
        </p:spPr>
        <p:txBody>
          <a:bodyPr wrap="none" rtlCol="0">
            <a:spAutoFit/>
          </a:bodyPr>
          <a:lstStyle/>
          <a:p>
            <a:r>
              <a:rPr lang="en-US" sz="2200" dirty="0" smtClean="0">
                <a:latin typeface="Optima"/>
                <a:cs typeface="Optima"/>
              </a:rPr>
              <a:t>+/- 36 MeV</a:t>
            </a:r>
            <a:endParaRPr lang="en-US" sz="2200" dirty="0">
              <a:latin typeface="Optima"/>
              <a:cs typeface="Optima"/>
            </a:endParaRPr>
          </a:p>
        </p:txBody>
      </p:sp>
      <p:sp>
        <p:nvSpPr>
          <p:cNvPr id="12" name="Text Box 4"/>
          <p:cNvSpPr txBox="1">
            <a:spLocks noChangeArrowheads="1"/>
          </p:cNvSpPr>
          <p:nvPr/>
        </p:nvSpPr>
        <p:spPr bwMode="auto">
          <a:xfrm>
            <a:off x="962405" y="4031652"/>
            <a:ext cx="7296727" cy="1323439"/>
          </a:xfrm>
          <a:prstGeom prst="rect">
            <a:avLst/>
          </a:prstGeom>
          <a:solidFill>
            <a:schemeClr val="bg1"/>
          </a:solidFill>
          <a:ln w="19050">
            <a:solidFill>
              <a:srgbClr val="00FF00"/>
            </a:solidFill>
            <a:miter lim="800000"/>
            <a:headEnd/>
            <a:tailEnd/>
          </a:ln>
          <a:extLst/>
        </p:spPr>
        <p:txBody>
          <a:bodyPr wrap="square">
            <a:spAutoFit/>
          </a:bodyPr>
          <a:lstStyle>
            <a:lvl1pPr>
              <a:defRPr sz="1200">
                <a:solidFill>
                  <a:schemeClr val="tx1"/>
                </a:solidFill>
                <a:latin typeface="Times New Roman" charset="0"/>
                <a:ea typeface="ＭＳ Ｐゴシック" charset="0"/>
                <a:cs typeface="ＭＳ Ｐゴシック" charset="0"/>
              </a:defRPr>
            </a:lvl1pPr>
            <a:lvl2pPr marL="37931725" indent="-37474525">
              <a:defRPr sz="1200">
                <a:solidFill>
                  <a:schemeClr val="tx1"/>
                </a:solidFill>
                <a:latin typeface="Times New Roman" charset="0"/>
                <a:ea typeface="ＭＳ Ｐゴシック" charset="0"/>
              </a:defRPr>
            </a:lvl2pPr>
            <a:lvl3pPr>
              <a:defRPr sz="1200">
                <a:solidFill>
                  <a:schemeClr val="tx1"/>
                </a:solidFill>
                <a:latin typeface="Times New Roman" charset="0"/>
                <a:ea typeface="ＭＳ Ｐゴシック" charset="0"/>
              </a:defRPr>
            </a:lvl3pPr>
            <a:lvl4pPr>
              <a:defRPr sz="1200">
                <a:solidFill>
                  <a:schemeClr val="tx1"/>
                </a:solidFill>
                <a:latin typeface="Times New Roman" charset="0"/>
                <a:ea typeface="ＭＳ Ｐゴシック" charset="0"/>
              </a:defRPr>
            </a:lvl4pPr>
            <a:lvl5pPr>
              <a:defRPr sz="1200">
                <a:solidFill>
                  <a:schemeClr val="tx1"/>
                </a:solidFill>
                <a:latin typeface="Times New Roman" charset="0"/>
                <a:ea typeface="ＭＳ Ｐゴシック" charset="0"/>
              </a:defRPr>
            </a:lvl5pPr>
            <a:lvl6pPr marL="457200" eaLnBrk="0" fontAlgn="base" hangingPunct="0">
              <a:spcBef>
                <a:spcPct val="0"/>
              </a:spcBef>
              <a:spcAft>
                <a:spcPct val="0"/>
              </a:spcAft>
              <a:defRPr sz="1200">
                <a:solidFill>
                  <a:schemeClr val="tx1"/>
                </a:solidFill>
                <a:latin typeface="Times New Roman" charset="0"/>
                <a:ea typeface="ＭＳ Ｐゴシック" charset="0"/>
              </a:defRPr>
            </a:lvl6pPr>
            <a:lvl7pPr marL="914400" eaLnBrk="0" fontAlgn="base" hangingPunct="0">
              <a:spcBef>
                <a:spcPct val="0"/>
              </a:spcBef>
              <a:spcAft>
                <a:spcPct val="0"/>
              </a:spcAft>
              <a:defRPr sz="1200">
                <a:solidFill>
                  <a:schemeClr val="tx1"/>
                </a:solidFill>
                <a:latin typeface="Times New Roman" charset="0"/>
                <a:ea typeface="ＭＳ Ｐゴシック" charset="0"/>
              </a:defRPr>
            </a:lvl7pPr>
            <a:lvl8pPr marL="1371600" eaLnBrk="0" fontAlgn="base" hangingPunct="0">
              <a:spcBef>
                <a:spcPct val="0"/>
              </a:spcBef>
              <a:spcAft>
                <a:spcPct val="0"/>
              </a:spcAft>
              <a:defRPr sz="1200">
                <a:solidFill>
                  <a:schemeClr val="tx1"/>
                </a:solidFill>
                <a:latin typeface="Times New Roman" charset="0"/>
                <a:ea typeface="ＭＳ Ｐゴシック" charset="0"/>
              </a:defRPr>
            </a:lvl8pPr>
            <a:lvl9pPr marL="18288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2000" dirty="0" smtClean="0">
                <a:latin typeface="Arial"/>
                <a:cs typeface="Arial"/>
              </a:rPr>
              <a:t>Electron Current </a:t>
            </a:r>
            <a:r>
              <a:rPr lang="en-US" sz="2000" dirty="0">
                <a:latin typeface="Arial"/>
                <a:cs typeface="Arial"/>
              </a:rPr>
              <a:t> </a:t>
            </a:r>
            <a:r>
              <a:rPr lang="en-US" sz="2000" dirty="0" smtClean="0">
                <a:latin typeface="Arial"/>
                <a:cs typeface="Arial"/>
              </a:rPr>
              <a:t>up to 320mA in the </a:t>
            </a:r>
            <a:r>
              <a:rPr lang="en-US" sz="2000" dirty="0" err="1" smtClean="0">
                <a:latin typeface="Arial"/>
                <a:cs typeface="Arial"/>
              </a:rPr>
              <a:t>linac</a:t>
            </a:r>
            <a:endParaRPr lang="en-US" sz="2000" dirty="0" smtClean="0">
              <a:latin typeface="Arial"/>
              <a:cs typeface="Arial"/>
            </a:endParaRPr>
          </a:p>
          <a:p>
            <a:r>
              <a:rPr lang="en-US" sz="2000" dirty="0" smtClean="0">
                <a:latin typeface="Arial"/>
                <a:cs typeface="Arial"/>
              </a:rPr>
              <a:t>Bunch </a:t>
            </a:r>
            <a:r>
              <a:rPr lang="en-US" sz="2000" dirty="0">
                <a:latin typeface="Arial"/>
                <a:cs typeface="Arial"/>
              </a:rPr>
              <a:t>charge Q </a:t>
            </a:r>
            <a:r>
              <a:rPr lang="en-US" sz="2000" dirty="0" smtClean="0">
                <a:latin typeface="Arial"/>
                <a:cs typeface="Arial"/>
              </a:rPr>
              <a:t>of up to 2nC in the injector</a:t>
            </a:r>
            <a:endParaRPr lang="en-US" sz="2000" dirty="0">
              <a:latin typeface="Arial"/>
              <a:cs typeface="Arial"/>
            </a:endParaRPr>
          </a:p>
          <a:p>
            <a:r>
              <a:rPr lang="en-US" sz="2000" dirty="0">
                <a:latin typeface="Arial"/>
                <a:cs typeface="Arial"/>
              </a:rPr>
              <a:t>Bunch repetition rate </a:t>
            </a:r>
            <a:r>
              <a:rPr lang="en-US" sz="2000" dirty="0" smtClean="0">
                <a:latin typeface="Arial"/>
                <a:cs typeface="Arial"/>
              </a:rPr>
              <a:t>1.3GHz/N</a:t>
            </a:r>
            <a:endParaRPr lang="en-US" sz="2000" dirty="0">
              <a:latin typeface="Arial"/>
              <a:cs typeface="Arial"/>
            </a:endParaRPr>
          </a:p>
          <a:p>
            <a:r>
              <a:rPr lang="en-US" sz="2000" dirty="0" smtClean="0">
                <a:latin typeface="Arial"/>
                <a:cs typeface="Arial"/>
              </a:rPr>
              <a:t>Beams of </a:t>
            </a:r>
            <a:r>
              <a:rPr lang="en-US" sz="2000" b="1" dirty="0" smtClean="0">
                <a:latin typeface="Arial"/>
                <a:cs typeface="Arial"/>
              </a:rPr>
              <a:t>100mA for 1 turn </a:t>
            </a:r>
            <a:r>
              <a:rPr lang="en-US" sz="2000" dirty="0" smtClean="0">
                <a:latin typeface="Arial"/>
                <a:cs typeface="Arial"/>
              </a:rPr>
              <a:t>and </a:t>
            </a:r>
            <a:r>
              <a:rPr lang="en-US" sz="2000" b="1" dirty="0" smtClean="0">
                <a:latin typeface="Arial"/>
                <a:cs typeface="Arial"/>
              </a:rPr>
              <a:t>40mA for 4 turns</a:t>
            </a:r>
            <a:endParaRPr lang="en-US" sz="2000" b="1" dirty="0">
              <a:latin typeface="Arial"/>
              <a:cs typeface="Arial"/>
            </a:endParaRPr>
          </a:p>
        </p:txBody>
      </p:sp>
      <p:sp>
        <p:nvSpPr>
          <p:cNvPr id="13" name="TextBox 12"/>
          <p:cNvSpPr txBox="1"/>
          <p:nvPr/>
        </p:nvSpPr>
        <p:spPr>
          <a:xfrm>
            <a:off x="3241744" y="6027871"/>
            <a:ext cx="2890535" cy="430887"/>
          </a:xfrm>
          <a:prstGeom prst="rect">
            <a:avLst/>
          </a:prstGeom>
          <a:noFill/>
        </p:spPr>
        <p:txBody>
          <a:bodyPr wrap="none" rtlCol="0">
            <a:spAutoFit/>
          </a:bodyPr>
          <a:lstStyle/>
          <a:p>
            <a:r>
              <a:rPr lang="en-US" sz="2200" b="1" dirty="0" smtClean="0">
                <a:latin typeface="Optima"/>
                <a:cs typeface="Optima"/>
              </a:rPr>
              <a:t>42, 78, 114, 150 MeV   </a:t>
            </a:r>
            <a:endParaRPr lang="en-US" sz="2200" b="1" dirty="0">
              <a:latin typeface="Optima"/>
              <a:cs typeface="Optima"/>
            </a:endParaRPr>
          </a:p>
        </p:txBody>
      </p:sp>
      <p:sp>
        <p:nvSpPr>
          <p:cNvPr id="17" name="Content Placeholder 1"/>
          <p:cNvSpPr txBox="1">
            <a:spLocks/>
          </p:cNvSpPr>
          <p:nvPr/>
        </p:nvSpPr>
        <p:spPr>
          <a:xfrm>
            <a:off x="4820652" y="811027"/>
            <a:ext cx="4291993" cy="1411726"/>
          </a:xfrm>
          <a:prstGeom prst="rect">
            <a:avLst/>
          </a:prstGeom>
          <a:solidFill>
            <a:schemeClr val="bg1"/>
          </a:solidFill>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smtClean="0">
                <a:latin typeface="Helvetica" charset="0"/>
              </a:rPr>
              <a:t>4 spreaders and 4 combiners</a:t>
            </a:r>
          </a:p>
          <a:p>
            <a:r>
              <a:rPr lang="en-US" sz="1800" dirty="0" smtClean="0">
                <a:latin typeface="Helvetica" charset="0"/>
              </a:rPr>
              <a:t>FFA return loop</a:t>
            </a:r>
          </a:p>
          <a:p>
            <a:pPr lvl="1"/>
            <a:r>
              <a:rPr lang="en-US" sz="1600" dirty="0">
                <a:latin typeface="Helvetica" charset="0"/>
              </a:rPr>
              <a:t>O</a:t>
            </a:r>
            <a:r>
              <a:rPr lang="en-US" sz="1600" dirty="0" smtClean="0">
                <a:latin typeface="Helvetica" charset="0"/>
              </a:rPr>
              <a:t>f permanent magnets</a:t>
            </a:r>
          </a:p>
          <a:p>
            <a:pPr lvl="1"/>
            <a:r>
              <a:rPr lang="en-US" sz="1600" dirty="0" smtClean="0">
                <a:latin typeface="Helvetica" charset="0"/>
              </a:rPr>
              <a:t>For a factor 3.8 energy aperture.</a:t>
            </a:r>
          </a:p>
          <a:p>
            <a:pPr lvl="1"/>
            <a:r>
              <a:rPr lang="en-US" sz="1600" dirty="0" smtClean="0">
                <a:latin typeface="Helvetica" charset="0"/>
              </a:rPr>
              <a:t>For 7 simultaneous beams</a:t>
            </a:r>
          </a:p>
        </p:txBody>
      </p:sp>
      <p:pic>
        <p:nvPicPr>
          <p:cNvPr id="14" name="Picture 13" descr="Logo_RR6.jpe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90635" y="4509"/>
            <a:ext cx="2171004" cy="583948"/>
          </a:xfrm>
          <a:prstGeom prst="rect">
            <a:avLst/>
          </a:prstGeom>
        </p:spPr>
      </p:pic>
    </p:spTree>
    <p:extLst>
      <p:ext uri="{BB962C8B-B14F-4D97-AF65-F5344CB8AC3E}">
        <p14:creationId xmlns:p14="http://schemas.microsoft.com/office/powerpoint/2010/main" val="23502816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RL-Scatter-plot-2.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635000"/>
            <a:ext cx="9144000" cy="5576352"/>
          </a:xfrm>
          <a:prstGeom prst="rect">
            <a:avLst/>
          </a:prstGeom>
        </p:spPr>
      </p:pic>
      <p:sp>
        <p:nvSpPr>
          <p:cNvPr id="16" name="Right Triangle 15"/>
          <p:cNvSpPr/>
          <p:nvPr/>
        </p:nvSpPr>
        <p:spPr>
          <a:xfrm>
            <a:off x="5708319" y="2713780"/>
            <a:ext cx="1486495" cy="973770"/>
          </a:xfrm>
          <a:prstGeom prst="rtTriangle">
            <a:avLst/>
          </a:prstGeom>
          <a:solidFill>
            <a:schemeClr val="bg1"/>
          </a:solidFill>
          <a:ln>
            <a:noFill/>
          </a:ln>
          <a:effectLst/>
          <a:scene3d>
            <a:camera prst="orthographicFront">
              <a:rot lat="0" lon="0" rev="1080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3668998" y="6752166"/>
            <a:ext cx="184666" cy="646331"/>
          </a:xfrm>
          <a:prstGeom prst="rect">
            <a:avLst/>
          </a:prstGeom>
          <a:noFill/>
        </p:spPr>
        <p:txBody>
          <a:bodyPr wrap="none" rtlCol="0">
            <a:spAutoFit/>
          </a:bodyPr>
          <a:lstStyle/>
          <a:p>
            <a:endParaRPr lang="en-US" dirty="0" smtClean="0"/>
          </a:p>
          <a:p>
            <a:endParaRPr lang="en-US" dirty="0"/>
          </a:p>
        </p:txBody>
      </p:sp>
      <p:sp>
        <p:nvSpPr>
          <p:cNvPr id="12" name="Text Box 4"/>
          <p:cNvSpPr txBox="1">
            <a:spLocks noChangeArrowheads="1"/>
          </p:cNvSpPr>
          <p:nvPr/>
        </p:nvSpPr>
        <p:spPr bwMode="auto">
          <a:xfrm>
            <a:off x="2179196" y="80020"/>
            <a:ext cx="5283374" cy="46166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200">
                <a:solidFill>
                  <a:schemeClr val="tx1"/>
                </a:solidFill>
                <a:latin typeface="Times New Roman" charset="0"/>
                <a:ea typeface="ＭＳ Ｐゴシック" charset="0"/>
                <a:cs typeface="ＭＳ Ｐゴシック" charset="0"/>
              </a:defRPr>
            </a:lvl1pPr>
            <a:lvl2pPr marL="37931725" indent="-37474525">
              <a:defRPr sz="1200">
                <a:solidFill>
                  <a:schemeClr val="tx1"/>
                </a:solidFill>
                <a:latin typeface="Times New Roman" charset="0"/>
                <a:ea typeface="ＭＳ Ｐゴシック" charset="0"/>
              </a:defRPr>
            </a:lvl2pPr>
            <a:lvl3pPr>
              <a:defRPr sz="1200">
                <a:solidFill>
                  <a:schemeClr val="tx1"/>
                </a:solidFill>
                <a:latin typeface="Times New Roman" charset="0"/>
                <a:ea typeface="ＭＳ Ｐゴシック" charset="0"/>
              </a:defRPr>
            </a:lvl3pPr>
            <a:lvl4pPr>
              <a:defRPr sz="1200">
                <a:solidFill>
                  <a:schemeClr val="tx1"/>
                </a:solidFill>
                <a:latin typeface="Times New Roman" charset="0"/>
                <a:ea typeface="ＭＳ Ｐゴシック" charset="0"/>
              </a:defRPr>
            </a:lvl4pPr>
            <a:lvl5pPr>
              <a:defRPr sz="1200">
                <a:solidFill>
                  <a:schemeClr val="tx1"/>
                </a:solidFill>
                <a:latin typeface="Times New Roman" charset="0"/>
                <a:ea typeface="ＭＳ Ｐゴシック" charset="0"/>
              </a:defRPr>
            </a:lvl5pPr>
            <a:lvl6pPr marL="457200" eaLnBrk="0" fontAlgn="base" hangingPunct="0">
              <a:spcBef>
                <a:spcPct val="0"/>
              </a:spcBef>
              <a:spcAft>
                <a:spcPct val="0"/>
              </a:spcAft>
              <a:defRPr sz="1200">
                <a:solidFill>
                  <a:schemeClr val="tx1"/>
                </a:solidFill>
                <a:latin typeface="Times New Roman" charset="0"/>
                <a:ea typeface="ＭＳ Ｐゴシック" charset="0"/>
              </a:defRPr>
            </a:lvl6pPr>
            <a:lvl7pPr marL="914400" eaLnBrk="0" fontAlgn="base" hangingPunct="0">
              <a:spcBef>
                <a:spcPct val="0"/>
              </a:spcBef>
              <a:spcAft>
                <a:spcPct val="0"/>
              </a:spcAft>
              <a:defRPr sz="1200">
                <a:solidFill>
                  <a:schemeClr val="tx1"/>
                </a:solidFill>
                <a:latin typeface="Times New Roman" charset="0"/>
                <a:ea typeface="ＭＳ Ｐゴシック" charset="0"/>
              </a:defRPr>
            </a:lvl7pPr>
            <a:lvl8pPr marL="1371600" eaLnBrk="0" fontAlgn="base" hangingPunct="0">
              <a:spcBef>
                <a:spcPct val="0"/>
              </a:spcBef>
              <a:spcAft>
                <a:spcPct val="0"/>
              </a:spcAft>
              <a:defRPr sz="1200">
                <a:solidFill>
                  <a:schemeClr val="tx1"/>
                </a:solidFill>
                <a:latin typeface="Times New Roman" charset="0"/>
                <a:ea typeface="ＭＳ Ｐゴシック" charset="0"/>
              </a:defRPr>
            </a:lvl8pPr>
            <a:lvl9pPr marL="1828800" eaLnBrk="0" fontAlgn="base" hangingPunct="0">
              <a:spcBef>
                <a:spcPct val="0"/>
              </a:spcBef>
              <a:spcAft>
                <a:spcPct val="0"/>
              </a:spcAft>
              <a:defRPr sz="1200">
                <a:solidFill>
                  <a:schemeClr val="tx1"/>
                </a:solidFill>
                <a:latin typeface="Times New Roman" charset="0"/>
                <a:ea typeface="ＭＳ Ｐゴシック" charset="0"/>
              </a:defRPr>
            </a:lvl9pPr>
          </a:lstStyle>
          <a:p>
            <a:pPr algn="ctr">
              <a:spcBef>
                <a:spcPts val="2400"/>
              </a:spcBef>
            </a:pPr>
            <a:r>
              <a:rPr lang="en-US" sz="2400" dirty="0" smtClean="0">
                <a:solidFill>
                  <a:srgbClr val="000000"/>
                </a:solidFill>
                <a:latin typeface="Optima"/>
                <a:cs typeface="Optima"/>
              </a:rPr>
              <a:t>The beam power frontier</a:t>
            </a:r>
          </a:p>
        </p:txBody>
      </p:sp>
      <p:sp>
        <p:nvSpPr>
          <p:cNvPr id="4" name="Oval 3"/>
          <p:cNvSpPr/>
          <p:nvPr/>
        </p:nvSpPr>
        <p:spPr>
          <a:xfrm>
            <a:off x="6399117" y="3550174"/>
            <a:ext cx="494827" cy="494827"/>
          </a:xfrm>
          <a:prstGeom prst="ellipse">
            <a:avLst/>
          </a:prstGeom>
          <a:solidFill>
            <a:schemeClr val="tx2">
              <a:lumMod val="60000"/>
              <a:lumOff val="40000"/>
              <a:alpha val="36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1389729" y="6108918"/>
            <a:ext cx="494827" cy="494827"/>
          </a:xfrm>
          <a:prstGeom prst="ellipse">
            <a:avLst/>
          </a:prstGeom>
          <a:solidFill>
            <a:schemeClr val="tx2">
              <a:lumMod val="60000"/>
              <a:lumOff val="40000"/>
              <a:alpha val="36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7107077" y="3552173"/>
            <a:ext cx="724803" cy="246221"/>
          </a:xfrm>
          <a:prstGeom prst="rect">
            <a:avLst/>
          </a:prstGeom>
          <a:noFill/>
        </p:spPr>
        <p:txBody>
          <a:bodyPr wrap="none" rtlCol="0">
            <a:spAutoFit/>
          </a:bodyPr>
          <a:lstStyle/>
          <a:p>
            <a:r>
              <a:rPr lang="en-US" sz="1000" b="1" dirty="0" smtClean="0"/>
              <a:t>EIC cooler</a:t>
            </a:r>
            <a:endParaRPr lang="en-US" sz="1000" b="1" dirty="0"/>
          </a:p>
        </p:txBody>
      </p:sp>
      <p:sp>
        <p:nvSpPr>
          <p:cNvPr id="9" name="Oval 8"/>
          <p:cNvSpPr/>
          <p:nvPr/>
        </p:nvSpPr>
        <p:spPr>
          <a:xfrm>
            <a:off x="7057773" y="3549112"/>
            <a:ext cx="494827" cy="494827"/>
          </a:xfrm>
          <a:prstGeom prst="ellipse">
            <a:avLst/>
          </a:prstGeom>
          <a:solidFill>
            <a:schemeClr val="tx2">
              <a:lumMod val="60000"/>
              <a:lumOff val="40000"/>
              <a:alpha val="36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ight Triangle 6"/>
          <p:cNvSpPr/>
          <p:nvPr/>
        </p:nvSpPr>
        <p:spPr>
          <a:xfrm>
            <a:off x="4341363" y="1128902"/>
            <a:ext cx="4558631" cy="2780461"/>
          </a:xfrm>
          <a:prstGeom prst="rtTriangle">
            <a:avLst/>
          </a:prstGeom>
          <a:solidFill>
            <a:schemeClr val="bg1"/>
          </a:solidFill>
          <a:ln>
            <a:noFill/>
          </a:ln>
          <a:effectLst/>
          <a:scene3d>
            <a:camera prst="orthographicFront">
              <a:rot lat="0" lon="0" rev="1080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ight Triangle 13"/>
          <p:cNvSpPr/>
          <p:nvPr/>
        </p:nvSpPr>
        <p:spPr>
          <a:xfrm>
            <a:off x="3361523" y="1302086"/>
            <a:ext cx="2079423" cy="1304759"/>
          </a:xfrm>
          <a:prstGeom prst="rtTriangle">
            <a:avLst/>
          </a:prstGeom>
          <a:solidFill>
            <a:schemeClr val="bg1"/>
          </a:solidFill>
          <a:ln>
            <a:noFill/>
          </a:ln>
          <a:effectLst/>
          <a:scene3d>
            <a:camera prst="orthographicFront">
              <a:rot lat="0" lon="0" rev="1080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4117472" y="882322"/>
            <a:ext cx="748632" cy="5614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5708315" y="1898324"/>
            <a:ext cx="748632" cy="5614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5336345" y="1462502"/>
            <a:ext cx="1845099" cy="10320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7194810" y="2606850"/>
            <a:ext cx="748632" cy="5614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6274806" y="2419682"/>
            <a:ext cx="748632" cy="5614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8175542" y="4598758"/>
            <a:ext cx="1685077" cy="276999"/>
          </a:xfrm>
          <a:prstGeom prst="rect">
            <a:avLst/>
          </a:prstGeom>
          <a:noFill/>
          <a:scene3d>
            <a:camera prst="orthographicFront">
              <a:rot lat="0" lon="0" rev="5400000"/>
            </a:camera>
            <a:lightRig rig="threePt" dir="t"/>
          </a:scene3d>
        </p:spPr>
        <p:txBody>
          <a:bodyPr wrap="none" rtlCol="0">
            <a:spAutoFit/>
          </a:bodyPr>
          <a:lstStyle/>
          <a:p>
            <a:r>
              <a:rPr lang="en-US" sz="1200" dirty="0" smtClean="0"/>
              <a:t>Courtesy Chris Tennant</a:t>
            </a:r>
            <a:endParaRPr lang="en-US" sz="1200" dirty="0"/>
          </a:p>
        </p:txBody>
      </p:sp>
      <p:sp>
        <p:nvSpPr>
          <p:cNvPr id="11" name="Oval 10"/>
          <p:cNvSpPr/>
          <p:nvPr/>
        </p:nvSpPr>
        <p:spPr>
          <a:xfrm>
            <a:off x="7249887" y="3755271"/>
            <a:ext cx="101833" cy="101833"/>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15"/>
          <p:cNvSpPr txBox="1">
            <a:spLocks/>
          </p:cNvSpPr>
          <p:nvPr/>
        </p:nvSpPr>
        <p:spPr>
          <a:xfrm>
            <a:off x="1516293" y="6059470"/>
            <a:ext cx="7128803" cy="39089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500" dirty="0" smtClean="0">
                <a:latin typeface="Helvetica" charset="0"/>
              </a:rPr>
              <a:t>CBETA has 150MeV </a:t>
            </a:r>
            <a:r>
              <a:rPr lang="en-US" sz="1500" dirty="0">
                <a:latin typeface="Helvetica" charset="0"/>
              </a:rPr>
              <a:t>/  40mA or 60MeV/100mA: 6MW beam </a:t>
            </a:r>
            <a:r>
              <a:rPr lang="en-US" sz="1500" dirty="0" smtClean="0">
                <a:latin typeface="Helvetica" charset="0"/>
              </a:rPr>
              <a:t>power</a:t>
            </a:r>
            <a:endParaRPr lang="en-US" sz="1500" dirty="0">
              <a:latin typeface="Helvetica" charset="0"/>
            </a:endParaRPr>
          </a:p>
          <a:p>
            <a:r>
              <a:rPr lang="en-US" sz="1500" dirty="0" smtClean="0">
                <a:latin typeface="Helvetica" charset="0"/>
              </a:rPr>
              <a:t>EIC</a:t>
            </a:r>
            <a:r>
              <a:rPr lang="en-US" sz="1500" dirty="0" smtClean="0">
                <a:latin typeface="Helvetica" charset="0"/>
              </a:rPr>
              <a:t> </a:t>
            </a:r>
            <a:r>
              <a:rPr lang="en-US" sz="1500" dirty="0" smtClean="0">
                <a:latin typeface="Helvetica" charset="0"/>
              </a:rPr>
              <a:t>cooler ERL has 150MeV and up to 100mA: up to </a:t>
            </a:r>
            <a:r>
              <a:rPr lang="en-US" sz="1500" dirty="0" smtClean="0">
                <a:latin typeface="Helvetica" charset="0"/>
              </a:rPr>
              <a:t>15MW</a:t>
            </a:r>
            <a:endParaRPr lang="en-US" sz="1500" dirty="0" smtClean="0">
              <a:latin typeface="Helvetica" charset="0"/>
            </a:endParaRPr>
          </a:p>
        </p:txBody>
      </p:sp>
      <p:sp>
        <p:nvSpPr>
          <p:cNvPr id="30" name="Oval 29"/>
          <p:cNvSpPr/>
          <p:nvPr/>
        </p:nvSpPr>
        <p:spPr>
          <a:xfrm>
            <a:off x="6600837" y="3747399"/>
            <a:ext cx="101833" cy="101833"/>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7254327" y="4215903"/>
            <a:ext cx="101833" cy="101833"/>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38160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RL-Scatter-plot-2.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635000"/>
            <a:ext cx="9144000" cy="5576352"/>
          </a:xfrm>
          <a:prstGeom prst="rect">
            <a:avLst/>
          </a:prstGeom>
        </p:spPr>
      </p:pic>
      <p:sp>
        <p:nvSpPr>
          <p:cNvPr id="23" name="Right Triangle 22"/>
          <p:cNvSpPr/>
          <p:nvPr/>
        </p:nvSpPr>
        <p:spPr>
          <a:xfrm>
            <a:off x="5753775" y="2679028"/>
            <a:ext cx="1486495" cy="973770"/>
          </a:xfrm>
          <a:prstGeom prst="rtTriangle">
            <a:avLst/>
          </a:prstGeom>
          <a:solidFill>
            <a:schemeClr val="bg1"/>
          </a:solidFill>
          <a:ln>
            <a:noFill/>
          </a:ln>
          <a:effectLst/>
          <a:scene3d>
            <a:camera prst="orthographicFront">
              <a:rot lat="0" lon="0" rev="1080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3668998" y="6752166"/>
            <a:ext cx="184666" cy="646331"/>
          </a:xfrm>
          <a:prstGeom prst="rect">
            <a:avLst/>
          </a:prstGeom>
          <a:noFill/>
        </p:spPr>
        <p:txBody>
          <a:bodyPr wrap="none" rtlCol="0">
            <a:spAutoFit/>
          </a:bodyPr>
          <a:lstStyle/>
          <a:p>
            <a:endParaRPr lang="en-US" dirty="0" smtClean="0"/>
          </a:p>
          <a:p>
            <a:endParaRPr lang="en-US" dirty="0"/>
          </a:p>
        </p:txBody>
      </p:sp>
      <p:sp>
        <p:nvSpPr>
          <p:cNvPr id="3" name="Content Placeholder 15"/>
          <p:cNvSpPr txBox="1">
            <a:spLocks/>
          </p:cNvSpPr>
          <p:nvPr/>
        </p:nvSpPr>
        <p:spPr>
          <a:xfrm>
            <a:off x="1557612" y="6158440"/>
            <a:ext cx="6591300" cy="39089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500" dirty="0" smtClean="0">
                <a:latin typeface="Helvetica" charset="0"/>
              </a:rPr>
              <a:t>Home projects of collaborators who joint in recent CBETA running</a:t>
            </a:r>
          </a:p>
        </p:txBody>
      </p:sp>
      <p:sp>
        <p:nvSpPr>
          <p:cNvPr id="12" name="Text Box 4"/>
          <p:cNvSpPr txBox="1">
            <a:spLocks noChangeArrowheads="1"/>
          </p:cNvSpPr>
          <p:nvPr/>
        </p:nvSpPr>
        <p:spPr bwMode="auto">
          <a:xfrm>
            <a:off x="2179196" y="80020"/>
            <a:ext cx="5283374" cy="46166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200">
                <a:solidFill>
                  <a:schemeClr val="tx1"/>
                </a:solidFill>
                <a:latin typeface="Times New Roman" charset="0"/>
                <a:ea typeface="ＭＳ Ｐゴシック" charset="0"/>
                <a:cs typeface="ＭＳ Ｐゴシック" charset="0"/>
              </a:defRPr>
            </a:lvl1pPr>
            <a:lvl2pPr marL="37931725" indent="-37474525">
              <a:defRPr sz="1200">
                <a:solidFill>
                  <a:schemeClr val="tx1"/>
                </a:solidFill>
                <a:latin typeface="Times New Roman" charset="0"/>
                <a:ea typeface="ＭＳ Ｐゴシック" charset="0"/>
              </a:defRPr>
            </a:lvl2pPr>
            <a:lvl3pPr>
              <a:defRPr sz="1200">
                <a:solidFill>
                  <a:schemeClr val="tx1"/>
                </a:solidFill>
                <a:latin typeface="Times New Roman" charset="0"/>
                <a:ea typeface="ＭＳ Ｐゴシック" charset="0"/>
              </a:defRPr>
            </a:lvl3pPr>
            <a:lvl4pPr>
              <a:defRPr sz="1200">
                <a:solidFill>
                  <a:schemeClr val="tx1"/>
                </a:solidFill>
                <a:latin typeface="Times New Roman" charset="0"/>
                <a:ea typeface="ＭＳ Ｐゴシック" charset="0"/>
              </a:defRPr>
            </a:lvl4pPr>
            <a:lvl5pPr>
              <a:defRPr sz="1200">
                <a:solidFill>
                  <a:schemeClr val="tx1"/>
                </a:solidFill>
                <a:latin typeface="Times New Roman" charset="0"/>
                <a:ea typeface="ＭＳ Ｐゴシック" charset="0"/>
              </a:defRPr>
            </a:lvl5pPr>
            <a:lvl6pPr marL="457200" eaLnBrk="0" fontAlgn="base" hangingPunct="0">
              <a:spcBef>
                <a:spcPct val="0"/>
              </a:spcBef>
              <a:spcAft>
                <a:spcPct val="0"/>
              </a:spcAft>
              <a:defRPr sz="1200">
                <a:solidFill>
                  <a:schemeClr val="tx1"/>
                </a:solidFill>
                <a:latin typeface="Times New Roman" charset="0"/>
                <a:ea typeface="ＭＳ Ｐゴシック" charset="0"/>
              </a:defRPr>
            </a:lvl6pPr>
            <a:lvl7pPr marL="914400" eaLnBrk="0" fontAlgn="base" hangingPunct="0">
              <a:spcBef>
                <a:spcPct val="0"/>
              </a:spcBef>
              <a:spcAft>
                <a:spcPct val="0"/>
              </a:spcAft>
              <a:defRPr sz="1200">
                <a:solidFill>
                  <a:schemeClr val="tx1"/>
                </a:solidFill>
                <a:latin typeface="Times New Roman" charset="0"/>
                <a:ea typeface="ＭＳ Ｐゴシック" charset="0"/>
              </a:defRPr>
            </a:lvl7pPr>
            <a:lvl8pPr marL="1371600" eaLnBrk="0" fontAlgn="base" hangingPunct="0">
              <a:spcBef>
                <a:spcPct val="0"/>
              </a:spcBef>
              <a:spcAft>
                <a:spcPct val="0"/>
              </a:spcAft>
              <a:defRPr sz="1200">
                <a:solidFill>
                  <a:schemeClr val="tx1"/>
                </a:solidFill>
                <a:latin typeface="Times New Roman" charset="0"/>
                <a:ea typeface="ＭＳ Ｐゴシック" charset="0"/>
              </a:defRPr>
            </a:lvl8pPr>
            <a:lvl9pPr marL="1828800" eaLnBrk="0" fontAlgn="base" hangingPunct="0">
              <a:spcBef>
                <a:spcPct val="0"/>
              </a:spcBef>
              <a:spcAft>
                <a:spcPct val="0"/>
              </a:spcAft>
              <a:defRPr sz="1200">
                <a:solidFill>
                  <a:schemeClr val="tx1"/>
                </a:solidFill>
                <a:latin typeface="Times New Roman" charset="0"/>
                <a:ea typeface="ＭＳ Ｐゴシック" charset="0"/>
              </a:defRPr>
            </a:lvl9pPr>
          </a:lstStyle>
          <a:p>
            <a:pPr algn="ctr">
              <a:spcBef>
                <a:spcPts val="2400"/>
              </a:spcBef>
            </a:pPr>
            <a:r>
              <a:rPr lang="en-US" sz="2400" dirty="0" smtClean="0">
                <a:solidFill>
                  <a:srgbClr val="000000"/>
                </a:solidFill>
                <a:latin typeface="Optima"/>
                <a:cs typeface="Optima"/>
              </a:rPr>
              <a:t>The beam power frontier</a:t>
            </a:r>
          </a:p>
        </p:txBody>
      </p:sp>
      <p:sp>
        <p:nvSpPr>
          <p:cNvPr id="10" name="Oval 9"/>
          <p:cNvSpPr/>
          <p:nvPr/>
        </p:nvSpPr>
        <p:spPr>
          <a:xfrm>
            <a:off x="4905321" y="4045005"/>
            <a:ext cx="494827" cy="494827"/>
          </a:xfrm>
          <a:prstGeom prst="ellipse">
            <a:avLst/>
          </a:prstGeom>
          <a:solidFill>
            <a:srgbClr val="FF6600">
              <a:alpha val="36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5100679" y="4269688"/>
            <a:ext cx="494827" cy="494827"/>
          </a:xfrm>
          <a:prstGeom prst="ellipse">
            <a:avLst/>
          </a:prstGeom>
          <a:solidFill>
            <a:srgbClr val="FF6600">
              <a:alpha val="36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1425660" y="6071005"/>
            <a:ext cx="494827" cy="494827"/>
          </a:xfrm>
          <a:prstGeom prst="ellipse">
            <a:avLst/>
          </a:prstGeom>
          <a:solidFill>
            <a:srgbClr val="FF6600">
              <a:alpha val="36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4077368" y="882322"/>
            <a:ext cx="748632" cy="5614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5708315" y="1898324"/>
            <a:ext cx="748632" cy="5614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5336345" y="1462502"/>
            <a:ext cx="1845099" cy="10320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7194810" y="2606850"/>
            <a:ext cx="748632" cy="5614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6274806" y="2419682"/>
            <a:ext cx="748632" cy="5614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ight Triangle 20"/>
          <p:cNvSpPr/>
          <p:nvPr/>
        </p:nvSpPr>
        <p:spPr>
          <a:xfrm>
            <a:off x="3983793" y="882322"/>
            <a:ext cx="4558631" cy="2780461"/>
          </a:xfrm>
          <a:prstGeom prst="rtTriangle">
            <a:avLst/>
          </a:prstGeom>
          <a:solidFill>
            <a:schemeClr val="bg1"/>
          </a:solidFill>
          <a:ln>
            <a:noFill/>
          </a:ln>
          <a:effectLst/>
          <a:scene3d>
            <a:camera prst="orthographicFront">
              <a:rot lat="0" lon="0" rev="1080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ight Triangle 21"/>
          <p:cNvSpPr/>
          <p:nvPr/>
        </p:nvSpPr>
        <p:spPr>
          <a:xfrm>
            <a:off x="3361523" y="1302086"/>
            <a:ext cx="2079423" cy="1304759"/>
          </a:xfrm>
          <a:prstGeom prst="rtTriangle">
            <a:avLst/>
          </a:prstGeom>
          <a:solidFill>
            <a:schemeClr val="bg1"/>
          </a:solidFill>
          <a:ln>
            <a:noFill/>
          </a:ln>
          <a:effectLst/>
          <a:scene3d>
            <a:camera prst="orthographicFront">
              <a:rot lat="0" lon="0" rev="1080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7253634" y="2598834"/>
            <a:ext cx="748632" cy="5614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6427206" y="2572082"/>
            <a:ext cx="748632" cy="5614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8185067" y="4598758"/>
            <a:ext cx="1685077" cy="276999"/>
          </a:xfrm>
          <a:prstGeom prst="rect">
            <a:avLst/>
          </a:prstGeom>
          <a:noFill/>
          <a:scene3d>
            <a:camera prst="orthographicFront">
              <a:rot lat="0" lon="0" rev="5400000"/>
            </a:camera>
            <a:lightRig rig="threePt" dir="t"/>
          </a:scene3d>
        </p:spPr>
        <p:txBody>
          <a:bodyPr wrap="none" rtlCol="0">
            <a:spAutoFit/>
          </a:bodyPr>
          <a:lstStyle/>
          <a:p>
            <a:r>
              <a:rPr lang="en-US" sz="1200" dirty="0" smtClean="0"/>
              <a:t>Courtesy Chris Tennant</a:t>
            </a:r>
            <a:endParaRPr lang="en-US" sz="1200" dirty="0"/>
          </a:p>
        </p:txBody>
      </p:sp>
      <p:sp>
        <p:nvSpPr>
          <p:cNvPr id="31" name="Oval 30"/>
          <p:cNvSpPr>
            <a:spLocks noChangeAspect="1"/>
          </p:cNvSpPr>
          <p:nvPr/>
        </p:nvSpPr>
        <p:spPr>
          <a:xfrm>
            <a:off x="6095302" y="3291218"/>
            <a:ext cx="109728" cy="109728"/>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a:spLocks noChangeAspect="1"/>
          </p:cNvSpPr>
          <p:nvPr/>
        </p:nvSpPr>
        <p:spPr>
          <a:xfrm>
            <a:off x="5927122" y="3221696"/>
            <a:ext cx="109728" cy="109728"/>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a:spLocks noChangeAspect="1"/>
          </p:cNvSpPr>
          <p:nvPr/>
        </p:nvSpPr>
        <p:spPr>
          <a:xfrm>
            <a:off x="5857582" y="3164503"/>
            <a:ext cx="109728" cy="109728"/>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a:spLocks noChangeAspect="1"/>
          </p:cNvSpPr>
          <p:nvPr/>
        </p:nvSpPr>
        <p:spPr>
          <a:xfrm>
            <a:off x="6083962" y="3267587"/>
            <a:ext cx="109728" cy="109728"/>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a:spLocks noChangeAspect="1"/>
          </p:cNvSpPr>
          <p:nvPr/>
        </p:nvSpPr>
        <p:spPr>
          <a:xfrm>
            <a:off x="6014422" y="3259710"/>
            <a:ext cx="109728" cy="109728"/>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338099" y="3512312"/>
            <a:ext cx="494827" cy="494827"/>
          </a:xfrm>
          <a:prstGeom prst="ellipse">
            <a:avLst/>
          </a:prstGeom>
          <a:solidFill>
            <a:srgbClr val="FF6600">
              <a:alpha val="36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p:nvPr/>
        </p:nvSpPr>
        <p:spPr>
          <a:xfrm>
            <a:off x="6399117" y="3550174"/>
            <a:ext cx="494827" cy="494827"/>
          </a:xfrm>
          <a:prstGeom prst="ellipse">
            <a:avLst/>
          </a:prstGeom>
          <a:solidFill>
            <a:schemeClr val="tx2">
              <a:lumMod val="60000"/>
              <a:lumOff val="40000"/>
              <a:alpha val="36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Box 43"/>
          <p:cNvSpPr txBox="1"/>
          <p:nvPr/>
        </p:nvSpPr>
        <p:spPr>
          <a:xfrm>
            <a:off x="7093565" y="3552173"/>
            <a:ext cx="724803" cy="246221"/>
          </a:xfrm>
          <a:prstGeom prst="rect">
            <a:avLst/>
          </a:prstGeom>
          <a:noFill/>
        </p:spPr>
        <p:txBody>
          <a:bodyPr wrap="none" rtlCol="0">
            <a:spAutoFit/>
          </a:bodyPr>
          <a:lstStyle/>
          <a:p>
            <a:r>
              <a:rPr lang="en-US" sz="1000" b="1" dirty="0"/>
              <a:t>E</a:t>
            </a:r>
            <a:r>
              <a:rPr lang="en-US" sz="1000" b="1" dirty="0" smtClean="0"/>
              <a:t>IC cooler</a:t>
            </a:r>
            <a:endParaRPr lang="en-US" sz="1000" b="1" dirty="0"/>
          </a:p>
        </p:txBody>
      </p:sp>
      <p:sp>
        <p:nvSpPr>
          <p:cNvPr id="45" name="Oval 44"/>
          <p:cNvSpPr/>
          <p:nvPr/>
        </p:nvSpPr>
        <p:spPr>
          <a:xfrm>
            <a:off x="7057773" y="3549112"/>
            <a:ext cx="494827" cy="494827"/>
          </a:xfrm>
          <a:prstGeom prst="ellipse">
            <a:avLst/>
          </a:prstGeom>
          <a:solidFill>
            <a:schemeClr val="tx2">
              <a:lumMod val="60000"/>
              <a:lumOff val="40000"/>
              <a:alpha val="36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249887" y="3755271"/>
            <a:ext cx="101833" cy="101833"/>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6600837" y="3747399"/>
            <a:ext cx="101833" cy="101833"/>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7254327" y="4215903"/>
            <a:ext cx="101833" cy="101833"/>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3776915" y="4395846"/>
            <a:ext cx="494827" cy="494827"/>
          </a:xfrm>
          <a:prstGeom prst="ellipse">
            <a:avLst/>
          </a:prstGeom>
          <a:solidFill>
            <a:srgbClr val="FF6600">
              <a:alpha val="36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7046256" y="4103931"/>
            <a:ext cx="494827" cy="494827"/>
          </a:xfrm>
          <a:prstGeom prst="ellipse">
            <a:avLst/>
          </a:prstGeom>
          <a:solidFill>
            <a:srgbClr val="FF6600">
              <a:alpha val="36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944345" y="3886166"/>
            <a:ext cx="494827" cy="494827"/>
          </a:xfrm>
          <a:prstGeom prst="ellipse">
            <a:avLst/>
          </a:prstGeom>
          <a:solidFill>
            <a:srgbClr val="FF6600">
              <a:alpha val="36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984881" y="5576178"/>
            <a:ext cx="494827" cy="494827"/>
          </a:xfrm>
          <a:prstGeom prst="ellipse">
            <a:avLst/>
          </a:prstGeom>
          <a:solidFill>
            <a:srgbClr val="FF6600">
              <a:alpha val="36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9290897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16599" y="94070"/>
            <a:ext cx="4874036" cy="430453"/>
          </a:xfrm>
          <a:prstGeom prst="rect">
            <a:avLst/>
          </a:prstGeom>
        </p:spPr>
        <p:txBody>
          <a:bodyPr/>
          <a:lstStyle>
            <a:lvl1pPr>
              <a:defRPr i="0">
                <a:latin typeface="Optima"/>
                <a:cs typeface="Optima"/>
              </a:defRPr>
            </a:lvl1pPr>
          </a:lstStyle>
          <a:p>
            <a:pPr algn="ctr"/>
            <a:r>
              <a:rPr lang="en-US" sz="2400" dirty="0" smtClean="0">
                <a:solidFill>
                  <a:srgbClr val="000000"/>
                </a:solidFill>
              </a:rPr>
              <a:t>CBETA installation at Cornell, 2019</a:t>
            </a:r>
            <a:endParaRPr lang="en-US" sz="2400" dirty="0">
              <a:solidFill>
                <a:srgbClr val="000000"/>
              </a:solidFill>
            </a:endParaRPr>
          </a:p>
        </p:txBody>
      </p:sp>
      <p:pic>
        <p:nvPicPr>
          <p:cNvPr id="2" name="Picture 1" descr="CBETAhall.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46639" y="687669"/>
            <a:ext cx="7925486" cy="5948843"/>
          </a:xfrm>
          <a:prstGeom prst="rect">
            <a:avLst/>
          </a:prstGeom>
        </p:spPr>
      </p:pic>
      <p:pic>
        <p:nvPicPr>
          <p:cNvPr id="4" name="Picture 3" descr="Logo_RR6.jpe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90635" y="4509"/>
            <a:ext cx="2171004" cy="583948"/>
          </a:xfrm>
          <a:prstGeom prst="rect">
            <a:avLst/>
          </a:prstGeom>
        </p:spPr>
      </p:pic>
    </p:spTree>
    <p:extLst>
      <p:ext uri="{BB962C8B-B14F-4D97-AF65-F5344CB8AC3E}">
        <p14:creationId xmlns:p14="http://schemas.microsoft.com/office/powerpoint/2010/main" val="365840685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DSCN461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2401" y="1231900"/>
            <a:ext cx="2657475"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descr="DSCN461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72200" y="1219200"/>
            <a:ext cx="281940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71800" y="1003302"/>
            <a:ext cx="3054350" cy="247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6"/>
          <p:cNvGrpSpPr>
            <a:grpSpLocks/>
          </p:cNvGrpSpPr>
          <p:nvPr/>
        </p:nvGrpSpPr>
        <p:grpSpPr bwMode="auto">
          <a:xfrm>
            <a:off x="241300" y="3597277"/>
            <a:ext cx="8678863" cy="2994025"/>
            <a:chOff x="144" y="624"/>
            <a:chExt cx="5467" cy="1886"/>
          </a:xfrm>
        </p:grpSpPr>
        <p:pic>
          <p:nvPicPr>
            <p:cNvPr id="6" name="Picture 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4" y="624"/>
              <a:ext cx="5467" cy="1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8"/>
            <p:cNvSpPr>
              <a:spLocks noChangeArrowheads="1"/>
            </p:cNvSpPr>
            <p:nvPr/>
          </p:nvSpPr>
          <p:spPr bwMode="auto">
            <a:xfrm>
              <a:off x="154" y="2309"/>
              <a:ext cx="2022"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solidFill>
                    <a:srgbClr val="FFFFFF"/>
                  </a:solidFill>
                  <a:latin typeface="Arial" charset="0"/>
                </a:rPr>
                <a:t>Cleanroom assembly fixturing</a:t>
              </a:r>
              <a:endParaRPr lang="en-US" sz="2400">
                <a:latin typeface="Arial" charset="0"/>
              </a:endParaRPr>
            </a:p>
          </p:txBody>
        </p:sp>
        <p:sp>
          <p:nvSpPr>
            <p:cNvPr id="8" name="Freeform 9"/>
            <p:cNvSpPr>
              <a:spLocks noEditPoints="1"/>
            </p:cNvSpPr>
            <p:nvPr/>
          </p:nvSpPr>
          <p:spPr bwMode="auto">
            <a:xfrm>
              <a:off x="450" y="2029"/>
              <a:ext cx="819" cy="289"/>
            </a:xfrm>
            <a:custGeom>
              <a:avLst/>
              <a:gdLst>
                <a:gd name="T0" fmla="*/ 811 w 819"/>
                <a:gd name="T1" fmla="*/ 289 h 289"/>
                <a:gd name="T2" fmla="*/ 106 w 819"/>
                <a:gd name="T3" fmla="*/ 68 h 289"/>
                <a:gd name="T4" fmla="*/ 113 w 819"/>
                <a:gd name="T5" fmla="*/ 44 h 289"/>
                <a:gd name="T6" fmla="*/ 819 w 819"/>
                <a:gd name="T7" fmla="*/ 265 h 289"/>
                <a:gd name="T8" fmla="*/ 811 w 819"/>
                <a:gd name="T9" fmla="*/ 289 h 289"/>
                <a:gd name="T10" fmla="*/ 103 w 819"/>
                <a:gd name="T11" fmla="*/ 121 h 289"/>
                <a:gd name="T12" fmla="*/ 0 w 819"/>
                <a:gd name="T13" fmla="*/ 22 h 289"/>
                <a:gd name="T14" fmla="*/ 140 w 819"/>
                <a:gd name="T15" fmla="*/ 0 h 289"/>
                <a:gd name="T16" fmla="*/ 103 w 819"/>
                <a:gd name="T17" fmla="*/ 121 h 2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19"/>
                <a:gd name="T28" fmla="*/ 0 h 289"/>
                <a:gd name="T29" fmla="*/ 819 w 819"/>
                <a:gd name="T30" fmla="*/ 289 h 28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19" h="289">
                  <a:moveTo>
                    <a:pt x="811" y="289"/>
                  </a:moveTo>
                  <a:lnTo>
                    <a:pt x="106" y="68"/>
                  </a:lnTo>
                  <a:lnTo>
                    <a:pt x="113" y="44"/>
                  </a:lnTo>
                  <a:lnTo>
                    <a:pt x="819" y="265"/>
                  </a:lnTo>
                  <a:lnTo>
                    <a:pt x="811" y="289"/>
                  </a:lnTo>
                  <a:close/>
                  <a:moveTo>
                    <a:pt x="103" y="121"/>
                  </a:moveTo>
                  <a:lnTo>
                    <a:pt x="0" y="22"/>
                  </a:lnTo>
                  <a:lnTo>
                    <a:pt x="140" y="0"/>
                  </a:lnTo>
                  <a:lnTo>
                    <a:pt x="103" y="121"/>
                  </a:lnTo>
                  <a:close/>
                </a:path>
              </a:pathLst>
            </a:custGeom>
            <a:solidFill>
              <a:srgbClr val="FFFFFF"/>
            </a:solidFill>
            <a:ln w="1588">
              <a:solidFill>
                <a:srgbClr val="FFFFFF"/>
              </a:solidFill>
              <a:round/>
              <a:headEnd/>
              <a:tailEnd/>
            </a:ln>
          </p:spPr>
          <p:txBody>
            <a:bodyPr/>
            <a:lstStyle/>
            <a:p>
              <a:endParaRPr lang="en-US"/>
            </a:p>
          </p:txBody>
        </p:sp>
        <p:sp>
          <p:nvSpPr>
            <p:cNvPr id="9" name="Freeform 10"/>
            <p:cNvSpPr>
              <a:spLocks noEditPoints="1"/>
            </p:cNvSpPr>
            <p:nvPr/>
          </p:nvSpPr>
          <p:spPr bwMode="auto">
            <a:xfrm>
              <a:off x="1255" y="1847"/>
              <a:ext cx="316" cy="466"/>
            </a:xfrm>
            <a:custGeom>
              <a:avLst/>
              <a:gdLst>
                <a:gd name="T0" fmla="*/ 0 w 316"/>
                <a:gd name="T1" fmla="*/ 452 h 466"/>
                <a:gd name="T2" fmla="*/ 241 w 316"/>
                <a:gd name="T3" fmla="*/ 89 h 466"/>
                <a:gd name="T4" fmla="*/ 263 w 316"/>
                <a:gd name="T5" fmla="*/ 103 h 466"/>
                <a:gd name="T6" fmla="*/ 20 w 316"/>
                <a:gd name="T7" fmla="*/ 466 h 466"/>
                <a:gd name="T8" fmla="*/ 0 w 316"/>
                <a:gd name="T9" fmla="*/ 452 h 466"/>
                <a:gd name="T10" fmla="*/ 192 w 316"/>
                <a:gd name="T11" fmla="*/ 71 h 466"/>
                <a:gd name="T12" fmla="*/ 316 w 316"/>
                <a:gd name="T13" fmla="*/ 0 h 466"/>
                <a:gd name="T14" fmla="*/ 298 w 316"/>
                <a:gd name="T15" fmla="*/ 142 h 466"/>
                <a:gd name="T16" fmla="*/ 192 w 316"/>
                <a:gd name="T17" fmla="*/ 71 h 4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6"/>
                <a:gd name="T28" fmla="*/ 0 h 466"/>
                <a:gd name="T29" fmla="*/ 316 w 316"/>
                <a:gd name="T30" fmla="*/ 466 h 4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6" h="466">
                  <a:moveTo>
                    <a:pt x="0" y="452"/>
                  </a:moveTo>
                  <a:lnTo>
                    <a:pt x="241" y="89"/>
                  </a:lnTo>
                  <a:lnTo>
                    <a:pt x="263" y="103"/>
                  </a:lnTo>
                  <a:lnTo>
                    <a:pt x="20" y="466"/>
                  </a:lnTo>
                  <a:lnTo>
                    <a:pt x="0" y="452"/>
                  </a:lnTo>
                  <a:close/>
                  <a:moveTo>
                    <a:pt x="192" y="71"/>
                  </a:moveTo>
                  <a:lnTo>
                    <a:pt x="316" y="0"/>
                  </a:lnTo>
                  <a:lnTo>
                    <a:pt x="298" y="142"/>
                  </a:lnTo>
                  <a:lnTo>
                    <a:pt x="192" y="71"/>
                  </a:lnTo>
                  <a:close/>
                </a:path>
              </a:pathLst>
            </a:custGeom>
            <a:solidFill>
              <a:srgbClr val="FFFFFF"/>
            </a:solidFill>
            <a:ln w="1588">
              <a:solidFill>
                <a:srgbClr val="FFFFFF"/>
              </a:solidFill>
              <a:round/>
              <a:headEnd/>
              <a:tailEnd/>
            </a:ln>
          </p:spPr>
          <p:txBody>
            <a:bodyPr/>
            <a:lstStyle/>
            <a:p>
              <a:endParaRPr lang="en-US"/>
            </a:p>
          </p:txBody>
        </p:sp>
        <p:sp>
          <p:nvSpPr>
            <p:cNvPr id="10" name="Freeform 11"/>
            <p:cNvSpPr>
              <a:spLocks noEditPoints="1"/>
            </p:cNvSpPr>
            <p:nvPr/>
          </p:nvSpPr>
          <p:spPr bwMode="auto">
            <a:xfrm>
              <a:off x="1260" y="1839"/>
              <a:ext cx="1075" cy="478"/>
            </a:xfrm>
            <a:custGeom>
              <a:avLst/>
              <a:gdLst>
                <a:gd name="T0" fmla="*/ 0 w 1075"/>
                <a:gd name="T1" fmla="*/ 455 h 478"/>
                <a:gd name="T2" fmla="*/ 965 w 1075"/>
                <a:gd name="T3" fmla="*/ 42 h 478"/>
                <a:gd name="T4" fmla="*/ 974 w 1075"/>
                <a:gd name="T5" fmla="*/ 65 h 478"/>
                <a:gd name="T6" fmla="*/ 10 w 1075"/>
                <a:gd name="T7" fmla="*/ 478 h 478"/>
                <a:gd name="T8" fmla="*/ 0 w 1075"/>
                <a:gd name="T9" fmla="*/ 455 h 478"/>
                <a:gd name="T10" fmla="*/ 933 w 1075"/>
                <a:gd name="T11" fmla="*/ 0 h 478"/>
                <a:gd name="T12" fmla="*/ 1075 w 1075"/>
                <a:gd name="T13" fmla="*/ 8 h 478"/>
                <a:gd name="T14" fmla="*/ 983 w 1075"/>
                <a:gd name="T15" fmla="*/ 117 h 478"/>
                <a:gd name="T16" fmla="*/ 933 w 1075"/>
                <a:gd name="T17" fmla="*/ 0 h 4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75"/>
                <a:gd name="T28" fmla="*/ 0 h 478"/>
                <a:gd name="T29" fmla="*/ 1075 w 1075"/>
                <a:gd name="T30" fmla="*/ 478 h 4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75" h="478">
                  <a:moveTo>
                    <a:pt x="0" y="455"/>
                  </a:moveTo>
                  <a:lnTo>
                    <a:pt x="965" y="42"/>
                  </a:lnTo>
                  <a:lnTo>
                    <a:pt x="974" y="65"/>
                  </a:lnTo>
                  <a:lnTo>
                    <a:pt x="10" y="478"/>
                  </a:lnTo>
                  <a:lnTo>
                    <a:pt x="0" y="455"/>
                  </a:lnTo>
                  <a:close/>
                  <a:moveTo>
                    <a:pt x="933" y="0"/>
                  </a:moveTo>
                  <a:lnTo>
                    <a:pt x="1075" y="8"/>
                  </a:lnTo>
                  <a:lnTo>
                    <a:pt x="983" y="117"/>
                  </a:lnTo>
                  <a:lnTo>
                    <a:pt x="933" y="0"/>
                  </a:lnTo>
                  <a:close/>
                </a:path>
              </a:pathLst>
            </a:custGeom>
            <a:solidFill>
              <a:srgbClr val="FFFFFF"/>
            </a:solidFill>
            <a:ln w="1588">
              <a:solidFill>
                <a:srgbClr val="FFFFFF"/>
              </a:solidFill>
              <a:round/>
              <a:headEnd/>
              <a:tailEnd/>
            </a:ln>
          </p:spPr>
          <p:txBody>
            <a:bodyPr/>
            <a:lstStyle/>
            <a:p>
              <a:endParaRPr lang="en-US"/>
            </a:p>
          </p:txBody>
        </p:sp>
        <p:sp>
          <p:nvSpPr>
            <p:cNvPr id="11" name="Rectangle 12"/>
            <p:cNvSpPr>
              <a:spLocks noChangeArrowheads="1"/>
            </p:cNvSpPr>
            <p:nvPr/>
          </p:nvSpPr>
          <p:spPr bwMode="auto">
            <a:xfrm>
              <a:off x="4313" y="667"/>
              <a:ext cx="1280"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solidFill>
                    <a:srgbClr val="FFFFFF"/>
                  </a:solidFill>
                  <a:latin typeface="Arial" charset="0"/>
                </a:rPr>
                <a:t>Gate valve internal</a:t>
              </a:r>
              <a:endParaRPr lang="en-US" sz="2400">
                <a:latin typeface="Arial" charset="0"/>
              </a:endParaRPr>
            </a:p>
          </p:txBody>
        </p:sp>
        <p:sp>
          <p:nvSpPr>
            <p:cNvPr id="12" name="Rectangle 13"/>
            <p:cNvSpPr>
              <a:spLocks noChangeArrowheads="1"/>
            </p:cNvSpPr>
            <p:nvPr/>
          </p:nvSpPr>
          <p:spPr bwMode="auto">
            <a:xfrm>
              <a:off x="4313" y="852"/>
              <a:ext cx="96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solidFill>
                    <a:srgbClr val="FFFFFF"/>
                  </a:solidFill>
                  <a:latin typeface="Arial" charset="0"/>
                </a:rPr>
                <a:t>to cryomodule</a:t>
              </a:r>
              <a:endParaRPr lang="en-US" sz="2400">
                <a:latin typeface="Arial" charset="0"/>
              </a:endParaRPr>
            </a:p>
          </p:txBody>
        </p:sp>
        <p:sp>
          <p:nvSpPr>
            <p:cNvPr id="13" name="Freeform 14"/>
            <p:cNvSpPr>
              <a:spLocks noEditPoints="1"/>
            </p:cNvSpPr>
            <p:nvPr/>
          </p:nvSpPr>
          <p:spPr bwMode="auto">
            <a:xfrm>
              <a:off x="4221" y="1024"/>
              <a:ext cx="214" cy="263"/>
            </a:xfrm>
            <a:custGeom>
              <a:avLst/>
              <a:gdLst>
                <a:gd name="T0" fmla="*/ 214 w 214"/>
                <a:gd name="T1" fmla="*/ 16 h 263"/>
                <a:gd name="T2" fmla="*/ 81 w 214"/>
                <a:gd name="T3" fmla="*/ 181 h 263"/>
                <a:gd name="T4" fmla="*/ 61 w 214"/>
                <a:gd name="T5" fmla="*/ 165 h 263"/>
                <a:gd name="T6" fmla="*/ 193 w 214"/>
                <a:gd name="T7" fmla="*/ 0 h 263"/>
                <a:gd name="T8" fmla="*/ 214 w 214"/>
                <a:gd name="T9" fmla="*/ 16 h 263"/>
                <a:gd name="T10" fmla="*/ 129 w 214"/>
                <a:gd name="T11" fmla="*/ 202 h 263"/>
                <a:gd name="T12" fmla="*/ 0 w 214"/>
                <a:gd name="T13" fmla="*/ 263 h 263"/>
                <a:gd name="T14" fmla="*/ 29 w 214"/>
                <a:gd name="T15" fmla="*/ 123 h 263"/>
                <a:gd name="T16" fmla="*/ 129 w 214"/>
                <a:gd name="T17" fmla="*/ 202 h 2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4"/>
                <a:gd name="T28" fmla="*/ 0 h 263"/>
                <a:gd name="T29" fmla="*/ 214 w 214"/>
                <a:gd name="T30" fmla="*/ 263 h 2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4" h="263">
                  <a:moveTo>
                    <a:pt x="214" y="16"/>
                  </a:moveTo>
                  <a:lnTo>
                    <a:pt x="81" y="181"/>
                  </a:lnTo>
                  <a:lnTo>
                    <a:pt x="61" y="165"/>
                  </a:lnTo>
                  <a:lnTo>
                    <a:pt x="193" y="0"/>
                  </a:lnTo>
                  <a:lnTo>
                    <a:pt x="214" y="16"/>
                  </a:lnTo>
                  <a:close/>
                  <a:moveTo>
                    <a:pt x="129" y="202"/>
                  </a:moveTo>
                  <a:lnTo>
                    <a:pt x="0" y="263"/>
                  </a:lnTo>
                  <a:lnTo>
                    <a:pt x="29" y="123"/>
                  </a:lnTo>
                  <a:lnTo>
                    <a:pt x="129" y="202"/>
                  </a:lnTo>
                  <a:close/>
                </a:path>
              </a:pathLst>
            </a:custGeom>
            <a:solidFill>
              <a:srgbClr val="FFFFFF"/>
            </a:solidFill>
            <a:ln w="1588">
              <a:solidFill>
                <a:srgbClr val="FFFFFF"/>
              </a:solidFill>
              <a:round/>
              <a:headEnd/>
              <a:tailEnd/>
            </a:ln>
          </p:spPr>
          <p:txBody>
            <a:bodyPr/>
            <a:lstStyle/>
            <a:p>
              <a:endParaRPr lang="en-US"/>
            </a:p>
          </p:txBody>
        </p:sp>
        <p:sp>
          <p:nvSpPr>
            <p:cNvPr id="14" name="Rectangle 15"/>
            <p:cNvSpPr>
              <a:spLocks noChangeArrowheads="1"/>
            </p:cNvSpPr>
            <p:nvPr/>
          </p:nvSpPr>
          <p:spPr bwMode="auto">
            <a:xfrm>
              <a:off x="3467" y="2258"/>
              <a:ext cx="2130"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solidFill>
                    <a:srgbClr val="FFFFFF"/>
                  </a:solidFill>
                  <a:latin typeface="Arial" charset="0"/>
                </a:rPr>
                <a:t>Vacuum vessel interface flange</a:t>
              </a:r>
              <a:endParaRPr lang="en-US" sz="2400">
                <a:latin typeface="Arial" charset="0"/>
              </a:endParaRPr>
            </a:p>
          </p:txBody>
        </p:sp>
        <p:sp>
          <p:nvSpPr>
            <p:cNvPr id="15" name="Freeform 16"/>
            <p:cNvSpPr>
              <a:spLocks noEditPoints="1"/>
            </p:cNvSpPr>
            <p:nvPr/>
          </p:nvSpPr>
          <p:spPr bwMode="auto">
            <a:xfrm>
              <a:off x="4163" y="1796"/>
              <a:ext cx="669" cy="469"/>
            </a:xfrm>
            <a:custGeom>
              <a:avLst/>
              <a:gdLst>
                <a:gd name="T0" fmla="*/ 0 w 669"/>
                <a:gd name="T1" fmla="*/ 449 h 469"/>
                <a:gd name="T2" fmla="*/ 567 w 669"/>
                <a:gd name="T3" fmla="*/ 55 h 469"/>
                <a:gd name="T4" fmla="*/ 583 w 669"/>
                <a:gd name="T5" fmla="*/ 76 h 469"/>
                <a:gd name="T6" fmla="*/ 14 w 669"/>
                <a:gd name="T7" fmla="*/ 469 h 469"/>
                <a:gd name="T8" fmla="*/ 0 w 669"/>
                <a:gd name="T9" fmla="*/ 449 h 469"/>
                <a:gd name="T10" fmla="*/ 529 w 669"/>
                <a:gd name="T11" fmla="*/ 21 h 469"/>
                <a:gd name="T12" fmla="*/ 669 w 669"/>
                <a:gd name="T13" fmla="*/ 0 h 469"/>
                <a:gd name="T14" fmla="*/ 601 w 669"/>
                <a:gd name="T15" fmla="*/ 126 h 469"/>
                <a:gd name="T16" fmla="*/ 529 w 669"/>
                <a:gd name="T17" fmla="*/ 21 h 4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9"/>
                <a:gd name="T28" fmla="*/ 0 h 469"/>
                <a:gd name="T29" fmla="*/ 669 w 669"/>
                <a:gd name="T30" fmla="*/ 469 h 46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9" h="469">
                  <a:moveTo>
                    <a:pt x="0" y="449"/>
                  </a:moveTo>
                  <a:lnTo>
                    <a:pt x="567" y="55"/>
                  </a:lnTo>
                  <a:lnTo>
                    <a:pt x="583" y="76"/>
                  </a:lnTo>
                  <a:lnTo>
                    <a:pt x="14" y="469"/>
                  </a:lnTo>
                  <a:lnTo>
                    <a:pt x="0" y="449"/>
                  </a:lnTo>
                  <a:close/>
                  <a:moveTo>
                    <a:pt x="529" y="21"/>
                  </a:moveTo>
                  <a:lnTo>
                    <a:pt x="669" y="0"/>
                  </a:lnTo>
                  <a:lnTo>
                    <a:pt x="601" y="126"/>
                  </a:lnTo>
                  <a:lnTo>
                    <a:pt x="529" y="21"/>
                  </a:lnTo>
                  <a:close/>
                </a:path>
              </a:pathLst>
            </a:custGeom>
            <a:solidFill>
              <a:srgbClr val="FFFFFF"/>
            </a:solidFill>
            <a:ln w="1588">
              <a:solidFill>
                <a:srgbClr val="FFFFFF"/>
              </a:solidFill>
              <a:round/>
              <a:headEnd/>
              <a:tailEnd/>
            </a:ln>
          </p:spPr>
          <p:txBody>
            <a:bodyPr/>
            <a:lstStyle/>
            <a:p>
              <a:endParaRPr lang="en-US"/>
            </a:p>
          </p:txBody>
        </p:sp>
        <p:pic>
          <p:nvPicPr>
            <p:cNvPr id="16" name="Picture 1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4" y="624"/>
              <a:ext cx="5467" cy="1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8"/>
            <p:cNvSpPr>
              <a:spLocks noChangeArrowheads="1"/>
            </p:cNvSpPr>
            <p:nvPr/>
          </p:nvSpPr>
          <p:spPr bwMode="auto">
            <a:xfrm>
              <a:off x="154" y="2309"/>
              <a:ext cx="2022"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solidFill>
                    <a:srgbClr val="FFFFFF"/>
                  </a:solidFill>
                  <a:latin typeface="Arial" charset="0"/>
                </a:rPr>
                <a:t>Cleanroom assembly fixturing</a:t>
              </a:r>
              <a:endParaRPr lang="en-US" sz="2400">
                <a:latin typeface="Arial" charset="0"/>
              </a:endParaRPr>
            </a:p>
          </p:txBody>
        </p:sp>
        <p:sp>
          <p:nvSpPr>
            <p:cNvPr id="18" name="Freeform 19"/>
            <p:cNvSpPr>
              <a:spLocks noEditPoints="1"/>
            </p:cNvSpPr>
            <p:nvPr/>
          </p:nvSpPr>
          <p:spPr bwMode="auto">
            <a:xfrm>
              <a:off x="450" y="2029"/>
              <a:ext cx="819" cy="289"/>
            </a:xfrm>
            <a:custGeom>
              <a:avLst/>
              <a:gdLst>
                <a:gd name="T0" fmla="*/ 811 w 819"/>
                <a:gd name="T1" fmla="*/ 289 h 289"/>
                <a:gd name="T2" fmla="*/ 106 w 819"/>
                <a:gd name="T3" fmla="*/ 68 h 289"/>
                <a:gd name="T4" fmla="*/ 113 w 819"/>
                <a:gd name="T5" fmla="*/ 44 h 289"/>
                <a:gd name="T6" fmla="*/ 819 w 819"/>
                <a:gd name="T7" fmla="*/ 265 h 289"/>
                <a:gd name="T8" fmla="*/ 811 w 819"/>
                <a:gd name="T9" fmla="*/ 289 h 289"/>
                <a:gd name="T10" fmla="*/ 103 w 819"/>
                <a:gd name="T11" fmla="*/ 121 h 289"/>
                <a:gd name="T12" fmla="*/ 0 w 819"/>
                <a:gd name="T13" fmla="*/ 22 h 289"/>
                <a:gd name="T14" fmla="*/ 140 w 819"/>
                <a:gd name="T15" fmla="*/ 0 h 289"/>
                <a:gd name="T16" fmla="*/ 103 w 819"/>
                <a:gd name="T17" fmla="*/ 121 h 2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19"/>
                <a:gd name="T28" fmla="*/ 0 h 289"/>
                <a:gd name="T29" fmla="*/ 819 w 819"/>
                <a:gd name="T30" fmla="*/ 289 h 28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19" h="289">
                  <a:moveTo>
                    <a:pt x="811" y="289"/>
                  </a:moveTo>
                  <a:lnTo>
                    <a:pt x="106" y="68"/>
                  </a:lnTo>
                  <a:lnTo>
                    <a:pt x="113" y="44"/>
                  </a:lnTo>
                  <a:lnTo>
                    <a:pt x="819" y="265"/>
                  </a:lnTo>
                  <a:lnTo>
                    <a:pt x="811" y="289"/>
                  </a:lnTo>
                  <a:close/>
                  <a:moveTo>
                    <a:pt x="103" y="121"/>
                  </a:moveTo>
                  <a:lnTo>
                    <a:pt x="0" y="22"/>
                  </a:lnTo>
                  <a:lnTo>
                    <a:pt x="140" y="0"/>
                  </a:lnTo>
                  <a:lnTo>
                    <a:pt x="103" y="121"/>
                  </a:lnTo>
                  <a:close/>
                </a:path>
              </a:pathLst>
            </a:custGeom>
            <a:solidFill>
              <a:srgbClr val="FFFFFF"/>
            </a:solidFill>
            <a:ln w="1588">
              <a:solidFill>
                <a:srgbClr val="FFFFFF"/>
              </a:solidFill>
              <a:round/>
              <a:headEnd/>
              <a:tailEnd/>
            </a:ln>
          </p:spPr>
          <p:txBody>
            <a:bodyPr/>
            <a:lstStyle/>
            <a:p>
              <a:endParaRPr lang="en-US"/>
            </a:p>
          </p:txBody>
        </p:sp>
        <p:sp>
          <p:nvSpPr>
            <p:cNvPr id="19" name="Freeform 20"/>
            <p:cNvSpPr>
              <a:spLocks noEditPoints="1"/>
            </p:cNvSpPr>
            <p:nvPr/>
          </p:nvSpPr>
          <p:spPr bwMode="auto">
            <a:xfrm>
              <a:off x="1255" y="1847"/>
              <a:ext cx="316" cy="466"/>
            </a:xfrm>
            <a:custGeom>
              <a:avLst/>
              <a:gdLst>
                <a:gd name="T0" fmla="*/ 0 w 316"/>
                <a:gd name="T1" fmla="*/ 452 h 466"/>
                <a:gd name="T2" fmla="*/ 241 w 316"/>
                <a:gd name="T3" fmla="*/ 89 h 466"/>
                <a:gd name="T4" fmla="*/ 263 w 316"/>
                <a:gd name="T5" fmla="*/ 103 h 466"/>
                <a:gd name="T6" fmla="*/ 20 w 316"/>
                <a:gd name="T7" fmla="*/ 466 h 466"/>
                <a:gd name="T8" fmla="*/ 0 w 316"/>
                <a:gd name="T9" fmla="*/ 452 h 466"/>
                <a:gd name="T10" fmla="*/ 192 w 316"/>
                <a:gd name="T11" fmla="*/ 71 h 466"/>
                <a:gd name="T12" fmla="*/ 316 w 316"/>
                <a:gd name="T13" fmla="*/ 0 h 466"/>
                <a:gd name="T14" fmla="*/ 298 w 316"/>
                <a:gd name="T15" fmla="*/ 142 h 466"/>
                <a:gd name="T16" fmla="*/ 192 w 316"/>
                <a:gd name="T17" fmla="*/ 71 h 4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6"/>
                <a:gd name="T28" fmla="*/ 0 h 466"/>
                <a:gd name="T29" fmla="*/ 316 w 316"/>
                <a:gd name="T30" fmla="*/ 466 h 4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6" h="466">
                  <a:moveTo>
                    <a:pt x="0" y="452"/>
                  </a:moveTo>
                  <a:lnTo>
                    <a:pt x="241" y="89"/>
                  </a:lnTo>
                  <a:lnTo>
                    <a:pt x="263" y="103"/>
                  </a:lnTo>
                  <a:lnTo>
                    <a:pt x="20" y="466"/>
                  </a:lnTo>
                  <a:lnTo>
                    <a:pt x="0" y="452"/>
                  </a:lnTo>
                  <a:close/>
                  <a:moveTo>
                    <a:pt x="192" y="71"/>
                  </a:moveTo>
                  <a:lnTo>
                    <a:pt x="316" y="0"/>
                  </a:lnTo>
                  <a:lnTo>
                    <a:pt x="298" y="142"/>
                  </a:lnTo>
                  <a:lnTo>
                    <a:pt x="192" y="71"/>
                  </a:lnTo>
                  <a:close/>
                </a:path>
              </a:pathLst>
            </a:custGeom>
            <a:solidFill>
              <a:srgbClr val="FFFFFF"/>
            </a:solidFill>
            <a:ln w="1588">
              <a:solidFill>
                <a:srgbClr val="FFFFFF"/>
              </a:solidFill>
              <a:round/>
              <a:headEnd/>
              <a:tailEnd/>
            </a:ln>
          </p:spPr>
          <p:txBody>
            <a:bodyPr/>
            <a:lstStyle/>
            <a:p>
              <a:endParaRPr lang="en-US"/>
            </a:p>
          </p:txBody>
        </p:sp>
        <p:sp>
          <p:nvSpPr>
            <p:cNvPr id="20" name="Freeform 21"/>
            <p:cNvSpPr>
              <a:spLocks noEditPoints="1"/>
            </p:cNvSpPr>
            <p:nvPr/>
          </p:nvSpPr>
          <p:spPr bwMode="auto">
            <a:xfrm>
              <a:off x="1260" y="1839"/>
              <a:ext cx="1075" cy="478"/>
            </a:xfrm>
            <a:custGeom>
              <a:avLst/>
              <a:gdLst>
                <a:gd name="T0" fmla="*/ 0 w 1075"/>
                <a:gd name="T1" fmla="*/ 455 h 478"/>
                <a:gd name="T2" fmla="*/ 965 w 1075"/>
                <a:gd name="T3" fmla="*/ 42 h 478"/>
                <a:gd name="T4" fmla="*/ 974 w 1075"/>
                <a:gd name="T5" fmla="*/ 65 h 478"/>
                <a:gd name="T6" fmla="*/ 10 w 1075"/>
                <a:gd name="T7" fmla="*/ 478 h 478"/>
                <a:gd name="T8" fmla="*/ 0 w 1075"/>
                <a:gd name="T9" fmla="*/ 455 h 478"/>
                <a:gd name="T10" fmla="*/ 933 w 1075"/>
                <a:gd name="T11" fmla="*/ 0 h 478"/>
                <a:gd name="T12" fmla="*/ 1075 w 1075"/>
                <a:gd name="T13" fmla="*/ 8 h 478"/>
                <a:gd name="T14" fmla="*/ 983 w 1075"/>
                <a:gd name="T15" fmla="*/ 117 h 478"/>
                <a:gd name="T16" fmla="*/ 933 w 1075"/>
                <a:gd name="T17" fmla="*/ 0 h 4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75"/>
                <a:gd name="T28" fmla="*/ 0 h 478"/>
                <a:gd name="T29" fmla="*/ 1075 w 1075"/>
                <a:gd name="T30" fmla="*/ 478 h 4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75" h="478">
                  <a:moveTo>
                    <a:pt x="0" y="455"/>
                  </a:moveTo>
                  <a:lnTo>
                    <a:pt x="965" y="42"/>
                  </a:lnTo>
                  <a:lnTo>
                    <a:pt x="974" y="65"/>
                  </a:lnTo>
                  <a:lnTo>
                    <a:pt x="10" y="478"/>
                  </a:lnTo>
                  <a:lnTo>
                    <a:pt x="0" y="455"/>
                  </a:lnTo>
                  <a:close/>
                  <a:moveTo>
                    <a:pt x="933" y="0"/>
                  </a:moveTo>
                  <a:lnTo>
                    <a:pt x="1075" y="8"/>
                  </a:lnTo>
                  <a:lnTo>
                    <a:pt x="983" y="117"/>
                  </a:lnTo>
                  <a:lnTo>
                    <a:pt x="933" y="0"/>
                  </a:lnTo>
                  <a:close/>
                </a:path>
              </a:pathLst>
            </a:custGeom>
            <a:solidFill>
              <a:srgbClr val="FFFFFF"/>
            </a:solidFill>
            <a:ln w="1588">
              <a:solidFill>
                <a:srgbClr val="FFFFFF"/>
              </a:solidFill>
              <a:round/>
              <a:headEnd/>
              <a:tailEnd/>
            </a:ln>
          </p:spPr>
          <p:txBody>
            <a:bodyPr/>
            <a:lstStyle/>
            <a:p>
              <a:endParaRPr lang="en-US"/>
            </a:p>
          </p:txBody>
        </p:sp>
        <p:sp>
          <p:nvSpPr>
            <p:cNvPr id="21" name="Rectangle 22"/>
            <p:cNvSpPr>
              <a:spLocks noChangeArrowheads="1"/>
            </p:cNvSpPr>
            <p:nvPr/>
          </p:nvSpPr>
          <p:spPr bwMode="auto">
            <a:xfrm>
              <a:off x="4313" y="667"/>
              <a:ext cx="1280"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solidFill>
                    <a:srgbClr val="FFFFFF"/>
                  </a:solidFill>
                  <a:latin typeface="Arial" charset="0"/>
                </a:rPr>
                <a:t>Gate valve internal</a:t>
              </a:r>
              <a:endParaRPr lang="en-US" sz="2400">
                <a:latin typeface="Arial" charset="0"/>
              </a:endParaRPr>
            </a:p>
          </p:txBody>
        </p:sp>
        <p:sp>
          <p:nvSpPr>
            <p:cNvPr id="22" name="Rectangle 23"/>
            <p:cNvSpPr>
              <a:spLocks noChangeArrowheads="1"/>
            </p:cNvSpPr>
            <p:nvPr/>
          </p:nvSpPr>
          <p:spPr bwMode="auto">
            <a:xfrm>
              <a:off x="4313" y="852"/>
              <a:ext cx="96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solidFill>
                    <a:srgbClr val="FFFFFF"/>
                  </a:solidFill>
                  <a:latin typeface="Arial" charset="0"/>
                </a:rPr>
                <a:t>to cryomodule</a:t>
              </a:r>
              <a:endParaRPr lang="en-US" sz="2400">
                <a:latin typeface="Arial" charset="0"/>
              </a:endParaRPr>
            </a:p>
          </p:txBody>
        </p:sp>
        <p:sp>
          <p:nvSpPr>
            <p:cNvPr id="23" name="Freeform 24"/>
            <p:cNvSpPr>
              <a:spLocks noEditPoints="1"/>
            </p:cNvSpPr>
            <p:nvPr/>
          </p:nvSpPr>
          <p:spPr bwMode="auto">
            <a:xfrm>
              <a:off x="4221" y="1024"/>
              <a:ext cx="214" cy="263"/>
            </a:xfrm>
            <a:custGeom>
              <a:avLst/>
              <a:gdLst>
                <a:gd name="T0" fmla="*/ 214 w 214"/>
                <a:gd name="T1" fmla="*/ 16 h 263"/>
                <a:gd name="T2" fmla="*/ 81 w 214"/>
                <a:gd name="T3" fmla="*/ 181 h 263"/>
                <a:gd name="T4" fmla="*/ 61 w 214"/>
                <a:gd name="T5" fmla="*/ 165 h 263"/>
                <a:gd name="T6" fmla="*/ 193 w 214"/>
                <a:gd name="T7" fmla="*/ 0 h 263"/>
                <a:gd name="T8" fmla="*/ 214 w 214"/>
                <a:gd name="T9" fmla="*/ 16 h 263"/>
                <a:gd name="T10" fmla="*/ 129 w 214"/>
                <a:gd name="T11" fmla="*/ 202 h 263"/>
                <a:gd name="T12" fmla="*/ 0 w 214"/>
                <a:gd name="T13" fmla="*/ 263 h 263"/>
                <a:gd name="T14" fmla="*/ 29 w 214"/>
                <a:gd name="T15" fmla="*/ 123 h 263"/>
                <a:gd name="T16" fmla="*/ 129 w 214"/>
                <a:gd name="T17" fmla="*/ 202 h 2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4"/>
                <a:gd name="T28" fmla="*/ 0 h 263"/>
                <a:gd name="T29" fmla="*/ 214 w 214"/>
                <a:gd name="T30" fmla="*/ 263 h 2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4" h="263">
                  <a:moveTo>
                    <a:pt x="214" y="16"/>
                  </a:moveTo>
                  <a:lnTo>
                    <a:pt x="81" y="181"/>
                  </a:lnTo>
                  <a:lnTo>
                    <a:pt x="61" y="165"/>
                  </a:lnTo>
                  <a:lnTo>
                    <a:pt x="193" y="0"/>
                  </a:lnTo>
                  <a:lnTo>
                    <a:pt x="214" y="16"/>
                  </a:lnTo>
                  <a:close/>
                  <a:moveTo>
                    <a:pt x="129" y="202"/>
                  </a:moveTo>
                  <a:lnTo>
                    <a:pt x="0" y="263"/>
                  </a:lnTo>
                  <a:lnTo>
                    <a:pt x="29" y="123"/>
                  </a:lnTo>
                  <a:lnTo>
                    <a:pt x="129" y="202"/>
                  </a:lnTo>
                  <a:close/>
                </a:path>
              </a:pathLst>
            </a:custGeom>
            <a:solidFill>
              <a:srgbClr val="FFFFFF"/>
            </a:solidFill>
            <a:ln w="1588">
              <a:solidFill>
                <a:srgbClr val="FFFFFF"/>
              </a:solidFill>
              <a:round/>
              <a:headEnd/>
              <a:tailEnd/>
            </a:ln>
          </p:spPr>
          <p:txBody>
            <a:bodyPr/>
            <a:lstStyle/>
            <a:p>
              <a:endParaRPr lang="en-US"/>
            </a:p>
          </p:txBody>
        </p:sp>
        <p:sp>
          <p:nvSpPr>
            <p:cNvPr id="24" name="Rectangle 25"/>
            <p:cNvSpPr>
              <a:spLocks noChangeArrowheads="1"/>
            </p:cNvSpPr>
            <p:nvPr/>
          </p:nvSpPr>
          <p:spPr bwMode="auto">
            <a:xfrm>
              <a:off x="3467" y="2258"/>
              <a:ext cx="2130"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solidFill>
                    <a:srgbClr val="FFFFFF"/>
                  </a:solidFill>
                  <a:latin typeface="Arial" charset="0"/>
                </a:rPr>
                <a:t>Vacuum vessel interface flange</a:t>
              </a:r>
              <a:endParaRPr lang="en-US" sz="2400">
                <a:latin typeface="Arial" charset="0"/>
              </a:endParaRPr>
            </a:p>
          </p:txBody>
        </p:sp>
        <p:sp>
          <p:nvSpPr>
            <p:cNvPr id="25" name="Freeform 26"/>
            <p:cNvSpPr>
              <a:spLocks noEditPoints="1"/>
            </p:cNvSpPr>
            <p:nvPr/>
          </p:nvSpPr>
          <p:spPr bwMode="auto">
            <a:xfrm>
              <a:off x="4163" y="1796"/>
              <a:ext cx="669" cy="469"/>
            </a:xfrm>
            <a:custGeom>
              <a:avLst/>
              <a:gdLst>
                <a:gd name="T0" fmla="*/ 0 w 669"/>
                <a:gd name="T1" fmla="*/ 449 h 469"/>
                <a:gd name="T2" fmla="*/ 567 w 669"/>
                <a:gd name="T3" fmla="*/ 55 h 469"/>
                <a:gd name="T4" fmla="*/ 583 w 669"/>
                <a:gd name="T5" fmla="*/ 76 h 469"/>
                <a:gd name="T6" fmla="*/ 14 w 669"/>
                <a:gd name="T7" fmla="*/ 469 h 469"/>
                <a:gd name="T8" fmla="*/ 0 w 669"/>
                <a:gd name="T9" fmla="*/ 449 h 469"/>
                <a:gd name="T10" fmla="*/ 529 w 669"/>
                <a:gd name="T11" fmla="*/ 21 h 469"/>
                <a:gd name="T12" fmla="*/ 669 w 669"/>
                <a:gd name="T13" fmla="*/ 0 h 469"/>
                <a:gd name="T14" fmla="*/ 601 w 669"/>
                <a:gd name="T15" fmla="*/ 126 h 469"/>
                <a:gd name="T16" fmla="*/ 529 w 669"/>
                <a:gd name="T17" fmla="*/ 21 h 4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9"/>
                <a:gd name="T28" fmla="*/ 0 h 469"/>
                <a:gd name="T29" fmla="*/ 669 w 669"/>
                <a:gd name="T30" fmla="*/ 469 h 46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9" h="469">
                  <a:moveTo>
                    <a:pt x="0" y="449"/>
                  </a:moveTo>
                  <a:lnTo>
                    <a:pt x="567" y="55"/>
                  </a:lnTo>
                  <a:lnTo>
                    <a:pt x="583" y="76"/>
                  </a:lnTo>
                  <a:lnTo>
                    <a:pt x="14" y="469"/>
                  </a:lnTo>
                  <a:lnTo>
                    <a:pt x="0" y="449"/>
                  </a:lnTo>
                  <a:close/>
                  <a:moveTo>
                    <a:pt x="529" y="21"/>
                  </a:moveTo>
                  <a:lnTo>
                    <a:pt x="669" y="0"/>
                  </a:lnTo>
                  <a:lnTo>
                    <a:pt x="601" y="126"/>
                  </a:lnTo>
                  <a:lnTo>
                    <a:pt x="529" y="21"/>
                  </a:lnTo>
                  <a:close/>
                </a:path>
              </a:pathLst>
            </a:custGeom>
            <a:solidFill>
              <a:srgbClr val="FFFFFF"/>
            </a:solidFill>
            <a:ln w="1588">
              <a:solidFill>
                <a:srgbClr val="FFFFFF"/>
              </a:solidFill>
              <a:round/>
              <a:headEnd/>
              <a:tailEnd/>
            </a:ln>
          </p:spPr>
          <p:txBody>
            <a:bodyPr/>
            <a:lstStyle/>
            <a:p>
              <a:endParaRPr lang="en-US"/>
            </a:p>
          </p:txBody>
        </p:sp>
      </p:grpSp>
      <p:sp>
        <p:nvSpPr>
          <p:cNvPr id="26" name="Title 1"/>
          <p:cNvSpPr txBox="1">
            <a:spLocks/>
          </p:cNvSpPr>
          <p:nvPr/>
        </p:nvSpPr>
        <p:spPr>
          <a:xfrm>
            <a:off x="2128356" y="94067"/>
            <a:ext cx="7015643" cy="465730"/>
          </a:xfrm>
          <a:prstGeom prst="rect">
            <a:avLst/>
          </a:prstGeom>
        </p:spPr>
        <p:txBody>
          <a:bodyPr/>
          <a:lstStyle>
            <a:lvl1pPr>
              <a:defRPr i="0">
                <a:latin typeface="Optima"/>
                <a:cs typeface="Optima"/>
              </a:defRPr>
            </a:lvl1pPr>
          </a:lstStyle>
          <a:p>
            <a:pPr algn="ctr"/>
            <a:r>
              <a:rPr lang="en-US" sz="2400" dirty="0" smtClean="0"/>
              <a:t>Cornell EIC opportunity</a:t>
            </a:r>
            <a:r>
              <a:rPr lang="en-US" sz="2400" dirty="0" smtClean="0"/>
              <a:t>: </a:t>
            </a:r>
            <a:r>
              <a:rPr lang="en-US" sz="2400" dirty="0" err="1" smtClean="0"/>
              <a:t>Cryomodule</a:t>
            </a:r>
            <a:r>
              <a:rPr lang="en-US" sz="2400" dirty="0" smtClean="0"/>
              <a:t> </a:t>
            </a:r>
            <a:r>
              <a:rPr lang="en-US" sz="2400" dirty="0" smtClean="0"/>
              <a:t>components</a:t>
            </a:r>
            <a:endParaRPr lang="en-US" sz="2400" dirty="0"/>
          </a:p>
        </p:txBody>
      </p:sp>
    </p:spTree>
    <p:extLst>
      <p:ext uri="{BB962C8B-B14F-4D97-AF65-F5344CB8AC3E}">
        <p14:creationId xmlns:p14="http://schemas.microsoft.com/office/powerpoint/2010/main" val="373162865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6200" y="918035"/>
            <a:ext cx="3581400" cy="26904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763039" y="918037"/>
            <a:ext cx="5304763" cy="2690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6200" y="3722601"/>
            <a:ext cx="5181600" cy="28735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396937" y="3745698"/>
            <a:ext cx="3670864" cy="1477328"/>
          </a:xfrm>
          <a:prstGeom prst="rect">
            <a:avLst/>
          </a:prstGeom>
          <a:noFill/>
        </p:spPr>
        <p:txBody>
          <a:bodyPr wrap="square" rtlCol="0">
            <a:spAutoFit/>
          </a:bodyPr>
          <a:lstStyle/>
          <a:p>
            <a:pPr marL="285750" indent="-285750">
              <a:buFont typeface="Arial"/>
              <a:buChar char="•"/>
            </a:pPr>
            <a:r>
              <a:rPr lang="en-US" dirty="0" smtClean="0"/>
              <a:t>MLC assembly was completed </a:t>
            </a:r>
            <a:endParaRPr lang="en-US" dirty="0"/>
          </a:p>
          <a:p>
            <a:pPr marL="285750" indent="-285750">
              <a:buFont typeface="Arial"/>
              <a:buChar char="•"/>
            </a:pPr>
            <a:r>
              <a:rPr lang="en-US" dirty="0" smtClean="0"/>
              <a:t>Cooled down fall 2015, field, Q, and </a:t>
            </a:r>
            <a:r>
              <a:rPr lang="en-US" dirty="0" err="1" smtClean="0"/>
              <a:t>microphonics</a:t>
            </a:r>
            <a:r>
              <a:rPr lang="en-US" dirty="0" smtClean="0"/>
              <a:t> tested.</a:t>
            </a:r>
            <a:endParaRPr lang="en-US" dirty="0"/>
          </a:p>
          <a:p>
            <a:pPr marL="285750" indent="-285750">
              <a:buFont typeface="Arial"/>
              <a:buChar char="•"/>
            </a:pPr>
            <a:r>
              <a:rPr lang="en-US" dirty="0" smtClean="0"/>
              <a:t>Further cold studies will start August 2016</a:t>
            </a:r>
            <a:endParaRPr lang="en-US" dirty="0"/>
          </a:p>
        </p:txBody>
      </p:sp>
      <p:sp>
        <p:nvSpPr>
          <p:cNvPr id="7" name="Title 1"/>
          <p:cNvSpPr txBox="1">
            <a:spLocks/>
          </p:cNvSpPr>
          <p:nvPr/>
        </p:nvSpPr>
        <p:spPr>
          <a:xfrm>
            <a:off x="2140116" y="736"/>
            <a:ext cx="7003884" cy="594335"/>
          </a:xfrm>
          <a:prstGeom prst="rect">
            <a:avLst/>
          </a:prstGeom>
        </p:spPr>
        <p:txBody>
          <a:bodyPr/>
          <a:lstStyle>
            <a:lvl1pPr>
              <a:defRPr i="0">
                <a:latin typeface="Optima"/>
                <a:cs typeface="Optima"/>
              </a:defRPr>
            </a:lvl1pPr>
          </a:lstStyle>
          <a:p>
            <a:pPr algn="ctr"/>
            <a:r>
              <a:rPr lang="en-US" sz="2400" dirty="0" smtClean="0">
                <a:solidFill>
                  <a:srgbClr val="000000"/>
                </a:solidFill>
              </a:rPr>
              <a:t>Cornell EIC opportunity</a:t>
            </a:r>
            <a:r>
              <a:rPr lang="en-US" sz="2400" dirty="0" smtClean="0">
                <a:solidFill>
                  <a:srgbClr val="000000"/>
                </a:solidFill>
              </a:rPr>
              <a:t>: </a:t>
            </a:r>
            <a:r>
              <a:rPr lang="en-US" sz="2400" dirty="0" err="1" smtClean="0">
                <a:solidFill>
                  <a:srgbClr val="000000"/>
                </a:solidFill>
              </a:rPr>
              <a:t>Cryomodule</a:t>
            </a:r>
            <a:r>
              <a:rPr lang="en-US" sz="2400" dirty="0" smtClean="0">
                <a:solidFill>
                  <a:srgbClr val="000000"/>
                </a:solidFill>
              </a:rPr>
              <a:t> construction</a:t>
            </a:r>
            <a:endParaRPr lang="en-US" sz="2400" dirty="0">
              <a:solidFill>
                <a:srgbClr val="000000"/>
              </a:solidFill>
            </a:endParaRPr>
          </a:p>
        </p:txBody>
      </p:sp>
    </p:spTree>
    <p:extLst>
      <p:ext uri="{BB962C8B-B14F-4D97-AF65-F5344CB8AC3E}">
        <p14:creationId xmlns:p14="http://schemas.microsoft.com/office/powerpoint/2010/main" val="129440237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21656</TotalTime>
  <Words>1626</Words>
  <Application>Microsoft Macintosh PowerPoint</Application>
  <PresentationFormat>On-screen Show (4:3)</PresentationFormat>
  <Paragraphs>298</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PowerPoint Presentation</vt:lpstr>
      <vt:lpstr>PowerPoint Presentation</vt:lpstr>
      <vt:lpstr>PowerPoint Presentation</vt:lpstr>
      <vt:lpstr>Design Parameters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Spin polarized photocathode</vt:lpstr>
      <vt:lpstr>PowerPoint Presentation</vt:lpstr>
      <vt:lpstr>PowerPoint Presentation</vt:lpstr>
      <vt:lpstr>PowerPoint Presentation</vt:lpstr>
      <vt:lpstr>PowerPoint Presentation</vt:lpstr>
      <vt:lpstr>PowerPoint Presentation</vt:lpstr>
      <vt:lpstr>4-turn ERL Horizontal Orbits</vt:lpstr>
      <vt:lpstr>PowerPoint Presentation</vt:lpstr>
      <vt:lpstr>PowerPoint Presentation</vt:lpstr>
      <vt:lpstr>PowerPoint Presentation</vt:lpstr>
      <vt:lpstr>PowerPoint Presentation</vt:lpstr>
      <vt:lpstr>PowerPoint Presentation</vt:lpstr>
      <vt:lpstr>CSR energy spread and microbunching</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Georg Hofstaetter</cp:lastModifiedBy>
  <cp:revision>551</cp:revision>
  <cp:lastPrinted>2020-06-04T12:35:01Z</cp:lastPrinted>
  <dcterms:modified xsi:type="dcterms:W3CDTF">2020-10-09T01:12:54Z</dcterms:modified>
</cp:coreProperties>
</file>