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  <p:sldMasterId id="2147483672" r:id="rId3"/>
    <p:sldMasterId id="2147483677" r:id="rId4"/>
    <p:sldMasterId id="2147483680" r:id="rId5"/>
    <p:sldMasterId id="2147483683" r:id="rId6"/>
    <p:sldMasterId id="2147483689" r:id="rId7"/>
    <p:sldMasterId id="2147483695" r:id="rId8"/>
  </p:sldMasterIdLst>
  <p:notesMasterIdLst>
    <p:notesMasterId r:id="rId34"/>
  </p:notesMasterIdLst>
  <p:sldIdLst>
    <p:sldId id="270" r:id="rId9"/>
    <p:sldId id="377" r:id="rId10"/>
    <p:sldId id="382" r:id="rId11"/>
    <p:sldId id="372" r:id="rId12"/>
    <p:sldId id="373" r:id="rId13"/>
    <p:sldId id="376" r:id="rId14"/>
    <p:sldId id="381" r:id="rId15"/>
    <p:sldId id="273" r:id="rId16"/>
    <p:sldId id="279" r:id="rId17"/>
    <p:sldId id="389" r:id="rId18"/>
    <p:sldId id="356" r:id="rId19"/>
    <p:sldId id="386" r:id="rId20"/>
    <p:sldId id="387" r:id="rId21"/>
    <p:sldId id="383" r:id="rId22"/>
    <p:sldId id="384" r:id="rId23"/>
    <p:sldId id="385" r:id="rId24"/>
    <p:sldId id="275" r:id="rId25"/>
    <p:sldId id="283" r:id="rId26"/>
    <p:sldId id="286" r:id="rId27"/>
    <p:sldId id="336" r:id="rId28"/>
    <p:sldId id="394" r:id="rId29"/>
    <p:sldId id="380" r:id="rId30"/>
    <p:sldId id="393" r:id="rId31"/>
    <p:sldId id="272" r:id="rId32"/>
    <p:sldId id="392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WD, Rohan" initials="DR" lastIdx="1" clrIdx="0">
    <p:extLst>
      <p:ext uri="{19B8F6BF-5375-455C-9EA6-DF929625EA0E}">
        <p15:presenceInfo xmlns:p15="http://schemas.microsoft.com/office/powerpoint/2012/main" userId="S-1-5-21-1302976386-1019410641-3933290728-17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B8B2"/>
    <a:srgbClr val="006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56"/>
  </p:normalViewPr>
  <p:slideViewPr>
    <p:cSldViewPr snapToGrid="0" snapToObjects="1">
      <p:cViewPr varScale="1">
        <p:scale>
          <a:sx n="112" d="100"/>
          <a:sy n="112" d="100"/>
        </p:scale>
        <p:origin x="32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490E-9264-4AE7-A2B6-46D837017A18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6751B-1A0F-4DBE-84A4-10BF1C02D4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8374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E4B725-2203-4ED2-9256-A661C18EFA60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5332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013DE-620F-4D6C-A8FD-76398C401FA6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0634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BBFFDE4-0E95-5649-8670-E0107FC5FC73}"/>
              </a:ext>
            </a:extLst>
          </p:cNvPr>
          <p:cNvSpPr/>
          <p:nvPr userDrawn="1"/>
        </p:nvSpPr>
        <p:spPr>
          <a:xfrm>
            <a:off x="766916" y="4579016"/>
            <a:ext cx="678426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1561C7-A2F8-684F-B859-03705CA05A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6916" y="531922"/>
            <a:ext cx="3969676" cy="8120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66A9A6-43AA-1349-8AD0-23FABF906A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11367" y="6271149"/>
            <a:ext cx="3454429" cy="238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96923A-B50F-2A44-9C76-3C9FFD0F8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070" y="1343988"/>
            <a:ext cx="9144000" cy="2165973"/>
          </a:xfrm>
        </p:spPr>
        <p:txBody>
          <a:bodyPr lIns="0"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B50290-CA83-1F4F-905C-EBE9354CA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7070" y="3602038"/>
            <a:ext cx="7544451" cy="912812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13CC7-FA84-5249-B18B-5A3E8CCE9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070" y="6356350"/>
            <a:ext cx="2743200" cy="365125"/>
          </a:xfrm>
        </p:spPr>
        <p:txBody>
          <a:bodyPr lIns="0"/>
          <a:lstStyle/>
          <a:p>
            <a:fld id="{0352A42B-78AF-8D4D-94A5-85285646B5D9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89993145-E805-8048-89C8-948B83197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6916" y="4714875"/>
            <a:ext cx="5819775" cy="542925"/>
          </a:xfrm>
        </p:spPr>
        <p:txBody>
          <a:bodyPr lIns="0" anchor="b"/>
          <a:lstStyle>
            <a:lvl1pPr marL="0" indent="0">
              <a:buNone/>
              <a:defRPr b="1" i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E0351F6B-787D-2E4D-AFF5-594834FF43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5280024"/>
            <a:ext cx="4233862" cy="792163"/>
          </a:xfrm>
        </p:spPr>
        <p:txBody>
          <a:bodyPr lIns="0" tIns="0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479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1152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1914ADBB-9B2F-49DA-AF6D-BE3F02D08A96}" type="datetimeFigureOut">
              <a:rPr lang="en-AU" smtClean="0"/>
              <a:pPr/>
              <a:t>8/10/2020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487" y="947084"/>
            <a:ext cx="9725026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33487" y="3826809"/>
            <a:ext cx="9725026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064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ADBB-9B2F-49DA-AF6D-BE3F02D08A96}" type="datetimeFigureOut">
              <a:rPr lang="en-AU" smtClean="0"/>
              <a:pPr/>
              <a:t>8/10/2020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81" y="800100"/>
            <a:ext cx="10434638" cy="3744865"/>
          </a:xfrm>
        </p:spPr>
        <p:txBody>
          <a:bodyPr anchor="b">
            <a:normAutofit/>
          </a:bodyPr>
          <a:lstStyle>
            <a:lvl1pPr marL="177800" indent="-177800" algn="l">
              <a:tabLst/>
              <a:defRPr sz="5400" b="0" i="0" spc="-300">
                <a:solidFill>
                  <a:schemeClr val="bg1"/>
                </a:solidFill>
                <a:latin typeface="Fira Sans ExtraLight" panose="020B0403050000020004" pitchFamily="34" charset="0"/>
                <a:cs typeface="Poppins Light" pitchFamily="2" charset="77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5843" y="5034249"/>
            <a:ext cx="10277475" cy="797345"/>
          </a:xfrm>
        </p:spPr>
        <p:txBody>
          <a:bodyPr>
            <a:normAutofit/>
          </a:bodyPr>
          <a:lstStyle>
            <a:lvl1pPr marL="0" indent="0" algn="l">
              <a:buNone/>
              <a:defRPr sz="3200" b="1" i="0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5030500000200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6409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1914ADBB-9B2F-49DA-AF6D-BE3F02D08A96}" type="datetimeFigureOut">
              <a:rPr lang="en-AU" smtClean="0"/>
              <a:pPr/>
              <a:t>8/10/2020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487" y="947084"/>
            <a:ext cx="9725026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33487" y="3826809"/>
            <a:ext cx="9725026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52140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ADBB-9B2F-49DA-AF6D-BE3F02D08A96}" type="datetimeFigureOut">
              <a:rPr lang="en-AU" smtClean="0"/>
              <a:pPr/>
              <a:t>8/10/2020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81" y="800100"/>
            <a:ext cx="10434638" cy="3744865"/>
          </a:xfrm>
        </p:spPr>
        <p:txBody>
          <a:bodyPr anchor="b">
            <a:normAutofit/>
          </a:bodyPr>
          <a:lstStyle>
            <a:lvl1pPr marL="177800" indent="-177800" algn="l">
              <a:tabLst/>
              <a:defRPr sz="5400" b="0" i="0" spc="-300">
                <a:solidFill>
                  <a:schemeClr val="bg1"/>
                </a:solidFill>
                <a:latin typeface="Franklin Gothic Book" panose="020B0503020102020204" pitchFamily="34" charset="0"/>
                <a:cs typeface="Poppins Light" pitchFamily="2" charset="77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5843" y="5034249"/>
            <a:ext cx="10277475" cy="797345"/>
          </a:xfrm>
        </p:spPr>
        <p:txBody>
          <a:bodyPr>
            <a:normAutofit/>
          </a:bodyPr>
          <a:lstStyle>
            <a:lvl1pPr marL="0" indent="0" algn="l">
              <a:buNone/>
              <a:defRPr sz="3200" b="1" i="0">
                <a:solidFill>
                  <a:schemeClr val="accent3">
                    <a:lumMod val="40000"/>
                    <a:lumOff val="60000"/>
                  </a:schemeClr>
                </a:solidFill>
                <a:latin typeface="Franklin Gothic Medium" panose="020B06030201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4449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1914ADBB-9B2F-49DA-AF6D-BE3F02D08A96}" type="datetimeFigureOut">
              <a:rPr lang="en-AU" smtClean="0"/>
              <a:pPr/>
              <a:t>8/10/2020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487" y="947084"/>
            <a:ext cx="9725026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33487" y="3826809"/>
            <a:ext cx="9725026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2">
                    <a:lumMod val="20000"/>
                    <a:lumOff val="80000"/>
                  </a:schemeClr>
                </a:solidFill>
                <a:latin typeface="Franklin Gothic Medium" panose="020B06030201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6044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ADBB-9B2F-49DA-AF6D-BE3F02D08A96}" type="datetimeFigureOut">
              <a:rPr lang="en-AU" smtClean="0"/>
              <a:pPr/>
              <a:t>8/10/2020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81" y="800100"/>
            <a:ext cx="10434638" cy="3744865"/>
          </a:xfrm>
        </p:spPr>
        <p:txBody>
          <a:bodyPr anchor="b">
            <a:normAutofit/>
          </a:bodyPr>
          <a:lstStyle>
            <a:lvl1pPr marL="177800" indent="-177800" algn="l">
              <a:tabLst/>
              <a:defRPr sz="5400" b="0" i="0" spc="-300">
                <a:solidFill>
                  <a:schemeClr val="bg1"/>
                </a:solidFill>
                <a:latin typeface="Franklin Gothic Book" panose="020B0503020102020204" pitchFamily="34" charset="0"/>
                <a:cs typeface="Poppins Light" pitchFamily="2" charset="77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5843" y="5034249"/>
            <a:ext cx="10277475" cy="797345"/>
          </a:xfrm>
        </p:spPr>
        <p:txBody>
          <a:bodyPr>
            <a:normAutofit/>
          </a:bodyPr>
          <a:lstStyle>
            <a:lvl1pPr marL="0" indent="0" algn="l">
              <a:buNone/>
              <a:defRPr sz="3200" b="1" i="0">
                <a:solidFill>
                  <a:schemeClr val="accent2">
                    <a:lumMod val="20000"/>
                    <a:lumOff val="80000"/>
                  </a:schemeClr>
                </a:solidFill>
                <a:latin typeface="Franklin Gothic Medium" panose="020B06030201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7760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6923A-B50F-2A44-9C76-3C9FFD0F8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070" y="1343988"/>
            <a:ext cx="9144000" cy="2165973"/>
          </a:xfrm>
        </p:spPr>
        <p:txBody>
          <a:bodyPr lIns="0" anchor="b"/>
          <a:lstStyle>
            <a:lvl1pPr algn="l">
              <a:defRPr sz="600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5244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C658CBF-8FF4-4747-A9F8-2B1DD8350D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10836" b="13245"/>
          <a:stretch/>
        </p:blipFill>
        <p:spPr>
          <a:xfrm>
            <a:off x="5881459" y="1782142"/>
            <a:ext cx="6310541" cy="50758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67F4DC-9F6D-5D4D-B67D-CEE804F8AF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6053" b="1989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BFFDE4-0E95-5649-8670-E0107FC5FC73}"/>
              </a:ext>
            </a:extLst>
          </p:cNvPr>
          <p:cNvSpPr/>
          <p:nvPr userDrawn="1"/>
        </p:nvSpPr>
        <p:spPr>
          <a:xfrm>
            <a:off x="766916" y="4579016"/>
            <a:ext cx="678426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1561C7-A2F8-684F-B859-03705CA05A7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916" y="531922"/>
            <a:ext cx="3969676" cy="8120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66A9A6-43AA-1349-8AD0-23FABF906A6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311367" y="6271149"/>
            <a:ext cx="3454429" cy="238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96923A-B50F-2A44-9C76-3C9FFD0F8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070" y="1343988"/>
            <a:ext cx="9144000" cy="2165973"/>
          </a:xfrm>
        </p:spPr>
        <p:txBody>
          <a:bodyPr lIns="0"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B50290-CA83-1F4F-905C-EBE9354CA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7070" y="3602038"/>
            <a:ext cx="7544451" cy="912812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13CC7-FA84-5249-B18B-5A3E8CCE9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070" y="6356350"/>
            <a:ext cx="2743200" cy="365125"/>
          </a:xfrm>
        </p:spPr>
        <p:txBody>
          <a:bodyPr lIns="0"/>
          <a:lstStyle/>
          <a:p>
            <a:fld id="{0352A42B-78AF-8D4D-94A5-85285646B5D9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89993145-E805-8048-89C8-948B83197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6916" y="4714875"/>
            <a:ext cx="5819775" cy="542925"/>
          </a:xfrm>
        </p:spPr>
        <p:txBody>
          <a:bodyPr lIns="0" anchor="b"/>
          <a:lstStyle>
            <a:lvl1pPr marL="0" indent="0">
              <a:buNone/>
              <a:defRPr b="1" i="0">
                <a:solidFill>
                  <a:schemeClr val="bg2">
                    <a:lumMod val="50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E0351F6B-787D-2E4D-AFF5-594834FF43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5280024"/>
            <a:ext cx="4233862" cy="792163"/>
          </a:xfrm>
        </p:spPr>
        <p:txBody>
          <a:bodyPr lIns="0" tIns="0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3469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28115-10D7-A946-ABC0-93249A930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1419226"/>
          </a:xfr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DA54B-3C40-AF4B-A1A0-CF590617C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1825625"/>
            <a:ext cx="10515600" cy="4351338"/>
          </a:xfrm>
        </p:spPr>
        <p:txBody>
          <a:bodyPr/>
          <a:lstStyle>
            <a:lvl1pPr marL="228600" indent="-228600">
              <a:buClr>
                <a:schemeClr val="accent2"/>
              </a:buClr>
              <a:buSzPct val="90000"/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1pPr>
            <a:lvl2pPr marL="627063" indent="-169863">
              <a:buClr>
                <a:schemeClr val="bg2">
                  <a:lumMod val="50000"/>
                </a:schemeClr>
              </a:buClr>
              <a:buSzPct val="80000"/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</a:defRPr>
            </a:lvl2pPr>
            <a:lvl3pPr marL="1069975" indent="-155575">
              <a:buClr>
                <a:schemeClr val="tx1">
                  <a:lumMod val="40000"/>
                  <a:lumOff val="60000"/>
                </a:schemeClr>
              </a:buClr>
              <a:buSzPct val="80000"/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</a:defRPr>
            </a:lvl3pPr>
            <a:lvl4pPr marL="1511300" indent="-139700">
              <a:buClr>
                <a:schemeClr val="tx1">
                  <a:lumMod val="40000"/>
                  <a:lumOff val="60000"/>
                </a:schemeClr>
              </a:buClr>
              <a:buSzPct val="80000"/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</a:defRPr>
            </a:lvl4pPr>
            <a:lvl5pPr marL="1960563" indent="-131763">
              <a:buClr>
                <a:schemeClr val="tx1">
                  <a:lumMod val="40000"/>
                  <a:lumOff val="60000"/>
                </a:schemeClr>
              </a:buClr>
              <a:buSzPct val="80000"/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DA9AD-B2E6-2D4F-9903-ACA6302DC5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569" y="6356350"/>
            <a:ext cx="1097756" cy="365125"/>
          </a:xfrm>
        </p:spPr>
        <p:txBody>
          <a:bodyPr/>
          <a:lstStyle/>
          <a:p>
            <a:fld id="{0352A42B-78AF-8D4D-94A5-85285646B5D9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85708-634F-E04F-B359-ED49F9991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8305" y="6356350"/>
            <a:ext cx="663073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F18D9-2E44-8B4D-9E01-FFDF8B40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5343" y="6356350"/>
            <a:ext cx="1145381" cy="365125"/>
          </a:xfrm>
        </p:spPr>
        <p:txBody>
          <a:bodyPr/>
          <a:lstStyle/>
          <a:p>
            <a:fld id="{1171C3FB-93AB-564D-95A5-C39E8DAE9B7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878D25-3F1C-7E42-AAEF-2D256F7A10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01200" y="5591048"/>
            <a:ext cx="2590800" cy="12669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9CDF7B-6094-D341-91FD-53AA2397D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5794"/>
          <a:stretch/>
        </p:blipFill>
        <p:spPr>
          <a:xfrm>
            <a:off x="10693400" y="6320878"/>
            <a:ext cx="1352296" cy="4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17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B83ED6-62A2-CD4D-AA98-221CF8A492FF}"/>
              </a:ext>
            </a:extLst>
          </p:cNvPr>
          <p:cNvSpPr/>
          <p:nvPr userDrawn="1"/>
        </p:nvSpPr>
        <p:spPr>
          <a:xfrm>
            <a:off x="5763359" y="3713155"/>
            <a:ext cx="678426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15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2A6A6E9-277D-754B-BE9D-2F47B0DA1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6021" r="10836" b="13245"/>
          <a:stretch/>
        </p:blipFill>
        <p:spPr>
          <a:xfrm>
            <a:off x="3029919" y="0"/>
            <a:ext cx="9162081" cy="6858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C442C4-CDAA-5D4B-98EA-A50EBAF115D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01200" y="5591048"/>
            <a:ext cx="2590800" cy="12669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2FA24E-AC59-4647-9BEF-F25C060E7F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35794"/>
          <a:stretch/>
        </p:blipFill>
        <p:spPr>
          <a:xfrm>
            <a:off x="10693400" y="6320878"/>
            <a:ext cx="1352296" cy="4308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487" y="947084"/>
            <a:ext cx="9725026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33487" y="3826809"/>
            <a:ext cx="9725026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605D9-9966-DD4B-B2C5-7A2AF7B9BD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568" y="6356350"/>
            <a:ext cx="1097757" cy="365125"/>
          </a:xfrm>
        </p:spPr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0352A42B-78AF-8D4D-94A5-85285646B5D9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9F58F-B1AF-5A44-B764-00BF45D46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8305" y="6356350"/>
            <a:ext cx="6630734" cy="365125"/>
          </a:xfrm>
        </p:spPr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CF3D9-6B80-1040-A391-8053C5C89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5342" y="6356350"/>
            <a:ext cx="1145381" cy="365125"/>
          </a:xfrm>
        </p:spPr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1171C3FB-93AB-564D-95A5-C39E8DAE9B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195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2A6A6E9-277D-754B-BE9D-2F47B0DA1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6021" r="10836" b="13245"/>
          <a:stretch/>
        </p:blipFill>
        <p:spPr>
          <a:xfrm>
            <a:off x="3029919" y="0"/>
            <a:ext cx="9162081" cy="6858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C442C4-CDAA-5D4B-98EA-A50EBAF115D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01200" y="5591048"/>
            <a:ext cx="2590800" cy="12669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2FA24E-AC59-4647-9BEF-F25C060E7F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35794"/>
          <a:stretch/>
        </p:blipFill>
        <p:spPr>
          <a:xfrm>
            <a:off x="10693400" y="6320878"/>
            <a:ext cx="1352296" cy="4308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81" y="800100"/>
            <a:ext cx="10434638" cy="3744865"/>
          </a:xfrm>
        </p:spPr>
        <p:txBody>
          <a:bodyPr anchor="b">
            <a:normAutofit/>
          </a:bodyPr>
          <a:lstStyle>
            <a:lvl1pPr marL="177800" indent="-177800" algn="l">
              <a:tabLst/>
              <a:defRPr sz="5400" b="0" i="0" spc="-300">
                <a:solidFill>
                  <a:schemeClr val="bg1"/>
                </a:solidFill>
                <a:latin typeface="Fira Sans ExtraLight" panose="020B0403050000020004" pitchFamily="34" charset="0"/>
                <a:cs typeface="Poppins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5843" y="5034249"/>
            <a:ext cx="10277475" cy="797345"/>
          </a:xfrm>
        </p:spPr>
        <p:txBody>
          <a:bodyPr>
            <a:normAutofit/>
          </a:bodyPr>
          <a:lstStyle>
            <a:lvl1pPr marL="0" indent="0" algn="l">
              <a:buNone/>
              <a:defRPr sz="3200" b="1" i="0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5030500000200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70542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89282CE-23A7-9C45-A239-5C73640343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6004" b="20014"/>
          <a:stretch/>
        </p:blipFill>
        <p:spPr>
          <a:xfrm>
            <a:off x="0" y="0"/>
            <a:ext cx="1220352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96923A-B50F-2A44-9C76-3C9FFD0F8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070" y="1343988"/>
            <a:ext cx="9144000" cy="2165973"/>
          </a:xfrm>
        </p:spPr>
        <p:txBody>
          <a:bodyPr lIns="0"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27FABC-47BC-5E42-BDF5-9E184B44EE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84851" y="5579163"/>
            <a:ext cx="5015148" cy="102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050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1F917-01CE-4331-AB1E-74B962EECC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28765" y="395066"/>
            <a:ext cx="10296000" cy="887360"/>
          </a:xfrm>
        </p:spPr>
        <p:txBody>
          <a:bodyPr/>
          <a:lstStyle>
            <a:lvl1pPr>
              <a:defRPr/>
            </a:lvl1pPr>
          </a:lstStyle>
          <a:p>
            <a:r>
              <a:rPr lang="en-AU" noProof="0" dirty="0"/>
              <a:t>Two column text slide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43E2C-891A-4EFA-B177-79A203A95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400A-F88E-43AE-A990-A2146D650ECD}" type="datetime1">
              <a:rPr lang="en-AU" noProof="0" smtClean="0"/>
              <a:t>9/10/2020</a:t>
            </a:fld>
            <a:endParaRPr lang="en-AU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28311-B38F-4316-93C3-A38E25C4D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BCB2E-0337-4FDD-956F-BDAC9ED1A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DD25-61AE-413C-B4D2-EF2365C9B2E1}" type="slidenum">
              <a:rPr lang="en-AU" noProof="0" smtClean="0"/>
              <a:t>‹#›</a:t>
            </a:fld>
            <a:endParaRPr lang="en-AU" noProof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4D350D-E484-4913-8199-EB8C83FA4F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6357" y="1532415"/>
            <a:ext cx="11408408" cy="4459190"/>
          </a:xfrm>
        </p:spPr>
        <p:txBody>
          <a:bodyPr numCol="2" spcCol="360000"/>
          <a:lstStyle>
            <a:lvl1pPr>
              <a:defRPr/>
            </a:lvl1pPr>
          </a:lstStyle>
          <a:p>
            <a:pPr lvl="0"/>
            <a:r>
              <a:rPr lang="en-AU" noProof="0" dirty="0"/>
              <a:t>There are five type style levels. To access the type styles, click on the text and press the ‘Increase / Decrease List Level’ buttons in the Paragraph section of the Home ribbon.</a:t>
            </a:r>
          </a:p>
          <a:p>
            <a:pPr lvl="0"/>
            <a:r>
              <a:rPr lang="en-AU" noProof="0" dirty="0"/>
              <a:t>Edit Master text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96815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B83ED6-62A2-CD4D-AA98-221CF8A492FF}"/>
              </a:ext>
            </a:extLst>
          </p:cNvPr>
          <p:cNvSpPr/>
          <p:nvPr userDrawn="1"/>
        </p:nvSpPr>
        <p:spPr>
          <a:xfrm>
            <a:off x="5763359" y="3713158"/>
            <a:ext cx="678427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2949153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B83ED6-62A2-CD4D-AA98-221CF8A492FF}"/>
              </a:ext>
            </a:extLst>
          </p:cNvPr>
          <p:cNvSpPr/>
          <p:nvPr userDrawn="1"/>
        </p:nvSpPr>
        <p:spPr>
          <a:xfrm>
            <a:off x="411183" y="1490074"/>
            <a:ext cx="678427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089782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72941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827" y="1600202"/>
            <a:ext cx="5596992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5212" y="1600202"/>
            <a:ext cx="5497189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B83ED6-62A2-CD4D-AA98-221CF8A492FF}"/>
              </a:ext>
            </a:extLst>
          </p:cNvPr>
          <p:cNvSpPr/>
          <p:nvPr userDrawn="1"/>
        </p:nvSpPr>
        <p:spPr>
          <a:xfrm>
            <a:off x="435458" y="1490074"/>
            <a:ext cx="678427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297420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5" y="1535114"/>
            <a:ext cx="5718163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825" y="2174875"/>
            <a:ext cx="571816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7" y="1535114"/>
            <a:ext cx="5389563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50871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95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B83ED6-62A2-CD4D-AA98-221CF8A492FF}"/>
              </a:ext>
            </a:extLst>
          </p:cNvPr>
          <p:cNvSpPr/>
          <p:nvPr userDrawn="1"/>
        </p:nvSpPr>
        <p:spPr>
          <a:xfrm>
            <a:off x="411183" y="1490072"/>
            <a:ext cx="678426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139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2945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6" y="273053"/>
            <a:ext cx="681513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722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1"/>
            <a:ext cx="73152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9"/>
            <a:ext cx="7315200" cy="804863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53561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1F917-01CE-4331-AB1E-74B962EECC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28765" y="395066"/>
            <a:ext cx="10296000" cy="887360"/>
          </a:xfrm>
        </p:spPr>
        <p:txBody>
          <a:bodyPr/>
          <a:lstStyle>
            <a:lvl1pPr>
              <a:defRPr/>
            </a:lvl1pPr>
          </a:lstStyle>
          <a:p>
            <a:r>
              <a:rPr lang="en-AU" noProof="0" dirty="0"/>
              <a:t>Two column text slide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43E2C-891A-4EFA-B177-79A203A95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400A-F88E-43AE-A990-A2146D650ECD}" type="datetime1">
              <a:rPr lang="en-AU" noProof="0" smtClean="0"/>
              <a:t>9/10/2020</a:t>
            </a:fld>
            <a:endParaRPr lang="en-AU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28311-B38F-4316-93C3-A38E25C4D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BCB2E-0337-4FDD-956F-BDAC9ED1A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DD25-61AE-413C-B4D2-EF2365C9B2E1}" type="slidenum">
              <a:rPr lang="en-AU" noProof="0" smtClean="0"/>
              <a:t>‹#›</a:t>
            </a:fld>
            <a:endParaRPr lang="en-AU" noProof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4D350D-E484-4913-8199-EB8C83FA4F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6357" y="1532415"/>
            <a:ext cx="11408408" cy="4459190"/>
          </a:xfrm>
        </p:spPr>
        <p:txBody>
          <a:bodyPr numCol="2" spcCol="360000"/>
          <a:lstStyle>
            <a:lvl1pPr>
              <a:defRPr/>
            </a:lvl1pPr>
          </a:lstStyle>
          <a:p>
            <a:pPr lvl="0"/>
            <a:r>
              <a:rPr lang="en-AU" noProof="0" dirty="0"/>
              <a:t>There are five type style levels. To access the type styles, click on the text and press the ‘Increase / Decrease List Level’ buttons in the Paragraph section of the Home ribbon.</a:t>
            </a:r>
          </a:p>
          <a:p>
            <a:pPr lvl="0"/>
            <a:r>
              <a:rPr lang="en-AU" noProof="0" dirty="0"/>
              <a:t>Edit Master text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765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4491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826" y="1600200"/>
            <a:ext cx="55969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5211" y="1600200"/>
            <a:ext cx="549718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B83ED6-62A2-CD4D-AA98-221CF8A492FF}"/>
              </a:ext>
            </a:extLst>
          </p:cNvPr>
          <p:cNvSpPr/>
          <p:nvPr userDrawn="1"/>
        </p:nvSpPr>
        <p:spPr>
          <a:xfrm>
            <a:off x="435459" y="1490072"/>
            <a:ext cx="678426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35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535113"/>
            <a:ext cx="57181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826" y="2174875"/>
            <a:ext cx="57181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8424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931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925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6284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0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41"/>
          <a:stretch/>
        </p:blipFill>
        <p:spPr>
          <a:xfrm>
            <a:off x="6989703" y="3209193"/>
            <a:ext cx="5202297" cy="36488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67F4DC-9F6D-5D4D-B67D-CEE804F8AF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6053" b="1989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66A9A6-43AA-1349-8AD0-23FABF906A6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311367" y="6271149"/>
            <a:ext cx="3454429" cy="23814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FBC827-767A-EB45-A727-C2A2F6C37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BD145-B6AE-9B45-8E40-2E6CCAD25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4C053-46DF-1E43-AC20-586C2EC18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tx1">
                    <a:tint val="75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fld id="{0352A42B-78AF-8D4D-94A5-85285646B5D9}" type="datetimeFigureOut">
              <a:rPr lang="en-US" smtClean="0"/>
              <a:pPr/>
              <a:t>10/8/2020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9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23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-150">
          <a:solidFill>
            <a:schemeClr val="tx1"/>
          </a:solidFill>
          <a:latin typeface="Gisha" panose="020B0502040204020203" pitchFamily="34" charset="-79"/>
          <a:ea typeface="+mj-ea"/>
          <a:cs typeface="Gisha" panose="020B0502040204020203" pitchFamily="34" charset="-79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 spc="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 spc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 spc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27463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fld id="{AD4C762F-CA59-49E8-B588-821B631C7A3E}" type="datetimeFigureOut">
              <a:rPr lang="en-AU" smtClean="0"/>
              <a:pPr/>
              <a:t>8/10/2020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7880" y="6356350"/>
            <a:ext cx="69348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fld id="{9094B4EA-4D9F-48E4-A7D5-A43E4F5E8708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878D25-3F1C-7E42-AAEF-2D256F7A1091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601200" y="5591048"/>
            <a:ext cx="2590800" cy="12669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9CDF7B-6094-D341-91FD-53AA2397D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/>
          <a:srcRect l="35794"/>
          <a:stretch/>
        </p:blipFill>
        <p:spPr>
          <a:xfrm>
            <a:off x="10693400" y="6320878"/>
            <a:ext cx="1352296" cy="4308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9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4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spc="-100" baseline="0">
          <a:solidFill>
            <a:schemeClr val="tx1">
              <a:lumMod val="75000"/>
              <a:lumOff val="25000"/>
            </a:schemeClr>
          </a:solidFill>
          <a:latin typeface="Gisha" panose="020B0502040204020203" pitchFamily="34" charset="-79"/>
          <a:ea typeface="+mj-ea"/>
          <a:cs typeface="Gisha" panose="020B0502040204020203" pitchFamily="34" charset="-79"/>
        </a:defRPr>
      </a:lvl1pPr>
    </p:titleStyle>
    <p:bodyStyle>
      <a:lvl1pPr marL="268288" indent="-268288" algn="l" defTabSz="914400" rtl="0" eaLnBrk="1" latinLnBrk="0" hangingPunct="1">
        <a:spcBef>
          <a:spcPct val="20000"/>
        </a:spcBef>
        <a:buClr>
          <a:srgbClr val="47B8B2"/>
        </a:buClr>
        <a:buFont typeface="Wingdings" panose="05000000000000000000" pitchFamily="2" charset="2"/>
        <a:buChar char="§"/>
        <a:defRPr sz="3200" kern="1200" spc="-5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anose="05000000000000000000" pitchFamily="2" charset="2"/>
        <a:buChar char="§"/>
        <a:defRPr sz="2800" kern="1200" spc="-5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Fira Sans" panose="020B0604020202020204" charset="0"/>
        <a:buChar char="›"/>
        <a:defRPr sz="2400" kern="1200" spc="-5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»"/>
        <a:defRPr sz="2000" kern="1200" spc="-5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1971675" indent="-142875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­"/>
        <a:defRPr sz="2000" kern="1200" spc="-5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969" y="1501629"/>
            <a:ext cx="8350031" cy="53563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C442C4-CDAA-5D4B-98EA-A50EBAF115D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5591048"/>
            <a:ext cx="2590800" cy="12669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2FA24E-AC59-4647-9BEF-F25C060E7F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35794"/>
          <a:stretch/>
        </p:blipFill>
        <p:spPr>
          <a:xfrm>
            <a:off x="10693400" y="6320878"/>
            <a:ext cx="1352296" cy="43085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27463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fld id="{1914ADBB-9B2F-49DA-AF6D-BE3F02D08A96}" type="datetimeFigureOut">
              <a:rPr lang="en-AU" smtClean="0"/>
              <a:pPr/>
              <a:t>8/10/2020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6269" y="6356350"/>
            <a:ext cx="6926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5734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spc="-100" baseline="0">
          <a:solidFill>
            <a:schemeClr val="bg1"/>
          </a:solidFill>
          <a:latin typeface="Gisha" panose="020B0502040204020203" pitchFamily="34" charset="-79"/>
          <a:ea typeface="+mj-ea"/>
          <a:cs typeface="Gisha" panose="020B0502040204020203" pitchFamily="34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spc="-50" baseline="0">
          <a:solidFill>
            <a:schemeClr val="accent3">
              <a:lumMod val="20000"/>
              <a:lumOff val="80000"/>
            </a:schemeClr>
          </a:solidFill>
          <a:latin typeface="Franklin Gothic Book" panose="020B05030201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spc="-50" baseline="0">
          <a:solidFill>
            <a:schemeClr val="accent3">
              <a:lumMod val="20000"/>
              <a:lumOff val="80000"/>
            </a:schemeClr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50" baseline="0">
          <a:solidFill>
            <a:schemeClr val="accent3">
              <a:lumMod val="20000"/>
              <a:lumOff val="80000"/>
            </a:schemeClr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969" y="1501629"/>
            <a:ext cx="8350031" cy="53563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C442C4-CDAA-5D4B-98EA-A50EBAF115D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1" y="5591048"/>
            <a:ext cx="2590797" cy="12669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2FA24E-AC59-4647-9BEF-F25C060E7F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35794"/>
          <a:stretch/>
        </p:blipFill>
        <p:spPr>
          <a:xfrm>
            <a:off x="10693400" y="6320878"/>
            <a:ext cx="1352296" cy="43085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27463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fld id="{1914ADBB-9B2F-49DA-AF6D-BE3F02D08A96}" type="datetimeFigureOut">
              <a:rPr lang="en-AU" smtClean="0"/>
              <a:pPr/>
              <a:t>8/10/2020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6269" y="6356350"/>
            <a:ext cx="6926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3">
                    <a:lumMod val="40000"/>
                    <a:lumOff val="60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1083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spc="-100" baseline="0">
          <a:solidFill>
            <a:schemeClr val="bg1"/>
          </a:solidFill>
          <a:latin typeface="Gisha" panose="020B0502040204020203" pitchFamily="34" charset="-79"/>
          <a:ea typeface="+mj-ea"/>
          <a:cs typeface="Gisha" panose="020B0502040204020203" pitchFamily="34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spc="-50" baseline="0">
          <a:solidFill>
            <a:schemeClr val="accent3">
              <a:lumMod val="20000"/>
              <a:lumOff val="80000"/>
            </a:schemeClr>
          </a:solidFill>
          <a:latin typeface="Franklin Gothic Book" panose="020B05030201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spc="-50" baseline="0">
          <a:solidFill>
            <a:schemeClr val="accent3">
              <a:lumMod val="20000"/>
              <a:lumOff val="80000"/>
            </a:schemeClr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50" baseline="0">
          <a:solidFill>
            <a:schemeClr val="accent3">
              <a:lumMod val="20000"/>
              <a:lumOff val="80000"/>
            </a:schemeClr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spc="-50" baseline="0">
          <a:solidFill>
            <a:schemeClr val="accent3">
              <a:lumMod val="20000"/>
              <a:lumOff val="80000"/>
            </a:schemeClr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969" y="1501629"/>
            <a:ext cx="8350031" cy="53563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C442C4-CDAA-5D4B-98EA-A50EBAF115D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1" y="5591048"/>
            <a:ext cx="2590797" cy="12669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2FA24E-AC59-4647-9BEF-F25C060E7F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35794"/>
          <a:stretch/>
        </p:blipFill>
        <p:spPr>
          <a:xfrm>
            <a:off x="10693400" y="6320878"/>
            <a:ext cx="1352296" cy="43085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27463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2">
                    <a:lumMod val="20000"/>
                    <a:lumOff val="80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fld id="{1914ADBB-9B2F-49DA-AF6D-BE3F02D08A96}" type="datetimeFigureOut">
              <a:rPr lang="en-AU" smtClean="0"/>
              <a:pPr/>
              <a:t>8/10/2020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6269" y="6356350"/>
            <a:ext cx="6926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2">
                    <a:lumMod val="20000"/>
                    <a:lumOff val="80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2">
                    <a:lumMod val="20000"/>
                    <a:lumOff val="80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851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spc="-100" baseline="0">
          <a:solidFill>
            <a:schemeClr val="bg1"/>
          </a:solidFill>
          <a:latin typeface="Gisha" panose="020B0502040204020203" pitchFamily="34" charset="-79"/>
          <a:ea typeface="+mj-ea"/>
          <a:cs typeface="Gisha" panose="020B0502040204020203" pitchFamily="34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spc="-50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89282CE-23A7-9C45-A239-5C73640343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6004" b="20014"/>
          <a:stretch/>
        </p:blipFill>
        <p:spPr>
          <a:xfrm>
            <a:off x="0" y="0"/>
            <a:ext cx="12203528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27FABC-47BC-5E42-BDF5-9E184B44EE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84851" y="5579163"/>
            <a:ext cx="5015148" cy="102593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FBC827-767A-EB45-A727-C2A2F6C37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BD145-B6AE-9B45-8E40-2E6CCAD25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912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-150">
          <a:solidFill>
            <a:schemeClr val="bg1"/>
          </a:solidFill>
          <a:latin typeface="Gisha" panose="020B0502040204020203" pitchFamily="34" charset="-79"/>
          <a:ea typeface="+mj-ea"/>
          <a:cs typeface="Gisha" panose="020B0502040204020203" pitchFamily="34" charset="-79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 spc="-150">
          <a:solidFill>
            <a:schemeClr val="accent3">
              <a:lumMod val="40000"/>
              <a:lumOff val="60000"/>
            </a:schemeClr>
          </a:solidFill>
          <a:latin typeface="Franklin Gothic Book" panose="020B05030201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 spc="-150">
          <a:solidFill>
            <a:schemeClr val="accent3">
              <a:lumMod val="40000"/>
              <a:lumOff val="60000"/>
            </a:schemeClr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 spc="-150">
          <a:solidFill>
            <a:schemeClr val="accent3">
              <a:lumMod val="40000"/>
              <a:lumOff val="60000"/>
            </a:schemeClr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150">
          <a:solidFill>
            <a:schemeClr val="accent3">
              <a:lumMod val="40000"/>
              <a:lumOff val="60000"/>
            </a:schemeClr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150">
          <a:solidFill>
            <a:schemeClr val="accent3">
              <a:lumMod val="40000"/>
              <a:lumOff val="60000"/>
            </a:schemeClr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FBC827-767A-EB45-A727-C2A2F6C37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BD145-B6AE-9B45-8E40-2E6CCAD25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4C053-46DF-1E43-AC20-586C2EC18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tx1">
                    <a:tint val="75000"/>
                  </a:schemeClr>
                </a:solidFill>
                <a:latin typeface="Fira Sans ExtraBold" panose="020B0503050000020004" pitchFamily="34" charset="0"/>
              </a:defRPr>
            </a:lvl1pPr>
          </a:lstStyle>
          <a:p>
            <a:fld id="{0352A42B-78AF-8D4D-94A5-85285646B5D9}" type="datetimeFigureOut">
              <a:rPr lang="en-US" smtClean="0"/>
              <a:pPr/>
              <a:t>10/8/2020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A2AC0-3DFE-5C44-8C78-00B4C49F13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>
                <a:solidFill>
                  <a:schemeClr val="tx1">
                    <a:tint val="75000"/>
                  </a:schemeClr>
                </a:solidFill>
                <a:latin typeface="Fira Sans ExtraBold" panose="020B05030500000200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97401-1F1E-8E4B-80CA-51785820B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tx1">
                    <a:tint val="75000"/>
                  </a:schemeClr>
                </a:solidFill>
                <a:latin typeface="Fira Sans ExtraBold" panose="020B0503050000020004" pitchFamily="34" charset="0"/>
              </a:defRPr>
            </a:lvl1pPr>
          </a:lstStyle>
          <a:p>
            <a:fld id="{1171C3FB-93AB-564D-95A5-C39E8DAE9B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6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70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-15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 spc="-15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 spc="-15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 spc="-15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15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15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>
            <a:off x="9097107" y="5722903"/>
            <a:ext cx="3094892" cy="1135097"/>
            <a:chOff x="6553200" y="5591048"/>
            <a:chExt cx="2590800" cy="126695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4878D25-3F1C-7E42-AAEF-2D256F7A10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3200" y="5591048"/>
              <a:ext cx="2590800" cy="126695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D9CDF7B-6094-D341-91FD-53AA2397D9E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45400" y="6320878"/>
              <a:ext cx="1352296" cy="430853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7" y="274639"/>
            <a:ext cx="11304575" cy="1143000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7" y="1600202"/>
            <a:ext cx="11304575" cy="452596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7" y="6356352"/>
            <a:ext cx="1316304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AD4C762F-CA59-49E8-B588-821B631C7A3E}" type="datetimeFigureOut">
              <a:rPr lang="en-AU" smtClean="0"/>
              <a:pPr/>
              <a:t>8/10/2020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7882" y="6356352"/>
            <a:ext cx="6934873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5" y="6356352"/>
            <a:ext cx="829435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9094B4EA-4D9F-48E4-A7D5-A43E4F5E8708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9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5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6" r:id="rId10"/>
  </p:sldLayoutIdLst>
  <p:txStyles>
    <p:titleStyle>
      <a:lvl1pPr algn="l" defTabSz="685800" rtl="0" eaLnBrk="1" latinLnBrk="0" hangingPunct="1">
        <a:spcBef>
          <a:spcPct val="0"/>
        </a:spcBef>
        <a:buNone/>
        <a:defRPr sz="3300" b="1" kern="1200" spc="-75" baseline="0">
          <a:solidFill>
            <a:schemeClr val="tx1">
              <a:lumMod val="75000"/>
              <a:lumOff val="25000"/>
            </a:schemeClr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201216" indent="-201216" algn="l" defTabSz="685800" rtl="0" eaLnBrk="1" latinLnBrk="0" hangingPunct="1">
        <a:spcBef>
          <a:spcPct val="20000"/>
        </a:spcBef>
        <a:buClr>
          <a:srgbClr val="47B8B2"/>
        </a:buClr>
        <a:buFont typeface="Wingdings" panose="05000000000000000000" pitchFamily="2" charset="2"/>
        <a:buChar char="§"/>
        <a:defRPr sz="2400" kern="1200" spc="-38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anose="05000000000000000000" pitchFamily="2" charset="2"/>
        <a:buChar char="§"/>
        <a:defRPr sz="2100" kern="1200" spc="-38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Fira Sans" panose="020B0604020202020204" charset="0"/>
        <a:buChar char="›"/>
        <a:defRPr sz="1800" kern="1200" spc="-38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»"/>
        <a:defRPr sz="1500" kern="1200" spc="-38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4pPr>
      <a:lvl5pPr marL="1478756" indent="-107156" algn="l" defTabSz="6858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­"/>
        <a:defRPr sz="1500" kern="1200" spc="-38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30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0.jp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1C823-4572-E149-BB37-2DB4531C44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Accelerator R&amp;D in Australia and Capabilities for the EIC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397EDE-F4D0-B34C-B228-C595FA1F91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BFA7BF-7073-C84A-B934-349902396F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pc="-50" dirty="0" smtClean="0"/>
              <a:t>Rohan Dowd</a:t>
            </a:r>
            <a:endParaRPr lang="en-US" spc="-5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A90B47-BF11-D249-B3A0-E75BA3A53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Manager, Accelerator Physics</a:t>
            </a:r>
          </a:p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October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34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5B982-0F5F-0B44-9B25-4864487DD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Melbourne University</a:t>
            </a:r>
            <a:br>
              <a:rPr lang="en-US" sz="2400" dirty="0" smtClean="0"/>
            </a:br>
            <a:r>
              <a:rPr lang="en-US" sz="2400" dirty="0" smtClean="0"/>
              <a:t>Medical </a:t>
            </a:r>
            <a:r>
              <a:rPr lang="en-US" sz="2400" dirty="0"/>
              <a:t>Accelerator Physics Group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528F2D-4A8A-B540-A199-553039E8B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DD25-61AE-413C-B4D2-EF2365C9B2E1}" type="slidenum">
              <a:rPr lang="en-AU" noProof="0" smtClean="0"/>
              <a:t>10</a:t>
            </a:fld>
            <a:endParaRPr lang="en-AU" noProof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85E6856-5C03-3A4F-B3DF-A5E6484E0461}"/>
              </a:ext>
            </a:extLst>
          </p:cNvPr>
          <p:cNvSpPr txBox="1">
            <a:spLocks/>
          </p:cNvSpPr>
          <p:nvPr/>
        </p:nvSpPr>
        <p:spPr>
          <a:xfrm>
            <a:off x="595901" y="3205985"/>
            <a:ext cx="5500099" cy="8873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133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123EB9-4FDD-2C43-A877-2434F0C70B82}"/>
              </a:ext>
            </a:extLst>
          </p:cNvPr>
          <p:cNvSpPr txBox="1"/>
          <p:nvPr/>
        </p:nvSpPr>
        <p:spPr>
          <a:xfrm>
            <a:off x="473160" y="2966830"/>
            <a:ext cx="643296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Key aspects of the groups approach: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International collaborations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Multi-disciplinary research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Experimental and computational focus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Industrial </a:t>
            </a:r>
            <a:r>
              <a:rPr lang="en-US" dirty="0" smtClean="0"/>
              <a:t>connection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/>
              <a:t>The group is involved in:</a:t>
            </a:r>
          </a:p>
          <a:p>
            <a:pPr marL="558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Collaborating in NIMMS for next-generation ion therapy machines (See F. Zhang)</a:t>
            </a:r>
          </a:p>
          <a:p>
            <a:pPr marL="558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Development of novel gantry systems which are smaller, cheaper &amp; more flexible using novel accelerator physics ideas</a:t>
            </a:r>
          </a:p>
          <a:p>
            <a:pPr marL="5589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2 </a:t>
            </a:r>
            <a:r>
              <a:rPr lang="en-US" sz="1600" dirty="0"/>
              <a:t>new joint PhD students (A. Steinberg, H. Norman) with Manchester University - involved in novel superconducting and/or FFA hadron therapy designs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9" name="Content Placeholder 8">
            <a:extLst>
              <a:ext uri="{FF2B5EF4-FFF2-40B4-BE49-F238E27FC236}">
                <a16:creationId xmlns:a16="http://schemas.microsoft.com/office/drawing/2014/main" id="{08F5F4B2-8E26-5142-8663-6616059FD8B8}"/>
              </a:ext>
            </a:extLst>
          </p:cNvPr>
          <p:cNvSpPr txBox="1">
            <a:spLocks/>
          </p:cNvSpPr>
          <p:nvPr/>
        </p:nvSpPr>
        <p:spPr>
          <a:xfrm>
            <a:off x="568421" y="1458410"/>
            <a:ext cx="6617825" cy="170204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216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i="1" dirty="0"/>
              <a:t>“Our vision is to undertake world-leading research in accelerator physics in order to create positive societal impact – in Australia and globally. We will achieve this by creating a </a:t>
            </a:r>
            <a:r>
              <a:rPr lang="en-US" sz="1800" b="1" i="1" dirty="0"/>
              <a:t>physics through to experimental demonstration pathway</a:t>
            </a:r>
            <a:r>
              <a:rPr lang="en-US" sz="1800" i="1" dirty="0"/>
              <a:t> to take concepts from simulation to reality.” </a:t>
            </a:r>
            <a:r>
              <a:rPr lang="en-US" sz="1800" i="1" dirty="0" smtClean="0"/>
              <a:t>- </a:t>
            </a:r>
            <a:r>
              <a:rPr lang="en-AU" sz="1800" b="1" dirty="0" err="1" smtClean="0"/>
              <a:t>Dr</a:t>
            </a:r>
            <a:r>
              <a:rPr lang="en-AU" sz="1800" b="1" dirty="0" err="1"/>
              <a:t>.</a:t>
            </a:r>
            <a:r>
              <a:rPr lang="en-AU" sz="1800" b="1" dirty="0"/>
              <a:t> Suzie Sheehy</a:t>
            </a:r>
          </a:p>
          <a:p>
            <a:endParaRPr lang="en-US" sz="1800" b="1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8B7B65-1344-9840-AC8F-09DA2480AE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50" t="20469" r="-2950" b="10012"/>
          <a:stretch/>
        </p:blipFill>
        <p:spPr>
          <a:xfrm>
            <a:off x="8126762" y="324061"/>
            <a:ext cx="3429561" cy="31789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3422FAD-9B06-174A-B8D7-BFDE6426E8E5}"/>
              </a:ext>
            </a:extLst>
          </p:cNvPr>
          <p:cNvSpPr/>
          <p:nvPr/>
        </p:nvSpPr>
        <p:spPr>
          <a:xfrm>
            <a:off x="6960273" y="3543291"/>
            <a:ext cx="528185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Jacinta Yap (PDRA) - started October 2020</a:t>
            </a:r>
          </a:p>
          <a:p>
            <a:r>
              <a:rPr lang="en-US" sz="1600" b="1" dirty="0"/>
              <a:t>Frank (</a:t>
            </a:r>
            <a:r>
              <a:rPr lang="en-US" sz="1600" b="1" dirty="0" err="1"/>
              <a:t>Xuanhao</a:t>
            </a:r>
            <a:r>
              <a:rPr lang="en-US" sz="1600" b="1" dirty="0"/>
              <a:t>) Zhang </a:t>
            </a:r>
            <a:r>
              <a:rPr lang="en-US" sz="1600" dirty="0"/>
              <a:t>(PhD student):</a:t>
            </a:r>
          </a:p>
          <a:p>
            <a:pPr marL="162000" lvl="1"/>
            <a:r>
              <a:rPr lang="en-US" sz="1600" dirty="0"/>
              <a:t>Next-generation hadron therapy accelerators and beam delivery systems. </a:t>
            </a:r>
          </a:p>
          <a:p>
            <a:r>
              <a:rPr lang="en-US" sz="1600" b="1" dirty="0"/>
              <a:t>Greg Peiris </a:t>
            </a:r>
            <a:r>
              <a:rPr lang="en-US" sz="1600" dirty="0"/>
              <a:t>(PhD student): </a:t>
            </a:r>
          </a:p>
          <a:p>
            <a:pPr marL="162000" lvl="1"/>
            <a:r>
              <a:rPr lang="en-US" sz="1600" dirty="0"/>
              <a:t>Robust radiotherapy systems for challenging environments</a:t>
            </a:r>
          </a:p>
          <a:p>
            <a:pPr indent="-295200"/>
            <a:r>
              <a:rPr lang="en-US" sz="1600" b="1" dirty="0"/>
              <a:t>Adam Steinberg </a:t>
            </a:r>
            <a:r>
              <a:rPr lang="en-US" sz="1600" dirty="0"/>
              <a:t>(start Oct 2020 Manchester)</a:t>
            </a:r>
          </a:p>
          <a:p>
            <a:pPr indent="-295200"/>
            <a:r>
              <a:rPr lang="en-US" sz="1600" b="1" dirty="0"/>
              <a:t>Hannah Norman </a:t>
            </a:r>
            <a:r>
              <a:rPr lang="en-US" sz="1600" dirty="0"/>
              <a:t>(start Oct 2020 Manchester)</a:t>
            </a:r>
          </a:p>
          <a:p>
            <a:r>
              <a:rPr lang="en-US" sz="1600" b="1" dirty="0"/>
              <a:t>Elodie Higgins </a:t>
            </a:r>
            <a:r>
              <a:rPr lang="en-US" sz="1600" dirty="0"/>
              <a:t>(Masters student):</a:t>
            </a:r>
          </a:p>
          <a:p>
            <a:pPr marL="162000" lvl="1"/>
            <a:r>
              <a:rPr lang="en-US" sz="1600" dirty="0"/>
              <a:t>Beamline characterization and optimization for FFA test beamline</a:t>
            </a:r>
          </a:p>
          <a:p>
            <a:endParaRPr lang="en-US" sz="1600" b="1" dirty="0"/>
          </a:p>
          <a:p>
            <a:pPr indent="-295200"/>
            <a:endParaRPr lang="en-US" sz="1600" b="1" dirty="0"/>
          </a:p>
        </p:txBody>
      </p:sp>
      <p:pic>
        <p:nvPicPr>
          <p:cNvPr id="11" name="Picture 10" descr="university-of-melbourne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13" y="443759"/>
            <a:ext cx="962052" cy="9691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63815" y="6538914"/>
            <a:ext cx="217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Slide courtesy of Suzie Sheehy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96352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42AFB47-8A06-3A42-B5A9-12C3F8BE8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598A07E-F7A5-064E-AC43-F99AE36868D9}"/>
              </a:ext>
            </a:extLst>
          </p:cNvPr>
          <p:cNvSpPr txBox="1"/>
          <p:nvPr/>
        </p:nvSpPr>
        <p:spPr>
          <a:xfrm>
            <a:off x="5192486" y="6498770"/>
            <a:ext cx="54213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600" dirty="0"/>
              <a:t>18</a:t>
            </a:r>
            <a:r>
              <a:rPr lang="en-AU" sz="1600" baseline="30000" dirty="0"/>
              <a:t>th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308288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A035D-FBD0-C948-8EBB-CC8D75AB6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on it’s way…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DA0DE-0B8E-9F4A-AAA4-B426E4204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DD25-61AE-413C-B4D2-EF2365C9B2E1}" type="slidenum">
              <a:rPr lang="en-AU" noProof="0" smtClean="0"/>
              <a:t>12</a:t>
            </a:fld>
            <a:endParaRPr lang="en-AU" noProof="0"/>
          </a:p>
        </p:txBody>
      </p:sp>
      <p:pic>
        <p:nvPicPr>
          <p:cNvPr id="6" name="Picture 5" descr="A picture containing green, sitting, suitcase, building&#10;&#10;Description automatically generated">
            <a:extLst>
              <a:ext uri="{FF2B5EF4-FFF2-40B4-BE49-F238E27FC236}">
                <a16:creationId xmlns:a16="http://schemas.microsoft.com/office/drawing/2014/main" id="{C6D783CA-AF2F-C047-B14B-383A0379C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437" y="1702101"/>
            <a:ext cx="59055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55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4DAB4F-C408-364B-AC77-3809CDAAE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DD25-61AE-413C-B4D2-EF2365C9B2E1}" type="slidenum">
              <a:rPr lang="en-AU" noProof="0" smtClean="0"/>
              <a:t>13</a:t>
            </a:fld>
            <a:endParaRPr lang="en-AU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17B040-8066-CC4B-A467-7AB28C6E9D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827" y="-727418"/>
            <a:ext cx="8470575" cy="82916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2C22EF-7A2B-1142-BF46-44CF9E825AEC}"/>
              </a:ext>
            </a:extLst>
          </p:cNvPr>
          <p:cNvSpPr/>
          <p:nvPr/>
        </p:nvSpPr>
        <p:spPr>
          <a:xfrm>
            <a:off x="6679579" y="1532054"/>
            <a:ext cx="1478053" cy="72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XBOX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F5CDFD-FBE4-3742-A216-364EAC9E6A96}"/>
              </a:ext>
            </a:extLst>
          </p:cNvPr>
          <p:cNvSpPr/>
          <p:nvPr/>
        </p:nvSpPr>
        <p:spPr>
          <a:xfrm>
            <a:off x="6720106" y="2475345"/>
            <a:ext cx="1397000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Medical LINAC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0D257D-5AD0-8542-8616-0FDE1C2FF8CB}"/>
              </a:ext>
            </a:extLst>
          </p:cNvPr>
          <p:cNvSpPr/>
          <p:nvPr/>
        </p:nvSpPr>
        <p:spPr>
          <a:xfrm rot="16200000">
            <a:off x="8557990" y="1990711"/>
            <a:ext cx="1298478" cy="6359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Services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1672A5-B39C-F84E-B42A-2832BCCAF3C5}"/>
              </a:ext>
            </a:extLst>
          </p:cNvPr>
          <p:cNvSpPr/>
          <p:nvPr/>
        </p:nvSpPr>
        <p:spPr>
          <a:xfrm>
            <a:off x="4855033" y="2308706"/>
            <a:ext cx="1397000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Control room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7C1546-7275-024D-8C6D-36A5924AD90C}"/>
              </a:ext>
            </a:extLst>
          </p:cNvPr>
          <p:cNvSpPr/>
          <p:nvPr/>
        </p:nvSpPr>
        <p:spPr>
          <a:xfrm>
            <a:off x="3112529" y="2684357"/>
            <a:ext cx="1397000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Un-shielded lab space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773FB4-F8B3-1142-ACC8-674CEC2209CA}"/>
              </a:ext>
            </a:extLst>
          </p:cNvPr>
          <p:cNvSpPr/>
          <p:nvPr/>
        </p:nvSpPr>
        <p:spPr>
          <a:xfrm>
            <a:off x="232025" y="2957946"/>
            <a:ext cx="1771575" cy="1980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/>
              <a:t>Pelletron</a:t>
            </a:r>
            <a:r>
              <a:rPr lang="en-US" sz="1400" dirty="0"/>
              <a:t> </a:t>
            </a:r>
          </a:p>
          <a:p>
            <a:pPr algn="ctr"/>
            <a:r>
              <a:rPr lang="en-US" sz="1400" dirty="0"/>
              <a:t>&amp; </a:t>
            </a:r>
          </a:p>
          <a:p>
            <a:pPr algn="ctr"/>
            <a:r>
              <a:rPr lang="en-US" sz="1400" dirty="0"/>
              <a:t>1-4 MeV proton (beamline test area)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8152559-3FDD-6546-B1AE-0AEE74B58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54" y="634229"/>
            <a:ext cx="3015816" cy="563163"/>
          </a:xfrm>
        </p:spPr>
        <p:txBody>
          <a:bodyPr>
            <a:normAutofit fontScale="90000"/>
          </a:bodyPr>
          <a:lstStyle/>
          <a:p>
            <a:r>
              <a:rPr lang="en-US" dirty="0"/>
              <a:t>Basement Lab: The “X-Lab”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19A110-D7B3-1E4B-B4F0-73B3A01C91B1}"/>
              </a:ext>
            </a:extLst>
          </p:cNvPr>
          <p:cNvGrpSpPr/>
          <p:nvPr/>
        </p:nvGrpSpPr>
        <p:grpSpPr>
          <a:xfrm>
            <a:off x="9981120" y="1528233"/>
            <a:ext cx="1978855" cy="3235578"/>
            <a:chOff x="9981120" y="1528233"/>
            <a:chExt cx="1978855" cy="3235578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56FD05C5-67A6-044C-AE0A-F571F8224E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70803" y="1528233"/>
              <a:ext cx="1735256" cy="2312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2507631-5FB2-D64D-B625-8ACCDD8BBA51}"/>
                </a:ext>
              </a:extLst>
            </p:cNvPr>
            <p:cNvSpPr txBox="1"/>
            <p:nvPr/>
          </p:nvSpPr>
          <p:spPr>
            <a:xfrm>
              <a:off x="9981120" y="3840481"/>
              <a:ext cx="197885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Bunker used to house a 35 MeV </a:t>
              </a:r>
              <a:r>
                <a:rPr lang="en-US" dirty="0" err="1"/>
                <a:t>betatron</a:t>
              </a:r>
              <a:endParaRPr lang="en-US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012C285D-75CD-674D-BF48-E637A8C828E1}"/>
              </a:ext>
            </a:extLst>
          </p:cNvPr>
          <p:cNvSpPr/>
          <p:nvPr/>
        </p:nvSpPr>
        <p:spPr>
          <a:xfrm>
            <a:off x="6720106" y="3948161"/>
            <a:ext cx="2532608" cy="146589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Dark Matter</a:t>
            </a:r>
          </a:p>
          <a:p>
            <a:pPr algn="ctr"/>
            <a:r>
              <a:rPr lang="en-US" sz="1400" dirty="0"/>
              <a:t>Clean Room Laboratory</a:t>
            </a:r>
          </a:p>
        </p:txBody>
      </p:sp>
      <p:pic>
        <p:nvPicPr>
          <p:cNvPr id="15" name="Picture 14" descr="university-of-melbourne-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698" y="1659467"/>
            <a:ext cx="962052" cy="96911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263815" y="6538914"/>
            <a:ext cx="217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Slide courtesy of Suzie Sheehy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346441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E15B1-0B35-6B4A-8D05-FD5C07A75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/>
              <a:t>Melbourne will host the first high-frequency high-gradient accelerator lab in the Southern Hemisphere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F03437-8578-8948-86E8-204E4F2E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DD25-61AE-413C-B4D2-EF2365C9B2E1}" type="slidenum">
              <a:rPr lang="en-AU" noProof="0" smtClean="0"/>
              <a:t>14</a:t>
            </a:fld>
            <a:endParaRPr lang="en-AU" noProof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8ABC3F-79A8-DE44-86E2-611BA2ED86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79"/>
          <a:stretch/>
        </p:blipFill>
        <p:spPr>
          <a:xfrm>
            <a:off x="385941" y="1282426"/>
            <a:ext cx="10948620" cy="522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93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-1387366" y="4124448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latin typeface="Arial" charset="0"/>
              </a:rPr>
              <a:t>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DA33B13-6340-0D4F-A4EF-68D157F55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65" y="418740"/>
            <a:ext cx="10296000" cy="789558"/>
          </a:xfrm>
        </p:spPr>
        <p:txBody>
          <a:bodyPr/>
          <a:lstStyle/>
          <a:p>
            <a:r>
              <a:rPr lang="en-US" sz="2800" dirty="0" smtClean="0"/>
              <a:t>Developing the accelerator ecosystem in Australia</a:t>
            </a:r>
            <a:endParaRPr lang="en-US" sz="2800" dirty="0"/>
          </a:p>
        </p:txBody>
      </p:sp>
      <p:pic>
        <p:nvPicPr>
          <p:cNvPr id="6" name="Picture 8" descr="CERN-logo.jpg">
            <a:extLst>
              <a:ext uri="{FF2B5EF4-FFF2-40B4-BE49-F238E27FC236}">
                <a16:creationId xmlns:a16="http://schemas.microsoft.com/office/drawing/2014/main" id="{855B6885-85FD-6442-8CA7-87893519D5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834" y="2479465"/>
            <a:ext cx="725443" cy="73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8D2086D7-8C19-2F48-A8C4-84ABDCDDC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28" y="3529906"/>
            <a:ext cx="1315057" cy="273970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453E5D4E-1A50-8C4E-94DA-5424CA52AC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994" y="3891550"/>
            <a:ext cx="835127" cy="835127"/>
          </a:xfrm>
          <a:prstGeom prst="rect">
            <a:avLst/>
          </a:prstGeom>
        </p:spPr>
      </p:pic>
      <p:pic>
        <p:nvPicPr>
          <p:cNvPr id="11" name="Picture 10" descr="CLIClogo.png">
            <a:extLst>
              <a:ext uri="{FF2B5EF4-FFF2-40B4-BE49-F238E27FC236}">
                <a16:creationId xmlns:a16="http://schemas.microsoft.com/office/drawing/2014/main" id="{731A5747-DF89-E742-B800-71FBA42EF5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713" r="12032"/>
          <a:stretch/>
        </p:blipFill>
        <p:spPr>
          <a:xfrm>
            <a:off x="10666925" y="2950857"/>
            <a:ext cx="774295" cy="1028888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D37F4EA0-7E8A-704A-8CD1-8C3018ED14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00034" y="1459020"/>
            <a:ext cx="1150989" cy="411314"/>
          </a:xfrm>
          <a:prstGeom prst="rect">
            <a:avLst/>
          </a:prstGeom>
        </p:spPr>
      </p:pic>
      <p:pic>
        <p:nvPicPr>
          <p:cNvPr id="14" name="Picture 13" descr="A picture containing knife&#10;&#10;Description automatically generated">
            <a:extLst>
              <a:ext uri="{FF2B5EF4-FFF2-40B4-BE49-F238E27FC236}">
                <a16:creationId xmlns:a16="http://schemas.microsoft.com/office/drawing/2014/main" id="{B7FC054F-7023-614D-AF87-3761D9DAACA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0087"/>
          <a:stretch/>
        </p:blipFill>
        <p:spPr>
          <a:xfrm>
            <a:off x="10480370" y="2224995"/>
            <a:ext cx="1244395" cy="5089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EDF3A7B-0D01-B84E-9FBE-52E59A562C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1700" y="1731865"/>
            <a:ext cx="7159084" cy="4568788"/>
          </a:xfrm>
          <a:prstGeom prst="rect">
            <a:avLst/>
          </a:prstGeom>
        </p:spPr>
      </p:pic>
      <p:sp>
        <p:nvSpPr>
          <p:cNvPr id="16" name="5-point Star 15">
            <a:extLst>
              <a:ext uri="{FF2B5EF4-FFF2-40B4-BE49-F238E27FC236}">
                <a16:creationId xmlns:a16="http://schemas.microsoft.com/office/drawing/2014/main" id="{C87431C0-2FB6-2144-B1E6-76B0DBE8D2DA}"/>
              </a:ext>
            </a:extLst>
          </p:cNvPr>
          <p:cNvSpPr/>
          <p:nvPr/>
        </p:nvSpPr>
        <p:spPr>
          <a:xfrm>
            <a:off x="7025267" y="4851386"/>
            <a:ext cx="735981" cy="677103"/>
          </a:xfrm>
          <a:prstGeom prst="star5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university-of-melbourne-logo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4529" y="1255878"/>
            <a:ext cx="962052" cy="96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94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-1387366" y="4124448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latin typeface="Arial" charset="0"/>
              </a:rPr>
              <a:t>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DA33B13-6340-0D4F-A4EF-68D157F55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1270" y="92333"/>
            <a:ext cx="8095062" cy="587451"/>
          </a:xfrm>
        </p:spPr>
        <p:txBody>
          <a:bodyPr/>
          <a:lstStyle/>
          <a:p>
            <a:r>
              <a:rPr lang="en-US" sz="2400" dirty="0"/>
              <a:t>Which applications will we focus on?</a:t>
            </a:r>
            <a:br>
              <a:rPr lang="en-US" sz="2400" dirty="0"/>
            </a:br>
            <a:endParaRPr lang="en-US" sz="28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C821EDF-71F8-284E-BD15-ABBB7DC9A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755" y="815616"/>
            <a:ext cx="9899890" cy="55686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A01F70-77B3-0248-9AD7-8E7A8105F53C}"/>
              </a:ext>
            </a:extLst>
          </p:cNvPr>
          <p:cNvSpPr txBox="1"/>
          <p:nvPr/>
        </p:nvSpPr>
        <p:spPr>
          <a:xfrm>
            <a:off x="3451397" y="6384304"/>
            <a:ext cx="505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Low energy security scanning systems</a:t>
            </a:r>
          </a:p>
        </p:txBody>
      </p:sp>
    </p:spTree>
    <p:extLst>
      <p:ext uri="{BB962C8B-B14F-4D97-AF65-F5344CB8AC3E}">
        <p14:creationId xmlns:p14="http://schemas.microsoft.com/office/powerpoint/2010/main" val="91110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Synchrotron Research Areas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26" y="1600200"/>
            <a:ext cx="11304574" cy="5047247"/>
          </a:xfrm>
        </p:spPr>
        <p:txBody>
          <a:bodyPr>
            <a:normAutofit/>
          </a:bodyPr>
          <a:lstStyle/>
          <a:p>
            <a:r>
              <a:rPr lang="en-AU" dirty="0" smtClean="0"/>
              <a:t>Optimisation </a:t>
            </a:r>
            <a:r>
              <a:rPr lang="en-AU" dirty="0" smtClean="0"/>
              <a:t>and </a:t>
            </a:r>
            <a:r>
              <a:rPr lang="en-AU" dirty="0" smtClean="0"/>
              <a:t>applying Machine Learning to operations</a:t>
            </a:r>
            <a:endParaRPr lang="en-AU" dirty="0" smtClean="0"/>
          </a:p>
          <a:p>
            <a:r>
              <a:rPr lang="en-AU" dirty="0" smtClean="0"/>
              <a:t>Beam </a:t>
            </a:r>
            <a:r>
              <a:rPr lang="en-AU" dirty="0" smtClean="0"/>
              <a:t>Coupling control</a:t>
            </a:r>
          </a:p>
          <a:p>
            <a:r>
              <a:rPr lang="en-AU" dirty="0"/>
              <a:t>Diagnostics </a:t>
            </a:r>
            <a:r>
              <a:rPr lang="en-AU" dirty="0" smtClean="0"/>
              <a:t>development </a:t>
            </a:r>
            <a:r>
              <a:rPr lang="en-AU" dirty="0" smtClean="0"/>
              <a:t>‘Real </a:t>
            </a:r>
            <a:r>
              <a:rPr lang="en-AU" dirty="0" smtClean="0"/>
              <a:t>Time’ beam optics measurements</a:t>
            </a:r>
          </a:p>
          <a:p>
            <a:r>
              <a:rPr lang="en-AU" dirty="0" smtClean="0"/>
              <a:t>Compact Compton backscatter light source </a:t>
            </a:r>
          </a:p>
          <a:p>
            <a:r>
              <a:rPr lang="en-AU" dirty="0" smtClean="0"/>
              <a:t>International Collaborations:</a:t>
            </a:r>
          </a:p>
          <a:p>
            <a:pPr lvl="1"/>
            <a:r>
              <a:rPr lang="en-AU" dirty="0" err="1" smtClean="0"/>
              <a:t>CompactLight</a:t>
            </a:r>
            <a:r>
              <a:rPr lang="en-AU" dirty="0" smtClean="0"/>
              <a:t>  - </a:t>
            </a:r>
            <a:r>
              <a:rPr lang="en-AU" dirty="0" err="1" smtClean="0"/>
              <a:t>Undulator</a:t>
            </a:r>
            <a:r>
              <a:rPr lang="en-AU" dirty="0" smtClean="0"/>
              <a:t> simulation and Beam </a:t>
            </a:r>
            <a:r>
              <a:rPr lang="en-AU" dirty="0" err="1" smtClean="0"/>
              <a:t>buncher</a:t>
            </a:r>
            <a:r>
              <a:rPr lang="en-AU" dirty="0" smtClean="0"/>
              <a:t> design</a:t>
            </a:r>
          </a:p>
          <a:p>
            <a:pPr lvl="1"/>
            <a:r>
              <a:rPr lang="en-AU" dirty="0" smtClean="0"/>
              <a:t> </a:t>
            </a:r>
            <a:r>
              <a:rPr lang="en-AU" smtClean="0"/>
              <a:t>XBPM optimisation </a:t>
            </a:r>
            <a:r>
              <a:rPr lang="en-AU" dirty="0" smtClean="0"/>
              <a:t>with LNLS and Soleil</a:t>
            </a:r>
          </a:p>
          <a:p>
            <a:pPr lvl="1"/>
            <a:r>
              <a:rPr lang="en-AU" dirty="0" smtClean="0"/>
              <a:t>X-LAB collaboration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1997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617219"/>
          </a:xfrm>
        </p:spPr>
        <p:txBody>
          <a:bodyPr/>
          <a:lstStyle/>
          <a:p>
            <a:r>
              <a:rPr lang="en-US" dirty="0" smtClean="0"/>
              <a:t>Light Sources as a testing ground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9" y="845820"/>
            <a:ext cx="6589871" cy="533114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Franklin Gothic Book" panose="020B0503020102020204" pitchFamily="34" charset="0"/>
              </a:rPr>
              <a:t>Light sources excel at beam stability and precision. </a:t>
            </a:r>
            <a:r>
              <a:rPr lang="en-US" dirty="0" smtClean="0">
                <a:latin typeface="Franklin Gothic Book" panose="020B0503020102020204" pitchFamily="34" charset="0"/>
              </a:rPr>
              <a:t>Lessons learned at them can be applied to the</a:t>
            </a:r>
            <a:r>
              <a:rPr lang="en-US" dirty="0" smtClean="0">
                <a:latin typeface="Franklin Gothic Book" panose="020B0503020102020204" pitchFamily="34" charset="0"/>
              </a:rPr>
              <a:t> </a:t>
            </a:r>
            <a:r>
              <a:rPr lang="en-US" dirty="0" smtClean="0">
                <a:latin typeface="Franklin Gothic Book" panose="020B0503020102020204" pitchFamily="34" charset="0"/>
              </a:rPr>
              <a:t>collider </a:t>
            </a:r>
            <a:r>
              <a:rPr lang="en-US" dirty="0" smtClean="0">
                <a:latin typeface="Franklin Gothic Book" panose="020B0503020102020204" pitchFamily="34" charset="0"/>
              </a:rPr>
              <a:t>community.</a:t>
            </a:r>
          </a:p>
          <a:p>
            <a:endParaRPr lang="en-US" dirty="0">
              <a:latin typeface="Franklin Gothic Book" panose="020B0503020102020204" pitchFamily="34" charset="0"/>
            </a:endParaRPr>
          </a:p>
          <a:p>
            <a:r>
              <a:rPr lang="en-US" dirty="0" smtClean="0">
                <a:latin typeface="Franklin Gothic Book" panose="020B0503020102020204" pitchFamily="34" charset="0"/>
              </a:rPr>
              <a:t>Physicists at </a:t>
            </a:r>
            <a:r>
              <a:rPr lang="en-US" dirty="0">
                <a:latin typeface="Franklin Gothic Book" panose="020B0503020102020204" pitchFamily="34" charset="0"/>
              </a:rPr>
              <a:t>l</a:t>
            </a:r>
            <a:r>
              <a:rPr lang="en-US" dirty="0" smtClean="0">
                <a:latin typeface="Franklin Gothic Book" panose="020B0503020102020204" pitchFamily="34" charset="0"/>
              </a:rPr>
              <a:t>ight sources often have the time and ability to test beam dynamics theories and </a:t>
            </a:r>
            <a:r>
              <a:rPr lang="en-US" dirty="0" smtClean="0">
                <a:latin typeface="Franklin Gothic Book" panose="020B0503020102020204" pitchFamily="34" charset="0"/>
              </a:rPr>
              <a:t>hardware on an operating machine</a:t>
            </a:r>
            <a:endParaRPr lang="en-US" dirty="0" smtClean="0">
              <a:latin typeface="Franklin Gothic Book" panose="020B0503020102020204" pitchFamily="34" charset="0"/>
            </a:endParaRPr>
          </a:p>
          <a:p>
            <a:endParaRPr lang="en-US" dirty="0">
              <a:latin typeface="Franklin Gothic Book" panose="020B0503020102020204" pitchFamily="34" charset="0"/>
            </a:endParaRPr>
          </a:p>
          <a:p>
            <a:r>
              <a:rPr lang="en-US" dirty="0" smtClean="0">
                <a:latin typeface="Franklin Gothic Book" panose="020B0503020102020204" pitchFamily="34" charset="0"/>
              </a:rPr>
              <a:t>Light Sources are very similar to damping rings. Can demonstrate  techniques needed for future accelerators</a:t>
            </a:r>
            <a:r>
              <a:rPr lang="en-US" dirty="0" smtClean="0"/>
              <a:t>.</a:t>
            </a:r>
            <a:endParaRPr lang="en-AU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24471" t="24469" r="24472" b="24490"/>
          <a:stretch/>
        </p:blipFill>
        <p:spPr bwMode="auto">
          <a:xfrm>
            <a:off x="7469011" y="977153"/>
            <a:ext cx="3721836" cy="186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566" y="2994213"/>
            <a:ext cx="5029434" cy="386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74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731519"/>
          </a:xfrm>
        </p:spPr>
        <p:txBody>
          <a:bodyPr/>
          <a:lstStyle/>
          <a:p>
            <a:r>
              <a:rPr lang="en-US" dirty="0" smtClean="0"/>
              <a:t>Towards the Quantum Limit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9" y="891540"/>
            <a:ext cx="5081111" cy="568071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Franklin Gothic Book" panose="020B0503020102020204" pitchFamily="34" charset="0"/>
              </a:rPr>
              <a:t>Demonstration of ultra-low vertical emittance important for future colliders.</a:t>
            </a:r>
          </a:p>
          <a:p>
            <a:r>
              <a:rPr lang="en-US" dirty="0" smtClean="0">
                <a:latin typeface="Franklin Gothic Book" panose="020B0503020102020204" pitchFamily="34" charset="0"/>
              </a:rPr>
              <a:t>Employed </a:t>
            </a:r>
            <a:r>
              <a:rPr lang="en-US" dirty="0" smtClean="0">
                <a:latin typeface="Franklin Gothic Book" panose="020B0503020102020204" pitchFamily="34" charset="0"/>
              </a:rPr>
              <a:t>a model based minimization </a:t>
            </a:r>
            <a:r>
              <a:rPr lang="en-US" dirty="0" smtClean="0">
                <a:latin typeface="Franklin Gothic Book" panose="020B0503020102020204" pitchFamily="34" charset="0"/>
              </a:rPr>
              <a:t>technique, beam based magnet alignment </a:t>
            </a:r>
            <a:r>
              <a:rPr lang="en-US" dirty="0" smtClean="0">
                <a:latin typeface="Franklin Gothic Book" panose="020B0503020102020204" pitchFamily="34" charset="0"/>
              </a:rPr>
              <a:t>and indirect measurements to achieve 1.3 </a:t>
            </a:r>
            <a:r>
              <a:rPr lang="en-US" dirty="0">
                <a:latin typeface="Franklin Gothic Book" panose="020B0503020102020204" pitchFamily="34" charset="0"/>
              </a:rPr>
              <a:t>pm Vertical </a:t>
            </a:r>
            <a:r>
              <a:rPr lang="en-US" dirty="0" smtClean="0">
                <a:latin typeface="Franklin Gothic Book" panose="020B0503020102020204" pitchFamily="34" charset="0"/>
              </a:rPr>
              <a:t>emittance </a:t>
            </a:r>
            <a:r>
              <a:rPr lang="en-US" dirty="0">
                <a:latin typeface="Franklin Gothic Book" panose="020B0503020102020204" pitchFamily="34" charset="0"/>
              </a:rPr>
              <a:t>– </a:t>
            </a:r>
            <a:r>
              <a:rPr lang="en-AU" sz="2000" b="1" dirty="0">
                <a:latin typeface="Franklin Gothic Book" panose="020B0503020102020204" pitchFamily="34" charset="0"/>
              </a:rPr>
              <a:t>Phys. Rev. ST </a:t>
            </a:r>
            <a:r>
              <a:rPr lang="en-AU" sz="2000" b="1" dirty="0" err="1">
                <a:latin typeface="Franklin Gothic Book" panose="020B0503020102020204" pitchFamily="34" charset="0"/>
              </a:rPr>
              <a:t>Accel</a:t>
            </a:r>
            <a:r>
              <a:rPr lang="en-AU" sz="2000" b="1" dirty="0">
                <a:latin typeface="Franklin Gothic Book" panose="020B0503020102020204" pitchFamily="34" charset="0"/>
              </a:rPr>
              <a:t>. Beams 14, 012804 (2011</a:t>
            </a:r>
            <a:r>
              <a:rPr lang="en-AU" sz="2000" b="1" dirty="0" smtClean="0">
                <a:latin typeface="Franklin Gothic Book" panose="020B0503020102020204" pitchFamily="34" charset="0"/>
              </a:rPr>
              <a:t>)</a:t>
            </a:r>
          </a:p>
          <a:p>
            <a:r>
              <a:rPr lang="en-US" dirty="0" smtClean="0">
                <a:latin typeface="Franklin Gothic Book" panose="020B0503020102020204" pitchFamily="34" charset="0"/>
              </a:rPr>
              <a:t>Since then, we have refined the technique and come </a:t>
            </a:r>
            <a:r>
              <a:rPr lang="en-US" dirty="0" smtClean="0">
                <a:latin typeface="Franklin Gothic Book" panose="020B0503020102020204" pitchFamily="34" charset="0"/>
              </a:rPr>
              <a:t>very close to </a:t>
            </a:r>
            <a:r>
              <a:rPr lang="en-US" dirty="0" smtClean="0">
                <a:latin typeface="Franklin Gothic Book" panose="020B0503020102020204" pitchFamily="34" charset="0"/>
              </a:rPr>
              <a:t>the Quantum limit</a:t>
            </a:r>
            <a:endParaRPr lang="en-AU" dirty="0">
              <a:latin typeface="Franklin Gothic Book" panose="020B0503020102020204" pitchFamily="34" charset="0"/>
            </a:endParaRPr>
          </a:p>
          <a:p>
            <a:r>
              <a:rPr lang="en-US" dirty="0" smtClean="0">
                <a:latin typeface="Franklin Gothic Book" panose="020B0503020102020204" pitchFamily="34" charset="0"/>
              </a:rPr>
              <a:t>Lessons </a:t>
            </a:r>
            <a:r>
              <a:rPr lang="en-US" dirty="0" smtClean="0">
                <a:latin typeface="Franklin Gothic Book" panose="020B0503020102020204" pitchFamily="34" charset="0"/>
              </a:rPr>
              <a:t>learned in beam control have translated to better stability of AS beam</a:t>
            </a:r>
            <a:endParaRPr lang="en-US" dirty="0">
              <a:latin typeface="Franklin Gothic Book" panose="020B0503020102020204" pitchFamily="34" charset="0"/>
            </a:endParaRPr>
          </a:p>
          <a:p>
            <a:endParaRPr lang="en-AU" dirty="0"/>
          </a:p>
        </p:txBody>
      </p:sp>
      <p:pic>
        <p:nvPicPr>
          <p:cNvPr id="5" name="Picture 4" descr="lifetimeAnalysis_before_BB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4808" y="1857390"/>
            <a:ext cx="4879662" cy="3749009"/>
          </a:xfrm>
          <a:prstGeom prst="rect">
            <a:avLst/>
          </a:prstGeom>
        </p:spPr>
      </p:pic>
      <p:pic>
        <p:nvPicPr>
          <p:cNvPr id="6" name="Picture 5" descr="lifetimeAnalysis_after_BB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3042" y="1857390"/>
            <a:ext cx="4873473" cy="3749009"/>
          </a:xfrm>
          <a:prstGeom prst="rect">
            <a:avLst/>
          </a:prstGeom>
        </p:spPr>
      </p:pic>
      <p:pic>
        <p:nvPicPr>
          <p:cNvPr id="7" name="Content Placeholder 5" descr="lifetimeAnalysis_lowChrom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70054" y="891540"/>
            <a:ext cx="6583320" cy="519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94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Outline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Overview </a:t>
            </a:r>
            <a:r>
              <a:rPr lang="en-AU" dirty="0"/>
              <a:t>the accelerator </a:t>
            </a:r>
            <a:r>
              <a:rPr lang="en-AU" dirty="0" smtClean="0"/>
              <a:t>community in Australia </a:t>
            </a:r>
          </a:p>
          <a:p>
            <a:endParaRPr lang="en-AU" dirty="0" smtClean="0"/>
          </a:p>
          <a:p>
            <a:r>
              <a:rPr lang="en-AU" dirty="0" smtClean="0"/>
              <a:t>Current Accelerator R&amp;D programmes in Australia</a:t>
            </a:r>
          </a:p>
          <a:p>
            <a:endParaRPr lang="en-AU" dirty="0" smtClean="0"/>
          </a:p>
          <a:p>
            <a:r>
              <a:rPr lang="en-AU" dirty="0" smtClean="0"/>
              <a:t>Our capabilities and potential involvement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8347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827" y="274639"/>
            <a:ext cx="11304575" cy="916487"/>
          </a:xfrm>
        </p:spPr>
        <p:txBody>
          <a:bodyPr/>
          <a:lstStyle/>
          <a:p>
            <a:r>
              <a:rPr lang="en-AU" dirty="0" smtClean="0"/>
              <a:t>Accelerator Test Facility at ANSTO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28" y="1576137"/>
            <a:ext cx="6075348" cy="5158038"/>
          </a:xfrm>
        </p:spPr>
        <p:txBody>
          <a:bodyPr>
            <a:normAutofit lnSpcReduction="10000"/>
          </a:bodyPr>
          <a:lstStyle/>
          <a:p>
            <a:r>
              <a:rPr lang="en-AU" dirty="0"/>
              <a:t>ANSTO </a:t>
            </a:r>
            <a:r>
              <a:rPr lang="en-AU" dirty="0" smtClean="0"/>
              <a:t>is developing an </a:t>
            </a:r>
            <a:r>
              <a:rPr lang="en-AU" dirty="0"/>
              <a:t>on site accelerator test infrastructure for the later stages of development into a Compton </a:t>
            </a:r>
            <a:r>
              <a:rPr lang="en-AU" dirty="0" smtClean="0"/>
              <a:t>Source</a:t>
            </a:r>
          </a:p>
          <a:p>
            <a:endParaRPr lang="en-AU" dirty="0"/>
          </a:p>
          <a:p>
            <a:endParaRPr lang="en-AU" dirty="0" smtClean="0"/>
          </a:p>
          <a:p>
            <a:r>
              <a:rPr lang="en-AU" dirty="0" smtClean="0"/>
              <a:t>Will provide a ‘Hands-on’ lab that will enable substantial accelerator R&amp;D without being tied to the needs of the Light source.</a:t>
            </a:r>
          </a:p>
          <a:p>
            <a:endParaRPr lang="en-AU" dirty="0"/>
          </a:p>
          <a:p>
            <a:endParaRPr lang="en-AU" dirty="0" smtClean="0"/>
          </a:p>
          <a:p>
            <a:r>
              <a:rPr lang="en-AU" dirty="0" smtClean="0"/>
              <a:t>Aiming to work </a:t>
            </a:r>
            <a:r>
              <a:rPr lang="en-AU" dirty="0" smtClean="0"/>
              <a:t>in parallel </a:t>
            </a:r>
            <a:r>
              <a:rPr lang="en-AU" dirty="0" smtClean="0"/>
              <a:t>with X-LAB </a:t>
            </a:r>
            <a:r>
              <a:rPr lang="en-AU" dirty="0" smtClean="0"/>
              <a:t>lab to progress towards a Compton </a:t>
            </a:r>
            <a:r>
              <a:rPr lang="en-AU" dirty="0" smtClean="0"/>
              <a:t>source, but will be a flexible facility.</a:t>
            </a:r>
            <a:endParaRPr lang="en-AU" dirty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109321" y="3616260"/>
            <a:ext cx="2994666" cy="3381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1629" y="315879"/>
            <a:ext cx="4729089" cy="3633052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 rot="1466238">
            <a:off x="9242353" y="1809497"/>
            <a:ext cx="171781" cy="309185"/>
          </a:xfrm>
          <a:prstGeom prst="round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Up Arrow 7"/>
          <p:cNvSpPr/>
          <p:nvPr/>
        </p:nvSpPr>
        <p:spPr>
          <a:xfrm>
            <a:off x="9085928" y="2243889"/>
            <a:ext cx="484632" cy="1705042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453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New Lattice </a:t>
            </a:r>
            <a:r>
              <a:rPr lang="en-AU" dirty="0" smtClean="0"/>
              <a:t>design – 4BA with reverse bends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26" y="1600200"/>
            <a:ext cx="7713649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Design follows SLS-2 approach and uses ‘reverse bends’ as well as gradient dipoles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7505" y="1417638"/>
            <a:ext cx="4112145" cy="15922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7050" y="3009900"/>
            <a:ext cx="3522600" cy="29058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77826" y="2659400"/>
          <a:ext cx="7871738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7849">
                  <a:extLst>
                    <a:ext uri="{9D8B030D-6E8A-4147-A177-3AD203B41FA5}">
                      <a16:colId xmlns:a16="http://schemas.microsoft.com/office/drawing/2014/main" val="2713716218"/>
                    </a:ext>
                  </a:extLst>
                </a:gridCol>
                <a:gridCol w="1457865">
                  <a:extLst>
                    <a:ext uri="{9D8B030D-6E8A-4147-A177-3AD203B41FA5}">
                      <a16:colId xmlns:a16="http://schemas.microsoft.com/office/drawing/2014/main" val="706223196"/>
                    </a:ext>
                  </a:extLst>
                </a:gridCol>
                <a:gridCol w="1682151">
                  <a:extLst>
                    <a:ext uri="{9D8B030D-6E8A-4147-A177-3AD203B41FA5}">
                      <a16:colId xmlns:a16="http://schemas.microsoft.com/office/drawing/2014/main" val="1698269194"/>
                    </a:ext>
                  </a:extLst>
                </a:gridCol>
                <a:gridCol w="1653873">
                  <a:extLst>
                    <a:ext uri="{9D8B030D-6E8A-4147-A177-3AD203B41FA5}">
                      <a16:colId xmlns:a16="http://schemas.microsoft.com/office/drawing/2014/main" val="36177856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Parameter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Current DBA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4BA at 3.0 GeV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4BA at 2.5 GeV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265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Hor. Emittance (</a:t>
                      </a:r>
                      <a:r>
                        <a:rPr lang="en-AU" dirty="0" err="1" smtClean="0"/>
                        <a:t>nm.rad</a:t>
                      </a:r>
                      <a:r>
                        <a:rPr lang="en-AU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10.5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0.308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0.214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466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 Loss Per Turn (</a:t>
                      </a:r>
                      <a:r>
                        <a:rPr lang="en-AU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KeV</a:t>
                      </a:r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932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rgbClr val="FF0000"/>
                          </a:solidFill>
                        </a:rPr>
                        <a:t>1946</a:t>
                      </a:r>
                      <a:endParaRPr lang="en-A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938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235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Energy</a:t>
                      </a:r>
                      <a:r>
                        <a:rPr lang="en-AU" baseline="0" dirty="0" smtClean="0"/>
                        <a:t> Spread (%)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0.1027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0.1624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0.1353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6571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Length [</a:t>
                      </a:r>
                      <a:r>
                        <a:rPr lang="en-AU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</a:t>
                      </a:r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A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29.36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9.19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6.49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92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err="1" smtClean="0"/>
                        <a:t>Tousheck</a:t>
                      </a:r>
                      <a:r>
                        <a:rPr lang="en-AU" dirty="0" smtClean="0"/>
                        <a:t> Lifetime (hrs)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16.7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TBD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849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Coupling (%)</a:t>
                      </a:r>
                      <a:endParaRPr lang="en-A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10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Dipole</a:t>
                      </a:r>
                      <a:r>
                        <a:rPr lang="en-AU" baseline="0" dirty="0" smtClean="0"/>
                        <a:t> Critical Energy (</a:t>
                      </a:r>
                      <a:r>
                        <a:rPr lang="en-AU" baseline="0" dirty="0" err="1" smtClean="0"/>
                        <a:t>KeV</a:t>
                      </a:r>
                      <a:r>
                        <a:rPr lang="en-AU" baseline="0" dirty="0" smtClean="0"/>
                        <a:t>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7.7424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16.6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9.7472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393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Straight </a:t>
                      </a:r>
                      <a:r>
                        <a:rPr lang="el-G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[um]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322.75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19.115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15.928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205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Straight </a:t>
                      </a:r>
                      <a:r>
                        <a:rPr lang="el-G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AU" dirty="0" smtClean="0"/>
                        <a:t> [um]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17.464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5.317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4.431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343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Straight Length (m)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4.5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3.0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3.0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03923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504317" y="2659400"/>
            <a:ext cx="1645247" cy="4079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4442" y="1167188"/>
            <a:ext cx="7523116" cy="4523624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3800475" y="1914525"/>
            <a:ext cx="0" cy="12573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752850" y="3114675"/>
            <a:ext cx="123825" cy="1063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6376" y="3214774"/>
            <a:ext cx="5817185" cy="254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8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Status of Hadron therapy</a:t>
            </a:r>
            <a:br>
              <a:rPr lang="en-AU" dirty="0"/>
            </a:br>
            <a:r>
              <a:rPr lang="en-AU" sz="2000" dirty="0"/>
              <a:t>Proposed network of facilities in Australia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45102" y="1604682"/>
          <a:ext cx="7292827" cy="41775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5510">
                  <a:extLst>
                    <a:ext uri="{9D8B030D-6E8A-4147-A177-3AD203B41FA5}">
                      <a16:colId xmlns:a16="http://schemas.microsoft.com/office/drawing/2014/main" val="4005939935"/>
                    </a:ext>
                  </a:extLst>
                </a:gridCol>
                <a:gridCol w="1541929">
                  <a:extLst>
                    <a:ext uri="{9D8B030D-6E8A-4147-A177-3AD203B41FA5}">
                      <a16:colId xmlns:a16="http://schemas.microsoft.com/office/drawing/2014/main" val="3067321722"/>
                    </a:ext>
                  </a:extLst>
                </a:gridCol>
                <a:gridCol w="1425388">
                  <a:extLst>
                    <a:ext uri="{9D8B030D-6E8A-4147-A177-3AD203B41FA5}">
                      <a16:colId xmlns:a16="http://schemas.microsoft.com/office/drawing/2014/main" val="3373148158"/>
                    </a:ext>
                  </a:extLst>
                </a:gridCol>
              </a:tblGrid>
              <a:tr h="7874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Name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Proposed Location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Type of Centre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4673627"/>
                  </a:ext>
                </a:extLst>
              </a:tr>
              <a:tr h="7874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Australian Bragg Centre for Proton Treatment and Research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Adelaide SA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Proton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719425"/>
                  </a:ext>
                </a:extLst>
              </a:tr>
              <a:tr h="1193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National Particle Treatment and Research Centre (NPTRC)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Sydney NSW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Carbon, proton, other ions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0894526"/>
                  </a:ext>
                </a:extLst>
              </a:tr>
              <a:tr h="7874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Queensland Proton Therapy and Research Centre (QPTRC)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Brisbane QLD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>
                          <a:effectLst/>
                        </a:rPr>
                        <a:t>Proton</a:t>
                      </a:r>
                      <a:endParaRPr lang="en-A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0160801"/>
                  </a:ext>
                </a:extLst>
              </a:tr>
              <a:tr h="622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Victorian Proton Beam Therapy Centre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Melbourne</a:t>
                      </a:r>
                      <a:br>
                        <a:rPr lang="en-AU" sz="1600" dirty="0">
                          <a:effectLst/>
                        </a:rPr>
                      </a:br>
                      <a:r>
                        <a:rPr lang="en-AU" sz="1600" dirty="0">
                          <a:effectLst/>
                        </a:rPr>
                        <a:t>Vic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Proton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6621386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89" t="5088" r="36178" b="10301"/>
          <a:stretch/>
        </p:blipFill>
        <p:spPr>
          <a:xfrm>
            <a:off x="8554917" y="2064109"/>
            <a:ext cx="2549162" cy="22327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54915" y="274638"/>
            <a:ext cx="2549163" cy="17408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54917" y="4363065"/>
            <a:ext cx="2549162" cy="1763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2D53AC-A775-8843-90A9-96243ECC4834}"/>
              </a:ext>
            </a:extLst>
          </p:cNvPr>
          <p:cNvSpPr txBox="1"/>
          <p:nvPr/>
        </p:nvSpPr>
        <p:spPr>
          <a:xfrm>
            <a:off x="1744715" y="2758614"/>
            <a:ext cx="5139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Construction commenced! Completion due 2023, patients 2025</a:t>
            </a:r>
          </a:p>
        </p:txBody>
      </p:sp>
    </p:spTree>
    <p:extLst>
      <p:ext uri="{BB962C8B-B14F-4D97-AF65-F5344CB8AC3E}">
        <p14:creationId xmlns:p14="http://schemas.microsoft.com/office/powerpoint/2010/main" val="2742864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96094" y="1747279"/>
            <a:ext cx="2847767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AU" sz="1400" dirty="0" smtClean="0"/>
              <a:t>The Experimental Beamline at CNAO</a:t>
            </a:r>
          </a:p>
          <a:p>
            <a:r>
              <a:rPr lang="en-AU" sz="1400" dirty="0" err="1" smtClean="0"/>
              <a:t>Pullia</a:t>
            </a:r>
            <a:r>
              <a:rPr lang="en-AU" sz="1400" dirty="0" smtClean="0"/>
              <a:t> et al, </a:t>
            </a:r>
            <a:r>
              <a:rPr lang="en-AU" sz="1400" dirty="0"/>
              <a:t>Proceedings of IPAC2016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AE631E-C0CF-3340-BE5C-5604C6173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Flexible experimental </a:t>
            </a:r>
            <a:r>
              <a:rPr lang="en-AU" dirty="0"/>
              <a:t>room/beamline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7D2F2A-F05B-0344-9336-7802F20DCF0C}"/>
              </a:ext>
            </a:extLst>
          </p:cNvPr>
          <p:cNvSpPr txBox="1"/>
          <p:nvPr/>
        </p:nvSpPr>
        <p:spPr>
          <a:xfrm>
            <a:off x="6847693" y="3646580"/>
            <a:ext cx="3935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Wide FOV beamline with scanning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2617061-2DC0-B54E-9CD8-09E02BFE177C}"/>
              </a:ext>
            </a:extLst>
          </p:cNvPr>
          <p:cNvSpPr txBox="1"/>
          <p:nvPr/>
        </p:nvSpPr>
        <p:spPr>
          <a:xfrm>
            <a:off x="7392047" y="6050289"/>
            <a:ext cx="3221929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A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Intermediate 13.5x13.5 cm FOV </a:t>
            </a:r>
            <a:br>
              <a:rPr lang="en-A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A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beamline with scanning</a:t>
            </a: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F4225CB0-7CA2-6249-B27C-D63CA96C09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47693" y="1788523"/>
            <a:ext cx="3935911" cy="194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>
            <a:extLst>
              <a:ext uri="{FF2B5EF4-FFF2-40B4-BE49-F238E27FC236}">
                <a16:creationId xmlns:a16="http://schemas.microsoft.com/office/drawing/2014/main" id="{91B2EB4B-3519-7340-BBC0-3D2335F56A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92047" y="4263305"/>
            <a:ext cx="3221929" cy="1771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E5B3090-FC32-C841-858A-163370AE8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5364" y="1814894"/>
            <a:ext cx="4766681" cy="4095575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</a:pPr>
            <a:r>
              <a:rPr lang="en-AU" sz="2000" dirty="0" smtClean="0"/>
              <a:t>Same delivery as for treatment room or deliver non-therapeutic beams</a:t>
            </a:r>
            <a:endParaRPr lang="en-AU" sz="2000" dirty="0"/>
          </a:p>
          <a:p>
            <a:pPr>
              <a:spcBef>
                <a:spcPts val="900"/>
              </a:spcBef>
            </a:pPr>
            <a:r>
              <a:rPr lang="en-AU" sz="2000" dirty="0" smtClean="0"/>
              <a:t>Possibility </a:t>
            </a:r>
            <a:r>
              <a:rPr lang="en-AU" sz="2000" dirty="0"/>
              <a:t>to run </a:t>
            </a:r>
            <a:r>
              <a:rPr lang="en-AU" sz="2000" dirty="0" smtClean="0"/>
              <a:t>low to medium </a:t>
            </a:r>
            <a:r>
              <a:rPr lang="en-AU" sz="2000" dirty="0"/>
              <a:t>energy ion beams </a:t>
            </a:r>
            <a:r>
              <a:rPr lang="en-AU" sz="2000" dirty="0" smtClean="0"/>
              <a:t>6-7 MeV/u off </a:t>
            </a:r>
            <a:r>
              <a:rPr lang="en-AU" sz="2000" dirty="0"/>
              <a:t>the </a:t>
            </a:r>
            <a:r>
              <a:rPr lang="en-AU" sz="2000" dirty="0" smtClean="0"/>
              <a:t>injection </a:t>
            </a:r>
            <a:r>
              <a:rPr lang="en-AU" sz="2000" dirty="0"/>
              <a:t>system </a:t>
            </a:r>
            <a:endParaRPr lang="en-AU" sz="2000" dirty="0" smtClean="0"/>
          </a:p>
          <a:p>
            <a:pPr>
              <a:spcBef>
                <a:spcPts val="900"/>
              </a:spcBef>
            </a:pPr>
            <a:r>
              <a:rPr lang="en-AU" sz="2000" dirty="0" smtClean="0"/>
              <a:t>Physics</a:t>
            </a:r>
            <a:r>
              <a:rPr lang="en-AU" sz="2000" dirty="0"/>
              <a:t>/materials experimental beam lines directly off the accelerator </a:t>
            </a:r>
            <a:r>
              <a:rPr lang="en-AU" sz="2000" dirty="0" smtClean="0"/>
              <a:t>vault</a:t>
            </a:r>
          </a:p>
          <a:p>
            <a:pPr>
              <a:spcBef>
                <a:spcPts val="900"/>
              </a:spcBef>
            </a:pPr>
            <a:r>
              <a:rPr lang="en-AU" sz="2000" dirty="0" smtClean="0"/>
              <a:t>Research </a:t>
            </a:r>
            <a:r>
              <a:rPr lang="en-AU" sz="2000" dirty="0"/>
              <a:t>support services </a:t>
            </a:r>
            <a:r>
              <a:rPr lang="en-AU" sz="2000" i="1" dirty="0"/>
              <a:t>(biological, animal, materials analysis/storage, dosimetry, etc.</a:t>
            </a:r>
            <a:r>
              <a:rPr lang="en-AU" sz="2000" i="1" dirty="0" smtClean="0"/>
              <a:t>)</a:t>
            </a:r>
          </a:p>
          <a:p>
            <a:pPr>
              <a:spcBef>
                <a:spcPts val="900"/>
              </a:spcBef>
            </a:pPr>
            <a:r>
              <a:rPr lang="en-AU" sz="2000" dirty="0" smtClean="0"/>
              <a:t>Potential for radioactive beam delivery</a:t>
            </a:r>
            <a:endParaRPr lang="en-AU" sz="2000" dirty="0"/>
          </a:p>
          <a:p>
            <a:pPr>
              <a:spcBef>
                <a:spcPts val="900"/>
              </a:spcBef>
            </a:pPr>
            <a:endParaRPr lang="en-AU" sz="2000" dirty="0"/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FE8DDA90-37E7-504C-8FAA-FB22092C89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6048" y="1404875"/>
            <a:ext cx="9194890" cy="5125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82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3487" y="618837"/>
            <a:ext cx="9725026" cy="1398366"/>
          </a:xfrm>
        </p:spPr>
        <p:txBody>
          <a:bodyPr/>
          <a:lstStyle/>
          <a:p>
            <a:r>
              <a:rPr lang="en-AU" dirty="0" smtClean="0"/>
              <a:t>Capabilities for EIC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11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827" y="274639"/>
            <a:ext cx="11304575" cy="802187"/>
          </a:xfrm>
        </p:spPr>
        <p:txBody>
          <a:bodyPr/>
          <a:lstStyle/>
          <a:p>
            <a:r>
              <a:rPr lang="en-AU" dirty="0" smtClean="0"/>
              <a:t>Capability for Australia to Contribute to EIC	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28" y="1600202"/>
            <a:ext cx="6249304" cy="4525963"/>
          </a:xfrm>
        </p:spPr>
        <p:txBody>
          <a:bodyPr/>
          <a:lstStyle/>
          <a:p>
            <a:r>
              <a:rPr lang="en-AU" dirty="0" smtClean="0"/>
              <a:t>Accelerator ‘Ecosystem’ in Australia is currently in its infancy, but we are planning to grow it. Limited capability for hardware contribution,</a:t>
            </a:r>
          </a:p>
          <a:p>
            <a:r>
              <a:rPr lang="en-AU" dirty="0" smtClean="0"/>
              <a:t>Most current expertise is in high energy electron machine design and operation so probably natural to concentrate on that part of EIC. </a:t>
            </a:r>
            <a:endParaRPr lang="en-AU" dirty="0"/>
          </a:p>
          <a:p>
            <a:r>
              <a:rPr lang="en-AU" dirty="0" smtClean="0"/>
              <a:t>Immediate possibility is to contribute to design. Possible testing of prototype hardware on our infrastructure.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7607771" y="5033440"/>
            <a:ext cx="3669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Early Australian Particle </a:t>
            </a:r>
            <a:r>
              <a:rPr lang="en-AU" dirty="0"/>
              <a:t>A</a:t>
            </a:r>
            <a:r>
              <a:rPr lang="en-AU" dirty="0" smtClean="0"/>
              <a:t>ccelerator</a:t>
            </a: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9813" y="1969257"/>
            <a:ext cx="4745548" cy="293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11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</a:t>
            </a:r>
            <a:r>
              <a:rPr lang="en-AU" dirty="0" err="1" smtClean="0"/>
              <a:t>Acclerator</a:t>
            </a:r>
            <a:r>
              <a:rPr lang="en-AU" dirty="0" smtClean="0"/>
              <a:t> Community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388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826" y="274638"/>
            <a:ext cx="11304574" cy="68360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The Accelerator Community in Australia (+NZ)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26" y="5530242"/>
            <a:ext cx="10976810" cy="1327758"/>
          </a:xfrm>
        </p:spPr>
        <p:txBody>
          <a:bodyPr>
            <a:normAutofit fontScale="77500" lnSpcReduction="20000"/>
          </a:bodyPr>
          <a:lstStyle/>
          <a:p>
            <a:r>
              <a:rPr lang="en-AU" dirty="0" smtClean="0"/>
              <a:t>As the major holder of large accelerator infrastructure in Australia ANSTO is the natural organisation to hold a major coordinating role in accelerator R&amp;D. ANSTO is hosting a workshop at the end of this month to bring together all of these communities.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57" y="1006968"/>
            <a:ext cx="10663824" cy="448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58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Main Accelerator Facilities at ANSTO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Australian Synchrotron Light Source (AS)</a:t>
            </a:r>
          </a:p>
          <a:p>
            <a:pPr lvl="1"/>
            <a:r>
              <a:rPr lang="en-AU" dirty="0" smtClean="0"/>
              <a:t>3 GeV 3</a:t>
            </a:r>
            <a:r>
              <a:rPr lang="en-AU" baseline="30000" dirty="0" smtClean="0"/>
              <a:t>rd</a:t>
            </a:r>
            <a:r>
              <a:rPr lang="en-AU" dirty="0" smtClean="0"/>
              <a:t> Generation Light Source in Clayton, Melbourne.</a:t>
            </a:r>
          </a:p>
          <a:p>
            <a:pPr lvl="1"/>
            <a:r>
              <a:rPr lang="en-AU" dirty="0" smtClean="0"/>
              <a:t>Electron storage ring, DBA lattice, 10 nm Hor. Emittance. 9+ Beamlines</a:t>
            </a:r>
          </a:p>
          <a:p>
            <a:endParaRPr lang="en-AU" dirty="0" smtClean="0"/>
          </a:p>
          <a:p>
            <a:r>
              <a:rPr lang="en-AU" dirty="0" smtClean="0"/>
              <a:t>Centre for Accelerator Science (CAS)</a:t>
            </a:r>
          </a:p>
          <a:p>
            <a:pPr lvl="1"/>
            <a:r>
              <a:rPr lang="en-AU" dirty="0" smtClean="0"/>
              <a:t>A suite of 1-10 MV Ion accelerators at Lucas Heights, Sydney, for use in Ion Beam Analysis and Atomic Mass spectrometry</a:t>
            </a:r>
          </a:p>
          <a:p>
            <a:pPr lvl="1"/>
            <a:endParaRPr lang="en-AU" dirty="0" smtClean="0"/>
          </a:p>
          <a:p>
            <a:r>
              <a:rPr lang="en-AU" dirty="0" smtClean="0"/>
              <a:t>Medical Accelerators</a:t>
            </a:r>
          </a:p>
          <a:p>
            <a:pPr lvl="1"/>
            <a:r>
              <a:rPr lang="en-AU" dirty="0" smtClean="0"/>
              <a:t>National Research Cyclotron Facility in Camperdown, Sydney. 18 MeV cyclotron for medical imaging radioisotope production</a:t>
            </a:r>
          </a:p>
          <a:p>
            <a:pPr lvl="1"/>
            <a:r>
              <a:rPr lang="en-AU" dirty="0" smtClean="0"/>
              <a:t>Involved in proton therapy facilities currently being built in Australia and backing development of an ion therapy centre in </a:t>
            </a:r>
            <a:r>
              <a:rPr lang="en-AU" dirty="0" err="1" smtClean="0"/>
              <a:t>Syndey</a:t>
            </a:r>
            <a:r>
              <a:rPr lang="en-AU" dirty="0" smtClean="0"/>
              <a:t>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3125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8979" y="276553"/>
            <a:ext cx="11304574" cy="746909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/>
              <a:t>Proton &amp; Heavy Ion Accelerators in </a:t>
            </a:r>
            <a:r>
              <a:rPr lang="en-AU" dirty="0" smtClean="0"/>
              <a:t>Australia</a:t>
            </a:r>
            <a:endParaRPr lang="en-AU" dirty="0"/>
          </a:p>
        </p:txBody>
      </p:sp>
      <p:grpSp>
        <p:nvGrpSpPr>
          <p:cNvPr id="5" name="Group 4"/>
          <p:cNvGrpSpPr/>
          <p:nvPr/>
        </p:nvGrpSpPr>
        <p:grpSpPr>
          <a:xfrm>
            <a:off x="6355878" y="2572919"/>
            <a:ext cx="3680593" cy="4148108"/>
            <a:chOff x="5278986" y="2720099"/>
            <a:chExt cx="2921781" cy="355097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48" t="12318" r="16857" b="22439"/>
            <a:stretch/>
          </p:blipFill>
          <p:spPr>
            <a:xfrm>
              <a:off x="5278987" y="2720099"/>
              <a:ext cx="2921780" cy="355097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5278986" y="4127259"/>
              <a:ext cx="595704" cy="1077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278986" y="3162789"/>
              <a:ext cx="595704" cy="624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009362" y="2720099"/>
              <a:ext cx="1191405" cy="23716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278986" y="6158490"/>
              <a:ext cx="595703" cy="112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pic>
        <p:nvPicPr>
          <p:cNvPr id="11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35947" y="4221087"/>
            <a:ext cx="2222566" cy="242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Accelerator carousel item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50993" y="1273272"/>
            <a:ext cx="4647671" cy="270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58628" y="1874010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ANU Heavy Ion Facility</a:t>
            </a:r>
          </a:p>
          <a:p>
            <a:r>
              <a:rPr lang="en-AU" dirty="0" smtClean="0"/>
              <a:t>14 MV Tandem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1450993" y="3428839"/>
            <a:ext cx="464767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Centre for Accelerator Science, ANSTO</a:t>
            </a:r>
          </a:p>
          <a:p>
            <a:pPr algn="ctr"/>
            <a:r>
              <a:rPr lang="en-AU" dirty="0" smtClean="0"/>
              <a:t>4 Heavy ion accelerators: 1, 2, 6, 10 MV</a:t>
            </a:r>
            <a:endParaRPr lang="en-AU" dirty="0"/>
          </a:p>
        </p:txBody>
      </p:sp>
      <p:sp>
        <p:nvSpPr>
          <p:cNvPr id="15" name="TextBox 14"/>
          <p:cNvSpPr txBox="1"/>
          <p:nvPr/>
        </p:nvSpPr>
        <p:spPr>
          <a:xfrm>
            <a:off x="438436" y="4579226"/>
            <a:ext cx="21403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Cyclotrons – PET </a:t>
            </a:r>
            <a:br>
              <a:rPr lang="en-AU" dirty="0" smtClean="0"/>
            </a:br>
            <a:r>
              <a:rPr lang="en-AU" dirty="0" smtClean="0"/>
              <a:t>Isotope production</a:t>
            </a:r>
            <a:br>
              <a:rPr lang="en-AU" dirty="0" smtClean="0"/>
            </a:br>
            <a:r>
              <a:rPr lang="en-AU" dirty="0" smtClean="0"/>
              <a:t>and Research.</a:t>
            </a:r>
          </a:p>
          <a:p>
            <a:r>
              <a:rPr lang="en-AU" dirty="0" smtClean="0"/>
              <a:t>Pictured:</a:t>
            </a:r>
          </a:p>
          <a:p>
            <a:r>
              <a:rPr lang="en-AU" dirty="0" smtClean="0"/>
              <a:t>ANSTO/NIF 18MV</a:t>
            </a:r>
          </a:p>
          <a:p>
            <a:r>
              <a:rPr lang="en-AU" dirty="0" smtClean="0"/>
              <a:t>Cyclotron</a:t>
            </a:r>
            <a:endParaRPr lang="en-AU" dirty="0"/>
          </a:p>
        </p:txBody>
      </p:sp>
      <p:sp>
        <p:nvSpPr>
          <p:cNvPr id="16" name="TextBox 15"/>
          <p:cNvSpPr txBox="1"/>
          <p:nvPr/>
        </p:nvSpPr>
        <p:spPr>
          <a:xfrm>
            <a:off x="9223283" y="1996292"/>
            <a:ext cx="2757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Melbourne University 5MV </a:t>
            </a:r>
            <a:r>
              <a:rPr lang="en-AU" dirty="0" err="1"/>
              <a:t>Pelletron</a:t>
            </a:r>
            <a:r>
              <a:rPr lang="en-AU" dirty="0"/>
              <a:t> Accelerator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14703" t="13436" r="15167" b="17043"/>
          <a:stretch/>
        </p:blipFill>
        <p:spPr>
          <a:xfrm>
            <a:off x="9223283" y="2668912"/>
            <a:ext cx="2846529" cy="230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11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Electron Accelerators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Low energy </a:t>
            </a:r>
            <a:r>
              <a:rPr lang="en-AU" dirty="0" err="1" smtClean="0"/>
              <a:t>Linacs</a:t>
            </a:r>
            <a:r>
              <a:rPr lang="en-AU" dirty="0" smtClean="0"/>
              <a:t> used in industry and used for irradiation and X-ray production for imaging, and therapy.</a:t>
            </a:r>
          </a:p>
          <a:p>
            <a:endParaRPr lang="en-AU" dirty="0" smtClean="0"/>
          </a:p>
          <a:p>
            <a:r>
              <a:rPr lang="en-AU" dirty="0" smtClean="0"/>
              <a:t>These machines are commercially purchased form overseas. No  complete accelerator manufacturing capability exists in Australia yet.</a:t>
            </a:r>
          </a:p>
          <a:p>
            <a:endParaRPr lang="en-AU" dirty="0" smtClean="0"/>
          </a:p>
          <a:p>
            <a:r>
              <a:rPr lang="en-AU" dirty="0" smtClean="0"/>
              <a:t>High energy electron accelerators are concentrated at the Australian synchrotron. </a:t>
            </a:r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2419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Synchrotron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26" y="1600200"/>
            <a:ext cx="5440306" cy="5101614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100 </a:t>
            </a:r>
            <a:r>
              <a:rPr lang="en-AU" dirty="0" smtClean="0"/>
              <a:t>MeV </a:t>
            </a:r>
            <a:r>
              <a:rPr lang="en-AU" dirty="0" err="1" smtClean="0"/>
              <a:t>linac</a:t>
            </a:r>
            <a:endParaRPr lang="en-AU" dirty="0" smtClean="0"/>
          </a:p>
          <a:p>
            <a:pPr lvl="1"/>
            <a:r>
              <a:rPr lang="en-AU" dirty="0" smtClean="0"/>
              <a:t>Delivered by RI (</a:t>
            </a:r>
            <a:r>
              <a:rPr lang="en-AU" dirty="0" err="1" smtClean="0"/>
              <a:t>Accel</a:t>
            </a:r>
            <a:r>
              <a:rPr lang="en-AU" dirty="0" smtClean="0"/>
              <a:t>) </a:t>
            </a:r>
            <a:endParaRPr lang="en-AU" dirty="0" smtClean="0"/>
          </a:p>
          <a:p>
            <a:r>
              <a:rPr lang="en-AU" dirty="0" smtClean="0"/>
              <a:t> 0.1-3 GeV </a:t>
            </a:r>
            <a:r>
              <a:rPr lang="en-AU" dirty="0" smtClean="0"/>
              <a:t>booster synchrotron </a:t>
            </a:r>
            <a:endParaRPr lang="en-AU" dirty="0" smtClean="0"/>
          </a:p>
          <a:p>
            <a:pPr lvl="1"/>
            <a:r>
              <a:rPr lang="en-AU" dirty="0" smtClean="0"/>
              <a:t>Delivered by </a:t>
            </a:r>
            <a:r>
              <a:rPr lang="en-AU" dirty="0" err="1" smtClean="0"/>
              <a:t>Danfysik</a:t>
            </a:r>
            <a:r>
              <a:rPr lang="en-AU" dirty="0" smtClean="0"/>
              <a:t> </a:t>
            </a:r>
          </a:p>
          <a:p>
            <a:r>
              <a:rPr lang="en-AU" dirty="0" smtClean="0"/>
              <a:t>3 </a:t>
            </a:r>
            <a:r>
              <a:rPr lang="en-AU" dirty="0" smtClean="0"/>
              <a:t>GeV storage </a:t>
            </a:r>
            <a:r>
              <a:rPr lang="en-AU" dirty="0" smtClean="0"/>
              <a:t>ring (216m)</a:t>
            </a:r>
          </a:p>
          <a:p>
            <a:pPr lvl="1"/>
            <a:r>
              <a:rPr lang="en-AU" dirty="0" smtClean="0"/>
              <a:t>3</a:t>
            </a:r>
            <a:r>
              <a:rPr lang="en-AU" baseline="30000" dirty="0" smtClean="0"/>
              <a:t>rd</a:t>
            </a:r>
            <a:r>
              <a:rPr lang="en-AU" dirty="0" smtClean="0"/>
              <a:t> </a:t>
            </a:r>
            <a:r>
              <a:rPr lang="en-AU" dirty="0"/>
              <a:t>Generation Light </a:t>
            </a:r>
            <a:r>
              <a:rPr lang="en-AU" dirty="0" smtClean="0"/>
              <a:t>Source </a:t>
            </a:r>
            <a:r>
              <a:rPr lang="en-AU" dirty="0"/>
              <a:t>DBA lattice, 10 nm Hor. Emittance. </a:t>
            </a:r>
            <a:r>
              <a:rPr lang="en-AU" dirty="0" smtClean="0"/>
              <a:t>9+8 Beamlines</a:t>
            </a:r>
          </a:p>
          <a:p>
            <a:pPr lvl="1"/>
            <a:r>
              <a:rPr lang="en-AU" dirty="0" smtClean="0"/>
              <a:t>Magnets by Buckley Systems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3392" y="1979191"/>
            <a:ext cx="6348608" cy="48788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488" y="274638"/>
            <a:ext cx="5542766" cy="172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2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ED5A-E520-6B4E-858F-3A4A12A23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Physics R&amp;D in Australia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57DCB9-047E-A440-B868-08CD2019E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78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STO Title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-2018 (no embedded fonts).potx" id="{1A1CBF58-BE47-4FD4-ACDA-924097A17E5B}" vid="{2A8D64A4-5C61-4CAF-9925-5DBE444BC647}"/>
    </a:ext>
  </a:extLst>
</a:theme>
</file>

<file path=ppt/theme/theme2.xml><?xml version="1.0" encoding="utf-8"?>
<a:theme xmlns:a="http://schemas.openxmlformats.org/drawingml/2006/main" name="ANSTO Main Cont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-2018 (no embedded fonts).potx" id="{1A1CBF58-BE47-4FD4-ACDA-924097A17E5B}" vid="{2C303FCC-BC8E-4189-A0BB-1EDE010DD249}"/>
    </a:ext>
  </a:extLst>
</a:theme>
</file>

<file path=ppt/theme/theme3.xml><?xml version="1.0" encoding="utf-8"?>
<a:theme xmlns:a="http://schemas.openxmlformats.org/drawingml/2006/main" name="ANSTO Blue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-2018 (no embedded fonts).potx" id="{1A1CBF58-BE47-4FD4-ACDA-924097A17E5B}" vid="{4E803C97-6004-471F-93DC-15008CE19383}"/>
    </a:ext>
  </a:extLst>
</a:theme>
</file>

<file path=ppt/theme/theme4.xml><?xml version="1.0" encoding="utf-8"?>
<a:theme xmlns:a="http://schemas.openxmlformats.org/drawingml/2006/main" name="ANSTO Dark blue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-2018 (no embedded fonts).potx" id="{1A1CBF58-BE47-4FD4-ACDA-924097A17E5B}" vid="{8F88B78A-4E43-400D-9D73-306F5D128D3F}"/>
    </a:ext>
  </a:extLst>
</a:theme>
</file>

<file path=ppt/theme/theme5.xml><?xml version="1.0" encoding="utf-8"?>
<a:theme xmlns:a="http://schemas.openxmlformats.org/drawingml/2006/main" name="ANSTO Teal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-2018 (no embedded fonts).potx" id="{1A1CBF58-BE47-4FD4-ACDA-924097A17E5B}" vid="{4D92BF0C-64C4-440A-8F47-DB143CBC66AF}"/>
    </a:ext>
  </a:extLst>
</a:theme>
</file>

<file path=ppt/theme/theme6.xml><?xml version="1.0" encoding="utf-8"?>
<a:theme xmlns:a="http://schemas.openxmlformats.org/drawingml/2006/main" name="ANSTO Thank you slide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-2018 (no embedded fonts).potx" id="{1A1CBF58-BE47-4FD4-ACDA-924097A17E5B}" vid="{732C96B9-123E-4183-9F81-173DB5DCC704}"/>
    </a:ext>
  </a:extLst>
</a:theme>
</file>

<file path=ppt/theme/theme7.xml><?xml version="1.0" encoding="utf-8"?>
<a:theme xmlns:a="http://schemas.openxmlformats.org/drawingml/2006/main" name="Office Theme">
  <a:themeElements>
    <a:clrScheme name="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ANSTO Main Cont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Powerpoint-2018 (no embedded fonts)</Template>
  <TotalTime>4614</TotalTime>
  <Words>1272</Words>
  <Application>Microsoft Office PowerPoint</Application>
  <PresentationFormat>Widescreen</PresentationFormat>
  <Paragraphs>208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25</vt:i4>
      </vt:variant>
    </vt:vector>
  </HeadingPairs>
  <TitlesOfParts>
    <vt:vector size="46" baseType="lpstr">
      <vt:lpstr>Arial</vt:lpstr>
      <vt:lpstr>Calibri</vt:lpstr>
      <vt:lpstr>Fira Sans</vt:lpstr>
      <vt:lpstr>Fira Sans ExtraBold</vt:lpstr>
      <vt:lpstr>Fira Sans ExtraLight</vt:lpstr>
      <vt:lpstr>Fira Sans Light</vt:lpstr>
      <vt:lpstr>Franklin Gothic Book</vt:lpstr>
      <vt:lpstr>Franklin Gothic Medium</vt:lpstr>
      <vt:lpstr>Gisha</vt:lpstr>
      <vt:lpstr>Poppins</vt:lpstr>
      <vt:lpstr>Poppins Light</vt:lpstr>
      <vt:lpstr>Times New Roman</vt:lpstr>
      <vt:lpstr>Wingdings</vt:lpstr>
      <vt:lpstr>ANSTO Title</vt:lpstr>
      <vt:lpstr>ANSTO Main Content</vt:lpstr>
      <vt:lpstr>ANSTO Blue slides</vt:lpstr>
      <vt:lpstr>ANSTO Dark blue slides</vt:lpstr>
      <vt:lpstr>ANSTO Teal slides</vt:lpstr>
      <vt:lpstr>ANSTO Thank you slide</vt:lpstr>
      <vt:lpstr>Office Theme</vt:lpstr>
      <vt:lpstr>1_ANSTO Main Content</vt:lpstr>
      <vt:lpstr>Accelerator R&amp;D in Australia and Capabilities for the EIC</vt:lpstr>
      <vt:lpstr>Outline</vt:lpstr>
      <vt:lpstr>Australian Acclerator Community</vt:lpstr>
      <vt:lpstr>The Accelerator Community in Australia (+NZ)</vt:lpstr>
      <vt:lpstr>Main Accelerator Facilities at ANSTO</vt:lpstr>
      <vt:lpstr>Proton &amp; Heavy Ion Accelerators in Australia</vt:lpstr>
      <vt:lpstr>Electron Accelerators</vt:lpstr>
      <vt:lpstr>Australian Synchrotron</vt:lpstr>
      <vt:lpstr>Accelerator Physics R&amp;D in Australia</vt:lpstr>
      <vt:lpstr>Melbourne University Medical Accelerator Physics Group</vt:lpstr>
      <vt:lpstr>PowerPoint Presentation</vt:lpstr>
      <vt:lpstr>It’s on it’s way…</vt:lpstr>
      <vt:lpstr>Basement Lab: The “X-Lab”</vt:lpstr>
      <vt:lpstr>Melbourne will host the first high-frequency high-gradient accelerator lab in the Southern Hemisphere</vt:lpstr>
      <vt:lpstr>Developing the accelerator ecosystem in Australia</vt:lpstr>
      <vt:lpstr>Which applications will we focus on? </vt:lpstr>
      <vt:lpstr>Australian Synchrotron Research Areas</vt:lpstr>
      <vt:lpstr>Light Sources as a testing ground</vt:lpstr>
      <vt:lpstr>Towards the Quantum Limit</vt:lpstr>
      <vt:lpstr>Accelerator Test Facility at ANSTO</vt:lpstr>
      <vt:lpstr>New Lattice design – 4BA with reverse bends</vt:lpstr>
      <vt:lpstr>Status of Hadron therapy Proposed network of facilities in Australia</vt:lpstr>
      <vt:lpstr>Flexible experimental room/beamline</vt:lpstr>
      <vt:lpstr>Capabilities for EIC</vt:lpstr>
      <vt:lpstr>Capability for Australia to Contribute to EIC  </vt:lpstr>
    </vt:vector>
  </TitlesOfParts>
  <Company>ANSTO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Auchettl</dc:creator>
  <cp:lastModifiedBy>DOWD, Rohan</cp:lastModifiedBy>
  <cp:revision>67</cp:revision>
  <dcterms:created xsi:type="dcterms:W3CDTF">2019-06-26T03:23:48Z</dcterms:created>
  <dcterms:modified xsi:type="dcterms:W3CDTF">2020-10-09T01:50:28Z</dcterms:modified>
</cp:coreProperties>
</file>