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8"/>
  </p:notesMasterIdLst>
  <p:sldIdLst>
    <p:sldId id="256" r:id="rId5"/>
    <p:sldId id="260" r:id="rId6"/>
    <p:sldId id="1731" r:id="rId7"/>
    <p:sldId id="1742" r:id="rId8"/>
    <p:sldId id="1743" r:id="rId9"/>
    <p:sldId id="1744" r:id="rId10"/>
    <p:sldId id="1745" r:id="rId11"/>
    <p:sldId id="264" r:id="rId12"/>
    <p:sldId id="265" r:id="rId13"/>
    <p:sldId id="1746" r:id="rId14"/>
    <p:sldId id="1734" r:id="rId15"/>
    <p:sldId id="1747" r:id="rId16"/>
    <p:sldId id="174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19D"/>
    <a:srgbClr val="244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10"/>
    <p:restoredTop sz="94646"/>
  </p:normalViewPr>
  <p:slideViewPr>
    <p:cSldViewPr snapToGrid="0" snapToObjects="1">
      <p:cViewPr varScale="1">
        <p:scale>
          <a:sx n="127" d="100"/>
          <a:sy n="127" d="100"/>
        </p:scale>
        <p:origin x="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2255C-AFDB-4D22-8373-2F4CFC10746D}" type="datetimeFigureOut">
              <a:rPr lang="en-US" smtClean="0"/>
              <a:t>10/1/20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E146D-72E3-4D17-8794-005420F3E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71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00192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38538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543300" y="6349480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543300" y="631031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4330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3069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36954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C4BE9006-42DF-4C65-9314-FEB6DE8658B3}" type="datetime1">
              <a:rPr lang="en-US" smtClean="0"/>
              <a:t>10/1/20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1F7AFC-E7DF-47B5-8351-8143A48E09EB}"/>
              </a:ext>
            </a:extLst>
          </p:cNvPr>
          <p:cNvSpPr txBox="1"/>
          <p:nvPr/>
        </p:nvSpPr>
        <p:spPr>
          <a:xfrm>
            <a:off x="3733800" y="2449287"/>
            <a:ext cx="50229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</a:rPr>
              <a:t>EIC ring collimation and MPS considerations</a:t>
            </a:r>
          </a:p>
          <a:p>
            <a:pPr algn="r"/>
            <a:r>
              <a:rPr lang="en-US" sz="2800" dirty="0">
                <a:solidFill>
                  <a:schemeClr val="bg1"/>
                </a:solidFill>
              </a:rPr>
              <a:t>A. Drees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C2086C-C6B9-4FA6-8204-B2C0BE13B7CC}"/>
              </a:ext>
            </a:extLst>
          </p:cNvPr>
          <p:cNvSpPr txBox="1"/>
          <p:nvPr/>
        </p:nvSpPr>
        <p:spPr>
          <a:xfrm>
            <a:off x="3733800" y="4083165"/>
            <a:ext cx="5022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</a:rPr>
              <a:t>EIC Accelerator Collaboration Workshop</a:t>
            </a:r>
          </a:p>
          <a:p>
            <a:pPr algn="r"/>
            <a:r>
              <a:rPr lang="en-US" sz="2400" dirty="0">
                <a:solidFill>
                  <a:schemeClr val="bg1"/>
                </a:solidFill>
              </a:rPr>
              <a:t>October 7-9, 2020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7F9C53-B206-A740-920B-035623063107}"/>
              </a:ext>
            </a:extLst>
          </p:cNvPr>
          <p:cNvSpPr txBox="1"/>
          <p:nvPr/>
        </p:nvSpPr>
        <p:spPr>
          <a:xfrm>
            <a:off x="3733800" y="44112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04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81A55-595B-1C4F-B6FC-1A7BB0702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HSR collimators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E0388258-1140-FF41-8AE8-F0ED4FBB1AB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58311" y="1463883"/>
                <a:ext cx="3886200" cy="4796239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en-US" b="1" dirty="0" err="1"/>
                  <a:t>Betatron</a:t>
                </a:r>
                <a:r>
                  <a:rPr lang="en-US" b="1" dirty="0"/>
                  <a:t> collimators</a:t>
                </a:r>
              </a:p>
              <a:p>
                <a:r>
                  <a:rPr lang="en-US" dirty="0"/>
                  <a:t>Needed for machine protection as well as detector background, ramp collimation, transition crossing</a:t>
                </a:r>
              </a:p>
              <a:p>
                <a:pPr lvl="1"/>
                <a:r>
                  <a:rPr lang="en-US" dirty="0"/>
                  <a:t>Existing RHIC system is not suitable</a:t>
                </a:r>
              </a:p>
              <a:p>
                <a:pPr lvl="1"/>
                <a:r>
                  <a:rPr lang="en-US" dirty="0"/>
                  <a:t>Needs redesign and relocation </a:t>
                </a:r>
              </a:p>
              <a:p>
                <a:pPr lvl="1"/>
                <a:r>
                  <a:rPr lang="en-US" dirty="0"/>
                  <a:t>2-stage system</a:t>
                </a:r>
              </a:p>
              <a:p>
                <a:pPr lvl="1"/>
                <a:r>
                  <a:rPr lang="en-US" dirty="0"/>
                  <a:t>Growing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fct</a:t>
                </a:r>
                <a:r>
                  <a:rPr lang="en-US" dirty="0"/>
                  <a:t> from primaries to secondaries</a:t>
                </a:r>
              </a:p>
              <a:p>
                <a:pPr lvl="1"/>
                <a:r>
                  <a:rPr lang="en-US" dirty="0"/>
                  <a:t>IR12 location chosen</a:t>
                </a:r>
              </a:p>
              <a:p>
                <a:pPr lvl="1"/>
                <a:r>
                  <a:rPr lang="en-US" dirty="0"/>
                  <a:t>Exact placement may need several iterations </a:t>
                </a:r>
              </a:p>
              <a:p>
                <a:pPr lvl="1"/>
                <a:r>
                  <a:rPr lang="en-US" dirty="0"/>
                  <a:t>Tracking and code bench marking ongoing effort -&gt; collaborative effort?</a:t>
                </a:r>
              </a:p>
              <a:p>
                <a:pPr lvl="1"/>
                <a:r>
                  <a:rPr lang="en-US" dirty="0"/>
                  <a:t>Radiation shielding at new location needs to be addressed </a:t>
                </a:r>
              </a:p>
              <a:p>
                <a:pPr lvl="1"/>
                <a:r>
                  <a:rPr lang="en-US" dirty="0"/>
                  <a:t>Mechanical design and radiation shielding could be collaborative effort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E0388258-1140-FF41-8AE8-F0ED4FBB1A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58311" y="1463883"/>
                <a:ext cx="3886200" cy="4796239"/>
              </a:xfrm>
              <a:blipFill>
                <a:blip r:embed="rId2"/>
                <a:stretch>
                  <a:fillRect l="-1303" t="-2111" r="-1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03BD19-6982-3F4A-8C7A-B503AD859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463884"/>
            <a:ext cx="3886200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Momentum collimators</a:t>
            </a:r>
          </a:p>
          <a:p>
            <a:r>
              <a:rPr lang="en-US" dirty="0"/>
              <a:t>Needed for ramp development and commissioning</a:t>
            </a:r>
          </a:p>
          <a:p>
            <a:r>
              <a:rPr lang="en-US" dirty="0" err="1"/>
              <a:t>Debunched</a:t>
            </a:r>
            <a:r>
              <a:rPr lang="en-US" dirty="0"/>
              <a:t> beam (HI), recombined ions and radial shift operation</a:t>
            </a:r>
          </a:p>
          <a:p>
            <a:r>
              <a:rPr lang="en-US" dirty="0"/>
              <a:t>RHIC has no momentum collimator: </a:t>
            </a:r>
          </a:p>
          <a:p>
            <a:pPr lvl="1"/>
            <a:r>
              <a:rPr lang="en-US" dirty="0"/>
              <a:t>New design needed</a:t>
            </a:r>
          </a:p>
          <a:p>
            <a:pPr lvl="1"/>
            <a:r>
              <a:rPr lang="en-US" dirty="0"/>
              <a:t>1 stage only</a:t>
            </a:r>
          </a:p>
          <a:p>
            <a:r>
              <a:rPr lang="en-US" dirty="0"/>
              <a:t>The only suitable location is inside a cryostat and will need a cryo-bypass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57792E-7293-D44D-A514-266928A04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725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3089C-2DA3-A54E-A993-56D398234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167" y="201759"/>
            <a:ext cx="7886700" cy="678934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HSR momentum collimator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59E3A81-B5EA-4349-85EC-005FF0385F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3184" y="1770756"/>
            <a:ext cx="7886700" cy="417614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BDBA5-7BD7-D248-856F-A9810098E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DA2D344-FA00-5B45-A51D-F467D7578D22}"/>
                  </a:ext>
                </a:extLst>
              </p:cNvPr>
              <p:cNvSpPr txBox="1"/>
              <p:nvPr/>
            </p:nvSpPr>
            <p:spPr>
              <a:xfrm>
                <a:off x="1909186" y="2284782"/>
                <a:ext cx="37198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Momentum collimation figure of merit: 6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14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/|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14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</m:oMath>
                </a14:m>
                <a:endParaRPr lang="en-US" sz="1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DA2D344-FA00-5B45-A51D-F467D7578D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186" y="2284782"/>
                <a:ext cx="3719801" cy="307777"/>
              </a:xfrm>
              <a:prstGeom prst="rect">
                <a:avLst/>
              </a:prstGeom>
              <a:blipFill>
                <a:blip r:embed="rId3"/>
                <a:stretch>
                  <a:fillRect l="-340" t="-4167" b="-2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1E2406AC-6E8B-2040-B234-1AEA48252894}"/>
              </a:ext>
            </a:extLst>
          </p:cNvPr>
          <p:cNvSpPr txBox="1"/>
          <p:nvPr/>
        </p:nvSpPr>
        <p:spPr>
          <a:xfrm>
            <a:off x="140677" y="4381081"/>
            <a:ext cx="122501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D9 half cell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CB461E7-A863-A542-8A32-573C36B097ED}"/>
              </a:ext>
            </a:extLst>
          </p:cNvPr>
          <p:cNvCxnSpPr>
            <a:cxnSpLocks/>
          </p:cNvCxnSpPr>
          <p:nvPr/>
        </p:nvCxnSpPr>
        <p:spPr>
          <a:xfrm flipV="1">
            <a:off x="1365692" y="4381082"/>
            <a:ext cx="623882" cy="184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8546165-5A20-1B40-AD8E-0FE937D83EC3}"/>
              </a:ext>
            </a:extLst>
          </p:cNvPr>
          <p:cNvSpPr txBox="1"/>
          <p:nvPr/>
        </p:nvSpPr>
        <p:spPr>
          <a:xfrm>
            <a:off x="1807819" y="830393"/>
            <a:ext cx="56093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Momentum collimators need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large dispersion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small beta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Warm area outside cryostat (not readily available)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827725-030A-DB43-A0A7-E4046CCFF869}"/>
              </a:ext>
            </a:extLst>
          </p:cNvPr>
          <p:cNvSpPr txBox="1"/>
          <p:nvPr/>
        </p:nvSpPr>
        <p:spPr>
          <a:xfrm>
            <a:off x="5747657" y="5064370"/>
            <a:ext cx="15295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PC: G. Robert-</a:t>
            </a:r>
            <a:r>
              <a:rPr lang="en-US" sz="1050" dirty="0" err="1"/>
              <a:t>Demolaize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001260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9B2DC-B9EF-0F47-A7F5-97AEF3734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840676"/>
          </a:xfrm>
        </p:spPr>
        <p:txBody>
          <a:bodyPr/>
          <a:lstStyle/>
          <a:p>
            <a:r>
              <a:rPr lang="en-US" dirty="0"/>
              <a:t>HSR MPS and abort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5442026-0F9C-CA46-873B-A8B5C0F231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1" y="923302"/>
            <a:ext cx="3868340" cy="823912"/>
          </a:xfrm>
        </p:spPr>
        <p:txBody>
          <a:bodyPr/>
          <a:lstStyle/>
          <a:p>
            <a:r>
              <a:rPr lang="en-US" dirty="0"/>
              <a:t>MPS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2EA2B-4991-E644-BFBE-C6DDDE2E8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1" y="1801984"/>
            <a:ext cx="3868340" cy="471939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Existing system needs to be updated</a:t>
            </a:r>
          </a:p>
          <a:p>
            <a:r>
              <a:rPr lang="en-US" dirty="0"/>
              <a:t>Input (existing):</a:t>
            </a:r>
          </a:p>
          <a:p>
            <a:pPr lvl="1"/>
            <a:r>
              <a:rPr lang="en-US" dirty="0"/>
              <a:t>BLMs: 20 y old</a:t>
            </a:r>
          </a:p>
          <a:p>
            <a:pPr lvl="1"/>
            <a:r>
              <a:rPr lang="en-US" dirty="0"/>
              <a:t>BPMs (BPM MPS system is currently upgraded and tested for EIC purposes)</a:t>
            </a:r>
          </a:p>
          <a:p>
            <a:pPr lvl="1"/>
            <a:r>
              <a:rPr lang="en-US" dirty="0"/>
              <a:t>Vacuum</a:t>
            </a:r>
          </a:p>
          <a:p>
            <a:pPr lvl="1"/>
            <a:r>
              <a:rPr lang="en-US" dirty="0"/>
              <a:t>RF</a:t>
            </a:r>
          </a:p>
          <a:p>
            <a:pPr lvl="1"/>
            <a:r>
              <a:rPr lang="en-US" dirty="0"/>
              <a:t>Corrector supplies</a:t>
            </a:r>
          </a:p>
          <a:p>
            <a:pPr lvl="1"/>
            <a:r>
              <a:rPr lang="en-US" dirty="0"/>
              <a:t>Quench detection</a:t>
            </a:r>
          </a:p>
          <a:p>
            <a:pPr lvl="1"/>
            <a:r>
              <a:rPr lang="en-US" dirty="0"/>
              <a:t>Detector magnets</a:t>
            </a:r>
          </a:p>
          <a:p>
            <a:r>
              <a:rPr lang="en-US" dirty="0"/>
              <a:t>Input (to be added):</a:t>
            </a:r>
          </a:p>
          <a:p>
            <a:pPr lvl="1"/>
            <a:r>
              <a:rPr lang="en-US" dirty="0"/>
              <a:t>All PS</a:t>
            </a:r>
          </a:p>
          <a:p>
            <a:pPr lvl="1"/>
            <a:r>
              <a:rPr lang="en-US" dirty="0"/>
              <a:t>dedicated fast BLMs, bunch by bunch signals, abort gap beam, EIC detector backgrounds etc.</a:t>
            </a:r>
          </a:p>
          <a:p>
            <a:pPr lvl="1"/>
            <a:r>
              <a:rPr lang="en-US" dirty="0"/>
              <a:t>Dedicated instrumentation (detector and accelerator) could be a collaborative effort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513A19C-92B1-6A48-8D9E-A7BF63DE9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49" y="923302"/>
            <a:ext cx="3887391" cy="823912"/>
          </a:xfrm>
        </p:spPr>
        <p:txBody>
          <a:bodyPr/>
          <a:lstStyle/>
          <a:p>
            <a:r>
              <a:rPr lang="en-US" dirty="0"/>
              <a:t>Abort &amp; dump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2E81C-1786-BC44-9EA8-00F15A440A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48" y="1801983"/>
            <a:ext cx="3887391" cy="434760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Existing system at IP10 needs upgrade</a:t>
            </a:r>
          </a:p>
          <a:p>
            <a:r>
              <a:rPr lang="en-US" dirty="0"/>
              <a:t>RHIC has had ”pre-fire” issues, i.e. asynchronous spontaneous firing of 1(5) abort modules (with detrimental effect for detectors and magnets)</a:t>
            </a:r>
          </a:p>
          <a:p>
            <a:r>
              <a:rPr lang="en-US" dirty="0"/>
              <a:t>One potential solution (serial mechanical switches) is currently under testing in RHIC but might not be good enough for EIC</a:t>
            </a:r>
          </a:p>
          <a:p>
            <a:r>
              <a:rPr lang="en-US" dirty="0"/>
              <a:t>Studying other solutions (solid state?) could be a collaborative effort </a:t>
            </a:r>
          </a:p>
          <a:p>
            <a:r>
              <a:rPr lang="en-US" dirty="0"/>
              <a:t>Radiation shielding of the existing dump needs to be verified and perhaps upgraded -&gt; collaborative effort possible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6D4DA-0068-1B44-8C6B-2C9ABC3C9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678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ECA74-9188-FC48-A880-FE274C2C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65D5C-48F3-C048-884E-10F05DDA1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15210"/>
            <a:ext cx="7886700" cy="362058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996B333C-EED1-4648-B843-BB594DA8F6F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364263"/>
                  </p:ext>
                </p:extLst>
              </p:nvPr>
            </p:nvGraphicFramePr>
            <p:xfrm>
              <a:off x="709037" y="1585574"/>
              <a:ext cx="7886700" cy="304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65447">
                      <a:extLst>
                        <a:ext uri="{9D8B030D-6E8A-4147-A177-3AD203B41FA5}">
                          <a16:colId xmlns:a16="http://schemas.microsoft.com/office/drawing/2014/main" val="2237696304"/>
                        </a:ext>
                      </a:extLst>
                    </a:gridCol>
                    <a:gridCol w="1868789">
                      <a:extLst>
                        <a:ext uri="{9D8B030D-6E8A-4147-A177-3AD203B41FA5}">
                          <a16:colId xmlns:a16="http://schemas.microsoft.com/office/drawing/2014/main" val="3783740313"/>
                        </a:ext>
                      </a:extLst>
                    </a:gridCol>
                    <a:gridCol w="1046890">
                      <a:extLst>
                        <a:ext uri="{9D8B030D-6E8A-4147-A177-3AD203B41FA5}">
                          <a16:colId xmlns:a16="http://schemas.microsoft.com/office/drawing/2014/main" val="256145053"/>
                        </a:ext>
                      </a:extLst>
                    </a:gridCol>
                    <a:gridCol w="799912">
                      <a:extLst>
                        <a:ext uri="{9D8B030D-6E8A-4147-A177-3AD203B41FA5}">
                          <a16:colId xmlns:a16="http://schemas.microsoft.com/office/drawing/2014/main" val="1633787617"/>
                        </a:ext>
                      </a:extLst>
                    </a:gridCol>
                    <a:gridCol w="3605662">
                      <a:extLst>
                        <a:ext uri="{9D8B030D-6E8A-4147-A177-3AD203B41FA5}">
                          <a16:colId xmlns:a16="http://schemas.microsoft.com/office/drawing/2014/main" val="2468140425"/>
                        </a:ext>
                      </a:extLst>
                    </a:gridCol>
                  </a:tblGrid>
                  <a:tr h="337815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Ring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400" dirty="0"/>
                            <a:t>Collimators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mom. collimators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MPS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Dump/abort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756979623"/>
                      </a:ext>
                    </a:extLst>
                  </a:tr>
                  <a:tr h="48006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RCS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/>
                            <a:t>tbd</a:t>
                          </a:r>
                          <a:endParaRPr lang="en-US" sz="1400" dirty="0"/>
                        </a:p>
                        <a:p>
                          <a:r>
                            <a:rPr lang="en-US" sz="1400" dirty="0"/>
                            <a:t>If required for clean transfer into the ESR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No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No</a:t>
                          </a:r>
                        </a:p>
                        <a:p>
                          <a:r>
                            <a:rPr lang="en-US" sz="1400" dirty="0"/>
                            <a:t>Tens of </a:t>
                          </a:r>
                          <a:r>
                            <a:rPr lang="en-US" sz="1400" dirty="0" err="1"/>
                            <a:t>ms</a:t>
                          </a:r>
                          <a:r>
                            <a:rPr lang="en-US" sz="1400" dirty="0"/>
                            <a:t>, no dedicated dump/abort area (spread beam along beam pipe)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4230711072"/>
                      </a:ext>
                    </a:extLst>
                  </a:tr>
                  <a:tr h="48006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ESR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r>
                            <a:rPr lang="en-US" sz="1400" dirty="0"/>
                            <a:t>MPS, exp. Background</a:t>
                          </a:r>
                        </a:p>
                        <a:p>
                          <a:r>
                            <a:rPr lang="en-US" sz="1400" dirty="0"/>
                            <a:t>Location: IR2, IR12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r>
                            <a:rPr lang="en-US" sz="1400" dirty="0"/>
                            <a:t>IR4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dump: transfer (2 Hz, IR12)</a:t>
                          </a:r>
                        </a:p>
                        <a:p>
                          <a:r>
                            <a:rPr lang="en-US" sz="1400" dirty="0"/>
                            <a:t>Abort: fast (one turn), location </a:t>
                          </a:r>
                          <a:r>
                            <a:rPr lang="en-US" sz="1400" dirty="0" err="1"/>
                            <a:t>tbd</a:t>
                          </a:r>
                          <a:endParaRPr lang="en-US" sz="1400" dirty="0"/>
                        </a:p>
                        <a:p>
                          <a:r>
                            <a:rPr lang="en-US" sz="1400" dirty="0"/>
                            <a:t>Extraction line for abort 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642067972"/>
                      </a:ext>
                    </a:extLst>
                  </a:tr>
                  <a:tr h="48006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HSR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r>
                            <a:rPr lang="en-US" sz="1400" dirty="0"/>
                            <a:t>Transition crossing, ramp collimation, MPS, exp. Background</a:t>
                          </a:r>
                        </a:p>
                        <a:p>
                          <a:r>
                            <a:rPr lang="en-US" sz="1400" dirty="0"/>
                            <a:t>IR12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r>
                            <a:rPr lang="en-US" sz="1400" dirty="0"/>
                            <a:t>Ramping</a:t>
                          </a:r>
                        </a:p>
                        <a:p>
                          <a:r>
                            <a:rPr lang="en-US" sz="1400" dirty="0"/>
                            <a:t>Exp. Bkgd.</a:t>
                          </a:r>
                        </a:p>
                        <a:p>
                          <a:r>
                            <a:rPr lang="en-US" sz="1400" dirty="0"/>
                            <a:t>D9 half-cell IR12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r>
                            <a:rPr lang="en-US" sz="1400" dirty="0"/>
                            <a:t>Dump &amp; abort: fast (one turn), trigger time as in RHIC, same dump for aborts and regular store ends, sector 9 side of IR10 (existing RHIC yellow dump)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224414883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996B333C-EED1-4648-B843-BB594DA8F6F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364263"/>
                  </p:ext>
                </p:extLst>
              </p:nvPr>
            </p:nvGraphicFramePr>
            <p:xfrm>
              <a:off x="709037" y="1585574"/>
              <a:ext cx="7886700" cy="304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65447">
                      <a:extLst>
                        <a:ext uri="{9D8B030D-6E8A-4147-A177-3AD203B41FA5}">
                          <a16:colId xmlns:a16="http://schemas.microsoft.com/office/drawing/2014/main" val="2237696304"/>
                        </a:ext>
                      </a:extLst>
                    </a:gridCol>
                    <a:gridCol w="1868789">
                      <a:extLst>
                        <a:ext uri="{9D8B030D-6E8A-4147-A177-3AD203B41FA5}">
                          <a16:colId xmlns:a16="http://schemas.microsoft.com/office/drawing/2014/main" val="3783740313"/>
                        </a:ext>
                      </a:extLst>
                    </a:gridCol>
                    <a:gridCol w="1046890">
                      <a:extLst>
                        <a:ext uri="{9D8B030D-6E8A-4147-A177-3AD203B41FA5}">
                          <a16:colId xmlns:a16="http://schemas.microsoft.com/office/drawing/2014/main" val="256145053"/>
                        </a:ext>
                      </a:extLst>
                    </a:gridCol>
                    <a:gridCol w="799912">
                      <a:extLst>
                        <a:ext uri="{9D8B030D-6E8A-4147-A177-3AD203B41FA5}">
                          <a16:colId xmlns:a16="http://schemas.microsoft.com/office/drawing/2014/main" val="1633787617"/>
                        </a:ext>
                      </a:extLst>
                    </a:gridCol>
                    <a:gridCol w="3605662">
                      <a:extLst>
                        <a:ext uri="{9D8B030D-6E8A-4147-A177-3AD203B41FA5}">
                          <a16:colId xmlns:a16="http://schemas.microsoft.com/office/drawing/2014/main" val="2468140425"/>
                        </a:ext>
                      </a:extLst>
                    </a:gridCol>
                  </a:tblGrid>
                  <a:tr h="4953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Ring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2"/>
                          <a:stretch>
                            <a:fillRect l="-30612" t="-5128" r="-293878" b="-5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mom. collimators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MPS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Dump/abort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756979623"/>
                      </a:ext>
                    </a:extLst>
                  </a:tr>
                  <a:tr h="70866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RCS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/>
                            <a:t>tbd</a:t>
                          </a:r>
                          <a:endParaRPr lang="en-US" sz="1400" dirty="0"/>
                        </a:p>
                        <a:p>
                          <a:r>
                            <a:rPr lang="en-US" sz="1400" dirty="0"/>
                            <a:t>If required for clean transfer into the ESR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No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No</a:t>
                          </a:r>
                        </a:p>
                        <a:p>
                          <a:r>
                            <a:rPr lang="en-US" sz="1400" dirty="0"/>
                            <a:t>Tens of </a:t>
                          </a:r>
                          <a:r>
                            <a:rPr lang="en-US" sz="1400" dirty="0" err="1"/>
                            <a:t>ms</a:t>
                          </a:r>
                          <a:r>
                            <a:rPr lang="en-US" sz="1400" dirty="0"/>
                            <a:t>, no dedicated dump/abort area (spread beam along beam pipe)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4230711072"/>
                      </a:ext>
                    </a:extLst>
                  </a:tr>
                  <a:tr h="70866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ESR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r>
                            <a:rPr lang="en-US" sz="1400" dirty="0"/>
                            <a:t>MPS, exp. Background</a:t>
                          </a:r>
                        </a:p>
                        <a:p>
                          <a:r>
                            <a:rPr lang="en-US" sz="1400" dirty="0"/>
                            <a:t>Location: IR2, IR12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r>
                            <a:rPr lang="en-US" sz="1400" dirty="0"/>
                            <a:t>IR4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dump: transfer (2 Hz, IR12)</a:t>
                          </a:r>
                        </a:p>
                        <a:p>
                          <a:r>
                            <a:rPr lang="en-US" sz="1400" dirty="0"/>
                            <a:t>Abort: fast (one turn), location </a:t>
                          </a:r>
                          <a:r>
                            <a:rPr lang="en-US" sz="1400" dirty="0" err="1"/>
                            <a:t>tbd</a:t>
                          </a:r>
                          <a:endParaRPr lang="en-US" sz="1400" dirty="0"/>
                        </a:p>
                        <a:p>
                          <a:r>
                            <a:rPr lang="en-US" sz="1400" dirty="0"/>
                            <a:t>Extraction line for abort 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642067972"/>
                      </a:ext>
                    </a:extLst>
                  </a:tr>
                  <a:tr h="113538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HSR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r>
                            <a:rPr lang="en-US" sz="1400" dirty="0"/>
                            <a:t>Transition crossing, ramp collimation, MPS, exp. Background</a:t>
                          </a:r>
                        </a:p>
                        <a:p>
                          <a:r>
                            <a:rPr lang="en-US" sz="1400" dirty="0"/>
                            <a:t>IR12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r>
                            <a:rPr lang="en-US" sz="1400" dirty="0"/>
                            <a:t>Ramping</a:t>
                          </a:r>
                        </a:p>
                        <a:p>
                          <a:r>
                            <a:rPr lang="en-US" sz="1400" dirty="0"/>
                            <a:t>Exp. Bkgd.</a:t>
                          </a:r>
                        </a:p>
                        <a:p>
                          <a:r>
                            <a:rPr lang="en-US" sz="1400" dirty="0"/>
                            <a:t>D9 half-cell IR12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r>
                            <a:rPr lang="en-US" sz="1400" dirty="0"/>
                            <a:t>Dump &amp; abort: fast (one turn), trigger time as in RHIC, same dump for aborts and regular store ends, sector 9 side of IR10 (existing RHIC yellow dump)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224414883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36309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ECA74-9188-FC48-A880-FE274C2C2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68567"/>
            <a:ext cx="7886700" cy="699999"/>
          </a:xfrm>
        </p:spPr>
        <p:txBody>
          <a:bodyPr>
            <a:noAutofit/>
          </a:bodyPr>
          <a:lstStyle/>
          <a:p>
            <a:br>
              <a:rPr lang="en-US" sz="3600" b="1" dirty="0"/>
            </a:br>
            <a:r>
              <a:rPr lang="en-US" sz="3600" b="1" dirty="0"/>
              <a:t>Introduction: </a:t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65D5C-48F3-C048-884E-10F05DDA1C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996B333C-EED1-4648-B843-BB594DA8F6F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3618760"/>
                  </p:ext>
                </p:extLst>
              </p:nvPr>
            </p:nvGraphicFramePr>
            <p:xfrm>
              <a:off x="538215" y="2356380"/>
              <a:ext cx="7886700" cy="1981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65447">
                      <a:extLst>
                        <a:ext uri="{9D8B030D-6E8A-4147-A177-3AD203B41FA5}">
                          <a16:colId xmlns:a16="http://schemas.microsoft.com/office/drawing/2014/main" val="2237696304"/>
                        </a:ext>
                      </a:extLst>
                    </a:gridCol>
                    <a:gridCol w="1868789">
                      <a:extLst>
                        <a:ext uri="{9D8B030D-6E8A-4147-A177-3AD203B41FA5}">
                          <a16:colId xmlns:a16="http://schemas.microsoft.com/office/drawing/2014/main" val="3783740313"/>
                        </a:ext>
                      </a:extLst>
                    </a:gridCol>
                    <a:gridCol w="1143257">
                      <a:extLst>
                        <a:ext uri="{9D8B030D-6E8A-4147-A177-3AD203B41FA5}">
                          <a16:colId xmlns:a16="http://schemas.microsoft.com/office/drawing/2014/main" val="256145053"/>
                        </a:ext>
                      </a:extLst>
                    </a:gridCol>
                    <a:gridCol w="703545">
                      <a:extLst>
                        <a:ext uri="{9D8B030D-6E8A-4147-A177-3AD203B41FA5}">
                          <a16:colId xmlns:a16="http://schemas.microsoft.com/office/drawing/2014/main" val="1633787617"/>
                        </a:ext>
                      </a:extLst>
                    </a:gridCol>
                    <a:gridCol w="3605662">
                      <a:extLst>
                        <a:ext uri="{9D8B030D-6E8A-4147-A177-3AD203B41FA5}">
                          <a16:colId xmlns:a16="http://schemas.microsoft.com/office/drawing/2014/main" val="2468140425"/>
                        </a:ext>
                      </a:extLst>
                    </a:gridCol>
                  </a:tblGrid>
                  <a:tr h="350226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Ring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400" dirty="0"/>
                            <a:t>Collimators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mom. collimators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MPS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Dump/abort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756979623"/>
                      </a:ext>
                    </a:extLst>
                  </a:tr>
                  <a:tr h="48006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RCS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/>
                            <a:t>tbd</a:t>
                          </a:r>
                          <a:endParaRPr lang="en-US" sz="1400" dirty="0"/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No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No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4230711072"/>
                      </a:ext>
                    </a:extLst>
                  </a:tr>
                  <a:tr h="48006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ESR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642067972"/>
                      </a:ext>
                    </a:extLst>
                  </a:tr>
                  <a:tr h="48006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HSR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224414883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996B333C-EED1-4648-B843-BB594DA8F6F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3618760"/>
                  </p:ext>
                </p:extLst>
              </p:nvPr>
            </p:nvGraphicFramePr>
            <p:xfrm>
              <a:off x="538215" y="2356380"/>
              <a:ext cx="7886700" cy="1981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65447">
                      <a:extLst>
                        <a:ext uri="{9D8B030D-6E8A-4147-A177-3AD203B41FA5}">
                          <a16:colId xmlns:a16="http://schemas.microsoft.com/office/drawing/2014/main" val="2237696304"/>
                        </a:ext>
                      </a:extLst>
                    </a:gridCol>
                    <a:gridCol w="1868789">
                      <a:extLst>
                        <a:ext uri="{9D8B030D-6E8A-4147-A177-3AD203B41FA5}">
                          <a16:colId xmlns:a16="http://schemas.microsoft.com/office/drawing/2014/main" val="3783740313"/>
                        </a:ext>
                      </a:extLst>
                    </a:gridCol>
                    <a:gridCol w="1143257">
                      <a:extLst>
                        <a:ext uri="{9D8B030D-6E8A-4147-A177-3AD203B41FA5}">
                          <a16:colId xmlns:a16="http://schemas.microsoft.com/office/drawing/2014/main" val="256145053"/>
                        </a:ext>
                      </a:extLst>
                    </a:gridCol>
                    <a:gridCol w="703545">
                      <a:extLst>
                        <a:ext uri="{9D8B030D-6E8A-4147-A177-3AD203B41FA5}">
                          <a16:colId xmlns:a16="http://schemas.microsoft.com/office/drawing/2014/main" val="1633787617"/>
                        </a:ext>
                      </a:extLst>
                    </a:gridCol>
                    <a:gridCol w="3605662">
                      <a:extLst>
                        <a:ext uri="{9D8B030D-6E8A-4147-A177-3AD203B41FA5}">
                          <a16:colId xmlns:a16="http://schemas.microsoft.com/office/drawing/2014/main" val="2468140425"/>
                        </a:ext>
                      </a:extLst>
                    </a:gridCol>
                  </a:tblGrid>
                  <a:tr h="4953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Ring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2"/>
                          <a:stretch>
                            <a:fillRect l="-31293" t="-5128" r="-293197" b="-3025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mom. collimators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MPS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Dump/abort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756979623"/>
                      </a:ext>
                    </a:extLst>
                  </a:tr>
                  <a:tr h="4953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RCS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/>
                            <a:t>tbd</a:t>
                          </a:r>
                          <a:endParaRPr lang="en-US" sz="1400" dirty="0"/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No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No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4230711072"/>
                      </a:ext>
                    </a:extLst>
                  </a:tr>
                  <a:tr h="4953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ESR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642067972"/>
                      </a:ext>
                    </a:extLst>
                  </a:tr>
                  <a:tr h="4953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HSR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  <a:p>
                          <a:endParaRPr lang="en-US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Yes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22441488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4DB16C9-A50F-1B47-B2FB-A2CF61496D64}"/>
              </a:ext>
            </a:extLst>
          </p:cNvPr>
          <p:cNvSpPr txBox="1"/>
          <p:nvPr/>
        </p:nvSpPr>
        <p:spPr>
          <a:xfrm>
            <a:off x="-676141" y="7278173"/>
            <a:ext cx="428976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(?) unless needed to trim of tails before injecting into ESR?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3C3823-D1F1-7F4B-BDFB-1B7A945F309D}"/>
              </a:ext>
            </a:extLst>
          </p:cNvPr>
          <p:cNvSpPr txBox="1"/>
          <p:nvPr/>
        </p:nvSpPr>
        <p:spPr>
          <a:xfrm>
            <a:off x="1664589" y="4680105"/>
            <a:ext cx="4355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ring by ring details on the following slides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 in progress!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9191AE-0E58-8B42-8FBE-130C2D096665}"/>
              </a:ext>
            </a:extLst>
          </p:cNvPr>
          <p:cNvSpPr txBox="1"/>
          <p:nvPr/>
        </p:nvSpPr>
        <p:spPr>
          <a:xfrm>
            <a:off x="538215" y="1319094"/>
            <a:ext cx="7593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Task: define and design collimation and machine protection systems including emergency dumps for the three rings: RCS, ESR and HSR.</a:t>
            </a:r>
          </a:p>
        </p:txBody>
      </p:sp>
    </p:spTree>
    <p:extLst>
      <p:ext uri="{BB962C8B-B14F-4D97-AF65-F5344CB8AC3E}">
        <p14:creationId xmlns:p14="http://schemas.microsoft.com/office/powerpoint/2010/main" val="1991158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C30A0-CEE2-114D-A4D6-719AC9752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89859"/>
            <a:ext cx="7886700" cy="662973"/>
          </a:xfrm>
        </p:spPr>
        <p:txBody>
          <a:bodyPr>
            <a:normAutofit/>
          </a:bodyPr>
          <a:lstStyle/>
          <a:p>
            <a:r>
              <a:rPr lang="en-US" sz="2400" b="1" dirty="0"/>
              <a:t>collimator requirements: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7A33C-50D4-8B40-B29E-F8115D17A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1574" y="3556272"/>
            <a:ext cx="8286750" cy="2150860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/>
              <a:t>2 stage system for ESR and HSR</a:t>
            </a:r>
          </a:p>
          <a:p>
            <a:r>
              <a:rPr lang="en-US" sz="2000" dirty="0"/>
              <a:t>Two sided design for flexibility</a:t>
            </a:r>
          </a:p>
          <a:p>
            <a:r>
              <a:rPr lang="en-US" sz="2000" dirty="0"/>
              <a:t>Total length ~ 2m/collimator (expected)</a:t>
            </a:r>
          </a:p>
          <a:p>
            <a:r>
              <a:rPr lang="en-US" sz="2000" dirty="0"/>
              <a:t>For impedance purposes the collimators should be symmetric &amp; tapered</a:t>
            </a:r>
          </a:p>
          <a:p>
            <a:r>
              <a:rPr lang="en-US" sz="2000" dirty="0"/>
              <a:t>Jaw material of primaries and secondaries should be different</a:t>
            </a:r>
          </a:p>
          <a:p>
            <a:r>
              <a:rPr lang="en-US" sz="2000" dirty="0"/>
              <a:t>Collimators will need cooling</a:t>
            </a:r>
          </a:p>
          <a:p>
            <a:r>
              <a:rPr lang="en-US" sz="2000" dirty="0"/>
              <a:t>Choices of collimator material and design could be part of a collaborative effort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B177A6-D732-0B4F-A115-1AB7BBBD469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fld id="{0CA76740-F06C-C342-B143-454EF26C3B3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CB29C8-C3D3-3B40-B7B7-913D2852C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550" y="1192963"/>
            <a:ext cx="5842000" cy="18796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86E74F9-7B0D-F743-A3A3-4605050F1BB6}"/>
              </a:ext>
            </a:extLst>
          </p:cNvPr>
          <p:cNvCxnSpPr/>
          <p:nvPr/>
        </p:nvCxnSpPr>
        <p:spPr>
          <a:xfrm flipH="1" flipV="1">
            <a:off x="5184949" y="2512088"/>
            <a:ext cx="321548" cy="643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D5FFC7-9805-3644-A791-3B9AC5BA3F91}"/>
              </a:ext>
            </a:extLst>
          </p:cNvPr>
          <p:cNvCxnSpPr/>
          <p:nvPr/>
        </p:nvCxnSpPr>
        <p:spPr>
          <a:xfrm flipV="1">
            <a:off x="3878664" y="2260879"/>
            <a:ext cx="391886" cy="6689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D53CBF8-A12B-0C40-9B3F-04114DB04CBF}"/>
              </a:ext>
            </a:extLst>
          </p:cNvPr>
          <p:cNvSpPr txBox="1"/>
          <p:nvPr/>
        </p:nvSpPr>
        <p:spPr>
          <a:xfrm>
            <a:off x="6550288" y="1891547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A4130E-AF6B-E942-922D-C51B66FE8EFF}"/>
              </a:ext>
            </a:extLst>
          </p:cNvPr>
          <p:cNvSpPr txBox="1"/>
          <p:nvPr/>
        </p:nvSpPr>
        <p:spPr>
          <a:xfrm>
            <a:off x="5506497" y="3072563"/>
            <a:ext cx="838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tapered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AAC538-7807-AF46-8169-E54AFC1EEB3E}"/>
              </a:ext>
            </a:extLst>
          </p:cNvPr>
          <p:cNvSpPr txBox="1"/>
          <p:nvPr/>
        </p:nvSpPr>
        <p:spPr>
          <a:xfrm>
            <a:off x="3727938" y="2833635"/>
            <a:ext cx="1091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Mask head</a:t>
            </a:r>
          </a:p>
        </p:txBody>
      </p:sp>
    </p:spTree>
    <p:extLst>
      <p:ext uri="{BB962C8B-B14F-4D97-AF65-F5344CB8AC3E}">
        <p14:creationId xmlns:p14="http://schemas.microsoft.com/office/powerpoint/2010/main" val="4156950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E231F-8048-1442-B4DC-E6BB43E69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C3A34-C68B-484B-AEEB-AB6FB1681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94029"/>
            <a:ext cx="78867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1 Hz cycle, fast ramping, only 2 bunches circulating at a time, transfer into the ESR at IR12 </a:t>
            </a:r>
          </a:p>
          <a:p>
            <a:r>
              <a:rPr lang="en-US" sz="2400" dirty="0"/>
              <a:t>Dedicated MPS abort system needed </a:t>
            </a:r>
          </a:p>
          <a:p>
            <a:pPr lvl="1"/>
            <a:r>
              <a:rPr lang="en-US" sz="2100" dirty="0"/>
              <a:t>Need to prevent e-beam hitting components at </a:t>
            </a:r>
            <a:r>
              <a:rPr lang="en-US" sz="2100" u="sng" dirty="0"/>
              <a:t>normal</a:t>
            </a:r>
            <a:r>
              <a:rPr lang="en-US" sz="2100" dirty="0"/>
              <a:t> angle</a:t>
            </a:r>
          </a:p>
          <a:p>
            <a:pPr lvl="1"/>
            <a:r>
              <a:rPr lang="en-US" sz="2100" dirty="0"/>
              <a:t>Grazing angles not a problem but failures should inhibit the RCS-ESR injection cycle  </a:t>
            </a:r>
          </a:p>
          <a:p>
            <a:r>
              <a:rPr lang="en-US" sz="2400" dirty="0"/>
              <a:t>MPS/abort reaction time determined by:</a:t>
            </a:r>
          </a:p>
          <a:p>
            <a:pPr lvl="1"/>
            <a:r>
              <a:rPr lang="en-US" sz="2100" dirty="0"/>
              <a:t>Insertion devices (beam instrumentation or vacuum valves etc.)</a:t>
            </a:r>
          </a:p>
          <a:p>
            <a:pPr lvl="1"/>
            <a:r>
              <a:rPr lang="en-US" sz="2100" dirty="0"/>
              <a:t>Drop of bending field (</a:t>
            </a:r>
            <a:r>
              <a:rPr lang="en-US" sz="2100" dirty="0" err="1"/>
              <a:t>ps</a:t>
            </a:r>
            <a:r>
              <a:rPr lang="en-US" sz="2100" dirty="0"/>
              <a:t> failures etc.)</a:t>
            </a:r>
          </a:p>
          <a:p>
            <a:pPr lvl="1"/>
            <a:r>
              <a:rPr lang="en-US" sz="2100" dirty="0"/>
              <a:t> a few 10 </a:t>
            </a:r>
            <a:r>
              <a:rPr lang="en-US" sz="2100" dirty="0" err="1"/>
              <a:t>ms</a:t>
            </a:r>
            <a:r>
              <a:rPr lang="en-US" sz="2100" dirty="0"/>
              <a:t> </a:t>
            </a:r>
          </a:p>
          <a:p>
            <a:r>
              <a:rPr lang="en-US" sz="2400" dirty="0"/>
              <a:t>MPS monitoring needed for insertion devices, vacuum, bending magnets</a:t>
            </a:r>
          </a:p>
          <a:p>
            <a:r>
              <a:rPr lang="en-US" sz="2400" dirty="0"/>
              <a:t>No dedicated dump required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DB32B8-B766-674C-B865-7675DE692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7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1E11F-0F84-774E-9591-81E526072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9D298-2798-FC43-8D49-34E4CF871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03595"/>
            <a:ext cx="7886700" cy="2093232"/>
          </a:xfrm>
        </p:spPr>
        <p:txBody>
          <a:bodyPr>
            <a:normAutofit/>
          </a:bodyPr>
          <a:lstStyle/>
          <a:p>
            <a:r>
              <a:rPr lang="en-US" sz="2400" dirty="0"/>
              <a:t>Variety of lattices: 5 GeV, 10 GeV and 18 GeV operation </a:t>
            </a:r>
          </a:p>
          <a:p>
            <a:r>
              <a:rPr lang="en-US" sz="2400" dirty="0"/>
              <a:t>High beam current: up to 1160 bunches,                     17 10</a:t>
            </a:r>
            <a:r>
              <a:rPr lang="en-US" sz="2400" baseline="30000" dirty="0"/>
              <a:t>10</a:t>
            </a:r>
            <a:r>
              <a:rPr lang="en-US" sz="2400" dirty="0"/>
              <a:t> e/bunch (@10 GeV), 2.5 A total</a:t>
            </a:r>
          </a:p>
          <a:p>
            <a:r>
              <a:rPr lang="en-US" sz="2400" baseline="30000" dirty="0"/>
              <a:t> </a:t>
            </a:r>
            <a:r>
              <a:rPr lang="en-US" sz="2400" dirty="0"/>
              <a:t>small emittance beam (20/1.2) nm (H/V)</a:t>
            </a:r>
            <a:endParaRPr lang="en-US" sz="24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9C60F7-2A51-F74B-A8C0-D38B54CA1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DA868A-03C0-1A4E-9FC8-B5805BCED6EF}"/>
              </a:ext>
            </a:extLst>
          </p:cNvPr>
          <p:cNvSpPr txBox="1"/>
          <p:nvPr/>
        </p:nvSpPr>
        <p:spPr>
          <a:xfrm>
            <a:off x="974691" y="3587262"/>
            <a:ext cx="636199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a flexible collimation system to support variety of lattices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protect accelerator components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and EIC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2-stage system, with low density primary collimators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First step: need to be placed in the beam lines/lattices ✓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MPS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dumps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transfer (1 Hz, 2 bunches at a time), location IR12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AND abort dump, location TBD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228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291B3-8914-3346-AB3D-5AA943364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RCS to ESR transfer</a:t>
            </a:r>
          </a:p>
        </p:txBody>
      </p:sp>
      <p:pic>
        <p:nvPicPr>
          <p:cNvPr id="5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328FD091-420A-F34B-9D45-590CB377025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1740" y="2029192"/>
            <a:ext cx="4757965" cy="2414489"/>
          </a:xfr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AF2AA6A-B61C-384A-BACE-F0EFE18010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5487" y="2094880"/>
            <a:ext cx="3278902" cy="3883889"/>
          </a:xfrm>
        </p:spPr>
        <p:txBody>
          <a:bodyPr>
            <a:normAutofit/>
          </a:bodyPr>
          <a:lstStyle/>
          <a:p>
            <a:r>
              <a:rPr lang="en-US" sz="2000" dirty="0"/>
              <a:t>Crotch absorber needed to protect from potential kicker failure</a:t>
            </a:r>
          </a:p>
          <a:p>
            <a:r>
              <a:rPr lang="en-US" sz="2000" dirty="0"/>
              <a:t>Transfer dump for 2 bunches, 1 Hz</a:t>
            </a:r>
          </a:p>
          <a:p>
            <a:r>
              <a:rPr lang="en-US" sz="2000" dirty="0"/>
              <a:t>Transfer line to dilute beam sizes upstream of dump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5457F-686B-7E45-AC5D-8D5109FCD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9263A6-5889-FF4C-94E9-8EDA6089E093}"/>
              </a:ext>
            </a:extLst>
          </p:cNvPr>
          <p:cNvSpPr txBox="1"/>
          <p:nvPr/>
        </p:nvSpPr>
        <p:spPr>
          <a:xfrm>
            <a:off x="361741" y="4270549"/>
            <a:ext cx="9925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PC: V. </a:t>
            </a:r>
            <a:r>
              <a:rPr lang="en-US" sz="1100" dirty="0" err="1"/>
              <a:t>Ranjbar</a:t>
            </a:r>
            <a:endParaRPr lang="en-US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E32A49-7D02-5443-BB45-B5C06A5D82A8}"/>
              </a:ext>
            </a:extLst>
          </p:cNvPr>
          <p:cNvSpPr txBox="1"/>
          <p:nvPr/>
        </p:nvSpPr>
        <p:spPr>
          <a:xfrm>
            <a:off x="1591314" y="4630611"/>
            <a:ext cx="839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absorber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3B1566A-DA57-4040-A8D9-4798F49B3E23}"/>
              </a:ext>
            </a:extLst>
          </p:cNvPr>
          <p:cNvCxnSpPr>
            <a:cxnSpLocks/>
          </p:cNvCxnSpPr>
          <p:nvPr/>
        </p:nvCxnSpPr>
        <p:spPr>
          <a:xfrm flipV="1">
            <a:off x="2081641" y="3818640"/>
            <a:ext cx="104634" cy="779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211633-D67C-7E4D-AA5E-B82E1C9224E4}"/>
              </a:ext>
            </a:extLst>
          </p:cNvPr>
          <p:cNvCxnSpPr>
            <a:cxnSpLocks/>
          </p:cNvCxnSpPr>
          <p:nvPr/>
        </p:nvCxnSpPr>
        <p:spPr>
          <a:xfrm>
            <a:off x="2224835" y="2216122"/>
            <a:ext cx="950558" cy="309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78163F8A-9C78-AF47-9628-17384AACDF31}"/>
              </a:ext>
            </a:extLst>
          </p:cNvPr>
          <p:cNvSpPr/>
          <p:nvPr/>
        </p:nvSpPr>
        <p:spPr>
          <a:xfrm>
            <a:off x="3786839" y="1832962"/>
            <a:ext cx="516234" cy="39246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2D1D7B-0739-544B-B45E-CA3BC93B64FF}"/>
              </a:ext>
            </a:extLst>
          </p:cNvPr>
          <p:cNvSpPr txBox="1"/>
          <p:nvPr/>
        </p:nvSpPr>
        <p:spPr>
          <a:xfrm>
            <a:off x="820881" y="2061267"/>
            <a:ext cx="1469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Extraction beam line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679704-6A01-CA49-8CFE-DC75210F616E}"/>
              </a:ext>
            </a:extLst>
          </p:cNvPr>
          <p:cNvSpPr txBox="1"/>
          <p:nvPr/>
        </p:nvSpPr>
        <p:spPr>
          <a:xfrm>
            <a:off x="3175393" y="1544635"/>
            <a:ext cx="10278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Transfer dump</a:t>
            </a:r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D61F12DC-F5F7-7646-BC0A-8F20C17C4DD9}"/>
              </a:ext>
            </a:extLst>
          </p:cNvPr>
          <p:cNvSpPr/>
          <p:nvPr/>
        </p:nvSpPr>
        <p:spPr>
          <a:xfrm rot="1705013">
            <a:off x="1922241" y="3547458"/>
            <a:ext cx="318801" cy="17082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759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70421-AFEE-3B4B-A8FC-F4EA9610E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ESR MPS and abort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0D903-DAB8-3442-9416-EF5365943F9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Input:</a:t>
            </a:r>
          </a:p>
          <a:p>
            <a:pPr lvl="1"/>
            <a:r>
              <a:rPr lang="en-US" dirty="0"/>
              <a:t>BPMs</a:t>
            </a:r>
          </a:p>
          <a:p>
            <a:pPr lvl="1"/>
            <a:r>
              <a:rPr lang="en-US" dirty="0"/>
              <a:t>BLMs </a:t>
            </a:r>
          </a:p>
          <a:p>
            <a:pPr lvl="1"/>
            <a:r>
              <a:rPr lang="en-US" dirty="0"/>
              <a:t>Beam current</a:t>
            </a:r>
          </a:p>
          <a:p>
            <a:pPr lvl="1"/>
            <a:r>
              <a:rPr lang="en-US" dirty="0"/>
              <a:t>Vacuum, valves</a:t>
            </a:r>
          </a:p>
          <a:p>
            <a:pPr lvl="1"/>
            <a:r>
              <a:rPr lang="en-US" dirty="0"/>
              <a:t>Magnet current</a:t>
            </a:r>
          </a:p>
          <a:p>
            <a:pPr lvl="1"/>
            <a:r>
              <a:rPr lang="en-US" dirty="0"/>
              <a:t>PS</a:t>
            </a:r>
          </a:p>
          <a:p>
            <a:pPr lvl="1"/>
            <a:r>
              <a:rPr lang="en-US" dirty="0"/>
              <a:t>EIC detector background</a:t>
            </a:r>
          </a:p>
          <a:p>
            <a:pPr lvl="1"/>
            <a:r>
              <a:rPr lang="en-US" dirty="0"/>
              <a:t>RF</a:t>
            </a:r>
          </a:p>
          <a:p>
            <a:pPr lvl="1"/>
            <a:r>
              <a:rPr lang="en-US" dirty="0"/>
              <a:t>Other</a:t>
            </a:r>
          </a:p>
          <a:p>
            <a:r>
              <a:rPr lang="en-US" dirty="0"/>
              <a:t>Potential for collaboration: dedicated instrumentation (fast BLMs, diamond LM …)</a:t>
            </a:r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17396812-4002-8A49-B6B3-F5CD8DBC369A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Reaction time: several revolutions (tens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s)</a:t>
                </a:r>
              </a:p>
              <a:p>
                <a:r>
                  <a:rPr lang="en-US" dirty="0"/>
                  <a:t>Remove entire beam in one turn </a:t>
                </a:r>
              </a:p>
              <a:p>
                <a:r>
                  <a:rPr lang="en-US" dirty="0"/>
                  <a:t>Abort kickers</a:t>
                </a:r>
              </a:p>
              <a:p>
                <a:r>
                  <a:rPr lang="en-US" dirty="0"/>
                  <a:t>Needs dedicated extraction line to blow up beam size</a:t>
                </a:r>
              </a:p>
              <a:p>
                <a:r>
                  <a:rPr lang="en-US" dirty="0"/>
                  <a:t>Dump is only needed for emergency aborts</a:t>
                </a:r>
              </a:p>
              <a:p>
                <a:r>
                  <a:rPr lang="en-US" dirty="0"/>
                  <a:t>Absorber to protect from kicker failure</a:t>
                </a:r>
              </a:p>
              <a:p>
                <a:r>
                  <a:rPr lang="en-US" dirty="0"/>
                  <a:t>Location: TBD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17396812-4002-8A49-B6B3-F5CD8DBC36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954" t="-3509" r="-1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C614D8-73A7-3640-BC64-7ABB2E072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14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C55A9C-5EF8-4739-8A12-13E131530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495" y="1221100"/>
            <a:ext cx="5369005" cy="40186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5D8D13-4F0A-4EC3-A588-25CAE119B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460229"/>
            <a:ext cx="7840965" cy="984016"/>
          </a:xfrm>
        </p:spPr>
        <p:txBody>
          <a:bodyPr>
            <a:noAutofit/>
          </a:bodyPr>
          <a:lstStyle/>
          <a:p>
            <a:r>
              <a:rPr lang="en-US" sz="3200" dirty="0"/>
              <a:t>ESR: summary of proposed collimators &amp; dumps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0F665-9F1A-4468-A784-AB286580B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0322" y="1609045"/>
            <a:ext cx="2460173" cy="3630706"/>
          </a:xfrm>
        </p:spPr>
        <p:txBody>
          <a:bodyPr>
            <a:normAutofit/>
          </a:bodyPr>
          <a:lstStyle/>
          <a:p>
            <a:r>
              <a:rPr lang="en-US" sz="1600" dirty="0"/>
              <a:t>Vertical collimation in IR12 upstream of injection</a:t>
            </a:r>
          </a:p>
          <a:p>
            <a:r>
              <a:rPr lang="en-US" sz="1600" dirty="0"/>
              <a:t>Horizontal collimation downstream of injection (not ideal with dispersion) or in IR2 upstream of dump in the horizontal plane</a:t>
            </a:r>
          </a:p>
          <a:p>
            <a:r>
              <a:rPr lang="en-US" sz="1600" dirty="0"/>
              <a:t>Momentum cleaning in IR4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225F8AA-6DA0-420A-B395-4DDA98C6E8CA}"/>
              </a:ext>
            </a:extLst>
          </p:cNvPr>
          <p:cNvCxnSpPr>
            <a:cxnSpLocks/>
          </p:cNvCxnSpPr>
          <p:nvPr/>
        </p:nvCxnSpPr>
        <p:spPr>
          <a:xfrm>
            <a:off x="2924070" y="2001104"/>
            <a:ext cx="283659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A62FA15-BDDA-40A6-B3BB-CA0B0424C9A5}"/>
              </a:ext>
            </a:extLst>
          </p:cNvPr>
          <p:cNvCxnSpPr>
            <a:cxnSpLocks/>
          </p:cNvCxnSpPr>
          <p:nvPr/>
        </p:nvCxnSpPr>
        <p:spPr>
          <a:xfrm flipV="1">
            <a:off x="2972728" y="2124264"/>
            <a:ext cx="3122300" cy="677057"/>
          </a:xfrm>
          <a:prstGeom prst="straightConnector1">
            <a:avLst/>
          </a:prstGeom>
          <a:ln w="381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527125C-9BFD-4533-98CD-93CC78AEB79E}"/>
              </a:ext>
            </a:extLst>
          </p:cNvPr>
          <p:cNvCxnSpPr>
            <a:cxnSpLocks/>
          </p:cNvCxnSpPr>
          <p:nvPr/>
        </p:nvCxnSpPr>
        <p:spPr>
          <a:xfrm flipV="1">
            <a:off x="3300495" y="2725875"/>
            <a:ext cx="3723303" cy="8764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F090364-7136-4250-B093-0FC64F413B8E}"/>
              </a:ext>
            </a:extLst>
          </p:cNvPr>
          <p:cNvCxnSpPr>
            <a:cxnSpLocks/>
          </p:cNvCxnSpPr>
          <p:nvPr/>
        </p:nvCxnSpPr>
        <p:spPr>
          <a:xfrm flipV="1">
            <a:off x="3395338" y="3887336"/>
            <a:ext cx="3738992" cy="1381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8F3DEBD-84A0-4F83-A52D-F4F835D92D81}"/>
              </a:ext>
            </a:extLst>
          </p:cNvPr>
          <p:cNvSpPr txBox="1"/>
          <p:nvPr/>
        </p:nvSpPr>
        <p:spPr>
          <a:xfrm>
            <a:off x="3786729" y="5291496"/>
            <a:ext cx="439588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Phase advance from injection =&gt; x </a:t>
            </a:r>
            <a:r>
              <a:rPr lang="en-US" sz="1350" dirty="0" err="1"/>
              <a:t>coll</a:t>
            </a:r>
            <a:r>
              <a:rPr lang="en-US" sz="1350" dirty="0"/>
              <a:t> =&gt; experiment might have to be reviewed for new releases of optics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FAC758-77F9-154F-920E-94AF79C6A590}"/>
              </a:ext>
            </a:extLst>
          </p:cNvPr>
          <p:cNvSpPr txBox="1"/>
          <p:nvPr/>
        </p:nvSpPr>
        <p:spPr>
          <a:xfrm>
            <a:off x="1305265" y="4516501"/>
            <a:ext cx="21548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Abort &amp; dump</a:t>
            </a:r>
            <a:r>
              <a:rPr lang="en-US" sz="1600" dirty="0"/>
              <a:t>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Transfer dump: IP12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Emergency dump (abort): necessary, but no location yet (</a:t>
            </a:r>
            <a:r>
              <a:rPr lang="en-US" sz="1600" dirty="0" err="1"/>
              <a:t>tbd</a:t>
            </a:r>
            <a:r>
              <a:rPr lang="en-US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013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9CA5-95F5-084A-9055-756E96087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145" y="958285"/>
            <a:ext cx="6683765" cy="48033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Hadrons: HSR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455A0-8552-A547-8063-FF4D89A8D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748" y="1683065"/>
            <a:ext cx="7651027" cy="4114834"/>
          </a:xfrm>
        </p:spPr>
        <p:txBody>
          <a:bodyPr>
            <a:normAutofit/>
          </a:bodyPr>
          <a:lstStyle/>
          <a:p>
            <a:r>
              <a:rPr lang="en-US" sz="2200" dirty="0"/>
              <a:t>Variety of lattices: 41 GeV – 275 GeV</a:t>
            </a:r>
          </a:p>
          <a:p>
            <a:pPr lvl="1"/>
            <a:r>
              <a:rPr lang="en-US" sz="1800" dirty="0"/>
              <a:t>41 GeV operation might require duplication of some collimators</a:t>
            </a:r>
          </a:p>
          <a:p>
            <a:r>
              <a:rPr lang="en-US" sz="2200" dirty="0"/>
              <a:t>Operation with a radial shift</a:t>
            </a:r>
          </a:p>
          <a:p>
            <a:r>
              <a:rPr lang="en-US" sz="2200" dirty="0"/>
              <a:t>High intensity: 7 10</a:t>
            </a:r>
            <a:r>
              <a:rPr lang="en-US" sz="2200" baseline="30000" dirty="0"/>
              <a:t>10</a:t>
            </a:r>
            <a:r>
              <a:rPr lang="en-US" sz="2200" dirty="0"/>
              <a:t> p/bunch, up to 1160 bunches, 1 A total</a:t>
            </a:r>
          </a:p>
          <a:p>
            <a:r>
              <a:rPr lang="en-US" sz="2200" dirty="0"/>
              <a:t>Smaller than RHIC emittances (9.6/1.5) nm (H/V)</a:t>
            </a:r>
          </a:p>
          <a:p>
            <a:r>
              <a:rPr lang="en-US" sz="2200" dirty="0"/>
              <a:t>Existing RHIC systems for collimation, dump and MPS</a:t>
            </a:r>
          </a:p>
          <a:p>
            <a:endParaRPr lang="en-US" sz="135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9D3E9-DF97-0D44-939E-8C4A23DE8F9A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r>
              <a:rPr lang="en-US"/>
              <a:t>6/3/20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F4538-19A3-6441-92F5-F029325AFD9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r>
              <a:rPr lang="en-US" dirty="0"/>
              <a:t>A. Drees for the EIC collimation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824008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42B07A94-C122-AF4A-B776-B6531AAFD1CE}" vid="{8277ED95-9917-D646-A591-4F3A7464B7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499330D76B4642A0E7B53F4A469F55" ma:contentTypeVersion="4" ma:contentTypeDescription="Create a new document." ma:contentTypeScope="" ma:versionID="0a505f3872db3378c6f17715516d6a7a">
  <xsd:schema xmlns:xsd="http://www.w3.org/2001/XMLSchema" xmlns:xs="http://www.w3.org/2001/XMLSchema" xmlns:p="http://schemas.microsoft.com/office/2006/metadata/properties" xmlns:ns2="9e4a43c1-b2a9-408a-8cac-448eda25f0f3" xmlns:ns3="dd7425a4-fa23-406d-b478-3c2992d2d4ba" targetNamespace="http://schemas.microsoft.com/office/2006/metadata/properties" ma:root="true" ma:fieldsID="99bb50b59841c63bd5cf07e832f74f6d" ns2:_="" ns3:_="">
    <xsd:import namespace="9e4a43c1-b2a9-408a-8cac-448eda25f0f3"/>
    <xsd:import namespace="dd7425a4-fa23-406d-b478-3c2992d2d4b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4a43c1-b2a9-408a-8cac-448eda25f0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425a4-fa23-406d-b478-3c2992d2d4b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62265F2-8425-47D4-B883-E86218C529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0D9E7D-B6F2-43DF-BDEA-D732F3B705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4a43c1-b2a9-408a-8cac-448eda25f0f3"/>
    <ds:schemaRef ds:uri="dd7425a4-fa23-406d-b478-3c2992d2d4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BBE1C32-E9FB-4546-8A97-5A6C142FF51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9e4a43c1-b2a9-408a-8cac-448eda25f0f3"/>
    <ds:schemaRef ds:uri="http://purl.org/dc/terms/"/>
    <ds:schemaRef ds:uri="dd7425a4-fa23-406d-b478-3c2992d2d4ba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EIC_PPT_Template_Rev0320 (1)</Template>
  <TotalTime>10691</TotalTime>
  <Words>1111</Words>
  <Application>Microsoft Macintosh PowerPoint</Application>
  <PresentationFormat>On-screen Show (4:3)</PresentationFormat>
  <Paragraphs>198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Cambria Math</vt:lpstr>
      <vt:lpstr>Office Theme</vt:lpstr>
      <vt:lpstr>PowerPoint Presentation</vt:lpstr>
      <vt:lpstr> Introduction:  </vt:lpstr>
      <vt:lpstr>collimator requirements:</vt:lpstr>
      <vt:lpstr>RCS</vt:lpstr>
      <vt:lpstr>ESR</vt:lpstr>
      <vt:lpstr>RCS to ESR transfer</vt:lpstr>
      <vt:lpstr>ESR MPS and abort </vt:lpstr>
      <vt:lpstr>ESR: summary of proposed collimators &amp; dumps</vt:lpstr>
      <vt:lpstr>Hadrons: HSR</vt:lpstr>
      <vt:lpstr>HSR collimators</vt:lpstr>
      <vt:lpstr>HSR momentum collimator</vt:lpstr>
      <vt:lpstr>HSR MPS and abort</vt:lpstr>
      <vt:lpstr>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Hooper, Jamie</dc:creator>
  <cp:lastModifiedBy>Drees, Angelika</cp:lastModifiedBy>
  <cp:revision>42</cp:revision>
  <dcterms:created xsi:type="dcterms:W3CDTF">2020-09-21T20:03:40Z</dcterms:created>
  <dcterms:modified xsi:type="dcterms:W3CDTF">2020-10-08T00:34:54Z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0x010100E6499330D76B4642A0E7B53F4A469F55</vt:lpwstr>
  </property>
</Properties>
</file>