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3"/>
  </p:notesMasterIdLst>
  <p:sldIdLst>
    <p:sldId id="316" r:id="rId2"/>
    <p:sldId id="2278" r:id="rId3"/>
    <p:sldId id="1400" r:id="rId4"/>
    <p:sldId id="1399" r:id="rId5"/>
    <p:sldId id="1396" r:id="rId6"/>
    <p:sldId id="260" r:id="rId7"/>
    <p:sldId id="269" r:id="rId8"/>
    <p:sldId id="1397" r:id="rId9"/>
    <p:sldId id="2273" r:id="rId10"/>
    <p:sldId id="551" r:id="rId11"/>
    <p:sldId id="1402" r:id="rId12"/>
    <p:sldId id="1403" r:id="rId13"/>
    <p:sldId id="2277" r:id="rId14"/>
    <p:sldId id="289" r:id="rId15"/>
    <p:sldId id="546" r:id="rId16"/>
    <p:sldId id="556" r:id="rId17"/>
    <p:sldId id="257" r:id="rId18"/>
    <p:sldId id="2274" r:id="rId19"/>
    <p:sldId id="273" r:id="rId20"/>
    <p:sldId id="2276" r:id="rId21"/>
    <p:sldId id="2275" r:id="rId22"/>
    <p:sldId id="557" r:id="rId23"/>
    <p:sldId id="550" r:id="rId24"/>
    <p:sldId id="446" r:id="rId25"/>
    <p:sldId id="560" r:id="rId26"/>
    <p:sldId id="366" r:id="rId27"/>
    <p:sldId id="377" r:id="rId28"/>
    <p:sldId id="261" r:id="rId29"/>
    <p:sldId id="553" r:id="rId30"/>
    <p:sldId id="554" r:id="rId31"/>
    <p:sldId id="287" r:id="rId32"/>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6EB"/>
    <a:srgbClr val="2C425B"/>
    <a:srgbClr val="E0989B"/>
    <a:srgbClr val="C91111"/>
    <a:srgbClr val="822A1C"/>
    <a:srgbClr val="24407B"/>
    <a:srgbClr val="3051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45" autoAdjust="0"/>
    <p:restoredTop sz="85086"/>
  </p:normalViewPr>
  <p:slideViewPr>
    <p:cSldViewPr snapToGrid="0" snapToObjects="1">
      <p:cViewPr varScale="1">
        <p:scale>
          <a:sx n="139" d="100"/>
          <a:sy n="139" d="100"/>
        </p:scale>
        <p:origin x="2216" y="16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ECFAD0DF-F63F-4951-88B8-7E7D2CB1BA02}" type="datetimeFigureOut">
              <a:rPr lang="en-US" smtClean="0"/>
              <a:t>10/7/20</a:t>
            </a:fld>
            <a:endParaRPr lang="en-US"/>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58010FB5-4D6F-42F5-A809-7A1093A9D772}" type="slidenum">
              <a:rPr lang="en-US" smtClean="0"/>
              <a:t>‹#›</a:t>
            </a:fld>
            <a:endParaRPr lang="en-US"/>
          </a:p>
        </p:txBody>
      </p:sp>
    </p:spTree>
    <p:extLst>
      <p:ext uri="{BB962C8B-B14F-4D97-AF65-F5344CB8AC3E}">
        <p14:creationId xmlns:p14="http://schemas.microsoft.com/office/powerpoint/2010/main" val="1483142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a:t>
            </a:fld>
            <a:endParaRPr lang="en-US"/>
          </a:p>
        </p:txBody>
      </p:sp>
    </p:spTree>
    <p:extLst>
      <p:ext uri="{BB962C8B-B14F-4D97-AF65-F5344CB8AC3E}">
        <p14:creationId xmlns:p14="http://schemas.microsoft.com/office/powerpoint/2010/main" val="1012393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EF9784-8D28-EA40-87B4-C89792811127}" type="slidenum">
              <a:rPr lang="en-US" smtClean="0"/>
              <a:t>17</a:t>
            </a:fld>
            <a:endParaRPr lang="en-US"/>
          </a:p>
        </p:txBody>
      </p:sp>
    </p:spTree>
    <p:extLst>
      <p:ext uri="{BB962C8B-B14F-4D97-AF65-F5344CB8AC3E}">
        <p14:creationId xmlns:p14="http://schemas.microsoft.com/office/powerpoint/2010/main" val="2934935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19</a:t>
            </a:fld>
            <a:endParaRPr lang="en-US"/>
          </a:p>
        </p:txBody>
      </p:sp>
    </p:spTree>
    <p:extLst>
      <p:ext uri="{BB962C8B-B14F-4D97-AF65-F5344CB8AC3E}">
        <p14:creationId xmlns:p14="http://schemas.microsoft.com/office/powerpoint/2010/main" val="411450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21</a:t>
            </a:fld>
            <a:endParaRPr lang="en-US"/>
          </a:p>
        </p:txBody>
      </p:sp>
    </p:spTree>
    <p:extLst>
      <p:ext uri="{BB962C8B-B14F-4D97-AF65-F5344CB8AC3E}">
        <p14:creationId xmlns:p14="http://schemas.microsoft.com/office/powerpoint/2010/main" val="2450730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25</a:t>
            </a:fld>
            <a:endParaRPr lang="en-US"/>
          </a:p>
        </p:txBody>
      </p:sp>
    </p:spTree>
    <p:extLst>
      <p:ext uri="{BB962C8B-B14F-4D97-AF65-F5344CB8AC3E}">
        <p14:creationId xmlns:p14="http://schemas.microsoft.com/office/powerpoint/2010/main" val="872042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28</a:t>
            </a:fld>
            <a:endParaRPr lang="en-US"/>
          </a:p>
        </p:txBody>
      </p:sp>
    </p:spTree>
    <p:extLst>
      <p:ext uri="{BB962C8B-B14F-4D97-AF65-F5344CB8AC3E}">
        <p14:creationId xmlns:p14="http://schemas.microsoft.com/office/powerpoint/2010/main" val="5136927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Light" panose="020F0302020204030204" pitchFamily="34" charset="0"/>
                <a:cs typeface="Calibri Light" panose="020F0302020204030204" pitchFamily="34" charset="0"/>
              </a:rPr>
              <a:t>For effective cooling one needs a small energy spread in the electron beam (</a:t>
            </a:r>
            <a:r>
              <a:rPr lang="en-US" sz="1200" dirty="0">
                <a:latin typeface="Symbol" pitchFamily="2" charset="2"/>
              </a:rPr>
              <a:t>s</a:t>
            </a:r>
            <a:r>
              <a:rPr lang="en-US" sz="1200" baseline="-25000" dirty="0">
                <a:latin typeface="Symbol" pitchFamily="2" charset="2"/>
              </a:rPr>
              <a:t>h</a:t>
            </a:r>
            <a:r>
              <a:rPr lang="en-US" sz="1200" baseline="-25000" dirty="0"/>
              <a:t>e</a:t>
            </a:r>
            <a:r>
              <a:rPr lang="en-US" sz="1200" dirty="0">
                <a:latin typeface="Calibri Light" panose="020F0302020204030204" pitchFamily="34" charset="0"/>
                <a:cs typeface="Calibri Light" panose="020F0302020204030204" pitchFamily="34" charset="0"/>
              </a:rPr>
              <a:t>), long “modulator” and “kicker” sections (</a:t>
            </a:r>
            <a:r>
              <a:rPr lang="en-US" sz="1200" dirty="0" err="1">
                <a:latin typeface="Calibri Light" panose="020F0302020204030204" pitchFamily="34" charset="0"/>
                <a:cs typeface="Calibri Light" panose="020F0302020204030204" pitchFamily="34" charset="0"/>
              </a:rPr>
              <a:t>L</a:t>
            </a:r>
            <a:r>
              <a:rPr lang="en-US" sz="1200" baseline="-25000" dirty="0" err="1">
                <a:latin typeface="Calibri Light" panose="020F0302020204030204" pitchFamily="34" charset="0"/>
                <a:cs typeface="Calibri Light" panose="020F0302020204030204" pitchFamily="34" charset="0"/>
              </a:rPr>
              <a:t>m</a:t>
            </a:r>
            <a:r>
              <a:rPr lang="en-US" sz="1200" dirty="0">
                <a:latin typeface="Calibri Light" panose="020F0302020204030204" pitchFamily="34" charset="0"/>
                <a:cs typeface="Calibri Light" panose="020F0302020204030204" pitchFamily="34" charset="0"/>
              </a:rPr>
              <a:t> and L</a:t>
            </a:r>
            <a:r>
              <a:rPr lang="en-US" sz="1200" baseline="-25000" dirty="0">
                <a:latin typeface="Calibri Light" panose="020F0302020204030204" pitchFamily="34" charset="0"/>
                <a:cs typeface="Calibri Light" panose="020F0302020204030204" pitchFamily="34" charset="0"/>
              </a:rPr>
              <a:t>k</a:t>
            </a:r>
            <a:r>
              <a:rPr lang="en-US" sz="1200" dirty="0">
                <a:latin typeface="Calibri Light" panose="020F0302020204030204" pitchFamily="34" charset="0"/>
                <a:cs typeface="Calibri Light" panose="020F0302020204030204" pitchFamily="34" charset="0"/>
              </a:rPr>
              <a:t>), and small transverse size of the beams in the interaction regions (</a:t>
            </a:r>
            <a:r>
              <a:rPr lang="en-US" sz="1200" dirty="0" err="1">
                <a:latin typeface="Symbol" pitchFamily="2" charset="2"/>
              </a:rPr>
              <a:t>S</a:t>
            </a:r>
            <a:r>
              <a:rPr lang="en-US" sz="1200" baseline="-25000" dirty="0" err="1"/>
              <a:t>x</a:t>
            </a:r>
            <a:r>
              <a:rPr lang="en-US" sz="1200" dirty="0">
                <a:latin typeface="Calibri Light" panose="020F0302020204030204" pitchFamily="34" charset="0"/>
                <a:cs typeface="Calibri Light" panose="020F03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alibri Light" panose="020F0302020204030204" pitchFamily="34" charset="0"/>
                <a:cs typeface="Calibri Light" panose="020F0302020204030204" pitchFamily="34" charset="0"/>
              </a:rPr>
              <a:t>Each amplification section adds a gain factor G to the cooling rate, typically ~10-20,</a:t>
            </a:r>
          </a:p>
          <a:p>
            <a:endParaRPr lang="en-US" dirty="0"/>
          </a:p>
        </p:txBody>
      </p:sp>
      <p:sp>
        <p:nvSpPr>
          <p:cNvPr id="4" name="Slide Number Placeholder 3"/>
          <p:cNvSpPr>
            <a:spLocks noGrp="1"/>
          </p:cNvSpPr>
          <p:nvPr>
            <p:ph type="sldNum" sz="quarter" idx="5"/>
          </p:nvPr>
        </p:nvSpPr>
        <p:spPr/>
        <p:txBody>
          <a:bodyPr/>
          <a:lstStyle/>
          <a:p>
            <a:fld id="{3918C55E-B25D-49F7-AC7B-3685D67F1C3C}" type="slidenum">
              <a:rPr lang="en-US" smtClean="0"/>
              <a:t>30</a:t>
            </a:fld>
            <a:endParaRPr lang="en-US"/>
          </a:p>
        </p:txBody>
      </p:sp>
    </p:spTree>
    <p:extLst>
      <p:ext uri="{BB962C8B-B14F-4D97-AF65-F5344CB8AC3E}">
        <p14:creationId xmlns:p14="http://schemas.microsoft.com/office/powerpoint/2010/main" val="2203624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FF0000"/>
                </a:solidFill>
              </a:rPr>
              <a:t>evolution of a distorted charge distribution</a:t>
            </a:r>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31</a:t>
            </a:fld>
            <a:endParaRPr lang="en-US"/>
          </a:p>
        </p:txBody>
      </p:sp>
    </p:spTree>
    <p:extLst>
      <p:ext uri="{BB962C8B-B14F-4D97-AF65-F5344CB8AC3E}">
        <p14:creationId xmlns:p14="http://schemas.microsoft.com/office/powerpoint/2010/main" val="1141569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5</a:t>
            </a:fld>
            <a:endParaRPr lang="en-US"/>
          </a:p>
        </p:txBody>
      </p:sp>
    </p:spTree>
    <p:extLst>
      <p:ext uri="{BB962C8B-B14F-4D97-AF65-F5344CB8AC3E}">
        <p14:creationId xmlns:p14="http://schemas.microsoft.com/office/powerpoint/2010/main" val="1255563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Modulator to amplification=2.4 deg</a:t>
            </a:r>
          </a:p>
          <a:p>
            <a:r>
              <a:rPr lang="en-US" dirty="0"/>
              <a:t>Chi angle=16 deg</a:t>
            </a:r>
          </a:p>
          <a:p>
            <a:r>
              <a:rPr lang="en-US" dirty="0"/>
              <a:t>Accelerator to </a:t>
            </a:r>
            <a:r>
              <a:rPr lang="en-US" dirty="0" err="1"/>
              <a:t>modu</a:t>
            </a:r>
            <a:r>
              <a:rPr lang="en-US" dirty="0"/>
              <a:t>=</a:t>
            </a:r>
          </a:p>
        </p:txBody>
      </p:sp>
      <p:sp>
        <p:nvSpPr>
          <p:cNvPr id="4" name="Slide Number Placeholder 3"/>
          <p:cNvSpPr>
            <a:spLocks noGrp="1"/>
          </p:cNvSpPr>
          <p:nvPr>
            <p:ph type="sldNum" sz="quarter" idx="5"/>
          </p:nvPr>
        </p:nvSpPr>
        <p:spPr/>
        <p:txBody>
          <a:bodyPr/>
          <a:lstStyle/>
          <a:p>
            <a:fld id="{3918C55E-B25D-49F7-AC7B-3685D67F1C3C}" type="slidenum">
              <a:rPr lang="en-US" smtClean="0"/>
              <a:t>7</a:t>
            </a:fld>
            <a:endParaRPr lang="en-US"/>
          </a:p>
        </p:txBody>
      </p:sp>
    </p:spTree>
    <p:extLst>
      <p:ext uri="{BB962C8B-B14F-4D97-AF65-F5344CB8AC3E}">
        <p14:creationId xmlns:p14="http://schemas.microsoft.com/office/powerpoint/2010/main" val="3419075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8</a:t>
            </a:fld>
            <a:endParaRPr lang="en-US"/>
          </a:p>
        </p:txBody>
      </p:sp>
    </p:spTree>
    <p:extLst>
      <p:ext uri="{BB962C8B-B14F-4D97-AF65-F5344CB8AC3E}">
        <p14:creationId xmlns:p14="http://schemas.microsoft.com/office/powerpoint/2010/main" val="499810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Dis between e-h=1.5 meter</a:t>
            </a:r>
          </a:p>
        </p:txBody>
      </p:sp>
      <p:sp>
        <p:nvSpPr>
          <p:cNvPr id="4" name="Slide Number Placeholder 3"/>
          <p:cNvSpPr>
            <a:spLocks noGrp="1"/>
          </p:cNvSpPr>
          <p:nvPr>
            <p:ph type="sldNum" sz="quarter" idx="5"/>
          </p:nvPr>
        </p:nvSpPr>
        <p:spPr/>
        <p:txBody>
          <a:bodyPr/>
          <a:lstStyle/>
          <a:p>
            <a:fld id="{3918C55E-B25D-49F7-AC7B-3685D67F1C3C}" type="slidenum">
              <a:rPr lang="en-US" smtClean="0"/>
              <a:t>12</a:t>
            </a:fld>
            <a:endParaRPr lang="en-US"/>
          </a:p>
        </p:txBody>
      </p:sp>
    </p:spTree>
    <p:extLst>
      <p:ext uri="{BB962C8B-B14F-4D97-AF65-F5344CB8AC3E}">
        <p14:creationId xmlns:p14="http://schemas.microsoft.com/office/powerpoint/2010/main" val="3494885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13</a:t>
            </a:fld>
            <a:endParaRPr lang="en-US"/>
          </a:p>
        </p:txBody>
      </p:sp>
    </p:spTree>
    <p:extLst>
      <p:ext uri="{BB962C8B-B14F-4D97-AF65-F5344CB8AC3E}">
        <p14:creationId xmlns:p14="http://schemas.microsoft.com/office/powerpoint/2010/main" val="1745909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14</a:t>
            </a:fld>
            <a:endParaRPr lang="en-US"/>
          </a:p>
        </p:txBody>
      </p:sp>
    </p:spTree>
    <p:extLst>
      <p:ext uri="{BB962C8B-B14F-4D97-AF65-F5344CB8AC3E}">
        <p14:creationId xmlns:p14="http://schemas.microsoft.com/office/powerpoint/2010/main" val="17966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15</a:t>
            </a:fld>
            <a:endParaRPr lang="en-US"/>
          </a:p>
        </p:txBody>
      </p:sp>
    </p:spTree>
    <p:extLst>
      <p:ext uri="{BB962C8B-B14F-4D97-AF65-F5344CB8AC3E}">
        <p14:creationId xmlns:p14="http://schemas.microsoft.com/office/powerpoint/2010/main" val="2727267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010FB5-4D6F-42F5-A809-7A1093A9D772}" type="slidenum">
              <a:rPr lang="en-US" smtClean="0"/>
              <a:t>16</a:t>
            </a:fld>
            <a:endParaRPr lang="en-US"/>
          </a:p>
        </p:txBody>
      </p:sp>
    </p:spTree>
    <p:extLst>
      <p:ext uri="{BB962C8B-B14F-4D97-AF65-F5344CB8AC3E}">
        <p14:creationId xmlns:p14="http://schemas.microsoft.com/office/powerpoint/2010/main" val="4061900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8ABE5C-02CD-EF49-AE3C-40CCD86570CB}" type="datetime1">
              <a:rPr lang="en-US" smtClean="0"/>
              <a:t>10/7/20</a:t>
            </a:fld>
            <a:endParaRPr lang="en-US"/>
          </a:p>
        </p:txBody>
      </p:sp>
      <p:sp>
        <p:nvSpPr>
          <p:cNvPr id="5" name="Footer Placeholder 4"/>
          <p:cNvSpPr>
            <a:spLocks noGrp="1"/>
          </p:cNvSpPr>
          <p:nvPr>
            <p:ph type="ftr" sz="quarter" idx="11"/>
          </p:nvPr>
        </p:nvSpPr>
        <p:spPr/>
        <p:txBody>
          <a:bodyPr/>
          <a:lstStyle/>
          <a:p>
            <a:r>
              <a:rPr lang="en-US"/>
              <a:t>EIC Collaboration Workshop </a:t>
            </a:r>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269221-3A91-EF4E-9AA5-F5B8E9727312}" type="datetime1">
              <a:rPr lang="en-US" smtClean="0"/>
              <a:t>10/7/20</a:t>
            </a:fld>
            <a:endParaRPr lang="en-US"/>
          </a:p>
        </p:txBody>
      </p:sp>
      <p:sp>
        <p:nvSpPr>
          <p:cNvPr id="5" name="Footer Placeholder 4"/>
          <p:cNvSpPr>
            <a:spLocks noGrp="1"/>
          </p:cNvSpPr>
          <p:nvPr>
            <p:ph type="ftr" sz="quarter" idx="11"/>
          </p:nvPr>
        </p:nvSpPr>
        <p:spPr/>
        <p:txBody>
          <a:bodyPr/>
          <a:lstStyle/>
          <a:p>
            <a:r>
              <a:rPr lang="en-US"/>
              <a:t>EIC Collaboration Workshop </a:t>
            </a:r>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77200" cy="733425"/>
          </a:xfrm>
        </p:spPr>
        <p:txBody>
          <a:bodyPr/>
          <a:lstStyle/>
          <a:p>
            <a:r>
              <a:rPr lang="en-US"/>
              <a:t>Click to edit Master title style</a:t>
            </a:r>
          </a:p>
        </p:txBody>
      </p:sp>
      <p:sp>
        <p:nvSpPr>
          <p:cNvPr id="3" name="Text Placeholder 2"/>
          <p:cNvSpPr>
            <a:spLocks noGrp="1"/>
          </p:cNvSpPr>
          <p:nvPr>
            <p:ph type="body" sz="half" idx="1"/>
          </p:nvPr>
        </p:nvSpPr>
        <p:spPr>
          <a:xfrm>
            <a:off x="533400" y="1066800"/>
            <a:ext cx="3962400"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3962400"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a:extLst>
              <a:ext uri="{FF2B5EF4-FFF2-40B4-BE49-F238E27FC236}">
                <a16:creationId xmlns:a16="http://schemas.microsoft.com/office/drawing/2014/main" id="{B5705BE3-6587-A44E-A675-CBB82C341ABA}"/>
              </a:ext>
            </a:extLst>
          </p:cNvPr>
          <p:cNvSpPr>
            <a:spLocks noGrp="1" noChangeArrowheads="1"/>
          </p:cNvSpPr>
          <p:nvPr>
            <p:ph type="dt" sz="half" idx="10"/>
          </p:nvPr>
        </p:nvSpPr>
        <p:spPr>
          <a:ln/>
        </p:spPr>
        <p:txBody>
          <a:bodyPr/>
          <a:lstStyle>
            <a:lvl1pPr>
              <a:defRPr/>
            </a:lvl1pPr>
          </a:lstStyle>
          <a:p>
            <a:pPr>
              <a:defRPr/>
            </a:pPr>
            <a:fld id="{46B03CB5-2998-3B40-B81C-D89D7913300A}" type="datetime1">
              <a:rPr lang="en-US" smtClean="0">
                <a:solidFill>
                  <a:schemeClr val="tx1"/>
                </a:solidFill>
              </a:rPr>
              <a:t>10/7/20</a:t>
            </a:fld>
            <a:endParaRPr lang="en-US">
              <a:solidFill>
                <a:schemeClr val="tx1"/>
              </a:solidFill>
            </a:endParaRPr>
          </a:p>
        </p:txBody>
      </p:sp>
      <p:sp>
        <p:nvSpPr>
          <p:cNvPr id="6" name="Rectangle 11">
            <a:extLst>
              <a:ext uri="{FF2B5EF4-FFF2-40B4-BE49-F238E27FC236}">
                <a16:creationId xmlns:a16="http://schemas.microsoft.com/office/drawing/2014/main" id="{7F408D10-9AD6-9846-A7C3-BA26C45F5C42}"/>
              </a:ext>
            </a:extLst>
          </p:cNvPr>
          <p:cNvSpPr>
            <a:spLocks noGrp="1" noChangeArrowheads="1"/>
          </p:cNvSpPr>
          <p:nvPr>
            <p:ph type="sldNum" sz="quarter" idx="11"/>
          </p:nvPr>
        </p:nvSpPr>
        <p:spPr>
          <a:ln/>
        </p:spPr>
        <p:txBody>
          <a:bodyPr/>
          <a:lstStyle>
            <a:lvl1pPr>
              <a:defRPr/>
            </a:lvl1pPr>
          </a:lstStyle>
          <a:p>
            <a:fld id="{1857C59A-F3EA-C74C-BF5A-9CC8F5D1CDBD}" type="slidenum">
              <a:rPr lang="en-US" altLang="en-US"/>
              <a:pPr/>
              <a:t>‹#›</a:t>
            </a:fld>
            <a:endParaRPr lang="en-US" altLang="en-US">
              <a:solidFill>
                <a:schemeClr val="tx1"/>
              </a:solidFill>
            </a:endParaRPr>
          </a:p>
        </p:txBody>
      </p:sp>
      <p:sp>
        <p:nvSpPr>
          <p:cNvPr id="7" name="Rectangle 10">
            <a:extLst>
              <a:ext uri="{FF2B5EF4-FFF2-40B4-BE49-F238E27FC236}">
                <a16:creationId xmlns:a16="http://schemas.microsoft.com/office/drawing/2014/main" id="{44A72642-9C96-4846-9251-D9DE6DF551AE}"/>
              </a:ext>
            </a:extLst>
          </p:cNvPr>
          <p:cNvSpPr>
            <a:spLocks noGrp="1" noChangeArrowheads="1"/>
          </p:cNvSpPr>
          <p:nvPr>
            <p:ph type="ftr" sz="quarter" idx="12"/>
          </p:nvPr>
        </p:nvSpPr>
        <p:spPr>
          <a:ln/>
        </p:spPr>
        <p:txBody>
          <a:bodyPr/>
          <a:lstStyle>
            <a:lvl1pPr>
              <a:defRPr/>
            </a:lvl1pPr>
          </a:lstStyle>
          <a:p>
            <a:pPr>
              <a:defRPr/>
            </a:pPr>
            <a:r>
              <a:rPr lang="en-US"/>
              <a:t>EIC Collaboration Workshop </a:t>
            </a:r>
          </a:p>
        </p:txBody>
      </p:sp>
    </p:spTree>
    <p:extLst>
      <p:ext uri="{BB962C8B-B14F-4D97-AF65-F5344CB8AC3E}">
        <p14:creationId xmlns:p14="http://schemas.microsoft.com/office/powerpoint/2010/main" val="4052653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Shape 18"/>
        <p:cNvGrpSpPr/>
        <p:nvPr/>
      </p:nvGrpSpPr>
      <p:grpSpPr>
        <a:xfrm>
          <a:off x="0" y="0"/>
          <a:ext cx="0" cy="0"/>
          <a:chOff x="0" y="0"/>
          <a:chExt cx="0" cy="0"/>
        </a:xfrm>
      </p:grpSpPr>
      <p:sp>
        <p:nvSpPr>
          <p:cNvPr id="19" name="Shape 19"/>
          <p:cNvSpPr txBox="1">
            <a:spLocks noGrp="1"/>
          </p:cNvSpPr>
          <p:nvPr>
            <p:ph type="body" idx="1"/>
          </p:nvPr>
        </p:nvSpPr>
        <p:spPr>
          <a:xfrm>
            <a:off x="228602" y="971552"/>
            <a:ext cx="8672513" cy="5059363"/>
          </a:xfrm>
          <a:prstGeom prst="rect">
            <a:avLst/>
          </a:prstGeom>
          <a:noFill/>
          <a:ln>
            <a:noFill/>
          </a:ln>
        </p:spPr>
        <p:txBody>
          <a:bodyPr wrap="square" lIns="91425" tIns="91425" rIns="91425" bIns="91425" anchor="t" anchorCtr="0"/>
          <a:lstStyle>
            <a:lvl1pPr marL="457200" marR="0" lvl="0" indent="-342900" algn="l" rtl="0">
              <a:spcBef>
                <a:spcPts val="360"/>
              </a:spcBef>
              <a:spcAft>
                <a:spcPts val="0"/>
              </a:spcAft>
              <a:buClr>
                <a:srgbClr val="505050"/>
              </a:buClr>
              <a:buSzPts val="1800"/>
              <a:buFont typeface="Arial"/>
              <a:buChar char="•"/>
              <a:defRPr sz="1800" b="0" i="0" u="none" strike="noStrike" cap="none">
                <a:solidFill>
                  <a:srgbClr val="505050"/>
                </a:solidFill>
                <a:latin typeface="Helvetica Neue"/>
                <a:ea typeface="Helvetica Neue"/>
                <a:cs typeface="Helvetica Neue"/>
                <a:sym typeface="Helvetica Neue"/>
              </a:defRPr>
            </a:lvl1pPr>
            <a:lvl2pPr marL="914400" marR="0" lvl="1" indent="-333375" algn="l" rtl="0">
              <a:spcBef>
                <a:spcPts val="330"/>
              </a:spcBef>
              <a:spcAft>
                <a:spcPts val="0"/>
              </a:spcAft>
              <a:buClr>
                <a:srgbClr val="505050"/>
              </a:buClr>
              <a:buSzPts val="1650"/>
              <a:buFont typeface="Arial"/>
              <a:buChar char="–"/>
              <a:defRPr sz="1650" b="0" i="0" u="none" strike="noStrike" cap="none">
                <a:solidFill>
                  <a:srgbClr val="505050"/>
                </a:solidFill>
                <a:latin typeface="Helvetica Neue"/>
                <a:ea typeface="Helvetica Neue"/>
                <a:cs typeface="Helvetica Neue"/>
                <a:sym typeface="Helvetica Neue"/>
              </a:defRPr>
            </a:lvl2pPr>
            <a:lvl3pPr marL="1371600" marR="0" lvl="2" indent="-323850" algn="l" rtl="0">
              <a:spcBef>
                <a:spcPts val="300"/>
              </a:spcBef>
              <a:spcAft>
                <a:spcPts val="0"/>
              </a:spcAft>
              <a:buClr>
                <a:srgbClr val="505050"/>
              </a:buClr>
              <a:buSzPts val="1500"/>
              <a:buFont typeface="Arial"/>
              <a:buChar char="•"/>
              <a:defRPr sz="1500" b="0" i="0" u="none" strike="noStrike" cap="none">
                <a:solidFill>
                  <a:srgbClr val="505050"/>
                </a:solidFill>
                <a:latin typeface="Helvetica Neue"/>
                <a:ea typeface="Helvetica Neue"/>
                <a:cs typeface="Helvetica Neue"/>
                <a:sym typeface="Helvetica Neue"/>
              </a:defRPr>
            </a:lvl3pPr>
            <a:lvl4pPr marL="1828800" marR="0" lvl="3" indent="-314325" algn="l" rtl="0">
              <a:spcBef>
                <a:spcPts val="270"/>
              </a:spcBef>
              <a:spcAft>
                <a:spcPts val="0"/>
              </a:spcAft>
              <a:buClr>
                <a:srgbClr val="505050"/>
              </a:buClr>
              <a:buSzPts val="1350"/>
              <a:buFont typeface="Arial"/>
              <a:buChar char="–"/>
              <a:defRPr sz="1350" b="0" i="0" u="none" strike="noStrike" cap="none">
                <a:solidFill>
                  <a:srgbClr val="505050"/>
                </a:solidFill>
                <a:latin typeface="Helvetica Neue"/>
                <a:ea typeface="Helvetica Neue"/>
                <a:cs typeface="Helvetica Neue"/>
                <a:sym typeface="Helvetica Neue"/>
              </a:defRPr>
            </a:lvl4pPr>
            <a:lvl5pPr marL="2286000" marR="0" lvl="4" indent="-314325" algn="l" rtl="0">
              <a:spcBef>
                <a:spcPts val="270"/>
              </a:spcBef>
              <a:spcAft>
                <a:spcPts val="0"/>
              </a:spcAft>
              <a:buClr>
                <a:srgbClr val="505050"/>
              </a:buClr>
              <a:buSzPts val="1350"/>
              <a:buFont typeface="Arial"/>
              <a:buChar char="•"/>
              <a:defRPr sz="1350" b="0" i="0" u="none" strike="noStrike" cap="none">
                <a:solidFill>
                  <a:srgbClr val="505050"/>
                </a:solidFill>
                <a:latin typeface="Helvetica Neue"/>
                <a:ea typeface="Helvetica Neue"/>
                <a:cs typeface="Helvetica Neue"/>
                <a:sym typeface="Helvetica Neue"/>
              </a:defRPr>
            </a:lvl5pPr>
            <a:lvl6pPr marL="2743200" marR="0" lvl="5"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dirty="0"/>
          </a:p>
        </p:txBody>
      </p:sp>
      <p:sp>
        <p:nvSpPr>
          <p:cNvPr id="2" name="Date Placeholder 1">
            <a:extLst>
              <a:ext uri="{FF2B5EF4-FFF2-40B4-BE49-F238E27FC236}">
                <a16:creationId xmlns:a16="http://schemas.microsoft.com/office/drawing/2014/main" id="{A00306BB-421D-454D-8C03-6B07DA99DB9C}"/>
              </a:ext>
            </a:extLst>
          </p:cNvPr>
          <p:cNvSpPr>
            <a:spLocks noGrp="1"/>
          </p:cNvSpPr>
          <p:nvPr>
            <p:ph type="dt" sz="half" idx="10"/>
          </p:nvPr>
        </p:nvSpPr>
        <p:spPr/>
        <p:txBody>
          <a:bodyPr/>
          <a:lstStyle/>
          <a:p>
            <a:fld id="{90348A46-2369-5F49-A7B5-91BDFD296A9F}" type="datetime1">
              <a:rPr lang="en-US" smtClean="0"/>
              <a:t>10/7/20</a:t>
            </a:fld>
            <a:endParaRPr lang="en-US"/>
          </a:p>
        </p:txBody>
      </p:sp>
      <p:sp>
        <p:nvSpPr>
          <p:cNvPr id="3" name="Footer Placeholder 2">
            <a:extLst>
              <a:ext uri="{FF2B5EF4-FFF2-40B4-BE49-F238E27FC236}">
                <a16:creationId xmlns:a16="http://schemas.microsoft.com/office/drawing/2014/main" id="{F7DB07A8-8617-494E-8BC3-A0C0A4844CC7}"/>
              </a:ext>
            </a:extLst>
          </p:cNvPr>
          <p:cNvSpPr>
            <a:spLocks noGrp="1"/>
          </p:cNvSpPr>
          <p:nvPr>
            <p:ph type="ftr" sz="quarter" idx="11"/>
          </p:nvPr>
        </p:nvSpPr>
        <p:spPr/>
        <p:txBody>
          <a:bodyPr/>
          <a:lstStyle/>
          <a:p>
            <a:r>
              <a:rPr lang="en-US"/>
              <a:t>EIC Collaboration Workshop </a:t>
            </a:r>
          </a:p>
        </p:txBody>
      </p:sp>
      <p:sp>
        <p:nvSpPr>
          <p:cNvPr id="4" name="Slide Number Placeholder 3">
            <a:extLst>
              <a:ext uri="{FF2B5EF4-FFF2-40B4-BE49-F238E27FC236}">
                <a16:creationId xmlns:a16="http://schemas.microsoft.com/office/drawing/2014/main" id="{655A2E65-DE96-A54E-B442-75BF08532853}"/>
              </a:ext>
            </a:extLst>
          </p:cNvPr>
          <p:cNvSpPr>
            <a:spLocks noGrp="1"/>
          </p:cNvSpPr>
          <p:nvPr>
            <p:ph type="sldNum" sz="quarter" idx="12"/>
          </p:nvPr>
        </p:nvSpPr>
        <p:spPr/>
        <p:txBody>
          <a:bodyPr/>
          <a:lstStyle/>
          <a:p>
            <a:fld id="{08C5ED55-9CF1-B14C-A70D-570BA9C2E732}" type="slidenum">
              <a:rPr lang="en-US" smtClean="0"/>
              <a:t>‹#›</a:t>
            </a:fld>
            <a:endParaRPr lang="en-US"/>
          </a:p>
        </p:txBody>
      </p:sp>
      <p:sp>
        <p:nvSpPr>
          <p:cNvPr id="7" name="Title 6">
            <a:extLst>
              <a:ext uri="{FF2B5EF4-FFF2-40B4-BE49-F238E27FC236}">
                <a16:creationId xmlns:a16="http://schemas.microsoft.com/office/drawing/2014/main" id="{72F08D74-4B04-9A47-9669-6B599CE162B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2110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mj-lt"/>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mj-lt"/>
                <a:ea typeface="Arial" charset="0"/>
                <a:cs typeface="Arial" charset="0"/>
              </a:defRPr>
            </a:lvl1pPr>
            <a:lvl2pPr>
              <a:defRPr>
                <a:latin typeface="+mj-lt"/>
                <a:ea typeface="Arial" charset="0"/>
                <a:cs typeface="Arial" charset="0"/>
              </a:defRPr>
            </a:lvl2pPr>
            <a:lvl3pPr>
              <a:defRPr>
                <a:latin typeface="+mj-lt"/>
                <a:ea typeface="Arial" charset="0"/>
                <a:cs typeface="Arial" charset="0"/>
              </a:defRPr>
            </a:lvl3pPr>
            <a:lvl4pPr>
              <a:defRPr>
                <a:latin typeface="+mj-lt"/>
                <a:ea typeface="Arial" charset="0"/>
                <a:cs typeface="Arial" charset="0"/>
              </a:defRPr>
            </a:lvl4pPr>
            <a:lvl5pPr>
              <a:defRPr>
                <a:latin typeface="+mj-lt"/>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atin typeface="+mj-lt"/>
              </a:defRPr>
            </a:lvl1pPr>
          </a:lstStyle>
          <a:p>
            <a:fld id="{3C1A67D1-881D-5743-AD35-760B387051C4}" type="datetime1">
              <a:rPr lang="en-US" smtClean="0"/>
              <a:t>10/7/20</a:t>
            </a:fld>
            <a:endParaRPr lang="en-US"/>
          </a:p>
        </p:txBody>
      </p:sp>
      <p:sp>
        <p:nvSpPr>
          <p:cNvPr id="5" name="Footer Placeholder 4"/>
          <p:cNvSpPr>
            <a:spLocks noGrp="1"/>
          </p:cNvSpPr>
          <p:nvPr>
            <p:ph type="ftr" sz="quarter" idx="11"/>
          </p:nvPr>
        </p:nvSpPr>
        <p:spPr/>
        <p:txBody>
          <a:bodyPr/>
          <a:lstStyle>
            <a:lvl1pPr>
              <a:defRPr>
                <a:latin typeface="+mj-lt"/>
              </a:defRPr>
            </a:lvl1pPr>
          </a:lstStyle>
          <a:p>
            <a:r>
              <a:rPr lang="en-US"/>
              <a:t>EIC Collaboration Workshop </a:t>
            </a:r>
          </a:p>
        </p:txBody>
      </p:sp>
      <p:sp>
        <p:nvSpPr>
          <p:cNvPr id="6" name="Slide Number Placeholder 5"/>
          <p:cNvSpPr>
            <a:spLocks noGrp="1"/>
          </p:cNvSpPr>
          <p:nvPr>
            <p:ph type="sldNum" sz="quarter" idx="12"/>
          </p:nvPr>
        </p:nvSpPr>
        <p:spPr/>
        <p:txBody>
          <a:bodyPr/>
          <a:lstStyle>
            <a:lvl1pPr>
              <a:defRPr>
                <a:latin typeface="+mj-lt"/>
              </a:defRPr>
            </a:lvl1pPr>
          </a:lstStyle>
          <a:p>
            <a:fld id="{893C5830-40F3-F04E-B2E3-10E6672BA8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atin typeface="+mj-lt"/>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atin typeface="+mj-lt"/>
              </a:defRPr>
            </a:lvl1pPr>
          </a:lstStyle>
          <a:p>
            <a:fld id="{148A4012-A62E-324F-9268-0F5DBCCF4DAF}" type="datetime1">
              <a:rPr lang="en-US" smtClean="0"/>
              <a:t>10/7/20</a:t>
            </a:fld>
            <a:endParaRPr lang="en-US"/>
          </a:p>
        </p:txBody>
      </p:sp>
      <p:sp>
        <p:nvSpPr>
          <p:cNvPr id="5" name="Footer Placeholder 4"/>
          <p:cNvSpPr>
            <a:spLocks noGrp="1"/>
          </p:cNvSpPr>
          <p:nvPr>
            <p:ph type="ftr" sz="quarter" idx="11"/>
          </p:nvPr>
        </p:nvSpPr>
        <p:spPr/>
        <p:txBody>
          <a:bodyPr/>
          <a:lstStyle>
            <a:lvl1pPr>
              <a:defRPr>
                <a:latin typeface="+mj-lt"/>
              </a:defRPr>
            </a:lvl1pPr>
          </a:lstStyle>
          <a:p>
            <a:r>
              <a:rPr lang="en-US"/>
              <a:t>EIC Collaboration Workshop </a:t>
            </a:r>
          </a:p>
        </p:txBody>
      </p:sp>
      <p:sp>
        <p:nvSpPr>
          <p:cNvPr id="6" name="Slide Number Placeholder 5"/>
          <p:cNvSpPr>
            <a:spLocks noGrp="1"/>
          </p:cNvSpPr>
          <p:nvPr>
            <p:ph type="sldNum" sz="quarter" idx="12"/>
          </p:nvPr>
        </p:nvSpPr>
        <p:spPr/>
        <p:txBody>
          <a:bodyPr/>
          <a:lstStyle>
            <a:lvl1pPr>
              <a:defRPr>
                <a:latin typeface="+mj-lt"/>
              </a:defRPr>
            </a:lvl1pPr>
          </a:lstStyle>
          <a:p>
            <a:fld id="{893C5830-40F3-F04E-B2E3-10E6672BA8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lvl1pPr>
              <a:defRPr>
                <a:latin typeface="+mj-lt"/>
              </a:defRPr>
            </a:lvl1pPr>
          </a:lstStyle>
          <a:p>
            <a:fld id="{3FE46B80-4741-E541-857B-CCC5175911C0}" type="datetime1">
              <a:rPr lang="en-US" smtClean="0"/>
              <a:t>10/7/20</a:t>
            </a:fld>
            <a:endParaRPr lang="en-US"/>
          </a:p>
        </p:txBody>
      </p:sp>
      <p:sp>
        <p:nvSpPr>
          <p:cNvPr id="6" name="Footer Placeholder 5"/>
          <p:cNvSpPr>
            <a:spLocks noGrp="1"/>
          </p:cNvSpPr>
          <p:nvPr>
            <p:ph type="ftr" sz="quarter" idx="11"/>
          </p:nvPr>
        </p:nvSpPr>
        <p:spPr/>
        <p:txBody>
          <a:bodyPr/>
          <a:lstStyle>
            <a:lvl1pPr>
              <a:defRPr>
                <a:latin typeface="+mj-lt"/>
              </a:defRPr>
            </a:lvl1pPr>
          </a:lstStyle>
          <a:p>
            <a:r>
              <a:rPr lang="en-US"/>
              <a:t>EIC Collaboration Workshop </a:t>
            </a:r>
          </a:p>
        </p:txBody>
      </p:sp>
      <p:sp>
        <p:nvSpPr>
          <p:cNvPr id="7" name="Slide Number Placeholder 6"/>
          <p:cNvSpPr>
            <a:spLocks noGrp="1"/>
          </p:cNvSpPr>
          <p:nvPr>
            <p:ph type="sldNum" sz="quarter" idx="12"/>
          </p:nvPr>
        </p:nvSpPr>
        <p:spPr/>
        <p:txBody>
          <a:bodyPr/>
          <a:lstStyle>
            <a:lvl1pPr>
              <a:defRPr>
                <a:latin typeface="+mj-lt"/>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A55F175-66BE-8E47-912E-D88924193893}" type="datetime1">
              <a:rPr lang="en-US" smtClean="0"/>
              <a:t>10/7/20</a:t>
            </a:fld>
            <a:endParaRPr lang="en-US"/>
          </a:p>
        </p:txBody>
      </p:sp>
      <p:sp>
        <p:nvSpPr>
          <p:cNvPr id="8" name="Footer Placeholder 7"/>
          <p:cNvSpPr>
            <a:spLocks noGrp="1"/>
          </p:cNvSpPr>
          <p:nvPr>
            <p:ph type="ftr" sz="quarter" idx="11"/>
          </p:nvPr>
        </p:nvSpPr>
        <p:spPr/>
        <p:txBody>
          <a:bodyPr/>
          <a:lstStyle/>
          <a:p>
            <a:r>
              <a:rPr lang="en-US"/>
              <a:t>EIC Collaboration Workshop </a:t>
            </a:r>
          </a:p>
        </p:txBody>
      </p:sp>
      <p:sp>
        <p:nvSpPr>
          <p:cNvPr id="9" name="Slide Number Placeholder 8"/>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lvl1pPr>
              <a:defRPr>
                <a:latin typeface="+mj-lt"/>
              </a:defRPr>
            </a:lvl1pPr>
          </a:lstStyle>
          <a:p>
            <a:fld id="{A4A73D4F-B1C4-2746-AEFD-05F1C6A9DA9D}" type="datetime1">
              <a:rPr lang="en-US" smtClean="0"/>
              <a:t>10/7/20</a:t>
            </a:fld>
            <a:endParaRPr lang="en-US"/>
          </a:p>
        </p:txBody>
      </p:sp>
      <p:sp>
        <p:nvSpPr>
          <p:cNvPr id="4" name="Footer Placeholder 3"/>
          <p:cNvSpPr>
            <a:spLocks noGrp="1"/>
          </p:cNvSpPr>
          <p:nvPr>
            <p:ph type="ftr" sz="quarter" idx="11"/>
          </p:nvPr>
        </p:nvSpPr>
        <p:spPr/>
        <p:txBody>
          <a:bodyPr/>
          <a:lstStyle>
            <a:lvl1pPr>
              <a:defRPr>
                <a:latin typeface="+mj-lt"/>
              </a:defRPr>
            </a:lvl1pPr>
          </a:lstStyle>
          <a:p>
            <a:r>
              <a:rPr lang="en-US"/>
              <a:t>EIC Collaboration Workshop </a:t>
            </a:r>
          </a:p>
        </p:txBody>
      </p:sp>
      <p:sp>
        <p:nvSpPr>
          <p:cNvPr id="5" name="Slide Number Placeholder 4"/>
          <p:cNvSpPr>
            <a:spLocks noGrp="1"/>
          </p:cNvSpPr>
          <p:nvPr>
            <p:ph type="sldNum" sz="quarter" idx="12"/>
          </p:nvPr>
        </p:nvSpPr>
        <p:spPr/>
        <p:txBody>
          <a:bodyPr/>
          <a:lstStyle>
            <a:lvl1pPr>
              <a:defRPr>
                <a:latin typeface="+mj-lt"/>
              </a:defRPr>
            </a:lvl1pPr>
          </a:lstStyle>
          <a:p>
            <a:fld id="{893C5830-40F3-F04E-B2E3-10E6672BA8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7F4A5F-6810-D947-B409-FC9984EB06EC}" type="datetime1">
              <a:rPr lang="en-US" smtClean="0"/>
              <a:t>10/7/20</a:t>
            </a:fld>
            <a:endParaRPr lang="en-US"/>
          </a:p>
        </p:txBody>
      </p:sp>
      <p:sp>
        <p:nvSpPr>
          <p:cNvPr id="3" name="Footer Placeholder 2"/>
          <p:cNvSpPr>
            <a:spLocks noGrp="1"/>
          </p:cNvSpPr>
          <p:nvPr>
            <p:ph type="ftr" sz="quarter" idx="11"/>
          </p:nvPr>
        </p:nvSpPr>
        <p:spPr/>
        <p:txBody>
          <a:bodyPr/>
          <a:lstStyle/>
          <a:p>
            <a:r>
              <a:rPr lang="en-US"/>
              <a:t>EIC Collaboration Workshop </a:t>
            </a:r>
          </a:p>
        </p:txBody>
      </p:sp>
      <p:sp>
        <p:nvSpPr>
          <p:cNvPr id="4" name="Slide Number Placeholder 3"/>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96CF00-F4FF-7C43-81EA-2C02B051C4D6}" type="datetime1">
              <a:rPr lang="en-US" smtClean="0"/>
              <a:t>10/7/20</a:t>
            </a:fld>
            <a:endParaRPr lang="en-US"/>
          </a:p>
        </p:txBody>
      </p:sp>
      <p:sp>
        <p:nvSpPr>
          <p:cNvPr id="6" name="Footer Placeholder 5"/>
          <p:cNvSpPr>
            <a:spLocks noGrp="1"/>
          </p:cNvSpPr>
          <p:nvPr>
            <p:ph type="ftr" sz="quarter" idx="11"/>
          </p:nvPr>
        </p:nvSpPr>
        <p:spPr/>
        <p:txBody>
          <a:bodyPr/>
          <a:lstStyle/>
          <a:p>
            <a:r>
              <a:rPr lang="en-US"/>
              <a:t>EIC Collaboration Workshop </a:t>
            </a:r>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6767722-28A1-6343-AA67-806D51218E97}" type="datetime1">
              <a:rPr lang="en-US" smtClean="0"/>
              <a:t>10/7/20</a:t>
            </a:fld>
            <a:endParaRPr lang="en-US"/>
          </a:p>
        </p:txBody>
      </p:sp>
      <p:sp>
        <p:nvSpPr>
          <p:cNvPr id="6" name="Footer Placeholder 5"/>
          <p:cNvSpPr>
            <a:spLocks noGrp="1"/>
          </p:cNvSpPr>
          <p:nvPr>
            <p:ph type="ftr" sz="quarter" idx="11"/>
          </p:nvPr>
        </p:nvSpPr>
        <p:spPr/>
        <p:txBody>
          <a:bodyPr/>
          <a:lstStyle/>
          <a:p>
            <a:r>
              <a:rPr lang="en-US"/>
              <a:t>EIC Collaboration Workshop </a:t>
            </a:r>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154AB774-5284-B647-AA83-EF064A09DF8F}" type="datetime1">
              <a:rPr lang="en-US" smtClean="0"/>
              <a:t>10/7/20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r>
              <a:rPr lang="en-US"/>
              <a:t>EIC Collaboration Workshop </a:t>
            </a:r>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6"/>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commons.wikimedia.org/wiki/file:check-green.svg" TargetMode="External"/><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32.png"/><Relationship Id="rId5" Type="http://schemas.openxmlformats.org/officeDocument/2006/relationships/image" Target="../media/image31.tiff"/><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8.tiff"/><Relationship Id="rId3" Type="http://schemas.openxmlformats.org/officeDocument/2006/relationships/image" Target="../media/image33.tiff"/><Relationship Id="rId7" Type="http://schemas.openxmlformats.org/officeDocument/2006/relationships/image" Target="../media/image37.tif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6.tiff"/><Relationship Id="rId5" Type="http://schemas.openxmlformats.org/officeDocument/2006/relationships/image" Target="../media/image35.tiff"/><Relationship Id="rId4" Type="http://schemas.openxmlformats.org/officeDocument/2006/relationships/image" Target="../media/image34.tiff"/><Relationship Id="rId9" Type="http://schemas.openxmlformats.org/officeDocument/2006/relationships/image" Target="../media/image39.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28.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9.tiff"/><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33.tiff"/><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3.tiff"/><Relationship Id="rId5" Type="http://schemas.openxmlformats.org/officeDocument/2006/relationships/image" Target="../media/image55.emf"/><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tiff"/><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tiff"/><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66936" y="2535476"/>
            <a:ext cx="5780658" cy="1787047"/>
          </a:xfrm>
        </p:spPr>
        <p:txBody>
          <a:bodyPr>
            <a:normAutofit fontScale="90000"/>
          </a:bodyPr>
          <a:lstStyle/>
          <a:p>
            <a:r>
              <a:rPr lang="en-US" sz="3600" dirty="0">
                <a:latin typeface="+mj-lt"/>
              </a:rPr>
              <a:t>EIC cooling </a:t>
            </a:r>
            <a:r>
              <a:rPr lang="en-US" altLang="zh-CN" sz="3600" dirty="0">
                <a:latin typeface="+mj-lt"/>
              </a:rPr>
              <a:t>design</a:t>
            </a:r>
            <a:r>
              <a:rPr lang="zh-CN" altLang="en-US" sz="3600" dirty="0">
                <a:latin typeface="+mj-lt"/>
              </a:rPr>
              <a:t> </a:t>
            </a:r>
            <a:r>
              <a:rPr lang="en-US" altLang="zh-CN" sz="3600" dirty="0">
                <a:latin typeface="+mj-lt"/>
              </a:rPr>
              <a:t>and</a:t>
            </a:r>
            <a:r>
              <a:rPr lang="zh-CN" altLang="en-US" sz="3600" dirty="0">
                <a:latin typeface="+mj-lt"/>
              </a:rPr>
              <a:t> </a:t>
            </a:r>
            <a:r>
              <a:rPr lang="en-US" sz="3600" dirty="0">
                <a:latin typeface="+mj-lt"/>
              </a:rPr>
              <a:t>R&amp;D status</a:t>
            </a:r>
            <a:br>
              <a:rPr lang="en-US" sz="3600" dirty="0">
                <a:latin typeface="+mj-lt"/>
              </a:rPr>
            </a:br>
            <a:r>
              <a:rPr lang="zh-CN" altLang="en-US" sz="1200" dirty="0">
                <a:latin typeface="+mj-lt"/>
              </a:rPr>
              <a:t> </a:t>
            </a:r>
            <a:br>
              <a:rPr lang="en-US" sz="3600" dirty="0">
                <a:latin typeface="+mj-lt"/>
              </a:rPr>
            </a:br>
            <a:r>
              <a:rPr lang="en-US" sz="2800" dirty="0">
                <a:latin typeface="+mj-lt"/>
              </a:rPr>
              <a:t>Erdong Wang</a:t>
            </a:r>
            <a:br>
              <a:rPr lang="en-US" sz="2800" dirty="0">
                <a:latin typeface="+mj-lt"/>
              </a:rPr>
            </a:br>
            <a:r>
              <a:rPr lang="en-US" sz="2800" dirty="0">
                <a:latin typeface="+mj-lt"/>
              </a:rPr>
              <a:t>Brookhaven National laboratory</a:t>
            </a:r>
          </a:p>
        </p:txBody>
      </p:sp>
      <p:sp>
        <p:nvSpPr>
          <p:cNvPr id="6" name="TextBox 5">
            <a:extLst>
              <a:ext uri="{FF2B5EF4-FFF2-40B4-BE49-F238E27FC236}">
                <a16:creationId xmlns:a16="http://schemas.microsoft.com/office/drawing/2014/main" id="{3F1D4DEF-6C71-3541-BD34-FC7FDD16024C}"/>
              </a:ext>
            </a:extLst>
          </p:cNvPr>
          <p:cNvSpPr txBox="1"/>
          <p:nvPr/>
        </p:nvSpPr>
        <p:spPr>
          <a:xfrm>
            <a:off x="3882931" y="4493098"/>
            <a:ext cx="5022991" cy="1200329"/>
          </a:xfrm>
          <a:prstGeom prst="rect">
            <a:avLst/>
          </a:prstGeom>
          <a:noFill/>
        </p:spPr>
        <p:txBody>
          <a:bodyPr wrap="square" rtlCol="0">
            <a:spAutoFit/>
          </a:bodyPr>
          <a:lstStyle/>
          <a:p>
            <a:pPr algn="r"/>
            <a:r>
              <a:rPr lang="en-US" sz="2400" dirty="0">
                <a:solidFill>
                  <a:schemeClr val="bg1"/>
                </a:solidFill>
                <a:latin typeface="+mj-lt"/>
              </a:rPr>
              <a:t>EIC Accelerator Collaboration Workshop</a:t>
            </a:r>
          </a:p>
          <a:p>
            <a:pPr algn="r"/>
            <a:r>
              <a:rPr lang="en-US" sz="2400" dirty="0">
                <a:solidFill>
                  <a:schemeClr val="bg1"/>
                </a:solidFill>
                <a:latin typeface="+mj-lt"/>
              </a:rPr>
              <a:t>October 7-9, 2020</a:t>
            </a:r>
          </a:p>
        </p:txBody>
      </p:sp>
    </p:spTree>
    <p:extLst>
      <p:ext uri="{BB962C8B-B14F-4D97-AF65-F5344CB8AC3E}">
        <p14:creationId xmlns:p14="http://schemas.microsoft.com/office/powerpoint/2010/main" val="700661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E62D4-DFF5-D04C-B2EC-DE8D35723BC5}"/>
              </a:ext>
            </a:extLst>
          </p:cNvPr>
          <p:cNvSpPr>
            <a:spLocks noGrp="1"/>
          </p:cNvSpPr>
          <p:nvPr>
            <p:ph type="title"/>
          </p:nvPr>
        </p:nvSpPr>
        <p:spPr/>
        <p:txBody>
          <a:bodyPr/>
          <a:lstStyle/>
          <a:p>
            <a:r>
              <a:rPr lang="en-US" altLang="zh-CN" dirty="0" err="1"/>
              <a:t>ERL_injector</a:t>
            </a:r>
            <a:r>
              <a:rPr lang="zh-CN" altLang="en-US" dirty="0"/>
              <a:t> </a:t>
            </a:r>
            <a:r>
              <a:rPr lang="en-US" altLang="zh-CN" dirty="0"/>
              <a:t>and</a:t>
            </a:r>
            <a:r>
              <a:rPr lang="zh-CN" altLang="en-US" dirty="0"/>
              <a:t> </a:t>
            </a:r>
            <a:r>
              <a:rPr lang="en-US" altLang="zh-CN" dirty="0" err="1"/>
              <a:t>Linac</a:t>
            </a:r>
            <a:endParaRPr lang="en-US" dirty="0"/>
          </a:p>
        </p:txBody>
      </p:sp>
      <p:sp>
        <p:nvSpPr>
          <p:cNvPr id="4" name="Slide Number Placeholder 3">
            <a:extLst>
              <a:ext uri="{FF2B5EF4-FFF2-40B4-BE49-F238E27FC236}">
                <a16:creationId xmlns:a16="http://schemas.microsoft.com/office/drawing/2014/main" id="{702E2CB7-8C9E-9A4E-B50A-565A12534CF1}"/>
              </a:ext>
            </a:extLst>
          </p:cNvPr>
          <p:cNvSpPr>
            <a:spLocks noGrp="1"/>
          </p:cNvSpPr>
          <p:nvPr>
            <p:ph type="sldNum" sz="quarter" idx="12"/>
          </p:nvPr>
        </p:nvSpPr>
        <p:spPr/>
        <p:txBody>
          <a:bodyPr/>
          <a:lstStyle/>
          <a:p>
            <a:fld id="{893C5830-40F3-F04E-B2E3-10E6672BA8FF}" type="slidenum">
              <a:rPr lang="en-US" smtClean="0"/>
              <a:t>10</a:t>
            </a:fld>
            <a:endParaRPr lang="en-US"/>
          </a:p>
        </p:txBody>
      </p:sp>
      <p:graphicFrame>
        <p:nvGraphicFramePr>
          <p:cNvPr id="46" name="Table 45">
            <a:extLst>
              <a:ext uri="{FF2B5EF4-FFF2-40B4-BE49-F238E27FC236}">
                <a16:creationId xmlns:a16="http://schemas.microsoft.com/office/drawing/2014/main" id="{70A71A54-A77C-F945-A68B-47762D58AFC9}"/>
              </a:ext>
            </a:extLst>
          </p:cNvPr>
          <p:cNvGraphicFramePr>
            <a:graphicFrameLocks noGrp="1"/>
          </p:cNvGraphicFramePr>
          <p:nvPr>
            <p:extLst>
              <p:ext uri="{D42A27DB-BD31-4B8C-83A1-F6EECF244321}">
                <p14:modId xmlns:p14="http://schemas.microsoft.com/office/powerpoint/2010/main" val="3289449323"/>
              </p:ext>
            </p:extLst>
          </p:nvPr>
        </p:nvGraphicFramePr>
        <p:xfrm>
          <a:off x="377528" y="3804379"/>
          <a:ext cx="5032783" cy="2400300"/>
        </p:xfrm>
        <a:graphic>
          <a:graphicData uri="http://schemas.openxmlformats.org/drawingml/2006/table">
            <a:tbl>
              <a:tblPr firstRow="1" bandRow="1">
                <a:tableStyleId>{5C22544A-7EE6-4342-B048-85BDC9FD1C3A}</a:tableStyleId>
              </a:tblPr>
              <a:tblGrid>
                <a:gridCol w="3235350">
                  <a:extLst>
                    <a:ext uri="{9D8B030D-6E8A-4147-A177-3AD203B41FA5}">
                      <a16:colId xmlns:a16="http://schemas.microsoft.com/office/drawing/2014/main" val="2413524042"/>
                    </a:ext>
                  </a:extLst>
                </a:gridCol>
                <a:gridCol w="1797433">
                  <a:extLst>
                    <a:ext uri="{9D8B030D-6E8A-4147-A177-3AD203B41FA5}">
                      <a16:colId xmlns:a16="http://schemas.microsoft.com/office/drawing/2014/main" val="754816645"/>
                    </a:ext>
                  </a:extLst>
                </a:gridCol>
              </a:tblGrid>
              <a:tr h="0">
                <a:tc>
                  <a:txBody>
                    <a:bodyPr/>
                    <a:lstStyle/>
                    <a:p>
                      <a:endParaRPr lang="en-US" sz="1800" b="0" i="0" dirty="0">
                        <a:latin typeface="+mj-lt"/>
                      </a:endParaRPr>
                    </a:p>
                  </a:txBody>
                  <a:tcPr marL="68580" marR="68580" marT="34290" marB="34290">
                    <a:solidFill>
                      <a:srgbClr val="2C425B"/>
                    </a:solidFill>
                  </a:tcPr>
                </a:tc>
                <a:tc>
                  <a:txBody>
                    <a:bodyPr/>
                    <a:lstStyle/>
                    <a:p>
                      <a:r>
                        <a:rPr lang="en-US" sz="1800" b="0" i="0" dirty="0">
                          <a:latin typeface="+mj-lt"/>
                        </a:rPr>
                        <a:t>parameter</a:t>
                      </a:r>
                    </a:p>
                  </a:txBody>
                  <a:tcPr marL="68580" marR="68580" marT="34290" marB="34290">
                    <a:solidFill>
                      <a:srgbClr val="2C425B"/>
                    </a:solidFill>
                  </a:tcPr>
                </a:tc>
                <a:extLst>
                  <a:ext uri="{0D108BD9-81ED-4DB2-BD59-A6C34878D82A}">
                    <a16:rowId xmlns:a16="http://schemas.microsoft.com/office/drawing/2014/main" val="4150914170"/>
                  </a:ext>
                </a:extLst>
              </a:tr>
              <a:tr h="278130">
                <a:tc>
                  <a:txBody>
                    <a:bodyPr/>
                    <a:lstStyle/>
                    <a:p>
                      <a:r>
                        <a:rPr lang="en-US" sz="1800" b="0" i="0" dirty="0">
                          <a:solidFill>
                            <a:schemeClr val="bg1"/>
                          </a:solidFill>
                          <a:latin typeface="+mj-lt"/>
                        </a:rPr>
                        <a:t>Bunch charge</a:t>
                      </a:r>
                    </a:p>
                  </a:txBody>
                  <a:tcPr marL="68580" marR="68580" marT="34290" marB="34290">
                    <a:solidFill>
                      <a:srgbClr val="2C425B"/>
                    </a:solidFill>
                  </a:tcPr>
                </a:tc>
                <a:tc>
                  <a:txBody>
                    <a:bodyPr/>
                    <a:lstStyle/>
                    <a:p>
                      <a:r>
                        <a:rPr lang="en-US" sz="1800" b="0" i="0" dirty="0">
                          <a:latin typeface="+mj-lt"/>
                        </a:rPr>
                        <a:t>1 </a:t>
                      </a:r>
                      <a:r>
                        <a:rPr lang="en-US" sz="1800" b="0" i="0" dirty="0" err="1">
                          <a:latin typeface="+mj-lt"/>
                        </a:rPr>
                        <a:t>nC</a:t>
                      </a:r>
                      <a:endParaRPr lang="en-US" sz="1800" b="0" i="0" dirty="0">
                        <a:latin typeface="+mj-lt"/>
                      </a:endParaRPr>
                    </a:p>
                  </a:txBody>
                  <a:tcPr marL="68580" marR="68580" marT="34290" marB="34290"/>
                </a:tc>
                <a:extLst>
                  <a:ext uri="{0D108BD9-81ED-4DB2-BD59-A6C34878D82A}">
                    <a16:rowId xmlns:a16="http://schemas.microsoft.com/office/drawing/2014/main" val="3997942589"/>
                  </a:ext>
                </a:extLst>
              </a:tr>
              <a:tr h="278130">
                <a:tc>
                  <a:txBody>
                    <a:bodyPr/>
                    <a:lstStyle/>
                    <a:p>
                      <a:r>
                        <a:rPr lang="en-US" altLang="zh-CN" sz="1800" b="0" i="0" dirty="0">
                          <a:solidFill>
                            <a:schemeClr val="bg1"/>
                          </a:solidFill>
                          <a:latin typeface="+mj-lt"/>
                        </a:rPr>
                        <a:t>Peak</a:t>
                      </a:r>
                      <a:r>
                        <a:rPr lang="zh-CN" altLang="en-US" sz="1800" b="0" i="0" dirty="0">
                          <a:solidFill>
                            <a:schemeClr val="bg1"/>
                          </a:solidFill>
                          <a:latin typeface="+mj-lt"/>
                        </a:rPr>
                        <a:t> </a:t>
                      </a:r>
                      <a:r>
                        <a:rPr lang="en-US" altLang="zh-CN" sz="1800" b="0" i="0" dirty="0">
                          <a:solidFill>
                            <a:schemeClr val="bg1"/>
                          </a:solidFill>
                          <a:latin typeface="+mj-lt"/>
                        </a:rPr>
                        <a:t>current</a:t>
                      </a:r>
                      <a:r>
                        <a:rPr lang="zh-CN" altLang="en-US" sz="1800" b="0" i="0" dirty="0">
                          <a:solidFill>
                            <a:schemeClr val="bg1"/>
                          </a:solidFill>
                          <a:latin typeface="+mj-lt"/>
                        </a:rPr>
                        <a:t> </a:t>
                      </a:r>
                      <a:endParaRPr lang="en-US" sz="1800" b="0" i="0" dirty="0">
                        <a:solidFill>
                          <a:schemeClr val="bg1"/>
                        </a:solidFill>
                        <a:latin typeface="+mj-lt"/>
                      </a:endParaRPr>
                    </a:p>
                  </a:txBody>
                  <a:tcPr marL="68580" marR="68580" marT="34290" marB="34290">
                    <a:solidFill>
                      <a:srgbClr val="2C425B"/>
                    </a:solidFill>
                  </a:tcPr>
                </a:tc>
                <a:tc>
                  <a:txBody>
                    <a:bodyPr/>
                    <a:lstStyle/>
                    <a:p>
                      <a:r>
                        <a:rPr lang="en-US" altLang="zh-CN" sz="1800" b="0" i="0" dirty="0">
                          <a:latin typeface="+mj-lt"/>
                        </a:rPr>
                        <a:t>30</a:t>
                      </a:r>
                      <a:r>
                        <a:rPr lang="zh-CN" altLang="en-US" sz="1800" b="0" i="0" dirty="0">
                          <a:latin typeface="+mj-lt"/>
                        </a:rPr>
                        <a:t> </a:t>
                      </a:r>
                      <a:r>
                        <a:rPr lang="en-US" altLang="zh-CN" sz="1800" b="0" i="0" dirty="0">
                          <a:latin typeface="+mj-lt"/>
                        </a:rPr>
                        <a:t>A</a:t>
                      </a:r>
                      <a:endParaRPr lang="en-US" sz="1800" b="0" i="0" dirty="0">
                        <a:latin typeface="+mj-lt"/>
                      </a:endParaRPr>
                    </a:p>
                  </a:txBody>
                  <a:tcPr marL="68580" marR="68580" marT="34290" marB="34290"/>
                </a:tc>
                <a:extLst>
                  <a:ext uri="{0D108BD9-81ED-4DB2-BD59-A6C34878D82A}">
                    <a16:rowId xmlns:a16="http://schemas.microsoft.com/office/drawing/2014/main" val="3020370382"/>
                  </a:ext>
                </a:extLst>
              </a:tr>
              <a:tr h="278130">
                <a:tc>
                  <a:txBody>
                    <a:bodyPr/>
                    <a:lstStyle/>
                    <a:p>
                      <a:r>
                        <a:rPr lang="en-US" sz="1800" b="0" i="0" dirty="0">
                          <a:solidFill>
                            <a:schemeClr val="bg1"/>
                          </a:solidFill>
                          <a:latin typeface="+mj-lt"/>
                        </a:rPr>
                        <a:t>RMS Bunch length</a:t>
                      </a:r>
                    </a:p>
                  </a:txBody>
                  <a:tcPr marL="68580" marR="68580" marT="34290" marB="34290">
                    <a:solidFill>
                      <a:srgbClr val="2C425B"/>
                    </a:solidFill>
                  </a:tcPr>
                </a:tc>
                <a:tc>
                  <a:txBody>
                    <a:bodyPr/>
                    <a:lstStyle/>
                    <a:p>
                      <a:r>
                        <a:rPr lang="en-US" altLang="zh-CN" sz="1800" b="0" i="0" dirty="0">
                          <a:latin typeface="+mj-lt"/>
                        </a:rPr>
                        <a:t>5.1</a:t>
                      </a:r>
                      <a:r>
                        <a:rPr lang="en-US" sz="1800" b="0" i="0" dirty="0">
                          <a:latin typeface="+mj-lt"/>
                        </a:rPr>
                        <a:t> mm</a:t>
                      </a:r>
                    </a:p>
                  </a:txBody>
                  <a:tcPr marL="68580" marR="68580" marT="34290" marB="34290"/>
                </a:tc>
                <a:extLst>
                  <a:ext uri="{0D108BD9-81ED-4DB2-BD59-A6C34878D82A}">
                    <a16:rowId xmlns:a16="http://schemas.microsoft.com/office/drawing/2014/main" val="330798784"/>
                  </a:ext>
                </a:extLst>
              </a:tr>
              <a:tr h="278130">
                <a:tc>
                  <a:txBody>
                    <a:bodyPr/>
                    <a:lstStyle/>
                    <a:p>
                      <a:r>
                        <a:rPr lang="en-US" sz="1800" b="0" i="0" dirty="0">
                          <a:solidFill>
                            <a:schemeClr val="bg1"/>
                          </a:solidFill>
                          <a:latin typeface="+mj-lt"/>
                        </a:rPr>
                        <a:t>RMS Normalized emittance</a:t>
                      </a:r>
                    </a:p>
                  </a:txBody>
                  <a:tcPr marL="68580" marR="68580" marT="34290" marB="34290">
                    <a:solidFill>
                      <a:srgbClr val="2C425B"/>
                    </a:solidFill>
                  </a:tcPr>
                </a:tc>
                <a:tc>
                  <a:txBody>
                    <a:bodyPr/>
                    <a:lstStyle/>
                    <a:p>
                      <a:r>
                        <a:rPr lang="en-US" sz="1800" b="0" i="0" dirty="0">
                          <a:latin typeface="+mj-lt"/>
                        </a:rPr>
                        <a:t>2.</a:t>
                      </a:r>
                      <a:r>
                        <a:rPr lang="en-US" altLang="zh-CN" sz="1800" b="0" i="0" dirty="0">
                          <a:latin typeface="+mj-lt"/>
                        </a:rPr>
                        <a:t>8</a:t>
                      </a:r>
                      <a:r>
                        <a:rPr lang="en-US" sz="1800" b="0" i="0" dirty="0">
                          <a:latin typeface="+mj-lt"/>
                        </a:rPr>
                        <a:t> mm-</a:t>
                      </a:r>
                      <a:r>
                        <a:rPr lang="en-US" sz="1800" b="0" i="0" dirty="0" err="1">
                          <a:latin typeface="+mj-lt"/>
                        </a:rPr>
                        <a:t>mrad</a:t>
                      </a:r>
                      <a:endParaRPr lang="en-US" sz="1800" b="0" i="0" dirty="0">
                        <a:latin typeface="+mj-lt"/>
                      </a:endParaRPr>
                    </a:p>
                  </a:txBody>
                  <a:tcPr marL="68580" marR="68580" marT="34290" marB="34290"/>
                </a:tc>
                <a:extLst>
                  <a:ext uri="{0D108BD9-81ED-4DB2-BD59-A6C34878D82A}">
                    <a16:rowId xmlns:a16="http://schemas.microsoft.com/office/drawing/2014/main" val="1131538029"/>
                  </a:ext>
                </a:extLst>
              </a:tr>
              <a:tr h="278130">
                <a:tc>
                  <a:txBody>
                    <a:bodyPr/>
                    <a:lstStyle/>
                    <a:p>
                      <a:r>
                        <a:rPr lang="en-US" sz="1800" b="0" i="0" dirty="0">
                          <a:solidFill>
                            <a:schemeClr val="bg1"/>
                          </a:solidFill>
                          <a:latin typeface="+mj-lt"/>
                        </a:rPr>
                        <a:t>Energy</a:t>
                      </a:r>
                    </a:p>
                  </a:txBody>
                  <a:tcPr marL="68580" marR="68580" marT="34290" marB="34290">
                    <a:solidFill>
                      <a:srgbClr val="2C425B"/>
                    </a:solidFill>
                  </a:tcPr>
                </a:tc>
                <a:tc>
                  <a:txBody>
                    <a:bodyPr/>
                    <a:lstStyle/>
                    <a:p>
                      <a:r>
                        <a:rPr lang="en-US" sz="1800" b="0" i="0" dirty="0">
                          <a:latin typeface="+mj-lt"/>
                        </a:rPr>
                        <a:t>150 MeV</a:t>
                      </a:r>
                    </a:p>
                  </a:txBody>
                  <a:tcPr marL="68580" marR="68580" marT="34290" marB="34290"/>
                </a:tc>
                <a:extLst>
                  <a:ext uri="{0D108BD9-81ED-4DB2-BD59-A6C34878D82A}">
                    <a16:rowId xmlns:a16="http://schemas.microsoft.com/office/drawing/2014/main" val="3210846693"/>
                  </a:ext>
                </a:extLst>
              </a:tr>
              <a:tr h="278130">
                <a:tc>
                  <a:txBody>
                    <a:bodyPr/>
                    <a:lstStyle/>
                    <a:p>
                      <a:r>
                        <a:rPr lang="en-US" sz="1800" b="0" i="0" dirty="0">
                          <a:solidFill>
                            <a:schemeClr val="bg1"/>
                          </a:solidFill>
                          <a:latin typeface="+mj-lt"/>
                        </a:rPr>
                        <a:t>RMS </a:t>
                      </a:r>
                      <a:r>
                        <a:rPr lang="en-US" sz="1800" b="0" i="0" dirty="0" err="1">
                          <a:solidFill>
                            <a:schemeClr val="bg1"/>
                          </a:solidFill>
                          <a:latin typeface="+mj-lt"/>
                        </a:rPr>
                        <a:t>dp</a:t>
                      </a:r>
                      <a:r>
                        <a:rPr lang="en-US" sz="1800" b="0" i="0" dirty="0">
                          <a:solidFill>
                            <a:schemeClr val="bg1"/>
                          </a:solidFill>
                          <a:latin typeface="+mj-lt"/>
                        </a:rPr>
                        <a:t>/p</a:t>
                      </a:r>
                    </a:p>
                  </a:txBody>
                  <a:tcPr marL="68580" marR="68580" marT="34290" marB="34290">
                    <a:solidFill>
                      <a:srgbClr val="2C425B"/>
                    </a:solidFill>
                  </a:tcPr>
                </a:tc>
                <a:tc>
                  <a:txBody>
                    <a:bodyPr/>
                    <a:lstStyle/>
                    <a:p>
                      <a:r>
                        <a:rPr lang="en-US" altLang="zh-CN" sz="1800" b="0" i="0" dirty="0">
                          <a:latin typeface="+mj-lt"/>
                        </a:rPr>
                        <a:t>5.5</a:t>
                      </a:r>
                      <a:r>
                        <a:rPr lang="zh-CN" altLang="en-US" sz="1800" b="0" i="0" dirty="0">
                          <a:latin typeface="+mj-lt"/>
                        </a:rPr>
                        <a:t> </a:t>
                      </a:r>
                      <a:r>
                        <a:rPr lang="en-US" sz="1800" b="0" i="0" dirty="0">
                          <a:latin typeface="+mj-lt"/>
                        </a:rPr>
                        <a:t>e-5</a:t>
                      </a:r>
                    </a:p>
                  </a:txBody>
                  <a:tcPr marL="68580" marR="68580" marT="34290" marB="34290"/>
                </a:tc>
                <a:extLst>
                  <a:ext uri="{0D108BD9-81ED-4DB2-BD59-A6C34878D82A}">
                    <a16:rowId xmlns:a16="http://schemas.microsoft.com/office/drawing/2014/main" val="4208473877"/>
                  </a:ext>
                </a:extLst>
              </a:tr>
            </a:tbl>
          </a:graphicData>
        </a:graphic>
      </p:graphicFrame>
      <p:sp>
        <p:nvSpPr>
          <p:cNvPr id="3" name="TextBox 2">
            <a:extLst>
              <a:ext uri="{FF2B5EF4-FFF2-40B4-BE49-F238E27FC236}">
                <a16:creationId xmlns:a16="http://schemas.microsoft.com/office/drawing/2014/main" id="{992BF87F-812C-D942-AB1B-C2B5A6F6DD0A}"/>
              </a:ext>
            </a:extLst>
          </p:cNvPr>
          <p:cNvSpPr txBox="1"/>
          <p:nvPr/>
        </p:nvSpPr>
        <p:spPr>
          <a:xfrm>
            <a:off x="6421888" y="1151437"/>
            <a:ext cx="2547492" cy="369332"/>
          </a:xfrm>
          <a:prstGeom prst="rect">
            <a:avLst/>
          </a:prstGeom>
          <a:noFill/>
        </p:spPr>
        <p:txBody>
          <a:bodyPr wrap="none" rtlCol="0">
            <a:spAutoFit/>
          </a:bodyPr>
          <a:lstStyle/>
          <a:p>
            <a:r>
              <a:rPr lang="en-US" dirty="0">
                <a:latin typeface="+mj-lt"/>
              </a:rPr>
              <a:t>Longitudinal phase space</a:t>
            </a:r>
          </a:p>
        </p:txBody>
      </p:sp>
      <p:cxnSp>
        <p:nvCxnSpPr>
          <p:cNvPr id="6" name="Straight Arrow Connector 5">
            <a:extLst>
              <a:ext uri="{FF2B5EF4-FFF2-40B4-BE49-F238E27FC236}">
                <a16:creationId xmlns:a16="http://schemas.microsoft.com/office/drawing/2014/main" id="{C60C7FA6-2D41-984D-A34D-3009E63FDE2F}"/>
              </a:ext>
            </a:extLst>
          </p:cNvPr>
          <p:cNvCxnSpPr>
            <a:cxnSpLocks/>
          </p:cNvCxnSpPr>
          <p:nvPr/>
        </p:nvCxnSpPr>
        <p:spPr>
          <a:xfrm flipH="1">
            <a:off x="5734357" y="2330191"/>
            <a:ext cx="84659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B62250E9-45AA-A442-9F00-15D76DC79488}"/>
              </a:ext>
            </a:extLst>
          </p:cNvPr>
          <p:cNvSpPr txBox="1"/>
          <p:nvPr/>
        </p:nvSpPr>
        <p:spPr>
          <a:xfrm>
            <a:off x="604768" y="3151270"/>
            <a:ext cx="7811767" cy="646331"/>
          </a:xfrm>
          <a:prstGeom prst="rect">
            <a:avLst/>
          </a:prstGeom>
          <a:solidFill>
            <a:srgbClr val="CFD6EB"/>
          </a:solidFill>
        </p:spPr>
        <p:txBody>
          <a:bodyPr wrap="square" rtlCol="0">
            <a:spAutoFit/>
          </a:bodyPr>
          <a:lstStyle/>
          <a:p>
            <a:r>
              <a:rPr lang="en-US" altLang="zh-CN" dirty="0">
                <a:latin typeface="+mj-lt"/>
              </a:rPr>
              <a:t>Injector</a:t>
            </a:r>
            <a:r>
              <a:rPr lang="zh-CN" altLang="en-US" dirty="0">
                <a:latin typeface="+mj-lt"/>
              </a:rPr>
              <a:t> </a:t>
            </a:r>
            <a:r>
              <a:rPr lang="en-US" altLang="zh-CN" dirty="0">
                <a:latin typeface="+mj-lt"/>
              </a:rPr>
              <a:t>and</a:t>
            </a:r>
            <a:r>
              <a:rPr lang="zh-CN" altLang="en-US" dirty="0">
                <a:latin typeface="+mj-lt"/>
              </a:rPr>
              <a:t> </a:t>
            </a:r>
            <a:r>
              <a:rPr lang="en-US" altLang="zh-CN" dirty="0" err="1">
                <a:latin typeface="+mj-lt"/>
              </a:rPr>
              <a:t>Linac</a:t>
            </a:r>
            <a:r>
              <a:rPr lang="zh-CN" altLang="en-US" dirty="0">
                <a:latin typeface="+mj-lt"/>
              </a:rPr>
              <a:t> </a:t>
            </a:r>
            <a:r>
              <a:rPr lang="en-US" altLang="zh-CN" dirty="0">
                <a:latin typeface="+mj-lt"/>
              </a:rPr>
              <a:t>are</a:t>
            </a:r>
            <a:r>
              <a:rPr lang="zh-CN" altLang="en-US" dirty="0">
                <a:latin typeface="+mj-lt"/>
              </a:rPr>
              <a:t> </a:t>
            </a:r>
            <a:r>
              <a:rPr lang="en-US" altLang="zh-CN" dirty="0">
                <a:latin typeface="+mj-lt"/>
              </a:rPr>
              <a:t>simulated</a:t>
            </a:r>
            <a:r>
              <a:rPr lang="zh-CN" altLang="en-US" dirty="0">
                <a:latin typeface="+mj-lt"/>
              </a:rPr>
              <a:t> </a:t>
            </a:r>
            <a:r>
              <a:rPr lang="en-US" altLang="zh-CN" dirty="0">
                <a:latin typeface="+mj-lt"/>
              </a:rPr>
              <a:t>by</a:t>
            </a:r>
            <a:r>
              <a:rPr lang="zh-CN" altLang="en-US" dirty="0">
                <a:latin typeface="+mj-lt"/>
              </a:rPr>
              <a:t> </a:t>
            </a:r>
            <a:r>
              <a:rPr lang="en-US" altLang="zh-CN" dirty="0" err="1">
                <a:latin typeface="+mj-lt"/>
              </a:rPr>
              <a:t>Parmela</a:t>
            </a:r>
            <a:r>
              <a:rPr lang="zh-CN" altLang="en-US" dirty="0">
                <a:latin typeface="+mj-lt"/>
              </a:rPr>
              <a:t> </a:t>
            </a:r>
            <a:r>
              <a:rPr lang="en-US" altLang="zh-CN" dirty="0">
                <a:latin typeface="+mj-lt"/>
              </a:rPr>
              <a:t>with</a:t>
            </a:r>
            <a:r>
              <a:rPr lang="zh-CN" altLang="en-US" dirty="0">
                <a:latin typeface="+mj-lt"/>
              </a:rPr>
              <a:t> </a:t>
            </a:r>
            <a:r>
              <a:rPr lang="en-US" altLang="zh-CN" dirty="0">
                <a:latin typeface="+mj-lt"/>
              </a:rPr>
              <a:t>space</a:t>
            </a:r>
            <a:r>
              <a:rPr lang="zh-CN" altLang="en-US" dirty="0">
                <a:latin typeface="+mj-lt"/>
              </a:rPr>
              <a:t> </a:t>
            </a:r>
            <a:r>
              <a:rPr lang="en-US" altLang="zh-CN" dirty="0">
                <a:latin typeface="+mj-lt"/>
              </a:rPr>
              <a:t>charge</a:t>
            </a:r>
            <a:r>
              <a:rPr lang="zh-CN" altLang="en-US" dirty="0">
                <a:latin typeface="+mj-lt"/>
              </a:rPr>
              <a:t> </a:t>
            </a:r>
            <a:r>
              <a:rPr lang="en-US" altLang="zh-CN" dirty="0">
                <a:latin typeface="+mj-lt"/>
              </a:rPr>
              <a:t>effect.</a:t>
            </a:r>
            <a:r>
              <a:rPr lang="zh-CN" altLang="en-US" dirty="0">
                <a:latin typeface="+mj-lt"/>
              </a:rPr>
              <a:t> </a:t>
            </a:r>
            <a:r>
              <a:rPr lang="en-US" altLang="zh-CN" dirty="0">
                <a:latin typeface="+mj-lt"/>
              </a:rPr>
              <a:t>Verified</a:t>
            </a:r>
            <a:r>
              <a:rPr lang="zh-CN" altLang="en-US" dirty="0">
                <a:latin typeface="+mj-lt"/>
              </a:rPr>
              <a:t> </a:t>
            </a:r>
            <a:r>
              <a:rPr lang="en-US" altLang="zh-CN" dirty="0">
                <a:latin typeface="+mj-lt"/>
              </a:rPr>
              <a:t>with</a:t>
            </a:r>
            <a:r>
              <a:rPr lang="zh-CN" altLang="en-US" dirty="0">
                <a:latin typeface="+mj-lt"/>
              </a:rPr>
              <a:t> </a:t>
            </a:r>
            <a:r>
              <a:rPr lang="en-US" altLang="zh-CN" dirty="0">
                <a:latin typeface="+mj-lt"/>
              </a:rPr>
              <a:t>advanced</a:t>
            </a:r>
            <a:r>
              <a:rPr lang="zh-CN" altLang="en-US" dirty="0">
                <a:latin typeface="+mj-lt"/>
              </a:rPr>
              <a:t> </a:t>
            </a:r>
            <a:r>
              <a:rPr lang="en-US" altLang="zh-CN" dirty="0">
                <a:latin typeface="+mj-lt"/>
              </a:rPr>
              <a:t>3D</a:t>
            </a:r>
            <a:r>
              <a:rPr lang="zh-CN" altLang="en-US" dirty="0">
                <a:latin typeface="+mj-lt"/>
              </a:rPr>
              <a:t> </a:t>
            </a:r>
            <a:r>
              <a:rPr lang="en-US" altLang="zh-CN" dirty="0">
                <a:latin typeface="+mj-lt"/>
              </a:rPr>
              <a:t>space</a:t>
            </a:r>
            <a:r>
              <a:rPr lang="zh-CN" altLang="en-US" dirty="0">
                <a:latin typeface="+mj-lt"/>
              </a:rPr>
              <a:t> </a:t>
            </a:r>
            <a:r>
              <a:rPr lang="en-US" altLang="zh-CN" dirty="0">
                <a:latin typeface="+mj-lt"/>
              </a:rPr>
              <a:t>charge</a:t>
            </a:r>
            <a:r>
              <a:rPr lang="zh-CN" altLang="en-US" dirty="0">
                <a:latin typeface="+mj-lt"/>
              </a:rPr>
              <a:t> </a:t>
            </a:r>
            <a:r>
              <a:rPr lang="en-US" altLang="zh-CN" dirty="0">
                <a:latin typeface="+mj-lt"/>
              </a:rPr>
              <a:t>code (CSR and </a:t>
            </a:r>
            <a:r>
              <a:rPr lang="en-US" altLang="zh-CN" dirty="0" err="1">
                <a:latin typeface="+mj-lt"/>
              </a:rPr>
              <a:t>wakefield</a:t>
            </a:r>
            <a:r>
              <a:rPr lang="en-US" altLang="zh-CN" dirty="0">
                <a:latin typeface="+mj-lt"/>
              </a:rPr>
              <a:t> yet to be included).</a:t>
            </a:r>
            <a:endParaRPr lang="en-US" dirty="0">
              <a:latin typeface="+mj-lt"/>
            </a:endParaRPr>
          </a:p>
        </p:txBody>
      </p:sp>
      <p:sp>
        <p:nvSpPr>
          <p:cNvPr id="8" name="TextBox 7">
            <a:extLst>
              <a:ext uri="{FF2B5EF4-FFF2-40B4-BE49-F238E27FC236}">
                <a16:creationId xmlns:a16="http://schemas.microsoft.com/office/drawing/2014/main" id="{C80B732C-0F5D-DF41-B8BA-C74CFCEAC59A}"/>
              </a:ext>
            </a:extLst>
          </p:cNvPr>
          <p:cNvSpPr txBox="1"/>
          <p:nvPr/>
        </p:nvSpPr>
        <p:spPr>
          <a:xfrm>
            <a:off x="5471969" y="4069081"/>
            <a:ext cx="3672031" cy="1754326"/>
          </a:xfrm>
          <a:prstGeom prst="rect">
            <a:avLst/>
          </a:prstGeom>
          <a:noFill/>
        </p:spPr>
        <p:txBody>
          <a:bodyPr wrap="square" rtlCol="0">
            <a:spAutoFit/>
          </a:bodyPr>
          <a:lstStyle/>
          <a:p>
            <a:pPr marL="285750" lvl="0" indent="-285750">
              <a:buFont typeface="Arial" panose="020B0604020202020204" pitchFamily="34" charset="0"/>
              <a:buChar char="•"/>
            </a:pPr>
            <a:r>
              <a:rPr lang="en-US" dirty="0">
                <a:latin typeface="+mj-lt"/>
              </a:rPr>
              <a:t>High brightness injector for 120 mA CW</a:t>
            </a:r>
          </a:p>
          <a:p>
            <a:pPr marL="285750" lvl="0" indent="-285750">
              <a:buFont typeface="Arial" panose="020B0604020202020204" pitchFamily="34" charset="0"/>
              <a:buChar char="•"/>
            </a:pPr>
            <a:r>
              <a:rPr lang="en-US" dirty="0">
                <a:latin typeface="+mj-lt"/>
              </a:rPr>
              <a:t>Dogleg merger scheme</a:t>
            </a:r>
          </a:p>
          <a:p>
            <a:pPr marL="285750" lvl="0" indent="-285750">
              <a:buFont typeface="Arial" panose="020B0604020202020204" pitchFamily="34" charset="0"/>
              <a:buChar char="•"/>
            </a:pPr>
            <a:r>
              <a:rPr lang="en-US" dirty="0">
                <a:latin typeface="+mj-lt"/>
              </a:rPr>
              <a:t>150 MeV 591 MHz superconducting Energy Recovery LINAC</a:t>
            </a:r>
          </a:p>
        </p:txBody>
      </p:sp>
      <p:pic>
        <p:nvPicPr>
          <p:cNvPr id="50" name="Picture 49">
            <a:extLst>
              <a:ext uri="{FF2B5EF4-FFF2-40B4-BE49-F238E27FC236}">
                <a16:creationId xmlns:a16="http://schemas.microsoft.com/office/drawing/2014/main" id="{82136828-8127-534E-B138-832BC285D0D4}"/>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4918587" y="4147049"/>
            <a:ext cx="312034" cy="312034"/>
          </a:xfrm>
          <a:prstGeom prst="rect">
            <a:avLst/>
          </a:prstGeom>
        </p:spPr>
      </p:pic>
      <p:pic>
        <p:nvPicPr>
          <p:cNvPr id="55" name="Picture 54">
            <a:extLst>
              <a:ext uri="{FF2B5EF4-FFF2-40B4-BE49-F238E27FC236}">
                <a16:creationId xmlns:a16="http://schemas.microsoft.com/office/drawing/2014/main" id="{425C7830-8DF1-694E-8A43-491C207B7CEA}"/>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4918587" y="4529468"/>
            <a:ext cx="312034" cy="312034"/>
          </a:xfrm>
          <a:prstGeom prst="rect">
            <a:avLst/>
          </a:prstGeom>
        </p:spPr>
      </p:pic>
      <p:pic>
        <p:nvPicPr>
          <p:cNvPr id="56" name="Picture 55">
            <a:extLst>
              <a:ext uri="{FF2B5EF4-FFF2-40B4-BE49-F238E27FC236}">
                <a16:creationId xmlns:a16="http://schemas.microsoft.com/office/drawing/2014/main" id="{FC6BD7C4-F8C8-8B4C-8B65-3F388E6F35FF}"/>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4918587" y="4848512"/>
            <a:ext cx="312034" cy="312034"/>
          </a:xfrm>
          <a:prstGeom prst="rect">
            <a:avLst/>
          </a:prstGeom>
        </p:spPr>
      </p:pic>
      <p:pic>
        <p:nvPicPr>
          <p:cNvPr id="57" name="Picture 56">
            <a:extLst>
              <a:ext uri="{FF2B5EF4-FFF2-40B4-BE49-F238E27FC236}">
                <a16:creationId xmlns:a16="http://schemas.microsoft.com/office/drawing/2014/main" id="{6CF71036-32CA-5C43-BAFD-9C08FC5718A7}"/>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5074604" y="5192819"/>
            <a:ext cx="312034" cy="312034"/>
          </a:xfrm>
          <a:prstGeom prst="rect">
            <a:avLst/>
          </a:prstGeom>
        </p:spPr>
      </p:pic>
      <p:pic>
        <p:nvPicPr>
          <p:cNvPr id="58" name="Picture 57">
            <a:extLst>
              <a:ext uri="{FF2B5EF4-FFF2-40B4-BE49-F238E27FC236}">
                <a16:creationId xmlns:a16="http://schemas.microsoft.com/office/drawing/2014/main" id="{E367AA37-AC24-744E-ABE3-BAB3F750937A}"/>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5037014" y="5864586"/>
            <a:ext cx="312034" cy="312034"/>
          </a:xfrm>
          <a:prstGeom prst="rect">
            <a:avLst/>
          </a:prstGeom>
        </p:spPr>
      </p:pic>
      <p:pic>
        <p:nvPicPr>
          <p:cNvPr id="59" name="Picture 58">
            <a:extLst>
              <a:ext uri="{FF2B5EF4-FFF2-40B4-BE49-F238E27FC236}">
                <a16:creationId xmlns:a16="http://schemas.microsoft.com/office/drawing/2014/main" id="{B248AA22-BFC5-3C43-8261-BD307ABBE3FC}"/>
              </a:ext>
            </a:extLst>
          </p:cNvPr>
          <p:cNvPicPr>
            <a:picLocks noChangeAspect="1"/>
          </p:cNvPicPr>
          <p:nvPr/>
        </p:nvPicPr>
        <p:blipFill>
          <a:blip r:embed="rId2" cstate="print">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5074604" y="5524494"/>
            <a:ext cx="312034" cy="312034"/>
          </a:xfrm>
          <a:prstGeom prst="rect">
            <a:avLst/>
          </a:prstGeom>
        </p:spPr>
      </p:pic>
      <p:grpSp>
        <p:nvGrpSpPr>
          <p:cNvPr id="9" name="Group 8">
            <a:extLst>
              <a:ext uri="{FF2B5EF4-FFF2-40B4-BE49-F238E27FC236}">
                <a16:creationId xmlns:a16="http://schemas.microsoft.com/office/drawing/2014/main" id="{D933D2B7-27ED-BE4B-814F-E265D24492AE}"/>
              </a:ext>
            </a:extLst>
          </p:cNvPr>
          <p:cNvGrpSpPr/>
          <p:nvPr/>
        </p:nvGrpSpPr>
        <p:grpSpPr>
          <a:xfrm>
            <a:off x="125880" y="2010125"/>
            <a:ext cx="5933577" cy="894600"/>
            <a:chOff x="125880" y="2010125"/>
            <a:chExt cx="5933577" cy="894600"/>
          </a:xfrm>
        </p:grpSpPr>
        <p:sp>
          <p:nvSpPr>
            <p:cNvPr id="19" name="Rounded Rectangle 18">
              <a:extLst>
                <a:ext uri="{FF2B5EF4-FFF2-40B4-BE49-F238E27FC236}">
                  <a16:creationId xmlns:a16="http://schemas.microsoft.com/office/drawing/2014/main" id="{05B47E72-795F-B74E-8577-E5D9973DB910}"/>
                </a:ext>
              </a:extLst>
            </p:cNvPr>
            <p:cNvSpPr/>
            <p:nvPr/>
          </p:nvSpPr>
          <p:spPr>
            <a:xfrm>
              <a:off x="229058" y="2146422"/>
              <a:ext cx="179726" cy="394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20" name="Rounded Rectangle 19">
              <a:extLst>
                <a:ext uri="{FF2B5EF4-FFF2-40B4-BE49-F238E27FC236}">
                  <a16:creationId xmlns:a16="http://schemas.microsoft.com/office/drawing/2014/main" id="{56426C76-56B3-A94C-A253-803E5331978B}"/>
                </a:ext>
              </a:extLst>
            </p:cNvPr>
            <p:cNvSpPr/>
            <p:nvPr/>
          </p:nvSpPr>
          <p:spPr>
            <a:xfrm>
              <a:off x="642018" y="2200201"/>
              <a:ext cx="153127" cy="275051"/>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mj-lt"/>
              </a:endParaRPr>
            </a:p>
          </p:txBody>
        </p:sp>
        <p:sp>
          <p:nvSpPr>
            <p:cNvPr id="21" name="Rounded Rectangle 20">
              <a:extLst>
                <a:ext uri="{FF2B5EF4-FFF2-40B4-BE49-F238E27FC236}">
                  <a16:creationId xmlns:a16="http://schemas.microsoft.com/office/drawing/2014/main" id="{0284FF7B-6C47-7A4C-9C18-727D07D82B46}"/>
                </a:ext>
              </a:extLst>
            </p:cNvPr>
            <p:cNvSpPr/>
            <p:nvPr/>
          </p:nvSpPr>
          <p:spPr>
            <a:xfrm>
              <a:off x="1370608" y="2262286"/>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25" name="Rounded Rectangle 24">
              <a:extLst>
                <a:ext uri="{FF2B5EF4-FFF2-40B4-BE49-F238E27FC236}">
                  <a16:creationId xmlns:a16="http://schemas.microsoft.com/office/drawing/2014/main" id="{7E53BCBF-7D54-E344-951F-D66D80C9B88A}"/>
                </a:ext>
              </a:extLst>
            </p:cNvPr>
            <p:cNvSpPr/>
            <p:nvPr/>
          </p:nvSpPr>
          <p:spPr>
            <a:xfrm>
              <a:off x="1831698" y="2267501"/>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26" name="Rounded Rectangle 25">
              <a:extLst>
                <a:ext uri="{FF2B5EF4-FFF2-40B4-BE49-F238E27FC236}">
                  <a16:creationId xmlns:a16="http://schemas.microsoft.com/office/drawing/2014/main" id="{092D180D-7128-C94A-9C99-2727D751B85C}"/>
                </a:ext>
              </a:extLst>
            </p:cNvPr>
            <p:cNvSpPr/>
            <p:nvPr/>
          </p:nvSpPr>
          <p:spPr>
            <a:xfrm>
              <a:off x="2292787" y="2262286"/>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27" name="Rounded Rectangle 26">
              <a:extLst>
                <a:ext uri="{FF2B5EF4-FFF2-40B4-BE49-F238E27FC236}">
                  <a16:creationId xmlns:a16="http://schemas.microsoft.com/office/drawing/2014/main" id="{8BB93A44-0FD0-104E-A6AF-BD912802FF24}"/>
                </a:ext>
              </a:extLst>
            </p:cNvPr>
            <p:cNvSpPr/>
            <p:nvPr/>
          </p:nvSpPr>
          <p:spPr>
            <a:xfrm>
              <a:off x="2753876" y="2267501"/>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1" name="Rounded Rectangle 30">
              <a:extLst>
                <a:ext uri="{FF2B5EF4-FFF2-40B4-BE49-F238E27FC236}">
                  <a16:creationId xmlns:a16="http://schemas.microsoft.com/office/drawing/2014/main" id="{56EB5D4B-E637-DE48-BF78-32916E5FEEFE}"/>
                </a:ext>
              </a:extLst>
            </p:cNvPr>
            <p:cNvSpPr/>
            <p:nvPr/>
          </p:nvSpPr>
          <p:spPr>
            <a:xfrm>
              <a:off x="3874688" y="2258641"/>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2" name="Rounded Rectangle 31">
              <a:extLst>
                <a:ext uri="{FF2B5EF4-FFF2-40B4-BE49-F238E27FC236}">
                  <a16:creationId xmlns:a16="http://schemas.microsoft.com/office/drawing/2014/main" id="{B5700CFE-11A0-EC41-99BB-9B51F627BE51}"/>
                </a:ext>
              </a:extLst>
            </p:cNvPr>
            <p:cNvSpPr/>
            <p:nvPr/>
          </p:nvSpPr>
          <p:spPr>
            <a:xfrm>
              <a:off x="4341441" y="2261909"/>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3" name="Rounded Rectangle 32">
              <a:extLst>
                <a:ext uri="{FF2B5EF4-FFF2-40B4-BE49-F238E27FC236}">
                  <a16:creationId xmlns:a16="http://schemas.microsoft.com/office/drawing/2014/main" id="{BB204758-D084-1D47-A0AA-05AC48DD1C00}"/>
                </a:ext>
              </a:extLst>
            </p:cNvPr>
            <p:cNvSpPr/>
            <p:nvPr/>
          </p:nvSpPr>
          <p:spPr>
            <a:xfrm>
              <a:off x="4829978" y="2258641"/>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4" name="Rounded Rectangle 33">
              <a:extLst>
                <a:ext uri="{FF2B5EF4-FFF2-40B4-BE49-F238E27FC236}">
                  <a16:creationId xmlns:a16="http://schemas.microsoft.com/office/drawing/2014/main" id="{425231A3-0059-E24C-8200-12AAE844B357}"/>
                </a:ext>
              </a:extLst>
            </p:cNvPr>
            <p:cNvSpPr/>
            <p:nvPr/>
          </p:nvSpPr>
          <p:spPr>
            <a:xfrm>
              <a:off x="5308059" y="2256192"/>
              <a:ext cx="389977" cy="1430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5" name="Rounded Rectangle 34">
              <a:extLst>
                <a:ext uri="{FF2B5EF4-FFF2-40B4-BE49-F238E27FC236}">
                  <a16:creationId xmlns:a16="http://schemas.microsoft.com/office/drawing/2014/main" id="{FAB9CC9C-1A0F-2944-97DC-2A56089D279F}"/>
                </a:ext>
              </a:extLst>
            </p:cNvPr>
            <p:cNvSpPr/>
            <p:nvPr/>
          </p:nvSpPr>
          <p:spPr>
            <a:xfrm>
              <a:off x="3178157" y="2289314"/>
              <a:ext cx="204705" cy="879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37" name="TextBox 36">
              <a:extLst>
                <a:ext uri="{FF2B5EF4-FFF2-40B4-BE49-F238E27FC236}">
                  <a16:creationId xmlns:a16="http://schemas.microsoft.com/office/drawing/2014/main" id="{C23E871E-434D-334D-B2C4-30764C25B67D}"/>
                </a:ext>
              </a:extLst>
            </p:cNvPr>
            <p:cNvSpPr txBox="1"/>
            <p:nvPr/>
          </p:nvSpPr>
          <p:spPr>
            <a:xfrm>
              <a:off x="143636" y="2534806"/>
              <a:ext cx="518091" cy="230832"/>
            </a:xfrm>
            <a:prstGeom prst="rect">
              <a:avLst/>
            </a:prstGeom>
            <a:noFill/>
          </p:spPr>
          <p:txBody>
            <a:bodyPr wrap="none" rtlCol="0">
              <a:spAutoFit/>
            </a:bodyPr>
            <a:lstStyle/>
            <a:p>
              <a:r>
                <a:rPr lang="en-US" sz="900" dirty="0">
                  <a:latin typeface="+mj-lt"/>
                </a:rPr>
                <a:t>DC gun</a:t>
              </a:r>
            </a:p>
          </p:txBody>
        </p:sp>
        <p:sp>
          <p:nvSpPr>
            <p:cNvPr id="38" name="TextBox 37">
              <a:extLst>
                <a:ext uri="{FF2B5EF4-FFF2-40B4-BE49-F238E27FC236}">
                  <a16:creationId xmlns:a16="http://schemas.microsoft.com/office/drawing/2014/main" id="{41C27384-1288-1640-9628-A5B0846A4556}"/>
                </a:ext>
              </a:extLst>
            </p:cNvPr>
            <p:cNvSpPr txBox="1"/>
            <p:nvPr/>
          </p:nvSpPr>
          <p:spPr>
            <a:xfrm>
              <a:off x="516481" y="2517672"/>
              <a:ext cx="598241" cy="230832"/>
            </a:xfrm>
            <a:prstGeom prst="rect">
              <a:avLst/>
            </a:prstGeom>
            <a:noFill/>
          </p:spPr>
          <p:txBody>
            <a:bodyPr wrap="none" rtlCol="0">
              <a:spAutoFit/>
            </a:bodyPr>
            <a:lstStyle/>
            <a:p>
              <a:r>
                <a:rPr lang="en-US" sz="900" dirty="0">
                  <a:latin typeface="+mj-lt"/>
                </a:rPr>
                <a:t>1</a:t>
              </a:r>
              <a:r>
                <a:rPr lang="en-US" altLang="zh-CN" sz="900" dirty="0">
                  <a:latin typeface="+mj-lt"/>
                </a:rPr>
                <a:t>97</a:t>
              </a:r>
              <a:r>
                <a:rPr lang="en-US" sz="900" dirty="0">
                  <a:latin typeface="+mj-lt"/>
                </a:rPr>
                <a:t> MHz</a:t>
              </a:r>
            </a:p>
          </p:txBody>
        </p:sp>
        <p:sp>
          <p:nvSpPr>
            <p:cNvPr id="39" name="TextBox 38">
              <a:extLst>
                <a:ext uri="{FF2B5EF4-FFF2-40B4-BE49-F238E27FC236}">
                  <a16:creationId xmlns:a16="http://schemas.microsoft.com/office/drawing/2014/main" id="{485D3301-2760-2C4C-9F1F-6A4D750FB2F7}"/>
                </a:ext>
              </a:extLst>
            </p:cNvPr>
            <p:cNvSpPr txBox="1"/>
            <p:nvPr/>
          </p:nvSpPr>
          <p:spPr>
            <a:xfrm>
              <a:off x="904162" y="2435244"/>
              <a:ext cx="873957" cy="230832"/>
            </a:xfrm>
            <a:prstGeom prst="rect">
              <a:avLst/>
            </a:prstGeom>
            <a:noFill/>
          </p:spPr>
          <p:txBody>
            <a:bodyPr wrap="none" rtlCol="0">
              <a:spAutoFit/>
            </a:bodyPr>
            <a:lstStyle/>
            <a:p>
              <a:r>
                <a:rPr lang="en-US" sz="900" dirty="0" err="1">
                  <a:latin typeface="+mj-lt"/>
                </a:rPr>
                <a:t>Merge_</a:t>
              </a:r>
              <a:r>
                <a:rPr lang="en-US" altLang="zh-CN" sz="900" dirty="0" err="1">
                  <a:latin typeface="+mj-lt"/>
                </a:rPr>
                <a:t>Dogleg</a:t>
              </a:r>
              <a:endParaRPr lang="en-US" sz="900" dirty="0">
                <a:latin typeface="+mj-lt"/>
              </a:endParaRPr>
            </a:p>
          </p:txBody>
        </p:sp>
        <p:sp>
          <p:nvSpPr>
            <p:cNvPr id="40" name="TextBox 39">
              <a:extLst>
                <a:ext uri="{FF2B5EF4-FFF2-40B4-BE49-F238E27FC236}">
                  <a16:creationId xmlns:a16="http://schemas.microsoft.com/office/drawing/2014/main" id="{343741C6-AE4A-4947-AE01-98EB6EE7EB99}"/>
                </a:ext>
              </a:extLst>
            </p:cNvPr>
            <p:cNvSpPr txBox="1"/>
            <p:nvPr/>
          </p:nvSpPr>
          <p:spPr>
            <a:xfrm>
              <a:off x="2001256" y="2532799"/>
              <a:ext cx="707245" cy="230832"/>
            </a:xfrm>
            <a:prstGeom prst="rect">
              <a:avLst/>
            </a:prstGeom>
            <a:noFill/>
          </p:spPr>
          <p:txBody>
            <a:bodyPr wrap="none" rtlCol="0">
              <a:spAutoFit/>
            </a:bodyPr>
            <a:lstStyle/>
            <a:p>
              <a:r>
                <a:rPr lang="en-US" sz="900" dirty="0">
                  <a:latin typeface="+mj-lt"/>
                </a:rPr>
                <a:t>591MHz x4</a:t>
              </a:r>
            </a:p>
          </p:txBody>
        </p:sp>
        <p:sp>
          <p:nvSpPr>
            <p:cNvPr id="41" name="TextBox 40">
              <a:extLst>
                <a:ext uri="{FF2B5EF4-FFF2-40B4-BE49-F238E27FC236}">
                  <a16:creationId xmlns:a16="http://schemas.microsoft.com/office/drawing/2014/main" id="{0EF373DF-64B9-4F44-8ABD-E5D8D20FF036}"/>
                </a:ext>
              </a:extLst>
            </p:cNvPr>
            <p:cNvSpPr txBox="1"/>
            <p:nvPr/>
          </p:nvSpPr>
          <p:spPr>
            <a:xfrm>
              <a:off x="3215855" y="2452764"/>
              <a:ext cx="601447" cy="230832"/>
            </a:xfrm>
            <a:prstGeom prst="rect">
              <a:avLst/>
            </a:prstGeom>
            <a:noFill/>
          </p:spPr>
          <p:txBody>
            <a:bodyPr wrap="none" rtlCol="0">
              <a:spAutoFit/>
            </a:bodyPr>
            <a:lstStyle/>
            <a:p>
              <a:r>
                <a:rPr lang="en-US" sz="900" dirty="0">
                  <a:latin typeface="+mj-lt"/>
                </a:rPr>
                <a:t>1.77 GHz</a:t>
              </a:r>
            </a:p>
          </p:txBody>
        </p:sp>
        <p:sp>
          <p:nvSpPr>
            <p:cNvPr id="42" name="TextBox 41">
              <a:extLst>
                <a:ext uri="{FF2B5EF4-FFF2-40B4-BE49-F238E27FC236}">
                  <a16:creationId xmlns:a16="http://schemas.microsoft.com/office/drawing/2014/main" id="{E1FD44D9-4BB3-BA4B-B287-B2F5FF47EB9A}"/>
                </a:ext>
              </a:extLst>
            </p:cNvPr>
            <p:cNvSpPr txBox="1"/>
            <p:nvPr/>
          </p:nvSpPr>
          <p:spPr>
            <a:xfrm>
              <a:off x="4019904" y="2554384"/>
              <a:ext cx="732893" cy="230832"/>
            </a:xfrm>
            <a:prstGeom prst="rect">
              <a:avLst/>
            </a:prstGeom>
            <a:noFill/>
          </p:spPr>
          <p:txBody>
            <a:bodyPr wrap="none" rtlCol="0">
              <a:spAutoFit/>
            </a:bodyPr>
            <a:lstStyle/>
            <a:p>
              <a:r>
                <a:rPr lang="en-US" sz="900" dirty="0">
                  <a:latin typeface="+mj-lt"/>
                </a:rPr>
                <a:t>591MHz x 4</a:t>
              </a:r>
            </a:p>
          </p:txBody>
        </p:sp>
        <p:sp>
          <p:nvSpPr>
            <p:cNvPr id="13" name="Rounded Rectangle 12">
              <a:extLst>
                <a:ext uri="{FF2B5EF4-FFF2-40B4-BE49-F238E27FC236}">
                  <a16:creationId xmlns:a16="http://schemas.microsoft.com/office/drawing/2014/main" id="{49D570BD-C043-B54E-B999-1FFF7A6FA9B0}"/>
                </a:ext>
              </a:extLst>
            </p:cNvPr>
            <p:cNvSpPr/>
            <p:nvPr/>
          </p:nvSpPr>
          <p:spPr>
            <a:xfrm>
              <a:off x="125880" y="2034243"/>
              <a:ext cx="5933577" cy="8477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mj-lt"/>
              </a:endParaRPr>
            </a:p>
          </p:txBody>
        </p:sp>
        <p:sp>
          <p:nvSpPr>
            <p:cNvPr id="14" name="TextBox 13">
              <a:extLst>
                <a:ext uri="{FF2B5EF4-FFF2-40B4-BE49-F238E27FC236}">
                  <a16:creationId xmlns:a16="http://schemas.microsoft.com/office/drawing/2014/main" id="{2BF12DF6-4C56-4843-96E2-148BD2C4F001}"/>
                </a:ext>
              </a:extLst>
            </p:cNvPr>
            <p:cNvSpPr txBox="1"/>
            <p:nvPr/>
          </p:nvSpPr>
          <p:spPr>
            <a:xfrm>
              <a:off x="144260" y="2673893"/>
              <a:ext cx="534121" cy="230832"/>
            </a:xfrm>
            <a:prstGeom prst="rect">
              <a:avLst/>
            </a:prstGeom>
            <a:noFill/>
          </p:spPr>
          <p:txBody>
            <a:bodyPr wrap="none" rtlCol="0">
              <a:spAutoFit/>
            </a:bodyPr>
            <a:lstStyle/>
            <a:p>
              <a:r>
                <a:rPr lang="en-US" sz="900" dirty="0">
                  <a:latin typeface="+mj-lt"/>
                </a:rPr>
                <a:t>400keV</a:t>
              </a:r>
            </a:p>
          </p:txBody>
        </p:sp>
        <p:sp>
          <p:nvSpPr>
            <p:cNvPr id="15" name="TextBox 14">
              <a:extLst>
                <a:ext uri="{FF2B5EF4-FFF2-40B4-BE49-F238E27FC236}">
                  <a16:creationId xmlns:a16="http://schemas.microsoft.com/office/drawing/2014/main" id="{0E6B36D3-107A-5C42-8F82-E3BF637D64F9}"/>
                </a:ext>
              </a:extLst>
            </p:cNvPr>
            <p:cNvSpPr txBox="1"/>
            <p:nvPr/>
          </p:nvSpPr>
          <p:spPr>
            <a:xfrm>
              <a:off x="1006005" y="2010125"/>
              <a:ext cx="487634" cy="230832"/>
            </a:xfrm>
            <a:prstGeom prst="rect">
              <a:avLst/>
            </a:prstGeom>
            <a:noFill/>
          </p:spPr>
          <p:txBody>
            <a:bodyPr wrap="none" rtlCol="0">
              <a:spAutoFit/>
            </a:bodyPr>
            <a:lstStyle/>
            <a:p>
              <a:r>
                <a:rPr lang="en-US" sz="900" dirty="0">
                  <a:latin typeface="+mj-lt"/>
                </a:rPr>
                <a:t>4 MeV</a:t>
              </a:r>
            </a:p>
          </p:txBody>
        </p:sp>
        <p:sp>
          <p:nvSpPr>
            <p:cNvPr id="16" name="TextBox 15">
              <a:extLst>
                <a:ext uri="{FF2B5EF4-FFF2-40B4-BE49-F238E27FC236}">
                  <a16:creationId xmlns:a16="http://schemas.microsoft.com/office/drawing/2014/main" id="{11BF7231-B5A9-774B-B6F8-5BC10FB60C15}"/>
                </a:ext>
              </a:extLst>
            </p:cNvPr>
            <p:cNvSpPr txBox="1"/>
            <p:nvPr/>
          </p:nvSpPr>
          <p:spPr>
            <a:xfrm>
              <a:off x="5373458" y="2027465"/>
              <a:ext cx="606256" cy="230832"/>
            </a:xfrm>
            <a:prstGeom prst="rect">
              <a:avLst/>
            </a:prstGeom>
            <a:noFill/>
          </p:spPr>
          <p:txBody>
            <a:bodyPr wrap="none" rtlCol="0">
              <a:spAutoFit/>
            </a:bodyPr>
            <a:lstStyle/>
            <a:p>
              <a:r>
                <a:rPr lang="en-US" sz="900" b="1" dirty="0">
                  <a:latin typeface="+mj-lt"/>
                </a:rPr>
                <a:t>150 MeV</a:t>
              </a:r>
            </a:p>
          </p:txBody>
        </p:sp>
        <p:sp>
          <p:nvSpPr>
            <p:cNvPr id="17" name="Rounded Rectangle 16">
              <a:extLst>
                <a:ext uri="{FF2B5EF4-FFF2-40B4-BE49-F238E27FC236}">
                  <a16:creationId xmlns:a16="http://schemas.microsoft.com/office/drawing/2014/main" id="{37CC4EE0-AD8A-3643-B1DE-D16E8F51B99B}"/>
                </a:ext>
              </a:extLst>
            </p:cNvPr>
            <p:cNvSpPr/>
            <p:nvPr/>
          </p:nvSpPr>
          <p:spPr>
            <a:xfrm>
              <a:off x="476706" y="2206290"/>
              <a:ext cx="110101" cy="275051"/>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18" name="TextBox 17">
              <a:extLst>
                <a:ext uri="{FF2B5EF4-FFF2-40B4-BE49-F238E27FC236}">
                  <a16:creationId xmlns:a16="http://schemas.microsoft.com/office/drawing/2014/main" id="{C0B587D2-EDEC-2B46-BA2D-DBBB91D381D8}"/>
                </a:ext>
              </a:extLst>
            </p:cNvPr>
            <p:cNvSpPr txBox="1"/>
            <p:nvPr/>
          </p:nvSpPr>
          <p:spPr>
            <a:xfrm>
              <a:off x="306698" y="2017109"/>
              <a:ext cx="599844" cy="230832"/>
            </a:xfrm>
            <a:prstGeom prst="rect">
              <a:avLst/>
            </a:prstGeom>
            <a:noFill/>
          </p:spPr>
          <p:txBody>
            <a:bodyPr wrap="none" rtlCol="0">
              <a:spAutoFit/>
            </a:bodyPr>
            <a:lstStyle/>
            <a:p>
              <a:r>
                <a:rPr lang="en-US" sz="900" dirty="0">
                  <a:latin typeface="+mj-lt"/>
                </a:rPr>
                <a:t>591 MHz</a:t>
              </a:r>
            </a:p>
          </p:txBody>
        </p:sp>
        <p:sp>
          <p:nvSpPr>
            <p:cNvPr id="44" name="Rounded Rectangle 43">
              <a:extLst>
                <a:ext uri="{FF2B5EF4-FFF2-40B4-BE49-F238E27FC236}">
                  <a16:creationId xmlns:a16="http://schemas.microsoft.com/office/drawing/2014/main" id="{15950F69-2D40-994C-B8F6-591A4791AEE4}"/>
                </a:ext>
              </a:extLst>
            </p:cNvPr>
            <p:cNvSpPr/>
            <p:nvPr/>
          </p:nvSpPr>
          <p:spPr>
            <a:xfrm>
              <a:off x="3632830" y="2288855"/>
              <a:ext cx="204705" cy="879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7" name="Rounded Rectangle 46">
              <a:extLst>
                <a:ext uri="{FF2B5EF4-FFF2-40B4-BE49-F238E27FC236}">
                  <a16:creationId xmlns:a16="http://schemas.microsoft.com/office/drawing/2014/main" id="{FD9E1DEB-6385-5B4C-B888-3D0D5A0155EA}"/>
                </a:ext>
              </a:extLst>
            </p:cNvPr>
            <p:cNvSpPr/>
            <p:nvPr/>
          </p:nvSpPr>
          <p:spPr>
            <a:xfrm>
              <a:off x="3405493" y="2288855"/>
              <a:ext cx="204705" cy="879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9" name="Rounded Rectangle 48">
              <a:extLst>
                <a:ext uri="{FF2B5EF4-FFF2-40B4-BE49-F238E27FC236}">
                  <a16:creationId xmlns:a16="http://schemas.microsoft.com/office/drawing/2014/main" id="{26E4AC5D-0526-5A4B-9739-6DE1AADD13DC}"/>
                </a:ext>
              </a:extLst>
            </p:cNvPr>
            <p:cNvSpPr/>
            <p:nvPr/>
          </p:nvSpPr>
          <p:spPr>
            <a:xfrm>
              <a:off x="843731" y="2196681"/>
              <a:ext cx="153127" cy="275051"/>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latin typeface="+mj-lt"/>
              </a:endParaRPr>
            </a:p>
          </p:txBody>
        </p:sp>
        <p:sp>
          <p:nvSpPr>
            <p:cNvPr id="51" name="Rounded Rectangle 50">
              <a:extLst>
                <a:ext uri="{FF2B5EF4-FFF2-40B4-BE49-F238E27FC236}">
                  <a16:creationId xmlns:a16="http://schemas.microsoft.com/office/drawing/2014/main" id="{0F7C11BC-E80D-3E4C-938F-18259E5FA1F6}"/>
                </a:ext>
              </a:extLst>
            </p:cNvPr>
            <p:cNvSpPr/>
            <p:nvPr/>
          </p:nvSpPr>
          <p:spPr>
            <a:xfrm>
              <a:off x="1045113" y="2200201"/>
              <a:ext cx="110101" cy="275051"/>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7" name="Freeform 6">
              <a:extLst>
                <a:ext uri="{FF2B5EF4-FFF2-40B4-BE49-F238E27FC236}">
                  <a16:creationId xmlns:a16="http://schemas.microsoft.com/office/drawing/2014/main" id="{517389F4-96C0-9742-A732-A2C305C34B4D}"/>
                </a:ext>
              </a:extLst>
            </p:cNvPr>
            <p:cNvSpPr/>
            <p:nvPr/>
          </p:nvSpPr>
          <p:spPr>
            <a:xfrm>
              <a:off x="1170214" y="2271130"/>
              <a:ext cx="190293" cy="119347"/>
            </a:xfrm>
            <a:custGeom>
              <a:avLst/>
              <a:gdLst>
                <a:gd name="connsiteX0" fmla="*/ 0 w 190293"/>
                <a:gd name="connsiteY0" fmla="*/ 9427 h 119347"/>
                <a:gd name="connsiteX1" fmla="*/ 59872 w 190293"/>
                <a:gd name="connsiteY1" fmla="*/ 9427 h 119347"/>
                <a:gd name="connsiteX2" fmla="*/ 130629 w 190293"/>
                <a:gd name="connsiteY2" fmla="*/ 107399 h 119347"/>
                <a:gd name="connsiteX3" fmla="*/ 185057 w 190293"/>
                <a:gd name="connsiteY3" fmla="*/ 118284 h 119347"/>
                <a:gd name="connsiteX4" fmla="*/ 185057 w 190293"/>
                <a:gd name="connsiteY4" fmla="*/ 112841 h 1193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3" h="119347">
                  <a:moveTo>
                    <a:pt x="0" y="9427"/>
                  </a:moveTo>
                  <a:cubicBezTo>
                    <a:pt x="19050" y="1262"/>
                    <a:pt x="38101" y="-6902"/>
                    <a:pt x="59872" y="9427"/>
                  </a:cubicBezTo>
                  <a:cubicBezTo>
                    <a:pt x="81643" y="25756"/>
                    <a:pt x="109765" y="89256"/>
                    <a:pt x="130629" y="107399"/>
                  </a:cubicBezTo>
                  <a:cubicBezTo>
                    <a:pt x="151493" y="125542"/>
                    <a:pt x="175986" y="117377"/>
                    <a:pt x="185057" y="118284"/>
                  </a:cubicBezTo>
                  <a:cubicBezTo>
                    <a:pt x="194128" y="119191"/>
                    <a:pt x="189592" y="116016"/>
                    <a:pt x="185057" y="11284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2" name="Picture 51">
            <a:extLst>
              <a:ext uri="{FF2B5EF4-FFF2-40B4-BE49-F238E27FC236}">
                <a16:creationId xmlns:a16="http://schemas.microsoft.com/office/drawing/2014/main" id="{D4C8509B-186C-8C4E-B406-64919DE9CB6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890402" y="1570996"/>
            <a:ext cx="2862395" cy="539449"/>
          </a:xfrm>
          <a:prstGeom prst="rect">
            <a:avLst/>
          </a:prstGeom>
        </p:spPr>
      </p:pic>
      <p:sp>
        <p:nvSpPr>
          <p:cNvPr id="10" name="Date Placeholder 9">
            <a:extLst>
              <a:ext uri="{FF2B5EF4-FFF2-40B4-BE49-F238E27FC236}">
                <a16:creationId xmlns:a16="http://schemas.microsoft.com/office/drawing/2014/main" id="{45496075-4690-D440-9637-8E039FD1AD8A}"/>
              </a:ext>
            </a:extLst>
          </p:cNvPr>
          <p:cNvSpPr>
            <a:spLocks noGrp="1"/>
          </p:cNvSpPr>
          <p:nvPr>
            <p:ph type="dt" sz="half" idx="10"/>
          </p:nvPr>
        </p:nvSpPr>
        <p:spPr/>
        <p:txBody>
          <a:bodyPr/>
          <a:lstStyle/>
          <a:p>
            <a:fld id="{FF816D14-D3D5-9145-9079-FA5A22F53E11}" type="datetime1">
              <a:rPr lang="en-US" smtClean="0"/>
              <a:t>10/7/20</a:t>
            </a:fld>
            <a:endParaRPr lang="en-US"/>
          </a:p>
        </p:txBody>
      </p:sp>
      <p:sp>
        <p:nvSpPr>
          <p:cNvPr id="11" name="Footer Placeholder 10">
            <a:extLst>
              <a:ext uri="{FF2B5EF4-FFF2-40B4-BE49-F238E27FC236}">
                <a16:creationId xmlns:a16="http://schemas.microsoft.com/office/drawing/2014/main" id="{34D1361E-186D-0449-A373-72436DE193E2}"/>
              </a:ext>
            </a:extLst>
          </p:cNvPr>
          <p:cNvSpPr>
            <a:spLocks noGrp="1"/>
          </p:cNvSpPr>
          <p:nvPr>
            <p:ph type="ftr" sz="quarter" idx="11"/>
          </p:nvPr>
        </p:nvSpPr>
        <p:spPr/>
        <p:txBody>
          <a:bodyPr/>
          <a:lstStyle/>
          <a:p>
            <a:r>
              <a:rPr lang="en-US"/>
              <a:t>EIC Collaboration Workshop </a:t>
            </a:r>
          </a:p>
        </p:txBody>
      </p:sp>
      <p:pic>
        <p:nvPicPr>
          <p:cNvPr id="5" name="Picture 4">
            <a:extLst>
              <a:ext uri="{FF2B5EF4-FFF2-40B4-BE49-F238E27FC236}">
                <a16:creationId xmlns:a16="http://schemas.microsoft.com/office/drawing/2014/main" id="{5DDB4164-CA35-9D47-A79F-51099D8C06F3}"/>
              </a:ext>
            </a:extLst>
          </p:cNvPr>
          <p:cNvPicPr>
            <a:picLocks noChangeAspect="1"/>
          </p:cNvPicPr>
          <p:nvPr/>
        </p:nvPicPr>
        <p:blipFill rotWithShape="1">
          <a:blip r:embed="rId5"/>
          <a:srcRect t="1715"/>
          <a:stretch/>
        </p:blipFill>
        <p:spPr>
          <a:xfrm>
            <a:off x="6582756" y="1520769"/>
            <a:ext cx="2336285" cy="1576739"/>
          </a:xfrm>
          <a:prstGeom prst="rect">
            <a:avLst/>
          </a:prstGeom>
        </p:spPr>
      </p:pic>
    </p:spTree>
    <p:extLst>
      <p:ext uri="{BB962C8B-B14F-4D97-AF65-F5344CB8AC3E}">
        <p14:creationId xmlns:p14="http://schemas.microsoft.com/office/powerpoint/2010/main" val="2994276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39192C7-9746-B848-9562-34B8898BAB4B}"/>
              </a:ext>
            </a:extLst>
          </p:cNvPr>
          <p:cNvPicPr>
            <a:picLocks noChangeAspect="1"/>
          </p:cNvPicPr>
          <p:nvPr/>
        </p:nvPicPr>
        <p:blipFill>
          <a:blip r:embed="rId2"/>
          <a:stretch>
            <a:fillRect/>
          </a:stretch>
        </p:blipFill>
        <p:spPr>
          <a:xfrm>
            <a:off x="1143000" y="3140924"/>
            <a:ext cx="7068457" cy="2654300"/>
          </a:xfrm>
          <a:prstGeom prst="rect">
            <a:avLst/>
          </a:prstGeom>
        </p:spPr>
      </p:pic>
      <p:sp>
        <p:nvSpPr>
          <p:cNvPr id="2" name="Title 1">
            <a:extLst>
              <a:ext uri="{FF2B5EF4-FFF2-40B4-BE49-F238E27FC236}">
                <a16:creationId xmlns:a16="http://schemas.microsoft.com/office/drawing/2014/main" id="{3F66942C-01D3-3B43-82DA-77E14D423870}"/>
              </a:ext>
            </a:extLst>
          </p:cNvPr>
          <p:cNvSpPr>
            <a:spLocks noGrp="1"/>
          </p:cNvSpPr>
          <p:nvPr>
            <p:ph type="title"/>
          </p:nvPr>
        </p:nvSpPr>
        <p:spPr/>
        <p:txBody>
          <a:bodyPr/>
          <a:lstStyle/>
          <a:p>
            <a:r>
              <a:rPr lang="en-US" dirty="0">
                <a:latin typeface="Avenir Book" panose="02000503020000020003" pitchFamily="2" charset="0"/>
              </a:rPr>
              <a:t>Electron lattice</a:t>
            </a:r>
          </a:p>
        </p:txBody>
      </p:sp>
      <p:sp>
        <p:nvSpPr>
          <p:cNvPr id="4" name="Slide Number Placeholder 3">
            <a:extLst>
              <a:ext uri="{FF2B5EF4-FFF2-40B4-BE49-F238E27FC236}">
                <a16:creationId xmlns:a16="http://schemas.microsoft.com/office/drawing/2014/main" id="{DA96E156-B4AC-674B-9F3C-2303FC3A639C}"/>
              </a:ext>
            </a:extLst>
          </p:cNvPr>
          <p:cNvSpPr>
            <a:spLocks noGrp="1"/>
          </p:cNvSpPr>
          <p:nvPr>
            <p:ph type="sldNum" sz="quarter" idx="12"/>
          </p:nvPr>
        </p:nvSpPr>
        <p:spPr/>
        <p:txBody>
          <a:bodyPr/>
          <a:lstStyle/>
          <a:p>
            <a:fld id="{893C5830-40F3-F04E-B2E3-10E6672BA8FF}" type="slidenum">
              <a:rPr lang="en-US" smtClean="0">
                <a:latin typeface="Avenir Book" panose="02000503020000020003" pitchFamily="2" charset="0"/>
              </a:rPr>
              <a:pPr/>
              <a:t>11</a:t>
            </a:fld>
            <a:endParaRPr lang="en-US">
              <a:latin typeface="Avenir Book" panose="02000503020000020003" pitchFamily="2" charset="0"/>
            </a:endParaRPr>
          </a:p>
        </p:txBody>
      </p:sp>
      <p:pic>
        <p:nvPicPr>
          <p:cNvPr id="6" name="Picture 5">
            <a:extLst>
              <a:ext uri="{FF2B5EF4-FFF2-40B4-BE49-F238E27FC236}">
                <a16:creationId xmlns:a16="http://schemas.microsoft.com/office/drawing/2014/main" id="{AD92426B-68DD-F043-ABAC-A9B8D2B5422A}"/>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1258135"/>
            <a:ext cx="9144000" cy="1909621"/>
          </a:xfrm>
          <a:prstGeom prst="rect">
            <a:avLst/>
          </a:prstGeom>
        </p:spPr>
      </p:pic>
      <p:sp>
        <p:nvSpPr>
          <p:cNvPr id="12" name="TextBox 11">
            <a:extLst>
              <a:ext uri="{FF2B5EF4-FFF2-40B4-BE49-F238E27FC236}">
                <a16:creationId xmlns:a16="http://schemas.microsoft.com/office/drawing/2014/main" id="{F2EDD9DA-7146-2444-B9FE-1A378001F199}"/>
              </a:ext>
            </a:extLst>
          </p:cNvPr>
          <p:cNvSpPr txBox="1"/>
          <p:nvPr/>
        </p:nvSpPr>
        <p:spPr>
          <a:xfrm>
            <a:off x="2046093" y="5795224"/>
            <a:ext cx="5341527" cy="646331"/>
          </a:xfrm>
          <a:prstGeom prst="rect">
            <a:avLst/>
          </a:prstGeom>
          <a:solidFill>
            <a:srgbClr val="CFD5EA"/>
          </a:solidFill>
        </p:spPr>
        <p:txBody>
          <a:bodyPr wrap="none" rtlCol="0">
            <a:spAutoFit/>
          </a:bodyPr>
          <a:lstStyle/>
          <a:p>
            <a:pPr algn="ctr"/>
            <a:r>
              <a:rPr lang="en-US" dirty="0">
                <a:latin typeface="Avenir Book" panose="02000503020000020003" pitchFamily="2" charset="0"/>
              </a:rPr>
              <a:t>Total 20 quads triplets and 3 chicane (R</a:t>
            </a:r>
            <a:r>
              <a:rPr lang="en-US" baseline="-25000" dirty="0">
                <a:latin typeface="Avenir Book" panose="02000503020000020003" pitchFamily="2" charset="0"/>
              </a:rPr>
              <a:t>56</a:t>
            </a:r>
            <a:r>
              <a:rPr lang="en-US" dirty="0">
                <a:latin typeface="Avenir Book" panose="02000503020000020003" pitchFamily="2" charset="0"/>
              </a:rPr>
              <a:t>=23mm)</a:t>
            </a:r>
          </a:p>
          <a:p>
            <a:pPr algn="ctr"/>
            <a:r>
              <a:rPr lang="en-US" altLang="zh-CN" dirty="0">
                <a:latin typeface="Avenir Book" panose="02000503020000020003" pitchFamily="2" charset="0"/>
              </a:rPr>
              <a:t>Chicanes</a:t>
            </a:r>
            <a:r>
              <a:rPr lang="zh-CN" altLang="en-US" dirty="0">
                <a:latin typeface="Avenir Book" panose="02000503020000020003" pitchFamily="2" charset="0"/>
              </a:rPr>
              <a:t> </a:t>
            </a:r>
            <a:r>
              <a:rPr lang="en-US" altLang="zh-CN" dirty="0">
                <a:latin typeface="Avenir Book" panose="02000503020000020003" pitchFamily="2" charset="0"/>
              </a:rPr>
              <a:t>lengthen</a:t>
            </a:r>
            <a:r>
              <a:rPr lang="zh-CN" altLang="en-US" dirty="0">
                <a:latin typeface="Avenir Book" panose="02000503020000020003" pitchFamily="2" charset="0"/>
              </a:rPr>
              <a:t> </a:t>
            </a:r>
            <a:r>
              <a:rPr lang="en-US" altLang="zh-CN" dirty="0">
                <a:latin typeface="Avenir Book" panose="02000503020000020003" pitchFamily="2" charset="0"/>
              </a:rPr>
              <a:t>the</a:t>
            </a:r>
            <a:r>
              <a:rPr lang="zh-CN" altLang="en-US" dirty="0">
                <a:latin typeface="Avenir Book" panose="02000503020000020003" pitchFamily="2" charset="0"/>
              </a:rPr>
              <a:t> </a:t>
            </a:r>
            <a:r>
              <a:rPr lang="en-US" altLang="zh-CN" dirty="0">
                <a:latin typeface="Avenir Book" panose="02000503020000020003" pitchFamily="2" charset="0"/>
              </a:rPr>
              <a:t>pathlength</a:t>
            </a:r>
            <a:r>
              <a:rPr lang="zh-CN" altLang="en-US" dirty="0">
                <a:latin typeface="Avenir Book" panose="02000503020000020003" pitchFamily="2" charset="0"/>
              </a:rPr>
              <a:t> </a:t>
            </a:r>
            <a:r>
              <a:rPr lang="en-US" altLang="zh-CN" dirty="0">
                <a:latin typeface="Avenir Book" panose="02000503020000020003" pitchFamily="2" charset="0"/>
              </a:rPr>
              <a:t>by</a:t>
            </a:r>
            <a:r>
              <a:rPr lang="zh-CN" altLang="en-US" dirty="0">
                <a:latin typeface="Avenir Book" panose="02000503020000020003" pitchFamily="2" charset="0"/>
              </a:rPr>
              <a:t> </a:t>
            </a:r>
            <a:r>
              <a:rPr lang="en-US" altLang="zh-CN" dirty="0">
                <a:latin typeface="Avenir Book" panose="02000503020000020003" pitchFamily="2" charset="0"/>
              </a:rPr>
              <a:t>45</a:t>
            </a:r>
            <a:r>
              <a:rPr lang="zh-CN" altLang="en-US" dirty="0">
                <a:latin typeface="Avenir Book" panose="02000503020000020003" pitchFamily="2" charset="0"/>
              </a:rPr>
              <a:t> </a:t>
            </a:r>
            <a:r>
              <a:rPr lang="en-US" altLang="zh-CN" dirty="0">
                <a:latin typeface="Avenir Book" panose="02000503020000020003" pitchFamily="2" charset="0"/>
              </a:rPr>
              <a:t>mm</a:t>
            </a:r>
            <a:endParaRPr lang="en-US" dirty="0">
              <a:latin typeface="Avenir Book" panose="02000503020000020003" pitchFamily="2" charset="0"/>
            </a:endParaRPr>
          </a:p>
        </p:txBody>
      </p:sp>
      <p:sp>
        <p:nvSpPr>
          <p:cNvPr id="5" name="TextBox 4">
            <a:extLst>
              <a:ext uri="{FF2B5EF4-FFF2-40B4-BE49-F238E27FC236}">
                <a16:creationId xmlns:a16="http://schemas.microsoft.com/office/drawing/2014/main" id="{09BD817C-DB5A-074D-9B6A-3BE097987E08}"/>
              </a:ext>
            </a:extLst>
          </p:cNvPr>
          <p:cNvSpPr txBox="1"/>
          <p:nvPr/>
        </p:nvSpPr>
        <p:spPr>
          <a:xfrm>
            <a:off x="1777430" y="3447677"/>
            <a:ext cx="537327" cy="276999"/>
          </a:xfrm>
          <a:prstGeom prst="rect">
            <a:avLst/>
          </a:prstGeom>
          <a:noFill/>
        </p:spPr>
        <p:txBody>
          <a:bodyPr wrap="none" rtlCol="0">
            <a:spAutoFit/>
          </a:bodyPr>
          <a:lstStyle/>
          <a:p>
            <a:r>
              <a:rPr lang="en-US" altLang="zh-CN" sz="1200" dirty="0" err="1">
                <a:latin typeface="Avenir Book" panose="02000503020000020003" pitchFamily="2" charset="0"/>
              </a:rPr>
              <a:t>Linac</a:t>
            </a:r>
            <a:endParaRPr lang="en-US" sz="1200" dirty="0">
              <a:latin typeface="Avenir Book" panose="02000503020000020003" pitchFamily="2" charset="0"/>
            </a:endParaRPr>
          </a:p>
        </p:txBody>
      </p:sp>
      <p:sp>
        <p:nvSpPr>
          <p:cNvPr id="13" name="TextBox 12">
            <a:extLst>
              <a:ext uri="{FF2B5EF4-FFF2-40B4-BE49-F238E27FC236}">
                <a16:creationId xmlns:a16="http://schemas.microsoft.com/office/drawing/2014/main" id="{03A1DD0A-7663-604C-99BD-5E46113A3212}"/>
              </a:ext>
            </a:extLst>
          </p:cNvPr>
          <p:cNvSpPr txBox="1"/>
          <p:nvPr/>
        </p:nvSpPr>
        <p:spPr>
          <a:xfrm>
            <a:off x="2503357" y="3440895"/>
            <a:ext cx="902811" cy="276999"/>
          </a:xfrm>
          <a:prstGeom prst="rect">
            <a:avLst/>
          </a:prstGeom>
          <a:noFill/>
        </p:spPr>
        <p:txBody>
          <a:bodyPr wrap="none" rtlCol="0">
            <a:spAutoFit/>
          </a:bodyPr>
          <a:lstStyle/>
          <a:p>
            <a:r>
              <a:rPr lang="en-US" altLang="zh-CN" sz="1200" dirty="0">
                <a:latin typeface="Avenir Book" panose="02000503020000020003" pitchFamily="2" charset="0"/>
              </a:rPr>
              <a:t>Modulator</a:t>
            </a:r>
            <a:endParaRPr lang="en-US" sz="1200" dirty="0">
              <a:latin typeface="Avenir Book" panose="02000503020000020003" pitchFamily="2" charset="0"/>
            </a:endParaRPr>
          </a:p>
        </p:txBody>
      </p:sp>
      <p:sp>
        <p:nvSpPr>
          <p:cNvPr id="14" name="TextBox 13">
            <a:extLst>
              <a:ext uri="{FF2B5EF4-FFF2-40B4-BE49-F238E27FC236}">
                <a16:creationId xmlns:a16="http://schemas.microsoft.com/office/drawing/2014/main" id="{8608CCE0-532D-0A41-8E76-887349928E7D}"/>
              </a:ext>
            </a:extLst>
          </p:cNvPr>
          <p:cNvSpPr txBox="1"/>
          <p:nvPr/>
        </p:nvSpPr>
        <p:spPr>
          <a:xfrm>
            <a:off x="4572000" y="3309177"/>
            <a:ext cx="601447" cy="276999"/>
          </a:xfrm>
          <a:prstGeom prst="rect">
            <a:avLst/>
          </a:prstGeom>
          <a:noFill/>
        </p:spPr>
        <p:txBody>
          <a:bodyPr wrap="none" rtlCol="0">
            <a:spAutoFit/>
          </a:bodyPr>
          <a:lstStyle/>
          <a:p>
            <a:r>
              <a:rPr lang="en-US" altLang="zh-CN" sz="1200" dirty="0">
                <a:latin typeface="Avenir Book" panose="02000503020000020003" pitchFamily="2" charset="0"/>
              </a:rPr>
              <a:t>Kicker</a:t>
            </a:r>
            <a:endParaRPr lang="en-US" sz="1200" dirty="0">
              <a:latin typeface="Avenir Book" panose="02000503020000020003" pitchFamily="2" charset="0"/>
            </a:endParaRPr>
          </a:p>
        </p:txBody>
      </p:sp>
      <p:sp>
        <p:nvSpPr>
          <p:cNvPr id="15" name="TextBox 14">
            <a:extLst>
              <a:ext uri="{FF2B5EF4-FFF2-40B4-BE49-F238E27FC236}">
                <a16:creationId xmlns:a16="http://schemas.microsoft.com/office/drawing/2014/main" id="{E5D413D3-CF72-8946-97EA-7D36A77E9206}"/>
              </a:ext>
            </a:extLst>
          </p:cNvPr>
          <p:cNvSpPr txBox="1"/>
          <p:nvPr/>
        </p:nvSpPr>
        <p:spPr>
          <a:xfrm>
            <a:off x="6313715" y="4092949"/>
            <a:ext cx="636264" cy="276999"/>
          </a:xfrm>
          <a:prstGeom prst="rect">
            <a:avLst/>
          </a:prstGeom>
          <a:noFill/>
        </p:spPr>
        <p:txBody>
          <a:bodyPr wrap="none" rtlCol="0">
            <a:spAutoFit/>
          </a:bodyPr>
          <a:lstStyle/>
          <a:p>
            <a:r>
              <a:rPr lang="en-US" altLang="zh-CN" sz="1200" dirty="0">
                <a:latin typeface="Avenir Book" panose="02000503020000020003" pitchFamily="2" charset="0"/>
              </a:rPr>
              <a:t>Return</a:t>
            </a:r>
            <a:endParaRPr lang="en-US" sz="1200" dirty="0">
              <a:latin typeface="Avenir Book" panose="02000503020000020003" pitchFamily="2" charset="0"/>
            </a:endParaRPr>
          </a:p>
        </p:txBody>
      </p:sp>
      <p:sp>
        <p:nvSpPr>
          <p:cNvPr id="3" name="Date Placeholder 2">
            <a:extLst>
              <a:ext uri="{FF2B5EF4-FFF2-40B4-BE49-F238E27FC236}">
                <a16:creationId xmlns:a16="http://schemas.microsoft.com/office/drawing/2014/main" id="{FE558EA2-EE23-7A49-AD3E-7FCA5D6E070C}"/>
              </a:ext>
            </a:extLst>
          </p:cNvPr>
          <p:cNvSpPr>
            <a:spLocks noGrp="1"/>
          </p:cNvSpPr>
          <p:nvPr>
            <p:ph type="dt" sz="half" idx="10"/>
          </p:nvPr>
        </p:nvSpPr>
        <p:spPr/>
        <p:txBody>
          <a:bodyPr/>
          <a:lstStyle/>
          <a:p>
            <a:fld id="{AD254F27-583A-774B-AF13-3EBF0BBF6FC7}" type="datetime1">
              <a:rPr lang="en-US" smtClean="0"/>
              <a:t>10/7/20</a:t>
            </a:fld>
            <a:endParaRPr lang="en-US"/>
          </a:p>
        </p:txBody>
      </p:sp>
      <p:sp>
        <p:nvSpPr>
          <p:cNvPr id="9" name="Footer Placeholder 8">
            <a:extLst>
              <a:ext uri="{FF2B5EF4-FFF2-40B4-BE49-F238E27FC236}">
                <a16:creationId xmlns:a16="http://schemas.microsoft.com/office/drawing/2014/main" id="{82453A9A-76AE-5942-B5F1-5398AAD041A5}"/>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4075259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F3C1B-E65A-4542-AF6B-5CC1E93643AB}"/>
              </a:ext>
            </a:extLst>
          </p:cNvPr>
          <p:cNvSpPr>
            <a:spLocks noGrp="1"/>
          </p:cNvSpPr>
          <p:nvPr>
            <p:ph type="title"/>
          </p:nvPr>
        </p:nvSpPr>
        <p:spPr/>
        <p:txBody>
          <a:bodyPr/>
          <a:lstStyle/>
          <a:p>
            <a:r>
              <a:rPr lang="en-US" dirty="0"/>
              <a:t>Hadron lattice</a:t>
            </a:r>
          </a:p>
        </p:txBody>
      </p:sp>
      <p:sp>
        <p:nvSpPr>
          <p:cNvPr id="4" name="Slide Number Placeholder 3">
            <a:extLst>
              <a:ext uri="{FF2B5EF4-FFF2-40B4-BE49-F238E27FC236}">
                <a16:creationId xmlns:a16="http://schemas.microsoft.com/office/drawing/2014/main" id="{E06659A7-ADBA-EA44-B806-C7E72B08B696}"/>
              </a:ext>
            </a:extLst>
          </p:cNvPr>
          <p:cNvSpPr>
            <a:spLocks noGrp="1"/>
          </p:cNvSpPr>
          <p:nvPr>
            <p:ph type="sldNum" sz="quarter" idx="12"/>
          </p:nvPr>
        </p:nvSpPr>
        <p:spPr/>
        <p:txBody>
          <a:bodyPr/>
          <a:lstStyle/>
          <a:p>
            <a:fld id="{893C5830-40F3-F04E-B2E3-10E6672BA8FF}" type="slidenum">
              <a:rPr lang="en-US" smtClean="0"/>
              <a:pPr/>
              <a:t>12</a:t>
            </a:fld>
            <a:endParaRPr lang="en-US"/>
          </a:p>
        </p:txBody>
      </p:sp>
      <p:pic>
        <p:nvPicPr>
          <p:cNvPr id="6" name="Picture 5">
            <a:extLst>
              <a:ext uri="{FF2B5EF4-FFF2-40B4-BE49-F238E27FC236}">
                <a16:creationId xmlns:a16="http://schemas.microsoft.com/office/drawing/2014/main" id="{39EB027A-9963-3940-96CD-AAEF14F4791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1256805"/>
            <a:ext cx="9144000" cy="1909621"/>
          </a:xfrm>
          <a:prstGeom prst="rect">
            <a:avLst/>
          </a:prstGeom>
        </p:spPr>
      </p:pic>
      <p:pic>
        <p:nvPicPr>
          <p:cNvPr id="5" name="Picture 4">
            <a:extLst>
              <a:ext uri="{FF2B5EF4-FFF2-40B4-BE49-F238E27FC236}">
                <a16:creationId xmlns:a16="http://schemas.microsoft.com/office/drawing/2014/main" id="{605AF0A3-665A-6F42-95A5-CE76943128A9}"/>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441001" y="3137056"/>
            <a:ext cx="5397500" cy="2362201"/>
          </a:xfrm>
          <a:prstGeom prst="rect">
            <a:avLst/>
          </a:prstGeom>
        </p:spPr>
      </p:pic>
      <p:sp>
        <p:nvSpPr>
          <p:cNvPr id="7" name="Rounded Rectangle 6">
            <a:extLst>
              <a:ext uri="{FF2B5EF4-FFF2-40B4-BE49-F238E27FC236}">
                <a16:creationId xmlns:a16="http://schemas.microsoft.com/office/drawing/2014/main" id="{2696AAC9-B0BC-2D41-83E8-6B1901B3D1C3}"/>
              </a:ext>
            </a:extLst>
          </p:cNvPr>
          <p:cNvSpPr/>
          <p:nvPr/>
        </p:nvSpPr>
        <p:spPr>
          <a:xfrm>
            <a:off x="2446875" y="1784616"/>
            <a:ext cx="3385751" cy="367737"/>
          </a:xfrm>
          <a:prstGeom prst="round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DBE50070-31E9-4444-BE98-5313619E94D4}"/>
              </a:ext>
            </a:extLst>
          </p:cNvPr>
          <p:cNvSpPr>
            <a:spLocks noGrp="1"/>
          </p:cNvSpPr>
          <p:nvPr>
            <p:ph type="dt" sz="half" idx="10"/>
          </p:nvPr>
        </p:nvSpPr>
        <p:spPr/>
        <p:txBody>
          <a:bodyPr/>
          <a:lstStyle/>
          <a:p>
            <a:fld id="{DA404EE4-F013-9445-9E1F-B26789859CCF}" type="datetime1">
              <a:rPr lang="en-US" smtClean="0"/>
              <a:t>10/7/20</a:t>
            </a:fld>
            <a:endParaRPr lang="en-US"/>
          </a:p>
        </p:txBody>
      </p:sp>
      <p:sp>
        <p:nvSpPr>
          <p:cNvPr id="8" name="Footer Placeholder 7">
            <a:extLst>
              <a:ext uri="{FF2B5EF4-FFF2-40B4-BE49-F238E27FC236}">
                <a16:creationId xmlns:a16="http://schemas.microsoft.com/office/drawing/2014/main" id="{846BE5B6-958C-5641-B0AF-58E84815D845}"/>
              </a:ext>
            </a:extLst>
          </p:cNvPr>
          <p:cNvSpPr>
            <a:spLocks noGrp="1"/>
          </p:cNvSpPr>
          <p:nvPr>
            <p:ph type="ftr" sz="quarter" idx="11"/>
          </p:nvPr>
        </p:nvSpPr>
        <p:spPr/>
        <p:txBody>
          <a:bodyPr/>
          <a:lstStyle/>
          <a:p>
            <a:r>
              <a:rPr lang="en-US"/>
              <a:t>EIC Collaboration Workshop </a:t>
            </a:r>
          </a:p>
        </p:txBody>
      </p:sp>
      <p:sp>
        <p:nvSpPr>
          <p:cNvPr id="9" name="TextBox 8">
            <a:extLst>
              <a:ext uri="{FF2B5EF4-FFF2-40B4-BE49-F238E27FC236}">
                <a16:creationId xmlns:a16="http://schemas.microsoft.com/office/drawing/2014/main" id="{43CB27BB-1959-B448-AEA7-3CC5D116BB3B}"/>
              </a:ext>
            </a:extLst>
          </p:cNvPr>
          <p:cNvSpPr txBox="1"/>
          <p:nvPr/>
        </p:nvSpPr>
        <p:spPr>
          <a:xfrm>
            <a:off x="1157837" y="5499257"/>
            <a:ext cx="7183441" cy="1200329"/>
          </a:xfrm>
          <a:prstGeom prst="rect">
            <a:avLst/>
          </a:prstGeom>
          <a:solidFill>
            <a:srgbClr val="CFD5EA"/>
          </a:solidFill>
        </p:spPr>
        <p:txBody>
          <a:bodyPr wrap="none" rtlCol="0">
            <a:spAutoFit/>
          </a:bodyPr>
          <a:lstStyle/>
          <a:p>
            <a:r>
              <a:rPr lang="en-US" altLang="zh-CN" dirty="0">
                <a:latin typeface="Avenir Light" panose="020B0402020203020204" pitchFamily="34" charset="77"/>
              </a:rPr>
              <a:t>Proton</a:t>
            </a:r>
            <a:r>
              <a:rPr lang="zh-CN" altLang="en-US" dirty="0">
                <a:latin typeface="Avenir Light" panose="020B0402020203020204" pitchFamily="34" charset="77"/>
              </a:rPr>
              <a:t> </a:t>
            </a:r>
            <a:r>
              <a:rPr lang="en-US" altLang="zh-CN" dirty="0">
                <a:latin typeface="Avenir Light" panose="020B0402020203020204" pitchFamily="34" charset="77"/>
              </a:rPr>
              <a:t>R</a:t>
            </a:r>
            <a:r>
              <a:rPr lang="en-US" altLang="zh-CN" baseline="-25000" dirty="0">
                <a:latin typeface="Avenir Light" panose="020B0402020203020204" pitchFamily="34" charset="77"/>
              </a:rPr>
              <a:t>56</a:t>
            </a:r>
            <a:r>
              <a:rPr lang="en-US" altLang="zh-CN" dirty="0">
                <a:latin typeface="Avenir Light" panose="020B0402020203020204" pitchFamily="34" charset="77"/>
              </a:rPr>
              <a:t>=4</a:t>
            </a:r>
            <a:r>
              <a:rPr lang="zh-CN" altLang="en-US" dirty="0">
                <a:latin typeface="Avenir Light" panose="020B0402020203020204" pitchFamily="34" charset="77"/>
              </a:rPr>
              <a:t> </a:t>
            </a:r>
            <a:r>
              <a:rPr lang="en-US" altLang="zh-CN" dirty="0">
                <a:latin typeface="Avenir Light" panose="020B0402020203020204" pitchFamily="34" charset="77"/>
              </a:rPr>
              <a:t>mm</a:t>
            </a:r>
          </a:p>
          <a:p>
            <a:r>
              <a:rPr lang="en-US" altLang="zh-CN" dirty="0">
                <a:latin typeface="Avenir Light" panose="020B0402020203020204" pitchFamily="34" charset="77"/>
              </a:rPr>
              <a:t>Transfer</a:t>
            </a:r>
            <a:r>
              <a:rPr lang="zh-CN" altLang="en-US" dirty="0">
                <a:latin typeface="Avenir Light" panose="020B0402020203020204" pitchFamily="34" charset="77"/>
              </a:rPr>
              <a:t> </a:t>
            </a:r>
            <a:r>
              <a:rPr lang="en-US" altLang="zh-CN" dirty="0">
                <a:latin typeface="Avenir Light" panose="020B0402020203020204" pitchFamily="34" charset="77"/>
              </a:rPr>
              <a:t>to</a:t>
            </a:r>
            <a:r>
              <a:rPr lang="zh-CN" altLang="en-US" dirty="0">
                <a:latin typeface="Avenir Light" panose="020B0402020203020204" pitchFamily="34" charset="77"/>
              </a:rPr>
              <a:t> </a:t>
            </a:r>
            <a:r>
              <a:rPr lang="en-US" dirty="0">
                <a:latin typeface="Avenir Light" panose="020B0402020203020204" pitchFamily="34" charset="77"/>
              </a:rPr>
              <a:t>correlated energy modulation</a:t>
            </a:r>
            <a:endParaRPr lang="en-US" altLang="zh-CN" dirty="0">
              <a:latin typeface="Avenir Light" panose="020B0402020203020204" pitchFamily="34" charset="77"/>
            </a:endParaRPr>
          </a:p>
          <a:p>
            <a:r>
              <a:rPr lang="en-US" altLang="zh-CN" dirty="0">
                <a:latin typeface="Avenir Light" panose="020B0402020203020204" pitchFamily="34" charset="77"/>
              </a:rPr>
              <a:t>Lengthens the path by 45 mm</a:t>
            </a:r>
            <a:r>
              <a:rPr lang="zh-CN" altLang="en-US" dirty="0">
                <a:latin typeface="Avenir Light" panose="020B0402020203020204" pitchFamily="34" charset="77"/>
              </a:rPr>
              <a:t> </a:t>
            </a:r>
            <a:r>
              <a:rPr lang="en-US" altLang="zh-CN" dirty="0">
                <a:latin typeface="Avenir Light" panose="020B0402020203020204" pitchFamily="34" charset="77"/>
              </a:rPr>
              <a:t>matching</a:t>
            </a:r>
            <a:r>
              <a:rPr lang="zh-CN" altLang="en-US" dirty="0">
                <a:latin typeface="Avenir Light" panose="020B0402020203020204" pitchFamily="34" charset="77"/>
              </a:rPr>
              <a:t> </a:t>
            </a:r>
            <a:r>
              <a:rPr lang="en-US" altLang="zh-CN" dirty="0">
                <a:latin typeface="Avenir Light" panose="020B0402020203020204" pitchFamily="34" charset="77"/>
              </a:rPr>
              <a:t>to</a:t>
            </a:r>
            <a:r>
              <a:rPr lang="zh-CN" altLang="en-US" dirty="0">
                <a:latin typeface="Avenir Light" panose="020B0402020203020204" pitchFamily="34" charset="77"/>
              </a:rPr>
              <a:t> </a:t>
            </a:r>
            <a:r>
              <a:rPr lang="en-US" altLang="zh-CN" dirty="0">
                <a:latin typeface="Avenir Light" panose="020B0402020203020204" pitchFamily="34" charset="77"/>
              </a:rPr>
              <a:t>electrons</a:t>
            </a:r>
            <a:r>
              <a:rPr lang="zh-CN" altLang="en-US" dirty="0">
                <a:latin typeface="Avenir Light" panose="020B0402020203020204" pitchFamily="34" charset="77"/>
              </a:rPr>
              <a:t> </a:t>
            </a:r>
            <a:r>
              <a:rPr lang="en-US" altLang="zh-CN" dirty="0">
                <a:latin typeface="Avenir Light" panose="020B0402020203020204" pitchFamily="34" charset="77"/>
              </a:rPr>
              <a:t>chicanes</a:t>
            </a:r>
            <a:r>
              <a:rPr lang="zh-CN" altLang="en-US" dirty="0">
                <a:latin typeface="Avenir Light" panose="020B0402020203020204" pitchFamily="34" charset="77"/>
              </a:rPr>
              <a:t> </a:t>
            </a:r>
            <a:r>
              <a:rPr lang="en-US" altLang="zh-CN" dirty="0">
                <a:latin typeface="Avenir Light" panose="020B0402020203020204" pitchFamily="34" charset="77"/>
              </a:rPr>
              <a:t>length</a:t>
            </a:r>
          </a:p>
          <a:p>
            <a:r>
              <a:rPr lang="en-US" altLang="zh-CN" dirty="0">
                <a:latin typeface="Avenir Light" panose="020B0402020203020204" pitchFamily="34" charset="77"/>
              </a:rPr>
              <a:t>In detailing the hadron lattice design now.</a:t>
            </a:r>
            <a:r>
              <a:rPr lang="zh-CN" altLang="en-US" dirty="0">
                <a:latin typeface="Avenir Light" panose="020B0402020203020204" pitchFamily="34" charset="77"/>
              </a:rPr>
              <a:t> </a:t>
            </a:r>
            <a:endParaRPr lang="en-US" dirty="0">
              <a:latin typeface="Avenir Light" panose="020B0402020203020204" pitchFamily="34" charset="77"/>
            </a:endParaRPr>
          </a:p>
        </p:txBody>
      </p:sp>
    </p:spTree>
    <p:extLst>
      <p:ext uri="{BB962C8B-B14F-4D97-AF65-F5344CB8AC3E}">
        <p14:creationId xmlns:p14="http://schemas.microsoft.com/office/powerpoint/2010/main" val="2498907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DCE1-B75A-BF43-A056-04D4C52E467E}"/>
              </a:ext>
            </a:extLst>
          </p:cNvPr>
          <p:cNvSpPr>
            <a:spLocks noGrp="1"/>
          </p:cNvSpPr>
          <p:nvPr>
            <p:ph type="title"/>
          </p:nvPr>
        </p:nvSpPr>
        <p:spPr/>
        <p:txBody>
          <a:bodyPr/>
          <a:lstStyle/>
          <a:p>
            <a:r>
              <a:rPr lang="en-US" dirty="0"/>
              <a:t>EIC strong hadron cooling activities</a:t>
            </a:r>
          </a:p>
        </p:txBody>
      </p:sp>
      <p:sp>
        <p:nvSpPr>
          <p:cNvPr id="4" name="Slide Number Placeholder 3">
            <a:extLst>
              <a:ext uri="{FF2B5EF4-FFF2-40B4-BE49-F238E27FC236}">
                <a16:creationId xmlns:a16="http://schemas.microsoft.com/office/drawing/2014/main" id="{22B0887E-2C9C-A443-ABC3-6C9ED088EF32}"/>
              </a:ext>
            </a:extLst>
          </p:cNvPr>
          <p:cNvSpPr>
            <a:spLocks noGrp="1"/>
          </p:cNvSpPr>
          <p:nvPr>
            <p:ph type="sldNum" sz="quarter" idx="12"/>
          </p:nvPr>
        </p:nvSpPr>
        <p:spPr/>
        <p:txBody>
          <a:bodyPr/>
          <a:lstStyle/>
          <a:p>
            <a:fld id="{893C5830-40F3-F04E-B2E3-10E6672BA8FF}" type="slidenum">
              <a:rPr lang="en-US" smtClean="0"/>
              <a:pPr/>
              <a:t>13</a:t>
            </a:fld>
            <a:endParaRPr lang="en-US"/>
          </a:p>
        </p:txBody>
      </p:sp>
      <p:sp>
        <p:nvSpPr>
          <p:cNvPr id="7" name="Rounded Rectangle 6">
            <a:extLst>
              <a:ext uri="{FF2B5EF4-FFF2-40B4-BE49-F238E27FC236}">
                <a16:creationId xmlns:a16="http://schemas.microsoft.com/office/drawing/2014/main" id="{7A4441A2-E915-7246-A738-2EC38F5A1D3F}"/>
              </a:ext>
            </a:extLst>
          </p:cNvPr>
          <p:cNvSpPr/>
          <p:nvPr/>
        </p:nvSpPr>
        <p:spPr>
          <a:xfrm>
            <a:off x="771692" y="1690689"/>
            <a:ext cx="2409093" cy="1806183"/>
          </a:xfrm>
          <a:prstGeom prst="roundRect">
            <a:avLst/>
          </a:prstGeom>
          <a:gradFill>
            <a:gsLst>
              <a:gs pos="51000">
                <a:srgbClr val="2C425B"/>
              </a:gs>
              <a:gs pos="99000">
                <a:srgbClr val="98A2AF"/>
              </a:gs>
              <a:gs pos="0">
                <a:srgbClr val="2C425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High current ERL</a:t>
            </a:r>
          </a:p>
          <a:p>
            <a:pPr marL="285750" indent="-285750">
              <a:buFont typeface="Arial" panose="020B0604020202020204" pitchFamily="34" charset="0"/>
              <a:buChar char="•"/>
            </a:pPr>
            <a:r>
              <a:rPr lang="en-US" sz="1400" dirty="0">
                <a:latin typeface="+mj-lt"/>
              </a:rPr>
              <a:t>4 MeV injector</a:t>
            </a:r>
          </a:p>
          <a:p>
            <a:pPr marL="285750" indent="-285750">
              <a:buFont typeface="Arial" panose="020B0604020202020204" pitchFamily="34" charset="0"/>
              <a:buChar char="•"/>
            </a:pPr>
            <a:r>
              <a:rPr lang="en-US" sz="1400" dirty="0">
                <a:latin typeface="+mj-lt"/>
              </a:rPr>
              <a:t>150 MeV </a:t>
            </a:r>
            <a:r>
              <a:rPr lang="en-US" sz="1400" dirty="0" err="1">
                <a:latin typeface="+mj-lt"/>
              </a:rPr>
              <a:t>Linac</a:t>
            </a:r>
            <a:endParaRPr lang="en-US" sz="1400" dirty="0">
              <a:latin typeface="+mj-lt"/>
            </a:endParaRPr>
          </a:p>
          <a:p>
            <a:pPr marL="285750" indent="-285750">
              <a:buFont typeface="Arial" panose="020B0604020202020204" pitchFamily="34" charset="0"/>
              <a:buChar char="•"/>
            </a:pPr>
            <a:r>
              <a:rPr lang="en-US" sz="1400" dirty="0">
                <a:latin typeface="+mj-lt"/>
              </a:rPr>
              <a:t>CSR</a:t>
            </a:r>
          </a:p>
          <a:p>
            <a:pPr marL="285750" indent="-285750">
              <a:buFont typeface="Arial" panose="020B0604020202020204" pitchFamily="34" charset="0"/>
              <a:buChar char="•"/>
            </a:pPr>
            <a:r>
              <a:rPr lang="en-US" sz="1400" dirty="0">
                <a:latin typeface="+mj-lt"/>
              </a:rPr>
              <a:t>Wake field</a:t>
            </a:r>
          </a:p>
          <a:p>
            <a:pPr marL="285750" indent="-285750">
              <a:buFont typeface="Arial" panose="020B0604020202020204" pitchFamily="34" charset="0"/>
              <a:buChar char="•"/>
            </a:pPr>
            <a:r>
              <a:rPr lang="en-US" sz="1400" dirty="0">
                <a:latin typeface="+mj-lt"/>
              </a:rPr>
              <a:t>Shot noise</a:t>
            </a:r>
          </a:p>
          <a:p>
            <a:pPr marL="285750" indent="-285750">
              <a:buFont typeface="Arial" panose="020B0604020202020204" pitchFamily="34" charset="0"/>
              <a:buChar char="•"/>
            </a:pPr>
            <a:r>
              <a:rPr lang="en-US" sz="1400" dirty="0">
                <a:latin typeface="+mj-lt"/>
              </a:rPr>
              <a:t>Lattice in tight tunnel</a:t>
            </a:r>
          </a:p>
          <a:p>
            <a:pPr marL="285750" indent="-285750">
              <a:buFont typeface="Arial" panose="020B0604020202020204" pitchFamily="34" charset="0"/>
              <a:buChar char="•"/>
            </a:pPr>
            <a:r>
              <a:rPr lang="en-US" sz="1400" dirty="0">
                <a:latin typeface="+mj-lt"/>
              </a:rPr>
              <a:t>Beam dump</a:t>
            </a:r>
          </a:p>
        </p:txBody>
      </p:sp>
      <p:sp>
        <p:nvSpPr>
          <p:cNvPr id="8" name="Rounded Rectangle 7">
            <a:extLst>
              <a:ext uri="{FF2B5EF4-FFF2-40B4-BE49-F238E27FC236}">
                <a16:creationId xmlns:a16="http://schemas.microsoft.com/office/drawing/2014/main" id="{1E50BA12-A348-7149-AB91-EE2534D64273}"/>
              </a:ext>
            </a:extLst>
          </p:cNvPr>
          <p:cNvSpPr/>
          <p:nvPr/>
        </p:nvSpPr>
        <p:spPr>
          <a:xfrm>
            <a:off x="787023" y="4409519"/>
            <a:ext cx="2409092" cy="1250271"/>
          </a:xfrm>
          <a:prstGeom prst="roundRect">
            <a:avLst/>
          </a:prstGeom>
          <a:gradFill>
            <a:gsLst>
              <a:gs pos="61000">
                <a:schemeClr val="accent2">
                  <a:lumMod val="50000"/>
                </a:schemeClr>
              </a:gs>
              <a:gs pos="0">
                <a:schemeClr val="accent2">
                  <a:lumMod val="50000"/>
                </a:schemeClr>
              </a:gs>
              <a:gs pos="100000">
                <a:schemeClr val="accent2">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Diagnostics/Controls</a:t>
            </a:r>
          </a:p>
          <a:p>
            <a:pPr marL="285750" indent="-285750">
              <a:buFont typeface="Arial" panose="020B0604020202020204" pitchFamily="34" charset="0"/>
              <a:buChar char="•"/>
            </a:pPr>
            <a:r>
              <a:rPr lang="en-US" sz="1400" dirty="0">
                <a:latin typeface="+mj-lt"/>
              </a:rPr>
              <a:t>Beam noise</a:t>
            </a:r>
          </a:p>
          <a:p>
            <a:pPr marL="285750" indent="-285750">
              <a:buFont typeface="Arial" panose="020B0604020202020204" pitchFamily="34" charset="0"/>
              <a:buChar char="•"/>
            </a:pPr>
            <a:r>
              <a:rPr lang="en-US" sz="1400" dirty="0">
                <a:latin typeface="+mj-lt"/>
              </a:rPr>
              <a:t>Phase</a:t>
            </a:r>
          </a:p>
          <a:p>
            <a:pPr marL="285750" indent="-285750">
              <a:buFont typeface="Arial" panose="020B0604020202020204" pitchFamily="34" charset="0"/>
              <a:buChar char="•"/>
            </a:pPr>
            <a:r>
              <a:rPr lang="en-US" sz="1400" dirty="0">
                <a:latin typeface="+mj-lt"/>
              </a:rPr>
              <a:t>Energy spread</a:t>
            </a:r>
          </a:p>
          <a:p>
            <a:pPr marL="285750" indent="-285750">
              <a:buFont typeface="Arial" panose="020B0604020202020204" pitchFamily="34" charset="0"/>
              <a:buChar char="•"/>
            </a:pPr>
            <a:r>
              <a:rPr lang="en-US" sz="1400" dirty="0">
                <a:latin typeface="+mj-lt"/>
              </a:rPr>
              <a:t>e-h alignment</a:t>
            </a:r>
          </a:p>
        </p:txBody>
      </p:sp>
      <p:sp>
        <p:nvSpPr>
          <p:cNvPr id="12" name="Rounded Rectangle 11">
            <a:extLst>
              <a:ext uri="{FF2B5EF4-FFF2-40B4-BE49-F238E27FC236}">
                <a16:creationId xmlns:a16="http://schemas.microsoft.com/office/drawing/2014/main" id="{FD3DCA35-D3A7-CF46-905E-EEF7452620B2}"/>
              </a:ext>
            </a:extLst>
          </p:cNvPr>
          <p:cNvSpPr/>
          <p:nvPr/>
        </p:nvSpPr>
        <p:spPr>
          <a:xfrm>
            <a:off x="787023" y="3624192"/>
            <a:ext cx="2409093" cy="613021"/>
          </a:xfrm>
          <a:prstGeom prst="roundRect">
            <a:avLst/>
          </a:prstGeom>
          <a:gradFill>
            <a:gsLst>
              <a:gs pos="0">
                <a:schemeClr val="accent6">
                  <a:lumMod val="50000"/>
                </a:schemeClr>
              </a:gs>
              <a:gs pos="55000">
                <a:schemeClr val="accent6">
                  <a:lumMod val="50000"/>
                </a:schemeClr>
              </a:gs>
              <a:gs pos="100000">
                <a:schemeClr val="accent6">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Hadron modifications</a:t>
            </a:r>
          </a:p>
          <a:p>
            <a:pPr marL="285750" indent="-285750">
              <a:buFont typeface="Arial" panose="020B0604020202020204" pitchFamily="34" charset="0"/>
              <a:buChar char="•"/>
            </a:pPr>
            <a:r>
              <a:rPr lang="en-US" sz="1400" dirty="0">
                <a:latin typeface="+mj-lt"/>
              </a:rPr>
              <a:t>Hadron Chicane</a:t>
            </a:r>
          </a:p>
        </p:txBody>
      </p:sp>
      <p:sp>
        <p:nvSpPr>
          <p:cNvPr id="15" name="Rounded Rectangle 14">
            <a:extLst>
              <a:ext uri="{FF2B5EF4-FFF2-40B4-BE49-F238E27FC236}">
                <a16:creationId xmlns:a16="http://schemas.microsoft.com/office/drawing/2014/main" id="{11F1DF06-C852-BA41-9DB7-588ECCF8D84D}"/>
              </a:ext>
            </a:extLst>
          </p:cNvPr>
          <p:cNvSpPr/>
          <p:nvPr/>
        </p:nvSpPr>
        <p:spPr>
          <a:xfrm>
            <a:off x="4751396" y="1690831"/>
            <a:ext cx="3160496" cy="924118"/>
          </a:xfrm>
          <a:prstGeom prst="roundRect">
            <a:avLst/>
          </a:prstGeom>
          <a:gradFill>
            <a:gsLst>
              <a:gs pos="61000">
                <a:schemeClr val="accent4">
                  <a:lumMod val="50000"/>
                </a:schemeClr>
              </a:gs>
              <a:gs pos="0">
                <a:schemeClr val="accent4">
                  <a:lumMod val="50000"/>
                </a:schemeClr>
              </a:gs>
              <a:gs pos="100000">
                <a:schemeClr val="accent4">
                  <a:lumMod val="20000"/>
                  <a:lumOff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Theory and simulation</a:t>
            </a:r>
          </a:p>
          <a:p>
            <a:pPr marL="285750" indent="-285750">
              <a:buFont typeface="Arial" panose="020B0604020202020204" pitchFamily="34" charset="0"/>
              <a:buChar char="•"/>
            </a:pPr>
            <a:r>
              <a:rPr lang="en-US" sz="1400" dirty="0">
                <a:latin typeface="+mj-lt"/>
              </a:rPr>
              <a:t>Develop a cooling tracking code</a:t>
            </a:r>
          </a:p>
          <a:p>
            <a:pPr marL="285750" indent="-285750">
              <a:buFont typeface="Arial" panose="020B0604020202020204" pitchFamily="34" charset="0"/>
              <a:buChar char="•"/>
            </a:pPr>
            <a:r>
              <a:rPr lang="en-US" sz="1400" dirty="0">
                <a:latin typeface="+mj-lt"/>
              </a:rPr>
              <a:t>3D PIC tracking </a:t>
            </a:r>
          </a:p>
        </p:txBody>
      </p:sp>
      <p:grpSp>
        <p:nvGrpSpPr>
          <p:cNvPr id="19" name="Group 18">
            <a:extLst>
              <a:ext uri="{FF2B5EF4-FFF2-40B4-BE49-F238E27FC236}">
                <a16:creationId xmlns:a16="http://schemas.microsoft.com/office/drawing/2014/main" id="{AF31429A-6D03-1249-A03B-B87248A214D2}"/>
              </a:ext>
            </a:extLst>
          </p:cNvPr>
          <p:cNvGrpSpPr/>
          <p:nvPr/>
        </p:nvGrpSpPr>
        <p:grpSpPr>
          <a:xfrm>
            <a:off x="4617227" y="2835252"/>
            <a:ext cx="3527123" cy="3105698"/>
            <a:chOff x="5233650" y="3179886"/>
            <a:chExt cx="3527123" cy="3105698"/>
          </a:xfrm>
        </p:grpSpPr>
        <p:sp>
          <p:nvSpPr>
            <p:cNvPr id="9" name="Rounded Rectangle 8">
              <a:extLst>
                <a:ext uri="{FF2B5EF4-FFF2-40B4-BE49-F238E27FC236}">
                  <a16:creationId xmlns:a16="http://schemas.microsoft.com/office/drawing/2014/main" id="{A992C9CA-A71E-F846-A9EB-2EF2FAA2DA5C}"/>
                </a:ext>
              </a:extLst>
            </p:cNvPr>
            <p:cNvSpPr/>
            <p:nvPr/>
          </p:nvSpPr>
          <p:spPr>
            <a:xfrm>
              <a:off x="5416964" y="3591874"/>
              <a:ext cx="3160496" cy="1325563"/>
            </a:xfrm>
            <a:prstGeom prst="roundRect">
              <a:avLst/>
            </a:prstGeom>
            <a:gradFill>
              <a:gsLst>
                <a:gs pos="61000">
                  <a:srgbClr val="00B050"/>
                </a:gs>
                <a:gs pos="0">
                  <a:srgbClr val="00B050"/>
                </a:gs>
                <a:gs pos="100000">
                  <a:schemeClr val="accent6">
                    <a:lumMod val="20000"/>
                    <a:lumOff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Electron source</a:t>
              </a:r>
            </a:p>
            <a:p>
              <a:pPr marL="285750" indent="-285750">
                <a:buFont typeface="Arial" panose="020B0604020202020204" pitchFamily="34" charset="0"/>
                <a:buChar char="•"/>
              </a:pPr>
              <a:r>
                <a:rPr lang="en-US" sz="1400" dirty="0">
                  <a:latin typeface="+mj-lt"/>
                </a:rPr>
                <a:t>Active cooling</a:t>
              </a:r>
            </a:p>
            <a:p>
              <a:pPr marL="285750" indent="-285750">
                <a:buFont typeface="Arial" panose="020B0604020202020204" pitchFamily="34" charset="0"/>
                <a:buChar char="•"/>
              </a:pPr>
              <a:r>
                <a:rPr lang="en-US" sz="1400" dirty="0">
                  <a:latin typeface="+mj-lt"/>
                </a:rPr>
                <a:t>Enlarge cathode/anode size</a:t>
              </a:r>
            </a:p>
            <a:p>
              <a:pPr marL="285750" indent="-285750">
                <a:buFont typeface="Arial" panose="020B0604020202020204" pitchFamily="34" charset="0"/>
                <a:buChar char="•"/>
              </a:pPr>
              <a:r>
                <a:rPr lang="en-US" sz="1400" dirty="0">
                  <a:latin typeface="+mj-lt"/>
                </a:rPr>
                <a:t>Better vacuum</a:t>
              </a:r>
            </a:p>
            <a:p>
              <a:pPr marL="285750" indent="-285750">
                <a:buFont typeface="Arial" panose="020B0604020202020204" pitchFamily="34" charset="0"/>
                <a:buChar char="•"/>
              </a:pPr>
              <a:r>
                <a:rPr lang="en-US" sz="1400" dirty="0">
                  <a:latin typeface="+mj-lt"/>
                </a:rPr>
                <a:t>High power , stable laser</a:t>
              </a:r>
            </a:p>
          </p:txBody>
        </p:sp>
        <p:sp>
          <p:nvSpPr>
            <p:cNvPr id="10" name="Rounded Rectangle 9">
              <a:extLst>
                <a:ext uri="{FF2B5EF4-FFF2-40B4-BE49-F238E27FC236}">
                  <a16:creationId xmlns:a16="http://schemas.microsoft.com/office/drawing/2014/main" id="{6FA67678-E1D9-094E-8F3B-35F8FD8D47E3}"/>
                </a:ext>
              </a:extLst>
            </p:cNvPr>
            <p:cNvSpPr/>
            <p:nvPr/>
          </p:nvSpPr>
          <p:spPr>
            <a:xfrm>
              <a:off x="5442661" y="5002750"/>
              <a:ext cx="3134799" cy="1105414"/>
            </a:xfrm>
            <a:prstGeom prst="roundRect">
              <a:avLst/>
            </a:prstGeom>
            <a:gradFill>
              <a:gsLst>
                <a:gs pos="53000">
                  <a:schemeClr val="accent1"/>
                </a:gs>
                <a:gs pos="0">
                  <a:schemeClr val="accent1"/>
                </a:gs>
                <a:gs pos="100000">
                  <a:schemeClr val="accent1">
                    <a:lumMod val="40000"/>
                    <a:lumOff val="6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latin typeface="+mj-lt"/>
                </a:rPr>
                <a:t>SRF accelerator</a:t>
              </a:r>
            </a:p>
            <a:p>
              <a:pPr marL="285750" indent="-285750">
                <a:buFont typeface="Arial" panose="020B0604020202020204" pitchFamily="34" charset="0"/>
                <a:buChar char="•"/>
              </a:pPr>
              <a:r>
                <a:rPr lang="en-US" sz="1400" dirty="0">
                  <a:latin typeface="+mj-lt"/>
                </a:rPr>
                <a:t>High gradient and voltage</a:t>
              </a:r>
            </a:p>
            <a:p>
              <a:pPr marL="285750" indent="-285750">
                <a:buFont typeface="Arial" panose="020B0604020202020204" pitchFamily="34" charset="0"/>
                <a:buChar char="•"/>
              </a:pPr>
              <a:r>
                <a:rPr lang="en-US" sz="1400" dirty="0">
                  <a:latin typeface="+mj-lt"/>
                </a:rPr>
                <a:t>HOM absorber</a:t>
              </a:r>
            </a:p>
            <a:p>
              <a:pPr marL="285750" indent="-285750">
                <a:buFont typeface="Arial" panose="020B0604020202020204" pitchFamily="34" charset="0"/>
                <a:buChar char="•"/>
              </a:pPr>
              <a:r>
                <a:rPr lang="en-US" sz="1400" dirty="0">
                  <a:latin typeface="+mj-lt"/>
                </a:rPr>
                <a:t>Fundamental power coupler</a:t>
              </a:r>
            </a:p>
          </p:txBody>
        </p:sp>
        <p:sp>
          <p:nvSpPr>
            <p:cNvPr id="13" name="TextBox 12">
              <a:extLst>
                <a:ext uri="{FF2B5EF4-FFF2-40B4-BE49-F238E27FC236}">
                  <a16:creationId xmlns:a16="http://schemas.microsoft.com/office/drawing/2014/main" id="{AD329CFE-8DF3-6D40-862C-D985FA803EE2}"/>
                </a:ext>
              </a:extLst>
            </p:cNvPr>
            <p:cNvSpPr txBox="1"/>
            <p:nvPr/>
          </p:nvSpPr>
          <p:spPr>
            <a:xfrm>
              <a:off x="5335523" y="3179886"/>
              <a:ext cx="1859292" cy="369332"/>
            </a:xfrm>
            <a:prstGeom prst="rect">
              <a:avLst/>
            </a:prstGeom>
            <a:noFill/>
          </p:spPr>
          <p:txBody>
            <a:bodyPr wrap="none" rtlCol="0">
              <a:spAutoFit/>
            </a:bodyPr>
            <a:lstStyle/>
            <a:p>
              <a:r>
                <a:rPr lang="en-US" dirty="0">
                  <a:latin typeface="+mj-lt"/>
                </a:rPr>
                <a:t>Components R&amp;D</a:t>
              </a:r>
            </a:p>
          </p:txBody>
        </p:sp>
        <p:sp>
          <p:nvSpPr>
            <p:cNvPr id="18" name="Rectangle 17">
              <a:extLst>
                <a:ext uri="{FF2B5EF4-FFF2-40B4-BE49-F238E27FC236}">
                  <a16:creationId xmlns:a16="http://schemas.microsoft.com/office/drawing/2014/main" id="{3040E2B3-75F5-F54B-90D8-D8A75B502ADC}"/>
                </a:ext>
              </a:extLst>
            </p:cNvPr>
            <p:cNvSpPr/>
            <p:nvPr/>
          </p:nvSpPr>
          <p:spPr>
            <a:xfrm>
              <a:off x="5233650" y="3196555"/>
              <a:ext cx="3527123" cy="308902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1" name="Straight Arrow Connector 20">
            <a:extLst>
              <a:ext uri="{FF2B5EF4-FFF2-40B4-BE49-F238E27FC236}">
                <a16:creationId xmlns:a16="http://schemas.microsoft.com/office/drawing/2014/main" id="{8223BA3A-481B-0644-B1CD-18DA4E746E7E}"/>
              </a:ext>
            </a:extLst>
          </p:cNvPr>
          <p:cNvCxnSpPr>
            <a:cxnSpLocks/>
          </p:cNvCxnSpPr>
          <p:nvPr/>
        </p:nvCxnSpPr>
        <p:spPr>
          <a:xfrm flipH="1">
            <a:off x="3284829" y="2165747"/>
            <a:ext cx="1358299" cy="490033"/>
          </a:xfrm>
          <a:prstGeom prst="straightConnector1">
            <a:avLst/>
          </a:prstGeom>
          <a:ln w="57150">
            <a:solidFill>
              <a:schemeClr val="accent4">
                <a:lumMod val="75000"/>
              </a:schemeClr>
            </a:solidFill>
            <a:tailEnd type="triangle"/>
          </a:ln>
          <a:scene3d>
            <a:camera prst="orthographicFront"/>
            <a:lightRig rig="threePt" dir="t"/>
          </a:scene3d>
          <a:sp3d>
            <a:bevelT h="57150"/>
            <a:bevelB h="57150"/>
          </a:sp3d>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40F4B0-0103-8448-A63C-7448AE64BA9E}"/>
              </a:ext>
            </a:extLst>
          </p:cNvPr>
          <p:cNvCxnSpPr>
            <a:cxnSpLocks/>
          </p:cNvCxnSpPr>
          <p:nvPr/>
        </p:nvCxnSpPr>
        <p:spPr>
          <a:xfrm flipH="1">
            <a:off x="3286068" y="2165747"/>
            <a:ext cx="1358299" cy="1744274"/>
          </a:xfrm>
          <a:prstGeom prst="straightConnector1">
            <a:avLst/>
          </a:prstGeom>
          <a:ln w="57150">
            <a:solidFill>
              <a:schemeClr val="accent4">
                <a:lumMod val="75000"/>
              </a:schemeClr>
            </a:solidFill>
            <a:tailEnd type="triangle"/>
          </a:ln>
          <a:scene3d>
            <a:camera prst="orthographicFront"/>
            <a:lightRig rig="threePt" dir="t"/>
          </a:scene3d>
          <a:sp3d>
            <a:bevelT h="57150"/>
            <a:bevelB h="57150"/>
          </a:sp3d>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EC48A38-5647-584F-96F7-16D08360FE56}"/>
              </a:ext>
            </a:extLst>
          </p:cNvPr>
          <p:cNvCxnSpPr>
            <a:cxnSpLocks/>
          </p:cNvCxnSpPr>
          <p:nvPr/>
        </p:nvCxnSpPr>
        <p:spPr>
          <a:xfrm flipH="1">
            <a:off x="3286069" y="2165747"/>
            <a:ext cx="1358299" cy="3129409"/>
          </a:xfrm>
          <a:prstGeom prst="straightConnector1">
            <a:avLst/>
          </a:prstGeom>
          <a:ln w="57150">
            <a:solidFill>
              <a:schemeClr val="accent4">
                <a:lumMod val="75000"/>
              </a:schemeClr>
            </a:solidFill>
            <a:tailEnd type="triangle"/>
          </a:ln>
          <a:scene3d>
            <a:camera prst="orthographicFront"/>
            <a:lightRig rig="threePt" dir="t"/>
          </a:scene3d>
          <a:sp3d>
            <a:bevelT h="57150"/>
            <a:bevelB h="57150"/>
          </a:sp3d>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2AB8552-FB45-534E-BE70-E5B7A3CEFB04}"/>
              </a:ext>
            </a:extLst>
          </p:cNvPr>
          <p:cNvCxnSpPr>
            <a:cxnSpLocks/>
          </p:cNvCxnSpPr>
          <p:nvPr/>
        </p:nvCxnSpPr>
        <p:spPr>
          <a:xfrm flipH="1" flipV="1">
            <a:off x="3284829" y="2655780"/>
            <a:ext cx="1466567" cy="968412"/>
          </a:xfrm>
          <a:prstGeom prst="straightConnector1">
            <a:avLst/>
          </a:prstGeom>
          <a:ln w="57150">
            <a:solidFill>
              <a:srgbClr val="00B050"/>
            </a:solidFill>
            <a:tailEnd type="triangle"/>
          </a:ln>
          <a:scene3d>
            <a:camera prst="orthographicFront">
              <a:rot lat="0" lon="0" rev="0"/>
            </a:camera>
            <a:lightRig rig="threePt" dir="t"/>
          </a:scene3d>
          <a:sp3d contourW="12700">
            <a:bevelT w="31750" h="38100"/>
            <a:bevelB w="82550" h="57150"/>
            <a:contourClr>
              <a:schemeClr val="accent1"/>
            </a:contourClr>
          </a:sp3d>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6811A49-268D-9447-8418-C85054ABABFA}"/>
              </a:ext>
            </a:extLst>
          </p:cNvPr>
          <p:cNvCxnSpPr>
            <a:cxnSpLocks/>
            <a:stCxn id="10" idx="1"/>
          </p:cNvCxnSpPr>
          <p:nvPr/>
        </p:nvCxnSpPr>
        <p:spPr>
          <a:xfrm flipH="1" flipV="1">
            <a:off x="3284830" y="2655781"/>
            <a:ext cx="1541408" cy="2555042"/>
          </a:xfrm>
          <a:prstGeom prst="straightConnector1">
            <a:avLst/>
          </a:prstGeom>
          <a:ln w="57150">
            <a:tailEnd type="triangle"/>
          </a:ln>
          <a:scene3d>
            <a:camera prst="orthographicFront">
              <a:rot lat="0" lon="0" rev="0"/>
            </a:camera>
            <a:lightRig rig="threePt" dir="t"/>
          </a:scene3d>
          <a:sp3d contourW="12700">
            <a:bevelT w="31750" h="38100"/>
            <a:bevelB w="82550" h="57150"/>
            <a:contourClr>
              <a:schemeClr val="accent1"/>
            </a:contourClr>
          </a:sp3d>
        </p:spPr>
        <p:style>
          <a:lnRef idx="1">
            <a:schemeClr val="accent1"/>
          </a:lnRef>
          <a:fillRef idx="0">
            <a:schemeClr val="accent1"/>
          </a:fillRef>
          <a:effectRef idx="0">
            <a:schemeClr val="accent1"/>
          </a:effectRef>
          <a:fontRef idx="minor">
            <a:schemeClr val="tx1"/>
          </a:fontRef>
        </p:style>
      </p:cxnSp>
      <p:sp>
        <p:nvSpPr>
          <p:cNvPr id="42" name="Date Placeholder 41">
            <a:extLst>
              <a:ext uri="{FF2B5EF4-FFF2-40B4-BE49-F238E27FC236}">
                <a16:creationId xmlns:a16="http://schemas.microsoft.com/office/drawing/2014/main" id="{CF503C5D-D69E-BB41-9464-BEF7E502F929}"/>
              </a:ext>
            </a:extLst>
          </p:cNvPr>
          <p:cNvSpPr>
            <a:spLocks noGrp="1"/>
          </p:cNvSpPr>
          <p:nvPr>
            <p:ph type="dt" sz="half" idx="10"/>
          </p:nvPr>
        </p:nvSpPr>
        <p:spPr/>
        <p:txBody>
          <a:bodyPr/>
          <a:lstStyle/>
          <a:p>
            <a:fld id="{65D66B53-7C26-3349-B236-5D4F505A4851}" type="datetime1">
              <a:rPr lang="en-US" smtClean="0"/>
              <a:t>10/7/20</a:t>
            </a:fld>
            <a:endParaRPr lang="en-US"/>
          </a:p>
        </p:txBody>
      </p:sp>
      <p:sp>
        <p:nvSpPr>
          <p:cNvPr id="43" name="Footer Placeholder 42">
            <a:extLst>
              <a:ext uri="{FF2B5EF4-FFF2-40B4-BE49-F238E27FC236}">
                <a16:creationId xmlns:a16="http://schemas.microsoft.com/office/drawing/2014/main" id="{33AEAC6E-58E9-CE4C-99D3-4C727BF75765}"/>
              </a:ext>
            </a:extLst>
          </p:cNvPr>
          <p:cNvSpPr>
            <a:spLocks noGrp="1"/>
          </p:cNvSpPr>
          <p:nvPr>
            <p:ph type="ftr" sz="quarter" idx="11"/>
          </p:nvPr>
        </p:nvSpPr>
        <p:spPr/>
        <p:txBody>
          <a:bodyPr/>
          <a:lstStyle/>
          <a:p>
            <a:r>
              <a:rPr lang="en-US" dirty="0"/>
              <a:t>EIC Collaboration Workshop </a:t>
            </a:r>
          </a:p>
        </p:txBody>
      </p:sp>
    </p:spTree>
    <p:extLst>
      <p:ext uri="{BB962C8B-B14F-4D97-AF65-F5344CB8AC3E}">
        <p14:creationId xmlns:p14="http://schemas.microsoft.com/office/powerpoint/2010/main" val="1047534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5F316-B02C-274D-B48E-6A6CF66671BE}"/>
              </a:ext>
            </a:extLst>
          </p:cNvPr>
          <p:cNvSpPr>
            <a:spLocks noGrp="1"/>
          </p:cNvSpPr>
          <p:nvPr>
            <p:ph type="title"/>
          </p:nvPr>
        </p:nvSpPr>
        <p:spPr/>
        <p:txBody>
          <a:bodyPr/>
          <a:lstStyle/>
          <a:p>
            <a:r>
              <a:rPr lang="en-US" dirty="0"/>
              <a:t>Challenges and opportunities</a:t>
            </a:r>
          </a:p>
        </p:txBody>
      </p:sp>
      <p:sp>
        <p:nvSpPr>
          <p:cNvPr id="4" name="Slide Number Placeholder 3">
            <a:extLst>
              <a:ext uri="{FF2B5EF4-FFF2-40B4-BE49-F238E27FC236}">
                <a16:creationId xmlns:a16="http://schemas.microsoft.com/office/drawing/2014/main" id="{DA8E4449-D073-9445-B8EE-F6F4957A0784}"/>
              </a:ext>
            </a:extLst>
          </p:cNvPr>
          <p:cNvSpPr>
            <a:spLocks noGrp="1"/>
          </p:cNvSpPr>
          <p:nvPr>
            <p:ph type="sldNum" sz="quarter" idx="12"/>
          </p:nvPr>
        </p:nvSpPr>
        <p:spPr/>
        <p:txBody>
          <a:bodyPr/>
          <a:lstStyle/>
          <a:p>
            <a:fld id="{893C5830-40F3-F04E-B2E3-10E6672BA8FF}" type="slidenum">
              <a:rPr lang="en-US" smtClean="0"/>
              <a:pPr/>
              <a:t>14</a:t>
            </a:fld>
            <a:endParaRPr lang="en-US"/>
          </a:p>
        </p:txBody>
      </p:sp>
      <p:sp>
        <p:nvSpPr>
          <p:cNvPr id="5" name="TextBox 4">
            <a:extLst>
              <a:ext uri="{FF2B5EF4-FFF2-40B4-BE49-F238E27FC236}">
                <a16:creationId xmlns:a16="http://schemas.microsoft.com/office/drawing/2014/main" id="{004D7040-0845-8440-8B2C-E4D5BC38A0CA}"/>
              </a:ext>
            </a:extLst>
          </p:cNvPr>
          <p:cNvSpPr txBox="1"/>
          <p:nvPr/>
        </p:nvSpPr>
        <p:spPr>
          <a:xfrm>
            <a:off x="443672" y="1720840"/>
            <a:ext cx="7325139" cy="3970318"/>
          </a:xfrm>
          <a:prstGeom prst="rect">
            <a:avLst/>
          </a:prstGeom>
          <a:noFill/>
        </p:spPr>
        <p:txBody>
          <a:bodyPr wrap="square" rtlCol="0">
            <a:spAutoFit/>
          </a:bodyPr>
          <a:lstStyle/>
          <a:p>
            <a:pPr marL="285750" indent="-285750">
              <a:buFont typeface="Arial" panose="020B0604020202020204" pitchFamily="34" charset="0"/>
              <a:buChar char="•"/>
            </a:pPr>
            <a:r>
              <a:rPr lang="en-US" altLang="zh-CN" b="1" dirty="0" err="1">
                <a:latin typeface="+mj-lt"/>
              </a:rPr>
              <a:t>CeC</a:t>
            </a:r>
            <a:r>
              <a:rPr lang="zh-CN" altLang="en-US" b="1" dirty="0">
                <a:latin typeface="+mj-lt"/>
              </a:rPr>
              <a:t> </a:t>
            </a:r>
            <a:r>
              <a:rPr lang="en-US" b="1" dirty="0">
                <a:latin typeface="+mj-lt"/>
              </a:rPr>
              <a:t>has not been experimentally demonstrated</a:t>
            </a:r>
          </a:p>
          <a:p>
            <a:pPr marL="285750" indent="-285750">
              <a:buFont typeface="Arial" panose="020B0604020202020204" pitchFamily="34" charset="0"/>
              <a:buChar char="•"/>
            </a:pPr>
            <a:r>
              <a:rPr lang="en-US" b="1" dirty="0">
                <a:latin typeface="+mj-lt"/>
              </a:rPr>
              <a:t>Very low energy spread is required</a:t>
            </a:r>
          </a:p>
          <a:p>
            <a:r>
              <a:rPr lang="en-US" altLang="zh-CN" dirty="0">
                <a:latin typeface="+mj-lt"/>
              </a:rPr>
              <a:t>Require:</a:t>
            </a:r>
            <a:r>
              <a:rPr lang="zh-CN" altLang="en-US" dirty="0">
                <a:latin typeface="+mj-lt"/>
              </a:rPr>
              <a:t> </a:t>
            </a:r>
            <a:r>
              <a:rPr lang="en-US" altLang="zh-CN" dirty="0">
                <a:latin typeface="+mj-lt"/>
              </a:rPr>
              <a:t>&lt;10</a:t>
            </a:r>
            <a:r>
              <a:rPr lang="en-US" altLang="zh-CN" baseline="30000" dirty="0">
                <a:latin typeface="+mj-lt"/>
              </a:rPr>
              <a:t>-4</a:t>
            </a:r>
          </a:p>
          <a:p>
            <a:r>
              <a:rPr lang="en-US" altLang="zh-CN" dirty="0">
                <a:solidFill>
                  <a:srgbClr val="00B050"/>
                </a:solidFill>
                <a:latin typeface="+mj-lt"/>
              </a:rPr>
              <a:t>-</a:t>
            </a:r>
            <a:r>
              <a:rPr lang="zh-CN" altLang="en-US" dirty="0">
                <a:solidFill>
                  <a:srgbClr val="00B050"/>
                </a:solidFill>
                <a:latin typeface="+mj-lt"/>
              </a:rPr>
              <a:t> </a:t>
            </a:r>
            <a:r>
              <a:rPr lang="en-US" altLang="zh-CN" dirty="0">
                <a:solidFill>
                  <a:srgbClr val="00B050"/>
                </a:solidFill>
                <a:latin typeface="+mj-lt"/>
              </a:rPr>
              <a:t>2e-4</a:t>
            </a:r>
            <a:r>
              <a:rPr lang="zh-CN" altLang="en-US" dirty="0">
                <a:solidFill>
                  <a:srgbClr val="00B050"/>
                </a:solidFill>
                <a:latin typeface="+mj-lt"/>
              </a:rPr>
              <a:t> </a:t>
            </a:r>
            <a:r>
              <a:rPr lang="en-US" altLang="zh-CN" dirty="0">
                <a:solidFill>
                  <a:srgbClr val="00B050"/>
                </a:solidFill>
                <a:latin typeface="+mj-lt"/>
              </a:rPr>
              <a:t>at</a:t>
            </a:r>
            <a:r>
              <a:rPr lang="zh-CN" altLang="en-US" dirty="0">
                <a:solidFill>
                  <a:srgbClr val="00B050"/>
                </a:solidFill>
                <a:latin typeface="+mj-lt"/>
              </a:rPr>
              <a:t> </a:t>
            </a:r>
            <a:r>
              <a:rPr lang="en-US" altLang="zh-CN" dirty="0" err="1">
                <a:solidFill>
                  <a:srgbClr val="00B050"/>
                </a:solidFill>
                <a:latin typeface="+mj-lt"/>
              </a:rPr>
              <a:t>LEReC</a:t>
            </a:r>
            <a:r>
              <a:rPr lang="en-US" altLang="zh-CN" dirty="0">
                <a:solidFill>
                  <a:srgbClr val="00B050"/>
                </a:solidFill>
                <a:latin typeface="+mj-lt"/>
              </a:rPr>
              <a:t>;</a:t>
            </a:r>
            <a:r>
              <a:rPr lang="zh-CN" altLang="en-US" dirty="0">
                <a:solidFill>
                  <a:srgbClr val="00B050"/>
                </a:solidFill>
                <a:latin typeface="+mj-lt"/>
              </a:rPr>
              <a:t> </a:t>
            </a:r>
            <a:r>
              <a:rPr lang="en-US" altLang="zh-CN" dirty="0">
                <a:solidFill>
                  <a:srgbClr val="00B050"/>
                </a:solidFill>
                <a:latin typeface="+mj-lt"/>
              </a:rPr>
              <a:t>1e-4</a:t>
            </a:r>
            <a:r>
              <a:rPr lang="zh-CN" altLang="en-US" dirty="0">
                <a:solidFill>
                  <a:srgbClr val="00B050"/>
                </a:solidFill>
                <a:latin typeface="+mj-lt"/>
              </a:rPr>
              <a:t> </a:t>
            </a:r>
            <a:r>
              <a:rPr lang="en-US" altLang="zh-CN" dirty="0">
                <a:solidFill>
                  <a:srgbClr val="00B050"/>
                </a:solidFill>
                <a:latin typeface="+mj-lt"/>
              </a:rPr>
              <a:t>PAL</a:t>
            </a:r>
            <a:r>
              <a:rPr lang="zh-CN" altLang="en-US" dirty="0">
                <a:solidFill>
                  <a:srgbClr val="00B050"/>
                </a:solidFill>
                <a:latin typeface="+mj-lt"/>
              </a:rPr>
              <a:t> </a:t>
            </a:r>
            <a:r>
              <a:rPr lang="en-US" altLang="zh-CN" dirty="0">
                <a:solidFill>
                  <a:srgbClr val="00B050"/>
                </a:solidFill>
                <a:latin typeface="+mj-lt"/>
              </a:rPr>
              <a:t>XFEL</a:t>
            </a:r>
            <a:endParaRPr lang="en-US" dirty="0">
              <a:solidFill>
                <a:srgbClr val="00B050"/>
              </a:solidFill>
              <a:latin typeface="+mj-lt"/>
            </a:endParaRPr>
          </a:p>
          <a:p>
            <a:pPr marL="285750" indent="-285750">
              <a:buFont typeface="Arial" panose="020B0604020202020204" pitchFamily="34" charset="0"/>
              <a:buChar char="•"/>
            </a:pPr>
            <a:r>
              <a:rPr lang="en-US" altLang="zh-CN" b="1" dirty="0">
                <a:latin typeface="+mj-lt"/>
              </a:rPr>
              <a:t>Very</a:t>
            </a:r>
            <a:r>
              <a:rPr lang="zh-CN" altLang="en-US" b="1" dirty="0">
                <a:latin typeface="+mj-lt"/>
              </a:rPr>
              <a:t> </a:t>
            </a:r>
            <a:r>
              <a:rPr lang="en-US" altLang="zh-CN" b="1" dirty="0">
                <a:latin typeface="+mj-lt"/>
              </a:rPr>
              <a:t>low</a:t>
            </a:r>
            <a:r>
              <a:rPr lang="zh-CN" altLang="en-US" b="1" dirty="0">
                <a:latin typeface="+mj-lt"/>
              </a:rPr>
              <a:t> </a:t>
            </a:r>
            <a:r>
              <a:rPr lang="en-US" altLang="zh-CN" b="1" dirty="0">
                <a:latin typeface="+mj-lt"/>
              </a:rPr>
              <a:t>shot</a:t>
            </a:r>
            <a:r>
              <a:rPr lang="zh-CN" altLang="en-US" b="1" dirty="0">
                <a:latin typeface="+mj-lt"/>
              </a:rPr>
              <a:t> </a:t>
            </a:r>
            <a:r>
              <a:rPr lang="en-US" altLang="zh-CN" b="1" dirty="0">
                <a:latin typeface="+mj-lt"/>
              </a:rPr>
              <a:t>noise</a:t>
            </a:r>
            <a:r>
              <a:rPr lang="zh-CN" altLang="en-US" b="1" dirty="0">
                <a:latin typeface="+mj-lt"/>
              </a:rPr>
              <a:t> </a:t>
            </a:r>
            <a:r>
              <a:rPr lang="en-US" altLang="zh-CN" b="1" dirty="0">
                <a:latin typeface="+mj-lt"/>
              </a:rPr>
              <a:t>from</a:t>
            </a:r>
            <a:r>
              <a:rPr lang="zh-CN" altLang="en-US" b="1" dirty="0">
                <a:latin typeface="+mj-lt"/>
              </a:rPr>
              <a:t> </a:t>
            </a:r>
            <a:r>
              <a:rPr lang="en-US" altLang="zh-CN" b="1" dirty="0">
                <a:latin typeface="+mj-lt"/>
              </a:rPr>
              <a:t>electron</a:t>
            </a:r>
            <a:r>
              <a:rPr lang="zh-CN" altLang="en-US" b="1" dirty="0">
                <a:latin typeface="+mj-lt"/>
              </a:rPr>
              <a:t> </a:t>
            </a:r>
            <a:r>
              <a:rPr lang="en-US" altLang="zh-CN" b="1" dirty="0">
                <a:latin typeface="+mj-lt"/>
              </a:rPr>
              <a:t>beam</a:t>
            </a:r>
            <a:r>
              <a:rPr lang="zh-CN" altLang="en-US" b="1" dirty="0">
                <a:latin typeface="+mj-lt"/>
              </a:rPr>
              <a:t> </a:t>
            </a:r>
            <a:endParaRPr lang="en-US" altLang="zh-CN" b="1" dirty="0">
              <a:latin typeface="+mj-lt"/>
            </a:endParaRPr>
          </a:p>
          <a:p>
            <a:r>
              <a:rPr lang="en-US" altLang="zh-CN" dirty="0">
                <a:solidFill>
                  <a:srgbClr val="00B050"/>
                </a:solidFill>
                <a:latin typeface="+mj-lt"/>
              </a:rPr>
              <a:t>-</a:t>
            </a:r>
            <a:r>
              <a:rPr lang="zh-CN" altLang="en-US" dirty="0">
                <a:solidFill>
                  <a:srgbClr val="00B050"/>
                </a:solidFill>
                <a:latin typeface="+mj-lt"/>
              </a:rPr>
              <a:t> </a:t>
            </a:r>
            <a:r>
              <a:rPr lang="en-US" altLang="zh-CN" dirty="0">
                <a:solidFill>
                  <a:srgbClr val="00B050"/>
                </a:solidFill>
                <a:latin typeface="+mj-lt"/>
              </a:rPr>
              <a:t>Laser</a:t>
            </a:r>
            <a:r>
              <a:rPr lang="zh-CN" altLang="en-US" dirty="0">
                <a:solidFill>
                  <a:srgbClr val="00B050"/>
                </a:solidFill>
                <a:latin typeface="+mj-lt"/>
              </a:rPr>
              <a:t> </a:t>
            </a:r>
            <a:r>
              <a:rPr lang="en-US" altLang="zh-CN" dirty="0">
                <a:solidFill>
                  <a:srgbClr val="00B050"/>
                </a:solidFill>
                <a:latin typeface="+mj-lt"/>
              </a:rPr>
              <a:t>heater</a:t>
            </a:r>
            <a:r>
              <a:rPr lang="zh-CN" altLang="en-US" dirty="0">
                <a:solidFill>
                  <a:srgbClr val="00B050"/>
                </a:solidFill>
                <a:latin typeface="+mj-lt"/>
              </a:rPr>
              <a:t> </a:t>
            </a:r>
            <a:r>
              <a:rPr lang="en-US" altLang="zh-CN" dirty="0">
                <a:solidFill>
                  <a:srgbClr val="00B050"/>
                </a:solidFill>
                <a:latin typeface="+mj-lt"/>
              </a:rPr>
              <a:t>LCLS;</a:t>
            </a:r>
            <a:r>
              <a:rPr lang="zh-CN" altLang="en-US" dirty="0">
                <a:solidFill>
                  <a:srgbClr val="00B050"/>
                </a:solidFill>
                <a:latin typeface="+mj-lt"/>
              </a:rPr>
              <a:t> </a:t>
            </a:r>
            <a:r>
              <a:rPr lang="en-US" altLang="zh-CN" dirty="0">
                <a:solidFill>
                  <a:srgbClr val="00B050"/>
                </a:solidFill>
                <a:latin typeface="+mj-lt"/>
              </a:rPr>
              <a:t>by</a:t>
            </a:r>
            <a:r>
              <a:rPr lang="zh-CN" altLang="en-US" dirty="0">
                <a:solidFill>
                  <a:srgbClr val="00B050"/>
                </a:solidFill>
                <a:latin typeface="+mj-lt"/>
              </a:rPr>
              <a:t> </a:t>
            </a:r>
            <a:r>
              <a:rPr lang="en-US" altLang="zh-CN" dirty="0">
                <a:solidFill>
                  <a:srgbClr val="00B050"/>
                </a:solidFill>
                <a:latin typeface="+mj-lt"/>
              </a:rPr>
              <a:t>optimizing</a:t>
            </a:r>
            <a:r>
              <a:rPr lang="zh-CN" altLang="en-US" dirty="0">
                <a:solidFill>
                  <a:srgbClr val="00B050"/>
                </a:solidFill>
                <a:latin typeface="+mj-lt"/>
              </a:rPr>
              <a:t> </a:t>
            </a:r>
            <a:r>
              <a:rPr lang="en-US" altLang="zh-CN" dirty="0">
                <a:solidFill>
                  <a:srgbClr val="00B050"/>
                </a:solidFill>
                <a:latin typeface="+mj-lt"/>
              </a:rPr>
              <a:t>optics</a:t>
            </a:r>
            <a:r>
              <a:rPr lang="zh-CN" altLang="en-US" dirty="0">
                <a:solidFill>
                  <a:srgbClr val="00B050"/>
                </a:solidFill>
                <a:latin typeface="+mj-lt"/>
              </a:rPr>
              <a:t> </a:t>
            </a:r>
            <a:r>
              <a:rPr lang="en-US" altLang="zh-CN" dirty="0">
                <a:solidFill>
                  <a:srgbClr val="00B050"/>
                </a:solidFill>
                <a:latin typeface="+mj-lt"/>
              </a:rPr>
              <a:t>at</a:t>
            </a:r>
            <a:r>
              <a:rPr lang="zh-CN" altLang="en-US" dirty="0">
                <a:solidFill>
                  <a:srgbClr val="00B050"/>
                </a:solidFill>
                <a:latin typeface="+mj-lt"/>
              </a:rPr>
              <a:t> </a:t>
            </a:r>
            <a:r>
              <a:rPr lang="en-US" altLang="zh-CN" dirty="0">
                <a:solidFill>
                  <a:srgbClr val="00B050"/>
                </a:solidFill>
                <a:latin typeface="+mj-lt"/>
              </a:rPr>
              <a:t>BNL</a:t>
            </a:r>
          </a:p>
          <a:p>
            <a:pPr marL="285750" indent="-285750">
              <a:buFont typeface="Arial" panose="020B0604020202020204" pitchFamily="34" charset="0"/>
              <a:buChar char="•"/>
            </a:pPr>
            <a:r>
              <a:rPr lang="en-US" altLang="zh-CN" b="1" dirty="0">
                <a:latin typeface="+mj-lt"/>
              </a:rPr>
              <a:t>High current ERL</a:t>
            </a:r>
          </a:p>
          <a:p>
            <a:r>
              <a:rPr lang="en-US" altLang="zh-CN" dirty="0">
                <a:latin typeface="+mj-lt"/>
              </a:rPr>
              <a:t>Require: 120 mA and 150MeV</a:t>
            </a:r>
          </a:p>
          <a:p>
            <a:r>
              <a:rPr lang="en-US" altLang="zh-CN" dirty="0">
                <a:solidFill>
                  <a:srgbClr val="00B050"/>
                </a:solidFill>
                <a:latin typeface="+mj-lt"/>
              </a:rPr>
              <a:t>-</a:t>
            </a:r>
            <a:r>
              <a:rPr lang="zh-CN" altLang="en-US" dirty="0">
                <a:solidFill>
                  <a:srgbClr val="00B050"/>
                </a:solidFill>
                <a:latin typeface="+mj-lt"/>
              </a:rPr>
              <a:t> </a:t>
            </a:r>
            <a:r>
              <a:rPr lang="en-US" altLang="zh-CN" dirty="0" err="1">
                <a:solidFill>
                  <a:srgbClr val="00B050"/>
                </a:solidFill>
                <a:latin typeface="+mj-lt"/>
              </a:rPr>
              <a:t>Jlab</a:t>
            </a:r>
            <a:r>
              <a:rPr lang="zh-CN" altLang="en-US" dirty="0">
                <a:solidFill>
                  <a:srgbClr val="00B050"/>
                </a:solidFill>
                <a:latin typeface="+mj-lt"/>
              </a:rPr>
              <a:t> </a:t>
            </a:r>
            <a:r>
              <a:rPr lang="en-US" altLang="zh-CN" dirty="0">
                <a:solidFill>
                  <a:srgbClr val="00B050"/>
                </a:solidFill>
                <a:latin typeface="+mj-lt"/>
              </a:rPr>
              <a:t>FEL</a:t>
            </a:r>
            <a:r>
              <a:rPr lang="zh-CN" altLang="en-US" dirty="0">
                <a:solidFill>
                  <a:srgbClr val="00B050"/>
                </a:solidFill>
                <a:latin typeface="+mj-lt"/>
              </a:rPr>
              <a:t> </a:t>
            </a:r>
            <a:r>
              <a:rPr lang="en-US" altLang="zh-CN" dirty="0">
                <a:solidFill>
                  <a:srgbClr val="00B050"/>
                </a:solidFill>
                <a:latin typeface="+mj-lt"/>
              </a:rPr>
              <a:t>8</a:t>
            </a:r>
            <a:r>
              <a:rPr lang="zh-CN" altLang="en-US" dirty="0">
                <a:solidFill>
                  <a:srgbClr val="00B050"/>
                </a:solidFill>
                <a:latin typeface="+mj-lt"/>
              </a:rPr>
              <a:t> </a:t>
            </a:r>
            <a:r>
              <a:rPr lang="en-US" altLang="zh-CN" dirty="0">
                <a:solidFill>
                  <a:srgbClr val="00B050"/>
                </a:solidFill>
                <a:latin typeface="+mj-lt"/>
              </a:rPr>
              <a:t>mA; Novo FEL 30 mA ( normal conducting )</a:t>
            </a:r>
          </a:p>
          <a:p>
            <a:pPr marL="285750" indent="-285750">
              <a:buFont typeface="Arial" panose="020B0604020202020204" pitchFamily="34" charset="0"/>
              <a:buChar char="•"/>
            </a:pPr>
            <a:r>
              <a:rPr lang="en-US" altLang="zh-CN" b="1" dirty="0">
                <a:latin typeface="+mj-lt"/>
              </a:rPr>
              <a:t>High</a:t>
            </a:r>
            <a:r>
              <a:rPr lang="zh-CN" altLang="en-US" b="1" dirty="0">
                <a:latin typeface="+mj-lt"/>
              </a:rPr>
              <a:t> </a:t>
            </a:r>
            <a:r>
              <a:rPr lang="en-US" altLang="zh-CN" b="1" dirty="0">
                <a:latin typeface="+mj-lt"/>
              </a:rPr>
              <a:t>current</a:t>
            </a:r>
            <a:r>
              <a:rPr lang="zh-CN" altLang="en-US" b="1" dirty="0">
                <a:latin typeface="+mj-lt"/>
              </a:rPr>
              <a:t> </a:t>
            </a:r>
            <a:r>
              <a:rPr lang="en-US" altLang="zh-CN" b="1" dirty="0">
                <a:latin typeface="+mj-lt"/>
              </a:rPr>
              <a:t>high</a:t>
            </a:r>
            <a:r>
              <a:rPr lang="zh-CN" altLang="en-US" b="1" dirty="0">
                <a:latin typeface="+mj-lt"/>
              </a:rPr>
              <a:t> </a:t>
            </a:r>
            <a:r>
              <a:rPr lang="en-US" altLang="zh-CN" b="1" dirty="0">
                <a:latin typeface="+mj-lt"/>
              </a:rPr>
              <a:t>charge</a:t>
            </a:r>
            <a:r>
              <a:rPr lang="zh-CN" altLang="en-US" b="1" dirty="0">
                <a:latin typeface="+mj-lt"/>
              </a:rPr>
              <a:t> </a:t>
            </a:r>
            <a:r>
              <a:rPr lang="en-US" altLang="zh-CN" b="1" dirty="0">
                <a:latin typeface="+mj-lt"/>
              </a:rPr>
              <a:t>electron</a:t>
            </a:r>
            <a:r>
              <a:rPr lang="zh-CN" altLang="en-US" b="1" dirty="0">
                <a:latin typeface="+mj-lt"/>
              </a:rPr>
              <a:t> </a:t>
            </a:r>
            <a:r>
              <a:rPr lang="en-US" altLang="zh-CN" b="1" dirty="0">
                <a:latin typeface="+mj-lt"/>
              </a:rPr>
              <a:t>source</a:t>
            </a:r>
          </a:p>
          <a:p>
            <a:r>
              <a:rPr lang="en-US" altLang="zh-CN" dirty="0">
                <a:latin typeface="+mj-lt"/>
              </a:rPr>
              <a:t>Require: 120 mA @1nC</a:t>
            </a:r>
          </a:p>
          <a:p>
            <a:pPr marL="285750" indent="-285750">
              <a:buFontTx/>
              <a:buChar char="-"/>
            </a:pPr>
            <a:r>
              <a:rPr lang="en-US" altLang="zh-CN" dirty="0">
                <a:solidFill>
                  <a:srgbClr val="00B050"/>
                </a:solidFill>
                <a:latin typeface="+mj-lt"/>
              </a:rPr>
              <a:t>Cornell 65 mA@ 60 </a:t>
            </a:r>
            <a:r>
              <a:rPr lang="en-US" altLang="zh-CN" dirty="0" err="1">
                <a:solidFill>
                  <a:srgbClr val="00B050"/>
                </a:solidFill>
                <a:latin typeface="+mj-lt"/>
              </a:rPr>
              <a:t>pC</a:t>
            </a:r>
            <a:r>
              <a:rPr lang="en-US" altLang="zh-CN" dirty="0">
                <a:solidFill>
                  <a:srgbClr val="00B050"/>
                </a:solidFill>
                <a:latin typeface="+mj-lt"/>
              </a:rPr>
              <a:t>; BNL 30 mA@100 </a:t>
            </a:r>
            <a:r>
              <a:rPr lang="en-US" altLang="zh-CN" dirty="0" err="1">
                <a:solidFill>
                  <a:srgbClr val="00B050"/>
                </a:solidFill>
                <a:latin typeface="+mj-lt"/>
              </a:rPr>
              <a:t>pC</a:t>
            </a:r>
            <a:endParaRPr lang="en-US" altLang="zh-CN" dirty="0">
              <a:solidFill>
                <a:srgbClr val="00B050"/>
              </a:solidFill>
              <a:latin typeface="+mj-lt"/>
            </a:endParaRPr>
          </a:p>
          <a:p>
            <a:pPr marL="285750" indent="-285750">
              <a:buFont typeface="Arial" panose="020B0604020202020204" pitchFamily="34" charset="0"/>
              <a:buChar char="•"/>
            </a:pPr>
            <a:r>
              <a:rPr lang="en-US" altLang="zh-CN" b="1" dirty="0">
                <a:latin typeface="+mj-lt"/>
              </a:rPr>
              <a:t>Beam diagnostics: beam noise, e-h alignment, energy spread measurement.</a:t>
            </a:r>
          </a:p>
        </p:txBody>
      </p:sp>
      <p:sp>
        <p:nvSpPr>
          <p:cNvPr id="7" name="TextBox 6">
            <a:extLst>
              <a:ext uri="{FF2B5EF4-FFF2-40B4-BE49-F238E27FC236}">
                <a16:creationId xmlns:a16="http://schemas.microsoft.com/office/drawing/2014/main" id="{8380F218-B02E-CD48-84B9-352FE1D4573B}"/>
              </a:ext>
            </a:extLst>
          </p:cNvPr>
          <p:cNvSpPr txBox="1"/>
          <p:nvPr/>
        </p:nvSpPr>
        <p:spPr>
          <a:xfrm>
            <a:off x="1896520" y="5716604"/>
            <a:ext cx="5100692" cy="369332"/>
          </a:xfrm>
          <a:prstGeom prst="rect">
            <a:avLst/>
          </a:prstGeom>
          <a:solidFill>
            <a:srgbClr val="CFD6EB"/>
          </a:solidFill>
        </p:spPr>
        <p:txBody>
          <a:bodyPr wrap="none" rtlCol="0">
            <a:spAutoFit/>
          </a:bodyPr>
          <a:lstStyle/>
          <a:p>
            <a:r>
              <a:rPr lang="en-US" altLang="zh-CN" dirty="0">
                <a:latin typeface="+mj-lt"/>
              </a:rPr>
              <a:t>SHC</a:t>
            </a:r>
            <a:r>
              <a:rPr lang="zh-CN" altLang="en-US" dirty="0">
                <a:latin typeface="+mj-lt"/>
              </a:rPr>
              <a:t> </a:t>
            </a:r>
            <a:r>
              <a:rPr lang="en-US" altLang="zh-CN" dirty="0">
                <a:latin typeface="+mj-lt"/>
              </a:rPr>
              <a:t>R&amp;D</a:t>
            </a:r>
            <a:r>
              <a:rPr lang="zh-CN" altLang="en-US" dirty="0">
                <a:latin typeface="+mj-lt"/>
              </a:rPr>
              <a:t> </a:t>
            </a:r>
            <a:r>
              <a:rPr lang="en-US" altLang="zh-CN" dirty="0">
                <a:latin typeface="+mj-lt"/>
              </a:rPr>
              <a:t>will</a:t>
            </a:r>
            <a:r>
              <a:rPr lang="zh-CN" altLang="en-US" dirty="0">
                <a:latin typeface="+mj-lt"/>
              </a:rPr>
              <a:t> </a:t>
            </a:r>
            <a:r>
              <a:rPr lang="en-US" altLang="zh-CN" dirty="0">
                <a:latin typeface="+mj-lt"/>
              </a:rPr>
              <a:t>push</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frontier of</a:t>
            </a:r>
            <a:r>
              <a:rPr lang="zh-CN" altLang="en-US" dirty="0">
                <a:latin typeface="+mj-lt"/>
              </a:rPr>
              <a:t> </a:t>
            </a:r>
            <a:r>
              <a:rPr lang="en-US" altLang="zh-CN" dirty="0">
                <a:latin typeface="+mj-lt"/>
              </a:rPr>
              <a:t>accelerator</a:t>
            </a:r>
            <a:r>
              <a:rPr lang="zh-CN" altLang="en-US" dirty="0">
                <a:latin typeface="+mj-lt"/>
              </a:rPr>
              <a:t> </a:t>
            </a:r>
            <a:r>
              <a:rPr lang="en-US" altLang="zh-CN" dirty="0">
                <a:latin typeface="+mj-lt"/>
              </a:rPr>
              <a:t>science</a:t>
            </a:r>
            <a:endParaRPr lang="en-US" dirty="0">
              <a:latin typeface="+mj-lt"/>
            </a:endParaRPr>
          </a:p>
        </p:txBody>
      </p:sp>
      <p:grpSp>
        <p:nvGrpSpPr>
          <p:cNvPr id="17" name="Group 16">
            <a:extLst>
              <a:ext uri="{FF2B5EF4-FFF2-40B4-BE49-F238E27FC236}">
                <a16:creationId xmlns:a16="http://schemas.microsoft.com/office/drawing/2014/main" id="{FC0F25B2-C6C0-0A49-8B9B-63BC78B9D434}"/>
              </a:ext>
            </a:extLst>
          </p:cNvPr>
          <p:cNvGrpSpPr/>
          <p:nvPr/>
        </p:nvGrpSpPr>
        <p:grpSpPr>
          <a:xfrm>
            <a:off x="5319346" y="1746286"/>
            <a:ext cx="3284974" cy="369332"/>
            <a:chOff x="5319346" y="1746286"/>
            <a:chExt cx="3284974" cy="369332"/>
          </a:xfrm>
        </p:grpSpPr>
        <p:sp>
          <p:nvSpPr>
            <p:cNvPr id="9" name="TextBox 8">
              <a:extLst>
                <a:ext uri="{FF2B5EF4-FFF2-40B4-BE49-F238E27FC236}">
                  <a16:creationId xmlns:a16="http://schemas.microsoft.com/office/drawing/2014/main" id="{D6F8A7C6-5FD1-B244-8B35-6F4C8AB2A77A}"/>
                </a:ext>
              </a:extLst>
            </p:cNvPr>
            <p:cNvSpPr txBox="1"/>
            <p:nvPr/>
          </p:nvSpPr>
          <p:spPr>
            <a:xfrm>
              <a:off x="6423082" y="1746286"/>
              <a:ext cx="2181238" cy="369332"/>
            </a:xfrm>
            <a:prstGeom prst="rect">
              <a:avLst/>
            </a:prstGeom>
            <a:noFill/>
          </p:spPr>
          <p:txBody>
            <a:bodyPr wrap="none" rtlCol="0">
              <a:spAutoFit/>
            </a:bodyPr>
            <a:lstStyle/>
            <a:p>
              <a:r>
                <a:rPr lang="en-US" altLang="zh-CN" dirty="0">
                  <a:latin typeface="+mj-lt"/>
                </a:rPr>
                <a:t>RHIC</a:t>
              </a:r>
              <a:r>
                <a:rPr lang="zh-CN" altLang="en-US" dirty="0">
                  <a:latin typeface="+mj-lt"/>
                </a:rPr>
                <a:t> </a:t>
              </a:r>
              <a:r>
                <a:rPr lang="en-US" altLang="zh-CN" dirty="0" err="1">
                  <a:latin typeface="+mj-lt"/>
                </a:rPr>
                <a:t>CeC</a:t>
              </a:r>
              <a:r>
                <a:rPr lang="zh-CN" altLang="en-US" dirty="0">
                  <a:latin typeface="+mj-lt"/>
                </a:rPr>
                <a:t> </a:t>
              </a:r>
              <a:r>
                <a:rPr lang="en-US" altLang="zh-CN" dirty="0">
                  <a:latin typeface="+mj-lt"/>
                </a:rPr>
                <a:t>experiment</a:t>
              </a:r>
              <a:endParaRPr lang="en-US" dirty="0">
                <a:latin typeface="+mj-lt"/>
              </a:endParaRPr>
            </a:p>
          </p:txBody>
        </p:sp>
        <p:sp>
          <p:nvSpPr>
            <p:cNvPr id="13" name="Left Arrow 12">
              <a:extLst>
                <a:ext uri="{FF2B5EF4-FFF2-40B4-BE49-F238E27FC236}">
                  <a16:creationId xmlns:a16="http://schemas.microsoft.com/office/drawing/2014/main" id="{3D8FF53D-5FEC-BA40-AA38-8C6BAA62D5ED}"/>
                </a:ext>
              </a:extLst>
            </p:cNvPr>
            <p:cNvSpPr/>
            <p:nvPr/>
          </p:nvSpPr>
          <p:spPr>
            <a:xfrm>
              <a:off x="5319346" y="1846385"/>
              <a:ext cx="1123003" cy="182417"/>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6BBC049C-F7DA-E447-A5E7-23C9364204BC}"/>
              </a:ext>
            </a:extLst>
          </p:cNvPr>
          <p:cNvGrpSpPr/>
          <p:nvPr/>
        </p:nvGrpSpPr>
        <p:grpSpPr>
          <a:xfrm>
            <a:off x="5330584" y="2028802"/>
            <a:ext cx="3309002" cy="369332"/>
            <a:chOff x="5330584" y="2028802"/>
            <a:chExt cx="3309002" cy="369332"/>
          </a:xfrm>
        </p:grpSpPr>
        <p:sp>
          <p:nvSpPr>
            <p:cNvPr id="10" name="TextBox 9">
              <a:extLst>
                <a:ext uri="{FF2B5EF4-FFF2-40B4-BE49-F238E27FC236}">
                  <a16:creationId xmlns:a16="http://schemas.microsoft.com/office/drawing/2014/main" id="{7DC5A374-8D1D-2540-8221-72A0AE1C9F97}"/>
                </a:ext>
              </a:extLst>
            </p:cNvPr>
            <p:cNvSpPr txBox="1"/>
            <p:nvPr/>
          </p:nvSpPr>
          <p:spPr>
            <a:xfrm>
              <a:off x="6423082" y="2028802"/>
              <a:ext cx="2216504" cy="369332"/>
            </a:xfrm>
            <a:prstGeom prst="rect">
              <a:avLst/>
            </a:prstGeom>
            <a:noFill/>
          </p:spPr>
          <p:txBody>
            <a:bodyPr wrap="none" rtlCol="0">
              <a:spAutoFit/>
            </a:bodyPr>
            <a:lstStyle/>
            <a:p>
              <a:r>
                <a:rPr lang="en-US" altLang="zh-CN" dirty="0">
                  <a:latin typeface="+mj-lt"/>
                </a:rPr>
                <a:t>GPT/</a:t>
              </a:r>
              <a:r>
                <a:rPr lang="en-US" altLang="zh-CN" dirty="0" err="1">
                  <a:latin typeface="+mj-lt"/>
                </a:rPr>
                <a:t>Bmad</a:t>
              </a:r>
              <a:r>
                <a:rPr lang="zh-CN" altLang="en-US" dirty="0">
                  <a:latin typeface="+mj-lt"/>
                </a:rPr>
                <a:t> </a:t>
              </a:r>
              <a:r>
                <a:rPr lang="en-US" altLang="zh-CN" dirty="0">
                  <a:latin typeface="+mj-lt"/>
                </a:rPr>
                <a:t>simulation</a:t>
              </a:r>
              <a:endParaRPr lang="en-US" dirty="0">
                <a:latin typeface="+mj-lt"/>
              </a:endParaRPr>
            </a:p>
          </p:txBody>
        </p:sp>
        <p:sp>
          <p:nvSpPr>
            <p:cNvPr id="14" name="Left Arrow 13">
              <a:extLst>
                <a:ext uri="{FF2B5EF4-FFF2-40B4-BE49-F238E27FC236}">
                  <a16:creationId xmlns:a16="http://schemas.microsoft.com/office/drawing/2014/main" id="{08A37C9E-6CEF-C341-BCAF-0D180E8B940C}"/>
                </a:ext>
              </a:extLst>
            </p:cNvPr>
            <p:cNvSpPr/>
            <p:nvPr/>
          </p:nvSpPr>
          <p:spPr>
            <a:xfrm>
              <a:off x="5330584" y="2122259"/>
              <a:ext cx="1123003" cy="182417"/>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BD5C3EB9-BF07-804E-8107-A721F72FAD8A}"/>
              </a:ext>
            </a:extLst>
          </p:cNvPr>
          <p:cNvGrpSpPr/>
          <p:nvPr/>
        </p:nvGrpSpPr>
        <p:grpSpPr>
          <a:xfrm>
            <a:off x="5330584" y="2842768"/>
            <a:ext cx="3314205" cy="369332"/>
            <a:chOff x="5330584" y="2842768"/>
            <a:chExt cx="3314205" cy="369332"/>
          </a:xfrm>
        </p:grpSpPr>
        <p:sp>
          <p:nvSpPr>
            <p:cNvPr id="11" name="TextBox 10">
              <a:extLst>
                <a:ext uri="{FF2B5EF4-FFF2-40B4-BE49-F238E27FC236}">
                  <a16:creationId xmlns:a16="http://schemas.microsoft.com/office/drawing/2014/main" id="{DF398DFE-86F5-7640-A7F7-28C8D6F61554}"/>
                </a:ext>
              </a:extLst>
            </p:cNvPr>
            <p:cNvSpPr txBox="1"/>
            <p:nvPr/>
          </p:nvSpPr>
          <p:spPr>
            <a:xfrm>
              <a:off x="6534083" y="2842768"/>
              <a:ext cx="2110706" cy="369332"/>
            </a:xfrm>
            <a:prstGeom prst="rect">
              <a:avLst/>
            </a:prstGeom>
            <a:noFill/>
          </p:spPr>
          <p:txBody>
            <a:bodyPr wrap="none" rtlCol="0">
              <a:spAutoFit/>
            </a:bodyPr>
            <a:lstStyle/>
            <a:p>
              <a:r>
                <a:rPr lang="en-US" altLang="zh-CN" dirty="0">
                  <a:latin typeface="+mj-lt"/>
                </a:rPr>
                <a:t>IMPACT-T</a:t>
              </a:r>
              <a:r>
                <a:rPr lang="zh-CN" altLang="en-US" dirty="0">
                  <a:latin typeface="+mj-lt"/>
                </a:rPr>
                <a:t> </a:t>
              </a:r>
              <a:r>
                <a:rPr lang="en-US" altLang="zh-CN" dirty="0">
                  <a:latin typeface="+mj-lt"/>
                </a:rPr>
                <a:t>simulation</a:t>
              </a:r>
              <a:endParaRPr lang="en-US" dirty="0">
                <a:latin typeface="+mj-lt"/>
              </a:endParaRPr>
            </a:p>
          </p:txBody>
        </p:sp>
        <p:sp>
          <p:nvSpPr>
            <p:cNvPr id="15" name="Left Arrow 14">
              <a:extLst>
                <a:ext uri="{FF2B5EF4-FFF2-40B4-BE49-F238E27FC236}">
                  <a16:creationId xmlns:a16="http://schemas.microsoft.com/office/drawing/2014/main" id="{FD2D2CDA-2DB4-6442-82D8-4E78B9CD83EB}"/>
                </a:ext>
              </a:extLst>
            </p:cNvPr>
            <p:cNvSpPr/>
            <p:nvPr/>
          </p:nvSpPr>
          <p:spPr>
            <a:xfrm>
              <a:off x="5330584" y="2936226"/>
              <a:ext cx="1123003" cy="182417"/>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D0C733E0-4FFB-2648-BC06-E72E2F0DF399}"/>
              </a:ext>
            </a:extLst>
          </p:cNvPr>
          <p:cNvGrpSpPr/>
          <p:nvPr/>
        </p:nvGrpSpPr>
        <p:grpSpPr>
          <a:xfrm>
            <a:off x="5330584" y="4192577"/>
            <a:ext cx="3289734" cy="369332"/>
            <a:chOff x="5330584" y="4192577"/>
            <a:chExt cx="3289734" cy="369332"/>
          </a:xfrm>
        </p:grpSpPr>
        <p:sp>
          <p:nvSpPr>
            <p:cNvPr id="12" name="TextBox 11">
              <a:extLst>
                <a:ext uri="{FF2B5EF4-FFF2-40B4-BE49-F238E27FC236}">
                  <a16:creationId xmlns:a16="http://schemas.microsoft.com/office/drawing/2014/main" id="{9FC07F91-C525-1B49-BD7E-FBF6A5CE3722}"/>
                </a:ext>
              </a:extLst>
            </p:cNvPr>
            <p:cNvSpPr txBox="1"/>
            <p:nvPr/>
          </p:nvSpPr>
          <p:spPr>
            <a:xfrm>
              <a:off x="6442349" y="4192577"/>
              <a:ext cx="2177969" cy="369332"/>
            </a:xfrm>
            <a:prstGeom prst="rect">
              <a:avLst/>
            </a:prstGeom>
            <a:noFill/>
          </p:spPr>
          <p:txBody>
            <a:bodyPr wrap="none" rtlCol="0">
              <a:spAutoFit/>
            </a:bodyPr>
            <a:lstStyle/>
            <a:p>
              <a:r>
                <a:rPr lang="en-US" altLang="zh-CN" dirty="0">
                  <a:latin typeface="+mj-lt"/>
                </a:rPr>
                <a:t>EIC</a:t>
              </a:r>
              <a:r>
                <a:rPr lang="zh-CN" altLang="en-US" dirty="0">
                  <a:latin typeface="+mj-lt"/>
                </a:rPr>
                <a:t> </a:t>
              </a:r>
              <a:r>
                <a:rPr lang="en-US" altLang="zh-CN" dirty="0">
                  <a:latin typeface="+mj-lt"/>
                </a:rPr>
                <a:t>components</a:t>
              </a:r>
              <a:r>
                <a:rPr lang="zh-CN" altLang="en-US" dirty="0">
                  <a:latin typeface="+mj-lt"/>
                </a:rPr>
                <a:t> </a:t>
              </a:r>
              <a:r>
                <a:rPr lang="en-US" altLang="zh-CN" dirty="0">
                  <a:latin typeface="+mj-lt"/>
                </a:rPr>
                <a:t>R&amp;D</a:t>
              </a:r>
              <a:endParaRPr lang="en-US" dirty="0">
                <a:latin typeface="+mj-lt"/>
              </a:endParaRPr>
            </a:p>
          </p:txBody>
        </p:sp>
        <p:sp>
          <p:nvSpPr>
            <p:cNvPr id="16" name="Left Arrow 15">
              <a:extLst>
                <a:ext uri="{FF2B5EF4-FFF2-40B4-BE49-F238E27FC236}">
                  <a16:creationId xmlns:a16="http://schemas.microsoft.com/office/drawing/2014/main" id="{DF9F22A6-AF5D-0F43-801E-85FF97BC6AA5}"/>
                </a:ext>
              </a:extLst>
            </p:cNvPr>
            <p:cNvSpPr/>
            <p:nvPr/>
          </p:nvSpPr>
          <p:spPr>
            <a:xfrm>
              <a:off x="5330584" y="4293228"/>
              <a:ext cx="1123003" cy="182417"/>
            </a:xfrm>
            <a:prstGeom prst="lef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a:extLst>
              <a:ext uri="{FF2B5EF4-FFF2-40B4-BE49-F238E27FC236}">
                <a16:creationId xmlns:a16="http://schemas.microsoft.com/office/drawing/2014/main" id="{7885469C-7DC3-684C-BB94-C8505093583F}"/>
              </a:ext>
            </a:extLst>
          </p:cNvPr>
          <p:cNvSpPr>
            <a:spLocks noGrp="1"/>
          </p:cNvSpPr>
          <p:nvPr>
            <p:ph type="dt" sz="half" idx="10"/>
          </p:nvPr>
        </p:nvSpPr>
        <p:spPr/>
        <p:txBody>
          <a:bodyPr/>
          <a:lstStyle/>
          <a:p>
            <a:fld id="{8B6205B1-7B92-DA46-9E21-AB5D5AED5CE6}" type="datetime1">
              <a:rPr lang="en-US" smtClean="0"/>
              <a:t>10/7/20</a:t>
            </a:fld>
            <a:endParaRPr lang="en-US"/>
          </a:p>
        </p:txBody>
      </p:sp>
      <p:sp>
        <p:nvSpPr>
          <p:cNvPr id="23" name="Footer Placeholder 22">
            <a:extLst>
              <a:ext uri="{FF2B5EF4-FFF2-40B4-BE49-F238E27FC236}">
                <a16:creationId xmlns:a16="http://schemas.microsoft.com/office/drawing/2014/main" id="{0BAB02BE-D271-4241-8EAC-43D8D3A061C5}"/>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62164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2ED33-17CE-0A4D-B1CB-E18CA181314E}"/>
              </a:ext>
            </a:extLst>
          </p:cNvPr>
          <p:cNvSpPr>
            <a:spLocks noGrp="1"/>
          </p:cNvSpPr>
          <p:nvPr>
            <p:ph type="title"/>
          </p:nvPr>
        </p:nvSpPr>
        <p:spPr>
          <a:xfrm>
            <a:off x="236783" y="51149"/>
            <a:ext cx="9009749" cy="625745"/>
          </a:xfrm>
        </p:spPr>
        <p:txBody>
          <a:bodyPr>
            <a:normAutofit/>
          </a:bodyPr>
          <a:lstStyle/>
          <a:p>
            <a:r>
              <a:rPr lang="en-US" sz="3600" dirty="0">
                <a:ea typeface="Calibri" panose="020F0502020204030204" pitchFamily="34" charset="0"/>
              </a:rPr>
              <a:t>Coherent electron Cooling experiment at </a:t>
            </a:r>
            <a:r>
              <a:rPr lang="en-US" sz="3600" dirty="0">
                <a:latin typeface="+mj-lt"/>
                <a:ea typeface="Calibri" panose="020F0502020204030204" pitchFamily="34" charset="0"/>
              </a:rPr>
              <a:t>RHIC</a:t>
            </a:r>
            <a:endParaRPr lang="en-US" sz="3600" dirty="0">
              <a:latin typeface="+mj-lt"/>
            </a:endParaRPr>
          </a:p>
        </p:txBody>
      </p:sp>
      <p:sp>
        <p:nvSpPr>
          <p:cNvPr id="4" name="Slide Number Placeholder 3">
            <a:extLst>
              <a:ext uri="{FF2B5EF4-FFF2-40B4-BE49-F238E27FC236}">
                <a16:creationId xmlns:a16="http://schemas.microsoft.com/office/drawing/2014/main" id="{DE7245CE-6C63-734C-B364-B430ABA64E8D}"/>
              </a:ext>
            </a:extLst>
          </p:cNvPr>
          <p:cNvSpPr>
            <a:spLocks noGrp="1"/>
          </p:cNvSpPr>
          <p:nvPr>
            <p:ph type="sldNum" sz="quarter" idx="12"/>
          </p:nvPr>
        </p:nvSpPr>
        <p:spPr/>
        <p:txBody>
          <a:bodyPr/>
          <a:lstStyle/>
          <a:p>
            <a:fld id="{893C5830-40F3-F04E-B2E3-10E6672BA8FF}" type="slidenum">
              <a:rPr lang="en-US" smtClean="0">
                <a:latin typeface="+mj-lt"/>
              </a:rPr>
              <a:t>15</a:t>
            </a:fld>
            <a:endParaRPr lang="en-US">
              <a:latin typeface="+mj-lt"/>
            </a:endParaRPr>
          </a:p>
        </p:txBody>
      </p:sp>
      <p:sp>
        <p:nvSpPr>
          <p:cNvPr id="9" name="TextBox 8">
            <a:extLst>
              <a:ext uri="{FF2B5EF4-FFF2-40B4-BE49-F238E27FC236}">
                <a16:creationId xmlns:a16="http://schemas.microsoft.com/office/drawing/2014/main" id="{85C747C5-F243-BD49-9D3D-B275F0BB66BB}"/>
              </a:ext>
            </a:extLst>
          </p:cNvPr>
          <p:cNvSpPr txBox="1"/>
          <p:nvPr/>
        </p:nvSpPr>
        <p:spPr>
          <a:xfrm>
            <a:off x="236783" y="548050"/>
            <a:ext cx="1918474" cy="276999"/>
          </a:xfrm>
          <a:prstGeom prst="rect">
            <a:avLst/>
          </a:prstGeom>
          <a:noFill/>
        </p:spPr>
        <p:txBody>
          <a:bodyPr wrap="none" rtlCol="0">
            <a:spAutoFit/>
          </a:bodyPr>
          <a:lstStyle/>
          <a:p>
            <a:r>
              <a:rPr lang="en-US" sz="1200" dirty="0">
                <a:latin typeface="Avenir Light" panose="020B0402020203020204" pitchFamily="34" charset="77"/>
              </a:rPr>
              <a:t>Courtesy V.N.  Litvinenko </a:t>
            </a:r>
          </a:p>
        </p:txBody>
      </p:sp>
      <p:sp>
        <p:nvSpPr>
          <p:cNvPr id="10" name="Date Placeholder 9">
            <a:extLst>
              <a:ext uri="{FF2B5EF4-FFF2-40B4-BE49-F238E27FC236}">
                <a16:creationId xmlns:a16="http://schemas.microsoft.com/office/drawing/2014/main" id="{197AC9E6-6488-1449-B748-F3FFA70596B9}"/>
              </a:ext>
            </a:extLst>
          </p:cNvPr>
          <p:cNvSpPr>
            <a:spLocks noGrp="1"/>
          </p:cNvSpPr>
          <p:nvPr>
            <p:ph type="dt" sz="half" idx="10"/>
          </p:nvPr>
        </p:nvSpPr>
        <p:spPr/>
        <p:txBody>
          <a:bodyPr/>
          <a:lstStyle/>
          <a:p>
            <a:fld id="{AC7D8B05-6A29-FD44-A804-668CDE81C189}" type="datetime1">
              <a:rPr lang="en-US" smtClean="0"/>
              <a:t>10/7/20</a:t>
            </a:fld>
            <a:endParaRPr lang="en-US"/>
          </a:p>
        </p:txBody>
      </p:sp>
      <p:sp>
        <p:nvSpPr>
          <p:cNvPr id="11" name="Footer Placeholder 10">
            <a:extLst>
              <a:ext uri="{FF2B5EF4-FFF2-40B4-BE49-F238E27FC236}">
                <a16:creationId xmlns:a16="http://schemas.microsoft.com/office/drawing/2014/main" id="{2F7E9C37-6495-B94B-911B-ED5C83645261}"/>
              </a:ext>
            </a:extLst>
          </p:cNvPr>
          <p:cNvSpPr>
            <a:spLocks noGrp="1"/>
          </p:cNvSpPr>
          <p:nvPr>
            <p:ph type="ftr" sz="quarter" idx="11"/>
          </p:nvPr>
        </p:nvSpPr>
        <p:spPr/>
        <p:txBody>
          <a:bodyPr/>
          <a:lstStyle/>
          <a:p>
            <a:r>
              <a:rPr lang="en-US"/>
              <a:t>EIC Collaboration Workshop </a:t>
            </a:r>
          </a:p>
        </p:txBody>
      </p:sp>
      <p:sp>
        <p:nvSpPr>
          <p:cNvPr id="5" name="Rectangle 4">
            <a:extLst>
              <a:ext uri="{FF2B5EF4-FFF2-40B4-BE49-F238E27FC236}">
                <a16:creationId xmlns:a16="http://schemas.microsoft.com/office/drawing/2014/main" id="{F5E63287-4744-6341-9492-A22DF95B570D}"/>
              </a:ext>
            </a:extLst>
          </p:cNvPr>
          <p:cNvSpPr/>
          <p:nvPr/>
        </p:nvSpPr>
        <p:spPr>
          <a:xfrm>
            <a:off x="0" y="2347249"/>
            <a:ext cx="9144000" cy="3862596"/>
          </a:xfrm>
          <a:prstGeom prst="rect">
            <a:avLst/>
          </a:prstGeom>
          <a:solidFill>
            <a:srgbClr val="CFD6EB"/>
          </a:solidFill>
        </p:spPr>
        <p:txBody>
          <a:bodyPr wrap="square">
            <a:spAutoFit/>
          </a:bodyPr>
          <a:lstStyle/>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 The 14.5 MeV CW SRF accelerator has unique SRF electron gun generating record-low emittance  with beam quality sufficient for current experiment and for future IEC cooler.</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Electron bunches are compressed to peak current of 50-100 , the e-beam is accelerated to energy of 14.5 MeV and merged with RHIC 26.5 GeV/u ion beam in the CeC system</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Current CeC system has seven high field solenoids, five of which serve as a 4-cell Plasma-Cascade </a:t>
            </a:r>
            <a:r>
              <a:rPr lang="el-GR" sz="1500" dirty="0">
                <a:latin typeface="+mj-lt"/>
                <a:ea typeface="Calibri" panose="020F0502020204030204" pitchFamily="34" charset="0"/>
              </a:rPr>
              <a:t>μ-</a:t>
            </a:r>
            <a:r>
              <a:rPr lang="en-US" sz="1500" dirty="0">
                <a:latin typeface="+mj-lt"/>
                <a:ea typeface="Calibri" panose="020F0502020204030204" pitchFamily="34" charset="0"/>
              </a:rPr>
              <a:t>bunching  amplifier with 15 THz bandwidth and amplitude gain exceeding 100.</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All necessary electron beam parameters – the beam energy, peak current, the beam emittances, energy spread, the low noise in the beam - had been demonstrated. The full CW  beam was propagated with low losses through the newly built PCA CeC</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The CeC run was completed in mid-September and preliminary analysis is that all goals for this run have been achieved.</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The project plans are to demonstrate longitudinal CeC in 2021 and 3D (both longitudinal and transverse) CeC in 2022. </a:t>
            </a:r>
          </a:p>
          <a:p>
            <a:pPr marL="285750" indent="-285750">
              <a:spcBef>
                <a:spcPts val="400"/>
              </a:spcBef>
              <a:buFont typeface="Arial" panose="020B0604020202020204" pitchFamily="34" charset="0"/>
              <a:buChar char="•"/>
            </a:pPr>
            <a:r>
              <a:rPr lang="en-US" sz="1500" dirty="0">
                <a:latin typeface="+mj-lt"/>
                <a:ea typeface="Calibri" panose="020F0502020204030204" pitchFamily="34" charset="0"/>
              </a:rPr>
              <a:t>The CeC group invites all interested parties to collaborate on this incredibly challenging project in any of relevant areas: CeC theory, CeC and beam dynamics simulations, CeC experiment and diagnostics….</a:t>
            </a:r>
          </a:p>
        </p:txBody>
      </p:sp>
      <p:pic>
        <p:nvPicPr>
          <p:cNvPr id="13" name="Picture 12" descr="A picture containing person&#10;&#10;Description automatically generated">
            <a:extLst>
              <a:ext uri="{FF2B5EF4-FFF2-40B4-BE49-F238E27FC236}">
                <a16:creationId xmlns:a16="http://schemas.microsoft.com/office/drawing/2014/main" id="{17187C56-7BA9-6A4D-8AA2-D06D4278852D}"/>
              </a:ext>
            </a:extLst>
          </p:cNvPr>
          <p:cNvPicPr>
            <a:picLocks noChangeAspect="1"/>
          </p:cNvPicPr>
          <p:nvPr/>
        </p:nvPicPr>
        <p:blipFill rotWithShape="1">
          <a:blip r:embed="rId3"/>
          <a:srcRect t="-2537" r="2099" b="6682"/>
          <a:stretch/>
        </p:blipFill>
        <p:spPr>
          <a:xfrm>
            <a:off x="0" y="855345"/>
            <a:ext cx="9144000" cy="1510924"/>
          </a:xfrm>
          <a:prstGeom prst="rect">
            <a:avLst/>
          </a:prstGeom>
        </p:spPr>
      </p:pic>
      <p:cxnSp>
        <p:nvCxnSpPr>
          <p:cNvPr id="15" name="Straight Arrow Connector 14">
            <a:extLst>
              <a:ext uri="{FF2B5EF4-FFF2-40B4-BE49-F238E27FC236}">
                <a16:creationId xmlns:a16="http://schemas.microsoft.com/office/drawing/2014/main" id="{A23A83B7-4E69-F249-B45E-8D3EE2ED3087}"/>
              </a:ext>
            </a:extLst>
          </p:cNvPr>
          <p:cNvCxnSpPr>
            <a:cxnSpLocks/>
          </p:cNvCxnSpPr>
          <p:nvPr/>
        </p:nvCxnSpPr>
        <p:spPr>
          <a:xfrm flipH="1">
            <a:off x="47737" y="1392055"/>
            <a:ext cx="5636783" cy="0"/>
          </a:xfrm>
          <a:prstGeom prst="straightConnector1">
            <a:avLst/>
          </a:prstGeom>
          <a:ln w="22225"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ADDAE0B5-9CEC-9042-9C98-4A7DADCB060E}"/>
              </a:ext>
            </a:extLst>
          </p:cNvPr>
          <p:cNvSpPr/>
          <p:nvPr/>
        </p:nvSpPr>
        <p:spPr>
          <a:xfrm>
            <a:off x="4523625" y="1062251"/>
            <a:ext cx="1960793" cy="276999"/>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RHIC 26.5 GeV/u ion beam</a:t>
            </a:r>
            <a:endParaRPr lang="en-US" sz="1200" dirty="0">
              <a:latin typeface="Times New Roman" panose="02020603050405020304" pitchFamily="18" charset="0"/>
              <a:cs typeface="Times New Roman" panose="02020603050405020304" pitchFamily="18" charset="0"/>
            </a:endParaRPr>
          </a:p>
        </p:txBody>
      </p:sp>
      <p:sp>
        <p:nvSpPr>
          <p:cNvPr id="19" name="Rectangle 18">
            <a:extLst>
              <a:ext uri="{FF2B5EF4-FFF2-40B4-BE49-F238E27FC236}">
                <a16:creationId xmlns:a16="http://schemas.microsoft.com/office/drawing/2014/main" id="{6F974353-7FEA-654C-B041-96141757EA96}"/>
              </a:ext>
            </a:extLst>
          </p:cNvPr>
          <p:cNvSpPr/>
          <p:nvPr/>
        </p:nvSpPr>
        <p:spPr>
          <a:xfrm>
            <a:off x="7620931" y="1200750"/>
            <a:ext cx="1202573" cy="415498"/>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1.25 MV SRF </a:t>
            </a:r>
          </a:p>
          <a:p>
            <a:pPr algn="ctr"/>
            <a:r>
              <a:rPr lang="en-US" altLang="zh-CN" sz="1050" dirty="0">
                <a:latin typeface="Times New Roman" panose="02020603050405020304" pitchFamily="18" charset="0"/>
                <a:cs typeface="Times New Roman" panose="02020603050405020304" pitchFamily="18" charset="0"/>
              </a:rPr>
              <a:t>photo-electron gun</a:t>
            </a:r>
            <a:endParaRPr lang="en-US" sz="1050" dirty="0">
              <a:latin typeface="Times New Roman" panose="02020603050405020304" pitchFamily="18" charset="0"/>
              <a:cs typeface="Times New Roman" panose="02020603050405020304" pitchFamily="18" charset="0"/>
            </a:endParaRPr>
          </a:p>
        </p:txBody>
      </p:sp>
      <p:sp>
        <p:nvSpPr>
          <p:cNvPr id="20" name="Rectangle 19">
            <a:extLst>
              <a:ext uri="{FF2B5EF4-FFF2-40B4-BE49-F238E27FC236}">
                <a16:creationId xmlns:a16="http://schemas.microsoft.com/office/drawing/2014/main" id="{957981B4-3DB0-4B47-9EB0-DCFAD3A93DE3}"/>
              </a:ext>
            </a:extLst>
          </p:cNvPr>
          <p:cNvSpPr/>
          <p:nvPr/>
        </p:nvSpPr>
        <p:spPr>
          <a:xfrm>
            <a:off x="5642197" y="1339250"/>
            <a:ext cx="1750800" cy="415498"/>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Ballistic</a:t>
            </a:r>
          </a:p>
          <a:p>
            <a:pPr algn="ctr"/>
            <a:r>
              <a:rPr lang="en-US" altLang="zh-CN" sz="1050" dirty="0">
                <a:latin typeface="Times New Roman" panose="02020603050405020304" pitchFamily="18" charset="0"/>
                <a:cs typeface="Times New Roman" panose="02020603050405020304" pitchFamily="18" charset="0"/>
              </a:rPr>
              <a:t>bunch compression beamline</a:t>
            </a:r>
            <a:endParaRPr lang="en-US" sz="1050" dirty="0">
              <a:latin typeface="Times New Roman" panose="02020603050405020304" pitchFamily="18" charset="0"/>
              <a:cs typeface="Times New Roman" panose="02020603050405020304" pitchFamily="18" charset="0"/>
            </a:endParaRPr>
          </a:p>
        </p:txBody>
      </p:sp>
      <p:sp>
        <p:nvSpPr>
          <p:cNvPr id="21" name="Rectangle 20">
            <a:extLst>
              <a:ext uri="{FF2B5EF4-FFF2-40B4-BE49-F238E27FC236}">
                <a16:creationId xmlns:a16="http://schemas.microsoft.com/office/drawing/2014/main" id="{F5F9F80C-3BFD-6041-A1FE-4BC54ED13637}"/>
              </a:ext>
            </a:extLst>
          </p:cNvPr>
          <p:cNvSpPr/>
          <p:nvPr/>
        </p:nvSpPr>
        <p:spPr>
          <a:xfrm>
            <a:off x="7513529" y="1996880"/>
            <a:ext cx="1417376" cy="253916"/>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1.5 to 10 nC per bunch</a:t>
            </a:r>
            <a:endParaRPr lang="en-US" sz="1050" dirty="0">
              <a:latin typeface="Times New Roman" panose="02020603050405020304" pitchFamily="18" charset="0"/>
              <a:cs typeface="Times New Roman" panose="02020603050405020304" pitchFamily="18" charset="0"/>
            </a:endParaRPr>
          </a:p>
        </p:txBody>
      </p:sp>
      <p:sp>
        <p:nvSpPr>
          <p:cNvPr id="22" name="Rectangle 21">
            <a:extLst>
              <a:ext uri="{FF2B5EF4-FFF2-40B4-BE49-F238E27FC236}">
                <a16:creationId xmlns:a16="http://schemas.microsoft.com/office/drawing/2014/main" id="{E158DD01-B4C6-9543-B971-A50380E0358E}"/>
              </a:ext>
            </a:extLst>
          </p:cNvPr>
          <p:cNvSpPr/>
          <p:nvPr/>
        </p:nvSpPr>
        <p:spPr>
          <a:xfrm>
            <a:off x="4768530" y="2033210"/>
            <a:ext cx="1239443" cy="253916"/>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13.1 MV SRF linac</a:t>
            </a:r>
            <a:endParaRPr lang="en-US" sz="1050" dirty="0">
              <a:latin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id="{C30D9B69-2591-3C44-8756-A1A4998E51DB}"/>
              </a:ext>
            </a:extLst>
          </p:cNvPr>
          <p:cNvSpPr/>
          <p:nvPr/>
        </p:nvSpPr>
        <p:spPr>
          <a:xfrm>
            <a:off x="2515714" y="1985131"/>
            <a:ext cx="2129109" cy="253916"/>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Time-resolved diagnostics beamline</a:t>
            </a:r>
            <a:endParaRPr lang="en-US" sz="1050" dirty="0">
              <a:latin typeface="Times New Roman" panose="02020603050405020304" pitchFamily="18" charset="0"/>
              <a:cs typeface="Times New Roman" panose="02020603050405020304" pitchFamily="18" charset="0"/>
            </a:endParaRPr>
          </a:p>
        </p:txBody>
      </p:sp>
      <p:sp>
        <p:nvSpPr>
          <p:cNvPr id="24" name="Rectangle 23">
            <a:extLst>
              <a:ext uri="{FF2B5EF4-FFF2-40B4-BE49-F238E27FC236}">
                <a16:creationId xmlns:a16="http://schemas.microsoft.com/office/drawing/2014/main" id="{B3A7FE0F-5940-6946-A7BD-2726E741B77F}"/>
              </a:ext>
            </a:extLst>
          </p:cNvPr>
          <p:cNvSpPr/>
          <p:nvPr/>
        </p:nvSpPr>
        <p:spPr>
          <a:xfrm>
            <a:off x="938134" y="935293"/>
            <a:ext cx="3111750" cy="253916"/>
          </a:xfrm>
          <a:prstGeom prst="rect">
            <a:avLst/>
          </a:prstGeom>
        </p:spPr>
        <p:txBody>
          <a:bodyPr wrap="none">
            <a:spAutoFit/>
          </a:bodyPr>
          <a:lstStyle/>
          <a:p>
            <a:pPr algn="ctr"/>
            <a:r>
              <a:rPr lang="en-US" altLang="zh-CN" sz="1050" dirty="0">
                <a:latin typeface="Times New Roman" panose="02020603050405020304" pitchFamily="18" charset="0"/>
                <a:cs typeface="Times New Roman" panose="02020603050405020304" pitchFamily="18" charset="0"/>
              </a:rPr>
              <a:t>CeC with 4-cell Plasma Cascade </a:t>
            </a:r>
            <a:r>
              <a:rPr lang="el-GR" altLang="zh-CN" sz="1050" dirty="0">
                <a:latin typeface="Times New Roman" panose="02020603050405020304" pitchFamily="18" charset="0"/>
                <a:cs typeface="Times New Roman" panose="02020603050405020304" pitchFamily="18" charset="0"/>
              </a:rPr>
              <a:t>μ</a:t>
            </a:r>
            <a:r>
              <a:rPr lang="en-US" altLang="zh-CN" sz="1050" dirty="0">
                <a:latin typeface="Times New Roman" panose="02020603050405020304" pitchFamily="18" charset="0"/>
                <a:cs typeface="Times New Roman" panose="02020603050405020304" pitchFamily="18" charset="0"/>
              </a:rPr>
              <a:t>-bunching amplifier</a:t>
            </a:r>
            <a:endParaRPr lang="en-US" sz="1050" dirty="0">
              <a:latin typeface="Times New Roman" panose="02020603050405020304" pitchFamily="18" charset="0"/>
              <a:cs typeface="Times New Roman" panose="02020603050405020304" pitchFamily="18" charset="0"/>
            </a:endParaRPr>
          </a:p>
        </p:txBody>
      </p:sp>
      <p:sp>
        <p:nvSpPr>
          <p:cNvPr id="25" name="Rectangle 24">
            <a:extLst>
              <a:ext uri="{FF2B5EF4-FFF2-40B4-BE49-F238E27FC236}">
                <a16:creationId xmlns:a16="http://schemas.microsoft.com/office/drawing/2014/main" id="{44AE8B47-8012-5A4A-946B-98FC135E25C9}"/>
              </a:ext>
            </a:extLst>
          </p:cNvPr>
          <p:cNvSpPr/>
          <p:nvPr/>
        </p:nvSpPr>
        <p:spPr>
          <a:xfrm>
            <a:off x="3297702" y="1408499"/>
            <a:ext cx="835485" cy="276999"/>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Modulator</a:t>
            </a:r>
            <a:endParaRPr lang="en-US" sz="1200" dirty="0">
              <a:latin typeface="Times New Roman" panose="02020603050405020304" pitchFamily="18" charset="0"/>
              <a:cs typeface="Times New Roman" panose="02020603050405020304" pitchFamily="18" charset="0"/>
            </a:endParaRPr>
          </a:p>
        </p:txBody>
      </p:sp>
      <p:sp>
        <p:nvSpPr>
          <p:cNvPr id="26" name="Rectangle 25">
            <a:extLst>
              <a:ext uri="{FF2B5EF4-FFF2-40B4-BE49-F238E27FC236}">
                <a16:creationId xmlns:a16="http://schemas.microsoft.com/office/drawing/2014/main" id="{83C1F04F-9739-664F-874A-957D6E4C0C83}"/>
              </a:ext>
            </a:extLst>
          </p:cNvPr>
          <p:cNvSpPr/>
          <p:nvPr/>
        </p:nvSpPr>
        <p:spPr>
          <a:xfrm>
            <a:off x="844461" y="1407334"/>
            <a:ext cx="604653" cy="276999"/>
          </a:xfrm>
          <a:prstGeom prst="rect">
            <a:avLst/>
          </a:prstGeom>
        </p:spPr>
        <p:txBody>
          <a:bodyPr wrap="none">
            <a:spAutoFit/>
          </a:bodyPr>
          <a:lstStyle/>
          <a:p>
            <a:r>
              <a:rPr lang="en-US" altLang="zh-CN" sz="1200" dirty="0">
                <a:latin typeface="Times New Roman" panose="02020603050405020304" pitchFamily="18" charset="0"/>
                <a:cs typeface="Times New Roman" panose="02020603050405020304" pitchFamily="18" charset="0"/>
              </a:rPr>
              <a:t>Kicker</a:t>
            </a:r>
            <a:endParaRPr lang="en-US" sz="1200" dirty="0">
              <a:latin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id="{548BF478-9D80-0740-84A0-9EC173F38C13}"/>
              </a:ext>
            </a:extLst>
          </p:cNvPr>
          <p:cNvSpPr/>
          <p:nvPr/>
        </p:nvSpPr>
        <p:spPr>
          <a:xfrm>
            <a:off x="1624284" y="1373069"/>
            <a:ext cx="1782860" cy="261610"/>
          </a:xfrm>
          <a:prstGeom prst="rect">
            <a:avLst/>
          </a:prstGeom>
        </p:spPr>
        <p:txBody>
          <a:bodyPr wrap="none">
            <a:spAutoFit/>
          </a:bodyPr>
          <a:lstStyle/>
          <a:p>
            <a:r>
              <a:rPr lang="en-US" altLang="zh-CN" sz="1100" dirty="0">
                <a:latin typeface="Times New Roman" panose="02020603050405020304" pitchFamily="18" charset="0"/>
                <a:cs typeface="Times New Roman" panose="02020603050405020304" pitchFamily="18" charset="0"/>
              </a:rPr>
              <a:t>Plasma Cascade Amplifier </a:t>
            </a:r>
            <a:endParaRPr lang="en-US" sz="1100" dirty="0"/>
          </a:p>
        </p:txBody>
      </p:sp>
      <p:sp>
        <p:nvSpPr>
          <p:cNvPr id="28" name="TextBox 27">
            <a:extLst>
              <a:ext uri="{FF2B5EF4-FFF2-40B4-BE49-F238E27FC236}">
                <a16:creationId xmlns:a16="http://schemas.microsoft.com/office/drawing/2014/main" id="{53147CD1-4947-5E40-A69C-526F311B92CF}"/>
              </a:ext>
            </a:extLst>
          </p:cNvPr>
          <p:cNvSpPr txBox="1"/>
          <p:nvPr/>
        </p:nvSpPr>
        <p:spPr>
          <a:xfrm>
            <a:off x="0" y="6210914"/>
            <a:ext cx="8762193" cy="461665"/>
          </a:xfrm>
          <a:prstGeom prst="rect">
            <a:avLst/>
          </a:prstGeom>
          <a:solidFill>
            <a:schemeClr val="bg1"/>
          </a:solidFill>
        </p:spPr>
        <p:txBody>
          <a:bodyPr wrap="square" rtlCol="0">
            <a:spAutoFit/>
          </a:bodyPr>
          <a:lstStyle/>
          <a:p>
            <a:pPr algn="ctr"/>
            <a:r>
              <a:rPr lang="en-US" sz="1200" dirty="0">
                <a:solidFill>
                  <a:srgbClr val="FF0000"/>
                </a:solidFill>
                <a:latin typeface="+mj-lt"/>
                <a:cs typeface="Times New Roman" panose="02020603050405020304" pitchFamily="18" charset="0"/>
              </a:rPr>
              <a:t>Details will be presented in the “Coherent Electron Cooling: talk by V.N. Litvinenko this Friday, </a:t>
            </a:r>
          </a:p>
          <a:p>
            <a:pPr algn="ctr"/>
            <a:r>
              <a:rPr lang="en-US" sz="1200" dirty="0">
                <a:solidFill>
                  <a:srgbClr val="FF0000"/>
                </a:solidFill>
                <a:latin typeface="+mj-lt"/>
                <a:cs typeface="Times New Roman" panose="02020603050405020304" pitchFamily="18" charset="0"/>
              </a:rPr>
              <a:t>October 9,  2020, in Europe/Africa Focus: Session 6.1,  13:10 London time/ 8:10 am New York time</a:t>
            </a:r>
          </a:p>
        </p:txBody>
      </p:sp>
    </p:spTree>
    <p:extLst>
      <p:ext uri="{BB962C8B-B14F-4D97-AF65-F5344CB8AC3E}">
        <p14:creationId xmlns:p14="http://schemas.microsoft.com/office/powerpoint/2010/main" val="3407811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6BEC-1A0C-F649-A63D-06CCB81AEEB2}"/>
              </a:ext>
            </a:extLst>
          </p:cNvPr>
          <p:cNvSpPr>
            <a:spLocks noGrp="1"/>
          </p:cNvSpPr>
          <p:nvPr>
            <p:ph type="title"/>
          </p:nvPr>
        </p:nvSpPr>
        <p:spPr/>
        <p:txBody>
          <a:bodyPr/>
          <a:lstStyle/>
          <a:p>
            <a:r>
              <a:rPr lang="en-US" dirty="0"/>
              <a:t>High current ERL</a:t>
            </a:r>
          </a:p>
        </p:txBody>
      </p:sp>
      <p:sp>
        <p:nvSpPr>
          <p:cNvPr id="4" name="Slide Number Placeholder 3">
            <a:extLst>
              <a:ext uri="{FF2B5EF4-FFF2-40B4-BE49-F238E27FC236}">
                <a16:creationId xmlns:a16="http://schemas.microsoft.com/office/drawing/2014/main" id="{B41ECC32-E204-664F-8327-3091B1FA4873}"/>
              </a:ext>
            </a:extLst>
          </p:cNvPr>
          <p:cNvSpPr>
            <a:spLocks noGrp="1"/>
          </p:cNvSpPr>
          <p:nvPr>
            <p:ph type="sldNum" sz="quarter" idx="12"/>
          </p:nvPr>
        </p:nvSpPr>
        <p:spPr/>
        <p:txBody>
          <a:bodyPr/>
          <a:lstStyle/>
          <a:p>
            <a:fld id="{893C5830-40F3-F04E-B2E3-10E6672BA8FF}" type="slidenum">
              <a:rPr lang="en-US" smtClean="0"/>
              <a:t>16</a:t>
            </a:fld>
            <a:endParaRPr lang="en-US"/>
          </a:p>
        </p:txBody>
      </p:sp>
      <p:pic>
        <p:nvPicPr>
          <p:cNvPr id="20" name="Picture 19">
            <a:extLst>
              <a:ext uri="{FF2B5EF4-FFF2-40B4-BE49-F238E27FC236}">
                <a16:creationId xmlns:a16="http://schemas.microsoft.com/office/drawing/2014/main" id="{C1A6500E-21E0-3D41-BC9B-FE8CF1DCAD4A}"/>
              </a:ext>
            </a:extLst>
          </p:cNvPr>
          <p:cNvPicPr>
            <a:picLocks noChangeAspect="1"/>
          </p:cNvPicPr>
          <p:nvPr/>
        </p:nvPicPr>
        <p:blipFill>
          <a:blip r:embed="rId3"/>
          <a:stretch>
            <a:fillRect/>
          </a:stretch>
        </p:blipFill>
        <p:spPr>
          <a:xfrm>
            <a:off x="0" y="1422344"/>
            <a:ext cx="6221081" cy="4013312"/>
          </a:xfrm>
          <a:prstGeom prst="rect">
            <a:avLst/>
          </a:prstGeom>
        </p:spPr>
      </p:pic>
      <p:sp>
        <p:nvSpPr>
          <p:cNvPr id="21" name="Oval 20">
            <a:extLst>
              <a:ext uri="{FF2B5EF4-FFF2-40B4-BE49-F238E27FC236}">
                <a16:creationId xmlns:a16="http://schemas.microsoft.com/office/drawing/2014/main" id="{4EABA778-F8E9-2D43-8BEE-19E0E9B96C64}"/>
              </a:ext>
            </a:extLst>
          </p:cNvPr>
          <p:cNvSpPr/>
          <p:nvPr/>
        </p:nvSpPr>
        <p:spPr>
          <a:xfrm>
            <a:off x="4913745" y="3223492"/>
            <a:ext cx="507999" cy="258618"/>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5985DB62-09CC-2E4E-835B-C2A10E2F5AE0}"/>
              </a:ext>
            </a:extLst>
          </p:cNvPr>
          <p:cNvSpPr>
            <a:spLocks noGrp="1"/>
          </p:cNvSpPr>
          <p:nvPr>
            <p:ph type="dt" sz="half" idx="10"/>
          </p:nvPr>
        </p:nvSpPr>
        <p:spPr/>
        <p:txBody>
          <a:bodyPr/>
          <a:lstStyle/>
          <a:p>
            <a:fld id="{FC4CA148-3C18-8B40-8293-34053A2402EF}" type="datetime1">
              <a:rPr lang="en-US" smtClean="0"/>
              <a:t>10/7/20</a:t>
            </a:fld>
            <a:endParaRPr lang="en-US"/>
          </a:p>
        </p:txBody>
      </p:sp>
      <p:sp>
        <p:nvSpPr>
          <p:cNvPr id="5" name="Footer Placeholder 4">
            <a:extLst>
              <a:ext uri="{FF2B5EF4-FFF2-40B4-BE49-F238E27FC236}">
                <a16:creationId xmlns:a16="http://schemas.microsoft.com/office/drawing/2014/main" id="{BF9A5171-0304-4741-B7B2-1143DB03ECF5}"/>
              </a:ext>
            </a:extLst>
          </p:cNvPr>
          <p:cNvSpPr>
            <a:spLocks noGrp="1"/>
          </p:cNvSpPr>
          <p:nvPr>
            <p:ph type="ftr" sz="quarter" idx="11"/>
          </p:nvPr>
        </p:nvSpPr>
        <p:spPr/>
        <p:txBody>
          <a:bodyPr/>
          <a:lstStyle/>
          <a:p>
            <a:r>
              <a:rPr lang="en-US"/>
              <a:t>EIC Collaboration Workshop </a:t>
            </a:r>
          </a:p>
        </p:txBody>
      </p:sp>
      <p:sp>
        <p:nvSpPr>
          <p:cNvPr id="10" name="Rectangle 9">
            <a:extLst>
              <a:ext uri="{FF2B5EF4-FFF2-40B4-BE49-F238E27FC236}">
                <a16:creationId xmlns:a16="http://schemas.microsoft.com/office/drawing/2014/main" id="{EE6CC99E-1572-D645-996B-0192004BE774}"/>
              </a:ext>
            </a:extLst>
          </p:cNvPr>
          <p:cNvSpPr/>
          <p:nvPr/>
        </p:nvSpPr>
        <p:spPr>
          <a:xfrm>
            <a:off x="6052411" y="2012477"/>
            <a:ext cx="3091589" cy="2939266"/>
          </a:xfrm>
          <a:prstGeom prst="rect">
            <a:avLst/>
          </a:prstGeom>
          <a:solidFill>
            <a:srgbClr val="CFD6EB"/>
          </a:solidFill>
        </p:spPr>
        <p:txBody>
          <a:bodyPr wrap="square">
            <a:spAutoFit/>
          </a:bodyPr>
          <a:lstStyle/>
          <a:p>
            <a:pPr marL="342900" indent="-342900">
              <a:buFont typeface="Arial" panose="020B0604020202020204" pitchFamily="34" charset="0"/>
              <a:buChar char="•"/>
            </a:pPr>
            <a:r>
              <a:rPr lang="en-US" sz="1850" dirty="0">
                <a:latin typeface="+mj-lt"/>
              </a:rPr>
              <a:t>Many success facilities: </a:t>
            </a:r>
            <a:r>
              <a:rPr lang="en-US" sz="1850" dirty="0" err="1">
                <a:latin typeface="+mj-lt"/>
              </a:rPr>
              <a:t>Jlab</a:t>
            </a:r>
            <a:r>
              <a:rPr lang="en-US" sz="1850" dirty="0">
                <a:latin typeface="+mj-lt"/>
              </a:rPr>
              <a:t>- FEL, CBETA, </a:t>
            </a:r>
            <a:r>
              <a:rPr lang="en-US" sz="1850" dirty="0" err="1">
                <a:latin typeface="+mj-lt"/>
              </a:rPr>
              <a:t>cERL</a:t>
            </a:r>
            <a:r>
              <a:rPr lang="en-US" sz="1850" dirty="0">
                <a:latin typeface="+mj-lt"/>
              </a:rPr>
              <a:t>-KEK, ALICE, Novo-FEL </a:t>
            </a:r>
            <a:r>
              <a:rPr lang="en-US" sz="1850" dirty="0" err="1">
                <a:latin typeface="+mj-lt"/>
              </a:rPr>
              <a:t>et,al</a:t>
            </a:r>
            <a:endParaRPr lang="en-US" sz="1850" dirty="0">
              <a:latin typeface="+mj-lt"/>
            </a:endParaRPr>
          </a:p>
          <a:p>
            <a:pPr lvl="1"/>
            <a:endParaRPr lang="en-US" sz="1850" dirty="0">
              <a:latin typeface="+mj-lt"/>
            </a:endParaRPr>
          </a:p>
          <a:p>
            <a:pPr marL="342900" indent="-342900">
              <a:buFont typeface="Arial" panose="020B0604020202020204" pitchFamily="34" charset="0"/>
              <a:buChar char="•"/>
            </a:pPr>
            <a:r>
              <a:rPr lang="en-US" sz="1850" dirty="0">
                <a:latin typeface="+mj-lt"/>
              </a:rPr>
              <a:t>Remain researches for high current ERL: </a:t>
            </a:r>
          </a:p>
          <a:p>
            <a:pPr marL="800100" lvl="1" indent="-342900">
              <a:buFont typeface="Wingdings" pitchFamily="2" charset="2"/>
              <a:buChar char="Ø"/>
            </a:pPr>
            <a:r>
              <a:rPr lang="en-US" sz="1850" dirty="0">
                <a:latin typeface="+mj-lt"/>
              </a:rPr>
              <a:t>Halo </a:t>
            </a:r>
          </a:p>
          <a:p>
            <a:pPr marL="800100" lvl="1" indent="-342900">
              <a:buFont typeface="Wingdings" pitchFamily="2" charset="2"/>
              <a:buChar char="Ø"/>
            </a:pPr>
            <a:r>
              <a:rPr lang="en-US" altLang="zh-CN" sz="1850" dirty="0">
                <a:latin typeface="+mj-lt"/>
              </a:rPr>
              <a:t>CSR</a:t>
            </a:r>
            <a:endParaRPr lang="en-US" sz="1850" dirty="0">
              <a:latin typeface="+mj-lt"/>
            </a:endParaRPr>
          </a:p>
          <a:p>
            <a:pPr marL="800100" lvl="1" indent="-342900">
              <a:buFont typeface="Wingdings" pitchFamily="2" charset="2"/>
              <a:buChar char="Ø"/>
            </a:pPr>
            <a:r>
              <a:rPr lang="en-US" sz="1850" dirty="0">
                <a:latin typeface="+mj-lt"/>
              </a:rPr>
              <a:t>Beam loading</a:t>
            </a:r>
          </a:p>
          <a:p>
            <a:pPr marL="800100" lvl="1" indent="-342900">
              <a:buFont typeface="Wingdings" pitchFamily="2" charset="2"/>
              <a:buChar char="Ø"/>
            </a:pPr>
            <a:r>
              <a:rPr lang="en-US" sz="1850" dirty="0">
                <a:latin typeface="+mj-lt"/>
              </a:rPr>
              <a:t>BBU</a:t>
            </a:r>
          </a:p>
        </p:txBody>
      </p:sp>
      <p:sp>
        <p:nvSpPr>
          <p:cNvPr id="9" name="Rectangle 8">
            <a:extLst>
              <a:ext uri="{FF2B5EF4-FFF2-40B4-BE49-F238E27FC236}">
                <a16:creationId xmlns:a16="http://schemas.microsoft.com/office/drawing/2014/main" id="{83BE9521-2E6C-F94A-ADF8-8C35429A6F76}"/>
              </a:ext>
            </a:extLst>
          </p:cNvPr>
          <p:cNvSpPr/>
          <p:nvPr/>
        </p:nvSpPr>
        <p:spPr>
          <a:xfrm>
            <a:off x="2157984" y="6138489"/>
            <a:ext cx="6986016" cy="461665"/>
          </a:xfrm>
          <a:prstGeom prst="rect">
            <a:avLst/>
          </a:prstGeom>
          <a:solidFill>
            <a:srgbClr val="CFD6EB"/>
          </a:solidFill>
        </p:spPr>
        <p:txBody>
          <a:bodyPr wrap="square">
            <a:spAutoFit/>
          </a:bodyPr>
          <a:lstStyle/>
          <a:p>
            <a:pPr marL="171450" indent="-171450">
              <a:buFont typeface="Arial" panose="020B0604020202020204" pitchFamily="34" charset="0"/>
              <a:buChar char="•"/>
            </a:pPr>
            <a:r>
              <a:rPr lang="en-US" sz="1200" dirty="0">
                <a:latin typeface="+mj-lt"/>
              </a:rPr>
              <a:t>High current tests of </a:t>
            </a:r>
            <a:r>
              <a:rPr lang="en-US" sz="1200" dirty="0" err="1">
                <a:latin typeface="+mj-lt"/>
              </a:rPr>
              <a:t>cERL</a:t>
            </a:r>
            <a:r>
              <a:rPr lang="en-US" sz="1200" dirty="0">
                <a:latin typeface="+mj-lt"/>
              </a:rPr>
              <a:t> in KEK and potential research for EIC</a:t>
            </a:r>
            <a:r>
              <a:rPr lang="zh-CN" altLang="en-US" sz="1200" dirty="0">
                <a:latin typeface="+mj-lt"/>
              </a:rPr>
              <a:t>  </a:t>
            </a:r>
            <a:r>
              <a:rPr lang="en-US" altLang="zh-CN" sz="1200" dirty="0">
                <a:latin typeface="+mj-lt"/>
              </a:rPr>
              <a:t>(</a:t>
            </a:r>
            <a:r>
              <a:rPr lang="en-US" sz="1200" dirty="0">
                <a:latin typeface="+mj-lt"/>
              </a:rPr>
              <a:t>Tsukasa </a:t>
            </a:r>
            <a:r>
              <a:rPr lang="en-US" sz="1200" dirty="0" err="1">
                <a:latin typeface="+mj-lt"/>
              </a:rPr>
              <a:t>Miyajima</a:t>
            </a:r>
            <a:r>
              <a:rPr lang="en-US" sz="1200" dirty="0">
                <a:latin typeface="+mj-lt"/>
              </a:rPr>
              <a:t> </a:t>
            </a:r>
            <a:r>
              <a:rPr lang="en-US" altLang="zh-CN" sz="1200" dirty="0">
                <a:solidFill>
                  <a:srgbClr val="000000"/>
                </a:solidFill>
                <a:latin typeface="+mj-lt"/>
              </a:rPr>
              <a:t> Thursday</a:t>
            </a:r>
            <a:r>
              <a:rPr lang="zh-CN" altLang="en-US" sz="1200" dirty="0">
                <a:solidFill>
                  <a:srgbClr val="000000"/>
                </a:solidFill>
                <a:latin typeface="+mj-lt"/>
              </a:rPr>
              <a:t> </a:t>
            </a:r>
            <a:r>
              <a:rPr lang="en-US" sz="1200" dirty="0">
                <a:solidFill>
                  <a:srgbClr val="000000"/>
                </a:solidFill>
                <a:latin typeface="+mj-lt"/>
              </a:rPr>
              <a:t> </a:t>
            </a:r>
            <a:r>
              <a:rPr lang="en-US" altLang="zh-CN" sz="1200" dirty="0">
                <a:solidFill>
                  <a:srgbClr val="000000"/>
                </a:solidFill>
                <a:latin typeface="+mj-lt"/>
              </a:rPr>
              <a:t>22:25</a:t>
            </a:r>
            <a:r>
              <a:rPr lang="en-US" sz="1200" dirty="0">
                <a:solidFill>
                  <a:srgbClr val="000000"/>
                </a:solidFill>
                <a:latin typeface="+mj-lt"/>
              </a:rPr>
              <a:t> GMT-4</a:t>
            </a:r>
            <a:r>
              <a:rPr lang="en-US" altLang="zh-CN" sz="1200" dirty="0">
                <a:solidFill>
                  <a:srgbClr val="000000"/>
                </a:solidFill>
                <a:latin typeface="+mj-lt"/>
              </a:rPr>
              <a:t>)</a:t>
            </a:r>
            <a:endParaRPr lang="en-US" sz="1200" dirty="0">
              <a:solidFill>
                <a:srgbClr val="000000"/>
              </a:solidFill>
              <a:latin typeface="+mj-lt"/>
            </a:endParaRPr>
          </a:p>
          <a:p>
            <a:pPr marL="171450" indent="-171450">
              <a:buFont typeface="Arial" panose="020B0604020202020204" pitchFamily="34" charset="0"/>
              <a:buChar char="•"/>
            </a:pPr>
            <a:r>
              <a:rPr lang="en-US" altLang="zh-CN" sz="1200" dirty="0">
                <a:solidFill>
                  <a:srgbClr val="000000"/>
                </a:solidFill>
                <a:latin typeface="+mj-lt"/>
              </a:rPr>
              <a:t>Cornell</a:t>
            </a:r>
            <a:r>
              <a:rPr lang="zh-CN" altLang="en-US" sz="1200" dirty="0">
                <a:solidFill>
                  <a:srgbClr val="000000"/>
                </a:solidFill>
                <a:latin typeface="+mj-lt"/>
              </a:rPr>
              <a:t> </a:t>
            </a:r>
            <a:r>
              <a:rPr lang="en-US" altLang="zh-CN" sz="1200" dirty="0">
                <a:solidFill>
                  <a:srgbClr val="000000"/>
                </a:solidFill>
                <a:latin typeface="+mj-lt"/>
              </a:rPr>
              <a:t>University</a:t>
            </a:r>
            <a:r>
              <a:rPr lang="zh-CN" altLang="en-US" sz="1200" dirty="0">
                <a:solidFill>
                  <a:srgbClr val="000000"/>
                </a:solidFill>
                <a:latin typeface="+mj-lt"/>
              </a:rPr>
              <a:t> </a:t>
            </a:r>
            <a:r>
              <a:rPr lang="en-US" altLang="zh-CN" sz="1200" dirty="0">
                <a:solidFill>
                  <a:srgbClr val="000000"/>
                </a:solidFill>
                <a:latin typeface="+mj-lt"/>
              </a:rPr>
              <a:t>contribution</a:t>
            </a:r>
            <a:r>
              <a:rPr lang="zh-CN" altLang="en-US" sz="1200" dirty="0">
                <a:solidFill>
                  <a:srgbClr val="000000"/>
                </a:solidFill>
                <a:latin typeface="+mj-lt"/>
              </a:rPr>
              <a:t> </a:t>
            </a:r>
            <a:r>
              <a:rPr lang="en-US" altLang="zh-CN" sz="1200" dirty="0">
                <a:solidFill>
                  <a:srgbClr val="000000"/>
                </a:solidFill>
                <a:latin typeface="+mj-lt"/>
              </a:rPr>
              <a:t>for</a:t>
            </a:r>
            <a:r>
              <a:rPr lang="zh-CN" altLang="en-US" sz="1200" dirty="0">
                <a:solidFill>
                  <a:srgbClr val="000000"/>
                </a:solidFill>
                <a:latin typeface="+mj-lt"/>
              </a:rPr>
              <a:t> </a:t>
            </a:r>
            <a:r>
              <a:rPr lang="en-US" altLang="zh-CN" sz="1200" dirty="0">
                <a:solidFill>
                  <a:srgbClr val="000000"/>
                </a:solidFill>
                <a:latin typeface="+mj-lt"/>
              </a:rPr>
              <a:t>EIC</a:t>
            </a:r>
            <a:r>
              <a:rPr lang="zh-CN" altLang="en-US" sz="1200" dirty="0">
                <a:solidFill>
                  <a:srgbClr val="000000"/>
                </a:solidFill>
                <a:latin typeface="+mj-lt"/>
              </a:rPr>
              <a:t>  </a:t>
            </a:r>
            <a:r>
              <a:rPr lang="en-US" sz="1200" dirty="0">
                <a:solidFill>
                  <a:srgbClr val="000000"/>
                </a:solidFill>
                <a:latin typeface="+mj-lt"/>
              </a:rPr>
              <a:t>(</a:t>
            </a:r>
            <a:r>
              <a:rPr lang="en-US" altLang="zh-CN" sz="1200" dirty="0">
                <a:solidFill>
                  <a:srgbClr val="000000"/>
                </a:solidFill>
                <a:latin typeface="+mj-lt"/>
              </a:rPr>
              <a:t>G.</a:t>
            </a:r>
            <a:r>
              <a:rPr lang="zh-CN" altLang="en-US" sz="1200" dirty="0">
                <a:solidFill>
                  <a:srgbClr val="000000"/>
                </a:solidFill>
                <a:latin typeface="+mj-lt"/>
              </a:rPr>
              <a:t> </a:t>
            </a:r>
            <a:r>
              <a:rPr lang="en-US" altLang="zh-CN" sz="1200" dirty="0" err="1">
                <a:solidFill>
                  <a:srgbClr val="000000"/>
                </a:solidFill>
                <a:latin typeface="+mj-lt"/>
              </a:rPr>
              <a:t>Hoffstaetter</a:t>
            </a:r>
            <a:r>
              <a:rPr lang="zh-CN" altLang="en-US" sz="1200" dirty="0">
                <a:solidFill>
                  <a:srgbClr val="000000"/>
                </a:solidFill>
                <a:latin typeface="+mj-lt"/>
              </a:rPr>
              <a:t> </a:t>
            </a:r>
            <a:r>
              <a:rPr lang="en-US" altLang="zh-CN" sz="1200" dirty="0">
                <a:solidFill>
                  <a:srgbClr val="000000"/>
                </a:solidFill>
                <a:latin typeface="+mj-lt"/>
              </a:rPr>
              <a:t>Thursday</a:t>
            </a:r>
            <a:r>
              <a:rPr lang="zh-CN" altLang="en-US" sz="1200" dirty="0">
                <a:solidFill>
                  <a:srgbClr val="000000"/>
                </a:solidFill>
                <a:latin typeface="+mj-lt"/>
              </a:rPr>
              <a:t> </a:t>
            </a:r>
            <a:r>
              <a:rPr lang="en-US" sz="1200" dirty="0">
                <a:solidFill>
                  <a:srgbClr val="000000"/>
                </a:solidFill>
                <a:latin typeface="+mj-lt"/>
              </a:rPr>
              <a:t> </a:t>
            </a:r>
            <a:r>
              <a:rPr lang="en-US" altLang="zh-CN" sz="1200" dirty="0">
                <a:solidFill>
                  <a:srgbClr val="000000"/>
                </a:solidFill>
                <a:latin typeface="+mj-lt"/>
              </a:rPr>
              <a:t>22:50</a:t>
            </a:r>
            <a:r>
              <a:rPr lang="en-US" sz="1200" dirty="0">
                <a:solidFill>
                  <a:srgbClr val="000000"/>
                </a:solidFill>
                <a:latin typeface="+mj-lt"/>
              </a:rPr>
              <a:t> GMT-4)​</a:t>
            </a:r>
            <a:endParaRPr lang="en-US" sz="1200" dirty="0">
              <a:latin typeface="+mj-lt"/>
            </a:endParaRPr>
          </a:p>
        </p:txBody>
      </p:sp>
    </p:spTree>
    <p:extLst>
      <p:ext uri="{BB962C8B-B14F-4D97-AF65-F5344CB8AC3E}">
        <p14:creationId xmlns:p14="http://schemas.microsoft.com/office/powerpoint/2010/main" val="1227479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02849-B22A-3D4F-A48B-6ACAE369C41C}"/>
              </a:ext>
            </a:extLst>
          </p:cNvPr>
          <p:cNvSpPr>
            <a:spLocks noGrp="1"/>
          </p:cNvSpPr>
          <p:nvPr>
            <p:ph type="title"/>
          </p:nvPr>
        </p:nvSpPr>
        <p:spPr>
          <a:xfrm>
            <a:off x="540440" y="506880"/>
            <a:ext cx="7886700" cy="994172"/>
          </a:xfrm>
        </p:spPr>
        <p:txBody>
          <a:bodyPr>
            <a:normAutofit/>
          </a:bodyPr>
          <a:lstStyle/>
          <a:p>
            <a:r>
              <a:rPr lang="en-US" altLang="zh-CN" dirty="0"/>
              <a:t>HVDC</a:t>
            </a:r>
            <a:r>
              <a:rPr lang="zh-CN" altLang="en-US" dirty="0"/>
              <a:t> </a:t>
            </a:r>
            <a:r>
              <a:rPr lang="en-US" altLang="zh-CN" dirty="0"/>
              <a:t>gun R&amp;D_</a:t>
            </a:r>
            <a:r>
              <a:rPr lang="zh-CN" altLang="en-US" dirty="0"/>
              <a:t> </a:t>
            </a:r>
            <a:r>
              <a:rPr lang="en-US" altLang="zh-CN" dirty="0"/>
              <a:t>active</a:t>
            </a:r>
            <a:r>
              <a:rPr lang="zh-CN" altLang="en-US" dirty="0"/>
              <a:t> </a:t>
            </a:r>
            <a:r>
              <a:rPr lang="en-US" altLang="zh-CN" dirty="0"/>
              <a:t>cooling</a:t>
            </a:r>
            <a:endParaRPr lang="en-US" dirty="0"/>
          </a:p>
        </p:txBody>
      </p:sp>
      <p:sp>
        <p:nvSpPr>
          <p:cNvPr id="8" name="TextBox 7">
            <a:extLst>
              <a:ext uri="{FF2B5EF4-FFF2-40B4-BE49-F238E27FC236}">
                <a16:creationId xmlns:a16="http://schemas.microsoft.com/office/drawing/2014/main" id="{2D739B5A-C0E6-9B4E-8C47-7CEDA8E95C7F}"/>
              </a:ext>
            </a:extLst>
          </p:cNvPr>
          <p:cNvSpPr txBox="1"/>
          <p:nvPr/>
        </p:nvSpPr>
        <p:spPr>
          <a:xfrm>
            <a:off x="563474" y="1416656"/>
            <a:ext cx="8177420" cy="923330"/>
          </a:xfrm>
          <a:prstGeom prst="rect">
            <a:avLst/>
          </a:prstGeom>
          <a:solidFill>
            <a:srgbClr val="CFD6EB"/>
          </a:solidFill>
        </p:spPr>
        <p:txBody>
          <a:bodyPr wrap="square" rtlCol="0">
            <a:spAutoFit/>
          </a:bodyPr>
          <a:lstStyle/>
          <a:p>
            <a:r>
              <a:rPr lang="en-US" altLang="zh-CN" dirty="0">
                <a:latin typeface="+mj-lt"/>
              </a:rPr>
              <a:t>Cool</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cathode:</a:t>
            </a:r>
          </a:p>
          <a:p>
            <a:r>
              <a:rPr lang="en-US" altLang="zh-CN" dirty="0">
                <a:latin typeface="+mj-lt"/>
              </a:rPr>
              <a:t>Aiming</a:t>
            </a:r>
            <a:r>
              <a:rPr lang="zh-CN" altLang="en-US" dirty="0">
                <a:latin typeface="+mj-lt"/>
              </a:rPr>
              <a:t> </a:t>
            </a:r>
            <a:r>
              <a:rPr lang="en-US" altLang="zh-CN" dirty="0">
                <a:latin typeface="+mj-lt"/>
              </a:rPr>
              <a:t>to</a:t>
            </a:r>
            <a:r>
              <a:rPr lang="zh-CN" altLang="en-US" dirty="0">
                <a:latin typeface="+mj-lt"/>
              </a:rPr>
              <a:t> </a:t>
            </a:r>
            <a:r>
              <a:rPr lang="en-US" altLang="zh-CN" dirty="0">
                <a:latin typeface="+mj-lt"/>
              </a:rPr>
              <a:t>absorb</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laser</a:t>
            </a:r>
            <a:r>
              <a:rPr lang="zh-CN" altLang="en-US" dirty="0">
                <a:latin typeface="+mj-lt"/>
              </a:rPr>
              <a:t> </a:t>
            </a:r>
            <a:r>
              <a:rPr lang="en-US" altLang="zh-CN" dirty="0">
                <a:latin typeface="+mj-lt"/>
              </a:rPr>
              <a:t>power</a:t>
            </a:r>
            <a:r>
              <a:rPr lang="zh-CN" altLang="en-US" dirty="0">
                <a:latin typeface="+mj-lt"/>
              </a:rPr>
              <a:t> </a:t>
            </a:r>
            <a:r>
              <a:rPr lang="en-US" altLang="zh-CN" dirty="0">
                <a:latin typeface="+mj-lt"/>
              </a:rPr>
              <a:t>up</a:t>
            </a:r>
            <a:r>
              <a:rPr lang="zh-CN" altLang="en-US" dirty="0">
                <a:latin typeface="+mj-lt"/>
              </a:rPr>
              <a:t> </a:t>
            </a:r>
            <a:r>
              <a:rPr lang="en-US" altLang="zh-CN" dirty="0">
                <a:latin typeface="+mj-lt"/>
              </a:rPr>
              <a:t>to</a:t>
            </a:r>
            <a:r>
              <a:rPr lang="zh-CN" altLang="en-US" dirty="0">
                <a:latin typeface="+mj-lt"/>
              </a:rPr>
              <a:t> </a:t>
            </a:r>
            <a:r>
              <a:rPr lang="en-US" altLang="zh-CN" dirty="0">
                <a:latin typeface="+mj-lt"/>
              </a:rPr>
              <a:t>10</a:t>
            </a:r>
            <a:r>
              <a:rPr lang="zh-CN" altLang="en-US" dirty="0">
                <a:latin typeface="+mj-lt"/>
              </a:rPr>
              <a:t> </a:t>
            </a:r>
            <a:r>
              <a:rPr lang="en-US" altLang="zh-CN" dirty="0">
                <a:latin typeface="+mj-lt"/>
              </a:rPr>
              <a:t>W.</a:t>
            </a:r>
            <a:r>
              <a:rPr lang="zh-CN" altLang="en-US" dirty="0">
                <a:latin typeface="+mj-lt"/>
              </a:rPr>
              <a:t> </a:t>
            </a:r>
            <a:r>
              <a:rPr lang="en-US" altLang="zh-CN" dirty="0">
                <a:latin typeface="+mj-lt"/>
              </a:rPr>
              <a:t>We</a:t>
            </a:r>
            <a:r>
              <a:rPr lang="zh-CN" altLang="en-US" dirty="0">
                <a:latin typeface="+mj-lt"/>
              </a:rPr>
              <a:t> </a:t>
            </a:r>
            <a:r>
              <a:rPr lang="en-US" altLang="zh-CN" dirty="0">
                <a:latin typeface="+mj-lt"/>
              </a:rPr>
              <a:t>are</a:t>
            </a:r>
            <a:r>
              <a:rPr lang="zh-CN" altLang="en-US" dirty="0">
                <a:latin typeface="+mj-lt"/>
              </a:rPr>
              <a:t> </a:t>
            </a:r>
            <a:r>
              <a:rPr lang="en-US" altLang="zh-CN" dirty="0">
                <a:latin typeface="+mj-lt"/>
              </a:rPr>
              <a:t>collaborating</a:t>
            </a:r>
            <a:r>
              <a:rPr lang="zh-CN" altLang="en-US" dirty="0">
                <a:latin typeface="+mj-lt"/>
              </a:rPr>
              <a:t> </a:t>
            </a:r>
            <a:r>
              <a:rPr lang="en-US" altLang="zh-CN" dirty="0">
                <a:latin typeface="+mj-lt"/>
              </a:rPr>
              <a:t>with</a:t>
            </a:r>
            <a:r>
              <a:rPr lang="zh-CN" altLang="en-US" dirty="0">
                <a:latin typeface="+mj-lt"/>
              </a:rPr>
              <a:t> </a:t>
            </a:r>
            <a:r>
              <a:rPr lang="en-US" altLang="zh-CN" dirty="0">
                <a:latin typeface="+mj-lt"/>
              </a:rPr>
              <a:t>Dielectric</a:t>
            </a:r>
            <a:r>
              <a:rPr lang="zh-CN" altLang="en-US" dirty="0">
                <a:latin typeface="+mj-lt"/>
              </a:rPr>
              <a:t> </a:t>
            </a:r>
            <a:r>
              <a:rPr lang="en-US" altLang="zh-CN" dirty="0">
                <a:latin typeface="+mj-lt"/>
              </a:rPr>
              <a:t>Sci.</a:t>
            </a:r>
            <a:r>
              <a:rPr lang="zh-CN" altLang="en-US" dirty="0">
                <a:latin typeface="+mj-lt"/>
              </a:rPr>
              <a:t> </a:t>
            </a:r>
            <a:r>
              <a:rPr lang="en-US" altLang="zh-CN" dirty="0">
                <a:latin typeface="+mj-lt"/>
              </a:rPr>
              <a:t>developed</a:t>
            </a:r>
            <a:r>
              <a:rPr lang="zh-CN" altLang="en-US" dirty="0">
                <a:latin typeface="+mj-lt"/>
              </a:rPr>
              <a:t> </a:t>
            </a:r>
            <a:r>
              <a:rPr lang="en-US" altLang="zh-CN" dirty="0">
                <a:latin typeface="+mj-lt"/>
              </a:rPr>
              <a:t>the</a:t>
            </a:r>
            <a:r>
              <a:rPr lang="zh-CN" altLang="en-US" dirty="0">
                <a:latin typeface="+mj-lt"/>
              </a:rPr>
              <a:t> </a:t>
            </a:r>
            <a:r>
              <a:rPr lang="en-US" altLang="zh-CN" dirty="0">
                <a:latin typeface="+mj-lt"/>
              </a:rPr>
              <a:t>active</a:t>
            </a:r>
            <a:r>
              <a:rPr lang="zh-CN" altLang="en-US" dirty="0">
                <a:latin typeface="+mj-lt"/>
              </a:rPr>
              <a:t> </a:t>
            </a:r>
            <a:r>
              <a:rPr lang="en-US" altLang="zh-CN" dirty="0">
                <a:latin typeface="+mj-lt"/>
              </a:rPr>
              <a:t>cooling</a:t>
            </a:r>
            <a:r>
              <a:rPr lang="zh-CN" altLang="en-US" dirty="0">
                <a:latin typeface="+mj-lt"/>
              </a:rPr>
              <a:t> </a:t>
            </a:r>
            <a:r>
              <a:rPr lang="en-US" altLang="zh-CN" dirty="0">
                <a:latin typeface="+mj-lt"/>
              </a:rPr>
              <a:t>HV</a:t>
            </a:r>
            <a:r>
              <a:rPr lang="zh-CN" altLang="en-US" dirty="0">
                <a:latin typeface="+mj-lt"/>
              </a:rPr>
              <a:t> </a:t>
            </a:r>
            <a:r>
              <a:rPr lang="en-US" altLang="zh-CN" dirty="0">
                <a:latin typeface="+mj-lt"/>
              </a:rPr>
              <a:t>feedthrough.</a:t>
            </a:r>
            <a:r>
              <a:rPr lang="zh-CN" altLang="en-US" dirty="0">
                <a:latin typeface="+mj-lt"/>
              </a:rPr>
              <a:t> </a:t>
            </a:r>
            <a:endParaRPr lang="en-US" dirty="0">
              <a:latin typeface="+mj-lt"/>
            </a:endParaRPr>
          </a:p>
        </p:txBody>
      </p:sp>
      <p:grpSp>
        <p:nvGrpSpPr>
          <p:cNvPr id="13" name="Group 12">
            <a:extLst>
              <a:ext uri="{FF2B5EF4-FFF2-40B4-BE49-F238E27FC236}">
                <a16:creationId xmlns:a16="http://schemas.microsoft.com/office/drawing/2014/main" id="{0218F061-4B94-1D4F-8994-13C7AE16F411}"/>
              </a:ext>
            </a:extLst>
          </p:cNvPr>
          <p:cNvGrpSpPr/>
          <p:nvPr/>
        </p:nvGrpSpPr>
        <p:grpSpPr>
          <a:xfrm>
            <a:off x="4391960" y="2720287"/>
            <a:ext cx="2944091" cy="1572721"/>
            <a:chOff x="4864746" y="2728865"/>
            <a:chExt cx="2944091" cy="1572721"/>
          </a:xfrm>
        </p:grpSpPr>
        <p:pic>
          <p:nvPicPr>
            <p:cNvPr id="4" name="Picture 3">
              <a:extLst>
                <a:ext uri="{FF2B5EF4-FFF2-40B4-BE49-F238E27FC236}">
                  <a16:creationId xmlns:a16="http://schemas.microsoft.com/office/drawing/2014/main" id="{B5ED8B50-341C-8848-AEE6-DB7A4BB8D50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864746" y="3106198"/>
              <a:ext cx="2944091" cy="1195388"/>
            </a:xfrm>
            <a:prstGeom prst="rect">
              <a:avLst/>
            </a:prstGeom>
          </p:spPr>
        </p:pic>
        <p:sp>
          <p:nvSpPr>
            <p:cNvPr id="7" name="TextBox 6">
              <a:extLst>
                <a:ext uri="{FF2B5EF4-FFF2-40B4-BE49-F238E27FC236}">
                  <a16:creationId xmlns:a16="http://schemas.microsoft.com/office/drawing/2014/main" id="{3A6DFA4E-479A-5E44-B216-6C5512CE61D3}"/>
                </a:ext>
              </a:extLst>
            </p:cNvPr>
            <p:cNvSpPr txBox="1"/>
            <p:nvPr/>
          </p:nvSpPr>
          <p:spPr>
            <a:xfrm>
              <a:off x="4864746" y="2728865"/>
              <a:ext cx="1860509" cy="369332"/>
            </a:xfrm>
            <a:prstGeom prst="rect">
              <a:avLst/>
            </a:prstGeom>
            <a:solidFill>
              <a:srgbClr val="CFD6EB"/>
            </a:solidFill>
          </p:spPr>
          <p:txBody>
            <a:bodyPr wrap="none" rtlCol="0">
              <a:spAutoFit/>
            </a:bodyPr>
            <a:lstStyle/>
            <a:p>
              <a:r>
                <a:rPr lang="en-US" altLang="zh-CN" dirty="0" err="1">
                  <a:latin typeface="+mj-lt"/>
                </a:rPr>
                <a:t>Fluorinert</a:t>
              </a:r>
              <a:r>
                <a:rPr lang="zh-CN" altLang="en-US" dirty="0">
                  <a:latin typeface="+mj-lt"/>
                </a:rPr>
                <a:t> </a:t>
              </a:r>
              <a:r>
                <a:rPr lang="en-US" altLang="zh-CN" dirty="0">
                  <a:latin typeface="+mj-lt"/>
                </a:rPr>
                <a:t>flowing</a:t>
              </a:r>
              <a:endParaRPr lang="en-US" dirty="0">
                <a:latin typeface="+mj-lt"/>
              </a:endParaRPr>
            </a:p>
          </p:txBody>
        </p:sp>
        <p:cxnSp>
          <p:nvCxnSpPr>
            <p:cNvPr id="11" name="Straight Arrow Connector 10">
              <a:extLst>
                <a:ext uri="{FF2B5EF4-FFF2-40B4-BE49-F238E27FC236}">
                  <a16:creationId xmlns:a16="http://schemas.microsoft.com/office/drawing/2014/main" id="{7B72F6FF-EB80-9E4F-9245-34FFD66D95C6}"/>
                </a:ext>
              </a:extLst>
            </p:cNvPr>
            <p:cNvCxnSpPr>
              <a:cxnSpLocks/>
            </p:cNvCxnSpPr>
            <p:nvPr/>
          </p:nvCxnSpPr>
          <p:spPr>
            <a:xfrm flipH="1">
              <a:off x="5661019" y="3050665"/>
              <a:ext cx="333791" cy="378335"/>
            </a:xfrm>
            <a:prstGeom prst="straightConnector1">
              <a:avLst/>
            </a:prstGeom>
            <a:ln w="3175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7D8A0B0A-8DEB-C947-A2BF-7C3D087D7B3F}"/>
              </a:ext>
            </a:extLst>
          </p:cNvPr>
          <p:cNvGrpSpPr/>
          <p:nvPr/>
        </p:nvGrpSpPr>
        <p:grpSpPr>
          <a:xfrm>
            <a:off x="540440" y="2414832"/>
            <a:ext cx="3812484" cy="3450781"/>
            <a:chOff x="356465" y="2177385"/>
            <a:chExt cx="5083312" cy="4601041"/>
          </a:xfrm>
        </p:grpSpPr>
        <p:pic>
          <p:nvPicPr>
            <p:cNvPr id="5" name="Picture 4">
              <a:extLst>
                <a:ext uri="{FF2B5EF4-FFF2-40B4-BE49-F238E27FC236}">
                  <a16:creationId xmlns:a16="http://schemas.microsoft.com/office/drawing/2014/main" id="{0C62DD82-D93C-764D-8142-D6516E7306C9}"/>
                </a:ext>
              </a:extLst>
            </p:cNvPr>
            <p:cNvPicPr>
              <a:picLocks noChangeAspect="1"/>
            </p:cNvPicPr>
            <p:nvPr/>
          </p:nvPicPr>
          <p:blipFill>
            <a:blip r:embed="rId4"/>
            <a:stretch>
              <a:fillRect/>
            </a:stretch>
          </p:blipFill>
          <p:spPr>
            <a:xfrm>
              <a:off x="356465" y="2729664"/>
              <a:ext cx="2638524" cy="3843336"/>
            </a:xfrm>
            <a:prstGeom prst="rect">
              <a:avLst/>
            </a:prstGeom>
          </p:spPr>
        </p:pic>
        <p:sp>
          <p:nvSpPr>
            <p:cNvPr id="9" name="TextBox 8">
              <a:extLst>
                <a:ext uri="{FF2B5EF4-FFF2-40B4-BE49-F238E27FC236}">
                  <a16:creationId xmlns:a16="http://schemas.microsoft.com/office/drawing/2014/main" id="{BCC13A5D-576D-5E43-8497-FF82DB59A96B}"/>
                </a:ext>
              </a:extLst>
            </p:cNvPr>
            <p:cNvSpPr txBox="1"/>
            <p:nvPr/>
          </p:nvSpPr>
          <p:spPr>
            <a:xfrm>
              <a:off x="446157" y="2177385"/>
              <a:ext cx="3058531" cy="400109"/>
            </a:xfrm>
            <a:prstGeom prst="rect">
              <a:avLst/>
            </a:prstGeom>
            <a:noFill/>
          </p:spPr>
          <p:txBody>
            <a:bodyPr wrap="none" rtlCol="0">
              <a:spAutoFit/>
            </a:bodyPr>
            <a:lstStyle/>
            <a:p>
              <a:r>
                <a:rPr lang="en-US" altLang="zh-CN" sz="1350" dirty="0">
                  <a:latin typeface="+mj-lt"/>
                </a:rPr>
                <a:t>Tested</a:t>
              </a:r>
              <a:r>
                <a:rPr lang="zh-CN" altLang="en-US" sz="1350" dirty="0">
                  <a:latin typeface="+mj-lt"/>
                </a:rPr>
                <a:t> </a:t>
              </a:r>
              <a:r>
                <a:rPr lang="en-US" altLang="zh-CN" sz="1350" dirty="0">
                  <a:latin typeface="+mj-lt"/>
                </a:rPr>
                <a:t>up</a:t>
              </a:r>
              <a:r>
                <a:rPr lang="zh-CN" altLang="en-US" sz="1350" dirty="0">
                  <a:latin typeface="+mj-lt"/>
                </a:rPr>
                <a:t> </a:t>
              </a:r>
              <a:r>
                <a:rPr lang="en-US" altLang="zh-CN" sz="1350" dirty="0">
                  <a:latin typeface="+mj-lt"/>
                </a:rPr>
                <a:t>to</a:t>
              </a:r>
              <a:r>
                <a:rPr lang="zh-CN" altLang="en-US" sz="1350" dirty="0">
                  <a:latin typeface="+mj-lt"/>
                </a:rPr>
                <a:t> </a:t>
              </a:r>
              <a:r>
                <a:rPr lang="en-US" altLang="zh-CN" sz="1350" b="1" dirty="0">
                  <a:solidFill>
                    <a:srgbClr val="FF0000"/>
                  </a:solidFill>
                  <a:latin typeface="+mj-lt"/>
                </a:rPr>
                <a:t>410</a:t>
              </a:r>
              <a:r>
                <a:rPr lang="zh-CN" altLang="en-US" sz="1350" b="1" dirty="0">
                  <a:solidFill>
                    <a:srgbClr val="FF0000"/>
                  </a:solidFill>
                  <a:latin typeface="+mj-lt"/>
                </a:rPr>
                <a:t> </a:t>
              </a:r>
              <a:r>
                <a:rPr lang="en-US" altLang="zh-CN" sz="1350" b="1" dirty="0">
                  <a:solidFill>
                    <a:srgbClr val="FF0000"/>
                  </a:solidFill>
                  <a:latin typeface="+mj-lt"/>
                </a:rPr>
                <a:t>kV</a:t>
              </a:r>
              <a:r>
                <a:rPr lang="zh-CN" altLang="en-US" sz="1350" b="1" dirty="0">
                  <a:solidFill>
                    <a:srgbClr val="FF0000"/>
                  </a:solidFill>
                  <a:latin typeface="+mj-lt"/>
                </a:rPr>
                <a:t> </a:t>
              </a:r>
              <a:r>
                <a:rPr lang="en-US" altLang="zh-CN" sz="1350" b="1" dirty="0">
                  <a:solidFill>
                    <a:srgbClr val="FF0000"/>
                  </a:solidFill>
                  <a:latin typeface="+mj-lt"/>
                </a:rPr>
                <a:t>with</a:t>
              </a:r>
              <a:r>
                <a:rPr lang="zh-CN" altLang="en-US" sz="1350" b="1" dirty="0">
                  <a:solidFill>
                    <a:srgbClr val="FF0000"/>
                  </a:solidFill>
                  <a:latin typeface="+mj-lt"/>
                </a:rPr>
                <a:t> </a:t>
              </a:r>
              <a:r>
                <a:rPr lang="en-US" altLang="zh-CN" sz="1350" b="1" dirty="0">
                  <a:solidFill>
                    <a:srgbClr val="FF0000"/>
                  </a:solidFill>
                  <a:latin typeface="+mj-lt"/>
                </a:rPr>
                <a:t>flow</a:t>
              </a:r>
              <a:endParaRPr lang="en-US" sz="1350" b="1" dirty="0">
                <a:solidFill>
                  <a:srgbClr val="FF0000"/>
                </a:solidFill>
                <a:latin typeface="+mj-lt"/>
              </a:endParaRPr>
            </a:p>
          </p:txBody>
        </p:sp>
        <p:grpSp>
          <p:nvGrpSpPr>
            <p:cNvPr id="53" name="Group 52">
              <a:extLst>
                <a:ext uri="{FF2B5EF4-FFF2-40B4-BE49-F238E27FC236}">
                  <a16:creationId xmlns:a16="http://schemas.microsoft.com/office/drawing/2014/main" id="{F369E14E-B43C-6046-8678-13AAB6B04F43}"/>
                </a:ext>
              </a:extLst>
            </p:cNvPr>
            <p:cNvGrpSpPr/>
            <p:nvPr/>
          </p:nvGrpSpPr>
          <p:grpSpPr>
            <a:xfrm>
              <a:off x="2853301" y="2632870"/>
              <a:ext cx="2586476" cy="4145556"/>
              <a:chOff x="3543986" y="2639050"/>
              <a:chExt cx="2586476" cy="4145556"/>
            </a:xfrm>
          </p:grpSpPr>
          <p:grpSp>
            <p:nvGrpSpPr>
              <p:cNvPr id="50" name="Group 49">
                <a:extLst>
                  <a:ext uri="{FF2B5EF4-FFF2-40B4-BE49-F238E27FC236}">
                    <a16:creationId xmlns:a16="http://schemas.microsoft.com/office/drawing/2014/main" id="{4582DC09-CFE8-524D-B061-1E07543ECD5C}"/>
                  </a:ext>
                </a:extLst>
              </p:cNvPr>
              <p:cNvGrpSpPr/>
              <p:nvPr/>
            </p:nvGrpSpPr>
            <p:grpSpPr>
              <a:xfrm>
                <a:off x="3543986" y="2639050"/>
                <a:ext cx="1877393" cy="4145556"/>
                <a:chOff x="613436" y="2675361"/>
                <a:chExt cx="1877393" cy="4145556"/>
              </a:xfrm>
            </p:grpSpPr>
            <p:pic>
              <p:nvPicPr>
                <p:cNvPr id="41" name="Picture 40">
                  <a:extLst>
                    <a:ext uri="{FF2B5EF4-FFF2-40B4-BE49-F238E27FC236}">
                      <a16:creationId xmlns:a16="http://schemas.microsoft.com/office/drawing/2014/main" id="{CDA6AC46-D763-B647-BC9B-F08AA06F3FC7}"/>
                    </a:ext>
                  </a:extLst>
                </p:cNvPr>
                <p:cNvPicPr>
                  <a:picLocks noChangeAspect="1"/>
                </p:cNvPicPr>
                <p:nvPr/>
              </p:nvPicPr>
              <p:blipFill>
                <a:blip r:embed="rId5"/>
                <a:stretch>
                  <a:fillRect/>
                </a:stretch>
              </p:blipFill>
              <p:spPr>
                <a:xfrm>
                  <a:off x="613436" y="2675361"/>
                  <a:ext cx="1877393" cy="4145556"/>
                </a:xfrm>
                <a:prstGeom prst="rect">
                  <a:avLst/>
                </a:prstGeom>
              </p:spPr>
            </p:pic>
            <p:sp>
              <p:nvSpPr>
                <p:cNvPr id="42" name="Oval 41">
                  <a:extLst>
                    <a:ext uri="{FF2B5EF4-FFF2-40B4-BE49-F238E27FC236}">
                      <a16:creationId xmlns:a16="http://schemas.microsoft.com/office/drawing/2014/main" id="{FBBD8AF7-64A9-9E49-80E4-7EC13828F722}"/>
                    </a:ext>
                  </a:extLst>
                </p:cNvPr>
                <p:cNvSpPr/>
                <p:nvPr/>
              </p:nvSpPr>
              <p:spPr>
                <a:xfrm>
                  <a:off x="1696003" y="3331300"/>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3" name="Oval 42">
                  <a:extLst>
                    <a:ext uri="{FF2B5EF4-FFF2-40B4-BE49-F238E27FC236}">
                      <a16:creationId xmlns:a16="http://schemas.microsoft.com/office/drawing/2014/main" id="{73D965FE-8B15-7045-A895-C404AA8273AC}"/>
                    </a:ext>
                  </a:extLst>
                </p:cNvPr>
                <p:cNvSpPr/>
                <p:nvPr/>
              </p:nvSpPr>
              <p:spPr>
                <a:xfrm>
                  <a:off x="1276166" y="3510259"/>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4" name="Oval 43">
                  <a:extLst>
                    <a:ext uri="{FF2B5EF4-FFF2-40B4-BE49-F238E27FC236}">
                      <a16:creationId xmlns:a16="http://schemas.microsoft.com/office/drawing/2014/main" id="{3AEE0585-D732-6C4D-BDF7-C423252C452A}"/>
                    </a:ext>
                  </a:extLst>
                </p:cNvPr>
                <p:cNvSpPr/>
                <p:nvPr/>
              </p:nvSpPr>
              <p:spPr>
                <a:xfrm>
                  <a:off x="1663245" y="3717326"/>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5" name="Oval 44">
                  <a:extLst>
                    <a:ext uri="{FF2B5EF4-FFF2-40B4-BE49-F238E27FC236}">
                      <a16:creationId xmlns:a16="http://schemas.microsoft.com/office/drawing/2014/main" id="{7DD2A91F-66D1-3E46-9A1A-C955E0CB9DB9}"/>
                    </a:ext>
                  </a:extLst>
                </p:cNvPr>
                <p:cNvSpPr/>
                <p:nvPr/>
              </p:nvSpPr>
              <p:spPr>
                <a:xfrm>
                  <a:off x="1321885" y="3915764"/>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6" name="Oval 45">
                  <a:extLst>
                    <a:ext uri="{FF2B5EF4-FFF2-40B4-BE49-F238E27FC236}">
                      <a16:creationId xmlns:a16="http://schemas.microsoft.com/office/drawing/2014/main" id="{B133B1DF-F467-354B-AACC-BE67B815A7FE}"/>
                    </a:ext>
                  </a:extLst>
                </p:cNvPr>
                <p:cNvSpPr/>
                <p:nvPr/>
              </p:nvSpPr>
              <p:spPr>
                <a:xfrm>
                  <a:off x="1617526" y="4140095"/>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47" name="Oval 46">
                  <a:extLst>
                    <a:ext uri="{FF2B5EF4-FFF2-40B4-BE49-F238E27FC236}">
                      <a16:creationId xmlns:a16="http://schemas.microsoft.com/office/drawing/2014/main" id="{04EC4832-869A-B244-8656-A41401BFD001}"/>
                    </a:ext>
                  </a:extLst>
                </p:cNvPr>
                <p:cNvSpPr/>
                <p:nvPr/>
              </p:nvSpPr>
              <p:spPr>
                <a:xfrm>
                  <a:off x="1344744" y="4399586"/>
                  <a:ext cx="45719" cy="4571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grpSp>
          <p:sp>
            <p:nvSpPr>
              <p:cNvPr id="6" name="Left Arrow 5">
                <a:extLst>
                  <a:ext uri="{FF2B5EF4-FFF2-40B4-BE49-F238E27FC236}">
                    <a16:creationId xmlns:a16="http://schemas.microsoft.com/office/drawing/2014/main" id="{B79538AF-4461-6F4B-BE2A-64C95207F407}"/>
                  </a:ext>
                </a:extLst>
              </p:cNvPr>
              <p:cNvSpPr/>
              <p:nvPr/>
            </p:nvSpPr>
            <p:spPr>
              <a:xfrm rot="19514104">
                <a:off x="5482733" y="3701259"/>
                <a:ext cx="647729" cy="206224"/>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mj-lt"/>
                </a:endParaRPr>
              </a:p>
            </p:txBody>
          </p:sp>
          <p:sp>
            <p:nvSpPr>
              <p:cNvPr id="52" name="Left Brace 51">
                <a:extLst>
                  <a:ext uri="{FF2B5EF4-FFF2-40B4-BE49-F238E27FC236}">
                    <a16:creationId xmlns:a16="http://schemas.microsoft.com/office/drawing/2014/main" id="{AB55AFE8-0D7D-DF4E-AFE0-9EE9EEF4B1A9}"/>
                  </a:ext>
                </a:extLst>
              </p:cNvPr>
              <p:cNvSpPr/>
              <p:nvPr/>
            </p:nvSpPr>
            <p:spPr>
              <a:xfrm flipH="1">
                <a:off x="5126768" y="2956323"/>
                <a:ext cx="356905" cy="2010870"/>
              </a:xfrm>
              <a:prstGeom prst="lef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latin typeface="+mj-lt"/>
                </a:endParaRPr>
              </a:p>
            </p:txBody>
          </p:sp>
        </p:grpSp>
        <p:cxnSp>
          <p:nvCxnSpPr>
            <p:cNvPr id="56" name="Straight Arrow Connector 55">
              <a:extLst>
                <a:ext uri="{FF2B5EF4-FFF2-40B4-BE49-F238E27FC236}">
                  <a16:creationId xmlns:a16="http://schemas.microsoft.com/office/drawing/2014/main" id="{9D0F22E3-E6B0-8645-979B-258F07A4BF03}"/>
                </a:ext>
              </a:extLst>
            </p:cNvPr>
            <p:cNvCxnSpPr>
              <a:cxnSpLocks/>
            </p:cNvCxnSpPr>
            <p:nvPr/>
          </p:nvCxnSpPr>
          <p:spPr>
            <a:xfrm flipV="1">
              <a:off x="3783251" y="2362052"/>
              <a:ext cx="351981" cy="3172189"/>
            </a:xfrm>
            <a:prstGeom prst="straightConnector1">
              <a:avLst/>
            </a:prstGeom>
            <a:ln w="44450">
              <a:solidFill>
                <a:srgbClr val="FFC000"/>
              </a:solidFill>
              <a:tailEnd type="stealth"/>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2C885B74-2075-FF4E-BBBE-7B4B6A07E6A4}"/>
                </a:ext>
              </a:extLst>
            </p:cNvPr>
            <p:cNvCxnSpPr>
              <a:cxnSpLocks/>
            </p:cNvCxnSpPr>
            <p:nvPr/>
          </p:nvCxnSpPr>
          <p:spPr>
            <a:xfrm>
              <a:off x="3404207" y="2421162"/>
              <a:ext cx="294611" cy="3113079"/>
            </a:xfrm>
            <a:prstGeom prst="straightConnector1">
              <a:avLst/>
            </a:prstGeom>
            <a:ln w="44450">
              <a:solidFill>
                <a:srgbClr val="FFC000"/>
              </a:solidFill>
              <a:tailEnd type="stealth"/>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B6F147A8-B6F2-DA45-A7AE-09FCF3A64C61}"/>
                </a:ext>
              </a:extLst>
            </p:cNvPr>
            <p:cNvCxnSpPr>
              <a:cxnSpLocks/>
            </p:cNvCxnSpPr>
            <p:nvPr/>
          </p:nvCxnSpPr>
          <p:spPr>
            <a:xfrm>
              <a:off x="2212455" y="3247943"/>
              <a:ext cx="1" cy="433072"/>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0422D7AA-E7C0-A449-A4AD-0F5636CDD6B6}"/>
                </a:ext>
              </a:extLst>
            </p:cNvPr>
            <p:cNvSpPr txBox="1"/>
            <p:nvPr/>
          </p:nvSpPr>
          <p:spPr>
            <a:xfrm>
              <a:off x="1056440" y="2909389"/>
              <a:ext cx="1730901" cy="369332"/>
            </a:xfrm>
            <a:prstGeom prst="rect">
              <a:avLst/>
            </a:prstGeom>
            <a:solidFill>
              <a:schemeClr val="bg2">
                <a:lumMod val="90000"/>
              </a:schemeClr>
            </a:solidFill>
          </p:spPr>
          <p:txBody>
            <a:bodyPr wrap="none" rtlCol="0">
              <a:spAutoFit/>
            </a:bodyPr>
            <a:lstStyle/>
            <a:p>
              <a:r>
                <a:rPr lang="en-US" altLang="zh-CN" sz="1200" dirty="0" err="1">
                  <a:latin typeface="+mj-lt"/>
                </a:rPr>
                <a:t>Fluorinert</a:t>
              </a:r>
              <a:r>
                <a:rPr lang="zh-CN" altLang="en-US" sz="1200" dirty="0">
                  <a:latin typeface="+mj-lt"/>
                </a:rPr>
                <a:t> </a:t>
              </a:r>
              <a:r>
                <a:rPr lang="en-US" altLang="zh-CN" sz="1200" dirty="0">
                  <a:latin typeface="+mj-lt"/>
                </a:rPr>
                <a:t>flowing</a:t>
              </a:r>
              <a:endParaRPr lang="en-US" sz="1200" dirty="0">
                <a:latin typeface="+mj-lt"/>
              </a:endParaRPr>
            </a:p>
          </p:txBody>
        </p:sp>
      </p:grpSp>
      <p:pic>
        <p:nvPicPr>
          <p:cNvPr id="72" name="Picture 71">
            <a:extLst>
              <a:ext uri="{FF2B5EF4-FFF2-40B4-BE49-F238E27FC236}">
                <a16:creationId xmlns:a16="http://schemas.microsoft.com/office/drawing/2014/main" id="{955B9180-857E-5D41-BF8F-74DD2AC03C0D}"/>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513553" y="4475122"/>
            <a:ext cx="2590568" cy="1908659"/>
          </a:xfrm>
          <a:prstGeom prst="rect">
            <a:avLst/>
          </a:prstGeom>
        </p:spPr>
      </p:pic>
      <p:cxnSp>
        <p:nvCxnSpPr>
          <p:cNvPr id="78" name="Straight Arrow Connector 77">
            <a:extLst>
              <a:ext uri="{FF2B5EF4-FFF2-40B4-BE49-F238E27FC236}">
                <a16:creationId xmlns:a16="http://schemas.microsoft.com/office/drawing/2014/main" id="{96B8BCC6-95A0-464F-B95A-2555EE805376}"/>
              </a:ext>
            </a:extLst>
          </p:cNvPr>
          <p:cNvCxnSpPr>
            <a:cxnSpLocks/>
          </p:cNvCxnSpPr>
          <p:nvPr/>
        </p:nvCxnSpPr>
        <p:spPr>
          <a:xfrm flipV="1">
            <a:off x="2317127" y="2892620"/>
            <a:ext cx="512293" cy="28886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5C4ECB64-B8E6-D74D-BFF3-9582C15A48B9}"/>
              </a:ext>
            </a:extLst>
          </p:cNvPr>
          <p:cNvPicPr>
            <a:picLocks noChangeAspect="1"/>
          </p:cNvPicPr>
          <p:nvPr/>
        </p:nvPicPr>
        <p:blipFill>
          <a:blip r:embed="rId7"/>
          <a:stretch>
            <a:fillRect/>
          </a:stretch>
        </p:blipFill>
        <p:spPr>
          <a:xfrm>
            <a:off x="3733993" y="4481062"/>
            <a:ext cx="2791093" cy="1896781"/>
          </a:xfrm>
          <a:prstGeom prst="rect">
            <a:avLst/>
          </a:prstGeom>
        </p:spPr>
      </p:pic>
      <p:sp>
        <p:nvSpPr>
          <p:cNvPr id="3" name="Date Placeholder 2">
            <a:extLst>
              <a:ext uri="{FF2B5EF4-FFF2-40B4-BE49-F238E27FC236}">
                <a16:creationId xmlns:a16="http://schemas.microsoft.com/office/drawing/2014/main" id="{C132B0AE-EA06-9642-930D-68BD37BA7740}"/>
              </a:ext>
            </a:extLst>
          </p:cNvPr>
          <p:cNvSpPr>
            <a:spLocks noGrp="1"/>
          </p:cNvSpPr>
          <p:nvPr>
            <p:ph type="dt" sz="half" idx="10"/>
          </p:nvPr>
        </p:nvSpPr>
        <p:spPr/>
        <p:txBody>
          <a:bodyPr/>
          <a:lstStyle/>
          <a:p>
            <a:fld id="{C0D98128-5DAA-7846-A419-71C98F122B57}" type="datetime1">
              <a:rPr lang="en-US" smtClean="0"/>
              <a:t>10/7/20</a:t>
            </a:fld>
            <a:endParaRPr lang="en-US"/>
          </a:p>
        </p:txBody>
      </p:sp>
      <p:sp>
        <p:nvSpPr>
          <p:cNvPr id="10" name="Footer Placeholder 9">
            <a:extLst>
              <a:ext uri="{FF2B5EF4-FFF2-40B4-BE49-F238E27FC236}">
                <a16:creationId xmlns:a16="http://schemas.microsoft.com/office/drawing/2014/main" id="{8A5C37D8-C772-9842-A2EA-C5E8EFAE2758}"/>
              </a:ext>
            </a:extLst>
          </p:cNvPr>
          <p:cNvSpPr>
            <a:spLocks noGrp="1"/>
          </p:cNvSpPr>
          <p:nvPr>
            <p:ph type="ftr" sz="quarter" idx="11"/>
          </p:nvPr>
        </p:nvSpPr>
        <p:spPr/>
        <p:txBody>
          <a:bodyPr/>
          <a:lstStyle/>
          <a:p>
            <a:r>
              <a:rPr lang="en-US"/>
              <a:t>EIC Collaboration Workshop </a:t>
            </a:r>
          </a:p>
        </p:txBody>
      </p:sp>
      <p:sp>
        <p:nvSpPr>
          <p:cNvPr id="12" name="Slide Number Placeholder 11">
            <a:extLst>
              <a:ext uri="{FF2B5EF4-FFF2-40B4-BE49-F238E27FC236}">
                <a16:creationId xmlns:a16="http://schemas.microsoft.com/office/drawing/2014/main" id="{D3A13F20-34B3-1B49-9CD3-CF21D6115154}"/>
              </a:ext>
            </a:extLst>
          </p:cNvPr>
          <p:cNvSpPr>
            <a:spLocks noGrp="1"/>
          </p:cNvSpPr>
          <p:nvPr>
            <p:ph type="sldNum" sz="quarter" idx="12"/>
          </p:nvPr>
        </p:nvSpPr>
        <p:spPr/>
        <p:txBody>
          <a:bodyPr/>
          <a:lstStyle/>
          <a:p>
            <a:fld id="{893C5830-40F3-F04E-B2E3-10E6672BA8FF}" type="slidenum">
              <a:rPr lang="en-US" smtClean="0"/>
              <a:pPr/>
              <a:t>17</a:t>
            </a:fld>
            <a:endParaRPr lang="en-US"/>
          </a:p>
        </p:txBody>
      </p:sp>
    </p:spTree>
    <p:extLst>
      <p:ext uri="{BB962C8B-B14F-4D97-AF65-F5344CB8AC3E}">
        <p14:creationId xmlns:p14="http://schemas.microsoft.com/office/powerpoint/2010/main" val="3310403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3C8A89-5C55-2548-AAE5-D969C9A1FEEE}"/>
              </a:ext>
            </a:extLst>
          </p:cNvPr>
          <p:cNvSpPr>
            <a:spLocks noGrp="1"/>
          </p:cNvSpPr>
          <p:nvPr>
            <p:ph type="sldNum" sz="quarter" idx="12"/>
          </p:nvPr>
        </p:nvSpPr>
        <p:spPr/>
        <p:txBody>
          <a:bodyPr/>
          <a:lstStyle/>
          <a:p>
            <a:fld id="{893C5830-40F3-F04E-B2E3-10E6672BA8FF}" type="slidenum">
              <a:rPr lang="en-US" smtClean="0"/>
              <a:pPr/>
              <a:t>18</a:t>
            </a:fld>
            <a:endParaRPr lang="en-US"/>
          </a:p>
        </p:txBody>
      </p:sp>
      <p:sp>
        <p:nvSpPr>
          <p:cNvPr id="5" name="Title 1">
            <a:extLst>
              <a:ext uri="{FF2B5EF4-FFF2-40B4-BE49-F238E27FC236}">
                <a16:creationId xmlns:a16="http://schemas.microsoft.com/office/drawing/2014/main" id="{8F3F89F2-342A-EF42-B08A-633237145A56}"/>
              </a:ext>
            </a:extLst>
          </p:cNvPr>
          <p:cNvSpPr>
            <a:spLocks noGrp="1"/>
          </p:cNvSpPr>
          <p:nvPr>
            <p:ph type="title"/>
          </p:nvPr>
        </p:nvSpPr>
        <p:spPr/>
        <p:txBody>
          <a:bodyPr>
            <a:normAutofit/>
          </a:bodyPr>
          <a:lstStyle/>
          <a:p>
            <a:r>
              <a:rPr lang="en-US" altLang="zh-CN" dirty="0"/>
              <a:t>Electron</a:t>
            </a:r>
            <a:r>
              <a:rPr lang="zh-CN" altLang="en-US" dirty="0"/>
              <a:t> </a:t>
            </a:r>
            <a:r>
              <a:rPr lang="en-US" altLang="zh-CN" dirty="0"/>
              <a:t>source</a:t>
            </a:r>
            <a:r>
              <a:rPr lang="zh-CN" altLang="en-US" dirty="0"/>
              <a:t> </a:t>
            </a:r>
            <a:r>
              <a:rPr lang="en-US" altLang="zh-CN" dirty="0"/>
              <a:t>R&amp;D_</a:t>
            </a:r>
            <a:r>
              <a:rPr lang="zh-CN" altLang="en-US" dirty="0"/>
              <a:t> </a:t>
            </a:r>
            <a:r>
              <a:rPr lang="en-US" altLang="zh-CN" dirty="0"/>
              <a:t>Photocathode</a:t>
            </a:r>
            <a:endParaRPr lang="en-US" dirty="0"/>
          </a:p>
        </p:txBody>
      </p:sp>
      <p:pic>
        <p:nvPicPr>
          <p:cNvPr id="6" name="Picture 5">
            <a:extLst>
              <a:ext uri="{FF2B5EF4-FFF2-40B4-BE49-F238E27FC236}">
                <a16:creationId xmlns:a16="http://schemas.microsoft.com/office/drawing/2014/main" id="{CAA8E15A-FBC9-C747-850E-151A93E4959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392485" y="1608975"/>
            <a:ext cx="3740812" cy="1520698"/>
          </a:xfrm>
          <a:prstGeom prst="rect">
            <a:avLst/>
          </a:prstGeom>
        </p:spPr>
      </p:pic>
      <p:graphicFrame>
        <p:nvGraphicFramePr>
          <p:cNvPr id="10" name="Table 9">
            <a:extLst>
              <a:ext uri="{FF2B5EF4-FFF2-40B4-BE49-F238E27FC236}">
                <a16:creationId xmlns:a16="http://schemas.microsoft.com/office/drawing/2014/main" id="{695AEBE3-8DA1-AF47-8CA0-55F3033D109E}"/>
              </a:ext>
            </a:extLst>
          </p:cNvPr>
          <p:cNvGraphicFramePr>
            <a:graphicFrameLocks noGrp="1"/>
          </p:cNvGraphicFramePr>
          <p:nvPr>
            <p:extLst>
              <p:ext uri="{D42A27DB-BD31-4B8C-83A1-F6EECF244321}">
                <p14:modId xmlns:p14="http://schemas.microsoft.com/office/powerpoint/2010/main" val="2829393369"/>
              </p:ext>
            </p:extLst>
          </p:nvPr>
        </p:nvGraphicFramePr>
        <p:xfrm>
          <a:off x="1524000" y="3199148"/>
          <a:ext cx="6096000" cy="23469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148582357"/>
                    </a:ext>
                  </a:extLst>
                </a:gridCol>
                <a:gridCol w="3048000">
                  <a:extLst>
                    <a:ext uri="{9D8B030D-6E8A-4147-A177-3AD203B41FA5}">
                      <a16:colId xmlns:a16="http://schemas.microsoft.com/office/drawing/2014/main" val="476190724"/>
                    </a:ext>
                  </a:extLst>
                </a:gridCol>
              </a:tblGrid>
              <a:tr h="319496">
                <a:tc>
                  <a:txBody>
                    <a:bodyPr/>
                    <a:lstStyle/>
                    <a:p>
                      <a:endParaRPr lang="en-US" sz="1600" b="0" i="0" dirty="0">
                        <a:latin typeface="Avenir Light" panose="020B0402020203020204" pitchFamily="34" charset="77"/>
                      </a:endParaRPr>
                    </a:p>
                  </a:txBody>
                  <a:tcPr>
                    <a:solidFill>
                      <a:srgbClr val="2C425B"/>
                    </a:solidFill>
                  </a:tcPr>
                </a:tc>
                <a:tc>
                  <a:txBody>
                    <a:bodyPr/>
                    <a:lstStyle/>
                    <a:p>
                      <a:r>
                        <a:rPr lang="en-US" sz="1600" b="0" i="0" dirty="0">
                          <a:latin typeface="Avenir Light" panose="020B0402020203020204" pitchFamily="34" charset="77"/>
                        </a:rPr>
                        <a:t>parameters</a:t>
                      </a:r>
                    </a:p>
                  </a:txBody>
                  <a:tcPr>
                    <a:solidFill>
                      <a:srgbClr val="2C425B"/>
                    </a:solidFill>
                  </a:tcPr>
                </a:tc>
                <a:extLst>
                  <a:ext uri="{0D108BD9-81ED-4DB2-BD59-A6C34878D82A}">
                    <a16:rowId xmlns:a16="http://schemas.microsoft.com/office/drawing/2014/main" val="281498585"/>
                  </a:ext>
                </a:extLst>
              </a:tr>
              <a:tr h="319496">
                <a:tc>
                  <a:txBody>
                    <a:bodyPr/>
                    <a:lstStyle/>
                    <a:p>
                      <a:pPr algn="ctr"/>
                      <a:r>
                        <a:rPr lang="en-US" sz="1600" b="0" i="0" dirty="0">
                          <a:solidFill>
                            <a:schemeClr val="bg1"/>
                          </a:solidFill>
                          <a:latin typeface="Avenir Light" panose="020B0402020203020204" pitchFamily="34" charset="77"/>
                        </a:rPr>
                        <a:t>Cathode QE(%)</a:t>
                      </a:r>
                    </a:p>
                  </a:txBody>
                  <a:tcPr>
                    <a:solidFill>
                      <a:srgbClr val="2C425B"/>
                    </a:solidFill>
                  </a:tcPr>
                </a:tc>
                <a:tc>
                  <a:txBody>
                    <a:bodyPr/>
                    <a:lstStyle/>
                    <a:p>
                      <a:pPr algn="ctr"/>
                      <a:r>
                        <a:rPr lang="en-US" sz="1600" b="0" i="0" dirty="0">
                          <a:latin typeface="Avenir Light" panose="020B0402020203020204" pitchFamily="34" charset="77"/>
                        </a:rPr>
                        <a:t>1%-8%</a:t>
                      </a:r>
                    </a:p>
                  </a:txBody>
                  <a:tcPr/>
                </a:tc>
                <a:extLst>
                  <a:ext uri="{0D108BD9-81ED-4DB2-BD59-A6C34878D82A}">
                    <a16:rowId xmlns:a16="http://schemas.microsoft.com/office/drawing/2014/main" val="4027459535"/>
                  </a:ext>
                </a:extLst>
              </a:tr>
              <a:tr h="319496">
                <a:tc>
                  <a:txBody>
                    <a:bodyPr/>
                    <a:lstStyle/>
                    <a:p>
                      <a:pPr algn="ctr"/>
                      <a:r>
                        <a:rPr lang="en-US" sz="1600" b="0" i="0" dirty="0">
                          <a:solidFill>
                            <a:schemeClr val="bg1"/>
                          </a:solidFill>
                          <a:latin typeface="Avenir Light" panose="020B0402020203020204" pitchFamily="34" charset="77"/>
                        </a:rPr>
                        <a:t>Average current [mA]</a:t>
                      </a:r>
                    </a:p>
                  </a:txBody>
                  <a:tcPr>
                    <a:solidFill>
                      <a:srgbClr val="2C425B"/>
                    </a:solidFill>
                  </a:tcPr>
                </a:tc>
                <a:tc>
                  <a:txBody>
                    <a:bodyPr/>
                    <a:lstStyle/>
                    <a:p>
                      <a:pPr algn="ctr"/>
                      <a:r>
                        <a:rPr lang="en-US" sz="1600" b="0" i="0" dirty="0">
                          <a:latin typeface="Avenir Light" panose="020B0402020203020204" pitchFamily="34" charset="77"/>
                        </a:rPr>
                        <a:t>120</a:t>
                      </a:r>
                    </a:p>
                  </a:txBody>
                  <a:tcPr/>
                </a:tc>
                <a:extLst>
                  <a:ext uri="{0D108BD9-81ED-4DB2-BD59-A6C34878D82A}">
                    <a16:rowId xmlns:a16="http://schemas.microsoft.com/office/drawing/2014/main" val="1620205315"/>
                  </a:ext>
                </a:extLst>
              </a:tr>
              <a:tr h="319496">
                <a:tc>
                  <a:txBody>
                    <a:bodyPr/>
                    <a:lstStyle/>
                    <a:p>
                      <a:pPr algn="ctr"/>
                      <a:r>
                        <a:rPr lang="en-US" sz="1600" b="0" i="0" dirty="0">
                          <a:solidFill>
                            <a:schemeClr val="bg1"/>
                          </a:solidFill>
                          <a:latin typeface="Avenir Light" panose="020B0402020203020204" pitchFamily="34" charset="77"/>
                        </a:rPr>
                        <a:t>Average laser power [W]</a:t>
                      </a:r>
                    </a:p>
                  </a:txBody>
                  <a:tcPr>
                    <a:solidFill>
                      <a:srgbClr val="2C425B"/>
                    </a:solidFill>
                  </a:tcPr>
                </a:tc>
                <a:tc>
                  <a:txBody>
                    <a:bodyPr/>
                    <a:lstStyle/>
                    <a:p>
                      <a:pPr algn="ctr"/>
                      <a:r>
                        <a:rPr lang="en-US" sz="1600" b="0" i="0" dirty="0">
                          <a:latin typeface="Avenir Light" panose="020B0402020203020204" pitchFamily="34" charset="77"/>
                        </a:rPr>
                        <a:t>23-3</a:t>
                      </a:r>
                    </a:p>
                  </a:txBody>
                  <a:tcPr/>
                </a:tc>
                <a:extLst>
                  <a:ext uri="{0D108BD9-81ED-4DB2-BD59-A6C34878D82A}">
                    <a16:rowId xmlns:a16="http://schemas.microsoft.com/office/drawing/2014/main" val="2703378268"/>
                  </a:ext>
                </a:extLst>
              </a:tr>
              <a:tr h="319496">
                <a:tc>
                  <a:txBody>
                    <a:bodyPr/>
                    <a:lstStyle/>
                    <a:p>
                      <a:pPr algn="ctr"/>
                      <a:r>
                        <a:rPr lang="en-US" sz="1600" b="0" i="0" dirty="0">
                          <a:solidFill>
                            <a:schemeClr val="bg1"/>
                          </a:solidFill>
                          <a:latin typeface="Avenir Light" panose="020B0402020203020204" pitchFamily="34" charset="77"/>
                        </a:rPr>
                        <a:t>Pulse energy [</a:t>
                      </a:r>
                      <a:r>
                        <a:rPr lang="en-US" sz="1600" b="0" i="0" dirty="0" err="1">
                          <a:solidFill>
                            <a:schemeClr val="bg1"/>
                          </a:solidFill>
                          <a:latin typeface="Avenir Light" panose="020B0402020203020204" pitchFamily="34" charset="77"/>
                        </a:rPr>
                        <a:t>nJ</a:t>
                      </a:r>
                      <a:r>
                        <a:rPr lang="en-US" sz="1600" b="0" i="0" dirty="0">
                          <a:solidFill>
                            <a:schemeClr val="bg1"/>
                          </a:solidFill>
                          <a:latin typeface="Avenir Light" panose="020B0402020203020204" pitchFamily="34" charset="77"/>
                        </a:rPr>
                        <a:t>]</a:t>
                      </a:r>
                    </a:p>
                  </a:txBody>
                  <a:tcPr>
                    <a:solidFill>
                      <a:srgbClr val="2C425B"/>
                    </a:solidFill>
                  </a:tcPr>
                </a:tc>
                <a:tc>
                  <a:txBody>
                    <a:bodyPr/>
                    <a:lstStyle/>
                    <a:p>
                      <a:pPr algn="ctr"/>
                      <a:r>
                        <a:rPr lang="en-US" sz="1600" b="0" i="0" dirty="0">
                          <a:latin typeface="Avenir Light" panose="020B0402020203020204" pitchFamily="34" charset="77"/>
                        </a:rPr>
                        <a:t>230-30</a:t>
                      </a:r>
                    </a:p>
                  </a:txBody>
                  <a:tcPr/>
                </a:tc>
                <a:extLst>
                  <a:ext uri="{0D108BD9-81ED-4DB2-BD59-A6C34878D82A}">
                    <a16:rowId xmlns:a16="http://schemas.microsoft.com/office/drawing/2014/main" val="435553050"/>
                  </a:ext>
                </a:extLst>
              </a:tr>
              <a:tr h="319496">
                <a:tc>
                  <a:txBody>
                    <a:bodyPr/>
                    <a:lstStyle/>
                    <a:p>
                      <a:pPr algn="ctr"/>
                      <a:r>
                        <a:rPr lang="en-US" sz="1600" b="0" i="0" dirty="0">
                          <a:solidFill>
                            <a:schemeClr val="bg1"/>
                          </a:solidFill>
                          <a:latin typeface="Avenir Light" panose="020B0402020203020204" pitchFamily="34" charset="77"/>
                        </a:rPr>
                        <a:t>Charge lifetime [C/mm]</a:t>
                      </a:r>
                    </a:p>
                  </a:txBody>
                  <a:tcPr>
                    <a:solidFill>
                      <a:srgbClr val="2C425B"/>
                    </a:solidFill>
                  </a:tcPr>
                </a:tc>
                <a:tc>
                  <a:txBody>
                    <a:bodyPr/>
                    <a:lstStyle/>
                    <a:p>
                      <a:pPr algn="ctr"/>
                      <a:r>
                        <a:rPr lang="en-US" sz="1600" b="0" i="0" dirty="0">
                          <a:latin typeface="Avenir Light" panose="020B0402020203020204" pitchFamily="34" charset="77"/>
                        </a:rPr>
                        <a:t>20000/2.5</a:t>
                      </a:r>
                    </a:p>
                  </a:txBody>
                  <a:tcPr/>
                </a:tc>
                <a:extLst>
                  <a:ext uri="{0D108BD9-81ED-4DB2-BD59-A6C34878D82A}">
                    <a16:rowId xmlns:a16="http://schemas.microsoft.com/office/drawing/2014/main" val="1231367166"/>
                  </a:ext>
                </a:extLst>
              </a:tr>
              <a:tr h="319496">
                <a:tc>
                  <a:txBody>
                    <a:bodyPr/>
                    <a:lstStyle/>
                    <a:p>
                      <a:pPr algn="ctr"/>
                      <a:r>
                        <a:rPr lang="en-US" sz="1600" b="0" i="0" dirty="0">
                          <a:solidFill>
                            <a:schemeClr val="bg1"/>
                          </a:solidFill>
                          <a:latin typeface="Avenir Light" panose="020B0402020203020204" pitchFamily="34" charset="77"/>
                        </a:rPr>
                        <a:t>Extrapolated Cl [C/mm]</a:t>
                      </a:r>
                    </a:p>
                  </a:txBody>
                  <a:tcPr>
                    <a:solidFill>
                      <a:srgbClr val="2C425B"/>
                    </a:solidFill>
                  </a:tcPr>
                </a:tc>
                <a:tc>
                  <a:txBody>
                    <a:bodyPr/>
                    <a:lstStyle/>
                    <a:p>
                      <a:pPr algn="ctr"/>
                      <a:r>
                        <a:rPr lang="en-US" sz="1600" b="0" i="0" dirty="0">
                          <a:latin typeface="Avenir Light" panose="020B0402020203020204" pitchFamily="34" charset="77"/>
                        </a:rPr>
                        <a:t>80000/5~ 9 days</a:t>
                      </a:r>
                    </a:p>
                  </a:txBody>
                  <a:tcPr/>
                </a:tc>
                <a:extLst>
                  <a:ext uri="{0D108BD9-81ED-4DB2-BD59-A6C34878D82A}">
                    <a16:rowId xmlns:a16="http://schemas.microsoft.com/office/drawing/2014/main" val="2046632286"/>
                  </a:ext>
                </a:extLst>
              </a:tr>
            </a:tbl>
          </a:graphicData>
        </a:graphic>
      </p:graphicFrame>
      <p:sp>
        <p:nvSpPr>
          <p:cNvPr id="12" name="TextBox 11">
            <a:extLst>
              <a:ext uri="{FF2B5EF4-FFF2-40B4-BE49-F238E27FC236}">
                <a16:creationId xmlns:a16="http://schemas.microsoft.com/office/drawing/2014/main" id="{6AFABBD6-B94F-7843-98D2-1A953F4DB171}"/>
              </a:ext>
            </a:extLst>
          </p:cNvPr>
          <p:cNvSpPr txBox="1"/>
          <p:nvPr/>
        </p:nvSpPr>
        <p:spPr>
          <a:xfrm>
            <a:off x="830788" y="5554039"/>
            <a:ext cx="7317832" cy="923330"/>
          </a:xfrm>
          <a:prstGeom prst="rect">
            <a:avLst/>
          </a:prstGeom>
          <a:solidFill>
            <a:srgbClr val="CFD5EA"/>
          </a:solidFill>
        </p:spPr>
        <p:txBody>
          <a:bodyPr wrap="square" rtlCol="0">
            <a:spAutoFit/>
          </a:bodyPr>
          <a:lstStyle/>
          <a:p>
            <a:pPr marL="285750" indent="-285750">
              <a:buFont typeface="Arial" panose="020B0604020202020204" pitchFamily="34" charset="0"/>
              <a:buChar char="•"/>
            </a:pPr>
            <a:r>
              <a:rPr lang="en-US" dirty="0">
                <a:latin typeface="+mj-lt"/>
              </a:rPr>
              <a:t>By increasing the</a:t>
            </a:r>
            <a:r>
              <a:rPr lang="zh-CN" altLang="en-US" dirty="0">
                <a:latin typeface="+mj-lt"/>
              </a:rPr>
              <a:t> </a:t>
            </a:r>
            <a:r>
              <a:rPr lang="en-US" altLang="zh-CN" dirty="0" err="1">
                <a:latin typeface="+mj-lt"/>
              </a:rPr>
              <a:t>multilakali</a:t>
            </a:r>
            <a:r>
              <a:rPr lang="en-US" dirty="0">
                <a:latin typeface="+mj-lt"/>
              </a:rPr>
              <a:t> cathode area, it looks promising to get reasonable charge lifetime with good vacuum</a:t>
            </a:r>
          </a:p>
          <a:p>
            <a:pPr marL="285750" indent="-285750">
              <a:buFont typeface="Arial" panose="020B0604020202020204" pitchFamily="34" charset="0"/>
              <a:buChar char="•"/>
            </a:pPr>
            <a:r>
              <a:rPr lang="en-US" altLang="zh-CN" dirty="0">
                <a:latin typeface="+mj-lt"/>
              </a:rPr>
              <a:t>R&amp;D</a:t>
            </a:r>
            <a:r>
              <a:rPr lang="zh-CN" altLang="en-US" dirty="0">
                <a:latin typeface="+mj-lt"/>
              </a:rPr>
              <a:t> </a:t>
            </a:r>
            <a:r>
              <a:rPr lang="en-US" altLang="zh-CN" dirty="0">
                <a:latin typeface="+mj-lt"/>
              </a:rPr>
              <a:t>focus</a:t>
            </a:r>
            <a:r>
              <a:rPr lang="zh-CN" altLang="en-US" dirty="0">
                <a:latin typeface="+mj-lt"/>
              </a:rPr>
              <a:t> </a:t>
            </a:r>
            <a:r>
              <a:rPr lang="en-US" altLang="zh-CN" dirty="0">
                <a:latin typeface="+mj-lt"/>
              </a:rPr>
              <a:t>on</a:t>
            </a:r>
            <a:r>
              <a:rPr lang="zh-CN" altLang="en-US" dirty="0">
                <a:latin typeface="+mj-lt"/>
              </a:rPr>
              <a:t> </a:t>
            </a:r>
            <a:r>
              <a:rPr lang="en-US" altLang="zh-CN" dirty="0">
                <a:latin typeface="+mj-lt"/>
              </a:rPr>
              <a:t>demonstration</a:t>
            </a:r>
            <a:r>
              <a:rPr lang="zh-CN" altLang="en-US" dirty="0">
                <a:latin typeface="+mj-lt"/>
              </a:rPr>
              <a:t> </a:t>
            </a:r>
            <a:r>
              <a:rPr lang="en-US" altLang="zh-CN" dirty="0">
                <a:latin typeface="+mj-lt"/>
              </a:rPr>
              <a:t>of</a:t>
            </a:r>
            <a:r>
              <a:rPr lang="zh-CN" altLang="en-US" dirty="0">
                <a:latin typeface="+mj-lt"/>
              </a:rPr>
              <a:t>  </a:t>
            </a:r>
            <a:r>
              <a:rPr lang="en-US" altLang="zh-CN" dirty="0">
                <a:latin typeface="+mj-lt"/>
              </a:rPr>
              <a:t>high</a:t>
            </a:r>
            <a:r>
              <a:rPr lang="zh-CN" altLang="en-US" dirty="0">
                <a:latin typeface="+mj-lt"/>
              </a:rPr>
              <a:t> </a:t>
            </a:r>
            <a:r>
              <a:rPr lang="en-US" altLang="zh-CN" dirty="0">
                <a:latin typeface="+mj-lt"/>
              </a:rPr>
              <a:t>charge/</a:t>
            </a:r>
            <a:r>
              <a:rPr lang="zh-CN" altLang="en-US" dirty="0">
                <a:latin typeface="+mj-lt"/>
              </a:rPr>
              <a:t> </a:t>
            </a:r>
            <a:r>
              <a:rPr lang="en-US" altLang="zh-CN" dirty="0">
                <a:latin typeface="+mj-lt"/>
              </a:rPr>
              <a:t>high</a:t>
            </a:r>
            <a:r>
              <a:rPr lang="zh-CN" altLang="en-US" dirty="0">
                <a:latin typeface="+mj-lt"/>
              </a:rPr>
              <a:t> </a:t>
            </a:r>
            <a:r>
              <a:rPr lang="en-US" altLang="zh-CN" dirty="0">
                <a:latin typeface="+mj-lt"/>
              </a:rPr>
              <a:t>current</a:t>
            </a:r>
            <a:r>
              <a:rPr lang="zh-CN" altLang="en-US" dirty="0">
                <a:latin typeface="+mj-lt"/>
              </a:rPr>
              <a:t> </a:t>
            </a:r>
            <a:r>
              <a:rPr lang="en-US" altLang="zh-CN" dirty="0">
                <a:latin typeface="+mj-lt"/>
              </a:rPr>
              <a:t>e-beam</a:t>
            </a:r>
            <a:endParaRPr lang="en-US" dirty="0">
              <a:latin typeface="+mj-lt"/>
            </a:endParaRPr>
          </a:p>
        </p:txBody>
      </p:sp>
      <p:sp>
        <p:nvSpPr>
          <p:cNvPr id="8" name="Date Placeholder 7">
            <a:extLst>
              <a:ext uri="{FF2B5EF4-FFF2-40B4-BE49-F238E27FC236}">
                <a16:creationId xmlns:a16="http://schemas.microsoft.com/office/drawing/2014/main" id="{6A1E34C1-85A8-D348-A3F4-489A4C931D06}"/>
              </a:ext>
            </a:extLst>
          </p:cNvPr>
          <p:cNvSpPr>
            <a:spLocks noGrp="1"/>
          </p:cNvSpPr>
          <p:nvPr>
            <p:ph type="dt" sz="half" idx="10"/>
          </p:nvPr>
        </p:nvSpPr>
        <p:spPr/>
        <p:txBody>
          <a:bodyPr/>
          <a:lstStyle/>
          <a:p>
            <a:fld id="{43652EE5-356F-4A4D-9159-0ADAA9066E2E}" type="datetime1">
              <a:rPr lang="en-US" smtClean="0"/>
              <a:t>10/7/20</a:t>
            </a:fld>
            <a:endParaRPr lang="en-US"/>
          </a:p>
        </p:txBody>
      </p:sp>
      <p:sp>
        <p:nvSpPr>
          <p:cNvPr id="9" name="Footer Placeholder 8">
            <a:extLst>
              <a:ext uri="{FF2B5EF4-FFF2-40B4-BE49-F238E27FC236}">
                <a16:creationId xmlns:a16="http://schemas.microsoft.com/office/drawing/2014/main" id="{F3595A63-8C1C-9F49-8DE4-EF47A468735B}"/>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2489756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4DC3D45-4FE0-C041-A085-EE1A8807A4FE}"/>
              </a:ext>
            </a:extLst>
          </p:cNvPr>
          <p:cNvSpPr>
            <a:spLocks noGrp="1"/>
          </p:cNvSpPr>
          <p:nvPr>
            <p:ph type="title"/>
          </p:nvPr>
        </p:nvSpPr>
        <p:spPr>
          <a:xfrm>
            <a:off x="219076" y="660064"/>
            <a:ext cx="8890909" cy="622287"/>
          </a:xfrm>
        </p:spPr>
        <p:txBody>
          <a:bodyPr>
            <a:normAutofit fontScale="90000"/>
          </a:bodyPr>
          <a:lstStyle/>
          <a:p>
            <a:r>
              <a:rPr lang="en-US" altLang="zh-CN" dirty="0" err="1">
                <a:latin typeface="+mj-lt"/>
              </a:rPr>
              <a:t>Multialkali</a:t>
            </a:r>
            <a:r>
              <a:rPr lang="zh-CN" altLang="en-US" dirty="0">
                <a:latin typeface="+mj-lt"/>
              </a:rPr>
              <a:t> </a:t>
            </a:r>
            <a:r>
              <a:rPr lang="en-US" altLang="zh-CN" dirty="0">
                <a:latin typeface="+mj-lt"/>
              </a:rPr>
              <a:t>photocathode</a:t>
            </a:r>
            <a:r>
              <a:rPr lang="zh-CN" altLang="en-US" dirty="0">
                <a:latin typeface="+mj-lt"/>
              </a:rPr>
              <a:t> </a:t>
            </a:r>
            <a:r>
              <a:rPr lang="en-US" altLang="zh-CN" dirty="0">
                <a:latin typeface="+mj-lt"/>
              </a:rPr>
              <a:t>R&amp;D</a:t>
            </a:r>
            <a:endParaRPr lang="en-US" dirty="0">
              <a:latin typeface="+mj-lt"/>
            </a:endParaRPr>
          </a:p>
        </p:txBody>
      </p:sp>
      <p:sp>
        <p:nvSpPr>
          <p:cNvPr id="51" name="Content Placeholder 1">
            <a:extLst>
              <a:ext uri="{FF2B5EF4-FFF2-40B4-BE49-F238E27FC236}">
                <a16:creationId xmlns:a16="http://schemas.microsoft.com/office/drawing/2014/main" id="{E87D2625-5859-3343-B3D0-769B0A39F872}"/>
              </a:ext>
            </a:extLst>
          </p:cNvPr>
          <p:cNvSpPr txBox="1">
            <a:spLocks/>
          </p:cNvSpPr>
          <p:nvPr/>
        </p:nvSpPr>
        <p:spPr>
          <a:xfrm>
            <a:off x="-59093" y="1362183"/>
            <a:ext cx="5519116" cy="4068898"/>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rgbClr val="505050"/>
              </a:buClr>
              <a:buSzPts val="1800"/>
              <a:buFont typeface="Arial"/>
              <a:buChar char="•"/>
              <a:defRPr sz="1800" b="0" i="0" u="none" strike="noStrike" cap="none">
                <a:solidFill>
                  <a:srgbClr val="505050"/>
                </a:solidFill>
                <a:latin typeface="Helvetica Neue"/>
                <a:ea typeface="Helvetica Neue"/>
                <a:cs typeface="Helvetica Neue"/>
                <a:sym typeface="Helvetica Neue"/>
              </a:defRPr>
            </a:lvl1pPr>
            <a:lvl2pPr marL="914400" marR="0" lvl="1" indent="-333375" algn="l" rtl="0">
              <a:lnSpc>
                <a:spcPct val="100000"/>
              </a:lnSpc>
              <a:spcBef>
                <a:spcPts val="330"/>
              </a:spcBef>
              <a:spcAft>
                <a:spcPts val="0"/>
              </a:spcAft>
              <a:buClr>
                <a:srgbClr val="505050"/>
              </a:buClr>
              <a:buSzPts val="1650"/>
              <a:buFont typeface="Arial"/>
              <a:buChar char="–"/>
              <a:defRPr sz="1650" b="0" i="0" u="none" strike="noStrike" cap="none">
                <a:solidFill>
                  <a:srgbClr val="505050"/>
                </a:solidFill>
                <a:latin typeface="Helvetica Neue"/>
                <a:ea typeface="Helvetica Neue"/>
                <a:cs typeface="Helvetica Neue"/>
                <a:sym typeface="Helvetica Neue"/>
              </a:defRPr>
            </a:lvl2pPr>
            <a:lvl3pPr marL="1371600" marR="0" lvl="2" indent="-323850" algn="l" rtl="0">
              <a:lnSpc>
                <a:spcPct val="100000"/>
              </a:lnSpc>
              <a:spcBef>
                <a:spcPts val="300"/>
              </a:spcBef>
              <a:spcAft>
                <a:spcPts val="0"/>
              </a:spcAft>
              <a:buClr>
                <a:srgbClr val="505050"/>
              </a:buClr>
              <a:buSzPts val="1500"/>
              <a:buFont typeface="Arial"/>
              <a:buChar char="•"/>
              <a:defRPr sz="1500" b="0" i="0" u="none" strike="noStrike" cap="none">
                <a:solidFill>
                  <a:srgbClr val="505050"/>
                </a:solidFill>
                <a:latin typeface="Helvetica Neue"/>
                <a:ea typeface="Helvetica Neue"/>
                <a:cs typeface="Helvetica Neue"/>
                <a:sym typeface="Helvetica Neue"/>
              </a:defRPr>
            </a:lvl3pPr>
            <a:lvl4pPr marL="1828800" marR="0" lvl="3" indent="-314325" algn="l" rtl="0">
              <a:lnSpc>
                <a:spcPct val="100000"/>
              </a:lnSpc>
              <a:spcBef>
                <a:spcPts val="270"/>
              </a:spcBef>
              <a:spcAft>
                <a:spcPts val="0"/>
              </a:spcAft>
              <a:buClr>
                <a:srgbClr val="505050"/>
              </a:buClr>
              <a:buSzPts val="1350"/>
              <a:buFont typeface="Arial"/>
              <a:buChar char="–"/>
              <a:defRPr sz="1350" b="0" i="0" u="none" strike="noStrike" cap="none">
                <a:solidFill>
                  <a:srgbClr val="505050"/>
                </a:solidFill>
                <a:latin typeface="Helvetica Neue"/>
                <a:ea typeface="Helvetica Neue"/>
                <a:cs typeface="Helvetica Neue"/>
                <a:sym typeface="Helvetica Neue"/>
              </a:defRPr>
            </a:lvl4pPr>
            <a:lvl5pPr marL="2286000" marR="0" lvl="4" indent="-314325" algn="l" rtl="0">
              <a:lnSpc>
                <a:spcPct val="100000"/>
              </a:lnSpc>
              <a:spcBef>
                <a:spcPts val="270"/>
              </a:spcBef>
              <a:spcAft>
                <a:spcPts val="0"/>
              </a:spcAft>
              <a:buClr>
                <a:srgbClr val="505050"/>
              </a:buClr>
              <a:buSzPts val="1350"/>
              <a:buFont typeface="Arial"/>
              <a:buChar char="•"/>
              <a:defRPr sz="1350" b="0" i="0" u="none" strike="noStrike" cap="none">
                <a:solidFill>
                  <a:srgbClr val="505050"/>
                </a:solidFill>
                <a:latin typeface="Helvetica Neue"/>
                <a:ea typeface="Helvetica Neue"/>
                <a:cs typeface="Helvetica Neue"/>
                <a:sym typeface="Helvetica Neue"/>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pPr indent="-223838">
              <a:defRPr/>
            </a:pPr>
            <a:r>
              <a:rPr lang="en-US" altLang="zh-CN" sz="1600" dirty="0">
                <a:solidFill>
                  <a:schemeClr val="tx1"/>
                </a:solidFill>
                <a:latin typeface="+mj-lt"/>
              </a:rPr>
              <a:t>BNL</a:t>
            </a:r>
            <a:r>
              <a:rPr lang="zh-CN" altLang="en-US" sz="1600" dirty="0">
                <a:solidFill>
                  <a:schemeClr val="tx1"/>
                </a:solidFill>
                <a:latin typeface="+mj-lt"/>
              </a:rPr>
              <a:t> </a:t>
            </a:r>
            <a:r>
              <a:rPr lang="en-US" altLang="zh-CN" sz="1600" dirty="0">
                <a:solidFill>
                  <a:schemeClr val="tx1"/>
                </a:solidFill>
                <a:latin typeface="+mj-lt"/>
              </a:rPr>
              <a:t>is</a:t>
            </a:r>
            <a:r>
              <a:rPr lang="zh-CN" altLang="en-US" sz="1600" dirty="0">
                <a:solidFill>
                  <a:schemeClr val="tx1"/>
                </a:solidFill>
                <a:latin typeface="+mj-lt"/>
              </a:rPr>
              <a:t> </a:t>
            </a:r>
            <a:r>
              <a:rPr lang="en-US" altLang="zh-CN" sz="1600" dirty="0">
                <a:solidFill>
                  <a:schemeClr val="tx1"/>
                </a:solidFill>
                <a:latin typeface="+mj-lt"/>
              </a:rPr>
              <a:t>working</a:t>
            </a:r>
            <a:r>
              <a:rPr lang="zh-CN" altLang="en-US" sz="1600" dirty="0">
                <a:solidFill>
                  <a:schemeClr val="tx1"/>
                </a:solidFill>
                <a:latin typeface="+mj-lt"/>
              </a:rPr>
              <a:t> </a:t>
            </a:r>
            <a:r>
              <a:rPr lang="en-US" altLang="zh-CN" sz="1600" dirty="0">
                <a:solidFill>
                  <a:schemeClr val="tx1"/>
                </a:solidFill>
                <a:latin typeface="+mj-lt"/>
              </a:rPr>
              <a:t>with</a:t>
            </a:r>
            <a:r>
              <a:rPr lang="zh-CN" altLang="en-US" sz="1600" dirty="0">
                <a:solidFill>
                  <a:schemeClr val="tx1"/>
                </a:solidFill>
                <a:latin typeface="+mj-lt"/>
              </a:rPr>
              <a:t> </a:t>
            </a:r>
            <a:r>
              <a:rPr lang="en-US" altLang="zh-CN" sz="1600" dirty="0">
                <a:solidFill>
                  <a:schemeClr val="tx1"/>
                </a:solidFill>
                <a:latin typeface="+mj-lt"/>
              </a:rPr>
              <a:t>Euclid</a:t>
            </a:r>
            <a:r>
              <a:rPr lang="zh-CN" altLang="en-US" sz="1600" dirty="0">
                <a:solidFill>
                  <a:schemeClr val="tx1"/>
                </a:solidFill>
                <a:latin typeface="+mj-lt"/>
              </a:rPr>
              <a:t> </a:t>
            </a:r>
            <a:r>
              <a:rPr lang="en-US" altLang="zh-CN" sz="1600" dirty="0" err="1">
                <a:solidFill>
                  <a:schemeClr val="tx1"/>
                </a:solidFill>
                <a:latin typeface="+mj-lt"/>
              </a:rPr>
              <a:t>Techlabs</a:t>
            </a:r>
            <a:r>
              <a:rPr lang="en-US" altLang="zh-CN" sz="1600" dirty="0">
                <a:solidFill>
                  <a:schemeClr val="tx1"/>
                </a:solidFill>
                <a:latin typeface="+mj-lt"/>
              </a:rPr>
              <a:t>,</a:t>
            </a:r>
            <a:r>
              <a:rPr lang="zh-CN" altLang="en-US" sz="1600" dirty="0">
                <a:solidFill>
                  <a:schemeClr val="tx1"/>
                </a:solidFill>
                <a:latin typeface="+mj-lt"/>
              </a:rPr>
              <a:t> </a:t>
            </a:r>
            <a:r>
              <a:rPr lang="en-US" altLang="zh-CN" sz="1600" dirty="0">
                <a:solidFill>
                  <a:schemeClr val="tx1"/>
                </a:solidFill>
                <a:latin typeface="+mj-lt"/>
              </a:rPr>
              <a:t>LLC</a:t>
            </a:r>
            <a:r>
              <a:rPr lang="zh-CN" altLang="en-US" sz="1600" dirty="0">
                <a:solidFill>
                  <a:schemeClr val="tx1"/>
                </a:solidFill>
                <a:latin typeface="+mj-lt"/>
              </a:rPr>
              <a:t> </a:t>
            </a:r>
            <a:r>
              <a:rPr lang="en-US" altLang="zh-CN" sz="1600" dirty="0">
                <a:solidFill>
                  <a:schemeClr val="tx1"/>
                </a:solidFill>
                <a:latin typeface="+mj-lt"/>
              </a:rPr>
              <a:t>on</a:t>
            </a:r>
            <a:r>
              <a:rPr lang="zh-CN" altLang="en-US" sz="1600" dirty="0">
                <a:solidFill>
                  <a:schemeClr val="tx1"/>
                </a:solidFill>
                <a:latin typeface="+mj-lt"/>
              </a:rPr>
              <a:t> </a:t>
            </a:r>
            <a:r>
              <a:rPr lang="en-US" altLang="zh-CN" sz="1600" dirty="0">
                <a:solidFill>
                  <a:schemeClr val="tx1"/>
                </a:solidFill>
                <a:latin typeface="+mj-lt"/>
              </a:rPr>
              <a:t>investigating</a:t>
            </a:r>
            <a:r>
              <a:rPr lang="zh-CN" altLang="en-US" sz="1600" dirty="0">
                <a:solidFill>
                  <a:schemeClr val="tx1"/>
                </a:solidFill>
                <a:latin typeface="+mj-lt"/>
              </a:rPr>
              <a:t> </a:t>
            </a:r>
            <a:r>
              <a:rPr lang="en-US" altLang="zh-CN" sz="1600" dirty="0">
                <a:solidFill>
                  <a:schemeClr val="tx1"/>
                </a:solidFill>
                <a:latin typeface="+mj-lt"/>
              </a:rPr>
              <a:t>thin-film</a:t>
            </a:r>
            <a:r>
              <a:rPr lang="zh-CN" altLang="en-US" sz="1600" dirty="0">
                <a:solidFill>
                  <a:schemeClr val="tx1"/>
                </a:solidFill>
                <a:latin typeface="+mj-lt"/>
              </a:rPr>
              <a:t> </a:t>
            </a:r>
            <a:r>
              <a:rPr lang="en-US" altLang="zh-CN" sz="1600" dirty="0">
                <a:solidFill>
                  <a:schemeClr val="tx1"/>
                </a:solidFill>
                <a:latin typeface="+mj-lt"/>
              </a:rPr>
              <a:t>protection</a:t>
            </a:r>
            <a:r>
              <a:rPr lang="zh-CN" altLang="en-US" sz="1600" dirty="0">
                <a:solidFill>
                  <a:schemeClr val="tx1"/>
                </a:solidFill>
                <a:latin typeface="+mj-lt"/>
              </a:rPr>
              <a:t> </a:t>
            </a:r>
            <a:r>
              <a:rPr lang="en-US" altLang="zh-CN" sz="1600" dirty="0">
                <a:solidFill>
                  <a:schemeClr val="tx1"/>
                </a:solidFill>
                <a:latin typeface="+mj-lt"/>
              </a:rPr>
              <a:t>schemes</a:t>
            </a:r>
            <a:r>
              <a:rPr lang="zh-CN" altLang="en-US" sz="1600" dirty="0">
                <a:solidFill>
                  <a:schemeClr val="tx1"/>
                </a:solidFill>
                <a:latin typeface="+mj-lt"/>
              </a:rPr>
              <a:t> </a:t>
            </a:r>
            <a:r>
              <a:rPr lang="en-US" altLang="zh-CN" sz="1600" dirty="0">
                <a:solidFill>
                  <a:schemeClr val="tx1"/>
                </a:solidFill>
                <a:latin typeface="+mj-lt"/>
              </a:rPr>
              <a:t>for</a:t>
            </a:r>
            <a:r>
              <a:rPr lang="zh-CN" altLang="en-US" sz="1600" dirty="0">
                <a:solidFill>
                  <a:schemeClr val="tx1"/>
                </a:solidFill>
                <a:latin typeface="+mj-lt"/>
              </a:rPr>
              <a:t> </a:t>
            </a:r>
            <a:r>
              <a:rPr lang="en-US" altLang="zh-CN" sz="1600" dirty="0">
                <a:solidFill>
                  <a:schemeClr val="tx1"/>
                </a:solidFill>
                <a:latin typeface="+mj-lt"/>
              </a:rPr>
              <a:t>bi-alkali</a:t>
            </a:r>
            <a:r>
              <a:rPr lang="zh-CN" altLang="en-US" sz="1600" dirty="0">
                <a:solidFill>
                  <a:schemeClr val="tx1"/>
                </a:solidFill>
                <a:latin typeface="+mj-lt"/>
              </a:rPr>
              <a:t> </a:t>
            </a:r>
            <a:r>
              <a:rPr lang="en-US" altLang="zh-CN" sz="1600" dirty="0">
                <a:solidFill>
                  <a:schemeClr val="tx1"/>
                </a:solidFill>
                <a:latin typeface="+mj-lt"/>
              </a:rPr>
              <a:t>antimonide</a:t>
            </a:r>
            <a:r>
              <a:rPr lang="zh-CN" altLang="en-US" sz="1600" dirty="0">
                <a:solidFill>
                  <a:schemeClr val="tx1"/>
                </a:solidFill>
                <a:latin typeface="+mj-lt"/>
              </a:rPr>
              <a:t> </a:t>
            </a:r>
            <a:r>
              <a:rPr lang="en-US" altLang="zh-CN" sz="1600" dirty="0">
                <a:solidFill>
                  <a:schemeClr val="tx1"/>
                </a:solidFill>
                <a:latin typeface="+mj-lt"/>
              </a:rPr>
              <a:t>photocathodes</a:t>
            </a:r>
            <a:endParaRPr lang="en-US" sz="1600" dirty="0">
              <a:solidFill>
                <a:schemeClr val="tx1"/>
              </a:solidFill>
              <a:latin typeface="+mj-lt"/>
            </a:endParaRPr>
          </a:p>
          <a:p>
            <a:pPr lvl="1" indent="-223838">
              <a:defRPr/>
            </a:pPr>
            <a:r>
              <a:rPr lang="en-US" altLang="zh-CN" sz="1600" dirty="0">
                <a:solidFill>
                  <a:schemeClr val="tx1"/>
                </a:solidFill>
                <a:latin typeface="+mj-lt"/>
              </a:rPr>
              <a:t>Hexagonal</a:t>
            </a:r>
            <a:r>
              <a:rPr lang="zh-CN" altLang="en-US" sz="1600" dirty="0">
                <a:solidFill>
                  <a:schemeClr val="tx1"/>
                </a:solidFill>
                <a:latin typeface="+mj-lt"/>
              </a:rPr>
              <a:t> </a:t>
            </a:r>
            <a:r>
              <a:rPr lang="en-US" altLang="zh-CN" sz="1600" dirty="0">
                <a:solidFill>
                  <a:schemeClr val="tx1"/>
                </a:solidFill>
                <a:latin typeface="+mj-lt"/>
              </a:rPr>
              <a:t>boron</a:t>
            </a:r>
            <a:r>
              <a:rPr lang="zh-CN" altLang="en-US" sz="1600" dirty="0">
                <a:solidFill>
                  <a:schemeClr val="tx1"/>
                </a:solidFill>
                <a:latin typeface="+mj-lt"/>
              </a:rPr>
              <a:t> </a:t>
            </a:r>
            <a:r>
              <a:rPr lang="en-US" altLang="zh-CN" sz="1600" dirty="0">
                <a:solidFill>
                  <a:schemeClr val="tx1"/>
                </a:solidFill>
                <a:latin typeface="+mj-lt"/>
              </a:rPr>
              <a:t>nitride</a:t>
            </a:r>
            <a:r>
              <a:rPr lang="zh-CN" altLang="en-US" sz="1600" dirty="0">
                <a:solidFill>
                  <a:schemeClr val="tx1"/>
                </a:solidFill>
                <a:latin typeface="+mj-lt"/>
              </a:rPr>
              <a:t> </a:t>
            </a:r>
            <a:r>
              <a:rPr lang="en-US" altLang="zh-CN" sz="1600" dirty="0">
                <a:solidFill>
                  <a:schemeClr val="tx1"/>
                </a:solidFill>
                <a:latin typeface="+mj-lt"/>
              </a:rPr>
              <a:t>(</a:t>
            </a:r>
            <a:r>
              <a:rPr lang="en-US" altLang="zh-CN" sz="1600" dirty="0" err="1">
                <a:solidFill>
                  <a:schemeClr val="tx1"/>
                </a:solidFill>
                <a:latin typeface="+mj-lt"/>
              </a:rPr>
              <a:t>hBN</a:t>
            </a:r>
            <a:r>
              <a:rPr lang="en-US" altLang="zh-CN" sz="1600" dirty="0">
                <a:solidFill>
                  <a:schemeClr val="tx1"/>
                </a:solidFill>
                <a:latin typeface="+mj-lt"/>
              </a:rPr>
              <a:t>)</a:t>
            </a:r>
            <a:r>
              <a:rPr lang="zh-CN" altLang="en-US" sz="1600" dirty="0">
                <a:solidFill>
                  <a:schemeClr val="tx1"/>
                </a:solidFill>
                <a:latin typeface="+mj-lt"/>
              </a:rPr>
              <a:t> </a:t>
            </a:r>
            <a:r>
              <a:rPr lang="en-US" altLang="zh-CN" sz="1600" dirty="0">
                <a:solidFill>
                  <a:schemeClr val="tx1"/>
                </a:solidFill>
                <a:latin typeface="+mj-lt"/>
              </a:rPr>
              <a:t>are</a:t>
            </a:r>
            <a:r>
              <a:rPr lang="zh-CN" altLang="en-US" sz="1600" dirty="0">
                <a:solidFill>
                  <a:schemeClr val="tx1"/>
                </a:solidFill>
                <a:latin typeface="+mj-lt"/>
              </a:rPr>
              <a:t> </a:t>
            </a:r>
            <a:r>
              <a:rPr lang="en-US" altLang="zh-CN" sz="1600" dirty="0">
                <a:solidFill>
                  <a:schemeClr val="tx1"/>
                </a:solidFill>
                <a:latin typeface="+mj-lt"/>
              </a:rPr>
              <a:t>top</a:t>
            </a:r>
            <a:r>
              <a:rPr lang="zh-CN" altLang="en-US" sz="1600" dirty="0">
                <a:solidFill>
                  <a:schemeClr val="tx1"/>
                </a:solidFill>
                <a:latin typeface="+mj-lt"/>
              </a:rPr>
              <a:t> </a:t>
            </a:r>
            <a:r>
              <a:rPr lang="en-US" altLang="zh-CN" sz="1600" dirty="0">
                <a:solidFill>
                  <a:schemeClr val="tx1"/>
                </a:solidFill>
                <a:latin typeface="+mj-lt"/>
              </a:rPr>
              <a:t>candidates</a:t>
            </a:r>
            <a:r>
              <a:rPr lang="zh-CN" altLang="en-US" sz="1600" dirty="0">
                <a:solidFill>
                  <a:schemeClr val="tx1"/>
                </a:solidFill>
                <a:latin typeface="+mj-lt"/>
              </a:rPr>
              <a:t> </a:t>
            </a:r>
            <a:r>
              <a:rPr lang="en-US" altLang="zh-CN" sz="1600" dirty="0">
                <a:solidFill>
                  <a:schemeClr val="tx1"/>
                </a:solidFill>
                <a:latin typeface="+mj-lt"/>
              </a:rPr>
              <a:t>of</a:t>
            </a:r>
            <a:r>
              <a:rPr lang="zh-CN" altLang="en-US" sz="1600" dirty="0">
                <a:solidFill>
                  <a:schemeClr val="tx1"/>
                </a:solidFill>
                <a:latin typeface="+mj-lt"/>
              </a:rPr>
              <a:t> </a:t>
            </a:r>
            <a:r>
              <a:rPr lang="en-US" altLang="zh-CN" sz="1600" dirty="0">
                <a:solidFill>
                  <a:schemeClr val="tx1"/>
                </a:solidFill>
                <a:latin typeface="+mj-lt"/>
              </a:rPr>
              <a:t>materials</a:t>
            </a:r>
          </a:p>
          <a:p>
            <a:pPr lvl="1" indent="-223838">
              <a:defRPr/>
            </a:pPr>
            <a:r>
              <a:rPr lang="en-US" altLang="zh-CN" sz="1600" dirty="0">
                <a:solidFill>
                  <a:schemeClr val="tx1"/>
                </a:solidFill>
                <a:latin typeface="+mj-lt"/>
              </a:rPr>
              <a:t>Reject</a:t>
            </a:r>
            <a:r>
              <a:rPr lang="zh-CN" altLang="en-US" sz="1600" dirty="0">
                <a:solidFill>
                  <a:schemeClr val="tx1"/>
                </a:solidFill>
                <a:latin typeface="+mj-lt"/>
              </a:rPr>
              <a:t> </a:t>
            </a:r>
            <a:r>
              <a:rPr lang="en-US" altLang="zh-CN" sz="1600" dirty="0">
                <a:solidFill>
                  <a:schemeClr val="tx1"/>
                </a:solidFill>
                <a:latin typeface="+mj-lt"/>
              </a:rPr>
              <a:t>detrimental</a:t>
            </a:r>
            <a:r>
              <a:rPr lang="zh-CN" altLang="en-US" sz="1600" dirty="0">
                <a:solidFill>
                  <a:schemeClr val="tx1"/>
                </a:solidFill>
                <a:latin typeface="+mj-lt"/>
              </a:rPr>
              <a:t> </a:t>
            </a:r>
            <a:r>
              <a:rPr lang="en-US" altLang="zh-CN" sz="1600" dirty="0">
                <a:solidFill>
                  <a:schemeClr val="tx1"/>
                </a:solidFill>
                <a:latin typeface="+mj-lt"/>
              </a:rPr>
              <a:t>molecules</a:t>
            </a:r>
            <a:r>
              <a:rPr lang="zh-CN" altLang="en-US" sz="1600" dirty="0">
                <a:solidFill>
                  <a:schemeClr val="tx1"/>
                </a:solidFill>
                <a:latin typeface="+mj-lt"/>
              </a:rPr>
              <a:t> </a:t>
            </a:r>
            <a:r>
              <a:rPr lang="en-US" altLang="zh-CN" sz="1600" dirty="0">
                <a:solidFill>
                  <a:schemeClr val="tx1"/>
                </a:solidFill>
                <a:latin typeface="+mj-lt"/>
              </a:rPr>
              <a:t>such</a:t>
            </a:r>
            <a:r>
              <a:rPr lang="zh-CN" altLang="en-US" sz="1600" dirty="0">
                <a:solidFill>
                  <a:schemeClr val="tx1"/>
                </a:solidFill>
                <a:latin typeface="+mj-lt"/>
              </a:rPr>
              <a:t> </a:t>
            </a:r>
            <a:r>
              <a:rPr lang="en-US" altLang="zh-CN" sz="1600" dirty="0">
                <a:solidFill>
                  <a:schemeClr val="tx1"/>
                </a:solidFill>
                <a:latin typeface="+mj-lt"/>
              </a:rPr>
              <a:t>as</a:t>
            </a:r>
            <a:r>
              <a:rPr lang="zh-CN" altLang="en-US" sz="1600" dirty="0">
                <a:solidFill>
                  <a:schemeClr val="tx1"/>
                </a:solidFill>
                <a:latin typeface="+mj-lt"/>
              </a:rPr>
              <a:t> </a:t>
            </a:r>
            <a:r>
              <a:rPr lang="en-US" altLang="zh-CN" sz="1600" dirty="0">
                <a:solidFill>
                  <a:schemeClr val="tx1"/>
                </a:solidFill>
                <a:latin typeface="+mj-lt"/>
              </a:rPr>
              <a:t>H</a:t>
            </a:r>
            <a:r>
              <a:rPr lang="en-US" altLang="zh-CN" sz="1600" baseline="-25000" dirty="0">
                <a:solidFill>
                  <a:schemeClr val="tx1"/>
                </a:solidFill>
                <a:latin typeface="+mj-lt"/>
              </a:rPr>
              <a:t>2</a:t>
            </a:r>
            <a:r>
              <a:rPr lang="en-US" altLang="zh-CN" sz="1600" dirty="0">
                <a:solidFill>
                  <a:schemeClr val="tx1"/>
                </a:solidFill>
                <a:latin typeface="+mj-lt"/>
              </a:rPr>
              <a:t>O,</a:t>
            </a:r>
            <a:r>
              <a:rPr lang="zh-CN" altLang="en-US" sz="1600" dirty="0">
                <a:solidFill>
                  <a:schemeClr val="tx1"/>
                </a:solidFill>
                <a:latin typeface="+mj-lt"/>
              </a:rPr>
              <a:t> </a:t>
            </a:r>
            <a:r>
              <a:rPr lang="en-US" altLang="zh-CN" sz="1600" dirty="0">
                <a:solidFill>
                  <a:schemeClr val="tx1"/>
                </a:solidFill>
                <a:latin typeface="+mj-lt"/>
              </a:rPr>
              <a:t>O</a:t>
            </a:r>
            <a:r>
              <a:rPr lang="en-US" altLang="zh-CN" sz="1600" baseline="-25000" dirty="0">
                <a:solidFill>
                  <a:schemeClr val="tx1"/>
                </a:solidFill>
                <a:latin typeface="+mj-lt"/>
              </a:rPr>
              <a:t>2</a:t>
            </a:r>
            <a:r>
              <a:rPr lang="en-US" altLang="zh-CN" sz="1600" dirty="0">
                <a:solidFill>
                  <a:schemeClr val="tx1"/>
                </a:solidFill>
                <a:latin typeface="+mj-lt"/>
              </a:rPr>
              <a:t>,</a:t>
            </a:r>
            <a:r>
              <a:rPr lang="zh-CN" altLang="en-US" sz="1600" dirty="0">
                <a:solidFill>
                  <a:schemeClr val="tx1"/>
                </a:solidFill>
                <a:latin typeface="+mj-lt"/>
              </a:rPr>
              <a:t> </a:t>
            </a:r>
            <a:r>
              <a:rPr lang="en-US" altLang="zh-CN" sz="1600" dirty="0">
                <a:solidFill>
                  <a:schemeClr val="tx1"/>
                </a:solidFill>
                <a:latin typeface="+mj-lt"/>
              </a:rPr>
              <a:t>etc.</a:t>
            </a:r>
          </a:p>
          <a:p>
            <a:pPr lvl="1" indent="-223838">
              <a:defRPr/>
            </a:pPr>
            <a:r>
              <a:rPr lang="en-US" altLang="zh-CN" sz="1600" dirty="0">
                <a:solidFill>
                  <a:schemeClr val="tx1"/>
                </a:solidFill>
                <a:latin typeface="+mj-lt"/>
              </a:rPr>
              <a:t>Transparent</a:t>
            </a:r>
            <a:r>
              <a:rPr lang="zh-CN" altLang="en-US" sz="1600" dirty="0">
                <a:solidFill>
                  <a:schemeClr val="tx1"/>
                </a:solidFill>
                <a:latin typeface="+mj-lt"/>
              </a:rPr>
              <a:t> </a:t>
            </a:r>
            <a:r>
              <a:rPr lang="en-US" altLang="zh-CN" sz="1600" dirty="0">
                <a:solidFill>
                  <a:schemeClr val="tx1"/>
                </a:solidFill>
                <a:latin typeface="+mj-lt"/>
              </a:rPr>
              <a:t>to</a:t>
            </a:r>
            <a:r>
              <a:rPr lang="zh-CN" altLang="en-US" sz="1600" dirty="0">
                <a:solidFill>
                  <a:schemeClr val="tx1"/>
                </a:solidFill>
                <a:latin typeface="+mj-lt"/>
              </a:rPr>
              <a:t> </a:t>
            </a:r>
            <a:r>
              <a:rPr lang="en-US" altLang="zh-CN" sz="1600" dirty="0">
                <a:solidFill>
                  <a:schemeClr val="tx1"/>
                </a:solidFill>
                <a:latin typeface="+mj-lt"/>
              </a:rPr>
              <a:t>photoelectrons</a:t>
            </a:r>
          </a:p>
          <a:p>
            <a:pPr lvl="1" indent="-223838">
              <a:defRPr/>
            </a:pPr>
            <a:r>
              <a:rPr lang="en-US" sz="1600" dirty="0">
                <a:solidFill>
                  <a:schemeClr val="tx1"/>
                </a:solidFill>
                <a:latin typeface="+mj-lt"/>
              </a:rPr>
              <a:t>Investigating novel laser oscillator deposition enhancement system (LODES) </a:t>
            </a:r>
            <a:r>
              <a:rPr lang="zh-CN" altLang="en-US" sz="1600" dirty="0">
                <a:solidFill>
                  <a:schemeClr val="tx1"/>
                </a:solidFill>
                <a:latin typeface="+mj-lt"/>
              </a:rPr>
              <a:t> </a:t>
            </a:r>
            <a:r>
              <a:rPr lang="en-US" altLang="zh-CN" sz="1600" dirty="0">
                <a:solidFill>
                  <a:schemeClr val="tx1"/>
                </a:solidFill>
                <a:latin typeface="+mj-lt"/>
              </a:rPr>
              <a:t>based on existing sputtering chamber</a:t>
            </a:r>
          </a:p>
          <a:p>
            <a:pPr lvl="1" indent="-223838">
              <a:defRPr/>
            </a:pPr>
            <a:endParaRPr lang="en-US" altLang="zh-CN" sz="1600" dirty="0">
              <a:solidFill>
                <a:schemeClr val="tx1"/>
              </a:solidFill>
              <a:latin typeface="+mj-lt"/>
            </a:endParaRPr>
          </a:p>
          <a:p>
            <a:pPr marL="519112" indent="-285750">
              <a:defRPr/>
            </a:pPr>
            <a:r>
              <a:rPr lang="en-US" altLang="zh-CN" sz="1750" dirty="0">
                <a:solidFill>
                  <a:schemeClr val="tx1"/>
                </a:solidFill>
                <a:latin typeface="+mj-lt"/>
              </a:rPr>
              <a:t>BNL is working with Photonics and RMD on developing capsule sealed </a:t>
            </a:r>
            <a:r>
              <a:rPr lang="en-US" altLang="zh-CN" sz="1750" dirty="0" err="1">
                <a:solidFill>
                  <a:schemeClr val="tx1"/>
                </a:solidFill>
                <a:latin typeface="+mj-lt"/>
              </a:rPr>
              <a:t>multialkali</a:t>
            </a:r>
            <a:r>
              <a:rPr lang="en-US" altLang="zh-CN" sz="1750" dirty="0">
                <a:solidFill>
                  <a:schemeClr val="tx1"/>
                </a:solidFill>
                <a:latin typeface="+mj-lt"/>
              </a:rPr>
              <a:t> photocathode</a:t>
            </a:r>
            <a:endParaRPr lang="en-US" altLang="zh-CN" sz="1450" dirty="0">
              <a:solidFill>
                <a:schemeClr val="tx1"/>
              </a:solidFill>
              <a:latin typeface="+mj-lt"/>
            </a:endParaRPr>
          </a:p>
          <a:p>
            <a:pPr marL="976312" lvl="1" indent="-285750">
              <a:defRPr/>
            </a:pPr>
            <a:r>
              <a:rPr lang="en-US" sz="1600" dirty="0">
                <a:solidFill>
                  <a:schemeClr val="tx1"/>
                </a:solidFill>
                <a:latin typeface="+mj-lt"/>
              </a:rPr>
              <a:t>Outsourcing cathode production for alkali antimonides</a:t>
            </a:r>
          </a:p>
          <a:p>
            <a:pPr marL="976312" lvl="1" indent="-285750">
              <a:defRPr/>
            </a:pPr>
            <a:r>
              <a:rPr lang="en-US" sz="1600" dirty="0">
                <a:solidFill>
                  <a:schemeClr val="tx1"/>
                </a:solidFill>
                <a:latin typeface="+mj-lt"/>
              </a:rPr>
              <a:t>Overnight shipping /</a:t>
            </a:r>
            <a:r>
              <a:rPr lang="en-US" sz="1600" dirty="0" err="1">
                <a:solidFill>
                  <a:schemeClr val="tx1"/>
                </a:solidFill>
                <a:latin typeface="+mj-lt"/>
              </a:rPr>
              <a:t>longterm</a:t>
            </a:r>
            <a:r>
              <a:rPr lang="en-US" sz="1600" dirty="0">
                <a:solidFill>
                  <a:schemeClr val="tx1"/>
                </a:solidFill>
                <a:latin typeface="+mj-lt"/>
              </a:rPr>
              <a:t> storage;</a:t>
            </a:r>
            <a:endParaRPr lang="en-US" altLang="zh-CN" sz="1600" dirty="0">
              <a:solidFill>
                <a:schemeClr val="tx1"/>
              </a:solidFill>
              <a:latin typeface="+mj-lt"/>
            </a:endParaRPr>
          </a:p>
        </p:txBody>
      </p:sp>
      <p:sp>
        <p:nvSpPr>
          <p:cNvPr id="9" name="Slide Number Placeholder 8">
            <a:extLst>
              <a:ext uri="{FF2B5EF4-FFF2-40B4-BE49-F238E27FC236}">
                <a16:creationId xmlns:a16="http://schemas.microsoft.com/office/drawing/2014/main" id="{828EF462-6F54-6D45-921D-8452714A70D0}"/>
              </a:ext>
            </a:extLst>
          </p:cNvPr>
          <p:cNvSpPr>
            <a:spLocks noGrp="1"/>
          </p:cNvSpPr>
          <p:nvPr>
            <p:ph type="sldNum" sz="quarter" idx="12"/>
          </p:nvPr>
        </p:nvSpPr>
        <p:spPr/>
        <p:txBody>
          <a:bodyPr/>
          <a:lstStyle/>
          <a:p>
            <a:fld id="{08C5ED55-9CF1-B14C-A70D-570BA9C2E732}" type="slidenum">
              <a:rPr lang="en-US" smtClean="0">
                <a:latin typeface="+mj-lt"/>
              </a:rPr>
              <a:t>19</a:t>
            </a:fld>
            <a:endParaRPr lang="en-US">
              <a:latin typeface="+mj-lt"/>
            </a:endParaRPr>
          </a:p>
        </p:txBody>
      </p:sp>
      <p:pic>
        <p:nvPicPr>
          <p:cNvPr id="1025" name="Picture 1" descr="page2image2136576">
            <a:extLst>
              <a:ext uri="{FF2B5EF4-FFF2-40B4-BE49-F238E27FC236}">
                <a16:creationId xmlns:a16="http://schemas.microsoft.com/office/drawing/2014/main" id="{533624EB-8DB9-764C-8AE9-188AF6F06E7F}"/>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81116" y="1337077"/>
            <a:ext cx="2599933" cy="168514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9487D8E-B09A-9D46-AD8D-B8623A339F57}"/>
              </a:ext>
            </a:extLst>
          </p:cNvPr>
          <p:cNvSpPr txBox="1"/>
          <p:nvPr/>
        </p:nvSpPr>
        <p:spPr>
          <a:xfrm>
            <a:off x="7419222" y="1662166"/>
            <a:ext cx="1407269" cy="415498"/>
          </a:xfrm>
          <a:prstGeom prst="rect">
            <a:avLst/>
          </a:prstGeom>
          <a:noFill/>
        </p:spPr>
        <p:txBody>
          <a:bodyPr wrap="square" rtlCol="0">
            <a:spAutoFit/>
          </a:bodyPr>
          <a:lstStyle/>
          <a:p>
            <a:r>
              <a:rPr lang="en-US" sz="1050" dirty="0">
                <a:latin typeface="+mj-lt"/>
              </a:rPr>
              <a:t>Yamaguchi, et al, </a:t>
            </a:r>
            <a:r>
              <a:rPr lang="en-US" altLang="zh-CN" sz="1050" dirty="0">
                <a:latin typeface="+mj-lt"/>
              </a:rPr>
              <a:t>NPJ,</a:t>
            </a:r>
            <a:r>
              <a:rPr lang="zh-CN" altLang="en-US" sz="1050" dirty="0">
                <a:latin typeface="+mj-lt"/>
              </a:rPr>
              <a:t> </a:t>
            </a:r>
            <a:r>
              <a:rPr lang="en-US" sz="1050" dirty="0">
                <a:latin typeface="+mj-lt"/>
              </a:rPr>
              <a:t>201</a:t>
            </a:r>
            <a:r>
              <a:rPr lang="en-US" altLang="zh-CN" sz="1050" dirty="0">
                <a:latin typeface="+mj-lt"/>
              </a:rPr>
              <a:t>8</a:t>
            </a:r>
            <a:endParaRPr lang="en-US" sz="1050" dirty="0">
              <a:latin typeface="+mj-lt"/>
            </a:endParaRPr>
          </a:p>
        </p:txBody>
      </p:sp>
      <p:pic>
        <p:nvPicPr>
          <p:cNvPr id="3" name="Picture 2">
            <a:extLst>
              <a:ext uri="{FF2B5EF4-FFF2-40B4-BE49-F238E27FC236}">
                <a16:creationId xmlns:a16="http://schemas.microsoft.com/office/drawing/2014/main" id="{BCC42CB6-3757-4240-8FB6-2C6069BCBBF1}"/>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1416"/>
          <a:stretch/>
        </p:blipFill>
        <p:spPr>
          <a:xfrm>
            <a:off x="7322117" y="2837293"/>
            <a:ext cx="1787868" cy="1560238"/>
          </a:xfrm>
          <a:prstGeom prst="rect">
            <a:avLst/>
          </a:prstGeom>
        </p:spPr>
      </p:pic>
      <p:pic>
        <p:nvPicPr>
          <p:cNvPr id="12" name="Picture 11">
            <a:extLst>
              <a:ext uri="{FF2B5EF4-FFF2-40B4-BE49-F238E27FC236}">
                <a16:creationId xmlns:a16="http://schemas.microsoft.com/office/drawing/2014/main" id="{A7FDA253-879D-7247-A43E-154D60E7724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391297" y="3049789"/>
            <a:ext cx="1975365" cy="1574739"/>
          </a:xfrm>
          <a:prstGeom prst="rect">
            <a:avLst/>
          </a:prstGeom>
        </p:spPr>
      </p:pic>
      <p:sp>
        <p:nvSpPr>
          <p:cNvPr id="13" name="TextBox 12">
            <a:extLst>
              <a:ext uri="{FF2B5EF4-FFF2-40B4-BE49-F238E27FC236}">
                <a16:creationId xmlns:a16="http://schemas.microsoft.com/office/drawing/2014/main" id="{39FFA3C0-96E1-1B47-BB50-A3950D975849}"/>
              </a:ext>
            </a:extLst>
          </p:cNvPr>
          <p:cNvSpPr txBox="1"/>
          <p:nvPr/>
        </p:nvSpPr>
        <p:spPr>
          <a:xfrm>
            <a:off x="7736732" y="2814468"/>
            <a:ext cx="1407269" cy="253916"/>
          </a:xfrm>
          <a:prstGeom prst="rect">
            <a:avLst/>
          </a:prstGeom>
          <a:noFill/>
        </p:spPr>
        <p:txBody>
          <a:bodyPr wrap="square" rtlCol="0">
            <a:spAutoFit/>
          </a:bodyPr>
          <a:lstStyle/>
          <a:p>
            <a:r>
              <a:rPr lang="en-US" sz="1050" dirty="0">
                <a:solidFill>
                  <a:schemeClr val="tx2"/>
                </a:solidFill>
                <a:latin typeface="+mj-lt"/>
              </a:rPr>
              <a:t>Euclid</a:t>
            </a:r>
          </a:p>
        </p:txBody>
      </p:sp>
      <p:sp>
        <p:nvSpPr>
          <p:cNvPr id="14" name="TextBox 13">
            <a:extLst>
              <a:ext uri="{FF2B5EF4-FFF2-40B4-BE49-F238E27FC236}">
                <a16:creationId xmlns:a16="http://schemas.microsoft.com/office/drawing/2014/main" id="{678B5D7F-8AD0-6C4E-A9F6-188AEB659471}"/>
              </a:ext>
            </a:extLst>
          </p:cNvPr>
          <p:cNvSpPr txBox="1"/>
          <p:nvPr/>
        </p:nvSpPr>
        <p:spPr>
          <a:xfrm>
            <a:off x="6329463" y="3068384"/>
            <a:ext cx="1407269" cy="415498"/>
          </a:xfrm>
          <a:prstGeom prst="rect">
            <a:avLst/>
          </a:prstGeom>
          <a:noFill/>
        </p:spPr>
        <p:txBody>
          <a:bodyPr wrap="square" rtlCol="0">
            <a:spAutoFit/>
          </a:bodyPr>
          <a:lstStyle/>
          <a:p>
            <a:r>
              <a:rPr lang="en-US" sz="1050" dirty="0">
                <a:latin typeface="+mj-lt"/>
              </a:rPr>
              <a:t>Euclid thin-film growth system</a:t>
            </a:r>
          </a:p>
        </p:txBody>
      </p:sp>
      <p:pic>
        <p:nvPicPr>
          <p:cNvPr id="4" name="Picture 3">
            <a:extLst>
              <a:ext uri="{FF2B5EF4-FFF2-40B4-BE49-F238E27FC236}">
                <a16:creationId xmlns:a16="http://schemas.microsoft.com/office/drawing/2014/main" id="{2244F573-899E-6348-90B9-C7DDAE013C21}"/>
              </a:ext>
            </a:extLst>
          </p:cNvPr>
          <p:cNvPicPr>
            <a:picLocks noChangeAspect="1"/>
          </p:cNvPicPr>
          <p:nvPr/>
        </p:nvPicPr>
        <p:blipFill>
          <a:blip r:embed="rId6"/>
          <a:stretch>
            <a:fillRect/>
          </a:stretch>
        </p:blipFill>
        <p:spPr>
          <a:xfrm>
            <a:off x="5581116" y="4612808"/>
            <a:ext cx="3156966" cy="1816230"/>
          </a:xfrm>
          <a:prstGeom prst="rect">
            <a:avLst/>
          </a:prstGeom>
        </p:spPr>
      </p:pic>
      <p:sp>
        <p:nvSpPr>
          <p:cNvPr id="10" name="TextBox 9">
            <a:extLst>
              <a:ext uri="{FF2B5EF4-FFF2-40B4-BE49-F238E27FC236}">
                <a16:creationId xmlns:a16="http://schemas.microsoft.com/office/drawing/2014/main" id="{841C6834-A583-7F4D-855A-152979C3D05A}"/>
              </a:ext>
            </a:extLst>
          </p:cNvPr>
          <p:cNvSpPr txBox="1"/>
          <p:nvPr/>
        </p:nvSpPr>
        <p:spPr>
          <a:xfrm>
            <a:off x="752288" y="5745393"/>
            <a:ext cx="4017446" cy="369332"/>
          </a:xfrm>
          <a:prstGeom prst="rect">
            <a:avLst/>
          </a:prstGeom>
          <a:solidFill>
            <a:srgbClr val="CFD6EB"/>
          </a:solidFill>
        </p:spPr>
        <p:txBody>
          <a:bodyPr wrap="none" rtlCol="0">
            <a:spAutoFit/>
          </a:bodyPr>
          <a:lstStyle/>
          <a:p>
            <a:r>
              <a:rPr lang="en-US" dirty="0">
                <a:latin typeface="+mj-lt"/>
              </a:rPr>
              <a:t>Both cathode R&amp;Ds benefit to EIC cooler</a:t>
            </a:r>
          </a:p>
        </p:txBody>
      </p:sp>
      <p:sp>
        <p:nvSpPr>
          <p:cNvPr id="11" name="Date Placeholder 10">
            <a:extLst>
              <a:ext uri="{FF2B5EF4-FFF2-40B4-BE49-F238E27FC236}">
                <a16:creationId xmlns:a16="http://schemas.microsoft.com/office/drawing/2014/main" id="{E6423B83-8ADB-4B47-BFD2-7C6006F48EC4}"/>
              </a:ext>
            </a:extLst>
          </p:cNvPr>
          <p:cNvSpPr>
            <a:spLocks noGrp="1"/>
          </p:cNvSpPr>
          <p:nvPr>
            <p:ph type="dt" sz="half" idx="10"/>
          </p:nvPr>
        </p:nvSpPr>
        <p:spPr/>
        <p:txBody>
          <a:bodyPr/>
          <a:lstStyle/>
          <a:p>
            <a:fld id="{749C839C-2E77-7343-A8B9-F3BF20E4C2C7}" type="datetime1">
              <a:rPr lang="en-US" smtClean="0"/>
              <a:t>10/7/20</a:t>
            </a:fld>
            <a:endParaRPr lang="en-US"/>
          </a:p>
        </p:txBody>
      </p:sp>
      <p:sp>
        <p:nvSpPr>
          <p:cNvPr id="15" name="Footer Placeholder 14">
            <a:extLst>
              <a:ext uri="{FF2B5EF4-FFF2-40B4-BE49-F238E27FC236}">
                <a16:creationId xmlns:a16="http://schemas.microsoft.com/office/drawing/2014/main" id="{150C8872-95C1-A342-97F8-5F14D0F8F7CF}"/>
              </a:ext>
            </a:extLst>
          </p:cNvPr>
          <p:cNvSpPr>
            <a:spLocks noGrp="1"/>
          </p:cNvSpPr>
          <p:nvPr>
            <p:ph type="ftr" sz="quarter" idx="11"/>
          </p:nvPr>
        </p:nvSpPr>
        <p:spPr/>
        <p:txBody>
          <a:bodyPr/>
          <a:lstStyle/>
          <a:p>
            <a:r>
              <a:rPr lang="en-US" dirty="0">
                <a:latin typeface="+mj-lt"/>
              </a:rPr>
              <a:t>EIC Collaboration Workshop </a:t>
            </a:r>
          </a:p>
        </p:txBody>
      </p:sp>
    </p:spTree>
    <p:extLst>
      <p:ext uri="{BB962C8B-B14F-4D97-AF65-F5344CB8AC3E}">
        <p14:creationId xmlns:p14="http://schemas.microsoft.com/office/powerpoint/2010/main" val="3568224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8D686-1356-944E-8ED4-E3A579690BFA}"/>
              </a:ext>
            </a:extLst>
          </p:cNvPr>
          <p:cNvSpPr>
            <a:spLocks noGrp="1"/>
          </p:cNvSpPr>
          <p:nvPr>
            <p:ph type="title"/>
          </p:nvPr>
        </p:nvSpPr>
        <p:spPr/>
        <p:txBody>
          <a:bodyPr/>
          <a:lstStyle/>
          <a:p>
            <a:r>
              <a:rPr lang="en-US" altLang="zh-CN" dirty="0"/>
              <a:t>Outline</a:t>
            </a:r>
            <a:endParaRPr lang="en-US" dirty="0"/>
          </a:p>
        </p:txBody>
      </p:sp>
      <p:sp>
        <p:nvSpPr>
          <p:cNvPr id="3" name="Content Placeholder 2">
            <a:extLst>
              <a:ext uri="{FF2B5EF4-FFF2-40B4-BE49-F238E27FC236}">
                <a16:creationId xmlns:a16="http://schemas.microsoft.com/office/drawing/2014/main" id="{C3AC9FD1-92CF-1B4E-B4DB-E59A604A443D}"/>
              </a:ext>
            </a:extLst>
          </p:cNvPr>
          <p:cNvSpPr>
            <a:spLocks noGrp="1"/>
          </p:cNvSpPr>
          <p:nvPr>
            <p:ph idx="1"/>
          </p:nvPr>
        </p:nvSpPr>
        <p:spPr>
          <a:xfrm>
            <a:off x="628650" y="1445615"/>
            <a:ext cx="7886700" cy="4351338"/>
          </a:xfrm>
        </p:spPr>
        <p:txBody>
          <a:bodyPr/>
          <a:lstStyle/>
          <a:p>
            <a:pPr>
              <a:lnSpc>
                <a:spcPct val="150000"/>
              </a:lnSpc>
            </a:pPr>
            <a:r>
              <a:rPr lang="en-US" altLang="zh-CN" dirty="0"/>
              <a:t>Motivation</a:t>
            </a:r>
          </a:p>
          <a:p>
            <a:pPr>
              <a:lnSpc>
                <a:spcPct val="150000"/>
              </a:lnSpc>
            </a:pPr>
            <a:r>
              <a:rPr lang="en-US" altLang="zh-CN" dirty="0"/>
              <a:t>Cooling</a:t>
            </a:r>
            <a:r>
              <a:rPr lang="zh-CN" altLang="en-US" dirty="0"/>
              <a:t> </a:t>
            </a:r>
            <a:r>
              <a:rPr lang="en-US" altLang="zh-CN" dirty="0"/>
              <a:t>Scheme</a:t>
            </a:r>
            <a:r>
              <a:rPr lang="zh-CN" altLang="en-US" dirty="0"/>
              <a:t> </a:t>
            </a:r>
            <a:r>
              <a:rPr lang="en-US" altLang="zh-CN" dirty="0"/>
              <a:t>description</a:t>
            </a:r>
          </a:p>
          <a:p>
            <a:pPr>
              <a:lnSpc>
                <a:spcPct val="150000"/>
              </a:lnSpc>
            </a:pPr>
            <a:r>
              <a:rPr lang="en-US" altLang="zh-CN" dirty="0"/>
              <a:t>Accelerator</a:t>
            </a:r>
            <a:r>
              <a:rPr lang="zh-CN" altLang="en-US" dirty="0"/>
              <a:t> </a:t>
            </a:r>
            <a:r>
              <a:rPr lang="en-US" altLang="zh-CN" dirty="0"/>
              <a:t>design</a:t>
            </a:r>
            <a:r>
              <a:rPr lang="zh-CN" altLang="en-US" dirty="0"/>
              <a:t> </a:t>
            </a:r>
            <a:endParaRPr lang="en-US" altLang="zh-CN" dirty="0"/>
          </a:p>
          <a:p>
            <a:pPr>
              <a:lnSpc>
                <a:spcPct val="150000"/>
              </a:lnSpc>
            </a:pPr>
            <a:r>
              <a:rPr lang="en-US" altLang="zh-CN" dirty="0"/>
              <a:t>Challenges</a:t>
            </a:r>
            <a:r>
              <a:rPr lang="zh-CN" altLang="en-US" dirty="0"/>
              <a:t> </a:t>
            </a:r>
            <a:r>
              <a:rPr lang="en-US" altLang="zh-CN" dirty="0"/>
              <a:t>and</a:t>
            </a:r>
            <a:r>
              <a:rPr lang="zh-CN" altLang="en-US" dirty="0"/>
              <a:t> </a:t>
            </a:r>
            <a:r>
              <a:rPr lang="en-US" altLang="zh-CN" dirty="0"/>
              <a:t>opportunities</a:t>
            </a:r>
          </a:p>
          <a:p>
            <a:pPr>
              <a:lnSpc>
                <a:spcPct val="150000"/>
              </a:lnSpc>
            </a:pPr>
            <a:r>
              <a:rPr lang="en-US" altLang="zh-CN" dirty="0"/>
              <a:t>R&amp;D</a:t>
            </a:r>
            <a:r>
              <a:rPr lang="zh-CN" altLang="en-US" dirty="0"/>
              <a:t> </a:t>
            </a:r>
            <a:r>
              <a:rPr lang="en-US" altLang="zh-CN" dirty="0"/>
              <a:t>activities</a:t>
            </a:r>
            <a:endParaRPr lang="en-US" dirty="0"/>
          </a:p>
        </p:txBody>
      </p:sp>
      <p:sp>
        <p:nvSpPr>
          <p:cNvPr id="4" name="Date Placeholder 3">
            <a:extLst>
              <a:ext uri="{FF2B5EF4-FFF2-40B4-BE49-F238E27FC236}">
                <a16:creationId xmlns:a16="http://schemas.microsoft.com/office/drawing/2014/main" id="{BD540E8F-7F81-1C4E-A086-210FBDA3904E}"/>
              </a:ext>
            </a:extLst>
          </p:cNvPr>
          <p:cNvSpPr>
            <a:spLocks noGrp="1"/>
          </p:cNvSpPr>
          <p:nvPr>
            <p:ph type="dt" sz="half" idx="10"/>
          </p:nvPr>
        </p:nvSpPr>
        <p:spPr/>
        <p:txBody>
          <a:bodyPr/>
          <a:lstStyle/>
          <a:p>
            <a:fld id="{3C1A67D1-881D-5743-AD35-760B387051C4}" type="datetime1">
              <a:rPr lang="en-US" smtClean="0"/>
              <a:t>10/7/20</a:t>
            </a:fld>
            <a:endParaRPr lang="en-US"/>
          </a:p>
        </p:txBody>
      </p:sp>
      <p:sp>
        <p:nvSpPr>
          <p:cNvPr id="5" name="Footer Placeholder 4">
            <a:extLst>
              <a:ext uri="{FF2B5EF4-FFF2-40B4-BE49-F238E27FC236}">
                <a16:creationId xmlns:a16="http://schemas.microsoft.com/office/drawing/2014/main" id="{329AAFA5-42E3-4648-9254-6C6A1FCBD82C}"/>
              </a:ext>
            </a:extLst>
          </p:cNvPr>
          <p:cNvSpPr>
            <a:spLocks noGrp="1"/>
          </p:cNvSpPr>
          <p:nvPr>
            <p:ph type="ftr" sz="quarter" idx="11"/>
          </p:nvPr>
        </p:nvSpPr>
        <p:spPr/>
        <p:txBody>
          <a:bodyPr/>
          <a:lstStyle/>
          <a:p>
            <a:r>
              <a:rPr lang="en-US"/>
              <a:t>EIC Collaboration Workshop </a:t>
            </a:r>
          </a:p>
        </p:txBody>
      </p:sp>
      <p:sp>
        <p:nvSpPr>
          <p:cNvPr id="6" name="Slide Number Placeholder 5">
            <a:extLst>
              <a:ext uri="{FF2B5EF4-FFF2-40B4-BE49-F238E27FC236}">
                <a16:creationId xmlns:a16="http://schemas.microsoft.com/office/drawing/2014/main" id="{10CAD9B1-F0C1-4741-B5F6-E130DB613744}"/>
              </a:ext>
            </a:extLst>
          </p:cNvPr>
          <p:cNvSpPr>
            <a:spLocks noGrp="1"/>
          </p:cNvSpPr>
          <p:nvPr>
            <p:ph type="sldNum" sz="quarter" idx="12"/>
          </p:nvPr>
        </p:nvSpPr>
        <p:spPr/>
        <p:txBody>
          <a:bodyPr/>
          <a:lstStyle/>
          <a:p>
            <a:fld id="{893C5830-40F3-F04E-B2E3-10E6672BA8FF}" type="slidenum">
              <a:rPr lang="en-US" smtClean="0"/>
              <a:pPr/>
              <a:t>2</a:t>
            </a:fld>
            <a:endParaRPr lang="en-US"/>
          </a:p>
        </p:txBody>
      </p:sp>
    </p:spTree>
    <p:extLst>
      <p:ext uri="{BB962C8B-B14F-4D97-AF65-F5344CB8AC3E}">
        <p14:creationId xmlns:p14="http://schemas.microsoft.com/office/powerpoint/2010/main" val="1471443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E4332-FE87-6B40-B829-6D86047555E1}"/>
              </a:ext>
            </a:extLst>
          </p:cNvPr>
          <p:cNvSpPr>
            <a:spLocks noGrp="1"/>
          </p:cNvSpPr>
          <p:nvPr>
            <p:ph type="title"/>
          </p:nvPr>
        </p:nvSpPr>
        <p:spPr/>
        <p:txBody>
          <a:bodyPr/>
          <a:lstStyle/>
          <a:p>
            <a:r>
              <a:rPr lang="en-US" dirty="0"/>
              <a:t>SRF cavities R&amp;D</a:t>
            </a:r>
          </a:p>
        </p:txBody>
      </p:sp>
      <p:sp>
        <p:nvSpPr>
          <p:cNvPr id="3" name="Content Placeholder 2">
            <a:extLst>
              <a:ext uri="{FF2B5EF4-FFF2-40B4-BE49-F238E27FC236}">
                <a16:creationId xmlns:a16="http://schemas.microsoft.com/office/drawing/2014/main" id="{4B385041-9D03-B442-B741-BF3B829AADED}"/>
              </a:ext>
            </a:extLst>
          </p:cNvPr>
          <p:cNvSpPr>
            <a:spLocks noGrp="1"/>
          </p:cNvSpPr>
          <p:nvPr>
            <p:ph idx="1"/>
          </p:nvPr>
        </p:nvSpPr>
        <p:spPr>
          <a:xfrm>
            <a:off x="628650" y="4085799"/>
            <a:ext cx="7886700" cy="1613755"/>
          </a:xfrm>
        </p:spPr>
        <p:txBody>
          <a:bodyPr>
            <a:normAutofit/>
          </a:bodyPr>
          <a:lstStyle/>
          <a:p>
            <a:r>
              <a:rPr lang="en-US" dirty="0"/>
              <a:t>High accelerator voltage</a:t>
            </a:r>
          </a:p>
          <a:p>
            <a:r>
              <a:rPr lang="en-US" altLang="zh-CN" dirty="0"/>
              <a:t>200</a:t>
            </a:r>
            <a:r>
              <a:rPr lang="zh-CN" altLang="en-US" dirty="0"/>
              <a:t> </a:t>
            </a:r>
            <a:r>
              <a:rPr lang="en-US" altLang="zh-CN" dirty="0"/>
              <a:t>kW</a:t>
            </a:r>
            <a:r>
              <a:rPr lang="zh-CN" altLang="en-US" dirty="0"/>
              <a:t> </a:t>
            </a:r>
            <a:r>
              <a:rPr lang="en-US" dirty="0"/>
              <a:t>Fundamental power coupler</a:t>
            </a:r>
          </a:p>
          <a:p>
            <a:r>
              <a:rPr lang="en-US" dirty="0"/>
              <a:t>HOM absorber</a:t>
            </a:r>
          </a:p>
          <a:p>
            <a:endParaRPr lang="en-US" dirty="0"/>
          </a:p>
        </p:txBody>
      </p:sp>
      <p:sp>
        <p:nvSpPr>
          <p:cNvPr id="4" name="Slide Number Placeholder 3">
            <a:extLst>
              <a:ext uri="{FF2B5EF4-FFF2-40B4-BE49-F238E27FC236}">
                <a16:creationId xmlns:a16="http://schemas.microsoft.com/office/drawing/2014/main" id="{C5DF37F8-13F3-9545-AB52-750868C23A7C}"/>
              </a:ext>
            </a:extLst>
          </p:cNvPr>
          <p:cNvSpPr>
            <a:spLocks noGrp="1"/>
          </p:cNvSpPr>
          <p:nvPr>
            <p:ph type="sldNum" sz="quarter" idx="12"/>
          </p:nvPr>
        </p:nvSpPr>
        <p:spPr/>
        <p:txBody>
          <a:bodyPr/>
          <a:lstStyle/>
          <a:p>
            <a:fld id="{893C5830-40F3-F04E-B2E3-10E6672BA8FF}" type="slidenum">
              <a:rPr lang="en-US" smtClean="0"/>
              <a:pPr/>
              <a:t>20</a:t>
            </a:fld>
            <a:endParaRPr lang="en-US"/>
          </a:p>
        </p:txBody>
      </p:sp>
      <p:graphicFrame>
        <p:nvGraphicFramePr>
          <p:cNvPr id="5" name="Table 27">
            <a:extLst>
              <a:ext uri="{FF2B5EF4-FFF2-40B4-BE49-F238E27FC236}">
                <a16:creationId xmlns:a16="http://schemas.microsoft.com/office/drawing/2014/main" id="{4A52D792-5963-FE4F-AE5E-A94D82E91831}"/>
              </a:ext>
            </a:extLst>
          </p:cNvPr>
          <p:cNvGraphicFramePr>
            <a:graphicFrameLocks noGrp="1"/>
          </p:cNvGraphicFramePr>
          <p:nvPr>
            <p:extLst>
              <p:ext uri="{D42A27DB-BD31-4B8C-83A1-F6EECF244321}">
                <p14:modId xmlns:p14="http://schemas.microsoft.com/office/powerpoint/2010/main" val="3891687585"/>
              </p:ext>
            </p:extLst>
          </p:nvPr>
        </p:nvGraphicFramePr>
        <p:xfrm>
          <a:off x="246183" y="2310241"/>
          <a:ext cx="8418636" cy="1651000"/>
        </p:xfrm>
        <a:graphic>
          <a:graphicData uri="http://schemas.openxmlformats.org/drawingml/2006/table">
            <a:tbl>
              <a:tblPr firstRow="1" bandRow="1">
                <a:tableStyleId>{5C22544A-7EE6-4342-B048-85BDC9FD1C3A}</a:tableStyleId>
              </a:tblPr>
              <a:tblGrid>
                <a:gridCol w="1403106">
                  <a:extLst>
                    <a:ext uri="{9D8B030D-6E8A-4147-A177-3AD203B41FA5}">
                      <a16:colId xmlns:a16="http://schemas.microsoft.com/office/drawing/2014/main" val="1443718316"/>
                    </a:ext>
                  </a:extLst>
                </a:gridCol>
                <a:gridCol w="1403106">
                  <a:extLst>
                    <a:ext uri="{9D8B030D-6E8A-4147-A177-3AD203B41FA5}">
                      <a16:colId xmlns:a16="http://schemas.microsoft.com/office/drawing/2014/main" val="1566181671"/>
                    </a:ext>
                  </a:extLst>
                </a:gridCol>
                <a:gridCol w="1403106">
                  <a:extLst>
                    <a:ext uri="{9D8B030D-6E8A-4147-A177-3AD203B41FA5}">
                      <a16:colId xmlns:a16="http://schemas.microsoft.com/office/drawing/2014/main" val="2928874281"/>
                    </a:ext>
                  </a:extLst>
                </a:gridCol>
                <a:gridCol w="1403106">
                  <a:extLst>
                    <a:ext uri="{9D8B030D-6E8A-4147-A177-3AD203B41FA5}">
                      <a16:colId xmlns:a16="http://schemas.microsoft.com/office/drawing/2014/main" val="3471415357"/>
                    </a:ext>
                  </a:extLst>
                </a:gridCol>
                <a:gridCol w="1403106">
                  <a:extLst>
                    <a:ext uri="{9D8B030D-6E8A-4147-A177-3AD203B41FA5}">
                      <a16:colId xmlns:a16="http://schemas.microsoft.com/office/drawing/2014/main" val="976227916"/>
                    </a:ext>
                  </a:extLst>
                </a:gridCol>
                <a:gridCol w="1403106">
                  <a:extLst>
                    <a:ext uri="{9D8B030D-6E8A-4147-A177-3AD203B41FA5}">
                      <a16:colId xmlns:a16="http://schemas.microsoft.com/office/drawing/2014/main" val="2739127910"/>
                    </a:ext>
                  </a:extLst>
                </a:gridCol>
              </a:tblGrid>
              <a:tr h="370840">
                <a:tc>
                  <a:txBody>
                    <a:bodyPr/>
                    <a:lstStyle/>
                    <a:p>
                      <a:endParaRPr lang="en-US" dirty="0">
                        <a:latin typeface="+mj-lt"/>
                      </a:endParaRPr>
                    </a:p>
                  </a:txBody>
                  <a:tcPr>
                    <a:solidFill>
                      <a:srgbClr val="2C425B"/>
                    </a:solidFill>
                  </a:tcPr>
                </a:tc>
                <a:tc>
                  <a:txBody>
                    <a:bodyPr/>
                    <a:lstStyle/>
                    <a:p>
                      <a:r>
                        <a:rPr lang="en-US" altLang="zh-CN" dirty="0">
                          <a:latin typeface="+mj-lt"/>
                        </a:rPr>
                        <a:t>Buncher</a:t>
                      </a:r>
                      <a:endParaRPr lang="en-US" dirty="0">
                        <a:latin typeface="+mj-lt"/>
                      </a:endParaRPr>
                    </a:p>
                  </a:txBody>
                  <a:tcPr>
                    <a:solidFill>
                      <a:srgbClr val="2C425B"/>
                    </a:solidFill>
                  </a:tcPr>
                </a:tc>
                <a:tc>
                  <a:txBody>
                    <a:bodyPr/>
                    <a:lstStyle/>
                    <a:p>
                      <a:r>
                        <a:rPr lang="en-US" altLang="zh-CN" dirty="0">
                          <a:latin typeface="+mj-lt"/>
                        </a:rPr>
                        <a:t>Booster</a:t>
                      </a:r>
                      <a:endParaRPr lang="en-US" dirty="0">
                        <a:latin typeface="+mj-lt"/>
                      </a:endParaRPr>
                    </a:p>
                  </a:txBody>
                  <a:tcPr>
                    <a:solidFill>
                      <a:srgbClr val="2C425B"/>
                    </a:solidFill>
                  </a:tcPr>
                </a:tc>
                <a:tc>
                  <a:txBody>
                    <a:bodyPr/>
                    <a:lstStyle/>
                    <a:p>
                      <a:r>
                        <a:rPr lang="en-US" altLang="zh-CN" dirty="0">
                          <a:latin typeface="+mj-lt"/>
                        </a:rPr>
                        <a:t>3</a:t>
                      </a:r>
                      <a:r>
                        <a:rPr lang="en-US" altLang="zh-CN" baseline="30000" dirty="0">
                          <a:latin typeface="+mj-lt"/>
                        </a:rPr>
                        <a:t>rd</a:t>
                      </a:r>
                      <a:r>
                        <a:rPr lang="zh-CN" altLang="en-US" baseline="30000" dirty="0">
                          <a:latin typeface="+mj-lt"/>
                        </a:rPr>
                        <a:t> </a:t>
                      </a:r>
                      <a:r>
                        <a:rPr lang="en-US" altLang="zh-CN" baseline="0" dirty="0">
                          <a:latin typeface="+mj-lt"/>
                        </a:rPr>
                        <a:t>Harmonic</a:t>
                      </a:r>
                    </a:p>
                    <a:p>
                      <a:r>
                        <a:rPr lang="en-US" altLang="zh-CN" baseline="0" dirty="0">
                          <a:latin typeface="+mj-lt"/>
                        </a:rPr>
                        <a:t>Injector</a:t>
                      </a:r>
                      <a:endParaRPr lang="en-US" dirty="0">
                        <a:latin typeface="+mj-lt"/>
                      </a:endParaRPr>
                    </a:p>
                  </a:txBody>
                  <a:tcPr>
                    <a:solidFill>
                      <a:srgbClr val="2C425B"/>
                    </a:solidFill>
                  </a:tcPr>
                </a:tc>
                <a:tc>
                  <a:txBody>
                    <a:bodyPr/>
                    <a:lstStyle/>
                    <a:p>
                      <a:r>
                        <a:rPr lang="en-US" dirty="0">
                          <a:latin typeface="+mj-lt"/>
                        </a:rPr>
                        <a:t>5 cell </a:t>
                      </a:r>
                      <a:r>
                        <a:rPr lang="en-US" altLang="zh-CN" dirty="0">
                          <a:latin typeface="+mj-lt"/>
                        </a:rPr>
                        <a:t>main</a:t>
                      </a:r>
                      <a:r>
                        <a:rPr lang="zh-CN" altLang="en-US" dirty="0">
                          <a:latin typeface="+mj-lt"/>
                        </a:rPr>
                        <a:t> </a:t>
                      </a:r>
                      <a:r>
                        <a:rPr lang="en-US" dirty="0" err="1">
                          <a:latin typeface="+mj-lt"/>
                        </a:rPr>
                        <a:t>Linac</a:t>
                      </a:r>
                      <a:endParaRPr lang="en-US" dirty="0">
                        <a:latin typeface="+mj-lt"/>
                      </a:endParaRPr>
                    </a:p>
                  </a:txBody>
                  <a:tcPr>
                    <a:solidFill>
                      <a:srgbClr val="2C425B"/>
                    </a:solidFill>
                  </a:tcPr>
                </a:tc>
                <a:tc>
                  <a:txBody>
                    <a:bodyPr/>
                    <a:lstStyle/>
                    <a:p>
                      <a:r>
                        <a:rPr lang="en-US" dirty="0">
                          <a:latin typeface="+mj-lt"/>
                        </a:rPr>
                        <a:t>3</a:t>
                      </a:r>
                      <a:r>
                        <a:rPr lang="en-US" baseline="30000" dirty="0">
                          <a:latin typeface="+mj-lt"/>
                        </a:rPr>
                        <a:t>rd</a:t>
                      </a:r>
                      <a:endParaRPr lang="en-US" dirty="0">
                        <a:latin typeface="+mj-lt"/>
                      </a:endParaRPr>
                    </a:p>
                    <a:p>
                      <a:r>
                        <a:rPr lang="en-US" dirty="0">
                          <a:latin typeface="+mj-lt"/>
                        </a:rPr>
                        <a:t>Harmonic</a:t>
                      </a:r>
                    </a:p>
                  </a:txBody>
                  <a:tcPr>
                    <a:solidFill>
                      <a:srgbClr val="2C425B"/>
                    </a:solidFill>
                  </a:tcPr>
                </a:tc>
                <a:extLst>
                  <a:ext uri="{0D108BD9-81ED-4DB2-BD59-A6C34878D82A}">
                    <a16:rowId xmlns:a16="http://schemas.microsoft.com/office/drawing/2014/main" val="3735247266"/>
                  </a:ext>
                </a:extLst>
              </a:tr>
              <a:tr h="370840">
                <a:tc>
                  <a:txBody>
                    <a:bodyPr/>
                    <a:lstStyle/>
                    <a:p>
                      <a:r>
                        <a:rPr lang="en-US" altLang="zh-CN" dirty="0">
                          <a:latin typeface="+mj-lt"/>
                        </a:rPr>
                        <a:t>Freq. (MHz)</a:t>
                      </a:r>
                      <a:endParaRPr lang="en-US" dirty="0">
                        <a:latin typeface="+mj-lt"/>
                      </a:endParaRPr>
                    </a:p>
                  </a:txBody>
                  <a:tcPr/>
                </a:tc>
                <a:tc>
                  <a:txBody>
                    <a:bodyPr/>
                    <a:lstStyle/>
                    <a:p>
                      <a:r>
                        <a:rPr lang="en-US" altLang="zh-CN" dirty="0">
                          <a:latin typeface="+mj-lt"/>
                        </a:rPr>
                        <a:t>591</a:t>
                      </a:r>
                      <a:endParaRPr lang="en-US" dirty="0">
                        <a:latin typeface="+mj-lt"/>
                      </a:endParaRPr>
                    </a:p>
                  </a:txBody>
                  <a:tcPr/>
                </a:tc>
                <a:tc>
                  <a:txBody>
                    <a:bodyPr/>
                    <a:lstStyle/>
                    <a:p>
                      <a:r>
                        <a:rPr lang="en-US" altLang="zh-CN" dirty="0">
                          <a:latin typeface="+mj-lt"/>
                        </a:rPr>
                        <a:t>197</a:t>
                      </a:r>
                      <a:endParaRPr lang="en-US" dirty="0">
                        <a:latin typeface="+mj-lt"/>
                      </a:endParaRPr>
                    </a:p>
                  </a:txBody>
                  <a:tcPr/>
                </a:tc>
                <a:tc>
                  <a:txBody>
                    <a:bodyPr/>
                    <a:lstStyle/>
                    <a:p>
                      <a:r>
                        <a:rPr lang="en-US" altLang="zh-CN" dirty="0">
                          <a:latin typeface="+mj-lt"/>
                        </a:rPr>
                        <a:t>591</a:t>
                      </a:r>
                      <a:endParaRPr lang="en-US" dirty="0">
                        <a:latin typeface="+mj-lt"/>
                      </a:endParaRPr>
                    </a:p>
                  </a:txBody>
                  <a:tcPr/>
                </a:tc>
                <a:tc>
                  <a:txBody>
                    <a:bodyPr/>
                    <a:lstStyle/>
                    <a:p>
                      <a:r>
                        <a:rPr lang="en-US" dirty="0">
                          <a:latin typeface="+mj-lt"/>
                        </a:rPr>
                        <a:t>591</a:t>
                      </a:r>
                    </a:p>
                  </a:txBody>
                  <a:tcPr/>
                </a:tc>
                <a:tc>
                  <a:txBody>
                    <a:bodyPr/>
                    <a:lstStyle/>
                    <a:p>
                      <a:r>
                        <a:rPr lang="en-US" dirty="0">
                          <a:latin typeface="+mj-lt"/>
                        </a:rPr>
                        <a:t>1773</a:t>
                      </a:r>
                    </a:p>
                  </a:txBody>
                  <a:tcPr/>
                </a:tc>
                <a:extLst>
                  <a:ext uri="{0D108BD9-81ED-4DB2-BD59-A6C34878D82A}">
                    <a16:rowId xmlns:a16="http://schemas.microsoft.com/office/drawing/2014/main" val="701955892"/>
                  </a:ext>
                </a:extLst>
              </a:tr>
              <a:tr h="370840">
                <a:tc>
                  <a:txBody>
                    <a:bodyPr/>
                    <a:lstStyle/>
                    <a:p>
                      <a:r>
                        <a:rPr lang="en-US" altLang="zh-CN" dirty="0">
                          <a:latin typeface="+mj-lt"/>
                        </a:rPr>
                        <a:t>Gap</a:t>
                      </a:r>
                      <a:r>
                        <a:rPr lang="zh-CN" altLang="en-US" dirty="0">
                          <a:latin typeface="+mj-lt"/>
                        </a:rPr>
                        <a:t> </a:t>
                      </a:r>
                      <a:r>
                        <a:rPr lang="en-US" altLang="zh-CN" dirty="0">
                          <a:latin typeface="+mj-lt"/>
                        </a:rPr>
                        <a:t>voltage</a:t>
                      </a:r>
                      <a:r>
                        <a:rPr lang="zh-CN" altLang="en-US" dirty="0">
                          <a:latin typeface="+mj-lt"/>
                        </a:rPr>
                        <a:t> </a:t>
                      </a:r>
                      <a:r>
                        <a:rPr lang="en-US" altLang="zh-CN" dirty="0">
                          <a:latin typeface="+mj-lt"/>
                        </a:rPr>
                        <a:t>(MV)</a:t>
                      </a:r>
                      <a:endParaRPr lang="en-US" dirty="0">
                        <a:latin typeface="+mj-lt"/>
                      </a:endParaRPr>
                    </a:p>
                  </a:txBody>
                  <a:tcPr/>
                </a:tc>
                <a:tc>
                  <a:txBody>
                    <a:bodyPr/>
                    <a:lstStyle/>
                    <a:p>
                      <a:r>
                        <a:rPr lang="en-US" altLang="zh-CN" dirty="0">
                          <a:latin typeface="+mj-lt"/>
                        </a:rPr>
                        <a:t>0.2</a:t>
                      </a:r>
                      <a:endParaRPr lang="en-US" dirty="0">
                        <a:latin typeface="+mj-lt"/>
                      </a:endParaRPr>
                    </a:p>
                  </a:txBody>
                  <a:tcPr/>
                </a:tc>
                <a:tc>
                  <a:txBody>
                    <a:bodyPr/>
                    <a:lstStyle/>
                    <a:p>
                      <a:r>
                        <a:rPr lang="en-US" altLang="zh-CN" dirty="0">
                          <a:latin typeface="+mj-lt"/>
                        </a:rPr>
                        <a:t>2</a:t>
                      </a:r>
                      <a:endParaRPr lang="en-US" dirty="0">
                        <a:latin typeface="+mj-lt"/>
                      </a:endParaRPr>
                    </a:p>
                  </a:txBody>
                  <a:tcPr/>
                </a:tc>
                <a:tc>
                  <a:txBody>
                    <a:bodyPr/>
                    <a:lstStyle/>
                    <a:p>
                      <a:r>
                        <a:rPr lang="en-US" altLang="zh-CN" dirty="0">
                          <a:latin typeface="+mj-lt"/>
                        </a:rPr>
                        <a:t>0.5</a:t>
                      </a:r>
                      <a:endParaRPr lang="en-US" dirty="0">
                        <a:latin typeface="+mj-lt"/>
                      </a:endParaRPr>
                    </a:p>
                  </a:txBody>
                  <a:tcPr/>
                </a:tc>
                <a:tc>
                  <a:txBody>
                    <a:bodyPr/>
                    <a:lstStyle/>
                    <a:p>
                      <a:r>
                        <a:rPr lang="en-US" dirty="0">
                          <a:latin typeface="+mj-lt"/>
                        </a:rPr>
                        <a:t>18.78</a:t>
                      </a:r>
                    </a:p>
                  </a:txBody>
                  <a:tcPr/>
                </a:tc>
                <a:tc>
                  <a:txBody>
                    <a:bodyPr/>
                    <a:lstStyle/>
                    <a:p>
                      <a:r>
                        <a:rPr lang="en-US" dirty="0">
                          <a:latin typeface="+mj-lt"/>
                        </a:rPr>
                        <a:t>6.3</a:t>
                      </a:r>
                    </a:p>
                  </a:txBody>
                  <a:tcPr/>
                </a:tc>
                <a:extLst>
                  <a:ext uri="{0D108BD9-81ED-4DB2-BD59-A6C34878D82A}">
                    <a16:rowId xmlns:a16="http://schemas.microsoft.com/office/drawing/2014/main" val="2098207471"/>
                  </a:ext>
                </a:extLst>
              </a:tr>
            </a:tbl>
          </a:graphicData>
        </a:graphic>
      </p:graphicFrame>
      <p:sp>
        <p:nvSpPr>
          <p:cNvPr id="6" name="Date Placeholder 5">
            <a:extLst>
              <a:ext uri="{FF2B5EF4-FFF2-40B4-BE49-F238E27FC236}">
                <a16:creationId xmlns:a16="http://schemas.microsoft.com/office/drawing/2014/main" id="{D7748764-532D-504C-91BE-255B99AE632D}"/>
              </a:ext>
            </a:extLst>
          </p:cNvPr>
          <p:cNvSpPr>
            <a:spLocks noGrp="1"/>
          </p:cNvSpPr>
          <p:nvPr>
            <p:ph type="dt" sz="half" idx="10"/>
          </p:nvPr>
        </p:nvSpPr>
        <p:spPr/>
        <p:txBody>
          <a:bodyPr/>
          <a:lstStyle/>
          <a:p>
            <a:fld id="{16564F6D-CA79-E74C-80E0-F3E826676C79}" type="datetime1">
              <a:rPr lang="en-US" smtClean="0"/>
              <a:t>10/7/20</a:t>
            </a:fld>
            <a:endParaRPr lang="en-US"/>
          </a:p>
        </p:txBody>
      </p:sp>
      <p:sp>
        <p:nvSpPr>
          <p:cNvPr id="7" name="Footer Placeholder 6">
            <a:extLst>
              <a:ext uri="{FF2B5EF4-FFF2-40B4-BE49-F238E27FC236}">
                <a16:creationId xmlns:a16="http://schemas.microsoft.com/office/drawing/2014/main" id="{743E748E-3ACC-0440-9E1B-EC3633F6D225}"/>
              </a:ext>
            </a:extLst>
          </p:cNvPr>
          <p:cNvSpPr>
            <a:spLocks noGrp="1"/>
          </p:cNvSpPr>
          <p:nvPr>
            <p:ph type="ftr" sz="quarter" idx="11"/>
          </p:nvPr>
        </p:nvSpPr>
        <p:spPr/>
        <p:txBody>
          <a:bodyPr/>
          <a:lstStyle/>
          <a:p>
            <a:r>
              <a:rPr lang="en-US" dirty="0"/>
              <a:t>EIC Collaboration Workshop </a:t>
            </a:r>
          </a:p>
        </p:txBody>
      </p:sp>
      <p:sp>
        <p:nvSpPr>
          <p:cNvPr id="9" name="Rectangle 8">
            <a:extLst>
              <a:ext uri="{FF2B5EF4-FFF2-40B4-BE49-F238E27FC236}">
                <a16:creationId xmlns:a16="http://schemas.microsoft.com/office/drawing/2014/main" id="{08A776E8-593E-B448-8D60-260438B42C4D}"/>
              </a:ext>
            </a:extLst>
          </p:cNvPr>
          <p:cNvSpPr/>
          <p:nvPr/>
        </p:nvSpPr>
        <p:spPr>
          <a:xfrm>
            <a:off x="3028950" y="2310241"/>
            <a:ext cx="1448047" cy="1651000"/>
          </a:xfrm>
          <a:prstGeom prst="rect">
            <a:avLst/>
          </a:prstGeom>
          <a:noFill/>
          <a:ln w="603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2989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36963-57B0-1940-98FC-7EB0687A0FF9}"/>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5E50792-49EB-E44B-A7EB-F6617DA6C08D}"/>
              </a:ext>
            </a:extLst>
          </p:cNvPr>
          <p:cNvSpPr>
            <a:spLocks noGrp="1"/>
          </p:cNvSpPr>
          <p:nvPr>
            <p:ph idx="1"/>
          </p:nvPr>
        </p:nvSpPr>
        <p:spPr>
          <a:xfrm>
            <a:off x="628650" y="1482725"/>
            <a:ext cx="7886700" cy="4351338"/>
          </a:xfrm>
        </p:spPr>
        <p:txBody>
          <a:bodyPr/>
          <a:lstStyle/>
          <a:p>
            <a:r>
              <a:rPr lang="en-US" dirty="0"/>
              <a:t>We have developed a cooler conceptual design for EIC.</a:t>
            </a:r>
          </a:p>
          <a:p>
            <a:r>
              <a:rPr lang="en-US" dirty="0"/>
              <a:t>The Strong hadron cooler would establish a major advance in accelerator science and technology.</a:t>
            </a:r>
          </a:p>
          <a:p>
            <a:r>
              <a:rPr lang="en-US" dirty="0"/>
              <a:t>The challenges have been identified and components R&amp;D are </a:t>
            </a:r>
            <a:r>
              <a:rPr lang="en-US" altLang="zh-CN" dirty="0"/>
              <a:t>planned</a:t>
            </a:r>
            <a:r>
              <a:rPr lang="en-US" dirty="0"/>
              <a:t>.</a:t>
            </a:r>
          </a:p>
          <a:p>
            <a:r>
              <a:rPr lang="en-US" dirty="0"/>
              <a:t>The potential b</a:t>
            </a:r>
            <a:r>
              <a:rPr lang="en-US" altLang="zh-CN" dirty="0"/>
              <a:t>roa</a:t>
            </a:r>
            <a:r>
              <a:rPr lang="en-US" dirty="0"/>
              <a:t>d collaboration topics are discussed. Welcome to collaborate on EIC cooling R&amp;D.</a:t>
            </a:r>
          </a:p>
          <a:p>
            <a:endParaRPr lang="en-US" dirty="0"/>
          </a:p>
        </p:txBody>
      </p:sp>
      <p:sp>
        <p:nvSpPr>
          <p:cNvPr id="4" name="Slide Number Placeholder 3">
            <a:extLst>
              <a:ext uri="{FF2B5EF4-FFF2-40B4-BE49-F238E27FC236}">
                <a16:creationId xmlns:a16="http://schemas.microsoft.com/office/drawing/2014/main" id="{4F910A84-7144-3645-9F65-05BC04439C6A}"/>
              </a:ext>
            </a:extLst>
          </p:cNvPr>
          <p:cNvSpPr>
            <a:spLocks noGrp="1"/>
          </p:cNvSpPr>
          <p:nvPr>
            <p:ph type="sldNum" sz="quarter" idx="12"/>
          </p:nvPr>
        </p:nvSpPr>
        <p:spPr/>
        <p:txBody>
          <a:bodyPr/>
          <a:lstStyle/>
          <a:p>
            <a:fld id="{893C5830-40F3-F04E-B2E3-10E6672BA8FF}" type="slidenum">
              <a:rPr lang="en-US" smtClean="0"/>
              <a:pPr/>
              <a:t>21</a:t>
            </a:fld>
            <a:endParaRPr lang="en-US"/>
          </a:p>
        </p:txBody>
      </p:sp>
      <p:pic>
        <p:nvPicPr>
          <p:cNvPr id="5" name="Picture 4">
            <a:extLst>
              <a:ext uri="{FF2B5EF4-FFF2-40B4-BE49-F238E27FC236}">
                <a16:creationId xmlns:a16="http://schemas.microsoft.com/office/drawing/2014/main" id="{CBC74AEE-A613-7448-A1A4-4106C57ABA08}"/>
              </a:ext>
            </a:extLst>
          </p:cNvPr>
          <p:cNvPicPr>
            <a:picLocks noChangeAspect="1"/>
          </p:cNvPicPr>
          <p:nvPr/>
        </p:nvPicPr>
        <p:blipFill>
          <a:blip r:embed="rId3"/>
          <a:stretch>
            <a:fillRect/>
          </a:stretch>
        </p:blipFill>
        <p:spPr>
          <a:xfrm>
            <a:off x="2092569" y="5529060"/>
            <a:ext cx="3183430" cy="519037"/>
          </a:xfrm>
          <a:prstGeom prst="rect">
            <a:avLst/>
          </a:prstGeom>
        </p:spPr>
      </p:pic>
      <p:pic>
        <p:nvPicPr>
          <p:cNvPr id="6" name="Picture 5">
            <a:extLst>
              <a:ext uri="{FF2B5EF4-FFF2-40B4-BE49-F238E27FC236}">
                <a16:creationId xmlns:a16="http://schemas.microsoft.com/office/drawing/2014/main" id="{C0CEB9C3-00CE-2248-9824-E569AD3AA54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275999" y="5360865"/>
            <a:ext cx="1453512" cy="677277"/>
          </a:xfrm>
          <a:prstGeom prst="rect">
            <a:avLst/>
          </a:prstGeom>
        </p:spPr>
      </p:pic>
      <p:pic>
        <p:nvPicPr>
          <p:cNvPr id="7" name="Picture 6">
            <a:extLst>
              <a:ext uri="{FF2B5EF4-FFF2-40B4-BE49-F238E27FC236}">
                <a16:creationId xmlns:a16="http://schemas.microsoft.com/office/drawing/2014/main" id="{39986E36-930D-0343-B721-E871686F5D7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126357" y="6035031"/>
            <a:ext cx="2745061" cy="595506"/>
          </a:xfrm>
          <a:prstGeom prst="rect">
            <a:avLst/>
          </a:prstGeom>
        </p:spPr>
      </p:pic>
      <p:pic>
        <p:nvPicPr>
          <p:cNvPr id="8" name="Picture 7">
            <a:extLst>
              <a:ext uri="{FF2B5EF4-FFF2-40B4-BE49-F238E27FC236}">
                <a16:creationId xmlns:a16="http://schemas.microsoft.com/office/drawing/2014/main" id="{B2BFB2BD-AE98-AE4F-9056-71C8C1B2BA5E}"/>
              </a:ext>
            </a:extLst>
          </p:cNvPr>
          <p:cNvPicPr>
            <a:picLocks noChangeAspect="1"/>
          </p:cNvPicPr>
          <p:nvPr/>
        </p:nvPicPr>
        <p:blipFill>
          <a:blip r:embed="rId6" cstate="hqprint">
            <a:alphaModFix/>
            <a:extLst>
              <a:ext uri="{28A0092B-C50C-407E-A947-70E740481C1C}">
                <a14:useLocalDpi xmlns:a14="http://schemas.microsoft.com/office/drawing/2010/main"/>
              </a:ext>
            </a:extLst>
          </a:blip>
          <a:stretch>
            <a:fillRect/>
          </a:stretch>
        </p:blipFill>
        <p:spPr>
          <a:xfrm>
            <a:off x="178863" y="5350860"/>
            <a:ext cx="1913706" cy="701692"/>
          </a:xfrm>
          <a:prstGeom prst="rect">
            <a:avLst/>
          </a:prstGeom>
        </p:spPr>
      </p:pic>
      <p:pic>
        <p:nvPicPr>
          <p:cNvPr id="9" name="Picture 8">
            <a:extLst>
              <a:ext uri="{FF2B5EF4-FFF2-40B4-BE49-F238E27FC236}">
                <a16:creationId xmlns:a16="http://schemas.microsoft.com/office/drawing/2014/main" id="{583066D1-D3BB-7D46-AADB-75EE460D7BE3}"/>
              </a:ext>
            </a:extLst>
          </p:cNvPr>
          <p:cNvPicPr>
            <a:picLocks noChangeAspect="1"/>
          </p:cNvPicPr>
          <p:nvPr/>
        </p:nvPicPr>
        <p:blipFill>
          <a:blip r:embed="rId7"/>
          <a:stretch>
            <a:fillRect/>
          </a:stretch>
        </p:blipFill>
        <p:spPr>
          <a:xfrm>
            <a:off x="5871419" y="6037838"/>
            <a:ext cx="1824402" cy="592699"/>
          </a:xfrm>
          <a:prstGeom prst="rect">
            <a:avLst/>
          </a:prstGeom>
        </p:spPr>
      </p:pic>
      <p:pic>
        <p:nvPicPr>
          <p:cNvPr id="10" name="Picture 9">
            <a:extLst>
              <a:ext uri="{FF2B5EF4-FFF2-40B4-BE49-F238E27FC236}">
                <a16:creationId xmlns:a16="http://schemas.microsoft.com/office/drawing/2014/main" id="{EB5ECE5B-6A5B-534B-8598-F3F7276ECFBB}"/>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78863" y="6052552"/>
            <a:ext cx="2971800" cy="577985"/>
          </a:xfrm>
          <a:prstGeom prst="rect">
            <a:avLst/>
          </a:prstGeom>
        </p:spPr>
      </p:pic>
      <p:pic>
        <p:nvPicPr>
          <p:cNvPr id="11" name="Picture 10">
            <a:extLst>
              <a:ext uri="{FF2B5EF4-FFF2-40B4-BE49-F238E27FC236}">
                <a16:creationId xmlns:a16="http://schemas.microsoft.com/office/drawing/2014/main" id="{0F4AAA3C-A8DE-F04C-BF27-FAEB301B83F8}"/>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7695820" y="5627202"/>
            <a:ext cx="1021685" cy="791183"/>
          </a:xfrm>
          <a:prstGeom prst="rect">
            <a:avLst/>
          </a:prstGeom>
          <a:solidFill>
            <a:schemeClr val="bg1"/>
          </a:solidFill>
        </p:spPr>
      </p:pic>
      <p:sp>
        <p:nvSpPr>
          <p:cNvPr id="12" name="Date Placeholder 11">
            <a:extLst>
              <a:ext uri="{FF2B5EF4-FFF2-40B4-BE49-F238E27FC236}">
                <a16:creationId xmlns:a16="http://schemas.microsoft.com/office/drawing/2014/main" id="{39F56102-D1F0-7447-8C75-5F2BB3BD78D9}"/>
              </a:ext>
            </a:extLst>
          </p:cNvPr>
          <p:cNvSpPr>
            <a:spLocks noGrp="1"/>
          </p:cNvSpPr>
          <p:nvPr>
            <p:ph type="dt" sz="half" idx="10"/>
          </p:nvPr>
        </p:nvSpPr>
        <p:spPr/>
        <p:txBody>
          <a:bodyPr/>
          <a:lstStyle/>
          <a:p>
            <a:fld id="{04CA4989-5AB8-4F48-BCB4-79A161A71447}" type="datetime1">
              <a:rPr lang="en-US" smtClean="0"/>
              <a:t>10/7/20</a:t>
            </a:fld>
            <a:endParaRPr lang="en-US"/>
          </a:p>
        </p:txBody>
      </p:sp>
      <p:sp>
        <p:nvSpPr>
          <p:cNvPr id="13" name="Footer Placeholder 12">
            <a:extLst>
              <a:ext uri="{FF2B5EF4-FFF2-40B4-BE49-F238E27FC236}">
                <a16:creationId xmlns:a16="http://schemas.microsoft.com/office/drawing/2014/main" id="{C8BFD103-3D32-DB40-BE90-1A4E9C8D324E}"/>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936886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D38B34-6756-B54E-9C21-13017B53611E}"/>
              </a:ext>
            </a:extLst>
          </p:cNvPr>
          <p:cNvSpPr>
            <a:spLocks noGrp="1"/>
          </p:cNvSpPr>
          <p:nvPr>
            <p:ph type="sldNum" sz="quarter" idx="12"/>
          </p:nvPr>
        </p:nvSpPr>
        <p:spPr/>
        <p:txBody>
          <a:bodyPr/>
          <a:lstStyle/>
          <a:p>
            <a:fld id="{893C5830-40F3-F04E-B2E3-10E6672BA8FF}" type="slidenum">
              <a:rPr lang="en-US" smtClean="0"/>
              <a:t>22</a:t>
            </a:fld>
            <a:endParaRPr lang="en-US"/>
          </a:p>
        </p:txBody>
      </p:sp>
      <p:sp>
        <p:nvSpPr>
          <p:cNvPr id="5" name="Content Placeholder 2">
            <a:extLst>
              <a:ext uri="{FF2B5EF4-FFF2-40B4-BE49-F238E27FC236}">
                <a16:creationId xmlns:a16="http://schemas.microsoft.com/office/drawing/2014/main" id="{39C8DC25-F3DB-9E41-92E7-CBA5D9F49A45}"/>
              </a:ext>
            </a:extLst>
          </p:cNvPr>
          <p:cNvSpPr>
            <a:spLocks noGrp="1"/>
          </p:cNvSpPr>
          <p:nvPr>
            <p:ph idx="1"/>
          </p:nvPr>
        </p:nvSpPr>
        <p:spPr>
          <a:xfrm>
            <a:off x="628650" y="2408022"/>
            <a:ext cx="7886700" cy="2747963"/>
          </a:xfrm>
        </p:spPr>
        <p:txBody>
          <a:bodyPr/>
          <a:lstStyle/>
          <a:p>
            <a:pPr marL="0" indent="0" algn="ctr">
              <a:buNone/>
            </a:pPr>
            <a:r>
              <a:rPr lang="en-US" altLang="zh-CN" dirty="0">
                <a:solidFill>
                  <a:srgbClr val="FF0000"/>
                </a:solidFill>
                <a:latin typeface="Calibri Light" panose="020F0302020204030204" pitchFamily="34" charset="0"/>
                <a:cs typeface="Calibri Light" panose="020F0302020204030204" pitchFamily="34" charset="0"/>
              </a:rPr>
              <a:t>Thanks</a:t>
            </a:r>
            <a:r>
              <a:rPr lang="zh-CN" altLang="en-US" dirty="0">
                <a:solidFill>
                  <a:srgbClr val="FF0000"/>
                </a:solidFill>
                <a:latin typeface="Calibri Light" panose="020F0302020204030204" pitchFamily="34" charset="0"/>
                <a:cs typeface="Calibri Light" panose="020F0302020204030204" pitchFamily="34" charset="0"/>
              </a:rPr>
              <a:t> </a:t>
            </a:r>
            <a:r>
              <a:rPr lang="en-US" altLang="zh-CN" dirty="0">
                <a:solidFill>
                  <a:srgbClr val="FF0000"/>
                </a:solidFill>
                <a:latin typeface="Calibri Light" panose="020F0302020204030204" pitchFamily="34" charset="0"/>
                <a:cs typeface="Calibri Light" panose="020F0302020204030204" pitchFamily="34" charset="0"/>
              </a:rPr>
              <a:t>for</a:t>
            </a:r>
            <a:r>
              <a:rPr lang="zh-CN" altLang="en-US" dirty="0">
                <a:solidFill>
                  <a:srgbClr val="FF0000"/>
                </a:solidFill>
                <a:latin typeface="Calibri Light" panose="020F0302020204030204" pitchFamily="34" charset="0"/>
                <a:cs typeface="Calibri Light" panose="020F0302020204030204" pitchFamily="34" charset="0"/>
              </a:rPr>
              <a:t> </a:t>
            </a:r>
            <a:r>
              <a:rPr lang="en-US" altLang="zh-CN" dirty="0">
                <a:solidFill>
                  <a:srgbClr val="FF0000"/>
                </a:solidFill>
                <a:latin typeface="Calibri Light" panose="020F0302020204030204" pitchFamily="34" charset="0"/>
                <a:cs typeface="Calibri Light" panose="020F0302020204030204" pitchFamily="34" charset="0"/>
              </a:rPr>
              <a:t>your</a:t>
            </a:r>
            <a:r>
              <a:rPr lang="zh-CN" altLang="en-US" dirty="0">
                <a:solidFill>
                  <a:srgbClr val="FF0000"/>
                </a:solidFill>
                <a:latin typeface="Calibri Light" panose="020F0302020204030204" pitchFamily="34" charset="0"/>
                <a:cs typeface="Calibri Light" panose="020F0302020204030204" pitchFamily="34" charset="0"/>
              </a:rPr>
              <a:t> </a:t>
            </a:r>
            <a:r>
              <a:rPr lang="en-US" altLang="zh-CN" dirty="0">
                <a:solidFill>
                  <a:srgbClr val="FF0000"/>
                </a:solidFill>
                <a:latin typeface="Calibri Light" panose="020F0302020204030204" pitchFamily="34" charset="0"/>
                <a:cs typeface="Calibri Light" panose="020F0302020204030204" pitchFamily="34" charset="0"/>
              </a:rPr>
              <a:t>attention!</a:t>
            </a:r>
          </a:p>
          <a:p>
            <a:pPr marL="0" indent="0" algn="ctr">
              <a:buNone/>
            </a:pPr>
            <a:r>
              <a:rPr lang="en-US" dirty="0">
                <a:solidFill>
                  <a:srgbClr val="FF0000"/>
                </a:solidFill>
                <a:latin typeface="Calibri Light" panose="020F0302020204030204" pitchFamily="34" charset="0"/>
                <a:cs typeface="Calibri Light" panose="020F0302020204030204" pitchFamily="34" charset="0"/>
              </a:rPr>
              <a:t>Welcome to have collaborations!</a:t>
            </a:r>
          </a:p>
        </p:txBody>
      </p:sp>
      <p:sp>
        <p:nvSpPr>
          <p:cNvPr id="2" name="Date Placeholder 1">
            <a:extLst>
              <a:ext uri="{FF2B5EF4-FFF2-40B4-BE49-F238E27FC236}">
                <a16:creationId xmlns:a16="http://schemas.microsoft.com/office/drawing/2014/main" id="{88F16C90-8D15-3246-ADEB-305449B99E87}"/>
              </a:ext>
            </a:extLst>
          </p:cNvPr>
          <p:cNvSpPr>
            <a:spLocks noGrp="1"/>
          </p:cNvSpPr>
          <p:nvPr>
            <p:ph type="dt" sz="half" idx="10"/>
          </p:nvPr>
        </p:nvSpPr>
        <p:spPr/>
        <p:txBody>
          <a:bodyPr/>
          <a:lstStyle/>
          <a:p>
            <a:fld id="{DADEAE8A-7E82-6447-A653-BDD5BDD45E96}" type="datetime1">
              <a:rPr lang="en-US" smtClean="0"/>
              <a:t>10/7/20</a:t>
            </a:fld>
            <a:endParaRPr lang="en-US"/>
          </a:p>
        </p:txBody>
      </p:sp>
      <p:sp>
        <p:nvSpPr>
          <p:cNvPr id="3" name="Footer Placeholder 2">
            <a:extLst>
              <a:ext uri="{FF2B5EF4-FFF2-40B4-BE49-F238E27FC236}">
                <a16:creationId xmlns:a16="http://schemas.microsoft.com/office/drawing/2014/main" id="{CDDC8A1E-713E-034F-8177-EDDF6D7949EE}"/>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223000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CC254-65E8-6A42-A402-85DA856472EE}"/>
              </a:ext>
            </a:extLst>
          </p:cNvPr>
          <p:cNvSpPr>
            <a:spLocks noGrp="1"/>
          </p:cNvSpPr>
          <p:nvPr>
            <p:ph type="title"/>
          </p:nvPr>
        </p:nvSpPr>
        <p:spPr>
          <a:xfrm>
            <a:off x="747983" y="2551735"/>
            <a:ext cx="7886700" cy="1325563"/>
          </a:xfrm>
        </p:spPr>
        <p:txBody>
          <a:bodyPr/>
          <a:lstStyle/>
          <a:p>
            <a:pPr algn="ctr"/>
            <a:r>
              <a:rPr lang="en-US" altLang="zh-CN" dirty="0"/>
              <a:t>Backup</a:t>
            </a:r>
            <a:endParaRPr lang="en-US" dirty="0"/>
          </a:p>
        </p:txBody>
      </p:sp>
      <p:sp>
        <p:nvSpPr>
          <p:cNvPr id="4" name="Slide Number Placeholder 3">
            <a:extLst>
              <a:ext uri="{FF2B5EF4-FFF2-40B4-BE49-F238E27FC236}">
                <a16:creationId xmlns:a16="http://schemas.microsoft.com/office/drawing/2014/main" id="{5428C322-D90F-8245-91D6-358DA6C88962}"/>
              </a:ext>
            </a:extLst>
          </p:cNvPr>
          <p:cNvSpPr>
            <a:spLocks noGrp="1"/>
          </p:cNvSpPr>
          <p:nvPr>
            <p:ph type="sldNum" sz="quarter" idx="12"/>
          </p:nvPr>
        </p:nvSpPr>
        <p:spPr/>
        <p:txBody>
          <a:bodyPr/>
          <a:lstStyle/>
          <a:p>
            <a:fld id="{893C5830-40F3-F04E-B2E3-10E6672BA8FF}" type="slidenum">
              <a:rPr lang="en-US" smtClean="0"/>
              <a:t>23</a:t>
            </a:fld>
            <a:endParaRPr lang="en-US"/>
          </a:p>
        </p:txBody>
      </p:sp>
      <p:sp>
        <p:nvSpPr>
          <p:cNvPr id="3" name="Date Placeholder 2">
            <a:extLst>
              <a:ext uri="{FF2B5EF4-FFF2-40B4-BE49-F238E27FC236}">
                <a16:creationId xmlns:a16="http://schemas.microsoft.com/office/drawing/2014/main" id="{11ADACE6-D1F3-584D-B743-6C34F449A69B}"/>
              </a:ext>
            </a:extLst>
          </p:cNvPr>
          <p:cNvSpPr>
            <a:spLocks noGrp="1"/>
          </p:cNvSpPr>
          <p:nvPr>
            <p:ph type="dt" sz="half" idx="10"/>
          </p:nvPr>
        </p:nvSpPr>
        <p:spPr/>
        <p:txBody>
          <a:bodyPr/>
          <a:lstStyle/>
          <a:p>
            <a:fld id="{B4A224BE-DAEC-4446-9E39-7E2DFE9ADE89}" type="datetime1">
              <a:rPr lang="en-US" smtClean="0"/>
              <a:t>10/7/20</a:t>
            </a:fld>
            <a:endParaRPr lang="en-US"/>
          </a:p>
        </p:txBody>
      </p:sp>
      <p:sp>
        <p:nvSpPr>
          <p:cNvPr id="5" name="Footer Placeholder 4">
            <a:extLst>
              <a:ext uri="{FF2B5EF4-FFF2-40B4-BE49-F238E27FC236}">
                <a16:creationId xmlns:a16="http://schemas.microsoft.com/office/drawing/2014/main" id="{30D2926C-C887-CE46-89E0-E523AEC2F116}"/>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130107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A838E-AE9C-0A4A-B951-F480313FB3E6}"/>
              </a:ext>
            </a:extLst>
          </p:cNvPr>
          <p:cNvSpPr>
            <a:spLocks noGrp="1"/>
          </p:cNvSpPr>
          <p:nvPr>
            <p:ph type="title"/>
          </p:nvPr>
        </p:nvSpPr>
        <p:spPr>
          <a:xfrm>
            <a:off x="1" y="365126"/>
            <a:ext cx="8963246" cy="1325563"/>
          </a:xfrm>
        </p:spPr>
        <p:txBody>
          <a:bodyPr>
            <a:normAutofit/>
          </a:bodyPr>
          <a:lstStyle/>
          <a:p>
            <a:r>
              <a:rPr lang="en-US" sz="3600" dirty="0">
                <a:solidFill>
                  <a:schemeClr val="accent1">
                    <a:lumMod val="75000"/>
                  </a:schemeClr>
                </a:solidFill>
              </a:rPr>
              <a:t>Strong Hadron Cooling for </a:t>
            </a:r>
            <a:r>
              <a:rPr lang="en-US" altLang="zh-CN" sz="3600" dirty="0">
                <a:solidFill>
                  <a:schemeClr val="accent1">
                    <a:lumMod val="75000"/>
                  </a:schemeClr>
                </a:solidFill>
              </a:rPr>
              <a:t>EIC</a:t>
            </a:r>
            <a:r>
              <a:rPr lang="en-US" sz="3600" dirty="0">
                <a:solidFill>
                  <a:schemeClr val="accent1">
                    <a:lumMod val="75000"/>
                  </a:schemeClr>
                </a:solidFill>
              </a:rPr>
              <a:t> </a:t>
            </a:r>
            <a:r>
              <a:rPr lang="en-US" sz="3600" dirty="0">
                <a:solidFill>
                  <a:schemeClr val="bg1"/>
                </a:solidFill>
              </a:rPr>
              <a:t>Cooling for eRHIC</a:t>
            </a:r>
          </a:p>
        </p:txBody>
      </p:sp>
      <p:sp>
        <p:nvSpPr>
          <p:cNvPr id="7" name="Content Placeholder 6">
            <a:extLst>
              <a:ext uri="{FF2B5EF4-FFF2-40B4-BE49-F238E27FC236}">
                <a16:creationId xmlns:a16="http://schemas.microsoft.com/office/drawing/2014/main" id="{E9700638-A38F-6F4D-9B02-E9DDA79AF06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44A5A1B-A336-CD43-8007-A0172D7F0DB4}"/>
              </a:ext>
            </a:extLst>
          </p:cNvPr>
          <p:cNvSpPr>
            <a:spLocks noGrp="1"/>
          </p:cNvSpPr>
          <p:nvPr>
            <p:ph type="sldNum" sz="quarter" idx="12"/>
          </p:nvPr>
        </p:nvSpPr>
        <p:spPr/>
        <p:txBody>
          <a:bodyPr/>
          <a:lstStyle/>
          <a:p>
            <a:fld id="{893C5830-40F3-F04E-B2E3-10E6672BA8FF}" type="slidenum">
              <a:rPr lang="en-US" smtClean="0"/>
              <a:pPr/>
              <a:t>24</a:t>
            </a:fld>
            <a:endParaRPr lang="en-US"/>
          </a:p>
        </p:txBody>
      </p:sp>
      <p:sp>
        <p:nvSpPr>
          <p:cNvPr id="5" name="Rectangle 4">
            <a:extLst>
              <a:ext uri="{FF2B5EF4-FFF2-40B4-BE49-F238E27FC236}">
                <a16:creationId xmlns:a16="http://schemas.microsoft.com/office/drawing/2014/main" id="{559A6976-770A-D84C-B148-1301B3EAF6BE}"/>
              </a:ext>
            </a:extLst>
          </p:cNvPr>
          <p:cNvSpPr/>
          <p:nvPr/>
        </p:nvSpPr>
        <p:spPr>
          <a:xfrm>
            <a:off x="0" y="1310372"/>
            <a:ext cx="9144000" cy="923330"/>
          </a:xfrm>
          <a:prstGeom prst="rect">
            <a:avLst/>
          </a:prstGeom>
          <a:solidFill>
            <a:srgbClr val="CFD5EA"/>
          </a:solidFill>
        </p:spPr>
        <p:txBody>
          <a:bodyPr wrap="square">
            <a:spAutoFit/>
          </a:bodyPr>
          <a:lstStyle/>
          <a:p>
            <a:r>
              <a:rPr lang="en-US" b="1" dirty="0">
                <a:latin typeface="Avenir Book" panose="02000503020000020003" pitchFamily="2" charset="0"/>
              </a:rPr>
              <a:t>Requirements</a:t>
            </a:r>
            <a:r>
              <a:rPr lang="en-US" dirty="0">
                <a:latin typeface="Avenir Book" panose="02000503020000020003" pitchFamily="2" charset="0"/>
              </a:rPr>
              <a:t>: eRHIC Peak Luminosity of 10</a:t>
            </a:r>
            <a:r>
              <a:rPr lang="en-US" baseline="30000" dirty="0">
                <a:latin typeface="Avenir Book" panose="02000503020000020003" pitchFamily="2" charset="0"/>
              </a:rPr>
              <a:t>34</a:t>
            </a:r>
            <a:r>
              <a:rPr lang="en-US" dirty="0">
                <a:latin typeface="Avenir Book" panose="02000503020000020003" pitchFamily="2" charset="0"/>
              </a:rPr>
              <a:t>cm</a:t>
            </a:r>
            <a:r>
              <a:rPr lang="en-US" baseline="30000" dirty="0">
                <a:latin typeface="Avenir Book" panose="02000503020000020003" pitchFamily="2" charset="0"/>
              </a:rPr>
              <a:t>-2</a:t>
            </a:r>
            <a:r>
              <a:rPr lang="en-US" dirty="0">
                <a:latin typeface="Avenir Book" panose="02000503020000020003" pitchFamily="2" charset="0"/>
              </a:rPr>
              <a:t>s</a:t>
            </a:r>
            <a:r>
              <a:rPr lang="en-US" baseline="30000" dirty="0">
                <a:latin typeface="Avenir Book" panose="02000503020000020003" pitchFamily="2" charset="0"/>
              </a:rPr>
              <a:t>-1</a:t>
            </a:r>
            <a:r>
              <a:rPr lang="en-US" dirty="0">
                <a:latin typeface="Avenir Book" panose="02000503020000020003" pitchFamily="2" charset="0"/>
              </a:rPr>
              <a:t> requires 6·10</a:t>
            </a:r>
            <a:r>
              <a:rPr lang="en-US" baseline="30000" dirty="0">
                <a:latin typeface="Avenir Book" panose="02000503020000020003" pitchFamily="2" charset="0"/>
              </a:rPr>
              <a:t>10</a:t>
            </a:r>
            <a:r>
              <a:rPr lang="en-US" dirty="0">
                <a:latin typeface="Avenir Book" panose="02000503020000020003" pitchFamily="2" charset="0"/>
              </a:rPr>
              <a:t> protons per bunch, 6 cm bunch length and small emittances of e</a:t>
            </a:r>
            <a:r>
              <a:rPr lang="en-US" baseline="-25000" dirty="0">
                <a:latin typeface="Avenir Book" panose="02000503020000020003" pitchFamily="2" charset="0"/>
              </a:rPr>
              <a:t>x</a:t>
            </a:r>
            <a:r>
              <a:rPr lang="en-US" dirty="0">
                <a:latin typeface="Avenir Book" panose="02000503020000020003" pitchFamily="2" charset="0"/>
              </a:rPr>
              <a:t>= 9.2 nm, </a:t>
            </a:r>
            <a:r>
              <a:rPr lang="en-US" dirty="0" err="1">
                <a:latin typeface="Avenir Book" panose="02000503020000020003" pitchFamily="2" charset="0"/>
              </a:rPr>
              <a:t>e</a:t>
            </a:r>
            <a:r>
              <a:rPr lang="en-US" baseline="-25000" dirty="0" err="1">
                <a:latin typeface="Avenir Book" panose="02000503020000020003" pitchFamily="2" charset="0"/>
              </a:rPr>
              <a:t>y</a:t>
            </a:r>
            <a:r>
              <a:rPr lang="en-US" baseline="-25000" dirty="0">
                <a:latin typeface="Avenir Book" panose="02000503020000020003" pitchFamily="2" charset="0"/>
              </a:rPr>
              <a:t> </a:t>
            </a:r>
            <a:r>
              <a:rPr lang="en-US" dirty="0">
                <a:latin typeface="Avenir Book" panose="02000503020000020003" pitchFamily="2" charset="0"/>
              </a:rPr>
              <a:t>= 1.3 nm  </a:t>
            </a:r>
            <a:r>
              <a:rPr lang="en-US" dirty="0">
                <a:latin typeface="Avenir Book" panose="02000503020000020003" pitchFamily="2" charset="0"/>
                <a:sym typeface="Wingdings" panose="05000000000000000000" pitchFamily="2" charset="2"/>
              </a:rPr>
              <a:t> beam subject to IBS, initial growth time of &gt;2h in the hor. and long.  direction</a:t>
            </a:r>
            <a:endParaRPr lang="en-US" dirty="0">
              <a:latin typeface="Avenir Book" panose="02000503020000020003" pitchFamily="2" charset="0"/>
            </a:endParaRPr>
          </a:p>
        </p:txBody>
      </p:sp>
      <p:pic>
        <p:nvPicPr>
          <p:cNvPr id="15" name="Picture 14">
            <a:extLst>
              <a:ext uri="{FF2B5EF4-FFF2-40B4-BE49-F238E27FC236}">
                <a16:creationId xmlns:a16="http://schemas.microsoft.com/office/drawing/2014/main" id="{36540A26-A1E6-424D-B196-BC7048835FCA}"/>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1636280" y="4444662"/>
            <a:ext cx="5801863" cy="1353345"/>
          </a:xfrm>
          <a:prstGeom prst="rect">
            <a:avLst/>
          </a:prstGeom>
        </p:spPr>
      </p:pic>
      <p:sp>
        <p:nvSpPr>
          <p:cNvPr id="3" name="Rectangle 2">
            <a:extLst>
              <a:ext uri="{FF2B5EF4-FFF2-40B4-BE49-F238E27FC236}">
                <a16:creationId xmlns:a16="http://schemas.microsoft.com/office/drawing/2014/main" id="{0C44663D-7BFA-0C40-996F-24214003FDDA}"/>
              </a:ext>
            </a:extLst>
          </p:cNvPr>
          <p:cNvSpPr/>
          <p:nvPr/>
        </p:nvSpPr>
        <p:spPr>
          <a:xfrm>
            <a:off x="0" y="2413337"/>
            <a:ext cx="9144000" cy="2031325"/>
          </a:xfrm>
          <a:prstGeom prst="rect">
            <a:avLst/>
          </a:prstGeom>
        </p:spPr>
        <p:txBody>
          <a:bodyPr wrap="square">
            <a:spAutoFit/>
          </a:bodyPr>
          <a:lstStyle/>
          <a:p>
            <a:r>
              <a:rPr lang="en-US" b="1" dirty="0">
                <a:latin typeface="Avenir Book" panose="02000503020000020003" pitchFamily="2" charset="0"/>
              </a:rPr>
              <a:t>Method</a:t>
            </a:r>
            <a:r>
              <a:rPr lang="en-US" u="sng" dirty="0">
                <a:latin typeface="Avenir Book" panose="02000503020000020003" pitchFamily="2" charset="0"/>
              </a:rPr>
              <a:t>:</a:t>
            </a:r>
            <a:r>
              <a:rPr lang="en-US" dirty="0">
                <a:latin typeface="Avenir Book" panose="02000503020000020003" pitchFamily="2" charset="0"/>
              </a:rPr>
              <a:t> Strong Hadron Cooling using coherent electron cooling with micro-bunched beams, bunching enhancement with 2 plasma amplification sections with a total of 3 bunching chicanes. </a:t>
            </a:r>
            <a:r>
              <a:rPr lang="en-US" altLang="zh-CN" dirty="0">
                <a:latin typeface="Avenir Book" panose="02000503020000020003" pitchFamily="2" charset="0"/>
              </a:rPr>
              <a:t>Quarter</a:t>
            </a:r>
            <a:r>
              <a:rPr lang="zh-CN" altLang="en-US" dirty="0">
                <a:latin typeface="Avenir Book" panose="02000503020000020003" pitchFamily="2" charset="0"/>
              </a:rPr>
              <a:t> </a:t>
            </a:r>
            <a:r>
              <a:rPr lang="en-US" altLang="zh-CN" dirty="0">
                <a:latin typeface="Avenir Book" panose="02000503020000020003" pitchFamily="2" charset="0"/>
              </a:rPr>
              <a:t>of</a:t>
            </a:r>
            <a:r>
              <a:rPr lang="zh-CN" altLang="en-US" dirty="0">
                <a:latin typeface="Avenir Book" panose="02000503020000020003" pitchFamily="2" charset="0"/>
              </a:rPr>
              <a:t> </a:t>
            </a:r>
            <a:r>
              <a:rPr lang="en-US" altLang="zh-CN" dirty="0">
                <a:latin typeface="Avenir Book" panose="02000503020000020003" pitchFamily="2" charset="0"/>
              </a:rPr>
              <a:t>p</a:t>
            </a:r>
            <a:r>
              <a:rPr lang="en-US" dirty="0">
                <a:latin typeface="Avenir Book" panose="02000503020000020003" pitchFamily="2" charset="0"/>
              </a:rPr>
              <a:t>lasma wavelength as low as </a:t>
            </a:r>
            <a:r>
              <a:rPr lang="en-US" dirty="0" err="1">
                <a:latin typeface="Avenir Book" panose="02000503020000020003" pitchFamily="2" charset="0"/>
              </a:rPr>
              <a:t>l</a:t>
            </a:r>
            <a:r>
              <a:rPr lang="en-US" baseline="-25000" dirty="0" err="1">
                <a:latin typeface="Avenir Book" panose="02000503020000020003" pitchFamily="2" charset="0"/>
              </a:rPr>
              <a:t>p</a:t>
            </a:r>
            <a:r>
              <a:rPr lang="en-US" dirty="0">
                <a:latin typeface="Avenir Book" panose="02000503020000020003" pitchFamily="2" charset="0"/>
              </a:rPr>
              <a:t> =40 m</a:t>
            </a:r>
          </a:p>
          <a:p>
            <a:pPr marL="214313" indent="-214313">
              <a:buFont typeface="Arial" panose="020B0604020202020204" pitchFamily="34" charset="0"/>
              <a:buChar char="•"/>
            </a:pPr>
            <a:r>
              <a:rPr lang="en-US" dirty="0">
                <a:latin typeface="Avenir Book" panose="02000503020000020003" pitchFamily="2" charset="0"/>
              </a:rPr>
              <a:t>Cooling rate for short flat bunches ~1 h for longitudinal and transverse oscillations (theory &amp; simulations)</a:t>
            </a:r>
          </a:p>
          <a:p>
            <a:pPr marL="214313" indent="-214313">
              <a:buFont typeface="Arial" panose="020B0604020202020204" pitchFamily="34" charset="0"/>
              <a:buChar char="•"/>
            </a:pPr>
            <a:r>
              <a:rPr lang="en-US" dirty="0">
                <a:latin typeface="Avenir Book" panose="02000503020000020003" pitchFamily="2" charset="0"/>
              </a:rPr>
              <a:t>Need an electron beam with 1nC bunches (100 mA CW) , </a:t>
            </a:r>
            <a:r>
              <a:rPr lang="en-US" altLang="zh-CN" dirty="0" err="1">
                <a:latin typeface="Avenir Book" panose="02000503020000020003" pitchFamily="2" charset="0"/>
              </a:rPr>
              <a:t>d</a:t>
            </a:r>
            <a:r>
              <a:rPr lang="en-US" dirty="0" err="1">
                <a:latin typeface="Avenir Book" panose="02000503020000020003" pitchFamily="2" charset="0"/>
              </a:rPr>
              <a:t>p</a:t>
            </a:r>
            <a:r>
              <a:rPr lang="en-US" dirty="0">
                <a:latin typeface="Avenir Book" panose="02000503020000020003" pitchFamily="2" charset="0"/>
              </a:rPr>
              <a:t>/p~10</a:t>
            </a:r>
            <a:r>
              <a:rPr lang="en-US" baseline="30000" dirty="0">
                <a:latin typeface="Avenir Book" panose="02000503020000020003" pitchFamily="2" charset="0"/>
              </a:rPr>
              <a:t>-4</a:t>
            </a:r>
            <a:r>
              <a:rPr lang="en-US" dirty="0">
                <a:latin typeface="Avenir Book" panose="02000503020000020003" pitchFamily="2" charset="0"/>
              </a:rPr>
              <a:t> , normalized horizontal emittance ~2.5 </a:t>
            </a:r>
            <a:r>
              <a:rPr lang="en-US" altLang="zh-CN" dirty="0">
                <a:latin typeface="Avenir Book" panose="02000503020000020003" pitchFamily="2" charset="0"/>
              </a:rPr>
              <a:t>m</a:t>
            </a:r>
            <a:r>
              <a:rPr lang="en-US" dirty="0">
                <a:latin typeface="Avenir Book" panose="02000503020000020003" pitchFamily="2" charset="0"/>
              </a:rPr>
              <a:t>m</a:t>
            </a:r>
            <a:r>
              <a:rPr lang="en-US" altLang="zh-CN" dirty="0">
                <a:latin typeface="Avenir Book" panose="02000503020000020003" pitchFamily="2" charset="0"/>
              </a:rPr>
              <a:t>-</a:t>
            </a:r>
            <a:r>
              <a:rPr lang="en-US" altLang="zh-CN" dirty="0" err="1">
                <a:latin typeface="Avenir Book" panose="02000503020000020003" pitchFamily="2" charset="0"/>
              </a:rPr>
              <a:t>mrad</a:t>
            </a:r>
            <a:endParaRPr lang="en-US" dirty="0">
              <a:latin typeface="Avenir Book" panose="02000503020000020003" pitchFamily="2" charset="0"/>
            </a:endParaRPr>
          </a:p>
        </p:txBody>
      </p:sp>
      <p:sp>
        <p:nvSpPr>
          <p:cNvPr id="6" name="Date Placeholder 5">
            <a:extLst>
              <a:ext uri="{FF2B5EF4-FFF2-40B4-BE49-F238E27FC236}">
                <a16:creationId xmlns:a16="http://schemas.microsoft.com/office/drawing/2014/main" id="{54670465-8BD6-5D4C-8723-540104F08417}"/>
              </a:ext>
            </a:extLst>
          </p:cNvPr>
          <p:cNvSpPr>
            <a:spLocks noGrp="1"/>
          </p:cNvSpPr>
          <p:nvPr>
            <p:ph type="dt" sz="half" idx="10"/>
          </p:nvPr>
        </p:nvSpPr>
        <p:spPr/>
        <p:txBody>
          <a:bodyPr/>
          <a:lstStyle/>
          <a:p>
            <a:fld id="{90E71517-AA0B-C94F-A01A-45CBDC0A4E73}" type="datetime1">
              <a:rPr lang="en-US" smtClean="0"/>
              <a:t>10/7/20</a:t>
            </a:fld>
            <a:endParaRPr lang="en-US"/>
          </a:p>
        </p:txBody>
      </p:sp>
      <p:sp>
        <p:nvSpPr>
          <p:cNvPr id="8" name="Footer Placeholder 7">
            <a:extLst>
              <a:ext uri="{FF2B5EF4-FFF2-40B4-BE49-F238E27FC236}">
                <a16:creationId xmlns:a16="http://schemas.microsoft.com/office/drawing/2014/main" id="{CEB1CB6F-54FE-4042-8975-A9EB21030953}"/>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397101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2D890-7A72-4C83-A815-85E8506CA82C}"/>
              </a:ext>
            </a:extLst>
          </p:cNvPr>
          <p:cNvSpPr>
            <a:spLocks noGrp="1"/>
          </p:cNvSpPr>
          <p:nvPr>
            <p:ph type="title"/>
          </p:nvPr>
        </p:nvSpPr>
        <p:spPr>
          <a:xfrm>
            <a:off x="628650" y="57150"/>
            <a:ext cx="7886700" cy="1325563"/>
          </a:xfrm>
        </p:spPr>
        <p:txBody>
          <a:bodyPr/>
          <a:lstStyle/>
          <a:p>
            <a:r>
              <a:rPr lang="en-US" dirty="0"/>
              <a:t>Coherent Electron Cooling</a:t>
            </a:r>
          </a:p>
        </p:txBody>
      </p:sp>
      <p:sp>
        <p:nvSpPr>
          <p:cNvPr id="3" name="Content Placeholder 2">
            <a:extLst>
              <a:ext uri="{FF2B5EF4-FFF2-40B4-BE49-F238E27FC236}">
                <a16:creationId xmlns:a16="http://schemas.microsoft.com/office/drawing/2014/main" id="{B576E789-F1DC-4DCF-8464-1CAFAE58AF4B}"/>
              </a:ext>
            </a:extLst>
          </p:cNvPr>
          <p:cNvSpPr>
            <a:spLocks noGrp="1"/>
          </p:cNvSpPr>
          <p:nvPr>
            <p:ph idx="1"/>
          </p:nvPr>
        </p:nvSpPr>
        <p:spPr>
          <a:xfrm>
            <a:off x="353164" y="1130987"/>
            <a:ext cx="8795968" cy="4351338"/>
          </a:xfrm>
        </p:spPr>
        <p:txBody>
          <a:bodyPr/>
          <a:lstStyle/>
          <a:p>
            <a:pPr marL="0" indent="0">
              <a:buNone/>
            </a:pPr>
            <a:r>
              <a:rPr lang="en-US" sz="1800" dirty="0">
                <a:cs typeface="Arial" panose="020B0604020202020204" pitchFamily="34" charset="0"/>
              </a:rPr>
              <a:t>Like stochastic cooling, tiny fluctuations in the hadron beam distribution (which are associated with larger emittance) are detected, amplified and fed back to the hadrons thereby reducing the emittance in tiny steps on each turn of the hadron beam</a:t>
            </a:r>
          </a:p>
          <a:p>
            <a:r>
              <a:rPr lang="en-US" sz="1800" dirty="0">
                <a:cs typeface="Arial" panose="020B0604020202020204" pitchFamily="34" charset="0"/>
              </a:rPr>
              <a:t>High bandwidth (small slice size)</a:t>
            </a:r>
          </a:p>
          <a:p>
            <a:r>
              <a:rPr lang="en-US" sz="1800" dirty="0">
                <a:cs typeface="Arial" panose="020B0604020202020204" pitchFamily="34" charset="0"/>
              </a:rPr>
              <a:t>Detector</a:t>
            </a:r>
            <a:r>
              <a:rPr lang="en-US" altLang="zh-CN" sz="1800" dirty="0">
                <a:cs typeface="Arial" panose="020B0604020202020204" pitchFamily="34" charset="0"/>
              </a:rPr>
              <a:t>,</a:t>
            </a:r>
            <a:r>
              <a:rPr lang="en-US" sz="1800" dirty="0">
                <a:cs typeface="Arial" panose="020B0604020202020204" pitchFamily="34" charset="0"/>
              </a:rPr>
              <a:t> amplifiers and kickers</a:t>
            </a:r>
          </a:p>
          <a:p>
            <a:pPr marL="0" indent="0">
              <a:buNone/>
            </a:pPr>
            <a:r>
              <a:rPr lang="en-US" sz="1800" dirty="0">
                <a:cs typeface="Arial" panose="020B0604020202020204" pitchFamily="34" charset="0"/>
              </a:rPr>
              <a:t> </a:t>
            </a:r>
          </a:p>
        </p:txBody>
      </p:sp>
      <p:sp>
        <p:nvSpPr>
          <p:cNvPr id="4" name="Slide Number Placeholder 3">
            <a:extLst>
              <a:ext uri="{FF2B5EF4-FFF2-40B4-BE49-F238E27FC236}">
                <a16:creationId xmlns:a16="http://schemas.microsoft.com/office/drawing/2014/main" id="{5ECCC0C5-AF54-43A5-B97C-5A8086B46110}"/>
              </a:ext>
            </a:extLst>
          </p:cNvPr>
          <p:cNvSpPr>
            <a:spLocks noGrp="1"/>
          </p:cNvSpPr>
          <p:nvPr>
            <p:ph type="sldNum" sz="quarter" idx="12"/>
          </p:nvPr>
        </p:nvSpPr>
        <p:spPr/>
        <p:txBody>
          <a:bodyPr/>
          <a:lstStyle/>
          <a:p>
            <a:fld id="{893C5830-40F3-F04E-B2E3-10E6672BA8FF}" type="slidenum">
              <a:rPr lang="en-US" smtClean="0"/>
              <a:pPr/>
              <a:t>25</a:t>
            </a:fld>
            <a:endParaRPr lang="en-US"/>
          </a:p>
        </p:txBody>
      </p:sp>
      <p:pic>
        <p:nvPicPr>
          <p:cNvPr id="5" name="Picture 4">
            <a:extLst>
              <a:ext uri="{FF2B5EF4-FFF2-40B4-BE49-F238E27FC236}">
                <a16:creationId xmlns:a16="http://schemas.microsoft.com/office/drawing/2014/main" id="{1B8C8969-FD9E-4519-9635-37F844FD54B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068110" y="1896184"/>
            <a:ext cx="2814802" cy="1830937"/>
          </a:xfrm>
          <a:prstGeom prst="rect">
            <a:avLst/>
          </a:prstGeom>
        </p:spPr>
      </p:pic>
      <p:sp>
        <p:nvSpPr>
          <p:cNvPr id="6" name="TextBox 5">
            <a:extLst>
              <a:ext uri="{FF2B5EF4-FFF2-40B4-BE49-F238E27FC236}">
                <a16:creationId xmlns:a16="http://schemas.microsoft.com/office/drawing/2014/main" id="{3AF7A2CA-45E2-47C5-A68D-39E102842B3F}"/>
              </a:ext>
            </a:extLst>
          </p:cNvPr>
          <p:cNvSpPr txBox="1"/>
          <p:nvPr/>
        </p:nvSpPr>
        <p:spPr>
          <a:xfrm>
            <a:off x="353164" y="3040122"/>
            <a:ext cx="8162186" cy="2031325"/>
          </a:xfrm>
          <a:prstGeom prst="rect">
            <a:avLst/>
          </a:prstGeom>
          <a:noFill/>
        </p:spPr>
        <p:txBody>
          <a:bodyPr wrap="square" rtlCol="0">
            <a:spAutoFit/>
          </a:bodyPr>
          <a:lstStyle/>
          <a:p>
            <a:endParaRPr lang="en-US" dirty="0">
              <a:latin typeface="+mj-lt"/>
            </a:endParaRPr>
          </a:p>
          <a:p>
            <a:endParaRPr lang="en-US" dirty="0">
              <a:latin typeface="+mj-lt"/>
            </a:endParaRPr>
          </a:p>
          <a:p>
            <a:endParaRPr lang="en-US" dirty="0">
              <a:latin typeface="+mj-lt"/>
            </a:endParaRPr>
          </a:p>
          <a:p>
            <a:r>
              <a:rPr lang="en-US" dirty="0">
                <a:latin typeface="+mj-lt"/>
              </a:rPr>
              <a:t>For high energy protons required  bandwidth ( is much larger than possible with cables amplifiers and kickers</a:t>
            </a:r>
          </a:p>
          <a:p>
            <a:pPr marL="285750" indent="-285750">
              <a:buFont typeface="Wingdings" panose="05000000000000000000" pitchFamily="2" charset="2"/>
              <a:buChar char="è"/>
            </a:pPr>
            <a:r>
              <a:rPr lang="en-US" dirty="0">
                <a:latin typeface="+mj-lt"/>
              </a:rPr>
              <a:t>Use an electron beam instead to detect fluctuations, to amplify and to kick</a:t>
            </a:r>
          </a:p>
          <a:p>
            <a:r>
              <a:rPr lang="en-US" dirty="0">
                <a:latin typeface="+mj-lt"/>
              </a:rPr>
              <a:t>           Electrons vastly increase the bandwidth.</a:t>
            </a:r>
          </a:p>
        </p:txBody>
      </p:sp>
      <p:pic>
        <p:nvPicPr>
          <p:cNvPr id="7" name="Picture 6">
            <a:extLst>
              <a:ext uri="{FF2B5EF4-FFF2-40B4-BE49-F238E27FC236}">
                <a16:creationId xmlns:a16="http://schemas.microsoft.com/office/drawing/2014/main" id="{815B9524-5A4F-4482-A15D-23115A492491}"/>
              </a:ext>
            </a:extLst>
          </p:cNvPr>
          <p:cNvPicPr>
            <a:picLocks noChangeAspect="1"/>
          </p:cNvPicPr>
          <p:nvPr/>
        </p:nvPicPr>
        <p:blipFill>
          <a:blip r:embed="rId4"/>
          <a:stretch>
            <a:fillRect/>
          </a:stretch>
        </p:blipFill>
        <p:spPr>
          <a:xfrm>
            <a:off x="871537" y="4990497"/>
            <a:ext cx="6551373" cy="1394535"/>
          </a:xfrm>
          <a:prstGeom prst="rect">
            <a:avLst/>
          </a:prstGeom>
        </p:spPr>
      </p:pic>
      <p:sp>
        <p:nvSpPr>
          <p:cNvPr id="8" name="Date Placeholder 7">
            <a:extLst>
              <a:ext uri="{FF2B5EF4-FFF2-40B4-BE49-F238E27FC236}">
                <a16:creationId xmlns:a16="http://schemas.microsoft.com/office/drawing/2014/main" id="{7AEBB02E-F081-E84A-9C8F-21AC4D9DCE48}"/>
              </a:ext>
            </a:extLst>
          </p:cNvPr>
          <p:cNvSpPr>
            <a:spLocks noGrp="1"/>
          </p:cNvSpPr>
          <p:nvPr>
            <p:ph type="dt" sz="half" idx="10"/>
          </p:nvPr>
        </p:nvSpPr>
        <p:spPr/>
        <p:txBody>
          <a:bodyPr/>
          <a:lstStyle/>
          <a:p>
            <a:fld id="{010F0CD7-C865-0846-BC33-B0D72BDC2443}" type="datetime1">
              <a:rPr lang="en-US" smtClean="0"/>
              <a:t>10/7/20</a:t>
            </a:fld>
            <a:endParaRPr lang="en-US"/>
          </a:p>
        </p:txBody>
      </p:sp>
      <p:sp>
        <p:nvSpPr>
          <p:cNvPr id="9" name="Footer Placeholder 8">
            <a:extLst>
              <a:ext uri="{FF2B5EF4-FFF2-40B4-BE49-F238E27FC236}">
                <a16:creationId xmlns:a16="http://schemas.microsoft.com/office/drawing/2014/main" id="{AB01B558-4D01-7242-8AA0-1614C59329EF}"/>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330047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5">
            <a:extLst>
              <a:ext uri="{FF2B5EF4-FFF2-40B4-BE49-F238E27FC236}">
                <a16:creationId xmlns:a16="http://schemas.microsoft.com/office/drawing/2014/main" id="{C122FEDD-8CE3-E444-B470-A9B362A532E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fld id="{515201D7-3A81-D74F-86D1-A232EA454273}" type="slidenum">
              <a:rPr lang="en-US" altLang="en-US" sz="1400">
                <a:latin typeface="Arial" panose="020B0604020202020204" pitchFamily="34" charset="0"/>
              </a:rPr>
              <a:pPr/>
              <a:t>26</a:t>
            </a:fld>
            <a:endParaRPr lang="en-US" altLang="en-US" sz="1400">
              <a:solidFill>
                <a:schemeClr val="tx1"/>
              </a:solidFill>
              <a:latin typeface="Arial" panose="020B0604020202020204" pitchFamily="34" charset="0"/>
            </a:endParaRPr>
          </a:p>
        </p:txBody>
      </p:sp>
      <p:sp>
        <p:nvSpPr>
          <p:cNvPr id="15364" name="Rectangle 5">
            <a:extLst>
              <a:ext uri="{FF2B5EF4-FFF2-40B4-BE49-F238E27FC236}">
                <a16:creationId xmlns:a16="http://schemas.microsoft.com/office/drawing/2014/main" id="{C0D0DE73-6E48-D347-A124-982B1473A0DF}"/>
              </a:ext>
            </a:extLst>
          </p:cNvPr>
          <p:cNvSpPr>
            <a:spLocks noGrp="1" noChangeArrowheads="1"/>
          </p:cNvSpPr>
          <p:nvPr>
            <p:ph type="title"/>
          </p:nvPr>
        </p:nvSpPr>
        <p:spPr>
          <a:xfrm>
            <a:off x="0" y="0"/>
            <a:ext cx="8077200" cy="762000"/>
          </a:xfrm>
        </p:spPr>
        <p:txBody>
          <a:bodyPr/>
          <a:lstStyle/>
          <a:p>
            <a:r>
              <a:rPr lang="en-US" altLang="en-US"/>
              <a:t>Why does the beam heat up?</a:t>
            </a:r>
          </a:p>
        </p:txBody>
      </p:sp>
      <p:sp>
        <p:nvSpPr>
          <p:cNvPr id="15365" name="Rectangle 7">
            <a:extLst>
              <a:ext uri="{FF2B5EF4-FFF2-40B4-BE49-F238E27FC236}">
                <a16:creationId xmlns:a16="http://schemas.microsoft.com/office/drawing/2014/main" id="{4DD438C5-13B8-B741-BEB2-1FB0A663A921}"/>
              </a:ext>
            </a:extLst>
          </p:cNvPr>
          <p:cNvSpPr>
            <a:spLocks noGrp="1" noChangeArrowheads="1"/>
          </p:cNvSpPr>
          <p:nvPr>
            <p:ph type="body" sz="half" idx="1"/>
          </p:nvPr>
        </p:nvSpPr>
        <p:spPr>
          <a:xfrm>
            <a:off x="533400" y="1066800"/>
            <a:ext cx="685800" cy="304800"/>
          </a:xfrm>
        </p:spPr>
        <p:txBody>
          <a:bodyPr/>
          <a:lstStyle/>
          <a:p>
            <a:pPr>
              <a:lnSpc>
                <a:spcPct val="80000"/>
              </a:lnSpc>
              <a:buFontTx/>
              <a:buNone/>
            </a:pPr>
            <a:endParaRPr lang="en-US" altLang="en-US" sz="1600"/>
          </a:p>
        </p:txBody>
      </p:sp>
      <p:sp>
        <p:nvSpPr>
          <p:cNvPr id="15366" name="Text Box 9">
            <a:extLst>
              <a:ext uri="{FF2B5EF4-FFF2-40B4-BE49-F238E27FC236}">
                <a16:creationId xmlns:a16="http://schemas.microsoft.com/office/drawing/2014/main" id="{C78E8F6C-F334-474B-A66B-A4BE078FCEC6}"/>
              </a:ext>
            </a:extLst>
          </p:cNvPr>
          <p:cNvSpPr txBox="1">
            <a:spLocks noChangeArrowheads="1"/>
          </p:cNvSpPr>
          <p:nvPr/>
        </p:nvSpPr>
        <p:spPr bwMode="auto">
          <a:xfrm>
            <a:off x="6248400" y="1093788"/>
            <a:ext cx="276225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txBody>
          <a:bodyPr>
            <a:spAutoFit/>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r>
              <a:rPr lang="en-US" altLang="en-US" sz="2400"/>
              <a:t>Look at 2 particles</a:t>
            </a:r>
          </a:p>
          <a:p>
            <a:r>
              <a:rPr lang="en-US" altLang="en-US" sz="2400"/>
              <a:t>  in the same beam </a:t>
            </a:r>
          </a:p>
          <a:p>
            <a:r>
              <a:rPr lang="en-US" altLang="en-US" sz="2400"/>
              <a:t>  bouncing off</a:t>
            </a:r>
          </a:p>
          <a:p>
            <a:r>
              <a:rPr lang="en-US" altLang="en-US" sz="2400"/>
              <a:t>  each other</a:t>
            </a:r>
          </a:p>
        </p:txBody>
      </p:sp>
      <p:sp>
        <p:nvSpPr>
          <p:cNvPr id="15367" name="Text Box 10">
            <a:extLst>
              <a:ext uri="{FF2B5EF4-FFF2-40B4-BE49-F238E27FC236}">
                <a16:creationId xmlns:a16="http://schemas.microsoft.com/office/drawing/2014/main" id="{2639470A-CADC-854C-A6C9-65B1D1EF1631}"/>
              </a:ext>
            </a:extLst>
          </p:cNvPr>
          <p:cNvSpPr txBox="1">
            <a:spLocks noChangeArrowheads="1"/>
          </p:cNvSpPr>
          <p:nvPr/>
        </p:nvSpPr>
        <p:spPr bwMode="auto">
          <a:xfrm>
            <a:off x="6248400" y="3532188"/>
            <a:ext cx="294957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txBody>
          <a:bodyPr>
            <a:spAutoFit/>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r>
              <a:rPr lang="en-US" altLang="en-US" sz="2400" dirty="0"/>
              <a:t>Dispersion causes</a:t>
            </a:r>
          </a:p>
          <a:p>
            <a:r>
              <a:rPr lang="en-US" altLang="en-US" sz="2400" dirty="0"/>
              <a:t>  average orbit to</a:t>
            </a:r>
          </a:p>
          <a:p>
            <a:r>
              <a:rPr lang="en-US" altLang="en-US" sz="2400" dirty="0"/>
              <a:t>  change with energy.</a:t>
            </a:r>
          </a:p>
          <a:p>
            <a:r>
              <a:rPr lang="en-US" altLang="en-US" sz="2400" dirty="0"/>
              <a:t>Can get an increase</a:t>
            </a:r>
          </a:p>
          <a:p>
            <a:r>
              <a:rPr lang="en-US" altLang="en-US" sz="2400" dirty="0"/>
              <a:t>  in transverse speed!</a:t>
            </a:r>
          </a:p>
        </p:txBody>
      </p:sp>
      <p:pic>
        <p:nvPicPr>
          <p:cNvPr id="15368" name="Picture 12">
            <a:extLst>
              <a:ext uri="{FF2B5EF4-FFF2-40B4-BE49-F238E27FC236}">
                <a16:creationId xmlns:a16="http://schemas.microsoft.com/office/drawing/2014/main" id="{86892804-C13B-6547-BC58-A4F6C5C8AEBF}"/>
              </a:ext>
            </a:extLst>
          </p:cNvPr>
          <p:cNvPicPr>
            <a:picLocks noGrp="1"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0" y="752475"/>
            <a:ext cx="6248400" cy="5457825"/>
          </a:xfrm>
          <a:noFill/>
        </p:spPr>
      </p:pic>
      <p:sp>
        <p:nvSpPr>
          <p:cNvPr id="15369" name="Text Box 13">
            <a:extLst>
              <a:ext uri="{FF2B5EF4-FFF2-40B4-BE49-F238E27FC236}">
                <a16:creationId xmlns:a16="http://schemas.microsoft.com/office/drawing/2014/main" id="{E0993D04-813A-4548-BFAA-298D89812339}"/>
              </a:ext>
            </a:extLst>
          </p:cNvPr>
          <p:cNvSpPr txBox="1">
            <a:spLocks noChangeArrowheads="1"/>
          </p:cNvSpPr>
          <p:nvPr/>
        </p:nvSpPr>
        <p:spPr bwMode="auto">
          <a:xfrm>
            <a:off x="228600" y="3276600"/>
            <a:ext cx="2441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txBody>
          <a:bodyPr wrap="none">
            <a:spAutoFit/>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r>
              <a:rPr lang="en-US" altLang="en-US" sz="2400"/>
              <a:t>Go to “rest frame”</a:t>
            </a:r>
          </a:p>
        </p:txBody>
      </p:sp>
      <p:sp>
        <p:nvSpPr>
          <p:cNvPr id="2" name="Date Placeholder 1">
            <a:extLst>
              <a:ext uri="{FF2B5EF4-FFF2-40B4-BE49-F238E27FC236}">
                <a16:creationId xmlns:a16="http://schemas.microsoft.com/office/drawing/2014/main" id="{12AFD962-65E9-3C4B-9A93-3160ADE8DC55}"/>
              </a:ext>
            </a:extLst>
          </p:cNvPr>
          <p:cNvSpPr>
            <a:spLocks noGrp="1"/>
          </p:cNvSpPr>
          <p:nvPr>
            <p:ph type="dt" sz="half" idx="10"/>
          </p:nvPr>
        </p:nvSpPr>
        <p:spPr/>
        <p:txBody>
          <a:bodyPr/>
          <a:lstStyle/>
          <a:p>
            <a:pPr>
              <a:defRPr/>
            </a:pPr>
            <a:fld id="{2C0B0A5E-8117-B842-8278-7D7FBB86CF36}" type="datetime1">
              <a:rPr lang="en-US" smtClean="0">
                <a:solidFill>
                  <a:schemeClr val="tx1"/>
                </a:solidFill>
              </a:rPr>
              <a:t>10/7/20</a:t>
            </a:fld>
            <a:endParaRPr lang="en-US">
              <a:solidFill>
                <a:schemeClr val="tx1"/>
              </a:solidFill>
            </a:endParaRPr>
          </a:p>
        </p:txBody>
      </p:sp>
      <p:sp>
        <p:nvSpPr>
          <p:cNvPr id="3" name="Footer Placeholder 2">
            <a:extLst>
              <a:ext uri="{FF2B5EF4-FFF2-40B4-BE49-F238E27FC236}">
                <a16:creationId xmlns:a16="http://schemas.microsoft.com/office/drawing/2014/main" id="{F2EA71D3-70C7-4343-982C-86863AF3EADC}"/>
              </a:ext>
            </a:extLst>
          </p:cNvPr>
          <p:cNvSpPr>
            <a:spLocks noGrp="1"/>
          </p:cNvSpPr>
          <p:nvPr>
            <p:ph type="ftr" sz="quarter" idx="12"/>
          </p:nvPr>
        </p:nvSpPr>
        <p:spPr/>
        <p:txBody>
          <a:bodyPr/>
          <a:lstStyle/>
          <a:p>
            <a:pPr>
              <a:defRPr/>
            </a:pPr>
            <a:r>
              <a:rPr lang="en-US"/>
              <a:t>EIC Collaboration Workshop </a:t>
            </a:r>
          </a:p>
        </p:txBody>
      </p:sp>
    </p:spTree>
    <p:extLst>
      <p:ext uri="{BB962C8B-B14F-4D97-AF65-F5344CB8AC3E}">
        <p14:creationId xmlns:p14="http://schemas.microsoft.com/office/powerpoint/2010/main" val="2748506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4">
            <a:extLst>
              <a:ext uri="{FF2B5EF4-FFF2-40B4-BE49-F238E27FC236}">
                <a16:creationId xmlns:a16="http://schemas.microsoft.com/office/drawing/2014/main" id="{90C831BB-656B-1B44-A1E8-E5A836E872E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fld id="{C6771BFE-EF94-9B4B-A564-82EF0BDB6A33}" type="slidenum">
              <a:rPr lang="en-US" altLang="en-US" sz="1400">
                <a:latin typeface="Arial" panose="020B0604020202020204" pitchFamily="34" charset="0"/>
              </a:rPr>
              <a:pPr/>
              <a:t>27</a:t>
            </a:fld>
            <a:endParaRPr lang="en-US" altLang="en-US" sz="1400">
              <a:solidFill>
                <a:schemeClr val="tx1"/>
              </a:solidFill>
              <a:latin typeface="Arial" panose="020B0604020202020204" pitchFamily="34" charset="0"/>
            </a:endParaRPr>
          </a:p>
        </p:txBody>
      </p:sp>
      <p:sp>
        <p:nvSpPr>
          <p:cNvPr id="16388" name="Rectangle 2">
            <a:extLst>
              <a:ext uri="{FF2B5EF4-FFF2-40B4-BE49-F238E27FC236}">
                <a16:creationId xmlns:a16="http://schemas.microsoft.com/office/drawing/2014/main" id="{B8D32179-ABE2-0648-917A-2819D5D6F228}"/>
              </a:ext>
            </a:extLst>
          </p:cNvPr>
          <p:cNvSpPr>
            <a:spLocks noGrp="1" noChangeArrowheads="1"/>
          </p:cNvSpPr>
          <p:nvPr>
            <p:ph type="title"/>
          </p:nvPr>
        </p:nvSpPr>
        <p:spPr>
          <a:xfrm>
            <a:off x="0" y="0"/>
            <a:ext cx="2971800" cy="1447800"/>
          </a:xfrm>
        </p:spPr>
        <p:txBody>
          <a:bodyPr>
            <a:normAutofit fontScale="90000"/>
          </a:bodyPr>
          <a:lstStyle/>
          <a:p>
            <a:r>
              <a:rPr lang="en-US" altLang="en-US"/>
              <a:t>Basic Idea of </a:t>
            </a:r>
            <a:br>
              <a:rPr lang="en-US" altLang="en-US"/>
            </a:br>
            <a:r>
              <a:rPr lang="en-US" altLang="en-US"/>
              <a:t>Longitudinal Cooling</a:t>
            </a:r>
          </a:p>
        </p:txBody>
      </p:sp>
      <p:sp>
        <p:nvSpPr>
          <p:cNvPr id="16389" name="Rectangle 3">
            <a:extLst>
              <a:ext uri="{FF2B5EF4-FFF2-40B4-BE49-F238E27FC236}">
                <a16:creationId xmlns:a16="http://schemas.microsoft.com/office/drawing/2014/main" id="{6CF07A42-E95E-6C4C-B88D-EEC8A1A85D69}"/>
              </a:ext>
            </a:extLst>
          </p:cNvPr>
          <p:cNvSpPr>
            <a:spLocks noGrp="1" noChangeArrowheads="1"/>
          </p:cNvSpPr>
          <p:nvPr>
            <p:ph type="body" idx="1"/>
          </p:nvPr>
        </p:nvSpPr>
        <p:spPr>
          <a:xfrm>
            <a:off x="0" y="1600200"/>
            <a:ext cx="3886200" cy="4495800"/>
          </a:xfrm>
        </p:spPr>
        <p:txBody>
          <a:bodyPr>
            <a:normAutofit fontScale="92500" lnSpcReduction="20000"/>
          </a:bodyPr>
          <a:lstStyle/>
          <a:p>
            <a:pPr>
              <a:lnSpc>
                <a:spcPct val="90000"/>
              </a:lnSpc>
              <a:buFontTx/>
              <a:buNone/>
            </a:pPr>
            <a:r>
              <a:rPr lang="en-US" altLang="en-US"/>
              <a:t>Pickup gets average velocity</a:t>
            </a:r>
          </a:p>
          <a:p>
            <a:pPr>
              <a:lnSpc>
                <a:spcPct val="90000"/>
              </a:lnSpc>
              <a:buFontTx/>
              <a:buNone/>
            </a:pPr>
            <a:r>
              <a:rPr lang="en-US" altLang="en-US"/>
              <a:t> error in sample with respect to synchronous particle.</a:t>
            </a:r>
          </a:p>
          <a:p>
            <a:pPr>
              <a:lnSpc>
                <a:spcPct val="90000"/>
              </a:lnSpc>
              <a:buFontTx/>
              <a:buNone/>
            </a:pPr>
            <a:r>
              <a:rPr lang="en-US" altLang="en-US"/>
              <a:t>Flipping a coin 100 times rarely gives exactly 50 heads</a:t>
            </a:r>
          </a:p>
          <a:p>
            <a:pPr>
              <a:lnSpc>
                <a:spcPct val="90000"/>
              </a:lnSpc>
              <a:buFontTx/>
              <a:buNone/>
            </a:pPr>
            <a:r>
              <a:rPr lang="en-US" altLang="en-US"/>
              <a:t>Kicker is broad band RF</a:t>
            </a:r>
          </a:p>
          <a:p>
            <a:pPr>
              <a:lnSpc>
                <a:spcPct val="90000"/>
              </a:lnSpc>
              <a:buFontTx/>
              <a:buNone/>
            </a:pPr>
            <a:r>
              <a:rPr lang="en-US" altLang="en-US"/>
              <a:t>Subtracts the average from each sample. </a:t>
            </a:r>
          </a:p>
          <a:p>
            <a:pPr>
              <a:lnSpc>
                <a:spcPct val="90000"/>
              </a:lnSpc>
              <a:buFontTx/>
              <a:buNone/>
            </a:pPr>
            <a:r>
              <a:rPr lang="en-US" altLang="en-US"/>
              <a:t>The spread is reduced!</a:t>
            </a:r>
          </a:p>
          <a:p>
            <a:pPr>
              <a:lnSpc>
                <a:spcPct val="90000"/>
              </a:lnSpc>
              <a:buFontTx/>
              <a:buNone/>
            </a:pPr>
            <a:r>
              <a:rPr lang="en-US" altLang="en-US"/>
              <a:t>Longitudinal slip mixes into new samples</a:t>
            </a:r>
          </a:p>
        </p:txBody>
      </p:sp>
      <p:pic>
        <p:nvPicPr>
          <p:cNvPr id="16390" name="Picture 4">
            <a:extLst>
              <a:ext uri="{FF2B5EF4-FFF2-40B4-BE49-F238E27FC236}">
                <a16:creationId xmlns:a16="http://schemas.microsoft.com/office/drawing/2014/main" id="{FBCDC4C2-F575-F846-A807-376E861878D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57600" y="152400"/>
            <a:ext cx="506095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pic>
      <p:sp>
        <p:nvSpPr>
          <p:cNvPr id="16391" name="Text Box 5">
            <a:extLst>
              <a:ext uri="{FF2B5EF4-FFF2-40B4-BE49-F238E27FC236}">
                <a16:creationId xmlns:a16="http://schemas.microsoft.com/office/drawing/2014/main" id="{C5E6D0B7-303B-194A-B17A-00DCD4B5ED5F}"/>
              </a:ext>
            </a:extLst>
          </p:cNvPr>
          <p:cNvSpPr txBox="1">
            <a:spLocks noChangeArrowheads="1"/>
          </p:cNvSpPr>
          <p:nvPr/>
        </p:nvSpPr>
        <p:spPr bwMode="auto">
          <a:xfrm>
            <a:off x="3124200" y="914400"/>
            <a:ext cx="5794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txBody>
          <a:bodyPr wrap="none">
            <a:spAutoFit/>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r>
              <a:rPr lang="en-US" altLang="en-US" sz="2800">
                <a:sym typeface="Symbol" pitchFamily="2" charset="2"/>
              </a:rPr>
              <a:t>v</a:t>
            </a:r>
          </a:p>
        </p:txBody>
      </p:sp>
      <p:sp>
        <p:nvSpPr>
          <p:cNvPr id="16392" name="Text Box 8">
            <a:extLst>
              <a:ext uri="{FF2B5EF4-FFF2-40B4-BE49-F238E27FC236}">
                <a16:creationId xmlns:a16="http://schemas.microsoft.com/office/drawing/2014/main" id="{7B1FD87E-5718-EB42-9FC9-1C505480E6F9}"/>
              </a:ext>
            </a:extLst>
          </p:cNvPr>
          <p:cNvSpPr txBox="1">
            <a:spLocks noChangeArrowheads="1"/>
          </p:cNvSpPr>
          <p:nvPr/>
        </p:nvSpPr>
        <p:spPr bwMode="auto">
          <a:xfrm>
            <a:off x="6629400" y="1981200"/>
            <a:ext cx="1822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txBody>
          <a:bodyPr wrap="none">
            <a:spAutoFit/>
          </a:bodyPr>
          <a:lstStyle>
            <a:lvl1pPr>
              <a:defRPr sz="2000">
                <a:solidFill>
                  <a:schemeClr val="bg1"/>
                </a:solidFill>
                <a:latin typeface="Times New Roman" panose="02020603050405020304" pitchFamily="18" charset="0"/>
              </a:defRPr>
            </a:lvl1pPr>
            <a:lvl2pPr marL="742950" indent="-285750">
              <a:defRPr sz="2000">
                <a:solidFill>
                  <a:schemeClr val="bg1"/>
                </a:solidFill>
                <a:latin typeface="Times New Roman" panose="02020603050405020304" pitchFamily="18" charset="0"/>
              </a:defRPr>
            </a:lvl2pPr>
            <a:lvl3pPr marL="1143000" indent="-228600">
              <a:defRPr sz="2000">
                <a:solidFill>
                  <a:schemeClr val="bg1"/>
                </a:solidFill>
                <a:latin typeface="Times New Roman" panose="02020603050405020304" pitchFamily="18" charset="0"/>
              </a:defRPr>
            </a:lvl3pPr>
            <a:lvl4pPr marL="1600200" indent="-228600">
              <a:defRPr sz="2000">
                <a:solidFill>
                  <a:schemeClr val="bg1"/>
                </a:solidFill>
                <a:latin typeface="Times New Roman" panose="02020603050405020304" pitchFamily="18" charset="0"/>
              </a:defRPr>
            </a:lvl4pPr>
            <a:lvl5pPr marL="2057400" indent="-228600">
              <a:defRPr sz="2000">
                <a:solidFill>
                  <a:schemeClr val="bg1"/>
                </a:solidFill>
                <a:latin typeface="Times New Roman" panose="02020603050405020304" pitchFamily="18" charset="0"/>
              </a:defRPr>
            </a:lvl5pPr>
            <a:lvl6pPr marL="2514600" indent="-228600" eaLnBrk="0" fontAlgn="base" hangingPunct="0">
              <a:spcBef>
                <a:spcPct val="0"/>
              </a:spcBef>
              <a:spcAft>
                <a:spcPct val="0"/>
              </a:spcAft>
              <a:defRPr sz="2000">
                <a:solidFill>
                  <a:schemeClr val="bg1"/>
                </a:solidFill>
                <a:latin typeface="Times New Roman" panose="02020603050405020304" pitchFamily="18" charset="0"/>
              </a:defRPr>
            </a:lvl6pPr>
            <a:lvl7pPr marL="2971800" indent="-228600" eaLnBrk="0" fontAlgn="base" hangingPunct="0">
              <a:spcBef>
                <a:spcPct val="0"/>
              </a:spcBef>
              <a:spcAft>
                <a:spcPct val="0"/>
              </a:spcAft>
              <a:defRPr sz="2000">
                <a:solidFill>
                  <a:schemeClr val="bg1"/>
                </a:solidFill>
                <a:latin typeface="Times New Roman" panose="02020603050405020304" pitchFamily="18" charset="0"/>
              </a:defRPr>
            </a:lvl7pPr>
            <a:lvl8pPr marL="3429000" indent="-228600" eaLnBrk="0" fontAlgn="base" hangingPunct="0">
              <a:spcBef>
                <a:spcPct val="0"/>
              </a:spcBef>
              <a:spcAft>
                <a:spcPct val="0"/>
              </a:spcAft>
              <a:defRPr sz="2000">
                <a:solidFill>
                  <a:schemeClr val="bg1"/>
                </a:solidFill>
                <a:latin typeface="Times New Roman" panose="02020603050405020304" pitchFamily="18" charset="0"/>
              </a:defRPr>
            </a:lvl8pPr>
            <a:lvl9pPr marL="3886200" indent="-228600" eaLnBrk="0" fontAlgn="base" hangingPunct="0">
              <a:spcBef>
                <a:spcPct val="0"/>
              </a:spcBef>
              <a:spcAft>
                <a:spcPct val="0"/>
              </a:spcAft>
              <a:defRPr sz="2000">
                <a:solidFill>
                  <a:schemeClr val="bg1"/>
                </a:solidFill>
                <a:latin typeface="Times New Roman" panose="02020603050405020304" pitchFamily="18" charset="0"/>
              </a:defRPr>
            </a:lvl9pPr>
          </a:lstStyle>
          <a:p>
            <a:r>
              <a:rPr lang="en-US" altLang="en-US"/>
              <a:t>relative position</a:t>
            </a:r>
          </a:p>
        </p:txBody>
      </p:sp>
      <p:pic>
        <p:nvPicPr>
          <p:cNvPr id="16393" name="Picture 15">
            <a:extLst>
              <a:ext uri="{FF2B5EF4-FFF2-40B4-BE49-F238E27FC236}">
                <a16:creationId xmlns:a16="http://schemas.microsoft.com/office/drawing/2014/main" id="{F68337D8-45EB-1847-A133-11E3304B279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33800" y="1981200"/>
            <a:ext cx="685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pic>
      <p:pic>
        <p:nvPicPr>
          <p:cNvPr id="16394" name="Picture 16">
            <a:extLst>
              <a:ext uri="{FF2B5EF4-FFF2-40B4-BE49-F238E27FC236}">
                <a16:creationId xmlns:a16="http://schemas.microsoft.com/office/drawing/2014/main" id="{B1FECEAC-134F-1744-818C-D27E1010D31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581400" y="2209800"/>
            <a:ext cx="146526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med" len="lg"/>
              </a14:hiddenLine>
            </a:ext>
          </a:extLst>
        </p:spPr>
      </p:pic>
      <p:sp>
        <p:nvSpPr>
          <p:cNvPr id="2" name="Date Placeholder 1">
            <a:extLst>
              <a:ext uri="{FF2B5EF4-FFF2-40B4-BE49-F238E27FC236}">
                <a16:creationId xmlns:a16="http://schemas.microsoft.com/office/drawing/2014/main" id="{B4DB527A-74AA-AC42-A590-80E6CA6D10D0}"/>
              </a:ext>
            </a:extLst>
          </p:cNvPr>
          <p:cNvSpPr>
            <a:spLocks noGrp="1"/>
          </p:cNvSpPr>
          <p:nvPr>
            <p:ph type="dt" sz="half" idx="10"/>
          </p:nvPr>
        </p:nvSpPr>
        <p:spPr/>
        <p:txBody>
          <a:bodyPr/>
          <a:lstStyle/>
          <a:p>
            <a:fld id="{3B340E7F-C7A1-2946-91FF-1DF5EE74B894}" type="datetime1">
              <a:rPr lang="en-US" smtClean="0"/>
              <a:t>10/7/20</a:t>
            </a:fld>
            <a:endParaRPr lang="en-US"/>
          </a:p>
        </p:txBody>
      </p:sp>
      <p:sp>
        <p:nvSpPr>
          <p:cNvPr id="3" name="Footer Placeholder 2">
            <a:extLst>
              <a:ext uri="{FF2B5EF4-FFF2-40B4-BE49-F238E27FC236}">
                <a16:creationId xmlns:a16="http://schemas.microsoft.com/office/drawing/2014/main" id="{D1319824-27B3-FE42-9AD4-A57BE6C1DC05}"/>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564984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1DDB04-6D82-5C43-A3CF-C3E1AB0B2AE2}"/>
              </a:ext>
            </a:extLst>
          </p:cNvPr>
          <p:cNvSpPr>
            <a:spLocks noGrp="1"/>
          </p:cNvSpPr>
          <p:nvPr>
            <p:ph idx="1"/>
          </p:nvPr>
        </p:nvSpPr>
        <p:spPr>
          <a:xfrm>
            <a:off x="0" y="1459434"/>
            <a:ext cx="6564923" cy="3939132"/>
          </a:xfrm>
        </p:spPr>
        <p:txBody>
          <a:bodyPr>
            <a:noAutofit/>
          </a:bodyPr>
          <a:lstStyle/>
          <a:p>
            <a:pPr>
              <a:buFont typeface="+mj-lt"/>
              <a:buAutoNum type="arabicPeriod"/>
            </a:pPr>
            <a:r>
              <a:rPr lang="en-US" sz="1600" dirty="0">
                <a:latin typeface="Calibri Light" panose="020F0302020204030204" pitchFamily="34" charset="0"/>
                <a:cs typeface="Calibri Light" panose="020F0302020204030204" pitchFamily="34" charset="0"/>
              </a:rPr>
              <a:t> The cooling rate is derived in </a:t>
            </a:r>
            <a:r>
              <a:rPr lang="en-US" sz="1600" b="1" dirty="0">
                <a:latin typeface="Calibri Light" panose="020F0302020204030204" pitchFamily="34" charset="0"/>
                <a:cs typeface="Calibri Light" panose="020F0302020204030204" pitchFamily="34" charset="0"/>
              </a:rPr>
              <a:t>1D model </a:t>
            </a:r>
            <a:r>
              <a:rPr lang="en-US" sz="1600" dirty="0">
                <a:latin typeface="Calibri Light" panose="020F0302020204030204" pitchFamily="34" charset="0"/>
                <a:cs typeface="Calibri Light" panose="020F0302020204030204" pitchFamily="34" charset="0"/>
              </a:rPr>
              <a:t>for the longitudinal degree of freedom and is optimized with respect to the chicane strength. </a:t>
            </a:r>
          </a:p>
          <a:p>
            <a:pPr>
              <a:buFont typeface="+mj-lt"/>
              <a:buAutoNum type="arabicPeriod"/>
            </a:pPr>
            <a:r>
              <a:rPr lang="en-US" sz="1600" dirty="0">
                <a:latin typeface="Calibri Light" panose="020F0302020204030204" pitchFamily="34" charset="0"/>
                <a:cs typeface="Calibri Light" panose="020F0302020204030204" pitchFamily="34" charset="0"/>
              </a:rPr>
              <a:t> One and two </a:t>
            </a:r>
            <a:r>
              <a:rPr lang="en-US" sz="1600" b="1" dirty="0">
                <a:latin typeface="Calibri Light" panose="020F0302020204030204" pitchFamily="34" charset="0"/>
                <a:cs typeface="Calibri Light" panose="020F0302020204030204" pitchFamily="34" charset="0"/>
              </a:rPr>
              <a:t>amplification sections </a:t>
            </a:r>
            <a:r>
              <a:rPr lang="en-US" sz="1600" dirty="0">
                <a:latin typeface="Calibri Light" panose="020F0302020204030204" pitchFamily="34" charset="0"/>
                <a:cs typeface="Calibri Light" panose="020F0302020204030204" pitchFamily="34" charset="0"/>
              </a:rPr>
              <a:t>are studied and the cooling rate is obtained as a function of their parameters.</a:t>
            </a:r>
          </a:p>
          <a:p>
            <a:pPr>
              <a:buFont typeface="+mj-lt"/>
              <a:buAutoNum type="arabicPeriod"/>
            </a:pPr>
            <a:r>
              <a:rPr lang="en-US" sz="1600" dirty="0">
                <a:latin typeface="Calibri Light" panose="020F0302020204030204" pitchFamily="34" charset="0"/>
                <a:cs typeface="Calibri Light" panose="020F0302020204030204" pitchFamily="34" charset="0"/>
              </a:rPr>
              <a:t> Control of the dispersion in the modulator and kicker re-distributes the cooling rates between </a:t>
            </a:r>
            <a:r>
              <a:rPr lang="en-US" sz="1600" b="1" dirty="0">
                <a:latin typeface="Calibri Light" panose="020F0302020204030204" pitchFamily="34" charset="0"/>
                <a:cs typeface="Calibri Light" panose="020F0302020204030204" pitchFamily="34" charset="0"/>
              </a:rPr>
              <a:t>the longitudinal and transverse </a:t>
            </a:r>
            <a:r>
              <a:rPr lang="en-US" sz="1600" dirty="0">
                <a:latin typeface="Calibri Light" panose="020F0302020204030204" pitchFamily="34" charset="0"/>
                <a:cs typeface="Calibri Light" panose="020F0302020204030204" pitchFamily="34" charset="0"/>
              </a:rPr>
              <a:t>degrees of freedom.</a:t>
            </a:r>
          </a:p>
          <a:p>
            <a:pPr>
              <a:buFont typeface="+mj-lt"/>
              <a:buAutoNum type="arabicPeriod"/>
            </a:pPr>
            <a:r>
              <a:rPr lang="en-US" sz="1600" dirty="0">
                <a:latin typeface="Calibri Light" panose="020F0302020204030204" pitchFamily="34" charset="0"/>
                <a:cs typeface="Calibri Light" panose="020F0302020204030204" pitchFamily="34" charset="0"/>
              </a:rPr>
              <a:t> </a:t>
            </a:r>
            <a:r>
              <a:rPr lang="en-US" sz="1600" b="1" dirty="0">
                <a:latin typeface="Calibri Light" panose="020F0302020204030204" pitchFamily="34" charset="0"/>
                <a:cs typeface="Calibri Light" panose="020F0302020204030204" pitchFamily="34" charset="0"/>
              </a:rPr>
              <a:t>3D effects </a:t>
            </a:r>
            <a:r>
              <a:rPr lang="en-US" sz="1600" dirty="0">
                <a:latin typeface="Calibri Light" panose="020F0302020204030204" pitchFamily="34" charset="0"/>
                <a:cs typeface="Calibri Light" panose="020F0302020204030204" pitchFamily="34" charset="0"/>
              </a:rPr>
              <a:t>in cooling are analyzed. This analysis indicates that 1D model is a good approximation to a more realistic 3D one.</a:t>
            </a:r>
          </a:p>
          <a:p>
            <a:pPr>
              <a:buFont typeface="+mj-lt"/>
              <a:buAutoNum type="arabicPeriod"/>
            </a:pPr>
            <a:r>
              <a:rPr lang="en-US" sz="1600" dirty="0">
                <a:latin typeface="Calibri Light" panose="020F0302020204030204" pitchFamily="34" charset="0"/>
                <a:cs typeface="Calibri Light" panose="020F0302020204030204" pitchFamily="34" charset="0"/>
              </a:rPr>
              <a:t> Effects of </a:t>
            </a:r>
            <a:r>
              <a:rPr lang="en-US" sz="1600" b="1" dirty="0">
                <a:latin typeface="Calibri Light" panose="020F0302020204030204" pitchFamily="34" charset="0"/>
                <a:cs typeface="Calibri Light" panose="020F0302020204030204" pitchFamily="34" charset="0"/>
              </a:rPr>
              <a:t>energy deviations </a:t>
            </a:r>
            <a:r>
              <a:rPr lang="en-US" sz="1600" dirty="0">
                <a:latin typeface="Calibri Light" panose="020F0302020204030204" pitchFamily="34" charset="0"/>
                <a:cs typeface="Calibri Light" panose="020F0302020204030204" pitchFamily="34" charset="0"/>
              </a:rPr>
              <a:t>in electron and hadron beams is studied and </a:t>
            </a:r>
            <a:r>
              <a:rPr lang="en-US" sz="1600" b="1" dirty="0">
                <a:latin typeface="Calibri Light" panose="020F0302020204030204" pitchFamily="34" charset="0"/>
                <a:cs typeface="Calibri Light" panose="020F0302020204030204" pitchFamily="34" charset="0"/>
              </a:rPr>
              <a:t>tolerances</a:t>
            </a:r>
            <a:r>
              <a:rPr lang="en-US" sz="1600" dirty="0">
                <a:latin typeface="Calibri Light" panose="020F0302020204030204" pitchFamily="34" charset="0"/>
                <a:cs typeface="Calibri Light" panose="020F0302020204030204" pitchFamily="34" charset="0"/>
              </a:rPr>
              <a:t> established for various energy profiles.</a:t>
            </a:r>
          </a:p>
          <a:p>
            <a:pPr>
              <a:buFont typeface="+mj-lt"/>
              <a:buAutoNum type="arabicPeriod"/>
            </a:pPr>
            <a:r>
              <a:rPr lang="en-US" sz="1600" b="1" dirty="0">
                <a:latin typeface="Calibri Light" panose="020F0302020204030204" pitchFamily="34" charset="0"/>
                <a:cs typeface="Calibri Light" panose="020F0302020204030204" pitchFamily="34" charset="0"/>
              </a:rPr>
              <a:t>Noise effects and the associated heating process </a:t>
            </a:r>
            <a:r>
              <a:rPr lang="en-US" sz="1600" dirty="0">
                <a:latin typeface="Calibri Light" panose="020F0302020204030204" pitchFamily="34" charset="0"/>
                <a:cs typeface="Calibri Light" panose="020F0302020204030204" pitchFamily="34" charset="0"/>
              </a:rPr>
              <a:t>is taken into account. The cooling rate is maximized with account to the noise.</a:t>
            </a:r>
          </a:p>
          <a:p>
            <a:pPr>
              <a:buFont typeface="+mj-lt"/>
              <a:buAutoNum type="arabicPeriod"/>
            </a:pPr>
            <a:r>
              <a:rPr lang="en-US" sz="1600" dirty="0">
                <a:latin typeface="Calibri Light" panose="020F0302020204030204" pitchFamily="34" charset="0"/>
                <a:cs typeface="Calibri Light" panose="020F0302020204030204" pitchFamily="34" charset="0"/>
              </a:rPr>
              <a:t> 1D cooling simulation code is implemented in </a:t>
            </a:r>
            <a:r>
              <a:rPr lang="en-US" sz="1600" dirty="0" err="1">
                <a:latin typeface="Calibri Light" panose="020F0302020204030204" pitchFamily="34" charset="0"/>
                <a:cs typeface="Calibri Light" panose="020F0302020204030204" pitchFamily="34" charset="0"/>
              </a:rPr>
              <a:t>Matlab</a:t>
            </a:r>
            <a:r>
              <a:rPr lang="en-US" sz="1600" dirty="0">
                <a:latin typeface="Calibri Light" panose="020F0302020204030204" pitchFamily="34" charset="0"/>
                <a:cs typeface="Calibri Light" panose="020F0302020204030204" pitchFamily="34" charset="0"/>
              </a:rPr>
              <a:t>. </a:t>
            </a:r>
            <a:r>
              <a:rPr lang="en-US" sz="1600" b="1" dirty="0">
                <a:latin typeface="Calibri Light" panose="020F0302020204030204" pitchFamily="34" charset="0"/>
                <a:cs typeface="Calibri Light" panose="020F0302020204030204" pitchFamily="34" charset="0"/>
              </a:rPr>
              <a:t>Theoretical formulas are benchmarked against computer simulations</a:t>
            </a:r>
            <a:r>
              <a:rPr lang="en-US" sz="1600" dirty="0">
                <a:latin typeface="Calibri Light" panose="020F0302020204030204" pitchFamily="34" charset="0"/>
                <a:cs typeface="Calibri Light" panose="020F0302020204030204" pitchFamily="34" charset="0"/>
              </a:rPr>
              <a:t>.</a:t>
            </a:r>
          </a:p>
        </p:txBody>
      </p:sp>
      <p:sp>
        <p:nvSpPr>
          <p:cNvPr id="4" name="Title 1">
            <a:extLst>
              <a:ext uri="{FF2B5EF4-FFF2-40B4-BE49-F238E27FC236}">
                <a16:creationId xmlns:a16="http://schemas.microsoft.com/office/drawing/2014/main" id="{1C8DCA21-318C-FD47-865F-4DB4AF0EBA75}"/>
              </a:ext>
            </a:extLst>
          </p:cNvPr>
          <p:cNvSpPr txBox="1">
            <a:spLocks/>
          </p:cNvSpPr>
          <p:nvPr/>
        </p:nvSpPr>
        <p:spPr>
          <a:xfrm>
            <a:off x="0" y="461924"/>
            <a:ext cx="9144000" cy="674959"/>
          </a:xfrm>
          <a:prstGeom prst="rect">
            <a:avLst/>
          </a:prstGeom>
          <a:solidFill>
            <a:srgbClr val="2C435B"/>
          </a:solidFill>
          <a:ln>
            <a:noFill/>
          </a:ln>
        </p:spPr>
        <p:txBody>
          <a:bodyPr vert="horz" lIns="91440" tIns="45720" rIns="91440" bIns="45720" rtlCol="0" anchor="ctr">
            <a:normAutofit/>
          </a:bodyPr>
          <a:lstStyle>
            <a:lvl1pPr algn="ctr" defTabSz="914400" rtl="0" eaLnBrk="1" latinLnBrk="0" hangingPunct="1">
              <a:lnSpc>
                <a:spcPct val="90000"/>
              </a:lnSpc>
              <a:spcBef>
                <a:spcPct val="0"/>
              </a:spcBef>
              <a:buNone/>
              <a:defRPr sz="3600" b="0" i="0" kern="1200">
                <a:solidFill>
                  <a:srgbClr val="FFFFFF"/>
                </a:solidFill>
                <a:latin typeface="+mj-lt"/>
                <a:ea typeface="Arial" panose="020B0604020202020204" pitchFamily="34" charset="0"/>
                <a:cs typeface="Arial" panose="020B0604020202020204" pitchFamily="34" charset="0"/>
              </a:defRPr>
            </a:lvl1pPr>
          </a:lstStyle>
          <a:p>
            <a:r>
              <a:rPr lang="en-US" dirty="0"/>
              <a:t>Various topics are addressed in theory</a:t>
            </a:r>
          </a:p>
        </p:txBody>
      </p:sp>
      <p:pic>
        <p:nvPicPr>
          <p:cNvPr id="5" name="Picture 4">
            <a:extLst>
              <a:ext uri="{FF2B5EF4-FFF2-40B4-BE49-F238E27FC236}">
                <a16:creationId xmlns:a16="http://schemas.microsoft.com/office/drawing/2014/main" id="{14E9399D-B30E-B34A-BF3C-A85D2C58A956}"/>
              </a:ext>
            </a:extLst>
          </p:cNvPr>
          <p:cNvPicPr>
            <a:picLocks noChangeAspect="1"/>
          </p:cNvPicPr>
          <p:nvPr/>
        </p:nvPicPr>
        <p:blipFill>
          <a:blip r:embed="rId3"/>
          <a:stretch>
            <a:fillRect/>
          </a:stretch>
        </p:blipFill>
        <p:spPr>
          <a:xfrm>
            <a:off x="1" y="6396076"/>
            <a:ext cx="2833134" cy="461924"/>
          </a:xfrm>
          <a:prstGeom prst="rect">
            <a:avLst/>
          </a:prstGeom>
        </p:spPr>
      </p:pic>
      <p:pic>
        <p:nvPicPr>
          <p:cNvPr id="2" name="Picture 1">
            <a:extLst>
              <a:ext uri="{FF2B5EF4-FFF2-40B4-BE49-F238E27FC236}">
                <a16:creationId xmlns:a16="http://schemas.microsoft.com/office/drawing/2014/main" id="{33BF8FA5-6DD2-974F-9185-55FCCF9CBACB}"/>
              </a:ext>
            </a:extLst>
          </p:cNvPr>
          <p:cNvPicPr>
            <a:picLocks noChangeAspect="1"/>
          </p:cNvPicPr>
          <p:nvPr/>
        </p:nvPicPr>
        <p:blipFill>
          <a:blip r:embed="rId4"/>
          <a:stretch>
            <a:fillRect/>
          </a:stretch>
        </p:blipFill>
        <p:spPr>
          <a:xfrm>
            <a:off x="6564923" y="1136883"/>
            <a:ext cx="2497015" cy="1905306"/>
          </a:xfrm>
          <a:prstGeom prst="rect">
            <a:avLst/>
          </a:prstGeom>
        </p:spPr>
      </p:pic>
      <p:pic>
        <p:nvPicPr>
          <p:cNvPr id="6" name="Picture 5">
            <a:extLst>
              <a:ext uri="{FF2B5EF4-FFF2-40B4-BE49-F238E27FC236}">
                <a16:creationId xmlns:a16="http://schemas.microsoft.com/office/drawing/2014/main" id="{14605C8D-23FC-134B-88EC-112AD7DDE069}"/>
              </a:ext>
            </a:extLst>
          </p:cNvPr>
          <p:cNvPicPr>
            <a:picLocks noChangeAspect="1"/>
          </p:cNvPicPr>
          <p:nvPr/>
        </p:nvPicPr>
        <p:blipFill>
          <a:blip r:embed="rId5"/>
          <a:stretch>
            <a:fillRect/>
          </a:stretch>
        </p:blipFill>
        <p:spPr>
          <a:xfrm>
            <a:off x="6658352" y="4727394"/>
            <a:ext cx="2310157" cy="1490861"/>
          </a:xfrm>
          <a:prstGeom prst="rect">
            <a:avLst/>
          </a:prstGeom>
        </p:spPr>
      </p:pic>
      <p:pic>
        <p:nvPicPr>
          <p:cNvPr id="7" name="Picture 6">
            <a:extLst>
              <a:ext uri="{FF2B5EF4-FFF2-40B4-BE49-F238E27FC236}">
                <a16:creationId xmlns:a16="http://schemas.microsoft.com/office/drawing/2014/main" id="{B7871B95-1803-8B40-96B4-9AC0ED98DB3B}"/>
              </a:ext>
            </a:extLst>
          </p:cNvPr>
          <p:cNvPicPr>
            <a:picLocks noChangeAspect="1"/>
          </p:cNvPicPr>
          <p:nvPr/>
        </p:nvPicPr>
        <p:blipFill>
          <a:blip r:embed="rId6"/>
          <a:stretch>
            <a:fillRect/>
          </a:stretch>
        </p:blipFill>
        <p:spPr>
          <a:xfrm>
            <a:off x="6564923" y="3130061"/>
            <a:ext cx="2329868" cy="1597333"/>
          </a:xfrm>
          <a:prstGeom prst="rect">
            <a:avLst/>
          </a:prstGeom>
        </p:spPr>
      </p:pic>
      <p:sp>
        <p:nvSpPr>
          <p:cNvPr id="8" name="Slide Number Placeholder 7">
            <a:extLst>
              <a:ext uri="{FF2B5EF4-FFF2-40B4-BE49-F238E27FC236}">
                <a16:creationId xmlns:a16="http://schemas.microsoft.com/office/drawing/2014/main" id="{1AB47A1D-1DC1-B540-8453-1136375BCCC7}"/>
              </a:ext>
            </a:extLst>
          </p:cNvPr>
          <p:cNvSpPr>
            <a:spLocks noGrp="1"/>
          </p:cNvSpPr>
          <p:nvPr>
            <p:ph type="sldNum" sz="quarter" idx="12"/>
          </p:nvPr>
        </p:nvSpPr>
        <p:spPr/>
        <p:txBody>
          <a:bodyPr/>
          <a:lstStyle/>
          <a:p>
            <a:fld id="{893C5830-40F3-F04E-B2E3-10E6672BA8FF}" type="slidenum">
              <a:rPr lang="en-US" smtClean="0"/>
              <a:pPr/>
              <a:t>28</a:t>
            </a:fld>
            <a:endParaRPr lang="en-US"/>
          </a:p>
        </p:txBody>
      </p:sp>
      <p:sp>
        <p:nvSpPr>
          <p:cNvPr id="9" name="Date Placeholder 8">
            <a:extLst>
              <a:ext uri="{FF2B5EF4-FFF2-40B4-BE49-F238E27FC236}">
                <a16:creationId xmlns:a16="http://schemas.microsoft.com/office/drawing/2014/main" id="{CF5F47B2-7B3F-4A43-93E4-815903528F02}"/>
              </a:ext>
            </a:extLst>
          </p:cNvPr>
          <p:cNvSpPr>
            <a:spLocks noGrp="1"/>
          </p:cNvSpPr>
          <p:nvPr>
            <p:ph type="dt" sz="half" idx="10"/>
          </p:nvPr>
        </p:nvSpPr>
        <p:spPr/>
        <p:txBody>
          <a:bodyPr/>
          <a:lstStyle/>
          <a:p>
            <a:fld id="{C1B498AE-5E2E-C84C-AAE5-3FD17EF317BE}" type="datetime1">
              <a:rPr lang="en-US" smtClean="0"/>
              <a:t>10/7/20</a:t>
            </a:fld>
            <a:endParaRPr lang="en-US"/>
          </a:p>
        </p:txBody>
      </p:sp>
      <p:sp>
        <p:nvSpPr>
          <p:cNvPr id="10" name="Footer Placeholder 9">
            <a:extLst>
              <a:ext uri="{FF2B5EF4-FFF2-40B4-BE49-F238E27FC236}">
                <a16:creationId xmlns:a16="http://schemas.microsoft.com/office/drawing/2014/main" id="{B81AF393-09CC-EF4D-8716-1A1E9F12655C}"/>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1852942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4FB9C65-3848-9442-AC6F-63B14410E30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5832" y="1479989"/>
            <a:ext cx="4481069" cy="2602375"/>
          </a:xfrm>
          <a:prstGeom prst="rect">
            <a:avLst/>
          </a:prstGeom>
        </p:spPr>
      </p:pic>
      <p:sp>
        <p:nvSpPr>
          <p:cNvPr id="7" name="TextBox 6">
            <a:extLst>
              <a:ext uri="{FF2B5EF4-FFF2-40B4-BE49-F238E27FC236}">
                <a16:creationId xmlns:a16="http://schemas.microsoft.com/office/drawing/2014/main" id="{CC837A90-A094-A647-9898-AAC02E5C9FEE}"/>
              </a:ext>
            </a:extLst>
          </p:cNvPr>
          <p:cNvSpPr txBox="1"/>
          <p:nvPr/>
        </p:nvSpPr>
        <p:spPr>
          <a:xfrm>
            <a:off x="628651" y="4119931"/>
            <a:ext cx="4195598" cy="523220"/>
          </a:xfrm>
          <a:prstGeom prst="rect">
            <a:avLst/>
          </a:prstGeom>
          <a:noFill/>
        </p:spPr>
        <p:txBody>
          <a:bodyPr wrap="square" rtlCol="0">
            <a:spAutoFit/>
          </a:bodyPr>
          <a:lstStyle/>
          <a:p>
            <a:r>
              <a:rPr lang="en-US" sz="1350" dirty="0">
                <a:latin typeface="Calibri Light" panose="020F0302020204030204" pitchFamily="34" charset="0"/>
                <a:cs typeface="Calibri Light" panose="020F0302020204030204" pitchFamily="34" charset="0"/>
              </a:rPr>
              <a:t>﻿The electron bunch length,</a:t>
            </a:r>
            <a:r>
              <a:rPr lang="en-US" sz="1400" dirty="0">
                <a:latin typeface="Symbol" pitchFamily="2" charset="2"/>
              </a:rPr>
              <a:t> </a:t>
            </a:r>
            <a:r>
              <a:rPr lang="en-US" sz="1400" dirty="0" err="1">
                <a:latin typeface="Symbol" pitchFamily="2" charset="2"/>
              </a:rPr>
              <a:t>s</a:t>
            </a:r>
            <a:r>
              <a:rPr lang="en-US" sz="1400" baseline="-25000" dirty="0" err="1"/>
              <a:t>ze</a:t>
            </a:r>
            <a:r>
              <a:rPr lang="en-US" sz="1400" baseline="-25000" dirty="0"/>
              <a:t> </a:t>
            </a:r>
            <a:r>
              <a:rPr lang="en-US" sz="1350" dirty="0">
                <a:latin typeface="Calibri Light" panose="020F0302020204030204" pitchFamily="34" charset="0"/>
                <a:cs typeface="Calibri Light" panose="020F0302020204030204" pitchFamily="34" charset="0"/>
              </a:rPr>
              <a:t>=4mm, is much shorter than the proton bunch length,</a:t>
            </a:r>
            <a:r>
              <a:rPr lang="en-US" sz="1400" dirty="0">
                <a:latin typeface="Symbol" pitchFamily="2" charset="2"/>
              </a:rPr>
              <a:t> </a:t>
            </a:r>
            <a:r>
              <a:rPr lang="en-US" sz="1400" dirty="0" err="1">
                <a:latin typeface="Symbol" pitchFamily="2" charset="2"/>
              </a:rPr>
              <a:t>s</a:t>
            </a:r>
            <a:r>
              <a:rPr lang="en-US" sz="1400" baseline="-25000" dirty="0" err="1"/>
              <a:t>zh</a:t>
            </a:r>
            <a:r>
              <a:rPr lang="en-US" sz="1400" baseline="-25000" dirty="0"/>
              <a:t> </a:t>
            </a:r>
            <a:r>
              <a:rPr lang="en-US" sz="1350" dirty="0">
                <a:latin typeface="Calibri Light" panose="020F0302020204030204" pitchFamily="34" charset="0"/>
                <a:cs typeface="Calibri Light" panose="020F0302020204030204" pitchFamily="34" charset="0"/>
              </a:rPr>
              <a:t>=5 cm.</a:t>
            </a:r>
          </a:p>
        </p:txBody>
      </p:sp>
      <p:pic>
        <p:nvPicPr>
          <p:cNvPr id="8" name="Picture 7">
            <a:extLst>
              <a:ext uri="{FF2B5EF4-FFF2-40B4-BE49-F238E27FC236}">
                <a16:creationId xmlns:a16="http://schemas.microsoft.com/office/drawing/2014/main" id="{63701590-F477-1E41-B680-29249B90EFC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95458" y="1234372"/>
            <a:ext cx="2603148" cy="2028138"/>
          </a:xfrm>
          <a:prstGeom prst="rect">
            <a:avLst/>
          </a:prstGeom>
        </p:spPr>
      </p:pic>
      <p:pic>
        <p:nvPicPr>
          <p:cNvPr id="9" name="Picture 8">
            <a:extLst>
              <a:ext uri="{FF2B5EF4-FFF2-40B4-BE49-F238E27FC236}">
                <a16:creationId xmlns:a16="http://schemas.microsoft.com/office/drawing/2014/main" id="{1D19FF00-8866-AE41-809B-015DB463033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95458" y="3280843"/>
            <a:ext cx="2603148" cy="2002074"/>
          </a:xfrm>
          <a:prstGeom prst="rect">
            <a:avLst/>
          </a:prstGeom>
        </p:spPr>
      </p:pic>
      <p:sp>
        <p:nvSpPr>
          <p:cNvPr id="11" name="TextBox 10">
            <a:extLst>
              <a:ext uri="{FF2B5EF4-FFF2-40B4-BE49-F238E27FC236}">
                <a16:creationId xmlns:a16="http://schemas.microsoft.com/office/drawing/2014/main" id="{5F85D487-2EEC-3443-9264-4CB1E132C3F2}"/>
              </a:ext>
            </a:extLst>
          </p:cNvPr>
          <p:cNvSpPr txBox="1"/>
          <p:nvPr/>
        </p:nvSpPr>
        <p:spPr>
          <a:xfrm>
            <a:off x="4948402" y="5398459"/>
            <a:ext cx="4195598" cy="715581"/>
          </a:xfrm>
          <a:prstGeom prst="rect">
            <a:avLst/>
          </a:prstGeom>
          <a:noFill/>
        </p:spPr>
        <p:txBody>
          <a:bodyPr wrap="square" rtlCol="0">
            <a:spAutoFit/>
          </a:bodyPr>
          <a:lstStyle/>
          <a:p>
            <a:r>
              <a:rPr lang="en-US" sz="1350" dirty="0">
                <a:latin typeface="Calibri Light" panose="020F0302020204030204" pitchFamily="34" charset="0"/>
                <a:cs typeface="Calibri Light" panose="020F0302020204030204" pitchFamily="34" charset="0"/>
              </a:rPr>
              <a:t>Cooling time as a function of the length of the amplification sections </a:t>
            </a:r>
            <a:r>
              <a:rPr lang="en-US" sz="1350" dirty="0" err="1">
                <a:latin typeface="Calibri Light" panose="020F0302020204030204" pitchFamily="34" charset="0"/>
                <a:cs typeface="Calibri Light" panose="020F0302020204030204" pitchFamily="34" charset="0"/>
              </a:rPr>
              <a:t>L</a:t>
            </a:r>
            <a:r>
              <a:rPr lang="en-US" sz="1350" baseline="-25000" dirty="0" err="1">
                <a:latin typeface="Calibri Light" panose="020F0302020204030204" pitchFamily="34" charset="0"/>
                <a:cs typeface="Calibri Light" panose="020F0302020204030204" pitchFamily="34" charset="0"/>
              </a:rPr>
              <a:t>d</a:t>
            </a:r>
            <a:r>
              <a:rPr lang="en-US" sz="1350" dirty="0">
                <a:latin typeface="Calibri Light" panose="020F0302020204030204" pitchFamily="34" charset="0"/>
                <a:cs typeface="Calibri Light" panose="020F0302020204030204" pitchFamily="34" charset="0"/>
              </a:rPr>
              <a:t> for one (top) and two (bottom) amplification sections in the system.</a:t>
            </a:r>
          </a:p>
        </p:txBody>
      </p:sp>
      <p:pic>
        <p:nvPicPr>
          <p:cNvPr id="12" name="Picture 11">
            <a:extLst>
              <a:ext uri="{FF2B5EF4-FFF2-40B4-BE49-F238E27FC236}">
                <a16:creationId xmlns:a16="http://schemas.microsoft.com/office/drawing/2014/main" id="{4B40F9B6-ED18-A341-8C96-63AA8CD76245}"/>
              </a:ext>
            </a:extLst>
          </p:cNvPr>
          <p:cNvPicPr>
            <a:picLocks noChangeAspect="1"/>
          </p:cNvPicPr>
          <p:nvPr/>
        </p:nvPicPr>
        <p:blipFill>
          <a:blip r:embed="rId5"/>
          <a:stretch>
            <a:fillRect/>
          </a:stretch>
        </p:blipFill>
        <p:spPr>
          <a:xfrm>
            <a:off x="1" y="6396076"/>
            <a:ext cx="2833134" cy="461924"/>
          </a:xfrm>
          <a:prstGeom prst="rect">
            <a:avLst/>
          </a:prstGeom>
        </p:spPr>
      </p:pic>
      <p:sp>
        <p:nvSpPr>
          <p:cNvPr id="2" name="TextBox 1">
            <a:extLst>
              <a:ext uri="{FF2B5EF4-FFF2-40B4-BE49-F238E27FC236}">
                <a16:creationId xmlns:a16="http://schemas.microsoft.com/office/drawing/2014/main" id="{5FAEF93E-36FF-FA4D-BD78-A07C02749940}"/>
              </a:ext>
            </a:extLst>
          </p:cNvPr>
          <p:cNvSpPr txBox="1"/>
          <p:nvPr/>
        </p:nvSpPr>
        <p:spPr>
          <a:xfrm>
            <a:off x="700799" y="4740922"/>
            <a:ext cx="4051302" cy="369332"/>
          </a:xfrm>
          <a:prstGeom prst="rect">
            <a:avLst/>
          </a:prstGeom>
          <a:noFill/>
        </p:spPr>
        <p:txBody>
          <a:bodyPr wrap="none" rtlCol="0">
            <a:spAutoFit/>
          </a:bodyPr>
          <a:lstStyle/>
          <a:p>
            <a:r>
              <a:rPr lang="en-US" altLang="zh-CN" dirty="0">
                <a:latin typeface="Calibri Light" panose="020F0302020204030204" pitchFamily="34" charset="0"/>
                <a:cs typeface="Calibri Light" panose="020F0302020204030204" pitchFamily="34" charset="0"/>
              </a:rPr>
              <a:t>Two</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amplification</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sections,</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20</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m</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of</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each.</a:t>
            </a:r>
            <a:endParaRPr lang="en-US" dirty="0">
              <a:latin typeface="Calibri Light" panose="020F0302020204030204" pitchFamily="34" charset="0"/>
              <a:cs typeface="Calibri Light" panose="020F0302020204030204" pitchFamily="34" charset="0"/>
            </a:endParaRPr>
          </a:p>
        </p:txBody>
      </p:sp>
      <p:cxnSp>
        <p:nvCxnSpPr>
          <p:cNvPr id="4" name="Straight Connector 3">
            <a:extLst>
              <a:ext uri="{FF2B5EF4-FFF2-40B4-BE49-F238E27FC236}">
                <a16:creationId xmlns:a16="http://schemas.microsoft.com/office/drawing/2014/main" id="{11A1045A-DAC3-AF42-9905-DAF32BF20E92}"/>
              </a:ext>
            </a:extLst>
          </p:cNvPr>
          <p:cNvCxnSpPr/>
          <p:nvPr/>
        </p:nvCxnSpPr>
        <p:spPr>
          <a:xfrm>
            <a:off x="6655981" y="4465051"/>
            <a:ext cx="0" cy="55174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2C0EBD0E-28EC-6B42-893F-FCD87D98BF0B}"/>
              </a:ext>
            </a:extLst>
          </p:cNvPr>
          <p:cNvSpPr>
            <a:spLocks noGrp="1"/>
          </p:cNvSpPr>
          <p:nvPr>
            <p:ph type="title"/>
          </p:nvPr>
        </p:nvSpPr>
        <p:spPr/>
        <p:txBody>
          <a:bodyPr>
            <a:normAutofit/>
          </a:bodyPr>
          <a:lstStyle/>
          <a:p>
            <a:r>
              <a:rPr lang="en-US" dirty="0">
                <a:latin typeface="Calibri Light" panose="020F0302020204030204" pitchFamily="34" charset="0"/>
                <a:cs typeface="Calibri Light" panose="020F0302020204030204" pitchFamily="34" charset="0"/>
              </a:rPr>
              <a:t>Conceptual parameters of the hadron cooler for </a:t>
            </a:r>
            <a:r>
              <a:rPr lang="en-US" altLang="zh-CN" dirty="0">
                <a:latin typeface="Calibri Light" panose="020F0302020204030204" pitchFamily="34" charset="0"/>
                <a:cs typeface="Calibri Light" panose="020F0302020204030204" pitchFamily="34" charset="0"/>
              </a:rPr>
              <a:t>EIC</a:t>
            </a:r>
            <a:endParaRPr lang="en-US" dirty="0"/>
          </a:p>
        </p:txBody>
      </p:sp>
      <p:sp>
        <p:nvSpPr>
          <p:cNvPr id="5" name="Slide Number Placeholder 4">
            <a:extLst>
              <a:ext uri="{FF2B5EF4-FFF2-40B4-BE49-F238E27FC236}">
                <a16:creationId xmlns:a16="http://schemas.microsoft.com/office/drawing/2014/main" id="{49A092DF-0695-3742-8453-E380CFDAE6A8}"/>
              </a:ext>
            </a:extLst>
          </p:cNvPr>
          <p:cNvSpPr>
            <a:spLocks noGrp="1"/>
          </p:cNvSpPr>
          <p:nvPr>
            <p:ph type="sldNum" sz="quarter" idx="12"/>
          </p:nvPr>
        </p:nvSpPr>
        <p:spPr/>
        <p:txBody>
          <a:bodyPr/>
          <a:lstStyle/>
          <a:p>
            <a:fld id="{893C5830-40F3-F04E-B2E3-10E6672BA8FF}" type="slidenum">
              <a:rPr lang="en-US" smtClean="0"/>
              <a:pPr/>
              <a:t>29</a:t>
            </a:fld>
            <a:endParaRPr lang="en-US"/>
          </a:p>
        </p:txBody>
      </p:sp>
      <p:sp>
        <p:nvSpPr>
          <p:cNvPr id="10" name="Date Placeholder 9">
            <a:extLst>
              <a:ext uri="{FF2B5EF4-FFF2-40B4-BE49-F238E27FC236}">
                <a16:creationId xmlns:a16="http://schemas.microsoft.com/office/drawing/2014/main" id="{C669FE4D-6070-3A4A-B0B6-A7C9B2E0469E}"/>
              </a:ext>
            </a:extLst>
          </p:cNvPr>
          <p:cNvSpPr>
            <a:spLocks noGrp="1"/>
          </p:cNvSpPr>
          <p:nvPr>
            <p:ph type="dt" sz="half" idx="10"/>
          </p:nvPr>
        </p:nvSpPr>
        <p:spPr/>
        <p:txBody>
          <a:bodyPr/>
          <a:lstStyle/>
          <a:p>
            <a:fld id="{559AD0DC-9CBA-A849-9D33-0A332FE7D1AE}" type="datetime1">
              <a:rPr lang="en-US" smtClean="0"/>
              <a:t>10/7/20</a:t>
            </a:fld>
            <a:endParaRPr lang="en-US"/>
          </a:p>
        </p:txBody>
      </p:sp>
      <p:sp>
        <p:nvSpPr>
          <p:cNvPr id="13" name="Footer Placeholder 12">
            <a:extLst>
              <a:ext uri="{FF2B5EF4-FFF2-40B4-BE49-F238E27FC236}">
                <a16:creationId xmlns:a16="http://schemas.microsoft.com/office/drawing/2014/main" id="{5558CBE1-56C4-6F47-AF54-64C98E1E8716}"/>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438676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F8D9-C34B-BF47-A0AB-7D9F8C84A222}"/>
              </a:ext>
            </a:extLst>
          </p:cNvPr>
          <p:cNvSpPr>
            <a:spLocks noGrp="1"/>
          </p:cNvSpPr>
          <p:nvPr>
            <p:ph type="title"/>
          </p:nvPr>
        </p:nvSpPr>
        <p:spPr/>
        <p:txBody>
          <a:bodyPr/>
          <a:lstStyle/>
          <a:p>
            <a:r>
              <a:rPr lang="en-US" dirty="0"/>
              <a:t>High Luminosity and </a:t>
            </a:r>
            <a:r>
              <a:rPr lang="en-US" altLang="zh-CN" dirty="0"/>
              <a:t>S</a:t>
            </a:r>
            <a:r>
              <a:rPr lang="en-US" dirty="0"/>
              <a:t>trong Hadron Cooling</a:t>
            </a:r>
          </a:p>
        </p:txBody>
      </p:sp>
      <p:sp>
        <p:nvSpPr>
          <p:cNvPr id="4" name="Slide Number Placeholder 3">
            <a:extLst>
              <a:ext uri="{FF2B5EF4-FFF2-40B4-BE49-F238E27FC236}">
                <a16:creationId xmlns:a16="http://schemas.microsoft.com/office/drawing/2014/main" id="{A84EB803-D6A0-BB4B-9A0B-262AF49A9434}"/>
              </a:ext>
            </a:extLst>
          </p:cNvPr>
          <p:cNvSpPr>
            <a:spLocks noGrp="1"/>
          </p:cNvSpPr>
          <p:nvPr>
            <p:ph type="sldNum" sz="quarter" idx="12"/>
          </p:nvPr>
        </p:nvSpPr>
        <p:spPr/>
        <p:txBody>
          <a:bodyPr/>
          <a:lstStyle/>
          <a:p>
            <a:fld id="{893C5830-40F3-F04E-B2E3-10E6672BA8FF}" type="slidenum">
              <a:rPr lang="en-US" smtClean="0"/>
              <a:pPr/>
              <a:t>3</a:t>
            </a:fld>
            <a:endParaRPr lang="en-US"/>
          </a:p>
        </p:txBody>
      </p:sp>
      <p:sp>
        <p:nvSpPr>
          <p:cNvPr id="6" name="Content Placeholder 2">
            <a:extLst>
              <a:ext uri="{FF2B5EF4-FFF2-40B4-BE49-F238E27FC236}">
                <a16:creationId xmlns:a16="http://schemas.microsoft.com/office/drawing/2014/main" id="{D11AE5AC-29ED-AB4A-BFA0-63BD95B3086B}"/>
              </a:ext>
            </a:extLst>
          </p:cNvPr>
          <p:cNvSpPr>
            <a:spLocks noGrp="1"/>
          </p:cNvSpPr>
          <p:nvPr>
            <p:ph idx="1"/>
          </p:nvPr>
        </p:nvSpPr>
        <p:spPr>
          <a:xfrm>
            <a:off x="101111" y="1722540"/>
            <a:ext cx="8512733" cy="2488975"/>
          </a:xfrm>
        </p:spPr>
        <p:txBody>
          <a:bodyPr>
            <a:noAutofit/>
          </a:bodyPr>
          <a:lstStyle/>
          <a:p>
            <a:r>
              <a:rPr lang="en-US" sz="1800" dirty="0"/>
              <a:t>Luminosity of lepton-hadron colliders in the energy range of the EIC benefits strongly (factor ≈ </a:t>
            </a:r>
            <a:r>
              <a:rPr lang="en-US" altLang="zh-CN" sz="1800" dirty="0"/>
              <a:t>3-</a:t>
            </a:r>
            <a:r>
              <a:rPr lang="en-US" sz="1800" dirty="0"/>
              <a:t>10) from cooling the hadron</a:t>
            </a:r>
            <a:r>
              <a:rPr lang="en-US" altLang="zh-CN" sz="1800" dirty="0"/>
              <a:t>’s</a:t>
            </a:r>
            <a:r>
              <a:rPr lang="zh-CN" altLang="en-US" sz="1800" dirty="0"/>
              <a:t> </a:t>
            </a:r>
            <a:r>
              <a:rPr lang="en-US" sz="1800" dirty="0"/>
              <a:t>transverse and longitudinal beam emittance</a:t>
            </a:r>
          </a:p>
          <a:p>
            <a:r>
              <a:rPr lang="en-US" sz="1800" dirty="0"/>
              <a:t>Reducing hadron beam emittance with strong hadron cooling enables reaching maximum strength of the beam-beam interaction and therefore </a:t>
            </a:r>
            <a:r>
              <a:rPr lang="en-US" altLang="zh-CN" sz="1800" dirty="0"/>
              <a:t>achieving</a:t>
            </a:r>
            <a:r>
              <a:rPr lang="zh-CN" altLang="en-US" sz="1800" dirty="0"/>
              <a:t> </a:t>
            </a:r>
            <a:r>
              <a:rPr lang="en-US" sz="1800" dirty="0"/>
              <a:t>a maximum luminosity</a:t>
            </a:r>
            <a:endParaRPr lang="en-US" sz="1800" baseline="-25000" dirty="0"/>
          </a:p>
          <a:p>
            <a:r>
              <a:rPr lang="en-US" sz="1800" dirty="0"/>
              <a:t>Intra-beam scattering</a:t>
            </a:r>
            <a:r>
              <a:rPr lang="zh-CN" altLang="en-US" sz="1800" dirty="0"/>
              <a:t> </a:t>
            </a:r>
            <a:r>
              <a:rPr lang="en-US" altLang="zh-CN" sz="1800" dirty="0"/>
              <a:t>(IBS)</a:t>
            </a:r>
            <a:r>
              <a:rPr lang="en-US" sz="1800" dirty="0"/>
              <a:t>, a fundamental process prevents small emittance &amp; causes emittance growth.        </a:t>
            </a:r>
          </a:p>
          <a:p>
            <a:pPr marL="0" indent="0">
              <a:buNone/>
            </a:pPr>
            <a:endParaRPr lang="en-US" sz="1800" dirty="0"/>
          </a:p>
          <a:p>
            <a:pPr marL="0" indent="0" algn="just">
              <a:buNone/>
            </a:pPr>
            <a:endParaRPr lang="en-US" sz="1800" b="1" dirty="0">
              <a:sym typeface="Wingdings" panose="05000000000000000000" pitchFamily="2" charset="2"/>
            </a:endParaRPr>
          </a:p>
          <a:p>
            <a:pPr algn="just">
              <a:buFont typeface="Wingdings" panose="05000000000000000000" pitchFamily="2" charset="2"/>
              <a:buChar char="è"/>
            </a:pPr>
            <a:endParaRPr lang="en-US" sz="1800" dirty="0">
              <a:sym typeface="Wingdings" panose="05000000000000000000" pitchFamily="2" charset="2"/>
            </a:endParaRPr>
          </a:p>
          <a:p>
            <a:pPr marL="0" indent="0" algn="ctr">
              <a:buNone/>
            </a:pPr>
            <a:endParaRPr lang="en-US" sz="1800" b="1" dirty="0">
              <a:sym typeface="Wingdings" panose="05000000000000000000" pitchFamily="2" charset="2"/>
            </a:endParaRPr>
          </a:p>
        </p:txBody>
      </p:sp>
      <p:grpSp>
        <p:nvGrpSpPr>
          <p:cNvPr id="5" name="Group 4">
            <a:extLst>
              <a:ext uri="{FF2B5EF4-FFF2-40B4-BE49-F238E27FC236}">
                <a16:creationId xmlns:a16="http://schemas.microsoft.com/office/drawing/2014/main" id="{E9A8EECE-F548-5045-8804-D8067F1B5E58}"/>
              </a:ext>
            </a:extLst>
          </p:cNvPr>
          <p:cNvGrpSpPr/>
          <p:nvPr/>
        </p:nvGrpSpPr>
        <p:grpSpPr>
          <a:xfrm>
            <a:off x="5170610" y="4107761"/>
            <a:ext cx="3872279" cy="2352344"/>
            <a:chOff x="2190862" y="2324172"/>
            <a:chExt cx="4509530" cy="2796736"/>
          </a:xfrm>
        </p:grpSpPr>
        <p:pic>
          <p:nvPicPr>
            <p:cNvPr id="7" name="Picture 6">
              <a:extLst>
                <a:ext uri="{FF2B5EF4-FFF2-40B4-BE49-F238E27FC236}">
                  <a16:creationId xmlns:a16="http://schemas.microsoft.com/office/drawing/2014/main" id="{79992E40-04C5-5140-AC02-88993540B7FD}"/>
                </a:ext>
              </a:extLst>
            </p:cNvPr>
            <p:cNvPicPr>
              <a:picLocks noChangeAspect="1"/>
            </p:cNvPicPr>
            <p:nvPr/>
          </p:nvPicPr>
          <p:blipFill>
            <a:blip r:embed="rId2"/>
            <a:stretch>
              <a:fillRect/>
            </a:stretch>
          </p:blipFill>
          <p:spPr>
            <a:xfrm>
              <a:off x="2190862" y="2324172"/>
              <a:ext cx="4509530" cy="2796736"/>
            </a:xfrm>
            <a:prstGeom prst="rect">
              <a:avLst/>
            </a:prstGeom>
          </p:spPr>
        </p:pic>
        <p:cxnSp>
          <p:nvCxnSpPr>
            <p:cNvPr id="8" name="Straight Arrow Connector 7">
              <a:extLst>
                <a:ext uri="{FF2B5EF4-FFF2-40B4-BE49-F238E27FC236}">
                  <a16:creationId xmlns:a16="http://schemas.microsoft.com/office/drawing/2014/main" id="{D897B6DD-D1EF-4B4B-B144-D316E66B7D77}"/>
                </a:ext>
              </a:extLst>
            </p:cNvPr>
            <p:cNvCxnSpPr>
              <a:cxnSpLocks/>
              <a:stCxn id="9" idx="1"/>
            </p:cNvCxnSpPr>
            <p:nvPr/>
          </p:nvCxnSpPr>
          <p:spPr>
            <a:xfrm flipH="1">
              <a:off x="5201956" y="2525428"/>
              <a:ext cx="304322" cy="731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3A2277C-EDD2-4C41-B539-CA64967565C0}"/>
                </a:ext>
              </a:extLst>
            </p:cNvPr>
            <p:cNvSpPr txBox="1"/>
            <p:nvPr/>
          </p:nvSpPr>
          <p:spPr>
            <a:xfrm>
              <a:off x="5506278" y="2324172"/>
              <a:ext cx="1086855" cy="402512"/>
            </a:xfrm>
            <a:prstGeom prst="rect">
              <a:avLst/>
            </a:prstGeom>
            <a:noFill/>
          </p:spPr>
          <p:txBody>
            <a:bodyPr wrap="none" rtlCol="0">
              <a:spAutoFit/>
            </a:bodyPr>
            <a:lstStyle/>
            <a:p>
              <a:r>
                <a:rPr lang="en-US" sz="1600" dirty="0">
                  <a:latin typeface="+mj-lt"/>
                </a:rPr>
                <a:t>with SHC</a:t>
              </a:r>
            </a:p>
          </p:txBody>
        </p:sp>
        <p:sp>
          <p:nvSpPr>
            <p:cNvPr id="10" name="TextBox 9">
              <a:extLst>
                <a:ext uri="{FF2B5EF4-FFF2-40B4-BE49-F238E27FC236}">
                  <a16:creationId xmlns:a16="http://schemas.microsoft.com/office/drawing/2014/main" id="{F1C3A901-7BA1-714A-AD5B-73B2E664366A}"/>
                </a:ext>
              </a:extLst>
            </p:cNvPr>
            <p:cNvSpPr txBox="1"/>
            <p:nvPr/>
          </p:nvSpPr>
          <p:spPr>
            <a:xfrm>
              <a:off x="4938419" y="4030867"/>
              <a:ext cx="1027341" cy="402512"/>
            </a:xfrm>
            <a:prstGeom prst="rect">
              <a:avLst/>
            </a:prstGeom>
            <a:noFill/>
          </p:spPr>
          <p:txBody>
            <a:bodyPr wrap="none" rtlCol="0">
              <a:spAutoFit/>
            </a:bodyPr>
            <a:lstStyle/>
            <a:p>
              <a:r>
                <a:rPr lang="en-US" sz="1600" dirty="0">
                  <a:latin typeface="+mj-lt"/>
                </a:rPr>
                <a:t>w/o SHC</a:t>
              </a:r>
            </a:p>
          </p:txBody>
        </p:sp>
        <p:cxnSp>
          <p:nvCxnSpPr>
            <p:cNvPr id="11" name="Straight Arrow Connector 10">
              <a:extLst>
                <a:ext uri="{FF2B5EF4-FFF2-40B4-BE49-F238E27FC236}">
                  <a16:creationId xmlns:a16="http://schemas.microsoft.com/office/drawing/2014/main" id="{E3B1284F-C090-164A-8D9A-46D6450AAE6F}"/>
                </a:ext>
              </a:extLst>
            </p:cNvPr>
            <p:cNvCxnSpPr>
              <a:cxnSpLocks/>
            </p:cNvCxnSpPr>
            <p:nvPr/>
          </p:nvCxnSpPr>
          <p:spPr>
            <a:xfrm flipV="1">
              <a:off x="5354117" y="3429000"/>
              <a:ext cx="76200" cy="624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97F916D6-DD40-9B4E-B731-25B6D4A31BE9}"/>
              </a:ext>
            </a:extLst>
          </p:cNvPr>
          <p:cNvSpPr/>
          <p:nvPr/>
        </p:nvSpPr>
        <p:spPr>
          <a:xfrm>
            <a:off x="215067" y="4290803"/>
            <a:ext cx="4572000" cy="1692771"/>
          </a:xfrm>
          <a:prstGeom prst="rect">
            <a:avLst/>
          </a:prstGeom>
          <a:solidFill>
            <a:srgbClr val="CFD6EB"/>
          </a:solidFill>
        </p:spPr>
        <p:txBody>
          <a:bodyPr>
            <a:spAutoFit/>
          </a:bodyPr>
          <a:lstStyle/>
          <a:p>
            <a:r>
              <a:rPr lang="en-US" sz="2000" dirty="0">
                <a:latin typeface="+mj-lt"/>
              </a:rPr>
              <a:t>Strong hadron cooling with modest cooling rate of </a:t>
            </a:r>
            <a:r>
              <a:rPr lang="en-US" sz="2000" b="1" dirty="0">
                <a:latin typeface="+mj-lt"/>
              </a:rPr>
              <a:t>1h</a:t>
            </a:r>
            <a:r>
              <a:rPr lang="en-US" sz="2000" b="1" baseline="30000" dirty="0">
                <a:latin typeface="+mj-lt"/>
              </a:rPr>
              <a:t>-1</a:t>
            </a:r>
            <a:r>
              <a:rPr lang="en-US" sz="2000" b="1" dirty="0">
                <a:latin typeface="+mj-lt"/>
              </a:rPr>
              <a:t>,</a:t>
            </a:r>
            <a:r>
              <a:rPr lang="en-US" sz="2000" dirty="0">
                <a:latin typeface="+mj-lt"/>
              </a:rPr>
              <a:t> counteracts IBS</a:t>
            </a:r>
          </a:p>
          <a:p>
            <a:pPr lvl="1">
              <a:buFont typeface="Wingdings" pitchFamily="2" charset="2"/>
              <a:buChar char="è"/>
            </a:pPr>
            <a:r>
              <a:rPr lang="en-US" sz="1600" dirty="0">
                <a:latin typeface="+mj-lt"/>
              </a:rPr>
              <a:t>EIC design luminosity </a:t>
            </a:r>
            <a:r>
              <a:rPr lang="en-US" sz="1600" b="1" dirty="0">
                <a:latin typeface="+mj-lt"/>
              </a:rPr>
              <a:t>L = 1·10</a:t>
            </a:r>
            <a:r>
              <a:rPr lang="en-US" sz="1600" b="1" baseline="30000" dirty="0">
                <a:latin typeface="+mj-lt"/>
              </a:rPr>
              <a:t>34</a:t>
            </a:r>
            <a:r>
              <a:rPr lang="en-US" sz="1600" b="1" dirty="0">
                <a:latin typeface="+mj-lt"/>
              </a:rPr>
              <a:t>cm</a:t>
            </a:r>
            <a:r>
              <a:rPr lang="en-US" sz="1600" b="1" baseline="30000" dirty="0">
                <a:latin typeface="+mj-lt"/>
              </a:rPr>
              <a:t>-2</a:t>
            </a:r>
            <a:r>
              <a:rPr lang="en-US" sz="1600" b="1" dirty="0">
                <a:latin typeface="+mj-lt"/>
              </a:rPr>
              <a:t>s</a:t>
            </a:r>
            <a:r>
              <a:rPr lang="en-US" sz="1600" b="1" baseline="30000" dirty="0">
                <a:latin typeface="+mj-lt"/>
              </a:rPr>
              <a:t>-1  </a:t>
            </a:r>
            <a:r>
              <a:rPr lang="en-US" sz="1600" b="1" dirty="0">
                <a:latin typeface="+mj-lt"/>
              </a:rPr>
              <a:t>at </a:t>
            </a:r>
            <a:r>
              <a:rPr lang="en-US" sz="1600" b="1" dirty="0" err="1">
                <a:latin typeface="+mj-lt"/>
              </a:rPr>
              <a:t>Ecm</a:t>
            </a:r>
            <a:r>
              <a:rPr lang="en-US" sz="1600" b="1" dirty="0">
                <a:latin typeface="+mj-lt"/>
              </a:rPr>
              <a:t>=105 GeV </a:t>
            </a:r>
            <a:r>
              <a:rPr lang="en-US" sz="1600" dirty="0">
                <a:latin typeface="+mj-lt"/>
              </a:rPr>
              <a:t>is</a:t>
            </a:r>
            <a:r>
              <a:rPr lang="en-US" sz="1600" b="1" baseline="30000" dirty="0">
                <a:latin typeface="+mj-lt"/>
              </a:rPr>
              <a:t> </a:t>
            </a:r>
            <a:r>
              <a:rPr lang="en-US" sz="1600" dirty="0">
                <a:latin typeface="+mj-lt"/>
              </a:rPr>
              <a:t>achieved &amp; full range of EIC physics can be exploited.</a:t>
            </a:r>
            <a:endParaRPr lang="en-US" sz="400" dirty="0">
              <a:latin typeface="+mj-lt"/>
            </a:endParaRPr>
          </a:p>
          <a:p>
            <a:pPr lvl="1"/>
            <a:r>
              <a:rPr lang="en-US" sz="1600" dirty="0">
                <a:latin typeface="+mj-lt"/>
                <a:sym typeface="Wingdings" panose="05000000000000000000" pitchFamily="2" charset="2"/>
              </a:rPr>
              <a:t> </a:t>
            </a:r>
            <a:r>
              <a:rPr lang="en-US" sz="1600" dirty="0">
                <a:latin typeface="+mj-lt"/>
              </a:rPr>
              <a:t>EIC design includes strong hadron cooling</a:t>
            </a:r>
          </a:p>
        </p:txBody>
      </p:sp>
      <p:sp>
        <p:nvSpPr>
          <p:cNvPr id="12" name="Date Placeholder 11">
            <a:extLst>
              <a:ext uri="{FF2B5EF4-FFF2-40B4-BE49-F238E27FC236}">
                <a16:creationId xmlns:a16="http://schemas.microsoft.com/office/drawing/2014/main" id="{590B90B4-3F8D-1A48-8569-9EBA4F5F9A0B}"/>
              </a:ext>
            </a:extLst>
          </p:cNvPr>
          <p:cNvSpPr>
            <a:spLocks noGrp="1"/>
          </p:cNvSpPr>
          <p:nvPr>
            <p:ph type="dt" sz="half" idx="10"/>
          </p:nvPr>
        </p:nvSpPr>
        <p:spPr/>
        <p:txBody>
          <a:bodyPr/>
          <a:lstStyle/>
          <a:p>
            <a:fld id="{277A83AD-3F35-644D-8426-D02D66242505}" type="datetime1">
              <a:rPr lang="en-US" smtClean="0"/>
              <a:t>10/7/20</a:t>
            </a:fld>
            <a:endParaRPr lang="en-US"/>
          </a:p>
        </p:txBody>
      </p:sp>
      <p:sp>
        <p:nvSpPr>
          <p:cNvPr id="13" name="Footer Placeholder 12">
            <a:extLst>
              <a:ext uri="{FF2B5EF4-FFF2-40B4-BE49-F238E27FC236}">
                <a16:creationId xmlns:a16="http://schemas.microsoft.com/office/drawing/2014/main" id="{CA4E97A9-DA46-D94B-89C6-EDB0804105F3}"/>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411610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8BFD3BD3-3784-784D-AF9E-6D40D08A7439}"/>
              </a:ext>
            </a:extLst>
          </p:cNvPr>
          <p:cNvSpPr txBox="1">
            <a:spLocks/>
          </p:cNvSpPr>
          <p:nvPr/>
        </p:nvSpPr>
        <p:spPr>
          <a:xfrm>
            <a:off x="146052" y="1324340"/>
            <a:ext cx="4744473" cy="2989752"/>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800" dirty="0">
                <a:latin typeface="Calibri Light" panose="020F0302020204030204" pitchFamily="34" charset="0"/>
                <a:cs typeface="Calibri Light" panose="020F0302020204030204" pitchFamily="34" charset="0"/>
              </a:rPr>
              <a:t>Scaling of the cooling rate N</a:t>
            </a:r>
            <a:r>
              <a:rPr lang="en-US" sz="1800" baseline="-25000" dirty="0">
                <a:latin typeface="Calibri Light" panose="020F0302020204030204" pitchFamily="34" charset="0"/>
                <a:cs typeface="Calibri Light" panose="020F0302020204030204" pitchFamily="34" charset="0"/>
              </a:rPr>
              <a:t>c</a:t>
            </a:r>
            <a:r>
              <a:rPr lang="en-US" sz="1800" baseline="30000" dirty="0">
                <a:latin typeface="Calibri Light" panose="020F0302020204030204" pitchFamily="34" charset="0"/>
                <a:cs typeface="Calibri Light" panose="020F0302020204030204" pitchFamily="34" charset="0"/>
              </a:rPr>
              <a:t>-1</a:t>
            </a:r>
            <a:r>
              <a:rPr lang="en-US" sz="1800" dirty="0">
                <a:latin typeface="Calibri Light" panose="020F0302020204030204" pitchFamily="34" charset="0"/>
                <a:cs typeface="Calibri Light" panose="020F0302020204030204" pitchFamily="34" charset="0"/>
              </a:rPr>
              <a:t> provides critical information about the feasibility of MBEC for cooling high-energy hadron beams and sets requirements for the parameter choice of the cooling sections,</a:t>
            </a:r>
          </a:p>
          <a:p>
            <a:pPr>
              <a:lnSpc>
                <a:spcPct val="120000"/>
              </a:lnSpc>
            </a:pPr>
            <a:endParaRPr lang="en-US" sz="1800" dirty="0">
              <a:latin typeface="Calibri Light" panose="020F0302020204030204" pitchFamily="34" charset="0"/>
              <a:cs typeface="Calibri Light" panose="020F0302020204030204" pitchFamily="34" charset="0"/>
            </a:endParaRPr>
          </a:p>
          <a:p>
            <a:pPr marL="0" indent="0">
              <a:lnSpc>
                <a:spcPct val="120000"/>
              </a:lnSpc>
              <a:buNone/>
            </a:pPr>
            <a:endParaRPr lang="en-US" sz="1800" dirty="0">
              <a:latin typeface="Calibri Light" panose="020F0302020204030204" pitchFamily="34" charset="0"/>
              <a:cs typeface="Calibri Light" panose="020F0302020204030204" pitchFamily="34" charset="0"/>
            </a:endParaRPr>
          </a:p>
          <a:p>
            <a:pPr marL="0" indent="0">
              <a:lnSpc>
                <a:spcPct val="120000"/>
              </a:lnSpc>
              <a:buNone/>
            </a:pPr>
            <a:endParaRPr lang="en-US" sz="1800" dirty="0">
              <a:latin typeface="Calibri Light" panose="020F0302020204030204" pitchFamily="34" charset="0"/>
              <a:cs typeface="Calibri Light" panose="020F0302020204030204" pitchFamily="34" charset="0"/>
            </a:endParaRPr>
          </a:p>
          <a:p>
            <a:pPr>
              <a:lnSpc>
                <a:spcPct val="120000"/>
              </a:lnSpc>
            </a:pPr>
            <a:r>
              <a:rPr lang="en-US" altLang="zh-CN" sz="1800" dirty="0">
                <a:latin typeface="Calibri Light" panose="020F0302020204030204" pitchFamily="34" charset="0"/>
                <a:cs typeface="Calibri Light" panose="020F0302020204030204" pitchFamily="34" charset="0"/>
              </a:rPr>
              <a:t>G</a:t>
            </a:r>
            <a:r>
              <a:rPr lang="en-US" sz="1800" dirty="0">
                <a:latin typeface="Calibri Light" panose="020F0302020204030204" pitchFamily="34" charset="0"/>
                <a:cs typeface="Calibri Light" panose="020F0302020204030204" pitchFamily="34" charset="0"/>
              </a:rPr>
              <a:t>ain factor G to the cooling rate</a:t>
            </a:r>
            <a:r>
              <a:rPr lang="zh-CN" altLang="en-US" sz="1800" dirty="0">
                <a:latin typeface="Calibri Light" panose="020F0302020204030204" pitchFamily="34" charset="0"/>
                <a:cs typeface="Calibri Light" panose="020F0302020204030204" pitchFamily="34" charset="0"/>
              </a:rPr>
              <a:t> </a:t>
            </a:r>
            <a:r>
              <a:rPr lang="en-US" altLang="zh-CN" sz="1800" dirty="0">
                <a:latin typeface="Calibri Light" panose="020F0302020204030204" pitchFamily="34" charset="0"/>
                <a:cs typeface="Calibri Light" panose="020F0302020204030204" pitchFamily="34" charset="0"/>
              </a:rPr>
              <a:t>:</a:t>
            </a:r>
            <a:endParaRPr lang="en-US" sz="1800" dirty="0">
              <a:latin typeface="Calibri Light" panose="020F0302020204030204" pitchFamily="34" charset="0"/>
              <a:cs typeface="Calibri Light" panose="020F0302020204030204" pitchFamily="34" charset="0"/>
            </a:endParaRPr>
          </a:p>
        </p:txBody>
      </p:sp>
      <p:pic>
        <p:nvPicPr>
          <p:cNvPr id="9" name="Picture 8">
            <a:extLst>
              <a:ext uri="{FF2B5EF4-FFF2-40B4-BE49-F238E27FC236}">
                <a16:creationId xmlns:a16="http://schemas.microsoft.com/office/drawing/2014/main" id="{49034AB7-61F2-5F4A-8F03-0214EC342A0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9250" y="3218867"/>
            <a:ext cx="3685671" cy="697256"/>
          </a:xfrm>
          <a:prstGeom prst="rect">
            <a:avLst/>
          </a:prstGeom>
        </p:spPr>
      </p:pic>
      <p:pic>
        <p:nvPicPr>
          <p:cNvPr id="11" name="Picture 10">
            <a:extLst>
              <a:ext uri="{FF2B5EF4-FFF2-40B4-BE49-F238E27FC236}">
                <a16:creationId xmlns:a16="http://schemas.microsoft.com/office/drawing/2014/main" id="{48A7F2BF-7495-B94F-A0E6-FF622236AEC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16568" y="5024420"/>
            <a:ext cx="1437889" cy="661328"/>
          </a:xfrm>
          <a:prstGeom prst="rect">
            <a:avLst/>
          </a:prstGeom>
        </p:spPr>
      </p:pic>
      <p:sp>
        <p:nvSpPr>
          <p:cNvPr id="12" name="TextBox 11">
            <a:extLst>
              <a:ext uri="{FF2B5EF4-FFF2-40B4-BE49-F238E27FC236}">
                <a16:creationId xmlns:a16="http://schemas.microsoft.com/office/drawing/2014/main" id="{287FF26D-B08F-0341-AF09-2644DE00E15F}"/>
              </a:ext>
            </a:extLst>
          </p:cNvPr>
          <p:cNvSpPr txBox="1"/>
          <p:nvPr/>
        </p:nvSpPr>
        <p:spPr>
          <a:xfrm>
            <a:off x="5252000" y="1419536"/>
            <a:ext cx="3745948" cy="584775"/>
          </a:xfrm>
          <a:prstGeom prst="rect">
            <a:avLst/>
          </a:prstGeom>
          <a:solidFill>
            <a:srgbClr val="CFD5EA"/>
          </a:solidFill>
        </p:spPr>
        <p:txBody>
          <a:bodyPr wrap="square" rtlCol="0">
            <a:spAutoFit/>
          </a:bodyPr>
          <a:lstStyle/>
          <a:p>
            <a:r>
              <a:rPr lang="en-US" sz="1600" dirty="0">
                <a:latin typeface="+mj-lt"/>
              </a:rPr>
              <a:t>Our theoretical formulas are benchmarked against computer simulations</a:t>
            </a:r>
          </a:p>
        </p:txBody>
      </p:sp>
      <p:pic>
        <p:nvPicPr>
          <p:cNvPr id="14" name="Picture 13">
            <a:extLst>
              <a:ext uri="{FF2B5EF4-FFF2-40B4-BE49-F238E27FC236}">
                <a16:creationId xmlns:a16="http://schemas.microsoft.com/office/drawing/2014/main" id="{75F0D945-BFB7-394D-BAD9-48F5867F525D}"/>
              </a:ext>
            </a:extLst>
          </p:cNvPr>
          <p:cNvPicPr>
            <a:picLocks noChangeAspect="1"/>
          </p:cNvPicPr>
          <p:nvPr/>
        </p:nvPicPr>
        <p:blipFill>
          <a:blip r:embed="rId5"/>
          <a:stretch>
            <a:fillRect/>
          </a:stretch>
        </p:blipFill>
        <p:spPr>
          <a:xfrm>
            <a:off x="5252000" y="2147732"/>
            <a:ext cx="3570570" cy="2677928"/>
          </a:xfrm>
          <a:prstGeom prst="rect">
            <a:avLst/>
          </a:prstGeom>
        </p:spPr>
      </p:pic>
      <p:sp>
        <p:nvSpPr>
          <p:cNvPr id="15" name="TextBox 14">
            <a:extLst>
              <a:ext uri="{FF2B5EF4-FFF2-40B4-BE49-F238E27FC236}">
                <a16:creationId xmlns:a16="http://schemas.microsoft.com/office/drawing/2014/main" id="{35A18E58-6CC1-0548-9EAB-26168A2DF456}"/>
              </a:ext>
            </a:extLst>
          </p:cNvPr>
          <p:cNvSpPr txBox="1"/>
          <p:nvPr/>
        </p:nvSpPr>
        <p:spPr>
          <a:xfrm>
            <a:off x="5218006" y="4969081"/>
            <a:ext cx="3779942" cy="515526"/>
          </a:xfrm>
          <a:prstGeom prst="rect">
            <a:avLst/>
          </a:prstGeom>
          <a:noFill/>
        </p:spPr>
        <p:txBody>
          <a:bodyPr wrap="square" rtlCol="0">
            <a:spAutoFit/>
          </a:bodyPr>
          <a:lstStyle/>
          <a:p>
            <a:r>
              <a:rPr lang="en-US" sz="1350" dirty="0">
                <a:latin typeface="Calibri Light" panose="020F0302020204030204" pitchFamily="34" charset="0"/>
                <a:cs typeface="Calibri Light" panose="020F0302020204030204" pitchFamily="34" charset="0"/>
              </a:rPr>
              <a:t>Transverse (</a:t>
            </a:r>
            <a:r>
              <a:rPr lang="en-US" sz="1400" dirty="0" err="1"/>
              <a:t>N</a:t>
            </a:r>
            <a:r>
              <a:rPr lang="en-US" sz="1400" baseline="-25000" dirty="0" err="1"/>
              <a:t>c</a:t>
            </a:r>
            <a:r>
              <a:rPr lang="en-US" sz="1400" baseline="30000" dirty="0" err="1">
                <a:latin typeface="Symbol" pitchFamily="2" charset="2"/>
              </a:rPr>
              <a:t>e</a:t>
            </a:r>
            <a:r>
              <a:rPr lang="en-US" sz="1350" dirty="0">
                <a:latin typeface="Calibri Light" panose="020F0302020204030204" pitchFamily="34" charset="0"/>
                <a:cs typeface="Calibri Light" panose="020F0302020204030204" pitchFamily="34" charset="0"/>
              </a:rPr>
              <a:t>) and longitudinal (</a:t>
            </a:r>
            <a:r>
              <a:rPr lang="en-US" sz="1400" dirty="0" err="1"/>
              <a:t>N</a:t>
            </a:r>
            <a:r>
              <a:rPr lang="en-US" sz="1400" baseline="-25000" dirty="0" err="1"/>
              <a:t>c</a:t>
            </a:r>
            <a:r>
              <a:rPr lang="en-US" sz="1400" baseline="30000" dirty="0" err="1">
                <a:latin typeface="Symbol" pitchFamily="2" charset="2"/>
              </a:rPr>
              <a:t>h</a:t>
            </a:r>
            <a:r>
              <a:rPr lang="en-US" sz="1350" dirty="0">
                <a:latin typeface="Calibri Light" panose="020F0302020204030204" pitchFamily="34" charset="0"/>
                <a:cs typeface="Calibri Light" panose="020F0302020204030204" pitchFamily="34" charset="0"/>
              </a:rPr>
              <a:t>)cooling rates versus dimensionless chicane strength</a:t>
            </a:r>
          </a:p>
        </p:txBody>
      </p:sp>
      <p:pic>
        <p:nvPicPr>
          <p:cNvPr id="16" name="Picture 15">
            <a:extLst>
              <a:ext uri="{FF2B5EF4-FFF2-40B4-BE49-F238E27FC236}">
                <a16:creationId xmlns:a16="http://schemas.microsoft.com/office/drawing/2014/main" id="{BB65AE57-2729-E242-8B1F-B4AC20BF6492}"/>
              </a:ext>
            </a:extLst>
          </p:cNvPr>
          <p:cNvPicPr>
            <a:picLocks noChangeAspect="1"/>
          </p:cNvPicPr>
          <p:nvPr/>
        </p:nvPicPr>
        <p:blipFill>
          <a:blip r:embed="rId6"/>
          <a:stretch>
            <a:fillRect/>
          </a:stretch>
        </p:blipFill>
        <p:spPr>
          <a:xfrm>
            <a:off x="1" y="6396076"/>
            <a:ext cx="2833134" cy="461924"/>
          </a:xfrm>
          <a:prstGeom prst="rect">
            <a:avLst/>
          </a:prstGeom>
        </p:spPr>
      </p:pic>
      <p:sp>
        <p:nvSpPr>
          <p:cNvPr id="3" name="Rounded Rectangle 2">
            <a:extLst>
              <a:ext uri="{FF2B5EF4-FFF2-40B4-BE49-F238E27FC236}">
                <a16:creationId xmlns:a16="http://schemas.microsoft.com/office/drawing/2014/main" id="{B1D42ED4-C603-0B49-AAC2-B0ED6272DD16}"/>
              </a:ext>
            </a:extLst>
          </p:cNvPr>
          <p:cNvSpPr/>
          <p:nvPr/>
        </p:nvSpPr>
        <p:spPr>
          <a:xfrm>
            <a:off x="3681046" y="3317631"/>
            <a:ext cx="500429" cy="249864"/>
          </a:xfrm>
          <a:prstGeom prst="round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Bent Arrow 5">
            <a:extLst>
              <a:ext uri="{FF2B5EF4-FFF2-40B4-BE49-F238E27FC236}">
                <a16:creationId xmlns:a16="http://schemas.microsoft.com/office/drawing/2014/main" id="{F99461C9-839D-B146-A0CF-C799ABE87234}"/>
              </a:ext>
            </a:extLst>
          </p:cNvPr>
          <p:cNvSpPr/>
          <p:nvPr/>
        </p:nvSpPr>
        <p:spPr>
          <a:xfrm rot="16200000" flipV="1">
            <a:off x="4176466" y="3400401"/>
            <a:ext cx="257868" cy="92328"/>
          </a:xfrm>
          <a:prstGeom prst="ben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Rounded Rectangle 16">
            <a:extLst>
              <a:ext uri="{FF2B5EF4-FFF2-40B4-BE49-F238E27FC236}">
                <a16:creationId xmlns:a16="http://schemas.microsoft.com/office/drawing/2014/main" id="{A7258AC5-3061-E047-92FC-00D79F165BC9}"/>
              </a:ext>
            </a:extLst>
          </p:cNvPr>
          <p:cNvSpPr/>
          <p:nvPr/>
        </p:nvSpPr>
        <p:spPr>
          <a:xfrm>
            <a:off x="3697890" y="3608872"/>
            <a:ext cx="282200" cy="25786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Bent Arrow 17">
            <a:extLst>
              <a:ext uri="{FF2B5EF4-FFF2-40B4-BE49-F238E27FC236}">
                <a16:creationId xmlns:a16="http://schemas.microsoft.com/office/drawing/2014/main" id="{C9492163-6890-5540-B0FB-087CA56CCEC5}"/>
              </a:ext>
            </a:extLst>
          </p:cNvPr>
          <p:cNvSpPr/>
          <p:nvPr/>
        </p:nvSpPr>
        <p:spPr>
          <a:xfrm rot="16200000" flipH="1" flipV="1">
            <a:off x="3939565" y="3707915"/>
            <a:ext cx="257868" cy="92328"/>
          </a:xfrm>
          <a:prstGeom prst="ben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ounded Rectangle 18">
            <a:extLst>
              <a:ext uri="{FF2B5EF4-FFF2-40B4-BE49-F238E27FC236}">
                <a16:creationId xmlns:a16="http://schemas.microsoft.com/office/drawing/2014/main" id="{64D0CF6F-F5DD-A247-86FB-8D0D6789A61A}"/>
              </a:ext>
            </a:extLst>
          </p:cNvPr>
          <p:cNvSpPr/>
          <p:nvPr/>
        </p:nvSpPr>
        <p:spPr>
          <a:xfrm>
            <a:off x="2106984" y="3637545"/>
            <a:ext cx="318976" cy="25786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Bent Arrow 19">
            <a:extLst>
              <a:ext uri="{FF2B5EF4-FFF2-40B4-BE49-F238E27FC236}">
                <a16:creationId xmlns:a16="http://schemas.microsoft.com/office/drawing/2014/main" id="{61C8F71F-F8CC-9046-A1F1-0633B758B014}"/>
              </a:ext>
            </a:extLst>
          </p:cNvPr>
          <p:cNvSpPr/>
          <p:nvPr/>
        </p:nvSpPr>
        <p:spPr>
          <a:xfrm rot="16200000" flipH="1" flipV="1">
            <a:off x="2363600" y="3898864"/>
            <a:ext cx="257868" cy="92328"/>
          </a:xfrm>
          <a:prstGeom prst="ben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7">
            <a:extLst>
              <a:ext uri="{FF2B5EF4-FFF2-40B4-BE49-F238E27FC236}">
                <a16:creationId xmlns:a16="http://schemas.microsoft.com/office/drawing/2014/main" id="{CC5F79FC-C3D5-9645-96DE-43D01D7BC25E}"/>
              </a:ext>
            </a:extLst>
          </p:cNvPr>
          <p:cNvSpPr/>
          <p:nvPr/>
        </p:nvSpPr>
        <p:spPr>
          <a:xfrm>
            <a:off x="2909403" y="5219680"/>
            <a:ext cx="838691" cy="402546"/>
          </a:xfrm>
          <a:prstGeom prst="rect">
            <a:avLst/>
          </a:prstGeom>
        </p:spPr>
        <p:txBody>
          <a:bodyPr wrap="none">
            <a:spAutoFit/>
          </a:bodyPr>
          <a:lstStyle/>
          <a:p>
            <a:pPr>
              <a:lnSpc>
                <a:spcPct val="120000"/>
              </a:lnSpc>
            </a:pPr>
            <a:r>
              <a:rPr lang="en-US" dirty="0">
                <a:latin typeface="Calibri Light" panose="020F0302020204030204" pitchFamily="34" charset="0"/>
                <a:cs typeface="Calibri Light" panose="020F0302020204030204" pitchFamily="34" charset="0"/>
              </a:rPr>
              <a:t>~10-20</a:t>
            </a:r>
          </a:p>
        </p:txBody>
      </p:sp>
      <p:sp>
        <p:nvSpPr>
          <p:cNvPr id="21" name="Title 20">
            <a:extLst>
              <a:ext uri="{FF2B5EF4-FFF2-40B4-BE49-F238E27FC236}">
                <a16:creationId xmlns:a16="http://schemas.microsoft.com/office/drawing/2014/main" id="{3EC56C91-36A1-EC48-9B28-C9C20613DE99}"/>
              </a:ext>
            </a:extLst>
          </p:cNvPr>
          <p:cNvSpPr>
            <a:spLocks noGrp="1"/>
          </p:cNvSpPr>
          <p:nvPr>
            <p:ph type="title"/>
          </p:nvPr>
        </p:nvSpPr>
        <p:spPr/>
        <p:txBody>
          <a:bodyPr>
            <a:normAutofit/>
          </a:bodyPr>
          <a:lstStyle/>
          <a:p>
            <a:r>
              <a:rPr lang="en-US" dirty="0"/>
              <a:t>1D model developed</a:t>
            </a:r>
            <a:br>
              <a:rPr lang="en-US" dirty="0"/>
            </a:br>
            <a:endParaRPr lang="en-US" dirty="0"/>
          </a:p>
        </p:txBody>
      </p:sp>
      <p:sp>
        <p:nvSpPr>
          <p:cNvPr id="2" name="Rectangle 1">
            <a:extLst>
              <a:ext uri="{FF2B5EF4-FFF2-40B4-BE49-F238E27FC236}">
                <a16:creationId xmlns:a16="http://schemas.microsoft.com/office/drawing/2014/main" id="{1643C5B8-5599-E14C-8743-870C91114D93}"/>
              </a:ext>
            </a:extLst>
          </p:cNvPr>
          <p:cNvSpPr/>
          <p:nvPr/>
        </p:nvSpPr>
        <p:spPr>
          <a:xfrm>
            <a:off x="3681046" y="5756368"/>
            <a:ext cx="3766672" cy="369332"/>
          </a:xfrm>
          <a:prstGeom prst="rect">
            <a:avLst/>
          </a:prstGeom>
        </p:spPr>
        <p:txBody>
          <a:bodyPr wrap="none">
            <a:spAutoFit/>
          </a:bodyPr>
          <a:lstStyle/>
          <a:p>
            <a:r>
              <a:rPr lang="en-US" dirty="0"/>
              <a:t>Various topics are addressed in theory</a:t>
            </a:r>
          </a:p>
        </p:txBody>
      </p:sp>
      <p:sp>
        <p:nvSpPr>
          <p:cNvPr id="4" name="Slide Number Placeholder 3">
            <a:extLst>
              <a:ext uri="{FF2B5EF4-FFF2-40B4-BE49-F238E27FC236}">
                <a16:creationId xmlns:a16="http://schemas.microsoft.com/office/drawing/2014/main" id="{9EFC5F40-7DAF-3A47-961D-59D573AD753F}"/>
              </a:ext>
            </a:extLst>
          </p:cNvPr>
          <p:cNvSpPr>
            <a:spLocks noGrp="1"/>
          </p:cNvSpPr>
          <p:nvPr>
            <p:ph type="sldNum" sz="quarter" idx="12"/>
          </p:nvPr>
        </p:nvSpPr>
        <p:spPr/>
        <p:txBody>
          <a:bodyPr/>
          <a:lstStyle/>
          <a:p>
            <a:fld id="{893C5830-40F3-F04E-B2E3-10E6672BA8FF}" type="slidenum">
              <a:rPr lang="en-US" smtClean="0"/>
              <a:pPr/>
              <a:t>30</a:t>
            </a:fld>
            <a:endParaRPr lang="en-US"/>
          </a:p>
        </p:txBody>
      </p:sp>
      <p:sp>
        <p:nvSpPr>
          <p:cNvPr id="5" name="Date Placeholder 4">
            <a:extLst>
              <a:ext uri="{FF2B5EF4-FFF2-40B4-BE49-F238E27FC236}">
                <a16:creationId xmlns:a16="http://schemas.microsoft.com/office/drawing/2014/main" id="{B49117D2-8F3C-9B47-B729-A3750581A70E}"/>
              </a:ext>
            </a:extLst>
          </p:cNvPr>
          <p:cNvSpPr>
            <a:spLocks noGrp="1"/>
          </p:cNvSpPr>
          <p:nvPr>
            <p:ph type="dt" sz="half" idx="10"/>
          </p:nvPr>
        </p:nvSpPr>
        <p:spPr/>
        <p:txBody>
          <a:bodyPr/>
          <a:lstStyle/>
          <a:p>
            <a:fld id="{D9E8991F-7617-FD40-9895-F126EB896727}" type="datetime1">
              <a:rPr lang="en-US" smtClean="0"/>
              <a:t>10/7/20</a:t>
            </a:fld>
            <a:endParaRPr lang="en-US"/>
          </a:p>
        </p:txBody>
      </p:sp>
      <p:sp>
        <p:nvSpPr>
          <p:cNvPr id="10" name="Footer Placeholder 9">
            <a:extLst>
              <a:ext uri="{FF2B5EF4-FFF2-40B4-BE49-F238E27FC236}">
                <a16:creationId xmlns:a16="http://schemas.microsoft.com/office/drawing/2014/main" id="{659403AF-D563-8F46-B831-6A2C81929163}"/>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20832783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54C22-AA05-A742-BE23-FB3FCDF87505}"/>
              </a:ext>
            </a:extLst>
          </p:cNvPr>
          <p:cNvSpPr>
            <a:spLocks noGrp="1"/>
          </p:cNvSpPr>
          <p:nvPr>
            <p:ph type="title"/>
          </p:nvPr>
        </p:nvSpPr>
        <p:spPr>
          <a:xfrm>
            <a:off x="403122" y="226699"/>
            <a:ext cx="8740877" cy="1090502"/>
          </a:xfrm>
        </p:spPr>
        <p:txBody>
          <a:bodyPr>
            <a:noAutofit/>
          </a:bodyPr>
          <a:lstStyle/>
          <a:p>
            <a:pPr algn="ctr"/>
            <a:r>
              <a:rPr lang="en-US" dirty="0"/>
              <a:t>Micro-bunched cooling enhanced by plasma oscillations </a:t>
            </a:r>
            <a:br>
              <a:rPr lang="en-US" dirty="0"/>
            </a:br>
            <a:endParaRPr lang="en-US" sz="1200" dirty="0"/>
          </a:p>
        </p:txBody>
      </p:sp>
      <p:sp>
        <p:nvSpPr>
          <p:cNvPr id="4" name="Slide Number Placeholder 3">
            <a:extLst>
              <a:ext uri="{FF2B5EF4-FFF2-40B4-BE49-F238E27FC236}">
                <a16:creationId xmlns:a16="http://schemas.microsoft.com/office/drawing/2014/main" id="{81E0F02E-617F-B242-9AE2-AA41866C5D1B}"/>
              </a:ext>
            </a:extLst>
          </p:cNvPr>
          <p:cNvSpPr>
            <a:spLocks noGrp="1"/>
          </p:cNvSpPr>
          <p:nvPr>
            <p:ph type="sldNum" sz="quarter" idx="12"/>
          </p:nvPr>
        </p:nvSpPr>
        <p:spPr>
          <a:xfrm>
            <a:off x="6928172" y="6253561"/>
            <a:ext cx="2057400" cy="365125"/>
          </a:xfrm>
        </p:spPr>
        <p:txBody>
          <a:bodyPr/>
          <a:lstStyle/>
          <a:p>
            <a:fld id="{893C5830-40F3-F04E-B2E3-10E6672BA8FF}" type="slidenum">
              <a:rPr lang="en-US" smtClean="0"/>
              <a:pPr/>
              <a:t>31</a:t>
            </a:fld>
            <a:endParaRPr lang="en-US" dirty="0"/>
          </a:p>
        </p:txBody>
      </p:sp>
      <p:sp>
        <p:nvSpPr>
          <p:cNvPr id="123" name="TextBox 122">
            <a:extLst>
              <a:ext uri="{FF2B5EF4-FFF2-40B4-BE49-F238E27FC236}">
                <a16:creationId xmlns:a16="http://schemas.microsoft.com/office/drawing/2014/main" id="{22F511C1-B843-B34F-9898-EA6463B851A9}"/>
              </a:ext>
            </a:extLst>
          </p:cNvPr>
          <p:cNvSpPr txBox="1"/>
          <p:nvPr/>
        </p:nvSpPr>
        <p:spPr>
          <a:xfrm>
            <a:off x="3169366" y="5785173"/>
            <a:ext cx="2063642" cy="369332"/>
          </a:xfrm>
          <a:prstGeom prst="rect">
            <a:avLst/>
          </a:prstGeom>
          <a:solidFill>
            <a:srgbClr val="CFD5EA"/>
          </a:solidFill>
        </p:spPr>
        <p:txBody>
          <a:bodyPr wrap="none" rtlCol="0">
            <a:spAutoFit/>
          </a:bodyPr>
          <a:lstStyle/>
          <a:p>
            <a:pPr algn="ctr"/>
            <a:r>
              <a:rPr lang="en-US" dirty="0">
                <a:latin typeface="Avenir Light" panose="020B0402020203020204" pitchFamily="34" charset="77"/>
              </a:rPr>
              <a:t>High cooling rates</a:t>
            </a:r>
          </a:p>
        </p:txBody>
      </p:sp>
      <p:sp>
        <p:nvSpPr>
          <p:cNvPr id="124" name="Rectangle 123">
            <a:extLst>
              <a:ext uri="{FF2B5EF4-FFF2-40B4-BE49-F238E27FC236}">
                <a16:creationId xmlns:a16="http://schemas.microsoft.com/office/drawing/2014/main" id="{C282491E-2E0B-CC40-BD2B-C63EEAEFE778}"/>
              </a:ext>
            </a:extLst>
          </p:cNvPr>
          <p:cNvSpPr/>
          <p:nvPr/>
        </p:nvSpPr>
        <p:spPr>
          <a:xfrm>
            <a:off x="241300" y="2999363"/>
            <a:ext cx="8544797" cy="1200329"/>
          </a:xfrm>
          <a:prstGeom prst="rect">
            <a:avLst/>
          </a:prstGeom>
        </p:spPr>
        <p:txBody>
          <a:bodyPr wrap="square">
            <a:spAutoFit/>
          </a:bodyPr>
          <a:lstStyle/>
          <a:p>
            <a:pPr marL="285750" indent="-285750">
              <a:buFont typeface="Arial" panose="020B0604020202020204" pitchFamily="34" charset="0"/>
              <a:buChar char="•"/>
            </a:pPr>
            <a:r>
              <a:rPr lang="en-US" dirty="0">
                <a:latin typeface="Avenir Light" panose="020B0402020203020204" pitchFamily="34" charset="77"/>
              </a:rPr>
              <a:t>Density  modulated electron beam subject to </a:t>
            </a:r>
            <a:r>
              <a:rPr lang="en-US" b="1" dirty="0">
                <a:latin typeface="Avenir Light" panose="020B0402020203020204" pitchFamily="34" charset="77"/>
              </a:rPr>
              <a:t>plasma oscillations </a:t>
            </a:r>
            <a:r>
              <a:rPr lang="en-US" dirty="0">
                <a:latin typeface="Avenir Light" panose="020B0402020203020204" pitchFamily="34" charset="77"/>
              </a:rPr>
              <a:t>while drifting</a:t>
            </a:r>
          </a:p>
          <a:p>
            <a:pPr marL="285750" indent="-285750">
              <a:buFont typeface="Arial" panose="020B0604020202020204" pitchFamily="34" charset="0"/>
              <a:buChar char="•"/>
            </a:pPr>
            <a:r>
              <a:rPr lang="en-US" dirty="0">
                <a:latin typeface="Avenir Light" panose="020B0402020203020204" pitchFamily="34" charset="77"/>
              </a:rPr>
              <a:t>(drift quarter of electron beam plasma wavelength)</a:t>
            </a:r>
          </a:p>
          <a:p>
            <a:pPr marL="285750" indent="-285750">
              <a:buFont typeface="Arial" panose="020B0604020202020204" pitchFamily="34" charset="0"/>
              <a:buChar char="•"/>
            </a:pPr>
            <a:r>
              <a:rPr lang="en-US" dirty="0">
                <a:latin typeface="Avenir Light" panose="020B0402020203020204" pitchFamily="34" charset="77"/>
                <a:sym typeface="Wingdings" panose="05000000000000000000" pitchFamily="2" charset="2"/>
              </a:rPr>
              <a:t>     </a:t>
            </a:r>
            <a:r>
              <a:rPr lang="en-US" b="1" dirty="0">
                <a:latin typeface="Avenir Light" panose="020B0402020203020204" pitchFamily="34" charset="77"/>
              </a:rPr>
              <a:t>More energy modulation  </a:t>
            </a:r>
            <a:r>
              <a:rPr lang="en-US" b="1" dirty="0">
                <a:latin typeface="Avenir Light" panose="020B0402020203020204" pitchFamily="34" charset="77"/>
                <a:sym typeface="Wingdings" panose="05000000000000000000" pitchFamily="2" charset="2"/>
              </a:rPr>
              <a:t> another chicane  more micro-bunching</a:t>
            </a:r>
            <a:endParaRPr lang="en-US" b="1" dirty="0">
              <a:latin typeface="Avenir Light" panose="020B0402020203020204" pitchFamily="34" charset="77"/>
            </a:endParaRPr>
          </a:p>
          <a:p>
            <a:pPr marL="285750" indent="-285750">
              <a:buFont typeface="Arial" panose="020B0604020202020204" pitchFamily="34" charset="0"/>
              <a:buChar char="•"/>
            </a:pPr>
            <a:r>
              <a:rPr lang="en-US" dirty="0">
                <a:latin typeface="Avenir Light" panose="020B0402020203020204" pitchFamily="34" charset="77"/>
              </a:rPr>
              <a:t>EIC Strong hadron cooler: 2 such plasma amplification stages</a:t>
            </a:r>
          </a:p>
        </p:txBody>
      </p:sp>
      <p:sp>
        <p:nvSpPr>
          <p:cNvPr id="125" name="Rectangle 124">
            <a:extLst>
              <a:ext uri="{FF2B5EF4-FFF2-40B4-BE49-F238E27FC236}">
                <a16:creationId xmlns:a16="http://schemas.microsoft.com/office/drawing/2014/main" id="{5B24607E-DCFB-B34A-B572-D262FA942A61}"/>
              </a:ext>
            </a:extLst>
          </p:cNvPr>
          <p:cNvSpPr/>
          <p:nvPr/>
        </p:nvSpPr>
        <p:spPr>
          <a:xfrm>
            <a:off x="1255092" y="4495417"/>
            <a:ext cx="6277278" cy="1200329"/>
          </a:xfrm>
          <a:prstGeom prst="rect">
            <a:avLst/>
          </a:prstGeom>
        </p:spPr>
        <p:txBody>
          <a:bodyPr wrap="square">
            <a:spAutoFit/>
          </a:bodyPr>
          <a:lstStyle/>
          <a:p>
            <a:r>
              <a:rPr lang="en-US" b="1" dirty="0">
                <a:latin typeface="Avenir Light" panose="020B0402020203020204" pitchFamily="34" charset="77"/>
              </a:rPr>
              <a:t>     Features of Plasma enhanced micro-bunching</a:t>
            </a:r>
          </a:p>
          <a:p>
            <a:pPr marL="285750" indent="-285750">
              <a:buFont typeface="Arial" panose="020B0604020202020204" pitchFamily="34" charset="0"/>
              <a:buChar char="•"/>
            </a:pPr>
            <a:r>
              <a:rPr lang="en-US" dirty="0">
                <a:latin typeface="Avenir Light" panose="020B0402020203020204" pitchFamily="34" charset="77"/>
              </a:rPr>
              <a:t>Very broadband (~THz, slice size ~0.1 mm) amplifier</a:t>
            </a:r>
          </a:p>
          <a:p>
            <a:pPr marL="285750" indent="-285750">
              <a:buFont typeface="Arial" panose="020B0604020202020204" pitchFamily="34" charset="0"/>
              <a:buChar char="•"/>
            </a:pPr>
            <a:r>
              <a:rPr lang="en-US" dirty="0">
                <a:latin typeface="Avenir Light" panose="020B0402020203020204" pitchFamily="34" charset="77"/>
              </a:rPr>
              <a:t>Micro-bunching instability was well studied.</a:t>
            </a:r>
          </a:p>
          <a:p>
            <a:pPr marL="285750" indent="-285750">
              <a:buFont typeface="Arial" panose="020B0604020202020204" pitchFamily="34" charset="0"/>
              <a:buChar char="•"/>
            </a:pPr>
            <a:r>
              <a:rPr lang="en-US" dirty="0">
                <a:latin typeface="Avenir Light" panose="020B0402020203020204" pitchFamily="34" charset="77"/>
              </a:rPr>
              <a:t>Significant gain without saturation</a:t>
            </a:r>
          </a:p>
        </p:txBody>
      </p:sp>
      <p:grpSp>
        <p:nvGrpSpPr>
          <p:cNvPr id="54" name="Group 53">
            <a:extLst>
              <a:ext uri="{FF2B5EF4-FFF2-40B4-BE49-F238E27FC236}">
                <a16:creationId xmlns:a16="http://schemas.microsoft.com/office/drawing/2014/main" id="{351F0842-758D-CC43-9872-067E7CE8A6EA}"/>
              </a:ext>
            </a:extLst>
          </p:cNvPr>
          <p:cNvGrpSpPr/>
          <p:nvPr/>
        </p:nvGrpSpPr>
        <p:grpSpPr>
          <a:xfrm>
            <a:off x="1154634" y="1490768"/>
            <a:ext cx="6628993" cy="1351201"/>
            <a:chOff x="1257503" y="1632024"/>
            <a:chExt cx="6628993" cy="1351201"/>
          </a:xfrm>
        </p:grpSpPr>
        <p:grpSp>
          <p:nvGrpSpPr>
            <p:cNvPr id="55" name="Group 54">
              <a:extLst>
                <a:ext uri="{FF2B5EF4-FFF2-40B4-BE49-F238E27FC236}">
                  <a16:creationId xmlns:a16="http://schemas.microsoft.com/office/drawing/2014/main" id="{8DB8BDF2-CBF3-F84E-AE6F-7C19C7704BFC}"/>
                </a:ext>
              </a:extLst>
            </p:cNvPr>
            <p:cNvGrpSpPr/>
            <p:nvPr/>
          </p:nvGrpSpPr>
          <p:grpSpPr>
            <a:xfrm>
              <a:off x="1257503" y="1632024"/>
              <a:ext cx="6628993" cy="1351201"/>
              <a:chOff x="1169943" y="1200636"/>
              <a:chExt cx="6628993" cy="1351201"/>
            </a:xfrm>
          </p:grpSpPr>
          <p:cxnSp>
            <p:nvCxnSpPr>
              <p:cNvPr id="59" name="Straight Connector 58">
                <a:extLst>
                  <a:ext uri="{FF2B5EF4-FFF2-40B4-BE49-F238E27FC236}">
                    <a16:creationId xmlns:a16="http://schemas.microsoft.com/office/drawing/2014/main" id="{7D4B9B5C-E8B4-064C-8DE1-C0F4422CABBB}"/>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115715FD-4B2A-4F46-AF5F-56F4F7D40B3E}"/>
                  </a:ext>
                </a:extLst>
              </p:cNvPr>
              <p:cNvGrpSpPr/>
              <p:nvPr/>
            </p:nvGrpSpPr>
            <p:grpSpPr>
              <a:xfrm>
                <a:off x="1169943" y="1200636"/>
                <a:ext cx="6628993" cy="1351201"/>
                <a:chOff x="583520" y="1226896"/>
                <a:chExt cx="6628993" cy="1351201"/>
              </a:xfrm>
            </p:grpSpPr>
            <p:sp>
              <p:nvSpPr>
                <p:cNvPr id="63" name="TextBox 62">
                  <a:extLst>
                    <a:ext uri="{FF2B5EF4-FFF2-40B4-BE49-F238E27FC236}">
                      <a16:creationId xmlns:a16="http://schemas.microsoft.com/office/drawing/2014/main" id="{294C81B1-CA4B-9D44-8DDA-AD687E2FD496}"/>
                    </a:ext>
                  </a:extLst>
                </p:cNvPr>
                <p:cNvSpPr txBox="1"/>
                <p:nvPr/>
              </p:nvSpPr>
              <p:spPr>
                <a:xfrm>
                  <a:off x="4264313" y="1226896"/>
                  <a:ext cx="511679" cy="307777"/>
                </a:xfrm>
                <a:prstGeom prst="rect">
                  <a:avLst/>
                </a:prstGeom>
                <a:noFill/>
              </p:spPr>
              <p:txBody>
                <a:bodyPr wrap="none" rtlCol="0">
                  <a:spAutoFit/>
                </a:bodyPr>
                <a:lstStyle/>
                <a:p>
                  <a:r>
                    <a:rPr lang="en-US" sz="1400" dirty="0">
                      <a:solidFill>
                        <a:srgbClr val="0432FF"/>
                      </a:solidFill>
                      <a:latin typeface="Calibri Light" panose="020F0302020204030204" pitchFamily="34" charset="0"/>
                      <a:cs typeface="Calibri Light" panose="020F0302020204030204" pitchFamily="34" charset="0"/>
                    </a:rPr>
                    <a:t>E&lt;E</a:t>
                  </a:r>
                  <a:r>
                    <a:rPr lang="en-US" sz="1400" baseline="-25000" dirty="0">
                      <a:solidFill>
                        <a:srgbClr val="0432FF"/>
                      </a:solidFill>
                      <a:latin typeface="Calibri Light" panose="020F0302020204030204" pitchFamily="34" charset="0"/>
                      <a:cs typeface="Calibri Light" panose="020F0302020204030204" pitchFamily="34" charset="0"/>
                    </a:rPr>
                    <a:t>0</a:t>
                  </a:r>
                </a:p>
              </p:txBody>
            </p:sp>
            <p:grpSp>
              <p:nvGrpSpPr>
                <p:cNvPr id="64" name="Group 63">
                  <a:extLst>
                    <a:ext uri="{FF2B5EF4-FFF2-40B4-BE49-F238E27FC236}">
                      <a16:creationId xmlns:a16="http://schemas.microsoft.com/office/drawing/2014/main" id="{4AD8DF79-8461-BE42-BA1F-A23D0941130B}"/>
                    </a:ext>
                  </a:extLst>
                </p:cNvPr>
                <p:cNvGrpSpPr/>
                <p:nvPr/>
              </p:nvGrpSpPr>
              <p:grpSpPr>
                <a:xfrm>
                  <a:off x="583520" y="1393724"/>
                  <a:ext cx="6628993" cy="1184373"/>
                  <a:chOff x="583520" y="1393724"/>
                  <a:chExt cx="6628993" cy="1184373"/>
                </a:xfrm>
              </p:grpSpPr>
              <p:cxnSp>
                <p:nvCxnSpPr>
                  <p:cNvPr id="65" name="Straight Arrow Connector 64">
                    <a:extLst>
                      <a:ext uri="{FF2B5EF4-FFF2-40B4-BE49-F238E27FC236}">
                        <a16:creationId xmlns:a16="http://schemas.microsoft.com/office/drawing/2014/main" id="{464A25AC-7C06-F74A-844A-9DBA35395AD7}"/>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87671504-3947-5942-B3F2-323013A3CCFE}"/>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ACEDC2B7-D8FA-F44E-BFD5-3BA825FAD1AB}"/>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D701D43-D364-9942-AF21-C38B83C4ECAE}"/>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187318F3-BEF1-D24B-975D-F66C7CFB2410}"/>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9AD31739-1BB3-3B4E-8253-030B46A73825}"/>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D3494AC7-BED8-5649-A373-45D108B9AD35}"/>
                      </a:ext>
                    </a:extLst>
                  </p:cNvPr>
                  <p:cNvSpPr txBox="1"/>
                  <p:nvPr/>
                </p:nvSpPr>
                <p:spPr>
                  <a:xfrm>
                    <a:off x="4407736" y="1502018"/>
                    <a:ext cx="511679" cy="307777"/>
                  </a:xfrm>
                  <a:prstGeom prst="rect">
                    <a:avLst/>
                  </a:prstGeom>
                  <a:noFill/>
                </p:spPr>
                <p:txBody>
                  <a:bodyPr wrap="none" rtlCol="0">
                    <a:spAutoFit/>
                  </a:bodyPr>
                  <a:lstStyle/>
                  <a:p>
                    <a:r>
                      <a:rPr lang="en-US" sz="1400" dirty="0">
                        <a:solidFill>
                          <a:srgbClr val="FF0000"/>
                        </a:solidFill>
                        <a:latin typeface="Calibri Light" panose="020F0302020204030204" pitchFamily="34" charset="0"/>
                        <a:cs typeface="Calibri Light" panose="020F0302020204030204" pitchFamily="34" charset="0"/>
                      </a:rPr>
                      <a:t>E&gt;E</a:t>
                    </a:r>
                    <a:r>
                      <a:rPr lang="en-US" sz="1400" baseline="-25000" dirty="0">
                        <a:solidFill>
                          <a:srgbClr val="FF0000"/>
                        </a:solidFill>
                        <a:latin typeface="Calibri Light" panose="020F0302020204030204" pitchFamily="34" charset="0"/>
                        <a:cs typeface="Calibri Light" panose="020F0302020204030204" pitchFamily="34" charset="0"/>
                      </a:rPr>
                      <a:t>0</a:t>
                    </a:r>
                  </a:p>
                </p:txBody>
              </p:sp>
              <p:cxnSp>
                <p:nvCxnSpPr>
                  <p:cNvPr id="72" name="Straight Arrow Connector 71">
                    <a:extLst>
                      <a:ext uri="{FF2B5EF4-FFF2-40B4-BE49-F238E27FC236}">
                        <a16:creationId xmlns:a16="http://schemas.microsoft.com/office/drawing/2014/main" id="{ED8225E4-4D2C-1F42-B126-0D3432C8E8E9}"/>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8A19E5DB-674B-064E-AB07-A3846E383522}"/>
                      </a:ext>
                    </a:extLst>
                  </p:cNvPr>
                  <p:cNvGrpSpPr/>
                  <p:nvPr/>
                </p:nvGrpSpPr>
                <p:grpSpPr>
                  <a:xfrm>
                    <a:off x="642143" y="1841632"/>
                    <a:ext cx="3151862" cy="522638"/>
                    <a:chOff x="642143" y="1841632"/>
                    <a:chExt cx="3151862" cy="522638"/>
                  </a:xfrm>
                </p:grpSpPr>
                <p:cxnSp>
                  <p:nvCxnSpPr>
                    <p:cNvPr id="96" name="Straight Arrow Connector 95">
                      <a:extLst>
                        <a:ext uri="{FF2B5EF4-FFF2-40B4-BE49-F238E27FC236}">
                          <a16:creationId xmlns:a16="http://schemas.microsoft.com/office/drawing/2014/main" id="{62EC1961-210F-B347-84FD-4CC33D0B21EA}"/>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01A59F94-5A1F-014C-8BF0-F1AF79FC365E}"/>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99003BF0-7CDF-1E45-B8F0-15C073F46151}"/>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95D54A10-DBCF-7045-86AE-FF710938B907}"/>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A143D35-6607-5B4D-9B16-FEE2DACDC81C}"/>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43B3283-5219-A44F-8B9F-4270A03A1BF5}"/>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02EA295-458D-9D4B-B809-4F559D75958D}"/>
                        </a:ext>
                      </a:extLst>
                    </p:cNvPr>
                    <p:cNvCxnSpPr>
                      <a:cxnSpLocks/>
                    </p:cNvCxnSpPr>
                    <p:nvPr/>
                  </p:nvCxnSpPr>
                  <p:spPr>
                    <a:xfrm flipH="1">
                      <a:off x="2750209" y="1850158"/>
                      <a:ext cx="954419" cy="894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84CE4C25-61D9-2040-93EA-D1F032660F9E}"/>
                        </a:ext>
                      </a:extLst>
                    </p:cNvPr>
                    <p:cNvCxnSpPr>
                      <a:cxnSpLocks/>
                    </p:cNvCxnSpPr>
                    <p:nvPr/>
                  </p:nvCxnSpPr>
                  <p:spPr>
                    <a:xfrm flipH="1" flipV="1">
                      <a:off x="3693576"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74" name="Straight Arrow Connector 73">
                    <a:extLst>
                      <a:ext uri="{FF2B5EF4-FFF2-40B4-BE49-F238E27FC236}">
                        <a16:creationId xmlns:a16="http://schemas.microsoft.com/office/drawing/2014/main" id="{3FFCBBAE-66A0-7440-9A69-EF5827F89D7E}"/>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BCF1AA8-A1C6-B647-9A80-DB9F6F7D208D}"/>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9668B77B-4EAD-0142-B857-A70FE75137ED}"/>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9A03A7C3-CC33-104B-9F9A-1061A883A5CC}"/>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59299A27-D7E0-0142-A8C4-1116D6A9C1A3}"/>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F13BB542-C79D-8E47-8226-97CC0610F7EC}"/>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073B2D36-C8E9-0D4D-A69B-0038E6FA0D72}"/>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8CEE254-8A71-5F42-8BBA-E2661FBE60C6}"/>
                      </a:ext>
                    </a:extLst>
                  </p:cNvPr>
                  <p:cNvCxnSpPr>
                    <a:cxnSpLocks/>
                  </p:cNvCxnSpPr>
                  <p:nvPr/>
                </p:nvCxnSpPr>
                <p:spPr>
                  <a:xfrm flipV="1">
                    <a:off x="4053630"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1FF95B5F-CAC3-BE4D-9096-27D6BE4F9F64}"/>
                      </a:ext>
                    </a:extLst>
                  </p:cNvPr>
                  <p:cNvCxnSpPr>
                    <a:cxnSpLocks/>
                  </p:cNvCxnSpPr>
                  <p:nvPr/>
                </p:nvCxnSpPr>
                <p:spPr>
                  <a:xfrm>
                    <a:off x="3781169" y="2034966"/>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1969E106-9522-E047-BB2F-C96AEEBF1DF0}"/>
                      </a:ext>
                    </a:extLst>
                  </p:cNvPr>
                  <p:cNvSpPr txBox="1"/>
                  <p:nvPr/>
                </p:nvSpPr>
                <p:spPr>
                  <a:xfrm>
                    <a:off x="1296673" y="1573583"/>
                    <a:ext cx="842154"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Modulator</a:t>
                    </a:r>
                  </a:p>
                </p:txBody>
              </p:sp>
              <p:sp>
                <p:nvSpPr>
                  <p:cNvPr id="84" name="TextBox 83">
                    <a:extLst>
                      <a:ext uri="{FF2B5EF4-FFF2-40B4-BE49-F238E27FC236}">
                        <a16:creationId xmlns:a16="http://schemas.microsoft.com/office/drawing/2014/main" id="{44B6DA04-973F-F949-B8D4-97C7DD178D2D}"/>
                      </a:ext>
                    </a:extLst>
                  </p:cNvPr>
                  <p:cNvSpPr txBox="1"/>
                  <p:nvPr/>
                </p:nvSpPr>
                <p:spPr>
                  <a:xfrm>
                    <a:off x="5805753" y="1572049"/>
                    <a:ext cx="551305"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Kicker</a:t>
                    </a:r>
                  </a:p>
                </p:txBody>
              </p:sp>
              <p:sp>
                <p:nvSpPr>
                  <p:cNvPr id="85" name="TextBox 84">
                    <a:extLst>
                      <a:ext uri="{FF2B5EF4-FFF2-40B4-BE49-F238E27FC236}">
                        <a16:creationId xmlns:a16="http://schemas.microsoft.com/office/drawing/2014/main" id="{F0EB0746-6748-E34F-9817-44CADF9D3F4C}"/>
                      </a:ext>
                    </a:extLst>
                  </p:cNvPr>
                  <p:cNvSpPr txBox="1"/>
                  <p:nvPr/>
                </p:nvSpPr>
                <p:spPr>
                  <a:xfrm>
                    <a:off x="583520" y="1500182"/>
                    <a:ext cx="404278" cy="369332"/>
                  </a:xfrm>
                  <a:prstGeom prst="rect">
                    <a:avLst/>
                  </a:prstGeom>
                  <a:noFill/>
                </p:spPr>
                <p:txBody>
                  <a:bodyPr wrap="none" rtlCol="0">
                    <a:spAutoFit/>
                  </a:bodyPr>
                  <a:lstStyle/>
                  <a:p>
                    <a:r>
                      <a:rPr lang="en-US" dirty="0">
                        <a:solidFill>
                          <a:srgbClr val="FF0000"/>
                        </a:solidFill>
                        <a:latin typeface="Calibri Light" panose="020F0302020204030204" pitchFamily="34" charset="0"/>
                        <a:cs typeface="Calibri Light" panose="020F0302020204030204" pitchFamily="34" charset="0"/>
                      </a:rPr>
                      <a:t>H</a:t>
                    </a:r>
                    <a:r>
                      <a:rPr lang="en-US" baseline="30000" dirty="0">
                        <a:solidFill>
                          <a:srgbClr val="FF0000"/>
                        </a:solidFill>
                        <a:latin typeface="Calibri Light" panose="020F0302020204030204" pitchFamily="34" charset="0"/>
                        <a:cs typeface="Calibri Light" panose="020F0302020204030204" pitchFamily="34" charset="0"/>
                      </a:rPr>
                      <a:t>+</a:t>
                    </a:r>
                  </a:p>
                </p:txBody>
              </p:sp>
              <p:sp>
                <p:nvSpPr>
                  <p:cNvPr id="86" name="TextBox 85">
                    <a:extLst>
                      <a:ext uri="{FF2B5EF4-FFF2-40B4-BE49-F238E27FC236}">
                        <a16:creationId xmlns:a16="http://schemas.microsoft.com/office/drawing/2014/main" id="{A0BEDB8A-45D0-0D4D-A550-26D2B764AA56}"/>
                      </a:ext>
                    </a:extLst>
                  </p:cNvPr>
                  <p:cNvSpPr txBox="1"/>
                  <p:nvPr/>
                </p:nvSpPr>
                <p:spPr>
                  <a:xfrm>
                    <a:off x="587857" y="2208765"/>
                    <a:ext cx="344966" cy="369332"/>
                  </a:xfrm>
                  <a:prstGeom prst="rect">
                    <a:avLst/>
                  </a:prstGeom>
                  <a:noFill/>
                </p:spPr>
                <p:txBody>
                  <a:bodyPr wrap="none" rtlCol="0">
                    <a:spAutoFit/>
                  </a:bodyPr>
                  <a:lstStyle/>
                  <a:p>
                    <a:r>
                      <a:rPr lang="en-US" dirty="0">
                        <a:solidFill>
                          <a:srgbClr val="92B8EF"/>
                        </a:solidFill>
                        <a:latin typeface="Calibri Light" panose="020F0302020204030204" pitchFamily="34" charset="0"/>
                        <a:cs typeface="Calibri Light" panose="020F0302020204030204" pitchFamily="34" charset="0"/>
                      </a:rPr>
                      <a:t>e</a:t>
                    </a:r>
                    <a:r>
                      <a:rPr lang="en-US" baseline="30000" dirty="0">
                        <a:solidFill>
                          <a:srgbClr val="92B8EF"/>
                        </a:solidFill>
                        <a:latin typeface="Calibri Light" panose="020F0302020204030204" pitchFamily="34" charset="0"/>
                        <a:cs typeface="Calibri Light" panose="020F0302020204030204" pitchFamily="34" charset="0"/>
                      </a:rPr>
                      <a:t>-</a:t>
                    </a:r>
                  </a:p>
                </p:txBody>
              </p:sp>
              <p:sp>
                <p:nvSpPr>
                  <p:cNvPr id="87" name="TextBox 86">
                    <a:extLst>
                      <a:ext uri="{FF2B5EF4-FFF2-40B4-BE49-F238E27FC236}">
                        <a16:creationId xmlns:a16="http://schemas.microsoft.com/office/drawing/2014/main" id="{E8699A95-1349-9445-9EF1-F67852D6BD2E}"/>
                      </a:ext>
                    </a:extLst>
                  </p:cNvPr>
                  <p:cNvSpPr txBox="1"/>
                  <p:nvPr/>
                </p:nvSpPr>
                <p:spPr>
                  <a:xfrm>
                    <a:off x="2366439" y="1765140"/>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88" name="TextBox 87">
                    <a:extLst>
                      <a:ext uri="{FF2B5EF4-FFF2-40B4-BE49-F238E27FC236}">
                        <a16:creationId xmlns:a16="http://schemas.microsoft.com/office/drawing/2014/main" id="{0DF2F704-8056-2742-91B3-2E05DF79B3B3}"/>
                      </a:ext>
                    </a:extLst>
                  </p:cNvPr>
                  <p:cNvSpPr txBox="1"/>
                  <p:nvPr/>
                </p:nvSpPr>
                <p:spPr>
                  <a:xfrm>
                    <a:off x="3708721"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89" name="TextBox 88">
                    <a:extLst>
                      <a:ext uri="{FF2B5EF4-FFF2-40B4-BE49-F238E27FC236}">
                        <a16:creationId xmlns:a16="http://schemas.microsoft.com/office/drawing/2014/main" id="{80E096EE-8872-DF4C-86A0-28D91C8CF1EB}"/>
                      </a:ext>
                    </a:extLst>
                  </p:cNvPr>
                  <p:cNvSpPr txBox="1"/>
                  <p:nvPr/>
                </p:nvSpPr>
                <p:spPr>
                  <a:xfrm>
                    <a:off x="5144248"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90" name="Oval 89">
                    <a:extLst>
                      <a:ext uri="{FF2B5EF4-FFF2-40B4-BE49-F238E27FC236}">
                        <a16:creationId xmlns:a16="http://schemas.microsoft.com/office/drawing/2014/main" id="{FDF82036-2C41-C84E-9416-2AAB4211ADB2}"/>
                      </a:ext>
                    </a:extLst>
                  </p:cNvPr>
                  <p:cNvSpPr/>
                  <p:nvPr/>
                </p:nvSpPr>
                <p:spPr>
                  <a:xfrm>
                    <a:off x="1145281" y="2007045"/>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1" name="Oval 90">
                    <a:extLst>
                      <a:ext uri="{FF2B5EF4-FFF2-40B4-BE49-F238E27FC236}">
                        <a16:creationId xmlns:a16="http://schemas.microsoft.com/office/drawing/2014/main" id="{8EF45D5E-97C6-1E44-8716-CF725257FA12}"/>
                      </a:ext>
                    </a:extLst>
                  </p:cNvPr>
                  <p:cNvSpPr/>
                  <p:nvPr/>
                </p:nvSpPr>
                <p:spPr>
                  <a:xfrm>
                    <a:off x="5574054" y="2005958"/>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2" name="Oval 91">
                    <a:extLst>
                      <a:ext uri="{FF2B5EF4-FFF2-40B4-BE49-F238E27FC236}">
                        <a16:creationId xmlns:a16="http://schemas.microsoft.com/office/drawing/2014/main" id="{86C94CD1-E0CE-B346-BE55-F2B6BA694714}"/>
                      </a:ext>
                    </a:extLst>
                  </p:cNvPr>
                  <p:cNvSpPr/>
                  <p:nvPr/>
                </p:nvSpPr>
                <p:spPr>
                  <a:xfrm>
                    <a:off x="1721782" y="2028752"/>
                    <a:ext cx="53103"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3" name="Oval 92">
                    <a:extLst>
                      <a:ext uri="{FF2B5EF4-FFF2-40B4-BE49-F238E27FC236}">
                        <a16:creationId xmlns:a16="http://schemas.microsoft.com/office/drawing/2014/main" id="{CD73581B-A677-2849-847E-A5F2F9AD87C3}"/>
                      </a:ext>
                    </a:extLst>
                  </p:cNvPr>
                  <p:cNvSpPr/>
                  <p:nvPr/>
                </p:nvSpPr>
                <p:spPr>
                  <a:xfrm>
                    <a:off x="6160404" y="2012188"/>
                    <a:ext cx="52872"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4" name="Oval 93">
                    <a:extLst>
                      <a:ext uri="{FF2B5EF4-FFF2-40B4-BE49-F238E27FC236}">
                        <a16:creationId xmlns:a16="http://schemas.microsoft.com/office/drawing/2014/main" id="{389224DA-EA28-4B48-8869-FA7E02AAC994}"/>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95" name="Oval 94">
                    <a:extLst>
                      <a:ext uri="{FF2B5EF4-FFF2-40B4-BE49-F238E27FC236}">
                        <a16:creationId xmlns:a16="http://schemas.microsoft.com/office/drawing/2014/main" id="{C61F8EC8-2115-BE4B-8254-A933F5CC5C32}"/>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grpSp>
          <p:cxnSp>
            <p:nvCxnSpPr>
              <p:cNvPr id="61" name="Straight Connector 60">
                <a:extLst>
                  <a:ext uri="{FF2B5EF4-FFF2-40B4-BE49-F238E27FC236}">
                    <a16:creationId xmlns:a16="http://schemas.microsoft.com/office/drawing/2014/main" id="{133A0CC4-C406-BA4C-8A40-FE8C21B0BDC8}"/>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81E98B-3F74-B24D-BA68-63409912FBDA}"/>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6" name="Oval 55">
              <a:extLst>
                <a:ext uri="{FF2B5EF4-FFF2-40B4-BE49-F238E27FC236}">
                  <a16:creationId xmlns:a16="http://schemas.microsoft.com/office/drawing/2014/main" id="{BCC8F6E9-F23D-A143-B563-3744A95DD775}"/>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0DF3ECE3-2C2A-CE43-848E-E3AB163C25CC}"/>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6421959E-A8A5-E947-AA9E-895A3667C491}"/>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Date Placeholder 2">
            <a:extLst>
              <a:ext uri="{FF2B5EF4-FFF2-40B4-BE49-F238E27FC236}">
                <a16:creationId xmlns:a16="http://schemas.microsoft.com/office/drawing/2014/main" id="{17A8CD4B-54E2-B141-83A5-1F5F04924DB6}"/>
              </a:ext>
            </a:extLst>
          </p:cNvPr>
          <p:cNvSpPr>
            <a:spLocks noGrp="1"/>
          </p:cNvSpPr>
          <p:nvPr>
            <p:ph type="dt" sz="half" idx="10"/>
          </p:nvPr>
        </p:nvSpPr>
        <p:spPr/>
        <p:txBody>
          <a:bodyPr/>
          <a:lstStyle/>
          <a:p>
            <a:fld id="{CEF87DE8-865D-CA47-B12A-0CB4B1953C9C}" type="datetime1">
              <a:rPr lang="en-US" smtClean="0"/>
              <a:t>10/7/20</a:t>
            </a:fld>
            <a:endParaRPr lang="en-US"/>
          </a:p>
        </p:txBody>
      </p:sp>
      <p:sp>
        <p:nvSpPr>
          <p:cNvPr id="5" name="Footer Placeholder 4">
            <a:extLst>
              <a:ext uri="{FF2B5EF4-FFF2-40B4-BE49-F238E27FC236}">
                <a16:creationId xmlns:a16="http://schemas.microsoft.com/office/drawing/2014/main" id="{32DA3192-EB21-B14F-9F96-6A3AD29627F4}"/>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1820421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A7B0945-2D9F-B344-91D9-3D8D709646AE}"/>
              </a:ext>
            </a:extLst>
          </p:cNvPr>
          <p:cNvSpPr>
            <a:spLocks noGrp="1"/>
          </p:cNvSpPr>
          <p:nvPr>
            <p:ph type="sldNum" sz="quarter" idx="12"/>
          </p:nvPr>
        </p:nvSpPr>
        <p:spPr/>
        <p:txBody>
          <a:bodyPr/>
          <a:lstStyle/>
          <a:p>
            <a:fld id="{893C5830-40F3-F04E-B2E3-10E6672BA8FF}" type="slidenum">
              <a:rPr lang="en-US" smtClean="0"/>
              <a:pPr/>
              <a:t>4</a:t>
            </a:fld>
            <a:endParaRPr lang="en-US"/>
          </a:p>
        </p:txBody>
      </p:sp>
      <p:sp>
        <p:nvSpPr>
          <p:cNvPr id="5" name="Title 1">
            <a:extLst>
              <a:ext uri="{FF2B5EF4-FFF2-40B4-BE49-F238E27FC236}">
                <a16:creationId xmlns:a16="http://schemas.microsoft.com/office/drawing/2014/main" id="{BB505F7C-5E60-244D-B7E2-62FF3414E0DF}"/>
              </a:ext>
            </a:extLst>
          </p:cNvPr>
          <p:cNvSpPr txBox="1">
            <a:spLocks/>
          </p:cNvSpPr>
          <p:nvPr/>
        </p:nvSpPr>
        <p:spPr>
          <a:xfrm>
            <a:off x="628650" y="174437"/>
            <a:ext cx="82613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30519D"/>
                </a:solidFill>
                <a:latin typeface="+mj-lt"/>
                <a:ea typeface="Arial" charset="0"/>
                <a:cs typeface="Arial" charset="0"/>
              </a:defRPr>
            </a:lvl1pPr>
          </a:lstStyle>
          <a:p>
            <a:r>
              <a:rPr lang="en-US" dirty="0"/>
              <a:t>Coherent Electron Cooling</a:t>
            </a:r>
            <a:r>
              <a:rPr lang="zh-CN" altLang="en-US" dirty="0"/>
              <a:t> </a:t>
            </a:r>
            <a:r>
              <a:rPr lang="en-US" dirty="0"/>
              <a:t>scheme</a:t>
            </a:r>
          </a:p>
        </p:txBody>
      </p:sp>
      <p:sp>
        <p:nvSpPr>
          <p:cNvPr id="6" name="Slide Number Placeholder 3">
            <a:extLst>
              <a:ext uri="{FF2B5EF4-FFF2-40B4-BE49-F238E27FC236}">
                <a16:creationId xmlns:a16="http://schemas.microsoft.com/office/drawing/2014/main" id="{D9A70138-CE85-154A-B60A-1124D8711F21}"/>
              </a:ext>
            </a:extLst>
          </p:cNvPr>
          <p:cNvSpPr txBox="1">
            <a:spLocks/>
          </p:cNvSpPr>
          <p:nvPr/>
        </p:nvSpPr>
        <p:spPr>
          <a:xfrm>
            <a:off x="3790240" y="5899586"/>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j-lt"/>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smtClean="0"/>
              <a:pPr/>
              <a:t>4</a:t>
            </a:fld>
            <a:endParaRPr lang="en-US"/>
          </a:p>
        </p:txBody>
      </p:sp>
      <p:sp>
        <p:nvSpPr>
          <p:cNvPr id="7" name="TextBox 6">
            <a:extLst>
              <a:ext uri="{FF2B5EF4-FFF2-40B4-BE49-F238E27FC236}">
                <a16:creationId xmlns:a16="http://schemas.microsoft.com/office/drawing/2014/main" id="{7FE5918B-E796-BE44-9FAA-6738025359A5}"/>
              </a:ext>
            </a:extLst>
          </p:cNvPr>
          <p:cNvSpPr txBox="1"/>
          <p:nvPr/>
        </p:nvSpPr>
        <p:spPr>
          <a:xfrm>
            <a:off x="-10886" y="3389088"/>
            <a:ext cx="9144000" cy="1477328"/>
          </a:xfrm>
          <a:prstGeom prst="rect">
            <a:avLst/>
          </a:prstGeom>
          <a:noFill/>
        </p:spPr>
        <p:txBody>
          <a:bodyPr wrap="square" rtlCol="0">
            <a:spAutoFit/>
          </a:bodyPr>
          <a:lstStyle/>
          <a:p>
            <a:r>
              <a:rPr lang="en-US" b="1" u="sng" dirty="0">
                <a:latin typeface="+mj-lt"/>
              </a:rPr>
              <a:t>Imprinting</a:t>
            </a:r>
            <a:r>
              <a:rPr lang="en-US" dirty="0">
                <a:latin typeface="+mj-lt"/>
              </a:rPr>
              <a:t>: density fluctuation in hadron beam causes </a:t>
            </a:r>
            <a:r>
              <a:rPr lang="en-US" b="1" dirty="0">
                <a:latin typeface="+mj-lt"/>
              </a:rPr>
              <a:t>energy modulation </a:t>
            </a:r>
            <a:r>
              <a:rPr lang="en-US" dirty="0">
                <a:latin typeface="+mj-lt"/>
              </a:rPr>
              <a:t>of e-beam</a:t>
            </a:r>
          </a:p>
          <a:p>
            <a:r>
              <a:rPr lang="en-US" b="1" u="sng" dirty="0">
                <a:latin typeface="+mj-lt"/>
              </a:rPr>
              <a:t>Amplification</a:t>
            </a:r>
            <a:r>
              <a:rPr lang="en-US" u="sng" dirty="0">
                <a:latin typeface="+mj-lt"/>
              </a:rPr>
              <a:t>: </a:t>
            </a:r>
            <a:r>
              <a:rPr lang="en-US" dirty="0">
                <a:latin typeface="+mj-lt"/>
              </a:rPr>
              <a:t>e-beam energy modulations are converted </a:t>
            </a:r>
            <a:r>
              <a:rPr lang="en-US" b="1" dirty="0">
                <a:latin typeface="+mj-lt"/>
              </a:rPr>
              <a:t>to density fluctuation </a:t>
            </a:r>
            <a:r>
              <a:rPr lang="en-US" dirty="0">
                <a:latin typeface="+mj-lt"/>
              </a:rPr>
              <a:t>by chicane</a:t>
            </a:r>
          </a:p>
          <a:p>
            <a:r>
              <a:rPr lang="en-US" b="1" u="sng" dirty="0">
                <a:latin typeface="+mj-lt"/>
              </a:rPr>
              <a:t>Hadron chicane</a:t>
            </a:r>
            <a:r>
              <a:rPr lang="en-US" u="sng" dirty="0">
                <a:latin typeface="+mj-lt"/>
              </a:rPr>
              <a:t>: </a:t>
            </a:r>
            <a:r>
              <a:rPr lang="en-US" b="1" dirty="0">
                <a:latin typeface="+mj-lt"/>
              </a:rPr>
              <a:t>Controls hadron travel time </a:t>
            </a:r>
            <a:r>
              <a:rPr lang="en-US" dirty="0">
                <a:latin typeface="+mj-lt"/>
              </a:rPr>
              <a:t>with respect to electron </a:t>
            </a:r>
            <a:r>
              <a:rPr lang="en-US" altLang="zh-CN" dirty="0">
                <a:latin typeface="+mj-lt"/>
              </a:rPr>
              <a:t>path</a:t>
            </a:r>
            <a:r>
              <a:rPr lang="en-US" dirty="0">
                <a:latin typeface="+mj-lt"/>
              </a:rPr>
              <a:t>.</a:t>
            </a:r>
            <a:r>
              <a:rPr lang="en-US" altLang="zh-CN" dirty="0">
                <a:latin typeface="+mj-lt"/>
                <a:cs typeface="Calibri Light" panose="020F0302020204030204" pitchFamily="34" charset="0"/>
              </a:rPr>
              <a:t> Transfer</a:t>
            </a:r>
            <a:r>
              <a:rPr lang="zh-CN" altLang="en-US" dirty="0">
                <a:latin typeface="+mj-lt"/>
                <a:cs typeface="Calibri Light" panose="020F0302020204030204" pitchFamily="34" charset="0"/>
              </a:rPr>
              <a:t> </a:t>
            </a:r>
            <a:r>
              <a:rPr lang="en-US" altLang="zh-CN" dirty="0">
                <a:latin typeface="+mj-lt"/>
                <a:cs typeface="Calibri Light" panose="020F0302020204030204" pitchFamily="34" charset="0"/>
              </a:rPr>
              <a:t>to</a:t>
            </a:r>
            <a:r>
              <a:rPr lang="zh-CN" altLang="en-US" dirty="0">
                <a:latin typeface="+mj-lt"/>
                <a:cs typeface="Calibri Light" panose="020F0302020204030204" pitchFamily="34" charset="0"/>
              </a:rPr>
              <a:t> </a:t>
            </a:r>
            <a:r>
              <a:rPr lang="en-US" b="1" dirty="0">
                <a:latin typeface="+mj-lt"/>
                <a:cs typeface="Calibri Light" panose="020F0302020204030204" pitchFamily="34" charset="0"/>
              </a:rPr>
              <a:t>correlated energy modulation</a:t>
            </a:r>
            <a:r>
              <a:rPr lang="en-US" dirty="0">
                <a:latin typeface="+mj-lt"/>
                <a:cs typeface="Calibri Light" panose="020F0302020204030204" pitchFamily="34" charset="0"/>
              </a:rPr>
              <a:t>.</a:t>
            </a:r>
            <a:endParaRPr lang="en-US" dirty="0">
              <a:latin typeface="+mj-lt"/>
            </a:endParaRPr>
          </a:p>
          <a:p>
            <a:r>
              <a:rPr lang="en-US" b="1" u="sng" dirty="0">
                <a:latin typeface="+mj-lt"/>
              </a:rPr>
              <a:t>Kicker</a:t>
            </a:r>
            <a:r>
              <a:rPr lang="en-US" u="sng" dirty="0">
                <a:latin typeface="+mj-lt"/>
              </a:rPr>
              <a:t>: </a:t>
            </a:r>
            <a:r>
              <a:rPr lang="en-US" dirty="0">
                <a:latin typeface="+mj-lt"/>
                <a:cs typeface="Calibri Light" panose="020F0302020204030204" pitchFamily="34" charset="0"/>
              </a:rPr>
              <a:t>longitudinal electric field </a:t>
            </a:r>
            <a:r>
              <a:rPr lang="en-US" altLang="zh-CN" dirty="0">
                <a:latin typeface="+mj-lt"/>
                <a:cs typeface="Calibri Light" panose="020F0302020204030204" pitchFamily="34" charset="0"/>
              </a:rPr>
              <a:t>of</a:t>
            </a:r>
            <a:r>
              <a:rPr lang="zh-CN" altLang="en-US" dirty="0">
                <a:latin typeface="+mj-lt"/>
                <a:cs typeface="Calibri Light" panose="020F0302020204030204" pitchFamily="34" charset="0"/>
              </a:rPr>
              <a:t> </a:t>
            </a:r>
            <a:r>
              <a:rPr lang="en-US" dirty="0">
                <a:latin typeface="+mj-lt"/>
                <a:cs typeface="Calibri Light" panose="020F0302020204030204" pitchFamily="34" charset="0"/>
              </a:rPr>
              <a:t>electrons </a:t>
            </a:r>
            <a:r>
              <a:rPr lang="en-US" b="1" dirty="0">
                <a:latin typeface="+mj-lt"/>
                <a:cs typeface="Calibri Light" panose="020F0302020204030204" pitchFamily="34" charset="0"/>
              </a:rPr>
              <a:t>reduces the </a:t>
            </a:r>
            <a:r>
              <a:rPr lang="en-US" altLang="zh-CN" b="1" dirty="0">
                <a:latin typeface="+mj-lt"/>
                <a:cs typeface="Calibri Light" panose="020F0302020204030204" pitchFamily="34" charset="0"/>
              </a:rPr>
              <a:t>hadron</a:t>
            </a:r>
            <a:r>
              <a:rPr lang="zh-CN" altLang="en-US" b="1" dirty="0">
                <a:latin typeface="+mj-lt"/>
                <a:cs typeface="Calibri Light" panose="020F0302020204030204" pitchFamily="34" charset="0"/>
              </a:rPr>
              <a:t> </a:t>
            </a:r>
            <a:r>
              <a:rPr lang="en-US" altLang="zh-CN" b="1" dirty="0">
                <a:latin typeface="+mj-lt"/>
                <a:cs typeface="Calibri Light" panose="020F0302020204030204" pitchFamily="34" charset="0"/>
              </a:rPr>
              <a:t>beam</a:t>
            </a:r>
            <a:r>
              <a:rPr lang="zh-CN" altLang="en-US" b="1" dirty="0">
                <a:latin typeface="+mj-lt"/>
                <a:cs typeface="Calibri Light" panose="020F0302020204030204" pitchFamily="34" charset="0"/>
              </a:rPr>
              <a:t> </a:t>
            </a:r>
            <a:r>
              <a:rPr lang="en-US" b="1" dirty="0">
                <a:latin typeface="+mj-lt"/>
                <a:cs typeface="Calibri Light" panose="020F0302020204030204" pitchFamily="34" charset="0"/>
              </a:rPr>
              <a:t>correlated energy spread.</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7F7243B4-6561-1D41-A867-5A8013A4CD3A}"/>
                  </a:ext>
                </a:extLst>
              </p:cNvPr>
              <p:cNvSpPr/>
              <p:nvPr/>
            </p:nvSpPr>
            <p:spPr>
              <a:xfrm>
                <a:off x="1747762" y="2462526"/>
                <a:ext cx="5679760" cy="707886"/>
              </a:xfrm>
              <a:prstGeom prst="rect">
                <a:avLst/>
              </a:prstGeom>
            </p:spPr>
            <p:txBody>
              <a:bodyPr wrap="none">
                <a:spAutoFit/>
              </a:bodyPr>
              <a:lstStyle/>
              <a:p>
                <a:pPr algn="ct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m:rPr>
                            <m:sty m:val="p"/>
                          </m:rPr>
                          <a:rPr lang="en-US" sz="2000">
                            <a:latin typeface="Cambria Math" panose="02040503050406030204" pitchFamily="18" charset="0"/>
                            <a:ea typeface="Cambria Math" panose="02040503050406030204" pitchFamily="18" charset="0"/>
                          </a:rPr>
                          <m:t>γ</m:t>
                        </m:r>
                      </m:e>
                      <m:sub>
                        <m:r>
                          <m:rPr>
                            <m:sty m:val="p"/>
                          </m:rPr>
                          <a:rPr lang="en-US" sz="2000">
                            <a:latin typeface="Cambria Math" panose="02040503050406030204" pitchFamily="18" charset="0"/>
                            <a:ea typeface="Cambria Math" panose="02040503050406030204" pitchFamily="18" charset="0"/>
                          </a:rPr>
                          <m:t>h</m:t>
                        </m:r>
                      </m:sub>
                    </m:sSub>
                  </m:oMath>
                </a14:m>
                <a:r>
                  <a:rPr lang="en-US" sz="2000" dirty="0">
                    <a:latin typeface="+mj-lt"/>
                    <a:cs typeface="Arial" panose="020B0604020202020204" pitchFamily="34" charset="0"/>
                  </a:rPr>
                  <a:t>=</a:t>
                </a:r>
                <a:r>
                  <a:rPr lang="en-US" sz="2000" dirty="0">
                    <a:latin typeface="+mj-lt"/>
                    <a:ea typeface="Cambria Math" panose="02040503050406030204" pitchFamily="18" charset="0"/>
                    <a:cs typeface="Arial" panose="020B0604020202020204" pitchFamily="34" charset="0"/>
                  </a:rPr>
                  <a:t> </a:t>
                </a: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m:rPr>
                            <m:sty m:val="p"/>
                          </m:rPr>
                          <a:rPr lang="en-US" sz="2000">
                            <a:latin typeface="Cambria Math" panose="02040503050406030204" pitchFamily="18" charset="0"/>
                            <a:ea typeface="Cambria Math" panose="02040503050406030204" pitchFamily="18" charset="0"/>
                          </a:rPr>
                          <m:t>γ</m:t>
                        </m:r>
                      </m:e>
                      <m:sub>
                        <m:r>
                          <m:rPr>
                            <m:sty m:val="p"/>
                          </m:rPr>
                          <a:rPr lang="en-US" sz="2000">
                            <a:latin typeface="Cambria Math" panose="02040503050406030204" pitchFamily="18" charset="0"/>
                            <a:ea typeface="Cambria Math" panose="02040503050406030204" pitchFamily="18" charset="0"/>
                          </a:rPr>
                          <m:t>e</m:t>
                        </m:r>
                      </m:sub>
                    </m:sSub>
                  </m:oMath>
                </a14:m>
                <a:endParaRPr lang="en-US" sz="2000" dirty="0">
                  <a:latin typeface="+mj-lt"/>
                  <a:cs typeface="Arial" panose="020B0604020202020204" pitchFamily="34" charset="0"/>
                </a:endParaRPr>
              </a:p>
              <a:p>
                <a:pPr algn="ctr"/>
                <a:r>
                  <a:rPr lang="en-US" sz="2000" dirty="0">
                    <a:latin typeface="+mj-lt"/>
                    <a:cs typeface="Arial" panose="020B0604020202020204" pitchFamily="34" charset="0"/>
                  </a:rPr>
                  <a:t>(Electrons and hadrons have exactly the same speed) </a:t>
                </a:r>
              </a:p>
            </p:txBody>
          </p:sp>
        </mc:Choice>
        <mc:Fallback xmlns="">
          <p:sp>
            <p:nvSpPr>
              <p:cNvPr id="9" name="Rectangle 8">
                <a:extLst>
                  <a:ext uri="{FF2B5EF4-FFF2-40B4-BE49-F238E27FC236}">
                    <a16:creationId xmlns:a16="http://schemas.microsoft.com/office/drawing/2014/main" id="{7F7243B4-6561-1D41-A867-5A8013A4CD3A}"/>
                  </a:ext>
                </a:extLst>
              </p:cNvPr>
              <p:cNvSpPr>
                <a:spLocks noRot="1" noChangeAspect="1" noMove="1" noResize="1" noEditPoints="1" noAdjustHandles="1" noChangeArrowheads="1" noChangeShapeType="1" noTextEdit="1"/>
              </p:cNvSpPr>
              <p:nvPr/>
            </p:nvSpPr>
            <p:spPr>
              <a:xfrm>
                <a:off x="1747762" y="2462526"/>
                <a:ext cx="5679760" cy="707886"/>
              </a:xfrm>
              <a:prstGeom prst="rect">
                <a:avLst/>
              </a:prstGeom>
              <a:blipFill>
                <a:blip r:embed="rId2"/>
                <a:stretch>
                  <a:fillRect l="-670" t="-3509" r="-446" b="-12281"/>
                </a:stretch>
              </a:blipFill>
            </p:spPr>
            <p:txBody>
              <a:bodyPr/>
              <a:lstStyle/>
              <a:p>
                <a:r>
                  <a:rPr lang="en-US">
                    <a:noFill/>
                  </a:rPr>
                  <a:t> </a:t>
                </a:r>
              </a:p>
            </p:txBody>
          </p:sp>
        </mc:Fallback>
      </mc:AlternateContent>
      <p:grpSp>
        <p:nvGrpSpPr>
          <p:cNvPr id="11" name="Group 10">
            <a:extLst>
              <a:ext uri="{FF2B5EF4-FFF2-40B4-BE49-F238E27FC236}">
                <a16:creationId xmlns:a16="http://schemas.microsoft.com/office/drawing/2014/main" id="{1A7D8C78-FA40-A54D-BAF4-2B9863E00D0A}"/>
              </a:ext>
            </a:extLst>
          </p:cNvPr>
          <p:cNvGrpSpPr/>
          <p:nvPr/>
        </p:nvGrpSpPr>
        <p:grpSpPr>
          <a:xfrm>
            <a:off x="1154634" y="1490768"/>
            <a:ext cx="6628993" cy="1351201"/>
            <a:chOff x="1257503" y="1632024"/>
            <a:chExt cx="6628993" cy="1351201"/>
          </a:xfrm>
        </p:grpSpPr>
        <p:grpSp>
          <p:nvGrpSpPr>
            <p:cNvPr id="12" name="Group 11">
              <a:extLst>
                <a:ext uri="{FF2B5EF4-FFF2-40B4-BE49-F238E27FC236}">
                  <a16:creationId xmlns:a16="http://schemas.microsoft.com/office/drawing/2014/main" id="{225CF51A-2248-7241-8912-60894B6B7B65}"/>
                </a:ext>
              </a:extLst>
            </p:cNvPr>
            <p:cNvGrpSpPr/>
            <p:nvPr/>
          </p:nvGrpSpPr>
          <p:grpSpPr>
            <a:xfrm>
              <a:off x="1257503" y="1632024"/>
              <a:ext cx="6628993" cy="1351201"/>
              <a:chOff x="1169943" y="1200636"/>
              <a:chExt cx="6628993" cy="1351201"/>
            </a:xfrm>
          </p:grpSpPr>
          <p:cxnSp>
            <p:nvCxnSpPr>
              <p:cNvPr id="16" name="Straight Connector 15">
                <a:extLst>
                  <a:ext uri="{FF2B5EF4-FFF2-40B4-BE49-F238E27FC236}">
                    <a16:creationId xmlns:a16="http://schemas.microsoft.com/office/drawing/2014/main" id="{4692A42A-292F-6B4C-BDC9-811D182B218C}"/>
                  </a:ext>
                </a:extLst>
              </p:cNvPr>
              <p:cNvCxnSpPr/>
              <p:nvPr/>
            </p:nvCxnSpPr>
            <p:spPr>
              <a:xfrm>
                <a:off x="3134449" y="1486991"/>
                <a:ext cx="274468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84F964D3-E25A-7D48-A94A-33AD81F13780}"/>
                  </a:ext>
                </a:extLst>
              </p:cNvPr>
              <p:cNvGrpSpPr/>
              <p:nvPr/>
            </p:nvGrpSpPr>
            <p:grpSpPr>
              <a:xfrm>
                <a:off x="1169943" y="1200636"/>
                <a:ext cx="6628993" cy="1351201"/>
                <a:chOff x="583520" y="1226896"/>
                <a:chExt cx="6628993" cy="1351201"/>
              </a:xfrm>
            </p:grpSpPr>
            <p:sp>
              <p:nvSpPr>
                <p:cNvPr id="20" name="TextBox 19">
                  <a:extLst>
                    <a:ext uri="{FF2B5EF4-FFF2-40B4-BE49-F238E27FC236}">
                      <a16:creationId xmlns:a16="http://schemas.microsoft.com/office/drawing/2014/main" id="{5225484B-DDA7-B649-9BF2-D082C3FA4349}"/>
                    </a:ext>
                  </a:extLst>
                </p:cNvPr>
                <p:cNvSpPr txBox="1"/>
                <p:nvPr/>
              </p:nvSpPr>
              <p:spPr>
                <a:xfrm>
                  <a:off x="4264313" y="1226896"/>
                  <a:ext cx="511679" cy="307777"/>
                </a:xfrm>
                <a:prstGeom prst="rect">
                  <a:avLst/>
                </a:prstGeom>
                <a:noFill/>
              </p:spPr>
              <p:txBody>
                <a:bodyPr wrap="none" rtlCol="0">
                  <a:spAutoFit/>
                </a:bodyPr>
                <a:lstStyle/>
                <a:p>
                  <a:r>
                    <a:rPr lang="en-US" sz="1400" dirty="0">
                      <a:solidFill>
                        <a:srgbClr val="0432FF"/>
                      </a:solidFill>
                      <a:latin typeface="Calibri Light" panose="020F0302020204030204" pitchFamily="34" charset="0"/>
                      <a:cs typeface="Calibri Light" panose="020F0302020204030204" pitchFamily="34" charset="0"/>
                    </a:rPr>
                    <a:t>E&lt;E</a:t>
                  </a:r>
                  <a:r>
                    <a:rPr lang="en-US" sz="1400" baseline="-25000" dirty="0">
                      <a:solidFill>
                        <a:srgbClr val="0432FF"/>
                      </a:solidFill>
                      <a:latin typeface="Calibri Light" panose="020F0302020204030204" pitchFamily="34" charset="0"/>
                      <a:cs typeface="Calibri Light" panose="020F0302020204030204" pitchFamily="34" charset="0"/>
                    </a:rPr>
                    <a:t>0</a:t>
                  </a:r>
                </a:p>
              </p:txBody>
            </p:sp>
            <p:grpSp>
              <p:nvGrpSpPr>
                <p:cNvPr id="21" name="Group 20">
                  <a:extLst>
                    <a:ext uri="{FF2B5EF4-FFF2-40B4-BE49-F238E27FC236}">
                      <a16:creationId xmlns:a16="http://schemas.microsoft.com/office/drawing/2014/main" id="{DA7899A5-304D-B343-90CF-DA70FC7AAC6A}"/>
                    </a:ext>
                  </a:extLst>
                </p:cNvPr>
                <p:cNvGrpSpPr/>
                <p:nvPr/>
              </p:nvGrpSpPr>
              <p:grpSpPr>
                <a:xfrm>
                  <a:off x="583520" y="1393724"/>
                  <a:ext cx="6628993" cy="1184373"/>
                  <a:chOff x="583520" y="1393724"/>
                  <a:chExt cx="6628993" cy="1184373"/>
                </a:xfrm>
              </p:grpSpPr>
              <p:cxnSp>
                <p:nvCxnSpPr>
                  <p:cNvPr id="22" name="Straight Arrow Connector 21">
                    <a:extLst>
                      <a:ext uri="{FF2B5EF4-FFF2-40B4-BE49-F238E27FC236}">
                        <a16:creationId xmlns:a16="http://schemas.microsoft.com/office/drawing/2014/main" id="{295D4FB2-8308-A247-954D-3B162DBD2573}"/>
                      </a:ext>
                    </a:extLst>
                  </p:cNvPr>
                  <p:cNvCxnSpPr/>
                  <p:nvPr/>
                </p:nvCxnSpPr>
                <p:spPr>
                  <a:xfrm>
                    <a:off x="754912"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BBE46E1-FA8B-8747-B212-6084033BA91F}"/>
                      </a:ext>
                    </a:extLst>
                  </p:cNvPr>
                  <p:cNvCxnSpPr/>
                  <p:nvPr/>
                </p:nvCxnSpPr>
                <p:spPr>
                  <a:xfrm>
                    <a:off x="6670159" y="1839433"/>
                    <a:ext cx="446567" cy="0"/>
                  </a:xfrm>
                  <a:prstGeom prst="straightConnector1">
                    <a:avLst/>
                  </a:prstGeom>
                  <a:ln w="50800" cmpd="tri">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D4609D-FAB2-9044-B50E-A231840C578A}"/>
                      </a:ext>
                    </a:extLst>
                  </p:cNvPr>
                  <p:cNvCxnSpPr/>
                  <p:nvPr/>
                </p:nvCxnSpPr>
                <p:spPr>
                  <a:xfrm>
                    <a:off x="1201479"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DC334E8-915B-4C4B-9531-25380A438739}"/>
                      </a:ext>
                    </a:extLst>
                  </p:cNvPr>
                  <p:cNvCxnSpPr/>
                  <p:nvPr/>
                </p:nvCxnSpPr>
                <p:spPr>
                  <a:xfrm>
                    <a:off x="5553951" y="1839433"/>
                    <a:ext cx="1116208"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C0FE1CF8-4B56-2446-A1A3-A47F4FE5E16E}"/>
                      </a:ext>
                    </a:extLst>
                  </p:cNvPr>
                  <p:cNvCxnSpPr>
                    <a:cxnSpLocks/>
                  </p:cNvCxnSpPr>
                  <p:nvPr/>
                </p:nvCxnSpPr>
                <p:spPr>
                  <a:xfrm>
                    <a:off x="4041578" y="1660397"/>
                    <a:ext cx="437011" cy="0"/>
                  </a:xfrm>
                  <a:prstGeom prst="straightConnector1">
                    <a:avLst/>
                  </a:prstGeom>
                  <a:ln>
                    <a:solidFill>
                      <a:srgbClr val="FF0000"/>
                    </a:solidFill>
                    <a:prstDash val="dash"/>
                    <a:tailEnd type="stealth"/>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AB94E91-49CB-D64C-AD1C-78E7FC13A8BB}"/>
                      </a:ext>
                    </a:extLst>
                  </p:cNvPr>
                  <p:cNvCxnSpPr>
                    <a:cxnSpLocks/>
                  </p:cNvCxnSpPr>
                  <p:nvPr/>
                </p:nvCxnSpPr>
                <p:spPr>
                  <a:xfrm>
                    <a:off x="3848236" y="1393724"/>
                    <a:ext cx="494211" cy="0"/>
                  </a:xfrm>
                  <a:prstGeom prst="straightConnector1">
                    <a:avLst/>
                  </a:prstGeom>
                  <a:ln>
                    <a:solidFill>
                      <a:srgbClr val="0432FF"/>
                    </a:solidFill>
                    <a:prstDash val="dash"/>
                    <a:tailEnd type="stealt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43CDAAA-A7DD-7845-9A28-51CEF6E86F56}"/>
                      </a:ext>
                    </a:extLst>
                  </p:cNvPr>
                  <p:cNvSpPr txBox="1"/>
                  <p:nvPr/>
                </p:nvSpPr>
                <p:spPr>
                  <a:xfrm>
                    <a:off x="4407736" y="1502018"/>
                    <a:ext cx="511679" cy="307777"/>
                  </a:xfrm>
                  <a:prstGeom prst="rect">
                    <a:avLst/>
                  </a:prstGeom>
                  <a:noFill/>
                </p:spPr>
                <p:txBody>
                  <a:bodyPr wrap="none" rtlCol="0">
                    <a:spAutoFit/>
                  </a:bodyPr>
                  <a:lstStyle/>
                  <a:p>
                    <a:r>
                      <a:rPr lang="en-US" sz="1400" dirty="0">
                        <a:solidFill>
                          <a:srgbClr val="FF0000"/>
                        </a:solidFill>
                        <a:latin typeface="Calibri Light" panose="020F0302020204030204" pitchFamily="34" charset="0"/>
                        <a:cs typeface="Calibri Light" panose="020F0302020204030204" pitchFamily="34" charset="0"/>
                      </a:rPr>
                      <a:t>E&gt;E</a:t>
                    </a:r>
                    <a:r>
                      <a:rPr lang="en-US" sz="1400" baseline="-25000" dirty="0">
                        <a:solidFill>
                          <a:srgbClr val="FF0000"/>
                        </a:solidFill>
                        <a:latin typeface="Calibri Light" panose="020F0302020204030204" pitchFamily="34" charset="0"/>
                        <a:cs typeface="Calibri Light" panose="020F0302020204030204" pitchFamily="34" charset="0"/>
                      </a:rPr>
                      <a:t>0</a:t>
                    </a:r>
                  </a:p>
                </p:txBody>
              </p:sp>
              <p:cxnSp>
                <p:nvCxnSpPr>
                  <p:cNvPr id="29" name="Straight Arrow Connector 28">
                    <a:extLst>
                      <a:ext uri="{FF2B5EF4-FFF2-40B4-BE49-F238E27FC236}">
                        <a16:creationId xmlns:a16="http://schemas.microsoft.com/office/drawing/2014/main" id="{D0CED79E-7E04-F84E-AF8C-BBF83294E614}"/>
                      </a:ext>
                    </a:extLst>
                  </p:cNvPr>
                  <p:cNvCxnSpPr>
                    <a:cxnSpLocks/>
                  </p:cNvCxnSpPr>
                  <p:nvPr/>
                </p:nvCxnSpPr>
                <p:spPr>
                  <a:xfrm>
                    <a:off x="3930924" y="1527569"/>
                    <a:ext cx="437011" cy="0"/>
                  </a:xfrm>
                  <a:prstGeom prst="straightConnector1">
                    <a:avLst/>
                  </a:prstGeom>
                  <a:ln>
                    <a:solidFill>
                      <a:srgbClr val="7030A0"/>
                    </a:solidFill>
                    <a:prstDash val="dash"/>
                    <a:tailEnd type="stealth"/>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2CC37722-2505-4D44-B678-D29E8AA92191}"/>
                      </a:ext>
                    </a:extLst>
                  </p:cNvPr>
                  <p:cNvGrpSpPr/>
                  <p:nvPr/>
                </p:nvGrpSpPr>
                <p:grpSpPr>
                  <a:xfrm>
                    <a:off x="642143" y="1841632"/>
                    <a:ext cx="3151862" cy="522638"/>
                    <a:chOff x="642143" y="1841632"/>
                    <a:chExt cx="3151862" cy="522638"/>
                  </a:xfrm>
                </p:grpSpPr>
                <p:cxnSp>
                  <p:nvCxnSpPr>
                    <p:cNvPr id="53" name="Straight Arrow Connector 52">
                      <a:extLst>
                        <a:ext uri="{FF2B5EF4-FFF2-40B4-BE49-F238E27FC236}">
                          <a16:creationId xmlns:a16="http://schemas.microsoft.com/office/drawing/2014/main" id="{582ABD04-D1D0-7844-B57D-AE617813A2CE}"/>
                        </a:ext>
                      </a:extLst>
                    </p:cNvPr>
                    <p:cNvCxnSpPr>
                      <a:cxnSpLocks/>
                    </p:cNvCxnSpPr>
                    <p:nvPr/>
                  </p:nvCxnSpPr>
                  <p:spPr>
                    <a:xfrm flipV="1">
                      <a:off x="642143" y="2035196"/>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2394269-9554-1043-BB29-3C3749A4FF68}"/>
                        </a:ext>
                      </a:extLst>
                    </p:cNvPr>
                    <p:cNvCxnSpPr>
                      <a:cxnSpLocks/>
                    </p:cNvCxnSpPr>
                    <p:nvPr/>
                  </p:nvCxnSpPr>
                  <p:spPr>
                    <a:xfrm flipV="1">
                      <a:off x="1046404" y="1850530"/>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18A1298-8263-0241-A8BB-792254E7B824}"/>
                        </a:ext>
                      </a:extLst>
                    </p:cNvPr>
                    <p:cNvCxnSpPr>
                      <a:cxnSpLocks/>
                    </p:cNvCxnSpPr>
                    <p:nvPr/>
                  </p:nvCxnSpPr>
                  <p:spPr>
                    <a:xfrm flipV="1">
                      <a:off x="1260917" y="1850530"/>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FC9C028-9DAB-B944-BBE9-4EA633004EDE}"/>
                        </a:ext>
                      </a:extLst>
                    </p:cNvPr>
                    <p:cNvCxnSpPr>
                      <a:cxnSpLocks/>
                    </p:cNvCxnSpPr>
                    <p:nvPr/>
                  </p:nvCxnSpPr>
                  <p:spPr>
                    <a:xfrm flipH="1" flipV="1">
                      <a:off x="2294826"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2E10B70-21A9-8B4A-8071-268A6DBBD2D1}"/>
                        </a:ext>
                      </a:extLst>
                    </p:cNvPr>
                    <p:cNvCxnSpPr>
                      <a:cxnSpLocks/>
                    </p:cNvCxnSpPr>
                    <p:nvPr/>
                  </p:nvCxnSpPr>
                  <p:spPr>
                    <a:xfrm flipH="1">
                      <a:off x="2380210" y="2042511"/>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48E8494-C07D-F74E-AABD-3FA894E8B6FC}"/>
                        </a:ext>
                      </a:extLst>
                    </p:cNvPr>
                    <p:cNvCxnSpPr>
                      <a:cxnSpLocks/>
                    </p:cNvCxnSpPr>
                    <p:nvPr/>
                  </p:nvCxnSpPr>
                  <p:spPr>
                    <a:xfrm flipH="1">
                      <a:off x="2657464" y="1850530"/>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9780B9F-8D27-344D-A1BD-97B09FB6C2B2}"/>
                        </a:ext>
                      </a:extLst>
                    </p:cNvPr>
                    <p:cNvCxnSpPr>
                      <a:cxnSpLocks/>
                    </p:cNvCxnSpPr>
                    <p:nvPr/>
                  </p:nvCxnSpPr>
                  <p:spPr>
                    <a:xfrm flipH="1">
                      <a:off x="2750209" y="1850158"/>
                      <a:ext cx="954419" cy="8949"/>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2E5A187-2CF4-5D49-8AE7-8606EBA1E9FE}"/>
                        </a:ext>
                      </a:extLst>
                    </p:cNvPr>
                    <p:cNvCxnSpPr>
                      <a:cxnSpLocks/>
                    </p:cNvCxnSpPr>
                    <p:nvPr/>
                  </p:nvCxnSpPr>
                  <p:spPr>
                    <a:xfrm flipH="1" flipV="1">
                      <a:off x="3693576"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grpSp>
              <p:cxnSp>
                <p:nvCxnSpPr>
                  <p:cNvPr id="31" name="Straight Arrow Connector 30">
                    <a:extLst>
                      <a:ext uri="{FF2B5EF4-FFF2-40B4-BE49-F238E27FC236}">
                        <a16:creationId xmlns:a16="http://schemas.microsoft.com/office/drawing/2014/main" id="{90F78596-D977-804D-9483-84082D312275}"/>
                      </a:ext>
                    </a:extLst>
                  </p:cNvPr>
                  <p:cNvCxnSpPr>
                    <a:cxnSpLocks/>
                  </p:cNvCxnSpPr>
                  <p:nvPr/>
                </p:nvCxnSpPr>
                <p:spPr>
                  <a:xfrm>
                    <a:off x="6808252" y="2034824"/>
                    <a:ext cx="404261" cy="329074"/>
                  </a:xfrm>
                  <a:prstGeom prst="straightConnector1">
                    <a:avLst/>
                  </a:prstGeom>
                  <a:ln w="50800" cmpd="tri">
                    <a:solidFill>
                      <a:srgbClr val="92B8EF"/>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4E9847C-9A2B-2B42-B8CA-00A5B3A041DF}"/>
                      </a:ext>
                    </a:extLst>
                  </p:cNvPr>
                  <p:cNvCxnSpPr>
                    <a:cxnSpLocks/>
                  </p:cNvCxnSpPr>
                  <p:nvPr/>
                </p:nvCxnSpPr>
                <p:spPr>
                  <a:xfrm flipH="1" flipV="1">
                    <a:off x="6580256" y="1850158"/>
                    <a:ext cx="227996" cy="184666"/>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849C610-BE47-EE48-9485-18794C3C8884}"/>
                      </a:ext>
                    </a:extLst>
                  </p:cNvPr>
                  <p:cNvCxnSpPr>
                    <a:cxnSpLocks/>
                  </p:cNvCxnSpPr>
                  <p:nvPr/>
                </p:nvCxnSpPr>
                <p:spPr>
                  <a:xfrm flipH="1" flipV="1">
                    <a:off x="5546755" y="1850158"/>
                    <a:ext cx="1046984" cy="623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00D0A410-2288-C04D-92E3-E498D28E0436}"/>
                      </a:ext>
                    </a:extLst>
                  </p:cNvPr>
                  <p:cNvCxnSpPr>
                    <a:cxnSpLocks/>
                  </p:cNvCxnSpPr>
                  <p:nvPr/>
                </p:nvCxnSpPr>
                <p:spPr>
                  <a:xfrm flipV="1">
                    <a:off x="5459401"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5A989DC-2D19-A747-A47B-B0B5697DA83C}"/>
                      </a:ext>
                    </a:extLst>
                  </p:cNvPr>
                  <p:cNvCxnSpPr>
                    <a:cxnSpLocks/>
                  </p:cNvCxnSpPr>
                  <p:nvPr/>
                </p:nvCxnSpPr>
                <p:spPr>
                  <a:xfrm>
                    <a:off x="5174936" y="2042139"/>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065C819-F0BA-1646-9402-E3B07A949A7A}"/>
                      </a:ext>
                    </a:extLst>
                  </p:cNvPr>
                  <p:cNvCxnSpPr>
                    <a:cxnSpLocks/>
                  </p:cNvCxnSpPr>
                  <p:nvPr/>
                </p:nvCxnSpPr>
                <p:spPr>
                  <a:xfrm>
                    <a:off x="5096763" y="1850158"/>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D145916-12C0-BA44-BB8A-C93D63487096}"/>
                      </a:ext>
                    </a:extLst>
                  </p:cNvPr>
                  <p:cNvCxnSpPr>
                    <a:cxnSpLocks/>
                  </p:cNvCxnSpPr>
                  <p:nvPr/>
                </p:nvCxnSpPr>
                <p:spPr>
                  <a:xfrm>
                    <a:off x="4143568" y="1849048"/>
                    <a:ext cx="960879" cy="9687"/>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03E45D62-628D-724B-A44B-B5633893BCCD}"/>
                      </a:ext>
                    </a:extLst>
                  </p:cNvPr>
                  <p:cNvCxnSpPr>
                    <a:cxnSpLocks/>
                  </p:cNvCxnSpPr>
                  <p:nvPr/>
                </p:nvCxnSpPr>
                <p:spPr>
                  <a:xfrm flipV="1">
                    <a:off x="4053630" y="1841632"/>
                    <a:ext cx="100429" cy="201718"/>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B771887-9B65-CC4A-918F-64760D7DBE36}"/>
                      </a:ext>
                    </a:extLst>
                  </p:cNvPr>
                  <p:cNvCxnSpPr>
                    <a:cxnSpLocks/>
                  </p:cNvCxnSpPr>
                  <p:nvPr/>
                </p:nvCxnSpPr>
                <p:spPr>
                  <a:xfrm>
                    <a:off x="3781169" y="2034966"/>
                    <a:ext cx="299510" cy="0"/>
                  </a:xfrm>
                  <a:prstGeom prst="line">
                    <a:avLst/>
                  </a:prstGeom>
                  <a:ln w="31750">
                    <a:solidFill>
                      <a:srgbClr val="92B8EF"/>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B3A3900-90AC-BC45-B75E-CC602E410BB9}"/>
                      </a:ext>
                    </a:extLst>
                  </p:cNvPr>
                  <p:cNvSpPr txBox="1"/>
                  <p:nvPr/>
                </p:nvSpPr>
                <p:spPr>
                  <a:xfrm>
                    <a:off x="1296673" y="1573583"/>
                    <a:ext cx="842154"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Modulator</a:t>
                    </a:r>
                  </a:p>
                </p:txBody>
              </p:sp>
              <p:sp>
                <p:nvSpPr>
                  <p:cNvPr id="41" name="TextBox 40">
                    <a:extLst>
                      <a:ext uri="{FF2B5EF4-FFF2-40B4-BE49-F238E27FC236}">
                        <a16:creationId xmlns:a16="http://schemas.microsoft.com/office/drawing/2014/main" id="{82725D38-A1B7-A044-BD48-1266B0395CB2}"/>
                      </a:ext>
                    </a:extLst>
                  </p:cNvPr>
                  <p:cNvSpPr txBox="1"/>
                  <p:nvPr/>
                </p:nvSpPr>
                <p:spPr>
                  <a:xfrm>
                    <a:off x="5805753" y="1572049"/>
                    <a:ext cx="551305" cy="276999"/>
                  </a:xfrm>
                  <a:prstGeom prst="rect">
                    <a:avLst/>
                  </a:prstGeom>
                  <a:noFill/>
                </p:spPr>
                <p:txBody>
                  <a:bodyPr wrap="none" rtlCol="0">
                    <a:spAutoFit/>
                  </a:bodyPr>
                  <a:lstStyle/>
                  <a:p>
                    <a:r>
                      <a:rPr lang="en-US" sz="1200" dirty="0">
                        <a:latin typeface="Calibri Light" panose="020F0302020204030204" pitchFamily="34" charset="0"/>
                        <a:cs typeface="Calibri Light" panose="020F0302020204030204" pitchFamily="34" charset="0"/>
                      </a:rPr>
                      <a:t>Kicker</a:t>
                    </a:r>
                  </a:p>
                </p:txBody>
              </p:sp>
              <p:sp>
                <p:nvSpPr>
                  <p:cNvPr id="42" name="TextBox 41">
                    <a:extLst>
                      <a:ext uri="{FF2B5EF4-FFF2-40B4-BE49-F238E27FC236}">
                        <a16:creationId xmlns:a16="http://schemas.microsoft.com/office/drawing/2014/main" id="{D89E438B-9B4F-374A-9010-5782EB15F24E}"/>
                      </a:ext>
                    </a:extLst>
                  </p:cNvPr>
                  <p:cNvSpPr txBox="1"/>
                  <p:nvPr/>
                </p:nvSpPr>
                <p:spPr>
                  <a:xfrm>
                    <a:off x="583520" y="1500182"/>
                    <a:ext cx="404278" cy="369332"/>
                  </a:xfrm>
                  <a:prstGeom prst="rect">
                    <a:avLst/>
                  </a:prstGeom>
                  <a:noFill/>
                </p:spPr>
                <p:txBody>
                  <a:bodyPr wrap="none" rtlCol="0">
                    <a:spAutoFit/>
                  </a:bodyPr>
                  <a:lstStyle/>
                  <a:p>
                    <a:r>
                      <a:rPr lang="en-US" dirty="0">
                        <a:solidFill>
                          <a:srgbClr val="FF0000"/>
                        </a:solidFill>
                        <a:latin typeface="Calibri Light" panose="020F0302020204030204" pitchFamily="34" charset="0"/>
                        <a:cs typeface="Calibri Light" panose="020F0302020204030204" pitchFamily="34" charset="0"/>
                      </a:rPr>
                      <a:t>H</a:t>
                    </a:r>
                    <a:r>
                      <a:rPr lang="en-US" baseline="30000" dirty="0">
                        <a:solidFill>
                          <a:srgbClr val="FF0000"/>
                        </a:solidFill>
                        <a:latin typeface="Calibri Light" panose="020F0302020204030204" pitchFamily="34" charset="0"/>
                        <a:cs typeface="Calibri Light" panose="020F0302020204030204" pitchFamily="34" charset="0"/>
                      </a:rPr>
                      <a:t>+</a:t>
                    </a:r>
                  </a:p>
                </p:txBody>
              </p:sp>
              <p:sp>
                <p:nvSpPr>
                  <p:cNvPr id="43" name="TextBox 42">
                    <a:extLst>
                      <a:ext uri="{FF2B5EF4-FFF2-40B4-BE49-F238E27FC236}">
                        <a16:creationId xmlns:a16="http://schemas.microsoft.com/office/drawing/2014/main" id="{CA3A4AFD-7C61-E043-8C66-3CEE62AB60E0}"/>
                      </a:ext>
                    </a:extLst>
                  </p:cNvPr>
                  <p:cNvSpPr txBox="1"/>
                  <p:nvPr/>
                </p:nvSpPr>
                <p:spPr>
                  <a:xfrm>
                    <a:off x="587857" y="2208765"/>
                    <a:ext cx="344966" cy="369332"/>
                  </a:xfrm>
                  <a:prstGeom prst="rect">
                    <a:avLst/>
                  </a:prstGeom>
                  <a:noFill/>
                </p:spPr>
                <p:txBody>
                  <a:bodyPr wrap="none" rtlCol="0">
                    <a:spAutoFit/>
                  </a:bodyPr>
                  <a:lstStyle/>
                  <a:p>
                    <a:r>
                      <a:rPr lang="en-US" dirty="0">
                        <a:solidFill>
                          <a:srgbClr val="92B8EF"/>
                        </a:solidFill>
                        <a:latin typeface="Calibri Light" panose="020F0302020204030204" pitchFamily="34" charset="0"/>
                        <a:cs typeface="Calibri Light" panose="020F0302020204030204" pitchFamily="34" charset="0"/>
                      </a:rPr>
                      <a:t>e</a:t>
                    </a:r>
                    <a:r>
                      <a:rPr lang="en-US" baseline="30000" dirty="0">
                        <a:solidFill>
                          <a:srgbClr val="92B8EF"/>
                        </a:solidFill>
                        <a:latin typeface="Calibri Light" panose="020F0302020204030204" pitchFamily="34" charset="0"/>
                        <a:cs typeface="Calibri Light" panose="020F0302020204030204" pitchFamily="34" charset="0"/>
                      </a:rPr>
                      <a:t>-</a:t>
                    </a:r>
                  </a:p>
                </p:txBody>
              </p:sp>
              <p:sp>
                <p:nvSpPr>
                  <p:cNvPr id="44" name="TextBox 43">
                    <a:extLst>
                      <a:ext uri="{FF2B5EF4-FFF2-40B4-BE49-F238E27FC236}">
                        <a16:creationId xmlns:a16="http://schemas.microsoft.com/office/drawing/2014/main" id="{5237CBD9-0079-FE4A-9D8C-6099208BDCFC}"/>
                      </a:ext>
                    </a:extLst>
                  </p:cNvPr>
                  <p:cNvSpPr txBox="1"/>
                  <p:nvPr/>
                </p:nvSpPr>
                <p:spPr>
                  <a:xfrm>
                    <a:off x="2366439" y="1765140"/>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5" name="TextBox 44">
                    <a:extLst>
                      <a:ext uri="{FF2B5EF4-FFF2-40B4-BE49-F238E27FC236}">
                        <a16:creationId xmlns:a16="http://schemas.microsoft.com/office/drawing/2014/main" id="{79C4D072-159C-BE48-A7C6-2DACC2168413}"/>
                      </a:ext>
                    </a:extLst>
                  </p:cNvPr>
                  <p:cNvSpPr txBox="1"/>
                  <p:nvPr/>
                </p:nvSpPr>
                <p:spPr>
                  <a:xfrm>
                    <a:off x="3708721"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6" name="TextBox 45">
                    <a:extLst>
                      <a:ext uri="{FF2B5EF4-FFF2-40B4-BE49-F238E27FC236}">
                        <a16:creationId xmlns:a16="http://schemas.microsoft.com/office/drawing/2014/main" id="{B5FE3507-C823-DA44-B631-98B6F0C479B3}"/>
                      </a:ext>
                    </a:extLst>
                  </p:cNvPr>
                  <p:cNvSpPr txBox="1"/>
                  <p:nvPr/>
                </p:nvSpPr>
                <p:spPr>
                  <a:xfrm>
                    <a:off x="5144248" y="1762159"/>
                    <a:ext cx="369012" cy="276999"/>
                  </a:xfrm>
                  <a:prstGeom prst="rect">
                    <a:avLst/>
                  </a:prstGeom>
                  <a:noFill/>
                </p:spPr>
                <p:txBody>
                  <a:bodyPr wrap="none" rtlCol="0">
                    <a:spAutoFit/>
                  </a:bodyPr>
                  <a:lstStyle/>
                  <a:p>
                    <a:r>
                      <a:rPr lang="en-US" sz="1200" dirty="0">
                        <a:solidFill>
                          <a:srgbClr val="92B8EF"/>
                        </a:solidFill>
                        <a:latin typeface="Calibri Light" panose="020F0302020204030204" pitchFamily="34" charset="0"/>
                        <a:cs typeface="Calibri Light" panose="020F0302020204030204" pitchFamily="34" charset="0"/>
                      </a:rPr>
                      <a:t>R</a:t>
                    </a:r>
                    <a:r>
                      <a:rPr lang="en-US" sz="1200" baseline="-25000" dirty="0">
                        <a:solidFill>
                          <a:srgbClr val="92B8EF"/>
                        </a:solidFill>
                        <a:latin typeface="Calibri Light" panose="020F0302020204030204" pitchFamily="34" charset="0"/>
                        <a:cs typeface="Calibri Light" panose="020F0302020204030204" pitchFamily="34" charset="0"/>
                      </a:rPr>
                      <a:t>56</a:t>
                    </a:r>
                  </a:p>
                </p:txBody>
              </p:sp>
              <p:sp>
                <p:nvSpPr>
                  <p:cNvPr id="47" name="Oval 46">
                    <a:extLst>
                      <a:ext uri="{FF2B5EF4-FFF2-40B4-BE49-F238E27FC236}">
                        <a16:creationId xmlns:a16="http://schemas.microsoft.com/office/drawing/2014/main" id="{7CFA6B8F-A5F6-454A-B306-729F1AE224A1}"/>
                      </a:ext>
                    </a:extLst>
                  </p:cNvPr>
                  <p:cNvSpPr/>
                  <p:nvPr/>
                </p:nvSpPr>
                <p:spPr>
                  <a:xfrm>
                    <a:off x="1145281" y="2007045"/>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8" name="Oval 47">
                    <a:extLst>
                      <a:ext uri="{FF2B5EF4-FFF2-40B4-BE49-F238E27FC236}">
                        <a16:creationId xmlns:a16="http://schemas.microsoft.com/office/drawing/2014/main" id="{2131B502-68E0-DE4A-AEB5-53828BB2D30A}"/>
                      </a:ext>
                    </a:extLst>
                  </p:cNvPr>
                  <p:cNvSpPr/>
                  <p:nvPr/>
                </p:nvSpPr>
                <p:spPr>
                  <a:xfrm>
                    <a:off x="5574054" y="2005958"/>
                    <a:ext cx="1203881" cy="201719"/>
                  </a:xfrm>
                  <a:prstGeom prst="ellipse">
                    <a:avLst/>
                  </a:prstGeom>
                  <a:gradFill flip="none" rotWithShape="1">
                    <a:gsLst>
                      <a:gs pos="0">
                        <a:schemeClr val="accent1">
                          <a:lumMod val="89000"/>
                        </a:schemeClr>
                      </a:gs>
                      <a:gs pos="97000">
                        <a:schemeClr val="bg1"/>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49" name="Oval 48">
                    <a:extLst>
                      <a:ext uri="{FF2B5EF4-FFF2-40B4-BE49-F238E27FC236}">
                        <a16:creationId xmlns:a16="http://schemas.microsoft.com/office/drawing/2014/main" id="{65C460DA-8667-8548-BB32-BE99880066CB}"/>
                      </a:ext>
                    </a:extLst>
                  </p:cNvPr>
                  <p:cNvSpPr/>
                  <p:nvPr/>
                </p:nvSpPr>
                <p:spPr>
                  <a:xfrm>
                    <a:off x="1721782" y="2028752"/>
                    <a:ext cx="53103"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50" name="Oval 49">
                    <a:extLst>
                      <a:ext uri="{FF2B5EF4-FFF2-40B4-BE49-F238E27FC236}">
                        <a16:creationId xmlns:a16="http://schemas.microsoft.com/office/drawing/2014/main" id="{B9BD3FA7-4070-C342-B696-79FC8570055E}"/>
                      </a:ext>
                    </a:extLst>
                  </p:cNvPr>
                  <p:cNvSpPr/>
                  <p:nvPr/>
                </p:nvSpPr>
                <p:spPr>
                  <a:xfrm>
                    <a:off x="6160404" y="2012188"/>
                    <a:ext cx="52872" cy="184666"/>
                  </a:xfrm>
                  <a:prstGeom prst="ellipse">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51" name="Oval 50">
                    <a:extLst>
                      <a:ext uri="{FF2B5EF4-FFF2-40B4-BE49-F238E27FC236}">
                        <a16:creationId xmlns:a16="http://schemas.microsoft.com/office/drawing/2014/main" id="{B2C07269-D649-C64C-92A7-6E3C984CBC41}"/>
                      </a:ext>
                    </a:extLst>
                  </p:cNvPr>
                  <p:cNvSpPr/>
                  <p:nvPr/>
                </p:nvSpPr>
                <p:spPr>
                  <a:xfrm>
                    <a:off x="6214846" y="2012188"/>
                    <a:ext cx="52872" cy="184666"/>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sp>
                <p:nvSpPr>
                  <p:cNvPr id="52" name="Oval 51">
                    <a:extLst>
                      <a:ext uri="{FF2B5EF4-FFF2-40B4-BE49-F238E27FC236}">
                        <a16:creationId xmlns:a16="http://schemas.microsoft.com/office/drawing/2014/main" id="{17DBECE1-C36E-5342-9A7B-367132B4D8A6}"/>
                      </a:ext>
                    </a:extLst>
                  </p:cNvPr>
                  <p:cNvSpPr/>
                  <p:nvPr/>
                </p:nvSpPr>
                <p:spPr>
                  <a:xfrm>
                    <a:off x="6108880" y="2014695"/>
                    <a:ext cx="52872" cy="184666"/>
                  </a:xfrm>
                  <a:prstGeom prst="ellipse">
                    <a:avLst/>
                  </a:prstGeom>
                  <a:solidFill>
                    <a:schemeClr val="bg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Light" panose="020F0302020204030204" pitchFamily="34" charset="0"/>
                      <a:cs typeface="Calibri Light" panose="020F0302020204030204" pitchFamily="34" charset="0"/>
                    </a:endParaRPr>
                  </a:p>
                </p:txBody>
              </p:sp>
            </p:grpSp>
          </p:grpSp>
          <p:cxnSp>
            <p:nvCxnSpPr>
              <p:cNvPr id="18" name="Straight Connector 17">
                <a:extLst>
                  <a:ext uri="{FF2B5EF4-FFF2-40B4-BE49-F238E27FC236}">
                    <a16:creationId xmlns:a16="http://schemas.microsoft.com/office/drawing/2014/main" id="{3A6AE3CE-8B42-D440-BF76-741EAA26DACF}"/>
                  </a:ext>
                </a:extLst>
              </p:cNvPr>
              <p:cNvCxnSpPr>
                <a:cxnSpLocks/>
              </p:cNvCxnSpPr>
              <p:nvPr/>
            </p:nvCxnSpPr>
            <p:spPr>
              <a:xfrm flipH="1">
                <a:off x="2889012" y="1476882"/>
                <a:ext cx="255103" cy="336291"/>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C668FDF-AB9A-7144-A883-DA6731117941}"/>
                  </a:ext>
                </a:extLst>
              </p:cNvPr>
              <p:cNvCxnSpPr>
                <a:cxnSpLocks/>
              </p:cNvCxnSpPr>
              <p:nvPr/>
            </p:nvCxnSpPr>
            <p:spPr>
              <a:xfrm>
                <a:off x="5860563" y="1482887"/>
                <a:ext cx="278921" cy="31419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3" name="Oval 12">
              <a:extLst>
                <a:ext uri="{FF2B5EF4-FFF2-40B4-BE49-F238E27FC236}">
                  <a16:creationId xmlns:a16="http://schemas.microsoft.com/office/drawing/2014/main" id="{77526116-A8BF-174C-AC4D-A894E3777DE4}"/>
                </a:ext>
              </a:extLst>
            </p:cNvPr>
            <p:cNvSpPr/>
            <p:nvPr/>
          </p:nvSpPr>
          <p:spPr>
            <a:xfrm>
              <a:off x="4457994" y="1775993"/>
              <a:ext cx="45719" cy="45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93AB9C3-0AD9-EE4E-991A-D7A6BDF6D2AC}"/>
                </a:ext>
              </a:extLst>
            </p:cNvPr>
            <p:cNvSpPr/>
            <p:nvPr/>
          </p:nvSpPr>
          <p:spPr>
            <a:xfrm>
              <a:off x="4570173" y="1905176"/>
              <a:ext cx="45719" cy="457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D40E1C6-1117-8542-AC9E-38A3EE541949}"/>
                </a:ext>
              </a:extLst>
            </p:cNvPr>
            <p:cNvSpPr/>
            <p:nvPr/>
          </p:nvSpPr>
          <p:spPr>
            <a:xfrm>
              <a:off x="4663983" y="2051052"/>
              <a:ext cx="45719"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Rectangle 60">
            <a:extLst>
              <a:ext uri="{FF2B5EF4-FFF2-40B4-BE49-F238E27FC236}">
                <a16:creationId xmlns:a16="http://schemas.microsoft.com/office/drawing/2014/main" id="{9A719098-8CAE-764A-8210-6D82424641D6}"/>
              </a:ext>
            </a:extLst>
          </p:cNvPr>
          <p:cNvSpPr/>
          <p:nvPr/>
        </p:nvSpPr>
        <p:spPr>
          <a:xfrm>
            <a:off x="1025565" y="5085092"/>
            <a:ext cx="6929195" cy="1200329"/>
          </a:xfrm>
          <a:prstGeom prst="rect">
            <a:avLst/>
          </a:prstGeom>
          <a:solidFill>
            <a:srgbClr val="CFD6EB"/>
          </a:solidFill>
        </p:spPr>
        <p:txBody>
          <a:bodyPr wrap="square">
            <a:spAutoFit/>
          </a:bodyPr>
          <a:lstStyle/>
          <a:p>
            <a:r>
              <a:rPr lang="en-US" b="1" dirty="0">
                <a:latin typeface="Avenir Light" panose="020B0402020203020204" pitchFamily="34" charset="77"/>
              </a:rPr>
              <a:t>     The baseline design chooses Plasma enhanced micro-bunching</a:t>
            </a:r>
          </a:p>
          <a:p>
            <a:pPr marL="742950" lvl="1" indent="-285750">
              <a:buFont typeface="Arial" panose="020B0604020202020204" pitchFamily="34" charset="0"/>
              <a:buChar char="•"/>
            </a:pPr>
            <a:r>
              <a:rPr lang="en-US" dirty="0">
                <a:latin typeface="Avenir Light" panose="020B0402020203020204" pitchFamily="34" charset="77"/>
              </a:rPr>
              <a:t>Very broadband (~THz, slice size ~0.1 mm) amplifier</a:t>
            </a:r>
          </a:p>
          <a:p>
            <a:pPr marL="742950" lvl="1" indent="-285750">
              <a:buFont typeface="Arial" panose="020B0604020202020204" pitchFamily="34" charset="0"/>
              <a:buChar char="•"/>
            </a:pPr>
            <a:r>
              <a:rPr lang="en-US" dirty="0">
                <a:latin typeface="Avenir Light" panose="020B0402020203020204" pitchFamily="34" charset="77"/>
              </a:rPr>
              <a:t>Micro-bunching instability was well studied.</a:t>
            </a:r>
          </a:p>
          <a:p>
            <a:pPr marL="742950" lvl="1" indent="-285750">
              <a:buFont typeface="Arial" panose="020B0604020202020204" pitchFamily="34" charset="0"/>
              <a:buChar char="•"/>
            </a:pPr>
            <a:r>
              <a:rPr lang="en-US" dirty="0">
                <a:latin typeface="Avenir Light" panose="020B0402020203020204" pitchFamily="34" charset="77"/>
              </a:rPr>
              <a:t>Significant gain without saturation</a:t>
            </a:r>
          </a:p>
        </p:txBody>
      </p:sp>
      <p:sp>
        <p:nvSpPr>
          <p:cNvPr id="2" name="Date Placeholder 1">
            <a:extLst>
              <a:ext uri="{FF2B5EF4-FFF2-40B4-BE49-F238E27FC236}">
                <a16:creationId xmlns:a16="http://schemas.microsoft.com/office/drawing/2014/main" id="{6BAB8ABA-F3BA-6A46-86B5-2DFC8001C3F1}"/>
              </a:ext>
            </a:extLst>
          </p:cNvPr>
          <p:cNvSpPr>
            <a:spLocks noGrp="1"/>
          </p:cNvSpPr>
          <p:nvPr>
            <p:ph type="dt" sz="half" idx="10"/>
          </p:nvPr>
        </p:nvSpPr>
        <p:spPr/>
        <p:txBody>
          <a:bodyPr/>
          <a:lstStyle/>
          <a:p>
            <a:fld id="{61F87350-B675-0649-922A-8BBD5D4BC4A1}" type="datetime1">
              <a:rPr lang="en-US" smtClean="0"/>
              <a:t>10/7/20</a:t>
            </a:fld>
            <a:endParaRPr lang="en-US"/>
          </a:p>
        </p:txBody>
      </p:sp>
      <p:sp>
        <p:nvSpPr>
          <p:cNvPr id="3" name="Footer Placeholder 2">
            <a:extLst>
              <a:ext uri="{FF2B5EF4-FFF2-40B4-BE49-F238E27FC236}">
                <a16:creationId xmlns:a16="http://schemas.microsoft.com/office/drawing/2014/main" id="{F956B074-661E-E144-8C58-37119E65FC71}"/>
              </a:ext>
            </a:extLst>
          </p:cNvPr>
          <p:cNvSpPr>
            <a:spLocks noGrp="1"/>
          </p:cNvSpPr>
          <p:nvPr>
            <p:ph type="ftr" sz="quarter" idx="11"/>
          </p:nvPr>
        </p:nvSpPr>
        <p:spPr/>
        <p:txBody>
          <a:bodyPr/>
          <a:lstStyle/>
          <a:p>
            <a:r>
              <a:rPr lang="en-US"/>
              <a:t>EIC Collaboration Workshop </a:t>
            </a:r>
          </a:p>
        </p:txBody>
      </p:sp>
      <p:sp>
        <p:nvSpPr>
          <p:cNvPr id="8" name="Rectangle 7">
            <a:extLst>
              <a:ext uri="{FF2B5EF4-FFF2-40B4-BE49-F238E27FC236}">
                <a16:creationId xmlns:a16="http://schemas.microsoft.com/office/drawing/2014/main" id="{29F84C5A-782B-114A-A681-B97A9B20AC84}"/>
              </a:ext>
            </a:extLst>
          </p:cNvPr>
          <p:cNvSpPr/>
          <p:nvPr/>
        </p:nvSpPr>
        <p:spPr>
          <a:xfrm>
            <a:off x="349836" y="1139901"/>
            <a:ext cx="8650243" cy="369332"/>
          </a:xfrm>
          <a:prstGeom prst="rect">
            <a:avLst/>
          </a:prstGeom>
        </p:spPr>
        <p:txBody>
          <a:bodyPr wrap="square">
            <a:spAutoFit/>
          </a:bodyPr>
          <a:lstStyle/>
          <a:p>
            <a:pPr algn="ctr"/>
            <a:r>
              <a:rPr lang="en-US" dirty="0">
                <a:latin typeface="+mj-lt"/>
              </a:rPr>
              <a:t>Strong Hadron Cooling is based of the principle of well-established stochastic cooling</a:t>
            </a:r>
          </a:p>
        </p:txBody>
      </p:sp>
    </p:spTree>
    <p:extLst>
      <p:ext uri="{BB962C8B-B14F-4D97-AF65-F5344CB8AC3E}">
        <p14:creationId xmlns:p14="http://schemas.microsoft.com/office/powerpoint/2010/main" val="3920894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688F1-4BAA-420E-8A6C-351684394B77}"/>
              </a:ext>
            </a:extLst>
          </p:cNvPr>
          <p:cNvSpPr>
            <a:spLocks noGrp="1"/>
          </p:cNvSpPr>
          <p:nvPr>
            <p:ph type="title"/>
          </p:nvPr>
        </p:nvSpPr>
        <p:spPr>
          <a:xfrm>
            <a:off x="628650" y="365127"/>
            <a:ext cx="7886700" cy="701674"/>
          </a:xfrm>
        </p:spPr>
        <p:txBody>
          <a:bodyPr>
            <a:normAutofit fontScale="90000"/>
          </a:bodyPr>
          <a:lstStyle/>
          <a:p>
            <a:r>
              <a:rPr lang="en-US" dirty="0"/>
              <a:t>Various topics were </a:t>
            </a:r>
            <a:r>
              <a:rPr lang="en-US" altLang="zh-CN" dirty="0"/>
              <a:t>studied</a:t>
            </a:r>
            <a:r>
              <a:rPr lang="en-US" dirty="0"/>
              <a:t> in </a:t>
            </a:r>
            <a:r>
              <a:rPr lang="en-US" altLang="zh-CN" dirty="0"/>
              <a:t>last</a:t>
            </a:r>
            <a:r>
              <a:rPr lang="zh-CN" altLang="en-US" dirty="0"/>
              <a:t> </a:t>
            </a:r>
            <a:r>
              <a:rPr lang="en-US" altLang="zh-CN" dirty="0"/>
              <a:t>few</a:t>
            </a:r>
            <a:r>
              <a:rPr lang="zh-CN" altLang="en-US" dirty="0"/>
              <a:t> </a:t>
            </a:r>
            <a:r>
              <a:rPr lang="en-US" altLang="zh-CN" dirty="0"/>
              <a:t>years</a:t>
            </a:r>
            <a:endParaRPr lang="en-US" dirty="0"/>
          </a:p>
        </p:txBody>
      </p:sp>
      <p:sp>
        <p:nvSpPr>
          <p:cNvPr id="3" name="Content Placeholder 2">
            <a:extLst>
              <a:ext uri="{FF2B5EF4-FFF2-40B4-BE49-F238E27FC236}">
                <a16:creationId xmlns:a16="http://schemas.microsoft.com/office/drawing/2014/main" id="{80C45058-C6B4-4D9C-B544-3C39C4F6A515}"/>
              </a:ext>
            </a:extLst>
          </p:cNvPr>
          <p:cNvSpPr>
            <a:spLocks noGrp="1"/>
          </p:cNvSpPr>
          <p:nvPr>
            <p:ph idx="1"/>
          </p:nvPr>
        </p:nvSpPr>
        <p:spPr>
          <a:xfrm>
            <a:off x="246185" y="1343025"/>
            <a:ext cx="8449407" cy="5149848"/>
          </a:xfrm>
        </p:spPr>
        <p:txBody>
          <a:bodyPr>
            <a:noAutofit/>
          </a:bodyPr>
          <a:lstStyle/>
          <a:p>
            <a:r>
              <a:rPr lang="en-US" sz="1600" dirty="0"/>
              <a:t>There is a well-developed theory of </a:t>
            </a:r>
            <a:r>
              <a:rPr lang="en-US" sz="1600" dirty="0" err="1"/>
              <a:t>CeC</a:t>
            </a:r>
            <a:r>
              <a:rPr lang="en-US" sz="1600" dirty="0"/>
              <a:t> (published in peer reviewed journals)</a:t>
            </a:r>
          </a:p>
          <a:p>
            <a:pPr lvl="1">
              <a:buFont typeface="+mj-lt"/>
              <a:buAutoNum type="arabicPeriod"/>
            </a:pPr>
            <a:r>
              <a:rPr lang="en-US" sz="1600" dirty="0">
                <a:latin typeface="Calibri Light" panose="020F0302020204030204" pitchFamily="34" charset="0"/>
                <a:cs typeface="Calibri Light" panose="020F0302020204030204" pitchFamily="34" charset="0"/>
              </a:rPr>
              <a:t> The cooling rate is derived in </a:t>
            </a:r>
            <a:r>
              <a:rPr lang="en-US" sz="1600" b="1" dirty="0">
                <a:latin typeface="Calibri Light" panose="020F0302020204030204" pitchFamily="34" charset="0"/>
                <a:cs typeface="Calibri Light" panose="020F0302020204030204" pitchFamily="34" charset="0"/>
              </a:rPr>
              <a:t>1D model </a:t>
            </a:r>
            <a:r>
              <a:rPr lang="en-US" sz="1600" dirty="0">
                <a:latin typeface="Calibri Light" panose="020F0302020204030204" pitchFamily="34" charset="0"/>
                <a:cs typeface="Calibri Light" panose="020F0302020204030204" pitchFamily="34" charset="0"/>
              </a:rPr>
              <a:t>for the longitudinal degree of freedom and is optimized with respect to the chicane strength. </a:t>
            </a:r>
          </a:p>
          <a:p>
            <a:pPr lvl="1">
              <a:buFont typeface="+mj-lt"/>
              <a:buAutoNum type="arabicPeriod"/>
            </a:pPr>
            <a:r>
              <a:rPr lang="en-US" sz="1600" dirty="0">
                <a:latin typeface="Calibri Light" panose="020F0302020204030204" pitchFamily="34" charset="0"/>
                <a:cs typeface="Calibri Light" panose="020F0302020204030204" pitchFamily="34" charset="0"/>
              </a:rPr>
              <a:t> One and two </a:t>
            </a:r>
            <a:r>
              <a:rPr lang="en-US" sz="1600" b="1" dirty="0">
                <a:latin typeface="Calibri Light" panose="020F0302020204030204" pitchFamily="34" charset="0"/>
                <a:cs typeface="Calibri Light" panose="020F0302020204030204" pitchFamily="34" charset="0"/>
              </a:rPr>
              <a:t>amplification sections </a:t>
            </a:r>
            <a:r>
              <a:rPr lang="en-US" sz="1600" dirty="0">
                <a:latin typeface="Calibri Light" panose="020F0302020204030204" pitchFamily="34" charset="0"/>
                <a:cs typeface="Calibri Light" panose="020F0302020204030204" pitchFamily="34" charset="0"/>
              </a:rPr>
              <a:t>are studied and the cooling rate is obtained as a function of their parameters.</a:t>
            </a:r>
          </a:p>
          <a:p>
            <a:pPr lvl="1">
              <a:buFont typeface="+mj-lt"/>
              <a:buAutoNum type="arabicPeriod"/>
            </a:pPr>
            <a:r>
              <a:rPr lang="en-US" sz="1600" dirty="0">
                <a:latin typeface="Calibri Light" panose="020F0302020204030204" pitchFamily="34" charset="0"/>
                <a:cs typeface="Calibri Light" panose="020F0302020204030204" pitchFamily="34" charset="0"/>
              </a:rPr>
              <a:t> Control of the dispersion in the modulator and kicker re-distributes the cooling rates between </a:t>
            </a:r>
            <a:r>
              <a:rPr lang="en-US" sz="1600" b="1" dirty="0">
                <a:latin typeface="Calibri Light" panose="020F0302020204030204" pitchFamily="34" charset="0"/>
                <a:cs typeface="Calibri Light" panose="020F0302020204030204" pitchFamily="34" charset="0"/>
              </a:rPr>
              <a:t>the longitudinal and transverse </a:t>
            </a:r>
            <a:r>
              <a:rPr lang="en-US" sz="1600" dirty="0">
                <a:latin typeface="Calibri Light" panose="020F0302020204030204" pitchFamily="34" charset="0"/>
                <a:cs typeface="Calibri Light" panose="020F0302020204030204" pitchFamily="34" charset="0"/>
              </a:rPr>
              <a:t>degrees of freedom.</a:t>
            </a:r>
          </a:p>
          <a:p>
            <a:pPr lvl="1">
              <a:buFont typeface="+mj-lt"/>
              <a:buAutoNum type="arabicPeriod"/>
            </a:pPr>
            <a:r>
              <a:rPr lang="en-US" sz="1600" dirty="0">
                <a:latin typeface="Calibri Light" panose="020F0302020204030204" pitchFamily="34" charset="0"/>
                <a:cs typeface="Calibri Light" panose="020F0302020204030204" pitchFamily="34" charset="0"/>
              </a:rPr>
              <a:t> </a:t>
            </a:r>
            <a:r>
              <a:rPr lang="en-US" sz="1600" b="1" dirty="0">
                <a:latin typeface="Calibri Light" panose="020F0302020204030204" pitchFamily="34" charset="0"/>
                <a:cs typeface="Calibri Light" panose="020F0302020204030204" pitchFamily="34" charset="0"/>
              </a:rPr>
              <a:t>3D effects </a:t>
            </a:r>
            <a:r>
              <a:rPr lang="en-US" sz="1600" dirty="0">
                <a:latin typeface="Calibri Light" panose="020F0302020204030204" pitchFamily="34" charset="0"/>
                <a:cs typeface="Calibri Light" panose="020F0302020204030204" pitchFamily="34" charset="0"/>
              </a:rPr>
              <a:t>in cooling are analyzed. This analysis indicates that 1D model is a good approximation to a more realistic 3D one.</a:t>
            </a:r>
          </a:p>
          <a:p>
            <a:pPr lvl="1">
              <a:buFont typeface="+mj-lt"/>
              <a:buAutoNum type="arabicPeriod"/>
            </a:pPr>
            <a:r>
              <a:rPr lang="en-US" sz="1600" dirty="0">
                <a:latin typeface="Calibri Light" panose="020F0302020204030204" pitchFamily="34" charset="0"/>
                <a:cs typeface="Calibri Light" panose="020F0302020204030204" pitchFamily="34" charset="0"/>
              </a:rPr>
              <a:t> Effects of </a:t>
            </a:r>
            <a:r>
              <a:rPr lang="en-US" sz="1600" b="1" dirty="0">
                <a:latin typeface="Calibri Light" panose="020F0302020204030204" pitchFamily="34" charset="0"/>
                <a:cs typeface="Calibri Light" panose="020F0302020204030204" pitchFamily="34" charset="0"/>
              </a:rPr>
              <a:t>energy deviations </a:t>
            </a:r>
            <a:r>
              <a:rPr lang="en-US" sz="1600" dirty="0">
                <a:latin typeface="Calibri Light" panose="020F0302020204030204" pitchFamily="34" charset="0"/>
                <a:cs typeface="Calibri Light" panose="020F0302020204030204" pitchFamily="34" charset="0"/>
              </a:rPr>
              <a:t>in electron and hadron beams is studied and </a:t>
            </a:r>
            <a:r>
              <a:rPr lang="en-US" sz="1600" b="1" dirty="0">
                <a:latin typeface="Calibri Light" panose="020F0302020204030204" pitchFamily="34" charset="0"/>
                <a:cs typeface="Calibri Light" panose="020F0302020204030204" pitchFamily="34" charset="0"/>
              </a:rPr>
              <a:t>tolerances</a:t>
            </a:r>
            <a:r>
              <a:rPr lang="en-US" sz="1600" dirty="0">
                <a:latin typeface="Calibri Light" panose="020F0302020204030204" pitchFamily="34" charset="0"/>
                <a:cs typeface="Calibri Light" panose="020F0302020204030204" pitchFamily="34" charset="0"/>
              </a:rPr>
              <a:t> established for various energy profiles.</a:t>
            </a:r>
          </a:p>
          <a:p>
            <a:pPr lvl="1">
              <a:buFont typeface="+mj-lt"/>
              <a:buAutoNum type="arabicPeriod"/>
            </a:pPr>
            <a:r>
              <a:rPr lang="en-US" sz="1600" b="1" dirty="0">
                <a:latin typeface="Calibri Light" panose="020F0302020204030204" pitchFamily="34" charset="0"/>
                <a:cs typeface="Calibri Light" panose="020F0302020204030204" pitchFamily="34" charset="0"/>
              </a:rPr>
              <a:t>Noise effects and the associated heating process </a:t>
            </a:r>
            <a:r>
              <a:rPr lang="en-US" sz="1600" dirty="0">
                <a:latin typeface="Calibri Light" panose="020F0302020204030204" pitchFamily="34" charset="0"/>
                <a:cs typeface="Calibri Light" panose="020F0302020204030204" pitchFamily="34" charset="0"/>
              </a:rPr>
              <a:t>is taken into account. The cooling rate is maximized with account to the noise.</a:t>
            </a:r>
            <a:endParaRPr lang="en-US" sz="1600" dirty="0"/>
          </a:p>
          <a:p>
            <a:r>
              <a:rPr lang="en-US" sz="1600" dirty="0" err="1"/>
              <a:t>CeC</a:t>
            </a:r>
            <a:r>
              <a:rPr lang="en-US" altLang="zh-CN" sz="1600" dirty="0"/>
              <a:t>-Pop</a:t>
            </a:r>
            <a:r>
              <a:rPr lang="zh-CN" altLang="en-US" sz="1600" dirty="0"/>
              <a:t> </a:t>
            </a:r>
            <a:r>
              <a:rPr lang="en-US" altLang="zh-CN" sz="1600" dirty="0"/>
              <a:t>experiment</a:t>
            </a:r>
            <a:r>
              <a:rPr lang="zh-CN" altLang="en-US" sz="1600" dirty="0"/>
              <a:t> </a:t>
            </a:r>
            <a:r>
              <a:rPr lang="en-US" sz="1600" dirty="0"/>
              <a:t>has been built and optimized at RHIC </a:t>
            </a:r>
            <a:r>
              <a:rPr lang="en-US" sz="1600" dirty="0">
                <a:ea typeface="Calibri" panose="020F0502020204030204" pitchFamily="34" charset="0"/>
              </a:rPr>
              <a:t>29 GeV </a:t>
            </a:r>
            <a:r>
              <a:rPr lang="en-US" sz="1600" dirty="0"/>
              <a:t>aiming to demonstrate strong hadron cooling in FY21-22</a:t>
            </a:r>
          </a:p>
          <a:p>
            <a:r>
              <a:rPr lang="en-US" sz="1600" dirty="0"/>
              <a:t>Conceptual design  of strong hadron cooler for EIC worked out and published in pCDR and CDR</a:t>
            </a:r>
          </a:p>
        </p:txBody>
      </p:sp>
      <p:sp>
        <p:nvSpPr>
          <p:cNvPr id="4" name="Slide Number Placeholder 3">
            <a:extLst>
              <a:ext uri="{FF2B5EF4-FFF2-40B4-BE49-F238E27FC236}">
                <a16:creationId xmlns:a16="http://schemas.microsoft.com/office/drawing/2014/main" id="{3B0DA597-0206-406D-A1AA-F6795E5BC8B4}"/>
              </a:ext>
            </a:extLst>
          </p:cNvPr>
          <p:cNvSpPr>
            <a:spLocks noGrp="1"/>
          </p:cNvSpPr>
          <p:nvPr>
            <p:ph type="sldNum" sz="quarter" idx="12"/>
          </p:nvPr>
        </p:nvSpPr>
        <p:spPr/>
        <p:txBody>
          <a:bodyPr/>
          <a:lstStyle/>
          <a:p>
            <a:fld id="{893C5830-40F3-F04E-B2E3-10E6672BA8FF}" type="slidenum">
              <a:rPr lang="en-US" smtClean="0"/>
              <a:pPr/>
              <a:t>5</a:t>
            </a:fld>
            <a:endParaRPr lang="en-US"/>
          </a:p>
        </p:txBody>
      </p:sp>
      <p:sp>
        <p:nvSpPr>
          <p:cNvPr id="5" name="TextBox 4">
            <a:extLst>
              <a:ext uri="{FF2B5EF4-FFF2-40B4-BE49-F238E27FC236}">
                <a16:creationId xmlns:a16="http://schemas.microsoft.com/office/drawing/2014/main" id="{DB2F3797-80C1-9640-9363-93E99E438288}"/>
              </a:ext>
            </a:extLst>
          </p:cNvPr>
          <p:cNvSpPr txBox="1"/>
          <p:nvPr/>
        </p:nvSpPr>
        <p:spPr>
          <a:xfrm>
            <a:off x="7488221" y="835581"/>
            <a:ext cx="1566391" cy="369332"/>
          </a:xfrm>
          <a:prstGeom prst="rect">
            <a:avLst/>
          </a:prstGeom>
          <a:solidFill>
            <a:srgbClr val="CFD6EB"/>
          </a:solidFill>
        </p:spPr>
        <p:txBody>
          <a:bodyPr wrap="none" rtlCol="0">
            <a:spAutoFit/>
          </a:bodyPr>
          <a:lstStyle/>
          <a:p>
            <a:r>
              <a:rPr lang="en-US" dirty="0">
                <a:latin typeface="+mj-lt"/>
              </a:rPr>
              <a:t>SLAC/BNL/ANL</a:t>
            </a:r>
          </a:p>
        </p:txBody>
      </p:sp>
      <p:sp>
        <p:nvSpPr>
          <p:cNvPr id="6" name="Date Placeholder 5">
            <a:extLst>
              <a:ext uri="{FF2B5EF4-FFF2-40B4-BE49-F238E27FC236}">
                <a16:creationId xmlns:a16="http://schemas.microsoft.com/office/drawing/2014/main" id="{AE2256AA-8E4D-D348-AA49-6E3222EE3137}"/>
              </a:ext>
            </a:extLst>
          </p:cNvPr>
          <p:cNvSpPr>
            <a:spLocks noGrp="1"/>
          </p:cNvSpPr>
          <p:nvPr>
            <p:ph type="dt" sz="half" idx="10"/>
          </p:nvPr>
        </p:nvSpPr>
        <p:spPr/>
        <p:txBody>
          <a:bodyPr/>
          <a:lstStyle/>
          <a:p>
            <a:fld id="{E679CD4E-2BEF-A849-951D-AF004E6B9B53}" type="datetime1">
              <a:rPr lang="en-US" smtClean="0"/>
              <a:t>10/7/20</a:t>
            </a:fld>
            <a:endParaRPr lang="en-US"/>
          </a:p>
        </p:txBody>
      </p:sp>
      <p:sp>
        <p:nvSpPr>
          <p:cNvPr id="7" name="Footer Placeholder 6">
            <a:extLst>
              <a:ext uri="{FF2B5EF4-FFF2-40B4-BE49-F238E27FC236}">
                <a16:creationId xmlns:a16="http://schemas.microsoft.com/office/drawing/2014/main" id="{551D4573-3F74-4540-989B-C4C8D0648119}"/>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1914151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FAEF93E-36FF-FA4D-BD78-A07C02749940}"/>
              </a:ext>
            </a:extLst>
          </p:cNvPr>
          <p:cNvSpPr txBox="1"/>
          <p:nvPr/>
        </p:nvSpPr>
        <p:spPr>
          <a:xfrm>
            <a:off x="3227112" y="5081313"/>
            <a:ext cx="2689775" cy="369332"/>
          </a:xfrm>
          <a:prstGeom prst="rect">
            <a:avLst/>
          </a:prstGeom>
          <a:noFill/>
        </p:spPr>
        <p:txBody>
          <a:bodyPr wrap="none" rtlCol="0">
            <a:spAutoFit/>
          </a:bodyPr>
          <a:lstStyle/>
          <a:p>
            <a:r>
              <a:rPr lang="en-US" altLang="zh-CN" dirty="0">
                <a:latin typeface="Calibri Light" panose="020F0302020204030204" pitchFamily="34" charset="0"/>
                <a:cs typeface="Calibri Light" panose="020F0302020204030204" pitchFamily="34" charset="0"/>
              </a:rPr>
              <a:t>Two</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amplification</a:t>
            </a:r>
            <a:r>
              <a:rPr lang="zh-CN" altLang="en-US" dirty="0">
                <a:latin typeface="Calibri Light" panose="020F0302020204030204" pitchFamily="34" charset="0"/>
                <a:cs typeface="Calibri Light" panose="020F0302020204030204" pitchFamily="34" charset="0"/>
              </a:rPr>
              <a:t> </a:t>
            </a:r>
            <a:r>
              <a:rPr lang="en-US" altLang="zh-CN" dirty="0">
                <a:latin typeface="Calibri Light" panose="020F0302020204030204" pitchFamily="34" charset="0"/>
                <a:cs typeface="Calibri Light" panose="020F0302020204030204" pitchFamily="34" charset="0"/>
              </a:rPr>
              <a:t>sections.</a:t>
            </a:r>
            <a:endParaRPr lang="en-US" dirty="0">
              <a:latin typeface="Calibri Light" panose="020F0302020204030204" pitchFamily="34" charset="0"/>
              <a:cs typeface="Calibri Light" panose="020F0302020204030204" pitchFamily="34" charset="0"/>
            </a:endParaRPr>
          </a:p>
        </p:txBody>
      </p:sp>
      <p:sp>
        <p:nvSpPr>
          <p:cNvPr id="3" name="Title 2">
            <a:extLst>
              <a:ext uri="{FF2B5EF4-FFF2-40B4-BE49-F238E27FC236}">
                <a16:creationId xmlns:a16="http://schemas.microsoft.com/office/drawing/2014/main" id="{2C0EBD0E-28EC-6B42-893F-FCD87D98BF0B}"/>
              </a:ext>
            </a:extLst>
          </p:cNvPr>
          <p:cNvSpPr>
            <a:spLocks noGrp="1"/>
          </p:cNvSpPr>
          <p:nvPr>
            <p:ph type="title"/>
          </p:nvPr>
        </p:nvSpPr>
        <p:spPr/>
        <p:txBody>
          <a:bodyPr>
            <a:normAutofit/>
          </a:bodyPr>
          <a:lstStyle/>
          <a:p>
            <a:r>
              <a:rPr lang="en-US" dirty="0"/>
              <a:t>EIC Coherent Electron Cooling</a:t>
            </a:r>
            <a:r>
              <a:rPr lang="zh-CN" altLang="en-US" dirty="0"/>
              <a:t> </a:t>
            </a:r>
            <a:r>
              <a:rPr lang="en-US" dirty="0"/>
              <a:t>parameters</a:t>
            </a:r>
          </a:p>
        </p:txBody>
      </p:sp>
      <p:graphicFrame>
        <p:nvGraphicFramePr>
          <p:cNvPr id="7" name="Table 6">
            <a:extLst>
              <a:ext uri="{FF2B5EF4-FFF2-40B4-BE49-F238E27FC236}">
                <a16:creationId xmlns:a16="http://schemas.microsoft.com/office/drawing/2014/main" id="{E48D3AAF-D29F-B74A-B165-84FD7960093A}"/>
              </a:ext>
            </a:extLst>
          </p:cNvPr>
          <p:cNvGraphicFramePr>
            <a:graphicFrameLocks noGrp="1"/>
          </p:cNvGraphicFramePr>
          <p:nvPr>
            <p:extLst>
              <p:ext uri="{D42A27DB-BD31-4B8C-83A1-F6EECF244321}">
                <p14:modId xmlns:p14="http://schemas.microsoft.com/office/powerpoint/2010/main" val="1923035168"/>
              </p:ext>
            </p:extLst>
          </p:nvPr>
        </p:nvGraphicFramePr>
        <p:xfrm>
          <a:off x="1028892" y="1902641"/>
          <a:ext cx="7086216" cy="2966720"/>
        </p:xfrm>
        <a:graphic>
          <a:graphicData uri="http://schemas.openxmlformats.org/drawingml/2006/table">
            <a:tbl>
              <a:tblPr firstRow="1" bandRow="1">
                <a:tableStyleId>{5C22544A-7EE6-4342-B048-85BDC9FD1C3A}</a:tableStyleId>
              </a:tblPr>
              <a:tblGrid>
                <a:gridCol w="4538958">
                  <a:extLst>
                    <a:ext uri="{9D8B030D-6E8A-4147-A177-3AD203B41FA5}">
                      <a16:colId xmlns:a16="http://schemas.microsoft.com/office/drawing/2014/main" val="1255667757"/>
                    </a:ext>
                  </a:extLst>
                </a:gridCol>
                <a:gridCol w="2547258">
                  <a:extLst>
                    <a:ext uri="{9D8B030D-6E8A-4147-A177-3AD203B41FA5}">
                      <a16:colId xmlns:a16="http://schemas.microsoft.com/office/drawing/2014/main" val="272803869"/>
                    </a:ext>
                  </a:extLst>
                </a:gridCol>
              </a:tblGrid>
              <a:tr h="370840">
                <a:tc>
                  <a:txBody>
                    <a:bodyPr/>
                    <a:lstStyle/>
                    <a:p>
                      <a:endParaRPr lang="en-US" b="0" i="0" dirty="0">
                        <a:latin typeface="+mj-lt"/>
                      </a:endParaRPr>
                    </a:p>
                  </a:txBody>
                  <a:tcPr>
                    <a:solidFill>
                      <a:srgbClr val="2C415B"/>
                    </a:solidFill>
                  </a:tcPr>
                </a:tc>
                <a:tc>
                  <a:txBody>
                    <a:bodyPr/>
                    <a:lstStyle/>
                    <a:p>
                      <a:pPr algn="ctr"/>
                      <a:r>
                        <a:rPr lang="en-US" altLang="zh-CN" b="0" i="0" dirty="0">
                          <a:latin typeface="+mj-lt"/>
                        </a:rPr>
                        <a:t>Value</a:t>
                      </a:r>
                      <a:endParaRPr lang="en-US" b="0" i="0" dirty="0">
                        <a:latin typeface="+mj-lt"/>
                      </a:endParaRPr>
                    </a:p>
                  </a:txBody>
                  <a:tcPr>
                    <a:solidFill>
                      <a:srgbClr val="2C415B"/>
                    </a:solidFill>
                  </a:tcPr>
                </a:tc>
                <a:extLst>
                  <a:ext uri="{0D108BD9-81ED-4DB2-BD59-A6C34878D82A}">
                    <a16:rowId xmlns:a16="http://schemas.microsoft.com/office/drawing/2014/main" val="1688800476"/>
                  </a:ext>
                </a:extLst>
              </a:tr>
              <a:tr h="370840">
                <a:tc>
                  <a:txBody>
                    <a:bodyPr/>
                    <a:lstStyle/>
                    <a:p>
                      <a:r>
                        <a:rPr lang="en-US" altLang="zh-CN" b="0" i="0" dirty="0">
                          <a:solidFill>
                            <a:schemeClr val="bg1"/>
                          </a:solidFill>
                          <a:latin typeface="+mj-lt"/>
                        </a:rPr>
                        <a:t>e-beam</a:t>
                      </a:r>
                      <a:r>
                        <a:rPr lang="zh-CN" altLang="en-US" b="0" i="0" dirty="0">
                          <a:solidFill>
                            <a:schemeClr val="bg1"/>
                          </a:solidFill>
                          <a:latin typeface="+mj-lt"/>
                        </a:rPr>
                        <a:t> </a:t>
                      </a:r>
                      <a:r>
                        <a:rPr lang="en-US" altLang="zh-CN" b="0" i="0" dirty="0">
                          <a:solidFill>
                            <a:schemeClr val="bg1"/>
                          </a:solidFill>
                          <a:latin typeface="+mj-lt"/>
                        </a:rPr>
                        <a:t>energy</a:t>
                      </a:r>
                      <a:r>
                        <a:rPr lang="zh-CN" altLang="en-US" b="0" i="0" dirty="0">
                          <a:solidFill>
                            <a:schemeClr val="bg1"/>
                          </a:solidFill>
                          <a:latin typeface="+mj-lt"/>
                        </a:rPr>
                        <a:t> </a:t>
                      </a:r>
                      <a:r>
                        <a:rPr lang="en-US" altLang="zh-CN" b="0" i="0" dirty="0">
                          <a:solidFill>
                            <a:schemeClr val="bg1"/>
                          </a:solidFill>
                          <a:latin typeface="+mj-lt"/>
                        </a:rPr>
                        <a:t>[MeV]</a:t>
                      </a:r>
                      <a:endParaRPr lang="en-US" b="0" i="0" dirty="0">
                        <a:solidFill>
                          <a:schemeClr val="bg1"/>
                        </a:solidFill>
                        <a:latin typeface="+mj-lt"/>
                      </a:endParaRPr>
                    </a:p>
                  </a:txBody>
                  <a:tcPr>
                    <a:solidFill>
                      <a:srgbClr val="2C415B"/>
                    </a:solidFill>
                  </a:tcPr>
                </a:tc>
                <a:tc>
                  <a:txBody>
                    <a:bodyPr/>
                    <a:lstStyle/>
                    <a:p>
                      <a:pPr algn="ctr"/>
                      <a:r>
                        <a:rPr lang="en-US" altLang="zh-CN" b="0" i="0" dirty="0">
                          <a:latin typeface="+mj-lt"/>
                        </a:rPr>
                        <a:t>150</a:t>
                      </a:r>
                      <a:endParaRPr lang="en-US" b="0" i="0" dirty="0">
                        <a:latin typeface="+mj-lt"/>
                      </a:endParaRPr>
                    </a:p>
                  </a:txBody>
                  <a:tcPr>
                    <a:solidFill>
                      <a:srgbClr val="CFD5EA"/>
                    </a:solidFill>
                  </a:tcPr>
                </a:tc>
                <a:extLst>
                  <a:ext uri="{0D108BD9-81ED-4DB2-BD59-A6C34878D82A}">
                    <a16:rowId xmlns:a16="http://schemas.microsoft.com/office/drawing/2014/main" val="2920566092"/>
                  </a:ext>
                </a:extLst>
              </a:tr>
              <a:tr h="370840">
                <a:tc>
                  <a:txBody>
                    <a:bodyPr/>
                    <a:lstStyle/>
                    <a:p>
                      <a:r>
                        <a:rPr lang="en-US" altLang="zh-CN" b="0" i="0" dirty="0">
                          <a:solidFill>
                            <a:schemeClr val="bg1"/>
                          </a:solidFill>
                          <a:latin typeface="+mj-lt"/>
                        </a:rPr>
                        <a:t>e-beam</a:t>
                      </a:r>
                      <a:r>
                        <a:rPr lang="zh-CN" altLang="en-US" b="0" i="0" dirty="0">
                          <a:solidFill>
                            <a:schemeClr val="bg1"/>
                          </a:solidFill>
                          <a:latin typeface="+mj-lt"/>
                        </a:rPr>
                        <a:t> </a:t>
                      </a:r>
                      <a:r>
                        <a:rPr lang="en-US" altLang="zh-CN" b="0" i="0" dirty="0">
                          <a:solidFill>
                            <a:schemeClr val="bg1"/>
                          </a:solidFill>
                          <a:latin typeface="+mj-lt"/>
                        </a:rPr>
                        <a:t>normalized</a:t>
                      </a:r>
                      <a:r>
                        <a:rPr lang="zh-CN" altLang="en-US" b="0" i="0" dirty="0">
                          <a:solidFill>
                            <a:schemeClr val="bg1"/>
                          </a:solidFill>
                          <a:latin typeface="+mj-lt"/>
                        </a:rPr>
                        <a:t> </a:t>
                      </a:r>
                      <a:r>
                        <a:rPr lang="en-US" altLang="zh-CN" b="0" i="0" dirty="0">
                          <a:solidFill>
                            <a:schemeClr val="bg1"/>
                          </a:solidFill>
                          <a:latin typeface="+mj-lt"/>
                        </a:rPr>
                        <a:t>emittance</a:t>
                      </a:r>
                      <a:r>
                        <a:rPr lang="zh-CN" altLang="en-US" b="0" i="0" dirty="0">
                          <a:solidFill>
                            <a:schemeClr val="bg1"/>
                          </a:solidFill>
                          <a:latin typeface="+mj-lt"/>
                        </a:rPr>
                        <a:t> </a:t>
                      </a:r>
                      <a:r>
                        <a:rPr lang="en-US" altLang="zh-CN" b="0" i="0" dirty="0">
                          <a:solidFill>
                            <a:schemeClr val="bg1"/>
                          </a:solidFill>
                          <a:latin typeface="+mj-lt"/>
                        </a:rPr>
                        <a:t>[mm-</a:t>
                      </a:r>
                      <a:r>
                        <a:rPr lang="en-US" altLang="zh-CN" b="0" i="0" dirty="0" err="1">
                          <a:solidFill>
                            <a:schemeClr val="bg1"/>
                          </a:solidFill>
                          <a:latin typeface="+mj-lt"/>
                        </a:rPr>
                        <a:t>mrad</a:t>
                      </a:r>
                      <a:r>
                        <a:rPr lang="en-US" altLang="zh-CN" b="0" i="0" dirty="0">
                          <a:solidFill>
                            <a:schemeClr val="bg1"/>
                          </a:solidFill>
                          <a:latin typeface="+mj-lt"/>
                        </a:rPr>
                        <a:t>]</a:t>
                      </a:r>
                      <a:endParaRPr lang="en-US" b="0" i="0" dirty="0">
                        <a:solidFill>
                          <a:schemeClr val="bg1"/>
                        </a:solidFill>
                        <a:latin typeface="+mj-lt"/>
                      </a:endParaRPr>
                    </a:p>
                  </a:txBody>
                  <a:tcPr>
                    <a:solidFill>
                      <a:srgbClr val="2C415B"/>
                    </a:solidFill>
                  </a:tcPr>
                </a:tc>
                <a:tc>
                  <a:txBody>
                    <a:bodyPr/>
                    <a:lstStyle/>
                    <a:p>
                      <a:pPr algn="ctr"/>
                      <a:r>
                        <a:rPr lang="en-US" altLang="zh-CN" b="0" i="0" dirty="0">
                          <a:latin typeface="+mj-lt"/>
                        </a:rPr>
                        <a:t>2.8</a:t>
                      </a:r>
                      <a:endParaRPr lang="en-US" b="0" i="0" dirty="0">
                        <a:latin typeface="+mj-lt"/>
                      </a:endParaRPr>
                    </a:p>
                  </a:txBody>
                  <a:tcPr/>
                </a:tc>
                <a:extLst>
                  <a:ext uri="{0D108BD9-81ED-4DB2-BD59-A6C34878D82A}">
                    <a16:rowId xmlns:a16="http://schemas.microsoft.com/office/drawing/2014/main" val="572712834"/>
                  </a:ext>
                </a:extLst>
              </a:tr>
              <a:tr h="370840">
                <a:tc>
                  <a:txBody>
                    <a:bodyPr/>
                    <a:lstStyle/>
                    <a:p>
                      <a:r>
                        <a:rPr lang="en-US" altLang="zh-CN" b="0" i="0" dirty="0">
                          <a:solidFill>
                            <a:schemeClr val="bg1"/>
                          </a:solidFill>
                          <a:latin typeface="+mj-lt"/>
                        </a:rPr>
                        <a:t>e-beam</a:t>
                      </a:r>
                      <a:r>
                        <a:rPr lang="zh-CN" altLang="en-US" b="0" i="0" dirty="0">
                          <a:solidFill>
                            <a:schemeClr val="bg1"/>
                          </a:solidFill>
                          <a:latin typeface="+mj-lt"/>
                        </a:rPr>
                        <a:t> </a:t>
                      </a:r>
                      <a:r>
                        <a:rPr lang="en-US" altLang="zh-CN" b="0" i="0" dirty="0">
                          <a:solidFill>
                            <a:schemeClr val="bg1"/>
                          </a:solidFill>
                          <a:latin typeface="+mj-lt"/>
                        </a:rPr>
                        <a:t>energy</a:t>
                      </a:r>
                      <a:r>
                        <a:rPr lang="zh-CN" altLang="en-US" b="0" i="0" dirty="0">
                          <a:solidFill>
                            <a:schemeClr val="bg1"/>
                          </a:solidFill>
                          <a:latin typeface="+mj-lt"/>
                        </a:rPr>
                        <a:t> </a:t>
                      </a:r>
                      <a:r>
                        <a:rPr lang="en-US" altLang="zh-CN" b="0" i="0" dirty="0">
                          <a:solidFill>
                            <a:schemeClr val="bg1"/>
                          </a:solidFill>
                          <a:latin typeface="+mj-lt"/>
                        </a:rPr>
                        <a:t>spread</a:t>
                      </a:r>
                      <a:endParaRPr lang="en-US" b="0" i="0" dirty="0">
                        <a:solidFill>
                          <a:schemeClr val="bg1"/>
                        </a:solidFill>
                        <a:latin typeface="+mj-lt"/>
                      </a:endParaRPr>
                    </a:p>
                  </a:txBody>
                  <a:tcPr>
                    <a:solidFill>
                      <a:srgbClr val="2C415B"/>
                    </a:solidFill>
                  </a:tcPr>
                </a:tc>
                <a:tc>
                  <a:txBody>
                    <a:bodyPr/>
                    <a:lstStyle/>
                    <a:p>
                      <a:pPr algn="ctr"/>
                      <a:r>
                        <a:rPr lang="en-US" altLang="zh-CN" b="0" i="0" dirty="0">
                          <a:solidFill>
                            <a:srgbClr val="FF0000"/>
                          </a:solidFill>
                          <a:latin typeface="+mj-lt"/>
                        </a:rPr>
                        <a:t>10</a:t>
                      </a:r>
                      <a:r>
                        <a:rPr lang="en-US" altLang="zh-CN" b="0" i="0" baseline="30000" dirty="0">
                          <a:solidFill>
                            <a:srgbClr val="FF0000"/>
                          </a:solidFill>
                          <a:latin typeface="+mj-lt"/>
                        </a:rPr>
                        <a:t>-4</a:t>
                      </a:r>
                      <a:endParaRPr lang="en-US" b="0" i="0" baseline="30000" dirty="0">
                        <a:solidFill>
                          <a:srgbClr val="FF0000"/>
                        </a:solidFill>
                        <a:latin typeface="+mj-lt"/>
                      </a:endParaRPr>
                    </a:p>
                  </a:txBody>
                  <a:tcPr/>
                </a:tc>
                <a:extLst>
                  <a:ext uri="{0D108BD9-81ED-4DB2-BD59-A6C34878D82A}">
                    <a16:rowId xmlns:a16="http://schemas.microsoft.com/office/drawing/2014/main" val="17978007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dirty="0">
                          <a:solidFill>
                            <a:schemeClr val="bg1"/>
                          </a:solidFill>
                          <a:latin typeface="+mj-lt"/>
                        </a:rPr>
                        <a:t>RMS</a:t>
                      </a:r>
                      <a:r>
                        <a:rPr lang="zh-CN" altLang="en-US" b="0" i="0" dirty="0">
                          <a:solidFill>
                            <a:schemeClr val="bg1"/>
                          </a:solidFill>
                          <a:latin typeface="+mj-lt"/>
                        </a:rPr>
                        <a:t> </a:t>
                      </a:r>
                      <a:r>
                        <a:rPr lang="en-US" altLang="zh-CN" b="0" i="0" dirty="0">
                          <a:solidFill>
                            <a:schemeClr val="bg1"/>
                          </a:solidFill>
                          <a:latin typeface="+mj-lt"/>
                        </a:rPr>
                        <a:t>beam</a:t>
                      </a:r>
                      <a:r>
                        <a:rPr lang="zh-CN" altLang="en-US" b="0" i="0" dirty="0">
                          <a:solidFill>
                            <a:schemeClr val="bg1"/>
                          </a:solidFill>
                          <a:latin typeface="+mj-lt"/>
                        </a:rPr>
                        <a:t> </a:t>
                      </a:r>
                      <a:r>
                        <a:rPr lang="en-US" altLang="zh-CN" b="0" i="0" dirty="0">
                          <a:solidFill>
                            <a:schemeClr val="bg1"/>
                          </a:solidFill>
                          <a:latin typeface="+mj-lt"/>
                        </a:rPr>
                        <a:t>size[mm]</a:t>
                      </a:r>
                      <a:endParaRPr lang="en-US" b="0" i="0" dirty="0">
                        <a:solidFill>
                          <a:schemeClr val="bg1"/>
                        </a:solidFill>
                        <a:latin typeface="+mj-lt"/>
                      </a:endParaRPr>
                    </a:p>
                  </a:txBody>
                  <a:tcPr>
                    <a:solidFill>
                      <a:srgbClr val="2C415B"/>
                    </a:solidFill>
                  </a:tcPr>
                </a:tc>
                <a:tc>
                  <a:txBody>
                    <a:bodyPr/>
                    <a:lstStyle/>
                    <a:p>
                      <a:pPr algn="ctr"/>
                      <a:r>
                        <a:rPr lang="en-US" altLang="zh-CN" b="0" i="0" dirty="0">
                          <a:latin typeface="+mj-lt"/>
                        </a:rPr>
                        <a:t>0.7</a:t>
                      </a:r>
                      <a:endParaRPr lang="en-US" b="0" i="0" dirty="0">
                        <a:latin typeface="+mj-lt"/>
                      </a:endParaRPr>
                    </a:p>
                  </a:txBody>
                  <a:tcPr/>
                </a:tc>
                <a:extLst>
                  <a:ext uri="{0D108BD9-81ED-4DB2-BD59-A6C34878D82A}">
                    <a16:rowId xmlns:a16="http://schemas.microsoft.com/office/drawing/2014/main" val="329056539"/>
                  </a:ext>
                </a:extLst>
              </a:tr>
              <a:tr h="370840">
                <a:tc>
                  <a:txBody>
                    <a:bodyPr/>
                    <a:lstStyle/>
                    <a:p>
                      <a:r>
                        <a:rPr lang="en-US" altLang="zh-CN" b="0" i="0" dirty="0">
                          <a:solidFill>
                            <a:schemeClr val="bg1"/>
                          </a:solidFill>
                          <a:latin typeface="+mj-lt"/>
                        </a:rPr>
                        <a:t>Average</a:t>
                      </a:r>
                      <a:r>
                        <a:rPr lang="zh-CN" altLang="en-US" b="0" i="0" dirty="0">
                          <a:solidFill>
                            <a:schemeClr val="bg1"/>
                          </a:solidFill>
                          <a:latin typeface="+mj-lt"/>
                        </a:rPr>
                        <a:t> </a:t>
                      </a:r>
                      <a:r>
                        <a:rPr lang="en-US" altLang="zh-CN" b="0" i="0" dirty="0">
                          <a:solidFill>
                            <a:schemeClr val="bg1"/>
                          </a:solidFill>
                          <a:latin typeface="+mj-lt"/>
                        </a:rPr>
                        <a:t>electron</a:t>
                      </a:r>
                      <a:r>
                        <a:rPr lang="zh-CN" altLang="en-US" b="0" i="0" dirty="0">
                          <a:solidFill>
                            <a:schemeClr val="bg1"/>
                          </a:solidFill>
                          <a:latin typeface="+mj-lt"/>
                        </a:rPr>
                        <a:t> </a:t>
                      </a:r>
                      <a:r>
                        <a:rPr lang="en-US" altLang="zh-CN" b="0" i="0" dirty="0">
                          <a:solidFill>
                            <a:schemeClr val="bg1"/>
                          </a:solidFill>
                          <a:latin typeface="+mj-lt"/>
                        </a:rPr>
                        <a:t>beam</a:t>
                      </a:r>
                      <a:r>
                        <a:rPr lang="zh-CN" altLang="en-US" b="0" i="0" dirty="0">
                          <a:solidFill>
                            <a:schemeClr val="bg1"/>
                          </a:solidFill>
                          <a:latin typeface="+mj-lt"/>
                        </a:rPr>
                        <a:t> </a:t>
                      </a:r>
                      <a:r>
                        <a:rPr lang="en-US" altLang="zh-CN" b="0" i="0" dirty="0">
                          <a:solidFill>
                            <a:schemeClr val="bg1"/>
                          </a:solidFill>
                          <a:latin typeface="+mj-lt"/>
                        </a:rPr>
                        <a:t>current</a:t>
                      </a:r>
                      <a:r>
                        <a:rPr lang="zh-CN" altLang="en-US" b="0" i="0" dirty="0">
                          <a:solidFill>
                            <a:schemeClr val="bg1"/>
                          </a:solidFill>
                          <a:latin typeface="+mj-lt"/>
                        </a:rPr>
                        <a:t> </a:t>
                      </a:r>
                      <a:r>
                        <a:rPr lang="en-US" altLang="zh-CN" b="0" i="0" dirty="0">
                          <a:solidFill>
                            <a:schemeClr val="bg1"/>
                          </a:solidFill>
                          <a:latin typeface="+mj-lt"/>
                        </a:rPr>
                        <a:t>[mA]</a:t>
                      </a:r>
                      <a:endParaRPr lang="en-US" b="0" i="0" baseline="-25000" dirty="0">
                        <a:solidFill>
                          <a:schemeClr val="bg1"/>
                        </a:solidFill>
                        <a:latin typeface="+mj-lt"/>
                      </a:endParaRPr>
                    </a:p>
                  </a:txBody>
                  <a:tcPr>
                    <a:solidFill>
                      <a:srgbClr val="2C415B"/>
                    </a:solidFill>
                  </a:tcPr>
                </a:tc>
                <a:tc>
                  <a:txBody>
                    <a:bodyPr/>
                    <a:lstStyle/>
                    <a:p>
                      <a:pPr algn="ctr"/>
                      <a:r>
                        <a:rPr lang="en-US" altLang="zh-CN" b="0" i="0" dirty="0">
                          <a:solidFill>
                            <a:srgbClr val="FF0000"/>
                          </a:solidFill>
                          <a:latin typeface="+mj-lt"/>
                        </a:rPr>
                        <a:t>120</a:t>
                      </a:r>
                      <a:endParaRPr lang="en-US" b="0" i="0" dirty="0">
                        <a:solidFill>
                          <a:srgbClr val="FF0000"/>
                        </a:solidFill>
                        <a:latin typeface="+mj-lt"/>
                      </a:endParaRPr>
                    </a:p>
                  </a:txBody>
                  <a:tcPr/>
                </a:tc>
                <a:extLst>
                  <a:ext uri="{0D108BD9-81ED-4DB2-BD59-A6C34878D82A}">
                    <a16:rowId xmlns:a16="http://schemas.microsoft.com/office/drawing/2014/main" val="81727913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i="0" baseline="0" dirty="0">
                          <a:solidFill>
                            <a:schemeClr val="bg1"/>
                          </a:solidFill>
                          <a:latin typeface="+mj-lt"/>
                        </a:rPr>
                        <a:t>e-beam</a:t>
                      </a:r>
                      <a:r>
                        <a:rPr lang="zh-CN" altLang="en-US" b="0" i="0" baseline="0" dirty="0">
                          <a:solidFill>
                            <a:schemeClr val="bg1"/>
                          </a:solidFill>
                          <a:latin typeface="+mj-lt"/>
                        </a:rPr>
                        <a:t> </a:t>
                      </a:r>
                      <a:r>
                        <a:rPr lang="en-US" altLang="zh-CN" b="0" i="0" baseline="0" dirty="0">
                          <a:solidFill>
                            <a:schemeClr val="bg1"/>
                          </a:solidFill>
                          <a:latin typeface="+mj-lt"/>
                        </a:rPr>
                        <a:t>bunch</a:t>
                      </a:r>
                      <a:r>
                        <a:rPr lang="zh-CN" altLang="en-US" b="0" i="0" baseline="0" dirty="0">
                          <a:solidFill>
                            <a:schemeClr val="bg1"/>
                          </a:solidFill>
                          <a:latin typeface="+mj-lt"/>
                        </a:rPr>
                        <a:t> </a:t>
                      </a:r>
                      <a:r>
                        <a:rPr lang="en-US" altLang="zh-CN" b="0" i="0" baseline="0" dirty="0">
                          <a:solidFill>
                            <a:schemeClr val="bg1"/>
                          </a:solidFill>
                          <a:latin typeface="+mj-lt"/>
                        </a:rPr>
                        <a:t>charge</a:t>
                      </a:r>
                      <a:r>
                        <a:rPr lang="zh-CN" altLang="en-US" b="0" i="0" baseline="0" dirty="0">
                          <a:solidFill>
                            <a:schemeClr val="bg1"/>
                          </a:solidFill>
                          <a:latin typeface="+mj-lt"/>
                        </a:rPr>
                        <a:t> </a:t>
                      </a:r>
                      <a:r>
                        <a:rPr lang="en-US" altLang="zh-CN" b="0" i="0" baseline="0" dirty="0">
                          <a:solidFill>
                            <a:schemeClr val="bg1"/>
                          </a:solidFill>
                          <a:latin typeface="+mj-lt"/>
                        </a:rPr>
                        <a:t>[</a:t>
                      </a:r>
                      <a:r>
                        <a:rPr lang="en-US" altLang="zh-CN" b="0" i="0" baseline="0" dirty="0" err="1">
                          <a:solidFill>
                            <a:schemeClr val="bg1"/>
                          </a:solidFill>
                          <a:latin typeface="+mj-lt"/>
                        </a:rPr>
                        <a:t>nC</a:t>
                      </a:r>
                      <a:r>
                        <a:rPr lang="en-US" altLang="zh-CN" b="0" i="0" baseline="0" dirty="0">
                          <a:solidFill>
                            <a:schemeClr val="bg1"/>
                          </a:solidFill>
                          <a:latin typeface="+mj-lt"/>
                        </a:rPr>
                        <a:t>]</a:t>
                      </a:r>
                      <a:endParaRPr lang="en-US" b="0" i="0" baseline="0" dirty="0">
                        <a:solidFill>
                          <a:schemeClr val="bg1"/>
                        </a:solidFill>
                        <a:latin typeface="+mj-lt"/>
                      </a:endParaRPr>
                    </a:p>
                  </a:txBody>
                  <a:tcPr>
                    <a:solidFill>
                      <a:srgbClr val="2C415B"/>
                    </a:solidFill>
                  </a:tcPr>
                </a:tc>
                <a:tc>
                  <a:txBody>
                    <a:bodyPr/>
                    <a:lstStyle/>
                    <a:p>
                      <a:pPr algn="ctr"/>
                      <a:r>
                        <a:rPr lang="en-US" altLang="zh-CN" b="0" i="0" dirty="0">
                          <a:latin typeface="+mj-lt"/>
                        </a:rPr>
                        <a:t>1</a:t>
                      </a:r>
                      <a:endParaRPr lang="en-US" b="0" i="0" dirty="0">
                        <a:latin typeface="+mj-lt"/>
                      </a:endParaRPr>
                    </a:p>
                  </a:txBody>
                  <a:tcPr/>
                </a:tc>
                <a:extLst>
                  <a:ext uri="{0D108BD9-81ED-4DB2-BD59-A6C34878D82A}">
                    <a16:rowId xmlns:a16="http://schemas.microsoft.com/office/drawing/2014/main" val="3436917486"/>
                  </a:ext>
                </a:extLst>
              </a:tr>
              <a:tr h="370840">
                <a:tc>
                  <a:txBody>
                    <a:bodyPr/>
                    <a:lstStyle/>
                    <a:p>
                      <a:r>
                        <a:rPr lang="en-US" altLang="zh-CN" b="0" i="0" dirty="0">
                          <a:solidFill>
                            <a:schemeClr val="bg1"/>
                          </a:solidFill>
                          <a:latin typeface="+mj-lt"/>
                        </a:rPr>
                        <a:t>Cooling</a:t>
                      </a:r>
                      <a:r>
                        <a:rPr lang="zh-CN" altLang="en-US" b="0" i="0" dirty="0">
                          <a:solidFill>
                            <a:schemeClr val="bg1"/>
                          </a:solidFill>
                          <a:latin typeface="+mj-lt"/>
                        </a:rPr>
                        <a:t> </a:t>
                      </a:r>
                      <a:r>
                        <a:rPr lang="en-US" altLang="zh-CN" b="0" i="0" dirty="0">
                          <a:solidFill>
                            <a:schemeClr val="bg1"/>
                          </a:solidFill>
                          <a:latin typeface="+mj-lt"/>
                        </a:rPr>
                        <a:t>time</a:t>
                      </a:r>
                      <a:r>
                        <a:rPr lang="zh-CN" altLang="en-US" b="0" i="0" dirty="0">
                          <a:solidFill>
                            <a:schemeClr val="bg1"/>
                          </a:solidFill>
                          <a:latin typeface="+mj-lt"/>
                        </a:rPr>
                        <a:t> </a:t>
                      </a:r>
                      <a:r>
                        <a:rPr lang="en-US" altLang="zh-CN" b="0" i="0" dirty="0">
                          <a:solidFill>
                            <a:schemeClr val="bg1"/>
                          </a:solidFill>
                          <a:latin typeface="+mj-lt"/>
                        </a:rPr>
                        <a:t>[min]</a:t>
                      </a:r>
                      <a:endParaRPr lang="en-US" b="0" i="0" dirty="0">
                        <a:solidFill>
                          <a:schemeClr val="bg1"/>
                        </a:solidFill>
                        <a:latin typeface="+mj-lt"/>
                      </a:endParaRPr>
                    </a:p>
                  </a:txBody>
                  <a:tcPr>
                    <a:solidFill>
                      <a:srgbClr val="2C415B"/>
                    </a:solidFill>
                  </a:tcPr>
                </a:tc>
                <a:tc>
                  <a:txBody>
                    <a:bodyPr/>
                    <a:lstStyle/>
                    <a:p>
                      <a:pPr algn="ctr"/>
                      <a:r>
                        <a:rPr lang="en-US" altLang="zh-CN" b="0" i="0" dirty="0">
                          <a:solidFill>
                            <a:srgbClr val="FF0000"/>
                          </a:solidFill>
                          <a:latin typeface="+mj-lt"/>
                        </a:rPr>
                        <a:t>50</a:t>
                      </a:r>
                      <a:endParaRPr lang="en-US" b="0" i="0" dirty="0">
                        <a:solidFill>
                          <a:srgbClr val="FF0000"/>
                        </a:solidFill>
                        <a:latin typeface="+mj-lt"/>
                      </a:endParaRPr>
                    </a:p>
                  </a:txBody>
                  <a:tcPr/>
                </a:tc>
                <a:extLst>
                  <a:ext uri="{0D108BD9-81ED-4DB2-BD59-A6C34878D82A}">
                    <a16:rowId xmlns:a16="http://schemas.microsoft.com/office/drawing/2014/main" val="3299483086"/>
                  </a:ext>
                </a:extLst>
              </a:tr>
            </a:tbl>
          </a:graphicData>
        </a:graphic>
      </p:graphicFrame>
      <p:sp>
        <p:nvSpPr>
          <p:cNvPr id="5" name="Slide Number Placeholder 4">
            <a:extLst>
              <a:ext uri="{FF2B5EF4-FFF2-40B4-BE49-F238E27FC236}">
                <a16:creationId xmlns:a16="http://schemas.microsoft.com/office/drawing/2014/main" id="{CE7683CC-AD05-2A41-B81C-0AC619CBE127}"/>
              </a:ext>
            </a:extLst>
          </p:cNvPr>
          <p:cNvSpPr>
            <a:spLocks noGrp="1"/>
          </p:cNvSpPr>
          <p:nvPr>
            <p:ph type="sldNum" sz="quarter" idx="12"/>
          </p:nvPr>
        </p:nvSpPr>
        <p:spPr/>
        <p:txBody>
          <a:bodyPr/>
          <a:lstStyle/>
          <a:p>
            <a:fld id="{893C5830-40F3-F04E-B2E3-10E6672BA8FF}" type="slidenum">
              <a:rPr lang="en-US" smtClean="0"/>
              <a:pPr/>
              <a:t>6</a:t>
            </a:fld>
            <a:endParaRPr lang="en-US"/>
          </a:p>
        </p:txBody>
      </p:sp>
      <p:sp>
        <p:nvSpPr>
          <p:cNvPr id="4" name="Date Placeholder 3">
            <a:extLst>
              <a:ext uri="{FF2B5EF4-FFF2-40B4-BE49-F238E27FC236}">
                <a16:creationId xmlns:a16="http://schemas.microsoft.com/office/drawing/2014/main" id="{6914A1D5-2EE5-2141-8ED5-81FFEFB4289F}"/>
              </a:ext>
            </a:extLst>
          </p:cNvPr>
          <p:cNvSpPr>
            <a:spLocks noGrp="1"/>
          </p:cNvSpPr>
          <p:nvPr>
            <p:ph type="dt" sz="half" idx="10"/>
          </p:nvPr>
        </p:nvSpPr>
        <p:spPr/>
        <p:txBody>
          <a:bodyPr/>
          <a:lstStyle/>
          <a:p>
            <a:fld id="{D9FBD134-2505-E648-8C19-618BCE4ACE96}" type="datetime1">
              <a:rPr lang="en-US" smtClean="0"/>
              <a:t>10/7/20</a:t>
            </a:fld>
            <a:endParaRPr lang="en-US"/>
          </a:p>
        </p:txBody>
      </p:sp>
      <p:sp>
        <p:nvSpPr>
          <p:cNvPr id="6" name="Footer Placeholder 5">
            <a:extLst>
              <a:ext uri="{FF2B5EF4-FFF2-40B4-BE49-F238E27FC236}">
                <a16:creationId xmlns:a16="http://schemas.microsoft.com/office/drawing/2014/main" id="{9AEE03B6-2330-E548-9B2C-8D36C3D55061}"/>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3183156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5376A66-F4DD-4B4F-8F35-B88457964742}"/>
              </a:ext>
            </a:extLst>
          </p:cNvPr>
          <p:cNvPicPr>
            <a:picLocks noChangeAspect="1"/>
          </p:cNvPicPr>
          <p:nvPr/>
        </p:nvPicPr>
        <p:blipFill>
          <a:blip r:embed="rId3"/>
          <a:stretch>
            <a:fillRect/>
          </a:stretch>
        </p:blipFill>
        <p:spPr>
          <a:xfrm>
            <a:off x="4831248" y="1280160"/>
            <a:ext cx="4140674" cy="4846320"/>
          </a:xfrm>
          <a:prstGeom prst="rect">
            <a:avLst/>
          </a:prstGeom>
        </p:spPr>
      </p:pic>
      <p:sp>
        <p:nvSpPr>
          <p:cNvPr id="2" name="Title 1">
            <a:extLst>
              <a:ext uri="{FF2B5EF4-FFF2-40B4-BE49-F238E27FC236}">
                <a16:creationId xmlns:a16="http://schemas.microsoft.com/office/drawing/2014/main" id="{480C4B48-5E28-4A13-A3A2-7FCD529566D1}"/>
              </a:ext>
            </a:extLst>
          </p:cNvPr>
          <p:cNvSpPr>
            <a:spLocks noGrp="1"/>
          </p:cNvSpPr>
          <p:nvPr>
            <p:ph type="title"/>
          </p:nvPr>
        </p:nvSpPr>
        <p:spPr/>
        <p:txBody>
          <a:bodyPr/>
          <a:lstStyle/>
          <a:p>
            <a:r>
              <a:rPr lang="en-US" altLang="zh-CN" dirty="0"/>
              <a:t>e-cooler</a:t>
            </a:r>
            <a:r>
              <a:rPr lang="zh-CN" altLang="en-US" dirty="0"/>
              <a:t> </a:t>
            </a:r>
            <a:r>
              <a:rPr lang="en-US" altLang="zh-CN" dirty="0"/>
              <a:t>facility layout</a:t>
            </a:r>
            <a:endParaRPr lang="en-US" dirty="0"/>
          </a:p>
        </p:txBody>
      </p:sp>
      <p:sp>
        <p:nvSpPr>
          <p:cNvPr id="3" name="Content Placeholder 2">
            <a:extLst>
              <a:ext uri="{FF2B5EF4-FFF2-40B4-BE49-F238E27FC236}">
                <a16:creationId xmlns:a16="http://schemas.microsoft.com/office/drawing/2014/main" id="{B203F765-3AA5-4414-8DBC-5A38B66DB0EA}"/>
              </a:ext>
            </a:extLst>
          </p:cNvPr>
          <p:cNvSpPr>
            <a:spLocks noGrp="1"/>
          </p:cNvSpPr>
          <p:nvPr>
            <p:ph idx="1"/>
          </p:nvPr>
        </p:nvSpPr>
        <p:spPr>
          <a:xfrm>
            <a:off x="0" y="2713549"/>
            <a:ext cx="4529106" cy="1693259"/>
          </a:xfrm>
        </p:spPr>
        <p:txBody>
          <a:bodyPr>
            <a:noAutofit/>
          </a:bodyPr>
          <a:lstStyle/>
          <a:p>
            <a:pPr marL="214313" indent="-214313"/>
            <a:r>
              <a:rPr lang="en-US" altLang="zh-CN" sz="1800" dirty="0"/>
              <a:t>Share the same </a:t>
            </a:r>
            <a:r>
              <a:rPr lang="en-US" altLang="zh-CN" sz="1800" dirty="0" err="1"/>
              <a:t>Linac</a:t>
            </a:r>
            <a:r>
              <a:rPr lang="en-US" altLang="zh-CN" sz="1800" dirty="0"/>
              <a:t> tunnel and electron source building of EIC pre-injector</a:t>
            </a:r>
          </a:p>
          <a:p>
            <a:pPr marL="214313" indent="-214313"/>
            <a:r>
              <a:rPr lang="en-US" altLang="zh-CN" sz="1800" dirty="0">
                <a:latin typeface="Calibri Light" panose="020F0302020204030204" pitchFamily="34" charset="0"/>
                <a:cs typeface="Calibri Light" panose="020F0302020204030204" pitchFamily="34" charset="0"/>
              </a:rPr>
              <a:t>H</a:t>
            </a:r>
            <a:r>
              <a:rPr lang="en-US" sz="1800" dirty="0">
                <a:latin typeface="Calibri Light" panose="020F0302020204030204" pitchFamily="34" charset="0"/>
                <a:cs typeface="Calibri Light" panose="020F0302020204030204" pitchFamily="34" charset="0"/>
              </a:rPr>
              <a:t>adron chicane for pathlength and R5</a:t>
            </a:r>
            <a:r>
              <a:rPr lang="en-US" altLang="zh-CN" sz="1800" dirty="0">
                <a:latin typeface="Calibri Light" panose="020F0302020204030204" pitchFamily="34" charset="0"/>
                <a:cs typeface="Calibri Light" panose="020F0302020204030204" pitchFamily="34" charset="0"/>
              </a:rPr>
              <a:t>6</a:t>
            </a:r>
            <a:r>
              <a:rPr lang="en-US" sz="1800" dirty="0">
                <a:latin typeface="Calibri Light" panose="020F0302020204030204" pitchFamily="34" charset="0"/>
                <a:cs typeface="Calibri Light" panose="020F0302020204030204" pitchFamily="34" charset="0"/>
              </a:rPr>
              <a:t> adjustment using displaced </a:t>
            </a:r>
            <a:r>
              <a:rPr lang="en-US" sz="1800" dirty="0" err="1">
                <a:latin typeface="Calibri Light" panose="020F0302020204030204" pitchFamily="34" charset="0"/>
                <a:cs typeface="Calibri Light" panose="020F0302020204030204" pitchFamily="34" charset="0"/>
              </a:rPr>
              <a:t>s.c.</a:t>
            </a:r>
            <a:r>
              <a:rPr lang="en-US" sz="1800" dirty="0">
                <a:latin typeface="Calibri Light" panose="020F0302020204030204" pitchFamily="34" charset="0"/>
                <a:cs typeface="Calibri Light" panose="020F0302020204030204" pitchFamily="34" charset="0"/>
              </a:rPr>
              <a:t> </a:t>
            </a:r>
            <a:r>
              <a:rPr lang="en-US" altLang="zh-CN" sz="1800" dirty="0">
                <a:latin typeface="Calibri Light" panose="020F0302020204030204" pitchFamily="34" charset="0"/>
                <a:cs typeface="Calibri Light" panose="020F0302020204030204" pitchFamily="34" charset="0"/>
              </a:rPr>
              <a:t>dipole</a:t>
            </a:r>
            <a:r>
              <a:rPr lang="en-US" sz="1800" dirty="0">
                <a:latin typeface="Calibri Light" panose="020F0302020204030204" pitchFamily="34" charset="0"/>
                <a:cs typeface="Calibri Light" panose="020F0302020204030204" pitchFamily="34" charset="0"/>
              </a:rPr>
              <a:t> magnets at I</a:t>
            </a:r>
            <a:r>
              <a:rPr lang="en-US" altLang="zh-CN" sz="1800" dirty="0">
                <a:latin typeface="Calibri Light" panose="020F0302020204030204" pitchFamily="34" charset="0"/>
                <a:cs typeface="Calibri Light" panose="020F0302020204030204" pitchFamily="34" charset="0"/>
              </a:rPr>
              <a:t>R</a:t>
            </a:r>
            <a:r>
              <a:rPr lang="en-US" sz="1800" dirty="0">
                <a:latin typeface="Calibri Light" panose="020F0302020204030204" pitchFamily="34" charset="0"/>
                <a:cs typeface="Calibri Light" panose="020F0302020204030204" pitchFamily="34" charset="0"/>
              </a:rPr>
              <a:t>2 straight section.</a:t>
            </a:r>
          </a:p>
          <a:p>
            <a:pPr marL="0" indent="0">
              <a:buNone/>
            </a:pPr>
            <a:endParaRPr lang="en-US" sz="1800" dirty="0"/>
          </a:p>
        </p:txBody>
      </p:sp>
      <p:sp>
        <p:nvSpPr>
          <p:cNvPr id="4" name="Slide Number Placeholder 3">
            <a:extLst>
              <a:ext uri="{FF2B5EF4-FFF2-40B4-BE49-F238E27FC236}">
                <a16:creationId xmlns:a16="http://schemas.microsoft.com/office/drawing/2014/main" id="{8CF38DD8-9FFF-CC40-9956-125428840471}"/>
              </a:ext>
            </a:extLst>
          </p:cNvPr>
          <p:cNvSpPr>
            <a:spLocks noGrp="1"/>
          </p:cNvSpPr>
          <p:nvPr>
            <p:ph type="sldNum" sz="quarter" idx="12"/>
          </p:nvPr>
        </p:nvSpPr>
        <p:spPr/>
        <p:txBody>
          <a:bodyPr/>
          <a:lstStyle/>
          <a:p>
            <a:fld id="{893C5830-40F3-F04E-B2E3-10E6672BA8FF}" type="slidenum">
              <a:rPr lang="en-US" smtClean="0"/>
              <a:pPr/>
              <a:t>7</a:t>
            </a:fld>
            <a:endParaRPr lang="en-US"/>
          </a:p>
        </p:txBody>
      </p:sp>
      <p:sp>
        <p:nvSpPr>
          <p:cNvPr id="5" name="Down Arrow 4">
            <a:extLst>
              <a:ext uri="{FF2B5EF4-FFF2-40B4-BE49-F238E27FC236}">
                <a16:creationId xmlns:a16="http://schemas.microsoft.com/office/drawing/2014/main" id="{1EAB67F0-3B6C-E049-8542-7A753FDB4E8E}"/>
              </a:ext>
            </a:extLst>
          </p:cNvPr>
          <p:cNvSpPr/>
          <p:nvPr/>
        </p:nvSpPr>
        <p:spPr>
          <a:xfrm rot="13898584">
            <a:off x="7564792" y="2492569"/>
            <a:ext cx="127496" cy="441960"/>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a:extLst>
              <a:ext uri="{FF2B5EF4-FFF2-40B4-BE49-F238E27FC236}">
                <a16:creationId xmlns:a16="http://schemas.microsoft.com/office/drawing/2014/main" id="{1B95C7D6-3F1C-1A43-A5BA-E92DF0879541}"/>
              </a:ext>
            </a:extLst>
          </p:cNvPr>
          <p:cNvSpPr>
            <a:spLocks noGrp="1"/>
          </p:cNvSpPr>
          <p:nvPr>
            <p:ph type="dt" sz="half" idx="10"/>
          </p:nvPr>
        </p:nvSpPr>
        <p:spPr/>
        <p:txBody>
          <a:bodyPr/>
          <a:lstStyle/>
          <a:p>
            <a:fld id="{A0622CB9-DA4E-8C4F-9991-113F1A840EBF}" type="datetime1">
              <a:rPr lang="en-US" smtClean="0"/>
              <a:t>10/7/20</a:t>
            </a:fld>
            <a:endParaRPr lang="en-US"/>
          </a:p>
        </p:txBody>
      </p:sp>
      <p:sp>
        <p:nvSpPr>
          <p:cNvPr id="7" name="Footer Placeholder 6">
            <a:extLst>
              <a:ext uri="{FF2B5EF4-FFF2-40B4-BE49-F238E27FC236}">
                <a16:creationId xmlns:a16="http://schemas.microsoft.com/office/drawing/2014/main" id="{49722E65-A3C7-F548-B6E0-FD99E1C4F854}"/>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414801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0305D-90F0-46C5-B4E2-D669AE04505C}"/>
              </a:ext>
            </a:extLst>
          </p:cNvPr>
          <p:cNvSpPr>
            <a:spLocks noGrp="1"/>
          </p:cNvSpPr>
          <p:nvPr>
            <p:ph type="title"/>
          </p:nvPr>
        </p:nvSpPr>
        <p:spPr>
          <a:xfrm>
            <a:off x="514350" y="1"/>
            <a:ext cx="7886700" cy="812800"/>
          </a:xfrm>
        </p:spPr>
        <p:txBody>
          <a:bodyPr/>
          <a:lstStyle/>
          <a:p>
            <a:r>
              <a:rPr lang="en-US" dirty="0"/>
              <a:t>EIC Strong Hadron Cooling Facility</a:t>
            </a:r>
          </a:p>
        </p:txBody>
      </p:sp>
      <p:sp>
        <p:nvSpPr>
          <p:cNvPr id="3" name="Content Placeholder 2">
            <a:extLst>
              <a:ext uri="{FF2B5EF4-FFF2-40B4-BE49-F238E27FC236}">
                <a16:creationId xmlns:a16="http://schemas.microsoft.com/office/drawing/2014/main" id="{1EFED036-19D6-4CCF-A8CB-E29861F37FE4}"/>
              </a:ext>
            </a:extLst>
          </p:cNvPr>
          <p:cNvSpPr>
            <a:spLocks noGrp="1"/>
          </p:cNvSpPr>
          <p:nvPr>
            <p:ph idx="1"/>
          </p:nvPr>
        </p:nvSpPr>
        <p:spPr>
          <a:xfrm>
            <a:off x="0" y="3117214"/>
            <a:ext cx="9144000" cy="3013075"/>
          </a:xfrm>
          <a:solidFill>
            <a:srgbClr val="CFD6EB"/>
          </a:solidFill>
        </p:spPr>
        <p:txBody>
          <a:bodyPr>
            <a:normAutofit lnSpcReduction="10000"/>
          </a:bodyPr>
          <a:lstStyle/>
          <a:p>
            <a:r>
              <a:rPr lang="en-US" sz="2000" dirty="0"/>
              <a:t>4</a:t>
            </a:r>
            <a:r>
              <a:rPr lang="en-US" altLang="zh-CN" sz="2000" dirty="0"/>
              <a:t>0</a:t>
            </a:r>
            <a:r>
              <a:rPr lang="en-US" sz="2000" dirty="0"/>
              <a:t>0kV DC gun for 100 mA of beam and 4 MeV SRF injector</a:t>
            </a:r>
          </a:p>
          <a:p>
            <a:pPr>
              <a:lnSpc>
                <a:spcPct val="120000"/>
              </a:lnSpc>
              <a:spcBef>
                <a:spcPts val="0"/>
              </a:spcBef>
            </a:pPr>
            <a:r>
              <a:rPr lang="en-US" altLang="zh-CN" sz="2000" dirty="0"/>
              <a:t>D</a:t>
            </a:r>
            <a:r>
              <a:rPr lang="en-US" sz="2000" dirty="0"/>
              <a:t>ogleg ERL merger</a:t>
            </a:r>
          </a:p>
          <a:p>
            <a:pPr>
              <a:lnSpc>
                <a:spcPct val="120000"/>
              </a:lnSpc>
              <a:spcBef>
                <a:spcPts val="0"/>
              </a:spcBef>
            </a:pPr>
            <a:r>
              <a:rPr lang="en-US" sz="2000" dirty="0"/>
              <a:t>149 MeV Super conducting Energy Recovery LINAC  ( in existing tunnel) </a:t>
            </a:r>
          </a:p>
          <a:p>
            <a:pPr>
              <a:lnSpc>
                <a:spcPct val="120000"/>
              </a:lnSpc>
              <a:spcBef>
                <a:spcPts val="0"/>
              </a:spcBef>
            </a:pPr>
            <a:r>
              <a:rPr lang="en-US" sz="2000" dirty="0"/>
              <a:t>e Beam transport to merge hadron beam</a:t>
            </a:r>
          </a:p>
          <a:p>
            <a:pPr>
              <a:lnSpc>
                <a:spcPct val="120000"/>
              </a:lnSpc>
              <a:spcBef>
                <a:spcPts val="0"/>
              </a:spcBef>
            </a:pPr>
            <a:r>
              <a:rPr lang="en-US" sz="2000" dirty="0"/>
              <a:t>Amplification section with chicanes for electrons</a:t>
            </a:r>
          </a:p>
          <a:p>
            <a:pPr>
              <a:lnSpc>
                <a:spcPct val="120000"/>
              </a:lnSpc>
              <a:spcBef>
                <a:spcPts val="0"/>
              </a:spcBef>
            </a:pPr>
            <a:r>
              <a:rPr lang="en-US" sz="2000" dirty="0"/>
              <a:t>Hadron chicane (existing magnets)  path length matching &amp; R</a:t>
            </a:r>
            <a:r>
              <a:rPr lang="en-US" sz="2000" baseline="-25000" dirty="0"/>
              <a:t>56 </a:t>
            </a:r>
            <a:r>
              <a:rPr lang="en-US" sz="2000" dirty="0"/>
              <a:t>adjust </a:t>
            </a:r>
          </a:p>
          <a:p>
            <a:pPr>
              <a:lnSpc>
                <a:spcPct val="120000"/>
              </a:lnSpc>
              <a:spcBef>
                <a:spcPts val="0"/>
              </a:spcBef>
            </a:pPr>
            <a:r>
              <a:rPr lang="en-US" sz="2000" dirty="0"/>
              <a:t>Return transport of e</a:t>
            </a:r>
            <a:r>
              <a:rPr lang="en-US" altLang="zh-CN" sz="2000" dirty="0"/>
              <a:t>lectron</a:t>
            </a:r>
            <a:r>
              <a:rPr lang="zh-CN" altLang="en-US" sz="2000" dirty="0"/>
              <a:t> </a:t>
            </a:r>
            <a:r>
              <a:rPr lang="en-US" altLang="zh-CN" sz="2000" dirty="0"/>
              <a:t>beam</a:t>
            </a:r>
            <a:r>
              <a:rPr lang="en-US" sz="2000" dirty="0"/>
              <a:t> to ERL</a:t>
            </a:r>
          </a:p>
          <a:p>
            <a:pPr>
              <a:lnSpc>
                <a:spcPct val="120000"/>
              </a:lnSpc>
              <a:spcBef>
                <a:spcPts val="0"/>
              </a:spcBef>
            </a:pPr>
            <a:r>
              <a:rPr lang="en-US" sz="2000" dirty="0"/>
              <a:t>2 K He sub cooler station, RF and power infrastructure</a:t>
            </a:r>
          </a:p>
          <a:p>
            <a:pPr>
              <a:lnSpc>
                <a:spcPct val="120000"/>
              </a:lnSpc>
              <a:spcBef>
                <a:spcPts val="0"/>
              </a:spcBef>
            </a:pPr>
            <a:r>
              <a:rPr lang="en-US" sz="2000" dirty="0"/>
              <a:t>Electron beam instrumentation and diagnostics</a:t>
            </a:r>
          </a:p>
        </p:txBody>
      </p:sp>
      <p:sp>
        <p:nvSpPr>
          <p:cNvPr id="4" name="Slide Number Placeholder 3">
            <a:extLst>
              <a:ext uri="{FF2B5EF4-FFF2-40B4-BE49-F238E27FC236}">
                <a16:creationId xmlns:a16="http://schemas.microsoft.com/office/drawing/2014/main" id="{3BFA916B-33F5-4843-B0B1-769D7234FC5B}"/>
              </a:ext>
            </a:extLst>
          </p:cNvPr>
          <p:cNvSpPr>
            <a:spLocks noGrp="1"/>
          </p:cNvSpPr>
          <p:nvPr>
            <p:ph type="sldNum" sz="quarter" idx="12"/>
          </p:nvPr>
        </p:nvSpPr>
        <p:spPr/>
        <p:txBody>
          <a:bodyPr/>
          <a:lstStyle/>
          <a:p>
            <a:fld id="{893C5830-40F3-F04E-B2E3-10E6672BA8FF}" type="slidenum">
              <a:rPr lang="en-US" smtClean="0"/>
              <a:pPr/>
              <a:t>8</a:t>
            </a:fld>
            <a:endParaRPr lang="en-US"/>
          </a:p>
        </p:txBody>
      </p:sp>
      <p:pic>
        <p:nvPicPr>
          <p:cNvPr id="5" name="Picture 4" descr="A screenshot of a cell phone&#10;&#10;Description automatically generated">
            <a:extLst>
              <a:ext uri="{FF2B5EF4-FFF2-40B4-BE49-F238E27FC236}">
                <a16:creationId xmlns:a16="http://schemas.microsoft.com/office/drawing/2014/main" id="{05CB4CC5-7AE4-43AC-8882-1B5614CE1984}"/>
              </a:ext>
            </a:extLst>
          </p:cNvPr>
          <p:cNvPicPr>
            <a:picLocks noChangeAspect="1"/>
          </p:cNvPicPr>
          <p:nvPr/>
        </p:nvPicPr>
        <p:blipFill>
          <a:blip r:embed="rId3"/>
          <a:stretch>
            <a:fillRect/>
          </a:stretch>
        </p:blipFill>
        <p:spPr>
          <a:xfrm>
            <a:off x="89388" y="812801"/>
            <a:ext cx="9054856" cy="2155823"/>
          </a:xfrm>
          <a:prstGeom prst="rect">
            <a:avLst/>
          </a:prstGeom>
        </p:spPr>
      </p:pic>
      <p:sp>
        <p:nvSpPr>
          <p:cNvPr id="6" name="Date Placeholder 5">
            <a:extLst>
              <a:ext uri="{FF2B5EF4-FFF2-40B4-BE49-F238E27FC236}">
                <a16:creationId xmlns:a16="http://schemas.microsoft.com/office/drawing/2014/main" id="{A12BDBAE-CB23-984C-A8E6-D40BF6D5BC55}"/>
              </a:ext>
            </a:extLst>
          </p:cNvPr>
          <p:cNvSpPr>
            <a:spLocks noGrp="1"/>
          </p:cNvSpPr>
          <p:nvPr>
            <p:ph type="dt" sz="half" idx="10"/>
          </p:nvPr>
        </p:nvSpPr>
        <p:spPr/>
        <p:txBody>
          <a:bodyPr/>
          <a:lstStyle/>
          <a:p>
            <a:fld id="{F71F9DEC-8E95-6D4A-9FDB-9C0E21A9399D}" type="datetime1">
              <a:rPr lang="en-US" smtClean="0"/>
              <a:t>10/7/20</a:t>
            </a:fld>
            <a:endParaRPr lang="en-US"/>
          </a:p>
        </p:txBody>
      </p:sp>
      <p:sp>
        <p:nvSpPr>
          <p:cNvPr id="7" name="Footer Placeholder 6">
            <a:extLst>
              <a:ext uri="{FF2B5EF4-FFF2-40B4-BE49-F238E27FC236}">
                <a16:creationId xmlns:a16="http://schemas.microsoft.com/office/drawing/2014/main" id="{F7640203-ADAD-D04E-A38C-B8D2B03ED1A9}"/>
              </a:ext>
            </a:extLst>
          </p:cNvPr>
          <p:cNvSpPr>
            <a:spLocks noGrp="1"/>
          </p:cNvSpPr>
          <p:nvPr>
            <p:ph type="ftr" sz="quarter" idx="11"/>
          </p:nvPr>
        </p:nvSpPr>
        <p:spPr/>
        <p:txBody>
          <a:bodyPr/>
          <a:lstStyle/>
          <a:p>
            <a:r>
              <a:rPr lang="en-US"/>
              <a:t>EIC Collaboration Workshop </a:t>
            </a:r>
          </a:p>
        </p:txBody>
      </p:sp>
    </p:spTree>
    <p:extLst>
      <p:ext uri="{BB962C8B-B14F-4D97-AF65-F5344CB8AC3E}">
        <p14:creationId xmlns:p14="http://schemas.microsoft.com/office/powerpoint/2010/main" val="1578303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8D61F-96FC-4346-8390-E74B0BCF501E}"/>
              </a:ext>
            </a:extLst>
          </p:cNvPr>
          <p:cNvSpPr>
            <a:spLocks noGrp="1"/>
          </p:cNvSpPr>
          <p:nvPr>
            <p:ph type="title"/>
          </p:nvPr>
        </p:nvSpPr>
        <p:spPr/>
        <p:txBody>
          <a:bodyPr/>
          <a:lstStyle/>
          <a:p>
            <a:r>
              <a:rPr lang="en-US" altLang="zh-CN" dirty="0"/>
              <a:t>6.5.8.2</a:t>
            </a:r>
            <a:r>
              <a:rPr lang="zh-CN" altLang="en-US" dirty="0"/>
              <a:t> </a:t>
            </a:r>
            <a:r>
              <a:rPr lang="en-US" altLang="zh-CN" dirty="0"/>
              <a:t>Electron</a:t>
            </a:r>
            <a:r>
              <a:rPr lang="zh-CN" altLang="en-US" dirty="0"/>
              <a:t> </a:t>
            </a:r>
            <a:r>
              <a:rPr lang="en-US" altLang="zh-CN" dirty="0" err="1"/>
              <a:t>source_injector</a:t>
            </a:r>
            <a:endParaRPr lang="en-US" dirty="0"/>
          </a:p>
        </p:txBody>
      </p:sp>
      <p:grpSp>
        <p:nvGrpSpPr>
          <p:cNvPr id="28" name="Group 27">
            <a:extLst>
              <a:ext uri="{FF2B5EF4-FFF2-40B4-BE49-F238E27FC236}">
                <a16:creationId xmlns:a16="http://schemas.microsoft.com/office/drawing/2014/main" id="{270276F9-865B-B545-93C1-F127C10F8B73}"/>
              </a:ext>
            </a:extLst>
          </p:cNvPr>
          <p:cNvGrpSpPr/>
          <p:nvPr/>
        </p:nvGrpSpPr>
        <p:grpSpPr>
          <a:xfrm>
            <a:off x="683950" y="1901606"/>
            <a:ext cx="5241516" cy="979927"/>
            <a:chOff x="2518719" y="3103550"/>
            <a:chExt cx="6988689" cy="1306569"/>
          </a:xfrm>
        </p:grpSpPr>
        <p:sp>
          <p:nvSpPr>
            <p:cNvPr id="15" name="Rounded Rectangle 14">
              <a:extLst>
                <a:ext uri="{FF2B5EF4-FFF2-40B4-BE49-F238E27FC236}">
                  <a16:creationId xmlns:a16="http://schemas.microsoft.com/office/drawing/2014/main" id="{372F2401-48BD-9F48-BA5E-D5DA40721C1D}"/>
                </a:ext>
              </a:extLst>
            </p:cNvPr>
            <p:cNvSpPr/>
            <p:nvPr/>
          </p:nvSpPr>
          <p:spPr>
            <a:xfrm>
              <a:off x="2734067" y="3103550"/>
              <a:ext cx="357809" cy="6648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ounded Rectangle 15">
              <a:extLst>
                <a:ext uri="{FF2B5EF4-FFF2-40B4-BE49-F238E27FC236}">
                  <a16:creationId xmlns:a16="http://schemas.microsoft.com/office/drawing/2014/main" id="{3E385442-689E-B340-B757-28CFF6C03921}"/>
                </a:ext>
              </a:extLst>
            </p:cNvPr>
            <p:cNvSpPr/>
            <p:nvPr/>
          </p:nvSpPr>
          <p:spPr>
            <a:xfrm>
              <a:off x="3825482" y="3239947"/>
              <a:ext cx="208722" cy="407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ounded Rectangle 16">
              <a:extLst>
                <a:ext uri="{FF2B5EF4-FFF2-40B4-BE49-F238E27FC236}">
                  <a16:creationId xmlns:a16="http://schemas.microsoft.com/office/drawing/2014/main" id="{42C97CB0-0A67-FF42-A190-6A969BE737C7}"/>
                </a:ext>
              </a:extLst>
            </p:cNvPr>
            <p:cNvSpPr/>
            <p:nvPr/>
          </p:nvSpPr>
          <p:spPr>
            <a:xfrm>
              <a:off x="5934466" y="3239947"/>
              <a:ext cx="924339" cy="407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AE896F73-60A1-744C-9789-374BFBE67CD8}"/>
                </a:ext>
              </a:extLst>
            </p:cNvPr>
            <p:cNvSpPr txBox="1"/>
            <p:nvPr/>
          </p:nvSpPr>
          <p:spPr>
            <a:xfrm>
              <a:off x="2518719" y="3881943"/>
              <a:ext cx="784831" cy="400109"/>
            </a:xfrm>
            <a:prstGeom prst="rect">
              <a:avLst/>
            </a:prstGeom>
            <a:noFill/>
          </p:spPr>
          <p:txBody>
            <a:bodyPr wrap="none" rtlCol="0">
              <a:spAutoFit/>
            </a:bodyPr>
            <a:lstStyle/>
            <a:p>
              <a:r>
                <a:rPr lang="en-US" sz="1350" dirty="0"/>
                <a:t>HVDC</a:t>
              </a:r>
            </a:p>
          </p:txBody>
        </p:sp>
        <p:sp>
          <p:nvSpPr>
            <p:cNvPr id="19" name="TextBox 18">
              <a:extLst>
                <a:ext uri="{FF2B5EF4-FFF2-40B4-BE49-F238E27FC236}">
                  <a16:creationId xmlns:a16="http://schemas.microsoft.com/office/drawing/2014/main" id="{B3A24241-FB17-A84F-AA2F-1367442DDE7D}"/>
                </a:ext>
              </a:extLst>
            </p:cNvPr>
            <p:cNvSpPr txBox="1"/>
            <p:nvPr/>
          </p:nvSpPr>
          <p:spPr>
            <a:xfrm>
              <a:off x="3245200" y="3754031"/>
              <a:ext cx="1915483" cy="400109"/>
            </a:xfrm>
            <a:prstGeom prst="rect">
              <a:avLst/>
            </a:prstGeom>
            <a:noFill/>
          </p:spPr>
          <p:txBody>
            <a:bodyPr wrap="none" rtlCol="0">
              <a:spAutoFit/>
            </a:bodyPr>
            <a:lstStyle/>
            <a:p>
              <a:r>
                <a:rPr lang="en-US" sz="1350" dirty="0"/>
                <a:t>591 MHz buncher</a:t>
              </a:r>
            </a:p>
          </p:txBody>
        </p:sp>
        <p:sp>
          <p:nvSpPr>
            <p:cNvPr id="20" name="TextBox 19">
              <a:extLst>
                <a:ext uri="{FF2B5EF4-FFF2-40B4-BE49-F238E27FC236}">
                  <a16:creationId xmlns:a16="http://schemas.microsoft.com/office/drawing/2014/main" id="{0E46AAB4-8229-0042-94CE-7C62737F1EE9}"/>
                </a:ext>
              </a:extLst>
            </p:cNvPr>
            <p:cNvSpPr txBox="1"/>
            <p:nvPr/>
          </p:nvSpPr>
          <p:spPr>
            <a:xfrm>
              <a:off x="6307847" y="3726158"/>
              <a:ext cx="1473053" cy="677108"/>
            </a:xfrm>
            <a:prstGeom prst="rect">
              <a:avLst/>
            </a:prstGeom>
            <a:noFill/>
          </p:spPr>
          <p:txBody>
            <a:bodyPr wrap="none" rtlCol="0">
              <a:spAutoFit/>
            </a:bodyPr>
            <a:lstStyle/>
            <a:p>
              <a:r>
                <a:rPr lang="en-US" sz="1350" dirty="0"/>
                <a:t>197 MHz SRF</a:t>
              </a:r>
            </a:p>
            <a:p>
              <a:pPr algn="ctr"/>
              <a:r>
                <a:rPr lang="en-US" sz="1350" dirty="0"/>
                <a:t>QWR</a:t>
              </a:r>
            </a:p>
          </p:txBody>
        </p:sp>
        <p:sp>
          <p:nvSpPr>
            <p:cNvPr id="21" name="Rounded Rectangle 20">
              <a:extLst>
                <a:ext uri="{FF2B5EF4-FFF2-40B4-BE49-F238E27FC236}">
                  <a16:creationId xmlns:a16="http://schemas.microsoft.com/office/drawing/2014/main" id="{31BDB6DA-C52E-9F43-B1AC-09E4356D73CE}"/>
                </a:ext>
              </a:extLst>
            </p:cNvPr>
            <p:cNvSpPr/>
            <p:nvPr/>
          </p:nvSpPr>
          <p:spPr>
            <a:xfrm>
              <a:off x="7138758" y="3232241"/>
              <a:ext cx="924339" cy="407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22" name="Straight Connector 21">
              <a:extLst>
                <a:ext uri="{FF2B5EF4-FFF2-40B4-BE49-F238E27FC236}">
                  <a16:creationId xmlns:a16="http://schemas.microsoft.com/office/drawing/2014/main" id="{FE83BEFF-C6A5-E94E-9C17-BC04AB2C0CE9}"/>
                </a:ext>
              </a:extLst>
            </p:cNvPr>
            <p:cNvCxnSpPr>
              <a:cxnSpLocks/>
            </p:cNvCxnSpPr>
            <p:nvPr/>
          </p:nvCxnSpPr>
          <p:spPr>
            <a:xfrm>
              <a:off x="2912971" y="3447779"/>
              <a:ext cx="6163335" cy="770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Rounded Rectangle 23">
              <a:extLst>
                <a:ext uri="{FF2B5EF4-FFF2-40B4-BE49-F238E27FC236}">
                  <a16:creationId xmlns:a16="http://schemas.microsoft.com/office/drawing/2014/main" id="{56F2E83B-5435-064F-8724-719DE5A19F55}"/>
                </a:ext>
              </a:extLst>
            </p:cNvPr>
            <p:cNvSpPr/>
            <p:nvPr/>
          </p:nvSpPr>
          <p:spPr>
            <a:xfrm>
              <a:off x="8389737" y="3239947"/>
              <a:ext cx="208722" cy="407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5" name="TextBox 24">
              <a:extLst>
                <a:ext uri="{FF2B5EF4-FFF2-40B4-BE49-F238E27FC236}">
                  <a16:creationId xmlns:a16="http://schemas.microsoft.com/office/drawing/2014/main" id="{E068ABAB-0501-AC42-8DAF-B3D80765092F}"/>
                </a:ext>
              </a:extLst>
            </p:cNvPr>
            <p:cNvSpPr txBox="1"/>
            <p:nvPr/>
          </p:nvSpPr>
          <p:spPr>
            <a:xfrm>
              <a:off x="7480784" y="4010010"/>
              <a:ext cx="2026624" cy="400109"/>
            </a:xfrm>
            <a:prstGeom prst="rect">
              <a:avLst/>
            </a:prstGeom>
            <a:noFill/>
          </p:spPr>
          <p:txBody>
            <a:bodyPr wrap="none" rtlCol="0">
              <a:spAutoFit/>
            </a:bodyPr>
            <a:lstStyle/>
            <a:p>
              <a:r>
                <a:rPr lang="en-US" sz="1350" dirty="0"/>
                <a:t>591 MHz harmonic</a:t>
              </a:r>
            </a:p>
          </p:txBody>
        </p:sp>
      </p:grpSp>
      <p:pic>
        <p:nvPicPr>
          <p:cNvPr id="29" name="Picture 28">
            <a:extLst>
              <a:ext uri="{FF2B5EF4-FFF2-40B4-BE49-F238E27FC236}">
                <a16:creationId xmlns:a16="http://schemas.microsoft.com/office/drawing/2014/main" id="{5E82BD0F-BA24-6542-98CF-32636F3126A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t="3783"/>
          <a:stretch/>
        </p:blipFill>
        <p:spPr>
          <a:xfrm>
            <a:off x="6033303" y="1640121"/>
            <a:ext cx="2315833" cy="1357825"/>
          </a:xfrm>
          <a:prstGeom prst="rect">
            <a:avLst/>
          </a:prstGeom>
        </p:spPr>
      </p:pic>
      <p:pic>
        <p:nvPicPr>
          <p:cNvPr id="31" name="Picture 30">
            <a:extLst>
              <a:ext uri="{FF2B5EF4-FFF2-40B4-BE49-F238E27FC236}">
                <a16:creationId xmlns:a16="http://schemas.microsoft.com/office/drawing/2014/main" id="{AA290937-E42D-E948-88F6-D50CD413CA1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9195"/>
          <a:stretch/>
        </p:blipFill>
        <p:spPr>
          <a:xfrm>
            <a:off x="6580959" y="2997946"/>
            <a:ext cx="2317481" cy="1282361"/>
          </a:xfrm>
          <a:prstGeom prst="rect">
            <a:avLst/>
          </a:prstGeom>
        </p:spPr>
      </p:pic>
      <p:pic>
        <p:nvPicPr>
          <p:cNvPr id="32" name="Picture 31">
            <a:extLst>
              <a:ext uri="{FF2B5EF4-FFF2-40B4-BE49-F238E27FC236}">
                <a16:creationId xmlns:a16="http://schemas.microsoft.com/office/drawing/2014/main" id="{E6F7A661-2F9A-9A47-ADAB-E876230BB4B0}"/>
              </a:ext>
            </a:extLst>
          </p:cNvPr>
          <p:cNvPicPr>
            <a:picLocks noChangeAspect="1"/>
          </p:cNvPicPr>
          <p:nvPr/>
        </p:nvPicPr>
        <p:blipFill>
          <a:blip r:embed="rId4"/>
          <a:stretch>
            <a:fillRect/>
          </a:stretch>
        </p:blipFill>
        <p:spPr>
          <a:xfrm>
            <a:off x="7113586" y="1371186"/>
            <a:ext cx="1733954" cy="1114214"/>
          </a:xfrm>
          <a:prstGeom prst="rect">
            <a:avLst/>
          </a:prstGeom>
        </p:spPr>
      </p:pic>
      <p:cxnSp>
        <p:nvCxnSpPr>
          <p:cNvPr id="34" name="Straight Arrow Connector 33">
            <a:extLst>
              <a:ext uri="{FF2B5EF4-FFF2-40B4-BE49-F238E27FC236}">
                <a16:creationId xmlns:a16="http://schemas.microsoft.com/office/drawing/2014/main" id="{68711698-4F6C-0D45-B60D-499F9DEE03BE}"/>
              </a:ext>
            </a:extLst>
          </p:cNvPr>
          <p:cNvCxnSpPr>
            <a:cxnSpLocks/>
          </p:cNvCxnSpPr>
          <p:nvPr/>
        </p:nvCxnSpPr>
        <p:spPr>
          <a:xfrm>
            <a:off x="978261" y="3161441"/>
            <a:ext cx="439829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F291E15-70AB-524B-8436-980243F3CB08}"/>
              </a:ext>
            </a:extLst>
          </p:cNvPr>
          <p:cNvSpPr txBox="1"/>
          <p:nvPr/>
        </p:nvSpPr>
        <p:spPr>
          <a:xfrm>
            <a:off x="2546406" y="2897835"/>
            <a:ext cx="933910" cy="300082"/>
          </a:xfrm>
          <a:prstGeom prst="rect">
            <a:avLst/>
          </a:prstGeom>
          <a:noFill/>
        </p:spPr>
        <p:txBody>
          <a:bodyPr wrap="none" rtlCol="0">
            <a:spAutoFit/>
          </a:bodyPr>
          <a:lstStyle/>
          <a:p>
            <a:r>
              <a:rPr lang="en-US" sz="1350" dirty="0"/>
              <a:t>6.5 meters</a:t>
            </a:r>
          </a:p>
        </p:txBody>
      </p:sp>
      <p:grpSp>
        <p:nvGrpSpPr>
          <p:cNvPr id="35" name="Group 34">
            <a:extLst>
              <a:ext uri="{FF2B5EF4-FFF2-40B4-BE49-F238E27FC236}">
                <a16:creationId xmlns:a16="http://schemas.microsoft.com/office/drawing/2014/main" id="{54742905-6C69-5347-9381-F11519FC5470}"/>
              </a:ext>
            </a:extLst>
          </p:cNvPr>
          <p:cNvGrpSpPr/>
          <p:nvPr/>
        </p:nvGrpSpPr>
        <p:grpSpPr>
          <a:xfrm>
            <a:off x="1123898" y="3361413"/>
            <a:ext cx="4107019" cy="1602040"/>
            <a:chOff x="3249827" y="1856888"/>
            <a:chExt cx="5550243" cy="2443264"/>
          </a:xfrm>
        </p:grpSpPr>
        <p:pic>
          <p:nvPicPr>
            <p:cNvPr id="37" name="Picture 36">
              <a:extLst>
                <a:ext uri="{FF2B5EF4-FFF2-40B4-BE49-F238E27FC236}">
                  <a16:creationId xmlns:a16="http://schemas.microsoft.com/office/drawing/2014/main" id="{712F577E-CBB6-2840-A7E8-409413756329}"/>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r="-2"/>
            <a:stretch/>
          </p:blipFill>
          <p:spPr>
            <a:xfrm>
              <a:off x="3249827" y="1856888"/>
              <a:ext cx="5550243" cy="2443264"/>
            </a:xfrm>
            <a:prstGeom prst="rect">
              <a:avLst/>
            </a:prstGeom>
          </p:spPr>
        </p:pic>
        <p:cxnSp>
          <p:nvCxnSpPr>
            <p:cNvPr id="38" name="Straight Connector 37">
              <a:extLst>
                <a:ext uri="{FF2B5EF4-FFF2-40B4-BE49-F238E27FC236}">
                  <a16:creationId xmlns:a16="http://schemas.microsoft.com/office/drawing/2014/main" id="{5A1A0052-5E6D-B944-8357-D990AA36E12F}"/>
                </a:ext>
              </a:extLst>
            </p:cNvPr>
            <p:cNvCxnSpPr/>
            <p:nvPr/>
          </p:nvCxnSpPr>
          <p:spPr>
            <a:xfrm>
              <a:off x="3249827" y="2001795"/>
              <a:ext cx="0" cy="1828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510D1C9F-B4EA-884C-A874-2DA5ECC3AF07}"/>
              </a:ext>
            </a:extLst>
          </p:cNvPr>
          <p:cNvSpPr txBox="1"/>
          <p:nvPr/>
        </p:nvSpPr>
        <p:spPr>
          <a:xfrm>
            <a:off x="3440641" y="4049827"/>
            <a:ext cx="1567801" cy="369332"/>
          </a:xfrm>
          <a:prstGeom prst="rect">
            <a:avLst/>
          </a:prstGeom>
          <a:noFill/>
        </p:spPr>
        <p:txBody>
          <a:bodyPr wrap="none" rtlCol="0">
            <a:spAutoFit/>
          </a:bodyPr>
          <a:lstStyle/>
          <a:p>
            <a:r>
              <a:rPr lang="en-US" altLang="zh-CN" dirty="0"/>
              <a:t>Dogleg</a:t>
            </a:r>
            <a:r>
              <a:rPr lang="zh-CN" altLang="en-US" dirty="0"/>
              <a:t> </a:t>
            </a:r>
            <a:r>
              <a:rPr lang="en-US" altLang="zh-CN" dirty="0"/>
              <a:t>merger</a:t>
            </a:r>
          </a:p>
        </p:txBody>
      </p:sp>
      <p:pic>
        <p:nvPicPr>
          <p:cNvPr id="30" name="Picture 29">
            <a:extLst>
              <a:ext uri="{FF2B5EF4-FFF2-40B4-BE49-F238E27FC236}">
                <a16:creationId xmlns:a16="http://schemas.microsoft.com/office/drawing/2014/main" id="{08886809-C225-0A41-8740-8C4A5165132A}"/>
              </a:ext>
            </a:extLst>
          </p:cNvPr>
          <p:cNvPicPr>
            <a:picLocks noChangeAspect="1"/>
          </p:cNvPicPr>
          <p:nvPr/>
        </p:nvPicPr>
        <p:blipFill>
          <a:blip r:embed="rId6"/>
          <a:stretch>
            <a:fillRect/>
          </a:stretch>
        </p:blipFill>
        <p:spPr>
          <a:xfrm>
            <a:off x="5864613" y="3033759"/>
            <a:ext cx="899264" cy="1157802"/>
          </a:xfrm>
          <a:prstGeom prst="rect">
            <a:avLst/>
          </a:prstGeom>
        </p:spPr>
      </p:pic>
      <p:pic>
        <p:nvPicPr>
          <p:cNvPr id="40" name="Picture 39">
            <a:extLst>
              <a:ext uri="{FF2B5EF4-FFF2-40B4-BE49-F238E27FC236}">
                <a16:creationId xmlns:a16="http://schemas.microsoft.com/office/drawing/2014/main" id="{2DF16B2E-6AA9-B749-AF91-599E1413272D}"/>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5087213" y="4292767"/>
            <a:ext cx="1588966" cy="2200107"/>
          </a:xfrm>
          <a:prstGeom prst="rect">
            <a:avLst/>
          </a:prstGeom>
        </p:spPr>
      </p:pic>
      <p:sp>
        <p:nvSpPr>
          <p:cNvPr id="23" name="TextBox 22">
            <a:extLst>
              <a:ext uri="{FF2B5EF4-FFF2-40B4-BE49-F238E27FC236}">
                <a16:creationId xmlns:a16="http://schemas.microsoft.com/office/drawing/2014/main" id="{87C20407-12CF-0F41-A5D6-449B1FBC4FF7}"/>
              </a:ext>
            </a:extLst>
          </p:cNvPr>
          <p:cNvSpPr txBox="1"/>
          <p:nvPr/>
        </p:nvSpPr>
        <p:spPr>
          <a:xfrm>
            <a:off x="421969" y="4922907"/>
            <a:ext cx="4665244" cy="1477328"/>
          </a:xfrm>
          <a:prstGeom prst="rect">
            <a:avLst/>
          </a:prstGeom>
          <a:solidFill>
            <a:srgbClr val="CFD6EB"/>
          </a:solidFill>
        </p:spPr>
        <p:txBody>
          <a:bodyPr wrap="square" rtlCol="0">
            <a:spAutoFit/>
          </a:bodyPr>
          <a:lstStyle/>
          <a:p>
            <a:pPr marL="285750" indent="-285750">
              <a:buFont typeface="Arial" panose="020B0604020202020204" pitchFamily="34" charset="0"/>
              <a:buChar char="•"/>
            </a:pPr>
            <a:r>
              <a:rPr lang="en-US" dirty="0">
                <a:latin typeface="+mj-lt"/>
              </a:rPr>
              <a:t>The ERL injector includes 400 kV HVDC gun and SRF boosters.</a:t>
            </a:r>
          </a:p>
          <a:p>
            <a:pPr marL="285750" indent="-285750">
              <a:buFont typeface="Arial" panose="020B0604020202020204" pitchFamily="34" charset="0"/>
              <a:buChar char="•"/>
            </a:pPr>
            <a:r>
              <a:rPr lang="en-US" dirty="0">
                <a:latin typeface="+mj-lt"/>
              </a:rPr>
              <a:t>The goal is 100 mA average beam with 1 </a:t>
            </a:r>
            <a:r>
              <a:rPr lang="en-US" dirty="0" err="1">
                <a:latin typeface="+mj-lt"/>
              </a:rPr>
              <a:t>nC</a:t>
            </a:r>
            <a:r>
              <a:rPr lang="en-US" dirty="0">
                <a:latin typeface="+mj-lt"/>
              </a:rPr>
              <a:t> bunch charge.</a:t>
            </a:r>
          </a:p>
          <a:p>
            <a:pPr marL="285750" indent="-285750">
              <a:buFont typeface="Arial" panose="020B0604020202020204" pitchFamily="34" charset="0"/>
              <a:buChar char="•"/>
            </a:pPr>
            <a:r>
              <a:rPr lang="en-US" dirty="0">
                <a:latin typeface="+mj-lt"/>
              </a:rPr>
              <a:t>Normalized Emittance ~2mm-mrad</a:t>
            </a:r>
          </a:p>
        </p:txBody>
      </p:sp>
      <p:grpSp>
        <p:nvGrpSpPr>
          <p:cNvPr id="42" name="Group 41">
            <a:extLst>
              <a:ext uri="{FF2B5EF4-FFF2-40B4-BE49-F238E27FC236}">
                <a16:creationId xmlns:a16="http://schemas.microsoft.com/office/drawing/2014/main" id="{C52C306F-C523-DA45-B390-697C31CC2B8D}"/>
              </a:ext>
            </a:extLst>
          </p:cNvPr>
          <p:cNvGrpSpPr/>
          <p:nvPr/>
        </p:nvGrpSpPr>
        <p:grpSpPr>
          <a:xfrm>
            <a:off x="6560310" y="4419159"/>
            <a:ext cx="2583689" cy="1851530"/>
            <a:chOff x="4713515" y="1166812"/>
            <a:chExt cx="4340846" cy="3226304"/>
          </a:xfrm>
        </p:grpSpPr>
        <p:pic>
          <p:nvPicPr>
            <p:cNvPr id="43" name="Picture 42">
              <a:extLst>
                <a:ext uri="{FF2B5EF4-FFF2-40B4-BE49-F238E27FC236}">
                  <a16:creationId xmlns:a16="http://schemas.microsoft.com/office/drawing/2014/main" id="{2F658385-3076-7F4A-A5CE-9610AE496372}"/>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713515" y="1166812"/>
              <a:ext cx="4340846" cy="3226304"/>
            </a:xfrm>
            <a:prstGeom prst="rect">
              <a:avLst/>
            </a:prstGeom>
          </p:spPr>
        </p:pic>
        <p:sp>
          <p:nvSpPr>
            <p:cNvPr id="44" name="Down Arrow 43">
              <a:extLst>
                <a:ext uri="{FF2B5EF4-FFF2-40B4-BE49-F238E27FC236}">
                  <a16:creationId xmlns:a16="http://schemas.microsoft.com/office/drawing/2014/main" id="{FCC2D7D1-62B5-7341-B93B-550F4D411DAA}"/>
                </a:ext>
              </a:extLst>
            </p:cNvPr>
            <p:cNvSpPr/>
            <p:nvPr/>
          </p:nvSpPr>
          <p:spPr>
            <a:xfrm>
              <a:off x="5740738" y="3564849"/>
              <a:ext cx="126124" cy="218841"/>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TextBox 44">
              <a:extLst>
                <a:ext uri="{FF2B5EF4-FFF2-40B4-BE49-F238E27FC236}">
                  <a16:creationId xmlns:a16="http://schemas.microsoft.com/office/drawing/2014/main" id="{3296720C-4EC9-814D-A123-DE385E942107}"/>
                </a:ext>
              </a:extLst>
            </p:cNvPr>
            <p:cNvSpPr txBox="1"/>
            <p:nvPr/>
          </p:nvSpPr>
          <p:spPr>
            <a:xfrm>
              <a:off x="5386931" y="3245227"/>
              <a:ext cx="1996200" cy="429042"/>
            </a:xfrm>
            <a:prstGeom prst="rect">
              <a:avLst/>
            </a:prstGeom>
            <a:noFill/>
          </p:spPr>
          <p:txBody>
            <a:bodyPr wrap="none" rtlCol="0">
              <a:spAutoFit/>
            </a:bodyPr>
            <a:lstStyle/>
            <a:p>
              <a:r>
                <a:rPr lang="en-US" altLang="zh-CN" sz="1000" dirty="0">
                  <a:solidFill>
                    <a:schemeClr val="accent6">
                      <a:lumMod val="75000"/>
                    </a:schemeClr>
                  </a:solidFill>
                </a:rPr>
                <a:t>Initial</a:t>
              </a:r>
              <a:r>
                <a:rPr lang="zh-CN" altLang="en-US" sz="1000" dirty="0">
                  <a:solidFill>
                    <a:schemeClr val="accent6">
                      <a:lumMod val="75000"/>
                    </a:schemeClr>
                  </a:solidFill>
                </a:rPr>
                <a:t> </a:t>
              </a:r>
              <a:r>
                <a:rPr lang="en-US" altLang="zh-CN" sz="1000" dirty="0">
                  <a:solidFill>
                    <a:schemeClr val="accent6">
                      <a:lumMod val="75000"/>
                    </a:schemeClr>
                  </a:solidFill>
                </a:rPr>
                <a:t>bunch</a:t>
              </a:r>
              <a:r>
                <a:rPr lang="zh-CN" altLang="en-US" sz="1000" dirty="0">
                  <a:solidFill>
                    <a:schemeClr val="accent6">
                      <a:lumMod val="75000"/>
                    </a:schemeClr>
                  </a:solidFill>
                </a:rPr>
                <a:t> </a:t>
              </a:r>
              <a:r>
                <a:rPr lang="en-US" altLang="zh-CN" sz="1000" dirty="0">
                  <a:solidFill>
                    <a:schemeClr val="accent6">
                      <a:lumMod val="75000"/>
                    </a:schemeClr>
                  </a:solidFill>
                </a:rPr>
                <a:t>length</a:t>
              </a:r>
              <a:endParaRPr lang="en-US" sz="1000" dirty="0">
                <a:solidFill>
                  <a:schemeClr val="accent6">
                    <a:lumMod val="75000"/>
                  </a:schemeClr>
                </a:solidFill>
              </a:endParaRPr>
            </a:p>
          </p:txBody>
        </p:sp>
      </p:grpSp>
      <p:sp>
        <p:nvSpPr>
          <p:cNvPr id="46" name="TextBox 45">
            <a:extLst>
              <a:ext uri="{FF2B5EF4-FFF2-40B4-BE49-F238E27FC236}">
                <a16:creationId xmlns:a16="http://schemas.microsoft.com/office/drawing/2014/main" id="{1D38D73C-9092-BC44-B9F8-B9BE08D600A6}"/>
              </a:ext>
            </a:extLst>
          </p:cNvPr>
          <p:cNvSpPr txBox="1"/>
          <p:nvPr/>
        </p:nvSpPr>
        <p:spPr>
          <a:xfrm>
            <a:off x="7339659" y="115832"/>
            <a:ext cx="1804340" cy="369332"/>
          </a:xfrm>
          <a:prstGeom prst="rect">
            <a:avLst/>
          </a:prstGeom>
          <a:solidFill>
            <a:srgbClr val="CFD6EB"/>
          </a:solidFill>
        </p:spPr>
        <p:txBody>
          <a:bodyPr wrap="none" rtlCol="0">
            <a:spAutoFit/>
          </a:bodyPr>
          <a:lstStyle/>
          <a:p>
            <a:r>
              <a:rPr lang="en-US" dirty="0"/>
              <a:t>BNL/</a:t>
            </a:r>
            <a:r>
              <a:rPr lang="en-US" dirty="0" err="1"/>
              <a:t>JLab</a:t>
            </a:r>
            <a:r>
              <a:rPr lang="en-US" dirty="0"/>
              <a:t>/Cornell</a:t>
            </a:r>
          </a:p>
        </p:txBody>
      </p:sp>
      <p:sp>
        <p:nvSpPr>
          <p:cNvPr id="26" name="Date Placeholder 25">
            <a:extLst>
              <a:ext uri="{FF2B5EF4-FFF2-40B4-BE49-F238E27FC236}">
                <a16:creationId xmlns:a16="http://schemas.microsoft.com/office/drawing/2014/main" id="{E5DF19DA-CF99-CA47-8FEE-A67B5BF80E2C}"/>
              </a:ext>
            </a:extLst>
          </p:cNvPr>
          <p:cNvSpPr>
            <a:spLocks noGrp="1"/>
          </p:cNvSpPr>
          <p:nvPr>
            <p:ph type="dt" sz="half" idx="10"/>
          </p:nvPr>
        </p:nvSpPr>
        <p:spPr/>
        <p:txBody>
          <a:bodyPr/>
          <a:lstStyle/>
          <a:p>
            <a:fld id="{ECC872E8-3A07-9148-8106-35F9BDFC26AD}" type="datetime1">
              <a:rPr lang="en-US" smtClean="0"/>
              <a:t>10/7/20</a:t>
            </a:fld>
            <a:endParaRPr lang="en-US"/>
          </a:p>
        </p:txBody>
      </p:sp>
      <p:sp>
        <p:nvSpPr>
          <p:cNvPr id="47" name="Footer Placeholder 46">
            <a:extLst>
              <a:ext uri="{FF2B5EF4-FFF2-40B4-BE49-F238E27FC236}">
                <a16:creationId xmlns:a16="http://schemas.microsoft.com/office/drawing/2014/main" id="{4D298196-87D0-244D-9166-15D403CC19C3}"/>
              </a:ext>
            </a:extLst>
          </p:cNvPr>
          <p:cNvSpPr>
            <a:spLocks noGrp="1"/>
          </p:cNvSpPr>
          <p:nvPr>
            <p:ph type="ftr" sz="quarter" idx="11"/>
          </p:nvPr>
        </p:nvSpPr>
        <p:spPr/>
        <p:txBody>
          <a:bodyPr/>
          <a:lstStyle/>
          <a:p>
            <a:r>
              <a:rPr lang="en-US"/>
              <a:t>EIC Collaboration Workshop </a:t>
            </a:r>
          </a:p>
        </p:txBody>
      </p:sp>
      <p:sp>
        <p:nvSpPr>
          <p:cNvPr id="48" name="Slide Number Placeholder 47">
            <a:extLst>
              <a:ext uri="{FF2B5EF4-FFF2-40B4-BE49-F238E27FC236}">
                <a16:creationId xmlns:a16="http://schemas.microsoft.com/office/drawing/2014/main" id="{4421B830-1D84-0A43-A18D-E2FE30D09474}"/>
              </a:ext>
            </a:extLst>
          </p:cNvPr>
          <p:cNvSpPr>
            <a:spLocks noGrp="1"/>
          </p:cNvSpPr>
          <p:nvPr>
            <p:ph type="sldNum" sz="quarter" idx="12"/>
          </p:nvPr>
        </p:nvSpPr>
        <p:spPr/>
        <p:txBody>
          <a:bodyPr/>
          <a:lstStyle/>
          <a:p>
            <a:fld id="{893C5830-40F3-F04E-B2E3-10E6672BA8FF}" type="slidenum">
              <a:rPr lang="en-US" smtClean="0"/>
              <a:pPr/>
              <a:t>9</a:t>
            </a:fld>
            <a:endParaRPr lang="en-US"/>
          </a:p>
        </p:txBody>
      </p:sp>
    </p:spTree>
    <p:extLst>
      <p:ext uri="{BB962C8B-B14F-4D97-AF65-F5344CB8AC3E}">
        <p14:creationId xmlns:p14="http://schemas.microsoft.com/office/powerpoint/2010/main" val="21000675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P-BNL-TJNAF March 11 Meeting DRAFTv3.pptx" id="{46AF6D6A-4294-4B22-94CD-AA52460A2916}" vid="{4162AC15-BCCC-4400-91DD-5CAEFA6AE1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NP-BNL-TJNAF March 11 Meeting Templatev2</Template>
  <TotalTime>28214</TotalTime>
  <Words>2808</Words>
  <Application>Microsoft Macintosh PowerPoint</Application>
  <PresentationFormat>On-screen Show (4:3)</PresentationFormat>
  <Paragraphs>476</Paragraphs>
  <Slides>31</Slides>
  <Notes>16</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Avenir Book</vt:lpstr>
      <vt:lpstr>Avenir Light</vt:lpstr>
      <vt:lpstr>Calibri</vt:lpstr>
      <vt:lpstr>Calibri Light</vt:lpstr>
      <vt:lpstr>Cambria Math</vt:lpstr>
      <vt:lpstr>Helvetica Neue</vt:lpstr>
      <vt:lpstr>Symbol</vt:lpstr>
      <vt:lpstr>Times New Roman</vt:lpstr>
      <vt:lpstr>Wingdings</vt:lpstr>
      <vt:lpstr>Office Theme</vt:lpstr>
      <vt:lpstr>EIC cooling design and R&amp;D status   Erdong Wang Brookhaven National laboratory</vt:lpstr>
      <vt:lpstr>Outline</vt:lpstr>
      <vt:lpstr>High Luminosity and Strong Hadron Cooling</vt:lpstr>
      <vt:lpstr>PowerPoint Presentation</vt:lpstr>
      <vt:lpstr>Various topics were studied in last few years</vt:lpstr>
      <vt:lpstr>EIC Coherent Electron Cooling parameters</vt:lpstr>
      <vt:lpstr>e-cooler facility layout</vt:lpstr>
      <vt:lpstr>EIC Strong Hadron Cooling Facility</vt:lpstr>
      <vt:lpstr>6.5.8.2 Electron source_injector</vt:lpstr>
      <vt:lpstr>ERL_injector and Linac</vt:lpstr>
      <vt:lpstr>Electron lattice</vt:lpstr>
      <vt:lpstr>Hadron lattice</vt:lpstr>
      <vt:lpstr>EIC strong hadron cooling activities</vt:lpstr>
      <vt:lpstr>Challenges and opportunities</vt:lpstr>
      <vt:lpstr>Coherent electron Cooling experiment at RHIC</vt:lpstr>
      <vt:lpstr>High current ERL</vt:lpstr>
      <vt:lpstr>HVDC gun R&amp;D_ active cooling</vt:lpstr>
      <vt:lpstr>Electron source R&amp;D_ Photocathode</vt:lpstr>
      <vt:lpstr>Multialkali photocathode R&amp;D</vt:lpstr>
      <vt:lpstr>SRF cavities R&amp;D</vt:lpstr>
      <vt:lpstr>Summary</vt:lpstr>
      <vt:lpstr>PowerPoint Presentation</vt:lpstr>
      <vt:lpstr>Backup</vt:lpstr>
      <vt:lpstr>Strong Hadron Cooling for EIC Cooling for eRHIC</vt:lpstr>
      <vt:lpstr>Coherent Electron Cooling</vt:lpstr>
      <vt:lpstr>Why does the beam heat up?</vt:lpstr>
      <vt:lpstr>Basic Idea of  Longitudinal Cooling</vt:lpstr>
      <vt:lpstr>PowerPoint Presentation</vt:lpstr>
      <vt:lpstr>Conceptual parameters of the hadron cooler for EIC</vt:lpstr>
      <vt:lpstr>1D model developed </vt:lpstr>
      <vt:lpstr>Micro-bunched cooling enhanced by plasma oscillations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Ion Collider Planning Update NP-BNL-TJNAF</dc:title>
  <dc:creator>Hatton, Diane</dc:creator>
  <cp:lastModifiedBy>Wang, Erdong</cp:lastModifiedBy>
  <cp:revision>374</cp:revision>
  <cp:lastPrinted>2020-03-09T20:35:13Z</cp:lastPrinted>
  <dcterms:created xsi:type="dcterms:W3CDTF">2020-03-08T15:15:52Z</dcterms:created>
  <dcterms:modified xsi:type="dcterms:W3CDTF">2020-10-07T16:07:04Z</dcterms:modified>
</cp:coreProperties>
</file>