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80" r:id="rId4"/>
    <p:sldId id="278" r:id="rId5"/>
    <p:sldId id="281" r:id="rId6"/>
    <p:sldId id="277" r:id="rId7"/>
    <p:sldId id="258" r:id="rId8"/>
    <p:sldId id="263" r:id="rId9"/>
    <p:sldId id="264" r:id="rId10"/>
    <p:sldId id="267" r:id="rId11"/>
    <p:sldId id="266" r:id="rId12"/>
    <p:sldId id="262" r:id="rId13"/>
    <p:sldId id="261" r:id="rId14"/>
    <p:sldId id="279" r:id="rId15"/>
    <p:sldId id="282" r:id="rId16"/>
    <p:sldId id="283" r:id="rId17"/>
    <p:sldId id="284" r:id="rId18"/>
    <p:sldId id="285" r:id="rId19"/>
    <p:sldId id="286" r:id="rId20"/>
    <p:sldId id="28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93" autoAdjust="0"/>
    <p:restoredTop sz="94660"/>
  </p:normalViewPr>
  <p:slideViewPr>
    <p:cSldViewPr snapToGrid="0">
      <p:cViewPr varScale="1">
        <p:scale>
          <a:sx n="90" d="100"/>
          <a:sy n="90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41612881604524"/>
          <c:y val="0.13223996306017302"/>
          <c:w val="0.55871015732705653"/>
          <c:h val="0.6281336183513391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Witness_S1</c:v>
                </c:pt>
              </c:strCache>
            </c:strRef>
          </c:tx>
          <c:marker>
            <c:symbol val="none"/>
          </c:marker>
          <c:xVal>
            <c:numRef>
              <c:f>Sheet1!$A$3:$A$8</c:f>
              <c:numCache>
                <c:formatCode>General</c:formatCode>
                <c:ptCount val="6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10.5</c:v>
                </c:pt>
              </c:numCache>
            </c:numRef>
          </c:xVal>
          <c:yVal>
            <c:numRef>
              <c:f>Sheet1!$B$3:$B$8</c:f>
              <c:numCache>
                <c:formatCode>0.00</c:formatCode>
                <c:ptCount val="6"/>
                <c:pt idx="0">
                  <c:v>901.23</c:v>
                </c:pt>
                <c:pt idx="1">
                  <c:v>651.58000000000004</c:v>
                </c:pt>
                <c:pt idx="2">
                  <c:v>416.98</c:v>
                </c:pt>
                <c:pt idx="3">
                  <c:v>212.53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988-4C20-9BE3-DA229F6E13E0}"/>
            </c:ext>
          </c:extLst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Witness_S2</c:v>
                </c:pt>
              </c:strCache>
            </c:strRef>
          </c:tx>
          <c:marker>
            <c:symbol val="none"/>
          </c:marker>
          <c:xVal>
            <c:numRef>
              <c:f>Sheet1!$A$3:$A$8</c:f>
              <c:numCache>
                <c:formatCode>General</c:formatCode>
                <c:ptCount val="6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10.5</c:v>
                </c:pt>
              </c:numCache>
            </c:numRef>
          </c:xVal>
          <c:yVal>
            <c:numRef>
              <c:f>Sheet1!$C$3:$C$8</c:f>
              <c:numCache>
                <c:formatCode>0.00</c:formatCode>
                <c:ptCount val="6"/>
                <c:pt idx="0">
                  <c:v>907.78</c:v>
                </c:pt>
                <c:pt idx="1">
                  <c:v>656</c:v>
                </c:pt>
                <c:pt idx="2">
                  <c:v>422.36</c:v>
                </c:pt>
                <c:pt idx="3">
                  <c:v>212.72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988-4C20-9BE3-DA229F6E13E0}"/>
            </c:ext>
          </c:extLst>
        </c:ser>
        <c:ser>
          <c:idx val="2"/>
          <c:order val="2"/>
          <c:tx>
            <c:strRef>
              <c:f>Sheet1!$E$2</c:f>
              <c:strCache>
                <c:ptCount val="1"/>
                <c:pt idx="0">
                  <c:v>Bent_S1</c:v>
                </c:pt>
              </c:strCache>
            </c:strRef>
          </c:tx>
          <c:marker>
            <c:symbol val="none"/>
          </c:marker>
          <c:xVal>
            <c:numRef>
              <c:f>Sheet1!$A$3:$A$8</c:f>
              <c:numCache>
                <c:formatCode>General</c:formatCode>
                <c:ptCount val="6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10.5</c:v>
                </c:pt>
              </c:numCache>
            </c:numRef>
          </c:xVal>
          <c:yVal>
            <c:numRef>
              <c:f>Sheet1!$E$3:$E$8</c:f>
              <c:numCache>
                <c:formatCode>0.00</c:formatCode>
                <c:ptCount val="6"/>
                <c:pt idx="0">
                  <c:v>895.5</c:v>
                </c:pt>
                <c:pt idx="1">
                  <c:v>654.20000000000005</c:v>
                </c:pt>
                <c:pt idx="2">
                  <c:v>418.66</c:v>
                </c:pt>
                <c:pt idx="3">
                  <c:v>209.59</c:v>
                </c:pt>
                <c:pt idx="4">
                  <c:v>56.68</c:v>
                </c:pt>
                <c:pt idx="5">
                  <c:v>14.37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988-4C20-9BE3-DA229F6E13E0}"/>
            </c:ext>
          </c:extLst>
        </c:ser>
        <c:ser>
          <c:idx val="3"/>
          <c:order val="3"/>
          <c:tx>
            <c:strRef>
              <c:f>Sheet1!$F$2</c:f>
              <c:strCache>
                <c:ptCount val="1"/>
                <c:pt idx="0">
                  <c:v>Bent_S2</c:v>
                </c:pt>
              </c:strCache>
            </c:strRef>
          </c:tx>
          <c:marker>
            <c:symbol val="none"/>
          </c:marker>
          <c:xVal>
            <c:numRef>
              <c:f>Sheet1!$A$3:$A$8</c:f>
              <c:numCache>
                <c:formatCode>General</c:formatCode>
                <c:ptCount val="6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10.5</c:v>
                </c:pt>
              </c:numCache>
            </c:numRef>
          </c:xVal>
          <c:yVal>
            <c:numRef>
              <c:f>Sheet1!$F$3:$F$8</c:f>
              <c:numCache>
                <c:formatCode>0.00</c:formatCode>
                <c:ptCount val="6"/>
                <c:pt idx="0">
                  <c:v>893.41</c:v>
                </c:pt>
                <c:pt idx="1">
                  <c:v>647.22</c:v>
                </c:pt>
                <c:pt idx="2">
                  <c:v>414.13</c:v>
                </c:pt>
                <c:pt idx="3">
                  <c:v>209.89</c:v>
                </c:pt>
                <c:pt idx="4">
                  <c:v>55.11</c:v>
                </c:pt>
                <c:pt idx="5">
                  <c:v>13.87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988-4C20-9BE3-DA229F6E13E0}"/>
            </c:ext>
          </c:extLst>
        </c:ser>
        <c:ser>
          <c:idx val="4"/>
          <c:order val="4"/>
          <c:tx>
            <c:strRef>
              <c:f>Sheet1!$G$2</c:f>
              <c:strCache>
                <c:ptCount val="1"/>
                <c:pt idx="0">
                  <c:v>Bent_S3</c:v>
                </c:pt>
              </c:strCache>
            </c:strRef>
          </c:tx>
          <c:marker>
            <c:symbol val="none"/>
          </c:marker>
          <c:xVal>
            <c:numRef>
              <c:f>Sheet1!$A$3:$A$8</c:f>
              <c:numCache>
                <c:formatCode>General</c:formatCode>
                <c:ptCount val="6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10.5</c:v>
                </c:pt>
              </c:numCache>
            </c:numRef>
          </c:xVal>
          <c:yVal>
            <c:numRef>
              <c:f>Sheet1!$G$3:$G$8</c:f>
              <c:numCache>
                <c:formatCode>0.00</c:formatCode>
                <c:ptCount val="6"/>
                <c:pt idx="0">
                  <c:v>891.62</c:v>
                </c:pt>
                <c:pt idx="1">
                  <c:v>650.87</c:v>
                </c:pt>
                <c:pt idx="2">
                  <c:v>419.88</c:v>
                </c:pt>
                <c:pt idx="3">
                  <c:v>211.6</c:v>
                </c:pt>
                <c:pt idx="4">
                  <c:v>55.59</c:v>
                </c:pt>
                <c:pt idx="5">
                  <c:v>14.06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988-4C20-9BE3-DA229F6E13E0}"/>
            </c:ext>
          </c:extLst>
        </c:ser>
        <c:ser>
          <c:idx val="5"/>
          <c:order val="5"/>
          <c:tx>
            <c:strRef>
              <c:f>Sheet1!$H$2</c:f>
              <c:strCache>
                <c:ptCount val="1"/>
                <c:pt idx="0">
                  <c:v>Bent_S4</c:v>
                </c:pt>
              </c:strCache>
            </c:strRef>
          </c:tx>
          <c:marker>
            <c:symbol val="none"/>
          </c:marker>
          <c:xVal>
            <c:numRef>
              <c:f>Sheet1!$A$3:$A$8</c:f>
              <c:numCache>
                <c:formatCode>General</c:formatCode>
                <c:ptCount val="6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10.5</c:v>
                </c:pt>
              </c:numCache>
            </c:numRef>
          </c:xVal>
          <c:yVal>
            <c:numRef>
              <c:f>Sheet1!$H$3:$H$8</c:f>
              <c:numCache>
                <c:formatCode>0.00</c:formatCode>
                <c:ptCount val="6"/>
                <c:pt idx="0">
                  <c:v>898.67</c:v>
                </c:pt>
                <c:pt idx="1">
                  <c:v>658.77</c:v>
                </c:pt>
                <c:pt idx="2">
                  <c:v>423.06</c:v>
                </c:pt>
                <c:pt idx="3">
                  <c:v>211.53</c:v>
                </c:pt>
                <c:pt idx="4">
                  <c:v>56.19</c:v>
                </c:pt>
                <c:pt idx="5">
                  <c:v>13.71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988-4C20-9BE3-DA229F6E13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9174648"/>
        <c:axId val="389176216"/>
      </c:scatterChart>
      <c:valAx>
        <c:axId val="389174648"/>
        <c:scaling>
          <c:orientation val="minMax"/>
          <c:min val="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Applied Field B (T)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89176216"/>
        <c:crosses val="autoZero"/>
        <c:crossBetween val="midCat"/>
      </c:valAx>
      <c:valAx>
        <c:axId val="3891762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Critical Current </a:t>
                </a:r>
                <a:r>
                  <a:rPr lang="en-US" dirty="0" err="1"/>
                  <a:t>Ic</a:t>
                </a:r>
                <a:r>
                  <a:rPr lang="en-US" dirty="0"/>
                  <a:t> (A)</a:t>
                </a:r>
              </a:p>
            </c:rich>
          </c:tx>
          <c:layout>
            <c:manualLayout>
              <c:xMode val="edge"/>
              <c:yMode val="edge"/>
              <c:x val="0"/>
              <c:y val="0.2019866769911443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3891746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182126607385977"/>
          <c:y val="0.11156279728807755"/>
          <c:w val="0.27411315062537961"/>
          <c:h val="0.64273301759640067"/>
        </c:manualLayout>
      </c:layout>
      <c:overlay val="0"/>
      <c:txPr>
        <a:bodyPr/>
        <a:lstStyle/>
        <a:p>
          <a:pPr>
            <a:defRPr sz="1000"/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027EC-D8CA-423C-B769-7C22CB5C90D4}" type="datetimeFigureOut">
              <a:rPr lang="en-US" smtClean="0"/>
              <a:t>10/6/2020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E8A89-E536-4FE6-BD84-3EABBBCF7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943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1A1C-EF7C-43B2-A4E8-6E6C08D8C1D9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84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C479B-DB7B-422F-BDD2-768E5B2B1A95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9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36B0-39CF-4018-865F-B02EC463B9AB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4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7335-1BAF-4692-A77F-48D04A8D58BD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3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EF1A-478B-43E4-A1A8-C6560E5E76CB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164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1F32-8E78-4E69-8B22-6D466C9BA8F2}" type="datetime1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89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FD40F-DAF3-478A-B255-455421B25B77}" type="datetime1">
              <a:rPr lang="en-US" smtClean="0"/>
              <a:t>10/6/2020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8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274D7-FF0B-42B5-8698-11BE732D0EF7}" type="datetime1">
              <a:rPr lang="en-US" smtClean="0"/>
              <a:t>10/6/2020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09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B3373-D6A6-4195-8E02-2D185344523A}" type="datetime1">
              <a:rPr lang="en-US" smtClean="0"/>
              <a:t>10/6/2020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8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D438B-D4C3-4F98-9D60-5B2D4A1699CD}" type="datetime1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4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4CA39-656D-41AF-A0AF-5B07F4D5E3EC}" type="datetime1">
              <a:rPr lang="en-US" smtClean="0"/>
              <a:t>10/6/2020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03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86F73-602E-4521-BA0B-F1029274FB94}" type="datetime1">
              <a:rPr lang="en-US" smtClean="0"/>
              <a:t>10/6/2020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1F59E-0C04-4602-BEAA-421A0928F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041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g"/><Relationship Id="rId3" Type="http://schemas.openxmlformats.org/officeDocument/2006/relationships/image" Target="../media/image45.png"/><Relationship Id="rId7" Type="http://schemas.openxmlformats.org/officeDocument/2006/relationships/image" Target="../media/image4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g"/><Relationship Id="rId5" Type="http://schemas.openxmlformats.org/officeDocument/2006/relationships/image" Target="../media/image10.jp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microsoft.com/office/2007/relationships/hdphoto" Target="../media/hdphoto1.wdp"/><Relationship Id="rId7" Type="http://schemas.openxmlformats.org/officeDocument/2006/relationships/chart" Target="../charts/chart1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tiff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3AE75-097D-48DD-BF58-8BE542B80C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16042" y="2163836"/>
            <a:ext cx="6858000" cy="1241822"/>
          </a:xfrm>
        </p:spPr>
        <p:txBody>
          <a:bodyPr>
            <a:noAutofit/>
          </a:bodyPr>
          <a:lstStyle/>
          <a:p>
            <a:r>
              <a:rPr lang="en-US" sz="2800" b="1" dirty="0"/>
              <a:t>Superconducting magnet design in Mexico, challenges and opportunities</a:t>
            </a:r>
            <a:endParaRPr lang="en-US" sz="1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40D083-4609-4BA2-8370-037F91934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6999" y="3917726"/>
            <a:ext cx="6858000" cy="451634"/>
          </a:xfrm>
        </p:spPr>
        <p:txBody>
          <a:bodyPr/>
          <a:lstStyle/>
          <a:p>
            <a:r>
              <a:rPr lang="en-US" dirty="0"/>
              <a:t>Daniel Chavez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EB6C77-1330-4353-B0EA-8F12CA3F4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71" y="6485861"/>
            <a:ext cx="6937415" cy="365125"/>
          </a:xfrm>
        </p:spPr>
        <p:txBody>
          <a:bodyPr/>
          <a:lstStyle/>
          <a:p>
            <a:pPr algn="l"/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090D6EA-DF19-40C1-942C-7F18E9998C11}"/>
              </a:ext>
            </a:extLst>
          </p:cNvPr>
          <p:cNvSpPr txBox="1">
            <a:spLocks/>
          </p:cNvSpPr>
          <p:nvPr/>
        </p:nvSpPr>
        <p:spPr>
          <a:xfrm>
            <a:off x="2953084" y="766141"/>
            <a:ext cx="6858000" cy="970692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EIC Workshop – Promoting Collaboration </a:t>
            </a:r>
          </a:p>
          <a:p>
            <a:r>
              <a:rPr lang="en-US" sz="3200" b="1" dirty="0"/>
              <a:t>on the Electron-Ion Collider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9CE430-FEB7-4E01-984C-C3E2C6216A71}"/>
              </a:ext>
            </a:extLst>
          </p:cNvPr>
          <p:cNvSpPr/>
          <p:nvPr/>
        </p:nvSpPr>
        <p:spPr>
          <a:xfrm>
            <a:off x="1832276" y="4448484"/>
            <a:ext cx="85274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Mauro Napsuciale, Giovanni García-Valdivia, </a:t>
            </a:r>
            <a:r>
              <a:rPr lang="en-US" sz="1600" dirty="0" err="1">
                <a:latin typeface="+mj-lt"/>
              </a:rPr>
              <a:t>Yemby</a:t>
            </a:r>
            <a:r>
              <a:rPr lang="en-US" sz="1600" dirty="0">
                <a:latin typeface="+mj-lt"/>
              </a:rPr>
              <a:t>  </a:t>
            </a:r>
            <a:r>
              <a:rPr lang="en-US" sz="1600" dirty="0" err="1">
                <a:latin typeface="+mj-lt"/>
              </a:rPr>
              <a:t>Huamani</a:t>
            </a:r>
            <a:r>
              <a:rPr lang="en-US" sz="1600" dirty="0">
                <a:latin typeface="+mj-lt"/>
              </a:rPr>
              <a:t>-Tapia, Arnold </a:t>
            </a:r>
            <a:r>
              <a:rPr lang="en-US" sz="1600" dirty="0" err="1">
                <a:latin typeface="+mj-lt"/>
              </a:rPr>
              <a:t>Mullisaca</a:t>
            </a:r>
            <a:r>
              <a:rPr lang="en-US" sz="1600" dirty="0">
                <a:latin typeface="+mj-lt"/>
              </a:rPr>
              <a:t> and Marco Ortiz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3AF050-887A-417E-9B59-873A47B4FA7A}"/>
              </a:ext>
            </a:extLst>
          </p:cNvPr>
          <p:cNvSpPr/>
          <p:nvPr/>
        </p:nvSpPr>
        <p:spPr>
          <a:xfrm rot="10800000" flipV="1">
            <a:off x="3728679" y="4845743"/>
            <a:ext cx="48327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400" dirty="0">
                <a:ea typeface="Times New Roman" panose="02020603050405020304" pitchFamily="18" charset="0"/>
                <a:cs typeface="Times New Roman" panose="02020603050405020304" pitchFamily="18" charset="0"/>
              </a:rPr>
              <a:t>Universidad de Guanajuato, León, Guanajuato, 37150, México.  </a:t>
            </a:r>
            <a:endParaRPr lang="en-US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A picture containing text, book&#10;&#10;Description generated with very high confidence">
            <a:extLst>
              <a:ext uri="{FF2B5EF4-FFF2-40B4-BE49-F238E27FC236}">
                <a16:creationId xmlns:a16="http://schemas.microsoft.com/office/drawing/2014/main" id="{6AF5215B-3BBA-49A2-973B-2ABEFAC59E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814" y="325859"/>
            <a:ext cx="1823867" cy="1551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F964F9-1A4E-400A-AA95-6DBB9473CC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5" y="316217"/>
            <a:ext cx="1058819" cy="10588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1B5980-7A24-4D63-B020-EA4AE28C3427}"/>
              </a:ext>
            </a:extLst>
          </p:cNvPr>
          <p:cNvSpPr txBox="1"/>
          <p:nvPr/>
        </p:nvSpPr>
        <p:spPr>
          <a:xfrm>
            <a:off x="1117784" y="516974"/>
            <a:ext cx="2357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/>
              <a:t>LABORATORIO DE SUPERCONDUCTIVIDAD</a:t>
            </a:r>
          </a:p>
          <a:p>
            <a:r>
              <a:rPr lang="es-MX" sz="1200" b="1" dirty="0"/>
              <a:t>APLICADA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BB52E32-08C8-434F-9899-0DD70D21EDD4}"/>
              </a:ext>
            </a:extLst>
          </p:cNvPr>
          <p:cNvCxnSpPr/>
          <p:nvPr/>
        </p:nvCxnSpPr>
        <p:spPr>
          <a:xfrm>
            <a:off x="1149683" y="404037"/>
            <a:ext cx="0" cy="847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536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DD31A59-897E-459B-A6DD-8AC045778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7036" y="824920"/>
            <a:ext cx="3151224" cy="273844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+mn-lt"/>
              </a:rPr>
              <a:t>Short sample 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>development</a:t>
            </a:r>
            <a:br>
              <a:rPr lang="en-US" sz="2100" dirty="0">
                <a:latin typeface="+mn-lt"/>
              </a:rPr>
            </a:br>
            <a:endParaRPr lang="en-US" sz="2100" dirty="0"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DE12F1-515E-4278-AE64-A673B8143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4001" y="6492876"/>
            <a:ext cx="3882213" cy="365125"/>
          </a:xfrm>
        </p:spPr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D1895-8C73-4090-85D8-F1BF9E8B3B00}"/>
              </a:ext>
            </a:extLst>
          </p:cNvPr>
          <p:cNvSpPr txBox="1"/>
          <p:nvPr/>
        </p:nvSpPr>
        <p:spPr>
          <a:xfrm>
            <a:off x="4780221" y="2005566"/>
            <a:ext cx="2231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6792D6-C833-4DD8-AE3E-346A17F71DA3}"/>
              </a:ext>
            </a:extLst>
          </p:cNvPr>
          <p:cNvSpPr txBox="1"/>
          <p:nvPr/>
        </p:nvSpPr>
        <p:spPr>
          <a:xfrm>
            <a:off x="2290148" y="2183474"/>
            <a:ext cx="21181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1.745” (44.45 mm)  bend radius</a:t>
            </a:r>
          </a:p>
          <a:p>
            <a:pPr algn="ctr"/>
            <a:r>
              <a:rPr lang="en-US" dirty="0"/>
              <a:t>(</a:t>
            </a:r>
            <a:r>
              <a:rPr lang="en-US" sz="1600" dirty="0"/>
              <a:t>Nb</a:t>
            </a:r>
            <a:r>
              <a:rPr lang="en-US" sz="1400" dirty="0"/>
              <a:t>3</a:t>
            </a:r>
            <a:r>
              <a:rPr lang="en-US" sz="1600" dirty="0"/>
              <a:t>Sn</a:t>
            </a:r>
            <a:r>
              <a:rPr lang="en-US" dirty="0"/>
              <a:t>, </a:t>
            </a:r>
            <a:r>
              <a:rPr lang="en-US" sz="1600" dirty="0"/>
              <a:t>MgB</a:t>
            </a:r>
            <a:r>
              <a:rPr lang="en-US" sz="1400" dirty="0"/>
              <a:t>2</a:t>
            </a:r>
            <a:r>
              <a:rPr lang="en-US" dirty="0"/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713E41-B781-4CA1-B8B4-28F301D9768A}"/>
              </a:ext>
            </a:extLst>
          </p:cNvPr>
          <p:cNvSpPr txBox="1"/>
          <p:nvPr/>
        </p:nvSpPr>
        <p:spPr>
          <a:xfrm>
            <a:off x="5915093" y="2182819"/>
            <a:ext cx="41337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1” (25.4 mm)</a:t>
            </a:r>
          </a:p>
          <a:p>
            <a:pPr algn="ctr"/>
            <a:r>
              <a:rPr lang="en-US" sz="1600" dirty="0"/>
              <a:t> Bend radius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(Superconductor experienced too much strain!)</a:t>
            </a:r>
          </a:p>
          <a:p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957FD9-F13D-4B26-A107-F9B2BB2B32C8}"/>
              </a:ext>
            </a:extLst>
          </p:cNvPr>
          <p:cNvGrpSpPr>
            <a:grpSpLocks/>
          </p:cNvGrpSpPr>
          <p:nvPr/>
        </p:nvGrpSpPr>
        <p:grpSpPr bwMode="auto">
          <a:xfrm>
            <a:off x="2126212" y="3023413"/>
            <a:ext cx="2468404" cy="1985963"/>
            <a:chOff x="1710" y="0"/>
            <a:chExt cx="5183" cy="417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0C1518A-BB18-41C1-A00D-3A407C2C240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87" r="12964"/>
            <a:stretch/>
          </p:blipFill>
          <p:spPr bwMode="auto">
            <a:xfrm>
              <a:off x="1710" y="0"/>
              <a:ext cx="5183" cy="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Freeform 40">
              <a:extLst>
                <a:ext uri="{FF2B5EF4-FFF2-40B4-BE49-F238E27FC236}">
                  <a16:creationId xmlns:a16="http://schemas.microsoft.com/office/drawing/2014/main" id="{CD6ED4D3-4632-4491-9422-E142D50CC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285"/>
              <a:ext cx="3285" cy="3270"/>
            </a:xfrm>
            <a:custGeom>
              <a:avLst/>
              <a:gdLst>
                <a:gd name="T0" fmla="+- 0 2362 2355"/>
                <a:gd name="T1" fmla="*/ T0 w 3285"/>
                <a:gd name="T2" fmla="+- 0 1771 285"/>
                <a:gd name="T3" fmla="*/ 1771 h 3270"/>
                <a:gd name="T4" fmla="+- 0 2396 2355"/>
                <a:gd name="T5" fmla="*/ T4 w 3285"/>
                <a:gd name="T6" fmla="+- 0 1555 285"/>
                <a:gd name="T7" fmla="*/ 1555 h 3270"/>
                <a:gd name="T8" fmla="+- 0 2458 2355"/>
                <a:gd name="T9" fmla="*/ T8 w 3285"/>
                <a:gd name="T10" fmla="+- 0 1350 285"/>
                <a:gd name="T11" fmla="*/ 1350 h 3270"/>
                <a:gd name="T12" fmla="+- 0 2545 2355"/>
                <a:gd name="T13" fmla="*/ T12 w 3285"/>
                <a:gd name="T14" fmla="+- 0 1156 285"/>
                <a:gd name="T15" fmla="*/ 1156 h 3270"/>
                <a:gd name="T16" fmla="+- 0 2655 2355"/>
                <a:gd name="T17" fmla="*/ T16 w 3285"/>
                <a:gd name="T18" fmla="+- 0 977 285"/>
                <a:gd name="T19" fmla="*/ 977 h 3270"/>
                <a:gd name="T20" fmla="+- 0 2788 2355"/>
                <a:gd name="T21" fmla="*/ T20 w 3285"/>
                <a:gd name="T22" fmla="+- 0 814 285"/>
                <a:gd name="T23" fmla="*/ 814 h 3270"/>
                <a:gd name="T24" fmla="+- 0 2939 2355"/>
                <a:gd name="T25" fmla="*/ T24 w 3285"/>
                <a:gd name="T26" fmla="+- 0 670 285"/>
                <a:gd name="T27" fmla="*/ 670 h 3270"/>
                <a:gd name="T28" fmla="+- 0 3108 2355"/>
                <a:gd name="T29" fmla="*/ T28 w 3285"/>
                <a:gd name="T30" fmla="+- 0 545 285"/>
                <a:gd name="T31" fmla="*/ 545 h 3270"/>
                <a:gd name="T32" fmla="+- 0 3293 2355"/>
                <a:gd name="T33" fmla="*/ T32 w 3285"/>
                <a:gd name="T34" fmla="+- 0 443 285"/>
                <a:gd name="T35" fmla="*/ 443 h 3270"/>
                <a:gd name="T36" fmla="+- 0 3492 2355"/>
                <a:gd name="T37" fmla="*/ T36 w 3285"/>
                <a:gd name="T38" fmla="+- 0 364 285"/>
                <a:gd name="T39" fmla="*/ 364 h 3270"/>
                <a:gd name="T40" fmla="+- 0 3702 2355"/>
                <a:gd name="T41" fmla="*/ T40 w 3285"/>
                <a:gd name="T42" fmla="+- 0 312 285"/>
                <a:gd name="T43" fmla="*/ 312 h 3270"/>
                <a:gd name="T44" fmla="+- 0 3922 2355"/>
                <a:gd name="T45" fmla="*/ T44 w 3285"/>
                <a:gd name="T46" fmla="+- 0 287 285"/>
                <a:gd name="T47" fmla="*/ 287 h 3270"/>
                <a:gd name="T48" fmla="+- 0 4147 2355"/>
                <a:gd name="T49" fmla="*/ T48 w 3285"/>
                <a:gd name="T50" fmla="+- 0 292 285"/>
                <a:gd name="T51" fmla="*/ 292 h 3270"/>
                <a:gd name="T52" fmla="+- 0 4364 2355"/>
                <a:gd name="T53" fmla="*/ T52 w 3285"/>
                <a:gd name="T54" fmla="+- 0 326 285"/>
                <a:gd name="T55" fmla="*/ 326 h 3270"/>
                <a:gd name="T56" fmla="+- 0 4571 2355"/>
                <a:gd name="T57" fmla="*/ T56 w 3285"/>
                <a:gd name="T58" fmla="+- 0 387 285"/>
                <a:gd name="T59" fmla="*/ 387 h 3270"/>
                <a:gd name="T60" fmla="+- 0 4765 2355"/>
                <a:gd name="T61" fmla="*/ T60 w 3285"/>
                <a:gd name="T62" fmla="+- 0 474 285"/>
                <a:gd name="T63" fmla="*/ 474 h 3270"/>
                <a:gd name="T64" fmla="+- 0 4945 2355"/>
                <a:gd name="T65" fmla="*/ T64 w 3285"/>
                <a:gd name="T66" fmla="+- 0 584 285"/>
                <a:gd name="T67" fmla="*/ 584 h 3270"/>
                <a:gd name="T68" fmla="+- 0 5108 2355"/>
                <a:gd name="T69" fmla="*/ T68 w 3285"/>
                <a:gd name="T70" fmla="+- 0 716 285"/>
                <a:gd name="T71" fmla="*/ 716 h 3270"/>
                <a:gd name="T72" fmla="+- 0 5254 2355"/>
                <a:gd name="T73" fmla="*/ T72 w 3285"/>
                <a:gd name="T74" fmla="+- 0 867 285"/>
                <a:gd name="T75" fmla="*/ 867 h 3270"/>
                <a:gd name="T76" fmla="+- 0 5379 2355"/>
                <a:gd name="T77" fmla="*/ T76 w 3285"/>
                <a:gd name="T78" fmla="+- 0 1035 285"/>
                <a:gd name="T79" fmla="*/ 1035 h 3270"/>
                <a:gd name="T80" fmla="+- 0 5482 2355"/>
                <a:gd name="T81" fmla="*/ T80 w 3285"/>
                <a:gd name="T82" fmla="+- 0 1219 285"/>
                <a:gd name="T83" fmla="*/ 1219 h 3270"/>
                <a:gd name="T84" fmla="+- 0 5561 2355"/>
                <a:gd name="T85" fmla="*/ T84 w 3285"/>
                <a:gd name="T86" fmla="+- 0 1417 285"/>
                <a:gd name="T87" fmla="*/ 1417 h 3270"/>
                <a:gd name="T88" fmla="+- 0 5614 2355"/>
                <a:gd name="T89" fmla="*/ T88 w 3285"/>
                <a:gd name="T90" fmla="+- 0 1626 285"/>
                <a:gd name="T91" fmla="*/ 1626 h 3270"/>
                <a:gd name="T92" fmla="+- 0 5638 2355"/>
                <a:gd name="T93" fmla="*/ T92 w 3285"/>
                <a:gd name="T94" fmla="+- 0 1845 285"/>
                <a:gd name="T95" fmla="*/ 1845 h 3270"/>
                <a:gd name="T96" fmla="+- 0 5633 2355"/>
                <a:gd name="T97" fmla="*/ T96 w 3285"/>
                <a:gd name="T98" fmla="+- 0 2069 285"/>
                <a:gd name="T99" fmla="*/ 2069 h 3270"/>
                <a:gd name="T100" fmla="+- 0 5599 2355"/>
                <a:gd name="T101" fmla="*/ T100 w 3285"/>
                <a:gd name="T102" fmla="+- 0 2285 285"/>
                <a:gd name="T103" fmla="*/ 2285 h 3270"/>
                <a:gd name="T104" fmla="+- 0 5537 2355"/>
                <a:gd name="T105" fmla="*/ T104 w 3285"/>
                <a:gd name="T106" fmla="+- 0 2491 285"/>
                <a:gd name="T107" fmla="*/ 2491 h 3270"/>
                <a:gd name="T108" fmla="+- 0 5450 2355"/>
                <a:gd name="T109" fmla="*/ T108 w 3285"/>
                <a:gd name="T110" fmla="+- 0 2684 285"/>
                <a:gd name="T111" fmla="*/ 2684 h 3270"/>
                <a:gd name="T112" fmla="+- 0 5339 2355"/>
                <a:gd name="T113" fmla="*/ T112 w 3285"/>
                <a:gd name="T114" fmla="+- 0 2863 285"/>
                <a:gd name="T115" fmla="*/ 2863 h 3270"/>
                <a:gd name="T116" fmla="+- 0 5207 2355"/>
                <a:gd name="T117" fmla="*/ T116 w 3285"/>
                <a:gd name="T118" fmla="+- 0 3026 285"/>
                <a:gd name="T119" fmla="*/ 3026 h 3270"/>
                <a:gd name="T120" fmla="+- 0 5056 2355"/>
                <a:gd name="T121" fmla="*/ T120 w 3285"/>
                <a:gd name="T122" fmla="+- 0 3171 285"/>
                <a:gd name="T123" fmla="*/ 3171 h 3270"/>
                <a:gd name="T124" fmla="+- 0 4886 2355"/>
                <a:gd name="T125" fmla="*/ T124 w 3285"/>
                <a:gd name="T126" fmla="+- 0 3295 285"/>
                <a:gd name="T127" fmla="*/ 3295 h 3270"/>
                <a:gd name="T128" fmla="+- 0 4702 2355"/>
                <a:gd name="T129" fmla="*/ T128 w 3285"/>
                <a:gd name="T130" fmla="+- 0 3398 285"/>
                <a:gd name="T131" fmla="*/ 3398 h 3270"/>
                <a:gd name="T132" fmla="+- 0 4503 2355"/>
                <a:gd name="T133" fmla="*/ T132 w 3285"/>
                <a:gd name="T134" fmla="+- 0 3476 285"/>
                <a:gd name="T135" fmla="*/ 3476 h 3270"/>
                <a:gd name="T136" fmla="+- 0 4293 2355"/>
                <a:gd name="T137" fmla="*/ T136 w 3285"/>
                <a:gd name="T138" fmla="+- 0 3529 285"/>
                <a:gd name="T139" fmla="*/ 3529 h 3270"/>
                <a:gd name="T140" fmla="+- 0 4073 2355"/>
                <a:gd name="T141" fmla="*/ T140 w 3285"/>
                <a:gd name="T142" fmla="+- 0 3554 285"/>
                <a:gd name="T143" fmla="*/ 3554 h 3270"/>
                <a:gd name="T144" fmla="+- 0 3848 2355"/>
                <a:gd name="T145" fmla="*/ T144 w 3285"/>
                <a:gd name="T146" fmla="+- 0 3549 285"/>
                <a:gd name="T147" fmla="*/ 3549 h 3270"/>
                <a:gd name="T148" fmla="+- 0 3631 2355"/>
                <a:gd name="T149" fmla="*/ T148 w 3285"/>
                <a:gd name="T150" fmla="+- 0 3514 285"/>
                <a:gd name="T151" fmla="*/ 3514 h 3270"/>
                <a:gd name="T152" fmla="+- 0 3424 2355"/>
                <a:gd name="T153" fmla="*/ T152 w 3285"/>
                <a:gd name="T154" fmla="+- 0 3453 285"/>
                <a:gd name="T155" fmla="*/ 3453 h 3270"/>
                <a:gd name="T156" fmla="+- 0 3230 2355"/>
                <a:gd name="T157" fmla="*/ T156 w 3285"/>
                <a:gd name="T158" fmla="+- 0 3366 285"/>
                <a:gd name="T159" fmla="*/ 3366 h 3270"/>
                <a:gd name="T160" fmla="+- 0 3050 2355"/>
                <a:gd name="T161" fmla="*/ T160 w 3285"/>
                <a:gd name="T162" fmla="+- 0 3256 285"/>
                <a:gd name="T163" fmla="*/ 3256 h 3270"/>
                <a:gd name="T164" fmla="+- 0 2887 2355"/>
                <a:gd name="T165" fmla="*/ T164 w 3285"/>
                <a:gd name="T166" fmla="+- 0 3125 285"/>
                <a:gd name="T167" fmla="*/ 3125 h 3270"/>
                <a:gd name="T168" fmla="+- 0 2741 2355"/>
                <a:gd name="T169" fmla="*/ T168 w 3285"/>
                <a:gd name="T170" fmla="+- 0 2974 285"/>
                <a:gd name="T171" fmla="*/ 2974 h 3270"/>
                <a:gd name="T172" fmla="+- 0 2616 2355"/>
                <a:gd name="T173" fmla="*/ T172 w 3285"/>
                <a:gd name="T174" fmla="+- 0 2805 285"/>
                <a:gd name="T175" fmla="*/ 2805 h 3270"/>
                <a:gd name="T176" fmla="+- 0 2513 2355"/>
                <a:gd name="T177" fmla="*/ T176 w 3285"/>
                <a:gd name="T178" fmla="+- 0 2621 285"/>
                <a:gd name="T179" fmla="*/ 2621 h 3270"/>
                <a:gd name="T180" fmla="+- 0 2434 2355"/>
                <a:gd name="T181" fmla="*/ T180 w 3285"/>
                <a:gd name="T182" fmla="+- 0 2423 285"/>
                <a:gd name="T183" fmla="*/ 2423 h 3270"/>
                <a:gd name="T184" fmla="+- 0 2381 2355"/>
                <a:gd name="T185" fmla="*/ T184 w 3285"/>
                <a:gd name="T186" fmla="+- 0 2214 285"/>
                <a:gd name="T187" fmla="*/ 2214 h 3270"/>
                <a:gd name="T188" fmla="+- 0 2357 2355"/>
                <a:gd name="T189" fmla="*/ T188 w 3285"/>
                <a:gd name="T190" fmla="+- 0 1995 285"/>
                <a:gd name="T191" fmla="*/ 1995 h 327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  <a:cxn ang="0">
                  <a:pos x="T181" y="T183"/>
                </a:cxn>
                <a:cxn ang="0">
                  <a:pos x="T185" y="T187"/>
                </a:cxn>
                <a:cxn ang="0">
                  <a:pos x="T189" y="T191"/>
                </a:cxn>
              </a:cxnLst>
              <a:rect l="0" t="0" r="r" b="b"/>
              <a:pathLst>
                <a:path w="3285" h="3270">
                  <a:moveTo>
                    <a:pt x="0" y="1635"/>
                  </a:moveTo>
                  <a:lnTo>
                    <a:pt x="2" y="1560"/>
                  </a:lnTo>
                  <a:lnTo>
                    <a:pt x="7" y="1486"/>
                  </a:lnTo>
                  <a:lnTo>
                    <a:pt x="15" y="1413"/>
                  </a:lnTo>
                  <a:lnTo>
                    <a:pt x="26" y="1341"/>
                  </a:lnTo>
                  <a:lnTo>
                    <a:pt x="41" y="1270"/>
                  </a:lnTo>
                  <a:lnTo>
                    <a:pt x="59" y="1201"/>
                  </a:lnTo>
                  <a:lnTo>
                    <a:pt x="79" y="1132"/>
                  </a:lnTo>
                  <a:lnTo>
                    <a:pt x="103" y="1065"/>
                  </a:lnTo>
                  <a:lnTo>
                    <a:pt x="129" y="999"/>
                  </a:lnTo>
                  <a:lnTo>
                    <a:pt x="158" y="934"/>
                  </a:lnTo>
                  <a:lnTo>
                    <a:pt x="190" y="871"/>
                  </a:lnTo>
                  <a:lnTo>
                    <a:pt x="224" y="810"/>
                  </a:lnTo>
                  <a:lnTo>
                    <a:pt x="261" y="750"/>
                  </a:lnTo>
                  <a:lnTo>
                    <a:pt x="300" y="692"/>
                  </a:lnTo>
                  <a:lnTo>
                    <a:pt x="342" y="636"/>
                  </a:lnTo>
                  <a:lnTo>
                    <a:pt x="386" y="582"/>
                  </a:lnTo>
                  <a:lnTo>
                    <a:pt x="433" y="529"/>
                  </a:lnTo>
                  <a:lnTo>
                    <a:pt x="481" y="479"/>
                  </a:lnTo>
                  <a:lnTo>
                    <a:pt x="532" y="431"/>
                  </a:lnTo>
                  <a:lnTo>
                    <a:pt x="584" y="385"/>
                  </a:lnTo>
                  <a:lnTo>
                    <a:pt x="639" y="341"/>
                  </a:lnTo>
                  <a:lnTo>
                    <a:pt x="695" y="299"/>
                  </a:lnTo>
                  <a:lnTo>
                    <a:pt x="753" y="260"/>
                  </a:lnTo>
                  <a:lnTo>
                    <a:pt x="813" y="223"/>
                  </a:lnTo>
                  <a:lnTo>
                    <a:pt x="875" y="189"/>
                  </a:lnTo>
                  <a:lnTo>
                    <a:pt x="938" y="158"/>
                  </a:lnTo>
                  <a:lnTo>
                    <a:pt x="1003" y="129"/>
                  </a:lnTo>
                  <a:lnTo>
                    <a:pt x="1069" y="102"/>
                  </a:lnTo>
                  <a:lnTo>
                    <a:pt x="1137" y="79"/>
                  </a:lnTo>
                  <a:lnTo>
                    <a:pt x="1206" y="59"/>
                  </a:lnTo>
                  <a:lnTo>
                    <a:pt x="1276" y="41"/>
                  </a:lnTo>
                  <a:lnTo>
                    <a:pt x="1347" y="27"/>
                  </a:lnTo>
                  <a:lnTo>
                    <a:pt x="1420" y="15"/>
                  </a:lnTo>
                  <a:lnTo>
                    <a:pt x="1493" y="7"/>
                  </a:lnTo>
                  <a:lnTo>
                    <a:pt x="1567" y="2"/>
                  </a:lnTo>
                  <a:lnTo>
                    <a:pt x="1642" y="0"/>
                  </a:lnTo>
                  <a:lnTo>
                    <a:pt x="1718" y="2"/>
                  </a:lnTo>
                  <a:lnTo>
                    <a:pt x="1792" y="7"/>
                  </a:lnTo>
                  <a:lnTo>
                    <a:pt x="1865" y="15"/>
                  </a:lnTo>
                  <a:lnTo>
                    <a:pt x="1938" y="27"/>
                  </a:lnTo>
                  <a:lnTo>
                    <a:pt x="2009" y="41"/>
                  </a:lnTo>
                  <a:lnTo>
                    <a:pt x="2079" y="59"/>
                  </a:lnTo>
                  <a:lnTo>
                    <a:pt x="2148" y="79"/>
                  </a:lnTo>
                  <a:lnTo>
                    <a:pt x="2216" y="102"/>
                  </a:lnTo>
                  <a:lnTo>
                    <a:pt x="2282" y="129"/>
                  </a:lnTo>
                  <a:lnTo>
                    <a:pt x="2347" y="158"/>
                  </a:lnTo>
                  <a:lnTo>
                    <a:pt x="2410" y="189"/>
                  </a:lnTo>
                  <a:lnTo>
                    <a:pt x="2471" y="223"/>
                  </a:lnTo>
                  <a:lnTo>
                    <a:pt x="2531" y="260"/>
                  </a:lnTo>
                  <a:lnTo>
                    <a:pt x="2590" y="299"/>
                  </a:lnTo>
                  <a:lnTo>
                    <a:pt x="2646" y="341"/>
                  </a:lnTo>
                  <a:lnTo>
                    <a:pt x="2701" y="385"/>
                  </a:lnTo>
                  <a:lnTo>
                    <a:pt x="2753" y="431"/>
                  </a:lnTo>
                  <a:lnTo>
                    <a:pt x="2804" y="479"/>
                  </a:lnTo>
                  <a:lnTo>
                    <a:pt x="2852" y="529"/>
                  </a:lnTo>
                  <a:lnTo>
                    <a:pt x="2899" y="582"/>
                  </a:lnTo>
                  <a:lnTo>
                    <a:pt x="2943" y="636"/>
                  </a:lnTo>
                  <a:lnTo>
                    <a:pt x="2984" y="692"/>
                  </a:lnTo>
                  <a:lnTo>
                    <a:pt x="3024" y="750"/>
                  </a:lnTo>
                  <a:lnTo>
                    <a:pt x="3061" y="810"/>
                  </a:lnTo>
                  <a:lnTo>
                    <a:pt x="3095" y="871"/>
                  </a:lnTo>
                  <a:lnTo>
                    <a:pt x="3127" y="934"/>
                  </a:lnTo>
                  <a:lnTo>
                    <a:pt x="3156" y="999"/>
                  </a:lnTo>
                  <a:lnTo>
                    <a:pt x="3182" y="1065"/>
                  </a:lnTo>
                  <a:lnTo>
                    <a:pt x="3206" y="1132"/>
                  </a:lnTo>
                  <a:lnTo>
                    <a:pt x="3226" y="1201"/>
                  </a:lnTo>
                  <a:lnTo>
                    <a:pt x="3244" y="1270"/>
                  </a:lnTo>
                  <a:lnTo>
                    <a:pt x="3259" y="1341"/>
                  </a:lnTo>
                  <a:lnTo>
                    <a:pt x="3270" y="1413"/>
                  </a:lnTo>
                  <a:lnTo>
                    <a:pt x="3278" y="1486"/>
                  </a:lnTo>
                  <a:lnTo>
                    <a:pt x="3283" y="1560"/>
                  </a:lnTo>
                  <a:lnTo>
                    <a:pt x="3285" y="1635"/>
                  </a:lnTo>
                  <a:lnTo>
                    <a:pt x="3283" y="1710"/>
                  </a:lnTo>
                  <a:lnTo>
                    <a:pt x="3278" y="1784"/>
                  </a:lnTo>
                  <a:lnTo>
                    <a:pt x="3270" y="1857"/>
                  </a:lnTo>
                  <a:lnTo>
                    <a:pt x="3259" y="1929"/>
                  </a:lnTo>
                  <a:lnTo>
                    <a:pt x="3244" y="2000"/>
                  </a:lnTo>
                  <a:lnTo>
                    <a:pt x="3226" y="2070"/>
                  </a:lnTo>
                  <a:lnTo>
                    <a:pt x="3206" y="2138"/>
                  </a:lnTo>
                  <a:lnTo>
                    <a:pt x="3182" y="2206"/>
                  </a:lnTo>
                  <a:lnTo>
                    <a:pt x="3156" y="2272"/>
                  </a:lnTo>
                  <a:lnTo>
                    <a:pt x="3127" y="2336"/>
                  </a:lnTo>
                  <a:lnTo>
                    <a:pt x="3095" y="2399"/>
                  </a:lnTo>
                  <a:lnTo>
                    <a:pt x="3061" y="2460"/>
                  </a:lnTo>
                  <a:lnTo>
                    <a:pt x="3024" y="2520"/>
                  </a:lnTo>
                  <a:lnTo>
                    <a:pt x="2984" y="2578"/>
                  </a:lnTo>
                  <a:lnTo>
                    <a:pt x="2943" y="2634"/>
                  </a:lnTo>
                  <a:lnTo>
                    <a:pt x="2899" y="2689"/>
                  </a:lnTo>
                  <a:lnTo>
                    <a:pt x="2852" y="2741"/>
                  </a:lnTo>
                  <a:lnTo>
                    <a:pt x="2804" y="2791"/>
                  </a:lnTo>
                  <a:lnTo>
                    <a:pt x="2753" y="2840"/>
                  </a:lnTo>
                  <a:lnTo>
                    <a:pt x="2701" y="2886"/>
                  </a:lnTo>
                  <a:lnTo>
                    <a:pt x="2646" y="2930"/>
                  </a:lnTo>
                  <a:lnTo>
                    <a:pt x="2590" y="2971"/>
                  </a:lnTo>
                  <a:lnTo>
                    <a:pt x="2531" y="3010"/>
                  </a:lnTo>
                  <a:lnTo>
                    <a:pt x="2471" y="3047"/>
                  </a:lnTo>
                  <a:lnTo>
                    <a:pt x="2410" y="3081"/>
                  </a:lnTo>
                  <a:lnTo>
                    <a:pt x="2347" y="3113"/>
                  </a:lnTo>
                  <a:lnTo>
                    <a:pt x="2282" y="3142"/>
                  </a:lnTo>
                  <a:lnTo>
                    <a:pt x="2216" y="3168"/>
                  </a:lnTo>
                  <a:lnTo>
                    <a:pt x="2148" y="3191"/>
                  </a:lnTo>
                  <a:lnTo>
                    <a:pt x="2079" y="3212"/>
                  </a:lnTo>
                  <a:lnTo>
                    <a:pt x="2009" y="3229"/>
                  </a:lnTo>
                  <a:lnTo>
                    <a:pt x="1938" y="3244"/>
                  </a:lnTo>
                  <a:lnTo>
                    <a:pt x="1865" y="3255"/>
                  </a:lnTo>
                  <a:lnTo>
                    <a:pt x="1792" y="3264"/>
                  </a:lnTo>
                  <a:lnTo>
                    <a:pt x="1718" y="3269"/>
                  </a:lnTo>
                  <a:lnTo>
                    <a:pt x="1642" y="3270"/>
                  </a:lnTo>
                  <a:lnTo>
                    <a:pt x="1567" y="3269"/>
                  </a:lnTo>
                  <a:lnTo>
                    <a:pt x="1493" y="3264"/>
                  </a:lnTo>
                  <a:lnTo>
                    <a:pt x="1420" y="3255"/>
                  </a:lnTo>
                  <a:lnTo>
                    <a:pt x="1347" y="3244"/>
                  </a:lnTo>
                  <a:lnTo>
                    <a:pt x="1276" y="3229"/>
                  </a:lnTo>
                  <a:lnTo>
                    <a:pt x="1206" y="3212"/>
                  </a:lnTo>
                  <a:lnTo>
                    <a:pt x="1137" y="3191"/>
                  </a:lnTo>
                  <a:lnTo>
                    <a:pt x="1069" y="3168"/>
                  </a:lnTo>
                  <a:lnTo>
                    <a:pt x="1003" y="3142"/>
                  </a:lnTo>
                  <a:lnTo>
                    <a:pt x="938" y="3113"/>
                  </a:lnTo>
                  <a:lnTo>
                    <a:pt x="875" y="3081"/>
                  </a:lnTo>
                  <a:lnTo>
                    <a:pt x="813" y="3047"/>
                  </a:lnTo>
                  <a:lnTo>
                    <a:pt x="753" y="3010"/>
                  </a:lnTo>
                  <a:lnTo>
                    <a:pt x="695" y="2971"/>
                  </a:lnTo>
                  <a:lnTo>
                    <a:pt x="639" y="2930"/>
                  </a:lnTo>
                  <a:lnTo>
                    <a:pt x="584" y="2886"/>
                  </a:lnTo>
                  <a:lnTo>
                    <a:pt x="532" y="2840"/>
                  </a:lnTo>
                  <a:lnTo>
                    <a:pt x="481" y="2791"/>
                  </a:lnTo>
                  <a:lnTo>
                    <a:pt x="433" y="2741"/>
                  </a:lnTo>
                  <a:lnTo>
                    <a:pt x="386" y="2689"/>
                  </a:lnTo>
                  <a:lnTo>
                    <a:pt x="342" y="2634"/>
                  </a:lnTo>
                  <a:lnTo>
                    <a:pt x="300" y="2578"/>
                  </a:lnTo>
                  <a:lnTo>
                    <a:pt x="261" y="2520"/>
                  </a:lnTo>
                  <a:lnTo>
                    <a:pt x="224" y="2460"/>
                  </a:lnTo>
                  <a:lnTo>
                    <a:pt x="190" y="2399"/>
                  </a:lnTo>
                  <a:lnTo>
                    <a:pt x="158" y="2336"/>
                  </a:lnTo>
                  <a:lnTo>
                    <a:pt x="129" y="2272"/>
                  </a:lnTo>
                  <a:lnTo>
                    <a:pt x="103" y="2206"/>
                  </a:lnTo>
                  <a:lnTo>
                    <a:pt x="79" y="2138"/>
                  </a:lnTo>
                  <a:lnTo>
                    <a:pt x="59" y="2070"/>
                  </a:lnTo>
                  <a:lnTo>
                    <a:pt x="41" y="2000"/>
                  </a:lnTo>
                  <a:lnTo>
                    <a:pt x="26" y="1929"/>
                  </a:lnTo>
                  <a:lnTo>
                    <a:pt x="15" y="1857"/>
                  </a:lnTo>
                  <a:lnTo>
                    <a:pt x="7" y="1784"/>
                  </a:lnTo>
                  <a:lnTo>
                    <a:pt x="2" y="1710"/>
                  </a:lnTo>
                  <a:lnTo>
                    <a:pt x="0" y="1635"/>
                  </a:lnTo>
                  <a:close/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68580" tIns="34290" rIns="68580" bIns="34290" anchor="t" anchorCtr="0" upright="1">
              <a:noAutofit/>
            </a:bodyPr>
            <a:lstStyle/>
            <a:p>
              <a:endParaRPr lang="en-US" sz="1350"/>
            </a:p>
          </p:txBody>
        </p:sp>
        <p:cxnSp>
          <p:nvCxnSpPr>
            <p:cNvPr id="15" name="Line 37">
              <a:extLst>
                <a:ext uri="{FF2B5EF4-FFF2-40B4-BE49-F238E27FC236}">
                  <a16:creationId xmlns:a16="http://schemas.microsoft.com/office/drawing/2014/main" id="{8E9ADE75-A54A-43BF-B615-277214DF2E5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4019" y="596"/>
              <a:ext cx="970" cy="132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00FA9E4-808A-44C2-B664-E4778F4E8244}"/>
              </a:ext>
            </a:extLst>
          </p:cNvPr>
          <p:cNvSpPr txBox="1"/>
          <p:nvPr/>
        </p:nvSpPr>
        <p:spPr>
          <a:xfrm>
            <a:off x="1747312" y="5279189"/>
            <a:ext cx="30329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No superficial deformation were found at any level: outer tube, superconducting wire, </a:t>
            </a:r>
          </a:p>
          <a:p>
            <a:pPr algn="ctr"/>
            <a:r>
              <a:rPr lang="en-US" sz="1600" dirty="0"/>
              <a:t>Or inner tube.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32BA903-46EC-4788-B0C4-4C899A78F6FA}"/>
              </a:ext>
            </a:extLst>
          </p:cNvPr>
          <p:cNvPicPr/>
          <p:nvPr/>
        </p:nvPicPr>
        <p:blipFill rotWithShape="1">
          <a:blip r:embed="rId3"/>
          <a:srcRect l="20024" t="33046" r="21310" b="31774"/>
          <a:stretch/>
        </p:blipFill>
        <p:spPr bwMode="auto">
          <a:xfrm>
            <a:off x="5118479" y="3083162"/>
            <a:ext cx="5151508" cy="20895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01F2AEC-4C3C-4F68-8F95-8BFB0E18A703}"/>
              </a:ext>
            </a:extLst>
          </p:cNvPr>
          <p:cNvSpPr txBox="1"/>
          <p:nvPr/>
        </p:nvSpPr>
        <p:spPr>
          <a:xfrm>
            <a:off x="5791729" y="5525355"/>
            <a:ext cx="4045142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Outer tube tared at various locations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Superconducting wires tare or bottle-necked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891791" y="254347"/>
            <a:ext cx="4393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 damage to the CIC components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891790" y="784502"/>
            <a:ext cx="3777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Mechanical behavior (Bends)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860531" y="1290656"/>
            <a:ext cx="3999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QC of samples (Etching, Current degradation)</a:t>
            </a:r>
          </a:p>
        </p:txBody>
      </p:sp>
      <p:sp>
        <p:nvSpPr>
          <p:cNvPr id="43" name="Left Brace 42"/>
          <p:cNvSpPr/>
          <p:nvPr/>
        </p:nvSpPr>
        <p:spPr>
          <a:xfrm>
            <a:off x="4631479" y="285250"/>
            <a:ext cx="371881" cy="135980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3512016" y="1211291"/>
            <a:ext cx="0" cy="86753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408340" y="2443243"/>
            <a:ext cx="1824138" cy="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Left Brace 2">
            <a:extLst>
              <a:ext uri="{FF2B5EF4-FFF2-40B4-BE49-F238E27FC236}">
                <a16:creationId xmlns:a16="http://schemas.microsoft.com/office/drawing/2014/main" id="{C77AC448-F1E9-4135-86FC-50AC65BBF44F}"/>
              </a:ext>
            </a:extLst>
          </p:cNvPr>
          <p:cNvSpPr/>
          <p:nvPr/>
        </p:nvSpPr>
        <p:spPr>
          <a:xfrm>
            <a:off x="8669353" y="93293"/>
            <a:ext cx="371881" cy="1089252"/>
          </a:xfrm>
          <a:prstGeom prst="leftBrace">
            <a:avLst>
              <a:gd name="adj1" fmla="val 8333"/>
              <a:gd name="adj2" fmla="val 3239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31BB53-92E4-4846-9C8C-ED05CD230E6F}"/>
              </a:ext>
            </a:extLst>
          </p:cNvPr>
          <p:cNvSpPr txBox="1"/>
          <p:nvPr/>
        </p:nvSpPr>
        <p:spPr>
          <a:xfrm>
            <a:off x="8950179" y="54724"/>
            <a:ext cx="119180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Wire integrity</a:t>
            </a:r>
          </a:p>
          <a:p>
            <a:endParaRPr lang="en-US" sz="1400" dirty="0"/>
          </a:p>
          <a:p>
            <a:r>
              <a:rPr lang="en-US" sz="1400" dirty="0"/>
              <a:t>Outer sheath</a:t>
            </a:r>
          </a:p>
          <a:p>
            <a:endParaRPr lang="en-US" sz="1400" dirty="0"/>
          </a:p>
          <a:p>
            <a:r>
              <a:rPr lang="en-US" sz="1400" dirty="0"/>
              <a:t>Inner tube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09E614-642C-4DF3-84F3-E67ECB1C6341}"/>
              </a:ext>
            </a:extLst>
          </p:cNvPr>
          <p:cNvCxnSpPr/>
          <p:nvPr/>
        </p:nvCxnSpPr>
        <p:spPr>
          <a:xfrm>
            <a:off x="5948765" y="552484"/>
            <a:ext cx="0" cy="23201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E3E0560-BAC5-4FD4-B8BE-1E6407B3D4AA}"/>
              </a:ext>
            </a:extLst>
          </p:cNvPr>
          <p:cNvCxnSpPr/>
          <p:nvPr/>
        </p:nvCxnSpPr>
        <p:spPr>
          <a:xfrm>
            <a:off x="5948765" y="1086834"/>
            <a:ext cx="0" cy="23201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B7F65C2-0618-4E58-9A9D-768EFE95E98E}"/>
              </a:ext>
            </a:extLst>
          </p:cNvPr>
          <p:cNvSpPr txBox="1"/>
          <p:nvPr/>
        </p:nvSpPr>
        <p:spPr>
          <a:xfrm>
            <a:off x="262429" y="2170569"/>
            <a:ext cx="1806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err="1"/>
              <a:t>Wind</a:t>
            </a:r>
            <a:r>
              <a:rPr lang="es-MX" dirty="0"/>
              <a:t> &amp; </a:t>
            </a:r>
            <a:r>
              <a:rPr lang="es-MX" dirty="0" err="1"/>
              <a:t>React</a:t>
            </a:r>
            <a:endParaRPr lang="es-MX" dirty="0"/>
          </a:p>
          <a:p>
            <a:pPr algn="ctr"/>
            <a:r>
              <a:rPr lang="es-MX" dirty="0" err="1"/>
              <a:t>superconductors</a:t>
            </a:r>
            <a:r>
              <a:rPr lang="es-MX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978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4" grpId="0"/>
      <p:bldP spid="26" grpId="0" animBg="1"/>
      <p:bldP spid="29" grpId="0"/>
      <p:bldP spid="41" grpId="0"/>
      <p:bldP spid="42" grpId="0"/>
      <p:bldP spid="43" grpId="0" animBg="1"/>
      <p:bldP spid="3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C8A6604-30DB-4669-9397-2A05E19BF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221" y="-16814"/>
            <a:ext cx="10875559" cy="518420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+mn-lt"/>
              </a:rPr>
              <a:t>Standard Procedure (quality control) to assess performance of weld 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DE12F1-515E-4278-AE64-A673B8143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6"/>
            <a:ext cx="5767358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8" name="Picture 17" descr="A clock hanging from the side of a building&#10;&#10;Description generated with high confidence">
            <a:extLst>
              <a:ext uri="{FF2B5EF4-FFF2-40B4-BE49-F238E27FC236}">
                <a16:creationId xmlns:a16="http://schemas.microsoft.com/office/drawing/2014/main" id="{196CAE4A-2537-41F1-AD76-4CC4B131B68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92307" y="3523594"/>
            <a:ext cx="2263482" cy="1697612"/>
          </a:xfrm>
          <a:prstGeom prst="rect">
            <a:avLst/>
          </a:prstGeom>
        </p:spPr>
      </p:pic>
      <p:pic>
        <p:nvPicPr>
          <p:cNvPr id="28" name="Picture 27" descr="A picture containing kitchen&#10;&#10;Description generated with very high confidence">
            <a:extLst>
              <a:ext uri="{FF2B5EF4-FFF2-40B4-BE49-F238E27FC236}">
                <a16:creationId xmlns:a16="http://schemas.microsoft.com/office/drawing/2014/main" id="{14E4D217-727E-4F0D-97CA-A8B77710DFF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592" y="3240662"/>
            <a:ext cx="1287619" cy="2289101"/>
          </a:xfrm>
          <a:prstGeom prst="rect">
            <a:avLst/>
          </a:prstGeom>
        </p:spPr>
      </p:pic>
      <p:pic>
        <p:nvPicPr>
          <p:cNvPr id="36" name="Picture 35" descr="A picture containing indoor, floor, wall&#10;&#10;Description generated with very high confidence">
            <a:extLst>
              <a:ext uri="{FF2B5EF4-FFF2-40B4-BE49-F238E27FC236}">
                <a16:creationId xmlns:a16="http://schemas.microsoft.com/office/drawing/2014/main" id="{7FA4F137-6987-42FF-A814-1F9A097B100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945" y="3216790"/>
            <a:ext cx="1697612" cy="2263482"/>
          </a:xfrm>
          <a:prstGeom prst="rect">
            <a:avLst/>
          </a:prstGeom>
        </p:spPr>
      </p:pic>
      <p:pic>
        <p:nvPicPr>
          <p:cNvPr id="38" name="Picture 37" descr="A picture containing indoor, table, floor&#10;&#10;Description generated with very high confidence">
            <a:extLst>
              <a:ext uri="{FF2B5EF4-FFF2-40B4-BE49-F238E27FC236}">
                <a16:creationId xmlns:a16="http://schemas.microsoft.com/office/drawing/2014/main" id="{AA634EAB-5C95-4579-89A9-3A35D0727F6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087" y="3224513"/>
            <a:ext cx="3095198" cy="2321399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D179F96-6DEE-4516-9335-8DD7984EDAB3}"/>
              </a:ext>
            </a:extLst>
          </p:cNvPr>
          <p:cNvSpPr txBox="1"/>
          <p:nvPr/>
        </p:nvSpPr>
        <p:spPr>
          <a:xfrm>
            <a:off x="2051847" y="2385794"/>
            <a:ext cx="9398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HLC </a:t>
            </a:r>
          </a:p>
          <a:p>
            <a:pPr algn="ctr"/>
            <a:r>
              <a:rPr lang="en-US" sz="1600" dirty="0"/>
              <a:t>As</a:t>
            </a:r>
          </a:p>
          <a:p>
            <a:pPr algn="ctr"/>
            <a:r>
              <a:rPr lang="en-US" sz="1600" dirty="0"/>
              <a:t> received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9B5D143-B5CF-4B7A-BA40-1114B60CF46D}"/>
              </a:ext>
            </a:extLst>
          </p:cNvPr>
          <p:cNvSpPr txBox="1"/>
          <p:nvPr/>
        </p:nvSpPr>
        <p:spPr>
          <a:xfrm>
            <a:off x="3780892" y="2424424"/>
            <a:ext cx="12863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Pressurize at </a:t>
            </a:r>
          </a:p>
          <a:p>
            <a:pPr algn="ctr"/>
            <a:r>
              <a:rPr lang="en-US" sz="1600" dirty="0"/>
              <a:t>600 Psi </a:t>
            </a:r>
          </a:p>
          <a:p>
            <a:pPr algn="ctr"/>
            <a:r>
              <a:rPr lang="en-US" sz="1600" dirty="0"/>
              <a:t>for 10 min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1706334-6579-4650-B052-FC661299FDEF}"/>
              </a:ext>
            </a:extLst>
          </p:cNvPr>
          <p:cNvSpPr txBox="1"/>
          <p:nvPr/>
        </p:nvSpPr>
        <p:spPr>
          <a:xfrm>
            <a:off x="5398889" y="2393516"/>
            <a:ext cx="14430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Thermal shock </a:t>
            </a:r>
          </a:p>
          <a:p>
            <a:pPr algn="ctr"/>
            <a:r>
              <a:rPr lang="en-US" sz="1600" dirty="0"/>
              <a:t>from</a:t>
            </a:r>
          </a:p>
          <a:p>
            <a:pPr algn="ctr"/>
            <a:r>
              <a:rPr lang="en-US" sz="1600" dirty="0"/>
              <a:t> 300 k to 77 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923986-C375-4364-B8D3-90ED397ACFF4}"/>
              </a:ext>
            </a:extLst>
          </p:cNvPr>
          <p:cNvSpPr txBox="1"/>
          <p:nvPr/>
        </p:nvSpPr>
        <p:spPr>
          <a:xfrm>
            <a:off x="7016087" y="2508904"/>
            <a:ext cx="3028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Bend the samples  180° with weld line facing different directions</a:t>
            </a: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1DEFDA55-3823-40CB-9307-B90E66D9E6B3}"/>
              </a:ext>
            </a:extLst>
          </p:cNvPr>
          <p:cNvSpPr/>
          <p:nvPr/>
        </p:nvSpPr>
        <p:spPr>
          <a:xfrm flipV="1">
            <a:off x="3383517" y="4675402"/>
            <a:ext cx="4971676" cy="1631492"/>
          </a:xfrm>
          <a:prstGeom prst="arc">
            <a:avLst>
              <a:gd name="adj1" fmla="val 10975545"/>
              <a:gd name="adj2" fmla="val 21432871"/>
            </a:avLst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AC594F-509E-454B-B783-DC48A829DC0B}"/>
              </a:ext>
            </a:extLst>
          </p:cNvPr>
          <p:cNvSpPr txBox="1"/>
          <p:nvPr/>
        </p:nvSpPr>
        <p:spPr>
          <a:xfrm>
            <a:off x="1672945" y="5722120"/>
            <a:ext cx="19196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&lt;1.0x10-12 atm*cc/s</a:t>
            </a:r>
          </a:p>
          <a:p>
            <a:r>
              <a:rPr lang="en-US" sz="1600" dirty="0"/>
              <a:t>3x10-3 Torr</a:t>
            </a:r>
          </a:p>
        </p:txBody>
      </p:sp>
      <p:pic>
        <p:nvPicPr>
          <p:cNvPr id="7" name="Picture 6" descr="A picture containing sitting, animal&#10;&#10;Description generated with high confidence">
            <a:extLst>
              <a:ext uri="{FF2B5EF4-FFF2-40B4-BE49-F238E27FC236}">
                <a16:creationId xmlns:a16="http://schemas.microsoft.com/office/drawing/2014/main" id="{ED3A53AF-5BFF-48D8-B3DB-90EA3341DA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315" y="679034"/>
            <a:ext cx="1857204" cy="13929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13E3D4-2722-49F0-A684-8DFC33A45BB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9549" b="69606" l="5490" r="494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542" r="45103" b="25387"/>
          <a:stretch/>
        </p:blipFill>
        <p:spPr>
          <a:xfrm>
            <a:off x="9401880" y="5233275"/>
            <a:ext cx="1286313" cy="977690"/>
          </a:xfrm>
          <a:prstGeom prst="rect">
            <a:avLst/>
          </a:prstGeom>
        </p:spPr>
      </p:pic>
      <p:pic>
        <p:nvPicPr>
          <p:cNvPr id="14" name="Picture 13" descr="A picture containing metalware&#10;&#10;Description generated with high confidence">
            <a:extLst>
              <a:ext uri="{FF2B5EF4-FFF2-40B4-BE49-F238E27FC236}">
                <a16:creationId xmlns:a16="http://schemas.microsoft.com/office/drawing/2014/main" id="{01B6A9C1-4722-46BD-9B3C-D9A11E4DDA3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1" t="7059" r="5660" b="4935"/>
          <a:stretch/>
        </p:blipFill>
        <p:spPr>
          <a:xfrm>
            <a:off x="3862256" y="601238"/>
            <a:ext cx="1575114" cy="1585199"/>
          </a:xfrm>
          <a:prstGeom prst="ellipse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A7ADF674-3C23-4C39-8F05-8A71D4A67211}"/>
              </a:ext>
            </a:extLst>
          </p:cNvPr>
          <p:cNvSpPr/>
          <p:nvPr/>
        </p:nvSpPr>
        <p:spPr>
          <a:xfrm>
            <a:off x="4227482" y="973618"/>
            <a:ext cx="833443" cy="801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14F8980-9A3E-4A8B-81A9-446E4A528041}"/>
              </a:ext>
            </a:extLst>
          </p:cNvPr>
          <p:cNvCxnSpPr>
            <a:cxnSpLocks/>
          </p:cNvCxnSpPr>
          <p:nvPr/>
        </p:nvCxnSpPr>
        <p:spPr>
          <a:xfrm flipH="1">
            <a:off x="7079918" y="704818"/>
            <a:ext cx="338613" cy="7685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4DE5E9C-EC98-491D-ABE5-86C59C2D78DC}"/>
              </a:ext>
            </a:extLst>
          </p:cNvPr>
          <p:cNvCxnSpPr>
            <a:cxnSpLocks/>
          </p:cNvCxnSpPr>
          <p:nvPr/>
        </p:nvCxnSpPr>
        <p:spPr>
          <a:xfrm flipH="1">
            <a:off x="6713172" y="654218"/>
            <a:ext cx="338613" cy="7685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51FF064-C54B-46F9-B3A4-F7034FF283FE}"/>
              </a:ext>
            </a:extLst>
          </p:cNvPr>
          <p:cNvCxnSpPr>
            <a:stCxn id="14" idx="0"/>
          </p:cNvCxnSpPr>
          <p:nvPr/>
        </p:nvCxnSpPr>
        <p:spPr>
          <a:xfrm>
            <a:off x="4649813" y="601238"/>
            <a:ext cx="2063358" cy="9919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20D3916-D015-4870-98E1-82EAB06A47F0}"/>
              </a:ext>
            </a:extLst>
          </p:cNvPr>
          <p:cNvSpPr txBox="1"/>
          <p:nvPr/>
        </p:nvSpPr>
        <p:spPr>
          <a:xfrm>
            <a:off x="8156408" y="1038509"/>
            <a:ext cx="1708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Weld line on Nb3Sn CIC</a:t>
            </a:r>
          </a:p>
        </p:txBody>
      </p:sp>
    </p:spTree>
    <p:extLst>
      <p:ext uri="{BB962C8B-B14F-4D97-AF65-F5344CB8AC3E}">
        <p14:creationId xmlns:p14="http://schemas.microsoft.com/office/powerpoint/2010/main" val="372094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8" grpId="0" animBg="1"/>
      <p:bldP spid="3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F5227D08-1410-4CD6-8CC6-5C25A4A21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586" y="141934"/>
            <a:ext cx="2377230" cy="51842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+mn-lt"/>
              </a:rPr>
              <a:t>Complex Winding</a:t>
            </a:r>
            <a:endParaRPr lang="en-US" sz="2100" dirty="0">
              <a:latin typeface="+mn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A02BE9-21F8-42E2-8084-CD3110503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56855"/>
            <a:ext cx="5637438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 descr="A large machine in a room&#10;&#10;Description generated with very high confidence">
            <a:extLst>
              <a:ext uri="{FF2B5EF4-FFF2-40B4-BE49-F238E27FC236}">
                <a16:creationId xmlns:a16="http://schemas.microsoft.com/office/drawing/2014/main" id="{F5FBA89A-7DB5-4FA2-B2A0-FDDFB8B9D0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27"/>
          <a:stretch/>
        </p:blipFill>
        <p:spPr>
          <a:xfrm>
            <a:off x="5682202" y="1213834"/>
            <a:ext cx="4631809" cy="24828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CC5039C-FE70-4A95-BCAF-C464D85520C1}"/>
              </a:ext>
            </a:extLst>
          </p:cNvPr>
          <p:cNvSpPr txBox="1"/>
          <p:nvPr/>
        </p:nvSpPr>
        <p:spPr>
          <a:xfrm>
            <a:off x="7998106" y="525007"/>
            <a:ext cx="2475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3T Superferric CIC dipole </a:t>
            </a:r>
          </a:p>
          <a:p>
            <a:pPr algn="ctr"/>
            <a:r>
              <a:rPr lang="en-US" sz="1600" dirty="0"/>
              <a:t>for the Ion Ring of the JLEIC</a:t>
            </a:r>
          </a:p>
        </p:txBody>
      </p:sp>
      <p:pic>
        <p:nvPicPr>
          <p:cNvPr id="13" name="Picture 12" descr="A picture containing chair, suitcase, luggage, sitting&#10;&#10;Description generated with very high confidence">
            <a:extLst>
              <a:ext uri="{FF2B5EF4-FFF2-40B4-BE49-F238E27FC236}">
                <a16:creationId xmlns:a16="http://schemas.microsoft.com/office/drawing/2014/main" id="{D631B9B8-BD38-4352-B882-8083B6579A6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87" y="1667850"/>
            <a:ext cx="3001414" cy="400188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96FF66C-1B13-4414-9496-B43572C2A035}"/>
              </a:ext>
            </a:extLst>
          </p:cNvPr>
          <p:cNvCxnSpPr>
            <a:cxnSpLocks/>
            <a:stCxn id="11" idx="1"/>
            <a:endCxn id="19" idx="0"/>
          </p:cNvCxnSpPr>
          <p:nvPr/>
        </p:nvCxnSpPr>
        <p:spPr>
          <a:xfrm flipH="1">
            <a:off x="2219221" y="401144"/>
            <a:ext cx="2274365" cy="8126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14D0FF6-A685-466E-AFBE-013FF38E5A3B}"/>
              </a:ext>
            </a:extLst>
          </p:cNvPr>
          <p:cNvSpPr txBox="1"/>
          <p:nvPr/>
        </p:nvSpPr>
        <p:spPr>
          <a:xfrm>
            <a:off x="951887" y="1213834"/>
            <a:ext cx="2534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140 m of NbTi Seamless CIC 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9" b="13632"/>
          <a:stretch/>
        </p:blipFill>
        <p:spPr>
          <a:xfrm>
            <a:off x="5664994" y="3802052"/>
            <a:ext cx="4649016" cy="279634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953301" y="3696698"/>
            <a:ext cx="1883392" cy="124379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31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DE12F1-515E-4278-AE64-A673B8143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6"/>
            <a:ext cx="5901070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DA6C3C-762D-46E8-9DDE-BE277897BFBD}"/>
              </a:ext>
            </a:extLst>
          </p:cNvPr>
          <p:cNvSpPr txBox="1"/>
          <p:nvPr/>
        </p:nvSpPr>
        <p:spPr>
          <a:xfrm>
            <a:off x="7173279" y="726278"/>
            <a:ext cx="1852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 Lab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117D29-2798-4CE1-84BC-A834E19E0E15}"/>
              </a:ext>
            </a:extLst>
          </p:cNvPr>
          <p:cNvSpPr txBox="1"/>
          <p:nvPr/>
        </p:nvSpPr>
        <p:spPr>
          <a:xfrm>
            <a:off x="5011531" y="85659"/>
            <a:ext cx="237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Texas A&amp;M / ATC  </a:t>
            </a:r>
            <a:r>
              <a:rPr lang="es-MX" dirty="0" err="1"/>
              <a:t>Team</a:t>
            </a:r>
            <a:endParaRPr lang="es-MX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5F8586-8592-4F73-9832-2295F5C8BA34}"/>
              </a:ext>
            </a:extLst>
          </p:cNvPr>
          <p:cNvSpPr txBox="1"/>
          <p:nvPr/>
        </p:nvSpPr>
        <p:spPr>
          <a:xfrm>
            <a:off x="170799" y="4251772"/>
            <a:ext cx="5559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>
                <a:solidFill>
                  <a:srgbClr val="FF0000"/>
                </a:solidFill>
              </a:rPr>
              <a:t>We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devoted</a:t>
            </a:r>
            <a:r>
              <a:rPr lang="es-MX" dirty="0">
                <a:solidFill>
                  <a:srgbClr val="FF0000"/>
                </a:solidFill>
              </a:rPr>
              <a:t> 5 </a:t>
            </a:r>
            <a:r>
              <a:rPr lang="es-MX" dirty="0" err="1">
                <a:solidFill>
                  <a:srgbClr val="FF0000"/>
                </a:solidFill>
              </a:rPr>
              <a:t>Years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of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our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live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towards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the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development</a:t>
            </a:r>
            <a:r>
              <a:rPr lang="es-MX" dirty="0">
                <a:solidFill>
                  <a:srgbClr val="FF0000"/>
                </a:solidFill>
              </a:rPr>
              <a:t> </a:t>
            </a:r>
          </a:p>
          <a:p>
            <a:r>
              <a:rPr lang="es-MX" dirty="0" err="1">
                <a:solidFill>
                  <a:srgbClr val="FF0000"/>
                </a:solidFill>
              </a:rPr>
              <a:t>of</a:t>
            </a:r>
            <a:r>
              <a:rPr lang="es-MX" dirty="0">
                <a:solidFill>
                  <a:srgbClr val="FF0000"/>
                </a:solidFill>
              </a:rPr>
              <a:t> a </a:t>
            </a:r>
            <a:r>
              <a:rPr lang="es-MX" dirty="0" err="1">
                <a:solidFill>
                  <a:srgbClr val="FF0000"/>
                </a:solidFill>
              </a:rPr>
              <a:t>scale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prototye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for</a:t>
            </a:r>
            <a:r>
              <a:rPr lang="es-MX" dirty="0">
                <a:solidFill>
                  <a:srgbClr val="FF0000"/>
                </a:solidFill>
              </a:rPr>
              <a:t> a 3 T </a:t>
            </a:r>
            <a:r>
              <a:rPr lang="es-MX" dirty="0" err="1">
                <a:solidFill>
                  <a:srgbClr val="FF0000"/>
                </a:solidFill>
              </a:rPr>
              <a:t>superferric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dipole</a:t>
            </a:r>
            <a:endParaRPr lang="es-MX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DD2CD0-7BB5-4FD4-93A7-6BE5E3E1A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397" y="2976499"/>
            <a:ext cx="6332450" cy="3005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81005A-78B2-480B-898E-0C1018EC54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8" t="27042" b="22128"/>
          <a:stretch/>
        </p:blipFill>
        <p:spPr>
          <a:xfrm>
            <a:off x="313629" y="888235"/>
            <a:ext cx="6722286" cy="31578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091BA7-F7B7-4FB5-B326-9A1C401A8C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2796" y="4357484"/>
            <a:ext cx="2425490" cy="24254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801222-0641-401A-881F-64F1D5FFA7D5}"/>
              </a:ext>
            </a:extLst>
          </p:cNvPr>
          <p:cNvSpPr txBox="1"/>
          <p:nvPr/>
        </p:nvSpPr>
        <p:spPr>
          <a:xfrm>
            <a:off x="7173279" y="6423043"/>
            <a:ext cx="287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32 </a:t>
            </a:r>
            <a:r>
              <a:rPr lang="es-MX" dirty="0" err="1"/>
              <a:t>kA</a:t>
            </a:r>
            <a:r>
              <a:rPr lang="es-MX" dirty="0"/>
              <a:t> </a:t>
            </a:r>
            <a:r>
              <a:rPr lang="es-MX" dirty="0" err="1"/>
              <a:t>superconducting</a:t>
            </a:r>
            <a:r>
              <a:rPr lang="es-MX" dirty="0"/>
              <a:t> cable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015DD8-BB4C-42A4-8EED-7215761BDC5A}"/>
              </a:ext>
            </a:extLst>
          </p:cNvPr>
          <p:cNvSpPr txBox="1"/>
          <p:nvPr/>
        </p:nvSpPr>
        <p:spPr>
          <a:xfrm>
            <a:off x="7173279" y="1123956"/>
            <a:ext cx="194219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Dr. Peter McIntyre</a:t>
            </a:r>
          </a:p>
          <a:p>
            <a:r>
              <a:rPr lang="en-US" sz="1600" dirty="0"/>
              <a:t>Dr. </a:t>
            </a:r>
            <a:r>
              <a:rPr lang="en-US" sz="1600" dirty="0" err="1"/>
              <a:t>Akhdiyor</a:t>
            </a:r>
            <a:r>
              <a:rPr lang="en-US" sz="1600" dirty="0"/>
              <a:t> </a:t>
            </a:r>
            <a:r>
              <a:rPr lang="en-US" sz="1600" dirty="0" err="1"/>
              <a:t>Sattarov</a:t>
            </a:r>
            <a:endParaRPr lang="en-US" sz="1600" dirty="0"/>
          </a:p>
          <a:p>
            <a:r>
              <a:rPr lang="en-US" sz="1600" dirty="0"/>
              <a:t>Tim Elliot</a:t>
            </a:r>
          </a:p>
          <a:p>
            <a:r>
              <a:rPr lang="en-US" sz="1600" dirty="0"/>
              <a:t>Ray Blackburn</a:t>
            </a:r>
          </a:p>
          <a:p>
            <a:r>
              <a:rPr lang="en-US" sz="1600" dirty="0"/>
              <a:t>Joshua N. </a:t>
            </a:r>
            <a:r>
              <a:rPr lang="en-US" sz="1600" dirty="0" err="1"/>
              <a:t>Kellams</a:t>
            </a:r>
            <a:endParaRPr lang="en-US" sz="1600" dirty="0"/>
          </a:p>
          <a:p>
            <a:r>
              <a:rPr lang="en-US" sz="1600" dirty="0"/>
              <a:t>James </a:t>
            </a:r>
            <a:r>
              <a:rPr lang="en-US" sz="1600" dirty="0" err="1"/>
              <a:t>Gerity</a:t>
            </a:r>
            <a:endParaRPr lang="en-US" sz="1600" dirty="0"/>
          </a:p>
          <a:p>
            <a:r>
              <a:rPr lang="en-US" sz="1600" dirty="0"/>
              <a:t>Jeffrey </a:t>
            </a:r>
            <a:r>
              <a:rPr lang="en-US" sz="1600" dirty="0" err="1"/>
              <a:t>Breitschopf</a:t>
            </a:r>
            <a:endParaRPr lang="en-US" sz="1600" dirty="0"/>
          </a:p>
          <a:p>
            <a:r>
              <a:rPr lang="en-US" sz="1600" dirty="0" err="1"/>
              <a:t>Karie</a:t>
            </a:r>
            <a:r>
              <a:rPr lang="en-US" sz="1600" dirty="0"/>
              <a:t> </a:t>
            </a:r>
            <a:r>
              <a:rPr lang="en-US" sz="1600" dirty="0" err="1"/>
              <a:t>O’Queen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9540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4CBAD1-9B33-417C-B084-4F66A9B51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931195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6712C2D-A3C9-44D0-9EF1-B1088B81C680}"/>
              </a:ext>
            </a:extLst>
          </p:cNvPr>
          <p:cNvSpPr/>
          <p:nvPr/>
        </p:nvSpPr>
        <p:spPr>
          <a:xfrm>
            <a:off x="1181986" y="2521059"/>
            <a:ext cx="982802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Present projects at the Applied Superconductivity lab of Universidad de Guanajuato, and collaborations with Texas A&amp;M University and Accelerator Technology Corp.</a:t>
            </a:r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58523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D0F249C-3FE2-4CD0-AA66-0DAC573DD448}"/>
              </a:ext>
            </a:extLst>
          </p:cNvPr>
          <p:cNvSpPr txBox="1"/>
          <p:nvPr/>
        </p:nvSpPr>
        <p:spPr>
          <a:xfrm>
            <a:off x="2647487" y="408791"/>
            <a:ext cx="67269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7 T </a:t>
            </a:r>
            <a:r>
              <a:rPr lang="es-MX" dirty="0" err="1"/>
              <a:t>solenoid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material </a:t>
            </a:r>
            <a:r>
              <a:rPr lang="es-MX" dirty="0" err="1"/>
              <a:t>science</a:t>
            </a:r>
            <a:r>
              <a:rPr lang="es-MX" dirty="0"/>
              <a:t> </a:t>
            </a:r>
            <a:r>
              <a:rPr lang="es-MX" dirty="0" err="1"/>
              <a:t>applications</a:t>
            </a: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err="1"/>
              <a:t>Superconducting</a:t>
            </a:r>
            <a:r>
              <a:rPr lang="es-MX" dirty="0"/>
              <a:t> </a:t>
            </a:r>
            <a:r>
              <a:rPr lang="es-MX" dirty="0" err="1"/>
              <a:t>Electron</a:t>
            </a:r>
            <a:r>
              <a:rPr lang="es-MX" dirty="0"/>
              <a:t> </a:t>
            </a:r>
            <a:r>
              <a:rPr lang="es-MX" dirty="0" err="1"/>
              <a:t>Cyclotron</a:t>
            </a:r>
            <a:r>
              <a:rPr lang="es-MX" dirty="0"/>
              <a:t> </a:t>
            </a:r>
            <a:r>
              <a:rPr lang="es-MX" dirty="0" err="1"/>
              <a:t>Resonance</a:t>
            </a:r>
            <a:r>
              <a:rPr lang="es-MX" dirty="0"/>
              <a:t> Ion-</a:t>
            </a:r>
            <a:r>
              <a:rPr lang="es-MX" dirty="0" err="1"/>
              <a:t>Source</a:t>
            </a: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5 T Bi2212 CIC </a:t>
            </a:r>
            <a:r>
              <a:rPr lang="es-MX" dirty="0" err="1"/>
              <a:t>research</a:t>
            </a:r>
            <a:r>
              <a:rPr lang="es-MX" dirty="0"/>
              <a:t> </a:t>
            </a:r>
            <a:r>
              <a:rPr lang="es-MX" dirty="0" err="1"/>
              <a:t>dipole</a:t>
            </a: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err="1"/>
              <a:t>Magnetic</a:t>
            </a:r>
            <a:r>
              <a:rPr lang="es-MX" dirty="0"/>
              <a:t> </a:t>
            </a:r>
            <a:r>
              <a:rPr lang="es-MX" dirty="0" err="1"/>
              <a:t>stimulation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Alzheimer deseas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err="1"/>
              <a:t>Magentic</a:t>
            </a:r>
            <a:r>
              <a:rPr lang="es-MX" dirty="0"/>
              <a:t> </a:t>
            </a:r>
            <a:r>
              <a:rPr lang="es-MX" dirty="0" err="1"/>
              <a:t>field</a:t>
            </a:r>
            <a:r>
              <a:rPr lang="es-MX" dirty="0"/>
              <a:t> </a:t>
            </a:r>
            <a:r>
              <a:rPr lang="es-MX" dirty="0" err="1"/>
              <a:t>for</a:t>
            </a:r>
            <a:r>
              <a:rPr lang="es-MX" dirty="0"/>
              <a:t> </a:t>
            </a:r>
            <a:r>
              <a:rPr lang="es-MX" dirty="0" err="1"/>
              <a:t>agricultural</a:t>
            </a:r>
            <a:r>
              <a:rPr lang="es-MX" dirty="0"/>
              <a:t> </a:t>
            </a:r>
            <a:r>
              <a:rPr lang="es-MX" dirty="0" err="1"/>
              <a:t>research</a:t>
            </a:r>
            <a:r>
              <a:rPr lang="es-MX" dirty="0"/>
              <a:t> (</a:t>
            </a:r>
            <a:r>
              <a:rPr lang="es-MX" dirty="0" err="1"/>
              <a:t>Beans</a:t>
            </a:r>
            <a:r>
              <a:rPr lang="es-MX" dirty="0"/>
              <a:t>, </a:t>
            </a:r>
            <a:r>
              <a:rPr lang="es-MX" dirty="0" err="1"/>
              <a:t>corn</a:t>
            </a:r>
            <a:r>
              <a:rPr lang="es-MX" dirty="0"/>
              <a:t>, soy, jalapeño)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07BF0D99-0260-4EF4-8D97-3A14546E9FE0}"/>
              </a:ext>
            </a:extLst>
          </p:cNvPr>
          <p:cNvSpPr/>
          <p:nvPr/>
        </p:nvSpPr>
        <p:spPr>
          <a:xfrm>
            <a:off x="2169043" y="280903"/>
            <a:ext cx="584791" cy="1733107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75CE61-688C-4646-9F90-925CF161C97F}"/>
              </a:ext>
            </a:extLst>
          </p:cNvPr>
          <p:cNvSpPr txBox="1"/>
          <p:nvPr/>
        </p:nvSpPr>
        <p:spPr>
          <a:xfrm>
            <a:off x="306425" y="961878"/>
            <a:ext cx="2044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err="1"/>
              <a:t>Research</a:t>
            </a:r>
            <a:r>
              <a:rPr lang="es-MX" dirty="0"/>
              <a:t> </a:t>
            </a:r>
            <a:r>
              <a:rPr lang="es-MX" dirty="0" err="1"/>
              <a:t>topics</a:t>
            </a:r>
            <a:endParaRPr lang="es-MX" dirty="0"/>
          </a:p>
        </p:txBody>
      </p:sp>
      <p:pic>
        <p:nvPicPr>
          <p:cNvPr id="11" name="Picture 10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619C7D07-A455-436D-B2E1-B6CE3C6CB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73" y="3429000"/>
            <a:ext cx="1711842" cy="22824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3C28336-9656-406F-B226-F7CDA86E6BD8}"/>
              </a:ext>
            </a:extLst>
          </p:cNvPr>
          <p:cNvSpPr txBox="1"/>
          <p:nvPr/>
        </p:nvSpPr>
        <p:spPr>
          <a:xfrm>
            <a:off x="144030" y="5843608"/>
            <a:ext cx="1900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err="1"/>
              <a:t>Yemby</a:t>
            </a:r>
            <a:r>
              <a:rPr lang="es-MX" dirty="0"/>
              <a:t> Y. Huamani</a:t>
            </a:r>
          </a:p>
          <a:p>
            <a:pPr algn="ctr"/>
            <a:r>
              <a:rPr lang="es-MX" dirty="0"/>
              <a:t>PhD. </a:t>
            </a:r>
            <a:r>
              <a:rPr lang="es-MX" dirty="0" err="1"/>
              <a:t>Student</a:t>
            </a:r>
            <a:endParaRPr lang="es-MX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6A94920-754E-437C-8341-2820830D76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614" y="3231518"/>
            <a:ext cx="4704054" cy="306814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5B8FA37-0553-4C57-83A8-7813283BEE3F}"/>
              </a:ext>
            </a:extLst>
          </p:cNvPr>
          <p:cNvSpPr/>
          <p:nvPr/>
        </p:nvSpPr>
        <p:spPr>
          <a:xfrm>
            <a:off x="3605350" y="2451672"/>
            <a:ext cx="4468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7 T </a:t>
            </a:r>
            <a:r>
              <a:rPr lang="es-MX" b="1" dirty="0" err="1"/>
              <a:t>solenoid</a:t>
            </a:r>
            <a:r>
              <a:rPr lang="es-MX" b="1" dirty="0"/>
              <a:t> </a:t>
            </a:r>
            <a:r>
              <a:rPr lang="es-MX" b="1" dirty="0" err="1"/>
              <a:t>for</a:t>
            </a:r>
            <a:r>
              <a:rPr lang="es-MX" b="1" dirty="0"/>
              <a:t> material </a:t>
            </a:r>
            <a:r>
              <a:rPr lang="es-MX" b="1" dirty="0" err="1"/>
              <a:t>science</a:t>
            </a:r>
            <a:r>
              <a:rPr lang="es-MX" b="1" dirty="0"/>
              <a:t> </a:t>
            </a:r>
            <a:r>
              <a:rPr lang="es-MX" b="1" dirty="0" err="1"/>
              <a:t>applications</a:t>
            </a:r>
            <a:endParaRPr lang="es-MX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80B3AD-3D9B-450A-9590-B8870ABB9BAC}"/>
              </a:ext>
            </a:extLst>
          </p:cNvPr>
          <p:cNvSpPr txBox="1"/>
          <p:nvPr/>
        </p:nvSpPr>
        <p:spPr>
          <a:xfrm>
            <a:off x="4926897" y="2734295"/>
            <a:ext cx="178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(</a:t>
            </a:r>
            <a:r>
              <a:rPr lang="es-MX" b="1" dirty="0" err="1"/>
              <a:t>Patent</a:t>
            </a:r>
            <a:r>
              <a:rPr lang="es-MX" b="1" dirty="0"/>
              <a:t> </a:t>
            </a:r>
            <a:r>
              <a:rPr lang="es-MX" b="1" dirty="0" err="1"/>
              <a:t>pending</a:t>
            </a:r>
            <a:r>
              <a:rPr lang="es-MX" b="1" dirty="0"/>
              <a:t>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1AD6AEF-F10A-4AB5-8661-F981EDBB3C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924" y="3231518"/>
            <a:ext cx="4395049" cy="3384251"/>
          </a:xfrm>
          <a:prstGeom prst="rect">
            <a:avLst/>
          </a:prstGeom>
        </p:spPr>
      </p:pic>
      <p:sp>
        <p:nvSpPr>
          <p:cNvPr id="21" name="Footer Placeholder 3">
            <a:extLst>
              <a:ext uri="{FF2B5EF4-FFF2-40B4-BE49-F238E27FC236}">
                <a16:creationId xmlns:a16="http://schemas.microsoft.com/office/drawing/2014/main" id="{B46C86F8-7B0A-4F01-93AB-861E1EFF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931195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491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0B8164-3B16-4A4F-A021-15A28B8C16AD}"/>
              </a:ext>
            </a:extLst>
          </p:cNvPr>
          <p:cNvSpPr/>
          <p:nvPr/>
        </p:nvSpPr>
        <p:spPr>
          <a:xfrm>
            <a:off x="4421261" y="67659"/>
            <a:ext cx="3020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/>
              <a:t>5 T Bi2212 CIC </a:t>
            </a:r>
            <a:r>
              <a:rPr lang="es-MX" b="1" dirty="0" err="1"/>
              <a:t>research</a:t>
            </a:r>
            <a:r>
              <a:rPr lang="es-MX" b="1" dirty="0"/>
              <a:t> </a:t>
            </a:r>
            <a:r>
              <a:rPr lang="es-MX" b="1" dirty="0" err="1"/>
              <a:t>dipole</a:t>
            </a:r>
            <a:endParaRPr lang="es-MX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0F37FA-6662-48A1-88E2-23C90CEE129C}"/>
              </a:ext>
            </a:extLst>
          </p:cNvPr>
          <p:cNvSpPr/>
          <p:nvPr/>
        </p:nvSpPr>
        <p:spPr>
          <a:xfrm>
            <a:off x="3896051" y="3432613"/>
            <a:ext cx="42705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err="1"/>
              <a:t>Magnetic</a:t>
            </a:r>
            <a:r>
              <a:rPr lang="es-MX" b="1" dirty="0"/>
              <a:t> </a:t>
            </a:r>
            <a:r>
              <a:rPr lang="es-MX" b="1" dirty="0" err="1"/>
              <a:t>stimulation</a:t>
            </a:r>
            <a:r>
              <a:rPr lang="es-MX" b="1" dirty="0"/>
              <a:t> </a:t>
            </a:r>
            <a:r>
              <a:rPr lang="es-MX" b="1" dirty="0" err="1"/>
              <a:t>for</a:t>
            </a:r>
            <a:r>
              <a:rPr lang="es-MX" b="1" dirty="0"/>
              <a:t> Alzheimer deseas</a:t>
            </a:r>
          </a:p>
          <a:p>
            <a:pPr algn="ctr"/>
            <a:r>
              <a:rPr lang="es-MX" b="1" dirty="0"/>
              <a:t>(</a:t>
            </a:r>
            <a:r>
              <a:rPr lang="es-MX" b="1" dirty="0" err="1"/>
              <a:t>Patent</a:t>
            </a:r>
            <a:r>
              <a:rPr lang="es-MX" b="1" dirty="0"/>
              <a:t> </a:t>
            </a:r>
            <a:r>
              <a:rPr lang="es-MX" b="1" dirty="0" err="1"/>
              <a:t>pending</a:t>
            </a:r>
            <a:r>
              <a:rPr lang="es-MX" b="1" dirty="0"/>
              <a:t>) </a:t>
            </a:r>
          </a:p>
        </p:txBody>
      </p:sp>
      <p:pic>
        <p:nvPicPr>
          <p:cNvPr id="7" name="Picture 6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F93AFB35-47E0-406F-8BC5-A2A01F9BA0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47" y="3804456"/>
            <a:ext cx="1805409" cy="240721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E479EE5-4BF2-45B0-9032-F4D8B555FD00}"/>
              </a:ext>
            </a:extLst>
          </p:cNvPr>
          <p:cNvSpPr/>
          <p:nvPr/>
        </p:nvSpPr>
        <p:spPr>
          <a:xfrm>
            <a:off x="361383" y="6211669"/>
            <a:ext cx="24973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Giovanni D. Valdivia</a:t>
            </a:r>
          </a:p>
          <a:p>
            <a:pPr algn="ctr"/>
            <a:r>
              <a:rPr lang="es-MX" dirty="0"/>
              <a:t>PhD. </a:t>
            </a:r>
            <a:r>
              <a:rPr lang="es-MX" dirty="0" err="1"/>
              <a:t>Student</a:t>
            </a:r>
            <a:endParaRPr lang="es-MX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B101DC-AA84-417F-B3F9-1986B40CA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2290" y="4400993"/>
            <a:ext cx="1905000" cy="1905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7981923-E320-4BC2-8272-AA15AACD9A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987" y="4100518"/>
            <a:ext cx="2843632" cy="21327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92833DE-B53E-4B15-90B8-E633F67DE7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669" y="4078944"/>
            <a:ext cx="2843633" cy="21327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A98E37B-0E43-4573-9671-DF896CDC71F7}"/>
              </a:ext>
            </a:extLst>
          </p:cNvPr>
          <p:cNvSpPr txBox="1"/>
          <p:nvPr/>
        </p:nvSpPr>
        <p:spPr>
          <a:xfrm>
            <a:off x="4783764" y="6488668"/>
            <a:ext cx="6132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More tan 1.8 </a:t>
            </a:r>
            <a:r>
              <a:rPr lang="es-MX" dirty="0" err="1">
                <a:solidFill>
                  <a:srgbClr val="FF0000"/>
                </a:solidFill>
              </a:rPr>
              <a:t>million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diferent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configurations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for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magnetic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fields</a:t>
            </a:r>
            <a:r>
              <a:rPr lang="es-MX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8" name="Picture 17" descr="A person wearing a purple shirt and smiling at the camera&#10;&#10;Description automatically generated">
            <a:extLst>
              <a:ext uri="{FF2B5EF4-FFF2-40B4-BE49-F238E27FC236}">
                <a16:creationId xmlns:a16="http://schemas.microsoft.com/office/drawing/2014/main" id="{6FFB5171-FECE-4A97-AB3B-04196B8F4C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83" y="653165"/>
            <a:ext cx="1711843" cy="228245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93280C4-918E-44A7-9867-1743DA457587}"/>
              </a:ext>
            </a:extLst>
          </p:cNvPr>
          <p:cNvSpPr/>
          <p:nvPr/>
        </p:nvSpPr>
        <p:spPr>
          <a:xfrm>
            <a:off x="-1021913" y="29669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dirty="0"/>
              <a:t>Arnold F. </a:t>
            </a:r>
            <a:r>
              <a:rPr lang="es-MX" dirty="0" err="1"/>
              <a:t>Mullisaca</a:t>
            </a:r>
            <a:endParaRPr lang="es-MX" dirty="0"/>
          </a:p>
          <a:p>
            <a:pPr algn="ctr"/>
            <a:r>
              <a:rPr lang="es-MX" dirty="0"/>
              <a:t>PhD. </a:t>
            </a:r>
            <a:r>
              <a:rPr lang="es-MX" dirty="0" err="1"/>
              <a:t>Student</a:t>
            </a:r>
            <a:endParaRPr lang="es-MX" dirty="0"/>
          </a:p>
        </p:txBody>
      </p:sp>
      <p:pic>
        <p:nvPicPr>
          <p:cNvPr id="21" name="Picture 20" descr="Chart&#10;&#10;Description automatically generated">
            <a:extLst>
              <a:ext uri="{FF2B5EF4-FFF2-40B4-BE49-F238E27FC236}">
                <a16:creationId xmlns:a16="http://schemas.microsoft.com/office/drawing/2014/main" id="{AA93D436-E463-4F15-B873-970E51507C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198" y="544855"/>
            <a:ext cx="3349477" cy="265127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7965E01-1D92-4C07-8643-64E1278ED53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88" t="3410" r="23802"/>
          <a:stretch/>
        </p:blipFill>
        <p:spPr>
          <a:xfrm>
            <a:off x="7114346" y="669028"/>
            <a:ext cx="3095139" cy="251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18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676997-0264-4494-B3B9-A9650CCF8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592726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EDEE7E-CADF-48F9-BB30-FECF0EA3D24C}"/>
              </a:ext>
            </a:extLst>
          </p:cNvPr>
          <p:cNvSpPr/>
          <p:nvPr/>
        </p:nvSpPr>
        <p:spPr>
          <a:xfrm>
            <a:off x="184405" y="2159657"/>
            <a:ext cx="24973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Marco A. Ortiz </a:t>
            </a:r>
          </a:p>
          <a:p>
            <a:pPr algn="ctr"/>
            <a:r>
              <a:rPr lang="es-MX" dirty="0"/>
              <a:t>PhD. </a:t>
            </a:r>
            <a:r>
              <a:rPr lang="es-MX" dirty="0" err="1"/>
              <a:t>Student</a:t>
            </a:r>
            <a:endParaRPr lang="es-MX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132574-6521-4B7E-9ADB-F22F783F2D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695" y="3488126"/>
            <a:ext cx="3904062" cy="29280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C7632C-F340-490F-837F-91EB5CED4C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69"/>
          <a:stretch/>
        </p:blipFill>
        <p:spPr>
          <a:xfrm>
            <a:off x="7788617" y="3721739"/>
            <a:ext cx="3782813" cy="27017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8B2F59-B465-4323-A78A-C59215CEA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161" y="3106973"/>
            <a:ext cx="1495309" cy="267019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8110A93-7909-4FE7-ADC8-A0B834E594C4}"/>
              </a:ext>
            </a:extLst>
          </p:cNvPr>
          <p:cNvSpPr/>
          <p:nvPr/>
        </p:nvSpPr>
        <p:spPr>
          <a:xfrm>
            <a:off x="247971" y="5777168"/>
            <a:ext cx="24973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Dr. Gustavo Basurto</a:t>
            </a:r>
          </a:p>
          <a:p>
            <a:pPr algn="ctr"/>
            <a:r>
              <a:rPr lang="es-MX" dirty="0" err="1"/>
              <a:t>Neuroscientist</a:t>
            </a:r>
            <a:endParaRPr lang="es-MX" dirty="0"/>
          </a:p>
        </p:txBody>
      </p:sp>
      <p:pic>
        <p:nvPicPr>
          <p:cNvPr id="19" name="Picture 18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F62693C3-9937-438D-8F22-62FDAA139D3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48"/>
          <a:stretch/>
        </p:blipFill>
        <p:spPr>
          <a:xfrm>
            <a:off x="446722" y="429368"/>
            <a:ext cx="1972704" cy="1782061"/>
          </a:xfrm>
          <a:prstGeom prst="rect">
            <a:avLst/>
          </a:prstGeom>
        </p:spPr>
      </p:pic>
      <p:pic>
        <p:nvPicPr>
          <p:cNvPr id="25" name="Picture 24" descr="A screen shot of a computer&#10;&#10;Description automatically generated">
            <a:extLst>
              <a:ext uri="{FF2B5EF4-FFF2-40B4-BE49-F238E27FC236}">
                <a16:creationId xmlns:a16="http://schemas.microsoft.com/office/drawing/2014/main" id="{27953D52-CC35-4ED1-A977-128A86101D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045" y="403515"/>
            <a:ext cx="8162926" cy="220454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B7C929CA-65BD-4B33-9B53-EA469F140052}"/>
              </a:ext>
            </a:extLst>
          </p:cNvPr>
          <p:cNvSpPr/>
          <p:nvPr/>
        </p:nvSpPr>
        <p:spPr>
          <a:xfrm>
            <a:off x="3018112" y="-25110"/>
            <a:ext cx="5748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err="1"/>
              <a:t>Superconducting</a:t>
            </a:r>
            <a:r>
              <a:rPr lang="es-MX" b="1" dirty="0"/>
              <a:t> </a:t>
            </a:r>
            <a:r>
              <a:rPr lang="es-MX" b="1" dirty="0" err="1"/>
              <a:t>Electron</a:t>
            </a:r>
            <a:r>
              <a:rPr lang="es-MX" b="1" dirty="0"/>
              <a:t> </a:t>
            </a:r>
            <a:r>
              <a:rPr lang="es-MX" b="1" dirty="0" err="1"/>
              <a:t>Cyclotron</a:t>
            </a:r>
            <a:r>
              <a:rPr lang="es-MX" b="1" dirty="0"/>
              <a:t> </a:t>
            </a:r>
            <a:r>
              <a:rPr lang="es-MX" b="1" dirty="0" err="1"/>
              <a:t>Resonance</a:t>
            </a:r>
            <a:r>
              <a:rPr lang="es-MX" b="1" dirty="0"/>
              <a:t> Ion-</a:t>
            </a:r>
            <a:r>
              <a:rPr lang="es-MX" b="1" dirty="0" err="1"/>
              <a:t>Source</a:t>
            </a:r>
            <a:endParaRPr lang="es-MX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BD305CE-646E-421A-8D78-3788684631A3}"/>
              </a:ext>
            </a:extLst>
          </p:cNvPr>
          <p:cNvSpPr/>
          <p:nvPr/>
        </p:nvSpPr>
        <p:spPr>
          <a:xfrm>
            <a:off x="3973239" y="2772419"/>
            <a:ext cx="42705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err="1"/>
              <a:t>Magnetic</a:t>
            </a:r>
            <a:r>
              <a:rPr lang="es-MX" b="1" dirty="0"/>
              <a:t> </a:t>
            </a:r>
            <a:r>
              <a:rPr lang="es-MX" b="1" dirty="0" err="1"/>
              <a:t>stimulation</a:t>
            </a:r>
            <a:r>
              <a:rPr lang="es-MX" b="1" dirty="0"/>
              <a:t> </a:t>
            </a:r>
            <a:r>
              <a:rPr lang="es-MX" b="1" dirty="0" err="1"/>
              <a:t>for</a:t>
            </a:r>
            <a:r>
              <a:rPr lang="es-MX" b="1" dirty="0"/>
              <a:t> Alzheimer deseas</a:t>
            </a:r>
          </a:p>
          <a:p>
            <a:pPr algn="ctr"/>
            <a:r>
              <a:rPr lang="es-MX" b="1" dirty="0"/>
              <a:t>(</a:t>
            </a:r>
            <a:r>
              <a:rPr lang="es-MX" b="1" dirty="0" err="1"/>
              <a:t>Patent</a:t>
            </a:r>
            <a:r>
              <a:rPr lang="es-MX" b="1" dirty="0"/>
              <a:t> </a:t>
            </a:r>
            <a:r>
              <a:rPr lang="es-MX" b="1" dirty="0" err="1"/>
              <a:t>pending</a:t>
            </a:r>
            <a:r>
              <a:rPr lang="es-MX" b="1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0501727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796DF7-0BB8-46E2-BFA4-B4A4C9CB7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559056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</a:t>
            </a:r>
            <a:r>
              <a:rPr lang="es-MX" dirty="0">
                <a:solidFill>
                  <a:schemeClr val="tx1"/>
                </a:solidFill>
              </a:rPr>
              <a:t>|      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A8B39E-4F16-4AB6-BAEA-65CC73C3DA86}"/>
              </a:ext>
            </a:extLst>
          </p:cNvPr>
          <p:cNvSpPr txBox="1"/>
          <p:nvPr/>
        </p:nvSpPr>
        <p:spPr>
          <a:xfrm>
            <a:off x="3872346" y="2905780"/>
            <a:ext cx="4447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Challenges</a:t>
            </a:r>
            <a:r>
              <a:rPr lang="es-MX" sz="2800" dirty="0"/>
              <a:t> and </a:t>
            </a:r>
            <a:r>
              <a:rPr lang="en-US" sz="2800" dirty="0"/>
              <a:t>opportunities</a:t>
            </a:r>
          </a:p>
        </p:txBody>
      </p:sp>
    </p:spTree>
    <p:extLst>
      <p:ext uri="{BB962C8B-B14F-4D97-AF65-F5344CB8AC3E}">
        <p14:creationId xmlns:p14="http://schemas.microsoft.com/office/powerpoint/2010/main" val="1773066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8F6E48-1852-4009-8692-9085F5589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23922" y="6492875"/>
            <a:ext cx="6016253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6ED7B9-44DB-458A-8185-E62CEE30AC13}"/>
              </a:ext>
            </a:extLst>
          </p:cNvPr>
          <p:cNvSpPr txBox="1"/>
          <p:nvPr/>
        </p:nvSpPr>
        <p:spPr>
          <a:xfrm>
            <a:off x="2386285" y="940095"/>
            <a:ext cx="119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/>
              <a:t>Challenges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E271EC-A97A-46D6-B04E-A6CBA41C4430}"/>
              </a:ext>
            </a:extLst>
          </p:cNvPr>
          <p:cNvSpPr txBox="1"/>
          <p:nvPr/>
        </p:nvSpPr>
        <p:spPr>
          <a:xfrm>
            <a:off x="7690883" y="939284"/>
            <a:ext cx="1516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Opportunities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2E88CD-1EDC-4BD8-BC0E-96301F08D3EB}"/>
              </a:ext>
            </a:extLst>
          </p:cNvPr>
          <p:cNvSpPr txBox="1"/>
          <p:nvPr/>
        </p:nvSpPr>
        <p:spPr>
          <a:xfrm>
            <a:off x="97465" y="2277307"/>
            <a:ext cx="5773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err="1"/>
              <a:t>Applied</a:t>
            </a:r>
            <a:r>
              <a:rPr lang="es-MX" dirty="0"/>
              <a:t> </a:t>
            </a:r>
            <a:r>
              <a:rPr lang="es-MX" dirty="0" err="1"/>
              <a:t>superconductivity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a </a:t>
            </a:r>
            <a:r>
              <a:rPr lang="en-US" dirty="0"/>
              <a:t>relatively</a:t>
            </a:r>
            <a:r>
              <a:rPr lang="es-MX" dirty="0"/>
              <a:t> new </a:t>
            </a:r>
            <a:r>
              <a:rPr lang="es-MX" dirty="0" err="1"/>
              <a:t>area</a:t>
            </a:r>
            <a:r>
              <a:rPr lang="es-MX" dirty="0"/>
              <a:t> in </a:t>
            </a:r>
            <a:r>
              <a:rPr lang="es-MX" dirty="0" err="1"/>
              <a:t>Mexico</a:t>
            </a:r>
            <a:r>
              <a:rPr lang="es-MX" dirty="0"/>
              <a:t>, and </a:t>
            </a:r>
            <a:r>
              <a:rPr lang="es-MX" dirty="0" err="1"/>
              <a:t>skepticism</a:t>
            </a:r>
            <a:r>
              <a:rPr lang="en-US" dirty="0"/>
              <a:t> is inherited in innovation</a:t>
            </a:r>
            <a:r>
              <a:rPr lang="es-MX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err="1"/>
              <a:t>Specialized</a:t>
            </a:r>
            <a:r>
              <a:rPr lang="es-MX" dirty="0"/>
              <a:t> </a:t>
            </a:r>
            <a:r>
              <a:rPr lang="es-MX" dirty="0" err="1"/>
              <a:t>equipment</a:t>
            </a:r>
            <a:r>
              <a:rPr lang="es-MX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err="1"/>
              <a:t>Research</a:t>
            </a:r>
            <a:r>
              <a:rPr lang="es-MX" dirty="0"/>
              <a:t> </a:t>
            </a:r>
            <a:r>
              <a:rPr lang="es-MX" dirty="0" err="1"/>
              <a:t>Funds</a:t>
            </a:r>
            <a:r>
              <a:rPr lang="es-MX" dirty="0"/>
              <a:t>. </a:t>
            </a:r>
          </a:p>
          <a:p>
            <a:r>
              <a:rPr lang="es-MX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974C90-BB2D-43F3-9F9A-9978DD1D091E}"/>
              </a:ext>
            </a:extLst>
          </p:cNvPr>
          <p:cNvSpPr txBox="1"/>
          <p:nvPr/>
        </p:nvSpPr>
        <p:spPr>
          <a:xfrm>
            <a:off x="6677246" y="2277307"/>
            <a:ext cx="4408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 err="1"/>
              <a:t>We</a:t>
            </a:r>
            <a:r>
              <a:rPr lang="es-MX" dirty="0"/>
              <a:t> are training </a:t>
            </a:r>
            <a:r>
              <a:rPr lang="es-MX" dirty="0" err="1"/>
              <a:t>specialized</a:t>
            </a:r>
            <a:r>
              <a:rPr lang="es-MX" dirty="0"/>
              <a:t> </a:t>
            </a:r>
            <a:r>
              <a:rPr lang="es-MX" dirty="0" err="1"/>
              <a:t>students</a:t>
            </a:r>
            <a:r>
              <a:rPr lang="es-MX" dirty="0"/>
              <a:t> in </a:t>
            </a:r>
            <a:r>
              <a:rPr lang="es-MX" dirty="0" err="1"/>
              <a:t>magnet</a:t>
            </a:r>
            <a:r>
              <a:rPr lang="es-MX" dirty="0"/>
              <a:t> </a:t>
            </a:r>
            <a:r>
              <a:rPr lang="es-MX" dirty="0" err="1"/>
              <a:t>desing</a:t>
            </a:r>
            <a:r>
              <a:rPr lang="es-MX" dirty="0"/>
              <a:t> and </a:t>
            </a:r>
            <a:r>
              <a:rPr lang="es-MX" dirty="0" err="1"/>
              <a:t>modeling</a:t>
            </a:r>
            <a:r>
              <a:rPr lang="es-MX" dirty="0"/>
              <a:t>, and </a:t>
            </a:r>
            <a:r>
              <a:rPr lang="es-MX" dirty="0" err="1"/>
              <a:t>production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new </a:t>
            </a:r>
            <a:r>
              <a:rPr lang="es-MX" dirty="0" err="1"/>
              <a:t>technology</a:t>
            </a:r>
            <a:r>
              <a:rPr lang="es-MX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lot of human resources eager to learn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It’s a new a research topic to Mexico.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Moving towards technology independence.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47F1AB-A9E9-424B-9441-E61CD0B783FA}"/>
              </a:ext>
            </a:extLst>
          </p:cNvPr>
          <p:cNvCxnSpPr>
            <a:cxnSpLocks/>
          </p:cNvCxnSpPr>
          <p:nvPr/>
        </p:nvCxnSpPr>
        <p:spPr>
          <a:xfrm>
            <a:off x="6096000" y="1308616"/>
            <a:ext cx="0" cy="46456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354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14FAA-7DAF-4565-96DA-B04647EE5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422" y="444925"/>
            <a:ext cx="1759708" cy="1325563"/>
          </a:xfrm>
        </p:spPr>
        <p:txBody>
          <a:bodyPr>
            <a:normAutofit/>
          </a:bodyPr>
          <a:lstStyle/>
          <a:p>
            <a:r>
              <a:rPr lang="en-US" sz="320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002AA-667A-4D44-94D4-2B33FD1DF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421" y="1844916"/>
            <a:ext cx="11467657" cy="4108017"/>
          </a:xfrm>
        </p:spPr>
        <p:txBody>
          <a:bodyPr>
            <a:noAutofit/>
          </a:bodyPr>
          <a:lstStyle/>
          <a:p>
            <a:r>
              <a:rPr lang="en-US" sz="2400" dirty="0"/>
              <a:t>Group introduction.</a:t>
            </a:r>
          </a:p>
          <a:p>
            <a:endParaRPr lang="en-US" sz="2400" dirty="0"/>
          </a:p>
          <a:p>
            <a:r>
              <a:rPr lang="en-US" sz="2400" dirty="0"/>
              <a:t>Previous efforts towards the development of 3 and 6 T super-ferric magnets for the JLEIC. </a:t>
            </a:r>
          </a:p>
          <a:p>
            <a:endParaRPr lang="en-US" sz="2400" dirty="0"/>
          </a:p>
          <a:p>
            <a:r>
              <a:rPr lang="en-US" sz="2400" dirty="0"/>
              <a:t>Present projects at the Applied Superconductivity lab of Universidad de Guanajuato, and collaborations with Texas A&amp;M University and Accelerator Technology Corp.</a:t>
            </a:r>
          </a:p>
          <a:p>
            <a:endParaRPr lang="en-US" sz="2400" dirty="0"/>
          </a:p>
          <a:p>
            <a:r>
              <a:rPr lang="en-US" sz="2400" dirty="0"/>
              <a:t>Challenges and opportunities. </a:t>
            </a:r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212ED6-1808-4979-89D5-8FE01C5A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518297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33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CD7D86-2ECE-4CF6-A07B-C6F2E1610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5654749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3C2B0B-37E7-4F87-832B-66D24B5BC48A}"/>
              </a:ext>
            </a:extLst>
          </p:cNvPr>
          <p:cNvSpPr txBox="1"/>
          <p:nvPr/>
        </p:nvSpPr>
        <p:spPr>
          <a:xfrm>
            <a:off x="4362007" y="2721114"/>
            <a:ext cx="34679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err="1"/>
              <a:t>Thank</a:t>
            </a:r>
            <a:r>
              <a:rPr lang="es-MX" sz="4000" dirty="0"/>
              <a:t> </a:t>
            </a:r>
            <a:r>
              <a:rPr lang="es-MX" sz="4000" dirty="0" err="1"/>
              <a:t>you</a:t>
            </a:r>
            <a:r>
              <a:rPr lang="es-MX" sz="40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46937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BDED9A-3474-4461-917D-0428680C9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0955"/>
            <a:ext cx="5580321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E7B6F6-EBAC-4900-BFE6-3A9BCF9A0583}"/>
              </a:ext>
            </a:extLst>
          </p:cNvPr>
          <p:cNvSpPr/>
          <p:nvPr/>
        </p:nvSpPr>
        <p:spPr>
          <a:xfrm>
            <a:off x="4602866" y="2982724"/>
            <a:ext cx="2986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Group introduction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893983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wearing glasses posing for the camera&#10;&#10;Description automatically generated">
            <a:extLst>
              <a:ext uri="{FF2B5EF4-FFF2-40B4-BE49-F238E27FC236}">
                <a16:creationId xmlns:a16="http://schemas.microsoft.com/office/drawing/2014/main" id="{1AECD9B1-2FFC-4C79-A44C-924611E9A2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06" y="994134"/>
            <a:ext cx="1711842" cy="2282456"/>
          </a:xfrm>
          <a:prstGeom prst="rect">
            <a:avLst/>
          </a:prstGeom>
        </p:spPr>
      </p:pic>
      <p:pic>
        <p:nvPicPr>
          <p:cNvPr id="11" name="Picture 10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BA901EC1-1208-4ED9-AC59-E9AD43A1C7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139" y="4002679"/>
            <a:ext cx="1711842" cy="2282456"/>
          </a:xfrm>
          <a:prstGeom prst="rect">
            <a:avLst/>
          </a:prstGeom>
        </p:spPr>
      </p:pic>
      <p:pic>
        <p:nvPicPr>
          <p:cNvPr id="13" name="Picture 12" descr="A person wearing a purple shirt and smiling at the camera&#10;&#10;Description automatically generated">
            <a:extLst>
              <a:ext uri="{FF2B5EF4-FFF2-40B4-BE49-F238E27FC236}">
                <a16:creationId xmlns:a16="http://schemas.microsoft.com/office/drawing/2014/main" id="{50DAAAC0-D61A-4EC2-AB72-CC73E7B6E9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059" y="4002677"/>
            <a:ext cx="1711843" cy="22824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85A7F71-9F50-4139-B0B2-3631B5058637}"/>
              </a:ext>
            </a:extLst>
          </p:cNvPr>
          <p:cNvPicPr/>
          <p:nvPr/>
        </p:nvPicPr>
        <p:blipFill rotWithShape="1">
          <a:blip r:embed="rId5"/>
          <a:srcRect l="7008" t="5940" r="65246"/>
          <a:stretch/>
        </p:blipFill>
        <p:spPr bwMode="auto">
          <a:xfrm>
            <a:off x="4508162" y="1027807"/>
            <a:ext cx="1558999" cy="22824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0E36B26-B5E8-42C2-9364-9652A3A29015}"/>
              </a:ext>
            </a:extLst>
          </p:cNvPr>
          <p:cNvSpPr txBox="1"/>
          <p:nvPr/>
        </p:nvSpPr>
        <p:spPr>
          <a:xfrm>
            <a:off x="3279094" y="66640"/>
            <a:ext cx="5168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u="sng" dirty="0"/>
              <a:t>APPLIED SUPERCONDUCTIVITY LAB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BAB665-9526-451A-8605-7606C9CBF941}"/>
              </a:ext>
            </a:extLst>
          </p:cNvPr>
          <p:cNvSpPr txBox="1"/>
          <p:nvPr/>
        </p:nvSpPr>
        <p:spPr>
          <a:xfrm>
            <a:off x="2140423" y="3310263"/>
            <a:ext cx="1802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Dr. Daniel Chávez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167B1A-BBFF-4F27-8CC7-0788578DAA52}"/>
              </a:ext>
            </a:extLst>
          </p:cNvPr>
          <p:cNvSpPr txBox="1"/>
          <p:nvPr/>
        </p:nvSpPr>
        <p:spPr>
          <a:xfrm>
            <a:off x="4247429" y="3326945"/>
            <a:ext cx="219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Dr. Mauro Napsuciale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B24777-FCAB-45E0-8B18-E36950FBD6DE}"/>
              </a:ext>
            </a:extLst>
          </p:cNvPr>
          <p:cNvSpPr txBox="1"/>
          <p:nvPr/>
        </p:nvSpPr>
        <p:spPr>
          <a:xfrm>
            <a:off x="1660930" y="6285136"/>
            <a:ext cx="1900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 err="1"/>
              <a:t>Yemby</a:t>
            </a:r>
            <a:r>
              <a:rPr lang="es-MX" dirty="0"/>
              <a:t> Y. Huamani</a:t>
            </a:r>
          </a:p>
          <a:p>
            <a:pPr algn="ctr"/>
            <a:r>
              <a:rPr lang="es-MX" dirty="0"/>
              <a:t>PhD. </a:t>
            </a:r>
            <a:r>
              <a:rPr lang="es-MX" dirty="0" err="1"/>
              <a:t>Student</a:t>
            </a:r>
            <a:endParaRPr lang="es-MX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C04FAEA-1584-4E04-B3C7-16477F293E63}"/>
              </a:ext>
            </a:extLst>
          </p:cNvPr>
          <p:cNvSpPr/>
          <p:nvPr/>
        </p:nvSpPr>
        <p:spPr>
          <a:xfrm>
            <a:off x="2504979" y="63018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dirty="0"/>
              <a:t>Arnold F. </a:t>
            </a:r>
            <a:r>
              <a:rPr lang="es-MX" dirty="0" err="1"/>
              <a:t>Mullisaca</a:t>
            </a:r>
            <a:endParaRPr lang="es-MX" dirty="0"/>
          </a:p>
          <a:p>
            <a:pPr algn="ctr"/>
            <a:r>
              <a:rPr lang="es-MX" dirty="0"/>
              <a:t>PhD. </a:t>
            </a:r>
            <a:r>
              <a:rPr lang="es-MX" dirty="0" err="1"/>
              <a:t>Student</a:t>
            </a:r>
            <a:endParaRPr lang="es-MX" dirty="0"/>
          </a:p>
        </p:txBody>
      </p:sp>
      <p:pic>
        <p:nvPicPr>
          <p:cNvPr id="20" name="Picture 19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58D4C7B0-E244-4CDA-B95C-935D1AB174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890" y="3831208"/>
            <a:ext cx="1805409" cy="240721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F9DC661-0F29-40DC-AD98-4C0FEBB08889}"/>
              </a:ext>
            </a:extLst>
          </p:cNvPr>
          <p:cNvSpPr/>
          <p:nvPr/>
        </p:nvSpPr>
        <p:spPr>
          <a:xfrm>
            <a:off x="7948173" y="6285136"/>
            <a:ext cx="24973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Giovanni D. Valdivia</a:t>
            </a:r>
          </a:p>
          <a:p>
            <a:pPr algn="ctr"/>
            <a:r>
              <a:rPr lang="es-MX" dirty="0"/>
              <a:t>PhD. </a:t>
            </a:r>
            <a:r>
              <a:rPr lang="es-MX" dirty="0" err="1"/>
              <a:t>Student</a:t>
            </a:r>
            <a:endParaRPr lang="es-MX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F557DC-FD5B-4589-B38D-A61AB2EFE48D}"/>
              </a:ext>
            </a:extLst>
          </p:cNvPr>
          <p:cNvSpPr/>
          <p:nvPr/>
        </p:nvSpPr>
        <p:spPr>
          <a:xfrm>
            <a:off x="5796798" y="6301818"/>
            <a:ext cx="24973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Marco A. Ortiz </a:t>
            </a:r>
          </a:p>
          <a:p>
            <a:pPr algn="ctr"/>
            <a:r>
              <a:rPr lang="es-MX" dirty="0"/>
              <a:t>PhD. </a:t>
            </a:r>
            <a:r>
              <a:rPr lang="es-MX" dirty="0" err="1"/>
              <a:t>Student</a:t>
            </a:r>
            <a:endParaRPr lang="es-MX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056BA0-AB5E-4946-A5EC-90DB6056933E}"/>
              </a:ext>
            </a:extLst>
          </p:cNvPr>
          <p:cNvSpPr txBox="1"/>
          <p:nvPr/>
        </p:nvSpPr>
        <p:spPr>
          <a:xfrm>
            <a:off x="525050" y="2091699"/>
            <a:ext cx="135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August 2019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B2048D1-249B-44F0-83DD-1DF8ACFBCC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60890" y="715730"/>
            <a:ext cx="1411941" cy="2521324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5F24E78-74FB-4CDA-B753-C6AD6F0D9CB6}"/>
              </a:ext>
            </a:extLst>
          </p:cNvPr>
          <p:cNvSpPr/>
          <p:nvPr/>
        </p:nvSpPr>
        <p:spPr>
          <a:xfrm>
            <a:off x="7788068" y="3160061"/>
            <a:ext cx="24973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Dr. Gustavo Basurto</a:t>
            </a:r>
          </a:p>
          <a:p>
            <a:pPr algn="ctr"/>
            <a:r>
              <a:rPr lang="es-MX" dirty="0" err="1"/>
              <a:t>Neuroscientist</a:t>
            </a:r>
            <a:endParaRPr lang="es-MX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6E4B9A-2C55-4EC7-866E-80BAB8B2B840}"/>
              </a:ext>
            </a:extLst>
          </p:cNvPr>
          <p:cNvSpPr txBox="1"/>
          <p:nvPr/>
        </p:nvSpPr>
        <p:spPr>
          <a:xfrm>
            <a:off x="6722269" y="1791726"/>
            <a:ext cx="1436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/>
              <a:t>Collaborators</a:t>
            </a:r>
            <a:endParaRPr lang="es-MX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63A4411-BFBC-448A-97BF-558467DFE434}"/>
              </a:ext>
            </a:extLst>
          </p:cNvPr>
          <p:cNvSpPr txBox="1"/>
          <p:nvPr/>
        </p:nvSpPr>
        <p:spPr>
          <a:xfrm>
            <a:off x="10096854" y="3160061"/>
            <a:ext cx="1969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Dr. Alejandro Puga</a:t>
            </a:r>
          </a:p>
          <a:p>
            <a:r>
              <a:rPr lang="es-MX" dirty="0" err="1"/>
              <a:t>Dynamical</a:t>
            </a:r>
            <a:r>
              <a:rPr lang="es-MX" dirty="0"/>
              <a:t> </a:t>
            </a:r>
            <a:r>
              <a:rPr lang="es-MX" dirty="0" err="1"/>
              <a:t>Systems</a:t>
            </a:r>
            <a:endParaRPr lang="es-MX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6E481ED-C903-4ED0-AC32-EE66D7DC24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06194" y="994134"/>
            <a:ext cx="1959058" cy="1959058"/>
          </a:xfrm>
          <a:prstGeom prst="rect">
            <a:avLst/>
          </a:prstGeom>
        </p:spPr>
      </p:pic>
      <p:pic>
        <p:nvPicPr>
          <p:cNvPr id="30" name="Picture 29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0D814151-B3B0-48AE-AB94-AA7CBE3BE5E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48"/>
          <a:stretch/>
        </p:blipFill>
        <p:spPr>
          <a:xfrm>
            <a:off x="6115356" y="4003591"/>
            <a:ext cx="1832817" cy="218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120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BDED9A-3474-4461-917D-0428680C9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0955"/>
            <a:ext cx="5580321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</a:t>
            </a:r>
            <a:r>
              <a:rPr lang="es-MX" dirty="0">
                <a:solidFill>
                  <a:schemeClr val="tx1"/>
                </a:solidFill>
              </a:rPr>
              <a:t>|      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E7B6F6-EBAC-4900-BFE6-3A9BCF9A0583}"/>
              </a:ext>
            </a:extLst>
          </p:cNvPr>
          <p:cNvSpPr/>
          <p:nvPr/>
        </p:nvSpPr>
        <p:spPr>
          <a:xfrm>
            <a:off x="990051" y="2474893"/>
            <a:ext cx="1021189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/>
              <a:t>Previous efforts towards the development of a 3 and 6 T </a:t>
            </a:r>
          </a:p>
          <a:p>
            <a:pPr algn="ctr"/>
            <a:r>
              <a:rPr lang="en-US" sz="2800" dirty="0"/>
              <a:t>super-ferric magnets for the JLEIC, using Cable-in-conduit technology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4037984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3E8EA-79AF-49D9-8F29-DC9FD7AF8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650" y="2556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Cable-In-Conduits development </a:t>
            </a:r>
            <a:br>
              <a:rPr lang="en-US" dirty="0"/>
            </a:br>
            <a:r>
              <a:rPr lang="en-US" dirty="0"/>
              <a:t>UG-TAMU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93F1A-5BA2-493F-A2EB-322084D59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0319"/>
            <a:ext cx="5580321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009667-AC6A-45FB-923F-8E29A41F97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047" t="22195" r="18372" b="35840"/>
          <a:stretch/>
        </p:blipFill>
        <p:spPr>
          <a:xfrm>
            <a:off x="2150878" y="1378903"/>
            <a:ext cx="2231580" cy="17224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D96739-5112-40D3-93DF-2FDB81F7FE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209" t="30258" r="10291" b="43970"/>
          <a:stretch/>
        </p:blipFill>
        <p:spPr>
          <a:xfrm>
            <a:off x="4779365" y="1401049"/>
            <a:ext cx="2698024" cy="17383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44A1EA-C0C9-4B94-9999-CB91E527FE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698" t="21163" r="41279" b="47622"/>
          <a:stretch/>
        </p:blipFill>
        <p:spPr>
          <a:xfrm>
            <a:off x="7729426" y="1582733"/>
            <a:ext cx="1648048" cy="16055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B2AE7EF-9A21-4846-AA49-CDAE4E8D8B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6700" t="23022" r="24303" b="41422"/>
          <a:stretch/>
        </p:blipFill>
        <p:spPr>
          <a:xfrm>
            <a:off x="1863127" y="3650717"/>
            <a:ext cx="2008863" cy="21148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72534E9-95AC-4555-BA67-E4CDCF18A02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7357" t="22461" r="18198" b="58942"/>
          <a:stretch/>
        </p:blipFill>
        <p:spPr>
          <a:xfrm>
            <a:off x="4148710" y="3667347"/>
            <a:ext cx="2939057" cy="21284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3613D50-392C-4DDA-9C7A-EE8FC7F6AD0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232" t="22461" r="35323" b="58942"/>
          <a:stretch/>
        </p:blipFill>
        <p:spPr>
          <a:xfrm>
            <a:off x="7212086" y="3707826"/>
            <a:ext cx="2827264" cy="204752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86A36BC-5310-4829-ABFD-7BD79CC85668}"/>
              </a:ext>
            </a:extLst>
          </p:cNvPr>
          <p:cNvCxnSpPr>
            <a:cxnSpLocks/>
          </p:cNvCxnSpPr>
          <p:nvPr/>
        </p:nvCxnSpPr>
        <p:spPr>
          <a:xfrm>
            <a:off x="4126308" y="1847850"/>
            <a:ext cx="1207693" cy="1333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3CAB856-673E-4E85-9DFB-049A71CA753C}"/>
              </a:ext>
            </a:extLst>
          </p:cNvPr>
          <p:cNvCxnSpPr/>
          <p:nvPr/>
        </p:nvCxnSpPr>
        <p:spPr>
          <a:xfrm>
            <a:off x="3481465" y="4854079"/>
            <a:ext cx="75247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9127188-D099-452A-9148-074DDDBD1BF8}"/>
              </a:ext>
            </a:extLst>
          </p:cNvPr>
          <p:cNvCxnSpPr/>
          <p:nvPr/>
        </p:nvCxnSpPr>
        <p:spPr>
          <a:xfrm>
            <a:off x="6796649" y="4882654"/>
            <a:ext cx="75247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B43C394-C752-462F-93F9-A518A15744B8}"/>
              </a:ext>
            </a:extLst>
          </p:cNvPr>
          <p:cNvSpPr txBox="1"/>
          <p:nvPr/>
        </p:nvSpPr>
        <p:spPr>
          <a:xfrm>
            <a:off x="6368506" y="5832325"/>
            <a:ext cx="541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Restrictions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on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the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bend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radius</a:t>
            </a:r>
            <a:r>
              <a:rPr lang="es-MX" dirty="0">
                <a:solidFill>
                  <a:srgbClr val="FF0000"/>
                </a:solidFill>
              </a:rPr>
              <a:t> and </a:t>
            </a:r>
            <a:r>
              <a:rPr lang="es-MX" dirty="0" err="1">
                <a:solidFill>
                  <a:srgbClr val="FF0000"/>
                </a:solidFill>
              </a:rPr>
              <a:t>winding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s-MX" dirty="0" err="1">
                <a:solidFill>
                  <a:srgbClr val="FF0000"/>
                </a:solidFill>
              </a:rPr>
              <a:t>capabilities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DD3C02-548F-4F1B-9166-11711EAB8A63}"/>
              </a:ext>
            </a:extLst>
          </p:cNvPr>
          <p:cNvSpPr txBox="1"/>
          <p:nvPr/>
        </p:nvSpPr>
        <p:spPr>
          <a:xfrm>
            <a:off x="3735233" y="5846612"/>
            <a:ext cx="2088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Current</a:t>
            </a:r>
            <a:r>
              <a:rPr lang="es-MX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degradation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3EE786-DC73-46AD-A442-3DDE5804A5C8}"/>
              </a:ext>
            </a:extLst>
          </p:cNvPr>
          <p:cNvSpPr txBox="1"/>
          <p:nvPr/>
        </p:nvSpPr>
        <p:spPr>
          <a:xfrm>
            <a:off x="3735233" y="3222921"/>
            <a:ext cx="4116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/>
              <a:t>Some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the</a:t>
            </a:r>
            <a:r>
              <a:rPr lang="es-MX" dirty="0"/>
              <a:t> </a:t>
            </a:r>
            <a:r>
              <a:rPr lang="es-MX" dirty="0" err="1"/>
              <a:t>problems</a:t>
            </a:r>
            <a:r>
              <a:rPr lang="es-MX" dirty="0"/>
              <a:t> </a:t>
            </a:r>
            <a:r>
              <a:rPr lang="es-MX" dirty="0" err="1"/>
              <a:t>of</a:t>
            </a:r>
            <a:r>
              <a:rPr lang="es-MX" dirty="0"/>
              <a:t> </a:t>
            </a:r>
            <a:r>
              <a:rPr lang="es-MX" dirty="0" err="1"/>
              <a:t>previous</a:t>
            </a:r>
            <a:r>
              <a:rPr lang="es-MX" dirty="0"/>
              <a:t> </a:t>
            </a:r>
            <a:r>
              <a:rPr lang="es-MX" dirty="0" err="1"/>
              <a:t>designs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81127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DE12F1-515E-4278-AE64-A673B8143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519" y="6492875"/>
            <a:ext cx="5728203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9213CC-5344-4695-9547-1FC614A371E7}"/>
              </a:ext>
            </a:extLst>
          </p:cNvPr>
          <p:cNvSpPr/>
          <p:nvPr/>
        </p:nvSpPr>
        <p:spPr>
          <a:xfrm>
            <a:off x="4914427" y="112904"/>
            <a:ext cx="23631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Cable-In-Conduit </a:t>
            </a:r>
          </a:p>
          <a:p>
            <a:pPr algn="ctr"/>
            <a:r>
              <a:rPr lang="en-US" sz="2400" dirty="0"/>
              <a:t>Technology</a:t>
            </a:r>
          </a:p>
        </p:txBody>
      </p:sp>
      <p:pic>
        <p:nvPicPr>
          <p:cNvPr id="7" name="Picture 6" descr="A close up of a device&#10;&#10;Description generated with high confidence">
            <a:extLst>
              <a:ext uri="{FF2B5EF4-FFF2-40B4-BE49-F238E27FC236}">
                <a16:creationId xmlns:a16="http://schemas.microsoft.com/office/drawing/2014/main" id="{EA69EDE6-9DBD-40D9-AAE2-CC153C9E53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49" y="2288155"/>
            <a:ext cx="6157913" cy="26646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324986D-5E83-4254-BFCD-4597711F834F}"/>
              </a:ext>
            </a:extLst>
          </p:cNvPr>
          <p:cNvSpPr txBox="1"/>
          <p:nvPr/>
        </p:nvSpPr>
        <p:spPr>
          <a:xfrm>
            <a:off x="8668322" y="1725214"/>
            <a:ext cx="24229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Is its own cryogenic-vessel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6F5020-5E82-45B1-A88F-C8425F23E40D}"/>
              </a:ext>
            </a:extLst>
          </p:cNvPr>
          <p:cNvCxnSpPr/>
          <p:nvPr/>
        </p:nvCxnSpPr>
        <p:spPr>
          <a:xfrm flipV="1">
            <a:off x="1197185" y="4697518"/>
            <a:ext cx="1028700" cy="52631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C683078-AA6C-42B7-A8C3-5F0767BD58EE}"/>
              </a:ext>
            </a:extLst>
          </p:cNvPr>
          <p:cNvCxnSpPr/>
          <p:nvPr/>
        </p:nvCxnSpPr>
        <p:spPr>
          <a:xfrm flipV="1">
            <a:off x="1019090" y="4516001"/>
            <a:ext cx="1028700" cy="52631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C595DFE-89F9-4D8D-B703-C810B8BD4AE6}"/>
              </a:ext>
            </a:extLst>
          </p:cNvPr>
          <p:cNvCxnSpPr/>
          <p:nvPr/>
        </p:nvCxnSpPr>
        <p:spPr>
          <a:xfrm flipV="1">
            <a:off x="1197185" y="4531806"/>
            <a:ext cx="1028700" cy="52631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876769F-BBA9-47F4-ABF4-AF032D055666}"/>
              </a:ext>
            </a:extLst>
          </p:cNvPr>
          <p:cNvSpPr txBox="1"/>
          <p:nvPr/>
        </p:nvSpPr>
        <p:spPr>
          <a:xfrm>
            <a:off x="8849777" y="2931620"/>
            <a:ext cx="2231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5D3F56-2823-4D30-A1C7-0151118FE224}"/>
              </a:ext>
            </a:extLst>
          </p:cNvPr>
          <p:cNvSpPr txBox="1"/>
          <p:nvPr/>
        </p:nvSpPr>
        <p:spPr>
          <a:xfrm>
            <a:off x="9294242" y="1310424"/>
            <a:ext cx="992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Features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A9AE7F-5196-4144-8297-2A424A75B518}"/>
              </a:ext>
            </a:extLst>
          </p:cNvPr>
          <p:cNvSpPr txBox="1"/>
          <p:nvPr/>
        </p:nvSpPr>
        <p:spPr>
          <a:xfrm>
            <a:off x="8791158" y="3944262"/>
            <a:ext cx="2234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Full azimuthal contact </a:t>
            </a:r>
          </a:p>
          <a:p>
            <a:pPr algn="ctr"/>
            <a:r>
              <a:rPr lang="en-US" sz="1600" dirty="0"/>
              <a:t>between wires.</a:t>
            </a:r>
          </a:p>
          <a:p>
            <a:pPr algn="ctr"/>
            <a:r>
              <a:rPr lang="en-US" sz="1600" dirty="0"/>
              <a:t>(Current sharing)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F454B8-BBF1-4CB8-B9D5-D64D66B37701}"/>
              </a:ext>
            </a:extLst>
          </p:cNvPr>
          <p:cNvSpPr txBox="1"/>
          <p:nvPr/>
        </p:nvSpPr>
        <p:spPr>
          <a:xfrm>
            <a:off x="9146666" y="3352998"/>
            <a:ext cx="1447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Rigid structure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494529-4A56-4B73-A1CB-96D018E9A504}"/>
              </a:ext>
            </a:extLst>
          </p:cNvPr>
          <p:cNvSpPr txBox="1"/>
          <p:nvPr/>
        </p:nvSpPr>
        <p:spPr>
          <a:xfrm>
            <a:off x="8920572" y="5013633"/>
            <a:ext cx="1975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Allows for precise and complex bends,</a:t>
            </a:r>
          </a:p>
          <a:p>
            <a:pPr algn="ctr"/>
            <a:r>
              <a:rPr lang="en-US" sz="1600" dirty="0"/>
              <a:t> in relatively small bend radius (25 mm)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753647F-C861-4167-BAE4-66B26657D8B7}"/>
              </a:ext>
            </a:extLst>
          </p:cNvPr>
          <p:cNvCxnSpPr>
            <a:cxnSpLocks/>
          </p:cNvCxnSpPr>
          <p:nvPr/>
        </p:nvCxnSpPr>
        <p:spPr>
          <a:xfrm flipH="1">
            <a:off x="9870487" y="2054925"/>
            <a:ext cx="1" cy="3044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DE47205-A263-4DC1-BFC8-E2B9B114261A}"/>
              </a:ext>
            </a:extLst>
          </p:cNvPr>
          <p:cNvCxnSpPr>
            <a:cxnSpLocks/>
          </p:cNvCxnSpPr>
          <p:nvPr/>
        </p:nvCxnSpPr>
        <p:spPr>
          <a:xfrm>
            <a:off x="9852669" y="3709867"/>
            <a:ext cx="1" cy="2920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786D3E5-246F-49C4-9F91-918F658F38EF}"/>
              </a:ext>
            </a:extLst>
          </p:cNvPr>
          <p:cNvCxnSpPr>
            <a:cxnSpLocks/>
          </p:cNvCxnSpPr>
          <p:nvPr/>
        </p:nvCxnSpPr>
        <p:spPr>
          <a:xfrm>
            <a:off x="9870487" y="4714678"/>
            <a:ext cx="1" cy="2920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5F4295C-041D-4E3E-8616-94098426702D}"/>
              </a:ext>
            </a:extLst>
          </p:cNvPr>
          <p:cNvSpPr txBox="1"/>
          <p:nvPr/>
        </p:nvSpPr>
        <p:spPr>
          <a:xfrm>
            <a:off x="2030883" y="1495090"/>
            <a:ext cx="13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Components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7A3FC17-51F5-4612-A541-3BD0F24A79CC}"/>
              </a:ext>
            </a:extLst>
          </p:cNvPr>
          <p:cNvCxnSpPr>
            <a:cxnSpLocks/>
            <a:stCxn id="5" idx="1"/>
            <a:endCxn id="32" idx="3"/>
          </p:cNvCxnSpPr>
          <p:nvPr/>
        </p:nvCxnSpPr>
        <p:spPr>
          <a:xfrm flipH="1">
            <a:off x="3412480" y="528402"/>
            <a:ext cx="1501947" cy="11513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7B7625F-A551-479D-BEC7-42C9D8BF4B8E}"/>
              </a:ext>
            </a:extLst>
          </p:cNvPr>
          <p:cNvCxnSpPr>
            <a:stCxn id="5" idx="3"/>
            <a:endCxn id="15" idx="1"/>
          </p:cNvCxnSpPr>
          <p:nvPr/>
        </p:nvCxnSpPr>
        <p:spPr>
          <a:xfrm>
            <a:off x="7277574" y="528403"/>
            <a:ext cx="2016668" cy="9666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35734" y="2563179"/>
            <a:ext cx="165926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High Strength  </a:t>
            </a:r>
          </a:p>
          <a:p>
            <a:r>
              <a:rPr lang="en-US" sz="1600" dirty="0"/>
              <a:t>Perforated inner tube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80197" y="4150217"/>
            <a:ext cx="165926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High Strength  </a:t>
            </a:r>
          </a:p>
          <a:p>
            <a:r>
              <a:rPr lang="en-US" sz="1600" dirty="0"/>
              <a:t>Outer sheath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277C32-0F33-4BF2-A396-66C0B50FC79D}"/>
              </a:ext>
            </a:extLst>
          </p:cNvPr>
          <p:cNvSpPr txBox="1"/>
          <p:nvPr/>
        </p:nvSpPr>
        <p:spPr>
          <a:xfrm>
            <a:off x="3431913" y="4538424"/>
            <a:ext cx="165926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Perforations for LHe flow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AD9E55F-12AE-499F-8D76-F55AF118E91E}"/>
              </a:ext>
            </a:extLst>
          </p:cNvPr>
          <p:cNvSpPr txBox="1"/>
          <p:nvPr/>
        </p:nvSpPr>
        <p:spPr>
          <a:xfrm>
            <a:off x="2268190" y="2352038"/>
            <a:ext cx="165926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Superconducting wire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1D2FEC-7CC0-4F47-B89C-36E17373713D}"/>
              </a:ext>
            </a:extLst>
          </p:cNvPr>
          <p:cNvSpPr txBox="1"/>
          <p:nvPr/>
        </p:nvSpPr>
        <p:spPr>
          <a:xfrm>
            <a:off x="3620248" y="2118951"/>
            <a:ext cx="172906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High strength foil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064C8E0-4E73-4DFD-A5F8-7685776ECB0D}"/>
              </a:ext>
            </a:extLst>
          </p:cNvPr>
          <p:cNvSpPr txBox="1"/>
          <p:nvPr/>
        </p:nvSpPr>
        <p:spPr>
          <a:xfrm>
            <a:off x="8832820" y="2359400"/>
            <a:ext cx="20826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Superconductor is </a:t>
            </a:r>
          </a:p>
          <a:p>
            <a:pPr algn="ctr"/>
            <a:r>
              <a:rPr lang="en-US" sz="1600" dirty="0"/>
              <a:t>bathe in LHe, adding </a:t>
            </a:r>
          </a:p>
          <a:p>
            <a:pPr algn="ctr"/>
            <a:r>
              <a:rPr lang="en-US" sz="1600" dirty="0"/>
              <a:t>thermal stability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5EC0171-19C4-4FE4-BE0C-53D197A587A9}"/>
              </a:ext>
            </a:extLst>
          </p:cNvPr>
          <p:cNvCxnSpPr>
            <a:cxnSpLocks/>
          </p:cNvCxnSpPr>
          <p:nvPr/>
        </p:nvCxnSpPr>
        <p:spPr>
          <a:xfrm flipH="1">
            <a:off x="9879776" y="3113264"/>
            <a:ext cx="1" cy="3044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17515AB-A83F-4942-BA47-8684A01121B0}"/>
              </a:ext>
            </a:extLst>
          </p:cNvPr>
          <p:cNvSpPr txBox="1"/>
          <p:nvPr/>
        </p:nvSpPr>
        <p:spPr>
          <a:xfrm>
            <a:off x="5478142" y="868126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2013-2018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20E1BA-63A9-4A07-AE95-CF2E0F70B7B1}"/>
              </a:ext>
            </a:extLst>
          </p:cNvPr>
          <p:cNvSpPr txBox="1"/>
          <p:nvPr/>
        </p:nvSpPr>
        <p:spPr>
          <a:xfrm>
            <a:off x="978966" y="5620542"/>
            <a:ext cx="680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/>
              <a:t>This</a:t>
            </a:r>
            <a:r>
              <a:rPr lang="es-MX" dirty="0"/>
              <a:t> </a:t>
            </a:r>
            <a:r>
              <a:rPr lang="es-MX" dirty="0" err="1"/>
              <a:t>technology</a:t>
            </a:r>
            <a:r>
              <a:rPr lang="es-MX" dirty="0"/>
              <a:t> </a:t>
            </a:r>
            <a:r>
              <a:rPr lang="es-MX" dirty="0" err="1"/>
              <a:t>is</a:t>
            </a:r>
            <a:r>
              <a:rPr lang="es-MX" dirty="0"/>
              <a:t> </a:t>
            </a:r>
            <a:r>
              <a:rPr lang="es-MX" dirty="0" err="1"/>
              <a:t>readily</a:t>
            </a:r>
            <a:r>
              <a:rPr lang="es-MX" dirty="0"/>
              <a:t> </a:t>
            </a:r>
            <a:r>
              <a:rPr lang="es-MX" dirty="0" err="1"/>
              <a:t>expandable</a:t>
            </a:r>
            <a:r>
              <a:rPr lang="es-MX" dirty="0"/>
              <a:t> </a:t>
            </a:r>
            <a:r>
              <a:rPr lang="es-MX" dirty="0" err="1"/>
              <a:t>to</a:t>
            </a:r>
            <a:r>
              <a:rPr lang="es-MX" dirty="0"/>
              <a:t> </a:t>
            </a:r>
            <a:r>
              <a:rPr lang="es-MX" dirty="0" err="1"/>
              <a:t>wind</a:t>
            </a:r>
            <a:r>
              <a:rPr lang="es-MX" dirty="0"/>
              <a:t> &amp; </a:t>
            </a:r>
            <a:r>
              <a:rPr lang="es-MX" dirty="0" err="1"/>
              <a:t>react</a:t>
            </a:r>
            <a:r>
              <a:rPr lang="es-MX" dirty="0"/>
              <a:t> </a:t>
            </a:r>
            <a:r>
              <a:rPr lang="es-MX" dirty="0" err="1"/>
              <a:t>superconductors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46509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F0CB83-EA90-4B41-B8E9-F0707DF4E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7337" y="6473449"/>
            <a:ext cx="5901070" cy="365125"/>
          </a:xfrm>
        </p:spPr>
        <p:txBody>
          <a:bodyPr/>
          <a:lstStyle/>
          <a:p>
            <a:r>
              <a:rPr lang="es-MX" dirty="0"/>
              <a:t>León, Guanajuato, </a:t>
            </a:r>
            <a:r>
              <a:rPr lang="es-MX" dirty="0" err="1"/>
              <a:t>Mexico</a:t>
            </a:r>
            <a:r>
              <a:rPr lang="es-MX" dirty="0"/>
              <a:t> </a:t>
            </a:r>
            <a:r>
              <a:rPr lang="es-MX" dirty="0" err="1"/>
              <a:t>October</a:t>
            </a:r>
            <a:r>
              <a:rPr lang="es-MX" dirty="0"/>
              <a:t> 8, 2020 |      </a:t>
            </a:r>
            <a:r>
              <a:rPr lang="es-MX" dirty="0">
                <a:solidFill>
                  <a:schemeClr val="tx1"/>
                </a:solidFill>
              </a:rPr>
              <a:t>email: dchavezmagnetlab@gmail.com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F6F71A-5E8B-46E4-82E4-3C39CEBB230F}"/>
              </a:ext>
            </a:extLst>
          </p:cNvPr>
          <p:cNvSpPr txBox="1"/>
          <p:nvPr/>
        </p:nvSpPr>
        <p:spPr>
          <a:xfrm>
            <a:off x="5175993" y="67780"/>
            <a:ext cx="1937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How is made?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783416-C64A-4358-9D81-BB56FC8A0D6E}"/>
              </a:ext>
            </a:extLst>
          </p:cNvPr>
          <p:cNvSpPr txBox="1"/>
          <p:nvPr/>
        </p:nvSpPr>
        <p:spPr>
          <a:xfrm>
            <a:off x="2733971" y="1149215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Cabling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DA184B-7E7D-4857-B78D-4199FD84806E}"/>
              </a:ext>
            </a:extLst>
          </p:cNvPr>
          <p:cNvSpPr txBox="1"/>
          <p:nvPr/>
        </p:nvSpPr>
        <p:spPr>
          <a:xfrm>
            <a:off x="8712524" y="1123304"/>
            <a:ext cx="1013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Drawing </a:t>
            </a:r>
          </a:p>
        </p:txBody>
      </p:sp>
      <p:pic>
        <p:nvPicPr>
          <p:cNvPr id="11" name="Picture 10" descr="A wooden table&#10;&#10;Description generated with high confidence">
            <a:extLst>
              <a:ext uri="{FF2B5EF4-FFF2-40B4-BE49-F238E27FC236}">
                <a16:creationId xmlns:a16="http://schemas.microsoft.com/office/drawing/2014/main" id="{594C0865-B418-417E-811C-1030DBD440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3" b="17520"/>
          <a:stretch/>
        </p:blipFill>
        <p:spPr>
          <a:xfrm>
            <a:off x="1639687" y="3834316"/>
            <a:ext cx="2787005" cy="1951172"/>
          </a:xfrm>
          <a:prstGeom prst="rect">
            <a:avLst/>
          </a:prstGeom>
        </p:spPr>
      </p:pic>
      <p:pic>
        <p:nvPicPr>
          <p:cNvPr id="16" name="VID_20180411_143242829">
            <a:hlinkClick r:id="" action="ppaction://media"/>
            <a:extLst>
              <a:ext uri="{FF2B5EF4-FFF2-40B4-BE49-F238E27FC236}">
                <a16:creationId xmlns:a16="http://schemas.microsoft.com/office/drawing/2014/main" id="{42B399A5-1BBB-47AE-81DF-A39E1D0EBFF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694940" y="1637375"/>
            <a:ext cx="2858010" cy="1607631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BB18DE0-AEE1-4FA5-B9DA-22739A98BEE8}"/>
              </a:ext>
            </a:extLst>
          </p:cNvPr>
          <p:cNvCxnSpPr/>
          <p:nvPr/>
        </p:nvCxnSpPr>
        <p:spPr>
          <a:xfrm>
            <a:off x="3109291" y="3429000"/>
            <a:ext cx="0" cy="5462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picture containing ground, bicycle, outdoor&#10;&#10;Description generated with very high confidence">
            <a:extLst>
              <a:ext uri="{FF2B5EF4-FFF2-40B4-BE49-F238E27FC236}">
                <a16:creationId xmlns:a16="http://schemas.microsoft.com/office/drawing/2014/main" id="{07C57F4F-3B8C-46AB-8A7E-866BC1D4838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89"/>
          <a:stretch/>
        </p:blipFill>
        <p:spPr>
          <a:xfrm>
            <a:off x="4826123" y="1650274"/>
            <a:ext cx="2787005" cy="160763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63443F5-4F8F-4AE9-B4A1-DA222DB7D7BE}"/>
              </a:ext>
            </a:extLst>
          </p:cNvPr>
          <p:cNvSpPr txBox="1"/>
          <p:nvPr/>
        </p:nvSpPr>
        <p:spPr>
          <a:xfrm>
            <a:off x="5243417" y="1149215"/>
            <a:ext cx="1794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 strength foil</a:t>
            </a:r>
          </a:p>
        </p:txBody>
      </p:sp>
      <p:pic>
        <p:nvPicPr>
          <p:cNvPr id="27" name="Picture 26" descr="A picture containing yellow, indoor, wall&#10;&#10;Description generated with high confidence">
            <a:extLst>
              <a:ext uri="{FF2B5EF4-FFF2-40B4-BE49-F238E27FC236}">
                <a16:creationId xmlns:a16="http://schemas.microsoft.com/office/drawing/2014/main" id="{1FC3179A-10BD-4D61-876F-A281DE456E0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37" t="8027" r="15966" b="57109"/>
          <a:stretch/>
        </p:blipFill>
        <p:spPr>
          <a:xfrm>
            <a:off x="4826123" y="3844306"/>
            <a:ext cx="2813326" cy="194118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A2A4CF0-4497-4302-83FE-E1CD785A26AE}"/>
              </a:ext>
            </a:extLst>
          </p:cNvPr>
          <p:cNvSpPr txBox="1"/>
          <p:nvPr/>
        </p:nvSpPr>
        <p:spPr>
          <a:xfrm>
            <a:off x="5259040" y="5160775"/>
            <a:ext cx="1269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foil wrapping</a:t>
            </a:r>
          </a:p>
          <a:p>
            <a:r>
              <a:rPr lang="en-US" sz="1600" dirty="0"/>
              <a:t>No overlap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57C1EED-B4B3-446D-B3C1-C9312126CCE4}"/>
              </a:ext>
            </a:extLst>
          </p:cNvPr>
          <p:cNvCxnSpPr/>
          <p:nvPr/>
        </p:nvCxnSpPr>
        <p:spPr>
          <a:xfrm flipV="1">
            <a:off x="6096002" y="4613204"/>
            <a:ext cx="226835" cy="5422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FB20886-33BA-4548-9368-610357FF1CB1}"/>
              </a:ext>
            </a:extLst>
          </p:cNvPr>
          <p:cNvSpPr txBox="1"/>
          <p:nvPr/>
        </p:nvSpPr>
        <p:spPr>
          <a:xfrm>
            <a:off x="5175992" y="3942777"/>
            <a:ext cx="1633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Superconductor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257A519-78C2-4D0A-AB48-A568A1FB6FCD}"/>
              </a:ext>
            </a:extLst>
          </p:cNvPr>
          <p:cNvCxnSpPr>
            <a:cxnSpLocks/>
            <a:stCxn id="31" idx="3"/>
          </p:cNvCxnSpPr>
          <p:nvPr/>
        </p:nvCxnSpPr>
        <p:spPr>
          <a:xfrm>
            <a:off x="6809858" y="4112054"/>
            <a:ext cx="456306" cy="3560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9ABD071-7C2A-452F-92EE-FF8C68D4733C}"/>
              </a:ext>
            </a:extLst>
          </p:cNvPr>
          <p:cNvSpPr txBox="1"/>
          <p:nvPr/>
        </p:nvSpPr>
        <p:spPr>
          <a:xfrm>
            <a:off x="2063153" y="4806831"/>
            <a:ext cx="1139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Twist-pitch </a:t>
            </a:r>
          </a:p>
          <a:p>
            <a:r>
              <a:rPr lang="en-US" sz="1600" dirty="0"/>
              <a:t>assessment</a:t>
            </a:r>
          </a:p>
        </p:txBody>
      </p:sp>
      <p:pic>
        <p:nvPicPr>
          <p:cNvPr id="37" name="Picture 36" descr="A picture containing blue, floor, indoor, transport&#10;&#10;Description generated with very high confidence">
            <a:extLst>
              <a:ext uri="{FF2B5EF4-FFF2-40B4-BE49-F238E27FC236}">
                <a16:creationId xmlns:a16="http://schemas.microsoft.com/office/drawing/2014/main" id="{DCCA3221-312B-4D23-998E-AC3B3EB02C3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73"/>
          <a:stretch/>
        </p:blipFill>
        <p:spPr>
          <a:xfrm>
            <a:off x="7886300" y="1652092"/>
            <a:ext cx="2563185" cy="160763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D1D42405-217E-4BB0-81F0-9E7B09FE0FB3}"/>
              </a:ext>
            </a:extLst>
          </p:cNvPr>
          <p:cNvSpPr txBox="1"/>
          <p:nvPr/>
        </p:nvSpPr>
        <p:spPr>
          <a:xfrm>
            <a:off x="8060648" y="1953110"/>
            <a:ext cx="401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EF45EC4-A366-463C-B62F-A20F10539508}"/>
              </a:ext>
            </a:extLst>
          </p:cNvPr>
          <p:cNvSpPr txBox="1"/>
          <p:nvPr/>
        </p:nvSpPr>
        <p:spPr>
          <a:xfrm>
            <a:off x="9133176" y="1923395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Out</a:t>
            </a:r>
            <a:endParaRPr lang="en-US" sz="135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BBCD904-E785-4058-89F8-BEED13872CA3}"/>
              </a:ext>
            </a:extLst>
          </p:cNvPr>
          <p:cNvCxnSpPr>
            <a:cxnSpLocks/>
          </p:cNvCxnSpPr>
          <p:nvPr/>
        </p:nvCxnSpPr>
        <p:spPr>
          <a:xfrm>
            <a:off x="8060648" y="2282907"/>
            <a:ext cx="1569780" cy="25827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10917A4-8E28-406D-8D89-3191E2C7D488}"/>
              </a:ext>
            </a:extLst>
          </p:cNvPr>
          <p:cNvCxnSpPr>
            <a:stCxn id="6" idx="1"/>
            <a:endCxn id="7" idx="3"/>
          </p:cNvCxnSpPr>
          <p:nvPr/>
        </p:nvCxnSpPr>
        <p:spPr>
          <a:xfrm flipH="1">
            <a:off x="3664034" y="298613"/>
            <a:ext cx="1511959" cy="10352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EC81178-B5B7-4D16-842B-E0CA2385ECCA}"/>
              </a:ext>
            </a:extLst>
          </p:cNvPr>
          <p:cNvCxnSpPr>
            <a:stCxn id="6" idx="2"/>
            <a:endCxn id="21" idx="0"/>
          </p:cNvCxnSpPr>
          <p:nvPr/>
        </p:nvCxnSpPr>
        <p:spPr>
          <a:xfrm flipH="1">
            <a:off x="6140715" y="529445"/>
            <a:ext cx="3845" cy="6197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5B270C2-5A42-46CC-BFAA-EDDC24C01EFC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7113125" y="298612"/>
            <a:ext cx="1599398" cy="10093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21383B4-18F9-4809-82FB-7337C065A57A}"/>
              </a:ext>
            </a:extLst>
          </p:cNvPr>
          <p:cNvSpPr txBox="1"/>
          <p:nvPr/>
        </p:nvSpPr>
        <p:spPr>
          <a:xfrm>
            <a:off x="7886299" y="5785489"/>
            <a:ext cx="2482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Core insertion into a  </a:t>
            </a:r>
          </a:p>
          <a:p>
            <a:pPr algn="ctr"/>
            <a:r>
              <a:rPr lang="en-US" dirty="0"/>
              <a:t>High strength inner tube</a:t>
            </a:r>
          </a:p>
        </p:txBody>
      </p:sp>
      <p:pic>
        <p:nvPicPr>
          <p:cNvPr id="34" name="Picture 33" descr="A small bathroom stall&#10;&#10;Description generated with high confidence">
            <a:extLst>
              <a:ext uri="{FF2B5EF4-FFF2-40B4-BE49-F238E27FC236}">
                <a16:creationId xmlns:a16="http://schemas.microsoft.com/office/drawing/2014/main" id="{4D3CD354-0237-4493-BB4F-412DC84BB88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9" t="47081" r="57009" b="38831"/>
          <a:stretch/>
        </p:blipFill>
        <p:spPr>
          <a:xfrm>
            <a:off x="7886300" y="3834317"/>
            <a:ext cx="2563184" cy="194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27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69" repeatCount="indefinite" fill="remove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  <p:bldLst>
      <p:bldP spid="6" grpId="0"/>
      <p:bldP spid="7" grpId="0"/>
      <p:bldP spid="8" grpId="0"/>
      <p:bldP spid="21" grpId="0"/>
      <p:bldP spid="28" grpId="0"/>
      <p:bldP spid="31" grpId="0"/>
      <p:bldP spid="35" grpId="0"/>
      <p:bldP spid="38" grpId="0"/>
      <p:bldP spid="39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DE93C-AD76-400E-8E73-79AAFBE14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8420" y="107192"/>
            <a:ext cx="2181730" cy="51842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+mn-lt"/>
              </a:rPr>
              <a:t>Quality Control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E636DE-F902-4D31-A5E4-4070F245B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19006" y="6492876"/>
            <a:ext cx="3797152" cy="365125"/>
          </a:xfrm>
        </p:spPr>
        <p:txBody>
          <a:bodyPr/>
          <a:lstStyle/>
          <a:p>
            <a:r>
              <a:rPr lang="es-MX"/>
              <a:t>León, Guanajuato, Mexico October 8, 2020 |      email: dchavezmagnetlab@gmail.com</a:t>
            </a:r>
            <a:endParaRPr lang="en-US" dirty="0"/>
          </a:p>
        </p:txBody>
      </p:sp>
      <p:pic>
        <p:nvPicPr>
          <p:cNvPr id="6" name="Picture 5" descr="A picture containing indoor&#10;&#10;Description generated with high confidence">
            <a:extLst>
              <a:ext uri="{FF2B5EF4-FFF2-40B4-BE49-F238E27FC236}">
                <a16:creationId xmlns:a16="http://schemas.microsoft.com/office/drawing/2014/main" id="{E5457CD8-FE28-4B11-B932-D59C7C63DF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95" y="2184040"/>
            <a:ext cx="3026594" cy="18071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9CE8F0-6B4E-42D0-B794-8A08614C7668}"/>
              </a:ext>
            </a:extLst>
          </p:cNvPr>
          <p:cNvSpPr txBox="1"/>
          <p:nvPr/>
        </p:nvSpPr>
        <p:spPr>
          <a:xfrm>
            <a:off x="5080569" y="1248645"/>
            <a:ext cx="1917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Filament Breakage</a:t>
            </a:r>
          </a:p>
          <a:p>
            <a:pPr algn="ctr"/>
            <a:r>
              <a:rPr lang="en-US" dirty="0"/>
              <a:t>FeCl</a:t>
            </a:r>
            <a:r>
              <a:rPr lang="en-US" sz="1400" dirty="0"/>
              <a:t>3</a:t>
            </a:r>
            <a:r>
              <a:rPr lang="en-US" dirty="0"/>
              <a:t> solution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8E4969-F96C-4142-B3A3-510E225090A7}"/>
              </a:ext>
            </a:extLst>
          </p:cNvPr>
          <p:cNvSpPr txBox="1"/>
          <p:nvPr/>
        </p:nvSpPr>
        <p:spPr>
          <a:xfrm>
            <a:off x="8079274" y="1248645"/>
            <a:ext cx="2162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Degradation </a:t>
            </a:r>
          </a:p>
          <a:p>
            <a:pPr algn="ctr"/>
            <a:r>
              <a:rPr lang="en-US" dirty="0"/>
              <a:t>Measurement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84D8D8-63B8-4B60-9F30-CA982A288291}"/>
              </a:ext>
            </a:extLst>
          </p:cNvPr>
          <p:cNvSpPr txBox="1"/>
          <p:nvPr/>
        </p:nvSpPr>
        <p:spPr>
          <a:xfrm>
            <a:off x="1938353" y="1248644"/>
            <a:ext cx="2193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Superficial inspection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E10B87B-12DB-4E54-AECE-62E9D46318EA}"/>
              </a:ext>
            </a:extLst>
          </p:cNvPr>
          <p:cNvCxnSpPr>
            <a:stCxn id="2" idx="1"/>
            <a:endCxn id="9" idx="0"/>
          </p:cNvCxnSpPr>
          <p:nvPr/>
        </p:nvCxnSpPr>
        <p:spPr>
          <a:xfrm flipH="1">
            <a:off x="3034968" y="366402"/>
            <a:ext cx="1923453" cy="8822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6AEE42C-0F66-488D-8250-D2055242CAEF}"/>
              </a:ext>
            </a:extLst>
          </p:cNvPr>
          <p:cNvCxnSpPr>
            <a:stCxn id="2" idx="3"/>
            <a:endCxn id="8" idx="0"/>
          </p:cNvCxnSpPr>
          <p:nvPr/>
        </p:nvCxnSpPr>
        <p:spPr>
          <a:xfrm>
            <a:off x="7140151" y="366402"/>
            <a:ext cx="2020125" cy="8822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0F5880B-EC77-4238-B2C5-5D42703E1CAC}"/>
              </a:ext>
            </a:extLst>
          </p:cNvPr>
          <p:cNvCxnSpPr>
            <a:cxnSpLocks/>
            <a:stCxn id="2" idx="2"/>
            <a:endCxn id="7" idx="0"/>
          </p:cNvCxnSpPr>
          <p:nvPr/>
        </p:nvCxnSpPr>
        <p:spPr>
          <a:xfrm flipH="1">
            <a:off x="6039421" y="625612"/>
            <a:ext cx="9864" cy="6230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2DE3EF14-8CAC-472A-8D97-861949F71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" t="3296" b="3296"/>
          <a:stretch/>
        </p:blipFill>
        <p:spPr>
          <a:xfrm>
            <a:off x="1602793" y="1922348"/>
            <a:ext cx="2353776" cy="2342639"/>
          </a:xfrm>
          <a:prstGeom prst="ellipse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44AE0822-07E3-4C9B-B6BD-3B2C323303E6}"/>
              </a:ext>
            </a:extLst>
          </p:cNvPr>
          <p:cNvSpPr txBox="1"/>
          <p:nvPr/>
        </p:nvSpPr>
        <p:spPr>
          <a:xfrm>
            <a:off x="1501624" y="4337618"/>
            <a:ext cx="15395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Compaction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Spacing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Ovalness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Deformations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05C67D80-31B5-4BED-AA5B-D306395AAD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128" y="4569358"/>
            <a:ext cx="2003233" cy="192028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83330ED1-94DC-4845-8C7A-1356CC3ED13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570" y="4081693"/>
            <a:ext cx="2118761" cy="1589071"/>
          </a:xfrm>
          <a:prstGeom prst="rect">
            <a:avLst/>
          </a:prstGeom>
        </p:spPr>
      </p:pic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58968B8E-958C-4C90-A58D-4249EEFD7E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7468816"/>
              </p:ext>
            </p:extLst>
          </p:nvPr>
        </p:nvGraphicFramePr>
        <p:xfrm>
          <a:off x="7773581" y="1942910"/>
          <a:ext cx="3571359" cy="2289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6" name="TextBox 45">
            <a:extLst>
              <a:ext uri="{FF2B5EF4-FFF2-40B4-BE49-F238E27FC236}">
                <a16:creationId xmlns:a16="http://schemas.microsoft.com/office/drawing/2014/main" id="{DA80CB5D-B9AC-4010-AF43-1E599A0B31C0}"/>
              </a:ext>
            </a:extLst>
          </p:cNvPr>
          <p:cNvSpPr txBox="1"/>
          <p:nvPr/>
        </p:nvSpPr>
        <p:spPr>
          <a:xfrm>
            <a:off x="6268754" y="5661879"/>
            <a:ext cx="1359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7400 Fil, 9 </a:t>
            </a:r>
            <a:r>
              <a:rPr lang="el-GR" sz="1600" dirty="0"/>
              <a:t>μ</a:t>
            </a:r>
            <a:r>
              <a:rPr lang="en-US" sz="1600" dirty="0"/>
              <a:t>m</a:t>
            </a:r>
          </a:p>
          <a:p>
            <a:r>
              <a:rPr lang="en-US" sz="1600" dirty="0"/>
              <a:t>1.5 </a:t>
            </a:r>
            <a:r>
              <a:rPr lang="en-US" sz="1600" dirty="0" err="1"/>
              <a:t>Cu:Sc</a:t>
            </a:r>
            <a:r>
              <a:rPr lang="en-US" sz="1600" dirty="0"/>
              <a:t> </a:t>
            </a:r>
          </a:p>
          <a:p>
            <a:r>
              <a:rPr lang="en-US" sz="1600" dirty="0"/>
              <a:t>1.2 mm OD</a:t>
            </a:r>
          </a:p>
        </p:txBody>
      </p:sp>
      <p:pic>
        <p:nvPicPr>
          <p:cNvPr id="50" name="Picture 49" descr="A picture containing wall, indoor&#10;&#10;Description generated with very high confidence">
            <a:extLst>
              <a:ext uri="{FF2B5EF4-FFF2-40B4-BE49-F238E27FC236}">
                <a16:creationId xmlns:a16="http://schemas.microsoft.com/office/drawing/2014/main" id="{A58B6B3C-C412-4B39-BC2C-BF1C199B1E4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52"/>
          <a:stretch/>
        </p:blipFill>
        <p:spPr>
          <a:xfrm rot="5400000">
            <a:off x="8108622" y="4050471"/>
            <a:ext cx="2341504" cy="3011585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>
            <a:off x="6039421" y="3384645"/>
            <a:ext cx="448220" cy="104987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9FF4535-9B11-483B-94A1-1D627A52DE84}"/>
              </a:ext>
            </a:extLst>
          </p:cNvPr>
          <p:cNvSpPr txBox="1"/>
          <p:nvPr/>
        </p:nvSpPr>
        <p:spPr>
          <a:xfrm>
            <a:off x="165750" y="2902967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14 </a:t>
            </a:r>
            <a:r>
              <a:rPr lang="es-MX" dirty="0" err="1"/>
              <a:t>kA</a:t>
            </a:r>
            <a:r>
              <a:rPr lang="es-MX" dirty="0"/>
              <a:t> CABLE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722586-B9CE-4934-8C01-066A913C0D00}"/>
              </a:ext>
            </a:extLst>
          </p:cNvPr>
          <p:cNvSpPr txBox="1"/>
          <p:nvPr/>
        </p:nvSpPr>
        <p:spPr>
          <a:xfrm>
            <a:off x="24027" y="3160264"/>
            <a:ext cx="1578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7600 </a:t>
            </a:r>
            <a:r>
              <a:rPr lang="es-MX" dirty="0" err="1"/>
              <a:t>filaments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40002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41" grpId="0"/>
      <p:bldGraphic spid="45" grpId="0">
        <p:bldAsOne/>
      </p:bldGraphic>
      <p:bldP spid="4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4540</TotalTime>
  <Words>1092</Words>
  <Application>Microsoft Office PowerPoint</Application>
  <PresentationFormat>Widescreen</PresentationFormat>
  <Paragraphs>207</Paragraphs>
  <Slides>20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Superconducting magnet design in Mexico, challenges and opportunities</vt:lpstr>
      <vt:lpstr>Outline</vt:lpstr>
      <vt:lpstr>PowerPoint Presentation</vt:lpstr>
      <vt:lpstr>PowerPoint Presentation</vt:lpstr>
      <vt:lpstr>PowerPoint Presentation</vt:lpstr>
      <vt:lpstr>Cable-In-Conduits development  UG-TAMU</vt:lpstr>
      <vt:lpstr>PowerPoint Presentation</vt:lpstr>
      <vt:lpstr>PowerPoint Presentation</vt:lpstr>
      <vt:lpstr>Quality Control</vt:lpstr>
      <vt:lpstr>Short sample  development </vt:lpstr>
      <vt:lpstr>Standard Procedure (quality control) to assess performance of weld line</vt:lpstr>
      <vt:lpstr>Complex Winding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Cable-in-Conduit using MgB2, Nb3Sn and Bi-2212 for wind-and-react coils</dc:title>
  <dc:creator>Daniel Chavez</dc:creator>
  <cp:lastModifiedBy>d.chavezvalenzuela</cp:lastModifiedBy>
  <cp:revision>302</cp:revision>
  <dcterms:created xsi:type="dcterms:W3CDTF">2018-10-20T19:51:41Z</dcterms:created>
  <dcterms:modified xsi:type="dcterms:W3CDTF">2020-10-06T19:29:54Z</dcterms:modified>
</cp:coreProperties>
</file>