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tif" ContentType="image/tiff"/>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377" r:id="rId2"/>
    <p:sldId id="461" r:id="rId3"/>
    <p:sldId id="473" r:id="rId4"/>
    <p:sldId id="483" r:id="rId5"/>
    <p:sldId id="484" r:id="rId6"/>
    <p:sldId id="438" r:id="rId7"/>
    <p:sldId id="485" r:id="rId8"/>
    <p:sldId id="477" r:id="rId9"/>
    <p:sldId id="478" r:id="rId10"/>
    <p:sldId id="482" r:id="rId11"/>
    <p:sldId id="432" r:id="rId12"/>
    <p:sldId id="437" r:id="rId13"/>
    <p:sldId id="466" r:id="rId14"/>
    <p:sldId id="457" r:id="rId15"/>
    <p:sldId id="459" r:id="rId16"/>
    <p:sldId id="419" r:id="rId17"/>
    <p:sldId id="462" r:id="rId18"/>
    <p:sldId id="420" r:id="rId19"/>
    <p:sldId id="463" r:id="rId20"/>
    <p:sldId id="468" r:id="rId21"/>
    <p:sldId id="464" r:id="rId22"/>
    <p:sldId id="465" r:id="rId23"/>
    <p:sldId id="455" r:id="rId24"/>
    <p:sldId id="414"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0A50712-FDCC-5943-9C76-2B4BDEBBB758}">
          <p14:sldIdLst>
            <p14:sldId id="377"/>
            <p14:sldId id="461"/>
            <p14:sldId id="473"/>
            <p14:sldId id="483"/>
            <p14:sldId id="484"/>
            <p14:sldId id="438"/>
            <p14:sldId id="485"/>
            <p14:sldId id="477"/>
            <p14:sldId id="478"/>
            <p14:sldId id="482"/>
            <p14:sldId id="432"/>
            <p14:sldId id="437"/>
            <p14:sldId id="466"/>
            <p14:sldId id="457"/>
            <p14:sldId id="459"/>
            <p14:sldId id="419"/>
            <p14:sldId id="462"/>
            <p14:sldId id="420"/>
            <p14:sldId id="463"/>
            <p14:sldId id="468"/>
            <p14:sldId id="464"/>
            <p14:sldId id="465"/>
            <p14:sldId id="455"/>
            <p14:sldId id="414"/>
          </p14:sldIdLst>
        </p14:section>
        <p14:section name="Extras" id="{005E7F12-37F6-2548-8C93-54FC9351D5F7}">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CA5"/>
    <a:srgbClr val="5FBB46"/>
    <a:srgbClr val="025BA8"/>
    <a:srgbClr val="4484C5"/>
    <a:srgbClr val="F2DCDB"/>
    <a:srgbClr val="B9D5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399" autoAdjust="0"/>
    <p:restoredTop sz="94645" autoAdjust="0"/>
  </p:normalViewPr>
  <p:slideViewPr>
    <p:cSldViewPr>
      <p:cViewPr>
        <p:scale>
          <a:sx n="88" d="100"/>
          <a:sy n="88" d="100"/>
        </p:scale>
        <p:origin x="1224" y="72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A4071B-CC5E-E745-BE04-51C7C3BE29F2}" type="datetimeFigureOut">
              <a:rPr lang="en-US" smtClean="0"/>
              <a:t>10/8/20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524389-64DB-9742-9245-8DB62093FE07}" type="slidenum">
              <a:rPr lang="en-US" smtClean="0"/>
              <a:t>‹#›</a:t>
            </a:fld>
            <a:endParaRPr lang="en-US"/>
          </a:p>
        </p:txBody>
      </p:sp>
    </p:spTree>
    <p:extLst>
      <p:ext uri="{BB962C8B-B14F-4D97-AF65-F5344CB8AC3E}">
        <p14:creationId xmlns:p14="http://schemas.microsoft.com/office/powerpoint/2010/main" val="3404052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53BA80-57B3-49B9-AC0E-4F5008C8B089}" type="datetimeFigureOut">
              <a:rPr lang="en-US" smtClean="0"/>
              <a:t>10/8/20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C50617-1FA3-45FC-A030-A46FC7CAE6BB}" type="slidenum">
              <a:rPr lang="en-US" smtClean="0"/>
              <a:t>‹#›</a:t>
            </a:fld>
            <a:endParaRPr lang="en-US"/>
          </a:p>
        </p:txBody>
      </p:sp>
    </p:spTree>
    <p:extLst>
      <p:ext uri="{BB962C8B-B14F-4D97-AF65-F5344CB8AC3E}">
        <p14:creationId xmlns:p14="http://schemas.microsoft.com/office/powerpoint/2010/main" val="931593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8C50617-1FA3-45FC-A030-A46FC7CAE6BB}" type="slidenum">
              <a:rPr lang="en-US" smtClean="0"/>
              <a:t>1</a:t>
            </a:fld>
            <a:endParaRPr lang="en-US"/>
          </a:p>
        </p:txBody>
      </p:sp>
    </p:spTree>
    <p:extLst>
      <p:ext uri="{BB962C8B-B14F-4D97-AF65-F5344CB8AC3E}">
        <p14:creationId xmlns:p14="http://schemas.microsoft.com/office/powerpoint/2010/main" val="842429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C50617-1FA3-45FC-A030-A46FC7CAE6BB}" type="slidenum">
              <a:rPr lang="en-US" smtClean="0"/>
              <a:t>8</a:t>
            </a:fld>
            <a:endParaRPr lang="en-US"/>
          </a:p>
        </p:txBody>
      </p:sp>
    </p:spTree>
    <p:extLst>
      <p:ext uri="{BB962C8B-B14F-4D97-AF65-F5344CB8AC3E}">
        <p14:creationId xmlns:p14="http://schemas.microsoft.com/office/powerpoint/2010/main" val="1635717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08C50617-1FA3-45FC-A030-A46FC7CAE6BB}" type="slidenum">
              <a:rPr lang="en-US" smtClean="0"/>
              <a:t>16</a:t>
            </a:fld>
            <a:endParaRPr lang="en-US"/>
          </a:p>
        </p:txBody>
      </p:sp>
    </p:spTree>
    <p:extLst>
      <p:ext uri="{BB962C8B-B14F-4D97-AF65-F5344CB8AC3E}">
        <p14:creationId xmlns:p14="http://schemas.microsoft.com/office/powerpoint/2010/main" val="5097462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08C50617-1FA3-45FC-A030-A46FC7CAE6BB}" type="slidenum">
              <a:rPr lang="en-US" smtClean="0"/>
              <a:t>17</a:t>
            </a:fld>
            <a:endParaRPr lang="en-US"/>
          </a:p>
        </p:txBody>
      </p:sp>
    </p:spTree>
    <p:extLst>
      <p:ext uri="{BB962C8B-B14F-4D97-AF65-F5344CB8AC3E}">
        <p14:creationId xmlns:p14="http://schemas.microsoft.com/office/powerpoint/2010/main" val="1790417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08C50617-1FA3-45FC-A030-A46FC7CAE6BB}" type="slidenum">
              <a:rPr lang="en-US" smtClean="0"/>
              <a:t>18</a:t>
            </a:fld>
            <a:endParaRPr lang="en-US"/>
          </a:p>
        </p:txBody>
      </p:sp>
    </p:spTree>
    <p:extLst>
      <p:ext uri="{BB962C8B-B14F-4D97-AF65-F5344CB8AC3E}">
        <p14:creationId xmlns:p14="http://schemas.microsoft.com/office/powerpoint/2010/main" val="10470920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08C50617-1FA3-45FC-A030-A46FC7CAE6BB}" type="slidenum">
              <a:rPr lang="en-US" smtClean="0"/>
              <a:t>19</a:t>
            </a:fld>
            <a:endParaRPr lang="en-US"/>
          </a:p>
        </p:txBody>
      </p:sp>
    </p:spTree>
    <p:extLst>
      <p:ext uri="{BB962C8B-B14F-4D97-AF65-F5344CB8AC3E}">
        <p14:creationId xmlns:p14="http://schemas.microsoft.com/office/powerpoint/2010/main" val="13192988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
        <p:nvSpPr>
          <p:cNvPr id="5" name="Slide Number Placeholder 4"/>
          <p:cNvSpPr>
            <a:spLocks noGrp="1"/>
          </p:cNvSpPr>
          <p:nvPr>
            <p:ph type="sldNum" sz="quarter" idx="11"/>
          </p:nvPr>
        </p:nvSpPr>
        <p:spPr/>
        <p:txBody>
          <a:bodyPr/>
          <a:lstStyle/>
          <a:p>
            <a:fld id="{08C50617-1FA3-45FC-A030-A46FC7CAE6BB}" type="slidenum">
              <a:rPr lang="en-US" smtClean="0"/>
              <a:t>20</a:t>
            </a:fld>
            <a:endParaRPr lang="en-US"/>
          </a:p>
        </p:txBody>
      </p:sp>
    </p:spTree>
    <p:extLst>
      <p:ext uri="{BB962C8B-B14F-4D97-AF65-F5344CB8AC3E}">
        <p14:creationId xmlns:p14="http://schemas.microsoft.com/office/powerpoint/2010/main" val="583414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3388E2-693B-481F-9B0B-022217EFC111}" type="slidenum">
              <a:rPr lang="en-US" smtClean="0"/>
              <a:t>‹#›</a:t>
            </a:fld>
            <a:endParaRPr lang="en-US"/>
          </a:p>
        </p:txBody>
      </p:sp>
      <p:sp>
        <p:nvSpPr>
          <p:cNvPr id="6" name="Title 5">
            <a:extLst>
              <a:ext uri="{FF2B5EF4-FFF2-40B4-BE49-F238E27FC236}">
                <a16:creationId xmlns="" xmlns:a16="http://schemas.microsoft.com/office/drawing/2014/main" id="{B757D143-10DA-564F-B9B0-8FA1687FA9D2}"/>
              </a:ext>
            </a:extLst>
          </p:cNvPr>
          <p:cNvSpPr>
            <a:spLocks noGrp="1"/>
          </p:cNvSpPr>
          <p:nvPr>
            <p:ph type="title"/>
          </p:nvPr>
        </p:nvSpPr>
        <p:spPr/>
        <p:txBody>
          <a:bodyPr/>
          <a:lstStyle/>
          <a:p>
            <a:r>
              <a:rPr lang="en-US" dirty="0"/>
              <a:t>Click to edit Master title style</a:t>
            </a:r>
          </a:p>
        </p:txBody>
      </p:sp>
      <p:sp>
        <p:nvSpPr>
          <p:cNvPr id="8" name="Picture Placeholder 7">
            <a:extLst>
              <a:ext uri="{FF2B5EF4-FFF2-40B4-BE49-F238E27FC236}">
                <a16:creationId xmlns="" xmlns:a16="http://schemas.microsoft.com/office/drawing/2014/main" id="{476DF95F-0DA3-FB47-ADB0-3C2D5DDBE8A6}"/>
              </a:ext>
            </a:extLst>
          </p:cNvPr>
          <p:cNvSpPr>
            <a:spLocks noGrp="1"/>
          </p:cNvSpPr>
          <p:nvPr>
            <p:ph type="pic" sz="quarter" idx="13"/>
          </p:nvPr>
        </p:nvSpPr>
        <p:spPr>
          <a:xfrm>
            <a:off x="6299200" y="1600200"/>
            <a:ext cx="5283200" cy="4419600"/>
          </a:xfrm>
        </p:spPr>
        <p:txBody>
          <a:bodyPr/>
          <a:lstStyle/>
          <a:p>
            <a:endParaRPr lang="en-US"/>
          </a:p>
        </p:txBody>
      </p:sp>
    </p:spTree>
    <p:extLst>
      <p:ext uri="{BB962C8B-B14F-4D97-AF65-F5344CB8AC3E}">
        <p14:creationId xmlns:p14="http://schemas.microsoft.com/office/powerpoint/2010/main" val="2779476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11582400" cy="5334000"/>
          </a:xfrm>
        </p:spPr>
        <p:txBody>
          <a:bodyPr/>
          <a:lstStyle>
            <a:lvl1pPr>
              <a:spcBef>
                <a:spcPts val="0"/>
              </a:spcBef>
              <a:spcAft>
                <a:spcPts val="600"/>
              </a:spcAft>
              <a:defRPr sz="2200" b="0" i="0">
                <a:solidFill>
                  <a:srgbClr val="025BA8"/>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 xmlns:a16="http://schemas.microsoft.com/office/drawing/2014/main" id="{3EF4260C-1339-984D-9610-22070166583D}"/>
              </a:ext>
            </a:extLst>
          </p:cNvPr>
          <p:cNvSpPr/>
          <p:nvPr userDrawn="1"/>
        </p:nvSpPr>
        <p:spPr>
          <a:xfrm>
            <a:off x="0" y="6430917"/>
            <a:ext cx="12192000" cy="457201"/>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72800" y="6504801"/>
            <a:ext cx="914400" cy="292388"/>
          </a:xfrm>
          <a:prstGeom prst="rect">
            <a:avLst/>
          </a:prstGeom>
          <a:noFill/>
        </p:spPr>
        <p:txBody>
          <a:bodyPr wrap="square" rtlCol="0" anchor="t">
            <a:spAutoFit/>
          </a:bodyPr>
          <a:lstStyle/>
          <a:p>
            <a:pPr algn="r"/>
            <a:fld id="{2EE6E987-02F3-D44A-AF77-5C690A4AF2F3}" type="slidenum">
              <a:rPr lang="en-US" sz="1300" i="0" smtClean="0">
                <a:solidFill>
                  <a:schemeClr val="tx1">
                    <a:lumMod val="75000"/>
                    <a:lumOff val="25000"/>
                  </a:schemeClr>
                </a:solidFill>
                <a:latin typeface="Century Gothic" panose="020B0502020202020204" pitchFamily="34" charset="0"/>
                <a:cs typeface="Times New Roman" pitchFamily="18" charset="0"/>
              </a:rPr>
              <a:pPr algn="r"/>
              <a:t>‹#›</a:t>
            </a:fld>
            <a:r>
              <a:rPr lang="en-US" sz="1300" i="0" dirty="0" smtClean="0">
                <a:solidFill>
                  <a:schemeClr val="tx1">
                    <a:lumMod val="75000"/>
                    <a:lumOff val="25000"/>
                  </a:schemeClr>
                </a:solidFill>
                <a:latin typeface="Century Gothic" panose="020B0502020202020204" pitchFamily="34" charset="0"/>
                <a:cs typeface="Times New Roman" pitchFamily="18" charset="0"/>
              </a:rPr>
              <a:t>/24</a:t>
            </a:r>
            <a:endParaRPr lang="en-US" sz="1300" i="0" dirty="0">
              <a:solidFill>
                <a:schemeClr val="tx1">
                  <a:lumMod val="75000"/>
                  <a:lumOff val="25000"/>
                </a:schemeClr>
              </a:solidFill>
              <a:latin typeface="Century Gothic" panose="020B0502020202020204" pitchFamily="34" charset="0"/>
              <a:cs typeface="Times New Roman" pitchFamily="18" charset="0"/>
            </a:endParaRPr>
          </a:p>
        </p:txBody>
      </p:sp>
      <p:sp>
        <p:nvSpPr>
          <p:cNvPr id="8" name="Footer Placeholder 3"/>
          <p:cNvSpPr>
            <a:spLocks noGrp="1"/>
          </p:cNvSpPr>
          <p:nvPr userDrawn="1"/>
        </p:nvSpPr>
        <p:spPr>
          <a:xfrm>
            <a:off x="3855698" y="6451600"/>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smtClean="0">
                <a:solidFill>
                  <a:schemeClr val="tx1">
                    <a:lumMod val="75000"/>
                    <a:lumOff val="25000"/>
                  </a:schemeClr>
                </a:solidFill>
                <a:latin typeface="Century Gothic" panose="020B0502020202020204" pitchFamily="34" charset="0"/>
                <a:cs typeface="Times New Roman" pitchFamily="18" charset="0"/>
              </a:rPr>
              <a:t>EIC 2020</a:t>
            </a:r>
            <a:endParaRPr lang="en-US" sz="1600" b="0" i="0" baseline="0" dirty="0">
              <a:solidFill>
                <a:schemeClr val="tx1">
                  <a:lumMod val="75000"/>
                  <a:lumOff val="25000"/>
                </a:schemeClr>
              </a:solidFill>
              <a:latin typeface="Century Gothic" panose="020B0502020202020204" pitchFamily="34" charset="0"/>
              <a:cs typeface="Times New Roman" pitchFamily="18" charset="0"/>
            </a:endParaRPr>
          </a:p>
        </p:txBody>
      </p:sp>
      <p:pic>
        <p:nvPicPr>
          <p:cNvPr id="5" name="Picture 4" descr="A picture containing clock, drawing&#10;&#10;Description automatically generated">
            <a:extLst>
              <a:ext uri="{FF2B5EF4-FFF2-40B4-BE49-F238E27FC236}">
                <a16:creationId xmlns="" xmlns:a16="http://schemas.microsoft.com/office/drawing/2014/main" id="{C2428063-B932-794D-96CD-ECA7A577986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477000"/>
            <a:ext cx="1682126" cy="285514"/>
          </a:xfrm>
          <a:prstGeom prst="rect">
            <a:avLst/>
          </a:prstGeom>
        </p:spPr>
      </p:pic>
    </p:spTree>
    <p:extLst>
      <p:ext uri="{BB962C8B-B14F-4D97-AF65-F5344CB8AC3E}">
        <p14:creationId xmlns:p14="http://schemas.microsoft.com/office/powerpoint/2010/main" val="2358532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11582400" cy="1600200"/>
          </a:xfrm>
        </p:spPr>
        <p:txBody>
          <a:bodyPr/>
          <a:lstStyle>
            <a:lvl1pPr>
              <a:spcBef>
                <a:spcPts val="0"/>
              </a:spcBef>
              <a:spcAft>
                <a:spcPts val="600"/>
              </a:spcAft>
              <a:defRPr sz="2200" b="0" i="0">
                <a:solidFill>
                  <a:srgbClr val="025BA8"/>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 xmlns:a16="http://schemas.microsoft.com/office/drawing/2014/main" id="{3EF4260C-1339-984D-9610-22070166583D}"/>
              </a:ext>
            </a:extLst>
          </p:cNvPr>
          <p:cNvSpPr/>
          <p:nvPr userDrawn="1"/>
        </p:nvSpPr>
        <p:spPr>
          <a:xfrm>
            <a:off x="0" y="6484958"/>
            <a:ext cx="12192000" cy="373043"/>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03395" y="6550224"/>
            <a:ext cx="983805" cy="276999"/>
          </a:xfrm>
          <a:prstGeom prst="rect">
            <a:avLst/>
          </a:prstGeom>
          <a:noFill/>
        </p:spPr>
        <p:txBody>
          <a:bodyPr wrap="square" rtlCol="0">
            <a:spAutoFit/>
          </a:bodyPr>
          <a:lstStyle/>
          <a:p>
            <a:pPr algn="r"/>
            <a:fld id="{2EE6E987-02F3-D44A-AF77-5C690A4AF2F3}" type="slidenum">
              <a:rPr lang="en-US" sz="1200" i="0" smtClean="0">
                <a:solidFill>
                  <a:schemeClr val="tx1">
                    <a:lumMod val="75000"/>
                    <a:lumOff val="25000"/>
                  </a:schemeClr>
                </a:solidFill>
                <a:latin typeface="Century Gothic" panose="020B0502020202020204" pitchFamily="34" charset="0"/>
                <a:cs typeface="Times New Roman" pitchFamily="18" charset="0"/>
              </a:rPr>
              <a:pPr algn="r"/>
              <a:t>‹#›</a:t>
            </a:fld>
            <a:r>
              <a:rPr lang="en-US" sz="1200" i="0" dirty="0" smtClean="0">
                <a:solidFill>
                  <a:schemeClr val="tx1">
                    <a:lumMod val="75000"/>
                    <a:lumOff val="25000"/>
                  </a:schemeClr>
                </a:solidFill>
                <a:latin typeface="Century Gothic" panose="020B0502020202020204" pitchFamily="34" charset="0"/>
                <a:cs typeface="Times New Roman" pitchFamily="18" charset="0"/>
              </a:rPr>
              <a:t>/36</a:t>
            </a:r>
            <a:endParaRPr lang="en-US" sz="1200" i="0" dirty="0">
              <a:solidFill>
                <a:schemeClr val="tx1">
                  <a:lumMod val="75000"/>
                  <a:lumOff val="25000"/>
                </a:schemeClr>
              </a:solidFill>
              <a:latin typeface="Century Gothic" panose="020B0502020202020204" pitchFamily="34" charset="0"/>
              <a:cs typeface="Times New Roman" pitchFamily="18" charset="0"/>
            </a:endParaRPr>
          </a:p>
        </p:txBody>
      </p:sp>
      <p:sp>
        <p:nvSpPr>
          <p:cNvPr id="8" name="Footer Placeholder 3"/>
          <p:cNvSpPr>
            <a:spLocks noGrp="1"/>
          </p:cNvSpPr>
          <p:nvPr userDrawn="1"/>
        </p:nvSpPr>
        <p:spPr>
          <a:xfrm>
            <a:off x="3855698" y="6517391"/>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smtClean="0">
                <a:solidFill>
                  <a:schemeClr val="tx1">
                    <a:lumMod val="75000"/>
                    <a:lumOff val="25000"/>
                  </a:schemeClr>
                </a:solidFill>
                <a:latin typeface="Century Gothic" panose="020B0502020202020204" pitchFamily="34" charset="0"/>
                <a:cs typeface="Times New Roman" pitchFamily="18" charset="0"/>
              </a:rPr>
              <a:t>EIC 2020</a:t>
            </a:r>
            <a:endParaRPr lang="en-US" sz="1600" b="0" i="0" baseline="0" dirty="0">
              <a:solidFill>
                <a:schemeClr val="tx1">
                  <a:lumMod val="75000"/>
                  <a:lumOff val="25000"/>
                </a:schemeClr>
              </a:solidFill>
              <a:latin typeface="Century Gothic" panose="020B0502020202020204" pitchFamily="34" charset="0"/>
              <a:cs typeface="Times New Roman" pitchFamily="18" charset="0"/>
            </a:endParaRPr>
          </a:p>
        </p:txBody>
      </p:sp>
      <p:sp>
        <p:nvSpPr>
          <p:cNvPr id="5" name="Picture Placeholder 4">
            <a:extLst>
              <a:ext uri="{FF2B5EF4-FFF2-40B4-BE49-F238E27FC236}">
                <a16:creationId xmlns="" xmlns:a16="http://schemas.microsoft.com/office/drawing/2014/main" id="{C9168863-FAC7-6540-82C1-69D603A7C065}"/>
              </a:ext>
            </a:extLst>
          </p:cNvPr>
          <p:cNvSpPr>
            <a:spLocks noGrp="1"/>
          </p:cNvSpPr>
          <p:nvPr>
            <p:ph type="pic" sz="quarter" idx="10"/>
          </p:nvPr>
        </p:nvSpPr>
        <p:spPr>
          <a:xfrm>
            <a:off x="304800" y="2743200"/>
            <a:ext cx="11582400" cy="3429000"/>
          </a:xfrm>
        </p:spPr>
        <p:txBody>
          <a:bodyPr/>
          <a:lstStyle/>
          <a:p>
            <a:endParaRPr lang="en-US" dirty="0"/>
          </a:p>
        </p:txBody>
      </p:sp>
      <p:pic>
        <p:nvPicPr>
          <p:cNvPr id="10" name="Picture 9" descr="A picture containing clock, drawing&#10;&#10;Description automatically generated">
            <a:extLst>
              <a:ext uri="{FF2B5EF4-FFF2-40B4-BE49-F238E27FC236}">
                <a16:creationId xmlns="" xmlns:a16="http://schemas.microsoft.com/office/drawing/2014/main" id="{D4A5C219-D9AD-554E-ABFD-48764284FF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526367"/>
            <a:ext cx="1682126" cy="285514"/>
          </a:xfrm>
          <a:prstGeom prst="rect">
            <a:avLst/>
          </a:prstGeom>
        </p:spPr>
      </p:pic>
    </p:spTree>
    <p:extLst>
      <p:ext uri="{BB962C8B-B14F-4D97-AF65-F5344CB8AC3E}">
        <p14:creationId xmlns:p14="http://schemas.microsoft.com/office/powerpoint/2010/main" val="3493537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11582400" cy="1600200"/>
          </a:xfrm>
        </p:spPr>
        <p:txBody>
          <a:bodyPr/>
          <a:lstStyle>
            <a:lvl1pPr>
              <a:spcBef>
                <a:spcPts val="0"/>
              </a:spcBef>
              <a:spcAft>
                <a:spcPts val="600"/>
              </a:spcAft>
              <a:defRPr sz="2200" b="0" i="0">
                <a:solidFill>
                  <a:srgbClr val="005CA5"/>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 xmlns:a16="http://schemas.microsoft.com/office/drawing/2014/main" id="{3EF4260C-1339-984D-9610-22070166583D}"/>
              </a:ext>
            </a:extLst>
          </p:cNvPr>
          <p:cNvSpPr/>
          <p:nvPr userDrawn="1"/>
        </p:nvSpPr>
        <p:spPr>
          <a:xfrm>
            <a:off x="26504" y="6484957"/>
            <a:ext cx="12192000" cy="373043"/>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03395" y="6550224"/>
            <a:ext cx="983805" cy="276999"/>
          </a:xfrm>
          <a:prstGeom prst="rect">
            <a:avLst/>
          </a:prstGeom>
          <a:noFill/>
        </p:spPr>
        <p:txBody>
          <a:bodyPr wrap="square" rtlCol="0">
            <a:spAutoFit/>
          </a:bodyPr>
          <a:lstStyle/>
          <a:p>
            <a:pPr algn="r"/>
            <a:fld id="{2EE6E987-02F3-D44A-AF77-5C690A4AF2F3}" type="slidenum">
              <a:rPr lang="en-US" sz="1200" i="0" smtClean="0">
                <a:solidFill>
                  <a:schemeClr val="tx1">
                    <a:lumMod val="75000"/>
                    <a:lumOff val="25000"/>
                  </a:schemeClr>
                </a:solidFill>
                <a:latin typeface="Century Gothic" panose="020B0502020202020204" pitchFamily="34" charset="0"/>
                <a:cs typeface="Times New Roman" pitchFamily="18" charset="0"/>
              </a:rPr>
              <a:pPr algn="r"/>
              <a:t>‹#›</a:t>
            </a:fld>
            <a:r>
              <a:rPr lang="en-US" sz="1200" i="0" dirty="0" smtClean="0">
                <a:solidFill>
                  <a:schemeClr val="tx1">
                    <a:lumMod val="75000"/>
                    <a:lumOff val="25000"/>
                  </a:schemeClr>
                </a:solidFill>
                <a:latin typeface="Century Gothic" panose="020B0502020202020204" pitchFamily="34" charset="0"/>
                <a:cs typeface="Times New Roman" pitchFamily="18" charset="0"/>
              </a:rPr>
              <a:t>/36</a:t>
            </a:r>
            <a:endParaRPr lang="en-US" sz="1200" i="0" dirty="0">
              <a:solidFill>
                <a:schemeClr val="tx1">
                  <a:lumMod val="75000"/>
                  <a:lumOff val="25000"/>
                </a:schemeClr>
              </a:solidFill>
              <a:latin typeface="Century Gothic" panose="020B0502020202020204" pitchFamily="34" charset="0"/>
              <a:cs typeface="Times New Roman" pitchFamily="18" charset="0"/>
            </a:endParaRPr>
          </a:p>
        </p:txBody>
      </p:sp>
      <p:sp>
        <p:nvSpPr>
          <p:cNvPr id="8" name="Footer Placeholder 3"/>
          <p:cNvSpPr>
            <a:spLocks noGrp="1"/>
          </p:cNvSpPr>
          <p:nvPr userDrawn="1"/>
        </p:nvSpPr>
        <p:spPr>
          <a:xfrm>
            <a:off x="3855698" y="6517391"/>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smtClean="0">
                <a:solidFill>
                  <a:schemeClr val="tx1">
                    <a:lumMod val="75000"/>
                    <a:lumOff val="25000"/>
                  </a:schemeClr>
                </a:solidFill>
                <a:latin typeface="Century Gothic" panose="020B0502020202020204" pitchFamily="34" charset="0"/>
                <a:cs typeface="Times New Roman" pitchFamily="18" charset="0"/>
              </a:rPr>
              <a:t>EIC 2020</a:t>
            </a:r>
            <a:endParaRPr lang="en-US" sz="1600" b="0" i="0" baseline="0" dirty="0">
              <a:solidFill>
                <a:schemeClr val="tx1">
                  <a:lumMod val="75000"/>
                  <a:lumOff val="25000"/>
                </a:schemeClr>
              </a:solidFill>
              <a:latin typeface="Century Gothic" panose="020B0502020202020204" pitchFamily="34" charset="0"/>
              <a:cs typeface="Times New Roman" pitchFamily="18" charset="0"/>
            </a:endParaRPr>
          </a:p>
        </p:txBody>
      </p:sp>
      <p:sp>
        <p:nvSpPr>
          <p:cNvPr id="14" name="Picture Placeholder 13">
            <a:extLst>
              <a:ext uri="{FF2B5EF4-FFF2-40B4-BE49-F238E27FC236}">
                <a16:creationId xmlns="" xmlns:a16="http://schemas.microsoft.com/office/drawing/2014/main" id="{D6A7D506-5BBE-D048-938F-8D934A0A42A7}"/>
              </a:ext>
            </a:extLst>
          </p:cNvPr>
          <p:cNvSpPr>
            <a:spLocks noGrp="1"/>
          </p:cNvSpPr>
          <p:nvPr>
            <p:ph type="pic" sz="quarter" idx="10"/>
          </p:nvPr>
        </p:nvSpPr>
        <p:spPr>
          <a:xfrm>
            <a:off x="304800" y="2743200"/>
            <a:ext cx="5689600" cy="3505200"/>
          </a:xfrm>
        </p:spPr>
        <p:txBody>
          <a:bodyPr/>
          <a:lstStyle/>
          <a:p>
            <a:endParaRPr lang="en-US"/>
          </a:p>
        </p:txBody>
      </p:sp>
      <p:sp>
        <p:nvSpPr>
          <p:cNvPr id="16" name="Picture Placeholder 15">
            <a:extLst>
              <a:ext uri="{FF2B5EF4-FFF2-40B4-BE49-F238E27FC236}">
                <a16:creationId xmlns="" xmlns:a16="http://schemas.microsoft.com/office/drawing/2014/main" id="{723B36BD-4B44-5347-A41B-FC849E5911A9}"/>
              </a:ext>
            </a:extLst>
          </p:cNvPr>
          <p:cNvSpPr>
            <a:spLocks noGrp="1"/>
          </p:cNvSpPr>
          <p:nvPr>
            <p:ph type="pic" sz="quarter" idx="11"/>
          </p:nvPr>
        </p:nvSpPr>
        <p:spPr>
          <a:xfrm>
            <a:off x="6197600" y="2743200"/>
            <a:ext cx="5689600" cy="3505200"/>
          </a:xfrm>
        </p:spPr>
        <p:txBody>
          <a:bodyPr/>
          <a:lstStyle/>
          <a:p>
            <a:endParaRPr lang="en-US" dirty="0"/>
          </a:p>
        </p:txBody>
      </p:sp>
      <p:pic>
        <p:nvPicPr>
          <p:cNvPr id="10" name="Picture 9" descr="A picture containing clock, drawing&#10;&#10;Description automatically generated">
            <a:extLst>
              <a:ext uri="{FF2B5EF4-FFF2-40B4-BE49-F238E27FC236}">
                <a16:creationId xmlns="" xmlns:a16="http://schemas.microsoft.com/office/drawing/2014/main" id="{A1259400-BF0C-2D4A-BCAE-18409AAB50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526367"/>
            <a:ext cx="1682126" cy="285514"/>
          </a:xfrm>
          <a:prstGeom prst="rect">
            <a:avLst/>
          </a:prstGeom>
        </p:spPr>
      </p:pic>
    </p:spTree>
    <p:extLst>
      <p:ext uri="{BB962C8B-B14F-4D97-AF65-F5344CB8AC3E}">
        <p14:creationId xmlns:p14="http://schemas.microsoft.com/office/powerpoint/2010/main" val="4719646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IVNC_2019">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11582400" cy="685800"/>
          </a:xfrm>
        </p:spPr>
        <p:txBody>
          <a:bodyPr>
            <a:normAutofit/>
          </a:bodyPr>
          <a:lstStyle>
            <a:lvl1pPr>
              <a:defRPr sz="2800" b="1" i="0">
                <a:latin typeface="Gill Sans MT" panose="020B0502020104020203" pitchFamily="34" charset="77"/>
                <a:cs typeface="Times New Roman" pitchFamily="18" charset="0"/>
              </a:defRPr>
            </a:lvl1pPr>
          </a:lstStyle>
          <a:p>
            <a:r>
              <a:rPr lang="en-US" dirty="0"/>
              <a:t>Click to edit Master title style</a:t>
            </a:r>
          </a:p>
        </p:txBody>
      </p:sp>
      <p:sp>
        <p:nvSpPr>
          <p:cNvPr id="9" name="Content Placeholder 2"/>
          <p:cNvSpPr>
            <a:spLocks noGrp="1"/>
          </p:cNvSpPr>
          <p:nvPr>
            <p:ph idx="1"/>
          </p:nvPr>
        </p:nvSpPr>
        <p:spPr>
          <a:xfrm>
            <a:off x="304800" y="914400"/>
            <a:ext cx="5689600" cy="5334000"/>
          </a:xfrm>
        </p:spPr>
        <p:txBody>
          <a:bodyPr/>
          <a:lstStyle>
            <a:lvl1pPr>
              <a:spcBef>
                <a:spcPts val="0"/>
              </a:spcBef>
              <a:spcAft>
                <a:spcPts val="600"/>
              </a:spcAft>
              <a:defRPr sz="2200" b="0" i="0">
                <a:solidFill>
                  <a:srgbClr val="025BA8"/>
                </a:solidFill>
                <a:latin typeface="Gill Sans MT" panose="020B0502020104020203" pitchFamily="34" charset="77"/>
                <a:cs typeface="Times New Roman" pitchFamily="18" charset="0"/>
              </a:defRPr>
            </a:lvl1pPr>
            <a:lvl2pPr marL="742950" indent="-285750">
              <a:spcBef>
                <a:spcPts val="0"/>
              </a:spcBef>
              <a:spcAft>
                <a:spcPts val="600"/>
              </a:spcAft>
              <a:buFont typeface="Arial" panose="020B0604020202020204" pitchFamily="34" charset="0"/>
              <a:buChar char="•"/>
              <a:defRPr sz="1800" i="0">
                <a:solidFill>
                  <a:schemeClr val="tx1"/>
                </a:solidFill>
                <a:latin typeface="Gill Sans MT" panose="020B0502020104020203" pitchFamily="34" charset="77"/>
                <a:cs typeface="Times New Roman" pitchFamily="18" charset="0"/>
              </a:defRPr>
            </a:lvl2pPr>
            <a:lvl3pPr marL="1200150" indent="-285750">
              <a:spcBef>
                <a:spcPts val="0"/>
              </a:spcBef>
              <a:spcAft>
                <a:spcPts val="600"/>
              </a:spcAft>
              <a:buFont typeface="Arial" panose="020B0604020202020204" pitchFamily="34" charset="0"/>
              <a:buChar char="•"/>
              <a:defRPr sz="1600" i="0">
                <a:solidFill>
                  <a:schemeClr val="tx1"/>
                </a:solidFill>
                <a:latin typeface="Gill Sans MT" panose="020B0502020104020203" pitchFamily="34" charset="77"/>
                <a:cs typeface="Times New Roman" pitchFamily="18" charset="0"/>
              </a:defRPr>
            </a:lvl3pPr>
            <a:lvl4pPr marL="1657350" indent="-285750">
              <a:spcBef>
                <a:spcPts val="0"/>
              </a:spcBef>
              <a:spcAft>
                <a:spcPts val="600"/>
              </a:spcAft>
              <a:buFont typeface="Arial" panose="020B0604020202020204" pitchFamily="34" charset="0"/>
              <a:buChar char="•"/>
              <a:defRPr sz="1400" b="0" i="0">
                <a:solidFill>
                  <a:schemeClr val="tx1"/>
                </a:solidFill>
                <a:latin typeface="Gill Sans MT" panose="020B0502020104020203" pitchFamily="34" charset="77"/>
                <a:cs typeface="Times New Roman" pitchFamily="18" charset="0"/>
              </a:defRPr>
            </a:lvl4pPr>
            <a:lvl5pPr marL="2000250" indent="-171450">
              <a:spcBef>
                <a:spcPts val="0"/>
              </a:spcBef>
              <a:spcAft>
                <a:spcPts val="600"/>
              </a:spcAft>
              <a:buFont typeface="Arial" panose="020B0604020202020204" pitchFamily="34" charset="0"/>
              <a:buChar char="•"/>
              <a:defRPr sz="1200" b="0" i="0">
                <a:solidFill>
                  <a:schemeClr val="tx1"/>
                </a:solidFill>
                <a:latin typeface="Gill Sans MT" panose="020B0502020104020203" pitchFamily="34" charset="77"/>
                <a:cs typeface="Times New Roman"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Rectangle 2">
            <a:extLst>
              <a:ext uri="{FF2B5EF4-FFF2-40B4-BE49-F238E27FC236}">
                <a16:creationId xmlns="" xmlns:a16="http://schemas.microsoft.com/office/drawing/2014/main" id="{3EF4260C-1339-984D-9610-22070166583D}"/>
              </a:ext>
            </a:extLst>
          </p:cNvPr>
          <p:cNvSpPr/>
          <p:nvPr userDrawn="1"/>
        </p:nvSpPr>
        <p:spPr>
          <a:xfrm>
            <a:off x="0" y="6484958"/>
            <a:ext cx="12192000" cy="373043"/>
          </a:xfrm>
          <a:prstGeom prst="rect">
            <a:avLst/>
          </a:prstGeom>
          <a:solidFill>
            <a:srgbClr val="4484C5">
              <a:alpha val="24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sz="1800" dirty="0"/>
          </a:p>
        </p:txBody>
      </p:sp>
      <p:sp>
        <p:nvSpPr>
          <p:cNvPr id="11" name="TextBox 10"/>
          <p:cNvSpPr txBox="1"/>
          <p:nvPr userDrawn="1"/>
        </p:nvSpPr>
        <p:spPr>
          <a:xfrm>
            <a:off x="10903395" y="6550224"/>
            <a:ext cx="983805" cy="276999"/>
          </a:xfrm>
          <a:prstGeom prst="rect">
            <a:avLst/>
          </a:prstGeom>
          <a:noFill/>
        </p:spPr>
        <p:txBody>
          <a:bodyPr wrap="square" rtlCol="0">
            <a:spAutoFit/>
          </a:bodyPr>
          <a:lstStyle/>
          <a:p>
            <a:pPr algn="r"/>
            <a:fld id="{2EE6E987-02F3-D44A-AF77-5C690A4AF2F3}" type="slidenum">
              <a:rPr lang="en-US" sz="1200" i="0" smtClean="0">
                <a:solidFill>
                  <a:schemeClr val="tx1">
                    <a:lumMod val="75000"/>
                    <a:lumOff val="25000"/>
                  </a:schemeClr>
                </a:solidFill>
                <a:latin typeface="Century Gothic" panose="020B0502020202020204" pitchFamily="34" charset="0"/>
                <a:cs typeface="Times New Roman" pitchFamily="18" charset="0"/>
              </a:rPr>
              <a:pPr algn="r"/>
              <a:t>‹#›</a:t>
            </a:fld>
            <a:r>
              <a:rPr lang="en-US" sz="1200" i="0" dirty="0" smtClean="0">
                <a:solidFill>
                  <a:schemeClr val="tx1">
                    <a:lumMod val="75000"/>
                    <a:lumOff val="25000"/>
                  </a:schemeClr>
                </a:solidFill>
                <a:latin typeface="Century Gothic" panose="020B0502020202020204" pitchFamily="34" charset="0"/>
                <a:cs typeface="Times New Roman" pitchFamily="18" charset="0"/>
              </a:rPr>
              <a:t>/36</a:t>
            </a:r>
            <a:endParaRPr lang="en-US" sz="1200" i="0" dirty="0">
              <a:solidFill>
                <a:schemeClr val="tx1">
                  <a:lumMod val="75000"/>
                  <a:lumOff val="25000"/>
                </a:schemeClr>
              </a:solidFill>
              <a:latin typeface="Century Gothic" panose="020B0502020202020204" pitchFamily="34" charset="0"/>
              <a:cs typeface="Times New Roman" pitchFamily="18" charset="0"/>
            </a:endParaRPr>
          </a:p>
        </p:txBody>
      </p:sp>
      <p:sp>
        <p:nvSpPr>
          <p:cNvPr id="8" name="Footer Placeholder 3"/>
          <p:cNvSpPr>
            <a:spLocks noGrp="1"/>
          </p:cNvSpPr>
          <p:nvPr userDrawn="1"/>
        </p:nvSpPr>
        <p:spPr>
          <a:xfrm>
            <a:off x="3855698" y="6517391"/>
            <a:ext cx="4480604" cy="323166"/>
          </a:xfrm>
          <a:prstGeom prst="rect">
            <a:avLst/>
          </a:prstGeom>
        </p:spPr>
        <p:txBody>
          <a:bodyPr vert="horz" lIns="91440" tIns="45720" rIns="91440" bIns="45720" rtlCol="0" anchor="ctr"/>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b="0" i="0" baseline="0" dirty="0" smtClean="0">
                <a:solidFill>
                  <a:schemeClr val="tx1">
                    <a:lumMod val="75000"/>
                    <a:lumOff val="25000"/>
                  </a:schemeClr>
                </a:solidFill>
                <a:latin typeface="Century Gothic" panose="020B0502020202020204" pitchFamily="34" charset="0"/>
                <a:cs typeface="Times New Roman" pitchFamily="18" charset="0"/>
              </a:rPr>
              <a:t>EIC 2020</a:t>
            </a:r>
            <a:endParaRPr lang="en-US" sz="1600" b="0" i="0" baseline="0" dirty="0">
              <a:solidFill>
                <a:schemeClr val="tx1">
                  <a:lumMod val="75000"/>
                  <a:lumOff val="25000"/>
                </a:schemeClr>
              </a:solidFill>
              <a:latin typeface="Century Gothic" panose="020B0502020202020204" pitchFamily="34" charset="0"/>
              <a:cs typeface="Times New Roman" pitchFamily="18" charset="0"/>
            </a:endParaRPr>
          </a:p>
        </p:txBody>
      </p:sp>
      <p:sp>
        <p:nvSpPr>
          <p:cNvPr id="5" name="Picture Placeholder 4">
            <a:extLst>
              <a:ext uri="{FF2B5EF4-FFF2-40B4-BE49-F238E27FC236}">
                <a16:creationId xmlns="" xmlns:a16="http://schemas.microsoft.com/office/drawing/2014/main" id="{0A892F78-55BA-4441-B7DE-0A39415666E2}"/>
              </a:ext>
            </a:extLst>
          </p:cNvPr>
          <p:cNvSpPr>
            <a:spLocks noGrp="1"/>
          </p:cNvSpPr>
          <p:nvPr>
            <p:ph type="pic" sz="quarter" idx="10"/>
          </p:nvPr>
        </p:nvSpPr>
        <p:spPr>
          <a:xfrm>
            <a:off x="6197600" y="914400"/>
            <a:ext cx="5689600" cy="5334000"/>
          </a:xfrm>
        </p:spPr>
        <p:txBody>
          <a:bodyPr/>
          <a:lstStyle/>
          <a:p>
            <a:endParaRPr lang="en-US" dirty="0"/>
          </a:p>
        </p:txBody>
      </p:sp>
      <p:pic>
        <p:nvPicPr>
          <p:cNvPr id="10" name="Picture 9" descr="A picture containing clock, drawing&#10;&#10;Description automatically generated">
            <a:extLst>
              <a:ext uri="{FF2B5EF4-FFF2-40B4-BE49-F238E27FC236}">
                <a16:creationId xmlns="" xmlns:a16="http://schemas.microsoft.com/office/drawing/2014/main" id="{B45DF644-F4CD-8245-B099-9A6FDEDC291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0" y="6526367"/>
            <a:ext cx="1682126" cy="285514"/>
          </a:xfrm>
          <a:prstGeom prst="rect">
            <a:avLst/>
          </a:prstGeom>
        </p:spPr>
      </p:pic>
    </p:spTree>
    <p:extLst>
      <p:ext uri="{BB962C8B-B14F-4D97-AF65-F5344CB8AC3E}">
        <p14:creationId xmlns:p14="http://schemas.microsoft.com/office/powerpoint/2010/main" val="16686725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388E2-693B-481F-9B0B-022217EFC111}" type="slidenum">
              <a:rPr lang="en-US" smtClean="0"/>
              <a:t>‹#›</a:t>
            </a:fld>
            <a:endParaRPr lang="en-US"/>
          </a:p>
        </p:txBody>
      </p:sp>
    </p:spTree>
    <p:extLst>
      <p:ext uri="{BB962C8B-B14F-4D97-AF65-F5344CB8AC3E}">
        <p14:creationId xmlns:p14="http://schemas.microsoft.com/office/powerpoint/2010/main" val="4265885722"/>
      </p:ext>
    </p:extLst>
  </p:cSld>
  <p:clrMap bg1="lt1" tx1="dk1" bg2="lt2" tx2="dk2" accent1="accent1" accent2="accent2" accent3="accent3" accent4="accent4" accent5="accent5" accent6="accent6" hlink="hlink" folHlink="folHlink"/>
  <p:sldLayoutIdLst>
    <p:sldLayoutId id="2147483655" r:id="rId1"/>
    <p:sldLayoutId id="2147483659" r:id="rId2"/>
    <p:sldLayoutId id="2147483661" r:id="rId3"/>
    <p:sldLayoutId id="2147483662" r:id="rId4"/>
    <p:sldLayoutId id="2147483660" r:id="rId5"/>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tif"/><Relationship Id="rId5" Type="http://schemas.openxmlformats.org/officeDocument/2006/relationships/image" Target="../media/image4.jpg"/><Relationship Id="rId6" Type="http://schemas.openxmlformats.org/officeDocument/2006/relationships/image" Target="../media/image5.jpeg"/><Relationship Id="rId7" Type="http://schemas.openxmlformats.org/officeDocument/2006/relationships/image" Target="../media/image6.gif"/><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5" Type="http://schemas.openxmlformats.org/officeDocument/2006/relationships/image" Target="../media/image31.emf"/><Relationship Id="rId1" Type="http://schemas.openxmlformats.org/officeDocument/2006/relationships/slideLayout" Target="../slideLayouts/slideLayout2.xml"/><Relationship Id="rId2" Type="http://schemas.openxmlformats.org/officeDocument/2006/relationships/image" Target="../media/image28.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5" Type="http://schemas.openxmlformats.org/officeDocument/2006/relationships/image" Target="../media/image11.jpg"/><Relationship Id="rId6" Type="http://schemas.openxmlformats.org/officeDocument/2006/relationships/image" Target="../media/image12.jpg"/><Relationship Id="rId7" Type="http://schemas.openxmlformats.org/officeDocument/2006/relationships/image" Target="../media/image13.jpg"/><Relationship Id="rId8" Type="http://schemas.openxmlformats.org/officeDocument/2006/relationships/image" Target="../media/image14.jpg"/><Relationship Id="rId9"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hyperlink" Target="https://www.sirepo.com/" TargetMode="External"/><Relationship Id="rId1" Type="http://schemas.openxmlformats.org/officeDocument/2006/relationships/slideLayout" Target="../slideLayouts/slideLayout2.xml"/><Relationship Id="rId2" Type="http://schemas.openxmlformats.org/officeDocument/2006/relationships/image" Target="../media/image1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 Id="rId3"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emf"/><Relationship Id="rId1" Type="http://schemas.openxmlformats.org/officeDocument/2006/relationships/slideLayout" Target="../slideLayouts/slideLayout2.xml"/><Relationship Id="rId2"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nvSpPr>
        <p:spPr>
          <a:xfrm>
            <a:off x="800100" y="3632731"/>
            <a:ext cx="10591800" cy="2423600"/>
          </a:xfrm>
          <a:prstGeom prst="rect">
            <a:avLst/>
          </a:prstGeom>
        </p:spPr>
        <p:txBody>
          <a:bodyPr vert="horz" lIns="91440" tIns="45720" rIns="91440" bIns="45720" rtlCol="0" anchor="b"/>
          <a:lstStyle>
            <a:defPPr>
              <a:defRPr lang="en-US"/>
            </a:defPPr>
            <a:lvl1pPr algn="ctr" rtl="0" fontAlgn="base">
              <a:spcBef>
                <a:spcPct val="0"/>
              </a:spcBef>
              <a:spcAft>
                <a:spcPct val="0"/>
              </a:spcAft>
              <a:defRPr sz="1200" kern="1200">
                <a:solidFill>
                  <a:schemeClr val="tx1">
                    <a:tint val="75000"/>
                  </a:schemeClr>
                </a:solidFill>
                <a:latin typeface="Arial" pitchFamily="34" charset="0"/>
                <a:ea typeface="ＭＳ Ｐゴシック" pitchFamily="34" charset="-128"/>
                <a:cs typeface="+mn-cs"/>
              </a:defRPr>
            </a:lvl1pPr>
            <a:lvl2pPr marL="4556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28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00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7213" indent="1588"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a:lstStyle>
          <a:p>
            <a:r>
              <a:rPr lang="en-US" sz="1600" dirty="0" smtClean="0">
                <a:solidFill>
                  <a:srgbClr val="025BA8"/>
                </a:solidFill>
                <a:latin typeface="Gill Sans MT" panose="020B0502020104020203" pitchFamily="34" charset="77"/>
                <a:cs typeface="Times New Roman" pitchFamily="18" charset="0"/>
              </a:rPr>
              <a:t>October 8, 2020</a:t>
            </a:r>
            <a:endParaRPr lang="en-US" sz="1600" dirty="0">
              <a:solidFill>
                <a:srgbClr val="025BA8"/>
              </a:solidFill>
              <a:latin typeface="Gill Sans MT" panose="020B0502020104020203" pitchFamily="34" charset="77"/>
              <a:cs typeface="Times New Roman" pitchFamily="18" charset="0"/>
            </a:endParaRPr>
          </a:p>
          <a:p>
            <a:endParaRPr lang="en-US" b="1" dirty="0">
              <a:solidFill>
                <a:srgbClr val="B9D532"/>
              </a:solidFill>
              <a:latin typeface="Gill Sans MT" panose="020B0502020104020203" pitchFamily="34" charset="77"/>
              <a:cs typeface="Times New Roman" pitchFamily="18" charset="0"/>
            </a:endParaRPr>
          </a:p>
          <a:p>
            <a:r>
              <a:rPr lang="en-US" sz="2200" dirty="0" smtClean="0">
                <a:solidFill>
                  <a:srgbClr val="5FBB46"/>
                </a:solidFill>
                <a:latin typeface="Gill Sans MT" panose="020B0502020104020203" pitchFamily="34" charset="77"/>
                <a:cs typeface="Times New Roman" pitchFamily="18" charset="0"/>
              </a:rPr>
              <a:t>EIC 2020 Session 4.1</a:t>
            </a:r>
            <a:endParaRPr lang="en-US" sz="1400" b="1" dirty="0">
              <a:solidFill>
                <a:srgbClr val="5FBB46"/>
              </a:solidFill>
              <a:latin typeface="Gill Sans MT" panose="020B0502020104020203" pitchFamily="34" charset="77"/>
              <a:cs typeface="Times New Roman" pitchFamily="18" charset="0"/>
            </a:endParaRPr>
          </a:p>
          <a:p>
            <a:endParaRPr lang="en-US" sz="1400" b="1" dirty="0">
              <a:solidFill>
                <a:srgbClr val="B9D532"/>
              </a:solidFill>
              <a:latin typeface="Gill Sans MT" panose="020B0502020104020203" pitchFamily="34" charset="77"/>
              <a:cs typeface="Times New Roman" pitchFamily="18" charset="0"/>
            </a:endParaRPr>
          </a:p>
          <a:p>
            <a:endParaRPr lang="en-US" sz="1400" b="1" dirty="0">
              <a:solidFill>
                <a:srgbClr val="B9D532"/>
              </a:solidFill>
              <a:latin typeface="Gill Sans MT" panose="020B0502020104020203" pitchFamily="34" charset="77"/>
              <a:cs typeface="Times New Roman" pitchFamily="18" charset="0"/>
            </a:endParaRPr>
          </a:p>
          <a:p>
            <a:endParaRPr lang="en-US" sz="1400" b="1" dirty="0">
              <a:solidFill>
                <a:srgbClr val="B9D532"/>
              </a:solidFill>
              <a:latin typeface="Gill Sans MT" panose="020B0502020104020203" pitchFamily="34" charset="77"/>
              <a:cs typeface="Times New Roman" pitchFamily="18" charset="0"/>
            </a:endParaRPr>
          </a:p>
          <a:p>
            <a:r>
              <a:rPr lang="en-US" sz="1050" dirty="0">
                <a:latin typeface="Gill Sans MT" panose="020B0502020104020203" pitchFamily="34" charset="77"/>
              </a:rPr>
              <a:t>This material is based upon work supported by the U.S. Department of Energy, Office of Science, Office of </a:t>
            </a:r>
            <a:r>
              <a:rPr lang="en-US" sz="1050" dirty="0" smtClean="0">
                <a:latin typeface="Gill Sans MT" panose="020B0502020104020203" pitchFamily="34" charset="77"/>
              </a:rPr>
              <a:t>High Energy Physics, under </a:t>
            </a:r>
            <a:r>
              <a:rPr lang="en-US" sz="1050" dirty="0">
                <a:latin typeface="Gill Sans MT" panose="020B0502020104020203" pitchFamily="34" charset="77"/>
              </a:rPr>
              <a:t>Award </a:t>
            </a:r>
            <a:r>
              <a:rPr lang="en-US" sz="1050" dirty="0" smtClean="0">
                <a:latin typeface="Gill Sans MT" panose="020B0502020104020203" pitchFamily="34" charset="77"/>
              </a:rPr>
              <a:t>Number </a:t>
            </a:r>
            <a:r>
              <a:rPr lang="fi-FI" sz="1050" dirty="0">
                <a:latin typeface="Gill Sans MT" panose="020B0502020104020203" pitchFamily="34" charset="77"/>
              </a:rPr>
              <a:t>DE-SC0019979</a:t>
            </a:r>
            <a:endParaRPr lang="en-US" sz="1050" b="1" dirty="0">
              <a:solidFill>
                <a:srgbClr val="B9D532"/>
              </a:solidFill>
              <a:latin typeface="Gill Sans MT" panose="020B0502020104020203" pitchFamily="34" charset="77"/>
              <a:cs typeface="Times New Roman" pitchFamily="18" charset="0"/>
            </a:endParaRPr>
          </a:p>
        </p:txBody>
      </p:sp>
      <p:sp>
        <p:nvSpPr>
          <p:cNvPr id="2" name="Title 1"/>
          <p:cNvSpPr>
            <a:spLocks noGrp="1"/>
          </p:cNvSpPr>
          <p:nvPr>
            <p:ph type="title"/>
          </p:nvPr>
        </p:nvSpPr>
        <p:spPr>
          <a:xfrm>
            <a:off x="1676400" y="1295400"/>
            <a:ext cx="8839200" cy="2308506"/>
          </a:xfrm>
        </p:spPr>
        <p:txBody>
          <a:bodyPr anchor="t">
            <a:noAutofit/>
          </a:bodyPr>
          <a:lstStyle/>
          <a:p>
            <a:pPr defTabSz="457200">
              <a:lnSpc>
                <a:spcPct val="150000"/>
              </a:lnSpc>
              <a:defRPr sz="5600">
                <a:latin typeface="Optima"/>
                <a:ea typeface="Optima"/>
                <a:cs typeface="Optima"/>
                <a:sym typeface="Optima"/>
              </a:defRPr>
            </a:pPr>
            <a:r>
              <a:rPr lang="en-US" sz="2800" b="1" dirty="0">
                <a:latin typeface="Gill Sans MT" panose="020B0502020104020203" pitchFamily="34" charset="77"/>
              </a:rPr>
              <a:t>Machine Learning and Software for Accelerator </a:t>
            </a:r>
            <a:r>
              <a:rPr lang="en-US" sz="2800" b="1" dirty="0" smtClean="0">
                <a:latin typeface="Gill Sans MT" panose="020B0502020104020203" pitchFamily="34" charset="77"/>
              </a:rPr>
              <a:t>Operations</a:t>
            </a:r>
            <a:r>
              <a:rPr lang="en-US" sz="2800" b="1" dirty="0">
                <a:latin typeface="Gill Sans MT" panose="020B0502020104020203" pitchFamily="34" charset="77"/>
              </a:rPr>
              <a:t/>
            </a:r>
            <a:br>
              <a:rPr lang="en-US" sz="2800" b="1" dirty="0">
                <a:latin typeface="Gill Sans MT" panose="020B0502020104020203" pitchFamily="34" charset="77"/>
              </a:rPr>
            </a:br>
            <a:r>
              <a:rPr lang="en-US" sz="2800" dirty="0" smtClean="0">
                <a:latin typeface="Gill Sans MT" panose="020B0502020104020203" pitchFamily="34" charset="77"/>
              </a:rPr>
              <a:t/>
            </a:r>
            <a:br>
              <a:rPr lang="en-US" sz="2800" dirty="0" smtClean="0">
                <a:latin typeface="Gill Sans MT" panose="020B0502020104020203" pitchFamily="34" charset="77"/>
              </a:rPr>
            </a:br>
            <a:r>
              <a:rPr lang="en-US" sz="1800" dirty="0" smtClean="0">
                <a:latin typeface="Gill Sans MT" panose="020B0502020104020203" pitchFamily="34" charset="77"/>
              </a:rPr>
              <a:t>Jonathan Edelen*, Nathan Cook, Callie Federer, Christopher Hall</a:t>
            </a:r>
            <a:r>
              <a:rPr lang="en-US" sz="2000" dirty="0" smtClean="0">
                <a:latin typeface="Gill Sans MT" panose="020B0502020104020203" pitchFamily="34" charset="77"/>
              </a:rPr>
              <a:t/>
            </a:r>
            <a:br>
              <a:rPr lang="en-US" sz="2000" dirty="0" smtClean="0">
                <a:latin typeface="Gill Sans MT" panose="020B0502020104020203" pitchFamily="34" charset="77"/>
              </a:rPr>
            </a:br>
            <a:r>
              <a:rPr lang="en-US" sz="1200" dirty="0" smtClean="0">
                <a:latin typeface="Gill Sans MT" panose="020B0502020104020203" pitchFamily="34" charset="77"/>
              </a:rPr>
              <a:t>*</a:t>
            </a:r>
            <a:r>
              <a:rPr lang="en-US" sz="1200" dirty="0" err="1" smtClean="0">
                <a:latin typeface="Gill Sans MT" panose="020B0502020104020203" pitchFamily="34" charset="77"/>
              </a:rPr>
              <a:t>jedelen@radiasoft.net</a:t>
            </a:r>
            <a:endParaRPr lang="en-US" sz="1200" dirty="0">
              <a:latin typeface="Gill Sans MT" panose="020B0502020104020203" pitchFamily="34" charset="77"/>
            </a:endParaRPr>
          </a:p>
        </p:txBody>
      </p:sp>
      <p:sp>
        <p:nvSpPr>
          <p:cNvPr id="17" name="Rectangle 16"/>
          <p:cNvSpPr/>
          <p:nvPr/>
        </p:nvSpPr>
        <p:spPr>
          <a:xfrm>
            <a:off x="4165359" y="6325393"/>
            <a:ext cx="3556481" cy="307777"/>
          </a:xfrm>
          <a:prstGeom prst="rect">
            <a:avLst/>
          </a:prstGeom>
        </p:spPr>
        <p:txBody>
          <a:bodyPr wrap="square">
            <a:spAutoFit/>
          </a:bodyPr>
          <a:lstStyle/>
          <a:p>
            <a:r>
              <a:rPr lang="en-US" sz="1400" dirty="0">
                <a:latin typeface="Century Gothic" charset="0"/>
                <a:ea typeface="Century Gothic" charset="0"/>
                <a:cs typeface="Century Gothic" charset="0"/>
              </a:rPr>
              <a:t>Boulder, Colorado USA | </a:t>
            </a:r>
            <a:r>
              <a:rPr lang="en-US" sz="1400" dirty="0" err="1">
                <a:latin typeface="Century Gothic" charset="0"/>
                <a:ea typeface="Century Gothic" charset="0"/>
                <a:cs typeface="Century Gothic" charset="0"/>
              </a:rPr>
              <a:t>radiasoft.net</a:t>
            </a:r>
            <a:r>
              <a:rPr lang="en-US" sz="1400" dirty="0">
                <a:latin typeface="Century Gothic" charset="0"/>
                <a:ea typeface="Century Gothic" charset="0"/>
                <a:cs typeface="Century Gothic" charset="0"/>
              </a:rPr>
              <a:t> </a:t>
            </a: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599" y="6271700"/>
            <a:ext cx="2133600" cy="415164"/>
          </a:xfrm>
          <a:prstGeom prst="rect">
            <a:avLst/>
          </a:prstGeom>
        </p:spPr>
      </p:pic>
      <p:sp>
        <p:nvSpPr>
          <p:cNvPr id="4" name="Slide Number Placeholder 3">
            <a:extLst>
              <a:ext uri="{FF2B5EF4-FFF2-40B4-BE49-F238E27FC236}">
                <a16:creationId xmlns="" xmlns:a16="http://schemas.microsoft.com/office/drawing/2014/main" id="{2A77ABA4-F899-3F47-83F6-B8762DC1332F}"/>
              </a:ext>
            </a:extLst>
          </p:cNvPr>
          <p:cNvSpPr>
            <a:spLocks noGrp="1"/>
          </p:cNvSpPr>
          <p:nvPr>
            <p:ph type="sldNum" sz="quarter" idx="12"/>
          </p:nvPr>
        </p:nvSpPr>
        <p:spPr>
          <a:xfrm>
            <a:off x="9525000" y="6306313"/>
            <a:ext cx="685800" cy="415163"/>
          </a:xfrm>
        </p:spPr>
        <p:txBody>
          <a:bodyPr/>
          <a:lstStyle/>
          <a:p>
            <a:fld id="{E53388E2-693B-481F-9B0B-022217EFC111}" type="slidenum">
              <a:rPr lang="en-US" smtClean="0"/>
              <a:t>1</a:t>
            </a:fld>
            <a:endParaRPr lang="en-US" dirty="0"/>
          </a:p>
        </p:txBody>
      </p:sp>
      <p:pic>
        <p:nvPicPr>
          <p:cNvPr id="5" name="Picture 4" descr="A close up of a sign&#10;&#10;Description automatically generated">
            <a:extLst>
              <a:ext uri="{FF2B5EF4-FFF2-40B4-BE49-F238E27FC236}">
                <a16:creationId xmlns="" xmlns:a16="http://schemas.microsoft.com/office/drawing/2014/main" id="{4620FC48-7C51-9A4C-A32C-CAD9E56162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91700" y="6277488"/>
            <a:ext cx="2133601" cy="355600"/>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599" y="4064121"/>
            <a:ext cx="2714882" cy="995458"/>
          </a:xfrm>
          <a:prstGeom prst="rect">
            <a:avLst/>
          </a:prstGeom>
        </p:spPr>
      </p:pic>
      <p:pic>
        <p:nvPicPr>
          <p:cNvPr id="9" name="Picture 8" descr="mage result for Fermilab Logo">
            <a:extLst>
              <a:ext uri="{FF2B5EF4-FFF2-40B4-BE49-F238E27FC236}">
                <a16:creationId xmlns:a16="http://schemas.microsoft.com/office/drawing/2014/main" xmlns="" id="{7BD32D9F-962C-43AF-90EB-86304FFCF93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0706" b="32068"/>
          <a:stretch/>
        </p:blipFill>
        <p:spPr bwMode="auto">
          <a:xfrm>
            <a:off x="226047" y="5089981"/>
            <a:ext cx="2791393" cy="6927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xmlns="" id="{823FF237-D455-48F9-8615-04C4B1E8A5AF}"/>
              </a:ext>
            </a:extLst>
          </p:cNvPr>
          <p:cNvPicPr>
            <a:picLocks noChangeAspect="1"/>
          </p:cNvPicPr>
          <p:nvPr/>
        </p:nvPicPr>
        <p:blipFill>
          <a:blip r:embed="rId7"/>
          <a:stretch>
            <a:fillRect/>
          </a:stretch>
        </p:blipFill>
        <p:spPr>
          <a:xfrm>
            <a:off x="9448800" y="4066924"/>
            <a:ext cx="2647080" cy="992655"/>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48800" y="4983930"/>
            <a:ext cx="2663857" cy="823233"/>
          </a:xfrm>
          <a:prstGeom prst="rect">
            <a:avLst/>
          </a:prstGeom>
        </p:spPr>
      </p:pic>
    </p:spTree>
    <p:extLst>
      <p:ext uri="{BB962C8B-B14F-4D97-AF65-F5344CB8AC3E}">
        <p14:creationId xmlns:p14="http://schemas.microsoft.com/office/powerpoint/2010/main" val="13837057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Transfer learning enables portable solutions between accelerators</a:t>
            </a:r>
          </a:p>
        </p:txBody>
      </p:sp>
      <p:sp>
        <p:nvSpPr>
          <p:cNvPr id="3" name="Content Placeholder 2"/>
          <p:cNvSpPr>
            <a:spLocks noGrp="1"/>
          </p:cNvSpPr>
          <p:nvPr>
            <p:ph idx="1"/>
          </p:nvPr>
        </p:nvSpPr>
        <p:spPr>
          <a:xfrm>
            <a:off x="304800" y="914400"/>
            <a:ext cx="7467600" cy="2438400"/>
          </a:xfrm>
        </p:spPr>
        <p:txBody>
          <a:bodyPr/>
          <a:lstStyle/>
          <a:p>
            <a:r>
              <a:rPr lang="en-US" dirty="0"/>
              <a:t>Case Study: </a:t>
            </a:r>
            <a:r>
              <a:rPr lang="en-US" dirty="0" smtClean="0"/>
              <a:t> The </a:t>
            </a:r>
            <a:r>
              <a:rPr lang="en-US" dirty="0"/>
              <a:t>Fermilab </a:t>
            </a:r>
            <a:r>
              <a:rPr lang="en-US" dirty="0" smtClean="0"/>
              <a:t>LINAC</a:t>
            </a:r>
            <a:endParaRPr lang="en-US" dirty="0"/>
          </a:p>
          <a:p>
            <a:r>
              <a:rPr lang="en-US" dirty="0"/>
              <a:t>Neural networks trained on data from DTL Tanks 2, 3, and 4 for 1k epochs</a:t>
            </a:r>
          </a:p>
          <a:p>
            <a:pPr lvl="1"/>
            <a:r>
              <a:rPr lang="en-US" dirty="0"/>
              <a:t>Model from tank 2 is trained on data from tanks 3 and 4 for 1k epochs</a:t>
            </a:r>
          </a:p>
          <a:p>
            <a:pPr lvl="1"/>
            <a:r>
              <a:rPr lang="en-US" dirty="0"/>
              <a:t>Transfer learning trains faster and reaches a better overall solution</a:t>
            </a:r>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9757" y="3500288"/>
            <a:ext cx="11892486" cy="2748112"/>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2400" y="717280"/>
            <a:ext cx="4009136" cy="2777984"/>
          </a:xfrm>
          <a:prstGeom prst="rect">
            <a:avLst/>
          </a:prstGeom>
        </p:spPr>
      </p:pic>
    </p:spTree>
    <p:extLst>
      <p:ext uri="{BB962C8B-B14F-4D97-AF65-F5344CB8AC3E}">
        <p14:creationId xmlns:p14="http://schemas.microsoft.com/office/powerpoint/2010/main" val="1163622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Autoencoders for anomaly detection</a:t>
            </a:r>
            <a:endParaRPr lang="en-US" dirty="0"/>
          </a:p>
        </p:txBody>
      </p:sp>
      <p:sp>
        <p:nvSpPr>
          <p:cNvPr id="155" name="Content Placeholder 154"/>
          <p:cNvSpPr>
            <a:spLocks noGrp="1"/>
          </p:cNvSpPr>
          <p:nvPr>
            <p:ph idx="1"/>
          </p:nvPr>
        </p:nvSpPr>
        <p:spPr>
          <a:xfrm>
            <a:off x="6091236" y="812653"/>
            <a:ext cx="6030276" cy="2253697"/>
          </a:xfrm>
        </p:spPr>
        <p:txBody>
          <a:bodyPr>
            <a:normAutofit lnSpcReduction="10000"/>
          </a:bodyPr>
          <a:lstStyle/>
          <a:p>
            <a:r>
              <a:rPr lang="en-US" dirty="0" smtClean="0">
                <a:solidFill>
                  <a:srgbClr val="005CA5"/>
                </a:solidFill>
              </a:rPr>
              <a:t>Reconstruct unknown data using an autoencoder</a:t>
            </a:r>
          </a:p>
          <a:p>
            <a:pPr lvl="1"/>
            <a:r>
              <a:rPr lang="en-US" dirty="0" smtClean="0"/>
              <a:t>Train and validate the autoencoder on known good datasets </a:t>
            </a:r>
          </a:p>
          <a:p>
            <a:pPr lvl="1"/>
            <a:r>
              <a:rPr lang="en-US" dirty="0"/>
              <a:t>T</a:t>
            </a:r>
            <a:r>
              <a:rPr lang="en-US" dirty="0" smtClean="0"/>
              <a:t>est on unknown data (may be good or bad)</a:t>
            </a:r>
          </a:p>
          <a:p>
            <a:pPr lvl="1"/>
            <a:r>
              <a:rPr lang="en-US" dirty="0" smtClean="0"/>
              <a:t>Measure the degree to which the autoencoder successfully reconstructs the unknown data</a:t>
            </a:r>
          </a:p>
        </p:txBody>
      </p:sp>
      <p:sp>
        <p:nvSpPr>
          <p:cNvPr id="156" name="Content Placeholder 3">
            <a:extLst>
              <a:ext uri="{FF2B5EF4-FFF2-40B4-BE49-F238E27FC236}">
                <a16:creationId xmlns="" xmlns:a16="http://schemas.microsoft.com/office/drawing/2014/main" id="{02C04F73-5F2D-8545-A875-740D716BC635}"/>
              </a:ext>
            </a:extLst>
          </p:cNvPr>
          <p:cNvSpPr txBox="1">
            <a:spLocks/>
          </p:cNvSpPr>
          <p:nvPr/>
        </p:nvSpPr>
        <p:spPr>
          <a:xfrm>
            <a:off x="457200" y="704150"/>
            <a:ext cx="5486400" cy="2362200"/>
          </a:xfrm>
          <a:prstGeom prst="rect">
            <a:avLst/>
          </a:prstGeom>
        </p:spPr>
        <p:txBody>
          <a:bodyPr vert="horz" lIns="91440" tIns="45720" rIns="91440" bIns="45720" rtlCol="0">
            <a:normAutofit/>
          </a:bodyPr>
          <a:lstStyle>
            <a:lvl1pPr marL="342900" indent="-342900" algn="l" defTabSz="914400" rtl="0" eaLnBrk="1" latinLnBrk="0" hangingPunct="1">
              <a:spcBef>
                <a:spcPts val="0"/>
              </a:spcBef>
              <a:spcAft>
                <a:spcPts val="600"/>
              </a:spcAft>
              <a:buFont typeface="Arial" pitchFamily="34" charset="0"/>
              <a:buChar char="•"/>
              <a:defRPr sz="2200" b="0" i="0" kern="1200">
                <a:solidFill>
                  <a:srgbClr val="025BA8"/>
                </a:solidFill>
                <a:latin typeface="Gill Sans MT" panose="020B0502020104020203" pitchFamily="34" charset="77"/>
                <a:ea typeface="+mn-ea"/>
                <a:cs typeface="Times New Roman" pitchFamily="18" charset="0"/>
              </a:defRPr>
            </a:lvl1pPr>
            <a:lvl2pPr marL="742950" indent="-285750" algn="l" defTabSz="914400" rtl="0" eaLnBrk="1" latinLnBrk="0" hangingPunct="1">
              <a:spcBef>
                <a:spcPts val="0"/>
              </a:spcBef>
              <a:spcAft>
                <a:spcPts val="600"/>
              </a:spcAft>
              <a:buFont typeface="Arial" panose="020B0604020202020204" pitchFamily="34" charset="0"/>
              <a:buChar char="•"/>
              <a:defRPr sz="1800" i="0" kern="1200">
                <a:solidFill>
                  <a:schemeClr val="tx1"/>
                </a:solidFill>
                <a:latin typeface="Gill Sans MT" panose="020B0502020104020203" pitchFamily="34" charset="77"/>
                <a:ea typeface="+mn-ea"/>
                <a:cs typeface="Times New Roman" pitchFamily="18" charset="0"/>
              </a:defRPr>
            </a:lvl2pPr>
            <a:lvl3pPr marL="1200150" indent="-285750" algn="l" defTabSz="914400" rtl="0" eaLnBrk="1" latinLnBrk="0" hangingPunct="1">
              <a:spcBef>
                <a:spcPts val="0"/>
              </a:spcBef>
              <a:spcAft>
                <a:spcPts val="600"/>
              </a:spcAft>
              <a:buFont typeface="Arial" panose="020B0604020202020204" pitchFamily="34" charset="0"/>
              <a:buChar char="•"/>
              <a:defRPr sz="1600" i="0" kern="1200">
                <a:solidFill>
                  <a:schemeClr val="tx1"/>
                </a:solidFill>
                <a:latin typeface="Gill Sans MT" panose="020B0502020104020203" pitchFamily="34" charset="77"/>
                <a:ea typeface="+mn-ea"/>
                <a:cs typeface="Times New Roman" pitchFamily="18" charset="0"/>
              </a:defRPr>
            </a:lvl3pPr>
            <a:lvl4pPr marL="1657350" indent="-285750" algn="l" defTabSz="914400" rtl="0" eaLnBrk="1" latinLnBrk="0" hangingPunct="1">
              <a:spcBef>
                <a:spcPts val="0"/>
              </a:spcBef>
              <a:spcAft>
                <a:spcPts val="600"/>
              </a:spcAft>
              <a:buFont typeface="Arial" panose="020B0604020202020204" pitchFamily="34" charset="0"/>
              <a:buChar char="•"/>
              <a:defRPr sz="1400" b="0" i="0" kern="1200">
                <a:solidFill>
                  <a:schemeClr val="tx1"/>
                </a:solidFill>
                <a:latin typeface="Gill Sans MT" panose="020B0502020104020203" pitchFamily="34" charset="77"/>
                <a:ea typeface="+mn-ea"/>
                <a:cs typeface="Times New Roman" pitchFamily="18" charset="0"/>
              </a:defRPr>
            </a:lvl4pPr>
            <a:lvl5pPr marL="2000250" indent="-171450" algn="l" defTabSz="914400" rtl="0" eaLnBrk="1" latinLnBrk="0" hangingPunct="1">
              <a:spcBef>
                <a:spcPts val="0"/>
              </a:spcBef>
              <a:spcAft>
                <a:spcPts val="600"/>
              </a:spcAft>
              <a:buFont typeface="Arial" panose="020B0604020202020204" pitchFamily="34" charset="0"/>
              <a:buChar char="•"/>
              <a:defRPr sz="1200" b="0" i="0" kern="1200">
                <a:solidFill>
                  <a:schemeClr val="tx1"/>
                </a:solidFill>
                <a:latin typeface="Gill Sans MT" panose="020B0502020104020203" pitchFamily="34" charset="77"/>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grpSp>
        <p:nvGrpSpPr>
          <p:cNvPr id="12" name="Group 11"/>
          <p:cNvGrpSpPr/>
          <p:nvPr/>
        </p:nvGrpSpPr>
        <p:grpSpPr>
          <a:xfrm>
            <a:off x="788186" y="3234970"/>
            <a:ext cx="4555801" cy="2614569"/>
            <a:chOff x="884856" y="3204300"/>
            <a:chExt cx="4555801" cy="2614569"/>
          </a:xfrm>
        </p:grpSpPr>
        <p:grpSp>
          <p:nvGrpSpPr>
            <p:cNvPr id="95" name="Group 94"/>
            <p:cNvGrpSpPr/>
            <p:nvPr/>
          </p:nvGrpSpPr>
          <p:grpSpPr>
            <a:xfrm>
              <a:off x="1517017" y="3204300"/>
              <a:ext cx="3294546" cy="2614569"/>
              <a:chOff x="6966125" y="799432"/>
              <a:chExt cx="3294546" cy="2614569"/>
            </a:xfrm>
          </p:grpSpPr>
          <p:sp>
            <p:nvSpPr>
              <p:cNvPr id="6" name="Oval 5"/>
              <p:cNvSpPr/>
              <p:nvPr/>
            </p:nvSpPr>
            <p:spPr>
              <a:xfrm>
                <a:off x="7010400" y="127565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7010400" y="253338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010400" y="278431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010400" y="303523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7010830" y="152965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7010400" y="177937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7010400" y="202582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7010400" y="227621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p:cNvSpPr/>
              <p:nvPr/>
            </p:nvSpPr>
            <p:spPr>
              <a:xfrm>
                <a:off x="7381498" y="228089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a:off x="7381498" y="253182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p:cNvSpPr/>
              <p:nvPr/>
            </p:nvSpPr>
            <p:spPr>
              <a:xfrm>
                <a:off x="7381498" y="278274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p:cNvSpPr/>
              <p:nvPr/>
            </p:nvSpPr>
            <p:spPr>
              <a:xfrm>
                <a:off x="7381498" y="152688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7381498" y="177333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7381498" y="202372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p:cNvSpPr/>
              <p:nvPr/>
            </p:nvSpPr>
            <p:spPr>
              <a:xfrm>
                <a:off x="7758624" y="253817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p:cNvSpPr/>
              <p:nvPr/>
            </p:nvSpPr>
            <p:spPr>
              <a:xfrm>
                <a:off x="7758624" y="178415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p:cNvSpPr/>
              <p:nvPr/>
            </p:nvSpPr>
            <p:spPr>
              <a:xfrm>
                <a:off x="7758624" y="203060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p:cNvSpPr/>
              <p:nvPr/>
            </p:nvSpPr>
            <p:spPr>
              <a:xfrm>
                <a:off x="7758624" y="228099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p:cNvSpPr/>
              <p:nvPr/>
            </p:nvSpPr>
            <p:spPr>
              <a:xfrm>
                <a:off x="8128000" y="241635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p:cNvSpPr/>
              <p:nvPr/>
            </p:nvSpPr>
            <p:spPr>
              <a:xfrm>
                <a:off x="8128000" y="190878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p:cNvSpPr/>
              <p:nvPr/>
            </p:nvSpPr>
            <p:spPr>
              <a:xfrm>
                <a:off x="8128000" y="215917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p:cNvSpPr/>
              <p:nvPr/>
            </p:nvSpPr>
            <p:spPr>
              <a:xfrm>
                <a:off x="8500820" y="2300070"/>
                <a:ext cx="228600" cy="2286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p:cNvSpPr/>
              <p:nvPr/>
            </p:nvSpPr>
            <p:spPr>
              <a:xfrm>
                <a:off x="8500820" y="2042895"/>
                <a:ext cx="228600" cy="2286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p:cNvSpPr/>
              <p:nvPr/>
            </p:nvSpPr>
            <p:spPr>
              <a:xfrm>
                <a:off x="8870196" y="2416352"/>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8870196" y="1908787"/>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p:cNvSpPr/>
              <p:nvPr/>
            </p:nvSpPr>
            <p:spPr>
              <a:xfrm>
                <a:off x="8870196" y="2159177"/>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p:cNvSpPr/>
              <p:nvPr/>
            </p:nvSpPr>
            <p:spPr>
              <a:xfrm>
                <a:off x="9239572" y="2542841"/>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p:cNvSpPr/>
              <p:nvPr/>
            </p:nvSpPr>
            <p:spPr>
              <a:xfrm>
                <a:off x="9239572" y="1788828"/>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p:cNvSpPr/>
              <p:nvPr/>
            </p:nvSpPr>
            <p:spPr>
              <a:xfrm>
                <a:off x="9239572" y="203527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p:cNvSpPr/>
              <p:nvPr/>
            </p:nvSpPr>
            <p:spPr>
              <a:xfrm>
                <a:off x="9239572" y="228566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p:cNvSpPr/>
              <p:nvPr/>
            </p:nvSpPr>
            <p:spPr>
              <a:xfrm>
                <a:off x="9620572" y="2280895"/>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p:cNvSpPr/>
              <p:nvPr/>
            </p:nvSpPr>
            <p:spPr>
              <a:xfrm>
                <a:off x="9620572" y="2531820"/>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p:cNvSpPr/>
              <p:nvPr/>
            </p:nvSpPr>
            <p:spPr>
              <a:xfrm>
                <a:off x="9620572" y="2782745"/>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p:cNvSpPr/>
              <p:nvPr/>
            </p:nvSpPr>
            <p:spPr>
              <a:xfrm>
                <a:off x="9620572" y="1526882"/>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p:cNvSpPr/>
              <p:nvPr/>
            </p:nvSpPr>
            <p:spPr>
              <a:xfrm>
                <a:off x="9620572" y="1773330"/>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p:cNvSpPr/>
              <p:nvPr/>
            </p:nvSpPr>
            <p:spPr>
              <a:xfrm>
                <a:off x="9620572" y="2023720"/>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p:cNvSpPr/>
              <p:nvPr/>
            </p:nvSpPr>
            <p:spPr>
              <a:xfrm>
                <a:off x="9987796" y="127341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p:cNvSpPr/>
              <p:nvPr/>
            </p:nvSpPr>
            <p:spPr>
              <a:xfrm>
                <a:off x="9987796" y="2531151"/>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p:cNvSpPr/>
              <p:nvPr/>
            </p:nvSpPr>
            <p:spPr>
              <a:xfrm>
                <a:off x="9987796" y="278207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p:cNvSpPr/>
              <p:nvPr/>
            </p:nvSpPr>
            <p:spPr>
              <a:xfrm>
                <a:off x="9987796" y="3033001"/>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p:cNvSpPr/>
              <p:nvPr/>
            </p:nvSpPr>
            <p:spPr>
              <a:xfrm>
                <a:off x="9988226" y="152741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p:cNvSpPr/>
              <p:nvPr/>
            </p:nvSpPr>
            <p:spPr>
              <a:xfrm>
                <a:off x="9987796" y="1777138"/>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p:cNvSpPr/>
              <p:nvPr/>
            </p:nvSpPr>
            <p:spPr>
              <a:xfrm>
                <a:off x="9987796" y="202358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p:cNvSpPr/>
              <p:nvPr/>
            </p:nvSpPr>
            <p:spPr>
              <a:xfrm>
                <a:off x="9987796" y="227397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p:cNvSpPr/>
              <p:nvPr/>
            </p:nvSpPr>
            <p:spPr>
              <a:xfrm>
                <a:off x="6966125" y="799432"/>
                <a:ext cx="1390475" cy="381000"/>
              </a:xfrm>
              <a:prstGeom prst="rect">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Encoder</a:t>
                </a:r>
                <a:endParaRPr lang="en-US" dirty="0">
                  <a:solidFill>
                    <a:schemeClr val="tx1"/>
                  </a:solidFill>
                </a:endParaRPr>
              </a:p>
            </p:txBody>
          </p:sp>
          <p:sp>
            <p:nvSpPr>
              <p:cNvPr id="93" name="Rectangle 92"/>
              <p:cNvSpPr/>
              <p:nvPr/>
            </p:nvSpPr>
            <p:spPr>
              <a:xfrm>
                <a:off x="8870196" y="799432"/>
                <a:ext cx="1390475" cy="381000"/>
              </a:xfrm>
              <a:prstGeom prst="rect">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Decoder</a:t>
                </a:r>
                <a:endParaRPr lang="en-US" dirty="0">
                  <a:solidFill>
                    <a:schemeClr val="tx1"/>
                  </a:solidFill>
                </a:endParaRPr>
              </a:p>
            </p:txBody>
          </p:sp>
          <p:sp>
            <p:nvSpPr>
              <p:cNvPr id="94" name="Rectangle 93"/>
              <p:cNvSpPr/>
              <p:nvPr/>
            </p:nvSpPr>
            <p:spPr>
              <a:xfrm>
                <a:off x="7919882" y="3033001"/>
                <a:ext cx="1390475" cy="38100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Latent Space</a:t>
                </a:r>
                <a:endParaRPr lang="en-US" dirty="0">
                  <a:solidFill>
                    <a:schemeClr val="tx1"/>
                  </a:solidFill>
                </a:endParaRPr>
              </a:p>
            </p:txBody>
          </p:sp>
        </p:gr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856" y="3878844"/>
              <a:ext cx="469900" cy="1536700"/>
            </a:xfrm>
            <a:prstGeom prst="rect">
              <a:avLst/>
            </a:prstGeom>
          </p:spPr>
        </p:pic>
        <p:pic>
          <p:nvPicPr>
            <p:cNvPr id="180" name="Picture 17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0757" y="3854264"/>
              <a:ext cx="469900" cy="1536700"/>
            </a:xfrm>
            <a:prstGeom prst="rect">
              <a:avLst/>
            </a:prstGeom>
          </p:spPr>
        </p:pic>
      </p:grpSp>
      <p:grpSp>
        <p:nvGrpSpPr>
          <p:cNvPr id="13" name="Group 12"/>
          <p:cNvGrpSpPr/>
          <p:nvPr/>
        </p:nvGrpSpPr>
        <p:grpSpPr>
          <a:xfrm>
            <a:off x="5967241" y="3234970"/>
            <a:ext cx="4553541" cy="2614569"/>
            <a:chOff x="6179991" y="3204300"/>
            <a:chExt cx="4553541" cy="2614569"/>
          </a:xfrm>
        </p:grpSpPr>
        <p:grpSp>
          <p:nvGrpSpPr>
            <p:cNvPr id="100" name="Group 99"/>
            <p:cNvGrpSpPr/>
            <p:nvPr/>
          </p:nvGrpSpPr>
          <p:grpSpPr>
            <a:xfrm>
              <a:off x="6809892" y="3204300"/>
              <a:ext cx="3294546" cy="2614569"/>
              <a:chOff x="6966125" y="799432"/>
              <a:chExt cx="3294546" cy="2614569"/>
            </a:xfrm>
          </p:grpSpPr>
          <p:sp>
            <p:nvSpPr>
              <p:cNvPr id="127" name="Oval 126"/>
              <p:cNvSpPr/>
              <p:nvPr/>
            </p:nvSpPr>
            <p:spPr>
              <a:xfrm>
                <a:off x="7010400" y="127565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p:cNvSpPr/>
              <p:nvPr/>
            </p:nvSpPr>
            <p:spPr>
              <a:xfrm>
                <a:off x="7010400" y="253338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p:cNvSpPr/>
              <p:nvPr/>
            </p:nvSpPr>
            <p:spPr>
              <a:xfrm>
                <a:off x="7010400" y="278431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p:cNvSpPr/>
              <p:nvPr/>
            </p:nvSpPr>
            <p:spPr>
              <a:xfrm>
                <a:off x="7010400" y="303523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p:cNvSpPr/>
              <p:nvPr/>
            </p:nvSpPr>
            <p:spPr>
              <a:xfrm>
                <a:off x="7010830" y="152965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p:cNvSpPr/>
              <p:nvPr/>
            </p:nvSpPr>
            <p:spPr>
              <a:xfrm>
                <a:off x="7010400" y="177937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p:cNvSpPr/>
              <p:nvPr/>
            </p:nvSpPr>
            <p:spPr>
              <a:xfrm>
                <a:off x="7010400" y="202582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p:cNvSpPr/>
              <p:nvPr/>
            </p:nvSpPr>
            <p:spPr>
              <a:xfrm>
                <a:off x="7010400" y="227621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p:cNvSpPr/>
              <p:nvPr/>
            </p:nvSpPr>
            <p:spPr>
              <a:xfrm>
                <a:off x="7381498" y="228089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p:cNvSpPr/>
              <p:nvPr/>
            </p:nvSpPr>
            <p:spPr>
              <a:xfrm>
                <a:off x="7381498" y="253182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p:cNvSpPr/>
              <p:nvPr/>
            </p:nvSpPr>
            <p:spPr>
              <a:xfrm>
                <a:off x="7381498" y="278274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p:cNvSpPr/>
              <p:nvPr/>
            </p:nvSpPr>
            <p:spPr>
              <a:xfrm>
                <a:off x="7381498" y="152688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p:cNvSpPr/>
              <p:nvPr/>
            </p:nvSpPr>
            <p:spPr>
              <a:xfrm>
                <a:off x="7381498" y="177333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p:cNvSpPr/>
              <p:nvPr/>
            </p:nvSpPr>
            <p:spPr>
              <a:xfrm>
                <a:off x="7381498" y="202372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p:cNvSpPr/>
              <p:nvPr/>
            </p:nvSpPr>
            <p:spPr>
              <a:xfrm>
                <a:off x="7758624" y="2538170"/>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p:cNvSpPr/>
              <p:nvPr/>
            </p:nvSpPr>
            <p:spPr>
              <a:xfrm>
                <a:off x="7758624" y="178415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p:cNvSpPr/>
              <p:nvPr/>
            </p:nvSpPr>
            <p:spPr>
              <a:xfrm>
                <a:off x="7758624" y="203060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p:cNvSpPr/>
              <p:nvPr/>
            </p:nvSpPr>
            <p:spPr>
              <a:xfrm>
                <a:off x="7758624" y="2280995"/>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p:cNvSpPr/>
              <p:nvPr/>
            </p:nvSpPr>
            <p:spPr>
              <a:xfrm>
                <a:off x="8128000" y="2416352"/>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p:cNvSpPr/>
              <p:nvPr/>
            </p:nvSpPr>
            <p:spPr>
              <a:xfrm>
                <a:off x="8128000" y="190878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p:cNvSpPr/>
              <p:nvPr/>
            </p:nvSpPr>
            <p:spPr>
              <a:xfrm>
                <a:off x="8128000" y="2159177"/>
                <a:ext cx="228600" cy="228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p:cNvSpPr/>
              <p:nvPr/>
            </p:nvSpPr>
            <p:spPr>
              <a:xfrm>
                <a:off x="8500820" y="2300070"/>
                <a:ext cx="228600" cy="2286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Oval 150"/>
              <p:cNvSpPr/>
              <p:nvPr/>
            </p:nvSpPr>
            <p:spPr>
              <a:xfrm>
                <a:off x="8500820" y="2042895"/>
                <a:ext cx="228600" cy="22860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p:cNvSpPr/>
              <p:nvPr/>
            </p:nvSpPr>
            <p:spPr>
              <a:xfrm>
                <a:off x="8870196" y="2416352"/>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p:cNvSpPr/>
              <p:nvPr/>
            </p:nvSpPr>
            <p:spPr>
              <a:xfrm>
                <a:off x="8870196" y="1908787"/>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157"/>
              <p:cNvSpPr/>
              <p:nvPr/>
            </p:nvSpPr>
            <p:spPr>
              <a:xfrm>
                <a:off x="8870196" y="2159177"/>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Oval 158"/>
              <p:cNvSpPr/>
              <p:nvPr/>
            </p:nvSpPr>
            <p:spPr>
              <a:xfrm>
                <a:off x="9239572" y="2542841"/>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p:cNvSpPr/>
              <p:nvPr/>
            </p:nvSpPr>
            <p:spPr>
              <a:xfrm>
                <a:off x="9239572" y="1788828"/>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160"/>
              <p:cNvSpPr/>
              <p:nvPr/>
            </p:nvSpPr>
            <p:spPr>
              <a:xfrm>
                <a:off x="9239572" y="203527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p:cNvSpPr/>
              <p:nvPr/>
            </p:nvSpPr>
            <p:spPr>
              <a:xfrm>
                <a:off x="9239572" y="228566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Oval 162"/>
              <p:cNvSpPr/>
              <p:nvPr/>
            </p:nvSpPr>
            <p:spPr>
              <a:xfrm>
                <a:off x="9620572" y="2280895"/>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p:cNvSpPr/>
              <p:nvPr/>
            </p:nvSpPr>
            <p:spPr>
              <a:xfrm>
                <a:off x="9620572" y="2531820"/>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Oval 164"/>
              <p:cNvSpPr/>
              <p:nvPr/>
            </p:nvSpPr>
            <p:spPr>
              <a:xfrm>
                <a:off x="9620572" y="2782745"/>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p:cNvSpPr/>
              <p:nvPr/>
            </p:nvSpPr>
            <p:spPr>
              <a:xfrm>
                <a:off x="9620572" y="1526882"/>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p:cNvSpPr/>
              <p:nvPr/>
            </p:nvSpPr>
            <p:spPr>
              <a:xfrm>
                <a:off x="9620572" y="1773330"/>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p:cNvSpPr/>
              <p:nvPr/>
            </p:nvSpPr>
            <p:spPr>
              <a:xfrm>
                <a:off x="9620572" y="2023720"/>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Oval 168"/>
              <p:cNvSpPr/>
              <p:nvPr/>
            </p:nvSpPr>
            <p:spPr>
              <a:xfrm>
                <a:off x="9987796" y="127341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0" name="Oval 169"/>
              <p:cNvSpPr/>
              <p:nvPr/>
            </p:nvSpPr>
            <p:spPr>
              <a:xfrm>
                <a:off x="9987796" y="2531151"/>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p:cNvSpPr/>
              <p:nvPr/>
            </p:nvSpPr>
            <p:spPr>
              <a:xfrm>
                <a:off x="9987796" y="278207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p:cNvSpPr/>
              <p:nvPr/>
            </p:nvSpPr>
            <p:spPr>
              <a:xfrm>
                <a:off x="9987796" y="3033001"/>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p:cNvSpPr/>
              <p:nvPr/>
            </p:nvSpPr>
            <p:spPr>
              <a:xfrm>
                <a:off x="9988226" y="152741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p:cNvSpPr/>
              <p:nvPr/>
            </p:nvSpPr>
            <p:spPr>
              <a:xfrm>
                <a:off x="9987796" y="1777138"/>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174"/>
              <p:cNvSpPr/>
              <p:nvPr/>
            </p:nvSpPr>
            <p:spPr>
              <a:xfrm>
                <a:off x="9987796" y="202358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6" name="Oval 175"/>
              <p:cNvSpPr/>
              <p:nvPr/>
            </p:nvSpPr>
            <p:spPr>
              <a:xfrm>
                <a:off x="9987796" y="2273976"/>
                <a:ext cx="228600" cy="228600"/>
              </a:xfrm>
              <a:prstGeom prst="ellipse">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Rectangle 176"/>
              <p:cNvSpPr/>
              <p:nvPr/>
            </p:nvSpPr>
            <p:spPr>
              <a:xfrm>
                <a:off x="6966125" y="799432"/>
                <a:ext cx="1390475" cy="381000"/>
              </a:xfrm>
              <a:prstGeom prst="rect">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Encoder</a:t>
                </a:r>
                <a:endParaRPr lang="en-US" dirty="0">
                  <a:solidFill>
                    <a:schemeClr val="tx1"/>
                  </a:solidFill>
                </a:endParaRPr>
              </a:p>
            </p:txBody>
          </p:sp>
          <p:sp>
            <p:nvSpPr>
              <p:cNvPr id="178" name="Rectangle 177"/>
              <p:cNvSpPr/>
              <p:nvPr/>
            </p:nvSpPr>
            <p:spPr>
              <a:xfrm>
                <a:off x="8870196" y="799432"/>
                <a:ext cx="1390475" cy="381000"/>
              </a:xfrm>
              <a:prstGeom prst="rect">
                <a:avLst/>
              </a:prstGeom>
              <a:noFill/>
              <a:ln w="508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Decoder</a:t>
                </a:r>
                <a:endParaRPr lang="en-US" dirty="0">
                  <a:solidFill>
                    <a:schemeClr val="tx1"/>
                  </a:solidFill>
                </a:endParaRPr>
              </a:p>
            </p:txBody>
          </p:sp>
          <p:sp>
            <p:nvSpPr>
              <p:cNvPr id="179" name="Rectangle 178"/>
              <p:cNvSpPr/>
              <p:nvPr/>
            </p:nvSpPr>
            <p:spPr>
              <a:xfrm>
                <a:off x="7919882" y="3033001"/>
                <a:ext cx="1390475" cy="381000"/>
              </a:xfrm>
              <a:prstGeom prst="rect">
                <a:avLst/>
              </a:prstGeom>
              <a:noFill/>
              <a:ln w="508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mtClean="0">
                    <a:solidFill>
                      <a:schemeClr val="tx1"/>
                    </a:solidFill>
                  </a:rPr>
                  <a:t>Latent Space</a:t>
                </a:r>
                <a:endParaRPr lang="en-US" dirty="0">
                  <a:solidFill>
                    <a:schemeClr val="tx1"/>
                  </a:solidFill>
                </a:endParaRP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9991" y="3854264"/>
              <a:ext cx="457200" cy="15367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76332" y="3853847"/>
              <a:ext cx="457200" cy="1536700"/>
            </a:xfrm>
            <a:prstGeom prst="rect">
              <a:avLst/>
            </a:prstGeom>
          </p:spPr>
        </p:pic>
      </p:gr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66078" y="4587640"/>
            <a:ext cx="1333500" cy="279400"/>
          </a:xfrm>
          <a:prstGeom prst="rect">
            <a:avLst/>
          </a:prstGeom>
        </p:spPr>
      </p:pic>
      <p:sp>
        <p:nvSpPr>
          <p:cNvPr id="108" name="Content Placeholder 154"/>
          <p:cNvSpPr txBox="1">
            <a:spLocks/>
          </p:cNvSpPr>
          <p:nvPr/>
        </p:nvSpPr>
        <p:spPr>
          <a:xfrm>
            <a:off x="310055" y="762000"/>
            <a:ext cx="6030276" cy="2322198"/>
          </a:xfrm>
          <a:prstGeom prst="rect">
            <a:avLst/>
          </a:prstGeom>
        </p:spPr>
        <p:txBody>
          <a:bodyPr vert="horz" lIns="91440" tIns="45720" rIns="91440" bIns="45720" rtlCol="0">
            <a:normAutofit/>
          </a:bodyPr>
          <a:lstStyle>
            <a:lvl1pPr marL="342900" indent="-342900" algn="l" defTabSz="914400" rtl="0" eaLnBrk="1" latinLnBrk="0" hangingPunct="1">
              <a:spcBef>
                <a:spcPts val="0"/>
              </a:spcBef>
              <a:spcAft>
                <a:spcPts val="600"/>
              </a:spcAft>
              <a:buFont typeface="Arial" pitchFamily="34" charset="0"/>
              <a:buChar char="•"/>
              <a:defRPr sz="2200" b="0" i="0" kern="1200">
                <a:solidFill>
                  <a:srgbClr val="025BA8"/>
                </a:solidFill>
                <a:latin typeface="Gill Sans MT" panose="020B0502020104020203" pitchFamily="34" charset="77"/>
                <a:ea typeface="+mn-ea"/>
                <a:cs typeface="Times New Roman" pitchFamily="18" charset="0"/>
              </a:defRPr>
            </a:lvl1pPr>
            <a:lvl2pPr marL="742950" indent="-285750" algn="l" defTabSz="914400" rtl="0" eaLnBrk="1" latinLnBrk="0" hangingPunct="1">
              <a:spcBef>
                <a:spcPts val="0"/>
              </a:spcBef>
              <a:spcAft>
                <a:spcPts val="600"/>
              </a:spcAft>
              <a:buFont typeface="Arial" panose="020B0604020202020204" pitchFamily="34" charset="0"/>
              <a:buChar char="•"/>
              <a:defRPr sz="1800" i="0" kern="1200">
                <a:solidFill>
                  <a:schemeClr val="tx1"/>
                </a:solidFill>
                <a:latin typeface="Gill Sans MT" panose="020B0502020104020203" pitchFamily="34" charset="77"/>
                <a:ea typeface="+mn-ea"/>
                <a:cs typeface="Times New Roman" pitchFamily="18" charset="0"/>
              </a:defRPr>
            </a:lvl2pPr>
            <a:lvl3pPr marL="1200150" indent="-285750" algn="l" defTabSz="914400" rtl="0" eaLnBrk="1" latinLnBrk="0" hangingPunct="1">
              <a:spcBef>
                <a:spcPts val="0"/>
              </a:spcBef>
              <a:spcAft>
                <a:spcPts val="600"/>
              </a:spcAft>
              <a:buFont typeface="Arial" panose="020B0604020202020204" pitchFamily="34" charset="0"/>
              <a:buChar char="•"/>
              <a:defRPr sz="1600" i="0" kern="1200">
                <a:solidFill>
                  <a:schemeClr val="tx1"/>
                </a:solidFill>
                <a:latin typeface="Gill Sans MT" panose="020B0502020104020203" pitchFamily="34" charset="77"/>
                <a:ea typeface="+mn-ea"/>
                <a:cs typeface="Times New Roman" pitchFamily="18" charset="0"/>
              </a:defRPr>
            </a:lvl3pPr>
            <a:lvl4pPr marL="1657350" indent="-285750" algn="l" defTabSz="914400" rtl="0" eaLnBrk="1" latinLnBrk="0" hangingPunct="1">
              <a:spcBef>
                <a:spcPts val="0"/>
              </a:spcBef>
              <a:spcAft>
                <a:spcPts val="600"/>
              </a:spcAft>
              <a:buFont typeface="Arial" panose="020B0604020202020204" pitchFamily="34" charset="0"/>
              <a:buChar char="•"/>
              <a:defRPr sz="1400" b="0" i="0" kern="1200">
                <a:solidFill>
                  <a:schemeClr val="tx1"/>
                </a:solidFill>
                <a:latin typeface="Gill Sans MT" panose="020B0502020104020203" pitchFamily="34" charset="77"/>
                <a:ea typeface="+mn-ea"/>
                <a:cs typeface="Times New Roman" pitchFamily="18" charset="0"/>
              </a:defRPr>
            </a:lvl4pPr>
            <a:lvl5pPr marL="2000250" indent="-171450" algn="l" defTabSz="914400" rtl="0" eaLnBrk="1" latinLnBrk="0" hangingPunct="1">
              <a:spcBef>
                <a:spcPts val="0"/>
              </a:spcBef>
              <a:spcAft>
                <a:spcPts val="600"/>
              </a:spcAft>
              <a:buFont typeface="Arial" panose="020B0604020202020204" pitchFamily="34" charset="0"/>
              <a:buChar char="•"/>
              <a:defRPr sz="1200" b="0" i="0" kern="1200">
                <a:solidFill>
                  <a:schemeClr val="tx1"/>
                </a:solidFill>
                <a:latin typeface="Gill Sans MT" panose="020B0502020104020203" pitchFamily="34" charset="77"/>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rgbClr val="005CA5"/>
                </a:solidFill>
              </a:rPr>
              <a:t>Neural networks structures</a:t>
            </a:r>
          </a:p>
          <a:p>
            <a:pPr lvl="1"/>
            <a:r>
              <a:rPr lang="en-US" dirty="0" smtClean="0"/>
              <a:t>The encoder reduces the input dimension to some minimum number of nodes</a:t>
            </a:r>
          </a:p>
          <a:p>
            <a:pPr lvl="1"/>
            <a:r>
              <a:rPr lang="en-US" dirty="0" smtClean="0"/>
              <a:t>The decoder reconstructs the input data </a:t>
            </a:r>
          </a:p>
          <a:p>
            <a:pPr lvl="1"/>
            <a:r>
              <a:rPr lang="en-US" dirty="0" smtClean="0"/>
              <a:t>A trained autoencoder is essentially an identity transformation for the input data</a:t>
            </a:r>
          </a:p>
          <a:p>
            <a:pPr lvl="1"/>
            <a:endParaRPr lang="en-US" dirty="0" smtClean="0"/>
          </a:p>
        </p:txBody>
      </p:sp>
    </p:spTree>
    <p:extLst>
      <p:ext uri="{BB962C8B-B14F-4D97-AF65-F5344CB8AC3E}">
        <p14:creationId xmlns:p14="http://schemas.microsoft.com/office/powerpoint/2010/main" val="2069232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faulty magnet power supplies in the APS</a:t>
            </a:r>
            <a:endParaRPr lang="en-US" dirty="0"/>
          </a:p>
        </p:txBody>
      </p:sp>
      <p:sp>
        <p:nvSpPr>
          <p:cNvPr id="3" name="Content Placeholder 2"/>
          <p:cNvSpPr>
            <a:spLocks noGrp="1"/>
          </p:cNvSpPr>
          <p:nvPr>
            <p:ph idx="1"/>
          </p:nvPr>
        </p:nvSpPr>
        <p:spPr>
          <a:xfrm>
            <a:off x="304800" y="914400"/>
            <a:ext cx="11353800" cy="838200"/>
          </a:xfrm>
        </p:spPr>
        <p:txBody>
          <a:bodyPr>
            <a:normAutofit lnSpcReduction="10000"/>
          </a:bodyPr>
          <a:lstStyle/>
          <a:p>
            <a:r>
              <a:rPr lang="en-US" dirty="0" smtClean="0"/>
              <a:t>Can we predict if a fault will occur? </a:t>
            </a:r>
          </a:p>
          <a:p>
            <a:pPr lvl="1"/>
            <a:r>
              <a:rPr lang="en-US" dirty="0" smtClean="0"/>
              <a:t>If yes, can we predict which magnet will fault </a:t>
            </a:r>
            <a:endParaRPr lang="en-US" dirty="0"/>
          </a:p>
          <a:p>
            <a:endParaRPr lang="en-US" dirty="0" smtClean="0"/>
          </a:p>
          <a:p>
            <a:pPr lvl="1"/>
            <a:endParaRPr lang="en-US" dirty="0" smtClean="0"/>
          </a:p>
        </p:txBody>
      </p:sp>
    </p:spTree>
    <p:extLst>
      <p:ext uri="{BB962C8B-B14F-4D97-AF65-F5344CB8AC3E}">
        <p14:creationId xmlns:p14="http://schemas.microsoft.com/office/powerpoint/2010/main" val="14982999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3505200"/>
            <a:ext cx="11125200" cy="2456634"/>
          </a:xfrm>
          <a:prstGeom prst="rect">
            <a:avLst/>
          </a:prstGeom>
        </p:spPr>
      </p:pic>
      <p:sp>
        <p:nvSpPr>
          <p:cNvPr id="33" name="Rectangle 32"/>
          <p:cNvSpPr/>
          <p:nvPr/>
        </p:nvSpPr>
        <p:spPr>
          <a:xfrm>
            <a:off x="675212" y="3643134"/>
            <a:ext cx="4832802" cy="2224665"/>
          </a:xfrm>
          <a:prstGeom prst="rect">
            <a:avLst/>
          </a:prstGeom>
          <a:solidFill>
            <a:schemeClr val="accent3">
              <a:alpha val="29000"/>
            </a:schemeClr>
          </a:solidFill>
          <a:ln>
            <a:solidFill>
              <a:schemeClr val="accent3">
                <a:lumMod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5508014" y="3657599"/>
            <a:ext cx="6150586" cy="2224665"/>
          </a:xfrm>
          <a:prstGeom prst="rect">
            <a:avLst/>
          </a:prstGeom>
          <a:solidFill>
            <a:schemeClr val="accent1">
              <a:alpha val="29000"/>
            </a:schemeClr>
          </a:solidFill>
          <a:ln>
            <a:solidFill>
              <a:schemeClr val="accent1">
                <a:shade val="50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Detecting faulty magnet power supplies in the APS</a:t>
            </a:r>
            <a:endParaRPr lang="en-US" dirty="0"/>
          </a:p>
        </p:txBody>
      </p:sp>
      <p:sp>
        <p:nvSpPr>
          <p:cNvPr id="3" name="Content Placeholder 2"/>
          <p:cNvSpPr>
            <a:spLocks noGrp="1"/>
          </p:cNvSpPr>
          <p:nvPr>
            <p:ph idx="1"/>
          </p:nvPr>
        </p:nvSpPr>
        <p:spPr>
          <a:xfrm>
            <a:off x="304800" y="914400"/>
            <a:ext cx="11353800" cy="1924204"/>
          </a:xfrm>
        </p:spPr>
        <p:txBody>
          <a:bodyPr>
            <a:normAutofit lnSpcReduction="10000"/>
          </a:bodyPr>
          <a:lstStyle/>
          <a:p>
            <a:r>
              <a:rPr lang="en-US" dirty="0" smtClean="0"/>
              <a:t>Can we predict if a fault will occur? </a:t>
            </a:r>
          </a:p>
          <a:p>
            <a:pPr lvl="1"/>
            <a:r>
              <a:rPr lang="en-US" dirty="0" smtClean="0"/>
              <a:t>If yes, can we predict which magnet will fault </a:t>
            </a:r>
            <a:endParaRPr lang="en-US" dirty="0"/>
          </a:p>
          <a:p>
            <a:endParaRPr lang="en-US" dirty="0" smtClean="0"/>
          </a:p>
          <a:p>
            <a:r>
              <a:rPr lang="en-US" dirty="0" smtClean="0"/>
              <a:t>Components </a:t>
            </a:r>
            <a:r>
              <a:rPr lang="en-US" dirty="0"/>
              <a:t>of interest </a:t>
            </a:r>
          </a:p>
          <a:p>
            <a:pPr lvl="1"/>
            <a:r>
              <a:rPr lang="en-US" dirty="0"/>
              <a:t>1320 magnet power </a:t>
            </a:r>
            <a:r>
              <a:rPr lang="en-US" dirty="0" smtClean="0"/>
              <a:t>supplies / 40 </a:t>
            </a:r>
            <a:r>
              <a:rPr lang="en-US" dirty="0"/>
              <a:t>sectors </a:t>
            </a:r>
            <a:r>
              <a:rPr lang="en-US" dirty="0" smtClean="0"/>
              <a:t>(each </a:t>
            </a:r>
            <a:r>
              <a:rPr lang="en-US" dirty="0"/>
              <a:t>has </a:t>
            </a:r>
            <a:r>
              <a:rPr lang="en-US" dirty="0" smtClean="0"/>
              <a:t>A (green) </a:t>
            </a:r>
            <a:r>
              <a:rPr lang="en-US" dirty="0"/>
              <a:t>and </a:t>
            </a:r>
            <a:r>
              <a:rPr lang="en-US" dirty="0" smtClean="0"/>
              <a:t>B (blue) </a:t>
            </a:r>
            <a:r>
              <a:rPr lang="en-US" dirty="0"/>
              <a:t>sections)</a:t>
            </a:r>
          </a:p>
          <a:p>
            <a:pPr lvl="1"/>
            <a:endParaRPr lang="en-US" dirty="0" smtClean="0"/>
          </a:p>
        </p:txBody>
      </p:sp>
      <p:sp>
        <p:nvSpPr>
          <p:cNvPr id="7" name="Rectangle 6"/>
          <p:cNvSpPr/>
          <p:nvPr/>
        </p:nvSpPr>
        <p:spPr>
          <a:xfrm>
            <a:off x="609600" y="5905899"/>
            <a:ext cx="9753600" cy="276999"/>
          </a:xfrm>
          <a:prstGeom prst="rect">
            <a:avLst/>
          </a:prstGeom>
        </p:spPr>
        <p:txBody>
          <a:bodyPr wrap="square">
            <a:spAutoFit/>
          </a:bodyPr>
          <a:lstStyle/>
          <a:p>
            <a:r>
              <a:rPr lang="en-US" sz="1200" dirty="0"/>
              <a:t>https://</a:t>
            </a:r>
            <a:r>
              <a:rPr lang="en-US" sz="1200" dirty="0" err="1"/>
              <a:t>www.energy.gov</a:t>
            </a:r>
            <a:r>
              <a:rPr lang="en-US" sz="1200" dirty="0"/>
              <a:t>/sites/prod/files/2019/04/f62/Advanced-Photon-Source-Upgrade-</a:t>
            </a:r>
            <a:r>
              <a:rPr lang="en-US" sz="1200" dirty="0" err="1"/>
              <a:t>Project.pdf</a:t>
            </a:r>
            <a:endParaRPr lang="en-US" sz="1200" dirty="0"/>
          </a:p>
        </p:txBody>
      </p:sp>
      <p:sp>
        <p:nvSpPr>
          <p:cNvPr id="5" name="TextBox 4"/>
          <p:cNvSpPr txBox="1"/>
          <p:nvPr/>
        </p:nvSpPr>
        <p:spPr>
          <a:xfrm>
            <a:off x="1752600" y="3059668"/>
            <a:ext cx="1398140" cy="369332"/>
          </a:xfrm>
          <a:prstGeom prst="rect">
            <a:avLst/>
          </a:prstGeom>
          <a:noFill/>
          <a:ln w="38100">
            <a:solidFill>
              <a:schemeClr val="tx2">
                <a:lumMod val="50000"/>
              </a:schemeClr>
            </a:solidFill>
          </a:ln>
        </p:spPr>
        <p:txBody>
          <a:bodyPr wrap="none" rtlCol="0">
            <a:spAutoFit/>
          </a:bodyPr>
          <a:lstStyle/>
          <a:p>
            <a:r>
              <a:rPr lang="en-US" dirty="0" smtClean="0"/>
              <a:t>Quadrupoles</a:t>
            </a:r>
            <a:endParaRPr lang="en-US" dirty="0"/>
          </a:p>
        </p:txBody>
      </p:sp>
      <p:sp>
        <p:nvSpPr>
          <p:cNvPr id="8" name="TextBox 7"/>
          <p:cNvSpPr txBox="1"/>
          <p:nvPr/>
        </p:nvSpPr>
        <p:spPr>
          <a:xfrm>
            <a:off x="4419600" y="3097768"/>
            <a:ext cx="1202765" cy="369332"/>
          </a:xfrm>
          <a:prstGeom prst="rect">
            <a:avLst/>
          </a:prstGeom>
          <a:noFill/>
          <a:ln w="38100">
            <a:solidFill>
              <a:srgbClr val="FFFF00"/>
            </a:solidFill>
          </a:ln>
        </p:spPr>
        <p:txBody>
          <a:bodyPr wrap="none" rtlCol="0">
            <a:spAutoFit/>
          </a:bodyPr>
          <a:lstStyle/>
          <a:p>
            <a:r>
              <a:rPr lang="en-US" smtClean="0"/>
              <a:t>Sextupoles</a:t>
            </a:r>
            <a:endParaRPr lang="en-US" dirty="0"/>
          </a:p>
        </p:txBody>
      </p:sp>
      <p:sp>
        <p:nvSpPr>
          <p:cNvPr id="9" name="TextBox 8"/>
          <p:cNvSpPr txBox="1"/>
          <p:nvPr/>
        </p:nvSpPr>
        <p:spPr>
          <a:xfrm>
            <a:off x="7772400" y="3078481"/>
            <a:ext cx="1163139" cy="369332"/>
          </a:xfrm>
          <a:prstGeom prst="rect">
            <a:avLst/>
          </a:prstGeom>
          <a:noFill/>
          <a:ln w="38100">
            <a:solidFill>
              <a:schemeClr val="bg2">
                <a:lumMod val="50000"/>
              </a:schemeClr>
            </a:solidFill>
          </a:ln>
        </p:spPr>
        <p:txBody>
          <a:bodyPr wrap="none" rtlCol="0">
            <a:spAutoFit/>
          </a:bodyPr>
          <a:lstStyle/>
          <a:p>
            <a:r>
              <a:rPr lang="en-US" dirty="0" smtClean="0"/>
              <a:t>Correctors</a:t>
            </a:r>
            <a:endParaRPr lang="en-US" dirty="0"/>
          </a:p>
        </p:txBody>
      </p:sp>
      <p:cxnSp>
        <p:nvCxnSpPr>
          <p:cNvPr id="11" name="Straight Arrow Connector 10"/>
          <p:cNvCxnSpPr>
            <a:stCxn id="5" idx="2"/>
          </p:cNvCxnSpPr>
          <p:nvPr/>
        </p:nvCxnSpPr>
        <p:spPr>
          <a:xfrm flipH="1">
            <a:off x="1676400" y="3429000"/>
            <a:ext cx="775270" cy="175260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5" idx="2"/>
          </p:cNvCxnSpPr>
          <p:nvPr/>
        </p:nvCxnSpPr>
        <p:spPr>
          <a:xfrm flipH="1">
            <a:off x="2178335" y="3429000"/>
            <a:ext cx="273335" cy="1690866"/>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451670" y="3447813"/>
            <a:ext cx="139130" cy="1710153"/>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8" idx="2"/>
          </p:cNvCxnSpPr>
          <p:nvPr/>
        </p:nvCxnSpPr>
        <p:spPr>
          <a:xfrm flipH="1">
            <a:off x="4419600" y="3467100"/>
            <a:ext cx="601383" cy="1652766"/>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8" idx="2"/>
          </p:cNvCxnSpPr>
          <p:nvPr/>
        </p:nvCxnSpPr>
        <p:spPr>
          <a:xfrm>
            <a:off x="5020983" y="3467100"/>
            <a:ext cx="363443" cy="1517166"/>
          </a:xfrm>
          <a:prstGeom prst="straightConnector1">
            <a:avLst/>
          </a:prstGeom>
          <a:ln w="3810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9" idx="2"/>
          </p:cNvCxnSpPr>
          <p:nvPr/>
        </p:nvCxnSpPr>
        <p:spPr>
          <a:xfrm flipH="1">
            <a:off x="7924800" y="3447813"/>
            <a:ext cx="429170" cy="1710153"/>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8353970" y="3465857"/>
            <a:ext cx="637630" cy="1654009"/>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8353970" y="3505200"/>
            <a:ext cx="1171030" cy="1676400"/>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5871457" y="3465857"/>
            <a:ext cx="2482513" cy="1518409"/>
          </a:xfrm>
          <a:prstGeom prst="straightConnector1">
            <a:avLst/>
          </a:prstGeom>
          <a:ln w="38100">
            <a:solidFill>
              <a:schemeClr val="bg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0879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faulty magnet power supplies in the APS</a:t>
            </a:r>
            <a:endParaRPr lang="en-US" dirty="0"/>
          </a:p>
        </p:txBody>
      </p:sp>
      <p:sp>
        <p:nvSpPr>
          <p:cNvPr id="3" name="Content Placeholder 2"/>
          <p:cNvSpPr>
            <a:spLocks noGrp="1"/>
          </p:cNvSpPr>
          <p:nvPr>
            <p:ph idx="1"/>
          </p:nvPr>
        </p:nvSpPr>
        <p:spPr>
          <a:xfrm>
            <a:off x="304800" y="914400"/>
            <a:ext cx="5562600" cy="5257800"/>
          </a:xfrm>
        </p:spPr>
        <p:txBody>
          <a:bodyPr>
            <a:normAutofit/>
          </a:bodyPr>
          <a:lstStyle/>
          <a:p>
            <a:r>
              <a:rPr lang="en-US" dirty="0" smtClean="0"/>
              <a:t>Time series data for 1320 magnets</a:t>
            </a:r>
          </a:p>
          <a:p>
            <a:pPr lvl="1"/>
            <a:r>
              <a:rPr lang="en-US" dirty="0" smtClean="0"/>
              <a:t>Power supply cap temperature </a:t>
            </a:r>
          </a:p>
          <a:p>
            <a:pPr lvl="1"/>
            <a:r>
              <a:rPr lang="en-US" dirty="0" smtClean="0"/>
              <a:t>Current </a:t>
            </a:r>
          </a:p>
          <a:p>
            <a:pPr lvl="1"/>
            <a:r>
              <a:rPr lang="en-US" dirty="0" smtClean="0"/>
              <a:t>Magnet temperature </a:t>
            </a:r>
          </a:p>
          <a:p>
            <a:endParaRPr lang="en-US" dirty="0" smtClean="0"/>
          </a:p>
          <a:p>
            <a:r>
              <a:rPr lang="en-US" dirty="0" smtClean="0"/>
              <a:t>Reference data (blue) </a:t>
            </a:r>
          </a:p>
          <a:p>
            <a:pPr lvl="1"/>
            <a:r>
              <a:rPr lang="en-US" dirty="0" smtClean="0"/>
              <a:t>No fault occurs in vicinity, normal operations </a:t>
            </a:r>
          </a:p>
          <a:p>
            <a:r>
              <a:rPr lang="en-US" dirty="0" smtClean="0"/>
              <a:t>Test data (orange)</a:t>
            </a:r>
          </a:p>
          <a:p>
            <a:pPr lvl="1"/>
            <a:r>
              <a:rPr lang="en-US" dirty="0" smtClean="0"/>
              <a:t>Magnet failure occurs</a:t>
            </a:r>
          </a:p>
          <a:p>
            <a:pPr lvl="1"/>
            <a:r>
              <a:rPr lang="en-US" dirty="0" smtClean="0"/>
              <a:t>Data is clipped and does not include final minutes prior to magnet fault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860809"/>
            <a:ext cx="4474866" cy="2796791"/>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3617485"/>
            <a:ext cx="4474866" cy="2796791"/>
          </a:xfrm>
          <a:prstGeom prst="rect">
            <a:avLst/>
          </a:prstGeom>
        </p:spPr>
      </p:pic>
    </p:spTree>
    <p:extLst>
      <p:ext uri="{BB962C8B-B14F-4D97-AF65-F5344CB8AC3E}">
        <p14:creationId xmlns:p14="http://schemas.microsoft.com/office/powerpoint/2010/main" val="3253988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Detecting faulty magnet power supplies in the APS</a:t>
            </a:r>
            <a:endParaRPr lang="en-US" dirty="0"/>
          </a:p>
        </p:txBody>
      </p:sp>
      <p:sp>
        <p:nvSpPr>
          <p:cNvPr id="3" name="Content Placeholder 2"/>
          <p:cNvSpPr>
            <a:spLocks noGrp="1"/>
          </p:cNvSpPr>
          <p:nvPr>
            <p:ph idx="1"/>
          </p:nvPr>
        </p:nvSpPr>
        <p:spPr>
          <a:xfrm>
            <a:off x="304800" y="914400"/>
            <a:ext cx="5562600" cy="5257800"/>
          </a:xfrm>
        </p:spPr>
        <p:txBody>
          <a:bodyPr>
            <a:normAutofit/>
          </a:bodyPr>
          <a:lstStyle/>
          <a:p>
            <a:r>
              <a:rPr lang="en-US" dirty="0" smtClean="0"/>
              <a:t>Time series data for 1320 magnets</a:t>
            </a:r>
          </a:p>
          <a:p>
            <a:pPr lvl="1"/>
            <a:r>
              <a:rPr lang="en-US" dirty="0" smtClean="0"/>
              <a:t>Power supply cap temperature </a:t>
            </a:r>
          </a:p>
          <a:p>
            <a:pPr lvl="1"/>
            <a:r>
              <a:rPr lang="en-US" dirty="0" smtClean="0"/>
              <a:t>Current </a:t>
            </a:r>
          </a:p>
          <a:p>
            <a:pPr lvl="1"/>
            <a:r>
              <a:rPr lang="en-US" dirty="0" smtClean="0"/>
              <a:t>Magnet temperature </a:t>
            </a:r>
          </a:p>
          <a:p>
            <a:endParaRPr lang="en-US" dirty="0" smtClean="0"/>
          </a:p>
          <a:p>
            <a:r>
              <a:rPr lang="en-US" dirty="0"/>
              <a:t>Simplifications </a:t>
            </a:r>
          </a:p>
          <a:p>
            <a:pPr lvl="1"/>
            <a:r>
              <a:rPr lang="en-US" dirty="0"/>
              <a:t>Aggregate by </a:t>
            </a:r>
            <a:r>
              <a:rPr lang="en-US" dirty="0" smtClean="0"/>
              <a:t>each section in a sector</a:t>
            </a:r>
            <a:r>
              <a:rPr lang="en-US" dirty="0"/>
              <a:t>: sum current across magnets in a sector (80 inputs/outputs)</a:t>
            </a:r>
          </a:p>
          <a:p>
            <a:pPr lvl="1"/>
            <a:r>
              <a:rPr lang="en-US" dirty="0"/>
              <a:t>Aggregate by magnet type in sectors: sum current across each magnet type in a sector (320 inputs/outputs)</a:t>
            </a:r>
          </a:p>
          <a:p>
            <a:pPr lvl="1"/>
            <a:r>
              <a:rPr lang="en-US" dirty="0"/>
              <a:t>Consider magnet current or temperature</a:t>
            </a:r>
          </a:p>
          <a:p>
            <a:pPr lvl="1"/>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24600" y="860809"/>
            <a:ext cx="4474866" cy="2796791"/>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600" y="3617485"/>
            <a:ext cx="4474866" cy="2796791"/>
          </a:xfrm>
          <a:prstGeom prst="rect">
            <a:avLst/>
          </a:prstGeom>
        </p:spPr>
      </p:pic>
    </p:spTree>
    <p:extLst>
      <p:ext uri="{BB962C8B-B14F-4D97-AF65-F5344CB8AC3E}">
        <p14:creationId xmlns:p14="http://schemas.microsoft.com/office/powerpoint/2010/main" val="14670733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Aggregating by Sector</a:t>
            </a:r>
            <a:endParaRPr lang="en-US" dirty="0"/>
          </a:p>
        </p:txBody>
      </p:sp>
      <p:sp>
        <p:nvSpPr>
          <p:cNvPr id="10" name="Content Placeholder 9"/>
          <p:cNvSpPr>
            <a:spLocks noGrp="1"/>
          </p:cNvSpPr>
          <p:nvPr>
            <p:ph idx="1"/>
          </p:nvPr>
        </p:nvSpPr>
        <p:spPr>
          <a:xfrm>
            <a:off x="304800" y="914400"/>
            <a:ext cx="11582400" cy="2133600"/>
          </a:xfrm>
        </p:spPr>
        <p:txBody>
          <a:bodyPr>
            <a:normAutofit fontScale="92500" lnSpcReduction="10000"/>
          </a:bodyPr>
          <a:lstStyle/>
          <a:p>
            <a:r>
              <a:rPr lang="en-US" dirty="0" smtClean="0"/>
              <a:t>Overview of dataset</a:t>
            </a:r>
          </a:p>
          <a:p>
            <a:pPr lvl="1"/>
            <a:r>
              <a:rPr lang="en-US" dirty="0" smtClean="0"/>
              <a:t>Reference </a:t>
            </a:r>
            <a:r>
              <a:rPr lang="en-US" dirty="0"/>
              <a:t>data </a:t>
            </a:r>
            <a:r>
              <a:rPr lang="en-US" dirty="0" smtClean="0"/>
              <a:t>(left) used </a:t>
            </a:r>
            <a:r>
              <a:rPr lang="en-US" dirty="0"/>
              <a:t>for training and </a:t>
            </a:r>
            <a:r>
              <a:rPr lang="en-US" dirty="0" smtClean="0"/>
              <a:t>validation </a:t>
            </a:r>
            <a:endParaRPr lang="en-US" dirty="0"/>
          </a:p>
          <a:p>
            <a:pPr lvl="1"/>
            <a:r>
              <a:rPr lang="en-US" dirty="0"/>
              <a:t>T</a:t>
            </a:r>
            <a:r>
              <a:rPr lang="en-US" dirty="0" smtClean="0"/>
              <a:t>est data (middle) with known anomalies</a:t>
            </a:r>
          </a:p>
          <a:p>
            <a:pPr lvl="1"/>
            <a:r>
              <a:rPr lang="en-US" dirty="0" smtClean="0"/>
              <a:t>Histogram difference (right) </a:t>
            </a:r>
          </a:p>
          <a:p>
            <a:r>
              <a:rPr lang="en-US" dirty="0"/>
              <a:t>C</a:t>
            </a:r>
            <a:r>
              <a:rPr lang="en-US" dirty="0" smtClean="0"/>
              <a:t>lear visual differences but datasets are qualitatively similar</a:t>
            </a:r>
          </a:p>
          <a:p>
            <a:r>
              <a:rPr lang="en-US" dirty="0" smtClean="0"/>
              <a:t>Differences between sectors are apparent </a:t>
            </a:r>
          </a:p>
          <a:p>
            <a:endParaRPr lang="en-US" dirty="0"/>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3276600"/>
            <a:ext cx="3759200" cy="2819400"/>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92600" y="3276600"/>
            <a:ext cx="3759200" cy="2819400"/>
          </a:xfrm>
          <a:prstGeom prst="rect">
            <a:avLst/>
          </a:prstGeom>
        </p:spPr>
      </p:pic>
      <p:pic>
        <p:nvPicPr>
          <p:cNvPr id="16" name="Picture 1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51800" y="3276600"/>
            <a:ext cx="3759200" cy="2819400"/>
          </a:xfrm>
          <a:prstGeom prst="rect">
            <a:avLst/>
          </a:prstGeom>
        </p:spPr>
      </p:pic>
    </p:spTree>
    <p:extLst>
      <p:ext uri="{BB962C8B-B14F-4D97-AF65-F5344CB8AC3E}">
        <p14:creationId xmlns:p14="http://schemas.microsoft.com/office/powerpoint/2010/main" val="3965104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04800" y="87923"/>
            <a:ext cx="11582400" cy="685800"/>
          </a:xfrm>
        </p:spPr>
        <p:txBody>
          <a:bodyPr/>
          <a:lstStyle/>
          <a:p>
            <a:r>
              <a:rPr lang="en-US" dirty="0" smtClean="0"/>
              <a:t>Autoencoder performance</a:t>
            </a:r>
            <a:endParaRPr lang="en-US" dirty="0"/>
          </a:p>
        </p:txBody>
      </p:sp>
      <p:sp>
        <p:nvSpPr>
          <p:cNvPr id="10" name="Content Placeholder 9"/>
          <p:cNvSpPr>
            <a:spLocks noGrp="1"/>
          </p:cNvSpPr>
          <p:nvPr>
            <p:ph idx="1"/>
          </p:nvPr>
        </p:nvSpPr>
        <p:spPr>
          <a:xfrm>
            <a:off x="304800" y="990600"/>
            <a:ext cx="5257800" cy="1981200"/>
          </a:xfrm>
        </p:spPr>
        <p:txBody>
          <a:bodyPr>
            <a:normAutofit/>
          </a:bodyPr>
          <a:lstStyle/>
          <a:p>
            <a:r>
              <a:rPr lang="en-US" dirty="0" smtClean="0"/>
              <a:t>Prediction results for the validation data</a:t>
            </a:r>
          </a:p>
          <a:p>
            <a:pPr lvl="1"/>
            <a:r>
              <a:rPr lang="en-US" dirty="0" smtClean="0"/>
              <a:t>Data aggregated by sector </a:t>
            </a:r>
          </a:p>
          <a:p>
            <a:pPr lvl="1"/>
            <a:r>
              <a:rPr lang="en-US" dirty="0" smtClean="0"/>
              <a:t>Layers: </a:t>
            </a:r>
            <a:r>
              <a:rPr lang="is-IS" dirty="0" smtClean="0"/>
              <a:t>60</a:t>
            </a:r>
            <a:r>
              <a:rPr lang="is-IS" dirty="0"/>
              <a:t>, 40, 20, 10, 8, 2, 8, 10, 20, 40, </a:t>
            </a:r>
            <a:r>
              <a:rPr lang="is-IS" dirty="0" smtClean="0"/>
              <a:t>60</a:t>
            </a:r>
          </a:p>
          <a:p>
            <a:pPr lvl="1"/>
            <a:r>
              <a:rPr lang="en-US" dirty="0" err="1" smtClean="0"/>
              <a:t>relu</a:t>
            </a:r>
            <a:r>
              <a:rPr lang="en-US" dirty="0" smtClean="0"/>
              <a:t> activation functions </a:t>
            </a:r>
          </a:p>
          <a:p>
            <a:pPr lvl="1"/>
            <a:r>
              <a:rPr lang="en-US" dirty="0" smtClean="0"/>
              <a:t>Gaussian noise for regularization</a:t>
            </a:r>
          </a:p>
          <a:p>
            <a:pPr lvl="1"/>
            <a:endParaRPr lang="en-US" dirty="0" smtClean="0"/>
          </a:p>
          <a:p>
            <a:pPr lvl="1"/>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162300"/>
            <a:ext cx="4343400" cy="28956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2200" y="952500"/>
            <a:ext cx="5105400" cy="5105400"/>
          </a:xfrm>
          <a:prstGeom prst="rect">
            <a:avLst/>
          </a:prstGeom>
        </p:spPr>
      </p:pic>
    </p:spTree>
    <p:extLst>
      <p:ext uri="{BB962C8B-B14F-4D97-AF65-F5344CB8AC3E}">
        <p14:creationId xmlns:p14="http://schemas.microsoft.com/office/powerpoint/2010/main" val="11131386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Reconstruction of reference data and test data (by sector)</a:t>
            </a:r>
            <a:endParaRPr lang="en-US" dirty="0"/>
          </a:p>
        </p:txBody>
      </p:sp>
      <p:sp>
        <p:nvSpPr>
          <p:cNvPr id="10" name="Content Placeholder 9"/>
          <p:cNvSpPr>
            <a:spLocks noGrp="1"/>
          </p:cNvSpPr>
          <p:nvPr>
            <p:ph idx="1"/>
          </p:nvPr>
        </p:nvSpPr>
        <p:spPr>
          <a:xfrm>
            <a:off x="304800" y="914400"/>
            <a:ext cx="4800600" cy="5334000"/>
          </a:xfrm>
        </p:spPr>
        <p:txBody>
          <a:bodyPr>
            <a:normAutofit/>
          </a:bodyPr>
          <a:lstStyle/>
          <a:p>
            <a:r>
              <a:rPr lang="en-US" dirty="0" smtClean="0"/>
              <a:t>Train autoencoder on reference data (no faults)</a:t>
            </a:r>
          </a:p>
          <a:p>
            <a:pPr lvl="1"/>
            <a:r>
              <a:rPr lang="en-US" dirty="0" smtClean="0"/>
              <a:t>Top: reconstruction error for each sector vs. sample number </a:t>
            </a:r>
          </a:p>
          <a:p>
            <a:pPr lvl="1"/>
            <a:r>
              <a:rPr lang="en-US" dirty="0" smtClean="0"/>
              <a:t>Bottom: </a:t>
            </a:r>
            <a:r>
              <a:rPr lang="en-US" dirty="0" err="1" smtClean="0"/>
              <a:t>rms</a:t>
            </a:r>
            <a:r>
              <a:rPr lang="en-US" dirty="0" smtClean="0"/>
              <a:t> reconstruction error</a:t>
            </a:r>
          </a:p>
          <a:p>
            <a:pPr lvl="1"/>
            <a:r>
              <a:rPr lang="en-US" dirty="0" smtClean="0"/>
              <a:t>Set reconstruction error threshold based on reference data performance </a:t>
            </a:r>
          </a:p>
          <a:p>
            <a:pPr lvl="1"/>
            <a:r>
              <a:rPr lang="en-US" dirty="0"/>
              <a:t>Reconstruction threshold </a:t>
            </a:r>
            <a:r>
              <a:rPr lang="en-US" dirty="0" smtClean="0"/>
              <a:t>of 0.6 results in none of the reference data being flagged as faulty.</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6050" y="760256"/>
            <a:ext cx="4305300" cy="287020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0285" y="3505200"/>
            <a:ext cx="4305300" cy="2870200"/>
          </a:xfrm>
          <a:prstGeom prst="rect">
            <a:avLst/>
          </a:prstGeom>
        </p:spPr>
      </p:pic>
    </p:spTree>
    <p:extLst>
      <p:ext uri="{BB962C8B-B14F-4D97-AF65-F5344CB8AC3E}">
        <p14:creationId xmlns:p14="http://schemas.microsoft.com/office/powerpoint/2010/main" val="1575122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Reconstruction of reference data and test data (by sector)</a:t>
            </a:r>
            <a:endParaRPr lang="en-US" dirty="0"/>
          </a:p>
        </p:txBody>
      </p:sp>
      <p:sp>
        <p:nvSpPr>
          <p:cNvPr id="10" name="Content Placeholder 9"/>
          <p:cNvSpPr>
            <a:spLocks noGrp="1"/>
          </p:cNvSpPr>
          <p:nvPr>
            <p:ph idx="1"/>
          </p:nvPr>
        </p:nvSpPr>
        <p:spPr>
          <a:xfrm>
            <a:off x="304800" y="914400"/>
            <a:ext cx="4800600" cy="2693796"/>
          </a:xfrm>
        </p:spPr>
        <p:txBody>
          <a:bodyPr>
            <a:normAutofit fontScale="92500" lnSpcReduction="20000"/>
          </a:bodyPr>
          <a:lstStyle/>
          <a:p>
            <a:r>
              <a:rPr lang="en-US" dirty="0" smtClean="0"/>
              <a:t>Test autoencoder on fault data </a:t>
            </a:r>
          </a:p>
          <a:p>
            <a:pPr lvl="1"/>
            <a:r>
              <a:rPr lang="en-US" dirty="0" smtClean="0"/>
              <a:t>Note the actual time when the magnet faults is not in the dataset</a:t>
            </a:r>
          </a:p>
          <a:p>
            <a:pPr lvl="1"/>
            <a:r>
              <a:rPr lang="en-US" dirty="0"/>
              <a:t>Top: reconstruction error for each sector vs. sample number </a:t>
            </a:r>
          </a:p>
          <a:p>
            <a:pPr lvl="1"/>
            <a:r>
              <a:rPr lang="en-US" dirty="0"/>
              <a:t>Bottom: </a:t>
            </a:r>
            <a:r>
              <a:rPr lang="en-US" dirty="0" err="1"/>
              <a:t>rms</a:t>
            </a:r>
            <a:r>
              <a:rPr lang="en-US" dirty="0"/>
              <a:t> reconstruction </a:t>
            </a:r>
            <a:r>
              <a:rPr lang="en-US" dirty="0" smtClean="0"/>
              <a:t>error</a:t>
            </a:r>
          </a:p>
          <a:p>
            <a:pPr lvl="1"/>
            <a:r>
              <a:rPr lang="en-US" dirty="0" smtClean="0"/>
              <a:t>Reconstruction threshold of 0.6 results in 8% of test data being flagged as faulty. </a:t>
            </a:r>
          </a:p>
          <a:p>
            <a:pPr lvl="1"/>
            <a:r>
              <a:rPr lang="en-US" dirty="0" smtClean="0"/>
              <a:t>Correctly identifies 16/26 of the test runs as anomalous </a:t>
            </a:r>
          </a:p>
          <a:p>
            <a:pPr lvl="1"/>
            <a:endParaRPr lang="en-US" dirty="0" smtClean="0"/>
          </a:p>
          <a:p>
            <a:pPr lvl="1"/>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788796"/>
            <a:ext cx="4229100" cy="2819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3549580"/>
            <a:ext cx="4229100" cy="2819400"/>
          </a:xfrm>
          <a:prstGeom prst="rect">
            <a:avLst/>
          </a:prstGeom>
        </p:spPr>
      </p:pic>
    </p:spTree>
    <p:extLst>
      <p:ext uri="{BB962C8B-B14F-4D97-AF65-F5344CB8AC3E}">
        <p14:creationId xmlns:p14="http://schemas.microsoft.com/office/powerpoint/2010/main" val="21278850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Accelerator Operations</a:t>
            </a:r>
            <a:endParaRPr lang="en-US" dirty="0"/>
          </a:p>
        </p:txBody>
      </p:sp>
      <p:sp>
        <p:nvSpPr>
          <p:cNvPr id="6" name="Rounded Rectangle 5"/>
          <p:cNvSpPr/>
          <p:nvPr/>
        </p:nvSpPr>
        <p:spPr>
          <a:xfrm>
            <a:off x="304800" y="1143000"/>
            <a:ext cx="3232420" cy="4953000"/>
          </a:xfrm>
          <a:prstGeom prst="roundRect">
            <a:avLst>
              <a:gd name="adj" fmla="val 5678"/>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a:solidFill>
                  <a:schemeClr val="tx1"/>
                </a:solidFill>
              </a:rPr>
              <a:t>A</a:t>
            </a:r>
            <a:r>
              <a:rPr lang="en-US" dirty="0" smtClean="0">
                <a:solidFill>
                  <a:schemeClr val="tx1"/>
                </a:solidFill>
              </a:rPr>
              <a:t>ccelerator R+D</a:t>
            </a:r>
            <a:endParaRPr lang="en-US" dirty="0">
              <a:solidFill>
                <a:schemeClr val="tx1"/>
              </a:solidFill>
            </a:endParaRPr>
          </a:p>
        </p:txBody>
      </p:sp>
      <p:sp>
        <p:nvSpPr>
          <p:cNvPr id="7" name="Rounded Rectangle 6"/>
          <p:cNvSpPr/>
          <p:nvPr/>
        </p:nvSpPr>
        <p:spPr>
          <a:xfrm>
            <a:off x="3709060" y="1143000"/>
            <a:ext cx="4825340" cy="4953000"/>
          </a:xfrm>
          <a:prstGeom prst="roundRect">
            <a:avLst>
              <a:gd name="adj" fmla="val 5678"/>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Beam for Experimentalists</a:t>
            </a:r>
            <a:endParaRPr lang="en-US" dirty="0">
              <a:solidFill>
                <a:schemeClr val="tx1"/>
              </a:solidFill>
            </a:endParaRPr>
          </a:p>
        </p:txBody>
      </p:sp>
      <p:sp>
        <p:nvSpPr>
          <p:cNvPr id="8" name="Rounded Rectangle 7"/>
          <p:cNvSpPr/>
          <p:nvPr/>
        </p:nvSpPr>
        <p:spPr>
          <a:xfrm>
            <a:off x="8706240" y="1143000"/>
            <a:ext cx="3180960" cy="4953000"/>
          </a:xfrm>
          <a:prstGeom prst="roundRect">
            <a:avLst>
              <a:gd name="adj" fmla="val 5678"/>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Down Time</a:t>
            </a:r>
            <a:endParaRPr lang="en-US" dirty="0">
              <a:solidFill>
                <a:schemeClr val="tx1"/>
              </a:solidFill>
            </a:endParaRP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27041" y="3619756"/>
            <a:ext cx="1554905" cy="2101223"/>
          </a:xfrm>
          <a:prstGeom prst="rect">
            <a:avLst/>
          </a:prstGeo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0900" y="1897566"/>
            <a:ext cx="1934727" cy="1451045"/>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5627" y="4069034"/>
            <a:ext cx="2476961" cy="1648304"/>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20427" y="2128296"/>
            <a:ext cx="2172161" cy="1220315"/>
          </a:xfrm>
          <a:prstGeom prst="rect">
            <a:avLst/>
          </a:prstGeom>
        </p:spPr>
      </p:pic>
      <p:pic>
        <p:nvPicPr>
          <p:cNvPr id="19" name="Picture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 y="4280523"/>
            <a:ext cx="2854573" cy="1427287"/>
          </a:xfrm>
          <a:prstGeom prst="rect">
            <a:avLst/>
          </a:prstGeom>
        </p:spPr>
      </p:pic>
      <p:pic>
        <p:nvPicPr>
          <p:cNvPr id="20" name="Picture 1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7200" y="2078175"/>
            <a:ext cx="2854573" cy="1541581"/>
          </a:xfrm>
          <a:prstGeom prst="rect">
            <a:avLst/>
          </a:prstGeom>
        </p:spPr>
      </p:pic>
      <p:sp>
        <p:nvSpPr>
          <p:cNvPr id="21" name="TextBox 20"/>
          <p:cNvSpPr txBox="1"/>
          <p:nvPr/>
        </p:nvSpPr>
        <p:spPr>
          <a:xfrm>
            <a:off x="761518" y="3856360"/>
            <a:ext cx="2245936" cy="338554"/>
          </a:xfrm>
          <a:prstGeom prst="rect">
            <a:avLst/>
          </a:prstGeom>
          <a:noFill/>
        </p:spPr>
        <p:txBody>
          <a:bodyPr wrap="none" rtlCol="0">
            <a:spAutoFit/>
          </a:bodyPr>
          <a:lstStyle/>
          <a:p>
            <a:r>
              <a:rPr lang="en-US" sz="1600" dirty="0" smtClean="0"/>
              <a:t>Specialized R+D Facilities</a:t>
            </a:r>
            <a:endParaRPr lang="en-US" sz="1600" dirty="0"/>
          </a:p>
        </p:txBody>
      </p:sp>
      <p:sp>
        <p:nvSpPr>
          <p:cNvPr id="22" name="TextBox 21"/>
          <p:cNvSpPr txBox="1"/>
          <p:nvPr/>
        </p:nvSpPr>
        <p:spPr>
          <a:xfrm>
            <a:off x="615420" y="1700518"/>
            <a:ext cx="2538131" cy="338554"/>
          </a:xfrm>
          <a:prstGeom prst="rect">
            <a:avLst/>
          </a:prstGeom>
          <a:noFill/>
        </p:spPr>
        <p:txBody>
          <a:bodyPr wrap="none" rtlCol="0">
            <a:spAutoFit/>
          </a:bodyPr>
          <a:lstStyle/>
          <a:p>
            <a:r>
              <a:rPr lang="en-US" sz="1600" dirty="0" smtClean="0"/>
              <a:t>Machine </a:t>
            </a:r>
            <a:r>
              <a:rPr lang="en-US" sz="1600" smtClean="0"/>
              <a:t>Development Time</a:t>
            </a:r>
            <a:endParaRPr lang="en-US" sz="1600" dirty="0"/>
          </a:p>
        </p:txBody>
      </p:sp>
      <p:sp>
        <p:nvSpPr>
          <p:cNvPr id="23" name="TextBox 22"/>
          <p:cNvSpPr txBox="1"/>
          <p:nvPr/>
        </p:nvSpPr>
        <p:spPr>
          <a:xfrm>
            <a:off x="5959257" y="1773336"/>
            <a:ext cx="2333331" cy="307777"/>
          </a:xfrm>
          <a:prstGeom prst="rect">
            <a:avLst/>
          </a:prstGeom>
          <a:noFill/>
        </p:spPr>
        <p:txBody>
          <a:bodyPr wrap="none" rtlCol="0">
            <a:spAutoFit/>
          </a:bodyPr>
          <a:lstStyle/>
          <a:p>
            <a:r>
              <a:rPr lang="en-US" sz="1400" dirty="0" smtClean="0"/>
              <a:t>Small single user </a:t>
            </a:r>
            <a:r>
              <a:rPr lang="en-US" sz="1400" smtClean="0"/>
              <a:t>end stations</a:t>
            </a:r>
            <a:endParaRPr lang="en-US" sz="1400" dirty="0"/>
          </a:p>
        </p:txBody>
      </p:sp>
      <p:sp>
        <p:nvSpPr>
          <p:cNvPr id="24" name="TextBox 23"/>
          <p:cNvSpPr txBox="1"/>
          <p:nvPr/>
        </p:nvSpPr>
        <p:spPr>
          <a:xfrm>
            <a:off x="5632051" y="3662494"/>
            <a:ext cx="2660537" cy="307777"/>
          </a:xfrm>
          <a:prstGeom prst="rect">
            <a:avLst/>
          </a:prstGeom>
          <a:noFill/>
        </p:spPr>
        <p:txBody>
          <a:bodyPr wrap="none" rtlCol="0">
            <a:spAutoFit/>
          </a:bodyPr>
          <a:lstStyle/>
          <a:p>
            <a:r>
              <a:rPr lang="en-US" sz="1400" dirty="0" smtClean="0"/>
              <a:t>Large experimental collaborations</a:t>
            </a:r>
            <a:endParaRPr lang="en-US" sz="1400" dirty="0"/>
          </a:p>
        </p:txBody>
      </p:sp>
      <p:pic>
        <p:nvPicPr>
          <p:cNvPr id="25" name="Pictur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91600" y="1973557"/>
            <a:ext cx="2667000" cy="1493520"/>
          </a:xfrm>
          <a:prstGeom prst="rect">
            <a:avLst/>
          </a:prstGeom>
        </p:spPr>
      </p:pic>
      <p:sp>
        <p:nvSpPr>
          <p:cNvPr id="26" name="TextBox 25"/>
          <p:cNvSpPr txBox="1"/>
          <p:nvPr/>
        </p:nvSpPr>
        <p:spPr>
          <a:xfrm>
            <a:off x="8963321" y="1645117"/>
            <a:ext cx="2660537" cy="307777"/>
          </a:xfrm>
          <a:prstGeom prst="rect">
            <a:avLst/>
          </a:prstGeom>
          <a:noFill/>
        </p:spPr>
        <p:txBody>
          <a:bodyPr wrap="square" rtlCol="0">
            <a:spAutoFit/>
          </a:bodyPr>
          <a:lstStyle/>
          <a:p>
            <a:pPr algn="ctr"/>
            <a:r>
              <a:rPr lang="en-US" sz="1400" smtClean="0"/>
              <a:t>Scheduled Maintenance</a:t>
            </a:r>
            <a:endParaRPr lang="en-US" sz="1400" dirty="0"/>
          </a:p>
        </p:txBody>
      </p:sp>
      <p:pic>
        <p:nvPicPr>
          <p:cNvPr id="31" name="Picture 3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991600" y="3994572"/>
            <a:ext cx="2667000" cy="1713238"/>
          </a:xfrm>
          <a:prstGeom prst="rect">
            <a:avLst/>
          </a:prstGeom>
        </p:spPr>
      </p:pic>
      <p:sp>
        <p:nvSpPr>
          <p:cNvPr id="32" name="TextBox 31"/>
          <p:cNvSpPr txBox="1"/>
          <p:nvPr/>
        </p:nvSpPr>
        <p:spPr>
          <a:xfrm>
            <a:off x="8991600" y="3686795"/>
            <a:ext cx="2660537" cy="307777"/>
          </a:xfrm>
          <a:prstGeom prst="rect">
            <a:avLst/>
          </a:prstGeom>
          <a:noFill/>
        </p:spPr>
        <p:txBody>
          <a:bodyPr wrap="square" rtlCol="0">
            <a:spAutoFit/>
          </a:bodyPr>
          <a:lstStyle/>
          <a:p>
            <a:pPr algn="ctr"/>
            <a:r>
              <a:rPr lang="en-US" sz="1400" dirty="0" smtClean="0"/>
              <a:t>Unscheduled Maintenance</a:t>
            </a:r>
            <a:endParaRPr lang="en-US" sz="1400" dirty="0"/>
          </a:p>
        </p:txBody>
      </p:sp>
    </p:spTree>
    <p:extLst>
      <p:ext uri="{BB962C8B-B14F-4D97-AF65-F5344CB8AC3E}">
        <p14:creationId xmlns:p14="http://schemas.microsoft.com/office/powerpoint/2010/main" val="253789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Reconstruction of reference data and test data (by sector)</a:t>
            </a:r>
            <a:endParaRPr lang="en-US" dirty="0"/>
          </a:p>
        </p:txBody>
      </p:sp>
      <p:sp>
        <p:nvSpPr>
          <p:cNvPr id="10" name="Content Placeholder 9"/>
          <p:cNvSpPr>
            <a:spLocks noGrp="1"/>
          </p:cNvSpPr>
          <p:nvPr>
            <p:ph idx="1"/>
          </p:nvPr>
        </p:nvSpPr>
        <p:spPr>
          <a:xfrm>
            <a:off x="304800" y="914400"/>
            <a:ext cx="4800600" cy="2693796"/>
          </a:xfrm>
        </p:spPr>
        <p:txBody>
          <a:bodyPr>
            <a:normAutofit fontScale="92500" lnSpcReduction="20000"/>
          </a:bodyPr>
          <a:lstStyle/>
          <a:p>
            <a:r>
              <a:rPr lang="en-US" dirty="0" smtClean="0"/>
              <a:t>Test autoencoder on fault data </a:t>
            </a:r>
          </a:p>
          <a:p>
            <a:pPr lvl="1"/>
            <a:r>
              <a:rPr lang="en-US" dirty="0" smtClean="0"/>
              <a:t>Note the actual time when the magnet faults is not in the dataset</a:t>
            </a:r>
          </a:p>
          <a:p>
            <a:pPr lvl="1"/>
            <a:r>
              <a:rPr lang="en-US" dirty="0"/>
              <a:t>Top: reconstruction error for each sector vs. sample number </a:t>
            </a:r>
          </a:p>
          <a:p>
            <a:pPr lvl="1"/>
            <a:r>
              <a:rPr lang="en-US" dirty="0"/>
              <a:t>Bottom: </a:t>
            </a:r>
            <a:r>
              <a:rPr lang="en-US" dirty="0" err="1"/>
              <a:t>rms</a:t>
            </a:r>
            <a:r>
              <a:rPr lang="en-US" dirty="0"/>
              <a:t> reconstruction </a:t>
            </a:r>
            <a:r>
              <a:rPr lang="en-US" dirty="0" smtClean="0"/>
              <a:t>error</a:t>
            </a:r>
          </a:p>
          <a:p>
            <a:pPr lvl="1"/>
            <a:r>
              <a:rPr lang="en-US" dirty="0" smtClean="0"/>
              <a:t>Reconstruction threshold of 0.6 results in 8% of test data being flagged as faulty. </a:t>
            </a:r>
          </a:p>
          <a:p>
            <a:pPr lvl="1"/>
            <a:r>
              <a:rPr lang="en-US" dirty="0" smtClean="0"/>
              <a:t>Correctly identifies 16/26 of the test runs as anomalous </a:t>
            </a:r>
          </a:p>
          <a:p>
            <a:pPr lvl="1"/>
            <a:endParaRPr lang="en-US" dirty="0" smtClean="0"/>
          </a:p>
          <a:p>
            <a:pPr lvl="1"/>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788796"/>
            <a:ext cx="4229100" cy="2819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3549580"/>
            <a:ext cx="4229100" cy="2819400"/>
          </a:xfrm>
          <a:prstGeom prst="rect">
            <a:avLst/>
          </a:prstGeom>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19200" y="3608196"/>
            <a:ext cx="4141176" cy="2760784"/>
          </a:xfrm>
          <a:prstGeom prst="rect">
            <a:avLst/>
          </a:prstGeom>
        </p:spPr>
      </p:pic>
    </p:spTree>
    <p:extLst>
      <p:ext uri="{BB962C8B-B14F-4D97-AF65-F5344CB8AC3E}">
        <p14:creationId xmlns:p14="http://schemas.microsoft.com/office/powerpoint/2010/main" val="16397477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of </a:t>
            </a:r>
            <a:r>
              <a:rPr lang="en-US" dirty="0"/>
              <a:t> R</a:t>
            </a:r>
            <a:r>
              <a:rPr lang="en-US" dirty="0" smtClean="0"/>
              <a:t>econstruction Error by Sector</a:t>
            </a:r>
            <a:endParaRPr lang="en-US" dirty="0"/>
          </a:p>
        </p:txBody>
      </p:sp>
      <p:sp>
        <p:nvSpPr>
          <p:cNvPr id="3" name="Content Placeholder 2"/>
          <p:cNvSpPr>
            <a:spLocks noGrp="1"/>
          </p:cNvSpPr>
          <p:nvPr>
            <p:ph idx="1"/>
          </p:nvPr>
        </p:nvSpPr>
        <p:spPr>
          <a:xfrm>
            <a:off x="304800" y="914400"/>
            <a:ext cx="6096000" cy="5334000"/>
          </a:xfrm>
        </p:spPr>
        <p:txBody>
          <a:bodyPr/>
          <a:lstStyle/>
          <a:p>
            <a:r>
              <a:rPr lang="en-US" dirty="0" smtClean="0"/>
              <a:t>Flag sectors that fail the reconstruction test and separate by run</a:t>
            </a:r>
          </a:p>
          <a:p>
            <a:pPr lvl="1"/>
            <a:r>
              <a:rPr lang="en-US" dirty="0" smtClean="0"/>
              <a:t>Showing 25 of the test runs</a:t>
            </a:r>
          </a:p>
          <a:p>
            <a:pPr lvl="1"/>
            <a:r>
              <a:rPr lang="en-US" dirty="0" smtClean="0"/>
              <a:t>In some cases many of the sectors fail the reconstruction test</a:t>
            </a:r>
          </a:p>
          <a:p>
            <a:pPr lvl="1"/>
            <a:r>
              <a:rPr lang="en-US" dirty="0" smtClean="0"/>
              <a:t>Difficult to identify which sector is faulty</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914400"/>
            <a:ext cx="5334000" cy="5334000"/>
          </a:xfrm>
          <a:prstGeom prst="rect">
            <a:avLst/>
          </a:prstGeom>
        </p:spPr>
      </p:pic>
    </p:spTree>
    <p:extLst>
      <p:ext uri="{BB962C8B-B14F-4D97-AF65-F5344CB8AC3E}">
        <p14:creationId xmlns:p14="http://schemas.microsoft.com/office/powerpoint/2010/main" val="5636497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Testing of  Reconstruction Error by Sector</a:t>
            </a:r>
          </a:p>
        </p:txBody>
      </p:sp>
      <p:sp>
        <p:nvSpPr>
          <p:cNvPr id="3" name="Content Placeholder 2"/>
          <p:cNvSpPr>
            <a:spLocks noGrp="1"/>
          </p:cNvSpPr>
          <p:nvPr>
            <p:ph idx="1"/>
          </p:nvPr>
        </p:nvSpPr>
        <p:spPr>
          <a:xfrm>
            <a:off x="304800" y="914400"/>
            <a:ext cx="6096000" cy="5334000"/>
          </a:xfrm>
        </p:spPr>
        <p:txBody>
          <a:bodyPr/>
          <a:lstStyle/>
          <a:p>
            <a:r>
              <a:rPr lang="en-US" dirty="0"/>
              <a:t>Flag sectors that fail the reconstruction test and separate by run</a:t>
            </a:r>
          </a:p>
          <a:p>
            <a:pPr lvl="1"/>
            <a:r>
              <a:rPr lang="en-US" dirty="0"/>
              <a:t>Showing 25 of the test runs</a:t>
            </a:r>
          </a:p>
          <a:p>
            <a:pPr lvl="1"/>
            <a:r>
              <a:rPr lang="en-US" dirty="0"/>
              <a:t>In some cases many of the sectors fail the reconstruction test</a:t>
            </a:r>
          </a:p>
          <a:p>
            <a:pPr lvl="1"/>
            <a:r>
              <a:rPr lang="en-US" dirty="0"/>
              <a:t>Difficult to identify which sector is faulty</a:t>
            </a:r>
          </a:p>
          <a:p>
            <a:pPr lvl="1"/>
            <a:endParaRPr lang="en-US" dirty="0"/>
          </a:p>
          <a:p>
            <a:r>
              <a:rPr lang="en-US" dirty="0" smtClean="0"/>
              <a:t>Time </a:t>
            </a:r>
            <a:r>
              <a:rPr lang="en-US" dirty="0"/>
              <a:t>domain </a:t>
            </a:r>
            <a:r>
              <a:rPr lang="en-US" dirty="0" smtClean="0"/>
              <a:t>analysis of the reconstruction error</a:t>
            </a:r>
          </a:p>
          <a:p>
            <a:pPr lvl="1"/>
            <a:r>
              <a:rPr lang="en-US" dirty="0" smtClean="0"/>
              <a:t>Several cases where the reconstruction error gives significant warning of a fault </a:t>
            </a:r>
          </a:p>
          <a:p>
            <a:pPr lvl="1"/>
            <a:r>
              <a:rPr lang="en-US" dirty="0" smtClean="0"/>
              <a:t>Data are down sampled by factor of 10 for processing </a:t>
            </a:r>
          </a:p>
          <a:p>
            <a:pPr lvl="1"/>
            <a:r>
              <a:rPr lang="en-US" dirty="0" smtClean="0"/>
              <a:t>Largest prediction window is ~1.5 hours</a:t>
            </a:r>
            <a:endParaRPr lang="en-US" dirty="0"/>
          </a:p>
          <a:p>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3200" y="914400"/>
            <a:ext cx="5334000" cy="5334000"/>
          </a:xfrm>
          <a:prstGeom prst="rect">
            <a:avLst/>
          </a:prstGeom>
        </p:spPr>
      </p:pic>
    </p:spTree>
    <p:extLst>
      <p:ext uri="{BB962C8B-B14F-4D97-AF65-F5344CB8AC3E}">
        <p14:creationId xmlns:p14="http://schemas.microsoft.com/office/powerpoint/2010/main" val="4704841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Acknowledgements</a:t>
            </a:r>
            <a:endParaRPr lang="en-US" dirty="0"/>
          </a:p>
        </p:txBody>
      </p:sp>
      <p:sp>
        <p:nvSpPr>
          <p:cNvPr id="3" name="Content Placeholder 2"/>
          <p:cNvSpPr>
            <a:spLocks noGrp="1"/>
          </p:cNvSpPr>
          <p:nvPr>
            <p:ph idx="1"/>
          </p:nvPr>
        </p:nvSpPr>
        <p:spPr/>
        <p:txBody>
          <a:bodyPr>
            <a:normAutofit/>
          </a:bodyPr>
          <a:lstStyle/>
          <a:p>
            <a:r>
              <a:rPr lang="en-US" dirty="0" smtClean="0"/>
              <a:t>Software:</a:t>
            </a:r>
          </a:p>
          <a:p>
            <a:pPr lvl="1"/>
            <a:r>
              <a:rPr lang="en-US" dirty="0" smtClean="0"/>
              <a:t>developing </a:t>
            </a:r>
            <a:r>
              <a:rPr lang="en-US" dirty="0"/>
              <a:t>machine agnostic tools that integrate machine learning, accelerator simulation codes, and accelerator operations</a:t>
            </a:r>
          </a:p>
          <a:p>
            <a:endParaRPr lang="en-US" dirty="0" smtClean="0"/>
          </a:p>
          <a:p>
            <a:r>
              <a:rPr lang="en-US" dirty="0" smtClean="0"/>
              <a:t>Machine Learning:</a:t>
            </a:r>
            <a:endParaRPr lang="en-US" dirty="0"/>
          </a:p>
          <a:p>
            <a:pPr lvl="1"/>
            <a:r>
              <a:rPr lang="en-US" dirty="0" smtClean="0"/>
              <a:t>Supervised Learning:</a:t>
            </a:r>
          </a:p>
          <a:p>
            <a:pPr lvl="2"/>
            <a:r>
              <a:rPr lang="en-US" dirty="0" smtClean="0"/>
              <a:t>active efforts for surrogate modeling, virtual diagnostics, inverse models, and transfer learning</a:t>
            </a:r>
          </a:p>
          <a:p>
            <a:pPr lvl="1"/>
            <a:r>
              <a:rPr lang="en-US" dirty="0" smtClean="0"/>
              <a:t>Unsupervised Learning:</a:t>
            </a:r>
          </a:p>
          <a:p>
            <a:pPr lvl="2"/>
            <a:r>
              <a:rPr lang="en-US" dirty="0" smtClean="0"/>
              <a:t>active efforts for anomaly detection, </a:t>
            </a:r>
            <a:endParaRPr lang="en-US" dirty="0"/>
          </a:p>
          <a:p>
            <a:endParaRPr lang="en-US" dirty="0" smtClean="0"/>
          </a:p>
          <a:p>
            <a:r>
              <a:rPr lang="en-US" dirty="0" smtClean="0"/>
              <a:t>Institutional </a:t>
            </a:r>
            <a:r>
              <a:rPr lang="en-US" dirty="0"/>
              <a:t>Support</a:t>
            </a:r>
          </a:p>
          <a:p>
            <a:pPr lvl="1"/>
            <a:r>
              <a:rPr lang="en-US" dirty="0"/>
              <a:t>Many thanks to Michael Borland at the APS for the magnet fault </a:t>
            </a:r>
            <a:r>
              <a:rPr lang="en-US" dirty="0" smtClean="0"/>
              <a:t>data</a:t>
            </a:r>
          </a:p>
          <a:p>
            <a:pPr lvl="1"/>
            <a:r>
              <a:rPr lang="en-US" dirty="0" smtClean="0"/>
              <a:t>Many thanks for Fermilab / SLAC / </a:t>
            </a:r>
            <a:r>
              <a:rPr lang="en-US" dirty="0" err="1" smtClean="0"/>
              <a:t>Jlab</a:t>
            </a:r>
            <a:r>
              <a:rPr lang="en-US" dirty="0" smtClean="0"/>
              <a:t> / BNL for their continued support and </a:t>
            </a:r>
            <a:r>
              <a:rPr lang="en-US" dirty="0" smtClean="0"/>
              <a:t>collaboration</a:t>
            </a:r>
            <a:endParaRPr lang="en-US" dirty="0"/>
          </a:p>
        </p:txBody>
      </p:sp>
    </p:spTree>
    <p:extLst>
      <p:ext uri="{BB962C8B-B14F-4D97-AF65-F5344CB8AC3E}">
        <p14:creationId xmlns:p14="http://schemas.microsoft.com/office/powerpoint/2010/main" val="125141732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8A30257-FBA9-6F4D-ABD9-3129B0904B02}"/>
              </a:ext>
            </a:extLst>
          </p:cNvPr>
          <p:cNvSpPr>
            <a:spLocks noGrp="1"/>
          </p:cNvSpPr>
          <p:nvPr>
            <p:ph type="title"/>
          </p:nvPr>
        </p:nvSpPr>
        <p:spPr/>
        <p:txBody>
          <a:bodyPr anchor="ctr"/>
          <a:lstStyle/>
          <a:p>
            <a:r>
              <a:rPr lang="en-US" dirty="0"/>
              <a:t>Disclaimer</a:t>
            </a:r>
          </a:p>
        </p:txBody>
      </p:sp>
      <p:sp>
        <p:nvSpPr>
          <p:cNvPr id="3" name="Content Placeholder 2">
            <a:extLst>
              <a:ext uri="{FF2B5EF4-FFF2-40B4-BE49-F238E27FC236}">
                <a16:creationId xmlns="" xmlns:a16="http://schemas.microsoft.com/office/drawing/2014/main" id="{05FF7545-F192-504E-8EB2-C515A8212841}"/>
              </a:ext>
            </a:extLst>
          </p:cNvPr>
          <p:cNvSpPr>
            <a:spLocks noGrp="1"/>
          </p:cNvSpPr>
          <p:nvPr>
            <p:ph idx="1"/>
          </p:nvPr>
        </p:nvSpPr>
        <p:spPr>
          <a:xfrm>
            <a:off x="1257300" y="1485900"/>
            <a:ext cx="9677400" cy="3886200"/>
          </a:xfrm>
        </p:spPr>
        <p:txBody>
          <a:bodyPr>
            <a:normAutofit/>
          </a:bodyPr>
          <a:lstStyle/>
          <a:p>
            <a:pPr marL="0" indent="0" algn="just">
              <a:buNone/>
            </a:pPr>
            <a:r>
              <a:rPr lang="en-US" sz="2000" dirty="0">
                <a:solidFill>
                  <a:schemeClr val="tx1"/>
                </a:solidFill>
              </a:rPr>
              <a:t>This report was prepared as an account of work sponsored by an agency of the United States Government.  Neither the United States Government nor any agency thereof, nor any of their employees, makes any warranty, express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any agency thereof.  The views and opinions of authors expressed herein do not necessarily state or reflect those of the United States Government or any agency thereof.</a:t>
            </a:r>
          </a:p>
        </p:txBody>
      </p:sp>
    </p:spTree>
    <p:extLst>
      <p:ext uri="{BB962C8B-B14F-4D97-AF65-F5344CB8AC3E}">
        <p14:creationId xmlns:p14="http://schemas.microsoft.com/office/powerpoint/2010/main" val="483443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 Hierarchy</a:t>
            </a:r>
            <a:endParaRPr lang="en-US" dirty="0"/>
          </a:p>
        </p:txBody>
      </p:sp>
      <p:sp>
        <p:nvSpPr>
          <p:cNvPr id="3" name="Content Placeholder 2"/>
          <p:cNvSpPr>
            <a:spLocks noGrp="1"/>
          </p:cNvSpPr>
          <p:nvPr>
            <p:ph idx="1"/>
          </p:nvPr>
        </p:nvSpPr>
        <p:spPr>
          <a:xfrm>
            <a:off x="304799" y="914400"/>
            <a:ext cx="6172201" cy="5334000"/>
          </a:xfrm>
        </p:spPr>
        <p:txBody>
          <a:bodyPr/>
          <a:lstStyle/>
          <a:p>
            <a:r>
              <a:rPr lang="en-US" dirty="0" smtClean="0"/>
              <a:t>User interface to control systems</a:t>
            </a:r>
          </a:p>
          <a:p>
            <a:pPr lvl="1"/>
            <a:r>
              <a:rPr lang="en-US" dirty="0" smtClean="0"/>
              <a:t>Synoptic displays </a:t>
            </a:r>
          </a:p>
          <a:p>
            <a:pPr lvl="1"/>
            <a:r>
              <a:rPr lang="en-US" dirty="0" smtClean="0"/>
              <a:t>Custom interfaces</a:t>
            </a:r>
          </a:p>
          <a:p>
            <a:pPr lvl="1"/>
            <a:r>
              <a:rPr lang="en-US" dirty="0" smtClean="0"/>
              <a:t>Communicate directly with front ends or with high level applications</a:t>
            </a:r>
          </a:p>
          <a:p>
            <a:r>
              <a:rPr lang="en-US" dirty="0" smtClean="0"/>
              <a:t>High level applications / control scripting</a:t>
            </a:r>
          </a:p>
          <a:p>
            <a:pPr lvl="1"/>
            <a:r>
              <a:rPr lang="en-US" dirty="0" smtClean="0"/>
              <a:t>Programs to monitor and adjust subsystems</a:t>
            </a:r>
          </a:p>
          <a:p>
            <a:pPr lvl="1"/>
            <a:r>
              <a:rPr lang="en-US" dirty="0" smtClean="0"/>
              <a:t>Python / machine language scripts / ocelot / others</a:t>
            </a:r>
          </a:p>
          <a:p>
            <a:r>
              <a:rPr lang="en-US" dirty="0" smtClean="0"/>
              <a:t>Online models </a:t>
            </a:r>
          </a:p>
          <a:p>
            <a:pPr lvl="1"/>
            <a:r>
              <a:rPr lang="en-US" dirty="0" smtClean="0"/>
              <a:t>Acquire machine parameters directly or through UI</a:t>
            </a:r>
          </a:p>
          <a:p>
            <a:r>
              <a:rPr lang="en-US" dirty="0" smtClean="0"/>
              <a:t>Real Time Systems</a:t>
            </a:r>
          </a:p>
          <a:p>
            <a:pPr lvl="1"/>
            <a:r>
              <a:rPr lang="en-US" dirty="0" smtClean="0"/>
              <a:t>Often FPGA driven or other embedded system</a:t>
            </a:r>
          </a:p>
        </p:txBody>
      </p:sp>
      <p:grpSp>
        <p:nvGrpSpPr>
          <p:cNvPr id="33" name="Group 32"/>
          <p:cNvGrpSpPr/>
          <p:nvPr/>
        </p:nvGrpSpPr>
        <p:grpSpPr>
          <a:xfrm>
            <a:off x="7924800" y="1143000"/>
            <a:ext cx="3771900" cy="4667258"/>
            <a:chOff x="7200900" y="1219200"/>
            <a:chExt cx="3771900" cy="4667258"/>
          </a:xfrm>
        </p:grpSpPr>
        <p:sp>
          <p:nvSpPr>
            <p:cNvPr id="4" name="Multidocument 3"/>
            <p:cNvSpPr/>
            <p:nvPr/>
          </p:nvSpPr>
          <p:spPr>
            <a:xfrm>
              <a:off x="8305800" y="4822706"/>
              <a:ext cx="1676400" cy="106375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Real </a:t>
              </a:r>
              <a:r>
                <a:rPr lang="en-US" smtClean="0"/>
                <a:t>Time Systems</a:t>
              </a:r>
              <a:endParaRPr lang="en-US"/>
            </a:p>
          </p:txBody>
        </p:sp>
        <p:sp>
          <p:nvSpPr>
            <p:cNvPr id="5" name="Rounded Rectangle 4"/>
            <p:cNvSpPr/>
            <p:nvPr/>
          </p:nvSpPr>
          <p:spPr>
            <a:xfrm>
              <a:off x="8305800" y="3827919"/>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Front End Software</a:t>
              </a:r>
              <a:endParaRPr lang="en-US" dirty="0"/>
            </a:p>
          </p:txBody>
        </p:sp>
        <p:sp>
          <p:nvSpPr>
            <p:cNvPr id="6" name="Rounded Rectangle 5"/>
            <p:cNvSpPr/>
            <p:nvPr/>
          </p:nvSpPr>
          <p:spPr>
            <a:xfrm>
              <a:off x="8305800" y="1219200"/>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User Interface</a:t>
              </a:r>
              <a:endParaRPr lang="en-US" dirty="0"/>
            </a:p>
          </p:txBody>
        </p:sp>
        <p:sp>
          <p:nvSpPr>
            <p:cNvPr id="7" name="Rounded Rectangle 6"/>
            <p:cNvSpPr/>
            <p:nvPr/>
          </p:nvSpPr>
          <p:spPr>
            <a:xfrm>
              <a:off x="7200900" y="2509894"/>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High Level Applications</a:t>
              </a:r>
              <a:endParaRPr lang="en-US" dirty="0"/>
            </a:p>
          </p:txBody>
        </p:sp>
        <p:sp>
          <p:nvSpPr>
            <p:cNvPr id="8" name="Rounded Rectangle 7"/>
            <p:cNvSpPr/>
            <p:nvPr/>
          </p:nvSpPr>
          <p:spPr>
            <a:xfrm>
              <a:off x="9296400" y="2513277"/>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Control Scripting</a:t>
              </a:r>
              <a:endParaRPr lang="en-US" dirty="0"/>
            </a:p>
          </p:txBody>
        </p:sp>
        <p:cxnSp>
          <p:nvCxnSpPr>
            <p:cNvPr id="10" name="Straight Arrow Connector 9"/>
            <p:cNvCxnSpPr>
              <a:stCxn id="5" idx="2"/>
            </p:cNvCxnSpPr>
            <p:nvPr/>
          </p:nvCxnSpPr>
          <p:spPr>
            <a:xfrm>
              <a:off x="9144000" y="4516767"/>
              <a:ext cx="0" cy="30593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7" idx="2"/>
              <a:endCxn id="5" idx="0"/>
            </p:cNvCxnSpPr>
            <p:nvPr/>
          </p:nvCxnSpPr>
          <p:spPr>
            <a:xfrm>
              <a:off x="8039100" y="3198742"/>
              <a:ext cx="1104900" cy="6291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8" idx="2"/>
              <a:endCxn id="5" idx="0"/>
            </p:cNvCxnSpPr>
            <p:nvPr/>
          </p:nvCxnSpPr>
          <p:spPr>
            <a:xfrm flipH="1">
              <a:off x="9144000" y="3202125"/>
              <a:ext cx="990600" cy="62579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2"/>
              <a:endCxn id="7" idx="0"/>
            </p:cNvCxnSpPr>
            <p:nvPr/>
          </p:nvCxnSpPr>
          <p:spPr>
            <a:xfrm flipH="1">
              <a:off x="8039100" y="1908048"/>
              <a:ext cx="1104900" cy="6018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6" idx="2"/>
              <a:endCxn id="8" idx="0"/>
            </p:cNvCxnSpPr>
            <p:nvPr/>
          </p:nvCxnSpPr>
          <p:spPr>
            <a:xfrm>
              <a:off x="9144000" y="1908048"/>
              <a:ext cx="990600" cy="60522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6" idx="2"/>
              <a:endCxn id="5" idx="0"/>
            </p:cNvCxnSpPr>
            <p:nvPr/>
          </p:nvCxnSpPr>
          <p:spPr>
            <a:xfrm>
              <a:off x="9144000" y="1908048"/>
              <a:ext cx="0" cy="191987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
        <p:nvSpPr>
          <p:cNvPr id="58" name="Rounded Rectangle 57"/>
          <p:cNvSpPr/>
          <p:nvPr/>
        </p:nvSpPr>
        <p:spPr>
          <a:xfrm>
            <a:off x="6877050" y="1143000"/>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Online Model</a:t>
            </a:r>
            <a:endParaRPr lang="en-US" dirty="0"/>
          </a:p>
        </p:txBody>
      </p:sp>
      <p:cxnSp>
        <p:nvCxnSpPr>
          <p:cNvPr id="60" name="Straight Arrow Connector 59"/>
          <p:cNvCxnSpPr>
            <a:stCxn id="6" idx="1"/>
            <a:endCxn id="58" idx="3"/>
          </p:cNvCxnSpPr>
          <p:nvPr/>
        </p:nvCxnSpPr>
        <p:spPr>
          <a:xfrm flipH="1">
            <a:off x="8553450" y="1487424"/>
            <a:ext cx="47625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42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System Hierarchy</a:t>
            </a:r>
            <a:endParaRPr lang="en-US" dirty="0"/>
          </a:p>
        </p:txBody>
      </p:sp>
      <p:sp>
        <p:nvSpPr>
          <p:cNvPr id="3" name="Content Placeholder 2"/>
          <p:cNvSpPr>
            <a:spLocks noGrp="1"/>
          </p:cNvSpPr>
          <p:nvPr>
            <p:ph idx="1"/>
          </p:nvPr>
        </p:nvSpPr>
        <p:spPr>
          <a:xfrm>
            <a:off x="304800" y="914400"/>
            <a:ext cx="6248400" cy="5334000"/>
          </a:xfrm>
        </p:spPr>
        <p:txBody>
          <a:bodyPr>
            <a:normAutofit/>
          </a:bodyPr>
          <a:lstStyle/>
          <a:p>
            <a:r>
              <a:rPr lang="en-US" dirty="0" smtClean="0"/>
              <a:t>User interface to control systems</a:t>
            </a:r>
          </a:p>
          <a:p>
            <a:pPr lvl="1"/>
            <a:r>
              <a:rPr lang="en-US" dirty="0" smtClean="0"/>
              <a:t>Synoptic displays </a:t>
            </a:r>
          </a:p>
          <a:p>
            <a:pPr lvl="1"/>
            <a:r>
              <a:rPr lang="en-US" dirty="0" smtClean="0"/>
              <a:t>Custom interfaces</a:t>
            </a:r>
          </a:p>
          <a:p>
            <a:pPr lvl="1"/>
            <a:r>
              <a:rPr lang="en-US" dirty="0" smtClean="0"/>
              <a:t>Communicate directly with front ends or with high level applications</a:t>
            </a:r>
          </a:p>
          <a:p>
            <a:r>
              <a:rPr lang="en-US" dirty="0" smtClean="0"/>
              <a:t>High level applications / control scripting</a:t>
            </a:r>
          </a:p>
          <a:p>
            <a:pPr lvl="1"/>
            <a:r>
              <a:rPr lang="en-US" dirty="0" smtClean="0"/>
              <a:t>Programs to monitor and adjust subsystems</a:t>
            </a:r>
          </a:p>
          <a:p>
            <a:pPr lvl="1"/>
            <a:r>
              <a:rPr lang="en-US" dirty="0"/>
              <a:t>Python / machine language scripts / ocelot / </a:t>
            </a:r>
            <a:r>
              <a:rPr lang="en-US" dirty="0" smtClean="0"/>
              <a:t>others</a:t>
            </a:r>
          </a:p>
          <a:p>
            <a:r>
              <a:rPr lang="en-US" dirty="0"/>
              <a:t>Online models </a:t>
            </a:r>
          </a:p>
          <a:p>
            <a:pPr lvl="1"/>
            <a:r>
              <a:rPr lang="en-US" dirty="0"/>
              <a:t>Acquire machine parameters directly or through UI</a:t>
            </a:r>
          </a:p>
          <a:p>
            <a:r>
              <a:rPr lang="en-US" dirty="0"/>
              <a:t>Real Time Systems</a:t>
            </a:r>
          </a:p>
          <a:p>
            <a:pPr lvl="1"/>
            <a:r>
              <a:rPr lang="en-US" dirty="0"/>
              <a:t>Often FPGA driven or other embedded </a:t>
            </a:r>
            <a:r>
              <a:rPr lang="en-US" dirty="0" smtClean="0"/>
              <a:t>system</a:t>
            </a:r>
            <a:endParaRPr lang="en-US" dirty="0"/>
          </a:p>
        </p:txBody>
      </p:sp>
      <p:grpSp>
        <p:nvGrpSpPr>
          <p:cNvPr id="55" name="Group 54"/>
          <p:cNvGrpSpPr/>
          <p:nvPr/>
        </p:nvGrpSpPr>
        <p:grpSpPr>
          <a:xfrm>
            <a:off x="7543800" y="1676400"/>
            <a:ext cx="3557377" cy="3402397"/>
            <a:chOff x="8456547" y="2512632"/>
            <a:chExt cx="3557377" cy="3402397"/>
          </a:xfrm>
        </p:grpSpPr>
        <p:sp>
          <p:nvSpPr>
            <p:cNvPr id="35" name="Multidocument 34"/>
            <p:cNvSpPr/>
            <p:nvPr/>
          </p:nvSpPr>
          <p:spPr>
            <a:xfrm>
              <a:off x="8456547" y="4851277"/>
              <a:ext cx="1676400" cy="106375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Real </a:t>
              </a:r>
              <a:r>
                <a:rPr lang="en-US" smtClean="0"/>
                <a:t>Time Systems</a:t>
              </a:r>
              <a:endParaRPr lang="en-US"/>
            </a:p>
          </p:txBody>
        </p:sp>
        <p:sp>
          <p:nvSpPr>
            <p:cNvPr id="36" name="Rounded Rectangle 35"/>
            <p:cNvSpPr/>
            <p:nvPr/>
          </p:nvSpPr>
          <p:spPr>
            <a:xfrm>
              <a:off x="8456547" y="3856490"/>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Front End Software</a:t>
              </a:r>
              <a:endParaRPr lang="en-US" dirty="0"/>
            </a:p>
          </p:txBody>
        </p:sp>
        <p:sp>
          <p:nvSpPr>
            <p:cNvPr id="37" name="Rounded Rectangle 36"/>
            <p:cNvSpPr/>
            <p:nvPr/>
          </p:nvSpPr>
          <p:spPr>
            <a:xfrm>
              <a:off x="9499324" y="2512632"/>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Consolidated Toolkit</a:t>
              </a:r>
              <a:endParaRPr lang="en-US" dirty="0"/>
            </a:p>
          </p:txBody>
        </p:sp>
        <p:cxnSp>
          <p:nvCxnSpPr>
            <p:cNvPr id="40" name="Straight Arrow Connector 39"/>
            <p:cNvCxnSpPr/>
            <p:nvPr/>
          </p:nvCxnSpPr>
          <p:spPr>
            <a:xfrm>
              <a:off x="9294747" y="4517575"/>
              <a:ext cx="0" cy="30593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Multidocument 45"/>
            <p:cNvSpPr/>
            <p:nvPr/>
          </p:nvSpPr>
          <p:spPr>
            <a:xfrm>
              <a:off x="10337524" y="4851277"/>
              <a:ext cx="1676400" cy="1063752"/>
            </a:xfrm>
            <a:prstGeom prst="flowChartMulti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Real </a:t>
              </a:r>
              <a:r>
                <a:rPr lang="en-US" smtClean="0"/>
                <a:t>Time Systems</a:t>
              </a:r>
              <a:endParaRPr lang="en-US"/>
            </a:p>
          </p:txBody>
        </p:sp>
        <p:sp>
          <p:nvSpPr>
            <p:cNvPr id="47" name="Rounded Rectangle 46"/>
            <p:cNvSpPr/>
            <p:nvPr/>
          </p:nvSpPr>
          <p:spPr>
            <a:xfrm>
              <a:off x="10337524" y="3856490"/>
              <a:ext cx="1676400" cy="688848"/>
            </a:xfrm>
            <a:prstGeom prst="roundRect">
              <a:avLst>
                <a:gd name="adj" fmla="val 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Front End Software</a:t>
              </a:r>
              <a:endParaRPr lang="en-US" dirty="0"/>
            </a:p>
          </p:txBody>
        </p:sp>
        <p:cxnSp>
          <p:nvCxnSpPr>
            <p:cNvPr id="48" name="Straight Arrow Connector 47"/>
            <p:cNvCxnSpPr/>
            <p:nvPr/>
          </p:nvCxnSpPr>
          <p:spPr>
            <a:xfrm>
              <a:off x="11175724" y="4517575"/>
              <a:ext cx="0" cy="305939"/>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37" idx="2"/>
              <a:endCxn id="36" idx="0"/>
            </p:cNvCxnSpPr>
            <p:nvPr/>
          </p:nvCxnSpPr>
          <p:spPr>
            <a:xfrm flipH="1">
              <a:off x="9294747" y="3201480"/>
              <a:ext cx="1042777" cy="65501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37" idx="2"/>
              <a:endCxn id="47" idx="0"/>
            </p:cNvCxnSpPr>
            <p:nvPr/>
          </p:nvCxnSpPr>
          <p:spPr>
            <a:xfrm>
              <a:off x="10337524" y="3201480"/>
              <a:ext cx="838200" cy="65501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17418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controls toolbox powered by </a:t>
            </a:r>
            <a:r>
              <a:rPr lang="en-US" dirty="0" err="1"/>
              <a:t>Sirepo</a:t>
            </a:r>
            <a:endParaRPr lang="en-US" dirty="0"/>
          </a:p>
        </p:txBody>
      </p:sp>
      <p:sp>
        <p:nvSpPr>
          <p:cNvPr id="14" name="Rounded Rectangle 13"/>
          <p:cNvSpPr/>
          <p:nvPr/>
        </p:nvSpPr>
        <p:spPr>
          <a:xfrm>
            <a:off x="1248278" y="1824639"/>
            <a:ext cx="1618426" cy="3178268"/>
          </a:xfrm>
          <a:prstGeom prst="roundRect">
            <a:avLst>
              <a:gd name="adj" fmla="val 6667"/>
            </a:avLst>
          </a:prstGeom>
          <a:noFill/>
          <a:ln w="444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smtClean="0">
                <a:solidFill>
                  <a:schemeClr val="tx1"/>
                </a:solidFill>
              </a:rPr>
              <a:t>Visualizations</a:t>
            </a:r>
            <a:endParaRPr lang="en-US" sz="1600" dirty="0">
              <a:solidFill>
                <a:schemeClr val="tx1"/>
              </a:solidFill>
            </a:endParaRPr>
          </a:p>
        </p:txBody>
      </p:sp>
      <p:sp>
        <p:nvSpPr>
          <p:cNvPr id="15" name="Rounded Rectangle 14"/>
          <p:cNvSpPr/>
          <p:nvPr/>
        </p:nvSpPr>
        <p:spPr>
          <a:xfrm>
            <a:off x="9476283" y="2347073"/>
            <a:ext cx="1397621" cy="1137546"/>
          </a:xfrm>
          <a:prstGeom prst="roundRect">
            <a:avLst>
              <a:gd name="adj" fmla="val 6667"/>
            </a:avLst>
          </a:prstGeom>
          <a:solidFill>
            <a:schemeClr val="accent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MAD-X</a:t>
            </a:r>
          </a:p>
          <a:p>
            <a:pPr algn="ctr"/>
            <a:r>
              <a:rPr lang="en-US" sz="1600" dirty="0" err="1" smtClean="0"/>
              <a:t>Synergia</a:t>
            </a:r>
            <a:endParaRPr lang="en-US" sz="1600" dirty="0" smtClean="0"/>
          </a:p>
          <a:p>
            <a:pPr algn="ctr"/>
            <a:r>
              <a:rPr lang="en-US" sz="1600" dirty="0" smtClean="0"/>
              <a:t>Elegant</a:t>
            </a:r>
          </a:p>
          <a:p>
            <a:pPr algn="ctr"/>
            <a:r>
              <a:rPr lang="en-US" sz="1600" dirty="0" smtClean="0"/>
              <a:t>OPAL</a:t>
            </a:r>
            <a:endParaRPr lang="en-US" sz="1600" dirty="0"/>
          </a:p>
        </p:txBody>
      </p:sp>
      <p:sp>
        <p:nvSpPr>
          <p:cNvPr id="16" name="Rounded Rectangle 15"/>
          <p:cNvSpPr/>
          <p:nvPr/>
        </p:nvSpPr>
        <p:spPr>
          <a:xfrm>
            <a:off x="1407980" y="2403660"/>
            <a:ext cx="1273773" cy="670595"/>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Browser based tools</a:t>
            </a:r>
            <a:endParaRPr lang="en-US" sz="1600" dirty="0"/>
          </a:p>
        </p:txBody>
      </p:sp>
      <p:sp>
        <p:nvSpPr>
          <p:cNvPr id="17" name="Rounded Rectangle 16"/>
          <p:cNvSpPr/>
          <p:nvPr/>
        </p:nvSpPr>
        <p:spPr>
          <a:xfrm>
            <a:off x="1423682" y="3263451"/>
            <a:ext cx="1241472" cy="670595"/>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Jupyter Notebook</a:t>
            </a:r>
          </a:p>
        </p:txBody>
      </p:sp>
      <p:sp>
        <p:nvSpPr>
          <p:cNvPr id="18" name="Rounded Rectangle 17"/>
          <p:cNvSpPr/>
          <p:nvPr/>
        </p:nvSpPr>
        <p:spPr>
          <a:xfrm>
            <a:off x="1423683" y="4167869"/>
            <a:ext cx="1241471" cy="670595"/>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Offline analysis</a:t>
            </a:r>
            <a:endParaRPr lang="en-US" sz="1600" dirty="0"/>
          </a:p>
        </p:txBody>
      </p:sp>
      <p:sp>
        <p:nvSpPr>
          <p:cNvPr id="19" name="Rounded Rectangle 18"/>
          <p:cNvSpPr/>
          <p:nvPr/>
        </p:nvSpPr>
        <p:spPr>
          <a:xfrm>
            <a:off x="4070300" y="1330573"/>
            <a:ext cx="1174628" cy="677922"/>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Machine Settings</a:t>
            </a:r>
          </a:p>
        </p:txBody>
      </p:sp>
      <p:sp>
        <p:nvSpPr>
          <p:cNvPr id="20" name="Rounded Rectangle 19"/>
          <p:cNvSpPr/>
          <p:nvPr/>
        </p:nvSpPr>
        <p:spPr>
          <a:xfrm>
            <a:off x="5420013" y="1330573"/>
            <a:ext cx="1298548" cy="677922"/>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Magnet </a:t>
            </a:r>
            <a:r>
              <a:rPr lang="en-US" sz="1600" dirty="0" smtClean="0"/>
              <a:t>/ RF Curves</a:t>
            </a:r>
            <a:endParaRPr lang="en-US" sz="1600" dirty="0"/>
          </a:p>
        </p:txBody>
      </p:sp>
      <p:sp>
        <p:nvSpPr>
          <p:cNvPr id="21" name="Rounded Rectangle 20"/>
          <p:cNvSpPr/>
          <p:nvPr/>
        </p:nvSpPr>
        <p:spPr>
          <a:xfrm>
            <a:off x="6893646" y="1330573"/>
            <a:ext cx="1046583" cy="665028"/>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Archive Data</a:t>
            </a:r>
          </a:p>
        </p:txBody>
      </p:sp>
      <p:sp>
        <p:nvSpPr>
          <p:cNvPr id="22" name="Rounded Rectangle 21"/>
          <p:cNvSpPr/>
          <p:nvPr/>
        </p:nvSpPr>
        <p:spPr>
          <a:xfrm>
            <a:off x="3922715" y="918638"/>
            <a:ext cx="4244971" cy="1272256"/>
          </a:xfrm>
          <a:prstGeom prst="roundRect">
            <a:avLst>
              <a:gd name="adj" fmla="val 6667"/>
            </a:avLst>
          </a:prstGeom>
          <a:noFill/>
          <a:ln w="444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a:solidFill>
                  <a:schemeClr val="tx1"/>
                </a:solidFill>
              </a:rPr>
              <a:t>Real World </a:t>
            </a:r>
            <a:r>
              <a:rPr lang="en-US" sz="1600" dirty="0" smtClean="0">
                <a:solidFill>
                  <a:schemeClr val="tx1"/>
                </a:solidFill>
              </a:rPr>
              <a:t>Data Input</a:t>
            </a:r>
            <a:endParaRPr lang="en-US" sz="1600" dirty="0">
              <a:solidFill>
                <a:schemeClr val="tx1"/>
              </a:solidFill>
            </a:endParaRPr>
          </a:p>
        </p:txBody>
      </p:sp>
      <p:cxnSp>
        <p:nvCxnSpPr>
          <p:cNvPr id="23" name="Straight Arrow Connector 22"/>
          <p:cNvCxnSpPr>
            <a:stCxn id="28" idx="2"/>
          </p:cNvCxnSpPr>
          <p:nvPr/>
        </p:nvCxnSpPr>
        <p:spPr>
          <a:xfrm>
            <a:off x="6045201" y="2190894"/>
            <a:ext cx="0" cy="56500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5" idx="3"/>
          </p:cNvCxnSpPr>
          <p:nvPr/>
        </p:nvCxnSpPr>
        <p:spPr>
          <a:xfrm flipV="1">
            <a:off x="2866704" y="3413772"/>
            <a:ext cx="1641796" cy="1"/>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7643314" y="3413772"/>
            <a:ext cx="1661016" cy="1"/>
          </a:xfrm>
          <a:prstGeom prst="straightConnector1">
            <a:avLst/>
          </a:prstGeom>
          <a:ln w="38100">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3530601" y="4918867"/>
            <a:ext cx="5029199" cy="1392127"/>
          </a:xfrm>
          <a:prstGeom prst="roundRect">
            <a:avLst>
              <a:gd name="adj" fmla="val 6667"/>
            </a:avLst>
          </a:prstGeom>
          <a:noFill/>
          <a:ln w="444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smtClean="0">
                <a:solidFill>
                  <a:schemeClr val="tx1"/>
                </a:solidFill>
              </a:rPr>
              <a:t>Analysis </a:t>
            </a:r>
            <a:r>
              <a:rPr lang="en-US" sz="1600" dirty="0">
                <a:solidFill>
                  <a:schemeClr val="tx1"/>
                </a:solidFill>
              </a:rPr>
              <a:t>and </a:t>
            </a:r>
            <a:r>
              <a:rPr lang="en-US" sz="1600" dirty="0" smtClean="0">
                <a:solidFill>
                  <a:schemeClr val="tx1"/>
                </a:solidFill>
              </a:rPr>
              <a:t>Machine Learning </a:t>
            </a:r>
            <a:r>
              <a:rPr lang="en-US" sz="1600" dirty="0">
                <a:solidFill>
                  <a:schemeClr val="tx1"/>
                </a:solidFill>
              </a:rPr>
              <a:t>Tools</a:t>
            </a:r>
          </a:p>
        </p:txBody>
      </p:sp>
      <p:sp>
        <p:nvSpPr>
          <p:cNvPr id="27" name="Rounded Rectangle 26"/>
          <p:cNvSpPr/>
          <p:nvPr/>
        </p:nvSpPr>
        <p:spPr>
          <a:xfrm>
            <a:off x="3705685" y="5342077"/>
            <a:ext cx="1237300" cy="775500"/>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Deployable Code</a:t>
            </a:r>
            <a:endParaRPr lang="en-US" sz="1600" dirty="0"/>
          </a:p>
        </p:txBody>
      </p:sp>
      <p:sp>
        <p:nvSpPr>
          <p:cNvPr id="28" name="Rounded Rectangle 27"/>
          <p:cNvSpPr/>
          <p:nvPr/>
        </p:nvSpPr>
        <p:spPr>
          <a:xfrm>
            <a:off x="5244928" y="5342077"/>
            <a:ext cx="1525732" cy="775500"/>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Clustering and Data Analysis </a:t>
            </a:r>
            <a:endParaRPr lang="en-US" sz="1600" dirty="0"/>
          </a:p>
        </p:txBody>
      </p:sp>
      <p:cxnSp>
        <p:nvCxnSpPr>
          <p:cNvPr id="29" name="Straight Arrow Connector 28"/>
          <p:cNvCxnSpPr/>
          <p:nvPr/>
        </p:nvCxnSpPr>
        <p:spPr>
          <a:xfrm flipV="1">
            <a:off x="6045201" y="4074613"/>
            <a:ext cx="0" cy="844254"/>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9304330" y="1642151"/>
            <a:ext cx="1773212" cy="3543243"/>
          </a:xfrm>
          <a:prstGeom prst="roundRect">
            <a:avLst>
              <a:gd name="adj" fmla="val 6667"/>
            </a:avLst>
          </a:prstGeom>
          <a:noFill/>
          <a:ln w="444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600" dirty="0" smtClean="0">
                <a:solidFill>
                  <a:schemeClr val="tx1"/>
                </a:solidFill>
              </a:rPr>
              <a:t>Accelerator Simulations</a:t>
            </a:r>
            <a:endParaRPr lang="en-US" sz="1600" dirty="0">
              <a:solidFill>
                <a:schemeClr val="tx1"/>
              </a:solidFill>
            </a:endParaRPr>
          </a:p>
        </p:txBody>
      </p:sp>
      <p:sp>
        <p:nvSpPr>
          <p:cNvPr id="31" name="Rounded Rectangle 30"/>
          <p:cNvSpPr/>
          <p:nvPr/>
        </p:nvSpPr>
        <p:spPr>
          <a:xfrm>
            <a:off x="6983726" y="5366245"/>
            <a:ext cx="1298893" cy="775500"/>
          </a:xfrm>
          <a:prstGeom prst="roundRect">
            <a:avLst>
              <a:gd name="adj" fmla="val 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Machine Learning</a:t>
            </a:r>
            <a:endParaRPr lang="en-US" sz="1600" dirty="0"/>
          </a:p>
        </p:txBody>
      </p:sp>
      <p:sp>
        <p:nvSpPr>
          <p:cNvPr id="32" name="Rounded Rectangle 31"/>
          <p:cNvSpPr/>
          <p:nvPr/>
        </p:nvSpPr>
        <p:spPr>
          <a:xfrm>
            <a:off x="9471023" y="3645855"/>
            <a:ext cx="1402881" cy="611050"/>
          </a:xfrm>
          <a:prstGeom prst="roundRect">
            <a:avLst>
              <a:gd name="adj" fmla="val 6667"/>
            </a:avLst>
          </a:prstGeom>
          <a:solidFill>
            <a:schemeClr val="accent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ML </a:t>
            </a:r>
            <a:r>
              <a:rPr lang="en-US" sz="1600" smtClean="0"/>
              <a:t>Data Generation</a:t>
            </a:r>
            <a:endParaRPr lang="en-US" sz="1600" dirty="0"/>
          </a:p>
        </p:txBody>
      </p:sp>
      <p:sp>
        <p:nvSpPr>
          <p:cNvPr id="33" name="Rounded Rectangle 32"/>
          <p:cNvSpPr/>
          <p:nvPr/>
        </p:nvSpPr>
        <p:spPr>
          <a:xfrm>
            <a:off x="9471023" y="4418141"/>
            <a:ext cx="1402881" cy="500726"/>
          </a:xfrm>
          <a:prstGeom prst="roundRect">
            <a:avLst>
              <a:gd name="adj" fmla="val 6667"/>
            </a:avLst>
          </a:prstGeom>
          <a:solidFill>
            <a:schemeClr val="accent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smtClean="0"/>
              <a:t>Optimization</a:t>
            </a:r>
            <a:endParaRPr lang="en-US" sz="1600" dirty="0"/>
          </a:p>
        </p:txBody>
      </p:sp>
      <p:pic>
        <p:nvPicPr>
          <p:cNvPr id="34" name="Picture 3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0545" y="3017064"/>
            <a:ext cx="1092594" cy="792515"/>
          </a:xfrm>
          <a:prstGeom prst="rect">
            <a:avLst/>
          </a:prstGeom>
        </p:spPr>
      </p:pic>
      <p:pic>
        <p:nvPicPr>
          <p:cNvPr id="38" name="Picture 37"/>
          <p:cNvPicPr>
            <a:picLocks noChangeAspect="1"/>
          </p:cNvPicPr>
          <p:nvPr/>
        </p:nvPicPr>
        <p:blipFill rotWithShape="1">
          <a:blip r:embed="rId3">
            <a:extLst>
              <a:ext uri="{28A0092B-C50C-407E-A947-70E740481C1C}">
                <a14:useLocalDpi xmlns:a14="http://schemas.microsoft.com/office/drawing/2010/main" val="0"/>
              </a:ext>
            </a:extLst>
          </a:blip>
          <a:srcRect l="33468"/>
          <a:stretch/>
        </p:blipFill>
        <p:spPr>
          <a:xfrm>
            <a:off x="5823139" y="3074927"/>
            <a:ext cx="1617350" cy="732397"/>
          </a:xfrm>
          <a:prstGeom prst="rect">
            <a:avLst/>
          </a:prstGeom>
        </p:spPr>
      </p:pic>
      <p:sp>
        <p:nvSpPr>
          <p:cNvPr id="39" name="Rectangle 38"/>
          <p:cNvSpPr/>
          <p:nvPr/>
        </p:nvSpPr>
        <p:spPr>
          <a:xfrm>
            <a:off x="5989832" y="3683094"/>
            <a:ext cx="1450657" cy="307777"/>
          </a:xfrm>
          <a:prstGeom prst="rect">
            <a:avLst/>
          </a:prstGeom>
        </p:spPr>
        <p:txBody>
          <a:bodyPr wrap="square">
            <a:spAutoFit/>
          </a:bodyPr>
          <a:lstStyle/>
          <a:p>
            <a:r>
              <a:rPr lang="en-US" sz="1400" dirty="0" smtClean="0">
                <a:hlinkClick r:id="rId4"/>
              </a:rPr>
              <a:t>www.sirepo.com</a:t>
            </a:r>
            <a:endParaRPr lang="en-US" sz="1400" dirty="0"/>
          </a:p>
        </p:txBody>
      </p:sp>
    </p:spTree>
    <p:extLst>
      <p:ext uri="{BB962C8B-B14F-4D97-AF65-F5344CB8AC3E}">
        <p14:creationId xmlns:p14="http://schemas.microsoft.com/office/powerpoint/2010/main" val="989683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Machine Learning for Accelerators</a:t>
            </a:r>
            <a:endParaRPr lang="en-US" dirty="0"/>
          </a:p>
        </p:txBody>
      </p:sp>
      <p:sp>
        <p:nvSpPr>
          <p:cNvPr id="3" name="Content Placeholder 2"/>
          <p:cNvSpPr>
            <a:spLocks noGrp="1"/>
          </p:cNvSpPr>
          <p:nvPr>
            <p:ph idx="1"/>
          </p:nvPr>
        </p:nvSpPr>
        <p:spPr>
          <a:xfrm>
            <a:off x="304800" y="928301"/>
            <a:ext cx="11582400" cy="4800600"/>
          </a:xfrm>
        </p:spPr>
        <p:txBody>
          <a:bodyPr>
            <a:normAutofit/>
          </a:bodyPr>
          <a:lstStyle/>
          <a:p>
            <a:r>
              <a:rPr lang="en-US" dirty="0" smtClean="0">
                <a:solidFill>
                  <a:srgbClr val="005CA5"/>
                </a:solidFill>
              </a:rPr>
              <a:t>Supervised Learning</a:t>
            </a:r>
          </a:p>
          <a:p>
            <a:pPr lvl="1"/>
            <a:r>
              <a:rPr lang="en-US" dirty="0"/>
              <a:t>y</a:t>
            </a:r>
            <a:r>
              <a:rPr lang="en-US" dirty="0" smtClean="0"/>
              <a:t>ou know what the inputs and outputs are</a:t>
            </a:r>
          </a:p>
          <a:p>
            <a:pPr lvl="1"/>
            <a:r>
              <a:rPr lang="en-US" dirty="0"/>
              <a:t>r</a:t>
            </a:r>
            <a:r>
              <a:rPr lang="en-US" dirty="0" smtClean="0"/>
              <a:t>elatively balanced dataset</a:t>
            </a:r>
          </a:p>
          <a:p>
            <a:pPr lvl="1"/>
            <a:r>
              <a:rPr lang="en-US" dirty="0"/>
              <a:t>s</a:t>
            </a:r>
            <a:r>
              <a:rPr lang="en-US" dirty="0" smtClean="0"/>
              <a:t>urrogate modeling / control tools / fault prediction</a:t>
            </a:r>
            <a:endParaRPr lang="en-US" dirty="0"/>
          </a:p>
          <a:p>
            <a:pPr lvl="1"/>
            <a:endParaRPr lang="en-US" dirty="0" smtClean="0">
              <a:solidFill>
                <a:srgbClr val="005CA5"/>
              </a:solidFill>
            </a:endParaRPr>
          </a:p>
          <a:p>
            <a:r>
              <a:rPr lang="en-US" dirty="0" smtClean="0">
                <a:solidFill>
                  <a:srgbClr val="005CA5"/>
                </a:solidFill>
              </a:rPr>
              <a:t>Unsupervised Learning</a:t>
            </a:r>
          </a:p>
          <a:p>
            <a:pPr lvl="1"/>
            <a:r>
              <a:rPr lang="en-US" dirty="0"/>
              <a:t>y</a:t>
            </a:r>
            <a:r>
              <a:rPr lang="en-US" dirty="0" smtClean="0"/>
              <a:t>ou don’t know what you’re looking for</a:t>
            </a:r>
          </a:p>
          <a:p>
            <a:pPr lvl="1"/>
            <a:r>
              <a:rPr lang="en-US" dirty="0" smtClean="0"/>
              <a:t>imbalanced dataset</a:t>
            </a:r>
          </a:p>
          <a:p>
            <a:pPr lvl="1"/>
            <a:r>
              <a:rPr lang="en-US" dirty="0"/>
              <a:t>a</a:t>
            </a:r>
            <a:r>
              <a:rPr lang="en-US" dirty="0" smtClean="0"/>
              <a:t>nomaly detection</a:t>
            </a:r>
          </a:p>
          <a:p>
            <a:endParaRPr lang="en-US" sz="1400" dirty="0"/>
          </a:p>
          <a:p>
            <a:pPr lvl="1"/>
            <a:endParaRPr lang="en-US" dirty="0"/>
          </a:p>
        </p:txBody>
      </p:sp>
    </p:spTree>
    <p:extLst>
      <p:ext uri="{BB962C8B-B14F-4D97-AF65-F5344CB8AC3E}">
        <p14:creationId xmlns:p14="http://schemas.microsoft.com/office/powerpoint/2010/main" val="2715599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Fermilab LINAC</a:t>
            </a:r>
            <a:endParaRPr lang="en-US" dirty="0"/>
          </a:p>
        </p:txBody>
      </p:sp>
      <p:sp>
        <p:nvSpPr>
          <p:cNvPr id="4" name="Rounded Rectangle 3"/>
          <p:cNvSpPr/>
          <p:nvPr/>
        </p:nvSpPr>
        <p:spPr>
          <a:xfrm>
            <a:off x="5649412" y="1828800"/>
            <a:ext cx="6458453" cy="3303396"/>
          </a:xfrm>
          <a:prstGeom prst="roundRect">
            <a:avLst>
              <a:gd name="adj" fmla="val 372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0640" y="1979718"/>
            <a:ext cx="6095999" cy="2973776"/>
          </a:xfrm>
          <a:prstGeom prst="rect">
            <a:avLst/>
          </a:prstGeom>
        </p:spPr>
      </p:pic>
      <p:pic>
        <p:nvPicPr>
          <p:cNvPr id="6" name="Picture 2" descr="ayout of the Fermilab accelerator complex in 2011.  "/>
          <p:cNvPicPr>
            <a:picLocks noChangeAspect="1" noChangeArrowheads="1"/>
          </p:cNvPicPr>
          <p:nvPr/>
        </p:nvPicPr>
        <p:blipFill rotWithShape="1">
          <a:blip r:embed="rId3">
            <a:extLst>
              <a:ext uri="{28A0092B-C50C-407E-A947-70E740481C1C}">
                <a14:useLocalDpi xmlns:a14="http://schemas.microsoft.com/office/drawing/2010/main" val="0"/>
              </a:ext>
            </a:extLst>
          </a:blip>
          <a:srcRect r="2517"/>
          <a:stretch/>
        </p:blipFill>
        <p:spPr bwMode="auto">
          <a:xfrm>
            <a:off x="89157" y="1447800"/>
            <a:ext cx="5520816" cy="4037612"/>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a:off x="3429000" y="2050701"/>
            <a:ext cx="762000" cy="227118"/>
          </a:xfrm>
          <a:prstGeom prst="roundRect">
            <a:avLst>
              <a:gd name="adj" fmla="val 3726"/>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a:off x="4191000" y="2164260"/>
            <a:ext cx="1418973" cy="0"/>
          </a:xfrm>
          <a:prstGeom prst="straightConnector1">
            <a:avLst/>
          </a:prstGeom>
          <a:ln w="31750">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4746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Surrogate modeling</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3847350"/>
            <a:ext cx="6650196" cy="2410092"/>
          </a:xfrm>
          <a:prstGeom prst="rect">
            <a:avLst/>
          </a:prstGeom>
        </p:spPr>
      </p:pic>
      <p:sp>
        <p:nvSpPr>
          <p:cNvPr id="6" name="Content Placeholder 2"/>
          <p:cNvSpPr txBox="1">
            <a:spLocks/>
          </p:cNvSpPr>
          <p:nvPr/>
        </p:nvSpPr>
        <p:spPr>
          <a:xfrm>
            <a:off x="304800" y="1084789"/>
            <a:ext cx="6954996" cy="2819400"/>
          </a:xfrm>
          <a:prstGeom prst="rect">
            <a:avLst/>
          </a:prstGeom>
        </p:spPr>
        <p:txBody>
          <a:bodyPr vert="horz" lIns="91440" tIns="45720" rIns="91440" bIns="45720" rtlCol="0">
            <a:normAutofit/>
          </a:bodyPr>
          <a:lstStyle>
            <a:lvl1pPr marL="342900" indent="-342900" algn="l" defTabSz="914400" rtl="0" eaLnBrk="1" latinLnBrk="0" hangingPunct="1">
              <a:spcBef>
                <a:spcPts val="0"/>
              </a:spcBef>
              <a:spcAft>
                <a:spcPts val="600"/>
              </a:spcAft>
              <a:buFont typeface="Arial" pitchFamily="34" charset="0"/>
              <a:buChar char="•"/>
              <a:defRPr sz="2200" b="0" i="0" kern="1200">
                <a:solidFill>
                  <a:srgbClr val="025BA8"/>
                </a:solidFill>
                <a:latin typeface="Gill Sans MT" panose="020B0502020104020203" pitchFamily="34" charset="77"/>
                <a:ea typeface="+mn-ea"/>
                <a:cs typeface="Times New Roman" pitchFamily="18" charset="0"/>
              </a:defRPr>
            </a:lvl1pPr>
            <a:lvl2pPr marL="742950" indent="-285750" algn="l" defTabSz="914400" rtl="0" eaLnBrk="1" latinLnBrk="0" hangingPunct="1">
              <a:spcBef>
                <a:spcPts val="0"/>
              </a:spcBef>
              <a:spcAft>
                <a:spcPts val="600"/>
              </a:spcAft>
              <a:buFont typeface="Arial" panose="020B0604020202020204" pitchFamily="34" charset="0"/>
              <a:buChar char="•"/>
              <a:defRPr sz="1800" i="0" kern="1200">
                <a:solidFill>
                  <a:schemeClr val="tx1"/>
                </a:solidFill>
                <a:latin typeface="Gill Sans MT" panose="020B0502020104020203" pitchFamily="34" charset="77"/>
                <a:ea typeface="+mn-ea"/>
                <a:cs typeface="Times New Roman" pitchFamily="18" charset="0"/>
              </a:defRPr>
            </a:lvl2pPr>
            <a:lvl3pPr marL="1200150" indent="-285750" algn="l" defTabSz="914400" rtl="0" eaLnBrk="1" latinLnBrk="0" hangingPunct="1">
              <a:spcBef>
                <a:spcPts val="0"/>
              </a:spcBef>
              <a:spcAft>
                <a:spcPts val="600"/>
              </a:spcAft>
              <a:buFont typeface="Arial" panose="020B0604020202020204" pitchFamily="34" charset="0"/>
              <a:buChar char="•"/>
              <a:defRPr sz="1600" i="0" kern="1200">
                <a:solidFill>
                  <a:schemeClr val="tx1"/>
                </a:solidFill>
                <a:latin typeface="Gill Sans MT" panose="020B0502020104020203" pitchFamily="34" charset="77"/>
                <a:ea typeface="+mn-ea"/>
                <a:cs typeface="Times New Roman" pitchFamily="18" charset="0"/>
              </a:defRPr>
            </a:lvl3pPr>
            <a:lvl4pPr marL="1657350" indent="-285750" algn="l" defTabSz="914400" rtl="0" eaLnBrk="1" latinLnBrk="0" hangingPunct="1">
              <a:spcBef>
                <a:spcPts val="0"/>
              </a:spcBef>
              <a:spcAft>
                <a:spcPts val="600"/>
              </a:spcAft>
              <a:buFont typeface="Arial" panose="020B0604020202020204" pitchFamily="34" charset="0"/>
              <a:buChar char="•"/>
              <a:defRPr sz="1400" b="0" i="0" kern="1200">
                <a:solidFill>
                  <a:schemeClr val="tx1"/>
                </a:solidFill>
                <a:latin typeface="Gill Sans MT" panose="020B0502020104020203" pitchFamily="34" charset="77"/>
                <a:ea typeface="+mn-ea"/>
                <a:cs typeface="Times New Roman" pitchFamily="18" charset="0"/>
              </a:defRPr>
            </a:lvl4pPr>
            <a:lvl5pPr marL="2000250" indent="-171450" algn="l" defTabSz="914400" rtl="0" eaLnBrk="1" latinLnBrk="0" hangingPunct="1">
              <a:spcBef>
                <a:spcPts val="0"/>
              </a:spcBef>
              <a:spcAft>
                <a:spcPts val="600"/>
              </a:spcAft>
              <a:buFont typeface="Arial" panose="020B0604020202020204" pitchFamily="34" charset="0"/>
              <a:buChar char="•"/>
              <a:defRPr sz="1200" b="0" i="0" kern="1200">
                <a:solidFill>
                  <a:schemeClr val="tx1"/>
                </a:solidFill>
                <a:latin typeface="Gill Sans MT" panose="020B0502020104020203" pitchFamily="34" charset="77"/>
                <a:ea typeface="+mn-ea"/>
                <a:cs typeface="Times New Roman"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Case Study:  The Fermilab LINAC</a:t>
            </a:r>
          </a:p>
          <a:p>
            <a:r>
              <a:rPr lang="en-US" dirty="0" smtClean="0"/>
              <a:t>Bottom: Predict RMS beam parameters as a function of position in one of the LINAC tanks</a:t>
            </a:r>
          </a:p>
          <a:p>
            <a:r>
              <a:rPr lang="en-US" dirty="0" smtClean="0"/>
              <a:t>Right: Predict beam distributions and the exit of different DTL tanks.</a:t>
            </a:r>
          </a:p>
          <a:p>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1400" y="838200"/>
            <a:ext cx="3929207" cy="272260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1400" y="3560800"/>
            <a:ext cx="3929207" cy="2722600"/>
          </a:xfrm>
          <a:prstGeom prst="rect">
            <a:avLst/>
          </a:prstGeom>
        </p:spPr>
      </p:pic>
    </p:spTree>
    <p:extLst>
      <p:ext uri="{BB962C8B-B14F-4D97-AF65-F5344CB8AC3E}">
        <p14:creationId xmlns:p14="http://schemas.microsoft.com/office/powerpoint/2010/main" val="4657047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Transfer learning enables portable solutions between accelerators</a:t>
            </a:r>
          </a:p>
        </p:txBody>
      </p:sp>
      <p:sp>
        <p:nvSpPr>
          <p:cNvPr id="3" name="Content Placeholder 2"/>
          <p:cNvSpPr>
            <a:spLocks noGrp="1"/>
          </p:cNvSpPr>
          <p:nvPr>
            <p:ph idx="1"/>
          </p:nvPr>
        </p:nvSpPr>
        <p:spPr>
          <a:xfrm>
            <a:off x="304800" y="914400"/>
            <a:ext cx="5176838" cy="5334000"/>
          </a:xfrm>
        </p:spPr>
        <p:txBody>
          <a:bodyPr/>
          <a:lstStyle/>
          <a:p>
            <a:r>
              <a:rPr lang="en-US" dirty="0"/>
              <a:t>Case Study: </a:t>
            </a:r>
            <a:r>
              <a:rPr lang="en-US" dirty="0" smtClean="0"/>
              <a:t> The </a:t>
            </a:r>
            <a:r>
              <a:rPr lang="en-US" dirty="0"/>
              <a:t>Fermilab </a:t>
            </a:r>
            <a:r>
              <a:rPr lang="en-US" dirty="0" smtClean="0"/>
              <a:t>LINAC</a:t>
            </a:r>
            <a:endParaRPr lang="en-US" dirty="0"/>
          </a:p>
          <a:p>
            <a:r>
              <a:rPr lang="en-US" dirty="0"/>
              <a:t>Neural networks trained on data from DTL Tanks 2, 3, and 4 for 1k epochs</a:t>
            </a:r>
          </a:p>
          <a:p>
            <a:pPr lvl="1"/>
            <a:r>
              <a:rPr lang="en-US" dirty="0"/>
              <a:t>Model from tank 2 is trained on data from tanks 3 and 4 for 1k epochs</a:t>
            </a:r>
          </a:p>
          <a:p>
            <a:pPr lvl="1"/>
            <a:r>
              <a:rPr lang="en-US" dirty="0"/>
              <a:t>Transfer learning trains faster and reaches a better overall solution</a:t>
            </a:r>
          </a:p>
          <a:p>
            <a:endParaRPr lang="en-US" dirty="0"/>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r="33482"/>
          <a:stretch/>
        </p:blipFill>
        <p:spPr>
          <a:xfrm>
            <a:off x="271463" y="3438075"/>
            <a:ext cx="5178425" cy="2595033"/>
          </a:xfrm>
          <a:prstGeom prst="rect">
            <a:avLst/>
          </a:prstGeom>
        </p:spPr>
      </p:pic>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5815" r="7478"/>
          <a:stretch/>
        </p:blipFill>
        <p:spPr>
          <a:xfrm>
            <a:off x="5581650" y="1019143"/>
            <a:ext cx="6311900" cy="2418932"/>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6967" r="6812"/>
          <a:stretch/>
        </p:blipFill>
        <p:spPr>
          <a:xfrm>
            <a:off x="5549900" y="3438075"/>
            <a:ext cx="6375400" cy="2468513"/>
          </a:xfrm>
          <a:prstGeom prst="rect">
            <a:avLst/>
          </a:prstGeom>
        </p:spPr>
      </p:pic>
    </p:spTree>
    <p:extLst>
      <p:ext uri="{BB962C8B-B14F-4D97-AF65-F5344CB8AC3E}">
        <p14:creationId xmlns:p14="http://schemas.microsoft.com/office/powerpoint/2010/main" val="3182267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emplate" id="{FB5FE6C9-E5F1-7C4E-8B09-E3C3C4BCE79E}" vid="{65C4F854-89A2-9B44-97A2-3908CC7B537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Template>
  <TotalTime>35590</TotalTime>
  <Words>1274</Words>
  <Application>Microsoft Macintosh PowerPoint</Application>
  <PresentationFormat>Widescreen</PresentationFormat>
  <Paragraphs>220</Paragraphs>
  <Slides>24</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Calibri</vt:lpstr>
      <vt:lpstr>Century Gothic</vt:lpstr>
      <vt:lpstr>Gill Sans MT</vt:lpstr>
      <vt:lpstr>ＭＳ Ｐゴシック</vt:lpstr>
      <vt:lpstr>Optima</vt:lpstr>
      <vt:lpstr>Times New Roman</vt:lpstr>
      <vt:lpstr>Office Theme</vt:lpstr>
      <vt:lpstr>Machine Learning and Software for Accelerator Operations  Jonathan Edelen*, Nathan Cook, Callie Federer, Christopher Hall *jedelen@radiasoft.net</vt:lpstr>
      <vt:lpstr>Overview of Accelerator Operations</vt:lpstr>
      <vt:lpstr>Control System Hierarchy</vt:lpstr>
      <vt:lpstr>Control System Hierarchy</vt:lpstr>
      <vt:lpstr>A controls toolbox powered by Sirepo</vt:lpstr>
      <vt:lpstr>Machine Learning for Accelerators</vt:lpstr>
      <vt:lpstr>The Fermilab LINAC</vt:lpstr>
      <vt:lpstr>Surrogate modeling</vt:lpstr>
      <vt:lpstr>Transfer learning enables portable solutions between accelerators</vt:lpstr>
      <vt:lpstr>Transfer learning enables portable solutions between accelerators</vt:lpstr>
      <vt:lpstr>Autoencoders for anomaly detection</vt:lpstr>
      <vt:lpstr>Detecting faulty magnet power supplies in the APS</vt:lpstr>
      <vt:lpstr>Detecting faulty magnet power supplies in the APS</vt:lpstr>
      <vt:lpstr>Detecting faulty magnet power supplies in the APS</vt:lpstr>
      <vt:lpstr>Detecting faulty magnet power supplies in the APS</vt:lpstr>
      <vt:lpstr>Aggregating by Sector</vt:lpstr>
      <vt:lpstr>Autoencoder performance</vt:lpstr>
      <vt:lpstr>Reconstruction of reference data and test data (by sector)</vt:lpstr>
      <vt:lpstr>Reconstruction of reference data and test data (by sector)</vt:lpstr>
      <vt:lpstr>Reconstruction of reference data and test data (by sector)</vt:lpstr>
      <vt:lpstr>Testing of  Reconstruction Error by Sector</vt:lpstr>
      <vt:lpstr>Testing of  Reconstruction Error by Sector</vt:lpstr>
      <vt:lpstr>Conclusions and Acknowledgements</vt:lpstr>
      <vt:lpstr>Disclaimer</vt:lpstr>
    </vt:vector>
  </TitlesOfParts>
  <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Modeling of Field Enhanced Thermionic Emission</dc:title>
  <dc:creator>Jonathan Edelen</dc:creator>
  <cp:lastModifiedBy>Jonathan Edelen</cp:lastModifiedBy>
  <cp:revision>863</cp:revision>
  <cp:lastPrinted>2020-09-11T14:23:23Z</cp:lastPrinted>
  <dcterms:created xsi:type="dcterms:W3CDTF">2019-07-13T16:43:49Z</dcterms:created>
  <dcterms:modified xsi:type="dcterms:W3CDTF">2020-10-08T17:44:40Z</dcterms:modified>
</cp:coreProperties>
</file>