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2"/>
  </p:notesMasterIdLst>
  <p:sldIdLst>
    <p:sldId id="256" r:id="rId2"/>
    <p:sldId id="257" r:id="rId3"/>
    <p:sldId id="258" r:id="rId4"/>
    <p:sldId id="283" r:id="rId5"/>
    <p:sldId id="287" r:id="rId6"/>
    <p:sldId id="286" r:id="rId7"/>
    <p:sldId id="288" r:id="rId8"/>
    <p:sldId id="282" r:id="rId9"/>
    <p:sldId id="281" r:id="rId10"/>
    <p:sldId id="292" r:id="rId11"/>
    <p:sldId id="285" r:id="rId12"/>
    <p:sldId id="295" r:id="rId13"/>
    <p:sldId id="296" r:id="rId14"/>
    <p:sldId id="297" r:id="rId15"/>
    <p:sldId id="276" r:id="rId16"/>
    <p:sldId id="284" r:id="rId17"/>
    <p:sldId id="280" r:id="rId18"/>
    <p:sldId id="298" r:id="rId19"/>
    <p:sldId id="275" r:id="rId20"/>
    <p:sldId id="279" r:id="rId21"/>
    <p:sldId id="293" r:id="rId22"/>
    <p:sldId id="299" r:id="rId23"/>
    <p:sldId id="294" r:id="rId24"/>
    <p:sldId id="262" r:id="rId25"/>
    <p:sldId id="277" r:id="rId26"/>
    <p:sldId id="270" r:id="rId27"/>
    <p:sldId id="272" r:id="rId28"/>
    <p:sldId id="273" r:id="rId29"/>
    <p:sldId id="261" r:id="rId30"/>
    <p:sldId id="274" r:id="rId31"/>
    <p:sldId id="291" r:id="rId32"/>
    <p:sldId id="268" r:id="rId33"/>
    <p:sldId id="289" r:id="rId34"/>
    <p:sldId id="290" r:id="rId35"/>
    <p:sldId id="266" r:id="rId36"/>
    <p:sldId id="263" r:id="rId37"/>
    <p:sldId id="264" r:id="rId38"/>
    <p:sldId id="265" r:id="rId39"/>
    <p:sldId id="267" r:id="rId40"/>
    <p:sldId id="300" r:id="rId4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snapToGrid="0" showGuides="1">
      <p:cViewPr varScale="1">
        <p:scale>
          <a:sx n="115" d="100"/>
          <a:sy n="115" d="100"/>
        </p:scale>
        <p:origin x="120" y="50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5788BCF-0B97-493A-B10E-95D063D08FE8}" type="datetimeFigureOut">
              <a:rPr lang="en-GB" smtClean="0"/>
              <a:t>08/10/2020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7D59C8F-56AB-46FA-9E50-9362471ED202}" type="slidenum">
              <a:rPr lang="en-GB" smtClean="0"/>
              <a:t>‹#›</a:t>
            </a:fld>
            <a:endParaRPr lang="en-GB"/>
          </a:p>
        </p:txBody>
      </p:sp>
    </p:spTree>
    <p:extLst>
      <p:ext uri="{BB962C8B-B14F-4D97-AF65-F5344CB8AC3E}">
        <p14:creationId xmlns:p14="http://schemas.microsoft.com/office/powerpoint/2010/main" val="11624655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6FFF6D4-D5E3-4B15-9AB0-9B11F0ED73C1}" type="slidenum">
              <a:rPr lang="fr-BE" smtClean="0"/>
              <a:t>10</a:t>
            </a:fld>
            <a:endParaRPr lang="fr-BE"/>
          </a:p>
        </p:txBody>
      </p:sp>
    </p:spTree>
    <p:extLst>
      <p:ext uri="{BB962C8B-B14F-4D97-AF65-F5344CB8AC3E}">
        <p14:creationId xmlns:p14="http://schemas.microsoft.com/office/powerpoint/2010/main" val="4145218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r>
              <a:rPr lang="en-US" smtClean="0"/>
              <a:t>8 October 2020</a:t>
            </a:r>
            <a:endParaRPr lang="en-GB"/>
          </a:p>
        </p:txBody>
      </p:sp>
      <p:sp>
        <p:nvSpPr>
          <p:cNvPr id="5" name="Footer Placeholder 4"/>
          <p:cNvSpPr>
            <a:spLocks noGrp="1"/>
          </p:cNvSpPr>
          <p:nvPr>
            <p:ph type="ftr" sz="quarter" idx="11"/>
          </p:nvPr>
        </p:nvSpPr>
        <p:spPr/>
        <p:txBody>
          <a:bodyPr/>
          <a:lstStyle/>
          <a:p>
            <a:r>
              <a:rPr lang="en-GB" smtClean="0"/>
              <a:t>Erk Jensen/CERN      -         EIC/FCC-ee Commonalities of RF Systems</a:t>
            </a:r>
            <a:endParaRPr lang="en-GB"/>
          </a:p>
        </p:txBody>
      </p:sp>
      <p:sp>
        <p:nvSpPr>
          <p:cNvPr id="6" name="Slide Number Placeholder 5"/>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3979550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8 October 2020</a:t>
            </a:r>
            <a:endParaRPr lang="en-GB"/>
          </a:p>
        </p:txBody>
      </p:sp>
      <p:sp>
        <p:nvSpPr>
          <p:cNvPr id="5" name="Footer Placeholder 4"/>
          <p:cNvSpPr>
            <a:spLocks noGrp="1"/>
          </p:cNvSpPr>
          <p:nvPr>
            <p:ph type="ftr" sz="quarter" idx="11"/>
          </p:nvPr>
        </p:nvSpPr>
        <p:spPr/>
        <p:txBody>
          <a:bodyPr/>
          <a:lstStyle/>
          <a:p>
            <a:r>
              <a:rPr lang="en-GB" smtClean="0"/>
              <a:t>Erk Jensen/CERN      -         EIC/FCC-ee Commonalities of RF Systems</a:t>
            </a:r>
            <a:endParaRPr lang="en-GB"/>
          </a:p>
        </p:txBody>
      </p:sp>
      <p:sp>
        <p:nvSpPr>
          <p:cNvPr id="6" name="Slide Number Placeholder 5"/>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1280141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8 October 2020</a:t>
            </a:r>
            <a:endParaRPr lang="en-GB"/>
          </a:p>
        </p:txBody>
      </p:sp>
      <p:sp>
        <p:nvSpPr>
          <p:cNvPr id="5" name="Footer Placeholder 4"/>
          <p:cNvSpPr>
            <a:spLocks noGrp="1"/>
          </p:cNvSpPr>
          <p:nvPr>
            <p:ph type="ftr" sz="quarter" idx="11"/>
          </p:nvPr>
        </p:nvSpPr>
        <p:spPr/>
        <p:txBody>
          <a:bodyPr/>
          <a:lstStyle/>
          <a:p>
            <a:r>
              <a:rPr lang="en-GB" smtClean="0"/>
              <a:t>Erk Jensen/CERN      -         EIC/FCC-ee Commonalities of RF Systems</a:t>
            </a:r>
            <a:endParaRPr lang="en-GB"/>
          </a:p>
        </p:txBody>
      </p:sp>
      <p:sp>
        <p:nvSpPr>
          <p:cNvPr id="6" name="Slide Number Placeholder 5"/>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2299990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3_Titre et contenu">
    <p:bg>
      <p:bgPr>
        <a:solidFill>
          <a:schemeClr val="bg1">
            <a:alpha val="88000"/>
          </a:schemeClr>
        </a:solidFill>
        <a:effectLst/>
      </p:bgPr>
    </p:bg>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dirty="0" smtClean="0"/>
              <a:t>Click to </a:t>
            </a:r>
            <a:r>
              <a:rPr kumimoji="0" lang="fr-CH" dirty="0" err="1" smtClean="0"/>
              <a:t>edit</a:t>
            </a:r>
            <a:r>
              <a:rPr kumimoji="0" lang="fr-CH" dirty="0" smtClean="0"/>
              <a:t> Master </a:t>
            </a:r>
            <a:r>
              <a:rPr kumimoji="0" lang="fr-CH" dirty="0" err="1" smtClean="0"/>
              <a:t>text</a:t>
            </a:r>
            <a:r>
              <a:rPr kumimoji="0" lang="fr-CH" dirty="0" smtClean="0"/>
              <a:t> styles</a:t>
            </a:r>
          </a:p>
        </p:txBody>
      </p:sp>
    </p:spTree>
    <p:extLst>
      <p:ext uri="{BB962C8B-B14F-4D97-AF65-F5344CB8AC3E}">
        <p14:creationId xmlns:p14="http://schemas.microsoft.com/office/powerpoint/2010/main" val="97164665"/>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162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2_Titre et contenu">
    <p:bg>
      <p:bgRef idx="1001">
        <a:schemeClr val="bg1"/>
      </p:bgRef>
    </p:bg>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5"/>
            <a:ext cx="10969139"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609600" y="3391124"/>
            <a:ext cx="3657600" cy="419653"/>
          </a:xfrm>
        </p:spPr>
        <p:txBody>
          <a:bodyPr lIns="45720" tIns="0" rIns="45720" bIns="0" anchor="b"/>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87832654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r>
              <a:rPr lang="en-US" smtClean="0"/>
              <a:t>8 October 2020</a:t>
            </a:r>
            <a:endParaRPr lang="en-US" dirty="0"/>
          </a:p>
        </p:txBody>
      </p:sp>
      <p:sp>
        <p:nvSpPr>
          <p:cNvPr id="4" name="Footer Placeholder 3"/>
          <p:cNvSpPr>
            <a:spLocks noGrp="1"/>
          </p:cNvSpPr>
          <p:nvPr>
            <p:ph type="ftr" sz="quarter" idx="11"/>
          </p:nvPr>
        </p:nvSpPr>
        <p:spPr/>
        <p:txBody>
          <a:bodyPr/>
          <a:lstStyle/>
          <a:p>
            <a:r>
              <a:rPr lang="en-GB" smtClean="0"/>
              <a:t>Erk Jensen/CERN      -         EIC/FCC-ee Commonalities of RF Systems</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2676871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r>
              <a:rPr lang="en-US" smtClean="0"/>
              <a:t>8 October 2020</a:t>
            </a:r>
            <a:endParaRPr lang="en-GB"/>
          </a:p>
        </p:txBody>
      </p:sp>
      <p:sp>
        <p:nvSpPr>
          <p:cNvPr id="5" name="Footer Placeholder 4"/>
          <p:cNvSpPr>
            <a:spLocks noGrp="1"/>
          </p:cNvSpPr>
          <p:nvPr>
            <p:ph type="ftr" sz="quarter" idx="11"/>
          </p:nvPr>
        </p:nvSpPr>
        <p:spPr/>
        <p:txBody>
          <a:bodyPr/>
          <a:lstStyle/>
          <a:p>
            <a:r>
              <a:rPr lang="en-GB" smtClean="0"/>
              <a:t>Erk Jensen/CERN      -         EIC/FCC-ee Commonalities of RF Systems</a:t>
            </a:r>
            <a:endParaRPr lang="en-GB"/>
          </a:p>
        </p:txBody>
      </p:sp>
      <p:sp>
        <p:nvSpPr>
          <p:cNvPr id="6" name="Slide Number Placeholder 5"/>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373610865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r>
              <a:rPr lang="en-US" smtClean="0"/>
              <a:t>8 October 2020</a:t>
            </a:r>
            <a:endParaRPr lang="en-GB"/>
          </a:p>
        </p:txBody>
      </p:sp>
      <p:sp>
        <p:nvSpPr>
          <p:cNvPr id="5" name="Footer Placeholder 4"/>
          <p:cNvSpPr>
            <a:spLocks noGrp="1"/>
          </p:cNvSpPr>
          <p:nvPr>
            <p:ph type="ftr" sz="quarter" idx="11"/>
          </p:nvPr>
        </p:nvSpPr>
        <p:spPr/>
        <p:txBody>
          <a:bodyPr/>
          <a:lstStyle/>
          <a:p>
            <a:r>
              <a:rPr lang="en-GB" smtClean="0"/>
              <a:t>Erk Jensen/CERN      -         EIC/FCC-ee Commonalities of RF Systems</a:t>
            </a:r>
            <a:endParaRPr lang="en-GB"/>
          </a:p>
        </p:txBody>
      </p:sp>
      <p:sp>
        <p:nvSpPr>
          <p:cNvPr id="6" name="Slide Number Placeholder 5"/>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25945209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r>
              <a:rPr lang="en-US" smtClean="0"/>
              <a:t>8 October 2020</a:t>
            </a:r>
            <a:endParaRPr lang="en-GB"/>
          </a:p>
        </p:txBody>
      </p:sp>
      <p:sp>
        <p:nvSpPr>
          <p:cNvPr id="6" name="Footer Placeholder 5"/>
          <p:cNvSpPr>
            <a:spLocks noGrp="1"/>
          </p:cNvSpPr>
          <p:nvPr>
            <p:ph type="ftr" sz="quarter" idx="11"/>
          </p:nvPr>
        </p:nvSpPr>
        <p:spPr/>
        <p:txBody>
          <a:bodyPr/>
          <a:lstStyle/>
          <a:p>
            <a:r>
              <a:rPr lang="en-GB" smtClean="0"/>
              <a:t>Erk Jensen/CERN      -         EIC/FCC-ee Commonalities of RF Systems</a:t>
            </a:r>
            <a:endParaRPr lang="en-GB"/>
          </a:p>
        </p:txBody>
      </p:sp>
      <p:sp>
        <p:nvSpPr>
          <p:cNvPr id="7" name="Slide Number Placeholder 6"/>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635464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r>
              <a:rPr lang="en-US" smtClean="0"/>
              <a:t>8 October 2020</a:t>
            </a:r>
            <a:endParaRPr lang="en-GB"/>
          </a:p>
        </p:txBody>
      </p:sp>
      <p:sp>
        <p:nvSpPr>
          <p:cNvPr id="8" name="Footer Placeholder 7"/>
          <p:cNvSpPr>
            <a:spLocks noGrp="1"/>
          </p:cNvSpPr>
          <p:nvPr>
            <p:ph type="ftr" sz="quarter" idx="11"/>
          </p:nvPr>
        </p:nvSpPr>
        <p:spPr/>
        <p:txBody>
          <a:bodyPr/>
          <a:lstStyle/>
          <a:p>
            <a:r>
              <a:rPr lang="en-GB" smtClean="0"/>
              <a:t>Erk Jensen/CERN      -         EIC/FCC-ee Commonalities of RF Systems</a:t>
            </a:r>
            <a:endParaRPr lang="en-GB"/>
          </a:p>
        </p:txBody>
      </p:sp>
      <p:sp>
        <p:nvSpPr>
          <p:cNvPr id="9" name="Slide Number Placeholder 8"/>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42517411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r>
              <a:rPr lang="en-US" smtClean="0"/>
              <a:t>8 October 2020</a:t>
            </a:r>
            <a:endParaRPr lang="en-GB"/>
          </a:p>
        </p:txBody>
      </p:sp>
      <p:sp>
        <p:nvSpPr>
          <p:cNvPr id="4" name="Footer Placeholder 3"/>
          <p:cNvSpPr>
            <a:spLocks noGrp="1"/>
          </p:cNvSpPr>
          <p:nvPr>
            <p:ph type="ftr" sz="quarter" idx="11"/>
          </p:nvPr>
        </p:nvSpPr>
        <p:spPr/>
        <p:txBody>
          <a:bodyPr/>
          <a:lstStyle/>
          <a:p>
            <a:r>
              <a:rPr lang="en-GB" smtClean="0"/>
              <a:t>Erk Jensen/CERN      -         EIC/FCC-ee Commonalities of RF Systems</a:t>
            </a:r>
            <a:endParaRPr lang="en-GB"/>
          </a:p>
        </p:txBody>
      </p:sp>
      <p:sp>
        <p:nvSpPr>
          <p:cNvPr id="5" name="Slide Number Placeholder 4"/>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17513374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8 October 2020</a:t>
            </a:r>
            <a:endParaRPr lang="en-GB"/>
          </a:p>
        </p:txBody>
      </p:sp>
      <p:sp>
        <p:nvSpPr>
          <p:cNvPr id="3" name="Footer Placeholder 2"/>
          <p:cNvSpPr>
            <a:spLocks noGrp="1"/>
          </p:cNvSpPr>
          <p:nvPr>
            <p:ph type="ftr" sz="quarter" idx="11"/>
          </p:nvPr>
        </p:nvSpPr>
        <p:spPr/>
        <p:txBody>
          <a:bodyPr/>
          <a:lstStyle/>
          <a:p>
            <a:r>
              <a:rPr lang="en-GB" smtClean="0"/>
              <a:t>Erk Jensen/CERN      -         EIC/FCC-ee Commonalities of RF Systems</a:t>
            </a:r>
            <a:endParaRPr lang="en-GB"/>
          </a:p>
        </p:txBody>
      </p:sp>
      <p:sp>
        <p:nvSpPr>
          <p:cNvPr id="4" name="Slide Number Placeholder 3"/>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3562898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8 October 2020</a:t>
            </a:r>
            <a:endParaRPr lang="en-GB"/>
          </a:p>
        </p:txBody>
      </p:sp>
      <p:sp>
        <p:nvSpPr>
          <p:cNvPr id="6" name="Footer Placeholder 5"/>
          <p:cNvSpPr>
            <a:spLocks noGrp="1"/>
          </p:cNvSpPr>
          <p:nvPr>
            <p:ph type="ftr" sz="quarter" idx="11"/>
          </p:nvPr>
        </p:nvSpPr>
        <p:spPr/>
        <p:txBody>
          <a:bodyPr/>
          <a:lstStyle/>
          <a:p>
            <a:r>
              <a:rPr lang="en-GB" smtClean="0"/>
              <a:t>Erk Jensen/CERN      -         EIC/FCC-ee Commonalities of RF Systems</a:t>
            </a:r>
            <a:endParaRPr lang="en-GB"/>
          </a:p>
        </p:txBody>
      </p:sp>
      <p:sp>
        <p:nvSpPr>
          <p:cNvPr id="7" name="Slide Number Placeholder 6"/>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33702810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r>
              <a:rPr lang="en-US" smtClean="0"/>
              <a:t>8 October 2020</a:t>
            </a:r>
            <a:endParaRPr lang="en-GB"/>
          </a:p>
        </p:txBody>
      </p:sp>
      <p:sp>
        <p:nvSpPr>
          <p:cNvPr id="6" name="Footer Placeholder 5"/>
          <p:cNvSpPr>
            <a:spLocks noGrp="1"/>
          </p:cNvSpPr>
          <p:nvPr>
            <p:ph type="ftr" sz="quarter" idx="11"/>
          </p:nvPr>
        </p:nvSpPr>
        <p:spPr/>
        <p:txBody>
          <a:bodyPr/>
          <a:lstStyle/>
          <a:p>
            <a:r>
              <a:rPr lang="en-GB" smtClean="0"/>
              <a:t>Erk Jensen/CERN      -         EIC/FCC-ee Commonalities of RF Systems</a:t>
            </a:r>
            <a:endParaRPr lang="en-GB"/>
          </a:p>
        </p:txBody>
      </p:sp>
      <p:sp>
        <p:nvSpPr>
          <p:cNvPr id="7" name="Slide Number Placeholder 6"/>
          <p:cNvSpPr>
            <a:spLocks noGrp="1"/>
          </p:cNvSpPr>
          <p:nvPr>
            <p:ph type="sldNum" sz="quarter" idx="12"/>
          </p:nvPr>
        </p:nvSpPr>
        <p:spPr/>
        <p:txBody>
          <a:bodyPr/>
          <a:lstStyle/>
          <a:p>
            <a:fld id="{67602582-7AAF-4A3E-8BA5-49CA6D61B5E0}" type="slidenum">
              <a:rPr lang="en-GB" smtClean="0"/>
              <a:t>‹#›</a:t>
            </a:fld>
            <a:endParaRPr lang="en-GB"/>
          </a:p>
        </p:txBody>
      </p:sp>
    </p:spTree>
    <p:extLst>
      <p:ext uri="{BB962C8B-B14F-4D97-AF65-F5344CB8AC3E}">
        <p14:creationId xmlns:p14="http://schemas.microsoft.com/office/powerpoint/2010/main" val="4802918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1708355"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8 October 2020</a:t>
            </a:r>
            <a:endParaRPr lang="en-GB"/>
          </a:p>
        </p:txBody>
      </p:sp>
      <p:sp>
        <p:nvSpPr>
          <p:cNvPr id="5" name="Footer Placeholder 4"/>
          <p:cNvSpPr>
            <a:spLocks noGrp="1"/>
          </p:cNvSpPr>
          <p:nvPr>
            <p:ph type="ftr" sz="quarter" idx="3"/>
          </p:nvPr>
        </p:nvSpPr>
        <p:spPr>
          <a:xfrm>
            <a:off x="2949677" y="6356350"/>
            <a:ext cx="6292646"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Erk Jensen/CERN      -         EIC/FCC-ee Commonalities of RF Systems</a:t>
            </a:r>
            <a:endParaRPr lang="en-GB"/>
          </a:p>
        </p:txBody>
      </p:sp>
      <p:sp>
        <p:nvSpPr>
          <p:cNvPr id="6" name="Slide Number Placeholder 5"/>
          <p:cNvSpPr>
            <a:spLocks noGrp="1"/>
          </p:cNvSpPr>
          <p:nvPr>
            <p:ph type="sldNum" sz="quarter" idx="4"/>
          </p:nvPr>
        </p:nvSpPr>
        <p:spPr>
          <a:xfrm>
            <a:off x="9379974" y="6356350"/>
            <a:ext cx="1973826"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7602582-7AAF-4A3E-8BA5-49CA6D61B5E0}" type="slidenum">
              <a:rPr lang="en-GB" smtClean="0"/>
              <a:t>‹#›</a:t>
            </a:fld>
            <a:endParaRPr lang="en-GB"/>
          </a:p>
        </p:txBody>
      </p:sp>
      <p:pic>
        <p:nvPicPr>
          <p:cNvPr id="7" name="Picture 6"/>
          <p:cNvPicPr>
            <a:picLocks noChangeAspect="1"/>
          </p:cNvPicPr>
          <p:nvPr userDrawn="1"/>
        </p:nvPicPr>
        <p:blipFill>
          <a:blip r:embed="rId1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0" y="0"/>
            <a:ext cx="707922" cy="692436"/>
          </a:xfrm>
          <a:prstGeom prst="rect">
            <a:avLst/>
          </a:prstGeom>
        </p:spPr>
      </p:pic>
    </p:spTree>
    <p:extLst>
      <p:ext uri="{BB962C8B-B14F-4D97-AF65-F5344CB8AC3E}">
        <p14:creationId xmlns:p14="http://schemas.microsoft.com/office/powerpoint/2010/main" val="1672448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7" Type="http://schemas.openxmlformats.org/officeDocument/2006/relationships/image" Target="../media/image26.emf"/><Relationship Id="rId2" Type="http://schemas.openxmlformats.org/officeDocument/2006/relationships/notesSlide" Target="../notesSlides/notesSlide1.xml"/><Relationship Id="rId1" Type="http://schemas.openxmlformats.org/officeDocument/2006/relationships/slideLayout" Target="../slideLayouts/slideLayout14.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cds.cern.ch/record/2302276/files/CERN-ACC-2018-0005.pdf" TargetMode="External"/><Relationship Id="rId1" Type="http://schemas.openxmlformats.org/officeDocument/2006/relationships/slideLayout" Target="../slideLayouts/slideLayout2.xml"/><Relationship Id="rId4" Type="http://schemas.openxmlformats.org/officeDocument/2006/relationships/image" Target="../media/image43.png"/></Relationships>
</file>

<file path=ppt/slides/_rels/slide23.xml.rels><?xml version="1.0" encoding="UTF-8" standalone="yes"?>
<Relationships xmlns="http://schemas.openxmlformats.org/package/2006/relationships"><Relationship Id="rId3" Type="http://schemas.openxmlformats.org/officeDocument/2006/relationships/hyperlink" Target="https://indico.cern.ch/event/656491/contributions/2932265/" TargetMode="External"/><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3.xml"/><Relationship Id="rId4" Type="http://schemas.openxmlformats.org/officeDocument/2006/relationships/image" Target="../media/image47.jpeg"/></Relationships>
</file>

<file path=ppt/slides/_rels/slide25.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2450.png"/><Relationship Id="rId1" Type="http://schemas.openxmlformats.org/officeDocument/2006/relationships/slideLayout" Target="../slideLayouts/slideLayout2.xml"/><Relationship Id="rId5" Type="http://schemas.openxmlformats.org/officeDocument/2006/relationships/image" Target="../media/image52.png"/><Relationship Id="rId4" Type="http://schemas.openxmlformats.org/officeDocument/2006/relationships/image" Target="../media/image49.png"/></Relationships>
</file>

<file path=ppt/slides/_rels/slide26.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1.png"/><Relationship Id="rId7" Type="http://schemas.openxmlformats.org/officeDocument/2006/relationships/image" Target="../media/image56.png"/><Relationship Id="rId2" Type="http://schemas.openxmlformats.org/officeDocument/2006/relationships/image" Target="../media/image50.png"/><Relationship Id="rId1" Type="http://schemas.openxmlformats.org/officeDocument/2006/relationships/slideLayout" Target="../slideLayouts/slideLayout2.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 Id="rId9" Type="http://schemas.openxmlformats.org/officeDocument/2006/relationships/image" Target="../media/image58.png"/></Relationships>
</file>

<file path=ppt/slides/_rels/slide2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 Id="rId6" Type="http://schemas.openxmlformats.org/officeDocument/2006/relationships/image" Target="../media/image63.gif"/><Relationship Id="rId5" Type="http://schemas.openxmlformats.org/officeDocument/2006/relationships/image" Target="../media/image62.png"/><Relationship Id="rId4" Type="http://schemas.openxmlformats.org/officeDocument/2006/relationships/image" Target="../media/image61.png"/></Relationships>
</file>

<file path=ppt/slides/_rels/slide28.xml.rels><?xml version="1.0" encoding="UTF-8" standalone="yes"?>
<Relationships xmlns="http://schemas.openxmlformats.org/package/2006/relationships"><Relationship Id="rId3" Type="http://schemas.openxmlformats.org/officeDocument/2006/relationships/image" Target="../media/image65.gif"/><Relationship Id="rId7" Type="http://schemas.openxmlformats.org/officeDocument/2006/relationships/image" Target="../media/image69.png"/><Relationship Id="rId2" Type="http://schemas.openxmlformats.org/officeDocument/2006/relationships/image" Target="../media/image64.gif"/><Relationship Id="rId1" Type="http://schemas.openxmlformats.org/officeDocument/2006/relationships/slideLayout" Target="../slideLayouts/slideLayout7.xml"/><Relationship Id="rId6" Type="http://schemas.openxmlformats.org/officeDocument/2006/relationships/image" Target="../media/image68.png"/><Relationship Id="rId5" Type="http://schemas.openxmlformats.org/officeDocument/2006/relationships/image" Target="../media/image67.gif"/><Relationship Id="rId4" Type="http://schemas.openxmlformats.org/officeDocument/2006/relationships/image" Target="../media/image66.gif"/></Relationships>
</file>

<file path=ppt/slides/_rels/slide29.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jpeg"/></Relationships>
</file>

<file path=ppt/slides/_rels/slide31.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80.jpeg"/><Relationship Id="rId7" Type="http://schemas.openxmlformats.org/officeDocument/2006/relationships/image" Target="../media/image84.png"/><Relationship Id="rId2" Type="http://schemas.openxmlformats.org/officeDocument/2006/relationships/image" Target="../media/image7.png"/><Relationship Id="rId1" Type="http://schemas.openxmlformats.org/officeDocument/2006/relationships/slideLayout" Target="../slideLayouts/slideLayout6.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35.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JPG"/><Relationship Id="rId7" Type="http://schemas.openxmlformats.org/officeDocument/2006/relationships/image" Target="../media/image90.png"/><Relationship Id="rId2" Type="http://schemas.openxmlformats.org/officeDocument/2006/relationships/image" Target="../media/image85.png"/><Relationship Id="rId1" Type="http://schemas.openxmlformats.org/officeDocument/2006/relationships/slideLayout" Target="../slideLayouts/slideLayout12.xml"/><Relationship Id="rId6" Type="http://schemas.openxmlformats.org/officeDocument/2006/relationships/image" Target="../media/image89.png"/><Relationship Id="rId5" Type="http://schemas.openxmlformats.org/officeDocument/2006/relationships/image" Target="../media/image88.png"/><Relationship Id="rId4" Type="http://schemas.openxmlformats.org/officeDocument/2006/relationships/image" Target="../media/image87.png"/><Relationship Id="rId9" Type="http://schemas.openxmlformats.org/officeDocument/2006/relationships/image" Target="../media/image92.PNG"/></Relationships>
</file>

<file path=ppt/slides/_rels/slide36.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6.xml"/><Relationship Id="rId6" Type="http://schemas.openxmlformats.org/officeDocument/2006/relationships/hyperlink" Target="https://indico.cern.ch/event/832933/contributions/3644009/" TargetMode="External"/><Relationship Id="rId5" Type="http://schemas.openxmlformats.org/officeDocument/2006/relationships/hyperlink" Target="https://indico.cern.ch/event/832933/contributions/3644032/" TargetMode="External"/><Relationship Id="rId4" Type="http://schemas.openxmlformats.org/officeDocument/2006/relationships/image" Target="../media/image95.png"/></Relationships>
</file>

<file path=ppt/slides/_rels/slide37.xml.rels><?xml version="1.0" encoding="UTF-8" standalone="yes"?>
<Relationships xmlns="http://schemas.openxmlformats.org/package/2006/relationships"><Relationship Id="rId3" Type="http://schemas.openxmlformats.org/officeDocument/2006/relationships/image" Target="../media/image97.emf"/><Relationship Id="rId7" Type="http://schemas.openxmlformats.org/officeDocument/2006/relationships/image" Target="../media/image101.png"/><Relationship Id="rId2" Type="http://schemas.openxmlformats.org/officeDocument/2006/relationships/image" Target="../media/image96.png"/><Relationship Id="rId1" Type="http://schemas.openxmlformats.org/officeDocument/2006/relationships/slideLayout" Target="../slideLayouts/slideLayout2.xml"/><Relationship Id="rId6" Type="http://schemas.openxmlformats.org/officeDocument/2006/relationships/image" Target="../media/image100.png"/><Relationship Id="rId5" Type="http://schemas.openxmlformats.org/officeDocument/2006/relationships/image" Target="../media/image99.png"/><Relationship Id="rId4" Type="http://schemas.openxmlformats.org/officeDocument/2006/relationships/image" Target="../media/image98.emf"/></Relationships>
</file>

<file path=ppt/slides/_rels/slide38.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2.xml"/><Relationship Id="rId4" Type="http://schemas.openxmlformats.org/officeDocument/2006/relationships/image" Target="../media/image104.jpeg"/></Relationships>
</file>

<file path=ppt/slides/_rels/slide3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6829" y="1122363"/>
            <a:ext cx="10978342" cy="2387600"/>
          </a:xfrm>
        </p:spPr>
        <p:txBody>
          <a:bodyPr>
            <a:normAutofit/>
          </a:bodyPr>
          <a:lstStyle/>
          <a:p>
            <a:r>
              <a:rPr lang="en-GB" dirty="0" smtClean="0"/>
              <a:t>EIC/FCC-</a:t>
            </a:r>
            <a:r>
              <a:rPr lang="en-GB" dirty="0" err="1" smtClean="0"/>
              <a:t>ee</a:t>
            </a:r>
            <a:r>
              <a:rPr lang="en-GB" dirty="0" smtClean="0"/>
              <a:t> </a:t>
            </a:r>
            <a:br>
              <a:rPr lang="en-GB" dirty="0" smtClean="0"/>
            </a:br>
            <a:r>
              <a:rPr lang="en-GB" dirty="0" smtClean="0"/>
              <a:t>Commonalities</a:t>
            </a:r>
            <a:r>
              <a:rPr lang="en-GB" baseline="30000" dirty="0" smtClean="0"/>
              <a:t>*)</a:t>
            </a:r>
            <a:r>
              <a:rPr lang="en-GB" dirty="0" smtClean="0"/>
              <a:t> </a:t>
            </a:r>
            <a:r>
              <a:rPr lang="en-GB" dirty="0" smtClean="0"/>
              <a:t>of RF systems</a:t>
            </a:r>
            <a:endParaRPr lang="en-GB" dirty="0"/>
          </a:p>
        </p:txBody>
      </p:sp>
      <p:sp>
        <p:nvSpPr>
          <p:cNvPr id="3" name="Subtitle 2"/>
          <p:cNvSpPr>
            <a:spLocks noGrp="1"/>
          </p:cNvSpPr>
          <p:nvPr>
            <p:ph type="subTitle" idx="1"/>
          </p:nvPr>
        </p:nvSpPr>
        <p:spPr>
          <a:xfrm>
            <a:off x="993058" y="3602038"/>
            <a:ext cx="10205884" cy="2189162"/>
          </a:xfrm>
        </p:spPr>
        <p:txBody>
          <a:bodyPr>
            <a:normAutofit/>
          </a:bodyPr>
          <a:lstStyle/>
          <a:p>
            <a:r>
              <a:rPr lang="en-GB" dirty="0" smtClean="0"/>
              <a:t>Erk Jensen/CERN</a:t>
            </a:r>
          </a:p>
          <a:p>
            <a:r>
              <a:rPr lang="en-GB" dirty="0" smtClean="0"/>
              <a:t>Special thanks: K. S. Smith/BNL, R. A. </a:t>
            </a:r>
            <a:r>
              <a:rPr lang="en-GB" dirty="0" err="1" smtClean="0"/>
              <a:t>Rimmer</a:t>
            </a:r>
            <a:r>
              <a:rPr lang="en-GB" dirty="0" smtClean="0"/>
              <a:t>, A.-M. Valente-Feliciano/TJNAF, </a:t>
            </a:r>
            <a:br>
              <a:rPr lang="en-GB" dirty="0" smtClean="0"/>
            </a:br>
            <a:r>
              <a:rPr lang="en-GB" dirty="0" smtClean="0"/>
              <a:t>M. </a:t>
            </a:r>
            <a:r>
              <a:rPr lang="en-GB" dirty="0" err="1" smtClean="0"/>
              <a:t>Benedikt</a:t>
            </a:r>
            <a:r>
              <a:rPr lang="en-GB" dirty="0" smtClean="0"/>
              <a:t>, O. Brunner, F. Gerigk, A. </a:t>
            </a:r>
            <a:r>
              <a:rPr lang="en-GB" dirty="0" err="1" smtClean="0"/>
              <a:t>Grudiev</a:t>
            </a:r>
            <a:r>
              <a:rPr lang="en-GB" dirty="0" smtClean="0"/>
              <a:t>, E. Montesinos, I. Syratchev/CERN, J. </a:t>
            </a:r>
            <a:r>
              <a:rPr lang="en-GB" dirty="0" err="1" smtClean="0"/>
              <a:t>Cai</a:t>
            </a:r>
            <a:r>
              <a:rPr lang="en-GB" dirty="0" smtClean="0"/>
              <a:t>/ULANC</a:t>
            </a:r>
          </a:p>
          <a:p>
            <a:r>
              <a:rPr lang="en-GB" dirty="0" smtClean="0"/>
              <a:t>… and probably many others (sorry)</a:t>
            </a:r>
            <a:endParaRPr lang="en-GB" dirty="0"/>
          </a:p>
        </p:txBody>
      </p:sp>
      <p:sp>
        <p:nvSpPr>
          <p:cNvPr id="7" name="Rectangle 6"/>
          <p:cNvSpPr/>
          <p:nvPr/>
        </p:nvSpPr>
        <p:spPr>
          <a:xfrm>
            <a:off x="4798142" y="106829"/>
            <a:ext cx="7393858" cy="369332"/>
          </a:xfrm>
          <a:prstGeom prst="rect">
            <a:avLst/>
          </a:prstGeom>
        </p:spPr>
        <p:txBody>
          <a:bodyPr wrap="square">
            <a:spAutoFit/>
          </a:bodyPr>
          <a:lstStyle/>
          <a:p>
            <a:r>
              <a:rPr lang="en-GB" b="1" dirty="0" smtClean="0"/>
              <a:t>EIC Workshop – Promoting Collaboration on the Electron-Ion Collider</a:t>
            </a:r>
            <a:endParaRPr lang="en-GB" b="1" dirty="0"/>
          </a:p>
        </p:txBody>
      </p:sp>
      <p:sp>
        <p:nvSpPr>
          <p:cNvPr id="8" name="TextBox 7"/>
          <p:cNvSpPr txBox="1"/>
          <p:nvPr/>
        </p:nvSpPr>
        <p:spPr>
          <a:xfrm>
            <a:off x="6716684" y="5943600"/>
            <a:ext cx="4252831" cy="369332"/>
          </a:xfrm>
          <a:prstGeom prst="rect">
            <a:avLst/>
          </a:prstGeom>
          <a:noFill/>
        </p:spPr>
        <p:txBody>
          <a:bodyPr wrap="none" rtlCol="0">
            <a:spAutoFit/>
          </a:bodyPr>
          <a:lstStyle/>
          <a:p>
            <a:r>
              <a:rPr lang="en-GB" baseline="30000" dirty="0" smtClean="0"/>
              <a:t>*)</a:t>
            </a:r>
            <a:r>
              <a:rPr lang="en-GB" dirty="0" smtClean="0"/>
              <a:t> probably “Similarities” describes it better.</a:t>
            </a:r>
            <a:endParaRPr lang="en-GB" baseline="30000" dirty="0"/>
          </a:p>
        </p:txBody>
      </p:sp>
    </p:spTree>
    <p:extLst>
      <p:ext uri="{BB962C8B-B14F-4D97-AF65-F5344CB8AC3E}">
        <p14:creationId xmlns:p14="http://schemas.microsoft.com/office/powerpoint/2010/main" val="3421499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p:cNvPicPr>
            <a:picLocks noChangeAspect="1"/>
          </p:cNvPicPr>
          <p:nvPr/>
        </p:nvPicPr>
        <p:blipFill>
          <a:blip r:embed="rId3"/>
          <a:stretch>
            <a:fillRect/>
          </a:stretch>
        </p:blipFill>
        <p:spPr>
          <a:xfrm>
            <a:off x="567989" y="958594"/>
            <a:ext cx="1568200" cy="1361858"/>
          </a:xfrm>
          <a:prstGeom prst="rect">
            <a:avLst/>
          </a:prstGeom>
        </p:spPr>
      </p:pic>
      <p:pic>
        <p:nvPicPr>
          <p:cNvPr id="51" name="Picture 50"/>
          <p:cNvPicPr>
            <a:picLocks noChangeAspect="1"/>
          </p:cNvPicPr>
          <p:nvPr/>
        </p:nvPicPr>
        <p:blipFill>
          <a:blip r:embed="rId4"/>
          <a:stretch>
            <a:fillRect/>
          </a:stretch>
        </p:blipFill>
        <p:spPr>
          <a:xfrm rot="20506258">
            <a:off x="10216911" y="912783"/>
            <a:ext cx="1026040" cy="1517295"/>
          </a:xfrm>
          <a:prstGeom prst="rect">
            <a:avLst/>
          </a:prstGeom>
        </p:spPr>
      </p:pic>
      <p:pic>
        <p:nvPicPr>
          <p:cNvPr id="50" name="Picture 49"/>
          <p:cNvPicPr>
            <a:picLocks noChangeAspect="1"/>
          </p:cNvPicPr>
          <p:nvPr/>
        </p:nvPicPr>
        <p:blipFill>
          <a:blip r:embed="rId5"/>
          <a:stretch>
            <a:fillRect/>
          </a:stretch>
        </p:blipFill>
        <p:spPr>
          <a:xfrm>
            <a:off x="2868560" y="936741"/>
            <a:ext cx="1661019" cy="1535185"/>
          </a:xfrm>
          <a:prstGeom prst="rect">
            <a:avLst/>
          </a:prstGeom>
        </p:spPr>
      </p:pic>
      <p:pic>
        <p:nvPicPr>
          <p:cNvPr id="49" name="Picture 48"/>
          <p:cNvPicPr>
            <a:picLocks noChangeAspect="1"/>
          </p:cNvPicPr>
          <p:nvPr/>
        </p:nvPicPr>
        <p:blipFill>
          <a:blip r:embed="rId6"/>
          <a:stretch>
            <a:fillRect/>
          </a:stretch>
        </p:blipFill>
        <p:spPr>
          <a:xfrm>
            <a:off x="5169130" y="936740"/>
            <a:ext cx="1685109" cy="1535185"/>
          </a:xfrm>
          <a:prstGeom prst="rect">
            <a:avLst/>
          </a:prstGeom>
        </p:spPr>
      </p:pic>
      <p:pic>
        <p:nvPicPr>
          <p:cNvPr id="48" name="Picture 47"/>
          <p:cNvPicPr>
            <a:picLocks noChangeAspect="1"/>
          </p:cNvPicPr>
          <p:nvPr/>
        </p:nvPicPr>
        <p:blipFill>
          <a:blip r:embed="rId7"/>
          <a:stretch>
            <a:fillRect/>
          </a:stretch>
        </p:blipFill>
        <p:spPr>
          <a:xfrm>
            <a:off x="7469701" y="936741"/>
            <a:ext cx="1661019" cy="1535185"/>
          </a:xfrm>
          <a:prstGeom prst="rect">
            <a:avLst/>
          </a:prstGeom>
        </p:spPr>
      </p:pic>
      <p:sp>
        <p:nvSpPr>
          <p:cNvPr id="9" name="Title 1"/>
          <p:cNvSpPr txBox="1">
            <a:spLocks/>
          </p:cNvSpPr>
          <p:nvPr/>
        </p:nvSpPr>
        <p:spPr>
          <a:xfrm>
            <a:off x="1002890" y="4118"/>
            <a:ext cx="9288973" cy="715840"/>
          </a:xfrm>
          <a:prstGeom prst="rect">
            <a:avLst/>
          </a:prstGeom>
        </p:spPr>
        <p:txBody>
          <a:bodyPr vert="horz" lIns="45719" tIns="45719" rIns="45719" bIns="45719" anchor="ctr">
            <a:normAutofit fontScale="97500"/>
          </a:bodyPr>
          <a:lstStyle>
            <a:lvl1pPr algn="l" defTabSz="642915" rtl="0" eaLnBrk="1" latinLnBrk="0" hangingPunct="1">
              <a:lnSpc>
                <a:spcPct val="90000"/>
              </a:lnSpc>
              <a:spcBef>
                <a:spcPct val="0"/>
              </a:spcBef>
              <a:buNone/>
              <a:defRPr kumimoji="0" sz="3094" kern="1200">
                <a:solidFill>
                  <a:schemeClr val="tx1"/>
                </a:solidFill>
                <a:latin typeface="Calibri"/>
                <a:ea typeface="Calibri"/>
                <a:cs typeface="Calibri"/>
                <a:sym typeface="Calibri"/>
              </a:defRPr>
            </a:lvl1pPr>
          </a:lstStyle>
          <a:p>
            <a:r>
              <a:rPr lang="en-GB" sz="3200" dirty="0">
                <a:solidFill>
                  <a:schemeClr val="accent1">
                    <a:lumMod val="25000"/>
                  </a:schemeClr>
                </a:solidFill>
              </a:rPr>
              <a:t>FCC SRF R&amp;D Program structure</a:t>
            </a:r>
            <a:endParaRPr lang="fr-BE" sz="3200" dirty="0">
              <a:solidFill>
                <a:schemeClr val="accent1">
                  <a:lumMod val="25000"/>
                </a:schemeClr>
              </a:solidFill>
            </a:endParaRPr>
          </a:p>
        </p:txBody>
      </p:sp>
      <p:sp>
        <p:nvSpPr>
          <p:cNvPr id="44" name="Freeform 43"/>
          <p:cNvSpPr/>
          <p:nvPr/>
        </p:nvSpPr>
        <p:spPr>
          <a:xfrm>
            <a:off x="567988" y="936741"/>
            <a:ext cx="1661020" cy="1535185"/>
          </a:xfrm>
          <a:custGeom>
            <a:avLst/>
            <a:gdLst>
              <a:gd name="connsiteX0" fmla="*/ 1661020 w 1661020"/>
              <a:gd name="connsiteY0" fmla="*/ 767612 h 1535185"/>
              <a:gd name="connsiteX1" fmla="*/ 1661020 w 1661020"/>
              <a:gd name="connsiteY1" fmla="*/ 1535185 h 1535185"/>
              <a:gd name="connsiteX2" fmla="*/ 834705 w 1661020"/>
              <a:gd name="connsiteY2" fmla="*/ 1535185 h 1535185"/>
              <a:gd name="connsiteX3" fmla="*/ 1656755 w 1661020"/>
              <a:gd name="connsiteY3" fmla="*/ 846075 h 1535185"/>
              <a:gd name="connsiteX4" fmla="*/ 0 w 1661020"/>
              <a:gd name="connsiteY4" fmla="*/ 0 h 1535185"/>
              <a:gd name="connsiteX5" fmla="*/ 1661020 w 1661020"/>
              <a:gd name="connsiteY5" fmla="*/ 0 h 1535185"/>
              <a:gd name="connsiteX6" fmla="*/ 1661020 w 1661020"/>
              <a:gd name="connsiteY6" fmla="*/ 767574 h 1535185"/>
              <a:gd name="connsiteX7" fmla="*/ 1656755 w 1661020"/>
              <a:gd name="connsiteY7" fmla="*/ 689111 h 1535185"/>
              <a:gd name="connsiteX8" fmla="*/ 834705 w 1661020"/>
              <a:gd name="connsiteY8" fmla="*/ 1 h 1535185"/>
              <a:gd name="connsiteX9" fmla="*/ 8389 w 1661020"/>
              <a:gd name="connsiteY9" fmla="*/ 767593 h 1535185"/>
              <a:gd name="connsiteX10" fmla="*/ 834705 w 1661020"/>
              <a:gd name="connsiteY10" fmla="*/ 1535185 h 1535185"/>
              <a:gd name="connsiteX11" fmla="*/ 0 w 1661020"/>
              <a:gd name="connsiteY11" fmla="*/ 1535185 h 153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1020" h="1535185">
                <a:moveTo>
                  <a:pt x="1661020" y="767612"/>
                </a:moveTo>
                <a:lnTo>
                  <a:pt x="1661020" y="1535185"/>
                </a:lnTo>
                <a:lnTo>
                  <a:pt x="834705" y="1535185"/>
                </a:lnTo>
                <a:cubicBezTo>
                  <a:pt x="1262544" y="1535185"/>
                  <a:pt x="1614439" y="1233138"/>
                  <a:pt x="1656755" y="846075"/>
                </a:cubicBezTo>
                <a:close/>
                <a:moveTo>
                  <a:pt x="0" y="0"/>
                </a:moveTo>
                <a:lnTo>
                  <a:pt x="1661020" y="0"/>
                </a:lnTo>
                <a:lnTo>
                  <a:pt x="1661020" y="767574"/>
                </a:lnTo>
                <a:lnTo>
                  <a:pt x="1656755" y="689111"/>
                </a:lnTo>
                <a:cubicBezTo>
                  <a:pt x="1614439" y="302049"/>
                  <a:pt x="1262544" y="1"/>
                  <a:pt x="834705" y="1"/>
                </a:cubicBezTo>
                <a:cubicBezTo>
                  <a:pt x="378343" y="1"/>
                  <a:pt x="8389" y="343664"/>
                  <a:pt x="8389" y="767593"/>
                </a:cubicBezTo>
                <a:cubicBezTo>
                  <a:pt x="8389" y="1191522"/>
                  <a:pt x="378343" y="1535185"/>
                  <a:pt x="834705" y="1535185"/>
                </a:cubicBezTo>
                <a:lnTo>
                  <a:pt x="0" y="1535185"/>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 name="Freeform 42"/>
          <p:cNvSpPr/>
          <p:nvPr/>
        </p:nvSpPr>
        <p:spPr>
          <a:xfrm>
            <a:off x="2868559" y="936741"/>
            <a:ext cx="1661020" cy="1535185"/>
          </a:xfrm>
          <a:custGeom>
            <a:avLst/>
            <a:gdLst>
              <a:gd name="connsiteX0" fmla="*/ 1661020 w 1661020"/>
              <a:gd name="connsiteY0" fmla="*/ 767611 h 1535185"/>
              <a:gd name="connsiteX1" fmla="*/ 1661020 w 1661020"/>
              <a:gd name="connsiteY1" fmla="*/ 1535185 h 1535185"/>
              <a:gd name="connsiteX2" fmla="*/ 834705 w 1661020"/>
              <a:gd name="connsiteY2" fmla="*/ 1535185 h 1535185"/>
              <a:gd name="connsiteX3" fmla="*/ 1656755 w 1661020"/>
              <a:gd name="connsiteY3" fmla="*/ 846075 h 1535185"/>
              <a:gd name="connsiteX4" fmla="*/ 0 w 1661020"/>
              <a:gd name="connsiteY4" fmla="*/ 0 h 1535185"/>
              <a:gd name="connsiteX5" fmla="*/ 1661020 w 1661020"/>
              <a:gd name="connsiteY5" fmla="*/ 0 h 1535185"/>
              <a:gd name="connsiteX6" fmla="*/ 1661020 w 1661020"/>
              <a:gd name="connsiteY6" fmla="*/ 767575 h 1535185"/>
              <a:gd name="connsiteX7" fmla="*/ 1656755 w 1661020"/>
              <a:gd name="connsiteY7" fmla="*/ 689111 h 1535185"/>
              <a:gd name="connsiteX8" fmla="*/ 834705 w 1661020"/>
              <a:gd name="connsiteY8" fmla="*/ 1 h 1535185"/>
              <a:gd name="connsiteX9" fmla="*/ 8389 w 1661020"/>
              <a:gd name="connsiteY9" fmla="*/ 767593 h 1535185"/>
              <a:gd name="connsiteX10" fmla="*/ 834705 w 1661020"/>
              <a:gd name="connsiteY10" fmla="*/ 1535185 h 1535185"/>
              <a:gd name="connsiteX11" fmla="*/ 0 w 1661020"/>
              <a:gd name="connsiteY11" fmla="*/ 1535185 h 153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1020" h="1535185">
                <a:moveTo>
                  <a:pt x="1661020" y="767611"/>
                </a:moveTo>
                <a:lnTo>
                  <a:pt x="1661020" y="1535185"/>
                </a:lnTo>
                <a:lnTo>
                  <a:pt x="834705" y="1535185"/>
                </a:lnTo>
                <a:cubicBezTo>
                  <a:pt x="1262544" y="1535185"/>
                  <a:pt x="1614439" y="1233138"/>
                  <a:pt x="1656755" y="846075"/>
                </a:cubicBezTo>
                <a:close/>
                <a:moveTo>
                  <a:pt x="0" y="0"/>
                </a:moveTo>
                <a:lnTo>
                  <a:pt x="1661020" y="0"/>
                </a:lnTo>
                <a:lnTo>
                  <a:pt x="1661020" y="767575"/>
                </a:lnTo>
                <a:lnTo>
                  <a:pt x="1656755" y="689111"/>
                </a:lnTo>
                <a:cubicBezTo>
                  <a:pt x="1614439" y="302049"/>
                  <a:pt x="1262544" y="1"/>
                  <a:pt x="834705" y="1"/>
                </a:cubicBezTo>
                <a:cubicBezTo>
                  <a:pt x="378343" y="1"/>
                  <a:pt x="8389" y="343664"/>
                  <a:pt x="8389" y="767593"/>
                </a:cubicBezTo>
                <a:cubicBezTo>
                  <a:pt x="8389" y="1191522"/>
                  <a:pt x="378343" y="1535185"/>
                  <a:pt x="834705" y="1535185"/>
                </a:cubicBezTo>
                <a:lnTo>
                  <a:pt x="0" y="1535185"/>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Freeform 41"/>
          <p:cNvSpPr/>
          <p:nvPr/>
        </p:nvSpPr>
        <p:spPr>
          <a:xfrm>
            <a:off x="5169130" y="936741"/>
            <a:ext cx="1661020" cy="1535185"/>
          </a:xfrm>
          <a:custGeom>
            <a:avLst/>
            <a:gdLst>
              <a:gd name="connsiteX0" fmla="*/ 1661020 w 1661020"/>
              <a:gd name="connsiteY0" fmla="*/ 767611 h 1535185"/>
              <a:gd name="connsiteX1" fmla="*/ 1661020 w 1661020"/>
              <a:gd name="connsiteY1" fmla="*/ 1535185 h 1535185"/>
              <a:gd name="connsiteX2" fmla="*/ 834705 w 1661020"/>
              <a:gd name="connsiteY2" fmla="*/ 1535185 h 1535185"/>
              <a:gd name="connsiteX3" fmla="*/ 1656755 w 1661020"/>
              <a:gd name="connsiteY3" fmla="*/ 846075 h 1535185"/>
              <a:gd name="connsiteX4" fmla="*/ 0 w 1661020"/>
              <a:gd name="connsiteY4" fmla="*/ 0 h 1535185"/>
              <a:gd name="connsiteX5" fmla="*/ 1661020 w 1661020"/>
              <a:gd name="connsiteY5" fmla="*/ 0 h 1535185"/>
              <a:gd name="connsiteX6" fmla="*/ 1661020 w 1661020"/>
              <a:gd name="connsiteY6" fmla="*/ 767575 h 1535185"/>
              <a:gd name="connsiteX7" fmla="*/ 1656755 w 1661020"/>
              <a:gd name="connsiteY7" fmla="*/ 689111 h 1535185"/>
              <a:gd name="connsiteX8" fmla="*/ 834705 w 1661020"/>
              <a:gd name="connsiteY8" fmla="*/ 1 h 1535185"/>
              <a:gd name="connsiteX9" fmla="*/ 8389 w 1661020"/>
              <a:gd name="connsiteY9" fmla="*/ 767593 h 1535185"/>
              <a:gd name="connsiteX10" fmla="*/ 834705 w 1661020"/>
              <a:gd name="connsiteY10" fmla="*/ 1535185 h 1535185"/>
              <a:gd name="connsiteX11" fmla="*/ 0 w 1661020"/>
              <a:gd name="connsiteY11" fmla="*/ 1535185 h 153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1020" h="1535185">
                <a:moveTo>
                  <a:pt x="1661020" y="767611"/>
                </a:moveTo>
                <a:lnTo>
                  <a:pt x="1661020" y="1535185"/>
                </a:lnTo>
                <a:lnTo>
                  <a:pt x="834705" y="1535185"/>
                </a:lnTo>
                <a:cubicBezTo>
                  <a:pt x="1262545" y="1535185"/>
                  <a:pt x="1614439" y="1233138"/>
                  <a:pt x="1656755" y="846075"/>
                </a:cubicBezTo>
                <a:close/>
                <a:moveTo>
                  <a:pt x="0" y="0"/>
                </a:moveTo>
                <a:lnTo>
                  <a:pt x="1661020" y="0"/>
                </a:lnTo>
                <a:lnTo>
                  <a:pt x="1661020" y="767575"/>
                </a:lnTo>
                <a:lnTo>
                  <a:pt x="1656755" y="689111"/>
                </a:lnTo>
                <a:cubicBezTo>
                  <a:pt x="1614439" y="302049"/>
                  <a:pt x="1262545" y="1"/>
                  <a:pt x="834705" y="1"/>
                </a:cubicBezTo>
                <a:cubicBezTo>
                  <a:pt x="378343" y="1"/>
                  <a:pt x="8389" y="343664"/>
                  <a:pt x="8389" y="767593"/>
                </a:cubicBezTo>
                <a:cubicBezTo>
                  <a:pt x="8389" y="1191522"/>
                  <a:pt x="378343" y="1535185"/>
                  <a:pt x="834705" y="1535185"/>
                </a:cubicBezTo>
                <a:lnTo>
                  <a:pt x="0" y="1535185"/>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Freeform 40"/>
          <p:cNvSpPr/>
          <p:nvPr/>
        </p:nvSpPr>
        <p:spPr>
          <a:xfrm>
            <a:off x="7469701" y="936741"/>
            <a:ext cx="1661020" cy="1535185"/>
          </a:xfrm>
          <a:custGeom>
            <a:avLst/>
            <a:gdLst>
              <a:gd name="connsiteX0" fmla="*/ 1661020 w 1661020"/>
              <a:gd name="connsiteY0" fmla="*/ 767612 h 1535185"/>
              <a:gd name="connsiteX1" fmla="*/ 1661020 w 1661020"/>
              <a:gd name="connsiteY1" fmla="*/ 1535185 h 1535185"/>
              <a:gd name="connsiteX2" fmla="*/ 834705 w 1661020"/>
              <a:gd name="connsiteY2" fmla="*/ 1535185 h 1535185"/>
              <a:gd name="connsiteX3" fmla="*/ 1656755 w 1661020"/>
              <a:gd name="connsiteY3" fmla="*/ 846075 h 1535185"/>
              <a:gd name="connsiteX4" fmla="*/ 0 w 1661020"/>
              <a:gd name="connsiteY4" fmla="*/ 0 h 1535185"/>
              <a:gd name="connsiteX5" fmla="*/ 1661020 w 1661020"/>
              <a:gd name="connsiteY5" fmla="*/ 0 h 1535185"/>
              <a:gd name="connsiteX6" fmla="*/ 1661020 w 1661020"/>
              <a:gd name="connsiteY6" fmla="*/ 767574 h 1535185"/>
              <a:gd name="connsiteX7" fmla="*/ 1656755 w 1661020"/>
              <a:gd name="connsiteY7" fmla="*/ 689111 h 1535185"/>
              <a:gd name="connsiteX8" fmla="*/ 834705 w 1661020"/>
              <a:gd name="connsiteY8" fmla="*/ 1 h 1535185"/>
              <a:gd name="connsiteX9" fmla="*/ 8389 w 1661020"/>
              <a:gd name="connsiteY9" fmla="*/ 767593 h 1535185"/>
              <a:gd name="connsiteX10" fmla="*/ 834705 w 1661020"/>
              <a:gd name="connsiteY10" fmla="*/ 1535185 h 1535185"/>
              <a:gd name="connsiteX11" fmla="*/ 0 w 1661020"/>
              <a:gd name="connsiteY11" fmla="*/ 1535185 h 153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1020" h="1535185">
                <a:moveTo>
                  <a:pt x="1661020" y="767612"/>
                </a:moveTo>
                <a:lnTo>
                  <a:pt x="1661020" y="1535185"/>
                </a:lnTo>
                <a:lnTo>
                  <a:pt x="834705" y="1535185"/>
                </a:lnTo>
                <a:cubicBezTo>
                  <a:pt x="1262544" y="1535185"/>
                  <a:pt x="1614439" y="1233138"/>
                  <a:pt x="1656755" y="846075"/>
                </a:cubicBezTo>
                <a:close/>
                <a:moveTo>
                  <a:pt x="0" y="0"/>
                </a:moveTo>
                <a:lnTo>
                  <a:pt x="1661020" y="0"/>
                </a:lnTo>
                <a:lnTo>
                  <a:pt x="1661020" y="767574"/>
                </a:lnTo>
                <a:lnTo>
                  <a:pt x="1656755" y="689111"/>
                </a:lnTo>
                <a:cubicBezTo>
                  <a:pt x="1614439" y="302049"/>
                  <a:pt x="1262544" y="1"/>
                  <a:pt x="834705" y="1"/>
                </a:cubicBezTo>
                <a:cubicBezTo>
                  <a:pt x="378343" y="1"/>
                  <a:pt x="8389" y="343664"/>
                  <a:pt x="8389" y="767593"/>
                </a:cubicBezTo>
                <a:cubicBezTo>
                  <a:pt x="8389" y="1191522"/>
                  <a:pt x="378343" y="1535185"/>
                  <a:pt x="834705" y="1535185"/>
                </a:cubicBezTo>
                <a:lnTo>
                  <a:pt x="0" y="1535185"/>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cxnSp>
        <p:nvCxnSpPr>
          <p:cNvPr id="8" name="Straight Connector 7"/>
          <p:cNvCxnSpPr/>
          <p:nvPr/>
        </p:nvCxnSpPr>
        <p:spPr>
          <a:xfrm>
            <a:off x="2534478" y="1671431"/>
            <a:ext cx="0" cy="3916017"/>
          </a:xfrm>
          <a:prstGeom prst="line">
            <a:avLst/>
          </a:prstGeom>
        </p:spPr>
        <p:style>
          <a:lnRef idx="2">
            <a:schemeClr val="accent1"/>
          </a:lnRef>
          <a:fillRef idx="0">
            <a:schemeClr val="accent1"/>
          </a:fillRef>
          <a:effectRef idx="1">
            <a:schemeClr val="accent1"/>
          </a:effectRef>
          <a:fontRef idx="minor">
            <a:schemeClr val="tx1"/>
          </a:fontRef>
        </p:style>
      </p:cxnSp>
      <p:cxnSp>
        <p:nvCxnSpPr>
          <p:cNvPr id="28" name="Straight Connector 27"/>
          <p:cNvCxnSpPr/>
          <p:nvPr/>
        </p:nvCxnSpPr>
        <p:spPr>
          <a:xfrm>
            <a:off x="4833731" y="1671431"/>
            <a:ext cx="0" cy="3916017"/>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139608" y="1671431"/>
            <a:ext cx="0" cy="3916017"/>
          </a:xfrm>
          <a:prstGeom prst="line">
            <a:avLst/>
          </a:prstGeom>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9425609" y="1671431"/>
            <a:ext cx="0" cy="3916017"/>
          </a:xfrm>
          <a:prstGeom prst="line">
            <a:avLst/>
          </a:prstGeom>
        </p:spPr>
        <p:style>
          <a:lnRef idx="2">
            <a:schemeClr val="accent1"/>
          </a:lnRef>
          <a:fillRef idx="0">
            <a:schemeClr val="accent1"/>
          </a:fillRef>
          <a:effectRef idx="1">
            <a:schemeClr val="accent1"/>
          </a:effectRef>
          <a:fontRef idx="minor">
            <a:schemeClr val="tx1"/>
          </a:fontRef>
        </p:style>
      </p:cxnSp>
      <p:sp>
        <p:nvSpPr>
          <p:cNvPr id="32" name="Rectangle 31"/>
          <p:cNvSpPr/>
          <p:nvPr/>
        </p:nvSpPr>
        <p:spPr>
          <a:xfrm>
            <a:off x="10979" y="2759658"/>
            <a:ext cx="2523499" cy="2739211"/>
          </a:xfrm>
          <a:prstGeom prst="rect">
            <a:avLst/>
          </a:prstGeom>
        </p:spPr>
        <p:txBody>
          <a:bodyPr wrap="square">
            <a:spAutoFit/>
          </a:bodyPr>
          <a:lstStyle/>
          <a:p>
            <a:pPr marL="103188">
              <a:buSzPct val="80000"/>
            </a:pPr>
            <a:r>
              <a:rPr lang="en-GB" sz="1400" dirty="0">
                <a:solidFill>
                  <a:srgbClr val="104282"/>
                </a:solidFill>
              </a:rPr>
              <a:t>Parameters and Design</a:t>
            </a:r>
          </a:p>
          <a:p>
            <a:pPr marL="103188">
              <a:buSzPct val="80000"/>
            </a:pPr>
            <a:endParaRPr lang="en-GB" sz="1400" dirty="0">
              <a:solidFill>
                <a:srgbClr val="104282"/>
              </a:solidFill>
            </a:endParaRPr>
          </a:p>
          <a:p>
            <a:pPr marL="103188">
              <a:buSzPct val="80000"/>
            </a:pPr>
            <a:endParaRPr lang="en-GB" sz="1200" dirty="0">
              <a:solidFill>
                <a:srgbClr val="104282"/>
              </a:solidFill>
            </a:endParaRPr>
          </a:p>
          <a:p>
            <a:pPr marL="274638" indent="-171450">
              <a:buSzPct val="80000"/>
              <a:buFont typeface="Arial" panose="020B0604020202020204" pitchFamily="34" charset="0"/>
              <a:buChar char="•"/>
            </a:pPr>
            <a:r>
              <a:rPr lang="en-GB" sz="1200" dirty="0">
                <a:solidFill>
                  <a:srgbClr val="104282"/>
                </a:solidFill>
              </a:rPr>
              <a:t>Coordination and Review</a:t>
            </a:r>
          </a:p>
          <a:p>
            <a:pPr marL="274638" indent="-171450">
              <a:buSzPct val="80000"/>
              <a:buFont typeface="Arial" panose="020B0604020202020204" pitchFamily="34" charset="0"/>
              <a:buChar char="•"/>
            </a:pPr>
            <a:r>
              <a:rPr lang="en-GB" sz="1200" dirty="0">
                <a:solidFill>
                  <a:srgbClr val="104282"/>
                </a:solidFill>
              </a:rPr>
              <a:t>Integrate Baseline Design and Parameters</a:t>
            </a:r>
          </a:p>
          <a:p>
            <a:pPr marL="274638" indent="-171450">
              <a:buSzPct val="80000"/>
              <a:buFont typeface="Arial" panose="020B0604020202020204" pitchFamily="34" charset="0"/>
              <a:buChar char="•"/>
            </a:pPr>
            <a:r>
              <a:rPr lang="en-GB" sz="1200" dirty="0">
                <a:solidFill>
                  <a:srgbClr val="104282"/>
                </a:solidFill>
              </a:rPr>
              <a:t>Define Installation and Operational Scenarios</a:t>
            </a:r>
          </a:p>
          <a:p>
            <a:pPr marL="274638" indent="-171450">
              <a:buSzPct val="80000"/>
              <a:buFont typeface="Arial" panose="020B0604020202020204" pitchFamily="34" charset="0"/>
              <a:buChar char="•"/>
            </a:pPr>
            <a:r>
              <a:rPr lang="en-GB" sz="1200" dirty="0">
                <a:solidFill>
                  <a:srgbClr val="104282"/>
                </a:solidFill>
              </a:rPr>
              <a:t>Perform Implementation Studies (cost, powering, cooling, civil engineering, safety)</a:t>
            </a:r>
          </a:p>
          <a:p>
            <a:pPr marL="103188">
              <a:buSzPct val="80000"/>
            </a:pPr>
            <a:endParaRPr lang="en-GB" sz="1200" dirty="0">
              <a:solidFill>
                <a:srgbClr val="104282"/>
              </a:solidFill>
            </a:endParaRPr>
          </a:p>
          <a:p>
            <a:pPr marL="103188">
              <a:buSzPct val="80000"/>
            </a:pPr>
            <a:endParaRPr lang="en-GB" sz="1200" dirty="0">
              <a:solidFill>
                <a:schemeClr val="accent1">
                  <a:lumMod val="25000"/>
                </a:schemeClr>
              </a:solidFill>
            </a:endParaRPr>
          </a:p>
        </p:txBody>
      </p:sp>
      <p:sp>
        <p:nvSpPr>
          <p:cNvPr id="33" name="Rectangle 32"/>
          <p:cNvSpPr/>
          <p:nvPr/>
        </p:nvSpPr>
        <p:spPr>
          <a:xfrm>
            <a:off x="2455524" y="2759658"/>
            <a:ext cx="2496620" cy="3293209"/>
          </a:xfrm>
          <a:prstGeom prst="rect">
            <a:avLst/>
          </a:prstGeom>
        </p:spPr>
        <p:txBody>
          <a:bodyPr wrap="square">
            <a:spAutoFit/>
          </a:bodyPr>
          <a:lstStyle/>
          <a:p>
            <a:pPr marL="103188">
              <a:buSzPct val="80000"/>
            </a:pPr>
            <a:r>
              <a:rPr lang="en-GB" sz="1400" dirty="0">
                <a:solidFill>
                  <a:srgbClr val="104282"/>
                </a:solidFill>
              </a:rPr>
              <a:t>Cavity Studies</a:t>
            </a:r>
          </a:p>
          <a:p>
            <a:pPr marL="103188">
              <a:buSzPct val="80000"/>
            </a:pPr>
            <a:endParaRPr lang="en-GB" sz="1400" dirty="0">
              <a:solidFill>
                <a:srgbClr val="104282"/>
              </a:solidFill>
            </a:endParaRPr>
          </a:p>
          <a:p>
            <a:pPr marL="103188">
              <a:buSzPct val="80000"/>
            </a:pPr>
            <a:endParaRPr lang="en-GB" sz="1200" dirty="0">
              <a:solidFill>
                <a:srgbClr val="104282"/>
              </a:solidFill>
            </a:endParaRPr>
          </a:p>
          <a:p>
            <a:pPr marL="274638" indent="-171450">
              <a:buSzPct val="80000"/>
              <a:buFont typeface="Arial" panose="020B0604020202020204" pitchFamily="34" charset="0"/>
              <a:buChar char="•"/>
            </a:pPr>
            <a:r>
              <a:rPr lang="en-GB" sz="1200" dirty="0">
                <a:solidFill>
                  <a:srgbClr val="104282"/>
                </a:solidFill>
              </a:rPr>
              <a:t>Determine the Optimum  Cavity Shape, Technology and Operating  Temperature (complexity, power consumption, </a:t>
            </a:r>
            <a:r>
              <a:rPr lang="en-GB" sz="1200" dirty="0" err="1">
                <a:solidFill>
                  <a:srgbClr val="104282"/>
                </a:solidFill>
              </a:rPr>
              <a:t>Q</a:t>
            </a:r>
            <a:r>
              <a:rPr lang="en-GB" sz="1200" baseline="-25000" dirty="0" err="1">
                <a:solidFill>
                  <a:srgbClr val="104282"/>
                </a:solidFill>
              </a:rPr>
              <a:t>o</a:t>
            </a:r>
            <a:r>
              <a:rPr lang="en-GB" sz="1200" dirty="0">
                <a:solidFill>
                  <a:srgbClr val="104282"/>
                </a:solidFill>
              </a:rPr>
              <a:t>, </a:t>
            </a:r>
            <a:r>
              <a:rPr lang="en-GB" sz="1200" dirty="0" err="1">
                <a:solidFill>
                  <a:srgbClr val="104282"/>
                </a:solidFill>
              </a:rPr>
              <a:t>E</a:t>
            </a:r>
            <a:r>
              <a:rPr lang="en-GB" sz="1200" baseline="-25000" dirty="0" err="1">
                <a:solidFill>
                  <a:srgbClr val="104282"/>
                </a:solidFill>
              </a:rPr>
              <a:t>acc</a:t>
            </a:r>
            <a:r>
              <a:rPr lang="en-GB" sz="1200" dirty="0">
                <a:solidFill>
                  <a:srgbClr val="104282"/>
                </a:solidFill>
              </a:rPr>
              <a:t>)</a:t>
            </a:r>
          </a:p>
          <a:p>
            <a:pPr marL="274638" indent="-171450">
              <a:buSzPct val="80000"/>
              <a:buFont typeface="Arial" panose="020B0604020202020204" pitchFamily="34" charset="0"/>
              <a:buChar char="•"/>
            </a:pPr>
            <a:r>
              <a:rPr lang="en-GB" sz="1200" dirty="0">
                <a:solidFill>
                  <a:srgbClr val="104282"/>
                </a:solidFill>
              </a:rPr>
              <a:t>Design 1-cell and 4-cell Cavities for the new CM</a:t>
            </a:r>
          </a:p>
          <a:p>
            <a:pPr marL="274638" indent="-171450">
              <a:buSzPct val="80000"/>
              <a:buFont typeface="Arial" panose="020B0604020202020204" pitchFamily="34" charset="0"/>
              <a:buChar char="•"/>
            </a:pPr>
            <a:r>
              <a:rPr lang="en-GB" sz="1200" dirty="0">
                <a:solidFill>
                  <a:srgbClr val="104282"/>
                </a:solidFill>
              </a:rPr>
              <a:t>Complete Beam-Cavity Interactions Studies</a:t>
            </a:r>
          </a:p>
          <a:p>
            <a:pPr marL="274638" indent="-171450">
              <a:buSzPct val="80000"/>
              <a:buFont typeface="Arial" panose="020B0604020202020204" pitchFamily="34" charset="0"/>
              <a:buChar char="•"/>
            </a:pPr>
            <a:r>
              <a:rPr lang="en-GB" sz="1200" dirty="0">
                <a:solidFill>
                  <a:srgbClr val="104282"/>
                </a:solidFill>
              </a:rPr>
              <a:t>Identify Cavity Control System (LLRF) challenges</a:t>
            </a:r>
          </a:p>
          <a:p>
            <a:pPr marL="274638" indent="-171450">
              <a:buSzPct val="80000"/>
              <a:buFont typeface="Arial" panose="020B0604020202020204" pitchFamily="34" charset="0"/>
              <a:buChar char="•"/>
            </a:pPr>
            <a:r>
              <a:rPr lang="en-GB" sz="1200" dirty="0">
                <a:solidFill>
                  <a:srgbClr val="104282"/>
                </a:solidFill>
              </a:rPr>
              <a:t>Complete HOM Damping Schemes and Coupler Design Optimization Studies</a:t>
            </a:r>
          </a:p>
        </p:txBody>
      </p:sp>
      <p:sp>
        <p:nvSpPr>
          <p:cNvPr id="34" name="Rectangle 33"/>
          <p:cNvSpPr/>
          <p:nvPr/>
        </p:nvSpPr>
        <p:spPr>
          <a:xfrm>
            <a:off x="4787506" y="2759658"/>
            <a:ext cx="2470543" cy="2708434"/>
          </a:xfrm>
          <a:prstGeom prst="rect">
            <a:avLst/>
          </a:prstGeom>
        </p:spPr>
        <p:txBody>
          <a:bodyPr wrap="square">
            <a:spAutoFit/>
          </a:bodyPr>
          <a:lstStyle/>
          <a:p>
            <a:pPr marL="103188">
              <a:buSzPct val="80000"/>
            </a:pPr>
            <a:r>
              <a:rPr lang="en-GB" sz="1400" dirty="0">
                <a:solidFill>
                  <a:srgbClr val="104282"/>
                </a:solidFill>
              </a:rPr>
              <a:t>SRF &amp; Substrate Technologies</a:t>
            </a:r>
            <a:endParaRPr lang="en-GB" sz="1200" dirty="0">
              <a:solidFill>
                <a:srgbClr val="104282"/>
              </a:solidFill>
            </a:endParaRPr>
          </a:p>
          <a:p>
            <a:pPr marL="274638" indent="-171450">
              <a:buSzPct val="80000"/>
              <a:buFont typeface="Arial" panose="020B0604020202020204" pitchFamily="34" charset="0"/>
              <a:buChar char="•"/>
            </a:pPr>
            <a:endParaRPr lang="en-GB" sz="1200" dirty="0" smtClean="0">
              <a:solidFill>
                <a:srgbClr val="104282"/>
              </a:solidFill>
            </a:endParaRPr>
          </a:p>
          <a:p>
            <a:pPr marL="274638" indent="-171450">
              <a:buSzPct val="80000"/>
              <a:buFont typeface="Arial" panose="020B0604020202020204" pitchFamily="34" charset="0"/>
              <a:buChar char="•"/>
            </a:pPr>
            <a:endParaRPr lang="en-GB" sz="1200" dirty="0">
              <a:solidFill>
                <a:srgbClr val="104282"/>
              </a:solidFill>
            </a:endParaRPr>
          </a:p>
          <a:p>
            <a:pPr marL="274638" indent="-171450">
              <a:buSzPct val="80000"/>
              <a:buFont typeface="Arial" panose="020B0604020202020204" pitchFamily="34" charset="0"/>
              <a:buChar char="•"/>
            </a:pPr>
            <a:r>
              <a:rPr lang="en-GB" sz="1200" dirty="0">
                <a:solidFill>
                  <a:srgbClr val="104282"/>
                </a:solidFill>
              </a:rPr>
              <a:t>Improve Engineering of Cavities: New SC Materials, Improved Fabrication, Substrate Surface Preparation and Coating Techniques  </a:t>
            </a:r>
          </a:p>
          <a:p>
            <a:pPr marL="274638" indent="-171450">
              <a:buSzPct val="80000"/>
              <a:buFont typeface="Arial" panose="020B0604020202020204" pitchFamily="34" charset="0"/>
              <a:buChar char="•"/>
            </a:pPr>
            <a:r>
              <a:rPr lang="en-GB" sz="1200" dirty="0">
                <a:solidFill>
                  <a:srgbClr val="104282"/>
                </a:solidFill>
              </a:rPr>
              <a:t>Fabrication and Testing of 1-cell and 4-cell Cavities for the new CM.</a:t>
            </a:r>
          </a:p>
          <a:p>
            <a:pPr marL="274638" indent="-171450">
              <a:buSzPct val="80000"/>
              <a:buFont typeface="Arial" panose="020B0604020202020204" pitchFamily="34" charset="0"/>
              <a:buChar char="•"/>
            </a:pPr>
            <a:r>
              <a:rPr lang="en-GB" sz="1200" dirty="0">
                <a:solidFill>
                  <a:srgbClr val="104282"/>
                </a:solidFill>
              </a:rPr>
              <a:t>Promote R&amp;D Activities in Collaboration with international Partners </a:t>
            </a:r>
          </a:p>
        </p:txBody>
      </p:sp>
      <p:sp>
        <p:nvSpPr>
          <p:cNvPr id="35" name="Rectangle 34"/>
          <p:cNvSpPr/>
          <p:nvPr/>
        </p:nvSpPr>
        <p:spPr>
          <a:xfrm>
            <a:off x="7087502" y="2754260"/>
            <a:ext cx="2388546" cy="3293209"/>
          </a:xfrm>
          <a:prstGeom prst="rect">
            <a:avLst/>
          </a:prstGeom>
        </p:spPr>
        <p:txBody>
          <a:bodyPr wrap="square">
            <a:spAutoFit/>
          </a:bodyPr>
          <a:lstStyle/>
          <a:p>
            <a:pPr marL="103188">
              <a:buSzPct val="80000"/>
            </a:pPr>
            <a:r>
              <a:rPr lang="en-GB" sz="1400" dirty="0">
                <a:solidFill>
                  <a:srgbClr val="104282"/>
                </a:solidFill>
              </a:rPr>
              <a:t>Cryomodule Development</a:t>
            </a:r>
          </a:p>
          <a:p>
            <a:pPr marL="103188">
              <a:buSzPct val="80000"/>
            </a:pPr>
            <a:endParaRPr lang="en-GB" sz="1400" dirty="0">
              <a:solidFill>
                <a:srgbClr val="104282"/>
              </a:solidFill>
            </a:endParaRPr>
          </a:p>
          <a:p>
            <a:pPr marL="103188">
              <a:buSzPct val="80000"/>
            </a:pPr>
            <a:endParaRPr lang="en-GB" sz="1200" dirty="0">
              <a:solidFill>
                <a:srgbClr val="104282"/>
              </a:solidFill>
            </a:endParaRPr>
          </a:p>
          <a:p>
            <a:pPr marL="274638" indent="-171450">
              <a:buSzPct val="80000"/>
              <a:buFont typeface="Arial" panose="020B0604020202020204" pitchFamily="34" charset="0"/>
              <a:buChar char="•"/>
            </a:pPr>
            <a:r>
              <a:rPr lang="en-GB" sz="1200" dirty="0">
                <a:solidFill>
                  <a:srgbClr val="104282"/>
                </a:solidFill>
              </a:rPr>
              <a:t>Improved design and engineering of 400MHz cryomodule including ancillaries </a:t>
            </a:r>
          </a:p>
          <a:p>
            <a:pPr marL="274638" indent="-171450">
              <a:buSzPct val="80000"/>
              <a:buFont typeface="Arial" panose="020B0604020202020204" pitchFamily="34" charset="0"/>
              <a:buChar char="•"/>
            </a:pPr>
            <a:r>
              <a:rPr lang="en-GB" sz="1200" dirty="0">
                <a:solidFill>
                  <a:srgbClr val="104282"/>
                </a:solidFill>
              </a:rPr>
              <a:t>Built a 2 cavity CM which can host 1-cell / 4-cells 400MHz cavities</a:t>
            </a:r>
          </a:p>
          <a:p>
            <a:pPr marL="274638" indent="-171450">
              <a:buSzPct val="80000"/>
              <a:buFont typeface="Arial" panose="020B0604020202020204" pitchFamily="34" charset="0"/>
              <a:buChar char="•"/>
            </a:pPr>
            <a:r>
              <a:rPr lang="en-GB" sz="1200" dirty="0">
                <a:solidFill>
                  <a:srgbClr val="104282"/>
                </a:solidFill>
              </a:rPr>
              <a:t>Promote R&amp;D Activities in Collaboration with international Partners (e.g. JLAB)</a:t>
            </a:r>
          </a:p>
          <a:p>
            <a:pPr marL="274638" indent="-171450">
              <a:buSzPct val="80000"/>
              <a:buFont typeface="Arial" panose="020B0604020202020204" pitchFamily="34" charset="0"/>
              <a:buChar char="•"/>
            </a:pPr>
            <a:r>
              <a:rPr lang="en-GB" sz="1200" dirty="0">
                <a:solidFill>
                  <a:srgbClr val="104282"/>
                </a:solidFill>
              </a:rPr>
              <a:t>800 MHz CM: Profit from Ongoing Development @ PERLE</a:t>
            </a:r>
          </a:p>
        </p:txBody>
      </p:sp>
      <p:sp>
        <p:nvSpPr>
          <p:cNvPr id="36" name="Rectangle 35"/>
          <p:cNvSpPr/>
          <p:nvPr/>
        </p:nvSpPr>
        <p:spPr>
          <a:xfrm>
            <a:off x="9406622" y="2759658"/>
            <a:ext cx="2675787" cy="3139321"/>
          </a:xfrm>
          <a:prstGeom prst="rect">
            <a:avLst/>
          </a:prstGeom>
        </p:spPr>
        <p:txBody>
          <a:bodyPr wrap="square">
            <a:spAutoFit/>
          </a:bodyPr>
          <a:lstStyle/>
          <a:p>
            <a:pPr marL="103188">
              <a:buSzPct val="80000"/>
            </a:pPr>
            <a:r>
              <a:rPr lang="en-GB" sz="1400" dirty="0">
                <a:solidFill>
                  <a:srgbClr val="104282"/>
                </a:solidFill>
              </a:rPr>
              <a:t>FPC &amp; HOM Couplers</a:t>
            </a:r>
          </a:p>
          <a:p>
            <a:pPr marL="103188">
              <a:buSzPct val="80000"/>
            </a:pPr>
            <a:endParaRPr lang="en-GB" sz="1400" dirty="0" smtClean="0">
              <a:solidFill>
                <a:srgbClr val="104282"/>
              </a:solidFill>
            </a:endParaRPr>
          </a:p>
          <a:p>
            <a:pPr marL="103188">
              <a:buSzPct val="80000"/>
            </a:pPr>
            <a:endParaRPr lang="en-GB" sz="1400" dirty="0">
              <a:solidFill>
                <a:srgbClr val="104282"/>
              </a:solidFill>
            </a:endParaRPr>
          </a:p>
          <a:p>
            <a:pPr marL="274638" indent="-171450">
              <a:buSzPct val="80000"/>
              <a:buFont typeface="Arial" panose="020B0604020202020204" pitchFamily="34" charset="0"/>
              <a:buChar char="•"/>
            </a:pPr>
            <a:r>
              <a:rPr lang="en-GB" sz="1200" dirty="0">
                <a:solidFill>
                  <a:srgbClr val="104282"/>
                </a:solidFill>
              </a:rPr>
              <a:t>Improved design and engineering of the ‘LHC-type’ 400 MHz FPC</a:t>
            </a:r>
          </a:p>
          <a:p>
            <a:pPr marL="274638" indent="-171450">
              <a:buSzPct val="80000"/>
              <a:buFont typeface="Arial" panose="020B0604020202020204" pitchFamily="34" charset="0"/>
              <a:buChar char="•"/>
            </a:pPr>
            <a:r>
              <a:rPr lang="en-GB" sz="1200" dirty="0">
                <a:solidFill>
                  <a:srgbClr val="104282"/>
                </a:solidFill>
              </a:rPr>
              <a:t>Fabrication and Testing of the improved 400 MHz FPC for the new CM  </a:t>
            </a:r>
          </a:p>
          <a:p>
            <a:pPr marL="274638" indent="-171450">
              <a:buSzPct val="80000"/>
              <a:buFont typeface="Arial" panose="020B0604020202020204" pitchFamily="34" charset="0"/>
              <a:buChar char="•"/>
            </a:pPr>
            <a:r>
              <a:rPr lang="en-GB" sz="1200" dirty="0">
                <a:solidFill>
                  <a:srgbClr val="104282"/>
                </a:solidFill>
              </a:rPr>
              <a:t>FPC R&amp;D:</a:t>
            </a:r>
          </a:p>
          <a:p>
            <a:pPr marL="731838" lvl="1" indent="-171450">
              <a:buSzPct val="80000"/>
              <a:buFont typeface="Arial" panose="020B0604020202020204" pitchFamily="34" charset="0"/>
              <a:buChar char="•"/>
            </a:pPr>
            <a:r>
              <a:rPr lang="en-GB" sz="1200" dirty="0">
                <a:solidFill>
                  <a:srgbClr val="104282"/>
                </a:solidFill>
              </a:rPr>
              <a:t>Pave the road towards 1MW CW fixed/movable FPC operating at 400 MHz</a:t>
            </a:r>
          </a:p>
          <a:p>
            <a:pPr marL="731838" lvl="1" indent="-171450">
              <a:buSzPct val="80000"/>
              <a:buFont typeface="Arial" panose="020B0604020202020204" pitchFamily="34" charset="0"/>
              <a:buChar char="•"/>
            </a:pPr>
            <a:r>
              <a:rPr lang="en-GB" sz="1200" dirty="0">
                <a:solidFill>
                  <a:srgbClr val="104282"/>
                </a:solidFill>
              </a:rPr>
              <a:t>Design and engineering of ‘adjustable’ FPC (external large adaptation of  </a:t>
            </a:r>
            <a:r>
              <a:rPr lang="en-GB" sz="1200" dirty="0" err="1">
                <a:solidFill>
                  <a:srgbClr val="104282"/>
                </a:solidFill>
              </a:rPr>
              <a:t>Q</a:t>
            </a:r>
            <a:r>
              <a:rPr lang="en-GB" sz="1200" baseline="-25000" dirty="0" err="1">
                <a:solidFill>
                  <a:srgbClr val="104282"/>
                </a:solidFill>
              </a:rPr>
              <a:t>ext</a:t>
            </a:r>
            <a:r>
              <a:rPr lang="en-GB" sz="1200" dirty="0">
                <a:solidFill>
                  <a:srgbClr val="104282"/>
                </a:solidFill>
              </a:rPr>
              <a:t>)  </a:t>
            </a:r>
          </a:p>
          <a:p>
            <a:pPr marL="274638" indent="-171450">
              <a:buSzPct val="80000"/>
              <a:buFont typeface="Arial" panose="020B0604020202020204" pitchFamily="34" charset="0"/>
              <a:buChar char="•"/>
            </a:pPr>
            <a:r>
              <a:rPr lang="en-GB" sz="1200" dirty="0">
                <a:solidFill>
                  <a:srgbClr val="104282"/>
                </a:solidFill>
              </a:rPr>
              <a:t>HOM coupler production</a:t>
            </a:r>
            <a:endParaRPr lang="en-GB" sz="1200" dirty="0">
              <a:solidFill>
                <a:schemeClr val="accent1">
                  <a:lumMod val="25000"/>
                </a:schemeClr>
              </a:solidFill>
            </a:endParaRPr>
          </a:p>
        </p:txBody>
      </p:sp>
      <p:sp>
        <p:nvSpPr>
          <p:cNvPr id="45" name="Freeform 44"/>
          <p:cNvSpPr/>
          <p:nvPr/>
        </p:nvSpPr>
        <p:spPr>
          <a:xfrm>
            <a:off x="9770273" y="936741"/>
            <a:ext cx="1661020" cy="1535185"/>
          </a:xfrm>
          <a:custGeom>
            <a:avLst/>
            <a:gdLst>
              <a:gd name="connsiteX0" fmla="*/ 1661020 w 1661020"/>
              <a:gd name="connsiteY0" fmla="*/ 767612 h 1535185"/>
              <a:gd name="connsiteX1" fmla="*/ 1661020 w 1661020"/>
              <a:gd name="connsiteY1" fmla="*/ 1535185 h 1535185"/>
              <a:gd name="connsiteX2" fmla="*/ 834705 w 1661020"/>
              <a:gd name="connsiteY2" fmla="*/ 1535185 h 1535185"/>
              <a:gd name="connsiteX3" fmla="*/ 1656755 w 1661020"/>
              <a:gd name="connsiteY3" fmla="*/ 846075 h 1535185"/>
              <a:gd name="connsiteX4" fmla="*/ 0 w 1661020"/>
              <a:gd name="connsiteY4" fmla="*/ 0 h 1535185"/>
              <a:gd name="connsiteX5" fmla="*/ 1661020 w 1661020"/>
              <a:gd name="connsiteY5" fmla="*/ 0 h 1535185"/>
              <a:gd name="connsiteX6" fmla="*/ 1661020 w 1661020"/>
              <a:gd name="connsiteY6" fmla="*/ 767574 h 1535185"/>
              <a:gd name="connsiteX7" fmla="*/ 1656755 w 1661020"/>
              <a:gd name="connsiteY7" fmla="*/ 689111 h 1535185"/>
              <a:gd name="connsiteX8" fmla="*/ 834705 w 1661020"/>
              <a:gd name="connsiteY8" fmla="*/ 1 h 1535185"/>
              <a:gd name="connsiteX9" fmla="*/ 8389 w 1661020"/>
              <a:gd name="connsiteY9" fmla="*/ 767593 h 1535185"/>
              <a:gd name="connsiteX10" fmla="*/ 834705 w 1661020"/>
              <a:gd name="connsiteY10" fmla="*/ 1535185 h 1535185"/>
              <a:gd name="connsiteX11" fmla="*/ 0 w 1661020"/>
              <a:gd name="connsiteY11" fmla="*/ 1535185 h 1535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1020" h="1535185">
                <a:moveTo>
                  <a:pt x="1661020" y="767612"/>
                </a:moveTo>
                <a:lnTo>
                  <a:pt x="1661020" y="1535185"/>
                </a:lnTo>
                <a:lnTo>
                  <a:pt x="834705" y="1535185"/>
                </a:lnTo>
                <a:cubicBezTo>
                  <a:pt x="1262544" y="1535185"/>
                  <a:pt x="1614439" y="1233138"/>
                  <a:pt x="1656755" y="846075"/>
                </a:cubicBezTo>
                <a:close/>
                <a:moveTo>
                  <a:pt x="0" y="0"/>
                </a:moveTo>
                <a:lnTo>
                  <a:pt x="1661020" y="0"/>
                </a:lnTo>
                <a:lnTo>
                  <a:pt x="1661020" y="767574"/>
                </a:lnTo>
                <a:lnTo>
                  <a:pt x="1656755" y="689111"/>
                </a:lnTo>
                <a:cubicBezTo>
                  <a:pt x="1614439" y="302049"/>
                  <a:pt x="1262544" y="1"/>
                  <a:pt x="834705" y="1"/>
                </a:cubicBezTo>
                <a:cubicBezTo>
                  <a:pt x="378343" y="1"/>
                  <a:pt x="8389" y="343664"/>
                  <a:pt x="8389" y="767593"/>
                </a:cubicBezTo>
                <a:cubicBezTo>
                  <a:pt x="8389" y="1191522"/>
                  <a:pt x="378343" y="1535185"/>
                  <a:pt x="834705" y="1535185"/>
                </a:cubicBezTo>
                <a:lnTo>
                  <a:pt x="0" y="1535185"/>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3" name="TextBox 22">
            <a:extLst>
              <a:ext uri="{FF2B5EF4-FFF2-40B4-BE49-F238E27FC236}">
                <a16:creationId xmlns:a16="http://schemas.microsoft.com/office/drawing/2014/main" id="{DFD9E316-87D4-4A21-98EC-44DD3463A42D}"/>
              </a:ext>
            </a:extLst>
          </p:cNvPr>
          <p:cNvSpPr txBox="1"/>
          <p:nvPr/>
        </p:nvSpPr>
        <p:spPr>
          <a:xfrm>
            <a:off x="9692817" y="227802"/>
            <a:ext cx="21033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O. Brunner, F. Gerigk</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2" name="Date Placeholder 1"/>
          <p:cNvSpPr>
            <a:spLocks noGrp="1"/>
          </p:cNvSpPr>
          <p:nvPr>
            <p:ph type="dt" sz="half" idx="10"/>
          </p:nvPr>
        </p:nvSpPr>
        <p:spPr/>
        <p:txBody>
          <a:bodyPr/>
          <a:lstStyle/>
          <a:p>
            <a:r>
              <a:rPr lang="en-US" smtClean="0"/>
              <a:t>8 October 2020</a:t>
            </a:r>
            <a:endParaRPr lang="en-US" dirty="0"/>
          </a:p>
        </p:txBody>
      </p:sp>
      <p:sp>
        <p:nvSpPr>
          <p:cNvPr id="3" name="Footer Placeholder 2"/>
          <p:cNvSpPr>
            <a:spLocks noGrp="1"/>
          </p:cNvSpPr>
          <p:nvPr>
            <p:ph type="ftr" sz="quarter" idx="11"/>
          </p:nvPr>
        </p:nvSpPr>
        <p:spPr/>
        <p:txBody>
          <a:bodyPr/>
          <a:lstStyle/>
          <a:p>
            <a:r>
              <a:rPr lang="en-GB" smtClean="0"/>
              <a:t>Erk Jensen/CERN      -         EIC/FCC-ee Commonalities of RF Systems</a:t>
            </a:r>
            <a:endParaRPr lang="en-US" dirty="0"/>
          </a:p>
        </p:txBody>
      </p:sp>
      <p:sp>
        <p:nvSpPr>
          <p:cNvPr id="4" name="Slide Number Placeholder 3"/>
          <p:cNvSpPr>
            <a:spLocks noGrp="1"/>
          </p:cNvSpPr>
          <p:nvPr>
            <p:ph type="sldNum" sz="quarter" idx="12"/>
          </p:nvPr>
        </p:nvSpPr>
        <p:spPr/>
        <p:txBody>
          <a:bodyPr/>
          <a:lstStyle/>
          <a:p>
            <a:fld id="{8D6C380F-326D-3C40-9EE7-7FBAB0953422}" type="slidenum">
              <a:rPr lang="en-US" smtClean="0"/>
              <a:pPr/>
              <a:t>10</a:t>
            </a:fld>
            <a:endParaRPr lang="en-US"/>
          </a:p>
        </p:txBody>
      </p:sp>
    </p:spTree>
    <p:extLst>
      <p:ext uri="{BB962C8B-B14F-4D97-AF65-F5344CB8AC3E}">
        <p14:creationId xmlns:p14="http://schemas.microsoft.com/office/powerpoint/2010/main" val="25830533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SRF and Cryomodules</a:t>
            </a:r>
            <a:endParaRPr lang="en-GB" dirty="0"/>
          </a:p>
        </p:txBody>
      </p:sp>
      <p:sp>
        <p:nvSpPr>
          <p:cNvPr id="5" name="Text Placeholder 4"/>
          <p:cNvSpPr>
            <a:spLocks noGrp="1"/>
          </p:cNvSpPr>
          <p:nvPr>
            <p:ph type="body" idx="1"/>
          </p:nvPr>
        </p:nvSpPr>
        <p:spPr>
          <a:xfrm>
            <a:off x="831850" y="4589463"/>
            <a:ext cx="10124325" cy="1500187"/>
          </a:xfrm>
        </p:spPr>
        <p:txBody>
          <a:bodyPr>
            <a:normAutofit lnSpcReduction="10000"/>
          </a:bodyPr>
          <a:lstStyle/>
          <a:p>
            <a:r>
              <a:rPr lang="en-GB" dirty="0" smtClean="0"/>
              <a:t>FCC baseline is Nb/Cu at 400 MHz, operated at 4.5 K, (5 MV/m)</a:t>
            </a:r>
            <a:br>
              <a:rPr lang="en-GB" dirty="0" smtClean="0"/>
            </a:br>
            <a:r>
              <a:rPr lang="en-GB" dirty="0" smtClean="0"/>
              <a:t>and bulk Nb at 800 MHz, operated at 2 K (20 MV/m).</a:t>
            </a:r>
          </a:p>
          <a:p>
            <a:r>
              <a:rPr lang="en-GB" dirty="0" smtClean="0"/>
              <a:t>FCC R&amp;D: alternative materials (A15) thin films, novel cavity manufacturing, new CM concepts.</a:t>
            </a:r>
            <a:endParaRPr lang="en-GB" dirty="0"/>
          </a:p>
        </p:txBody>
      </p:sp>
      <p:sp>
        <p:nvSpPr>
          <p:cNvPr id="2" name="Date Placeholder 1"/>
          <p:cNvSpPr>
            <a:spLocks noGrp="1"/>
          </p:cNvSpPr>
          <p:nvPr>
            <p:ph type="dt" sz="half" idx="10"/>
          </p:nvPr>
        </p:nvSpPr>
        <p:spPr/>
        <p:txBody>
          <a:bodyPr/>
          <a:lstStyle/>
          <a:p>
            <a:r>
              <a:rPr lang="en-US" smtClean="0"/>
              <a:t>8 October 2020</a:t>
            </a:r>
            <a:endParaRPr lang="en-GB"/>
          </a:p>
        </p:txBody>
      </p:sp>
      <p:sp>
        <p:nvSpPr>
          <p:cNvPr id="3" name="Footer Placeholder 2"/>
          <p:cNvSpPr>
            <a:spLocks noGrp="1"/>
          </p:cNvSpPr>
          <p:nvPr>
            <p:ph type="ftr" sz="quarter" idx="11"/>
          </p:nvPr>
        </p:nvSpPr>
        <p:spPr/>
        <p:txBody>
          <a:bodyPr/>
          <a:lstStyle/>
          <a:p>
            <a:r>
              <a:rPr lang="en-GB" smtClean="0"/>
              <a:t>Erk Jensen/CERN      -         EIC/FCC-ee Commonalities of RF Systems</a:t>
            </a:r>
            <a:endParaRPr lang="en-GB"/>
          </a:p>
        </p:txBody>
      </p:sp>
      <p:sp>
        <p:nvSpPr>
          <p:cNvPr id="6" name="Slide Number Placeholder 5"/>
          <p:cNvSpPr>
            <a:spLocks noGrp="1"/>
          </p:cNvSpPr>
          <p:nvPr>
            <p:ph type="sldNum" sz="quarter" idx="12"/>
          </p:nvPr>
        </p:nvSpPr>
        <p:spPr/>
        <p:txBody>
          <a:bodyPr/>
          <a:lstStyle/>
          <a:p>
            <a:fld id="{67602582-7AAF-4A3E-8BA5-49CA6D61B5E0}" type="slidenum">
              <a:rPr lang="en-GB" smtClean="0"/>
              <a:t>11</a:t>
            </a:fld>
            <a:endParaRPr lang="en-GB"/>
          </a:p>
        </p:txBody>
      </p:sp>
    </p:spTree>
    <p:extLst>
      <p:ext uri="{BB962C8B-B14F-4D97-AF65-F5344CB8AC3E}">
        <p14:creationId xmlns:p14="http://schemas.microsoft.com/office/powerpoint/2010/main" val="22426097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Title 3"/>
              <p:cNvSpPr>
                <a:spLocks noGrp="1"/>
              </p:cNvSpPr>
              <p:nvPr>
                <p:ph type="title"/>
              </p:nvPr>
            </p:nvSpPr>
            <p:spPr/>
            <p:txBody>
              <a:bodyPr/>
              <a:lstStyle/>
              <a:p>
                <a:r>
                  <a:rPr lang="en-GB" dirty="0" smtClean="0"/>
                  <a:t>FCC-</a:t>
                </a:r>
                <a:r>
                  <a:rPr lang="en-GB" dirty="0" err="1" smtClean="0"/>
                  <a:t>ee</a:t>
                </a:r>
                <a:r>
                  <a:rPr lang="en-GB" dirty="0" smtClean="0"/>
                  <a:t> </a:t>
                </a:r>
                <a14:m>
                  <m:oMath xmlns:m="http://schemas.openxmlformats.org/officeDocument/2006/math">
                    <m:r>
                      <a:rPr lang="en-GB" b="0" i="1" smtClean="0">
                        <a:latin typeface="Cambria Math" panose="02040503050406030204" pitchFamily="18" charset="0"/>
                      </a:rPr>
                      <m:t>𝑡</m:t>
                    </m:r>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𝑡</m:t>
                        </m:r>
                      </m:e>
                    </m:acc>
                  </m:oMath>
                </a14:m>
                <a:r>
                  <a:rPr lang="en-GB" dirty="0" smtClean="0"/>
                  <a:t>, bulk Nb based 802 MHz cavities</a:t>
                </a:r>
                <a:endParaRPr lang="en-GB" dirty="0"/>
              </a:p>
            </p:txBody>
          </p:sp>
        </mc:Choice>
        <mc:Fallback xmlns="">
          <p:sp>
            <p:nvSpPr>
              <p:cNvPr id="4" name="Title 3"/>
              <p:cNvSpPr>
                <a:spLocks noGrp="1" noRot="1" noChangeAspect="1" noMove="1" noResize="1" noEditPoints="1" noAdjustHandles="1" noChangeArrowheads="1" noChangeShapeType="1" noTextEdit="1"/>
              </p:cNvSpPr>
              <p:nvPr>
                <p:ph type="title"/>
              </p:nvPr>
            </p:nvSpPr>
            <p:spPr>
              <a:blipFill>
                <a:blip r:embed="rId2"/>
                <a:stretch>
                  <a:fillRect l="-2377"/>
                </a:stretch>
              </a:blipFill>
            </p:spPr>
            <p:txBody>
              <a:bodyPr/>
              <a:lstStyle/>
              <a:p>
                <a:r>
                  <a:rPr lang="en-GB">
                    <a:noFill/>
                  </a:rPr>
                  <a:t> </a:t>
                </a:r>
              </a:p>
            </p:txBody>
          </p:sp>
        </mc:Fallback>
      </mc:AlternateContent>
      <p:sp>
        <p:nvSpPr>
          <p:cNvPr id="5" name="Content Placeholder 4"/>
          <p:cNvSpPr>
            <a:spLocks noGrp="1"/>
          </p:cNvSpPr>
          <p:nvPr>
            <p:ph idx="1"/>
          </p:nvPr>
        </p:nvSpPr>
        <p:spPr>
          <a:xfrm>
            <a:off x="838200" y="1435510"/>
            <a:ext cx="10515600" cy="4741453"/>
          </a:xfrm>
        </p:spPr>
        <p:txBody>
          <a:bodyPr/>
          <a:lstStyle/>
          <a:p>
            <a:r>
              <a:rPr lang="en-GB" dirty="0" smtClean="0"/>
              <a:t>Existing collaboration with JLAB – relevant also for PERLE@ Orsay </a:t>
            </a:r>
            <a:endParaRPr lang="en-GB" dirty="0"/>
          </a:p>
        </p:txBody>
      </p:sp>
      <p:pic>
        <p:nvPicPr>
          <p:cNvPr id="6" name="Picture 5"/>
          <p:cNvPicPr>
            <a:picLocks noChangeAspect="1"/>
          </p:cNvPicPr>
          <p:nvPr/>
        </p:nvPicPr>
        <p:blipFill rotWithShape="1">
          <a:blip r:embed="rId3"/>
          <a:srcRect b="1162"/>
          <a:stretch/>
        </p:blipFill>
        <p:spPr>
          <a:xfrm>
            <a:off x="1571912" y="2024984"/>
            <a:ext cx="8753208" cy="4562628"/>
          </a:xfrm>
          <a:prstGeom prst="rect">
            <a:avLst/>
          </a:prstGeom>
        </p:spPr>
      </p:pic>
      <p:sp>
        <p:nvSpPr>
          <p:cNvPr id="7" name="TextBox 6">
            <a:extLst>
              <a:ext uri="{FF2B5EF4-FFF2-40B4-BE49-F238E27FC236}">
                <a16:creationId xmlns:a16="http://schemas.microsoft.com/office/drawing/2014/main" id="{DF1CD357-22FE-43A0-A0FB-68CE17815398}"/>
              </a:ext>
            </a:extLst>
          </p:cNvPr>
          <p:cNvSpPr txBox="1"/>
          <p:nvPr/>
        </p:nvSpPr>
        <p:spPr>
          <a:xfrm>
            <a:off x="8158316" y="227802"/>
            <a:ext cx="360175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A.M. Valente Feliciano,</a:t>
            </a:r>
            <a:r>
              <a:rPr kumimoji="0" lang="en-US" b="0" i="0" u="none" strike="noStrike" kern="1200" cap="none" spc="0" normalizeH="0" noProof="0" dirty="0" smtClean="0">
                <a:ln>
                  <a:noFill/>
                </a:ln>
                <a:solidFill>
                  <a:srgbClr val="0070C0"/>
                </a:solidFill>
                <a:effectLst/>
                <a:uLnTx/>
                <a:uFillTx/>
                <a:latin typeface="Calibri" panose="020F0502020204030204"/>
                <a:ea typeface="+mn-ea"/>
                <a:cs typeface="+mn-cs"/>
              </a:rPr>
              <a:t> F. </a:t>
            </a:r>
            <a:r>
              <a:rPr kumimoji="0" lang="en-US" b="0" i="0" u="none" strike="noStrike" kern="1200" cap="none" spc="0" normalizeH="0" noProof="0" dirty="0" err="1" smtClean="0">
                <a:ln>
                  <a:noFill/>
                </a:ln>
                <a:solidFill>
                  <a:srgbClr val="0070C0"/>
                </a:solidFill>
                <a:effectLst/>
                <a:uLnTx/>
                <a:uFillTx/>
                <a:latin typeface="Calibri" panose="020F0502020204030204"/>
                <a:ea typeface="+mn-ea"/>
                <a:cs typeface="+mn-cs"/>
              </a:rPr>
              <a:t>Marhauser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8" name="Date Placeholder 7"/>
          <p:cNvSpPr>
            <a:spLocks noGrp="1"/>
          </p:cNvSpPr>
          <p:nvPr>
            <p:ph type="dt" sz="half" idx="10"/>
          </p:nvPr>
        </p:nvSpPr>
        <p:spPr/>
        <p:txBody>
          <a:bodyPr/>
          <a:lstStyle/>
          <a:p>
            <a:r>
              <a:rPr lang="en-US" smtClean="0"/>
              <a:t>8 October 2020</a:t>
            </a:r>
            <a:endParaRPr lang="en-GB"/>
          </a:p>
        </p:txBody>
      </p:sp>
      <p:sp>
        <p:nvSpPr>
          <p:cNvPr id="9" name="Footer Placeholder 8"/>
          <p:cNvSpPr>
            <a:spLocks noGrp="1"/>
          </p:cNvSpPr>
          <p:nvPr>
            <p:ph type="ftr" sz="quarter" idx="11"/>
          </p:nvPr>
        </p:nvSpPr>
        <p:spPr/>
        <p:txBody>
          <a:bodyPr/>
          <a:lstStyle/>
          <a:p>
            <a:r>
              <a:rPr lang="en-GB" smtClean="0"/>
              <a:t>Erk Jensen/CERN      -         EIC/FCC-ee Commonalities of RF Systems</a:t>
            </a:r>
            <a:endParaRPr lang="en-GB"/>
          </a:p>
        </p:txBody>
      </p:sp>
      <p:sp>
        <p:nvSpPr>
          <p:cNvPr id="10" name="Slide Number Placeholder 9"/>
          <p:cNvSpPr>
            <a:spLocks noGrp="1"/>
          </p:cNvSpPr>
          <p:nvPr>
            <p:ph type="sldNum" sz="quarter" idx="12"/>
          </p:nvPr>
        </p:nvSpPr>
        <p:spPr/>
        <p:txBody>
          <a:bodyPr/>
          <a:lstStyle/>
          <a:p>
            <a:fld id="{67602582-7AAF-4A3E-8BA5-49CA6D61B5E0}" type="slidenum">
              <a:rPr lang="en-GB" smtClean="0"/>
              <a:t>12</a:t>
            </a:fld>
            <a:endParaRPr lang="en-GB"/>
          </a:p>
        </p:txBody>
      </p:sp>
    </p:spTree>
    <p:extLst>
      <p:ext uri="{BB962C8B-B14F-4D97-AF65-F5344CB8AC3E}">
        <p14:creationId xmlns:p14="http://schemas.microsoft.com/office/powerpoint/2010/main" val="38525878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814746"/>
          </a:xfrm>
        </p:spPr>
        <p:txBody>
          <a:bodyPr/>
          <a:lstStyle/>
          <a:p>
            <a:r>
              <a:rPr lang="en-GB" dirty="0" smtClean="0"/>
              <a:t>Nb/Cu Technology – Energetic Condensation</a:t>
            </a:r>
            <a:endParaRPr lang="en-GB" dirty="0"/>
          </a:p>
        </p:txBody>
      </p:sp>
      <p:pic>
        <p:nvPicPr>
          <p:cNvPr id="4" name="Content Placeholder 3"/>
          <p:cNvPicPr>
            <a:picLocks noGrp="1" noChangeAspect="1"/>
          </p:cNvPicPr>
          <p:nvPr>
            <p:ph idx="1"/>
          </p:nvPr>
        </p:nvPicPr>
        <p:blipFill>
          <a:blip r:embed="rId2"/>
          <a:stretch>
            <a:fillRect/>
          </a:stretch>
        </p:blipFill>
        <p:spPr>
          <a:xfrm>
            <a:off x="704471" y="1179872"/>
            <a:ext cx="10783058" cy="5249556"/>
          </a:xfrm>
          <a:prstGeom prst="rect">
            <a:avLst/>
          </a:prstGeom>
        </p:spPr>
      </p:pic>
      <p:sp>
        <p:nvSpPr>
          <p:cNvPr id="5" name="TextBox 4">
            <a:extLst>
              <a:ext uri="{FF2B5EF4-FFF2-40B4-BE49-F238E27FC236}">
                <a16:creationId xmlns:a16="http://schemas.microsoft.com/office/drawing/2014/main" id="{DF1CD357-22FE-43A0-A0FB-68CE17815398}"/>
              </a:ext>
            </a:extLst>
          </p:cNvPr>
          <p:cNvSpPr txBox="1"/>
          <p:nvPr/>
        </p:nvSpPr>
        <p:spPr>
          <a:xfrm>
            <a:off x="9613491" y="227802"/>
            <a:ext cx="227312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A.M. Valente Feliciano</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6" name="Date Placeholder 5"/>
          <p:cNvSpPr>
            <a:spLocks noGrp="1"/>
          </p:cNvSpPr>
          <p:nvPr>
            <p:ph type="dt" sz="half" idx="10"/>
          </p:nvPr>
        </p:nvSpPr>
        <p:spPr/>
        <p:txBody>
          <a:bodyPr/>
          <a:lstStyle/>
          <a:p>
            <a:r>
              <a:rPr lang="en-US" smtClean="0"/>
              <a:t>8 October 2020</a:t>
            </a:r>
            <a:endParaRPr lang="en-GB"/>
          </a:p>
        </p:txBody>
      </p:sp>
      <p:sp>
        <p:nvSpPr>
          <p:cNvPr id="7" name="Footer Placeholder 6"/>
          <p:cNvSpPr>
            <a:spLocks noGrp="1"/>
          </p:cNvSpPr>
          <p:nvPr>
            <p:ph type="ftr" sz="quarter" idx="11"/>
          </p:nvPr>
        </p:nvSpPr>
        <p:spPr/>
        <p:txBody>
          <a:bodyPr/>
          <a:lstStyle/>
          <a:p>
            <a:r>
              <a:rPr lang="en-GB" smtClean="0"/>
              <a:t>Erk Jensen/CERN      -         EIC/FCC-ee Commonalities of RF Systems</a:t>
            </a:r>
            <a:endParaRPr lang="en-GB"/>
          </a:p>
        </p:txBody>
      </p:sp>
      <p:sp>
        <p:nvSpPr>
          <p:cNvPr id="8" name="Slide Number Placeholder 7"/>
          <p:cNvSpPr>
            <a:spLocks noGrp="1"/>
          </p:cNvSpPr>
          <p:nvPr>
            <p:ph type="sldNum" sz="quarter" idx="12"/>
          </p:nvPr>
        </p:nvSpPr>
        <p:spPr/>
        <p:txBody>
          <a:bodyPr/>
          <a:lstStyle/>
          <a:p>
            <a:fld id="{67602582-7AAF-4A3E-8BA5-49CA6D61B5E0}" type="slidenum">
              <a:rPr lang="en-GB" smtClean="0"/>
              <a:t>13</a:t>
            </a:fld>
            <a:endParaRPr lang="en-GB"/>
          </a:p>
        </p:txBody>
      </p:sp>
    </p:spTree>
    <p:extLst>
      <p:ext uri="{BB962C8B-B14F-4D97-AF65-F5344CB8AC3E}">
        <p14:creationId xmlns:p14="http://schemas.microsoft.com/office/powerpoint/2010/main" val="52449625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R&amp;D on novel cavity fabrication techniques</a:t>
            </a:r>
            <a:endParaRPr lang="en-GB" dirty="0"/>
          </a:p>
        </p:txBody>
      </p:sp>
      <p:pic>
        <p:nvPicPr>
          <p:cNvPr id="4" name="Picture 3"/>
          <p:cNvPicPr>
            <a:picLocks noChangeAspect="1"/>
          </p:cNvPicPr>
          <p:nvPr/>
        </p:nvPicPr>
        <p:blipFill rotWithShape="1">
          <a:blip r:embed="rId2"/>
          <a:srcRect l="7673" t="1805" r="4813" b="9984"/>
          <a:stretch/>
        </p:blipFill>
        <p:spPr>
          <a:xfrm>
            <a:off x="353961" y="1811593"/>
            <a:ext cx="4709652" cy="3234813"/>
          </a:xfrm>
          <a:prstGeom prst="rect">
            <a:avLst/>
          </a:prstGeom>
        </p:spPr>
      </p:pic>
      <p:sp>
        <p:nvSpPr>
          <p:cNvPr id="5" name="TextBox 4"/>
          <p:cNvSpPr txBox="1"/>
          <p:nvPr/>
        </p:nvSpPr>
        <p:spPr>
          <a:xfrm>
            <a:off x="353961" y="5046406"/>
            <a:ext cx="4709652" cy="369332"/>
          </a:xfrm>
          <a:prstGeom prst="rect">
            <a:avLst/>
          </a:prstGeom>
          <a:noFill/>
        </p:spPr>
        <p:txBody>
          <a:bodyPr wrap="square" rtlCol="0">
            <a:spAutoFit/>
          </a:bodyPr>
          <a:lstStyle/>
          <a:p>
            <a:pPr algn="ctr"/>
            <a:r>
              <a:rPr lang="en-GB" dirty="0" smtClean="0"/>
              <a:t>Spun seamless 400 MHz cavity (INFN/LNL)</a:t>
            </a:r>
            <a:endParaRPr lang="en-GB" dirty="0"/>
          </a:p>
        </p:txBody>
      </p:sp>
      <p:pic>
        <p:nvPicPr>
          <p:cNvPr id="6" name="Picture 5"/>
          <p:cNvPicPr>
            <a:picLocks noChangeAspect="1"/>
          </p:cNvPicPr>
          <p:nvPr/>
        </p:nvPicPr>
        <p:blipFill>
          <a:blip r:embed="rId3"/>
          <a:stretch>
            <a:fillRect/>
          </a:stretch>
        </p:blipFill>
        <p:spPr>
          <a:xfrm>
            <a:off x="5356340" y="1811592"/>
            <a:ext cx="5589204" cy="3234814"/>
          </a:xfrm>
          <a:prstGeom prst="rect">
            <a:avLst/>
          </a:prstGeom>
        </p:spPr>
      </p:pic>
      <p:sp>
        <p:nvSpPr>
          <p:cNvPr id="7" name="TextBox 6"/>
          <p:cNvSpPr txBox="1"/>
          <p:nvPr/>
        </p:nvSpPr>
        <p:spPr>
          <a:xfrm>
            <a:off x="5356340" y="5231072"/>
            <a:ext cx="5589204" cy="646331"/>
          </a:xfrm>
          <a:prstGeom prst="rect">
            <a:avLst/>
          </a:prstGeom>
          <a:noFill/>
        </p:spPr>
        <p:txBody>
          <a:bodyPr wrap="square" rtlCol="0">
            <a:spAutoFit/>
          </a:bodyPr>
          <a:lstStyle/>
          <a:p>
            <a:r>
              <a:rPr lang="en-GB" dirty="0" smtClean="0"/>
              <a:t>Electroforming on aluminium mandrel (CERN) – very promising!</a:t>
            </a:r>
            <a:endParaRPr lang="en-GB" dirty="0"/>
          </a:p>
        </p:txBody>
      </p:sp>
      <p:sp>
        <p:nvSpPr>
          <p:cNvPr id="8" name="TextBox 7"/>
          <p:cNvSpPr txBox="1"/>
          <p:nvPr/>
        </p:nvSpPr>
        <p:spPr>
          <a:xfrm>
            <a:off x="838200" y="6076335"/>
            <a:ext cx="4642361" cy="369332"/>
          </a:xfrm>
          <a:prstGeom prst="rect">
            <a:avLst/>
          </a:prstGeom>
          <a:noFill/>
        </p:spPr>
        <p:txBody>
          <a:bodyPr wrap="none" rtlCol="0">
            <a:spAutoFit/>
          </a:bodyPr>
          <a:lstStyle/>
          <a:p>
            <a:r>
              <a:rPr lang="en-GB" dirty="0" smtClean="0"/>
              <a:t>…and also: Electro-hydroforming, hydroforming</a:t>
            </a:r>
            <a:endParaRPr lang="en-GB" dirty="0"/>
          </a:p>
        </p:txBody>
      </p:sp>
      <p:sp>
        <p:nvSpPr>
          <p:cNvPr id="9" name="Date Placeholder 8"/>
          <p:cNvSpPr>
            <a:spLocks noGrp="1"/>
          </p:cNvSpPr>
          <p:nvPr>
            <p:ph type="dt" sz="half" idx="10"/>
          </p:nvPr>
        </p:nvSpPr>
        <p:spPr/>
        <p:txBody>
          <a:bodyPr/>
          <a:lstStyle/>
          <a:p>
            <a:r>
              <a:rPr lang="en-US" smtClean="0"/>
              <a:t>8 October 2020</a:t>
            </a:r>
            <a:endParaRPr lang="en-GB"/>
          </a:p>
        </p:txBody>
      </p:sp>
      <p:sp>
        <p:nvSpPr>
          <p:cNvPr id="10" name="Footer Placeholder 9"/>
          <p:cNvSpPr>
            <a:spLocks noGrp="1"/>
          </p:cNvSpPr>
          <p:nvPr>
            <p:ph type="ftr" sz="quarter" idx="11"/>
          </p:nvPr>
        </p:nvSpPr>
        <p:spPr/>
        <p:txBody>
          <a:bodyPr/>
          <a:lstStyle/>
          <a:p>
            <a:r>
              <a:rPr lang="en-GB" smtClean="0"/>
              <a:t>Erk Jensen/CERN      -         EIC/FCC-ee Commonalities of RF Systems</a:t>
            </a:r>
            <a:endParaRPr lang="en-GB"/>
          </a:p>
        </p:txBody>
      </p:sp>
      <p:sp>
        <p:nvSpPr>
          <p:cNvPr id="11" name="Slide Number Placeholder 10"/>
          <p:cNvSpPr>
            <a:spLocks noGrp="1"/>
          </p:cNvSpPr>
          <p:nvPr>
            <p:ph type="sldNum" sz="quarter" idx="12"/>
          </p:nvPr>
        </p:nvSpPr>
        <p:spPr/>
        <p:txBody>
          <a:bodyPr/>
          <a:lstStyle/>
          <a:p>
            <a:fld id="{67602582-7AAF-4A3E-8BA5-49CA6D61B5E0}" type="slidenum">
              <a:rPr lang="en-GB" smtClean="0"/>
              <a:t>14</a:t>
            </a:fld>
            <a:endParaRPr lang="en-GB"/>
          </a:p>
        </p:txBody>
      </p:sp>
    </p:spTree>
    <p:extLst>
      <p:ext uri="{BB962C8B-B14F-4D97-AF65-F5344CB8AC3E}">
        <p14:creationId xmlns:p14="http://schemas.microsoft.com/office/powerpoint/2010/main" val="158900156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Fundamental Power Couplers</a:t>
            </a:r>
            <a:endParaRPr lang="en-GB" dirty="0"/>
          </a:p>
        </p:txBody>
      </p:sp>
      <p:sp>
        <p:nvSpPr>
          <p:cNvPr id="5" name="Text Placeholder 4"/>
          <p:cNvSpPr>
            <a:spLocks noGrp="1"/>
          </p:cNvSpPr>
          <p:nvPr>
            <p:ph type="body" idx="1"/>
          </p:nvPr>
        </p:nvSpPr>
        <p:spPr>
          <a:xfrm>
            <a:off x="831850" y="4589463"/>
            <a:ext cx="10124325" cy="1850666"/>
          </a:xfrm>
        </p:spPr>
        <p:txBody>
          <a:bodyPr>
            <a:normAutofit fontScale="85000" lnSpcReduction="20000"/>
          </a:bodyPr>
          <a:lstStyle/>
          <a:p>
            <a:r>
              <a:rPr lang="en-GB" dirty="0" smtClean="0"/>
              <a:t>Interest EIC: 500 kW power couplers 591 </a:t>
            </a:r>
            <a:r>
              <a:rPr lang="en-GB" dirty="0" err="1" smtClean="0"/>
              <a:t>MHz.</a:t>
            </a:r>
            <a:endParaRPr lang="en-GB" dirty="0" smtClean="0"/>
          </a:p>
          <a:p>
            <a:r>
              <a:rPr lang="en-GB" dirty="0" smtClean="0"/>
              <a:t>FCC-</a:t>
            </a:r>
            <a:r>
              <a:rPr lang="en-GB" dirty="0" err="1" smtClean="0"/>
              <a:t>ee</a:t>
            </a:r>
            <a:r>
              <a:rPr lang="en-GB" dirty="0" smtClean="0"/>
              <a:t> in its different stages always requires to feed 100 MW RF in CW to the cavities. This requires hundreds of couplers!</a:t>
            </a:r>
          </a:p>
          <a:p>
            <a:r>
              <a:rPr lang="en-GB" dirty="0" smtClean="0"/>
              <a:t>The LHC has variable couplers capable of 500 kW CW – CERN is performing R&amp;D and is building FPC’s for many international partners.</a:t>
            </a:r>
          </a:p>
          <a:p>
            <a:r>
              <a:rPr lang="en-GB" dirty="0" smtClean="0"/>
              <a:t>CERN is home to the “World-Wide FPC Meeting” of experts. 	</a:t>
            </a:r>
            <a:endParaRPr lang="en-GB" dirty="0"/>
          </a:p>
        </p:txBody>
      </p:sp>
      <p:sp>
        <p:nvSpPr>
          <p:cNvPr id="2" name="Date Placeholder 1"/>
          <p:cNvSpPr>
            <a:spLocks noGrp="1"/>
          </p:cNvSpPr>
          <p:nvPr>
            <p:ph type="dt" sz="half" idx="10"/>
          </p:nvPr>
        </p:nvSpPr>
        <p:spPr/>
        <p:txBody>
          <a:bodyPr/>
          <a:lstStyle/>
          <a:p>
            <a:r>
              <a:rPr lang="en-US" smtClean="0"/>
              <a:t>8 October 2020</a:t>
            </a:r>
            <a:endParaRPr lang="en-GB"/>
          </a:p>
        </p:txBody>
      </p:sp>
      <p:sp>
        <p:nvSpPr>
          <p:cNvPr id="3" name="Footer Placeholder 2"/>
          <p:cNvSpPr>
            <a:spLocks noGrp="1"/>
          </p:cNvSpPr>
          <p:nvPr>
            <p:ph type="ftr" sz="quarter" idx="11"/>
          </p:nvPr>
        </p:nvSpPr>
        <p:spPr/>
        <p:txBody>
          <a:bodyPr/>
          <a:lstStyle/>
          <a:p>
            <a:r>
              <a:rPr lang="en-GB" smtClean="0"/>
              <a:t>Erk Jensen/CERN      -         EIC/FCC-ee Commonalities of RF Systems</a:t>
            </a:r>
            <a:endParaRPr lang="en-GB"/>
          </a:p>
        </p:txBody>
      </p:sp>
      <p:sp>
        <p:nvSpPr>
          <p:cNvPr id="6" name="Slide Number Placeholder 5"/>
          <p:cNvSpPr>
            <a:spLocks noGrp="1"/>
          </p:cNvSpPr>
          <p:nvPr>
            <p:ph type="sldNum" sz="quarter" idx="12"/>
          </p:nvPr>
        </p:nvSpPr>
        <p:spPr/>
        <p:txBody>
          <a:bodyPr/>
          <a:lstStyle/>
          <a:p>
            <a:fld id="{67602582-7AAF-4A3E-8BA5-49CA6D61B5E0}" type="slidenum">
              <a:rPr lang="en-GB" smtClean="0"/>
              <a:t>15</a:t>
            </a:fld>
            <a:endParaRPr lang="en-GB"/>
          </a:p>
        </p:txBody>
      </p:sp>
    </p:spTree>
    <p:extLst>
      <p:ext uri="{BB962C8B-B14F-4D97-AF65-F5344CB8AC3E}">
        <p14:creationId xmlns:p14="http://schemas.microsoft.com/office/powerpoint/2010/main" val="251186974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1878062" y="223095"/>
                <a:ext cx="8337872" cy="720766"/>
              </a:xfrm>
            </p:spPr>
            <p:txBody>
              <a:bodyPr>
                <a:normAutofit/>
              </a:bodyPr>
              <a:lstStyle/>
              <a:p>
                <a:r>
                  <a:rPr lang="en-US" sz="3600" dirty="0" smtClean="0"/>
                  <a:t>500 kW CW, Variable </a:t>
                </a:r>
                <a14:m>
                  <m:oMath xmlns:m="http://schemas.openxmlformats.org/officeDocument/2006/math">
                    <m:sSub>
                      <m:sSubPr>
                        <m:ctrlPr>
                          <a:rPr lang="en-GB" sz="3600" b="0" i="1" dirty="0" smtClean="0">
                            <a:latin typeface="Cambria Math" panose="02040503050406030204" pitchFamily="18" charset="0"/>
                          </a:rPr>
                        </m:ctrlPr>
                      </m:sSubPr>
                      <m:e>
                        <m:r>
                          <a:rPr lang="en-US" sz="3600" i="1" dirty="0" smtClean="0">
                            <a:latin typeface="Cambria Math" panose="02040503050406030204" pitchFamily="18" charset="0"/>
                          </a:rPr>
                          <m:t>𝑄</m:t>
                        </m:r>
                      </m:e>
                      <m:sub>
                        <m:r>
                          <m:rPr>
                            <m:sty m:val="p"/>
                          </m:rPr>
                          <a:rPr lang="en-GB" sz="3600" b="0" i="0" dirty="0" smtClean="0">
                            <a:latin typeface="Cambria Math" panose="02040503050406030204" pitchFamily="18" charset="0"/>
                          </a:rPr>
                          <m:t>ext</m:t>
                        </m:r>
                      </m:sub>
                    </m:sSub>
                  </m:oMath>
                </a14:m>
                <a:r>
                  <a:rPr lang="en-US" sz="3600" dirty="0"/>
                  <a:t> Couplers</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1878062" y="223095"/>
                <a:ext cx="8337872" cy="720766"/>
              </a:xfrm>
              <a:blipFill>
                <a:blip r:embed="rId2"/>
                <a:stretch>
                  <a:fillRect l="-2193" t="-11864" b="-22881"/>
                </a:stretch>
              </a:blipFill>
            </p:spPr>
            <p:txBody>
              <a:bodyPr/>
              <a:lstStyle/>
              <a:p>
                <a:r>
                  <a:rPr lang="en-GB">
                    <a:noFill/>
                  </a:rPr>
                  <a:t> </a:t>
                </a:r>
              </a:p>
            </p:txBody>
          </p:sp>
        </mc:Fallback>
      </mc:AlternateContent>
      <p:sp>
        <p:nvSpPr>
          <p:cNvPr id="4" name="Slide Number Placeholder 3"/>
          <p:cNvSpPr>
            <a:spLocks noGrp="1"/>
          </p:cNvSpPr>
          <p:nvPr>
            <p:ph type="sldNum" sz="quarter" idx="12"/>
          </p:nvPr>
        </p:nvSpPr>
        <p:spPr/>
        <p:txBody>
          <a:bodyPr/>
          <a:lstStyle/>
          <a:p>
            <a:fld id="{893C5830-40F3-F04E-B2E3-10E6672BA8FF}" type="slidenum">
              <a:rPr lang="en-US" smtClean="0"/>
              <a:pPr/>
              <a:t>16</a:t>
            </a:fld>
            <a:endParaRPr lang="en-US"/>
          </a:p>
        </p:txBody>
      </p:sp>
      <p:sp>
        <p:nvSpPr>
          <p:cNvPr id="6" name="Slide Number Placeholder 6">
            <a:extLst>
              <a:ext uri="{FF2B5EF4-FFF2-40B4-BE49-F238E27FC236}">
                <a16:creationId xmlns:a16="http://schemas.microsoft.com/office/drawing/2014/main" id="{F449469F-3F4E-4454-AB2C-051704594E05}"/>
              </a:ext>
            </a:extLst>
          </p:cNvPr>
          <p:cNvSpPr txBox="1">
            <a:spLocks/>
          </p:cNvSpPr>
          <p:nvPr/>
        </p:nvSpPr>
        <p:spPr>
          <a:xfrm>
            <a:off x="4550664" y="6356352"/>
            <a:ext cx="3090672" cy="365125"/>
          </a:xfrm>
          <a:prstGeom prst="rect">
            <a:avLst/>
          </a:prstGeom>
        </p:spPr>
        <p:txBody>
          <a:bodyPr vert="horz" lIns="91440" tIns="45720" rIns="91440" bIns="45720" rtlCol="0" anchor="ctr" anchorCtr="1"/>
          <a:lstStyle/>
          <a:p>
            <a:pPr algn="r">
              <a:defRPr/>
            </a:pPr>
            <a:fld id="{893C5830-40F3-F04E-B2E3-10E6672BA8FF}" type="slidenum">
              <a:rPr lang="en-US" sz="1200">
                <a:solidFill>
                  <a:schemeClr val="bg1"/>
                </a:solidFill>
                <a:latin typeface="Arial" charset="0"/>
                <a:ea typeface="Arial" charset="0"/>
                <a:cs typeface="Arial" charset="0"/>
              </a:rPr>
              <a:pPr algn="r">
                <a:defRPr/>
              </a:pPr>
              <a:t>16</a:t>
            </a:fld>
            <a:endParaRPr lang="en-US" sz="1200" dirty="0">
              <a:solidFill>
                <a:schemeClr val="bg1"/>
              </a:solidFill>
              <a:latin typeface="Arial" charset="0"/>
              <a:ea typeface="Arial" charset="0"/>
              <a:cs typeface="Arial" charset="0"/>
            </a:endParaRPr>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BCF6CEF5-7756-4ED3-9197-2FD26BB83289}"/>
                  </a:ext>
                </a:extLst>
              </p:cNvPr>
              <p:cNvSpPr>
                <a:spLocks noGrp="1"/>
              </p:cNvSpPr>
              <p:nvPr>
                <p:ph idx="1"/>
              </p:nvPr>
            </p:nvSpPr>
            <p:spPr>
              <a:xfrm>
                <a:off x="1213389" y="1115234"/>
                <a:ext cx="4882611" cy="1686547"/>
              </a:xfrm>
            </p:spPr>
            <p:txBody>
              <a:bodyPr>
                <a:noAutofit/>
              </a:bodyPr>
              <a:lstStyle/>
              <a:p>
                <a:r>
                  <a:rPr lang="en-US" sz="1600" dirty="0" smtClean="0"/>
                  <a:t>Use existing fixed 500 kW CW coupler design.</a:t>
                </a:r>
              </a:p>
              <a:p>
                <a:r>
                  <a:rPr lang="en-US" sz="1600" dirty="0"/>
                  <a:t>Vary </a:t>
                </a:r>
                <a14:m>
                  <m:oMath xmlns:m="http://schemas.openxmlformats.org/officeDocument/2006/math">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𝑄</m:t>
                        </m:r>
                      </m:e>
                      <m:sub>
                        <m:r>
                          <m:rPr>
                            <m:sty m:val="p"/>
                          </m:rPr>
                          <a:rPr lang="en-GB" sz="1600" b="0" i="0" smtClean="0">
                            <a:latin typeface="Cambria Math" panose="02040503050406030204" pitchFamily="18" charset="0"/>
                          </a:rPr>
                          <m:t>ext</m:t>
                        </m:r>
                      </m:sub>
                    </m:sSub>
                  </m:oMath>
                </a14:m>
                <a:r>
                  <a:rPr lang="en-US" sz="1600" dirty="0" smtClean="0"/>
                  <a:t> </a:t>
                </a:r>
                <a:r>
                  <a:rPr lang="en-US" sz="1600" dirty="0"/>
                  <a:t>using adjustable waveguide tuner section.</a:t>
                </a:r>
              </a:p>
              <a:p>
                <a:r>
                  <a:rPr lang="en-US" sz="1600" dirty="0"/>
                  <a:t>Initial  funding by BNL LDRD.</a:t>
                </a:r>
              </a:p>
              <a:p>
                <a:r>
                  <a:rPr lang="en-US" sz="1600" dirty="0"/>
                  <a:t>Testing delayed by Covid19.</a:t>
                </a:r>
              </a:p>
              <a:p>
                <a:endParaRPr lang="en-US" sz="1800" dirty="0"/>
              </a:p>
            </p:txBody>
          </p:sp>
        </mc:Choice>
        <mc:Fallback xmlns="">
          <p:sp>
            <p:nvSpPr>
              <p:cNvPr id="7" name="Content Placeholder 2">
                <a:extLst>
                  <a:ext uri="{FF2B5EF4-FFF2-40B4-BE49-F238E27FC236}">
                    <a16:creationId xmlns:a16="http://schemas.microsoft.com/office/drawing/2014/main" id="{BCF6CEF5-7756-4ED3-9197-2FD26BB83289}"/>
                  </a:ext>
                </a:extLst>
              </p:cNvPr>
              <p:cNvSpPr>
                <a:spLocks noGrp="1" noRot="1" noChangeAspect="1" noMove="1" noResize="1" noEditPoints="1" noAdjustHandles="1" noChangeArrowheads="1" noChangeShapeType="1" noTextEdit="1"/>
              </p:cNvSpPr>
              <p:nvPr>
                <p:ph idx="1"/>
              </p:nvPr>
            </p:nvSpPr>
            <p:spPr>
              <a:xfrm>
                <a:off x="1213389" y="1115234"/>
                <a:ext cx="4882611" cy="1686547"/>
              </a:xfrm>
              <a:blipFill>
                <a:blip r:embed="rId3"/>
                <a:stretch>
                  <a:fillRect l="-499" t="-2527"/>
                </a:stretch>
              </a:blipFill>
            </p:spPr>
            <p:txBody>
              <a:bodyPr/>
              <a:lstStyle/>
              <a:p>
                <a:r>
                  <a:rPr lang="en-GB">
                    <a:noFill/>
                  </a:rPr>
                  <a:t> </a:t>
                </a:r>
              </a:p>
            </p:txBody>
          </p:sp>
        </mc:Fallback>
      </mc:AlternateContent>
      <p:pic>
        <p:nvPicPr>
          <p:cNvPr id="8" name="Picture 1" descr="image006">
            <a:extLst>
              <a:ext uri="{FF2B5EF4-FFF2-40B4-BE49-F238E27FC236}">
                <a16:creationId xmlns:a16="http://schemas.microsoft.com/office/drawing/2014/main" id="{9FDDDE0D-1CE3-4D69-A00B-2BCC35F9E77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97100" y="922395"/>
            <a:ext cx="3809323" cy="23757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8">
            <a:extLst>
              <a:ext uri="{FF2B5EF4-FFF2-40B4-BE49-F238E27FC236}">
                <a16:creationId xmlns:a16="http://schemas.microsoft.com/office/drawing/2014/main" id="{D79C5FE3-E7A4-4B1D-BBE7-6E98329E9B80}"/>
              </a:ext>
            </a:extLst>
          </p:cNvPr>
          <p:cNvPicPr>
            <a:picLocks noChangeAspect="1"/>
          </p:cNvPicPr>
          <p:nvPr/>
        </p:nvPicPr>
        <p:blipFill>
          <a:blip r:embed="rId5"/>
          <a:stretch>
            <a:fillRect/>
          </a:stretch>
        </p:blipFill>
        <p:spPr>
          <a:xfrm>
            <a:off x="735968" y="3005413"/>
            <a:ext cx="5676229" cy="3158098"/>
          </a:xfrm>
          <a:prstGeom prst="rect">
            <a:avLst/>
          </a:prstGeom>
        </p:spPr>
      </p:pic>
      <p:pic>
        <p:nvPicPr>
          <p:cNvPr id="10" name="Content Placeholder 5">
            <a:extLst>
              <a:ext uri="{FF2B5EF4-FFF2-40B4-BE49-F238E27FC236}">
                <a16:creationId xmlns:a16="http://schemas.microsoft.com/office/drawing/2014/main" id="{10299AB2-118C-4237-9C2E-B63CB4410D78}"/>
              </a:ext>
            </a:extLst>
          </p:cNvPr>
          <p:cNvPicPr>
            <a:picLocks noChangeAspect="1"/>
          </p:cNvPicPr>
          <p:nvPr/>
        </p:nvPicPr>
        <p:blipFill>
          <a:blip r:embed="rId6"/>
          <a:stretch>
            <a:fillRect/>
          </a:stretch>
        </p:blipFill>
        <p:spPr>
          <a:xfrm>
            <a:off x="7297100" y="3348241"/>
            <a:ext cx="3753693" cy="2815270"/>
          </a:xfrm>
          <a:prstGeom prst="rect">
            <a:avLst/>
          </a:prstGeom>
        </p:spPr>
      </p:pic>
      <p:sp>
        <p:nvSpPr>
          <p:cNvPr id="11" name="TextBox 10">
            <a:extLst>
              <a:ext uri="{FF2B5EF4-FFF2-40B4-BE49-F238E27FC236}">
                <a16:creationId xmlns:a16="http://schemas.microsoft.com/office/drawing/2014/main" id="{DF1CD357-22FE-43A0-A0FB-68CE17815398}"/>
              </a:ext>
            </a:extLst>
          </p:cNvPr>
          <p:cNvSpPr txBox="1"/>
          <p:nvPr/>
        </p:nvSpPr>
        <p:spPr>
          <a:xfrm>
            <a:off x="10134600" y="227802"/>
            <a:ext cx="95731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K. Smith</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r>
              <a:rPr lang="en-US" smtClean="0"/>
              <a:t>8 October 2020</a:t>
            </a:r>
            <a:endParaRPr lang="en-GB"/>
          </a:p>
        </p:txBody>
      </p:sp>
      <p:sp>
        <p:nvSpPr>
          <p:cNvPr id="5" name="Footer Placeholder 4"/>
          <p:cNvSpPr>
            <a:spLocks noGrp="1"/>
          </p:cNvSpPr>
          <p:nvPr>
            <p:ph type="ftr" sz="quarter" idx="11"/>
          </p:nvPr>
        </p:nvSpPr>
        <p:spPr/>
        <p:txBody>
          <a:bodyPr/>
          <a:lstStyle/>
          <a:p>
            <a:r>
              <a:rPr lang="en-GB" smtClean="0"/>
              <a:t>Erk Jensen/CERN      -         EIC/FCC-ee Commonalities of RF Systems</a:t>
            </a:r>
            <a:endParaRPr lang="en-GB"/>
          </a:p>
        </p:txBody>
      </p:sp>
    </p:spTree>
    <p:extLst>
      <p:ext uri="{BB962C8B-B14F-4D97-AF65-F5344CB8AC3E}">
        <p14:creationId xmlns:p14="http://schemas.microsoft.com/office/powerpoint/2010/main" val="2958613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FCC-</a:t>
            </a:r>
            <a:r>
              <a:rPr lang="en-GB" dirty="0" err="1" smtClean="0"/>
              <a:t>ee</a:t>
            </a:r>
            <a:r>
              <a:rPr lang="en-GB" dirty="0" smtClean="0"/>
              <a:t> needs:</a:t>
            </a:r>
            <a:endParaRPr lang="en-GB" dirty="0"/>
          </a:p>
        </p:txBody>
      </p:sp>
      <p:sp>
        <p:nvSpPr>
          <p:cNvPr id="5" name="Content Placeholder 4"/>
          <p:cNvSpPr>
            <a:spLocks noGrp="1"/>
          </p:cNvSpPr>
          <p:nvPr>
            <p:ph idx="1"/>
          </p:nvPr>
        </p:nvSpPr>
        <p:spPr/>
        <p:txBody>
          <a:bodyPr/>
          <a:lstStyle/>
          <a:p>
            <a:r>
              <a:rPr lang="en-GB" dirty="0" smtClean="0"/>
              <a:t>Power need at FCC-</a:t>
            </a:r>
            <a:r>
              <a:rPr lang="en-GB" dirty="0" err="1" smtClean="0"/>
              <a:t>ee</a:t>
            </a:r>
            <a:r>
              <a:rPr lang="en-GB" dirty="0" smtClean="0"/>
              <a:t> Z-pole: 1 MW/single-cell cavity.</a:t>
            </a:r>
          </a:p>
          <a:p>
            <a:r>
              <a:rPr lang="en-GB" dirty="0" smtClean="0"/>
              <a:t>FCC baseline: use 2x 500 kW power couplers (LHC-type)</a:t>
            </a:r>
          </a:p>
          <a:p>
            <a:r>
              <a:rPr lang="en-GB" dirty="0" smtClean="0"/>
              <a:t>R&amp;D towards 1 MW CW power couplers is only starting</a:t>
            </a:r>
          </a:p>
          <a:p>
            <a:r>
              <a:rPr lang="en-GB" dirty="0" smtClean="0"/>
              <a:t>Complication: to use the same 4-cell cavities in FCC-</a:t>
            </a:r>
            <a:r>
              <a:rPr lang="en-GB" dirty="0" err="1" smtClean="0"/>
              <a:t>ee</a:t>
            </a:r>
            <a:r>
              <a:rPr lang="en-GB" dirty="0" smtClean="0"/>
              <a:t> “WW” and FCC-</a:t>
            </a:r>
            <a:r>
              <a:rPr lang="en-GB" dirty="0" err="1" smtClean="0"/>
              <a:t>ee</a:t>
            </a:r>
            <a:r>
              <a:rPr lang="en-GB" dirty="0" smtClean="0"/>
              <a:t> “ZH”, the coupling must be changed.</a:t>
            </a:r>
            <a:endParaRPr lang="en-GB" dirty="0"/>
          </a:p>
        </p:txBody>
      </p:sp>
      <p:sp>
        <p:nvSpPr>
          <p:cNvPr id="6" name="Date Placeholder 5"/>
          <p:cNvSpPr>
            <a:spLocks noGrp="1"/>
          </p:cNvSpPr>
          <p:nvPr>
            <p:ph type="dt" sz="half" idx="10"/>
          </p:nvPr>
        </p:nvSpPr>
        <p:spPr/>
        <p:txBody>
          <a:bodyPr/>
          <a:lstStyle/>
          <a:p>
            <a:r>
              <a:rPr lang="en-US" smtClean="0"/>
              <a:t>8 October 2020</a:t>
            </a:r>
            <a:endParaRPr lang="en-GB"/>
          </a:p>
        </p:txBody>
      </p:sp>
      <p:sp>
        <p:nvSpPr>
          <p:cNvPr id="7" name="Footer Placeholder 6"/>
          <p:cNvSpPr>
            <a:spLocks noGrp="1"/>
          </p:cNvSpPr>
          <p:nvPr>
            <p:ph type="ftr" sz="quarter" idx="11"/>
          </p:nvPr>
        </p:nvSpPr>
        <p:spPr/>
        <p:txBody>
          <a:bodyPr/>
          <a:lstStyle/>
          <a:p>
            <a:r>
              <a:rPr lang="en-GB" smtClean="0"/>
              <a:t>Erk Jensen/CERN      -         EIC/FCC-ee Commonalities of RF Systems</a:t>
            </a:r>
            <a:endParaRPr lang="en-GB"/>
          </a:p>
        </p:txBody>
      </p:sp>
      <p:sp>
        <p:nvSpPr>
          <p:cNvPr id="8" name="Slide Number Placeholder 7"/>
          <p:cNvSpPr>
            <a:spLocks noGrp="1"/>
          </p:cNvSpPr>
          <p:nvPr>
            <p:ph type="sldNum" sz="quarter" idx="12"/>
          </p:nvPr>
        </p:nvSpPr>
        <p:spPr/>
        <p:txBody>
          <a:bodyPr/>
          <a:lstStyle/>
          <a:p>
            <a:fld id="{67602582-7AAF-4A3E-8BA5-49CA6D61B5E0}" type="slidenum">
              <a:rPr lang="en-GB" smtClean="0"/>
              <a:t>17</a:t>
            </a:fld>
            <a:endParaRPr lang="en-GB"/>
          </a:p>
        </p:txBody>
      </p:sp>
    </p:spTree>
    <p:extLst>
      <p:ext uri="{BB962C8B-B14F-4D97-AF65-F5344CB8AC3E}">
        <p14:creationId xmlns:p14="http://schemas.microsoft.com/office/powerpoint/2010/main" val="68760615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2226" y="488828"/>
            <a:ext cx="10515600" cy="755752"/>
          </a:xfrm>
        </p:spPr>
        <p:txBody>
          <a:bodyPr>
            <a:normAutofit/>
          </a:bodyPr>
          <a:lstStyle/>
          <a:p>
            <a:r>
              <a:rPr lang="en-GB" sz="3600" dirty="0" smtClean="0"/>
              <a:t>LHC power couplers (400 MHz, CW – variable coupling)</a:t>
            </a:r>
            <a:endParaRPr lang="en-GB" sz="3600" dirty="0"/>
          </a:p>
        </p:txBody>
      </p:sp>
      <p:pic>
        <p:nvPicPr>
          <p:cNvPr id="4" name="Content Placeholder 3"/>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l="25006" r="34060"/>
          <a:stretch/>
        </p:blipFill>
        <p:spPr>
          <a:xfrm>
            <a:off x="1002890" y="1690688"/>
            <a:ext cx="3156156" cy="4351338"/>
          </a:xfr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236110" y="1999611"/>
            <a:ext cx="4871884" cy="3653914"/>
          </a:xfrm>
          <a:prstGeom prst="rect">
            <a:avLst/>
          </a:prstGeom>
        </p:spPr>
      </p:pic>
      <mc:AlternateContent xmlns:mc="http://schemas.openxmlformats.org/markup-compatibility/2006" xmlns:a14="http://schemas.microsoft.com/office/drawing/2010/main">
        <mc:Choice Requires="a14">
          <p:sp>
            <p:nvSpPr>
              <p:cNvPr id="6" name="TextBox 5"/>
              <p:cNvSpPr txBox="1"/>
              <p:nvPr/>
            </p:nvSpPr>
            <p:spPr>
              <a:xfrm>
                <a:off x="1366684" y="5968181"/>
                <a:ext cx="2799421" cy="369332"/>
              </a:xfrm>
              <a:prstGeom prst="rect">
                <a:avLst/>
              </a:prstGeom>
              <a:noFill/>
            </p:spPr>
            <p:txBody>
              <a:bodyPr wrap="none" rtlCol="0">
                <a:spAutoFit/>
              </a:bodyPr>
              <a:lstStyle/>
              <a:p>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𝑄</m:t>
                        </m:r>
                      </m:e>
                      <m:sub>
                        <m:r>
                          <m:rPr>
                            <m:sty m:val="p"/>
                          </m:rPr>
                          <a:rPr lang="en-GB" b="0" i="0" smtClean="0">
                            <a:latin typeface="Cambria Math" panose="02040503050406030204" pitchFamily="18" charset="0"/>
                          </a:rPr>
                          <m:t>ext</m:t>
                        </m:r>
                      </m:sub>
                    </m:sSub>
                  </m:oMath>
                </a14:m>
                <a:r>
                  <a:rPr lang="en-GB" dirty="0" smtClean="0"/>
                  <a:t> variable by a factor 20.</a:t>
                </a:r>
                <a:endParaRPr lang="en-GB" dirty="0"/>
              </a:p>
            </p:txBody>
          </p:sp>
        </mc:Choice>
        <mc:Fallback xmlns="">
          <p:sp>
            <p:nvSpPr>
              <p:cNvPr id="6" name="TextBox 5"/>
              <p:cNvSpPr txBox="1">
                <a:spLocks noRot="1" noChangeAspect="1" noMove="1" noResize="1" noEditPoints="1" noAdjustHandles="1" noChangeArrowheads="1" noChangeShapeType="1" noTextEdit="1"/>
              </p:cNvSpPr>
              <p:nvPr/>
            </p:nvSpPr>
            <p:spPr>
              <a:xfrm>
                <a:off x="1366684" y="5968181"/>
                <a:ext cx="2799421" cy="369332"/>
              </a:xfrm>
              <a:prstGeom prst="rect">
                <a:avLst/>
              </a:prstGeom>
              <a:blipFill>
                <a:blip r:embed="rId4"/>
                <a:stretch>
                  <a:fillRect l="-436" t="-8197" r="-654" b="-24590"/>
                </a:stretch>
              </a:blipFill>
            </p:spPr>
            <p:txBody>
              <a:bodyPr/>
              <a:lstStyle/>
              <a:p>
                <a:r>
                  <a:rPr lang="en-GB">
                    <a:noFill/>
                  </a:rPr>
                  <a:t> </a:t>
                </a:r>
              </a:p>
            </p:txBody>
          </p:sp>
        </mc:Fallback>
      </mc:AlternateContent>
      <p:sp>
        <p:nvSpPr>
          <p:cNvPr id="7" name="TextBox 6"/>
          <p:cNvSpPr txBox="1"/>
          <p:nvPr/>
        </p:nvSpPr>
        <p:spPr>
          <a:xfrm>
            <a:off x="1002890" y="1184891"/>
            <a:ext cx="3331040" cy="369332"/>
          </a:xfrm>
          <a:prstGeom prst="rect">
            <a:avLst/>
          </a:prstGeom>
          <a:noFill/>
        </p:spPr>
        <p:txBody>
          <a:bodyPr wrap="none" rtlCol="0">
            <a:spAutoFit/>
          </a:bodyPr>
          <a:lstStyle/>
          <a:p>
            <a:r>
              <a:rPr lang="en-GB" dirty="0" smtClean="0"/>
              <a:t>Tested up to 500 kW CW forward.</a:t>
            </a:r>
            <a:endParaRPr lang="en-GB" dirty="0"/>
          </a:p>
        </p:txBody>
      </p:sp>
      <p:sp>
        <p:nvSpPr>
          <p:cNvPr id="8" name="TextBox 7">
            <a:extLst>
              <a:ext uri="{FF2B5EF4-FFF2-40B4-BE49-F238E27FC236}">
                <a16:creationId xmlns:a16="http://schemas.microsoft.com/office/drawing/2014/main" id="{DF1CD357-22FE-43A0-A0FB-68CE17815398}"/>
              </a:ext>
            </a:extLst>
          </p:cNvPr>
          <p:cNvSpPr txBox="1"/>
          <p:nvPr/>
        </p:nvSpPr>
        <p:spPr>
          <a:xfrm>
            <a:off x="10134600" y="227802"/>
            <a:ext cx="151214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70C0"/>
                </a:solidFill>
                <a:latin typeface="Calibri" panose="020F0502020204030204"/>
              </a:rPr>
              <a:t>E. Montesinos</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9" name="Date Placeholder 8"/>
          <p:cNvSpPr>
            <a:spLocks noGrp="1"/>
          </p:cNvSpPr>
          <p:nvPr>
            <p:ph type="dt" sz="half" idx="10"/>
          </p:nvPr>
        </p:nvSpPr>
        <p:spPr/>
        <p:txBody>
          <a:bodyPr/>
          <a:lstStyle/>
          <a:p>
            <a:r>
              <a:rPr lang="en-US" smtClean="0"/>
              <a:t>8 October 2020</a:t>
            </a:r>
            <a:endParaRPr lang="en-GB"/>
          </a:p>
        </p:txBody>
      </p:sp>
      <p:sp>
        <p:nvSpPr>
          <p:cNvPr id="10" name="Footer Placeholder 9"/>
          <p:cNvSpPr>
            <a:spLocks noGrp="1"/>
          </p:cNvSpPr>
          <p:nvPr>
            <p:ph type="ftr" sz="quarter" idx="11"/>
          </p:nvPr>
        </p:nvSpPr>
        <p:spPr/>
        <p:txBody>
          <a:bodyPr/>
          <a:lstStyle/>
          <a:p>
            <a:r>
              <a:rPr lang="en-GB" smtClean="0"/>
              <a:t>Erk Jensen/CERN      -         EIC/FCC-ee Commonalities of RF Systems</a:t>
            </a:r>
            <a:endParaRPr lang="en-GB"/>
          </a:p>
        </p:txBody>
      </p:sp>
      <p:sp>
        <p:nvSpPr>
          <p:cNvPr id="11" name="Slide Number Placeholder 10"/>
          <p:cNvSpPr>
            <a:spLocks noGrp="1"/>
          </p:cNvSpPr>
          <p:nvPr>
            <p:ph type="sldNum" sz="quarter" idx="12"/>
          </p:nvPr>
        </p:nvSpPr>
        <p:spPr/>
        <p:txBody>
          <a:bodyPr/>
          <a:lstStyle/>
          <a:p>
            <a:fld id="{67602582-7AAF-4A3E-8BA5-49CA6D61B5E0}" type="slidenum">
              <a:rPr lang="en-GB" smtClean="0"/>
              <a:t>18</a:t>
            </a:fld>
            <a:endParaRPr lang="en-GB"/>
          </a:p>
        </p:txBody>
      </p:sp>
    </p:spTree>
    <p:extLst>
      <p:ext uri="{BB962C8B-B14F-4D97-AF65-F5344CB8AC3E}">
        <p14:creationId xmlns:p14="http://schemas.microsoft.com/office/powerpoint/2010/main" val="96831489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New FPC R&amp;D Centre created in </a:t>
            </a:r>
            <a:r>
              <a:rPr lang="en-GB" dirty="0" err="1" smtClean="0"/>
              <a:t>Prévessin</a:t>
            </a:r>
            <a:endParaRPr lang="en-GB" dirty="0"/>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7049729" y="1329109"/>
            <a:ext cx="3263503" cy="4351338"/>
          </a:xfrm>
        </p:spPr>
      </p:pic>
      <p:grpSp>
        <p:nvGrpSpPr>
          <p:cNvPr id="7" name="Group 6"/>
          <p:cNvGrpSpPr/>
          <p:nvPr/>
        </p:nvGrpSpPr>
        <p:grpSpPr>
          <a:xfrm>
            <a:off x="838200" y="1429789"/>
            <a:ext cx="4805770" cy="4127547"/>
            <a:chOff x="838200" y="1429789"/>
            <a:chExt cx="4805770" cy="4127547"/>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8200" y="1429789"/>
              <a:ext cx="4805770" cy="3604327"/>
            </a:xfrm>
            <a:prstGeom prst="rect">
              <a:avLst/>
            </a:prstGeom>
          </p:spPr>
        </p:pic>
        <p:sp>
          <p:nvSpPr>
            <p:cNvPr id="6" name="TextBox 5"/>
            <p:cNvSpPr txBox="1"/>
            <p:nvPr/>
          </p:nvSpPr>
          <p:spPr>
            <a:xfrm>
              <a:off x="838200" y="5034116"/>
              <a:ext cx="4805770" cy="523220"/>
            </a:xfrm>
            <a:prstGeom prst="rect">
              <a:avLst/>
            </a:prstGeom>
            <a:noFill/>
          </p:spPr>
          <p:txBody>
            <a:bodyPr wrap="square" rtlCol="0">
              <a:spAutoFit/>
            </a:bodyPr>
            <a:lstStyle/>
            <a:p>
              <a:r>
                <a:rPr lang="en-GB" sz="1400" dirty="0" smtClean="0"/>
                <a:t>Mezzanine: 200 m</a:t>
              </a:r>
              <a:r>
                <a:rPr lang="en-GB" sz="1400" baseline="30000" dirty="0" smtClean="0"/>
                <a:t>2</a:t>
              </a:r>
              <a:r>
                <a:rPr lang="en-GB" sz="1400" dirty="0" smtClean="0"/>
                <a:t>: Components clean storage, Test boxes, vacuum, metrology, assembly robots</a:t>
              </a:r>
              <a:endParaRPr lang="en-GB" sz="1400" dirty="0"/>
            </a:p>
          </p:txBody>
        </p:sp>
      </p:grpSp>
      <p:sp>
        <p:nvSpPr>
          <p:cNvPr id="8" name="TextBox 7"/>
          <p:cNvSpPr txBox="1"/>
          <p:nvPr/>
        </p:nvSpPr>
        <p:spPr>
          <a:xfrm>
            <a:off x="6500553" y="5680447"/>
            <a:ext cx="4372494" cy="738664"/>
          </a:xfrm>
          <a:prstGeom prst="rect">
            <a:avLst/>
          </a:prstGeom>
          <a:noFill/>
        </p:spPr>
        <p:txBody>
          <a:bodyPr wrap="square" rtlCol="0">
            <a:spAutoFit/>
          </a:bodyPr>
          <a:lstStyle/>
          <a:p>
            <a:r>
              <a:rPr lang="en-GB" sz="1400" dirty="0" smtClean="0"/>
              <a:t>Ground floor (600 m</a:t>
            </a:r>
            <a:r>
              <a:rPr lang="en-GB" sz="1400" baseline="30000" dirty="0" smtClean="0"/>
              <a:t>2</a:t>
            </a:r>
            <a:r>
              <a:rPr lang="en-GB" sz="1400" dirty="0" smtClean="0"/>
              <a:t>): transport, heavy equipment, welding &amp; brazing, machining, LLRF measurements and 1 kW </a:t>
            </a:r>
            <a:r>
              <a:rPr lang="en-GB" sz="1400" dirty="0" smtClean="0"/>
              <a:t>processing, 1 MW processing with resonant ring</a:t>
            </a:r>
            <a:endParaRPr lang="en-GB" sz="1400" dirty="0"/>
          </a:p>
        </p:txBody>
      </p:sp>
      <p:sp>
        <p:nvSpPr>
          <p:cNvPr id="9" name="TextBox 8">
            <a:extLst>
              <a:ext uri="{FF2B5EF4-FFF2-40B4-BE49-F238E27FC236}">
                <a16:creationId xmlns:a16="http://schemas.microsoft.com/office/drawing/2014/main" id="{DF1CD357-22FE-43A0-A0FB-68CE17815398}"/>
              </a:ext>
            </a:extLst>
          </p:cNvPr>
          <p:cNvSpPr txBox="1"/>
          <p:nvPr/>
        </p:nvSpPr>
        <p:spPr>
          <a:xfrm>
            <a:off x="10134600" y="227802"/>
            <a:ext cx="151214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0070C0"/>
                </a:solidFill>
                <a:latin typeface="Calibri" panose="020F0502020204030204"/>
              </a:rPr>
              <a:t>E. Montesinos</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10" name="Date Placeholder 9"/>
          <p:cNvSpPr>
            <a:spLocks noGrp="1"/>
          </p:cNvSpPr>
          <p:nvPr>
            <p:ph type="dt" sz="half" idx="10"/>
          </p:nvPr>
        </p:nvSpPr>
        <p:spPr/>
        <p:txBody>
          <a:bodyPr/>
          <a:lstStyle/>
          <a:p>
            <a:r>
              <a:rPr lang="en-US" smtClean="0"/>
              <a:t>8 October 2020</a:t>
            </a:r>
            <a:endParaRPr lang="en-GB"/>
          </a:p>
        </p:txBody>
      </p:sp>
      <p:sp>
        <p:nvSpPr>
          <p:cNvPr id="11" name="Footer Placeholder 10"/>
          <p:cNvSpPr>
            <a:spLocks noGrp="1"/>
          </p:cNvSpPr>
          <p:nvPr>
            <p:ph type="ftr" sz="quarter" idx="11"/>
          </p:nvPr>
        </p:nvSpPr>
        <p:spPr/>
        <p:txBody>
          <a:bodyPr/>
          <a:lstStyle/>
          <a:p>
            <a:r>
              <a:rPr lang="en-GB" smtClean="0"/>
              <a:t>Erk Jensen/CERN      -         EIC/FCC-ee Commonalities of RF Systems</a:t>
            </a:r>
            <a:endParaRPr lang="en-GB"/>
          </a:p>
        </p:txBody>
      </p:sp>
      <p:sp>
        <p:nvSpPr>
          <p:cNvPr id="12" name="Slide Number Placeholder 11"/>
          <p:cNvSpPr>
            <a:spLocks noGrp="1"/>
          </p:cNvSpPr>
          <p:nvPr>
            <p:ph type="sldNum" sz="quarter" idx="12"/>
          </p:nvPr>
        </p:nvSpPr>
        <p:spPr/>
        <p:txBody>
          <a:bodyPr/>
          <a:lstStyle/>
          <a:p>
            <a:fld id="{67602582-7AAF-4A3E-8BA5-49CA6D61B5E0}" type="slidenum">
              <a:rPr lang="en-GB" smtClean="0"/>
              <a:t>19</a:t>
            </a:fld>
            <a:endParaRPr lang="en-GB"/>
          </a:p>
        </p:txBody>
      </p:sp>
    </p:spTree>
    <p:extLst>
      <p:ext uri="{BB962C8B-B14F-4D97-AF65-F5344CB8AC3E}">
        <p14:creationId xmlns:p14="http://schemas.microsoft.com/office/powerpoint/2010/main" val="37746979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r>
              <a:rPr lang="en-GB" dirty="0" smtClean="0"/>
              <a:t>Introduction: EIC RF systems and FCC-</a:t>
            </a:r>
            <a:r>
              <a:rPr lang="en-GB" dirty="0" err="1" smtClean="0"/>
              <a:t>ee</a:t>
            </a:r>
            <a:r>
              <a:rPr lang="en-GB" dirty="0" smtClean="0"/>
              <a:t> RF systems</a:t>
            </a:r>
          </a:p>
          <a:p>
            <a:r>
              <a:rPr lang="en-GB" dirty="0" smtClean="0"/>
              <a:t>SRF and Cryomodules</a:t>
            </a:r>
          </a:p>
          <a:p>
            <a:r>
              <a:rPr lang="en-GB" dirty="0" smtClean="0"/>
              <a:t>Fundamental Power Couplers</a:t>
            </a:r>
          </a:p>
          <a:p>
            <a:r>
              <a:rPr lang="en-GB" dirty="0" smtClean="0"/>
              <a:t>HOM Damping</a:t>
            </a:r>
          </a:p>
          <a:p>
            <a:r>
              <a:rPr lang="en-GB" dirty="0" smtClean="0"/>
              <a:t>RF Power Generation</a:t>
            </a:r>
          </a:p>
          <a:p>
            <a:r>
              <a:rPr lang="en-GB" dirty="0" smtClean="0"/>
              <a:t>Crab Cavities</a:t>
            </a:r>
            <a:endParaRPr lang="en-GB" dirty="0"/>
          </a:p>
        </p:txBody>
      </p:sp>
      <p:sp>
        <p:nvSpPr>
          <p:cNvPr id="4" name="Date Placeholder 3"/>
          <p:cNvSpPr>
            <a:spLocks noGrp="1"/>
          </p:cNvSpPr>
          <p:nvPr>
            <p:ph type="dt" sz="half" idx="10"/>
          </p:nvPr>
        </p:nvSpPr>
        <p:spPr/>
        <p:txBody>
          <a:bodyPr/>
          <a:lstStyle/>
          <a:p>
            <a:r>
              <a:rPr lang="en-US" smtClean="0"/>
              <a:t>8 October 2020</a:t>
            </a:r>
            <a:endParaRPr lang="en-GB"/>
          </a:p>
        </p:txBody>
      </p:sp>
      <p:sp>
        <p:nvSpPr>
          <p:cNvPr id="5" name="Footer Placeholder 4"/>
          <p:cNvSpPr>
            <a:spLocks noGrp="1"/>
          </p:cNvSpPr>
          <p:nvPr>
            <p:ph type="ftr" sz="quarter" idx="11"/>
          </p:nvPr>
        </p:nvSpPr>
        <p:spPr/>
        <p:txBody>
          <a:bodyPr/>
          <a:lstStyle/>
          <a:p>
            <a:r>
              <a:rPr lang="en-GB" dirty="0" smtClean="0"/>
              <a:t>Erk Jensen/CERN      -         EIC/FCC-</a:t>
            </a:r>
            <a:r>
              <a:rPr lang="en-GB" dirty="0" err="1" smtClean="0"/>
              <a:t>ee</a:t>
            </a:r>
            <a:r>
              <a:rPr lang="en-GB" dirty="0" smtClean="0"/>
              <a:t> Commonalities of RF Systems</a:t>
            </a:r>
            <a:endParaRPr lang="en-GB" dirty="0"/>
          </a:p>
        </p:txBody>
      </p:sp>
      <p:sp>
        <p:nvSpPr>
          <p:cNvPr id="6" name="Slide Number Placeholder 5"/>
          <p:cNvSpPr>
            <a:spLocks noGrp="1"/>
          </p:cNvSpPr>
          <p:nvPr>
            <p:ph type="sldNum" sz="quarter" idx="12"/>
          </p:nvPr>
        </p:nvSpPr>
        <p:spPr/>
        <p:txBody>
          <a:bodyPr/>
          <a:lstStyle/>
          <a:p>
            <a:fld id="{67602582-7AAF-4A3E-8BA5-49CA6D61B5E0}" type="slidenum">
              <a:rPr lang="en-GB" smtClean="0"/>
              <a:t>2</a:t>
            </a:fld>
            <a:endParaRPr lang="en-GB"/>
          </a:p>
        </p:txBody>
      </p:sp>
    </p:spTree>
    <p:extLst>
      <p:ext uri="{BB962C8B-B14F-4D97-AF65-F5344CB8AC3E}">
        <p14:creationId xmlns:p14="http://schemas.microsoft.com/office/powerpoint/2010/main" val="34089788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HOM Damping</a:t>
            </a:r>
            <a:endParaRPr lang="en-GB" dirty="0"/>
          </a:p>
        </p:txBody>
      </p:sp>
      <p:sp>
        <p:nvSpPr>
          <p:cNvPr id="5" name="Text Placeholder 4"/>
          <p:cNvSpPr>
            <a:spLocks noGrp="1"/>
          </p:cNvSpPr>
          <p:nvPr>
            <p:ph type="body" idx="1"/>
          </p:nvPr>
        </p:nvSpPr>
        <p:spPr>
          <a:xfrm>
            <a:off x="831850" y="4589463"/>
            <a:ext cx="10124325" cy="1500187"/>
          </a:xfrm>
        </p:spPr>
        <p:txBody>
          <a:bodyPr>
            <a:normAutofit lnSpcReduction="10000"/>
          </a:bodyPr>
          <a:lstStyle/>
          <a:p>
            <a:r>
              <a:rPr lang="en-GB" dirty="0" smtClean="0"/>
              <a:t>EIC </a:t>
            </a:r>
            <a:r>
              <a:rPr lang="en-GB" dirty="0" err="1" smtClean="0"/>
              <a:t>eSR</a:t>
            </a:r>
            <a:r>
              <a:rPr lang="en-GB" dirty="0" smtClean="0"/>
              <a:t> has 2.5 A beam current and short bunches(!)</a:t>
            </a:r>
            <a:br>
              <a:rPr lang="en-GB" dirty="0" smtClean="0"/>
            </a:br>
            <a:r>
              <a:rPr lang="en-GB" dirty="0" err="1" smtClean="0"/>
              <a:t>eSR</a:t>
            </a:r>
            <a:r>
              <a:rPr lang="en-GB" dirty="0" smtClean="0"/>
              <a:t> HOM damping baseline: </a:t>
            </a:r>
            <a:r>
              <a:rPr lang="en-GB" dirty="0" err="1" smtClean="0"/>
              <a:t>SiC</a:t>
            </a:r>
            <a:r>
              <a:rPr lang="en-GB" dirty="0" smtClean="0"/>
              <a:t> warm beamline, HOM absorbers.</a:t>
            </a:r>
          </a:p>
          <a:p>
            <a:r>
              <a:rPr lang="en-GB" dirty="0" smtClean="0"/>
              <a:t>FCC-</a:t>
            </a:r>
            <a:r>
              <a:rPr lang="en-GB" dirty="0" err="1" smtClean="0"/>
              <a:t>ee</a:t>
            </a:r>
            <a:r>
              <a:rPr lang="en-GB" dirty="0" smtClean="0"/>
              <a:t> requires strong HOM damping in particular at the Z-pole (1.4 A), baseline requires “only” hook-type couplers.</a:t>
            </a:r>
            <a:endParaRPr lang="en-GB" dirty="0"/>
          </a:p>
        </p:txBody>
      </p:sp>
      <p:sp>
        <p:nvSpPr>
          <p:cNvPr id="2" name="Date Placeholder 1"/>
          <p:cNvSpPr>
            <a:spLocks noGrp="1"/>
          </p:cNvSpPr>
          <p:nvPr>
            <p:ph type="dt" sz="half" idx="10"/>
          </p:nvPr>
        </p:nvSpPr>
        <p:spPr/>
        <p:txBody>
          <a:bodyPr/>
          <a:lstStyle/>
          <a:p>
            <a:r>
              <a:rPr lang="en-US" smtClean="0"/>
              <a:t>8 October 2020</a:t>
            </a:r>
            <a:endParaRPr lang="en-GB"/>
          </a:p>
        </p:txBody>
      </p:sp>
      <p:sp>
        <p:nvSpPr>
          <p:cNvPr id="3" name="Footer Placeholder 2"/>
          <p:cNvSpPr>
            <a:spLocks noGrp="1"/>
          </p:cNvSpPr>
          <p:nvPr>
            <p:ph type="ftr" sz="quarter" idx="11"/>
          </p:nvPr>
        </p:nvSpPr>
        <p:spPr/>
        <p:txBody>
          <a:bodyPr/>
          <a:lstStyle/>
          <a:p>
            <a:r>
              <a:rPr lang="en-GB" smtClean="0"/>
              <a:t>Erk Jensen/CERN      -         EIC/FCC-ee Commonalities of RF Systems</a:t>
            </a:r>
            <a:endParaRPr lang="en-GB"/>
          </a:p>
        </p:txBody>
      </p:sp>
      <p:sp>
        <p:nvSpPr>
          <p:cNvPr id="6" name="Slide Number Placeholder 5"/>
          <p:cNvSpPr>
            <a:spLocks noGrp="1"/>
          </p:cNvSpPr>
          <p:nvPr>
            <p:ph type="sldNum" sz="quarter" idx="12"/>
          </p:nvPr>
        </p:nvSpPr>
        <p:spPr/>
        <p:txBody>
          <a:bodyPr/>
          <a:lstStyle/>
          <a:p>
            <a:fld id="{67602582-7AAF-4A3E-8BA5-49CA6D61B5E0}" type="slidenum">
              <a:rPr lang="en-GB" smtClean="0"/>
              <a:t>20</a:t>
            </a:fld>
            <a:endParaRPr lang="en-GB"/>
          </a:p>
        </p:txBody>
      </p:sp>
    </p:spTree>
    <p:extLst>
      <p:ext uri="{BB962C8B-B14F-4D97-AF65-F5344CB8AC3E}">
        <p14:creationId xmlns:p14="http://schemas.microsoft.com/office/powerpoint/2010/main" val="130319556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EIC </a:t>
            </a:r>
            <a:r>
              <a:rPr lang="en-GB" dirty="0" err="1" smtClean="0"/>
              <a:t>eSR</a:t>
            </a:r>
            <a:r>
              <a:rPr lang="en-GB" dirty="0" smtClean="0"/>
              <a:t> High-Power </a:t>
            </a:r>
            <a:r>
              <a:rPr lang="en-GB" dirty="0" err="1" smtClean="0"/>
              <a:t>SiC</a:t>
            </a:r>
            <a:r>
              <a:rPr lang="en-GB" dirty="0" smtClean="0"/>
              <a:t> HOM absorbers</a:t>
            </a:r>
            <a:endParaRPr lang="en-GB" dirty="0"/>
          </a:p>
        </p:txBody>
      </p:sp>
      <p:sp>
        <p:nvSpPr>
          <p:cNvPr id="10" name="Content Placeholder 2">
            <a:extLst>
              <a:ext uri="{FF2B5EF4-FFF2-40B4-BE49-F238E27FC236}">
                <a16:creationId xmlns:a16="http://schemas.microsoft.com/office/drawing/2014/main" id="{BA331DD3-31B1-FA46-82C9-4B99DD6433CE}"/>
              </a:ext>
            </a:extLst>
          </p:cNvPr>
          <p:cNvSpPr txBox="1">
            <a:spLocks/>
          </p:cNvSpPr>
          <p:nvPr/>
        </p:nvSpPr>
        <p:spPr>
          <a:xfrm>
            <a:off x="410448" y="1539339"/>
            <a:ext cx="5685552" cy="462548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smtClean="0"/>
              <a:t>Requirement and challenge</a:t>
            </a:r>
          </a:p>
          <a:p>
            <a:pPr lvl="1"/>
            <a:r>
              <a:rPr lang="en-US" sz="1600" dirty="0" smtClean="0"/>
              <a:t>High power (20 kW), broadband HOM damper</a:t>
            </a:r>
          </a:p>
          <a:p>
            <a:pPr lvl="1"/>
            <a:r>
              <a:rPr lang="en-US" sz="1600" dirty="0" smtClean="0"/>
              <a:t>Large size of </a:t>
            </a:r>
            <a:r>
              <a:rPr lang="en-US" sz="1600" dirty="0" err="1" smtClean="0"/>
              <a:t>SiC</a:t>
            </a:r>
            <a:r>
              <a:rPr lang="en-US" sz="1600" dirty="0" smtClean="0"/>
              <a:t> HOM damper for low frequency</a:t>
            </a:r>
          </a:p>
          <a:p>
            <a:r>
              <a:rPr lang="en-US" sz="2000" dirty="0" smtClean="0"/>
              <a:t>Initial LDRD program on </a:t>
            </a:r>
            <a:r>
              <a:rPr lang="en-US" sz="2000" dirty="0" err="1" smtClean="0"/>
              <a:t>SiC</a:t>
            </a:r>
            <a:r>
              <a:rPr lang="en-US" sz="2000" dirty="0" smtClean="0"/>
              <a:t> HOM absorber:</a:t>
            </a:r>
          </a:p>
          <a:p>
            <a:pPr lvl="1"/>
            <a:r>
              <a:rPr lang="en-US" sz="1600" dirty="0" smtClean="0"/>
              <a:t>Low power test on a cavity to test effective damping bandwidth </a:t>
            </a:r>
          </a:p>
          <a:p>
            <a:pPr lvl="1"/>
            <a:r>
              <a:rPr lang="en-US" sz="1600" dirty="0" smtClean="0"/>
              <a:t>High power test to test the power handling capability</a:t>
            </a:r>
          </a:p>
          <a:p>
            <a:r>
              <a:rPr lang="en-US" sz="2000" dirty="0" smtClean="0"/>
              <a:t>Results:</a:t>
            </a:r>
          </a:p>
          <a:p>
            <a:pPr lvl="1"/>
            <a:r>
              <a:rPr lang="en-US" sz="1600" dirty="0" smtClean="0"/>
              <a:t>Tests were delayed due to CoVID-19.</a:t>
            </a:r>
          </a:p>
          <a:p>
            <a:r>
              <a:rPr lang="en-US" sz="2000" dirty="0" smtClean="0">
                <a:solidFill>
                  <a:srgbClr val="000000"/>
                </a:solidFill>
              </a:rPr>
              <a:t>Inspiration </a:t>
            </a:r>
          </a:p>
          <a:p>
            <a:pPr lvl="1"/>
            <a:r>
              <a:rPr lang="en-US" sz="1600" dirty="0" smtClean="0">
                <a:solidFill>
                  <a:srgbClr val="000000"/>
                </a:solidFill>
              </a:rPr>
              <a:t>Instead of one solid piece HOM damper, fabrication and RF study of piece-by-piece (tile) type HOM damper</a:t>
            </a:r>
          </a:p>
          <a:p>
            <a:pPr lvl="1"/>
            <a:r>
              <a:rPr lang="en-US" sz="1600" dirty="0" smtClean="0">
                <a:solidFill>
                  <a:srgbClr val="000000"/>
                </a:solidFill>
              </a:rPr>
              <a:t>HOM damper suitable for various temperature environments.</a:t>
            </a:r>
          </a:p>
        </p:txBody>
      </p:sp>
      <p:pic>
        <p:nvPicPr>
          <p:cNvPr id="12" name="Picture 2">
            <a:extLst>
              <a:ext uri="{FF2B5EF4-FFF2-40B4-BE49-F238E27FC236}">
                <a16:creationId xmlns:a16="http://schemas.microsoft.com/office/drawing/2014/main" id="{1BFE5ADD-78D4-1343-A478-ABC4F1E611D4}"/>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val="0"/>
              </a:ext>
            </a:extLst>
          </a:blip>
          <a:srcRect l="8369" t="17622" r="9474" b="13855"/>
          <a:stretch>
            <a:fillRect/>
          </a:stretch>
        </p:blipFill>
        <p:spPr bwMode="auto">
          <a:xfrm>
            <a:off x="7927593" y="1287699"/>
            <a:ext cx="3435703" cy="2364801"/>
          </a:xfrm>
          <a:prstGeom prst="rect">
            <a:avLst/>
          </a:prstGeom>
          <a:noFill/>
          <a:extLst>
            <a:ext uri="{909E8E84-426E-40DD-AFC4-6F175D3DCCD1}">
              <a14:hiddenFill xmlns:a14="http://schemas.microsoft.com/office/drawing/2010/main">
                <a:solidFill>
                  <a:srgbClr val="FFFFFF"/>
                </a:solidFill>
              </a14:hiddenFill>
            </a:ext>
          </a:extLst>
        </p:spPr>
      </p:pic>
      <p:grpSp>
        <p:nvGrpSpPr>
          <p:cNvPr id="25" name="Group 24"/>
          <p:cNvGrpSpPr/>
          <p:nvPr/>
        </p:nvGrpSpPr>
        <p:grpSpPr>
          <a:xfrm>
            <a:off x="8044276" y="3571406"/>
            <a:ext cx="2758950" cy="2932469"/>
            <a:chOff x="7123731" y="3770988"/>
            <a:chExt cx="2758950" cy="2932469"/>
          </a:xfrm>
        </p:grpSpPr>
        <p:pic>
          <p:nvPicPr>
            <p:cNvPr id="11" name="Picture 10">
              <a:extLst>
                <a:ext uri="{FF2B5EF4-FFF2-40B4-BE49-F238E27FC236}">
                  <a16:creationId xmlns:a16="http://schemas.microsoft.com/office/drawing/2014/main" id="{E324E4C5-F8D0-E84E-B2BC-A4A8086D8AD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011" r="16697" b="13364"/>
            <a:stretch/>
          </p:blipFill>
          <p:spPr>
            <a:xfrm>
              <a:off x="7123731" y="3770988"/>
              <a:ext cx="2758950" cy="2550415"/>
            </a:xfrm>
            <a:prstGeom prst="rect">
              <a:avLst/>
            </a:prstGeom>
          </p:spPr>
        </p:pic>
        <p:sp>
          <p:nvSpPr>
            <p:cNvPr id="13" name="TextBox 8">
              <a:extLst>
                <a:ext uri="{FF2B5EF4-FFF2-40B4-BE49-F238E27FC236}">
                  <a16:creationId xmlns:a16="http://schemas.microsoft.com/office/drawing/2014/main" id="{9BCF6AB1-CC2F-7C43-81E0-9779E04539B6}"/>
                </a:ext>
              </a:extLst>
            </p:cNvPr>
            <p:cNvSpPr txBox="1">
              <a:spLocks noChangeAspect="1" noChangeArrowheads="1"/>
            </p:cNvSpPr>
            <p:nvPr/>
          </p:nvSpPr>
          <p:spPr bwMode="auto">
            <a:xfrm>
              <a:off x="7123731" y="6321403"/>
              <a:ext cx="2758950" cy="382054"/>
            </a:xfrm>
            <a:prstGeom prst="rect">
              <a:avLst/>
            </a:prstGeom>
            <a:solidFill>
              <a:srgbClr val="FFFF00">
                <a:alpha val="53000"/>
              </a:srgbClr>
            </a:solidFill>
            <a:ln>
              <a:noFill/>
            </a:ln>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err="1" smtClean="0">
                  <a:ln>
                    <a:noFill/>
                  </a:ln>
                  <a:effectLst/>
                  <a:latin typeface="Calibri" panose="020F0502020204030204" pitchFamily="34" charset="0"/>
                  <a:ea typeface="Times New Roman" panose="02020603050405020304" pitchFamily="18" charset="0"/>
                  <a:cs typeface="Calibri" panose="020F0502020204030204" pitchFamily="34" charset="0"/>
                </a:rPr>
                <a:t>SiC</a:t>
              </a:r>
              <a:r>
                <a:rPr kumimoji="0" lang="en-US" altLang="en-US" sz="1600" b="0" i="0" u="none" strike="noStrike" cap="none" normalizeH="0" baseline="0" dirty="0" smtClean="0">
                  <a:ln>
                    <a:noFill/>
                  </a:ln>
                  <a:effectLst/>
                  <a:latin typeface="Calibri" panose="020F0502020204030204" pitchFamily="34" charset="0"/>
                  <a:ea typeface="Times New Roman" panose="02020603050405020304" pitchFamily="18" charset="0"/>
                  <a:cs typeface="Calibri" panose="020F0502020204030204" pitchFamily="34" charset="0"/>
                </a:rPr>
                <a:t> HOM </a:t>
              </a:r>
              <a:r>
                <a:rPr kumimoji="0" lang="en-US" altLang="en-US" sz="1600" b="0"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Absorbers</a:t>
              </a:r>
              <a:endParaRPr kumimoji="0" lang="en-US" altLang="en-US" sz="1600" b="0" i="0" u="none" strike="noStrike" cap="none" normalizeH="0" baseline="0" dirty="0">
                <a:ln>
                  <a:noFill/>
                </a:ln>
                <a:effectLst/>
                <a:latin typeface="Arial" panose="020B0604020202020204" pitchFamily="34" charset="0"/>
              </a:endParaRPr>
            </a:p>
          </p:txBody>
        </p:sp>
      </p:grpSp>
      <p:cxnSp>
        <p:nvCxnSpPr>
          <p:cNvPr id="14" name="Straight Arrow Connector 13">
            <a:extLst>
              <a:ext uri="{FF2B5EF4-FFF2-40B4-BE49-F238E27FC236}">
                <a16:creationId xmlns:a16="http://schemas.microsoft.com/office/drawing/2014/main" id="{6EA6A8E5-BACD-BF4B-9CD6-C7B5DF9DDEC9}"/>
              </a:ext>
            </a:extLst>
          </p:cNvPr>
          <p:cNvCxnSpPr/>
          <p:nvPr/>
        </p:nvCxnSpPr>
        <p:spPr>
          <a:xfrm flipV="1">
            <a:off x="9934674" y="2638378"/>
            <a:ext cx="981106" cy="1296850"/>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02041F12-3FC5-234B-ABE2-E2F73B443176}"/>
              </a:ext>
            </a:extLst>
          </p:cNvPr>
          <p:cNvCxnSpPr>
            <a:cxnSpLocks/>
          </p:cNvCxnSpPr>
          <p:nvPr/>
        </p:nvCxnSpPr>
        <p:spPr>
          <a:xfrm flipH="1" flipV="1">
            <a:off x="8512762" y="2057894"/>
            <a:ext cx="533326" cy="1877334"/>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F6BC57D-2CD1-F84C-AA9D-926BBCC5974F}"/>
              </a:ext>
            </a:extLst>
          </p:cNvPr>
          <p:cNvSpPr txBox="1"/>
          <p:nvPr/>
        </p:nvSpPr>
        <p:spPr>
          <a:xfrm>
            <a:off x="10850130" y="1630856"/>
            <a:ext cx="1026332" cy="369332"/>
          </a:xfrm>
          <a:prstGeom prst="rect">
            <a:avLst/>
          </a:prstGeom>
          <a:noFill/>
        </p:spPr>
        <p:txBody>
          <a:bodyPr wrap="square" rtlCol="0">
            <a:spAutoFit/>
          </a:bodyPr>
          <a:lstStyle/>
          <a:p>
            <a:r>
              <a:rPr lang="en-US" dirty="0" err="1" smtClean="0"/>
              <a:t>eSR</a:t>
            </a:r>
            <a:r>
              <a:rPr lang="en-US" dirty="0" smtClean="0"/>
              <a:t> CM</a:t>
            </a:r>
            <a:endParaRPr lang="en-US" dirty="0"/>
          </a:p>
        </p:txBody>
      </p:sp>
      <p:cxnSp>
        <p:nvCxnSpPr>
          <p:cNvPr id="17" name="Straight Arrow Connector 16">
            <a:extLst>
              <a:ext uri="{FF2B5EF4-FFF2-40B4-BE49-F238E27FC236}">
                <a16:creationId xmlns:a16="http://schemas.microsoft.com/office/drawing/2014/main" id="{02041F12-3FC5-234B-ABE2-E2F73B443176}"/>
              </a:ext>
            </a:extLst>
          </p:cNvPr>
          <p:cNvCxnSpPr>
            <a:cxnSpLocks/>
          </p:cNvCxnSpPr>
          <p:nvPr/>
        </p:nvCxnSpPr>
        <p:spPr>
          <a:xfrm flipH="1" flipV="1">
            <a:off x="8932863" y="2139939"/>
            <a:ext cx="272845" cy="1703685"/>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6EA6A8E5-BACD-BF4B-9CD6-C7B5DF9DDEC9}"/>
              </a:ext>
            </a:extLst>
          </p:cNvPr>
          <p:cNvCxnSpPr/>
          <p:nvPr/>
        </p:nvCxnSpPr>
        <p:spPr>
          <a:xfrm flipV="1">
            <a:off x="9775054" y="2553288"/>
            <a:ext cx="756152" cy="1331760"/>
          </a:xfrm>
          <a:prstGeom prst="straightConnector1">
            <a:avLst/>
          </a:prstGeom>
          <a:ln w="254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DFD9E316-87D4-4A21-98EC-44DD3463A42D}"/>
              </a:ext>
            </a:extLst>
          </p:cNvPr>
          <p:cNvSpPr txBox="1"/>
          <p:nvPr/>
        </p:nvSpPr>
        <p:spPr>
          <a:xfrm>
            <a:off x="10603900" y="203856"/>
            <a:ext cx="11636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Rimmer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27" name="Date Placeholder 26"/>
          <p:cNvSpPr>
            <a:spLocks noGrp="1"/>
          </p:cNvSpPr>
          <p:nvPr>
            <p:ph type="dt" sz="half" idx="10"/>
          </p:nvPr>
        </p:nvSpPr>
        <p:spPr/>
        <p:txBody>
          <a:bodyPr/>
          <a:lstStyle/>
          <a:p>
            <a:r>
              <a:rPr lang="en-US" smtClean="0"/>
              <a:t>8 October 2020</a:t>
            </a:r>
            <a:endParaRPr lang="en-GB"/>
          </a:p>
        </p:txBody>
      </p:sp>
      <p:sp>
        <p:nvSpPr>
          <p:cNvPr id="28" name="Footer Placeholder 27"/>
          <p:cNvSpPr>
            <a:spLocks noGrp="1"/>
          </p:cNvSpPr>
          <p:nvPr>
            <p:ph type="ftr" sz="quarter" idx="11"/>
          </p:nvPr>
        </p:nvSpPr>
        <p:spPr/>
        <p:txBody>
          <a:bodyPr/>
          <a:lstStyle/>
          <a:p>
            <a:r>
              <a:rPr lang="en-GB" smtClean="0"/>
              <a:t>Erk Jensen/CERN      -         EIC/FCC-ee Commonalities of RF Systems</a:t>
            </a:r>
            <a:endParaRPr lang="en-GB"/>
          </a:p>
        </p:txBody>
      </p:sp>
      <p:sp>
        <p:nvSpPr>
          <p:cNvPr id="29" name="Slide Number Placeholder 28"/>
          <p:cNvSpPr>
            <a:spLocks noGrp="1"/>
          </p:cNvSpPr>
          <p:nvPr>
            <p:ph type="sldNum" sz="quarter" idx="12"/>
          </p:nvPr>
        </p:nvSpPr>
        <p:spPr/>
        <p:txBody>
          <a:bodyPr/>
          <a:lstStyle/>
          <a:p>
            <a:fld id="{67602582-7AAF-4A3E-8BA5-49CA6D61B5E0}" type="slidenum">
              <a:rPr lang="en-GB" smtClean="0"/>
              <a:t>21</a:t>
            </a:fld>
            <a:endParaRPr lang="en-GB"/>
          </a:p>
        </p:txBody>
      </p:sp>
    </p:spTree>
    <p:extLst>
      <p:ext uri="{BB962C8B-B14F-4D97-AF65-F5344CB8AC3E}">
        <p14:creationId xmlns:p14="http://schemas.microsoft.com/office/powerpoint/2010/main" val="282682558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FCC-</a:t>
            </a:r>
            <a:r>
              <a:rPr lang="en-GB" dirty="0" err="1" smtClean="0"/>
              <a:t>ee</a:t>
            </a:r>
            <a:r>
              <a:rPr lang="en-GB" dirty="0" smtClean="0"/>
              <a:t> HOM power estimates</a:t>
            </a:r>
            <a:endParaRPr lang="en-GB" dirty="0"/>
          </a:p>
        </p:txBody>
      </p:sp>
      <p:sp>
        <p:nvSpPr>
          <p:cNvPr id="5" name="Content Placeholder 4"/>
          <p:cNvSpPr>
            <a:spLocks noGrp="1"/>
          </p:cNvSpPr>
          <p:nvPr>
            <p:ph idx="1"/>
          </p:nvPr>
        </p:nvSpPr>
        <p:spPr>
          <a:xfrm>
            <a:off x="838200" y="1494503"/>
            <a:ext cx="10515600" cy="4682460"/>
          </a:xfrm>
        </p:spPr>
        <p:txBody>
          <a:bodyPr>
            <a:normAutofit/>
          </a:bodyPr>
          <a:lstStyle/>
          <a:p>
            <a:pPr marL="0" indent="0">
              <a:buNone/>
            </a:pPr>
            <a:r>
              <a:rPr lang="en-GB" sz="1600" dirty="0" smtClean="0"/>
              <a:t>From </a:t>
            </a:r>
            <a:r>
              <a:rPr lang="en-GB" sz="1600" dirty="0" smtClean="0">
                <a:hlinkClick r:id="rId2"/>
              </a:rPr>
              <a:t>https://cds.cern.ch/record/2302276/files/CERN-ACC-2018-0005.pdf</a:t>
            </a:r>
            <a:r>
              <a:rPr lang="en-GB" sz="1600" dirty="0" smtClean="0"/>
              <a:t> :</a:t>
            </a:r>
            <a:endParaRPr lang="en-GB" sz="1600" dirty="0"/>
          </a:p>
        </p:txBody>
      </p:sp>
      <p:pic>
        <p:nvPicPr>
          <p:cNvPr id="6" name="Picture 5"/>
          <p:cNvPicPr>
            <a:picLocks noChangeAspect="1"/>
          </p:cNvPicPr>
          <p:nvPr/>
        </p:nvPicPr>
        <p:blipFill>
          <a:blip r:embed="rId3">
            <a:clrChange>
              <a:clrFrom>
                <a:srgbClr val="FFFFFF"/>
              </a:clrFrom>
              <a:clrTo>
                <a:srgbClr val="FFFFFF">
                  <a:alpha val="0"/>
                </a:srgbClr>
              </a:clrTo>
            </a:clrChange>
          </a:blip>
          <a:stretch>
            <a:fillRect/>
          </a:stretch>
        </p:blipFill>
        <p:spPr>
          <a:xfrm>
            <a:off x="838200" y="1912398"/>
            <a:ext cx="5348748" cy="3637426"/>
          </a:xfrm>
          <a:prstGeom prst="rect">
            <a:avLst/>
          </a:prstGeom>
        </p:spPr>
      </p:pic>
      <p:sp>
        <p:nvSpPr>
          <p:cNvPr id="7" name="TextBox 6"/>
          <p:cNvSpPr txBox="1"/>
          <p:nvPr/>
        </p:nvSpPr>
        <p:spPr>
          <a:xfrm>
            <a:off x="838200" y="5606208"/>
            <a:ext cx="9419304" cy="830997"/>
          </a:xfrm>
          <a:prstGeom prst="rect">
            <a:avLst/>
          </a:prstGeom>
          <a:noFill/>
        </p:spPr>
        <p:txBody>
          <a:bodyPr wrap="square" rtlCol="0">
            <a:spAutoFit/>
          </a:bodyPr>
          <a:lstStyle/>
          <a:p>
            <a:r>
              <a:rPr lang="en-GB" sz="1600" dirty="0" smtClean="0"/>
              <a:t>We believe that, even for the Z-pole machine, we can achieve the required HOM damping with hook couplers (4 per 1-cell cavity). This is possible at 400 MHz thanks to a judicious combination of bunch spacing, cavity design and cavity separations.</a:t>
            </a:r>
            <a:endParaRPr lang="en-GB" sz="1600" dirty="0"/>
          </a:p>
        </p:txBody>
      </p:sp>
      <p:pic>
        <p:nvPicPr>
          <p:cNvPr id="8" name="Picture 7"/>
          <p:cNvPicPr>
            <a:picLocks noChangeAspect="1"/>
          </p:cNvPicPr>
          <p:nvPr/>
        </p:nvPicPr>
        <p:blipFill>
          <a:blip r:embed="rId4">
            <a:clrChange>
              <a:clrFrom>
                <a:srgbClr val="FFFFFF"/>
              </a:clrFrom>
              <a:clrTo>
                <a:srgbClr val="FFFFFF">
                  <a:alpha val="0"/>
                </a:srgbClr>
              </a:clrTo>
            </a:clrChange>
          </a:blip>
          <a:stretch>
            <a:fillRect/>
          </a:stretch>
        </p:blipFill>
        <p:spPr>
          <a:xfrm>
            <a:off x="6186948" y="2143125"/>
            <a:ext cx="5722990" cy="2259075"/>
          </a:xfrm>
          <a:prstGeom prst="rect">
            <a:avLst/>
          </a:prstGeom>
        </p:spPr>
      </p:pic>
      <p:sp>
        <p:nvSpPr>
          <p:cNvPr id="9" name="TextBox 8">
            <a:extLst>
              <a:ext uri="{FF2B5EF4-FFF2-40B4-BE49-F238E27FC236}">
                <a16:creationId xmlns:a16="http://schemas.microsoft.com/office/drawing/2014/main" id="{DFD9E316-87D4-4A21-98EC-44DD3463A42D}"/>
              </a:ext>
            </a:extLst>
          </p:cNvPr>
          <p:cNvSpPr txBox="1"/>
          <p:nvPr/>
        </p:nvSpPr>
        <p:spPr>
          <a:xfrm>
            <a:off x="10603900" y="203856"/>
            <a:ext cx="100694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I.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Karpov</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r>
              <a:rPr lang="en-US" smtClean="0"/>
              <a:t>8 October 2020</a:t>
            </a:r>
            <a:endParaRPr lang="en-GB"/>
          </a:p>
        </p:txBody>
      </p:sp>
      <p:sp>
        <p:nvSpPr>
          <p:cNvPr id="10" name="Footer Placeholder 9"/>
          <p:cNvSpPr>
            <a:spLocks noGrp="1"/>
          </p:cNvSpPr>
          <p:nvPr>
            <p:ph type="ftr" sz="quarter" idx="11"/>
          </p:nvPr>
        </p:nvSpPr>
        <p:spPr/>
        <p:txBody>
          <a:bodyPr/>
          <a:lstStyle/>
          <a:p>
            <a:r>
              <a:rPr lang="en-GB" smtClean="0"/>
              <a:t>Erk Jensen/CERN      -         EIC/FCC-ee Commonalities of RF Systems</a:t>
            </a:r>
            <a:endParaRPr lang="en-GB"/>
          </a:p>
        </p:txBody>
      </p:sp>
      <p:sp>
        <p:nvSpPr>
          <p:cNvPr id="11" name="Slide Number Placeholder 10"/>
          <p:cNvSpPr>
            <a:spLocks noGrp="1"/>
          </p:cNvSpPr>
          <p:nvPr>
            <p:ph type="sldNum" sz="quarter" idx="12"/>
          </p:nvPr>
        </p:nvSpPr>
        <p:spPr/>
        <p:txBody>
          <a:bodyPr/>
          <a:lstStyle/>
          <a:p>
            <a:fld id="{67602582-7AAF-4A3E-8BA5-49CA6D61B5E0}" type="slidenum">
              <a:rPr lang="en-GB" smtClean="0"/>
              <a:t>22</a:t>
            </a:fld>
            <a:endParaRPr lang="en-GB"/>
          </a:p>
        </p:txBody>
      </p:sp>
    </p:spTree>
    <p:extLst>
      <p:ext uri="{BB962C8B-B14F-4D97-AF65-F5344CB8AC3E}">
        <p14:creationId xmlns:p14="http://schemas.microsoft.com/office/powerpoint/2010/main" val="282610381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0380" y="85022"/>
            <a:ext cx="10515600" cy="893404"/>
          </a:xfrm>
        </p:spPr>
        <p:txBody>
          <a:bodyPr/>
          <a:lstStyle/>
          <a:p>
            <a:r>
              <a:rPr lang="en-GB" dirty="0" smtClean="0"/>
              <a:t>HOM Damping in FCC-</a:t>
            </a:r>
            <a:r>
              <a:rPr lang="en-GB" dirty="0" err="1" smtClean="0"/>
              <a:t>ee</a:t>
            </a:r>
            <a:endParaRPr lang="en-GB" dirty="0"/>
          </a:p>
        </p:txBody>
      </p:sp>
      <p:pic>
        <p:nvPicPr>
          <p:cNvPr id="4" name="Content Placeholder 3"/>
          <p:cNvPicPr>
            <a:picLocks noGrp="1" noChangeAspect="1"/>
          </p:cNvPicPr>
          <p:nvPr>
            <p:ph idx="1"/>
          </p:nvPr>
        </p:nvPicPr>
        <p:blipFill rotWithShape="1">
          <a:blip r:embed="rId2"/>
          <a:srcRect l="294"/>
          <a:stretch/>
        </p:blipFill>
        <p:spPr>
          <a:xfrm>
            <a:off x="710380" y="1048415"/>
            <a:ext cx="9999406" cy="5237946"/>
          </a:xfrm>
          <a:prstGeom prst="rect">
            <a:avLst/>
          </a:prstGeom>
        </p:spPr>
      </p:pic>
      <p:sp>
        <p:nvSpPr>
          <p:cNvPr id="5" name="TextBox 4">
            <a:extLst>
              <a:ext uri="{FF2B5EF4-FFF2-40B4-BE49-F238E27FC236}">
                <a16:creationId xmlns:a16="http://schemas.microsoft.com/office/drawing/2014/main" id="{DF1CD357-22FE-43A0-A0FB-68CE17815398}"/>
              </a:ext>
            </a:extLst>
          </p:cNvPr>
          <p:cNvSpPr txBox="1"/>
          <p:nvPr/>
        </p:nvSpPr>
        <p:spPr>
          <a:xfrm>
            <a:off x="8158316" y="227802"/>
            <a:ext cx="373140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A.M. Valente Feliciano, S.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Gorgi</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Zadeh</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6" name="Rectangle 5"/>
          <p:cNvSpPr/>
          <p:nvPr/>
        </p:nvSpPr>
        <p:spPr>
          <a:xfrm>
            <a:off x="7516253" y="6076245"/>
            <a:ext cx="4548168" cy="276999"/>
          </a:xfrm>
          <a:prstGeom prst="rect">
            <a:avLst/>
          </a:prstGeom>
        </p:spPr>
        <p:txBody>
          <a:bodyPr wrap="none">
            <a:spAutoFit/>
          </a:bodyPr>
          <a:lstStyle/>
          <a:p>
            <a:r>
              <a:rPr lang="en-GB" sz="1200" dirty="0" smtClean="0">
                <a:hlinkClick r:id="rId3"/>
              </a:rPr>
              <a:t>See also https://indico.cern.ch/event/656491/contributions/2932265/</a:t>
            </a:r>
            <a:endParaRPr lang="en-GB" sz="1200" dirty="0" smtClean="0"/>
          </a:p>
        </p:txBody>
      </p:sp>
      <p:sp>
        <p:nvSpPr>
          <p:cNvPr id="7" name="Date Placeholder 6"/>
          <p:cNvSpPr>
            <a:spLocks noGrp="1"/>
          </p:cNvSpPr>
          <p:nvPr>
            <p:ph type="dt" sz="half" idx="10"/>
          </p:nvPr>
        </p:nvSpPr>
        <p:spPr/>
        <p:txBody>
          <a:bodyPr/>
          <a:lstStyle/>
          <a:p>
            <a:r>
              <a:rPr lang="en-US" smtClean="0"/>
              <a:t>8 October 2020</a:t>
            </a:r>
            <a:endParaRPr lang="en-GB"/>
          </a:p>
        </p:txBody>
      </p:sp>
      <p:sp>
        <p:nvSpPr>
          <p:cNvPr id="8" name="Footer Placeholder 7"/>
          <p:cNvSpPr>
            <a:spLocks noGrp="1"/>
          </p:cNvSpPr>
          <p:nvPr>
            <p:ph type="ftr" sz="quarter" idx="11"/>
          </p:nvPr>
        </p:nvSpPr>
        <p:spPr/>
        <p:txBody>
          <a:bodyPr/>
          <a:lstStyle/>
          <a:p>
            <a:r>
              <a:rPr lang="en-GB" smtClean="0"/>
              <a:t>Erk Jensen/CERN      -         EIC/FCC-ee Commonalities of RF Systems</a:t>
            </a:r>
            <a:endParaRPr lang="en-GB"/>
          </a:p>
        </p:txBody>
      </p:sp>
      <p:sp>
        <p:nvSpPr>
          <p:cNvPr id="9" name="Slide Number Placeholder 8"/>
          <p:cNvSpPr>
            <a:spLocks noGrp="1"/>
          </p:cNvSpPr>
          <p:nvPr>
            <p:ph type="sldNum" sz="quarter" idx="12"/>
          </p:nvPr>
        </p:nvSpPr>
        <p:spPr/>
        <p:txBody>
          <a:bodyPr/>
          <a:lstStyle/>
          <a:p>
            <a:fld id="{67602582-7AAF-4A3E-8BA5-49CA6D61B5E0}" type="slidenum">
              <a:rPr lang="en-GB" smtClean="0"/>
              <a:t>23</a:t>
            </a:fld>
            <a:endParaRPr lang="en-GB"/>
          </a:p>
        </p:txBody>
      </p:sp>
    </p:spTree>
    <p:extLst>
      <p:ext uri="{BB962C8B-B14F-4D97-AF65-F5344CB8AC3E}">
        <p14:creationId xmlns:p14="http://schemas.microsoft.com/office/powerpoint/2010/main" val="30147153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31850" y="1709739"/>
            <a:ext cx="10515600" cy="2683584"/>
          </a:xfrm>
        </p:spPr>
        <p:txBody>
          <a:bodyPr/>
          <a:lstStyle/>
          <a:p>
            <a:r>
              <a:rPr lang="en-GB" dirty="0" smtClean="0"/>
              <a:t>RF Power Generation</a:t>
            </a:r>
            <a:endParaRPr lang="en-GB" dirty="0"/>
          </a:p>
        </p:txBody>
      </p:sp>
      <mc:AlternateContent xmlns:mc="http://schemas.openxmlformats.org/markup-compatibility/2006">
        <mc:Choice xmlns:a14="http://schemas.microsoft.com/office/drawing/2010/main" Requires="a14">
          <p:sp>
            <p:nvSpPr>
              <p:cNvPr id="5" name="Text Placeholder 4"/>
              <p:cNvSpPr>
                <a:spLocks noGrp="1"/>
              </p:cNvSpPr>
              <p:nvPr>
                <p:ph type="body" idx="1"/>
              </p:nvPr>
            </p:nvSpPr>
            <p:spPr>
              <a:xfrm>
                <a:off x="831850" y="4243632"/>
                <a:ext cx="10603066" cy="1988318"/>
              </a:xfrm>
            </p:spPr>
            <p:txBody>
              <a:bodyPr>
                <a:normAutofit fontScale="85000" lnSpcReduction="20000"/>
              </a:bodyPr>
              <a:lstStyle/>
              <a:p>
                <a:r>
                  <a:rPr lang="en-GB" dirty="0" smtClean="0"/>
                  <a:t>Interest for EIC: Baseline is using IOT’s (65 kW, 591 MHz modules), but is looking at a 36 x 400 kW SSPA solution. Total RF power </a:t>
                </a:r>
                <a14:m>
                  <m:oMath xmlns:m="http://schemas.openxmlformats.org/officeDocument/2006/math">
                    <m:r>
                      <a:rPr lang="en-GB" b="0" i="1" smtClean="0">
                        <a:latin typeface="Cambria Math" panose="02040503050406030204" pitchFamily="18" charset="0"/>
                      </a:rPr>
                      <m:t>𝒪</m:t>
                    </m:r>
                    <m:d>
                      <m:dPr>
                        <m:ctrlPr>
                          <a:rPr lang="en-GB" b="0" i="1" smtClean="0">
                            <a:latin typeface="Cambria Math" panose="02040503050406030204" pitchFamily="18" charset="0"/>
                          </a:rPr>
                        </m:ctrlPr>
                      </m:dPr>
                      <m:e>
                        <m:r>
                          <a:rPr lang="en-GB" b="0" i="1" smtClean="0">
                            <a:latin typeface="Cambria Math" panose="02040503050406030204" pitchFamily="18" charset="0"/>
                          </a:rPr>
                          <m:t>15 </m:t>
                        </m:r>
                        <m:r>
                          <m:rPr>
                            <m:sty m:val="p"/>
                          </m:rPr>
                          <a:rPr lang="en-GB" b="0" i="0" smtClean="0">
                            <a:latin typeface="Cambria Math" panose="02040503050406030204" pitchFamily="18" charset="0"/>
                          </a:rPr>
                          <m:t>MW</m:t>
                        </m:r>
                      </m:e>
                    </m:d>
                  </m:oMath>
                </a14:m>
                <a:r>
                  <a:rPr lang="en-GB" dirty="0" smtClean="0"/>
                  <a:t>. </a:t>
                </a:r>
                <a:r>
                  <a:rPr lang="en-GB" dirty="0" err="1" smtClean="0"/>
                  <a:t>eSR</a:t>
                </a:r>
                <a:r>
                  <a:rPr lang="en-GB" dirty="0" smtClean="0"/>
                  <a:t> would need 200 of these! (interest in SSPA)</a:t>
                </a:r>
              </a:p>
              <a:p>
                <a:r>
                  <a:rPr lang="en-GB" dirty="0" smtClean="0"/>
                  <a:t>For FCC, CERN studies 400 MHz and 800 MHz </a:t>
                </a:r>
                <a:r>
                  <a:rPr lang="en-GB" b="1" dirty="0" smtClean="0"/>
                  <a:t>High-Efficiency Klystrons </a:t>
                </a:r>
                <a:r>
                  <a:rPr lang="en-GB" dirty="0" smtClean="0"/>
                  <a:t>as well as SSPA’s. Total RF power </a:t>
                </a:r>
                <a14:m>
                  <m:oMath xmlns:m="http://schemas.openxmlformats.org/officeDocument/2006/math">
                    <m:r>
                      <a:rPr lang="en-GB" b="0" i="1" smtClean="0">
                        <a:latin typeface="Cambria Math" panose="02040503050406030204" pitchFamily="18" charset="0"/>
                      </a:rPr>
                      <m:t>100 </m:t>
                    </m:r>
                    <m:r>
                      <m:rPr>
                        <m:sty m:val="p"/>
                      </m:rPr>
                      <a:rPr lang="en-GB" b="0" i="0" smtClean="0">
                        <a:latin typeface="Cambria Math" panose="02040503050406030204" pitchFamily="18" charset="0"/>
                      </a:rPr>
                      <m:t>MW</m:t>
                    </m:r>
                  </m:oMath>
                </a14:m>
                <a:r>
                  <a:rPr lang="en-GB" dirty="0" smtClean="0"/>
                  <a:t>.</a:t>
                </a:r>
              </a:p>
              <a:p>
                <a:r>
                  <a:rPr lang="en-GB" dirty="0" smtClean="0"/>
                  <a:t>CERN’s SPS has recently been upgraded with a 200 MHz, </a:t>
                </a:r>
                <a:r>
                  <a:rPr lang="en-GB" dirty="0" smtClean="0"/>
                  <a:t>4.6 </a:t>
                </a:r>
                <a:r>
                  <a:rPr lang="en-GB" dirty="0" smtClean="0"/>
                  <a:t>MW SSPA system (see above).</a:t>
                </a:r>
              </a:p>
              <a:p>
                <a:r>
                  <a:rPr lang="en-GB" dirty="0" smtClean="0"/>
                  <a:t>CERN also has relevant experience with IOT systems (SPS 800 MHz installation: see </a:t>
                </a:r>
                <a:r>
                  <a:rPr lang="en-GB" dirty="0" smtClean="0"/>
                  <a:t>above)</a:t>
                </a:r>
                <a:br>
                  <a:rPr lang="en-GB" dirty="0" smtClean="0"/>
                </a:br>
                <a:r>
                  <a:rPr lang="en-GB" dirty="0" smtClean="0"/>
                  <a:t>and </a:t>
                </a:r>
                <a:r>
                  <a:rPr lang="en-GB" dirty="0" smtClean="0"/>
                  <a:t>1.3 MW MB-IOTs.</a:t>
                </a:r>
                <a:endParaRPr lang="en-GB" dirty="0"/>
              </a:p>
            </p:txBody>
          </p:sp>
        </mc:Choice>
        <mc:Fallback>
          <p:sp>
            <p:nvSpPr>
              <p:cNvPr id="5" name="Text Placeholder 4"/>
              <p:cNvSpPr>
                <a:spLocks noGrp="1" noRot="1" noChangeAspect="1" noMove="1" noResize="1" noEditPoints="1" noAdjustHandles="1" noChangeArrowheads="1" noChangeShapeType="1" noTextEdit="1"/>
              </p:cNvSpPr>
              <p:nvPr>
                <p:ph type="body" idx="1"/>
              </p:nvPr>
            </p:nvSpPr>
            <p:spPr>
              <a:xfrm>
                <a:off x="831850" y="4243632"/>
                <a:ext cx="10603066" cy="1988318"/>
              </a:xfrm>
              <a:blipFill>
                <a:blip r:embed="rId2"/>
                <a:stretch>
                  <a:fillRect l="-575" t="-5521" b="-5215"/>
                </a:stretch>
              </a:blipFill>
            </p:spPr>
            <p:txBody>
              <a:bodyPr/>
              <a:lstStyle/>
              <a:p>
                <a:r>
                  <a:rPr lang="en-GB">
                    <a:noFill/>
                  </a:rPr>
                  <a:t> </a:t>
                </a:r>
              </a:p>
            </p:txBody>
          </p:sp>
        </mc:Fallback>
      </mc:AlternateContent>
      <p:grpSp>
        <p:nvGrpSpPr>
          <p:cNvPr id="10" name="Group 9"/>
          <p:cNvGrpSpPr/>
          <p:nvPr/>
        </p:nvGrpSpPr>
        <p:grpSpPr>
          <a:xfrm>
            <a:off x="6636174" y="1012723"/>
            <a:ext cx="5025253" cy="2049651"/>
            <a:chOff x="6636174" y="1012723"/>
            <a:chExt cx="5025253" cy="2049651"/>
          </a:xfrm>
        </p:grpSpPr>
        <p:pic>
          <p:nvPicPr>
            <p:cNvPr id="8" name="Picture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636174" y="1012723"/>
              <a:ext cx="5025253" cy="168031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9" name="TextBox 8"/>
            <p:cNvSpPr txBox="1"/>
            <p:nvPr/>
          </p:nvSpPr>
          <p:spPr>
            <a:xfrm>
              <a:off x="6636774" y="2693042"/>
              <a:ext cx="5024653" cy="369332"/>
            </a:xfrm>
            <a:prstGeom prst="rect">
              <a:avLst/>
            </a:prstGeom>
            <a:noFill/>
          </p:spPr>
          <p:txBody>
            <a:bodyPr wrap="square" rtlCol="0">
              <a:spAutoFit/>
            </a:bodyPr>
            <a:lstStyle/>
            <a:p>
              <a:pPr algn="ctr"/>
              <a:r>
                <a:rPr lang="en-GB" dirty="0" smtClean="0"/>
                <a:t>CERN SPS 800 MHz IOT installation, 2x 200 kW</a:t>
              </a:r>
              <a:endParaRPr lang="en-GB" dirty="0"/>
            </a:p>
          </p:txBody>
        </p:sp>
      </p:grpSp>
      <p:pic>
        <p:nvPicPr>
          <p:cNvPr id="11" name="Content Placeholder 3"/>
          <p:cNvPicPr>
            <a:picLocks noChangeAspect="1"/>
          </p:cNvPicPr>
          <p:nvPr/>
        </p:nvPicPr>
        <p:blipFill rotWithShape="1">
          <a:blip r:embed="rId4" cstate="print">
            <a:extLst>
              <a:ext uri="{28A0092B-C50C-407E-A947-70E740481C1C}">
                <a14:useLocalDpi xmlns:a14="http://schemas.microsoft.com/office/drawing/2010/main" val="0"/>
              </a:ext>
            </a:extLst>
          </a:blip>
          <a:srcRect t="4304" b="690"/>
          <a:stretch/>
        </p:blipFill>
        <p:spPr>
          <a:xfrm>
            <a:off x="1533832" y="865271"/>
            <a:ext cx="3195485" cy="202391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2" name="TextBox 11"/>
          <p:cNvSpPr txBox="1"/>
          <p:nvPr/>
        </p:nvSpPr>
        <p:spPr>
          <a:xfrm>
            <a:off x="1428180" y="2877708"/>
            <a:ext cx="3426454" cy="369332"/>
          </a:xfrm>
          <a:prstGeom prst="rect">
            <a:avLst/>
          </a:prstGeom>
          <a:noFill/>
        </p:spPr>
        <p:txBody>
          <a:bodyPr wrap="square" rtlCol="0">
            <a:spAutoFit/>
          </a:bodyPr>
          <a:lstStyle/>
          <a:p>
            <a:pPr algn="ctr"/>
            <a:r>
              <a:rPr lang="en-GB" dirty="0" smtClean="0"/>
              <a:t>CERN SPS 200 MHz SSPA, </a:t>
            </a:r>
            <a:r>
              <a:rPr lang="en-GB" dirty="0" smtClean="0"/>
              <a:t>4.6 </a:t>
            </a:r>
            <a:r>
              <a:rPr lang="en-GB" dirty="0" smtClean="0"/>
              <a:t>MW</a:t>
            </a:r>
            <a:endParaRPr lang="en-GB" dirty="0"/>
          </a:p>
        </p:txBody>
      </p:sp>
      <p:sp>
        <p:nvSpPr>
          <p:cNvPr id="13" name="Date Placeholder 12"/>
          <p:cNvSpPr>
            <a:spLocks noGrp="1"/>
          </p:cNvSpPr>
          <p:nvPr>
            <p:ph type="dt" sz="half" idx="10"/>
          </p:nvPr>
        </p:nvSpPr>
        <p:spPr/>
        <p:txBody>
          <a:bodyPr/>
          <a:lstStyle/>
          <a:p>
            <a:r>
              <a:rPr lang="en-US" smtClean="0"/>
              <a:t>8 October 2020</a:t>
            </a:r>
            <a:endParaRPr lang="en-GB"/>
          </a:p>
        </p:txBody>
      </p:sp>
      <p:sp>
        <p:nvSpPr>
          <p:cNvPr id="14" name="Footer Placeholder 13"/>
          <p:cNvSpPr>
            <a:spLocks noGrp="1"/>
          </p:cNvSpPr>
          <p:nvPr>
            <p:ph type="ftr" sz="quarter" idx="11"/>
          </p:nvPr>
        </p:nvSpPr>
        <p:spPr/>
        <p:txBody>
          <a:bodyPr/>
          <a:lstStyle/>
          <a:p>
            <a:r>
              <a:rPr lang="en-GB" smtClean="0"/>
              <a:t>Erk Jensen/CERN      -         EIC/FCC-ee Commonalities of RF Systems</a:t>
            </a:r>
            <a:endParaRPr lang="en-GB"/>
          </a:p>
        </p:txBody>
      </p:sp>
      <p:sp>
        <p:nvSpPr>
          <p:cNvPr id="15" name="Slide Number Placeholder 14"/>
          <p:cNvSpPr>
            <a:spLocks noGrp="1"/>
          </p:cNvSpPr>
          <p:nvPr>
            <p:ph type="sldNum" sz="quarter" idx="12"/>
          </p:nvPr>
        </p:nvSpPr>
        <p:spPr/>
        <p:txBody>
          <a:bodyPr/>
          <a:lstStyle/>
          <a:p>
            <a:fld id="{67602582-7AAF-4A3E-8BA5-49CA6D61B5E0}" type="slidenum">
              <a:rPr lang="en-GB" smtClean="0"/>
              <a:t>24</a:t>
            </a:fld>
            <a:endParaRPr lang="en-GB"/>
          </a:p>
        </p:txBody>
      </p:sp>
    </p:spTree>
    <p:extLst>
      <p:ext uri="{BB962C8B-B14F-4D97-AF65-F5344CB8AC3E}">
        <p14:creationId xmlns:p14="http://schemas.microsoft.com/office/powerpoint/2010/main" val="8224676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2"/>
          <p:cNvSpPr>
            <a:spLocks noGrp="1"/>
          </p:cNvSpPr>
          <p:nvPr>
            <p:ph type="title"/>
          </p:nvPr>
        </p:nvSpPr>
        <p:spPr>
          <a:xfrm>
            <a:off x="471948" y="196596"/>
            <a:ext cx="10803194" cy="1325563"/>
          </a:xfrm>
        </p:spPr>
        <p:txBody>
          <a:bodyPr>
            <a:normAutofit/>
          </a:bodyPr>
          <a:lstStyle/>
          <a:p>
            <a:r>
              <a:rPr lang="en-GB" sz="4000" dirty="0" smtClean="0"/>
              <a:t>400 MHz – retrofitting the LHC klystron </a:t>
            </a:r>
            <a:br>
              <a:rPr lang="en-GB" sz="4000" dirty="0" smtClean="0"/>
            </a:br>
            <a:r>
              <a:rPr lang="en-GB" sz="4000" dirty="0" smtClean="0"/>
              <a:t>with a “High-Efficiency” version:</a:t>
            </a:r>
            <a:endParaRPr lang="en-GB" sz="4000" dirty="0"/>
          </a:p>
        </p:txBody>
      </p:sp>
      <mc:AlternateContent xmlns:mc="http://schemas.openxmlformats.org/markup-compatibility/2006" xmlns:a14="http://schemas.microsoft.com/office/drawing/2010/main">
        <mc:Choice Requires="a14">
          <p:graphicFrame>
            <p:nvGraphicFramePr>
              <p:cNvPr id="12" name="Table 11"/>
              <p:cNvGraphicFramePr>
                <a:graphicFrameLocks noGrp="1"/>
              </p:cNvGraphicFramePr>
              <p:nvPr>
                <p:extLst/>
              </p:nvPr>
            </p:nvGraphicFramePr>
            <p:xfrm>
              <a:off x="646110" y="1701297"/>
              <a:ext cx="4990783" cy="1676400"/>
            </p:xfrm>
            <a:graphic>
              <a:graphicData uri="http://schemas.openxmlformats.org/drawingml/2006/table">
                <a:tbl>
                  <a:tblPr firstRow="1" bandRow="1">
                    <a:tableStyleId>{5C22544A-7EE6-4342-B048-85BDC9FD1C3A}</a:tableStyleId>
                  </a:tblPr>
                  <a:tblGrid>
                    <a:gridCol w="2053273">
                      <a:extLst>
                        <a:ext uri="{9D8B030D-6E8A-4147-A177-3AD203B41FA5}">
                          <a16:colId xmlns:a16="http://schemas.microsoft.com/office/drawing/2014/main" val="2782922571"/>
                        </a:ext>
                      </a:extLst>
                    </a:gridCol>
                    <a:gridCol w="1517967">
                      <a:extLst>
                        <a:ext uri="{9D8B030D-6E8A-4147-A177-3AD203B41FA5}">
                          <a16:colId xmlns:a16="http://schemas.microsoft.com/office/drawing/2014/main" val="1012947459"/>
                        </a:ext>
                      </a:extLst>
                    </a:gridCol>
                    <a:gridCol w="1419543">
                      <a:extLst>
                        <a:ext uri="{9D8B030D-6E8A-4147-A177-3AD203B41FA5}">
                          <a16:colId xmlns:a16="http://schemas.microsoft.com/office/drawing/2014/main" val="1909527645"/>
                        </a:ext>
                      </a:extLst>
                    </a:gridCol>
                  </a:tblGrid>
                  <a:tr h="193177">
                    <a:tc>
                      <a:txBody>
                        <a:bodyPr/>
                        <a:lstStyle/>
                        <a:p>
                          <a:pPr algn="ctr"/>
                          <a:r>
                            <a:rPr lang="en-US" sz="1400" dirty="0" smtClean="0"/>
                            <a:t>Parameter</a:t>
                          </a:r>
                          <a:endParaRPr lang="en-GB" sz="1400" dirty="0"/>
                        </a:p>
                      </a:txBody>
                      <a:tcPr anchor="ctr"/>
                    </a:tc>
                    <a:tc>
                      <a:txBody>
                        <a:bodyPr/>
                        <a:lstStyle/>
                        <a:p>
                          <a:pPr algn="ctr"/>
                          <a:r>
                            <a:rPr lang="en-GB" sz="1400" dirty="0" smtClean="0"/>
                            <a:t>present TH2167</a:t>
                          </a:r>
                          <a:endParaRPr lang="en-GB" sz="1400" dirty="0"/>
                        </a:p>
                      </a:txBody>
                      <a:tcPr anchor="ctr"/>
                    </a:tc>
                    <a:tc>
                      <a:txBody>
                        <a:bodyPr/>
                        <a:lstStyle/>
                        <a:p>
                          <a:pPr algn="ctr"/>
                          <a:r>
                            <a:rPr lang="en-GB" sz="1400" dirty="0" smtClean="0"/>
                            <a:t>CSM upgrade</a:t>
                          </a:r>
                          <a:endParaRPr lang="en-GB" sz="1400" dirty="0"/>
                        </a:p>
                      </a:txBody>
                      <a:tcPr anchor="ctr">
                        <a:solidFill>
                          <a:schemeClr val="accent2"/>
                        </a:solidFill>
                      </a:tcPr>
                    </a:tc>
                    <a:extLst>
                      <a:ext uri="{0D108BD9-81ED-4DB2-BD59-A6C34878D82A}">
                        <a16:rowId xmlns:a16="http://schemas.microsoft.com/office/drawing/2014/main" val="907550489"/>
                      </a:ext>
                    </a:extLst>
                  </a:tr>
                  <a:tr h="194074">
                    <a:tc>
                      <a:txBody>
                        <a:bodyPr/>
                        <a:lstStyle/>
                        <a:p>
                          <a:r>
                            <a:rPr lang="en-GB" sz="1200" dirty="0" smtClean="0"/>
                            <a:t>Frequency</a:t>
                          </a:r>
                          <a:r>
                            <a:rPr lang="en-GB" sz="1200" baseline="0" dirty="0" smtClean="0"/>
                            <a:t> </a:t>
                          </a:r>
                          <a14:m>
                            <m:oMath xmlns:m="http://schemas.openxmlformats.org/officeDocument/2006/math">
                              <m:d>
                                <m:dPr>
                                  <m:begChr m:val="["/>
                                  <m:endChr m:val="]"/>
                                  <m:ctrlPr>
                                    <a:rPr lang="en-GB" sz="1200" i="1" baseline="0" dirty="0" smtClean="0">
                                      <a:latin typeface="Cambria Math" panose="02040503050406030204" pitchFamily="18" charset="0"/>
                                    </a:rPr>
                                  </m:ctrlPr>
                                </m:dPr>
                                <m:e>
                                  <m:r>
                                    <m:rPr>
                                      <m:sty m:val="p"/>
                                    </m:rPr>
                                    <a:rPr lang="en-GB" sz="1200" i="0" dirty="0" smtClean="0">
                                      <a:latin typeface="Cambria Math" panose="02040503050406030204" pitchFamily="18" charset="0"/>
                                    </a:rPr>
                                    <m:t>MHz</m:t>
                                  </m:r>
                                </m:e>
                              </m:d>
                            </m:oMath>
                          </a14:m>
                          <a:endParaRPr lang="en-GB" sz="1200" dirty="0"/>
                        </a:p>
                      </a:txBody>
                      <a:tcPr/>
                    </a:tc>
                    <a:tc gridSpan="2">
                      <a:txBody>
                        <a:bodyPr/>
                        <a:lstStyle/>
                        <a:p>
                          <a:pPr algn="ctr"/>
                          <a:r>
                            <a:rPr lang="en-GB" sz="1200" dirty="0" smtClean="0"/>
                            <a:t>400</a:t>
                          </a:r>
                          <a:endParaRPr lang="en-GB" sz="1200" dirty="0"/>
                        </a:p>
                      </a:txBody>
                      <a:tcPr/>
                    </a:tc>
                    <a:tc hMerge="1">
                      <a:txBody>
                        <a:bodyPr/>
                        <a:lstStyle/>
                        <a:p>
                          <a:endParaRPr lang="en-GB"/>
                        </a:p>
                      </a:txBody>
                      <a:tcPr/>
                    </a:tc>
                    <a:extLst>
                      <a:ext uri="{0D108BD9-81ED-4DB2-BD59-A6C34878D82A}">
                        <a16:rowId xmlns:a16="http://schemas.microsoft.com/office/drawing/2014/main" val="1621733913"/>
                      </a:ext>
                    </a:extLst>
                  </a:tr>
                  <a:tr h="194074">
                    <a:tc>
                      <a:txBody>
                        <a:bodyPr/>
                        <a:lstStyle/>
                        <a:p>
                          <a:r>
                            <a:rPr lang="en-GB" sz="1200" dirty="0" smtClean="0"/>
                            <a:t>Beam voltage</a:t>
                          </a:r>
                          <a:r>
                            <a:rPr lang="en-GB" sz="1200" baseline="0" dirty="0" smtClean="0"/>
                            <a:t> </a:t>
                          </a:r>
                          <a14:m>
                            <m:oMath xmlns:m="http://schemas.openxmlformats.org/officeDocument/2006/math">
                              <m:d>
                                <m:dPr>
                                  <m:begChr m:val="["/>
                                  <m:endChr m:val="]"/>
                                  <m:ctrlPr>
                                    <a:rPr lang="en-GB" sz="1200" i="1" baseline="0" dirty="0" smtClean="0">
                                      <a:latin typeface="Cambria Math" panose="02040503050406030204" pitchFamily="18" charset="0"/>
                                    </a:rPr>
                                  </m:ctrlPr>
                                </m:dPr>
                                <m:e>
                                  <m:r>
                                    <m:rPr>
                                      <m:sty m:val="p"/>
                                    </m:rPr>
                                    <a:rPr lang="en-GB" sz="1200" i="0" dirty="0" smtClean="0">
                                      <a:latin typeface="Cambria Math" panose="02040503050406030204" pitchFamily="18" charset="0"/>
                                    </a:rPr>
                                    <m:t>kV</m:t>
                                  </m:r>
                                </m:e>
                              </m:d>
                            </m:oMath>
                          </a14:m>
                          <a:endParaRPr lang="en-GB" sz="1200" dirty="0"/>
                        </a:p>
                      </a:txBody>
                      <a:tcPr/>
                    </a:tc>
                    <a:tc gridSpan="2">
                      <a:txBody>
                        <a:bodyPr/>
                        <a:lstStyle/>
                        <a:p>
                          <a:pPr algn="ctr"/>
                          <a:r>
                            <a:rPr lang="en-GB" sz="1200" dirty="0" smtClean="0"/>
                            <a:t>54</a:t>
                          </a:r>
                          <a:endParaRPr lang="en-GB" sz="1200" dirty="0"/>
                        </a:p>
                      </a:txBody>
                      <a:tcPr/>
                    </a:tc>
                    <a:tc hMerge="1">
                      <a:txBody>
                        <a:bodyPr/>
                        <a:lstStyle/>
                        <a:p>
                          <a:endParaRPr lang="en-GB"/>
                        </a:p>
                      </a:txBody>
                      <a:tcPr/>
                    </a:tc>
                    <a:extLst>
                      <a:ext uri="{0D108BD9-81ED-4DB2-BD59-A6C34878D82A}">
                        <a16:rowId xmlns:a16="http://schemas.microsoft.com/office/drawing/2014/main" val="2764907696"/>
                      </a:ext>
                    </a:extLst>
                  </a:tr>
                  <a:tr h="194074">
                    <a:tc>
                      <a:txBody>
                        <a:bodyPr/>
                        <a:lstStyle/>
                        <a:p>
                          <a:r>
                            <a:rPr lang="en-GB" sz="1200" dirty="0" smtClean="0"/>
                            <a:t>Perveance, </a:t>
                          </a:r>
                          <a14:m>
                            <m:oMath xmlns:m="http://schemas.openxmlformats.org/officeDocument/2006/math">
                              <m:d>
                                <m:dPr>
                                  <m:begChr m:val="["/>
                                  <m:endChr m:val="]"/>
                                  <m:ctrlPr>
                                    <a:rPr lang="en-GB" sz="1200" b="0" i="1" smtClean="0">
                                      <a:latin typeface="Cambria Math" panose="02040503050406030204" pitchFamily="18" charset="0"/>
                                    </a:rPr>
                                  </m:ctrlPr>
                                </m:dPr>
                                <m:e>
                                  <m:r>
                                    <m:rPr>
                                      <m:sty m:val="p"/>
                                    </m:rPr>
                                    <a:rPr lang="en-GB" sz="1200" b="0" i="0" smtClean="0">
                                      <a:latin typeface="Cambria Math" panose="02040503050406030204" pitchFamily="18" charset="0"/>
                                    </a:rPr>
                                    <m:t>μK</m:t>
                                  </m:r>
                                </m:e>
                              </m:d>
                            </m:oMath>
                          </a14:m>
                          <a:endParaRPr lang="en-GB" sz="1200" dirty="0"/>
                        </a:p>
                      </a:txBody>
                      <a:tcPr/>
                    </a:tc>
                    <a:tc>
                      <a:txBody>
                        <a:bodyPr/>
                        <a:lstStyle/>
                        <a:p>
                          <a:pPr algn="ctr"/>
                          <a:r>
                            <a:rPr lang="en-GB" sz="1200" dirty="0" smtClean="0"/>
                            <a:t>0.72</a:t>
                          </a:r>
                          <a:endParaRPr lang="en-GB" sz="1200" dirty="0"/>
                        </a:p>
                      </a:txBody>
                      <a:tcPr/>
                    </a:tc>
                    <a:tc>
                      <a:txBody>
                        <a:bodyPr/>
                        <a:lstStyle/>
                        <a:p>
                          <a:pPr algn="ctr"/>
                          <a:r>
                            <a:rPr lang="en-GB" sz="1200" dirty="0" smtClean="0"/>
                            <a:t>0.72</a:t>
                          </a:r>
                          <a:endParaRPr lang="en-GB" sz="1200" dirty="0"/>
                        </a:p>
                      </a:txBody>
                      <a:tcPr>
                        <a:solidFill>
                          <a:schemeClr val="accent2">
                            <a:lumMod val="40000"/>
                            <a:lumOff val="60000"/>
                          </a:schemeClr>
                        </a:solidFill>
                      </a:tcPr>
                    </a:tc>
                    <a:extLst>
                      <a:ext uri="{0D108BD9-81ED-4DB2-BD59-A6C34878D82A}">
                        <a16:rowId xmlns:a16="http://schemas.microsoft.com/office/drawing/2014/main" val="1511033366"/>
                      </a:ext>
                    </a:extLst>
                  </a:tr>
                  <a:tr h="194074">
                    <a:tc>
                      <a:txBody>
                        <a:bodyPr/>
                        <a:lstStyle/>
                        <a:p>
                          <a:r>
                            <a:rPr lang="en-GB" sz="1200" dirty="0" smtClean="0"/>
                            <a:t>Saturated RF</a:t>
                          </a:r>
                          <a:r>
                            <a:rPr lang="en-GB" sz="1200" baseline="0" dirty="0" smtClean="0"/>
                            <a:t> </a:t>
                          </a:r>
                          <a:r>
                            <a:rPr lang="en-GB" sz="1200" dirty="0" smtClean="0"/>
                            <a:t>power </a:t>
                          </a:r>
                          <a14:m>
                            <m:oMath xmlns:m="http://schemas.openxmlformats.org/officeDocument/2006/math">
                              <m:d>
                                <m:dPr>
                                  <m:begChr m:val="["/>
                                  <m:endChr m:val="]"/>
                                  <m:ctrlPr>
                                    <a:rPr lang="en-GB" sz="1200" i="1" dirty="0" smtClean="0">
                                      <a:latin typeface="Cambria Math" panose="02040503050406030204" pitchFamily="18" charset="0"/>
                                    </a:rPr>
                                  </m:ctrlPr>
                                </m:dPr>
                                <m:e>
                                  <m:r>
                                    <m:rPr>
                                      <m:sty m:val="p"/>
                                    </m:rPr>
                                    <a:rPr lang="en-GB" sz="1200" i="0" dirty="0" smtClean="0">
                                      <a:latin typeface="Cambria Math" panose="02040503050406030204" pitchFamily="18" charset="0"/>
                                    </a:rPr>
                                    <m:t>kW</m:t>
                                  </m:r>
                                </m:e>
                              </m:d>
                            </m:oMath>
                          </a14:m>
                          <a:endParaRPr lang="en-GB" sz="1200" dirty="0"/>
                        </a:p>
                      </a:txBody>
                      <a:tcPr/>
                    </a:tc>
                    <a:tc>
                      <a:txBody>
                        <a:bodyPr/>
                        <a:lstStyle/>
                        <a:p>
                          <a:pPr algn="ctr"/>
                          <a:r>
                            <a:rPr lang="en-GB" sz="1200" b="1" dirty="0" smtClean="0"/>
                            <a:t>300</a:t>
                          </a:r>
                          <a:endParaRPr lang="en-GB" sz="1200" b="1" dirty="0"/>
                        </a:p>
                      </a:txBody>
                      <a:tcPr/>
                    </a:tc>
                    <a:tc>
                      <a:txBody>
                        <a:bodyPr/>
                        <a:lstStyle/>
                        <a:p>
                          <a:pPr algn="ctr"/>
                          <a:r>
                            <a:rPr lang="en-GB" sz="1200" b="1" dirty="0" smtClean="0"/>
                            <a:t>350</a:t>
                          </a:r>
                          <a:endParaRPr lang="en-GB" sz="1200" b="1" dirty="0"/>
                        </a:p>
                      </a:txBody>
                      <a:tcPr>
                        <a:solidFill>
                          <a:schemeClr val="accent2">
                            <a:lumMod val="20000"/>
                            <a:lumOff val="80000"/>
                          </a:schemeClr>
                        </a:solidFill>
                      </a:tcPr>
                    </a:tc>
                    <a:extLst>
                      <a:ext uri="{0D108BD9-81ED-4DB2-BD59-A6C34878D82A}">
                        <a16:rowId xmlns:a16="http://schemas.microsoft.com/office/drawing/2014/main" val="3975672169"/>
                      </a:ext>
                    </a:extLst>
                  </a:tr>
                  <a:tr h="194074">
                    <a:tc>
                      <a:txBody>
                        <a:bodyPr/>
                        <a:lstStyle/>
                        <a:p>
                          <a:r>
                            <a:rPr lang="en-GB" sz="1200" dirty="0" smtClean="0"/>
                            <a:t>Efficiency </a:t>
                          </a:r>
                          <a14:m>
                            <m:oMath xmlns:m="http://schemas.openxmlformats.org/officeDocument/2006/math">
                              <m:d>
                                <m:dPr>
                                  <m:begChr m:val="["/>
                                  <m:endChr m:val="]"/>
                                  <m:ctrlPr>
                                    <a:rPr lang="en-GB" sz="1200" i="1" dirty="0" smtClean="0">
                                      <a:latin typeface="Cambria Math" panose="02040503050406030204" pitchFamily="18" charset="0"/>
                                    </a:rPr>
                                  </m:ctrlPr>
                                </m:dPr>
                                <m:e>
                                  <m:r>
                                    <a:rPr lang="en-GB" sz="1200" i="1" dirty="0" smtClean="0">
                                      <a:latin typeface="Cambria Math" panose="02040503050406030204" pitchFamily="18" charset="0"/>
                                    </a:rPr>
                                    <m:t>%</m:t>
                                  </m:r>
                                </m:e>
                              </m:d>
                            </m:oMath>
                          </a14:m>
                          <a:endParaRPr lang="en-GB" sz="1200" dirty="0"/>
                        </a:p>
                      </a:txBody>
                      <a:tcPr/>
                    </a:tc>
                    <a:tc>
                      <a:txBody>
                        <a:bodyPr/>
                        <a:lstStyle/>
                        <a:p>
                          <a:pPr algn="ctr"/>
                          <a:r>
                            <a:rPr lang="en-GB" sz="1200" b="1" dirty="0" smtClean="0">
                              <a:solidFill>
                                <a:schemeClr val="accent6">
                                  <a:lumMod val="75000"/>
                                </a:schemeClr>
                              </a:solidFill>
                            </a:rPr>
                            <a:t>60</a:t>
                          </a:r>
                          <a:endParaRPr lang="en-GB" sz="1200" b="1" dirty="0">
                            <a:solidFill>
                              <a:schemeClr val="accent6">
                                <a:lumMod val="75000"/>
                              </a:schemeClr>
                            </a:solidFill>
                          </a:endParaRPr>
                        </a:p>
                      </a:txBody>
                      <a:tcPr/>
                    </a:tc>
                    <a:tc>
                      <a:txBody>
                        <a:bodyPr/>
                        <a:lstStyle/>
                        <a:p>
                          <a:pPr algn="ctr"/>
                          <a:r>
                            <a:rPr lang="en-GB" sz="1200" b="1" dirty="0" smtClean="0">
                              <a:solidFill>
                                <a:srgbClr val="FF0000"/>
                              </a:solidFill>
                            </a:rPr>
                            <a:t>70</a:t>
                          </a:r>
                          <a:endParaRPr lang="en-GB" sz="1200" b="1" dirty="0">
                            <a:solidFill>
                              <a:srgbClr val="FF0000"/>
                            </a:solidFill>
                          </a:endParaRPr>
                        </a:p>
                      </a:txBody>
                      <a:tcPr>
                        <a:solidFill>
                          <a:schemeClr val="accent2">
                            <a:lumMod val="40000"/>
                            <a:lumOff val="60000"/>
                          </a:schemeClr>
                        </a:solidFill>
                      </a:tcPr>
                    </a:tc>
                    <a:extLst>
                      <a:ext uri="{0D108BD9-81ED-4DB2-BD59-A6C34878D82A}">
                        <a16:rowId xmlns:a16="http://schemas.microsoft.com/office/drawing/2014/main" val="47546590"/>
                      </a:ext>
                    </a:extLst>
                  </a:tr>
                </a:tbl>
              </a:graphicData>
            </a:graphic>
          </p:graphicFrame>
        </mc:Choice>
        <mc:Fallback xmlns="">
          <p:graphicFrame>
            <p:nvGraphicFramePr>
              <p:cNvPr id="12" name="Table 11"/>
              <p:cNvGraphicFramePr>
                <a:graphicFrameLocks noGrp="1"/>
              </p:cNvGraphicFramePr>
              <p:nvPr>
                <p:extLst>
                  <p:ext uri="{D42A27DB-BD31-4B8C-83A1-F6EECF244321}">
                    <p14:modId xmlns:p14="http://schemas.microsoft.com/office/powerpoint/2010/main" val="4018479068"/>
                  </p:ext>
                </p:extLst>
              </p:nvPr>
            </p:nvGraphicFramePr>
            <p:xfrm>
              <a:off x="646110" y="1701297"/>
              <a:ext cx="4990783" cy="1676400"/>
            </p:xfrm>
            <a:graphic>
              <a:graphicData uri="http://schemas.openxmlformats.org/drawingml/2006/table">
                <a:tbl>
                  <a:tblPr firstRow="1" bandRow="1">
                    <a:tableStyleId>{5C22544A-7EE6-4342-B048-85BDC9FD1C3A}</a:tableStyleId>
                  </a:tblPr>
                  <a:tblGrid>
                    <a:gridCol w="2053273">
                      <a:extLst>
                        <a:ext uri="{9D8B030D-6E8A-4147-A177-3AD203B41FA5}">
                          <a16:colId xmlns:a16="http://schemas.microsoft.com/office/drawing/2014/main" val="2782922571"/>
                        </a:ext>
                      </a:extLst>
                    </a:gridCol>
                    <a:gridCol w="1517967">
                      <a:extLst>
                        <a:ext uri="{9D8B030D-6E8A-4147-A177-3AD203B41FA5}">
                          <a16:colId xmlns:a16="http://schemas.microsoft.com/office/drawing/2014/main" val="1012947459"/>
                        </a:ext>
                      </a:extLst>
                    </a:gridCol>
                    <a:gridCol w="1419543">
                      <a:extLst>
                        <a:ext uri="{9D8B030D-6E8A-4147-A177-3AD203B41FA5}">
                          <a16:colId xmlns:a16="http://schemas.microsoft.com/office/drawing/2014/main" val="1909527645"/>
                        </a:ext>
                      </a:extLst>
                    </a:gridCol>
                  </a:tblGrid>
                  <a:tr h="304800">
                    <a:tc>
                      <a:txBody>
                        <a:bodyPr/>
                        <a:lstStyle/>
                        <a:p>
                          <a:pPr algn="ctr"/>
                          <a:r>
                            <a:rPr lang="en-US" sz="1400" dirty="0" smtClean="0"/>
                            <a:t>Parameter</a:t>
                          </a:r>
                          <a:endParaRPr lang="en-GB" sz="1400" dirty="0"/>
                        </a:p>
                      </a:txBody>
                      <a:tcPr anchor="ctr"/>
                    </a:tc>
                    <a:tc>
                      <a:txBody>
                        <a:bodyPr/>
                        <a:lstStyle/>
                        <a:p>
                          <a:pPr algn="ctr"/>
                          <a:r>
                            <a:rPr lang="en-GB" sz="1400" dirty="0" smtClean="0"/>
                            <a:t>present TH2167</a:t>
                          </a:r>
                          <a:endParaRPr lang="en-GB" sz="1400" dirty="0"/>
                        </a:p>
                      </a:txBody>
                      <a:tcPr anchor="ctr"/>
                    </a:tc>
                    <a:tc>
                      <a:txBody>
                        <a:bodyPr/>
                        <a:lstStyle/>
                        <a:p>
                          <a:pPr algn="ctr"/>
                          <a:r>
                            <a:rPr lang="en-GB" sz="1400" dirty="0" smtClean="0"/>
                            <a:t>CSM upgrade</a:t>
                          </a:r>
                          <a:endParaRPr lang="en-GB" sz="1400" dirty="0"/>
                        </a:p>
                      </a:txBody>
                      <a:tcPr anchor="ctr">
                        <a:solidFill>
                          <a:schemeClr val="accent2"/>
                        </a:solidFill>
                      </a:tcPr>
                    </a:tc>
                    <a:extLst>
                      <a:ext uri="{0D108BD9-81ED-4DB2-BD59-A6C34878D82A}">
                        <a16:rowId xmlns:a16="http://schemas.microsoft.com/office/drawing/2014/main" val="907550489"/>
                      </a:ext>
                    </a:extLst>
                  </a:tr>
                  <a:tr h="274320">
                    <a:tc>
                      <a:txBody>
                        <a:bodyPr/>
                        <a:lstStyle/>
                        <a:p>
                          <a:endParaRPr lang="en-US"/>
                        </a:p>
                      </a:txBody>
                      <a:tcPr>
                        <a:blipFill>
                          <a:blip r:embed="rId2"/>
                          <a:stretch>
                            <a:fillRect l="-297" t="-115556" r="-144510" b="-420000"/>
                          </a:stretch>
                        </a:blipFill>
                      </a:tcPr>
                    </a:tc>
                    <a:tc gridSpan="2">
                      <a:txBody>
                        <a:bodyPr/>
                        <a:lstStyle/>
                        <a:p>
                          <a:pPr algn="ctr"/>
                          <a:r>
                            <a:rPr lang="en-GB" sz="1200" dirty="0" smtClean="0"/>
                            <a:t>400</a:t>
                          </a:r>
                          <a:endParaRPr lang="en-GB" sz="1200" dirty="0"/>
                        </a:p>
                      </a:txBody>
                      <a:tcPr/>
                    </a:tc>
                    <a:tc hMerge="1">
                      <a:txBody>
                        <a:bodyPr/>
                        <a:lstStyle/>
                        <a:p>
                          <a:endParaRPr lang="en-GB"/>
                        </a:p>
                      </a:txBody>
                      <a:tcPr/>
                    </a:tc>
                    <a:extLst>
                      <a:ext uri="{0D108BD9-81ED-4DB2-BD59-A6C34878D82A}">
                        <a16:rowId xmlns:a16="http://schemas.microsoft.com/office/drawing/2014/main" val="1621733913"/>
                      </a:ext>
                    </a:extLst>
                  </a:tr>
                  <a:tr h="274320">
                    <a:tc>
                      <a:txBody>
                        <a:bodyPr/>
                        <a:lstStyle/>
                        <a:p>
                          <a:endParaRPr lang="en-US"/>
                        </a:p>
                      </a:txBody>
                      <a:tcPr>
                        <a:blipFill>
                          <a:blip r:embed="rId2"/>
                          <a:stretch>
                            <a:fillRect l="-297" t="-210870" r="-144510" b="-310870"/>
                          </a:stretch>
                        </a:blipFill>
                      </a:tcPr>
                    </a:tc>
                    <a:tc gridSpan="2">
                      <a:txBody>
                        <a:bodyPr/>
                        <a:lstStyle/>
                        <a:p>
                          <a:pPr algn="ctr"/>
                          <a:r>
                            <a:rPr lang="en-GB" sz="1200" dirty="0" smtClean="0"/>
                            <a:t>54</a:t>
                          </a:r>
                          <a:endParaRPr lang="en-GB" sz="1200" dirty="0"/>
                        </a:p>
                      </a:txBody>
                      <a:tcPr/>
                    </a:tc>
                    <a:tc hMerge="1">
                      <a:txBody>
                        <a:bodyPr/>
                        <a:lstStyle/>
                        <a:p>
                          <a:endParaRPr lang="en-GB"/>
                        </a:p>
                      </a:txBody>
                      <a:tcPr/>
                    </a:tc>
                    <a:extLst>
                      <a:ext uri="{0D108BD9-81ED-4DB2-BD59-A6C34878D82A}">
                        <a16:rowId xmlns:a16="http://schemas.microsoft.com/office/drawing/2014/main" val="2764907696"/>
                      </a:ext>
                    </a:extLst>
                  </a:tr>
                  <a:tr h="274320">
                    <a:tc>
                      <a:txBody>
                        <a:bodyPr/>
                        <a:lstStyle/>
                        <a:p>
                          <a:endParaRPr lang="en-US"/>
                        </a:p>
                      </a:txBody>
                      <a:tcPr>
                        <a:blipFill>
                          <a:blip r:embed="rId2"/>
                          <a:stretch>
                            <a:fillRect l="-297" t="-317778" r="-144510" b="-217778"/>
                          </a:stretch>
                        </a:blipFill>
                      </a:tcPr>
                    </a:tc>
                    <a:tc>
                      <a:txBody>
                        <a:bodyPr/>
                        <a:lstStyle/>
                        <a:p>
                          <a:pPr algn="ctr"/>
                          <a:r>
                            <a:rPr lang="en-GB" sz="1200" dirty="0" smtClean="0"/>
                            <a:t>0.72</a:t>
                          </a:r>
                          <a:endParaRPr lang="en-GB" sz="1200" dirty="0"/>
                        </a:p>
                      </a:txBody>
                      <a:tcPr/>
                    </a:tc>
                    <a:tc>
                      <a:txBody>
                        <a:bodyPr/>
                        <a:lstStyle/>
                        <a:p>
                          <a:pPr algn="ctr"/>
                          <a:r>
                            <a:rPr lang="en-GB" sz="1200" dirty="0" smtClean="0"/>
                            <a:t>0.72</a:t>
                          </a:r>
                          <a:endParaRPr lang="en-GB" sz="1200" dirty="0"/>
                        </a:p>
                      </a:txBody>
                      <a:tcPr>
                        <a:solidFill>
                          <a:schemeClr val="accent2">
                            <a:lumMod val="40000"/>
                            <a:lumOff val="60000"/>
                          </a:schemeClr>
                        </a:solidFill>
                      </a:tcPr>
                    </a:tc>
                    <a:extLst>
                      <a:ext uri="{0D108BD9-81ED-4DB2-BD59-A6C34878D82A}">
                        <a16:rowId xmlns:a16="http://schemas.microsoft.com/office/drawing/2014/main" val="1511033366"/>
                      </a:ext>
                    </a:extLst>
                  </a:tr>
                  <a:tr h="274320">
                    <a:tc>
                      <a:txBody>
                        <a:bodyPr/>
                        <a:lstStyle/>
                        <a:p>
                          <a:endParaRPr lang="en-US"/>
                        </a:p>
                      </a:txBody>
                      <a:tcPr>
                        <a:blipFill>
                          <a:blip r:embed="rId2"/>
                          <a:stretch>
                            <a:fillRect l="-297" t="-417778" r="-144510" b="-117778"/>
                          </a:stretch>
                        </a:blipFill>
                      </a:tcPr>
                    </a:tc>
                    <a:tc>
                      <a:txBody>
                        <a:bodyPr/>
                        <a:lstStyle/>
                        <a:p>
                          <a:pPr algn="ctr"/>
                          <a:r>
                            <a:rPr lang="en-GB" sz="1200" b="1" dirty="0" smtClean="0"/>
                            <a:t>300</a:t>
                          </a:r>
                          <a:endParaRPr lang="en-GB" sz="1200" b="1" dirty="0"/>
                        </a:p>
                      </a:txBody>
                      <a:tcPr/>
                    </a:tc>
                    <a:tc>
                      <a:txBody>
                        <a:bodyPr/>
                        <a:lstStyle/>
                        <a:p>
                          <a:pPr algn="ctr"/>
                          <a:r>
                            <a:rPr lang="en-GB" sz="1200" b="1" dirty="0" smtClean="0"/>
                            <a:t>350</a:t>
                          </a:r>
                          <a:endParaRPr lang="en-GB" sz="1200" b="1" dirty="0"/>
                        </a:p>
                      </a:txBody>
                      <a:tcPr>
                        <a:solidFill>
                          <a:schemeClr val="accent2">
                            <a:lumMod val="20000"/>
                            <a:lumOff val="80000"/>
                          </a:schemeClr>
                        </a:solidFill>
                      </a:tcPr>
                    </a:tc>
                    <a:extLst>
                      <a:ext uri="{0D108BD9-81ED-4DB2-BD59-A6C34878D82A}">
                        <a16:rowId xmlns:a16="http://schemas.microsoft.com/office/drawing/2014/main" val="3975672169"/>
                      </a:ext>
                    </a:extLst>
                  </a:tr>
                  <a:tr h="274320">
                    <a:tc>
                      <a:txBody>
                        <a:bodyPr/>
                        <a:lstStyle/>
                        <a:p>
                          <a:endParaRPr lang="en-US"/>
                        </a:p>
                      </a:txBody>
                      <a:tcPr>
                        <a:blipFill>
                          <a:blip r:embed="rId2"/>
                          <a:stretch>
                            <a:fillRect l="-297" t="-517778" r="-144510" b="-17778"/>
                          </a:stretch>
                        </a:blipFill>
                      </a:tcPr>
                    </a:tc>
                    <a:tc>
                      <a:txBody>
                        <a:bodyPr/>
                        <a:lstStyle/>
                        <a:p>
                          <a:pPr algn="ctr"/>
                          <a:r>
                            <a:rPr lang="en-GB" sz="1200" b="1" dirty="0" smtClean="0">
                              <a:solidFill>
                                <a:schemeClr val="accent6">
                                  <a:lumMod val="75000"/>
                                </a:schemeClr>
                              </a:solidFill>
                            </a:rPr>
                            <a:t>60</a:t>
                          </a:r>
                          <a:endParaRPr lang="en-GB" sz="1200" b="1" dirty="0">
                            <a:solidFill>
                              <a:schemeClr val="accent6">
                                <a:lumMod val="75000"/>
                              </a:schemeClr>
                            </a:solidFill>
                          </a:endParaRPr>
                        </a:p>
                      </a:txBody>
                      <a:tcPr/>
                    </a:tc>
                    <a:tc>
                      <a:txBody>
                        <a:bodyPr/>
                        <a:lstStyle/>
                        <a:p>
                          <a:pPr algn="ctr"/>
                          <a:r>
                            <a:rPr lang="en-GB" sz="1200" b="1" dirty="0" smtClean="0">
                              <a:solidFill>
                                <a:srgbClr val="FF0000"/>
                              </a:solidFill>
                            </a:rPr>
                            <a:t>70</a:t>
                          </a:r>
                          <a:endParaRPr lang="en-GB" sz="1200" b="1" dirty="0">
                            <a:solidFill>
                              <a:srgbClr val="FF0000"/>
                            </a:solidFill>
                          </a:endParaRPr>
                        </a:p>
                      </a:txBody>
                      <a:tcPr>
                        <a:solidFill>
                          <a:schemeClr val="accent2">
                            <a:lumMod val="40000"/>
                            <a:lumOff val="60000"/>
                          </a:schemeClr>
                        </a:solidFill>
                      </a:tcPr>
                    </a:tc>
                    <a:extLst>
                      <a:ext uri="{0D108BD9-81ED-4DB2-BD59-A6C34878D82A}">
                        <a16:rowId xmlns:a16="http://schemas.microsoft.com/office/drawing/2014/main" val="47546590"/>
                      </a:ext>
                    </a:extLst>
                  </a:tr>
                </a:tbl>
              </a:graphicData>
            </a:graphic>
          </p:graphicFrame>
        </mc:Fallback>
      </mc:AlternateContent>
      <p:pic>
        <p:nvPicPr>
          <p:cNvPr id="14" name="Picture 13"/>
          <p:cNvPicPr>
            <a:picLocks noChangeAspect="1"/>
          </p:cNvPicPr>
          <p:nvPr/>
        </p:nvPicPr>
        <p:blipFill>
          <a:blip r:embed="rId3"/>
          <a:stretch>
            <a:fillRect/>
          </a:stretch>
        </p:blipFill>
        <p:spPr>
          <a:xfrm>
            <a:off x="6544864" y="1701297"/>
            <a:ext cx="4841803" cy="2571298"/>
          </a:xfrm>
          <a:prstGeom prst="rect">
            <a:avLst/>
          </a:prstGeom>
        </p:spPr>
      </p:pic>
      <p:pic>
        <p:nvPicPr>
          <p:cNvPr id="15" name="Picture 14"/>
          <p:cNvPicPr>
            <a:picLocks noChangeAspect="1"/>
          </p:cNvPicPr>
          <p:nvPr/>
        </p:nvPicPr>
        <p:blipFill rotWithShape="1">
          <a:blip r:embed="rId4"/>
          <a:srcRect b="17716"/>
          <a:stretch/>
        </p:blipFill>
        <p:spPr>
          <a:xfrm>
            <a:off x="4301780" y="4382304"/>
            <a:ext cx="7088736" cy="2181724"/>
          </a:xfrm>
          <a:prstGeom prst="rect">
            <a:avLst/>
          </a:prstGeom>
        </p:spPr>
      </p:pic>
      <mc:AlternateContent xmlns:mc="http://schemas.openxmlformats.org/markup-compatibility/2006" xmlns:a14="http://schemas.microsoft.com/office/drawing/2010/main">
        <mc:Choice Requires="a14">
          <p:sp>
            <p:nvSpPr>
              <p:cNvPr id="2" name="TextBox 1"/>
              <p:cNvSpPr txBox="1"/>
              <p:nvPr/>
            </p:nvSpPr>
            <p:spPr>
              <a:xfrm>
                <a:off x="373626" y="3556835"/>
                <a:ext cx="4709651" cy="2800767"/>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t>CSM: “Core Stabilisation Method”</a:t>
                </a:r>
              </a:p>
              <a:p>
                <a:pPr marL="285750" indent="-285750">
                  <a:buFont typeface="Arial" panose="020B0604020202020204" pitchFamily="34" charset="0"/>
                  <a:buChar char="•"/>
                </a:pPr>
                <a:r>
                  <a:rPr lang="en-GB" sz="1600" dirty="0" smtClean="0"/>
                  <a:t>Uses 3</a:t>
                </a:r>
                <a:r>
                  <a:rPr lang="en-GB" sz="1600" baseline="30000" dirty="0" smtClean="0"/>
                  <a:t>rd</a:t>
                </a:r>
                <a:r>
                  <a:rPr lang="en-GB" sz="1600" dirty="0" smtClean="0"/>
                  <a:t> harmonic cavity.</a:t>
                </a:r>
              </a:p>
              <a:p>
                <a:pPr marL="285750" indent="-285750">
                  <a:buFont typeface="Arial" panose="020B0604020202020204" pitchFamily="34" charset="0"/>
                  <a:buChar char="•"/>
                </a:pPr>
                <a:r>
                  <a:rPr lang="en-GB" sz="1600" dirty="0" smtClean="0"/>
                  <a:t>Efficiency increase 60% </a:t>
                </a:r>
                <a:r>
                  <a:rPr lang="en-GB" sz="1600" dirty="0" smtClean="0">
                    <a:sym typeface="Wingdings" panose="05000000000000000000" pitchFamily="2" charset="2"/>
                  </a:rPr>
                  <a:t> 70%</a:t>
                </a:r>
              </a:p>
              <a:p>
                <a:pPr marL="285750" indent="-285750">
                  <a:buFont typeface="Arial" panose="020B0604020202020204" pitchFamily="34" charset="0"/>
                  <a:buChar char="•"/>
                </a:pPr>
                <a:r>
                  <a:rPr lang="en-GB" sz="1600" dirty="0" smtClean="0">
                    <a:sym typeface="Wingdings" panose="05000000000000000000" pitchFamily="2" charset="2"/>
                  </a:rPr>
                  <a:t>“Drop-in” replacement (same HV supply, same </a:t>
                </a:r>
                <a:r>
                  <a:rPr lang="en-GB" sz="1600" dirty="0" err="1" smtClean="0">
                    <a:sym typeface="Wingdings" panose="05000000000000000000" pitchFamily="2" charset="2"/>
                  </a:rPr>
                  <a:t>perveance</a:t>
                </a:r>
                <a:r>
                  <a:rPr lang="en-GB" sz="1600" dirty="0" smtClean="0">
                    <a:sym typeface="Wingdings" panose="05000000000000000000" pitchFamily="2" charset="2"/>
                  </a:rPr>
                  <a:t>, same drive).</a:t>
                </a:r>
              </a:p>
              <a:p>
                <a:pPr marL="285750" indent="-285750">
                  <a:buFont typeface="Arial" panose="020B0604020202020204" pitchFamily="34" charset="0"/>
                  <a:buChar char="•"/>
                </a:pPr>
                <a:r>
                  <a:rPr lang="en-GB" sz="1600" dirty="0" smtClean="0">
                    <a:sym typeface="Wingdings" panose="05000000000000000000" pitchFamily="2" charset="2"/>
                  </a:rPr>
                  <a:t>Proof of principle for FCC!</a:t>
                </a:r>
              </a:p>
              <a:p>
                <a:pPr marL="285750" indent="-285750">
                  <a:buFont typeface="Arial" panose="020B0604020202020204" pitchFamily="34" charset="0"/>
                  <a:buChar char="•"/>
                </a:pPr>
                <a:endParaRPr lang="en-GB" sz="1600" dirty="0">
                  <a:sym typeface="Wingdings" panose="05000000000000000000" pitchFamily="2" charset="2"/>
                </a:endParaRPr>
              </a:p>
              <a:p>
                <a:pPr marL="285750" indent="-285750">
                  <a:buFont typeface="Arial" panose="020B0604020202020204" pitchFamily="34" charset="0"/>
                  <a:buChar char="•"/>
                </a:pPr>
                <a:r>
                  <a:rPr lang="en-GB" sz="1600" b="1" dirty="0" smtClean="0">
                    <a:sym typeface="Wingdings" panose="05000000000000000000" pitchFamily="2" charset="2"/>
                  </a:rPr>
                  <a:t>This is only a moderate step, respecting </a:t>
                </a:r>
                <a:br>
                  <a:rPr lang="en-GB" sz="1600" b="1" dirty="0" smtClean="0">
                    <a:sym typeface="Wingdings" panose="05000000000000000000" pitchFamily="2" charset="2"/>
                  </a:rPr>
                </a:br>
                <a:r>
                  <a:rPr lang="en-GB" sz="1600" b="1" dirty="0" smtClean="0">
                    <a:sym typeface="Wingdings" panose="05000000000000000000" pitchFamily="2" charset="2"/>
                  </a:rPr>
                  <a:t>practical constraints by the presently </a:t>
                </a:r>
                <a:br>
                  <a:rPr lang="en-GB" sz="1600" b="1" dirty="0" smtClean="0">
                    <a:sym typeface="Wingdings" panose="05000000000000000000" pitchFamily="2" charset="2"/>
                  </a:rPr>
                </a:br>
                <a:r>
                  <a:rPr lang="en-GB" sz="1600" b="1" dirty="0" smtClean="0">
                    <a:sym typeface="Wingdings" panose="05000000000000000000" pitchFamily="2" charset="2"/>
                  </a:rPr>
                  <a:t>installed klystrons – a full optimization for an FCC 400 MHz tube, targeting </a:t>
                </a:r>
                <a14:m>
                  <m:oMath xmlns:m="http://schemas.openxmlformats.org/officeDocument/2006/math">
                    <m:r>
                      <a:rPr lang="en-GB" sz="1600" b="1" i="1" smtClean="0">
                        <a:latin typeface="Cambria Math" panose="02040503050406030204" pitchFamily="18" charset="0"/>
                        <a:sym typeface="Wingdings" panose="05000000000000000000" pitchFamily="2" charset="2"/>
                      </a:rPr>
                      <m:t>𝜼</m:t>
                    </m:r>
                    <m:r>
                      <a:rPr lang="en-GB" sz="1600" b="1" i="1" smtClean="0">
                        <a:latin typeface="Cambria Math" panose="02040503050406030204" pitchFamily="18" charset="0"/>
                        <a:sym typeface="Wingdings" panose="05000000000000000000" pitchFamily="2" charset="2"/>
                      </a:rPr>
                      <m:t>≈</m:t>
                    </m:r>
                    <m:r>
                      <a:rPr lang="en-GB" sz="1600" b="1" i="1" smtClean="0">
                        <a:latin typeface="Cambria Math" panose="02040503050406030204" pitchFamily="18" charset="0"/>
                        <a:sym typeface="Wingdings" panose="05000000000000000000" pitchFamily="2" charset="2"/>
                      </a:rPr>
                      <m:t>𝟖𝟓</m:t>
                    </m:r>
                    <m:r>
                      <a:rPr lang="en-GB" sz="1600" b="1" i="1" smtClean="0">
                        <a:latin typeface="Cambria Math" panose="02040503050406030204" pitchFamily="18" charset="0"/>
                        <a:sym typeface="Wingdings" panose="05000000000000000000" pitchFamily="2" charset="2"/>
                      </a:rPr>
                      <m:t>%</m:t>
                    </m:r>
                  </m:oMath>
                </a14:m>
                <a:r>
                  <a:rPr lang="en-GB" sz="1600" b="1" dirty="0" smtClean="0">
                    <a:sym typeface="Wingdings" panose="05000000000000000000" pitchFamily="2" charset="2"/>
                  </a:rPr>
                  <a:t> has started.</a:t>
                </a:r>
                <a:endParaRPr lang="en-GB" sz="1600" b="1" dirty="0"/>
              </a:p>
            </p:txBody>
          </p:sp>
        </mc:Choice>
        <mc:Fallback xmlns="">
          <p:sp>
            <p:nvSpPr>
              <p:cNvPr id="2" name="TextBox 1"/>
              <p:cNvSpPr txBox="1">
                <a:spLocks noRot="1" noChangeAspect="1" noMove="1" noResize="1" noEditPoints="1" noAdjustHandles="1" noChangeArrowheads="1" noChangeShapeType="1" noTextEdit="1"/>
              </p:cNvSpPr>
              <p:nvPr/>
            </p:nvSpPr>
            <p:spPr>
              <a:xfrm>
                <a:off x="373626" y="3556835"/>
                <a:ext cx="4709651" cy="2800767"/>
              </a:xfrm>
              <a:prstGeom prst="rect">
                <a:avLst/>
              </a:prstGeom>
              <a:blipFill>
                <a:blip r:embed="rId5"/>
                <a:stretch>
                  <a:fillRect l="-517" t="-652" b="-1739"/>
                </a:stretch>
              </a:blipFill>
            </p:spPr>
            <p:txBody>
              <a:bodyPr/>
              <a:lstStyle/>
              <a:p>
                <a:r>
                  <a:rPr lang="en-GB">
                    <a:noFill/>
                  </a:rPr>
                  <a:t> </a:t>
                </a:r>
              </a:p>
            </p:txBody>
          </p:sp>
        </mc:Fallback>
      </mc:AlternateContent>
      <p:sp>
        <p:nvSpPr>
          <p:cNvPr id="10" name="Left-Right Arrow 9"/>
          <p:cNvSpPr/>
          <p:nvPr/>
        </p:nvSpPr>
        <p:spPr>
          <a:xfrm rot="18177554">
            <a:off x="9029816" y="4243146"/>
            <a:ext cx="1513210" cy="517110"/>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DFD9E316-87D4-4A21-98EC-44DD3463A42D}"/>
              </a:ext>
            </a:extLst>
          </p:cNvPr>
          <p:cNvSpPr txBox="1"/>
          <p:nvPr/>
        </p:nvSpPr>
        <p:spPr>
          <a:xfrm>
            <a:off x="8965765" y="203856"/>
            <a:ext cx="2943370" cy="369332"/>
          </a:xfrm>
          <a:prstGeom prst="rect">
            <a:avLst/>
          </a:prstGeom>
          <a:noFill/>
        </p:spPr>
        <p:txBody>
          <a:bodyPr wrap="none" rtlCol="0">
            <a:spAutoFit/>
          </a:bodyPr>
          <a:lstStyle/>
          <a:p>
            <a:pPr lvl="0">
              <a:defRPr/>
            </a:pPr>
            <a:r>
              <a:rPr lang="en-US" dirty="0" smtClean="0">
                <a:solidFill>
                  <a:srgbClr val="0070C0"/>
                </a:solidFill>
              </a:rPr>
              <a:t>I</a:t>
            </a:r>
            <a:r>
              <a:rPr lang="en-US" dirty="0">
                <a:solidFill>
                  <a:srgbClr val="0070C0"/>
                </a:solidFill>
              </a:rPr>
              <a:t>. Syratchev, J. </a:t>
            </a:r>
            <a:r>
              <a:rPr lang="en-US" dirty="0" err="1">
                <a:solidFill>
                  <a:srgbClr val="0070C0"/>
                </a:solidFill>
              </a:rPr>
              <a:t>Cai</a:t>
            </a:r>
            <a:r>
              <a:rPr lang="en-US" dirty="0">
                <a:solidFill>
                  <a:srgbClr val="0070C0"/>
                </a:solidFill>
              </a:rPr>
              <a:t>, Thales </a:t>
            </a:r>
            <a:r>
              <a:rPr lang="en-US" dirty="0" smtClean="0">
                <a:solidFill>
                  <a:srgbClr val="0070C0"/>
                </a:solidFill>
              </a:rPr>
              <a:t>AVS</a:t>
            </a:r>
            <a:endParaRPr lang="en-US" dirty="0">
              <a:solidFill>
                <a:srgbClr val="0070C0"/>
              </a:solidFill>
            </a:endParaRPr>
          </a:p>
        </p:txBody>
      </p:sp>
      <p:sp>
        <p:nvSpPr>
          <p:cNvPr id="7" name="Date Placeholder 6"/>
          <p:cNvSpPr>
            <a:spLocks noGrp="1"/>
          </p:cNvSpPr>
          <p:nvPr>
            <p:ph type="dt" sz="half" idx="10"/>
          </p:nvPr>
        </p:nvSpPr>
        <p:spPr/>
        <p:txBody>
          <a:bodyPr/>
          <a:lstStyle/>
          <a:p>
            <a:r>
              <a:rPr lang="en-US" smtClean="0"/>
              <a:t>8 October 2020</a:t>
            </a:r>
            <a:endParaRPr lang="en-GB"/>
          </a:p>
        </p:txBody>
      </p:sp>
      <p:sp>
        <p:nvSpPr>
          <p:cNvPr id="8" name="Footer Placeholder 7"/>
          <p:cNvSpPr>
            <a:spLocks noGrp="1"/>
          </p:cNvSpPr>
          <p:nvPr>
            <p:ph type="ftr" sz="quarter" idx="11"/>
          </p:nvPr>
        </p:nvSpPr>
        <p:spPr/>
        <p:txBody>
          <a:bodyPr/>
          <a:lstStyle/>
          <a:p>
            <a:r>
              <a:rPr lang="en-GB" smtClean="0"/>
              <a:t>Erk Jensen/CERN      -         EIC/FCC-ee Commonalities of RF Systems</a:t>
            </a:r>
            <a:endParaRPr lang="en-GB"/>
          </a:p>
        </p:txBody>
      </p:sp>
      <p:sp>
        <p:nvSpPr>
          <p:cNvPr id="9" name="Slide Number Placeholder 8"/>
          <p:cNvSpPr>
            <a:spLocks noGrp="1"/>
          </p:cNvSpPr>
          <p:nvPr>
            <p:ph type="sldNum" sz="quarter" idx="12"/>
          </p:nvPr>
        </p:nvSpPr>
        <p:spPr/>
        <p:txBody>
          <a:bodyPr/>
          <a:lstStyle/>
          <a:p>
            <a:fld id="{67602582-7AAF-4A3E-8BA5-49CA6D61B5E0}" type="slidenum">
              <a:rPr lang="en-GB" smtClean="0"/>
              <a:t>25</a:t>
            </a:fld>
            <a:endParaRPr lang="en-GB"/>
          </a:p>
        </p:txBody>
      </p:sp>
    </p:spTree>
    <p:extLst>
      <p:ext uri="{BB962C8B-B14F-4D97-AF65-F5344CB8AC3E}">
        <p14:creationId xmlns:p14="http://schemas.microsoft.com/office/powerpoint/2010/main" val="132677019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600" dirty="0"/>
              <a:t>FCC-</a:t>
            </a:r>
            <a:r>
              <a:rPr lang="en-GB" sz="3600" dirty="0" err="1"/>
              <a:t>ee</a:t>
            </a:r>
            <a:r>
              <a:rPr lang="en-GB" sz="3600" dirty="0"/>
              <a:t> High-Efficiency 800 MHz Klystron: </a:t>
            </a:r>
            <a:br>
              <a:rPr lang="en-GB" sz="3600" dirty="0"/>
            </a:br>
            <a:r>
              <a:rPr lang="en-GB" sz="3600" dirty="0"/>
              <a:t>134 kV × 12.5 A × </a:t>
            </a:r>
            <a:r>
              <a:rPr lang="en-US" altLang="zh-CN" sz="3600" b="1" u="sng" dirty="0">
                <a:solidFill>
                  <a:srgbClr val="FF0000"/>
                </a:solidFill>
              </a:rPr>
              <a:t>80% </a:t>
            </a:r>
            <a:r>
              <a:rPr lang="en-US" altLang="zh-CN" sz="3600" dirty="0"/>
              <a:t>&gt; 1.3 MW</a:t>
            </a:r>
            <a:endParaRPr lang="en-US" sz="3600" dirty="0"/>
          </a:p>
        </p:txBody>
      </p:sp>
      <p:pic>
        <p:nvPicPr>
          <p:cNvPr id="8" name="Picture 7"/>
          <p:cNvPicPr>
            <a:picLocks noChangeAspect="1"/>
          </p:cNvPicPr>
          <p:nvPr/>
        </p:nvPicPr>
        <p:blipFill>
          <a:blip r:embed="rId2"/>
          <a:stretch>
            <a:fillRect/>
          </a:stretch>
        </p:blipFill>
        <p:spPr>
          <a:xfrm>
            <a:off x="1984159" y="1716503"/>
            <a:ext cx="2883043" cy="2188397"/>
          </a:xfrm>
          <a:prstGeom prst="rect">
            <a:avLst/>
          </a:prstGeom>
        </p:spPr>
      </p:pic>
      <p:pic>
        <p:nvPicPr>
          <p:cNvPr id="9" name="Picture 8"/>
          <p:cNvPicPr>
            <a:picLocks noChangeAspect="1"/>
          </p:cNvPicPr>
          <p:nvPr/>
        </p:nvPicPr>
        <p:blipFill>
          <a:blip r:embed="rId3"/>
          <a:stretch>
            <a:fillRect/>
          </a:stretch>
        </p:blipFill>
        <p:spPr>
          <a:xfrm>
            <a:off x="4867202" y="1716503"/>
            <a:ext cx="2743275" cy="2188397"/>
          </a:xfrm>
          <a:prstGeom prst="rect">
            <a:avLst/>
          </a:prstGeom>
        </p:spPr>
      </p:pic>
      <p:pic>
        <p:nvPicPr>
          <p:cNvPr id="10" name="Picture 9"/>
          <p:cNvPicPr>
            <a:picLocks noChangeAspect="1"/>
          </p:cNvPicPr>
          <p:nvPr/>
        </p:nvPicPr>
        <p:blipFill>
          <a:blip r:embed="rId4"/>
          <a:stretch>
            <a:fillRect/>
          </a:stretch>
        </p:blipFill>
        <p:spPr>
          <a:xfrm>
            <a:off x="1958845" y="3904898"/>
            <a:ext cx="2908355" cy="2188398"/>
          </a:xfrm>
          <a:prstGeom prst="rect">
            <a:avLst/>
          </a:prstGeom>
        </p:spPr>
      </p:pic>
      <p:pic>
        <p:nvPicPr>
          <p:cNvPr id="11" name="Picture 10"/>
          <p:cNvPicPr>
            <a:picLocks noChangeAspect="1"/>
          </p:cNvPicPr>
          <p:nvPr/>
        </p:nvPicPr>
        <p:blipFill>
          <a:blip r:embed="rId5"/>
          <a:stretch>
            <a:fillRect/>
          </a:stretch>
        </p:blipFill>
        <p:spPr>
          <a:xfrm>
            <a:off x="2504411" y="4796378"/>
            <a:ext cx="1218262" cy="1004406"/>
          </a:xfrm>
          <a:prstGeom prst="rect">
            <a:avLst/>
          </a:prstGeom>
        </p:spPr>
      </p:pic>
      <p:pic>
        <p:nvPicPr>
          <p:cNvPr id="12" name="Picture 11"/>
          <p:cNvPicPr>
            <a:picLocks noChangeAspect="1"/>
          </p:cNvPicPr>
          <p:nvPr/>
        </p:nvPicPr>
        <p:blipFill>
          <a:blip r:embed="rId6"/>
          <a:stretch>
            <a:fillRect/>
          </a:stretch>
        </p:blipFill>
        <p:spPr>
          <a:xfrm>
            <a:off x="7610476" y="1716503"/>
            <a:ext cx="2701466" cy="2188397"/>
          </a:xfrm>
          <a:prstGeom prst="rect">
            <a:avLst/>
          </a:prstGeom>
        </p:spPr>
      </p:pic>
      <p:pic>
        <p:nvPicPr>
          <p:cNvPr id="13" name="Picture 12"/>
          <p:cNvPicPr>
            <a:picLocks noChangeAspect="1"/>
          </p:cNvPicPr>
          <p:nvPr/>
        </p:nvPicPr>
        <p:blipFill>
          <a:blip r:embed="rId7"/>
          <a:stretch>
            <a:fillRect/>
          </a:stretch>
        </p:blipFill>
        <p:spPr>
          <a:xfrm>
            <a:off x="8086568" y="2636589"/>
            <a:ext cx="1342358" cy="990787"/>
          </a:xfrm>
          <a:prstGeom prst="rect">
            <a:avLst/>
          </a:prstGeom>
        </p:spPr>
      </p:pic>
      <p:pic>
        <p:nvPicPr>
          <p:cNvPr id="14" name="Picture 13"/>
          <p:cNvPicPr>
            <a:picLocks noChangeAspect="1"/>
          </p:cNvPicPr>
          <p:nvPr/>
        </p:nvPicPr>
        <p:blipFill>
          <a:blip r:embed="rId8"/>
          <a:stretch>
            <a:fillRect/>
          </a:stretch>
        </p:blipFill>
        <p:spPr>
          <a:xfrm>
            <a:off x="4867199" y="3904898"/>
            <a:ext cx="2924293" cy="2188397"/>
          </a:xfrm>
          <a:prstGeom prst="rect">
            <a:avLst/>
          </a:prstGeom>
        </p:spPr>
      </p:pic>
      <p:pic>
        <p:nvPicPr>
          <p:cNvPr id="15" name="Picture 14"/>
          <p:cNvPicPr>
            <a:picLocks noChangeAspect="1"/>
          </p:cNvPicPr>
          <p:nvPr/>
        </p:nvPicPr>
        <p:blipFill>
          <a:blip r:embed="rId9"/>
          <a:stretch>
            <a:fillRect/>
          </a:stretch>
        </p:blipFill>
        <p:spPr>
          <a:xfrm>
            <a:off x="7750240" y="3926903"/>
            <a:ext cx="2666240" cy="2166392"/>
          </a:xfrm>
          <a:prstGeom prst="rect">
            <a:avLst/>
          </a:prstGeom>
        </p:spPr>
      </p:pic>
      <p:sp>
        <p:nvSpPr>
          <p:cNvPr id="16" name="TextBox 15">
            <a:extLst>
              <a:ext uri="{FF2B5EF4-FFF2-40B4-BE49-F238E27FC236}">
                <a16:creationId xmlns:a16="http://schemas.microsoft.com/office/drawing/2014/main" id="{DFD9E316-87D4-4A21-98EC-44DD3463A42D}"/>
              </a:ext>
            </a:extLst>
          </p:cNvPr>
          <p:cNvSpPr txBox="1"/>
          <p:nvPr/>
        </p:nvSpPr>
        <p:spPr>
          <a:xfrm>
            <a:off x="10086643" y="203856"/>
            <a:ext cx="1818190" cy="369332"/>
          </a:xfrm>
          <a:prstGeom prst="rect">
            <a:avLst/>
          </a:prstGeom>
          <a:noFill/>
        </p:spPr>
        <p:txBody>
          <a:bodyPr wrap="none" rtlCol="0">
            <a:spAutoFit/>
          </a:bodyPr>
          <a:lstStyle/>
          <a:p>
            <a:pPr lvl="0">
              <a:defRPr/>
            </a:pPr>
            <a:r>
              <a:rPr lang="en-US" dirty="0" smtClean="0">
                <a:solidFill>
                  <a:srgbClr val="0070C0"/>
                </a:solidFill>
              </a:rPr>
              <a:t>I</a:t>
            </a:r>
            <a:r>
              <a:rPr lang="en-US" dirty="0">
                <a:solidFill>
                  <a:srgbClr val="0070C0"/>
                </a:solidFill>
              </a:rPr>
              <a:t>. Syratchev, J. </a:t>
            </a:r>
            <a:r>
              <a:rPr lang="en-US" dirty="0" err="1" smtClean="0">
                <a:solidFill>
                  <a:srgbClr val="0070C0"/>
                </a:solidFill>
              </a:rPr>
              <a:t>Cai</a:t>
            </a:r>
            <a:endParaRPr lang="en-US" dirty="0">
              <a:solidFill>
                <a:srgbClr val="0070C0"/>
              </a:solidFill>
            </a:endParaRPr>
          </a:p>
        </p:txBody>
      </p:sp>
      <p:sp>
        <p:nvSpPr>
          <p:cNvPr id="17" name="Date Placeholder 16"/>
          <p:cNvSpPr>
            <a:spLocks noGrp="1"/>
          </p:cNvSpPr>
          <p:nvPr>
            <p:ph type="dt" sz="half" idx="10"/>
          </p:nvPr>
        </p:nvSpPr>
        <p:spPr/>
        <p:txBody>
          <a:bodyPr/>
          <a:lstStyle/>
          <a:p>
            <a:r>
              <a:rPr lang="en-US" smtClean="0"/>
              <a:t>8 October 2020</a:t>
            </a:r>
            <a:endParaRPr lang="en-GB"/>
          </a:p>
        </p:txBody>
      </p:sp>
      <p:sp>
        <p:nvSpPr>
          <p:cNvPr id="18" name="Footer Placeholder 17"/>
          <p:cNvSpPr>
            <a:spLocks noGrp="1"/>
          </p:cNvSpPr>
          <p:nvPr>
            <p:ph type="ftr" sz="quarter" idx="11"/>
          </p:nvPr>
        </p:nvSpPr>
        <p:spPr/>
        <p:txBody>
          <a:bodyPr/>
          <a:lstStyle/>
          <a:p>
            <a:r>
              <a:rPr lang="en-GB" smtClean="0"/>
              <a:t>Erk Jensen/CERN      -         EIC/FCC-ee Commonalities of RF Systems</a:t>
            </a:r>
            <a:endParaRPr lang="en-GB"/>
          </a:p>
        </p:txBody>
      </p:sp>
      <p:sp>
        <p:nvSpPr>
          <p:cNvPr id="19" name="Slide Number Placeholder 18"/>
          <p:cNvSpPr>
            <a:spLocks noGrp="1"/>
          </p:cNvSpPr>
          <p:nvPr>
            <p:ph type="sldNum" sz="quarter" idx="12"/>
          </p:nvPr>
        </p:nvSpPr>
        <p:spPr/>
        <p:txBody>
          <a:bodyPr/>
          <a:lstStyle/>
          <a:p>
            <a:fld id="{67602582-7AAF-4A3E-8BA5-49CA6D61B5E0}" type="slidenum">
              <a:rPr lang="en-GB" smtClean="0"/>
              <a:t>26</a:t>
            </a:fld>
            <a:endParaRPr lang="en-GB"/>
          </a:p>
        </p:txBody>
      </p:sp>
    </p:spTree>
    <p:extLst>
      <p:ext uri="{BB962C8B-B14F-4D97-AF65-F5344CB8AC3E}">
        <p14:creationId xmlns:p14="http://schemas.microsoft.com/office/powerpoint/2010/main" val="18010480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52382" y="141054"/>
            <a:ext cx="6491064" cy="352967"/>
          </a:xfrm>
        </p:spPr>
        <p:txBody>
          <a:bodyPr>
            <a:normAutofit fontScale="90000"/>
          </a:bodyPr>
          <a:lstStyle/>
          <a:p>
            <a:r>
              <a:rPr lang="en-US" dirty="0" smtClean="0"/>
              <a:t>Benchmark with PIC code</a:t>
            </a:r>
            <a:endParaRPr lang="en-US" dirty="0"/>
          </a:p>
        </p:txBody>
      </p:sp>
      <p:pic>
        <p:nvPicPr>
          <p:cNvPr id="20" name="Content Placeholder 122"/>
          <p:cNvPicPr>
            <a:picLocks noGrp="1"/>
          </p:cNvPicPr>
          <p:nvPr>
            <p:ph idx="4294967295"/>
          </p:nvPr>
        </p:nvPicPr>
        <p:blipFill>
          <a:blip r:embed="rId2">
            <a:extLst>
              <a:ext uri="{28A0092B-C50C-407E-A947-70E740481C1C}">
                <a14:useLocalDpi xmlns:a14="http://schemas.microsoft.com/office/drawing/2010/main" val="0"/>
              </a:ext>
            </a:extLst>
          </a:blip>
          <a:stretch>
            <a:fillRect/>
          </a:stretch>
        </p:blipFill>
        <p:spPr>
          <a:xfrm>
            <a:off x="2135961" y="585853"/>
            <a:ext cx="3479695" cy="2304256"/>
          </a:xfrm>
          <a:prstGeom prst="rect">
            <a:avLst/>
          </a:prstGeom>
        </p:spPr>
      </p:pic>
      <p:pic>
        <p:nvPicPr>
          <p:cNvPr id="21" name="Picture 20"/>
          <p:cNvPicPr/>
          <p:nvPr/>
        </p:nvPicPr>
        <p:blipFill>
          <a:blip r:embed="rId3" cstate="print">
            <a:extLst>
              <a:ext uri="{28A0092B-C50C-407E-A947-70E740481C1C}">
                <a14:useLocalDpi xmlns:a14="http://schemas.microsoft.com/office/drawing/2010/main" val="0"/>
              </a:ext>
            </a:extLst>
          </a:blip>
          <a:stretch>
            <a:fillRect/>
          </a:stretch>
        </p:blipFill>
        <p:spPr>
          <a:xfrm>
            <a:off x="6398406" y="908721"/>
            <a:ext cx="3290080" cy="2167157"/>
          </a:xfrm>
          <a:prstGeom prst="rect">
            <a:avLst/>
          </a:prstGeom>
        </p:spPr>
      </p:pic>
      <p:sp>
        <p:nvSpPr>
          <p:cNvPr id="3" name="Rectangle 2"/>
          <p:cNvSpPr/>
          <p:nvPr/>
        </p:nvSpPr>
        <p:spPr>
          <a:xfrm>
            <a:off x="2302667" y="2545526"/>
            <a:ext cx="3366520" cy="369332"/>
          </a:xfrm>
          <a:prstGeom prst="rect">
            <a:avLst/>
          </a:prstGeom>
        </p:spPr>
        <p:txBody>
          <a:bodyPr wrap="square">
            <a:spAutoFit/>
          </a:bodyPr>
          <a:lstStyle/>
          <a:p>
            <a:r>
              <a:rPr lang="en-US" altLang="zh-CN" dirty="0"/>
              <a:t>Efficiency=</a:t>
            </a:r>
            <a:r>
              <a:rPr lang="en-US" altLang="zh-CN" b="1" u="sng" dirty="0">
                <a:solidFill>
                  <a:srgbClr val="FF0000"/>
                </a:solidFill>
              </a:rPr>
              <a:t>80%</a:t>
            </a:r>
            <a:r>
              <a:rPr lang="en-US" altLang="zh-CN" b="1" dirty="0"/>
              <a:t>,</a:t>
            </a:r>
            <a:r>
              <a:rPr lang="en-US" altLang="zh-CN" dirty="0"/>
              <a:t> Time cost=</a:t>
            </a:r>
            <a:r>
              <a:rPr lang="en-US" altLang="zh-CN" dirty="0">
                <a:solidFill>
                  <a:srgbClr val="FF0000"/>
                </a:solidFill>
              </a:rPr>
              <a:t>12h</a:t>
            </a:r>
            <a:endParaRPr lang="en-US" altLang="zh-CN" dirty="0"/>
          </a:p>
        </p:txBody>
      </p:sp>
      <p:pic>
        <p:nvPicPr>
          <p:cNvPr id="22" name="Picture 21"/>
          <p:cNvPicPr/>
          <p:nvPr/>
        </p:nvPicPr>
        <p:blipFill rotWithShape="1">
          <a:blip r:embed="rId4">
            <a:extLst>
              <a:ext uri="{28A0092B-C50C-407E-A947-70E740481C1C}">
                <a14:useLocalDpi xmlns:a14="http://schemas.microsoft.com/office/drawing/2010/main" val="0"/>
              </a:ext>
            </a:extLst>
          </a:blip>
          <a:srcRect b="2867"/>
          <a:stretch/>
        </p:blipFill>
        <p:spPr bwMode="auto">
          <a:xfrm>
            <a:off x="1991545" y="2881493"/>
            <a:ext cx="3624111" cy="1785842"/>
          </a:xfrm>
          <a:prstGeom prst="rect">
            <a:avLst/>
          </a:prstGeom>
          <a:ln>
            <a:noFill/>
          </a:ln>
          <a:extLst>
            <a:ext uri="{53640926-AAD7-44D8-BBD7-CCE9431645EC}">
              <a14:shadowObscured xmlns:a14="http://schemas.microsoft.com/office/drawing/2010/main"/>
            </a:ext>
          </a:extLst>
        </p:spPr>
      </p:pic>
      <p:pic>
        <p:nvPicPr>
          <p:cNvPr id="23" name="Picture 22"/>
          <p:cNvPicPr/>
          <p:nvPr/>
        </p:nvPicPr>
        <p:blipFill rotWithShape="1">
          <a:blip r:embed="rId5">
            <a:extLst>
              <a:ext uri="{28A0092B-C50C-407E-A947-70E740481C1C}">
                <a14:useLocalDpi xmlns:a14="http://schemas.microsoft.com/office/drawing/2010/main" val="0"/>
              </a:ext>
            </a:extLst>
          </a:blip>
          <a:srcRect b="4837"/>
          <a:stretch/>
        </p:blipFill>
        <p:spPr bwMode="auto">
          <a:xfrm>
            <a:off x="2279577" y="4458608"/>
            <a:ext cx="3267609" cy="1850712"/>
          </a:xfrm>
          <a:prstGeom prst="rect">
            <a:avLst/>
          </a:prstGeom>
          <a:ln>
            <a:noFill/>
          </a:ln>
          <a:extLst>
            <a:ext uri="{53640926-AAD7-44D8-BBD7-CCE9431645EC}">
              <a14:shadowObscured xmlns:a14="http://schemas.microsoft.com/office/drawing/2010/main"/>
            </a:ext>
          </a:extLst>
        </p:spPr>
      </p:pic>
      <p:pic>
        <p:nvPicPr>
          <p:cNvPr id="24" name="Picture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385866" y="3490578"/>
            <a:ext cx="3456384" cy="1797480"/>
          </a:xfrm>
          <a:prstGeom prst="rect">
            <a:avLst/>
          </a:prstGeom>
        </p:spPr>
      </p:pic>
      <p:sp>
        <p:nvSpPr>
          <p:cNvPr id="26" name="TextBox 25"/>
          <p:cNvSpPr txBox="1"/>
          <p:nvPr/>
        </p:nvSpPr>
        <p:spPr>
          <a:xfrm>
            <a:off x="6510882" y="5268206"/>
            <a:ext cx="3331369" cy="369332"/>
          </a:xfrm>
          <a:prstGeom prst="rect">
            <a:avLst/>
          </a:prstGeom>
          <a:noFill/>
        </p:spPr>
        <p:txBody>
          <a:bodyPr wrap="square" rtlCol="0">
            <a:spAutoFit/>
          </a:bodyPr>
          <a:lstStyle/>
          <a:p>
            <a:r>
              <a:rPr lang="en-GB" dirty="0" err="1"/>
              <a:t>B</a:t>
            </a:r>
            <a:r>
              <a:rPr lang="en-GB" baseline="-25000" dirty="0" err="1"/>
              <a:t>z</a:t>
            </a:r>
            <a:r>
              <a:rPr lang="en-GB" dirty="0"/>
              <a:t>=0.07T (5xBr). </a:t>
            </a:r>
            <a:r>
              <a:rPr lang="en-GB" b="1" dirty="0"/>
              <a:t>Efficiency 79%</a:t>
            </a:r>
          </a:p>
        </p:txBody>
      </p:sp>
      <p:sp>
        <p:nvSpPr>
          <p:cNvPr id="29" name="Rectangle 28"/>
          <p:cNvSpPr/>
          <p:nvPr/>
        </p:nvSpPr>
        <p:spPr>
          <a:xfrm>
            <a:off x="6476742" y="2987660"/>
            <a:ext cx="3133409" cy="369332"/>
          </a:xfrm>
          <a:prstGeom prst="rect">
            <a:avLst/>
          </a:prstGeom>
        </p:spPr>
        <p:txBody>
          <a:bodyPr wrap="square">
            <a:spAutoFit/>
          </a:bodyPr>
          <a:lstStyle/>
          <a:p>
            <a:r>
              <a:rPr lang="en-US" altLang="zh-CN" dirty="0"/>
              <a:t>Efficiency=</a:t>
            </a:r>
            <a:r>
              <a:rPr lang="en-US" altLang="zh-CN" b="1" u="sng" dirty="0">
                <a:solidFill>
                  <a:srgbClr val="FF0000"/>
                </a:solidFill>
              </a:rPr>
              <a:t>79%</a:t>
            </a:r>
            <a:r>
              <a:rPr lang="en-US" altLang="zh-CN" b="1" dirty="0"/>
              <a:t>,</a:t>
            </a:r>
            <a:r>
              <a:rPr lang="en-US" altLang="zh-CN" dirty="0"/>
              <a:t> </a:t>
            </a:r>
            <a:r>
              <a:rPr lang="en-US" altLang="zh-CN"/>
              <a:t>Time cost=</a:t>
            </a:r>
            <a:r>
              <a:rPr lang="en-US" altLang="zh-CN">
                <a:solidFill>
                  <a:srgbClr val="FF0000"/>
                </a:solidFill>
              </a:rPr>
              <a:t>50h</a:t>
            </a:r>
            <a:endParaRPr lang="en-US" altLang="zh-CN" dirty="0"/>
          </a:p>
        </p:txBody>
      </p:sp>
      <p:sp>
        <p:nvSpPr>
          <p:cNvPr id="10" name="Rectangle 9"/>
          <p:cNvSpPr/>
          <p:nvPr/>
        </p:nvSpPr>
        <p:spPr>
          <a:xfrm>
            <a:off x="2496000" y="585853"/>
            <a:ext cx="125916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MAGIC2D</a:t>
            </a:r>
          </a:p>
        </p:txBody>
      </p:sp>
      <p:sp>
        <p:nvSpPr>
          <p:cNvPr id="30" name="Rectangle 29"/>
          <p:cNvSpPr/>
          <p:nvPr/>
        </p:nvSpPr>
        <p:spPr>
          <a:xfrm>
            <a:off x="6456040" y="1196752"/>
            <a:ext cx="1259160" cy="2880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CST3D</a:t>
            </a:r>
          </a:p>
        </p:txBody>
      </p:sp>
      <p:sp>
        <p:nvSpPr>
          <p:cNvPr id="27" name="TextBox 26">
            <a:extLst>
              <a:ext uri="{FF2B5EF4-FFF2-40B4-BE49-F238E27FC236}">
                <a16:creationId xmlns:a16="http://schemas.microsoft.com/office/drawing/2014/main" id="{DFD9E316-87D4-4A21-98EC-44DD3463A42D}"/>
              </a:ext>
            </a:extLst>
          </p:cNvPr>
          <p:cNvSpPr txBox="1"/>
          <p:nvPr/>
        </p:nvSpPr>
        <p:spPr>
          <a:xfrm>
            <a:off x="10086643" y="203856"/>
            <a:ext cx="1818190" cy="369332"/>
          </a:xfrm>
          <a:prstGeom prst="rect">
            <a:avLst/>
          </a:prstGeom>
          <a:noFill/>
        </p:spPr>
        <p:txBody>
          <a:bodyPr wrap="none" rtlCol="0">
            <a:spAutoFit/>
          </a:bodyPr>
          <a:lstStyle/>
          <a:p>
            <a:pPr lvl="0">
              <a:defRPr/>
            </a:pPr>
            <a:r>
              <a:rPr lang="en-US" dirty="0" smtClean="0">
                <a:solidFill>
                  <a:srgbClr val="0070C0"/>
                </a:solidFill>
              </a:rPr>
              <a:t>I</a:t>
            </a:r>
            <a:r>
              <a:rPr lang="en-US" dirty="0">
                <a:solidFill>
                  <a:srgbClr val="0070C0"/>
                </a:solidFill>
              </a:rPr>
              <a:t>. Syratchev, J. </a:t>
            </a:r>
            <a:r>
              <a:rPr lang="en-US" dirty="0" err="1" smtClean="0">
                <a:solidFill>
                  <a:srgbClr val="0070C0"/>
                </a:solidFill>
              </a:rPr>
              <a:t>Cai</a:t>
            </a:r>
            <a:endParaRPr lang="en-US" dirty="0">
              <a:solidFill>
                <a:srgbClr val="0070C0"/>
              </a:solidFill>
            </a:endParaRPr>
          </a:p>
        </p:txBody>
      </p:sp>
      <p:sp>
        <p:nvSpPr>
          <p:cNvPr id="8" name="Date Placeholder 7"/>
          <p:cNvSpPr>
            <a:spLocks noGrp="1"/>
          </p:cNvSpPr>
          <p:nvPr>
            <p:ph type="dt" sz="half" idx="10"/>
          </p:nvPr>
        </p:nvSpPr>
        <p:spPr/>
        <p:txBody>
          <a:bodyPr/>
          <a:lstStyle/>
          <a:p>
            <a:r>
              <a:rPr lang="en-US" smtClean="0"/>
              <a:t>8 October 2020</a:t>
            </a:r>
            <a:endParaRPr lang="en-GB"/>
          </a:p>
        </p:txBody>
      </p:sp>
      <p:sp>
        <p:nvSpPr>
          <p:cNvPr id="9" name="Footer Placeholder 8"/>
          <p:cNvSpPr>
            <a:spLocks noGrp="1"/>
          </p:cNvSpPr>
          <p:nvPr>
            <p:ph type="ftr" sz="quarter" idx="11"/>
          </p:nvPr>
        </p:nvSpPr>
        <p:spPr/>
        <p:txBody>
          <a:bodyPr/>
          <a:lstStyle/>
          <a:p>
            <a:r>
              <a:rPr lang="en-GB" smtClean="0"/>
              <a:t>Erk Jensen/CERN      -         EIC/FCC-ee Commonalities of RF Systems</a:t>
            </a:r>
            <a:endParaRPr lang="en-GB"/>
          </a:p>
        </p:txBody>
      </p:sp>
      <p:sp>
        <p:nvSpPr>
          <p:cNvPr id="11" name="Slide Number Placeholder 10"/>
          <p:cNvSpPr>
            <a:spLocks noGrp="1"/>
          </p:cNvSpPr>
          <p:nvPr>
            <p:ph type="sldNum" sz="quarter" idx="12"/>
          </p:nvPr>
        </p:nvSpPr>
        <p:spPr/>
        <p:txBody>
          <a:bodyPr/>
          <a:lstStyle/>
          <a:p>
            <a:fld id="{67602582-7AAF-4A3E-8BA5-49CA6D61B5E0}" type="slidenum">
              <a:rPr lang="en-GB" smtClean="0"/>
              <a:t>27</a:t>
            </a:fld>
            <a:endParaRPr lang="en-GB"/>
          </a:p>
        </p:txBody>
      </p:sp>
    </p:spTree>
    <p:extLst>
      <p:ext uri="{BB962C8B-B14F-4D97-AF65-F5344CB8AC3E}">
        <p14:creationId xmlns:p14="http://schemas.microsoft.com/office/powerpoint/2010/main" val="22303911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2035" y="1141101"/>
            <a:ext cx="3495966" cy="2647891"/>
          </a:xfrm>
          <a:prstGeom prst="rect">
            <a:avLst/>
          </a:prstGeom>
        </p:spPr>
      </p:pic>
      <p:pic>
        <p:nvPicPr>
          <p:cNvPr id="47" name="Picture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74645" y="3297455"/>
            <a:ext cx="1910861" cy="2326164"/>
          </a:xfrm>
          <a:prstGeom prst="rect">
            <a:avLst/>
          </a:prstGeom>
        </p:spPr>
      </p:pic>
      <p:pic>
        <p:nvPicPr>
          <p:cNvPr id="29" name="Picture 28"/>
          <p:cNvPicPr>
            <a:picLocks/>
          </p:cNvPicPr>
          <p:nvPr/>
        </p:nvPicPr>
        <p:blipFill>
          <a:blip r:embed="rId4">
            <a:extLst>
              <a:ext uri="{28A0092B-C50C-407E-A947-70E740481C1C}">
                <a14:useLocalDpi xmlns:a14="http://schemas.microsoft.com/office/drawing/2010/main" val="0"/>
              </a:ext>
            </a:extLst>
          </a:blip>
          <a:stretch>
            <a:fillRect/>
          </a:stretch>
        </p:blipFill>
        <p:spPr>
          <a:xfrm>
            <a:off x="7786300" y="1127138"/>
            <a:ext cx="1910862" cy="2748909"/>
          </a:xfrm>
          <a:prstGeom prst="rect">
            <a:avLst/>
          </a:prstGeom>
        </p:spPr>
      </p:pic>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63610" y="3301775"/>
            <a:ext cx="1910861" cy="2318101"/>
          </a:xfrm>
          <a:prstGeom prst="rect">
            <a:avLst/>
          </a:prstGeom>
        </p:spPr>
      </p:pic>
      <p:pic>
        <p:nvPicPr>
          <p:cNvPr id="3" name="Picture 2"/>
          <p:cNvPicPr>
            <a:picLocks/>
          </p:cNvPicPr>
          <p:nvPr/>
        </p:nvPicPr>
        <p:blipFill>
          <a:blip r:embed="rId4">
            <a:extLst>
              <a:ext uri="{28A0092B-C50C-407E-A947-70E740481C1C}">
                <a14:useLocalDpi xmlns:a14="http://schemas.microsoft.com/office/drawing/2010/main" val="0"/>
              </a:ext>
            </a:extLst>
          </a:blip>
          <a:stretch>
            <a:fillRect/>
          </a:stretch>
        </p:blipFill>
        <p:spPr>
          <a:xfrm>
            <a:off x="5863610" y="1127139"/>
            <a:ext cx="1910861" cy="2752729"/>
          </a:xfrm>
          <a:prstGeom prst="rect">
            <a:avLst/>
          </a:prstGeom>
        </p:spPr>
      </p:pic>
      <p:cxnSp>
        <p:nvCxnSpPr>
          <p:cNvPr id="11" name="Straight Connector 10"/>
          <p:cNvCxnSpPr/>
          <p:nvPr/>
        </p:nvCxnSpPr>
        <p:spPr>
          <a:xfrm flipV="1">
            <a:off x="5390376" y="3023558"/>
            <a:ext cx="4306787" cy="0"/>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H="1" flipV="1">
            <a:off x="4856209" y="1625677"/>
            <a:ext cx="4840955" cy="1309"/>
          </a:xfrm>
          <a:prstGeom prst="line">
            <a:avLst/>
          </a:prstGeom>
          <a:ln>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H="1" flipV="1">
            <a:off x="4856209" y="2165944"/>
            <a:ext cx="4840955" cy="0"/>
          </a:xfrm>
          <a:prstGeom prst="line">
            <a:avLst/>
          </a:prstGeom>
          <a:ln>
            <a:solidFill>
              <a:srgbClr val="0070C0"/>
            </a:solidFill>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flipH="1">
            <a:off x="3559015" y="3301775"/>
            <a:ext cx="6138149" cy="1545"/>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414599" y="1337391"/>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V="1">
            <a:off x="7214901" y="1337391"/>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5291204" y="1092347"/>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5086951" y="1132836"/>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38" name="Freeform 37"/>
          <p:cNvSpPr/>
          <p:nvPr/>
        </p:nvSpPr>
        <p:spPr>
          <a:xfrm>
            <a:off x="7159924" y="1625675"/>
            <a:ext cx="100572" cy="531180"/>
          </a:xfrm>
          <a:custGeom>
            <a:avLst/>
            <a:gdLst>
              <a:gd name="connsiteX0" fmla="*/ 0 w 108953"/>
              <a:gd name="connsiteY0" fmla="*/ 0 h 522515"/>
              <a:gd name="connsiteX1" fmla="*/ 26126 w 108953"/>
              <a:gd name="connsiteY1" fmla="*/ 44787 h 522515"/>
              <a:gd name="connsiteX2" fmla="*/ 29858 w 108953"/>
              <a:gd name="connsiteY2" fmla="*/ 89574 h 522515"/>
              <a:gd name="connsiteX3" fmla="*/ 41055 w 108953"/>
              <a:gd name="connsiteY3" fmla="*/ 130629 h 522515"/>
              <a:gd name="connsiteX4" fmla="*/ 44787 w 108953"/>
              <a:gd name="connsiteY4" fmla="*/ 182880 h 522515"/>
              <a:gd name="connsiteX5" fmla="*/ 52252 w 108953"/>
              <a:gd name="connsiteY5" fmla="*/ 231400 h 522515"/>
              <a:gd name="connsiteX6" fmla="*/ 55984 w 108953"/>
              <a:gd name="connsiteY6" fmla="*/ 276186 h 522515"/>
              <a:gd name="connsiteX7" fmla="*/ 59716 w 108953"/>
              <a:gd name="connsiteY7" fmla="*/ 294848 h 522515"/>
              <a:gd name="connsiteX8" fmla="*/ 70913 w 108953"/>
              <a:gd name="connsiteY8" fmla="*/ 309777 h 522515"/>
              <a:gd name="connsiteX9" fmla="*/ 78377 w 108953"/>
              <a:gd name="connsiteY9" fmla="*/ 332170 h 522515"/>
              <a:gd name="connsiteX10" fmla="*/ 85842 w 108953"/>
              <a:gd name="connsiteY10" fmla="*/ 365760 h 522515"/>
              <a:gd name="connsiteX11" fmla="*/ 85842 w 108953"/>
              <a:gd name="connsiteY11" fmla="*/ 384422 h 522515"/>
              <a:gd name="connsiteX12" fmla="*/ 89574 w 108953"/>
              <a:gd name="connsiteY12" fmla="*/ 418012 h 522515"/>
              <a:gd name="connsiteX13" fmla="*/ 93306 w 108953"/>
              <a:gd name="connsiteY13" fmla="*/ 440405 h 522515"/>
              <a:gd name="connsiteX14" fmla="*/ 93306 w 108953"/>
              <a:gd name="connsiteY14" fmla="*/ 462799 h 522515"/>
              <a:gd name="connsiteX15" fmla="*/ 100771 w 108953"/>
              <a:gd name="connsiteY15" fmla="*/ 485192 h 522515"/>
              <a:gd name="connsiteX16" fmla="*/ 108235 w 108953"/>
              <a:gd name="connsiteY16" fmla="*/ 503853 h 522515"/>
              <a:gd name="connsiteX17" fmla="*/ 108235 w 108953"/>
              <a:gd name="connsiteY17" fmla="*/ 522515 h 52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8953" h="522515">
                <a:moveTo>
                  <a:pt x="0" y="0"/>
                </a:moveTo>
                <a:cubicBezTo>
                  <a:pt x="10575" y="14929"/>
                  <a:pt x="21150" y="29858"/>
                  <a:pt x="26126" y="44787"/>
                </a:cubicBezTo>
                <a:cubicBezTo>
                  <a:pt x="31102" y="59716"/>
                  <a:pt x="27370" y="75267"/>
                  <a:pt x="29858" y="89574"/>
                </a:cubicBezTo>
                <a:cubicBezTo>
                  <a:pt x="32346" y="103881"/>
                  <a:pt x="38567" y="115078"/>
                  <a:pt x="41055" y="130629"/>
                </a:cubicBezTo>
                <a:cubicBezTo>
                  <a:pt x="43543" y="146180"/>
                  <a:pt x="42921" y="166085"/>
                  <a:pt x="44787" y="182880"/>
                </a:cubicBezTo>
                <a:cubicBezTo>
                  <a:pt x="46653" y="199675"/>
                  <a:pt x="50386" y="215849"/>
                  <a:pt x="52252" y="231400"/>
                </a:cubicBezTo>
                <a:cubicBezTo>
                  <a:pt x="54118" y="246951"/>
                  <a:pt x="54740" y="265611"/>
                  <a:pt x="55984" y="276186"/>
                </a:cubicBezTo>
                <a:cubicBezTo>
                  <a:pt x="57228" y="286761"/>
                  <a:pt x="57228" y="289250"/>
                  <a:pt x="59716" y="294848"/>
                </a:cubicBezTo>
                <a:cubicBezTo>
                  <a:pt x="62204" y="300446"/>
                  <a:pt x="67803" y="303557"/>
                  <a:pt x="70913" y="309777"/>
                </a:cubicBezTo>
                <a:cubicBezTo>
                  <a:pt x="74023" y="315997"/>
                  <a:pt x="75889" y="322840"/>
                  <a:pt x="78377" y="332170"/>
                </a:cubicBezTo>
                <a:cubicBezTo>
                  <a:pt x="80865" y="341501"/>
                  <a:pt x="84598" y="357051"/>
                  <a:pt x="85842" y="365760"/>
                </a:cubicBezTo>
                <a:cubicBezTo>
                  <a:pt x="87086" y="374469"/>
                  <a:pt x="85220" y="375713"/>
                  <a:pt x="85842" y="384422"/>
                </a:cubicBezTo>
                <a:cubicBezTo>
                  <a:pt x="86464" y="393131"/>
                  <a:pt x="88330" y="408682"/>
                  <a:pt x="89574" y="418012"/>
                </a:cubicBezTo>
                <a:cubicBezTo>
                  <a:pt x="90818" y="427342"/>
                  <a:pt x="92684" y="432941"/>
                  <a:pt x="93306" y="440405"/>
                </a:cubicBezTo>
                <a:cubicBezTo>
                  <a:pt x="93928" y="447870"/>
                  <a:pt x="92062" y="455335"/>
                  <a:pt x="93306" y="462799"/>
                </a:cubicBezTo>
                <a:cubicBezTo>
                  <a:pt x="94550" y="470263"/>
                  <a:pt x="98283" y="478350"/>
                  <a:pt x="100771" y="485192"/>
                </a:cubicBezTo>
                <a:cubicBezTo>
                  <a:pt x="103259" y="492034"/>
                  <a:pt x="106991" y="497633"/>
                  <a:pt x="108235" y="503853"/>
                </a:cubicBezTo>
                <a:cubicBezTo>
                  <a:pt x="109479" y="510073"/>
                  <a:pt x="108857" y="516294"/>
                  <a:pt x="108235" y="522515"/>
                </a:cubicBezTo>
              </a:path>
            </a:pathLst>
          </a:custGeom>
          <a:noFill/>
          <a:ln w="3175">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38"/>
          <p:cNvSpPr/>
          <p:nvPr/>
        </p:nvSpPr>
        <p:spPr>
          <a:xfrm>
            <a:off x="5044962" y="1626984"/>
            <a:ext cx="100572" cy="531180"/>
          </a:xfrm>
          <a:custGeom>
            <a:avLst/>
            <a:gdLst>
              <a:gd name="connsiteX0" fmla="*/ 0 w 108953"/>
              <a:gd name="connsiteY0" fmla="*/ 0 h 522515"/>
              <a:gd name="connsiteX1" fmla="*/ 26126 w 108953"/>
              <a:gd name="connsiteY1" fmla="*/ 44787 h 522515"/>
              <a:gd name="connsiteX2" fmla="*/ 29858 w 108953"/>
              <a:gd name="connsiteY2" fmla="*/ 89574 h 522515"/>
              <a:gd name="connsiteX3" fmla="*/ 41055 w 108953"/>
              <a:gd name="connsiteY3" fmla="*/ 130629 h 522515"/>
              <a:gd name="connsiteX4" fmla="*/ 44787 w 108953"/>
              <a:gd name="connsiteY4" fmla="*/ 182880 h 522515"/>
              <a:gd name="connsiteX5" fmla="*/ 52252 w 108953"/>
              <a:gd name="connsiteY5" fmla="*/ 231400 h 522515"/>
              <a:gd name="connsiteX6" fmla="*/ 55984 w 108953"/>
              <a:gd name="connsiteY6" fmla="*/ 276186 h 522515"/>
              <a:gd name="connsiteX7" fmla="*/ 59716 w 108953"/>
              <a:gd name="connsiteY7" fmla="*/ 294848 h 522515"/>
              <a:gd name="connsiteX8" fmla="*/ 70913 w 108953"/>
              <a:gd name="connsiteY8" fmla="*/ 309777 h 522515"/>
              <a:gd name="connsiteX9" fmla="*/ 78377 w 108953"/>
              <a:gd name="connsiteY9" fmla="*/ 332170 h 522515"/>
              <a:gd name="connsiteX10" fmla="*/ 85842 w 108953"/>
              <a:gd name="connsiteY10" fmla="*/ 365760 h 522515"/>
              <a:gd name="connsiteX11" fmla="*/ 85842 w 108953"/>
              <a:gd name="connsiteY11" fmla="*/ 384422 h 522515"/>
              <a:gd name="connsiteX12" fmla="*/ 89574 w 108953"/>
              <a:gd name="connsiteY12" fmla="*/ 418012 h 522515"/>
              <a:gd name="connsiteX13" fmla="*/ 93306 w 108953"/>
              <a:gd name="connsiteY13" fmla="*/ 440405 h 522515"/>
              <a:gd name="connsiteX14" fmla="*/ 93306 w 108953"/>
              <a:gd name="connsiteY14" fmla="*/ 462799 h 522515"/>
              <a:gd name="connsiteX15" fmla="*/ 100771 w 108953"/>
              <a:gd name="connsiteY15" fmla="*/ 485192 h 522515"/>
              <a:gd name="connsiteX16" fmla="*/ 108235 w 108953"/>
              <a:gd name="connsiteY16" fmla="*/ 503853 h 522515"/>
              <a:gd name="connsiteX17" fmla="*/ 108235 w 108953"/>
              <a:gd name="connsiteY17" fmla="*/ 522515 h 52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8953" h="522515">
                <a:moveTo>
                  <a:pt x="0" y="0"/>
                </a:moveTo>
                <a:cubicBezTo>
                  <a:pt x="10575" y="14929"/>
                  <a:pt x="21150" y="29858"/>
                  <a:pt x="26126" y="44787"/>
                </a:cubicBezTo>
                <a:cubicBezTo>
                  <a:pt x="31102" y="59716"/>
                  <a:pt x="27370" y="75267"/>
                  <a:pt x="29858" y="89574"/>
                </a:cubicBezTo>
                <a:cubicBezTo>
                  <a:pt x="32346" y="103881"/>
                  <a:pt x="38567" y="115078"/>
                  <a:pt x="41055" y="130629"/>
                </a:cubicBezTo>
                <a:cubicBezTo>
                  <a:pt x="43543" y="146180"/>
                  <a:pt x="42921" y="166085"/>
                  <a:pt x="44787" y="182880"/>
                </a:cubicBezTo>
                <a:cubicBezTo>
                  <a:pt x="46653" y="199675"/>
                  <a:pt x="50386" y="215849"/>
                  <a:pt x="52252" y="231400"/>
                </a:cubicBezTo>
                <a:cubicBezTo>
                  <a:pt x="54118" y="246951"/>
                  <a:pt x="54740" y="265611"/>
                  <a:pt x="55984" y="276186"/>
                </a:cubicBezTo>
                <a:cubicBezTo>
                  <a:pt x="57228" y="286761"/>
                  <a:pt x="57228" y="289250"/>
                  <a:pt x="59716" y="294848"/>
                </a:cubicBezTo>
                <a:cubicBezTo>
                  <a:pt x="62204" y="300446"/>
                  <a:pt x="67803" y="303557"/>
                  <a:pt x="70913" y="309777"/>
                </a:cubicBezTo>
                <a:cubicBezTo>
                  <a:pt x="74023" y="315997"/>
                  <a:pt x="75889" y="322840"/>
                  <a:pt x="78377" y="332170"/>
                </a:cubicBezTo>
                <a:cubicBezTo>
                  <a:pt x="80865" y="341501"/>
                  <a:pt x="84598" y="357051"/>
                  <a:pt x="85842" y="365760"/>
                </a:cubicBezTo>
                <a:cubicBezTo>
                  <a:pt x="87086" y="374469"/>
                  <a:pt x="85220" y="375713"/>
                  <a:pt x="85842" y="384422"/>
                </a:cubicBezTo>
                <a:cubicBezTo>
                  <a:pt x="86464" y="393131"/>
                  <a:pt x="88330" y="408682"/>
                  <a:pt x="89574" y="418012"/>
                </a:cubicBezTo>
                <a:cubicBezTo>
                  <a:pt x="90818" y="427342"/>
                  <a:pt x="92684" y="432941"/>
                  <a:pt x="93306" y="440405"/>
                </a:cubicBezTo>
                <a:cubicBezTo>
                  <a:pt x="93928" y="447870"/>
                  <a:pt x="92062" y="455335"/>
                  <a:pt x="93306" y="462799"/>
                </a:cubicBezTo>
                <a:cubicBezTo>
                  <a:pt x="94550" y="470263"/>
                  <a:pt x="98283" y="478350"/>
                  <a:pt x="100771" y="485192"/>
                </a:cubicBezTo>
                <a:cubicBezTo>
                  <a:pt x="103259" y="492034"/>
                  <a:pt x="106991" y="497633"/>
                  <a:pt x="108235" y="503853"/>
                </a:cubicBezTo>
                <a:cubicBezTo>
                  <a:pt x="109479" y="510073"/>
                  <a:pt x="108857" y="516294"/>
                  <a:pt x="108235" y="522515"/>
                </a:cubicBezTo>
              </a:path>
            </a:pathLst>
          </a:custGeom>
          <a:noFill/>
          <a:ln w="3175">
            <a:solidFill>
              <a:schemeClr val="bg1">
                <a:lumMod val="85000"/>
              </a:schemeClr>
            </a:solidFill>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p:cNvSpPr txBox="1"/>
          <p:nvPr/>
        </p:nvSpPr>
        <p:spPr>
          <a:xfrm>
            <a:off x="6025971" y="490131"/>
            <a:ext cx="2029979" cy="307777"/>
          </a:xfrm>
          <a:prstGeom prst="rect">
            <a:avLst/>
          </a:prstGeom>
          <a:noFill/>
        </p:spPr>
        <p:txBody>
          <a:bodyPr wrap="none" rtlCol="0">
            <a:spAutoFit/>
          </a:bodyPr>
          <a:lstStyle/>
          <a:p>
            <a:r>
              <a:rPr lang="en-GB" sz="1400" dirty="0"/>
              <a:t>MAGIC (0.07T) </a:t>
            </a:r>
            <a:r>
              <a:rPr lang="en-GB" sz="1400" b="1" dirty="0">
                <a:solidFill>
                  <a:srgbClr val="FF0000"/>
                </a:solidFill>
              </a:rPr>
              <a:t>2D</a:t>
            </a:r>
            <a:r>
              <a:rPr lang="en-GB" sz="1400" dirty="0">
                <a:solidFill>
                  <a:srgbClr val="FF0000"/>
                </a:solidFill>
              </a:rPr>
              <a:t>, 79.4%</a:t>
            </a:r>
          </a:p>
        </p:txBody>
      </p:sp>
      <p:sp>
        <p:nvSpPr>
          <p:cNvPr id="42" name="TextBox 41"/>
          <p:cNvSpPr txBox="1"/>
          <p:nvPr/>
        </p:nvSpPr>
        <p:spPr>
          <a:xfrm>
            <a:off x="2471542" y="142672"/>
            <a:ext cx="2493055" cy="369332"/>
          </a:xfrm>
          <a:prstGeom prst="rect">
            <a:avLst/>
          </a:prstGeom>
          <a:noFill/>
        </p:spPr>
        <p:txBody>
          <a:bodyPr wrap="none" rtlCol="0">
            <a:spAutoFit/>
          </a:bodyPr>
          <a:lstStyle/>
          <a:p>
            <a:r>
              <a:rPr lang="en-GB" dirty="0"/>
              <a:t>FCC#6. KlyC2D </a:t>
            </a:r>
            <a:r>
              <a:rPr lang="en-GB" dirty="0" err="1"/>
              <a:t>vs</a:t>
            </a:r>
            <a:r>
              <a:rPr lang="en-GB" dirty="0"/>
              <a:t> MAGIC</a:t>
            </a:r>
          </a:p>
        </p:txBody>
      </p:sp>
      <p:sp>
        <p:nvSpPr>
          <p:cNvPr id="30" name="TextBox 29"/>
          <p:cNvSpPr txBox="1"/>
          <p:nvPr/>
        </p:nvSpPr>
        <p:spPr>
          <a:xfrm>
            <a:off x="7922975" y="492736"/>
            <a:ext cx="1893788" cy="307777"/>
          </a:xfrm>
          <a:prstGeom prst="rect">
            <a:avLst/>
          </a:prstGeom>
          <a:noFill/>
        </p:spPr>
        <p:txBody>
          <a:bodyPr wrap="none" rtlCol="0">
            <a:spAutoFit/>
          </a:bodyPr>
          <a:lstStyle/>
          <a:p>
            <a:r>
              <a:rPr lang="en-GB" sz="1400" dirty="0"/>
              <a:t>MAGIC (20T) </a:t>
            </a:r>
            <a:r>
              <a:rPr lang="en-GB" sz="1400" b="1" dirty="0">
                <a:solidFill>
                  <a:srgbClr val="FF0000"/>
                </a:solidFill>
              </a:rPr>
              <a:t>2D</a:t>
            </a:r>
            <a:r>
              <a:rPr lang="en-GB" sz="1400" dirty="0">
                <a:solidFill>
                  <a:srgbClr val="FF0000"/>
                </a:solidFill>
              </a:rPr>
              <a:t>, 79.6%</a:t>
            </a:r>
          </a:p>
        </p:txBody>
      </p:sp>
      <p:sp>
        <p:nvSpPr>
          <p:cNvPr id="31" name="Freeform 30"/>
          <p:cNvSpPr/>
          <p:nvPr/>
        </p:nvSpPr>
        <p:spPr>
          <a:xfrm>
            <a:off x="9100604" y="1634764"/>
            <a:ext cx="100572" cy="531180"/>
          </a:xfrm>
          <a:custGeom>
            <a:avLst/>
            <a:gdLst>
              <a:gd name="connsiteX0" fmla="*/ 0 w 108953"/>
              <a:gd name="connsiteY0" fmla="*/ 0 h 522515"/>
              <a:gd name="connsiteX1" fmla="*/ 26126 w 108953"/>
              <a:gd name="connsiteY1" fmla="*/ 44787 h 522515"/>
              <a:gd name="connsiteX2" fmla="*/ 29858 w 108953"/>
              <a:gd name="connsiteY2" fmla="*/ 89574 h 522515"/>
              <a:gd name="connsiteX3" fmla="*/ 41055 w 108953"/>
              <a:gd name="connsiteY3" fmla="*/ 130629 h 522515"/>
              <a:gd name="connsiteX4" fmla="*/ 44787 w 108953"/>
              <a:gd name="connsiteY4" fmla="*/ 182880 h 522515"/>
              <a:gd name="connsiteX5" fmla="*/ 52252 w 108953"/>
              <a:gd name="connsiteY5" fmla="*/ 231400 h 522515"/>
              <a:gd name="connsiteX6" fmla="*/ 55984 w 108953"/>
              <a:gd name="connsiteY6" fmla="*/ 276186 h 522515"/>
              <a:gd name="connsiteX7" fmla="*/ 59716 w 108953"/>
              <a:gd name="connsiteY7" fmla="*/ 294848 h 522515"/>
              <a:gd name="connsiteX8" fmla="*/ 70913 w 108953"/>
              <a:gd name="connsiteY8" fmla="*/ 309777 h 522515"/>
              <a:gd name="connsiteX9" fmla="*/ 78377 w 108953"/>
              <a:gd name="connsiteY9" fmla="*/ 332170 h 522515"/>
              <a:gd name="connsiteX10" fmla="*/ 85842 w 108953"/>
              <a:gd name="connsiteY10" fmla="*/ 365760 h 522515"/>
              <a:gd name="connsiteX11" fmla="*/ 85842 w 108953"/>
              <a:gd name="connsiteY11" fmla="*/ 384422 h 522515"/>
              <a:gd name="connsiteX12" fmla="*/ 89574 w 108953"/>
              <a:gd name="connsiteY12" fmla="*/ 418012 h 522515"/>
              <a:gd name="connsiteX13" fmla="*/ 93306 w 108953"/>
              <a:gd name="connsiteY13" fmla="*/ 440405 h 522515"/>
              <a:gd name="connsiteX14" fmla="*/ 93306 w 108953"/>
              <a:gd name="connsiteY14" fmla="*/ 462799 h 522515"/>
              <a:gd name="connsiteX15" fmla="*/ 100771 w 108953"/>
              <a:gd name="connsiteY15" fmla="*/ 485192 h 522515"/>
              <a:gd name="connsiteX16" fmla="*/ 108235 w 108953"/>
              <a:gd name="connsiteY16" fmla="*/ 503853 h 522515"/>
              <a:gd name="connsiteX17" fmla="*/ 108235 w 108953"/>
              <a:gd name="connsiteY17" fmla="*/ 522515 h 52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8953" h="522515">
                <a:moveTo>
                  <a:pt x="0" y="0"/>
                </a:moveTo>
                <a:cubicBezTo>
                  <a:pt x="10575" y="14929"/>
                  <a:pt x="21150" y="29858"/>
                  <a:pt x="26126" y="44787"/>
                </a:cubicBezTo>
                <a:cubicBezTo>
                  <a:pt x="31102" y="59716"/>
                  <a:pt x="27370" y="75267"/>
                  <a:pt x="29858" y="89574"/>
                </a:cubicBezTo>
                <a:cubicBezTo>
                  <a:pt x="32346" y="103881"/>
                  <a:pt x="38567" y="115078"/>
                  <a:pt x="41055" y="130629"/>
                </a:cubicBezTo>
                <a:cubicBezTo>
                  <a:pt x="43543" y="146180"/>
                  <a:pt x="42921" y="166085"/>
                  <a:pt x="44787" y="182880"/>
                </a:cubicBezTo>
                <a:cubicBezTo>
                  <a:pt x="46653" y="199675"/>
                  <a:pt x="50386" y="215849"/>
                  <a:pt x="52252" y="231400"/>
                </a:cubicBezTo>
                <a:cubicBezTo>
                  <a:pt x="54118" y="246951"/>
                  <a:pt x="54740" y="265611"/>
                  <a:pt x="55984" y="276186"/>
                </a:cubicBezTo>
                <a:cubicBezTo>
                  <a:pt x="57228" y="286761"/>
                  <a:pt x="57228" y="289250"/>
                  <a:pt x="59716" y="294848"/>
                </a:cubicBezTo>
                <a:cubicBezTo>
                  <a:pt x="62204" y="300446"/>
                  <a:pt x="67803" y="303557"/>
                  <a:pt x="70913" y="309777"/>
                </a:cubicBezTo>
                <a:cubicBezTo>
                  <a:pt x="74023" y="315997"/>
                  <a:pt x="75889" y="322840"/>
                  <a:pt x="78377" y="332170"/>
                </a:cubicBezTo>
                <a:cubicBezTo>
                  <a:pt x="80865" y="341501"/>
                  <a:pt x="84598" y="357051"/>
                  <a:pt x="85842" y="365760"/>
                </a:cubicBezTo>
                <a:cubicBezTo>
                  <a:pt x="87086" y="374469"/>
                  <a:pt x="85220" y="375713"/>
                  <a:pt x="85842" y="384422"/>
                </a:cubicBezTo>
                <a:cubicBezTo>
                  <a:pt x="86464" y="393131"/>
                  <a:pt x="88330" y="408682"/>
                  <a:pt x="89574" y="418012"/>
                </a:cubicBezTo>
                <a:cubicBezTo>
                  <a:pt x="90818" y="427342"/>
                  <a:pt x="92684" y="432941"/>
                  <a:pt x="93306" y="440405"/>
                </a:cubicBezTo>
                <a:cubicBezTo>
                  <a:pt x="93928" y="447870"/>
                  <a:pt x="92062" y="455335"/>
                  <a:pt x="93306" y="462799"/>
                </a:cubicBezTo>
                <a:cubicBezTo>
                  <a:pt x="94550" y="470263"/>
                  <a:pt x="98283" y="478350"/>
                  <a:pt x="100771" y="485192"/>
                </a:cubicBezTo>
                <a:cubicBezTo>
                  <a:pt x="103259" y="492034"/>
                  <a:pt x="106991" y="497633"/>
                  <a:pt x="108235" y="503853"/>
                </a:cubicBezTo>
                <a:cubicBezTo>
                  <a:pt x="109479" y="510073"/>
                  <a:pt x="108857" y="516294"/>
                  <a:pt x="108235" y="522515"/>
                </a:cubicBezTo>
              </a:path>
            </a:pathLst>
          </a:custGeom>
          <a:noFill/>
          <a:ln w="3175">
            <a:prstDash val="sysDot"/>
          </a:ln>
          <a:effectLst>
            <a:glow rad="1016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reeform 20"/>
          <p:cNvSpPr/>
          <p:nvPr/>
        </p:nvSpPr>
        <p:spPr>
          <a:xfrm>
            <a:off x="7559110" y="1383723"/>
            <a:ext cx="188705" cy="747416"/>
          </a:xfrm>
          <a:custGeom>
            <a:avLst/>
            <a:gdLst>
              <a:gd name="connsiteX0" fmla="*/ 0 w 204430"/>
              <a:gd name="connsiteY0" fmla="*/ 732029 h 747416"/>
              <a:gd name="connsiteX1" fmla="*/ 28575 w 204430"/>
              <a:gd name="connsiteY1" fmla="*/ 536400 h 747416"/>
              <a:gd name="connsiteX2" fmla="*/ 79130 w 204430"/>
              <a:gd name="connsiteY2" fmla="*/ 314395 h 747416"/>
              <a:gd name="connsiteX3" fmla="*/ 107705 w 204430"/>
              <a:gd name="connsiteY3" fmla="*/ 164925 h 747416"/>
              <a:gd name="connsiteX4" fmla="*/ 123092 w 204430"/>
              <a:gd name="connsiteY4" fmla="*/ 101181 h 747416"/>
              <a:gd name="connsiteX5" fmla="*/ 136280 w 204430"/>
              <a:gd name="connsiteY5" fmla="*/ 55022 h 747416"/>
              <a:gd name="connsiteX6" fmla="*/ 149469 w 204430"/>
              <a:gd name="connsiteY6" fmla="*/ 24248 h 747416"/>
              <a:gd name="connsiteX7" fmla="*/ 158261 w 204430"/>
              <a:gd name="connsiteY7" fmla="*/ 8862 h 747416"/>
              <a:gd name="connsiteX8" fmla="*/ 169251 w 204430"/>
              <a:gd name="connsiteY8" fmla="*/ 2268 h 747416"/>
              <a:gd name="connsiteX9" fmla="*/ 175846 w 204430"/>
              <a:gd name="connsiteY9" fmla="*/ 70 h 747416"/>
              <a:gd name="connsiteX10" fmla="*/ 180242 w 204430"/>
              <a:gd name="connsiteY10" fmla="*/ 4466 h 747416"/>
              <a:gd name="connsiteX11" fmla="*/ 182440 w 204430"/>
              <a:gd name="connsiteY11" fmla="*/ 22050 h 747416"/>
              <a:gd name="connsiteX12" fmla="*/ 191232 w 204430"/>
              <a:gd name="connsiteY12" fmla="*/ 79200 h 747416"/>
              <a:gd name="connsiteX13" fmla="*/ 204421 w 204430"/>
              <a:gd name="connsiteY13" fmla="*/ 294612 h 747416"/>
              <a:gd name="connsiteX14" fmla="*/ 189034 w 204430"/>
              <a:gd name="connsiteY14" fmla="*/ 490241 h 747416"/>
              <a:gd name="connsiteX15" fmla="*/ 167053 w 204430"/>
              <a:gd name="connsiteY15" fmla="*/ 696860 h 747416"/>
              <a:gd name="connsiteX16" fmla="*/ 156063 w 204430"/>
              <a:gd name="connsiteY16" fmla="*/ 747416 h 747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4430" h="747416">
                <a:moveTo>
                  <a:pt x="0" y="732029"/>
                </a:moveTo>
                <a:cubicBezTo>
                  <a:pt x="7693" y="669017"/>
                  <a:pt x="15387" y="606006"/>
                  <a:pt x="28575" y="536400"/>
                </a:cubicBezTo>
                <a:cubicBezTo>
                  <a:pt x="41763" y="466794"/>
                  <a:pt x="65942" y="376307"/>
                  <a:pt x="79130" y="314395"/>
                </a:cubicBezTo>
                <a:cubicBezTo>
                  <a:pt x="92318" y="252483"/>
                  <a:pt x="100378" y="200461"/>
                  <a:pt x="107705" y="164925"/>
                </a:cubicBezTo>
                <a:cubicBezTo>
                  <a:pt x="115032" y="129389"/>
                  <a:pt x="118330" y="119498"/>
                  <a:pt x="123092" y="101181"/>
                </a:cubicBezTo>
                <a:cubicBezTo>
                  <a:pt x="127854" y="82864"/>
                  <a:pt x="131884" y="67844"/>
                  <a:pt x="136280" y="55022"/>
                </a:cubicBezTo>
                <a:cubicBezTo>
                  <a:pt x="140676" y="42200"/>
                  <a:pt x="145806" y="31941"/>
                  <a:pt x="149469" y="24248"/>
                </a:cubicBezTo>
                <a:cubicBezTo>
                  <a:pt x="153132" y="16555"/>
                  <a:pt x="154964" y="12525"/>
                  <a:pt x="158261" y="8862"/>
                </a:cubicBezTo>
                <a:cubicBezTo>
                  <a:pt x="161558" y="5199"/>
                  <a:pt x="166320" y="3733"/>
                  <a:pt x="169251" y="2268"/>
                </a:cubicBezTo>
                <a:cubicBezTo>
                  <a:pt x="172182" y="803"/>
                  <a:pt x="174014" y="-296"/>
                  <a:pt x="175846" y="70"/>
                </a:cubicBezTo>
                <a:cubicBezTo>
                  <a:pt x="177678" y="436"/>
                  <a:pt x="179143" y="803"/>
                  <a:pt x="180242" y="4466"/>
                </a:cubicBezTo>
                <a:cubicBezTo>
                  <a:pt x="181341" y="8129"/>
                  <a:pt x="180608" y="9594"/>
                  <a:pt x="182440" y="22050"/>
                </a:cubicBezTo>
                <a:cubicBezTo>
                  <a:pt x="184272" y="34506"/>
                  <a:pt x="187569" y="33773"/>
                  <a:pt x="191232" y="79200"/>
                </a:cubicBezTo>
                <a:cubicBezTo>
                  <a:pt x="194895" y="124627"/>
                  <a:pt x="204787" y="226105"/>
                  <a:pt x="204421" y="294612"/>
                </a:cubicBezTo>
                <a:cubicBezTo>
                  <a:pt x="204055" y="363119"/>
                  <a:pt x="195262" y="423200"/>
                  <a:pt x="189034" y="490241"/>
                </a:cubicBezTo>
                <a:cubicBezTo>
                  <a:pt x="182806" y="557282"/>
                  <a:pt x="172548" y="653997"/>
                  <a:pt x="167053" y="696860"/>
                </a:cubicBezTo>
                <a:cubicBezTo>
                  <a:pt x="161558" y="739723"/>
                  <a:pt x="156063" y="747416"/>
                  <a:pt x="156063" y="747416"/>
                </a:cubicBezTo>
              </a:path>
            </a:pathLst>
          </a:custGeom>
          <a:noFill/>
          <a:ln w="3175">
            <a:solidFill>
              <a:schemeClr val="accent2">
                <a:lumMod val="20000"/>
                <a:lumOff val="80000"/>
              </a:schemeClr>
            </a:solidFill>
            <a:prstDash val="sysDot"/>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34"/>
          <p:cNvSpPr/>
          <p:nvPr/>
        </p:nvSpPr>
        <p:spPr>
          <a:xfrm>
            <a:off x="5404211" y="1409439"/>
            <a:ext cx="188705" cy="747416"/>
          </a:xfrm>
          <a:custGeom>
            <a:avLst/>
            <a:gdLst>
              <a:gd name="connsiteX0" fmla="*/ 0 w 204430"/>
              <a:gd name="connsiteY0" fmla="*/ 732029 h 747416"/>
              <a:gd name="connsiteX1" fmla="*/ 28575 w 204430"/>
              <a:gd name="connsiteY1" fmla="*/ 536400 h 747416"/>
              <a:gd name="connsiteX2" fmla="*/ 79130 w 204430"/>
              <a:gd name="connsiteY2" fmla="*/ 314395 h 747416"/>
              <a:gd name="connsiteX3" fmla="*/ 107705 w 204430"/>
              <a:gd name="connsiteY3" fmla="*/ 164925 h 747416"/>
              <a:gd name="connsiteX4" fmla="*/ 123092 w 204430"/>
              <a:gd name="connsiteY4" fmla="*/ 101181 h 747416"/>
              <a:gd name="connsiteX5" fmla="*/ 136280 w 204430"/>
              <a:gd name="connsiteY5" fmla="*/ 55022 h 747416"/>
              <a:gd name="connsiteX6" fmla="*/ 149469 w 204430"/>
              <a:gd name="connsiteY6" fmla="*/ 24248 h 747416"/>
              <a:gd name="connsiteX7" fmla="*/ 158261 w 204430"/>
              <a:gd name="connsiteY7" fmla="*/ 8862 h 747416"/>
              <a:gd name="connsiteX8" fmla="*/ 169251 w 204430"/>
              <a:gd name="connsiteY8" fmla="*/ 2268 h 747416"/>
              <a:gd name="connsiteX9" fmla="*/ 175846 w 204430"/>
              <a:gd name="connsiteY9" fmla="*/ 70 h 747416"/>
              <a:gd name="connsiteX10" fmla="*/ 180242 w 204430"/>
              <a:gd name="connsiteY10" fmla="*/ 4466 h 747416"/>
              <a:gd name="connsiteX11" fmla="*/ 182440 w 204430"/>
              <a:gd name="connsiteY11" fmla="*/ 22050 h 747416"/>
              <a:gd name="connsiteX12" fmla="*/ 191232 w 204430"/>
              <a:gd name="connsiteY12" fmla="*/ 79200 h 747416"/>
              <a:gd name="connsiteX13" fmla="*/ 204421 w 204430"/>
              <a:gd name="connsiteY13" fmla="*/ 294612 h 747416"/>
              <a:gd name="connsiteX14" fmla="*/ 189034 w 204430"/>
              <a:gd name="connsiteY14" fmla="*/ 490241 h 747416"/>
              <a:gd name="connsiteX15" fmla="*/ 167053 w 204430"/>
              <a:gd name="connsiteY15" fmla="*/ 696860 h 747416"/>
              <a:gd name="connsiteX16" fmla="*/ 156063 w 204430"/>
              <a:gd name="connsiteY16" fmla="*/ 747416 h 747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4430" h="747416">
                <a:moveTo>
                  <a:pt x="0" y="732029"/>
                </a:moveTo>
                <a:cubicBezTo>
                  <a:pt x="7693" y="669017"/>
                  <a:pt x="15387" y="606006"/>
                  <a:pt x="28575" y="536400"/>
                </a:cubicBezTo>
                <a:cubicBezTo>
                  <a:pt x="41763" y="466794"/>
                  <a:pt x="65942" y="376307"/>
                  <a:pt x="79130" y="314395"/>
                </a:cubicBezTo>
                <a:cubicBezTo>
                  <a:pt x="92318" y="252483"/>
                  <a:pt x="100378" y="200461"/>
                  <a:pt x="107705" y="164925"/>
                </a:cubicBezTo>
                <a:cubicBezTo>
                  <a:pt x="115032" y="129389"/>
                  <a:pt x="118330" y="119498"/>
                  <a:pt x="123092" y="101181"/>
                </a:cubicBezTo>
                <a:cubicBezTo>
                  <a:pt x="127854" y="82864"/>
                  <a:pt x="131884" y="67844"/>
                  <a:pt x="136280" y="55022"/>
                </a:cubicBezTo>
                <a:cubicBezTo>
                  <a:pt x="140676" y="42200"/>
                  <a:pt x="145806" y="31941"/>
                  <a:pt x="149469" y="24248"/>
                </a:cubicBezTo>
                <a:cubicBezTo>
                  <a:pt x="153132" y="16555"/>
                  <a:pt x="154964" y="12525"/>
                  <a:pt x="158261" y="8862"/>
                </a:cubicBezTo>
                <a:cubicBezTo>
                  <a:pt x="161558" y="5199"/>
                  <a:pt x="166320" y="3733"/>
                  <a:pt x="169251" y="2268"/>
                </a:cubicBezTo>
                <a:cubicBezTo>
                  <a:pt x="172182" y="803"/>
                  <a:pt x="174014" y="-296"/>
                  <a:pt x="175846" y="70"/>
                </a:cubicBezTo>
                <a:cubicBezTo>
                  <a:pt x="177678" y="436"/>
                  <a:pt x="179143" y="803"/>
                  <a:pt x="180242" y="4466"/>
                </a:cubicBezTo>
                <a:cubicBezTo>
                  <a:pt x="181341" y="8129"/>
                  <a:pt x="180608" y="9594"/>
                  <a:pt x="182440" y="22050"/>
                </a:cubicBezTo>
                <a:cubicBezTo>
                  <a:pt x="184272" y="34506"/>
                  <a:pt x="187569" y="33773"/>
                  <a:pt x="191232" y="79200"/>
                </a:cubicBezTo>
                <a:cubicBezTo>
                  <a:pt x="194895" y="124627"/>
                  <a:pt x="204787" y="226105"/>
                  <a:pt x="204421" y="294612"/>
                </a:cubicBezTo>
                <a:cubicBezTo>
                  <a:pt x="204055" y="363119"/>
                  <a:pt x="195262" y="423200"/>
                  <a:pt x="189034" y="490241"/>
                </a:cubicBezTo>
                <a:cubicBezTo>
                  <a:pt x="182806" y="557282"/>
                  <a:pt x="172548" y="653997"/>
                  <a:pt x="167053" y="696860"/>
                </a:cubicBezTo>
                <a:cubicBezTo>
                  <a:pt x="161558" y="739723"/>
                  <a:pt x="156063" y="747416"/>
                  <a:pt x="156063" y="747416"/>
                </a:cubicBezTo>
              </a:path>
            </a:pathLst>
          </a:custGeom>
          <a:noFill/>
          <a:ln w="3175">
            <a:solidFill>
              <a:schemeClr val="accent4"/>
            </a:solidFill>
            <a:prstDash val="sysDot"/>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3" name="Straight Connector 42"/>
          <p:cNvCxnSpPr/>
          <p:nvPr/>
        </p:nvCxnSpPr>
        <p:spPr>
          <a:xfrm flipV="1">
            <a:off x="7602453" y="1337391"/>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V="1">
            <a:off x="5475669" y="1127139"/>
            <a:ext cx="0" cy="2622061"/>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45" name="Freeform 44"/>
          <p:cNvSpPr/>
          <p:nvPr/>
        </p:nvSpPr>
        <p:spPr>
          <a:xfrm>
            <a:off x="9465875" y="1394976"/>
            <a:ext cx="188705" cy="747416"/>
          </a:xfrm>
          <a:custGeom>
            <a:avLst/>
            <a:gdLst>
              <a:gd name="connsiteX0" fmla="*/ 0 w 204430"/>
              <a:gd name="connsiteY0" fmla="*/ 732029 h 747416"/>
              <a:gd name="connsiteX1" fmla="*/ 28575 w 204430"/>
              <a:gd name="connsiteY1" fmla="*/ 536400 h 747416"/>
              <a:gd name="connsiteX2" fmla="*/ 79130 w 204430"/>
              <a:gd name="connsiteY2" fmla="*/ 314395 h 747416"/>
              <a:gd name="connsiteX3" fmla="*/ 107705 w 204430"/>
              <a:gd name="connsiteY3" fmla="*/ 164925 h 747416"/>
              <a:gd name="connsiteX4" fmla="*/ 123092 w 204430"/>
              <a:gd name="connsiteY4" fmla="*/ 101181 h 747416"/>
              <a:gd name="connsiteX5" fmla="*/ 136280 w 204430"/>
              <a:gd name="connsiteY5" fmla="*/ 55022 h 747416"/>
              <a:gd name="connsiteX6" fmla="*/ 149469 w 204430"/>
              <a:gd name="connsiteY6" fmla="*/ 24248 h 747416"/>
              <a:gd name="connsiteX7" fmla="*/ 158261 w 204430"/>
              <a:gd name="connsiteY7" fmla="*/ 8862 h 747416"/>
              <a:gd name="connsiteX8" fmla="*/ 169251 w 204430"/>
              <a:gd name="connsiteY8" fmla="*/ 2268 h 747416"/>
              <a:gd name="connsiteX9" fmla="*/ 175846 w 204430"/>
              <a:gd name="connsiteY9" fmla="*/ 70 h 747416"/>
              <a:gd name="connsiteX10" fmla="*/ 180242 w 204430"/>
              <a:gd name="connsiteY10" fmla="*/ 4466 h 747416"/>
              <a:gd name="connsiteX11" fmla="*/ 182440 w 204430"/>
              <a:gd name="connsiteY11" fmla="*/ 22050 h 747416"/>
              <a:gd name="connsiteX12" fmla="*/ 191232 w 204430"/>
              <a:gd name="connsiteY12" fmla="*/ 79200 h 747416"/>
              <a:gd name="connsiteX13" fmla="*/ 204421 w 204430"/>
              <a:gd name="connsiteY13" fmla="*/ 294612 h 747416"/>
              <a:gd name="connsiteX14" fmla="*/ 189034 w 204430"/>
              <a:gd name="connsiteY14" fmla="*/ 490241 h 747416"/>
              <a:gd name="connsiteX15" fmla="*/ 167053 w 204430"/>
              <a:gd name="connsiteY15" fmla="*/ 696860 h 747416"/>
              <a:gd name="connsiteX16" fmla="*/ 156063 w 204430"/>
              <a:gd name="connsiteY16" fmla="*/ 747416 h 747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04430" h="747416">
                <a:moveTo>
                  <a:pt x="0" y="732029"/>
                </a:moveTo>
                <a:cubicBezTo>
                  <a:pt x="7693" y="669017"/>
                  <a:pt x="15387" y="606006"/>
                  <a:pt x="28575" y="536400"/>
                </a:cubicBezTo>
                <a:cubicBezTo>
                  <a:pt x="41763" y="466794"/>
                  <a:pt x="65942" y="376307"/>
                  <a:pt x="79130" y="314395"/>
                </a:cubicBezTo>
                <a:cubicBezTo>
                  <a:pt x="92318" y="252483"/>
                  <a:pt x="100378" y="200461"/>
                  <a:pt x="107705" y="164925"/>
                </a:cubicBezTo>
                <a:cubicBezTo>
                  <a:pt x="115032" y="129389"/>
                  <a:pt x="118330" y="119498"/>
                  <a:pt x="123092" y="101181"/>
                </a:cubicBezTo>
                <a:cubicBezTo>
                  <a:pt x="127854" y="82864"/>
                  <a:pt x="131884" y="67844"/>
                  <a:pt x="136280" y="55022"/>
                </a:cubicBezTo>
                <a:cubicBezTo>
                  <a:pt x="140676" y="42200"/>
                  <a:pt x="145806" y="31941"/>
                  <a:pt x="149469" y="24248"/>
                </a:cubicBezTo>
                <a:cubicBezTo>
                  <a:pt x="153132" y="16555"/>
                  <a:pt x="154964" y="12525"/>
                  <a:pt x="158261" y="8862"/>
                </a:cubicBezTo>
                <a:cubicBezTo>
                  <a:pt x="161558" y="5199"/>
                  <a:pt x="166320" y="3733"/>
                  <a:pt x="169251" y="2268"/>
                </a:cubicBezTo>
                <a:cubicBezTo>
                  <a:pt x="172182" y="803"/>
                  <a:pt x="174014" y="-296"/>
                  <a:pt x="175846" y="70"/>
                </a:cubicBezTo>
                <a:cubicBezTo>
                  <a:pt x="177678" y="436"/>
                  <a:pt x="179143" y="803"/>
                  <a:pt x="180242" y="4466"/>
                </a:cubicBezTo>
                <a:cubicBezTo>
                  <a:pt x="181341" y="8129"/>
                  <a:pt x="180608" y="9594"/>
                  <a:pt x="182440" y="22050"/>
                </a:cubicBezTo>
                <a:cubicBezTo>
                  <a:pt x="184272" y="34506"/>
                  <a:pt x="187569" y="33773"/>
                  <a:pt x="191232" y="79200"/>
                </a:cubicBezTo>
                <a:cubicBezTo>
                  <a:pt x="194895" y="124627"/>
                  <a:pt x="204787" y="226105"/>
                  <a:pt x="204421" y="294612"/>
                </a:cubicBezTo>
                <a:cubicBezTo>
                  <a:pt x="204055" y="363119"/>
                  <a:pt x="195262" y="423200"/>
                  <a:pt x="189034" y="490241"/>
                </a:cubicBezTo>
                <a:cubicBezTo>
                  <a:pt x="182806" y="557282"/>
                  <a:pt x="172548" y="653997"/>
                  <a:pt x="167053" y="696860"/>
                </a:cubicBezTo>
                <a:cubicBezTo>
                  <a:pt x="161558" y="739723"/>
                  <a:pt x="156063" y="747416"/>
                  <a:pt x="156063" y="747416"/>
                </a:cubicBezTo>
              </a:path>
            </a:pathLst>
          </a:custGeom>
          <a:noFill/>
          <a:ln w="3175">
            <a:solidFill>
              <a:schemeClr val="accent2">
                <a:lumMod val="20000"/>
                <a:lumOff val="80000"/>
              </a:schemeClr>
            </a:solidFill>
            <a:prstDash val="sysDot"/>
          </a:ln>
          <a:effectLst>
            <a:glow rad="635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Connector 48"/>
          <p:cNvCxnSpPr/>
          <p:nvPr/>
        </p:nvCxnSpPr>
        <p:spPr>
          <a:xfrm flipV="1">
            <a:off x="9302988" y="1337389"/>
            <a:ext cx="2" cy="2695114"/>
          </a:xfrm>
          <a:prstGeom prst="line">
            <a:avLst/>
          </a:prstGeom>
          <a:ln w="31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5970700" y="5617756"/>
            <a:ext cx="4051840" cy="738664"/>
          </a:xfrm>
          <a:prstGeom prst="rect">
            <a:avLst/>
          </a:prstGeom>
          <a:noFill/>
        </p:spPr>
        <p:txBody>
          <a:bodyPr wrap="square" rtlCol="0">
            <a:spAutoFit/>
          </a:bodyPr>
          <a:lstStyle/>
          <a:p>
            <a:r>
              <a:rPr lang="en-GB" sz="1400" dirty="0"/>
              <a:t>The radial bunch ‘expansion’ in  output cavity (MAGIC2D) practically does not affect efficiency. This validates KlyC2D as an attractive (and fast) tool.</a:t>
            </a:r>
          </a:p>
        </p:txBody>
      </p:sp>
      <p:sp>
        <p:nvSpPr>
          <p:cNvPr id="33" name="TextBox 32"/>
          <p:cNvSpPr txBox="1"/>
          <p:nvPr/>
        </p:nvSpPr>
        <p:spPr>
          <a:xfrm>
            <a:off x="2658938" y="652258"/>
            <a:ext cx="2871620" cy="307777"/>
          </a:xfrm>
          <a:prstGeom prst="rect">
            <a:avLst/>
          </a:prstGeom>
          <a:noFill/>
        </p:spPr>
        <p:txBody>
          <a:bodyPr wrap="none" rtlCol="0">
            <a:spAutoFit/>
          </a:bodyPr>
          <a:lstStyle/>
          <a:p>
            <a:r>
              <a:rPr lang="en-GB" sz="1400" dirty="0" err="1"/>
              <a:t>Nz</a:t>
            </a:r>
            <a:r>
              <a:rPr lang="en-GB" sz="1400" dirty="0"/>
              <a:t>=256,Nr=4, </a:t>
            </a:r>
            <a:r>
              <a:rPr lang="en-GB" sz="1400" dirty="0">
                <a:sym typeface="Symbol" panose="05050102010706020507" pitchFamily="18" charset="2"/>
              </a:rPr>
              <a:t>=</a:t>
            </a:r>
            <a:r>
              <a:rPr lang="en-GB" sz="1400" dirty="0">
                <a:solidFill>
                  <a:srgbClr val="FF0000"/>
                </a:solidFill>
                <a:sym typeface="Symbol" panose="05050102010706020507" pitchFamily="18" charset="2"/>
              </a:rPr>
              <a:t>79.9%</a:t>
            </a:r>
            <a:r>
              <a:rPr lang="en-GB" sz="1400" dirty="0">
                <a:sym typeface="Symbol" panose="05050102010706020507" pitchFamily="18" charset="2"/>
              </a:rPr>
              <a:t>,Tcpu= 20 min</a:t>
            </a:r>
          </a:p>
        </p:txBody>
      </p:sp>
      <p:sp>
        <p:nvSpPr>
          <p:cNvPr id="34" name="TextBox 33"/>
          <p:cNvSpPr txBox="1"/>
          <p:nvPr/>
        </p:nvSpPr>
        <p:spPr>
          <a:xfrm>
            <a:off x="6925780" y="788056"/>
            <a:ext cx="1913857" cy="276999"/>
          </a:xfrm>
          <a:prstGeom prst="rect">
            <a:avLst/>
          </a:prstGeom>
          <a:noFill/>
        </p:spPr>
        <p:txBody>
          <a:bodyPr wrap="none" rtlCol="0">
            <a:spAutoFit/>
          </a:bodyPr>
          <a:lstStyle/>
          <a:p>
            <a:r>
              <a:rPr lang="en-GB" sz="1200" dirty="0" err="1"/>
              <a:t>Tcpu</a:t>
            </a:r>
            <a:r>
              <a:rPr lang="en-GB" sz="1200" dirty="0"/>
              <a:t> = </a:t>
            </a:r>
            <a:r>
              <a:rPr lang="en-GB" sz="1200" dirty="0">
                <a:solidFill>
                  <a:srgbClr val="FF0000"/>
                </a:solidFill>
              </a:rPr>
              <a:t>4000 min </a:t>
            </a:r>
            <a:r>
              <a:rPr lang="en-GB" sz="1200" dirty="0"/>
              <a:t>(~1ooo ns)</a:t>
            </a:r>
            <a:endParaRPr lang="en-GB" sz="1200" dirty="0">
              <a:solidFill>
                <a:srgbClr val="FF0000"/>
              </a:solidFill>
            </a:endParaRPr>
          </a:p>
        </p:txBody>
      </p:sp>
      <p:sp>
        <p:nvSpPr>
          <p:cNvPr id="2" name="TextBox 1"/>
          <p:cNvSpPr txBox="1"/>
          <p:nvPr/>
        </p:nvSpPr>
        <p:spPr>
          <a:xfrm>
            <a:off x="985437" y="689743"/>
            <a:ext cx="1673501" cy="276999"/>
          </a:xfrm>
          <a:prstGeom prst="rect">
            <a:avLst/>
          </a:prstGeom>
          <a:noFill/>
        </p:spPr>
        <p:txBody>
          <a:bodyPr wrap="square" rtlCol="0">
            <a:spAutoFit/>
          </a:bodyPr>
          <a:lstStyle/>
          <a:p>
            <a:r>
              <a:rPr lang="en-GB" sz="1200" dirty="0"/>
              <a:t>Beam settings:</a:t>
            </a:r>
          </a:p>
        </p:txBody>
      </p:sp>
      <p:sp>
        <p:nvSpPr>
          <p:cNvPr id="16" name="TextBox 15"/>
          <p:cNvSpPr txBox="1"/>
          <p:nvPr/>
        </p:nvSpPr>
        <p:spPr>
          <a:xfrm>
            <a:off x="2911617" y="3163275"/>
            <a:ext cx="1174168" cy="276999"/>
          </a:xfrm>
          <a:prstGeom prst="rect">
            <a:avLst/>
          </a:prstGeom>
          <a:solidFill>
            <a:schemeClr val="bg1"/>
          </a:solidFill>
        </p:spPr>
        <p:txBody>
          <a:bodyPr wrap="none" rtlCol="0">
            <a:spAutoFit/>
          </a:bodyPr>
          <a:lstStyle/>
          <a:p>
            <a:r>
              <a:rPr lang="en-GB" sz="1200" dirty="0"/>
              <a:t>Saturation=97%</a:t>
            </a:r>
          </a:p>
        </p:txBody>
      </p:sp>
      <p:sp>
        <p:nvSpPr>
          <p:cNvPr id="53" name="Rectangle 52"/>
          <p:cNvSpPr/>
          <p:nvPr/>
        </p:nvSpPr>
        <p:spPr>
          <a:xfrm>
            <a:off x="2979281" y="1347780"/>
            <a:ext cx="870751" cy="246221"/>
          </a:xfrm>
          <a:prstGeom prst="rect">
            <a:avLst/>
          </a:prstGeom>
        </p:spPr>
        <p:txBody>
          <a:bodyPr wrap="none">
            <a:spAutoFit/>
          </a:bodyPr>
          <a:lstStyle/>
          <a:p>
            <a:r>
              <a:rPr lang="en-GB" sz="1000" dirty="0"/>
              <a:t>Nz=128,Nr=4</a:t>
            </a:r>
          </a:p>
        </p:txBody>
      </p:sp>
      <p:pic>
        <p:nvPicPr>
          <p:cNvPr id="54" name="Picture 53"/>
          <p:cNvPicPr>
            <a:picLocks noChangeAspect="1"/>
          </p:cNvPicPr>
          <p:nvPr/>
        </p:nvPicPr>
        <p:blipFill>
          <a:blip r:embed="rId6"/>
          <a:stretch>
            <a:fillRect/>
          </a:stretch>
        </p:blipFill>
        <p:spPr>
          <a:xfrm>
            <a:off x="2066583" y="196815"/>
            <a:ext cx="268266" cy="318566"/>
          </a:xfrm>
          <a:prstGeom prst="rect">
            <a:avLst/>
          </a:prstGeom>
        </p:spPr>
      </p:pic>
      <p:cxnSp>
        <p:nvCxnSpPr>
          <p:cNvPr id="36" name="Straight Connector 35"/>
          <p:cNvCxnSpPr/>
          <p:nvPr/>
        </p:nvCxnSpPr>
        <p:spPr>
          <a:xfrm flipH="1">
            <a:off x="2658939" y="2941431"/>
            <a:ext cx="7038225" cy="0"/>
          </a:xfrm>
          <a:prstGeom prst="line">
            <a:avLst/>
          </a:prstGeom>
          <a:ln>
            <a:solidFill>
              <a:srgbClr val="00B050"/>
            </a:solidFill>
            <a:prstDash val="dash"/>
          </a:ln>
        </p:spPr>
        <p:style>
          <a:lnRef idx="1">
            <a:schemeClr val="accent1"/>
          </a:lnRef>
          <a:fillRef idx="0">
            <a:schemeClr val="accent1"/>
          </a:fillRef>
          <a:effectRef idx="0">
            <a:schemeClr val="accent1"/>
          </a:effectRef>
          <a:fontRef idx="minor">
            <a:schemeClr val="tx1"/>
          </a:fontRef>
        </p:style>
      </p:cxnSp>
      <p:pic>
        <p:nvPicPr>
          <p:cNvPr id="46" name="Picture 45"/>
          <p:cNvPicPr/>
          <p:nvPr/>
        </p:nvPicPr>
        <p:blipFill>
          <a:blip r:embed="rId7">
            <a:extLst>
              <a:ext uri="{28A0092B-C50C-407E-A947-70E740481C1C}">
                <a14:useLocalDpi xmlns:a14="http://schemas.microsoft.com/office/drawing/2010/main" val="0"/>
              </a:ext>
            </a:extLst>
          </a:blip>
          <a:stretch>
            <a:fillRect/>
          </a:stretch>
        </p:blipFill>
        <p:spPr>
          <a:xfrm>
            <a:off x="2414208" y="3945107"/>
            <a:ext cx="3393760" cy="2062525"/>
          </a:xfrm>
          <a:prstGeom prst="rect">
            <a:avLst/>
          </a:prstGeom>
        </p:spPr>
      </p:pic>
      <p:sp>
        <p:nvSpPr>
          <p:cNvPr id="4" name="TextBox 3"/>
          <p:cNvSpPr txBox="1"/>
          <p:nvPr/>
        </p:nvSpPr>
        <p:spPr>
          <a:xfrm>
            <a:off x="3093934" y="5942638"/>
            <a:ext cx="2197270" cy="369332"/>
          </a:xfrm>
          <a:prstGeom prst="rect">
            <a:avLst/>
          </a:prstGeom>
          <a:noFill/>
        </p:spPr>
        <p:txBody>
          <a:bodyPr wrap="square" rtlCol="0">
            <a:spAutoFit/>
          </a:bodyPr>
          <a:lstStyle/>
          <a:p>
            <a:r>
              <a:rPr lang="en-US" dirty="0"/>
              <a:t>Convergent analysis</a:t>
            </a:r>
          </a:p>
        </p:txBody>
      </p:sp>
      <p:sp>
        <p:nvSpPr>
          <p:cNvPr id="51" name="TextBox 50">
            <a:extLst>
              <a:ext uri="{FF2B5EF4-FFF2-40B4-BE49-F238E27FC236}">
                <a16:creationId xmlns:a16="http://schemas.microsoft.com/office/drawing/2014/main" id="{DFD9E316-87D4-4A21-98EC-44DD3463A42D}"/>
              </a:ext>
            </a:extLst>
          </p:cNvPr>
          <p:cNvSpPr txBox="1"/>
          <p:nvPr/>
        </p:nvSpPr>
        <p:spPr>
          <a:xfrm>
            <a:off x="10086643" y="203856"/>
            <a:ext cx="1818190" cy="369332"/>
          </a:xfrm>
          <a:prstGeom prst="rect">
            <a:avLst/>
          </a:prstGeom>
          <a:noFill/>
        </p:spPr>
        <p:txBody>
          <a:bodyPr wrap="none" rtlCol="0">
            <a:spAutoFit/>
          </a:bodyPr>
          <a:lstStyle/>
          <a:p>
            <a:pPr lvl="0">
              <a:defRPr/>
            </a:pPr>
            <a:r>
              <a:rPr lang="en-US" dirty="0" smtClean="0">
                <a:solidFill>
                  <a:srgbClr val="0070C0"/>
                </a:solidFill>
              </a:rPr>
              <a:t>I</a:t>
            </a:r>
            <a:r>
              <a:rPr lang="en-US" dirty="0">
                <a:solidFill>
                  <a:srgbClr val="0070C0"/>
                </a:solidFill>
              </a:rPr>
              <a:t>. Syratchev, J. </a:t>
            </a:r>
            <a:r>
              <a:rPr lang="en-US" dirty="0" err="1" smtClean="0">
                <a:solidFill>
                  <a:srgbClr val="0070C0"/>
                </a:solidFill>
              </a:rPr>
              <a:t>Cai</a:t>
            </a:r>
            <a:endParaRPr lang="en-US" dirty="0">
              <a:solidFill>
                <a:srgbClr val="0070C0"/>
              </a:solidFill>
            </a:endParaRPr>
          </a:p>
        </p:txBody>
      </p:sp>
      <p:sp>
        <p:nvSpPr>
          <p:cNvPr id="5" name="Date Placeholder 4"/>
          <p:cNvSpPr>
            <a:spLocks noGrp="1"/>
          </p:cNvSpPr>
          <p:nvPr>
            <p:ph type="dt" sz="half" idx="10"/>
          </p:nvPr>
        </p:nvSpPr>
        <p:spPr/>
        <p:txBody>
          <a:bodyPr/>
          <a:lstStyle/>
          <a:p>
            <a:r>
              <a:rPr lang="en-US" smtClean="0"/>
              <a:t>8 October 2020</a:t>
            </a:r>
            <a:endParaRPr lang="en-GB"/>
          </a:p>
        </p:txBody>
      </p:sp>
      <p:sp>
        <p:nvSpPr>
          <p:cNvPr id="6" name="Footer Placeholder 5"/>
          <p:cNvSpPr>
            <a:spLocks noGrp="1"/>
          </p:cNvSpPr>
          <p:nvPr>
            <p:ph type="ftr" sz="quarter" idx="11"/>
          </p:nvPr>
        </p:nvSpPr>
        <p:spPr/>
        <p:txBody>
          <a:bodyPr/>
          <a:lstStyle/>
          <a:p>
            <a:r>
              <a:rPr lang="en-GB" smtClean="0"/>
              <a:t>Erk Jensen/CERN      -         EIC/FCC-ee Commonalities of RF Systems</a:t>
            </a:r>
            <a:endParaRPr lang="en-GB"/>
          </a:p>
        </p:txBody>
      </p:sp>
      <p:sp>
        <p:nvSpPr>
          <p:cNvPr id="10" name="Slide Number Placeholder 9"/>
          <p:cNvSpPr>
            <a:spLocks noGrp="1"/>
          </p:cNvSpPr>
          <p:nvPr>
            <p:ph type="sldNum" sz="quarter" idx="12"/>
          </p:nvPr>
        </p:nvSpPr>
        <p:spPr/>
        <p:txBody>
          <a:bodyPr/>
          <a:lstStyle/>
          <a:p>
            <a:fld id="{67602582-7AAF-4A3E-8BA5-49CA6D61B5E0}" type="slidenum">
              <a:rPr lang="en-GB" smtClean="0"/>
              <a:t>28</a:t>
            </a:fld>
            <a:endParaRPr lang="en-GB"/>
          </a:p>
        </p:txBody>
      </p:sp>
    </p:spTree>
    <p:extLst>
      <p:ext uri="{BB962C8B-B14F-4D97-AF65-F5344CB8AC3E}">
        <p14:creationId xmlns:p14="http://schemas.microsoft.com/office/powerpoint/2010/main" val="417583002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D5C8C56D-CA80-493E-81C5-9CE103ED6295}"/>
              </a:ext>
            </a:extLst>
          </p:cNvPr>
          <p:cNvSpPr>
            <a:spLocks noGrp="1"/>
          </p:cNvSpPr>
          <p:nvPr>
            <p:ph type="title"/>
          </p:nvPr>
        </p:nvSpPr>
        <p:spPr>
          <a:xfrm>
            <a:off x="1817090" y="172588"/>
            <a:ext cx="8451415" cy="711141"/>
          </a:xfrm>
        </p:spPr>
        <p:txBody>
          <a:bodyPr>
            <a:normAutofit/>
          </a:bodyPr>
          <a:lstStyle/>
          <a:p>
            <a:r>
              <a:rPr lang="en-US" sz="3600" dirty="0" smtClean="0"/>
              <a:t>EIC Scope </a:t>
            </a:r>
            <a:r>
              <a:rPr lang="en-US" sz="3600" dirty="0"/>
              <a:t>Detail: </a:t>
            </a:r>
            <a:r>
              <a:rPr lang="en-US" sz="3600" dirty="0">
                <a:solidFill>
                  <a:srgbClr val="00B050"/>
                </a:solidFill>
              </a:rPr>
              <a:t>RF1010 Building</a:t>
            </a:r>
          </a:p>
        </p:txBody>
      </p:sp>
      <p:sp>
        <p:nvSpPr>
          <p:cNvPr id="6" name="Content Placeholder 2">
            <a:extLst>
              <a:ext uri="{FF2B5EF4-FFF2-40B4-BE49-F238E27FC236}">
                <a16:creationId xmlns:a16="http://schemas.microsoft.com/office/drawing/2014/main" id="{31FD143F-5B0F-4D74-8995-C0C9BA55EF56}"/>
              </a:ext>
            </a:extLst>
          </p:cNvPr>
          <p:cNvSpPr txBox="1">
            <a:spLocks/>
          </p:cNvSpPr>
          <p:nvPr/>
        </p:nvSpPr>
        <p:spPr>
          <a:xfrm>
            <a:off x="894735" y="883729"/>
            <a:ext cx="10333704" cy="1594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charset="0"/>
                <a:ea typeface="Arial" charset="0"/>
                <a:cs typeface="Arial"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charset="0"/>
                <a:ea typeface="Arial" charset="0"/>
                <a:cs typeface="Arial"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charset="0"/>
                <a:ea typeface="Arial" charset="0"/>
                <a:cs typeface="Arial"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charset="0"/>
                <a:ea typeface="Arial" charset="0"/>
                <a:cs typeface="Arial"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spcBef>
                <a:spcPts val="0"/>
              </a:spcBef>
            </a:pPr>
            <a:r>
              <a:rPr lang="en-US" sz="1800" dirty="0">
                <a:solidFill>
                  <a:srgbClr val="30519D"/>
                </a:solidFill>
              </a:rPr>
              <a:t>2020: RF1010 Support Building with </a:t>
            </a:r>
            <a:r>
              <a:rPr lang="en-US" sz="1800" dirty="0">
                <a:solidFill>
                  <a:srgbClr val="FF0000"/>
                </a:solidFill>
              </a:rPr>
              <a:t>14.4 MW* total </a:t>
            </a:r>
            <a:r>
              <a:rPr lang="en-US" sz="1800" dirty="0">
                <a:solidFill>
                  <a:srgbClr val="30519D"/>
                </a:solidFill>
              </a:rPr>
              <a:t>SSA based high power RF, interface to IR-10 and IR-10 cryomodule layout.**</a:t>
            </a:r>
          </a:p>
          <a:p>
            <a:pPr lvl="1">
              <a:lnSpc>
                <a:spcPct val="120000"/>
              </a:lnSpc>
              <a:spcBef>
                <a:spcPts val="0"/>
              </a:spcBef>
            </a:pPr>
            <a:r>
              <a:rPr lang="en-US" sz="1400" dirty="0">
                <a:solidFill>
                  <a:srgbClr val="FF0000"/>
                </a:solidFill>
              </a:rPr>
              <a:t>Remarkable power densities becoming realistic for solid state power across the digital TV broadcast frequencies.</a:t>
            </a:r>
          </a:p>
          <a:p>
            <a:pPr lvl="1">
              <a:lnSpc>
                <a:spcPct val="120000"/>
              </a:lnSpc>
              <a:spcBef>
                <a:spcPts val="0"/>
              </a:spcBef>
            </a:pPr>
            <a:r>
              <a:rPr lang="en-US" sz="1400" dirty="0">
                <a:solidFill>
                  <a:srgbClr val="FF0000"/>
                </a:solidFill>
              </a:rPr>
              <a:t>3D model is based on one of the vendor budgetary proposals.</a:t>
            </a:r>
          </a:p>
        </p:txBody>
      </p:sp>
      <p:pic>
        <p:nvPicPr>
          <p:cNvPr id="1028" name="Picture 4">
            <a:extLst>
              <a:ext uri="{FF2B5EF4-FFF2-40B4-BE49-F238E27FC236}">
                <a16:creationId xmlns:a16="http://schemas.microsoft.com/office/drawing/2014/main" id="{AD06ECBF-9EF4-42C7-8117-7397AA517D4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3112" y="2581246"/>
            <a:ext cx="5784829" cy="4005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Rounded Corners 1">
            <a:extLst>
              <a:ext uri="{FF2B5EF4-FFF2-40B4-BE49-F238E27FC236}">
                <a16:creationId xmlns:a16="http://schemas.microsoft.com/office/drawing/2014/main" id="{BD13A4A3-A69A-4901-95D4-3094BCBC1ECE}"/>
              </a:ext>
            </a:extLst>
          </p:cNvPr>
          <p:cNvSpPr/>
          <p:nvPr/>
        </p:nvSpPr>
        <p:spPr>
          <a:xfrm>
            <a:off x="6457642" y="5306790"/>
            <a:ext cx="893232" cy="365125"/>
          </a:xfrm>
          <a:prstGeom prst="roundRect">
            <a:avLst/>
          </a:prstGeom>
          <a:noFill/>
          <a:ln w="25400">
            <a:solidFill>
              <a:srgbClr val="FF0000"/>
            </a:solidFill>
          </a:ln>
          <a:scene3d>
            <a:camera prst="orthographicFront">
              <a:rot lat="0" lon="0" rev="2400000"/>
            </a:camera>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00B050"/>
              </a:solidFill>
            </a:endParaRPr>
          </a:p>
        </p:txBody>
      </p:sp>
      <p:sp>
        <p:nvSpPr>
          <p:cNvPr id="3" name="TextBox 2">
            <a:extLst>
              <a:ext uri="{FF2B5EF4-FFF2-40B4-BE49-F238E27FC236}">
                <a16:creationId xmlns:a16="http://schemas.microsoft.com/office/drawing/2014/main" id="{EF296CF8-6648-4AD7-A729-1BFD61EBD6F4}"/>
              </a:ext>
            </a:extLst>
          </p:cNvPr>
          <p:cNvSpPr txBox="1"/>
          <p:nvPr/>
        </p:nvSpPr>
        <p:spPr>
          <a:xfrm>
            <a:off x="7971320" y="5423714"/>
            <a:ext cx="2580598" cy="738664"/>
          </a:xfrm>
          <a:prstGeom prst="rect">
            <a:avLst/>
          </a:prstGeom>
          <a:noFill/>
        </p:spPr>
        <p:txBody>
          <a:bodyPr wrap="square" rtlCol="0">
            <a:spAutoFit/>
          </a:bodyPr>
          <a:lstStyle/>
          <a:p>
            <a:r>
              <a:rPr lang="en-US" sz="1400" dirty="0">
                <a:solidFill>
                  <a:srgbClr val="FF0000"/>
                </a:solidFill>
              </a:rPr>
              <a:t>591 MHz, 400 kW modular amplifier unit.</a:t>
            </a:r>
          </a:p>
          <a:p>
            <a:r>
              <a:rPr lang="en-US" sz="1400" dirty="0">
                <a:solidFill>
                  <a:srgbClr val="FF0000"/>
                </a:solidFill>
              </a:rPr>
              <a:t>36 = 18 * 2 shown.</a:t>
            </a:r>
          </a:p>
        </p:txBody>
      </p:sp>
      <p:cxnSp>
        <p:nvCxnSpPr>
          <p:cNvPr id="8" name="Straight Arrow Connector 7">
            <a:extLst>
              <a:ext uri="{FF2B5EF4-FFF2-40B4-BE49-F238E27FC236}">
                <a16:creationId xmlns:a16="http://schemas.microsoft.com/office/drawing/2014/main" id="{079ED9F5-6F4F-43E5-9C39-A60AE1C16DBC}"/>
              </a:ext>
            </a:extLst>
          </p:cNvPr>
          <p:cNvCxnSpPr>
            <a:cxnSpLocks/>
          </p:cNvCxnSpPr>
          <p:nvPr/>
        </p:nvCxnSpPr>
        <p:spPr>
          <a:xfrm flipH="1" flipV="1">
            <a:off x="7104783" y="5653052"/>
            <a:ext cx="828694" cy="32272"/>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4C9C4485-DD2A-42F9-A4BD-32F87DCC9346}"/>
              </a:ext>
            </a:extLst>
          </p:cNvPr>
          <p:cNvSpPr txBox="1"/>
          <p:nvPr/>
        </p:nvSpPr>
        <p:spPr>
          <a:xfrm>
            <a:off x="7798966" y="2116908"/>
            <a:ext cx="2735417" cy="830997"/>
          </a:xfrm>
          <a:prstGeom prst="rect">
            <a:avLst/>
          </a:prstGeom>
          <a:solidFill>
            <a:srgbClr val="24407B"/>
          </a:solidFill>
        </p:spPr>
        <p:txBody>
          <a:bodyPr wrap="square" rtlCol="0">
            <a:spAutoFit/>
          </a:bodyPr>
          <a:lstStyle/>
          <a:p>
            <a:r>
              <a:rPr lang="en-US" sz="1200" dirty="0">
                <a:solidFill>
                  <a:schemeClr val="bg1"/>
                </a:solidFill>
                <a:cs typeface="Arial" panose="020B0604020202020204" pitchFamily="34" charset="0"/>
              </a:rPr>
              <a:t>* 14.4 MW is just the result of showing 36x 400 kW “units”. Vendor budgetary quote in this case is based on 400kW = 4x 100kW per amplifier.</a:t>
            </a:r>
          </a:p>
        </p:txBody>
      </p:sp>
      <p:sp>
        <p:nvSpPr>
          <p:cNvPr id="12" name="TextBox 11">
            <a:extLst>
              <a:ext uri="{FF2B5EF4-FFF2-40B4-BE49-F238E27FC236}">
                <a16:creationId xmlns:a16="http://schemas.microsoft.com/office/drawing/2014/main" id="{4B0CFA35-799C-4CAB-8F9F-5D45BBC6E5CA}"/>
              </a:ext>
            </a:extLst>
          </p:cNvPr>
          <p:cNvSpPr txBox="1"/>
          <p:nvPr/>
        </p:nvSpPr>
        <p:spPr>
          <a:xfrm>
            <a:off x="7798966" y="3199479"/>
            <a:ext cx="2735417" cy="1200329"/>
          </a:xfrm>
          <a:prstGeom prst="rect">
            <a:avLst/>
          </a:prstGeom>
          <a:solidFill>
            <a:srgbClr val="24407B"/>
          </a:solidFill>
        </p:spPr>
        <p:txBody>
          <a:bodyPr wrap="square" rtlCol="0">
            <a:spAutoFit/>
          </a:bodyPr>
          <a:lstStyle/>
          <a:p>
            <a:r>
              <a:rPr lang="en-US" sz="1200" dirty="0">
                <a:solidFill>
                  <a:schemeClr val="bg1"/>
                </a:solidFill>
                <a:cs typeface="Arial" panose="020B0604020202020204" pitchFamily="34" charset="0"/>
              </a:rPr>
              <a:t>** This layout is a conceptual layout to explore the space requirements for 18x single cell 591 MHz ESR cryomodules. The 18 cryomodules fit in the available IR space. The SSA power density leads to reduced building space needs.</a:t>
            </a:r>
          </a:p>
        </p:txBody>
      </p:sp>
      <p:sp>
        <p:nvSpPr>
          <p:cNvPr id="13" name="Slide Number Placeholder 3">
            <a:extLst>
              <a:ext uri="{FF2B5EF4-FFF2-40B4-BE49-F238E27FC236}">
                <a16:creationId xmlns:a16="http://schemas.microsoft.com/office/drawing/2014/main" id="{34C0263E-ECCA-4E7F-AF74-3A6ABCA9E61F}"/>
              </a:ext>
            </a:extLst>
          </p:cNvPr>
          <p:cNvSpPr txBox="1">
            <a:spLocks/>
          </p:cNvSpPr>
          <p:nvPr/>
        </p:nvSpPr>
        <p:spPr>
          <a:xfrm>
            <a:off x="8521212" y="6356352"/>
            <a:ext cx="20574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bg1"/>
                </a:solidFill>
                <a:latin typeface="Arial" charset="0"/>
                <a:ea typeface="Arial" charset="0"/>
                <a:cs typeface="Arial"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93C5830-40F3-F04E-B2E3-10E6672BA8FF}" type="slidenum">
              <a:rPr lang="en-US"/>
              <a:pPr/>
              <a:t>29</a:t>
            </a:fld>
            <a:endParaRPr lang="en-US" dirty="0"/>
          </a:p>
        </p:txBody>
      </p:sp>
      <p:sp>
        <p:nvSpPr>
          <p:cNvPr id="14" name="TextBox 13">
            <a:extLst>
              <a:ext uri="{FF2B5EF4-FFF2-40B4-BE49-F238E27FC236}">
                <a16:creationId xmlns:a16="http://schemas.microsoft.com/office/drawing/2014/main" id="{DFD9E316-87D4-4A21-98EC-44DD3463A42D}"/>
              </a:ext>
            </a:extLst>
          </p:cNvPr>
          <p:cNvSpPr txBox="1"/>
          <p:nvPr/>
        </p:nvSpPr>
        <p:spPr>
          <a:xfrm>
            <a:off x="9846816" y="203856"/>
            <a:ext cx="20469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K. Smith, 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Rimmer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4" name="Date Placeholder 3"/>
          <p:cNvSpPr>
            <a:spLocks noGrp="1"/>
          </p:cNvSpPr>
          <p:nvPr>
            <p:ph type="dt" sz="half" idx="10"/>
          </p:nvPr>
        </p:nvSpPr>
        <p:spPr/>
        <p:txBody>
          <a:bodyPr/>
          <a:lstStyle/>
          <a:p>
            <a:r>
              <a:rPr lang="en-US" smtClean="0"/>
              <a:t>8 October 2020</a:t>
            </a:r>
            <a:endParaRPr lang="en-GB"/>
          </a:p>
        </p:txBody>
      </p:sp>
      <p:sp>
        <p:nvSpPr>
          <p:cNvPr id="5" name="Footer Placeholder 4"/>
          <p:cNvSpPr>
            <a:spLocks noGrp="1"/>
          </p:cNvSpPr>
          <p:nvPr>
            <p:ph type="ftr" sz="quarter" idx="11"/>
          </p:nvPr>
        </p:nvSpPr>
        <p:spPr/>
        <p:txBody>
          <a:bodyPr/>
          <a:lstStyle/>
          <a:p>
            <a:r>
              <a:rPr lang="en-GB" smtClean="0"/>
              <a:t>Erk Jensen/CERN      -         EIC/FCC-ee Commonalities of RF Systems</a:t>
            </a:r>
            <a:endParaRPr lang="en-GB"/>
          </a:p>
        </p:txBody>
      </p:sp>
      <p:sp>
        <p:nvSpPr>
          <p:cNvPr id="7" name="Slide Number Placeholder 6"/>
          <p:cNvSpPr>
            <a:spLocks noGrp="1"/>
          </p:cNvSpPr>
          <p:nvPr>
            <p:ph type="sldNum" sz="quarter" idx="12"/>
          </p:nvPr>
        </p:nvSpPr>
        <p:spPr/>
        <p:txBody>
          <a:bodyPr/>
          <a:lstStyle/>
          <a:p>
            <a:fld id="{67602582-7AAF-4A3E-8BA5-49CA6D61B5E0}" type="slidenum">
              <a:rPr lang="en-GB" smtClean="0"/>
              <a:t>29</a:t>
            </a:fld>
            <a:endParaRPr lang="en-GB"/>
          </a:p>
        </p:txBody>
      </p:sp>
    </p:spTree>
    <p:extLst>
      <p:ext uri="{BB962C8B-B14F-4D97-AF65-F5344CB8AC3E}">
        <p14:creationId xmlns:p14="http://schemas.microsoft.com/office/powerpoint/2010/main" val="319345292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noChangeAspect="1"/>
          </p:cNvSpPr>
          <p:nvPr>
            <p:ph type="sldNum" sz="quarter" idx="12"/>
          </p:nvPr>
        </p:nvSpPr>
        <p:spPr>
          <a:xfrm>
            <a:off x="5067300" y="6362007"/>
            <a:ext cx="1543050" cy="273847"/>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050" b="0" i="0" u="none" strike="noStrike" kern="1200" cap="none" spc="0" normalizeH="0" baseline="0" noProof="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3</a:t>
            </a:fld>
            <a:endParaRPr kumimoji="0" lang="en-US" sz="1050" b="0" i="0" u="none" strike="noStrike" kern="1200" cap="none" spc="0" normalizeH="0" baseline="0" noProof="0">
              <a:ln>
                <a:noFill/>
              </a:ln>
              <a:solidFill>
                <a:prstClr val="white"/>
              </a:solidFill>
              <a:effectLst/>
              <a:uLnTx/>
              <a:uFillTx/>
              <a:latin typeface="Arial" charset="0"/>
              <a:cs typeface="Arial" charset="0"/>
            </a:endParaRPr>
          </a:p>
        </p:txBody>
      </p:sp>
      <p:sp>
        <p:nvSpPr>
          <p:cNvPr id="5" name="Slide Number Placeholder 3">
            <a:extLst>
              <a:ext uri="{FF2B5EF4-FFF2-40B4-BE49-F238E27FC236}">
                <a16:creationId xmlns:a16="http://schemas.microsoft.com/office/drawing/2014/main" id="{3C1E3A2C-3C90-49DB-8140-E178FE5FBDC3}"/>
              </a:ext>
            </a:extLst>
          </p:cNvPr>
          <p:cNvSpPr txBox="1">
            <a:spLocks noChangeAspect="1"/>
          </p:cNvSpPr>
          <p:nvPr/>
        </p:nvSpPr>
        <p:spPr>
          <a:xfrm>
            <a:off x="10134601" y="6356351"/>
            <a:ext cx="2057401" cy="273847"/>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05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05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pic>
        <p:nvPicPr>
          <p:cNvPr id="6" name="Picture 5" descr="A picture containing athletic game, sport, tennis&#10;&#10;Description automatically generated">
            <a:extLst>
              <a:ext uri="{FF2B5EF4-FFF2-40B4-BE49-F238E27FC236}">
                <a16:creationId xmlns:a16="http://schemas.microsoft.com/office/drawing/2014/main" id="{5870C7C3-EEB7-4C50-8FD2-9CFE8189E36D}"/>
              </a:ext>
            </a:extLst>
          </p:cNvPr>
          <p:cNvPicPr>
            <a:picLocks noChangeAspect="1"/>
          </p:cNvPicPr>
          <p:nvPr/>
        </p:nvPicPr>
        <p:blipFill rotWithShape="1">
          <a:blip r:embed="rId2"/>
          <a:srcRect b="31246"/>
          <a:stretch/>
        </p:blipFill>
        <p:spPr>
          <a:xfrm>
            <a:off x="2360001" y="1713482"/>
            <a:ext cx="7086602" cy="2740531"/>
          </a:xfrm>
          <a:prstGeom prst="rect">
            <a:avLst/>
          </a:prstGeom>
        </p:spPr>
      </p:pic>
      <p:grpSp>
        <p:nvGrpSpPr>
          <p:cNvPr id="7" name="Group 6">
            <a:extLst>
              <a:ext uri="{FF2B5EF4-FFF2-40B4-BE49-F238E27FC236}">
                <a16:creationId xmlns:a16="http://schemas.microsoft.com/office/drawing/2014/main" id="{3B2F869E-013C-4726-997C-F6A19644632E}"/>
              </a:ext>
            </a:extLst>
          </p:cNvPr>
          <p:cNvGrpSpPr>
            <a:grpSpLocks noChangeAspect="1"/>
          </p:cNvGrpSpPr>
          <p:nvPr/>
        </p:nvGrpSpPr>
        <p:grpSpPr>
          <a:xfrm>
            <a:off x="1861541" y="866658"/>
            <a:ext cx="2465422" cy="1569987"/>
            <a:chOff x="547200" y="194042"/>
            <a:chExt cx="3287235" cy="2093312"/>
          </a:xfrm>
        </p:grpSpPr>
        <p:pic>
          <p:nvPicPr>
            <p:cNvPr id="8" name="Picture 7">
              <a:extLst>
                <a:ext uri="{FF2B5EF4-FFF2-40B4-BE49-F238E27FC236}">
                  <a16:creationId xmlns:a16="http://schemas.microsoft.com/office/drawing/2014/main" id="{3B801A8E-65B4-4236-B9B0-76659836C6E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547200" y="194042"/>
              <a:ext cx="3031556" cy="1538861"/>
            </a:xfrm>
            <a:prstGeom prst="rect">
              <a:avLst/>
            </a:prstGeom>
          </p:spPr>
        </p:pic>
        <p:sp>
          <p:nvSpPr>
            <p:cNvPr id="9" name="TextBox 8">
              <a:extLst>
                <a:ext uri="{FF2B5EF4-FFF2-40B4-BE49-F238E27FC236}">
                  <a16:creationId xmlns:a16="http://schemas.microsoft.com/office/drawing/2014/main" id="{E4C2FA78-2048-4B18-BF65-2B67F9C1A5CC}"/>
                </a:ext>
              </a:extLst>
            </p:cNvPr>
            <p:cNvSpPr txBox="1"/>
            <p:nvPr/>
          </p:nvSpPr>
          <p:spPr>
            <a:xfrm>
              <a:off x="628724" y="1712839"/>
              <a:ext cx="3205711" cy="5745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Electron - 591 MHz electron storage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0" name="Group 9">
            <a:extLst>
              <a:ext uri="{FF2B5EF4-FFF2-40B4-BE49-F238E27FC236}">
                <a16:creationId xmlns:a16="http://schemas.microsoft.com/office/drawing/2014/main" id="{759557BE-74F8-4FC8-BFDC-1C376677FEDF}"/>
              </a:ext>
            </a:extLst>
          </p:cNvPr>
          <p:cNvGrpSpPr>
            <a:grpSpLocks noChangeAspect="1"/>
          </p:cNvGrpSpPr>
          <p:nvPr/>
        </p:nvGrpSpPr>
        <p:grpSpPr>
          <a:xfrm>
            <a:off x="1612730" y="2467285"/>
            <a:ext cx="2144529" cy="1761881"/>
            <a:chOff x="64598" y="2029495"/>
            <a:chExt cx="2859368" cy="2349172"/>
          </a:xfrm>
        </p:grpSpPr>
        <p:pic>
          <p:nvPicPr>
            <p:cNvPr id="11" name="Picture 10">
              <a:extLst>
                <a:ext uri="{FF2B5EF4-FFF2-40B4-BE49-F238E27FC236}">
                  <a16:creationId xmlns:a16="http://schemas.microsoft.com/office/drawing/2014/main" id="{C59838DA-2EB3-4635-BE25-8E99C1BFEBA3}"/>
                </a:ext>
              </a:extLst>
            </p:cNvPr>
            <p:cNvPicPr>
              <a:picLocks noChangeAspect="1"/>
            </p:cNvPicPr>
            <p:nvPr/>
          </p:nvPicPr>
          <p:blipFill rotWithShape="1">
            <a:blip r:embed="rId4">
              <a:clrChange>
                <a:clrFrom>
                  <a:srgbClr val="FFFFFF"/>
                </a:clrFrom>
                <a:clrTo>
                  <a:srgbClr val="FFFFFF">
                    <a:alpha val="0"/>
                  </a:srgbClr>
                </a:clrTo>
              </a:clrChange>
            </a:blip>
            <a:srcRect l="2460" r="34442"/>
            <a:stretch/>
          </p:blipFill>
          <p:spPr>
            <a:xfrm rot="5400000">
              <a:off x="232960" y="1942657"/>
              <a:ext cx="1774655" cy="1948332"/>
            </a:xfrm>
            <a:prstGeom prst="rect">
              <a:avLst/>
            </a:prstGeom>
          </p:spPr>
        </p:pic>
        <p:sp>
          <p:nvSpPr>
            <p:cNvPr id="12" name="TextBox 11">
              <a:extLst>
                <a:ext uri="{FF2B5EF4-FFF2-40B4-BE49-F238E27FC236}">
                  <a16:creationId xmlns:a16="http://schemas.microsoft.com/office/drawing/2014/main" id="{9B6189D1-B133-42E8-825D-2BB1F119C718}"/>
                </a:ext>
              </a:extLst>
            </p:cNvPr>
            <p:cNvSpPr txBox="1"/>
            <p:nvPr/>
          </p:nvSpPr>
          <p:spPr>
            <a:xfrm>
              <a:off x="64598" y="3804152"/>
              <a:ext cx="2859368" cy="57451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Electron - 1773 MHz 3</a:t>
              </a:r>
              <a:r>
                <a:rPr kumimoji="0" lang="en-US" altLang="zh-CN" sz="1050" b="0" i="0" u="none" strike="noStrike" kern="1200" cap="none" spc="0" normalizeH="0" baseline="30000" noProof="0" dirty="0">
                  <a:ln>
                    <a:noFill/>
                  </a:ln>
                  <a:solidFill>
                    <a:prstClr val="black"/>
                  </a:solidFill>
                  <a:effectLst/>
                  <a:uLnTx/>
                  <a:uFillTx/>
                  <a:latin typeface="Calibri" panose="020F0502020204030204"/>
                  <a:ea typeface="等线" panose="02010600030101010101" pitchFamily="2" charset="-122"/>
                  <a:cs typeface="+mn-cs"/>
                </a:rPr>
                <a:t>rd</a:t>
              </a: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 harmonic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3" name="Group 12">
            <a:extLst>
              <a:ext uri="{FF2B5EF4-FFF2-40B4-BE49-F238E27FC236}">
                <a16:creationId xmlns:a16="http://schemas.microsoft.com/office/drawing/2014/main" id="{9E969C9A-CC00-44F6-9A26-942139624E6C}"/>
              </a:ext>
            </a:extLst>
          </p:cNvPr>
          <p:cNvGrpSpPr>
            <a:grpSpLocks noChangeAspect="1"/>
          </p:cNvGrpSpPr>
          <p:nvPr/>
        </p:nvGrpSpPr>
        <p:grpSpPr>
          <a:xfrm>
            <a:off x="7359703" y="437247"/>
            <a:ext cx="1873222" cy="1512297"/>
            <a:chOff x="2150972" y="3794577"/>
            <a:chExt cx="2497626" cy="2016399"/>
          </a:xfrm>
        </p:grpSpPr>
        <p:pic>
          <p:nvPicPr>
            <p:cNvPr id="14" name="Picture 13">
              <a:extLst>
                <a:ext uri="{FF2B5EF4-FFF2-40B4-BE49-F238E27FC236}">
                  <a16:creationId xmlns:a16="http://schemas.microsoft.com/office/drawing/2014/main" id="{B5F5401B-3D17-437E-B725-78B96B92DAF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376637" y="3794577"/>
              <a:ext cx="1866822" cy="1441882"/>
            </a:xfrm>
            <a:prstGeom prst="rect">
              <a:avLst/>
            </a:prstGeom>
          </p:spPr>
        </p:pic>
        <p:sp>
          <p:nvSpPr>
            <p:cNvPr id="15" name="TextBox 14">
              <a:extLst>
                <a:ext uri="{FF2B5EF4-FFF2-40B4-BE49-F238E27FC236}">
                  <a16:creationId xmlns:a16="http://schemas.microsoft.com/office/drawing/2014/main" id="{5215EE4B-69E0-4FC9-9B1E-B9B7835D1FF2}"/>
                </a:ext>
              </a:extLst>
            </p:cNvPr>
            <p:cNvSpPr txBox="1"/>
            <p:nvPr/>
          </p:nvSpPr>
          <p:spPr>
            <a:xfrm>
              <a:off x="2150972" y="5236459"/>
              <a:ext cx="2497626" cy="5745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Hadron Cooling - 591 MHz acceleration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6" name="Group 15">
            <a:extLst>
              <a:ext uri="{FF2B5EF4-FFF2-40B4-BE49-F238E27FC236}">
                <a16:creationId xmlns:a16="http://schemas.microsoft.com/office/drawing/2014/main" id="{7670E629-D2A6-4416-B2C7-FB485785E2F9}"/>
              </a:ext>
            </a:extLst>
          </p:cNvPr>
          <p:cNvGrpSpPr>
            <a:grpSpLocks noChangeAspect="1"/>
          </p:cNvGrpSpPr>
          <p:nvPr/>
        </p:nvGrpSpPr>
        <p:grpSpPr>
          <a:xfrm>
            <a:off x="1612730" y="4593378"/>
            <a:ext cx="1916293" cy="1571372"/>
            <a:chOff x="1829137" y="3651699"/>
            <a:chExt cx="2555059" cy="2095165"/>
          </a:xfrm>
        </p:grpSpPr>
        <p:pic>
          <p:nvPicPr>
            <p:cNvPr id="17" name="Picture 16">
              <a:extLst>
                <a:ext uri="{FF2B5EF4-FFF2-40B4-BE49-F238E27FC236}">
                  <a16:creationId xmlns:a16="http://schemas.microsoft.com/office/drawing/2014/main" id="{B21C2048-D54A-44E7-BACA-A832CEF96674}"/>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191576" y="3651699"/>
              <a:ext cx="1948333" cy="1504838"/>
            </a:xfrm>
            <a:prstGeom prst="rect">
              <a:avLst/>
            </a:prstGeom>
          </p:spPr>
        </p:pic>
        <p:sp>
          <p:nvSpPr>
            <p:cNvPr id="18" name="TextBox 17">
              <a:extLst>
                <a:ext uri="{FF2B5EF4-FFF2-40B4-BE49-F238E27FC236}">
                  <a16:creationId xmlns:a16="http://schemas.microsoft.com/office/drawing/2014/main" id="{24E9A218-F292-4F41-9513-B77F0EF8532B}"/>
                </a:ext>
              </a:extLst>
            </p:cNvPr>
            <p:cNvSpPr txBox="1"/>
            <p:nvPr/>
          </p:nvSpPr>
          <p:spPr>
            <a:xfrm>
              <a:off x="1829137" y="5192866"/>
              <a:ext cx="2555059" cy="553998"/>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Rapid Cycling Synchrotron - 591 MHz acceleration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19" name="Group 18">
            <a:extLst>
              <a:ext uri="{FF2B5EF4-FFF2-40B4-BE49-F238E27FC236}">
                <a16:creationId xmlns:a16="http://schemas.microsoft.com/office/drawing/2014/main" id="{E1EC5305-ED8F-43D9-B902-4D0E9453021B}"/>
              </a:ext>
            </a:extLst>
          </p:cNvPr>
          <p:cNvGrpSpPr>
            <a:grpSpLocks noChangeAspect="1"/>
          </p:cNvGrpSpPr>
          <p:nvPr/>
        </p:nvGrpSpPr>
        <p:grpSpPr>
          <a:xfrm>
            <a:off x="5247079" y="437245"/>
            <a:ext cx="1766251" cy="1559830"/>
            <a:chOff x="2191648" y="3651699"/>
            <a:chExt cx="2354999" cy="2079767"/>
          </a:xfrm>
        </p:grpSpPr>
        <p:pic>
          <p:nvPicPr>
            <p:cNvPr id="20" name="Picture 19">
              <a:extLst>
                <a:ext uri="{FF2B5EF4-FFF2-40B4-BE49-F238E27FC236}">
                  <a16:creationId xmlns:a16="http://schemas.microsoft.com/office/drawing/2014/main" id="{98BC8DF2-CBFB-49FC-A400-E65CECE6E7B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2191648" y="3651699"/>
              <a:ext cx="2026213" cy="1564990"/>
            </a:xfrm>
            <a:prstGeom prst="rect">
              <a:avLst/>
            </a:prstGeom>
          </p:spPr>
        </p:pic>
        <p:sp>
          <p:nvSpPr>
            <p:cNvPr id="21" name="TextBox 20">
              <a:extLst>
                <a:ext uri="{FF2B5EF4-FFF2-40B4-BE49-F238E27FC236}">
                  <a16:creationId xmlns:a16="http://schemas.microsoft.com/office/drawing/2014/main" id="{09308C39-9690-48CC-97E8-FD9B4D490896}"/>
                </a:ext>
              </a:extLst>
            </p:cNvPr>
            <p:cNvSpPr txBox="1"/>
            <p:nvPr/>
          </p:nvSpPr>
          <p:spPr>
            <a:xfrm>
              <a:off x="2407838" y="5177471"/>
              <a:ext cx="2138809" cy="55399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Hadron - 591 MHz bunch compression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2" name="Group 21">
            <a:extLst>
              <a:ext uri="{FF2B5EF4-FFF2-40B4-BE49-F238E27FC236}">
                <a16:creationId xmlns:a16="http://schemas.microsoft.com/office/drawing/2014/main" id="{66DCAADA-B701-4499-86BE-E5F1C459269E}"/>
              </a:ext>
            </a:extLst>
          </p:cNvPr>
          <p:cNvGrpSpPr>
            <a:grpSpLocks noChangeAspect="1"/>
          </p:cNvGrpSpPr>
          <p:nvPr/>
        </p:nvGrpSpPr>
        <p:grpSpPr>
          <a:xfrm>
            <a:off x="7608985" y="4388399"/>
            <a:ext cx="2054786" cy="1421553"/>
            <a:chOff x="8085523" y="2795785"/>
            <a:chExt cx="2739714" cy="1895408"/>
          </a:xfrm>
        </p:grpSpPr>
        <p:pic>
          <p:nvPicPr>
            <p:cNvPr id="23" name="Picture 22">
              <a:extLst>
                <a:ext uri="{FF2B5EF4-FFF2-40B4-BE49-F238E27FC236}">
                  <a16:creationId xmlns:a16="http://schemas.microsoft.com/office/drawing/2014/main" id="{E5823594-94C9-49FC-A205-321ABB943B4D}"/>
                </a:ext>
              </a:extLst>
            </p:cNvPr>
            <p:cNvPicPr>
              <a:picLocks noChangeAspect="1"/>
            </p:cNvPicPr>
            <p:nvPr/>
          </p:nvPicPr>
          <p:blipFill>
            <a:blip r:embed="rId6"/>
            <a:stretch>
              <a:fillRect/>
            </a:stretch>
          </p:blipFill>
          <p:spPr>
            <a:xfrm>
              <a:off x="8401129" y="2795785"/>
              <a:ext cx="1703514" cy="1277635"/>
            </a:xfrm>
            <a:prstGeom prst="rect">
              <a:avLst/>
            </a:prstGeom>
          </p:spPr>
        </p:pic>
        <p:sp>
          <p:nvSpPr>
            <p:cNvPr id="24" name="TextBox 23">
              <a:extLst>
                <a:ext uri="{FF2B5EF4-FFF2-40B4-BE49-F238E27FC236}">
                  <a16:creationId xmlns:a16="http://schemas.microsoft.com/office/drawing/2014/main" id="{D4C50FF1-2AC2-4D10-AE3C-E532201FE6BD}"/>
                </a:ext>
              </a:extLst>
            </p:cNvPr>
            <p:cNvSpPr txBox="1"/>
            <p:nvPr/>
          </p:nvSpPr>
          <p:spPr>
            <a:xfrm>
              <a:off x="8085523" y="4116676"/>
              <a:ext cx="2739714" cy="5745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Hadron – 24.5 MHz acceleration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5" name="Group 24">
            <a:extLst>
              <a:ext uri="{FF2B5EF4-FFF2-40B4-BE49-F238E27FC236}">
                <a16:creationId xmlns:a16="http://schemas.microsoft.com/office/drawing/2014/main" id="{CBF0897C-AE94-4651-98C8-50D6F895928F}"/>
              </a:ext>
            </a:extLst>
          </p:cNvPr>
          <p:cNvGrpSpPr>
            <a:grpSpLocks noChangeAspect="1"/>
          </p:cNvGrpSpPr>
          <p:nvPr/>
        </p:nvGrpSpPr>
        <p:grpSpPr>
          <a:xfrm>
            <a:off x="4140310" y="4373110"/>
            <a:ext cx="1653525" cy="1867728"/>
            <a:chOff x="4884271" y="3256051"/>
            <a:chExt cx="2204696" cy="2490308"/>
          </a:xfrm>
        </p:grpSpPr>
        <p:pic>
          <p:nvPicPr>
            <p:cNvPr id="26" name="Picture 25">
              <a:extLst>
                <a:ext uri="{FF2B5EF4-FFF2-40B4-BE49-F238E27FC236}">
                  <a16:creationId xmlns:a16="http://schemas.microsoft.com/office/drawing/2014/main" id="{9BDDDED3-DBAE-417F-A219-2A7809527521}"/>
                </a:ext>
              </a:extLst>
            </p:cNvPr>
            <p:cNvPicPr>
              <a:picLocks noChangeAspect="1"/>
            </p:cNvPicPr>
            <p:nvPr/>
          </p:nvPicPr>
          <p:blipFill>
            <a:blip r:embed="rId7">
              <a:clrChange>
                <a:clrFrom>
                  <a:srgbClr val="FFFFFF"/>
                </a:clrFrom>
                <a:clrTo>
                  <a:srgbClr val="FFFFFF">
                    <a:alpha val="0"/>
                  </a:srgbClr>
                </a:clrTo>
              </a:clrChange>
            </a:blip>
            <a:stretch>
              <a:fillRect/>
            </a:stretch>
          </p:blipFill>
          <p:spPr>
            <a:xfrm>
              <a:off x="5114784" y="3256051"/>
              <a:ext cx="1812969" cy="1902184"/>
            </a:xfrm>
            <a:prstGeom prst="rect">
              <a:avLst/>
            </a:prstGeom>
          </p:spPr>
        </p:pic>
        <p:sp>
          <p:nvSpPr>
            <p:cNvPr id="27" name="TextBox 26">
              <a:extLst>
                <a:ext uri="{FF2B5EF4-FFF2-40B4-BE49-F238E27FC236}">
                  <a16:creationId xmlns:a16="http://schemas.microsoft.com/office/drawing/2014/main" id="{F329C864-518F-4D17-BD19-BD5FE68ECC25}"/>
                </a:ext>
              </a:extLst>
            </p:cNvPr>
            <p:cNvSpPr txBox="1"/>
            <p:nvPr/>
          </p:nvSpPr>
          <p:spPr>
            <a:xfrm>
              <a:off x="4884271" y="5171842"/>
              <a:ext cx="2204696" cy="57451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Both rings – 394 MHz crab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28" name="Group 27">
            <a:extLst>
              <a:ext uri="{FF2B5EF4-FFF2-40B4-BE49-F238E27FC236}">
                <a16:creationId xmlns:a16="http://schemas.microsoft.com/office/drawing/2014/main" id="{57B5BE37-1A7C-45BF-91BA-96998B088F87}"/>
              </a:ext>
            </a:extLst>
          </p:cNvPr>
          <p:cNvGrpSpPr>
            <a:grpSpLocks noChangeAspect="1"/>
          </p:cNvGrpSpPr>
          <p:nvPr/>
        </p:nvGrpSpPr>
        <p:grpSpPr>
          <a:xfrm>
            <a:off x="5978635" y="4043432"/>
            <a:ext cx="1629954" cy="2312918"/>
            <a:chOff x="7175594" y="3206377"/>
            <a:chExt cx="2173266" cy="3083892"/>
          </a:xfrm>
        </p:grpSpPr>
        <p:pic>
          <p:nvPicPr>
            <p:cNvPr id="29" name="Picture 28">
              <a:extLst>
                <a:ext uri="{FF2B5EF4-FFF2-40B4-BE49-F238E27FC236}">
                  <a16:creationId xmlns:a16="http://schemas.microsoft.com/office/drawing/2014/main" id="{8210C180-6140-4378-99C5-707E11FFBDB9}"/>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7460206" y="3206377"/>
              <a:ext cx="1503247" cy="2314450"/>
            </a:xfrm>
            <a:prstGeom prst="rect">
              <a:avLst/>
            </a:prstGeom>
          </p:spPr>
        </p:pic>
        <p:sp>
          <p:nvSpPr>
            <p:cNvPr id="30" name="TextBox 29">
              <a:extLst>
                <a:ext uri="{FF2B5EF4-FFF2-40B4-BE49-F238E27FC236}">
                  <a16:creationId xmlns:a16="http://schemas.microsoft.com/office/drawing/2014/main" id="{2D2C6D61-67F8-48EB-AE6D-3E5238F2DFC1}"/>
                </a:ext>
              </a:extLst>
            </p:cNvPr>
            <p:cNvSpPr txBox="1"/>
            <p:nvPr/>
          </p:nvSpPr>
          <p:spPr>
            <a:xfrm>
              <a:off x="7175594" y="5520827"/>
              <a:ext cx="2173266" cy="76944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Hadron – 49.2 MHz and 98.5 MHz bunch splitter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31" name="Group 30">
            <a:extLst>
              <a:ext uri="{FF2B5EF4-FFF2-40B4-BE49-F238E27FC236}">
                <a16:creationId xmlns:a16="http://schemas.microsoft.com/office/drawing/2014/main" id="{090CFC51-35B3-4CF5-AF2F-566778CA245A}"/>
              </a:ext>
            </a:extLst>
          </p:cNvPr>
          <p:cNvGrpSpPr>
            <a:grpSpLocks noChangeAspect="1"/>
          </p:cNvGrpSpPr>
          <p:nvPr/>
        </p:nvGrpSpPr>
        <p:grpSpPr>
          <a:xfrm>
            <a:off x="9108363" y="1675720"/>
            <a:ext cx="1665075" cy="1753280"/>
            <a:chOff x="9728932" y="1022503"/>
            <a:chExt cx="2220095" cy="2337711"/>
          </a:xfrm>
        </p:grpSpPr>
        <p:pic>
          <p:nvPicPr>
            <p:cNvPr id="32" name="Picture 31">
              <a:extLst>
                <a:ext uri="{FF2B5EF4-FFF2-40B4-BE49-F238E27FC236}">
                  <a16:creationId xmlns:a16="http://schemas.microsoft.com/office/drawing/2014/main" id="{EC8C1671-74BE-4AD0-AB10-52986B3F3FAC}"/>
                </a:ext>
              </a:extLst>
            </p:cNvPr>
            <p:cNvPicPr>
              <a:picLocks noChangeAspect="1"/>
            </p:cNvPicPr>
            <p:nvPr/>
          </p:nvPicPr>
          <p:blipFill>
            <a:blip r:embed="rId9">
              <a:clrChange>
                <a:clrFrom>
                  <a:srgbClr val="FFFFFF"/>
                </a:clrFrom>
                <a:clrTo>
                  <a:srgbClr val="FFFFFF">
                    <a:alpha val="0"/>
                  </a:srgbClr>
                </a:clrTo>
              </a:clrChange>
            </a:blip>
            <a:stretch>
              <a:fillRect/>
            </a:stretch>
          </p:blipFill>
          <p:spPr>
            <a:xfrm>
              <a:off x="9728932" y="1022503"/>
              <a:ext cx="2051487" cy="1605592"/>
            </a:xfrm>
            <a:prstGeom prst="rect">
              <a:avLst/>
            </a:prstGeom>
          </p:spPr>
        </p:pic>
        <p:sp>
          <p:nvSpPr>
            <p:cNvPr id="33" name="TextBox 32">
              <a:extLst>
                <a:ext uri="{FF2B5EF4-FFF2-40B4-BE49-F238E27FC236}">
                  <a16:creationId xmlns:a16="http://schemas.microsoft.com/office/drawing/2014/main" id="{A7A842C8-FA43-4B21-8E05-D52CEE383CF3}"/>
                </a:ext>
              </a:extLst>
            </p:cNvPr>
            <p:cNvSpPr txBox="1"/>
            <p:nvPr/>
          </p:nvSpPr>
          <p:spPr>
            <a:xfrm>
              <a:off x="9895016" y="2590771"/>
              <a:ext cx="2054011" cy="769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Injector - 571 MHz bunch compression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grpSp>
        <p:nvGrpSpPr>
          <p:cNvPr id="43" name="Group 42">
            <a:extLst>
              <a:ext uri="{FF2B5EF4-FFF2-40B4-BE49-F238E27FC236}">
                <a16:creationId xmlns:a16="http://schemas.microsoft.com/office/drawing/2014/main" id="{64E12BD8-925C-47F9-81A2-D4364275227E}"/>
              </a:ext>
            </a:extLst>
          </p:cNvPr>
          <p:cNvGrpSpPr>
            <a:grpSpLocks noChangeAspect="1"/>
          </p:cNvGrpSpPr>
          <p:nvPr/>
        </p:nvGrpSpPr>
        <p:grpSpPr>
          <a:xfrm>
            <a:off x="9436875" y="3519569"/>
            <a:ext cx="1395450" cy="2016519"/>
            <a:chOff x="2611070" y="3768883"/>
            <a:chExt cx="1860600" cy="2688697"/>
          </a:xfrm>
        </p:grpSpPr>
        <p:pic>
          <p:nvPicPr>
            <p:cNvPr id="44" name="Picture 43">
              <a:extLst>
                <a:ext uri="{FF2B5EF4-FFF2-40B4-BE49-F238E27FC236}">
                  <a16:creationId xmlns:a16="http://schemas.microsoft.com/office/drawing/2014/main" id="{96FAF4AB-899C-44F9-BF25-6B2783761680}"/>
                </a:ext>
              </a:extLst>
            </p:cNvPr>
            <p:cNvPicPr>
              <a:picLocks noChangeAspect="1"/>
            </p:cNvPicPr>
            <p:nvPr/>
          </p:nvPicPr>
          <p:blipFill>
            <a:blip r:embed="rId10">
              <a:clrChange>
                <a:clrFrom>
                  <a:srgbClr val="FFFFFF"/>
                </a:clrFrom>
                <a:clrTo>
                  <a:srgbClr val="FFFFFF">
                    <a:alpha val="0"/>
                  </a:srgbClr>
                </a:clrTo>
              </a:clrChange>
            </a:blip>
            <a:stretch>
              <a:fillRect/>
            </a:stretch>
          </p:blipFill>
          <p:spPr>
            <a:xfrm>
              <a:off x="2824113" y="3768883"/>
              <a:ext cx="1294739" cy="1920900"/>
            </a:xfrm>
            <a:prstGeom prst="rect">
              <a:avLst/>
            </a:prstGeom>
          </p:spPr>
        </p:pic>
        <p:sp>
          <p:nvSpPr>
            <p:cNvPr id="45" name="TextBox 44">
              <a:extLst>
                <a:ext uri="{FF2B5EF4-FFF2-40B4-BE49-F238E27FC236}">
                  <a16:creationId xmlns:a16="http://schemas.microsoft.com/office/drawing/2014/main" id="{7CD7A281-FACE-4127-8CCB-3F49576E1F63}"/>
                </a:ext>
              </a:extLst>
            </p:cNvPr>
            <p:cNvSpPr txBox="1"/>
            <p:nvPr/>
          </p:nvSpPr>
          <p:spPr>
            <a:xfrm>
              <a:off x="2611070" y="5688137"/>
              <a:ext cx="1860600" cy="769443"/>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05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rPr>
                <a:t>Hadron - 197 MHz bunch compression cavity</a:t>
              </a:r>
              <a:endParaRPr kumimoji="0" lang="en-US" sz="10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grpSp>
      <p:sp>
        <p:nvSpPr>
          <p:cNvPr id="36" name="TextBox 35">
            <a:extLst>
              <a:ext uri="{FF2B5EF4-FFF2-40B4-BE49-F238E27FC236}">
                <a16:creationId xmlns:a16="http://schemas.microsoft.com/office/drawing/2014/main" id="{DFD9E316-87D4-4A21-98EC-44DD3463A42D}"/>
              </a:ext>
            </a:extLst>
          </p:cNvPr>
          <p:cNvSpPr txBox="1"/>
          <p:nvPr/>
        </p:nvSpPr>
        <p:spPr>
          <a:xfrm>
            <a:off x="9846816" y="203856"/>
            <a:ext cx="20469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K. Smith, 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Rimmer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3" name="TextBox 2"/>
          <p:cNvSpPr txBox="1"/>
          <p:nvPr/>
        </p:nvSpPr>
        <p:spPr>
          <a:xfrm>
            <a:off x="988719" y="1333991"/>
            <a:ext cx="640112" cy="461665"/>
          </a:xfrm>
          <a:prstGeom prst="rect">
            <a:avLst/>
          </a:prstGeom>
          <a:noFill/>
        </p:spPr>
        <p:txBody>
          <a:bodyPr wrap="none" rtlCol="0">
            <a:spAutoFit/>
          </a:bodyPr>
          <a:lstStyle/>
          <a:p>
            <a:r>
              <a:rPr lang="en-GB" sz="2400" dirty="0" err="1" smtClean="0"/>
              <a:t>eSR</a:t>
            </a:r>
            <a:endParaRPr lang="en-GB" sz="2400" dirty="0"/>
          </a:p>
        </p:txBody>
      </p:sp>
      <p:sp>
        <p:nvSpPr>
          <p:cNvPr id="38" name="TextBox 37"/>
          <p:cNvSpPr txBox="1"/>
          <p:nvPr/>
        </p:nvSpPr>
        <p:spPr>
          <a:xfrm>
            <a:off x="6681108" y="258579"/>
            <a:ext cx="684803" cy="461665"/>
          </a:xfrm>
          <a:prstGeom prst="rect">
            <a:avLst/>
          </a:prstGeom>
          <a:noFill/>
        </p:spPr>
        <p:txBody>
          <a:bodyPr wrap="none" rtlCol="0">
            <a:spAutoFit/>
          </a:bodyPr>
          <a:lstStyle/>
          <a:p>
            <a:r>
              <a:rPr lang="en-GB" sz="2400" dirty="0" smtClean="0"/>
              <a:t>HSR</a:t>
            </a:r>
            <a:endParaRPr lang="en-GB" sz="2400" dirty="0"/>
          </a:p>
        </p:txBody>
      </p:sp>
      <p:sp>
        <p:nvSpPr>
          <p:cNvPr id="39" name="TextBox 38"/>
          <p:cNvSpPr txBox="1"/>
          <p:nvPr/>
        </p:nvSpPr>
        <p:spPr>
          <a:xfrm>
            <a:off x="9165219" y="662386"/>
            <a:ext cx="681597" cy="461665"/>
          </a:xfrm>
          <a:prstGeom prst="rect">
            <a:avLst/>
          </a:prstGeom>
          <a:noFill/>
        </p:spPr>
        <p:txBody>
          <a:bodyPr wrap="none" rtlCol="0">
            <a:spAutoFit/>
          </a:bodyPr>
          <a:lstStyle/>
          <a:p>
            <a:r>
              <a:rPr lang="en-GB" sz="2400" dirty="0" smtClean="0"/>
              <a:t>SHC</a:t>
            </a:r>
            <a:endParaRPr lang="en-GB" sz="2400" dirty="0"/>
          </a:p>
        </p:txBody>
      </p:sp>
      <p:sp>
        <p:nvSpPr>
          <p:cNvPr id="40" name="TextBox 39"/>
          <p:cNvSpPr txBox="1"/>
          <p:nvPr/>
        </p:nvSpPr>
        <p:spPr>
          <a:xfrm>
            <a:off x="1311227" y="4593378"/>
            <a:ext cx="653256" cy="461665"/>
          </a:xfrm>
          <a:prstGeom prst="rect">
            <a:avLst/>
          </a:prstGeom>
          <a:noFill/>
        </p:spPr>
        <p:txBody>
          <a:bodyPr wrap="none" rtlCol="0">
            <a:spAutoFit/>
          </a:bodyPr>
          <a:lstStyle/>
          <a:p>
            <a:r>
              <a:rPr lang="en-GB" sz="2400" dirty="0" smtClean="0"/>
              <a:t>RCS</a:t>
            </a:r>
            <a:endParaRPr lang="en-GB" sz="2400" dirty="0"/>
          </a:p>
        </p:txBody>
      </p:sp>
      <p:sp>
        <p:nvSpPr>
          <p:cNvPr id="2" name="Title 1"/>
          <p:cNvSpPr>
            <a:spLocks noGrp="1" noChangeAspect="1"/>
          </p:cNvSpPr>
          <p:nvPr>
            <p:ph type="title"/>
          </p:nvPr>
        </p:nvSpPr>
        <p:spPr>
          <a:xfrm>
            <a:off x="1524001" y="0"/>
            <a:ext cx="5915027" cy="735724"/>
          </a:xfrm>
        </p:spPr>
        <p:txBody>
          <a:bodyPr>
            <a:normAutofit/>
          </a:bodyPr>
          <a:lstStyle/>
          <a:p>
            <a:r>
              <a:rPr lang="en-US" sz="3600" dirty="0"/>
              <a:t>EIC RF </a:t>
            </a:r>
            <a:r>
              <a:rPr lang="en-US" sz="3600" dirty="0" smtClean="0"/>
              <a:t>systems overview</a:t>
            </a:r>
            <a:endParaRPr lang="en-US" sz="3600" dirty="0"/>
          </a:p>
        </p:txBody>
      </p:sp>
      <p:sp>
        <p:nvSpPr>
          <p:cNvPr id="34" name="Date Placeholder 33"/>
          <p:cNvSpPr>
            <a:spLocks noGrp="1"/>
          </p:cNvSpPr>
          <p:nvPr>
            <p:ph type="dt" sz="half" idx="10"/>
          </p:nvPr>
        </p:nvSpPr>
        <p:spPr/>
        <p:txBody>
          <a:bodyPr/>
          <a:lstStyle/>
          <a:p>
            <a:r>
              <a:rPr lang="en-US" smtClean="0"/>
              <a:t>8 October 2020</a:t>
            </a:r>
            <a:endParaRPr lang="en-GB"/>
          </a:p>
        </p:txBody>
      </p:sp>
      <p:sp>
        <p:nvSpPr>
          <p:cNvPr id="35" name="Footer Placeholder 34"/>
          <p:cNvSpPr>
            <a:spLocks noGrp="1"/>
          </p:cNvSpPr>
          <p:nvPr>
            <p:ph type="ftr" sz="quarter" idx="11"/>
          </p:nvPr>
        </p:nvSpPr>
        <p:spPr/>
        <p:txBody>
          <a:bodyPr/>
          <a:lstStyle/>
          <a:p>
            <a:r>
              <a:rPr lang="en-GB" smtClean="0"/>
              <a:t>Erk Jensen/CERN      -         EIC/FCC-ee Commonalities of RF Systems</a:t>
            </a:r>
            <a:endParaRPr lang="en-GB"/>
          </a:p>
        </p:txBody>
      </p:sp>
    </p:spTree>
    <p:extLst>
      <p:ext uri="{BB962C8B-B14F-4D97-AF65-F5344CB8AC3E}">
        <p14:creationId xmlns:p14="http://schemas.microsoft.com/office/powerpoint/2010/main" val="223168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1"/>
                                        </p:tgtEl>
                                      </p:cBhvr>
                                    </p:animEffect>
                                    <p:set>
                                      <p:cBhvr>
                                        <p:cTn id="7" dur="1" fill="hold">
                                          <p:stCondLst>
                                            <p:cond delay="499"/>
                                          </p:stCondLst>
                                        </p:cTn>
                                        <p:tgtEl>
                                          <p:spTgt spid="31"/>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43"/>
                                        </p:tgtEl>
                                      </p:cBhvr>
                                    </p:animEffect>
                                    <p:set>
                                      <p:cBhvr>
                                        <p:cTn id="10" dur="1" fill="hold">
                                          <p:stCondLst>
                                            <p:cond delay="499"/>
                                          </p:stCondLst>
                                        </p:cTn>
                                        <p:tgtEl>
                                          <p:spTgt spid="43"/>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22"/>
                                        </p:tgtEl>
                                      </p:cBhvr>
                                    </p:animEffect>
                                    <p:set>
                                      <p:cBhvr>
                                        <p:cTn id="13" dur="1" fill="hold">
                                          <p:stCondLst>
                                            <p:cond delay="499"/>
                                          </p:stCondLst>
                                        </p:cTn>
                                        <p:tgtEl>
                                          <p:spTgt spid="22"/>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28"/>
                                        </p:tgtEl>
                                      </p:cBhvr>
                                    </p:animEffect>
                                    <p:set>
                                      <p:cBhvr>
                                        <p:cTn id="16"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Content Placeholder 3"/>
          <p:cNvPicPr>
            <a:picLocks noChangeAspect="1"/>
          </p:cNvPicPr>
          <p:nvPr/>
        </p:nvPicPr>
        <p:blipFill rotWithShape="1">
          <a:blip r:embed="rId2" cstate="print">
            <a:extLst>
              <a:ext uri="{28A0092B-C50C-407E-A947-70E740481C1C}">
                <a14:useLocalDpi xmlns:a14="http://schemas.microsoft.com/office/drawing/2010/main" val="0"/>
              </a:ext>
            </a:extLst>
          </a:blip>
          <a:srcRect r="3466"/>
          <a:stretch/>
        </p:blipFill>
        <p:spPr>
          <a:xfrm>
            <a:off x="5519936" y="1232776"/>
            <a:ext cx="6544630" cy="5083589"/>
          </a:xfrm>
          <a:prstGeom prst="rect">
            <a:avLst/>
          </a:prstGeom>
        </p:spPr>
      </p:pic>
      <p:sp>
        <p:nvSpPr>
          <p:cNvPr id="2" name="Title 1"/>
          <p:cNvSpPr>
            <a:spLocks noGrp="1"/>
          </p:cNvSpPr>
          <p:nvPr>
            <p:ph type="title"/>
          </p:nvPr>
        </p:nvSpPr>
        <p:spPr>
          <a:xfrm>
            <a:off x="211411" y="510624"/>
            <a:ext cx="6243115" cy="727150"/>
          </a:xfrm>
        </p:spPr>
        <p:txBody>
          <a:bodyPr>
            <a:normAutofit/>
          </a:bodyPr>
          <a:lstStyle/>
          <a:p>
            <a:r>
              <a:rPr lang="en-GB" sz="3200" dirty="0" smtClean="0"/>
              <a:t>SPS 200 MHz, </a:t>
            </a:r>
            <a:r>
              <a:rPr lang="en-GB" sz="3200" dirty="0" smtClean="0"/>
              <a:t>4.6 </a:t>
            </a:r>
            <a:r>
              <a:rPr lang="en-GB" sz="3200" dirty="0" smtClean="0"/>
              <a:t>MW SSPA System</a:t>
            </a:r>
            <a:endParaRPr lang="en-GB" sz="3200" dirty="0"/>
          </a:p>
        </p:txBody>
      </p:sp>
      <p:sp>
        <p:nvSpPr>
          <p:cNvPr id="42" name="TextBox 41"/>
          <p:cNvSpPr txBox="1"/>
          <p:nvPr/>
        </p:nvSpPr>
        <p:spPr>
          <a:xfrm>
            <a:off x="6456040" y="44624"/>
            <a:ext cx="2590774" cy="1323439"/>
          </a:xfrm>
          <a:prstGeom prst="rect">
            <a:avLst/>
          </a:prstGeom>
          <a:noFill/>
        </p:spPr>
        <p:txBody>
          <a:bodyPr wrap="none" rtlCol="0">
            <a:spAutoFit/>
          </a:bodyPr>
          <a:lstStyle/>
          <a:p>
            <a:r>
              <a:rPr lang="en-GB" sz="1600" dirty="0" smtClean="0"/>
              <a:t>Amplifier #1</a:t>
            </a:r>
          </a:p>
          <a:p>
            <a:r>
              <a:rPr lang="en-GB" sz="1600" dirty="0" smtClean="0"/>
              <a:t>1280 x 2 kW RF modules</a:t>
            </a:r>
          </a:p>
          <a:p>
            <a:r>
              <a:rPr lang="en-GB" sz="1600" dirty="0" smtClean="0"/>
              <a:t>16 Towers</a:t>
            </a:r>
          </a:p>
          <a:p>
            <a:r>
              <a:rPr lang="en-GB" sz="1600" dirty="0" smtClean="0"/>
              <a:t>300 m of 6-1/8 Lines</a:t>
            </a:r>
          </a:p>
          <a:p>
            <a:r>
              <a:rPr lang="en-GB" sz="1600" dirty="0" smtClean="0"/>
              <a:t>15 Hybrid combiners &amp; loads</a:t>
            </a:r>
            <a:endParaRPr lang="en-GB" sz="1600" dirty="0"/>
          </a:p>
        </p:txBody>
      </p:sp>
      <p:sp>
        <p:nvSpPr>
          <p:cNvPr id="43" name="TextBox 42"/>
          <p:cNvSpPr txBox="1"/>
          <p:nvPr/>
        </p:nvSpPr>
        <p:spPr>
          <a:xfrm>
            <a:off x="8527253" y="3571516"/>
            <a:ext cx="2377126" cy="584775"/>
          </a:xfrm>
          <a:prstGeom prst="rect">
            <a:avLst/>
          </a:prstGeom>
          <a:noFill/>
        </p:spPr>
        <p:txBody>
          <a:bodyPr wrap="none" rtlCol="0">
            <a:spAutoFit/>
          </a:bodyPr>
          <a:lstStyle/>
          <a:p>
            <a:r>
              <a:rPr lang="en-GB" sz="1600" dirty="0" smtClean="0"/>
              <a:t>RF </a:t>
            </a:r>
            <a:r>
              <a:rPr lang="en-GB" sz="1600" dirty="0" smtClean="0"/>
              <a:t>lines:</a:t>
            </a:r>
            <a:endParaRPr lang="en-GB" sz="1600" dirty="0" smtClean="0"/>
          </a:p>
          <a:p>
            <a:r>
              <a:rPr lang="en-GB" sz="1600" dirty="0" smtClean="0"/>
              <a:t>1200 m of 345 mm </a:t>
            </a:r>
            <a:r>
              <a:rPr lang="en-GB" sz="1600" dirty="0" smtClean="0"/>
              <a:t>coaxial</a:t>
            </a:r>
            <a:endParaRPr lang="en-GB" sz="1600" dirty="0" smtClean="0"/>
          </a:p>
        </p:txBody>
      </p:sp>
      <p:sp>
        <p:nvSpPr>
          <p:cNvPr id="46" name="Rectangle 45"/>
          <p:cNvSpPr/>
          <p:nvPr/>
        </p:nvSpPr>
        <p:spPr>
          <a:xfrm>
            <a:off x="9192384" y="1088760"/>
            <a:ext cx="360000" cy="180000"/>
          </a:xfrm>
          <a:prstGeom prst="rect">
            <a:avLst/>
          </a:prstGeom>
          <a:solidFill>
            <a:srgbClr val="66FF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47" name="TextBox 46"/>
          <p:cNvSpPr txBox="1"/>
          <p:nvPr/>
        </p:nvSpPr>
        <p:spPr>
          <a:xfrm>
            <a:off x="9553898" y="44624"/>
            <a:ext cx="2590774" cy="1323439"/>
          </a:xfrm>
          <a:prstGeom prst="rect">
            <a:avLst/>
          </a:prstGeom>
          <a:noFill/>
        </p:spPr>
        <p:txBody>
          <a:bodyPr wrap="none" rtlCol="0">
            <a:spAutoFit/>
          </a:bodyPr>
          <a:lstStyle/>
          <a:p>
            <a:r>
              <a:rPr lang="en-GB" sz="1600" dirty="0" smtClean="0"/>
              <a:t>Amplifier #</a:t>
            </a:r>
            <a:r>
              <a:rPr lang="en-GB" sz="1600" dirty="0"/>
              <a:t>2</a:t>
            </a:r>
            <a:endParaRPr lang="en-GB" sz="1600" dirty="0" smtClean="0"/>
          </a:p>
          <a:p>
            <a:r>
              <a:rPr lang="en-GB" sz="1600" dirty="0" smtClean="0"/>
              <a:t>1280 x 2 kW RF modules</a:t>
            </a:r>
          </a:p>
          <a:p>
            <a:r>
              <a:rPr lang="en-GB" sz="1600" dirty="0" smtClean="0"/>
              <a:t>16 Towers</a:t>
            </a:r>
          </a:p>
          <a:p>
            <a:r>
              <a:rPr lang="en-GB" sz="1600" dirty="0" smtClean="0"/>
              <a:t>300 m of 6-1/8 Lines</a:t>
            </a:r>
          </a:p>
          <a:p>
            <a:r>
              <a:rPr lang="en-GB" sz="1600" dirty="0" smtClean="0"/>
              <a:t>15 Hybrid combiners &amp; loads</a:t>
            </a:r>
            <a:endParaRPr lang="en-GB" sz="1600" dirty="0"/>
          </a:p>
        </p:txBody>
      </p:sp>
      <p:sp>
        <p:nvSpPr>
          <p:cNvPr id="51" name="TextBox 50"/>
          <p:cNvSpPr txBox="1"/>
          <p:nvPr/>
        </p:nvSpPr>
        <p:spPr>
          <a:xfrm>
            <a:off x="3290641" y="5510014"/>
            <a:ext cx="2867143" cy="338554"/>
          </a:xfrm>
          <a:prstGeom prst="rect">
            <a:avLst/>
          </a:prstGeom>
          <a:noFill/>
        </p:spPr>
        <p:txBody>
          <a:bodyPr wrap="square" rtlCol="0">
            <a:spAutoFit/>
          </a:bodyPr>
          <a:lstStyle/>
          <a:p>
            <a:pPr algn="ctr"/>
            <a:r>
              <a:rPr lang="en-GB" sz="1600" dirty="0" smtClean="0"/>
              <a:t>TWC200 Cavities (total now 6)</a:t>
            </a:r>
          </a:p>
        </p:txBody>
      </p:sp>
      <p:sp>
        <p:nvSpPr>
          <p:cNvPr id="52" name="Rectangle 51"/>
          <p:cNvSpPr/>
          <p:nvPr/>
        </p:nvSpPr>
        <p:spPr>
          <a:xfrm>
            <a:off x="9192384" y="836752"/>
            <a:ext cx="360000" cy="180000"/>
          </a:xfrm>
          <a:prstGeom prst="rect">
            <a:avLst/>
          </a:prstGeom>
          <a:solidFill>
            <a:srgbClr val="66FF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53" name="Rectangle 52"/>
          <p:cNvSpPr/>
          <p:nvPr/>
        </p:nvSpPr>
        <p:spPr>
          <a:xfrm>
            <a:off x="9192384" y="584704"/>
            <a:ext cx="360000" cy="180000"/>
          </a:xfrm>
          <a:prstGeom prst="rect">
            <a:avLst/>
          </a:prstGeom>
          <a:solidFill>
            <a:srgbClr val="66FF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54" name="Rectangle 53"/>
          <p:cNvSpPr/>
          <p:nvPr/>
        </p:nvSpPr>
        <p:spPr>
          <a:xfrm>
            <a:off x="9192384" y="332696"/>
            <a:ext cx="360000" cy="180000"/>
          </a:xfrm>
          <a:prstGeom prst="rect">
            <a:avLst/>
          </a:prstGeom>
          <a:solidFill>
            <a:srgbClr val="66FF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55" name="Rectangle 54"/>
          <p:cNvSpPr/>
          <p:nvPr/>
        </p:nvSpPr>
        <p:spPr>
          <a:xfrm>
            <a:off x="6096040" y="1088760"/>
            <a:ext cx="360000" cy="180000"/>
          </a:xfrm>
          <a:prstGeom prst="rect">
            <a:avLst/>
          </a:prstGeom>
          <a:solidFill>
            <a:srgbClr val="66FF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56" name="Rectangle 55"/>
          <p:cNvSpPr/>
          <p:nvPr/>
        </p:nvSpPr>
        <p:spPr>
          <a:xfrm>
            <a:off x="6096000" y="836712"/>
            <a:ext cx="360000" cy="180000"/>
          </a:xfrm>
          <a:prstGeom prst="rect">
            <a:avLst/>
          </a:prstGeom>
          <a:solidFill>
            <a:srgbClr val="66FF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57" name="Rectangle 56"/>
          <p:cNvSpPr/>
          <p:nvPr/>
        </p:nvSpPr>
        <p:spPr>
          <a:xfrm>
            <a:off x="6096000" y="584704"/>
            <a:ext cx="360000" cy="180000"/>
          </a:xfrm>
          <a:prstGeom prst="rect">
            <a:avLst/>
          </a:prstGeom>
          <a:solidFill>
            <a:srgbClr val="66FF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58" name="Rectangle 57"/>
          <p:cNvSpPr/>
          <p:nvPr/>
        </p:nvSpPr>
        <p:spPr>
          <a:xfrm>
            <a:off x="6096000" y="332656"/>
            <a:ext cx="360000" cy="180000"/>
          </a:xfrm>
          <a:prstGeom prst="rect">
            <a:avLst/>
          </a:prstGeom>
          <a:solidFill>
            <a:srgbClr val="66FF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sp>
        <p:nvSpPr>
          <p:cNvPr id="60" name="Rectangle 59"/>
          <p:cNvSpPr/>
          <p:nvPr/>
        </p:nvSpPr>
        <p:spPr>
          <a:xfrm>
            <a:off x="8184232" y="3897072"/>
            <a:ext cx="360000" cy="180000"/>
          </a:xfrm>
          <a:prstGeom prst="rect">
            <a:avLst/>
          </a:prstGeom>
          <a:solidFill>
            <a:srgbClr val="66FF33"/>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GB"/>
          </a:p>
        </p:txBody>
      </p:sp>
      <p:pic>
        <p:nvPicPr>
          <p:cNvPr id="73" name="Picture 72"/>
          <p:cNvPicPr>
            <a:picLocks noChangeAspect="1"/>
          </p:cNvPicPr>
          <p:nvPr/>
        </p:nvPicPr>
        <p:blipFill rotWithShape="1">
          <a:blip r:embed="rId3" cstate="print">
            <a:extLst>
              <a:ext uri="{28A0092B-C50C-407E-A947-70E740481C1C}">
                <a14:useLocalDpi xmlns:a14="http://schemas.microsoft.com/office/drawing/2010/main" val="0"/>
              </a:ext>
            </a:extLst>
          </a:blip>
          <a:srcRect l="4833" t="16400" r="11366" b="8399"/>
          <a:stretch/>
        </p:blipFill>
        <p:spPr>
          <a:xfrm>
            <a:off x="3290641" y="3580337"/>
            <a:ext cx="2867143" cy="1929677"/>
          </a:xfrm>
          <a:prstGeom prst="rect">
            <a:avLst/>
          </a:prstGeom>
          <a:ln>
            <a:noFill/>
          </a:ln>
          <a:effectLst>
            <a:outerShdw blurRad="292100" dist="139700" dir="2700000" algn="tl" rotWithShape="0">
              <a:srgbClr val="333333">
                <a:alpha val="65000"/>
              </a:srgbClr>
            </a:outerShdw>
          </a:effectLst>
        </p:spPr>
      </p:pic>
      <p:pic>
        <p:nvPicPr>
          <p:cNvPr id="75" name="Picture 74"/>
          <p:cNvPicPr>
            <a:picLocks noChangeAspect="1"/>
          </p:cNvPicPr>
          <p:nvPr/>
        </p:nvPicPr>
        <p:blipFill rotWithShape="1">
          <a:blip r:embed="rId4" cstate="print">
            <a:extLst>
              <a:ext uri="{28A0092B-C50C-407E-A947-70E740481C1C}">
                <a14:useLocalDpi xmlns:a14="http://schemas.microsoft.com/office/drawing/2010/main" val="0"/>
              </a:ext>
            </a:extLst>
          </a:blip>
          <a:srcRect t="10458" b="6570"/>
          <a:stretch/>
        </p:blipFill>
        <p:spPr>
          <a:xfrm>
            <a:off x="365403" y="1268761"/>
            <a:ext cx="2867143" cy="1784198"/>
          </a:xfrm>
          <a:prstGeom prst="rect">
            <a:avLst/>
          </a:prstGeom>
          <a:ln>
            <a:noFill/>
          </a:ln>
          <a:effectLst>
            <a:outerShdw blurRad="292100" dist="139700" dir="2700000" algn="tl" rotWithShape="0">
              <a:srgbClr val="333333">
                <a:alpha val="65000"/>
              </a:srgbClr>
            </a:outerShdw>
          </a:effectLst>
        </p:spPr>
      </p:pic>
      <p:pic>
        <p:nvPicPr>
          <p:cNvPr id="59" name="Content Placeholder 3"/>
          <p:cNvPicPr>
            <a:picLocks noGrp="1" noChangeAspect="1"/>
          </p:cNvPicPr>
          <p:nvPr>
            <p:ph idx="1"/>
          </p:nvPr>
        </p:nvPicPr>
        <p:blipFill rotWithShape="1">
          <a:blip r:embed="rId5" cstate="print">
            <a:extLst>
              <a:ext uri="{28A0092B-C50C-407E-A947-70E740481C1C}">
                <a14:useLocalDpi xmlns:a14="http://schemas.microsoft.com/office/drawing/2010/main" val="0"/>
              </a:ext>
            </a:extLst>
          </a:blip>
          <a:srcRect t="4304" b="690"/>
          <a:stretch/>
        </p:blipFill>
        <p:spPr>
          <a:xfrm>
            <a:off x="3290641" y="1268760"/>
            <a:ext cx="2842273" cy="1800200"/>
          </a:xfrm>
          <a:prstGeom prst="rect">
            <a:avLst/>
          </a:prstGeom>
          <a:ln>
            <a:noFill/>
          </a:ln>
          <a:effectLst>
            <a:outerShdw blurRad="292100" dist="139700" dir="2700000" algn="tl" rotWithShape="0">
              <a:srgbClr val="333333">
                <a:alpha val="65000"/>
              </a:srgbClr>
            </a:outerShdw>
          </a:effectLst>
        </p:spPr>
      </p:pic>
      <p:pic>
        <p:nvPicPr>
          <p:cNvPr id="61" name="Picture 6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65403" y="3598586"/>
            <a:ext cx="2867143" cy="1911428"/>
          </a:xfrm>
          <a:prstGeom prst="rect">
            <a:avLst/>
          </a:prstGeom>
          <a:ln>
            <a:noFill/>
          </a:ln>
          <a:effectLst>
            <a:outerShdw blurRad="292100" dist="139700" dir="2700000" algn="tl" rotWithShape="0">
              <a:srgbClr val="333333">
                <a:alpha val="65000"/>
              </a:srgbClr>
            </a:outerShdw>
          </a:effectLst>
        </p:spPr>
      </p:pic>
      <p:sp>
        <p:nvSpPr>
          <p:cNvPr id="64" name="TextBox 63"/>
          <p:cNvSpPr txBox="1"/>
          <p:nvPr/>
        </p:nvSpPr>
        <p:spPr>
          <a:xfrm>
            <a:off x="377179" y="5538718"/>
            <a:ext cx="2867143" cy="338554"/>
          </a:xfrm>
          <a:prstGeom prst="rect">
            <a:avLst/>
          </a:prstGeom>
          <a:noFill/>
        </p:spPr>
        <p:txBody>
          <a:bodyPr wrap="square" rtlCol="0">
            <a:spAutoFit/>
          </a:bodyPr>
          <a:lstStyle/>
          <a:p>
            <a:pPr algn="ctr"/>
            <a:r>
              <a:rPr lang="en-GB" sz="1600" dirty="0" smtClean="0"/>
              <a:t>1</a:t>
            </a:r>
            <a:r>
              <a:rPr lang="en-GB" sz="1600" baseline="30000" dirty="0" smtClean="0"/>
              <a:t>st</a:t>
            </a:r>
            <a:r>
              <a:rPr lang="en-GB" sz="1600" dirty="0" smtClean="0"/>
              <a:t> floor: Power combiners</a:t>
            </a:r>
          </a:p>
        </p:txBody>
      </p:sp>
      <p:sp>
        <p:nvSpPr>
          <p:cNvPr id="72" name="TextBox 71"/>
          <p:cNvSpPr txBox="1"/>
          <p:nvPr/>
        </p:nvSpPr>
        <p:spPr>
          <a:xfrm>
            <a:off x="377179" y="3092344"/>
            <a:ext cx="5755735" cy="338554"/>
          </a:xfrm>
          <a:prstGeom prst="rect">
            <a:avLst/>
          </a:prstGeom>
          <a:noFill/>
        </p:spPr>
        <p:txBody>
          <a:bodyPr wrap="square" rtlCol="0">
            <a:spAutoFit/>
          </a:bodyPr>
          <a:lstStyle/>
          <a:p>
            <a:pPr algn="ctr"/>
            <a:r>
              <a:rPr lang="en-GB" sz="1600" dirty="0" smtClean="0"/>
              <a:t>2</a:t>
            </a:r>
            <a:r>
              <a:rPr lang="en-GB" sz="1600" baseline="30000" dirty="0" smtClean="0"/>
              <a:t>nd</a:t>
            </a:r>
            <a:r>
              <a:rPr lang="en-GB" sz="1600" dirty="0" smtClean="0"/>
              <a:t> floor: 32 x </a:t>
            </a:r>
            <a:r>
              <a:rPr lang="en-GB" sz="1600" dirty="0" smtClean="0"/>
              <a:t>144 </a:t>
            </a:r>
            <a:r>
              <a:rPr lang="en-GB" sz="1600" dirty="0" smtClean="0"/>
              <a:t>kW “towers”, arranged as 2 “amplifiers”</a:t>
            </a:r>
          </a:p>
        </p:txBody>
      </p:sp>
      <p:sp>
        <p:nvSpPr>
          <p:cNvPr id="30" name="TextBox 29">
            <a:extLst>
              <a:ext uri="{FF2B5EF4-FFF2-40B4-BE49-F238E27FC236}">
                <a16:creationId xmlns:a16="http://schemas.microsoft.com/office/drawing/2014/main" id="{DFD9E316-87D4-4A21-98EC-44DD3463A42D}"/>
              </a:ext>
            </a:extLst>
          </p:cNvPr>
          <p:cNvSpPr txBox="1"/>
          <p:nvPr/>
        </p:nvSpPr>
        <p:spPr>
          <a:xfrm>
            <a:off x="775520" y="6052646"/>
            <a:ext cx="2913233"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E. Montesinos,</a:t>
            </a:r>
            <a:r>
              <a:rPr kumimoji="0" lang="en-US" b="0" i="0" u="none" strike="noStrike" kern="1200" cap="none" spc="0" normalizeH="0" noProof="0" dirty="0" smtClean="0">
                <a:ln>
                  <a:noFill/>
                </a:ln>
                <a:solidFill>
                  <a:srgbClr val="0070C0"/>
                </a:solidFill>
                <a:effectLst/>
                <a:uLnTx/>
                <a:uFillTx/>
                <a:latin typeface="Calibri" panose="020F0502020204030204"/>
                <a:ea typeface="+mn-ea"/>
                <a:cs typeface="+mn-cs"/>
              </a:rPr>
              <a:t> Thales/</a:t>
            </a:r>
            <a:r>
              <a:rPr kumimoji="0" lang="en-US" b="0" i="0" u="none" strike="noStrike" kern="1200" cap="none" spc="0" normalizeH="0" noProof="0" dirty="0" err="1" smtClean="0">
                <a:ln>
                  <a:noFill/>
                </a:ln>
                <a:solidFill>
                  <a:srgbClr val="0070C0"/>
                </a:solidFill>
                <a:effectLst/>
                <a:uLnTx/>
                <a:uFillTx/>
                <a:latin typeface="Calibri" panose="020F0502020204030204"/>
                <a:ea typeface="+mn-ea"/>
                <a:cs typeface="+mn-cs"/>
              </a:rPr>
              <a:t>Gerac</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grpSp>
        <p:nvGrpSpPr>
          <p:cNvPr id="31" name="Group 30"/>
          <p:cNvGrpSpPr/>
          <p:nvPr/>
        </p:nvGrpSpPr>
        <p:grpSpPr>
          <a:xfrm>
            <a:off x="6857116" y="2133099"/>
            <a:ext cx="1327116" cy="790806"/>
            <a:chOff x="-1051429" y="2875842"/>
            <a:chExt cx="5184717" cy="1088960"/>
          </a:xfrm>
        </p:grpSpPr>
        <p:cxnSp>
          <p:nvCxnSpPr>
            <p:cNvPr id="32" name="Straight Arrow Connector 31"/>
            <p:cNvCxnSpPr/>
            <p:nvPr/>
          </p:nvCxnSpPr>
          <p:spPr>
            <a:xfrm>
              <a:off x="-1051429" y="2875842"/>
              <a:ext cx="5184717" cy="108896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33" name="TextBox 32"/>
            <p:cNvSpPr txBox="1"/>
            <p:nvPr/>
          </p:nvSpPr>
          <p:spPr>
            <a:xfrm>
              <a:off x="-595527" y="3540985"/>
              <a:ext cx="2643014" cy="423817"/>
            </a:xfrm>
            <a:prstGeom prst="rect">
              <a:avLst/>
            </a:prstGeom>
            <a:noFill/>
          </p:spPr>
          <p:txBody>
            <a:bodyPr wrap="square" rtlCol="0">
              <a:spAutoFit/>
            </a:bodyPr>
            <a:lstStyle/>
            <a:p>
              <a:pPr algn="ctr"/>
              <a:r>
                <a:rPr lang="en-GB" sz="1400" dirty="0" smtClean="0"/>
                <a:t>36 </a:t>
              </a:r>
              <a:r>
                <a:rPr lang="en-GB" sz="1400" dirty="0" smtClean="0"/>
                <a:t>m</a:t>
              </a:r>
              <a:endParaRPr lang="en-GB" sz="1400" dirty="0"/>
            </a:p>
          </p:txBody>
        </p:sp>
      </p:grpSp>
      <p:grpSp>
        <p:nvGrpSpPr>
          <p:cNvPr id="34" name="Group 33"/>
          <p:cNvGrpSpPr/>
          <p:nvPr/>
        </p:nvGrpSpPr>
        <p:grpSpPr>
          <a:xfrm>
            <a:off x="6959212" y="1309782"/>
            <a:ext cx="1443168" cy="327770"/>
            <a:chOff x="697785" y="2921320"/>
            <a:chExt cx="5638104" cy="451348"/>
          </a:xfrm>
        </p:grpSpPr>
        <p:cxnSp>
          <p:nvCxnSpPr>
            <p:cNvPr id="35" name="Straight Arrow Connector 34"/>
            <p:cNvCxnSpPr/>
            <p:nvPr/>
          </p:nvCxnSpPr>
          <p:spPr>
            <a:xfrm flipV="1">
              <a:off x="1249661" y="2999868"/>
              <a:ext cx="5086228" cy="37280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36" name="TextBox 35"/>
            <p:cNvSpPr txBox="1"/>
            <p:nvPr/>
          </p:nvSpPr>
          <p:spPr>
            <a:xfrm>
              <a:off x="697785" y="2921320"/>
              <a:ext cx="2700052" cy="423817"/>
            </a:xfrm>
            <a:prstGeom prst="rect">
              <a:avLst/>
            </a:prstGeom>
            <a:noFill/>
          </p:spPr>
          <p:txBody>
            <a:bodyPr wrap="square" rtlCol="0">
              <a:spAutoFit/>
            </a:bodyPr>
            <a:lstStyle/>
            <a:p>
              <a:pPr algn="ctr"/>
              <a:r>
                <a:rPr lang="en-GB" sz="1400" dirty="0" smtClean="0"/>
                <a:t>19 m</a:t>
              </a:r>
              <a:endParaRPr lang="en-GB" sz="1400" dirty="0"/>
            </a:p>
          </p:txBody>
        </p:sp>
      </p:grpSp>
      <p:sp>
        <p:nvSpPr>
          <p:cNvPr id="8" name="Date Placeholder 7"/>
          <p:cNvSpPr>
            <a:spLocks noGrp="1"/>
          </p:cNvSpPr>
          <p:nvPr>
            <p:ph type="dt" sz="half" idx="10"/>
          </p:nvPr>
        </p:nvSpPr>
        <p:spPr/>
        <p:txBody>
          <a:bodyPr/>
          <a:lstStyle/>
          <a:p>
            <a:r>
              <a:rPr lang="en-US" smtClean="0"/>
              <a:t>8 October 2020</a:t>
            </a:r>
            <a:endParaRPr lang="en-GB"/>
          </a:p>
        </p:txBody>
      </p:sp>
      <p:sp>
        <p:nvSpPr>
          <p:cNvPr id="9" name="Footer Placeholder 8"/>
          <p:cNvSpPr>
            <a:spLocks noGrp="1"/>
          </p:cNvSpPr>
          <p:nvPr>
            <p:ph type="ftr" sz="quarter" idx="11"/>
          </p:nvPr>
        </p:nvSpPr>
        <p:spPr/>
        <p:txBody>
          <a:bodyPr/>
          <a:lstStyle/>
          <a:p>
            <a:r>
              <a:rPr lang="en-GB" smtClean="0"/>
              <a:t>Erk Jensen/CERN      -         EIC/FCC-ee Commonalities of RF Systems</a:t>
            </a:r>
            <a:endParaRPr lang="en-GB"/>
          </a:p>
        </p:txBody>
      </p:sp>
      <p:sp>
        <p:nvSpPr>
          <p:cNvPr id="10" name="Slide Number Placeholder 9"/>
          <p:cNvSpPr>
            <a:spLocks noGrp="1"/>
          </p:cNvSpPr>
          <p:nvPr>
            <p:ph type="sldNum" sz="quarter" idx="12"/>
          </p:nvPr>
        </p:nvSpPr>
        <p:spPr/>
        <p:txBody>
          <a:bodyPr/>
          <a:lstStyle/>
          <a:p>
            <a:fld id="{67602582-7AAF-4A3E-8BA5-49CA6D61B5E0}" type="slidenum">
              <a:rPr lang="en-GB" smtClean="0"/>
              <a:t>30</a:t>
            </a:fld>
            <a:endParaRPr lang="en-GB"/>
          </a:p>
        </p:txBody>
      </p:sp>
      <p:grpSp>
        <p:nvGrpSpPr>
          <p:cNvPr id="39" name="Group 38"/>
          <p:cNvGrpSpPr/>
          <p:nvPr/>
        </p:nvGrpSpPr>
        <p:grpSpPr>
          <a:xfrm>
            <a:off x="9875278" y="1977359"/>
            <a:ext cx="736297" cy="638769"/>
            <a:chOff x="883602" y="2774246"/>
            <a:chExt cx="2876533" cy="879601"/>
          </a:xfrm>
        </p:grpSpPr>
        <p:cxnSp>
          <p:nvCxnSpPr>
            <p:cNvPr id="40" name="Straight Arrow Connector 39"/>
            <p:cNvCxnSpPr/>
            <p:nvPr/>
          </p:nvCxnSpPr>
          <p:spPr>
            <a:xfrm flipH="1">
              <a:off x="1081565" y="2774246"/>
              <a:ext cx="4" cy="879601"/>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44" name="TextBox 43"/>
            <p:cNvSpPr txBox="1"/>
            <p:nvPr/>
          </p:nvSpPr>
          <p:spPr>
            <a:xfrm>
              <a:off x="883602" y="3037552"/>
              <a:ext cx="2876533" cy="423817"/>
            </a:xfrm>
            <a:prstGeom prst="rect">
              <a:avLst/>
            </a:prstGeom>
            <a:noFill/>
          </p:spPr>
          <p:txBody>
            <a:bodyPr wrap="square" rtlCol="0">
              <a:spAutoFit/>
            </a:bodyPr>
            <a:lstStyle/>
            <a:p>
              <a:pPr algn="ctr"/>
              <a:r>
                <a:rPr lang="en-GB" sz="1400" dirty="0" smtClean="0"/>
                <a:t>12.5 </a:t>
              </a:r>
              <a:r>
                <a:rPr lang="en-GB" sz="1400" dirty="0" smtClean="0"/>
                <a:t>m</a:t>
              </a:r>
              <a:endParaRPr lang="en-GB" sz="1400" dirty="0"/>
            </a:p>
          </p:txBody>
        </p:sp>
      </p:grpSp>
    </p:spTree>
    <p:extLst>
      <p:ext uri="{BB962C8B-B14F-4D97-AF65-F5344CB8AC3E}">
        <p14:creationId xmlns:p14="http://schemas.microsoft.com/office/powerpoint/2010/main" val="841339258"/>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Title 1"/>
              <p:cNvSpPr>
                <a:spLocks noGrp="1"/>
              </p:cNvSpPr>
              <p:nvPr>
                <p:ph type="title"/>
              </p:nvPr>
            </p:nvSpPr>
            <p:spPr/>
            <p:txBody>
              <a:bodyPr>
                <a:normAutofit/>
              </a:bodyPr>
              <a:lstStyle/>
              <a:p>
                <a:r>
                  <a:rPr lang="en-GB" sz="4000" dirty="0" smtClean="0"/>
                  <a:t>SSPA for FCC (? – really big, </a:t>
                </a:r>
                <a14:m>
                  <m:oMath xmlns:m="http://schemas.openxmlformats.org/officeDocument/2006/math">
                    <m:r>
                      <a:rPr lang="en-GB" sz="4000" b="0" i="1" smtClean="0">
                        <a:latin typeface="Cambria Math" panose="02040503050406030204" pitchFamily="18" charset="0"/>
                      </a:rPr>
                      <m:t>≈</m:t>
                    </m:r>
                  </m:oMath>
                </a14:m>
                <a:r>
                  <a:rPr lang="en-GB" sz="4000" dirty="0" smtClean="0"/>
                  <a:t> </a:t>
                </a:r>
                <a:r>
                  <a:rPr lang="en-GB" sz="4000" dirty="0" smtClean="0"/>
                  <a:t>200,000 </a:t>
                </a:r>
                <a:r>
                  <a:rPr lang="en-GB" sz="4000" dirty="0" smtClean="0"/>
                  <a:t>transistors!)</a:t>
                </a:r>
                <a:endParaRPr lang="en-GB" sz="4000" dirty="0"/>
              </a:p>
            </p:txBody>
          </p:sp>
        </mc:Choice>
        <mc:Fallback>
          <p:sp>
            <p:nvSpPr>
              <p:cNvPr id="2" name="Title 1"/>
              <p:cNvSpPr>
                <a:spLocks noGrp="1" noRot="1" noChangeAspect="1" noMove="1" noResize="1" noEditPoints="1" noAdjustHandles="1" noChangeArrowheads="1" noChangeShapeType="1" noTextEdit="1"/>
              </p:cNvSpPr>
              <p:nvPr>
                <p:ph type="title"/>
              </p:nvPr>
            </p:nvSpPr>
            <p:spPr>
              <a:blipFill>
                <a:blip r:embed="rId2"/>
                <a:stretch>
                  <a:fillRect l="-2087" r="-1681"/>
                </a:stretch>
              </a:blipFill>
            </p:spPr>
            <p:txBody>
              <a:bodyPr/>
              <a:lstStyle/>
              <a:p>
                <a:r>
                  <a:rPr lang="en-GB">
                    <a:noFill/>
                  </a:rPr>
                  <a:t> </a:t>
                </a:r>
              </a:p>
            </p:txBody>
          </p:sp>
        </mc:Fallback>
      </mc:AlternateContent>
      <p:sp>
        <p:nvSpPr>
          <p:cNvPr id="3" name="Content Placeholder 2"/>
          <p:cNvSpPr>
            <a:spLocks noGrp="1"/>
          </p:cNvSpPr>
          <p:nvPr>
            <p:ph idx="1"/>
          </p:nvPr>
        </p:nvSpPr>
        <p:spPr/>
        <p:txBody>
          <a:bodyPr/>
          <a:lstStyle/>
          <a:p>
            <a:r>
              <a:rPr lang="en-GB" dirty="0" smtClean="0"/>
              <a:t>Present baseline for FCC are High-Efficiency Klystrons.</a:t>
            </a:r>
          </a:p>
          <a:p>
            <a:r>
              <a:rPr lang="en-GB" dirty="0" smtClean="0"/>
              <a:t>CERN has also started R&amp;D on higher power density SSPA’s new ideas of power combiners scalable to thousands of inputs, and </a:t>
            </a:r>
            <a:r>
              <a:rPr lang="en-GB" dirty="0" err="1" smtClean="0"/>
              <a:t>GaN</a:t>
            </a:r>
            <a:r>
              <a:rPr lang="en-GB" dirty="0" smtClean="0"/>
              <a:t>-based SSPA’s, jointly with academic and industrial partners</a:t>
            </a:r>
            <a:r>
              <a:rPr lang="en-GB" dirty="0" smtClean="0"/>
              <a:t>.</a:t>
            </a:r>
          </a:p>
          <a:p>
            <a:pPr marL="0" indent="0">
              <a:buNone/>
            </a:pPr>
            <a:endParaRPr lang="en-GB" dirty="0" smtClean="0"/>
          </a:p>
          <a:p>
            <a:r>
              <a:rPr lang="en-GB" dirty="0"/>
              <a:t> </a:t>
            </a:r>
            <a:r>
              <a:rPr lang="en-GB" dirty="0" smtClean="0"/>
              <a:t>… but: progress doesn’t come wandering along – one has to make it!</a:t>
            </a:r>
            <a:endParaRPr lang="en-GB" dirty="0"/>
          </a:p>
        </p:txBody>
      </p:sp>
      <p:sp>
        <p:nvSpPr>
          <p:cNvPr id="4" name="Date Placeholder 3"/>
          <p:cNvSpPr>
            <a:spLocks noGrp="1"/>
          </p:cNvSpPr>
          <p:nvPr>
            <p:ph type="dt" sz="half" idx="10"/>
          </p:nvPr>
        </p:nvSpPr>
        <p:spPr/>
        <p:txBody>
          <a:bodyPr/>
          <a:lstStyle/>
          <a:p>
            <a:r>
              <a:rPr lang="en-US" smtClean="0"/>
              <a:t>8 October 2020</a:t>
            </a:r>
            <a:endParaRPr lang="en-GB"/>
          </a:p>
        </p:txBody>
      </p:sp>
      <p:sp>
        <p:nvSpPr>
          <p:cNvPr id="5" name="Footer Placeholder 4"/>
          <p:cNvSpPr>
            <a:spLocks noGrp="1"/>
          </p:cNvSpPr>
          <p:nvPr>
            <p:ph type="ftr" sz="quarter" idx="11"/>
          </p:nvPr>
        </p:nvSpPr>
        <p:spPr/>
        <p:txBody>
          <a:bodyPr/>
          <a:lstStyle/>
          <a:p>
            <a:r>
              <a:rPr lang="en-GB" smtClean="0"/>
              <a:t>Erk Jensen/CERN      -         EIC/FCC-ee Commonalities of RF Systems</a:t>
            </a:r>
            <a:endParaRPr lang="en-GB"/>
          </a:p>
        </p:txBody>
      </p:sp>
      <p:sp>
        <p:nvSpPr>
          <p:cNvPr id="6" name="Slide Number Placeholder 5"/>
          <p:cNvSpPr>
            <a:spLocks noGrp="1"/>
          </p:cNvSpPr>
          <p:nvPr>
            <p:ph type="sldNum" sz="quarter" idx="12"/>
          </p:nvPr>
        </p:nvSpPr>
        <p:spPr/>
        <p:txBody>
          <a:bodyPr/>
          <a:lstStyle/>
          <a:p>
            <a:fld id="{67602582-7AAF-4A3E-8BA5-49CA6D61B5E0}" type="slidenum">
              <a:rPr lang="en-GB" smtClean="0"/>
              <a:t>31</a:t>
            </a:fld>
            <a:endParaRPr lang="en-GB"/>
          </a:p>
        </p:txBody>
      </p:sp>
    </p:spTree>
    <p:extLst>
      <p:ext uri="{BB962C8B-B14F-4D97-AF65-F5344CB8AC3E}">
        <p14:creationId xmlns:p14="http://schemas.microsoft.com/office/powerpoint/2010/main" val="377252537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Crab Cavities</a:t>
            </a:r>
            <a:endParaRPr lang="en-GB" dirty="0"/>
          </a:p>
        </p:txBody>
      </p:sp>
      <p:sp>
        <p:nvSpPr>
          <p:cNvPr id="5" name="Text Placeholder 4"/>
          <p:cNvSpPr>
            <a:spLocks noGrp="1"/>
          </p:cNvSpPr>
          <p:nvPr>
            <p:ph type="body" idx="1"/>
          </p:nvPr>
        </p:nvSpPr>
        <p:spPr>
          <a:xfrm>
            <a:off x="831850" y="4589463"/>
            <a:ext cx="10124325" cy="1500187"/>
          </a:xfrm>
        </p:spPr>
        <p:txBody>
          <a:bodyPr>
            <a:normAutofit fontScale="85000" lnSpcReduction="20000"/>
          </a:bodyPr>
          <a:lstStyle/>
          <a:p>
            <a:r>
              <a:rPr lang="en-GB" dirty="0" smtClean="0"/>
              <a:t>Interest for EIC: see next slide</a:t>
            </a:r>
          </a:p>
          <a:p>
            <a:r>
              <a:rPr lang="en-GB" dirty="0" smtClean="0"/>
              <a:t>CERN studies 400 MHz “WOW” (Wide Open Waveguide) crab cavities for the FCC-</a:t>
            </a:r>
            <a:r>
              <a:rPr lang="en-GB" dirty="0" err="1" smtClean="0"/>
              <a:t>hh</a:t>
            </a:r>
            <a:r>
              <a:rPr lang="en-GB" dirty="0" smtClean="0"/>
              <a:t> (R&amp;D WP8). </a:t>
            </a:r>
          </a:p>
          <a:p>
            <a:r>
              <a:rPr lang="en-GB" dirty="0" smtClean="0"/>
              <a:t>And of course the 400 MHz crab cavities for LHC – result of a very successful, international collaboration (see above map, presented by L Rossi at 4</a:t>
            </a:r>
            <a:r>
              <a:rPr lang="en-GB" baseline="30000" dirty="0" smtClean="0"/>
              <a:t>th</a:t>
            </a:r>
            <a:r>
              <a:rPr lang="en-GB" dirty="0" smtClean="0"/>
              <a:t> </a:t>
            </a:r>
            <a:r>
              <a:rPr lang="en-GB" dirty="0" err="1" smtClean="0"/>
              <a:t>Cost&amp;Schedule</a:t>
            </a:r>
            <a:r>
              <a:rPr lang="en-GB" dirty="0" smtClean="0"/>
              <a:t> Review, Nov. 2019).</a:t>
            </a:r>
            <a:endParaRPr lang="en-GB" dirty="0"/>
          </a:p>
        </p:txBody>
      </p:sp>
      <p:pic>
        <p:nvPicPr>
          <p:cNvPr id="2" name="Picture 1"/>
          <p:cNvPicPr>
            <a:picLocks noChangeAspect="1"/>
          </p:cNvPicPr>
          <p:nvPr/>
        </p:nvPicPr>
        <p:blipFill>
          <a:blip r:embed="rId2"/>
          <a:stretch>
            <a:fillRect/>
          </a:stretch>
        </p:blipFill>
        <p:spPr>
          <a:xfrm>
            <a:off x="2540206" y="110025"/>
            <a:ext cx="7098888" cy="3589948"/>
          </a:xfrm>
          <a:prstGeom prst="rect">
            <a:avLst/>
          </a:prstGeom>
        </p:spPr>
      </p:pic>
      <p:sp>
        <p:nvSpPr>
          <p:cNvPr id="3" name="Date Placeholder 2"/>
          <p:cNvSpPr>
            <a:spLocks noGrp="1"/>
          </p:cNvSpPr>
          <p:nvPr>
            <p:ph type="dt" sz="half" idx="10"/>
          </p:nvPr>
        </p:nvSpPr>
        <p:spPr/>
        <p:txBody>
          <a:bodyPr/>
          <a:lstStyle/>
          <a:p>
            <a:r>
              <a:rPr lang="en-US" smtClean="0"/>
              <a:t>8 October 2020</a:t>
            </a:r>
            <a:endParaRPr lang="en-GB"/>
          </a:p>
        </p:txBody>
      </p:sp>
      <p:sp>
        <p:nvSpPr>
          <p:cNvPr id="6" name="Footer Placeholder 5"/>
          <p:cNvSpPr>
            <a:spLocks noGrp="1"/>
          </p:cNvSpPr>
          <p:nvPr>
            <p:ph type="ftr" sz="quarter" idx="11"/>
          </p:nvPr>
        </p:nvSpPr>
        <p:spPr/>
        <p:txBody>
          <a:bodyPr/>
          <a:lstStyle/>
          <a:p>
            <a:r>
              <a:rPr lang="en-GB" smtClean="0"/>
              <a:t>Erk Jensen/CERN      -         EIC/FCC-ee Commonalities of RF Systems</a:t>
            </a:r>
            <a:endParaRPr lang="en-GB"/>
          </a:p>
        </p:txBody>
      </p:sp>
      <p:sp>
        <p:nvSpPr>
          <p:cNvPr id="8" name="Slide Number Placeholder 7"/>
          <p:cNvSpPr>
            <a:spLocks noGrp="1"/>
          </p:cNvSpPr>
          <p:nvPr>
            <p:ph type="sldNum" sz="quarter" idx="12"/>
          </p:nvPr>
        </p:nvSpPr>
        <p:spPr/>
        <p:txBody>
          <a:bodyPr/>
          <a:lstStyle/>
          <a:p>
            <a:fld id="{67602582-7AAF-4A3E-8BA5-49CA6D61B5E0}" type="slidenum">
              <a:rPr lang="en-GB" smtClean="0"/>
              <a:t>32</a:t>
            </a:fld>
            <a:endParaRPr lang="en-GB"/>
          </a:p>
        </p:txBody>
      </p:sp>
    </p:spTree>
    <p:extLst>
      <p:ext uri="{BB962C8B-B14F-4D97-AF65-F5344CB8AC3E}">
        <p14:creationId xmlns:p14="http://schemas.microsoft.com/office/powerpoint/2010/main" val="98527507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EIC Crabbing systems (1/2)</a:t>
            </a:r>
            <a:endParaRPr lang="en-GB" dirty="0"/>
          </a:p>
        </p:txBody>
      </p:sp>
      <p:sp>
        <p:nvSpPr>
          <p:cNvPr id="6" name="Content Placeholder 2"/>
          <p:cNvSpPr>
            <a:spLocks noGrp="1"/>
          </p:cNvSpPr>
          <p:nvPr>
            <p:ph idx="1"/>
          </p:nvPr>
        </p:nvSpPr>
        <p:spPr>
          <a:xfrm>
            <a:off x="838200" y="1582994"/>
            <a:ext cx="10515600" cy="4593969"/>
          </a:xfrm>
        </p:spPr>
        <p:txBody>
          <a:bodyPr>
            <a:normAutofit fontScale="92500" lnSpcReduction="20000"/>
          </a:bodyPr>
          <a:lstStyle/>
          <a:p>
            <a:r>
              <a:rPr lang="en-US" dirty="0"/>
              <a:t>New SRF crabbing systems for both </a:t>
            </a:r>
            <a:r>
              <a:rPr lang="en-US" dirty="0" smtClean="0"/>
              <a:t>rings (</a:t>
            </a:r>
            <a:r>
              <a:rPr lang="en-US" dirty="0" err="1" smtClean="0"/>
              <a:t>eSR</a:t>
            </a:r>
            <a:r>
              <a:rPr lang="en-US" dirty="0" smtClean="0"/>
              <a:t> and HSR)</a:t>
            </a:r>
            <a:endParaRPr lang="en-US" dirty="0"/>
          </a:p>
          <a:p>
            <a:r>
              <a:rPr lang="en-US" dirty="0"/>
              <a:t>Large voltage needed for </a:t>
            </a:r>
            <a:r>
              <a:rPr lang="en-US" dirty="0">
                <a:solidFill>
                  <a:srgbClr val="FF0000"/>
                </a:solidFill>
              </a:rPr>
              <a:t>25 </a:t>
            </a:r>
            <a:r>
              <a:rPr lang="en-US" dirty="0" err="1" smtClean="0">
                <a:solidFill>
                  <a:srgbClr val="FF0000"/>
                </a:solidFill>
              </a:rPr>
              <a:t>mrad</a:t>
            </a:r>
            <a:r>
              <a:rPr lang="en-US" dirty="0" smtClean="0"/>
              <a:t> </a:t>
            </a:r>
            <a:r>
              <a:rPr lang="en-US" dirty="0"/>
              <a:t>crossing angle</a:t>
            </a:r>
            <a:endParaRPr lang="en-US" dirty="0">
              <a:solidFill>
                <a:srgbClr val="000000"/>
              </a:solidFill>
            </a:endParaRPr>
          </a:p>
          <a:p>
            <a:r>
              <a:rPr lang="en-US" dirty="0" err="1"/>
              <a:t>eSR</a:t>
            </a:r>
            <a:r>
              <a:rPr lang="en-US" dirty="0"/>
              <a:t> system </a:t>
            </a:r>
            <a:r>
              <a:rPr lang="en-US" dirty="0">
                <a:solidFill>
                  <a:srgbClr val="FF0000"/>
                </a:solidFill>
              </a:rPr>
              <a:t>394 </a:t>
            </a:r>
            <a:r>
              <a:rPr lang="en-US" dirty="0" smtClean="0">
                <a:solidFill>
                  <a:srgbClr val="FF0000"/>
                </a:solidFill>
              </a:rPr>
              <a:t>MHz, </a:t>
            </a:r>
            <a:r>
              <a:rPr lang="en-US" dirty="0">
                <a:solidFill>
                  <a:srgbClr val="FF0000"/>
                </a:solidFill>
              </a:rPr>
              <a:t>2.9 MV </a:t>
            </a:r>
            <a:r>
              <a:rPr lang="en-US" dirty="0"/>
              <a:t>each side</a:t>
            </a:r>
          </a:p>
          <a:p>
            <a:r>
              <a:rPr lang="en-US" dirty="0"/>
              <a:t>HSR system </a:t>
            </a:r>
            <a:r>
              <a:rPr lang="en-US" dirty="0">
                <a:solidFill>
                  <a:srgbClr val="FF0000"/>
                </a:solidFill>
              </a:rPr>
              <a:t>197 </a:t>
            </a:r>
            <a:r>
              <a:rPr lang="en-US" dirty="0" smtClean="0">
                <a:solidFill>
                  <a:srgbClr val="FF0000"/>
                </a:solidFill>
              </a:rPr>
              <a:t>MHz, </a:t>
            </a:r>
            <a:r>
              <a:rPr lang="en-US" dirty="0">
                <a:solidFill>
                  <a:srgbClr val="FF0000"/>
                </a:solidFill>
              </a:rPr>
              <a:t>34 MV</a:t>
            </a:r>
            <a:r>
              <a:rPr lang="en-US" dirty="0"/>
              <a:t> each side</a:t>
            </a:r>
          </a:p>
          <a:p>
            <a:pPr lvl="1"/>
            <a:r>
              <a:rPr lang="en-US" dirty="0"/>
              <a:t>Need second harmonic for </a:t>
            </a:r>
            <a:r>
              <a:rPr lang="en-US" dirty="0">
                <a:solidFill>
                  <a:srgbClr val="FF0000"/>
                </a:solidFill>
              </a:rPr>
              <a:t>linearization</a:t>
            </a:r>
          </a:p>
          <a:p>
            <a:r>
              <a:rPr lang="en-US" dirty="0"/>
              <a:t>IR 6 total </a:t>
            </a:r>
            <a:r>
              <a:rPr lang="en-US" dirty="0" smtClean="0">
                <a:solidFill>
                  <a:srgbClr val="FF0000"/>
                </a:solidFill>
              </a:rPr>
              <a:t>8 x </a:t>
            </a:r>
            <a:r>
              <a:rPr lang="en-US" dirty="0">
                <a:solidFill>
                  <a:srgbClr val="FF0000"/>
                </a:solidFill>
              </a:rPr>
              <a:t>197 MHz </a:t>
            </a:r>
            <a:r>
              <a:rPr lang="en-US" dirty="0"/>
              <a:t>cavities, </a:t>
            </a:r>
            <a:r>
              <a:rPr lang="en-US" dirty="0" smtClean="0">
                <a:solidFill>
                  <a:srgbClr val="FF0000"/>
                </a:solidFill>
              </a:rPr>
              <a:t>6 x </a:t>
            </a:r>
            <a:r>
              <a:rPr lang="en-US" dirty="0">
                <a:solidFill>
                  <a:srgbClr val="FF0000"/>
                </a:solidFill>
              </a:rPr>
              <a:t>394 MHz </a:t>
            </a:r>
            <a:r>
              <a:rPr lang="en-US" dirty="0"/>
              <a:t>cavities</a:t>
            </a:r>
          </a:p>
          <a:p>
            <a:r>
              <a:rPr lang="en-US" dirty="0"/>
              <a:t>Two candidates under consideration based on LHC experience, DQW and RFD</a:t>
            </a:r>
          </a:p>
          <a:p>
            <a:pPr lvl="1"/>
            <a:r>
              <a:rPr lang="en-US" dirty="0"/>
              <a:t>Both meet voltage requirements</a:t>
            </a:r>
          </a:p>
          <a:p>
            <a:pPr lvl="1"/>
            <a:r>
              <a:rPr lang="en-US" dirty="0"/>
              <a:t>Both can meet pressure code (even at 197 MHz)</a:t>
            </a:r>
          </a:p>
          <a:p>
            <a:pPr lvl="1"/>
            <a:r>
              <a:rPr lang="en-US" dirty="0"/>
              <a:t>Both have been fabricated at 400 MHz</a:t>
            </a:r>
          </a:p>
          <a:p>
            <a:pPr lvl="1"/>
            <a:r>
              <a:rPr lang="en-US" dirty="0"/>
              <a:t>Both need improved HOM damping for EIC</a:t>
            </a:r>
          </a:p>
        </p:txBody>
      </p:sp>
      <p:pic>
        <p:nvPicPr>
          <p:cNvPr id="7" name="Picture 6" descr="LHC_RFD.jpg"/>
          <p:cNvPicPr>
            <a:picLocks noChangeAspect="1"/>
          </p:cNvPicPr>
          <p:nvPr/>
        </p:nvPicPr>
        <p:blipFill>
          <a:blip r:embed="rId2"/>
          <a:stretch>
            <a:fillRect/>
          </a:stretch>
        </p:blipFill>
        <p:spPr>
          <a:xfrm>
            <a:off x="9314971" y="4405550"/>
            <a:ext cx="1752600" cy="993648"/>
          </a:xfrm>
          <a:prstGeom prst="rect">
            <a:avLst/>
          </a:prstGeom>
        </p:spPr>
      </p:pic>
      <p:pic>
        <p:nvPicPr>
          <p:cNvPr id="8" name="Picture 7" descr="LHC_DQW.jpg"/>
          <p:cNvPicPr>
            <a:picLocks noChangeAspect="1"/>
          </p:cNvPicPr>
          <p:nvPr/>
        </p:nvPicPr>
        <p:blipFill>
          <a:blip r:embed="rId3"/>
          <a:stretch>
            <a:fillRect/>
          </a:stretch>
        </p:blipFill>
        <p:spPr>
          <a:xfrm>
            <a:off x="9491951" y="2621478"/>
            <a:ext cx="2001959" cy="1006308"/>
          </a:xfrm>
          <a:prstGeom prst="rect">
            <a:avLst/>
          </a:prstGeom>
        </p:spPr>
      </p:pic>
      <p:sp>
        <p:nvSpPr>
          <p:cNvPr id="10" name="TextBox 9">
            <a:extLst>
              <a:ext uri="{FF2B5EF4-FFF2-40B4-BE49-F238E27FC236}">
                <a16:creationId xmlns:a16="http://schemas.microsoft.com/office/drawing/2014/main" id="{DFD9E316-87D4-4A21-98EC-44DD3463A42D}"/>
              </a:ext>
            </a:extLst>
          </p:cNvPr>
          <p:cNvSpPr txBox="1"/>
          <p:nvPr/>
        </p:nvSpPr>
        <p:spPr>
          <a:xfrm>
            <a:off x="9846816" y="203856"/>
            <a:ext cx="20469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K. Smith, 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Rimmer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11" name="Date Placeholder 10"/>
          <p:cNvSpPr>
            <a:spLocks noGrp="1"/>
          </p:cNvSpPr>
          <p:nvPr>
            <p:ph type="dt" sz="half" idx="10"/>
          </p:nvPr>
        </p:nvSpPr>
        <p:spPr/>
        <p:txBody>
          <a:bodyPr/>
          <a:lstStyle/>
          <a:p>
            <a:r>
              <a:rPr lang="en-US" smtClean="0"/>
              <a:t>8 October 2020</a:t>
            </a:r>
            <a:endParaRPr lang="en-GB"/>
          </a:p>
        </p:txBody>
      </p:sp>
      <p:sp>
        <p:nvSpPr>
          <p:cNvPr id="12" name="Footer Placeholder 11"/>
          <p:cNvSpPr>
            <a:spLocks noGrp="1"/>
          </p:cNvSpPr>
          <p:nvPr>
            <p:ph type="ftr" sz="quarter" idx="11"/>
          </p:nvPr>
        </p:nvSpPr>
        <p:spPr/>
        <p:txBody>
          <a:bodyPr/>
          <a:lstStyle/>
          <a:p>
            <a:r>
              <a:rPr lang="en-GB" smtClean="0"/>
              <a:t>Erk Jensen/CERN      -         EIC/FCC-ee Commonalities of RF Systems</a:t>
            </a:r>
            <a:endParaRPr lang="en-GB"/>
          </a:p>
        </p:txBody>
      </p:sp>
      <p:sp>
        <p:nvSpPr>
          <p:cNvPr id="13" name="Slide Number Placeholder 12"/>
          <p:cNvSpPr>
            <a:spLocks noGrp="1"/>
          </p:cNvSpPr>
          <p:nvPr>
            <p:ph type="sldNum" sz="quarter" idx="12"/>
          </p:nvPr>
        </p:nvSpPr>
        <p:spPr/>
        <p:txBody>
          <a:bodyPr/>
          <a:lstStyle/>
          <a:p>
            <a:fld id="{67602582-7AAF-4A3E-8BA5-49CA6D61B5E0}" type="slidenum">
              <a:rPr lang="en-GB" smtClean="0"/>
              <a:t>33</a:t>
            </a:fld>
            <a:endParaRPr lang="en-GB"/>
          </a:p>
        </p:txBody>
      </p:sp>
    </p:spTree>
    <p:extLst>
      <p:ext uri="{BB962C8B-B14F-4D97-AF65-F5344CB8AC3E}">
        <p14:creationId xmlns:p14="http://schemas.microsoft.com/office/powerpoint/2010/main" val="359399415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1508" y="138683"/>
            <a:ext cx="10515600" cy="1058831"/>
          </a:xfrm>
        </p:spPr>
        <p:txBody>
          <a:bodyPr/>
          <a:lstStyle/>
          <a:p>
            <a:r>
              <a:rPr lang="en-GB" dirty="0" smtClean="0"/>
              <a:t>EIC Crabbing systems (2/2)</a:t>
            </a:r>
            <a:endParaRPr lang="en-GB" dirty="0"/>
          </a:p>
        </p:txBody>
      </p:sp>
      <p:grpSp>
        <p:nvGrpSpPr>
          <p:cNvPr id="10" name="Group 9">
            <a:extLst>
              <a:ext uri="{FF2B5EF4-FFF2-40B4-BE49-F238E27FC236}">
                <a16:creationId xmlns:a16="http://schemas.microsoft.com/office/drawing/2014/main" id="{CBF0897C-AE94-4651-98C8-50D6F895928F}"/>
              </a:ext>
            </a:extLst>
          </p:cNvPr>
          <p:cNvGrpSpPr>
            <a:grpSpLocks noChangeAspect="1"/>
          </p:cNvGrpSpPr>
          <p:nvPr/>
        </p:nvGrpSpPr>
        <p:grpSpPr>
          <a:xfrm>
            <a:off x="831117" y="3089034"/>
            <a:ext cx="2540311" cy="2665318"/>
            <a:chOff x="5449725" y="3058362"/>
            <a:chExt cx="1812969" cy="1902184"/>
          </a:xfrm>
        </p:grpSpPr>
        <p:pic>
          <p:nvPicPr>
            <p:cNvPr id="11" name="Picture 10">
              <a:extLst>
                <a:ext uri="{FF2B5EF4-FFF2-40B4-BE49-F238E27FC236}">
                  <a16:creationId xmlns:a16="http://schemas.microsoft.com/office/drawing/2014/main" id="{9BDDDED3-DBAE-417F-A219-2A7809527521}"/>
                </a:ext>
              </a:extLst>
            </p:cNvPr>
            <p:cNvPicPr>
              <a:picLocks noChangeAspect="1"/>
            </p:cNvPicPr>
            <p:nvPr/>
          </p:nvPicPr>
          <p:blipFill>
            <a:blip r:embed="rId2"/>
            <a:stretch>
              <a:fillRect/>
            </a:stretch>
          </p:blipFill>
          <p:spPr>
            <a:xfrm>
              <a:off x="5449725" y="3058362"/>
              <a:ext cx="1812969" cy="1902184"/>
            </a:xfrm>
            <a:prstGeom prst="rect">
              <a:avLst/>
            </a:prstGeom>
          </p:spPr>
        </p:pic>
        <p:sp>
          <p:nvSpPr>
            <p:cNvPr id="12" name="TextBox 11">
              <a:extLst>
                <a:ext uri="{FF2B5EF4-FFF2-40B4-BE49-F238E27FC236}">
                  <a16:creationId xmlns:a16="http://schemas.microsoft.com/office/drawing/2014/main" id="{F329C864-518F-4D17-BD19-BD5FE68ECC25}"/>
                </a:ext>
              </a:extLst>
            </p:cNvPr>
            <p:cNvSpPr txBox="1"/>
            <p:nvPr/>
          </p:nvSpPr>
          <p:spPr>
            <a:xfrm>
              <a:off x="5449725" y="4690224"/>
              <a:ext cx="1448272" cy="197689"/>
            </a:xfrm>
            <a:prstGeom prst="rect">
              <a:avLst/>
            </a:prstGeom>
            <a:noFill/>
          </p:spPr>
          <p:txBody>
            <a:bodyPr wrap="square" rtlCol="0">
              <a:spAutoFit/>
            </a:bodyPr>
            <a:lstStyle/>
            <a:p>
              <a:pPr algn="ctr"/>
              <a:r>
                <a:rPr lang="en-US" altLang="zh-CN" sz="1200" dirty="0"/>
                <a:t>DQW 394 MHz crab cavity</a:t>
              </a:r>
              <a:endParaRPr lang="en-US" sz="1200" dirty="0"/>
            </a:p>
          </p:txBody>
        </p:sp>
      </p:grpSp>
      <p:grpSp>
        <p:nvGrpSpPr>
          <p:cNvPr id="3" name="Group 2"/>
          <p:cNvGrpSpPr/>
          <p:nvPr/>
        </p:nvGrpSpPr>
        <p:grpSpPr>
          <a:xfrm>
            <a:off x="7878334" y="2613750"/>
            <a:ext cx="2865432" cy="3145943"/>
            <a:chOff x="6257327" y="2645137"/>
            <a:chExt cx="2865432" cy="3145943"/>
          </a:xfrm>
        </p:grpSpPr>
        <p:pic>
          <p:nvPicPr>
            <p:cNvPr id="9" name="Picture 8" descr="JL0098666 11AUG2020 A.JPG"/>
            <p:cNvPicPr>
              <a:picLocks noChangeAspect="1"/>
            </p:cNvPicPr>
            <p:nvPr/>
          </p:nvPicPr>
          <p:blipFill>
            <a:blip r:embed="rId3"/>
            <a:stretch>
              <a:fillRect/>
            </a:stretch>
          </p:blipFill>
          <p:spPr>
            <a:xfrm>
              <a:off x="6257327" y="2645137"/>
              <a:ext cx="2865432" cy="2868944"/>
            </a:xfrm>
            <a:prstGeom prst="rect">
              <a:avLst/>
            </a:prstGeom>
          </p:spPr>
        </p:pic>
        <p:sp>
          <p:nvSpPr>
            <p:cNvPr id="13" name="TextBox 12">
              <a:extLst>
                <a:ext uri="{FF2B5EF4-FFF2-40B4-BE49-F238E27FC236}">
                  <a16:creationId xmlns:a16="http://schemas.microsoft.com/office/drawing/2014/main" id="{F329C864-518F-4D17-BD19-BD5FE68ECC25}"/>
                </a:ext>
              </a:extLst>
            </p:cNvPr>
            <p:cNvSpPr txBox="1"/>
            <p:nvPr/>
          </p:nvSpPr>
          <p:spPr>
            <a:xfrm>
              <a:off x="6560207" y="5514081"/>
              <a:ext cx="2321485" cy="276999"/>
            </a:xfrm>
            <a:prstGeom prst="rect">
              <a:avLst/>
            </a:prstGeom>
            <a:noFill/>
          </p:spPr>
          <p:txBody>
            <a:bodyPr wrap="square" rtlCol="0">
              <a:spAutoFit/>
            </a:bodyPr>
            <a:lstStyle/>
            <a:p>
              <a:pPr algn="ctr"/>
              <a:r>
                <a:rPr lang="en-US" altLang="zh-CN" sz="1200" dirty="0"/>
                <a:t>RFD 197 MHz crab cavity</a:t>
              </a:r>
              <a:endParaRPr lang="en-US" sz="1200" dirty="0"/>
            </a:p>
          </p:txBody>
        </p:sp>
      </p:grpSp>
      <p:pic>
        <p:nvPicPr>
          <p:cNvPr id="14" name="Picture 2" descr="C:\Users\qiowu\Google Drive\Work Related\CrabWriting\pCDR\RF\cavityports.png">
            <a:extLst>
              <a:ext uri="{FF2B5EF4-FFF2-40B4-BE49-F238E27FC236}">
                <a16:creationId xmlns:a16="http://schemas.microsoft.com/office/drawing/2014/main" id="{8DECEC81-D8DB-47F2-9BE3-DA5EC3FD96B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83920" y="1157441"/>
            <a:ext cx="3049887" cy="2090424"/>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4AF7760B-AF81-4B53-8811-1ABA3B45A5D7}"/>
              </a:ext>
            </a:extLst>
          </p:cNvPr>
          <p:cNvSpPr txBox="1"/>
          <p:nvPr/>
        </p:nvSpPr>
        <p:spPr>
          <a:xfrm>
            <a:off x="831117" y="5803512"/>
            <a:ext cx="4074464" cy="523220"/>
          </a:xfrm>
          <a:prstGeom prst="rect">
            <a:avLst/>
          </a:prstGeom>
          <a:solidFill>
            <a:schemeClr val="bg2"/>
          </a:solidFill>
        </p:spPr>
        <p:txBody>
          <a:bodyPr wrap="square" rtlCol="0">
            <a:spAutoFit/>
          </a:bodyPr>
          <a:lstStyle/>
          <a:p>
            <a:r>
              <a:rPr lang="en-US" sz="1400" i="1" dirty="0"/>
              <a:t>Courtesy: Qiong Wu, Silvia </a:t>
            </a:r>
            <a:r>
              <a:rPr lang="en-US" sz="1400" i="1" dirty="0" err="1"/>
              <a:t>Verdú</a:t>
            </a:r>
            <a:r>
              <a:rPr lang="en-US" sz="1400" i="1" dirty="0"/>
              <a:t>-Andrés, Doug Holmes, </a:t>
            </a:r>
            <a:r>
              <a:rPr lang="en-US" sz="1400" i="1" dirty="0" err="1"/>
              <a:t>Binping</a:t>
            </a:r>
            <a:r>
              <a:rPr lang="en-US" sz="1400" i="1" dirty="0"/>
              <a:t>  Xiao</a:t>
            </a:r>
          </a:p>
        </p:txBody>
      </p:sp>
      <p:sp>
        <p:nvSpPr>
          <p:cNvPr id="16" name="TextBox 15">
            <a:extLst>
              <a:ext uri="{FF2B5EF4-FFF2-40B4-BE49-F238E27FC236}">
                <a16:creationId xmlns:a16="http://schemas.microsoft.com/office/drawing/2014/main" id="{4AF7760B-AF81-4B53-8811-1ABA3B45A5D7}"/>
              </a:ext>
            </a:extLst>
          </p:cNvPr>
          <p:cNvSpPr txBox="1"/>
          <p:nvPr/>
        </p:nvSpPr>
        <p:spPr>
          <a:xfrm>
            <a:off x="7067830" y="5809169"/>
            <a:ext cx="4074464" cy="523220"/>
          </a:xfrm>
          <a:prstGeom prst="rect">
            <a:avLst/>
          </a:prstGeom>
          <a:solidFill>
            <a:schemeClr val="bg2"/>
          </a:solidFill>
        </p:spPr>
        <p:txBody>
          <a:bodyPr wrap="square" rtlCol="0">
            <a:spAutoFit/>
          </a:bodyPr>
          <a:lstStyle/>
          <a:p>
            <a:r>
              <a:rPr lang="en-US" sz="1400" i="1" dirty="0"/>
              <a:t>Courtesy: </a:t>
            </a:r>
            <a:r>
              <a:rPr lang="en-US" sz="1400" i="1" dirty="0" err="1"/>
              <a:t>Suba</a:t>
            </a:r>
            <a:r>
              <a:rPr lang="en-US" sz="1400" i="1" dirty="0"/>
              <a:t> </a:t>
            </a:r>
            <a:r>
              <a:rPr lang="en-US" sz="1400" i="1" dirty="0" err="1"/>
              <a:t>Da</a:t>
            </a:r>
            <a:r>
              <a:rPr lang="en-US" sz="1400" i="1" dirty="0"/>
              <a:t> Silva, </a:t>
            </a:r>
            <a:r>
              <a:rPr lang="en-US" sz="1400" i="1" dirty="0" err="1"/>
              <a:t>HyeKyoung</a:t>
            </a:r>
            <a:r>
              <a:rPr lang="en-US" sz="1400" i="1" dirty="0"/>
              <a:t> Park, Jean </a:t>
            </a:r>
            <a:r>
              <a:rPr lang="en-US" sz="1400" i="1" dirty="0" err="1"/>
              <a:t>Delayen</a:t>
            </a:r>
            <a:r>
              <a:rPr lang="en-US" sz="1400" i="1" dirty="0"/>
              <a:t>, ODU, Jim Henry </a:t>
            </a:r>
            <a:r>
              <a:rPr lang="en-US" sz="1400" i="1" dirty="0" err="1"/>
              <a:t>Jlab</a:t>
            </a:r>
            <a:r>
              <a:rPr lang="en-US" sz="1400" i="1" dirty="0"/>
              <a:t>.</a:t>
            </a:r>
          </a:p>
        </p:txBody>
      </p:sp>
      <p:grpSp>
        <p:nvGrpSpPr>
          <p:cNvPr id="18" name="Group 17"/>
          <p:cNvGrpSpPr>
            <a:grpSpLocks noChangeAspect="1"/>
          </p:cNvGrpSpPr>
          <p:nvPr/>
        </p:nvGrpSpPr>
        <p:grpSpPr>
          <a:xfrm>
            <a:off x="7826340" y="644494"/>
            <a:ext cx="2583794" cy="2191339"/>
            <a:chOff x="7135248" y="1588324"/>
            <a:chExt cx="4715889" cy="3999588"/>
          </a:xfrm>
        </p:grpSpPr>
        <p:pic>
          <p:nvPicPr>
            <p:cNvPr id="19" name="Picture 18">
              <a:extLst>
                <a:ext uri="{FF2B5EF4-FFF2-40B4-BE49-F238E27FC236}">
                  <a16:creationId xmlns:a16="http://schemas.microsoft.com/office/drawing/2014/main" id="{861E5D53-B65D-4410-86C8-61B755885B4D}"/>
                </a:ext>
              </a:extLst>
            </p:cNvPr>
            <p:cNvPicPr>
              <a:picLocks noChangeAspect="1"/>
            </p:cNvPicPr>
            <p:nvPr/>
          </p:nvPicPr>
          <p:blipFill rotWithShape="1">
            <a:blip r:embed="rId5"/>
            <a:srcRect l="3992" t="4418" r="5934" b="7881"/>
            <a:stretch/>
          </p:blipFill>
          <p:spPr>
            <a:xfrm>
              <a:off x="7135248" y="1940224"/>
              <a:ext cx="4715889" cy="3383320"/>
            </a:xfrm>
            <a:prstGeom prst="rect">
              <a:avLst/>
            </a:prstGeom>
          </p:spPr>
        </p:pic>
        <p:grpSp>
          <p:nvGrpSpPr>
            <p:cNvPr id="20" name="Group 19">
              <a:extLst>
                <a:ext uri="{FF2B5EF4-FFF2-40B4-BE49-F238E27FC236}">
                  <a16:creationId xmlns:a16="http://schemas.microsoft.com/office/drawing/2014/main" id="{AFFFFE1F-F647-4AE3-BEC2-5268B3E85C80}"/>
                </a:ext>
              </a:extLst>
            </p:cNvPr>
            <p:cNvGrpSpPr/>
            <p:nvPr/>
          </p:nvGrpSpPr>
          <p:grpSpPr>
            <a:xfrm>
              <a:off x="9025008" y="1588324"/>
              <a:ext cx="2826129" cy="3999588"/>
              <a:chOff x="4810652" y="1101282"/>
              <a:chExt cx="2826129" cy="3999588"/>
            </a:xfrm>
          </p:grpSpPr>
          <p:cxnSp>
            <p:nvCxnSpPr>
              <p:cNvPr id="21" name="Straight Arrow Connector 20">
                <a:extLst>
                  <a:ext uri="{FF2B5EF4-FFF2-40B4-BE49-F238E27FC236}">
                    <a16:creationId xmlns:a16="http://schemas.microsoft.com/office/drawing/2014/main" id="{E3FA6DFC-1B05-44EB-9B0D-ED2BDEABED8E}"/>
                  </a:ext>
                </a:extLst>
              </p:cNvPr>
              <p:cNvCxnSpPr>
                <a:cxnSpLocks/>
              </p:cNvCxnSpPr>
              <p:nvPr/>
            </p:nvCxnSpPr>
            <p:spPr>
              <a:xfrm flipH="1" flipV="1">
                <a:off x="6414584" y="1203648"/>
                <a:ext cx="1216509" cy="1750365"/>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5A5E8E01-6978-4F37-9668-1688BB6DC267}"/>
                  </a:ext>
                </a:extLst>
              </p:cNvPr>
              <p:cNvSpPr txBox="1"/>
              <p:nvPr/>
            </p:nvSpPr>
            <p:spPr>
              <a:xfrm rot="3180000">
                <a:off x="6580982" y="1251333"/>
                <a:ext cx="805675" cy="505573"/>
              </a:xfrm>
              <a:prstGeom prst="rect">
                <a:avLst/>
              </a:prstGeom>
              <a:noFill/>
            </p:spPr>
            <p:txBody>
              <a:bodyPr wrap="none" rtlCol="0">
                <a:spAutoFit/>
              </a:bodyPr>
              <a:lstStyle/>
              <a:p>
                <a:r>
                  <a:rPr lang="en-US" sz="1200" dirty="0"/>
                  <a:t>621</a:t>
                </a:r>
              </a:p>
            </p:txBody>
          </p:sp>
          <p:cxnSp>
            <p:nvCxnSpPr>
              <p:cNvPr id="23" name="Straight Arrow Connector 22">
                <a:extLst>
                  <a:ext uri="{FF2B5EF4-FFF2-40B4-BE49-F238E27FC236}">
                    <a16:creationId xmlns:a16="http://schemas.microsoft.com/office/drawing/2014/main" id="{AA43215C-BF9A-44C5-AEED-EEE624F5C89C}"/>
                  </a:ext>
                </a:extLst>
              </p:cNvPr>
              <p:cNvCxnSpPr>
                <a:cxnSpLocks/>
              </p:cNvCxnSpPr>
              <p:nvPr/>
            </p:nvCxnSpPr>
            <p:spPr>
              <a:xfrm flipV="1">
                <a:off x="4810652" y="3287631"/>
                <a:ext cx="2826129" cy="1813239"/>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8172418B-3BAE-4E5B-AABA-620291130287}"/>
                  </a:ext>
                </a:extLst>
              </p:cNvPr>
              <p:cNvSpPr txBox="1"/>
              <p:nvPr/>
            </p:nvSpPr>
            <p:spPr>
              <a:xfrm rot="19690761">
                <a:off x="6092354" y="4119611"/>
                <a:ext cx="805675" cy="505573"/>
              </a:xfrm>
              <a:prstGeom prst="rect">
                <a:avLst/>
              </a:prstGeom>
              <a:noFill/>
            </p:spPr>
            <p:txBody>
              <a:bodyPr wrap="none" rtlCol="0">
                <a:spAutoFit/>
              </a:bodyPr>
              <a:lstStyle/>
              <a:p>
                <a:r>
                  <a:rPr lang="en-US" sz="1200" dirty="0"/>
                  <a:t>940</a:t>
                </a:r>
              </a:p>
            </p:txBody>
          </p:sp>
        </p:grpSp>
      </p:grpSp>
      <p:grpSp>
        <p:nvGrpSpPr>
          <p:cNvPr id="36" name="Group 35"/>
          <p:cNvGrpSpPr/>
          <p:nvPr/>
        </p:nvGrpSpPr>
        <p:grpSpPr>
          <a:xfrm>
            <a:off x="3840387" y="3778321"/>
            <a:ext cx="3209597" cy="1223599"/>
            <a:chOff x="3047730" y="4049871"/>
            <a:chExt cx="3209597" cy="1223599"/>
          </a:xfrm>
        </p:grpSpPr>
        <p:pic>
          <p:nvPicPr>
            <p:cNvPr id="17" name="Picture 16">
              <a:extLst>
                <a:ext uri="{FF2B5EF4-FFF2-40B4-BE49-F238E27FC236}">
                  <a16:creationId xmlns:a16="http://schemas.microsoft.com/office/drawing/2014/main" id="{84C81D2A-0985-0B40-A2D8-B8C48014C579}"/>
                </a:ext>
              </a:extLst>
            </p:cNvPr>
            <p:cNvPicPr>
              <a:picLocks noChangeAspect="1"/>
            </p:cNvPicPr>
            <p:nvPr/>
          </p:nvPicPr>
          <p:blipFill>
            <a:blip r:embed="rId6"/>
            <a:stretch>
              <a:fillRect/>
            </a:stretch>
          </p:blipFill>
          <p:spPr>
            <a:xfrm>
              <a:off x="3047730" y="4049871"/>
              <a:ext cx="3209597" cy="761934"/>
            </a:xfrm>
            <a:prstGeom prst="rect">
              <a:avLst/>
            </a:prstGeom>
          </p:spPr>
        </p:pic>
        <p:sp>
          <p:nvSpPr>
            <p:cNvPr id="25" name="TextBox 24">
              <a:extLst>
                <a:ext uri="{FF2B5EF4-FFF2-40B4-BE49-F238E27FC236}">
                  <a16:creationId xmlns:a16="http://schemas.microsoft.com/office/drawing/2014/main" id="{F329C864-518F-4D17-BD19-BD5FE68ECC25}"/>
                </a:ext>
              </a:extLst>
            </p:cNvPr>
            <p:cNvSpPr txBox="1"/>
            <p:nvPr/>
          </p:nvSpPr>
          <p:spPr>
            <a:xfrm>
              <a:off x="3536528" y="4811805"/>
              <a:ext cx="2435433" cy="461665"/>
            </a:xfrm>
            <a:prstGeom prst="rect">
              <a:avLst/>
            </a:prstGeom>
            <a:noFill/>
          </p:spPr>
          <p:txBody>
            <a:bodyPr wrap="square" rtlCol="0">
              <a:spAutoFit/>
            </a:bodyPr>
            <a:lstStyle/>
            <a:p>
              <a:pPr algn="ctr"/>
              <a:r>
                <a:rPr lang="en-US" altLang="zh-CN" sz="1200" dirty="0"/>
                <a:t>“WOW” crab cavity</a:t>
              </a:r>
            </a:p>
            <a:p>
              <a:pPr algn="ctr"/>
              <a:r>
                <a:rPr lang="en-US" sz="1200" i="1" dirty="0"/>
                <a:t>Courtesy: </a:t>
              </a:r>
              <a:r>
                <a:rPr lang="en-US" sz="1200" i="1" dirty="0" err="1"/>
                <a:t>Zhenghai</a:t>
              </a:r>
              <a:r>
                <a:rPr lang="en-US" sz="1200" i="1" dirty="0"/>
                <a:t>. Li</a:t>
              </a:r>
            </a:p>
          </p:txBody>
        </p:sp>
      </p:grpSp>
      <p:grpSp>
        <p:nvGrpSpPr>
          <p:cNvPr id="5" name="Group 4"/>
          <p:cNvGrpSpPr/>
          <p:nvPr/>
        </p:nvGrpSpPr>
        <p:grpSpPr>
          <a:xfrm>
            <a:off x="4593717" y="1288405"/>
            <a:ext cx="2474113" cy="2077629"/>
            <a:chOff x="3565195" y="1210309"/>
            <a:chExt cx="2474113" cy="2077629"/>
          </a:xfrm>
        </p:grpSpPr>
        <p:sp>
          <p:nvSpPr>
            <p:cNvPr id="26" name="TextBox 25">
              <a:extLst>
                <a:ext uri="{FF2B5EF4-FFF2-40B4-BE49-F238E27FC236}">
                  <a16:creationId xmlns:a16="http://schemas.microsoft.com/office/drawing/2014/main" id="{F329C864-518F-4D17-BD19-BD5FE68ECC25}"/>
                </a:ext>
              </a:extLst>
            </p:cNvPr>
            <p:cNvSpPr txBox="1"/>
            <p:nvPr/>
          </p:nvSpPr>
          <p:spPr>
            <a:xfrm>
              <a:off x="3764501" y="3010939"/>
              <a:ext cx="2207460" cy="276999"/>
            </a:xfrm>
            <a:prstGeom prst="rect">
              <a:avLst/>
            </a:prstGeom>
            <a:noFill/>
          </p:spPr>
          <p:txBody>
            <a:bodyPr wrap="square" rtlCol="0">
              <a:spAutoFit/>
            </a:bodyPr>
            <a:lstStyle/>
            <a:p>
              <a:pPr algn="ctr"/>
              <a:r>
                <a:rPr lang="en-US" altLang="zh-CN" sz="1200" dirty="0"/>
                <a:t>DQW 197 MHz crab cavity</a:t>
              </a:r>
              <a:endParaRPr lang="en-US" sz="1200" dirty="0"/>
            </a:p>
          </p:txBody>
        </p:sp>
        <p:grpSp>
          <p:nvGrpSpPr>
            <p:cNvPr id="27" name="Group 26">
              <a:extLst>
                <a:ext uri="{FF2B5EF4-FFF2-40B4-BE49-F238E27FC236}">
                  <a16:creationId xmlns:a16="http://schemas.microsoft.com/office/drawing/2014/main" id="{9A882BD1-1D77-4775-B2D7-8C4912C3C6D1}"/>
                </a:ext>
              </a:extLst>
            </p:cNvPr>
            <p:cNvGrpSpPr/>
            <p:nvPr/>
          </p:nvGrpSpPr>
          <p:grpSpPr>
            <a:xfrm>
              <a:off x="3565195" y="1210309"/>
              <a:ext cx="2474113" cy="1711008"/>
              <a:chOff x="4613482" y="886763"/>
              <a:chExt cx="2965036" cy="2028488"/>
            </a:xfrm>
          </p:grpSpPr>
          <p:pic>
            <p:nvPicPr>
              <p:cNvPr id="28" name="Picture 27">
                <a:extLst>
                  <a:ext uri="{FF2B5EF4-FFF2-40B4-BE49-F238E27FC236}">
                    <a16:creationId xmlns:a16="http://schemas.microsoft.com/office/drawing/2014/main" id="{8CDC0138-A14B-4E9A-9023-F1301506E3A3}"/>
                  </a:ext>
                </a:extLst>
              </p:cNvPr>
              <p:cNvPicPr>
                <a:picLocks noChangeAspect="1"/>
              </p:cNvPicPr>
              <p:nvPr/>
            </p:nvPicPr>
            <p:blipFill>
              <a:blip r:embed="rId7"/>
              <a:stretch>
                <a:fillRect/>
              </a:stretch>
            </p:blipFill>
            <p:spPr>
              <a:xfrm>
                <a:off x="4613482" y="886763"/>
                <a:ext cx="2965036" cy="2028488"/>
              </a:xfrm>
              <a:prstGeom prst="rect">
                <a:avLst/>
              </a:prstGeom>
            </p:spPr>
          </p:pic>
          <p:grpSp>
            <p:nvGrpSpPr>
              <p:cNvPr id="29" name="Group 23">
                <a:extLst>
                  <a:ext uri="{FF2B5EF4-FFF2-40B4-BE49-F238E27FC236}">
                    <a16:creationId xmlns:a16="http://schemas.microsoft.com/office/drawing/2014/main" id="{1CF5EFB7-943A-4042-9861-0DF1F72E7BB7}"/>
                  </a:ext>
                </a:extLst>
              </p:cNvPr>
              <p:cNvGrpSpPr/>
              <p:nvPr/>
            </p:nvGrpSpPr>
            <p:grpSpPr>
              <a:xfrm>
                <a:off x="4758179" y="1019091"/>
                <a:ext cx="1905560" cy="1626046"/>
                <a:chOff x="3747859" y="3100014"/>
                <a:chExt cx="3648679" cy="3113477"/>
              </a:xfrm>
            </p:grpSpPr>
            <p:cxnSp>
              <p:nvCxnSpPr>
                <p:cNvPr id="30" name="Straight Arrow Connector 29">
                  <a:extLst>
                    <a:ext uri="{FF2B5EF4-FFF2-40B4-BE49-F238E27FC236}">
                      <a16:creationId xmlns:a16="http://schemas.microsoft.com/office/drawing/2014/main" id="{D8BC3EC4-A9C1-4165-9BFA-1AAA8667FE7E}"/>
                    </a:ext>
                  </a:extLst>
                </p:cNvPr>
                <p:cNvCxnSpPr>
                  <a:cxnSpLocks/>
                </p:cNvCxnSpPr>
                <p:nvPr/>
              </p:nvCxnSpPr>
              <p:spPr>
                <a:xfrm flipV="1">
                  <a:off x="5424655" y="4361122"/>
                  <a:ext cx="309183" cy="1852369"/>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FFB46810-D3A5-47FE-9628-C12482C1B210}"/>
                    </a:ext>
                  </a:extLst>
                </p:cNvPr>
                <p:cNvCxnSpPr>
                  <a:cxnSpLocks/>
                  <a:stCxn id="32" idx="3"/>
                </p:cNvCxnSpPr>
                <p:nvPr/>
              </p:nvCxnSpPr>
              <p:spPr>
                <a:xfrm flipH="1" flipV="1">
                  <a:off x="3747859" y="4728964"/>
                  <a:ext cx="3538087" cy="1080055"/>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12745C17-D2D1-440E-A59D-FCF03DBFA1C9}"/>
                    </a:ext>
                  </a:extLst>
                </p:cNvPr>
                <p:cNvSpPr txBox="1"/>
                <p:nvPr/>
              </p:nvSpPr>
              <p:spPr>
                <a:xfrm rot="1929844">
                  <a:off x="5955341" y="5174952"/>
                  <a:ext cx="1441197" cy="500919"/>
                </a:xfrm>
                <a:prstGeom prst="rect">
                  <a:avLst/>
                </a:prstGeom>
                <a:noFill/>
              </p:spPr>
              <p:txBody>
                <a:bodyPr wrap="square" rtlCol="0">
                  <a:spAutoFit/>
                </a:bodyPr>
                <a:lstStyle/>
                <a:p>
                  <a:r>
                    <a:rPr lang="en-US" sz="1100" dirty="0"/>
                    <a:t>822</a:t>
                  </a:r>
                </a:p>
              </p:txBody>
            </p:sp>
            <p:sp>
              <p:nvSpPr>
                <p:cNvPr id="33" name="TextBox 32">
                  <a:extLst>
                    <a:ext uri="{FF2B5EF4-FFF2-40B4-BE49-F238E27FC236}">
                      <a16:creationId xmlns:a16="http://schemas.microsoft.com/office/drawing/2014/main" id="{BC2AE5B5-9733-446B-97EA-A1962FB1CA64}"/>
                    </a:ext>
                  </a:extLst>
                </p:cNvPr>
                <p:cNvSpPr txBox="1"/>
                <p:nvPr/>
              </p:nvSpPr>
              <p:spPr>
                <a:xfrm rot="16200000">
                  <a:off x="5007252" y="4652869"/>
                  <a:ext cx="767954" cy="500919"/>
                </a:xfrm>
                <a:prstGeom prst="rect">
                  <a:avLst/>
                </a:prstGeom>
                <a:noFill/>
              </p:spPr>
              <p:txBody>
                <a:bodyPr wrap="none" rtlCol="0">
                  <a:spAutoFit/>
                </a:bodyPr>
                <a:lstStyle/>
                <a:p>
                  <a:r>
                    <a:rPr lang="en-US" sz="1100" dirty="0"/>
                    <a:t>453</a:t>
                  </a:r>
                </a:p>
              </p:txBody>
            </p:sp>
            <p:cxnSp>
              <p:nvCxnSpPr>
                <p:cNvPr id="34" name="Straight Arrow Connector 33">
                  <a:extLst>
                    <a:ext uri="{FF2B5EF4-FFF2-40B4-BE49-F238E27FC236}">
                      <a16:creationId xmlns:a16="http://schemas.microsoft.com/office/drawing/2014/main" id="{7EF83770-D5D1-45A3-8B4E-14A5B1E756AA}"/>
                    </a:ext>
                  </a:extLst>
                </p:cNvPr>
                <p:cNvCxnSpPr>
                  <a:cxnSpLocks/>
                </p:cNvCxnSpPr>
                <p:nvPr/>
              </p:nvCxnSpPr>
              <p:spPr>
                <a:xfrm flipV="1">
                  <a:off x="5715012" y="3100014"/>
                  <a:ext cx="1161654" cy="1139520"/>
                </a:xfrm>
                <a:prstGeom prst="straightConnector1">
                  <a:avLst/>
                </a:prstGeom>
                <a:ln w="28575">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75AD5CF-A272-4241-95C9-2D27950E9558}"/>
                    </a:ext>
                  </a:extLst>
                </p:cNvPr>
                <p:cNvSpPr txBox="1"/>
                <p:nvPr/>
              </p:nvSpPr>
              <p:spPr>
                <a:xfrm rot="19690761">
                  <a:off x="6228530" y="3516785"/>
                  <a:ext cx="767954" cy="500919"/>
                </a:xfrm>
                <a:prstGeom prst="rect">
                  <a:avLst/>
                </a:prstGeom>
                <a:noFill/>
              </p:spPr>
              <p:txBody>
                <a:bodyPr wrap="none" rtlCol="0">
                  <a:spAutoFit/>
                </a:bodyPr>
                <a:lstStyle/>
                <a:p>
                  <a:r>
                    <a:rPr lang="en-US" sz="1100" dirty="0"/>
                    <a:t>585</a:t>
                  </a:r>
                </a:p>
              </p:txBody>
            </p:sp>
          </p:grpSp>
        </p:grpSp>
      </p:grpSp>
      <p:sp>
        <p:nvSpPr>
          <p:cNvPr id="37" name="TextBox 36">
            <a:extLst>
              <a:ext uri="{FF2B5EF4-FFF2-40B4-BE49-F238E27FC236}">
                <a16:creationId xmlns:a16="http://schemas.microsoft.com/office/drawing/2014/main" id="{DFD9E316-87D4-4A21-98EC-44DD3463A42D}"/>
              </a:ext>
            </a:extLst>
          </p:cNvPr>
          <p:cNvSpPr txBox="1"/>
          <p:nvPr/>
        </p:nvSpPr>
        <p:spPr>
          <a:xfrm>
            <a:off x="9846816" y="203856"/>
            <a:ext cx="20469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K. Smith, 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Rimmer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38" name="Date Placeholder 37"/>
          <p:cNvSpPr>
            <a:spLocks noGrp="1"/>
          </p:cNvSpPr>
          <p:nvPr>
            <p:ph type="dt" sz="half" idx="10"/>
          </p:nvPr>
        </p:nvSpPr>
        <p:spPr/>
        <p:txBody>
          <a:bodyPr/>
          <a:lstStyle/>
          <a:p>
            <a:r>
              <a:rPr lang="en-US" smtClean="0"/>
              <a:t>8 October 2020</a:t>
            </a:r>
            <a:endParaRPr lang="en-GB"/>
          </a:p>
        </p:txBody>
      </p:sp>
      <p:sp>
        <p:nvSpPr>
          <p:cNvPr id="39" name="Footer Placeholder 38"/>
          <p:cNvSpPr>
            <a:spLocks noGrp="1"/>
          </p:cNvSpPr>
          <p:nvPr>
            <p:ph type="ftr" sz="quarter" idx="11"/>
          </p:nvPr>
        </p:nvSpPr>
        <p:spPr/>
        <p:txBody>
          <a:bodyPr/>
          <a:lstStyle/>
          <a:p>
            <a:r>
              <a:rPr lang="en-GB" smtClean="0"/>
              <a:t>Erk Jensen/CERN      -         EIC/FCC-ee Commonalities of RF Systems</a:t>
            </a:r>
            <a:endParaRPr lang="en-GB"/>
          </a:p>
        </p:txBody>
      </p:sp>
      <p:sp>
        <p:nvSpPr>
          <p:cNvPr id="40" name="Slide Number Placeholder 39"/>
          <p:cNvSpPr>
            <a:spLocks noGrp="1"/>
          </p:cNvSpPr>
          <p:nvPr>
            <p:ph type="sldNum" sz="quarter" idx="12"/>
          </p:nvPr>
        </p:nvSpPr>
        <p:spPr/>
        <p:txBody>
          <a:bodyPr/>
          <a:lstStyle/>
          <a:p>
            <a:fld id="{67602582-7AAF-4A3E-8BA5-49CA6D61B5E0}" type="slidenum">
              <a:rPr lang="en-GB" smtClean="0"/>
              <a:t>34</a:t>
            </a:fld>
            <a:endParaRPr lang="en-GB"/>
          </a:p>
        </p:txBody>
      </p:sp>
    </p:spTree>
    <p:extLst>
      <p:ext uri="{BB962C8B-B14F-4D97-AF65-F5344CB8AC3E}">
        <p14:creationId xmlns:p14="http://schemas.microsoft.com/office/powerpoint/2010/main" val="2492478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84813" y="1"/>
            <a:ext cx="12192000" cy="625877"/>
          </a:xfrm>
          <a:prstGeom prst="rect">
            <a:avLst/>
          </a:prstGeom>
        </p:spPr>
        <p:txBody>
          <a:bodyPr wrap="square">
            <a:spAutoFit/>
          </a:bodyPr>
          <a:lstStyle/>
          <a:p>
            <a:pPr algn="ctr"/>
            <a:r>
              <a:rPr lang="en-GB" sz="3467" dirty="0"/>
              <a:t>The </a:t>
            </a:r>
            <a:r>
              <a:rPr lang="en-GB" sz="3467" dirty="0" smtClean="0"/>
              <a:t>CERN crab </a:t>
            </a:r>
            <a:r>
              <a:rPr lang="en-GB" sz="3467" dirty="0"/>
              <a:t>cavities</a:t>
            </a:r>
          </a:p>
        </p:txBody>
      </p:sp>
      <p:pic>
        <p:nvPicPr>
          <p:cNvPr id="12" name="Picture 11"/>
          <p:cNvPicPr>
            <a:picLocks noChangeAspect="1"/>
          </p:cNvPicPr>
          <p:nvPr/>
        </p:nvPicPr>
        <p:blipFill rotWithShape="1">
          <a:blip r:embed="rId2"/>
          <a:srcRect t="1729" b="44445"/>
          <a:stretch/>
        </p:blipFill>
        <p:spPr>
          <a:xfrm>
            <a:off x="5755011" y="1795944"/>
            <a:ext cx="5294731" cy="1439817"/>
          </a:xfrm>
          <a:prstGeom prst="rect">
            <a:avLst/>
          </a:prstGeom>
        </p:spPr>
      </p:pic>
      <p:sp>
        <p:nvSpPr>
          <p:cNvPr id="16" name="Rectangle 15"/>
          <p:cNvSpPr/>
          <p:nvPr/>
        </p:nvSpPr>
        <p:spPr>
          <a:xfrm>
            <a:off x="10237370" y="3362232"/>
            <a:ext cx="851515" cy="420564"/>
          </a:xfrm>
          <a:prstGeom prst="rect">
            <a:avLst/>
          </a:prstGeom>
        </p:spPr>
        <p:txBody>
          <a:bodyPr wrap="none">
            <a:spAutoFit/>
          </a:bodyPr>
          <a:lstStyle/>
          <a:p>
            <a:r>
              <a:rPr lang="en-GB" sz="2133" dirty="0" smtClean="0">
                <a:solidFill>
                  <a:schemeClr val="tx2"/>
                </a:solidFill>
              </a:rPr>
              <a:t>290kg</a:t>
            </a:r>
            <a:endParaRPr lang="en-GB" sz="2400" dirty="0">
              <a:solidFill>
                <a:schemeClr val="tx2"/>
              </a:solidFill>
            </a:endParaRPr>
          </a:p>
        </p:txBody>
      </p:sp>
      <p:cxnSp>
        <p:nvCxnSpPr>
          <p:cNvPr id="17" name="Straight Arrow Connector 16"/>
          <p:cNvCxnSpPr/>
          <p:nvPr/>
        </p:nvCxnSpPr>
        <p:spPr>
          <a:xfrm flipV="1">
            <a:off x="6276766" y="3362232"/>
            <a:ext cx="4462743" cy="5267"/>
          </a:xfrm>
          <a:prstGeom prst="straightConnector1">
            <a:avLst/>
          </a:prstGeom>
          <a:ln>
            <a:solidFill>
              <a:schemeClr val="tx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7931776" y="3362232"/>
            <a:ext cx="747320" cy="420564"/>
          </a:xfrm>
          <a:prstGeom prst="rect">
            <a:avLst/>
          </a:prstGeom>
        </p:spPr>
        <p:txBody>
          <a:bodyPr wrap="none">
            <a:spAutoFit/>
          </a:bodyPr>
          <a:lstStyle/>
          <a:p>
            <a:r>
              <a:rPr lang="en-GB" sz="2133" dirty="0" smtClean="0">
                <a:solidFill>
                  <a:schemeClr val="tx2"/>
                </a:solidFill>
              </a:rPr>
              <a:t>1.4m</a:t>
            </a:r>
            <a:endParaRPr lang="en-GB" sz="2400" dirty="0">
              <a:solidFill>
                <a:schemeClr val="tx2"/>
              </a:solidFill>
            </a:endParaRPr>
          </a:p>
        </p:txBody>
      </p:sp>
      <p:sp>
        <p:nvSpPr>
          <p:cNvPr id="28" name="Slide Number Placeholder 3"/>
          <p:cNvSpPr txBox="1">
            <a:spLocks/>
          </p:cNvSpPr>
          <p:nvPr/>
        </p:nvSpPr>
        <p:spPr>
          <a:xfrm>
            <a:off x="10913835" y="6356351"/>
            <a:ext cx="668565" cy="365125"/>
          </a:xfrm>
          <a:prstGeom prst="rect">
            <a:avLst/>
          </a:prstGeom>
        </p:spPr>
        <p:txBody>
          <a:bodyPr vert="horz" lIns="121920" tIns="60960" rIns="121920" bIns="6096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1600" dirty="0" smtClean="0">
                <a:solidFill>
                  <a:schemeClr val="tx1"/>
                </a:solidFill>
              </a:rPr>
              <a:t>3</a:t>
            </a:r>
            <a:endParaRPr lang="en-GB" sz="1600" dirty="0">
              <a:solidFill>
                <a:schemeClr val="tx1"/>
              </a:solidFill>
            </a:endParaRPr>
          </a:p>
        </p:txBody>
      </p:sp>
      <p:sp>
        <p:nvSpPr>
          <p:cNvPr id="30" name="Rectangle 29"/>
          <p:cNvSpPr/>
          <p:nvPr/>
        </p:nvSpPr>
        <p:spPr>
          <a:xfrm>
            <a:off x="5716212" y="561363"/>
            <a:ext cx="5886676" cy="1077026"/>
          </a:xfrm>
          <a:prstGeom prst="rect">
            <a:avLst/>
          </a:prstGeom>
        </p:spPr>
        <p:txBody>
          <a:bodyPr wrap="none">
            <a:spAutoFit/>
          </a:bodyPr>
          <a:lstStyle/>
          <a:p>
            <a:pPr algn="ctr"/>
            <a:r>
              <a:rPr lang="en-GB" sz="2133" b="1" dirty="0" smtClean="0">
                <a:solidFill>
                  <a:schemeClr val="tx2"/>
                </a:solidFill>
              </a:rPr>
              <a:t>Nb/Cu:</a:t>
            </a:r>
          </a:p>
          <a:p>
            <a:r>
              <a:rPr lang="en-GB" sz="2133" dirty="0" smtClean="0">
                <a:solidFill>
                  <a:schemeClr val="tx2"/>
                </a:solidFill>
              </a:rPr>
              <a:t>Wide-Open Waveguide (WOW) crab cavity for FCC: </a:t>
            </a:r>
            <a:br>
              <a:rPr lang="en-GB" sz="2133" dirty="0" smtClean="0">
                <a:solidFill>
                  <a:schemeClr val="tx2"/>
                </a:solidFill>
              </a:rPr>
            </a:br>
            <a:r>
              <a:rPr lang="en-GB" sz="2133" dirty="0" smtClean="0">
                <a:solidFill>
                  <a:schemeClr val="tx2"/>
                </a:solidFill>
              </a:rPr>
              <a:t>Nb/Cu, 1st prototype completed in 2018</a:t>
            </a:r>
            <a:endParaRPr lang="en-GB" sz="2133" dirty="0">
              <a:solidFill>
                <a:schemeClr val="tx2"/>
              </a:solidFill>
            </a:endParaRPr>
          </a:p>
        </p:txBody>
      </p:sp>
      <p:sp>
        <p:nvSpPr>
          <p:cNvPr id="2" name="Rectangle 1"/>
          <p:cNvSpPr/>
          <p:nvPr/>
        </p:nvSpPr>
        <p:spPr>
          <a:xfrm>
            <a:off x="644053" y="550928"/>
            <a:ext cx="3805081" cy="748795"/>
          </a:xfrm>
          <a:prstGeom prst="rect">
            <a:avLst/>
          </a:prstGeom>
        </p:spPr>
        <p:txBody>
          <a:bodyPr wrap="none">
            <a:spAutoFit/>
          </a:bodyPr>
          <a:lstStyle/>
          <a:p>
            <a:pPr algn="ctr"/>
            <a:r>
              <a:rPr lang="en-GB" sz="2133" b="1" dirty="0"/>
              <a:t>Bulk Nb:</a:t>
            </a:r>
          </a:p>
          <a:p>
            <a:r>
              <a:rPr lang="en-GB" sz="2133" dirty="0" smtClean="0"/>
              <a:t>E.g.: DQW </a:t>
            </a:r>
            <a:r>
              <a:rPr lang="en-GB" sz="2133" dirty="0"/>
              <a:t>crab cavity for HL-LHC</a:t>
            </a:r>
          </a:p>
        </p:txBody>
      </p:sp>
      <p:pic>
        <p:nvPicPr>
          <p:cNvPr id="32" name="Picture 31"/>
          <p:cNvPicPr>
            <a:picLocks noChangeAspect="1"/>
          </p:cNvPicPr>
          <p:nvPr/>
        </p:nvPicPr>
        <p:blipFill rotWithShape="1">
          <a:blip r:embed="rId3" cstate="print">
            <a:extLst>
              <a:ext uri="{28A0092B-C50C-407E-A947-70E740481C1C}">
                <a14:useLocalDpi xmlns:a14="http://schemas.microsoft.com/office/drawing/2010/main" val="0"/>
              </a:ext>
            </a:extLst>
          </a:blip>
          <a:srcRect l="3465" t="5348" r="17165"/>
          <a:stretch/>
        </p:blipFill>
        <p:spPr>
          <a:xfrm flipH="1">
            <a:off x="1228743" y="1490570"/>
            <a:ext cx="2744645" cy="2050561"/>
          </a:xfrm>
          <a:prstGeom prst="rect">
            <a:avLst/>
          </a:prstGeom>
        </p:spPr>
      </p:pic>
      <p:sp>
        <p:nvSpPr>
          <p:cNvPr id="34" name="TextBox 33"/>
          <p:cNvSpPr txBox="1"/>
          <p:nvPr/>
        </p:nvSpPr>
        <p:spPr>
          <a:xfrm>
            <a:off x="1714834" y="3722569"/>
            <a:ext cx="1663517" cy="379656"/>
          </a:xfrm>
          <a:prstGeom prst="rect">
            <a:avLst/>
          </a:prstGeom>
          <a:noFill/>
        </p:spPr>
        <p:txBody>
          <a:bodyPr wrap="square" rtlCol="0">
            <a:spAutoFit/>
          </a:bodyPr>
          <a:lstStyle/>
          <a:p>
            <a:pPr algn="ctr"/>
            <a:r>
              <a:rPr lang="en-GB" sz="1867" dirty="0" smtClean="0"/>
              <a:t>0.66 m</a:t>
            </a:r>
            <a:endParaRPr lang="en-GB" sz="1867" dirty="0"/>
          </a:p>
        </p:txBody>
      </p:sp>
      <p:cxnSp>
        <p:nvCxnSpPr>
          <p:cNvPr id="35" name="Straight Arrow Connector 34"/>
          <p:cNvCxnSpPr/>
          <p:nvPr/>
        </p:nvCxnSpPr>
        <p:spPr>
          <a:xfrm>
            <a:off x="1091905" y="3612052"/>
            <a:ext cx="2924216" cy="0"/>
          </a:xfrm>
          <a:prstGeom prst="straightConnector1">
            <a:avLst/>
          </a:prstGeom>
          <a:ln>
            <a:solidFill>
              <a:schemeClr val="tx2"/>
            </a:solidFill>
            <a:headEnd type="triangle"/>
            <a:tailEnd type="triangle"/>
          </a:ln>
        </p:spPr>
        <p:style>
          <a:lnRef idx="2">
            <a:schemeClr val="accent1"/>
          </a:lnRef>
          <a:fillRef idx="0">
            <a:schemeClr val="accent1"/>
          </a:fillRef>
          <a:effectRef idx="1">
            <a:schemeClr val="accent1"/>
          </a:effectRef>
          <a:fontRef idx="minor">
            <a:schemeClr val="tx1"/>
          </a:fontRef>
        </p:style>
      </p:cxnSp>
      <p:pic>
        <p:nvPicPr>
          <p:cNvPr id="36" name="Picture 35" descr="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963" y="-7867"/>
            <a:ext cx="1666680" cy="838129"/>
          </a:xfrm>
          <a:prstGeom prst="rect">
            <a:avLst/>
          </a:prstGeom>
        </p:spPr>
      </p:pic>
      <p:grpSp>
        <p:nvGrpSpPr>
          <p:cNvPr id="48" name="Group 47"/>
          <p:cNvGrpSpPr/>
          <p:nvPr/>
        </p:nvGrpSpPr>
        <p:grpSpPr>
          <a:xfrm>
            <a:off x="8558763" y="3632227"/>
            <a:ext cx="3398742" cy="2670941"/>
            <a:chOff x="5147309" y="1425457"/>
            <a:chExt cx="4008794" cy="3591932"/>
          </a:xfrm>
        </p:grpSpPr>
        <p:sp>
          <p:nvSpPr>
            <p:cNvPr id="49" name="TextBox 48"/>
            <p:cNvSpPr txBox="1"/>
            <p:nvPr/>
          </p:nvSpPr>
          <p:spPr>
            <a:xfrm>
              <a:off x="5411085" y="4285987"/>
              <a:ext cx="2675251" cy="731402"/>
            </a:xfrm>
            <a:prstGeom prst="rect">
              <a:avLst/>
            </a:prstGeom>
            <a:noFill/>
          </p:spPr>
          <p:txBody>
            <a:bodyPr wrap="square" rtlCol="0">
              <a:spAutoFit/>
            </a:bodyPr>
            <a:lstStyle/>
            <a:p>
              <a:pPr algn="ctr"/>
              <a:r>
                <a:rPr lang="en-GB" sz="1467" dirty="0"/>
                <a:t>Total power loss ~ 60W</a:t>
              </a:r>
            </a:p>
            <a:p>
              <a:pPr algn="ctr"/>
              <a:r>
                <a:rPr lang="en-GB" sz="1467" dirty="0"/>
                <a:t>@ Q</a:t>
              </a:r>
              <a:r>
                <a:rPr lang="en-GB" sz="1467" baseline="-25000" dirty="0"/>
                <a:t>0</a:t>
              </a:r>
              <a:r>
                <a:rPr lang="en-GB" sz="1467" dirty="0"/>
                <a:t> = 4x10</a:t>
              </a:r>
              <a:r>
                <a:rPr lang="en-GB" sz="1467" baseline="30000" dirty="0"/>
                <a:t>8</a:t>
              </a:r>
              <a:r>
                <a:rPr lang="en-GB" sz="1467" dirty="0"/>
                <a:t> / 3 MV</a:t>
              </a:r>
            </a:p>
          </p:txBody>
        </p:sp>
        <p:pic>
          <p:nvPicPr>
            <p:cNvPr id="50" name="Picture 49"/>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rot="21416234">
              <a:off x="5147309" y="2359609"/>
              <a:ext cx="3520198" cy="1795643"/>
            </a:xfrm>
            <a:prstGeom prst="snip2DiagRect">
              <a:avLst>
                <a:gd name="adj1" fmla="val 50000"/>
                <a:gd name="adj2" fmla="val 47082"/>
              </a:avLst>
            </a:prstGeom>
          </p:spPr>
        </p:pic>
        <p:grpSp>
          <p:nvGrpSpPr>
            <p:cNvPr id="51" name="Group 50"/>
            <p:cNvGrpSpPr/>
            <p:nvPr/>
          </p:nvGrpSpPr>
          <p:grpSpPr>
            <a:xfrm>
              <a:off x="8198165" y="1425457"/>
              <a:ext cx="957938" cy="2999334"/>
              <a:chOff x="8133005" y="1423873"/>
              <a:chExt cx="957938" cy="2999334"/>
            </a:xfrm>
            <a:solidFill>
              <a:schemeClr val="bg1"/>
            </a:solidFill>
          </p:grpSpPr>
          <p:pic>
            <p:nvPicPr>
              <p:cNvPr id="52" name="Picture 51"/>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8133005" y="1462070"/>
                <a:ext cx="602658" cy="2961137"/>
              </a:xfrm>
              <a:prstGeom prst="rect">
                <a:avLst/>
              </a:prstGeom>
              <a:grpFill/>
            </p:spPr>
          </p:pic>
          <p:sp>
            <p:nvSpPr>
              <p:cNvPr id="53" name="TextBox 52"/>
              <p:cNvSpPr txBox="1"/>
              <p:nvPr/>
            </p:nvSpPr>
            <p:spPr>
              <a:xfrm rot="16200000">
                <a:off x="7523932" y="2627863"/>
                <a:ext cx="2771002" cy="363021"/>
              </a:xfrm>
              <a:prstGeom prst="rect">
                <a:avLst/>
              </a:prstGeom>
              <a:grpFill/>
            </p:spPr>
            <p:txBody>
              <a:bodyPr wrap="square" rtlCol="0">
                <a:spAutoFit/>
              </a:bodyPr>
              <a:lstStyle/>
              <a:p>
                <a:r>
                  <a:rPr lang="en-GB" sz="1400" dirty="0">
                    <a:solidFill>
                      <a:schemeClr val="accent6">
                        <a:lumMod val="50000"/>
                      </a:schemeClr>
                    </a:solidFill>
                  </a:rPr>
                  <a:t>Dissipated </a:t>
                </a:r>
                <a:r>
                  <a:rPr lang="en-GB" sz="1400" dirty="0" err="1">
                    <a:solidFill>
                      <a:schemeClr val="accent6">
                        <a:lumMod val="50000"/>
                      </a:schemeClr>
                    </a:solidFill>
                  </a:rPr>
                  <a:t>P</a:t>
                </a:r>
                <a:r>
                  <a:rPr lang="en-GB" sz="1400" baseline="-25000" dirty="0" err="1">
                    <a:solidFill>
                      <a:schemeClr val="accent6">
                        <a:lumMod val="50000"/>
                      </a:schemeClr>
                    </a:solidFill>
                  </a:rPr>
                  <a:t>surf</a:t>
                </a:r>
                <a:r>
                  <a:rPr lang="en-GB" sz="1400" dirty="0">
                    <a:solidFill>
                      <a:schemeClr val="accent6">
                        <a:lumMod val="50000"/>
                      </a:schemeClr>
                    </a:solidFill>
                  </a:rPr>
                  <a:t> [W/m</a:t>
                </a:r>
                <a:r>
                  <a:rPr lang="en-GB" sz="1400" baseline="30000" dirty="0">
                    <a:solidFill>
                      <a:schemeClr val="accent6">
                        <a:lumMod val="50000"/>
                      </a:schemeClr>
                    </a:solidFill>
                  </a:rPr>
                  <a:t>2</a:t>
                </a:r>
                <a:r>
                  <a:rPr lang="en-GB" sz="1400" dirty="0">
                    <a:solidFill>
                      <a:schemeClr val="accent6">
                        <a:lumMod val="50000"/>
                      </a:schemeClr>
                    </a:solidFill>
                  </a:rPr>
                  <a:t>]</a:t>
                </a:r>
              </a:p>
            </p:txBody>
          </p:sp>
        </p:grpSp>
      </p:grpSp>
      <p:pic>
        <p:nvPicPr>
          <p:cNvPr id="54" name="Picture 53" descr=" 12"/>
          <p:cNvPicPr>
            <a:picLocks noChangeAspect="1"/>
          </p:cNvPicPr>
          <p:nvPr/>
        </p:nvPicPr>
        <p:blipFill>
          <a:blip r:embed="rId7"/>
          <a:stretch>
            <a:fillRect/>
          </a:stretch>
        </p:blipFill>
        <p:spPr>
          <a:xfrm>
            <a:off x="10379031" y="-150"/>
            <a:ext cx="1797879" cy="796204"/>
          </a:xfrm>
          <a:prstGeom prst="rect">
            <a:avLst/>
          </a:prstGeom>
        </p:spPr>
      </p:pic>
      <p:pic>
        <p:nvPicPr>
          <p:cNvPr id="58" name="Picture 57"/>
          <p:cNvPicPr>
            <a:picLocks noChangeAspect="1"/>
          </p:cNvPicPr>
          <p:nvPr/>
        </p:nvPicPr>
        <p:blipFill>
          <a:blip r:embed="rId8"/>
          <a:stretch>
            <a:fillRect/>
          </a:stretch>
        </p:blipFill>
        <p:spPr>
          <a:xfrm rot="5400000">
            <a:off x="5823657" y="4140498"/>
            <a:ext cx="1989219" cy="2146519"/>
          </a:xfrm>
          <a:prstGeom prst="rect">
            <a:avLst/>
          </a:prstGeom>
        </p:spPr>
      </p:pic>
      <p:sp>
        <p:nvSpPr>
          <p:cNvPr id="59" name="Oval 58"/>
          <p:cNvSpPr/>
          <p:nvPr/>
        </p:nvSpPr>
        <p:spPr>
          <a:xfrm>
            <a:off x="7065189" y="4933774"/>
            <a:ext cx="127220" cy="98497"/>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dirty="0"/>
          </a:p>
        </p:txBody>
      </p:sp>
      <p:cxnSp>
        <p:nvCxnSpPr>
          <p:cNvPr id="55" name="Straight Arrow Connector 54"/>
          <p:cNvCxnSpPr/>
          <p:nvPr/>
        </p:nvCxnSpPr>
        <p:spPr>
          <a:xfrm flipV="1">
            <a:off x="7192409" y="4709211"/>
            <a:ext cx="2941652" cy="290228"/>
          </a:xfrm>
          <a:prstGeom prst="straightConnector1">
            <a:avLst/>
          </a:prstGeom>
          <a:ln w="28575">
            <a:solidFill>
              <a:srgbClr val="FF0000"/>
            </a:solidFill>
            <a:tailEnd type="triangle"/>
          </a:ln>
        </p:spPr>
        <p:style>
          <a:lnRef idx="1">
            <a:schemeClr val="accent6"/>
          </a:lnRef>
          <a:fillRef idx="0">
            <a:schemeClr val="accent6"/>
          </a:fillRef>
          <a:effectRef idx="0">
            <a:schemeClr val="accent6"/>
          </a:effectRef>
          <a:fontRef idx="minor">
            <a:schemeClr val="tx1"/>
          </a:fontRef>
        </p:style>
      </p:cxnSp>
      <p:pic>
        <p:nvPicPr>
          <p:cNvPr id="3" name="Picture 2"/>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49481" y="4086544"/>
            <a:ext cx="2823907" cy="2009317"/>
          </a:xfrm>
          <a:prstGeom prst="rect">
            <a:avLst/>
          </a:prstGeom>
        </p:spPr>
      </p:pic>
      <p:sp>
        <p:nvSpPr>
          <p:cNvPr id="4" name="Rectangle 3"/>
          <p:cNvSpPr/>
          <p:nvPr/>
        </p:nvSpPr>
        <p:spPr>
          <a:xfrm>
            <a:off x="172721" y="6077426"/>
            <a:ext cx="5826939" cy="256545"/>
          </a:xfrm>
          <a:prstGeom prst="rect">
            <a:avLst/>
          </a:prstGeom>
        </p:spPr>
        <p:txBody>
          <a:bodyPr wrap="square">
            <a:spAutoFit/>
          </a:bodyPr>
          <a:lstStyle/>
          <a:p>
            <a:r>
              <a:rPr lang="en-GB" sz="1067" dirty="0" smtClean="0"/>
              <a:t>B. Xiao et al, </a:t>
            </a:r>
            <a:r>
              <a:rPr lang="en-GB" sz="1067" i="1" dirty="0" smtClean="0"/>
              <a:t>Physical Review Special Topics  - Accelerators And Beams, </a:t>
            </a:r>
            <a:r>
              <a:rPr lang="en-GB" sz="1067" dirty="0" smtClean="0"/>
              <a:t>2015</a:t>
            </a:r>
            <a:endParaRPr lang="en-GB" sz="1067" dirty="0"/>
          </a:p>
        </p:txBody>
      </p:sp>
      <p:sp>
        <p:nvSpPr>
          <p:cNvPr id="27" name="Rectangle 26"/>
          <p:cNvSpPr/>
          <p:nvPr/>
        </p:nvSpPr>
        <p:spPr>
          <a:xfrm>
            <a:off x="5676415" y="6334371"/>
            <a:ext cx="5826939" cy="256545"/>
          </a:xfrm>
          <a:prstGeom prst="rect">
            <a:avLst/>
          </a:prstGeom>
        </p:spPr>
        <p:txBody>
          <a:bodyPr wrap="square">
            <a:spAutoFit/>
          </a:bodyPr>
          <a:lstStyle/>
          <a:p>
            <a:r>
              <a:rPr lang="en-GB" sz="1067" dirty="0" smtClean="0"/>
              <a:t>A. </a:t>
            </a:r>
            <a:r>
              <a:rPr lang="en-GB" sz="1067" dirty="0" err="1" smtClean="0"/>
              <a:t>Grudiev</a:t>
            </a:r>
            <a:r>
              <a:rPr lang="en-GB" sz="1067" dirty="0" smtClean="0"/>
              <a:t> et al, </a:t>
            </a:r>
            <a:r>
              <a:rPr lang="en-GB" sz="1067" i="1" dirty="0" smtClean="0"/>
              <a:t>Proceedings of SRF 2015.</a:t>
            </a:r>
            <a:endParaRPr lang="en-GB" sz="1067" dirty="0"/>
          </a:p>
        </p:txBody>
      </p:sp>
      <p:sp>
        <p:nvSpPr>
          <p:cNvPr id="29" name="TextBox 28">
            <a:extLst>
              <a:ext uri="{FF2B5EF4-FFF2-40B4-BE49-F238E27FC236}">
                <a16:creationId xmlns:a16="http://schemas.microsoft.com/office/drawing/2014/main" id="{DFD9E316-87D4-4A21-98EC-44DD3463A42D}"/>
              </a:ext>
            </a:extLst>
          </p:cNvPr>
          <p:cNvSpPr txBox="1"/>
          <p:nvPr/>
        </p:nvSpPr>
        <p:spPr>
          <a:xfrm>
            <a:off x="8190463" y="203856"/>
            <a:ext cx="2130968"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Calaga, A.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Grudiev</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03435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30" grpId="0"/>
      <p:bldP spid="59" grpId="0" animBg="1"/>
      <p:bldP spid="2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t="18017" b="14209"/>
          <a:stretch/>
        </p:blipFill>
        <p:spPr>
          <a:xfrm>
            <a:off x="66585" y="1690688"/>
            <a:ext cx="11965257" cy="4561521"/>
          </a:xfrm>
          <a:prstGeom prst="rect">
            <a:avLst/>
          </a:prstGeom>
        </p:spPr>
      </p:pic>
      <p:sp>
        <p:nvSpPr>
          <p:cNvPr id="3" name="Title 2"/>
          <p:cNvSpPr>
            <a:spLocks noGrp="1"/>
          </p:cNvSpPr>
          <p:nvPr>
            <p:ph type="title"/>
          </p:nvPr>
        </p:nvSpPr>
        <p:spPr/>
        <p:txBody>
          <a:bodyPr/>
          <a:lstStyle/>
          <a:p>
            <a:r>
              <a:rPr lang="en-US" dirty="0" smtClean="0"/>
              <a:t>Wide-Open Waveguide Crab Cavity</a:t>
            </a:r>
            <a:endParaRPr lang="en-GB" dirty="0"/>
          </a:p>
        </p:txBody>
      </p:sp>
      <p:pic>
        <p:nvPicPr>
          <p:cNvPr id="4" name="Picture 3"/>
          <p:cNvPicPr>
            <a:picLocks noChangeAspect="1"/>
          </p:cNvPicPr>
          <p:nvPr/>
        </p:nvPicPr>
        <p:blipFill rotWithShape="1">
          <a:blip r:embed="rId3"/>
          <a:srcRect t="1864" b="30127"/>
          <a:stretch/>
        </p:blipFill>
        <p:spPr>
          <a:xfrm>
            <a:off x="5516758" y="1760219"/>
            <a:ext cx="2804403" cy="2537461"/>
          </a:xfrm>
          <a:prstGeom prst="rect">
            <a:avLst/>
          </a:prstGeom>
        </p:spPr>
      </p:pic>
      <p:pic>
        <p:nvPicPr>
          <p:cNvPr id="5" name="Picture 4"/>
          <p:cNvPicPr>
            <a:picLocks noChangeAspect="1"/>
          </p:cNvPicPr>
          <p:nvPr/>
        </p:nvPicPr>
        <p:blipFill rotWithShape="1">
          <a:blip r:embed="rId4"/>
          <a:srcRect l="27753" t="1793" r="25870" b="5414"/>
          <a:stretch/>
        </p:blipFill>
        <p:spPr>
          <a:xfrm rot="5400000">
            <a:off x="8917619" y="1690688"/>
            <a:ext cx="1686028" cy="1615971"/>
          </a:xfrm>
          <a:prstGeom prst="rect">
            <a:avLst/>
          </a:prstGeom>
        </p:spPr>
      </p:pic>
      <p:sp>
        <p:nvSpPr>
          <p:cNvPr id="6" name="TextBox 5"/>
          <p:cNvSpPr txBox="1"/>
          <p:nvPr/>
        </p:nvSpPr>
        <p:spPr>
          <a:xfrm>
            <a:off x="10513282" y="1725717"/>
            <a:ext cx="998991" cy="461665"/>
          </a:xfrm>
          <a:prstGeom prst="rect">
            <a:avLst/>
          </a:prstGeom>
          <a:noFill/>
        </p:spPr>
        <p:txBody>
          <a:bodyPr wrap="none" rtlCol="0">
            <a:spAutoFit/>
          </a:bodyPr>
          <a:lstStyle/>
          <a:p>
            <a:r>
              <a:rPr lang="en-US" sz="2400" b="1" dirty="0" smtClean="0"/>
              <a:t>E-field</a:t>
            </a:r>
            <a:endParaRPr lang="en-GB" sz="2400" b="1" dirty="0"/>
          </a:p>
        </p:txBody>
      </p:sp>
      <p:cxnSp>
        <p:nvCxnSpPr>
          <p:cNvPr id="8" name="Straight Arrow Connector 7"/>
          <p:cNvCxnSpPr/>
          <p:nvPr/>
        </p:nvCxnSpPr>
        <p:spPr>
          <a:xfrm flipH="1">
            <a:off x="10437815" y="2093843"/>
            <a:ext cx="1074459"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2232804" y="5882877"/>
            <a:ext cx="4686155" cy="738664"/>
          </a:xfrm>
          <a:prstGeom prst="rect">
            <a:avLst/>
          </a:prstGeom>
          <a:noFill/>
        </p:spPr>
        <p:txBody>
          <a:bodyPr wrap="none" rtlCol="0">
            <a:spAutoFit/>
          </a:bodyPr>
          <a:lstStyle/>
          <a:p>
            <a:r>
              <a:rPr lang="en-GB" sz="1400" dirty="0" smtClean="0"/>
              <a:t>Details (from SRF 2019):</a:t>
            </a:r>
          </a:p>
          <a:p>
            <a:r>
              <a:rPr lang="en-GB" sz="1400" dirty="0">
                <a:hlinkClick r:id="rId5"/>
              </a:rPr>
              <a:t>https://indico.cern.ch/event/832933/contributions/3644032/</a:t>
            </a:r>
            <a:endParaRPr lang="en-GB" sz="1400" dirty="0"/>
          </a:p>
          <a:p>
            <a:r>
              <a:rPr lang="en-GB" sz="1400" dirty="0">
                <a:hlinkClick r:id="rId6"/>
              </a:rPr>
              <a:t>https://indico.cern.ch/event/832933/contributions/3644009</a:t>
            </a:r>
            <a:r>
              <a:rPr lang="en-GB" sz="1400" dirty="0" smtClean="0">
                <a:hlinkClick r:id="rId6"/>
              </a:rPr>
              <a:t>/</a:t>
            </a:r>
            <a:endParaRPr lang="en-GB" sz="1400" dirty="0" smtClean="0"/>
          </a:p>
        </p:txBody>
      </p:sp>
      <p:sp>
        <p:nvSpPr>
          <p:cNvPr id="11" name="TextBox 10">
            <a:extLst>
              <a:ext uri="{FF2B5EF4-FFF2-40B4-BE49-F238E27FC236}">
                <a16:creationId xmlns:a16="http://schemas.microsoft.com/office/drawing/2014/main" id="{DFD9E316-87D4-4A21-98EC-44DD3463A42D}"/>
              </a:ext>
            </a:extLst>
          </p:cNvPr>
          <p:cNvSpPr txBox="1"/>
          <p:nvPr/>
        </p:nvSpPr>
        <p:spPr>
          <a:xfrm>
            <a:off x="8190463" y="203856"/>
            <a:ext cx="293253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A.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Grudiev</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 F.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Avino</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 A. Sublet</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7" name="Date Placeholder 6"/>
          <p:cNvSpPr>
            <a:spLocks noGrp="1"/>
          </p:cNvSpPr>
          <p:nvPr>
            <p:ph type="dt" sz="half" idx="10"/>
          </p:nvPr>
        </p:nvSpPr>
        <p:spPr/>
        <p:txBody>
          <a:bodyPr/>
          <a:lstStyle/>
          <a:p>
            <a:r>
              <a:rPr lang="en-US" smtClean="0"/>
              <a:t>8 October 2020</a:t>
            </a:r>
            <a:endParaRPr lang="en-GB"/>
          </a:p>
        </p:txBody>
      </p:sp>
      <p:sp>
        <p:nvSpPr>
          <p:cNvPr id="12" name="Footer Placeholder 11"/>
          <p:cNvSpPr>
            <a:spLocks noGrp="1"/>
          </p:cNvSpPr>
          <p:nvPr>
            <p:ph type="ftr" sz="quarter" idx="11"/>
          </p:nvPr>
        </p:nvSpPr>
        <p:spPr/>
        <p:txBody>
          <a:bodyPr/>
          <a:lstStyle/>
          <a:p>
            <a:r>
              <a:rPr lang="en-GB" smtClean="0"/>
              <a:t>Erk Jensen/CERN      -         EIC/FCC-ee Commonalities of RF Systems</a:t>
            </a:r>
            <a:endParaRPr lang="en-GB"/>
          </a:p>
        </p:txBody>
      </p:sp>
      <p:sp>
        <p:nvSpPr>
          <p:cNvPr id="13" name="Slide Number Placeholder 12"/>
          <p:cNvSpPr>
            <a:spLocks noGrp="1"/>
          </p:cNvSpPr>
          <p:nvPr>
            <p:ph type="sldNum" sz="quarter" idx="12"/>
          </p:nvPr>
        </p:nvSpPr>
        <p:spPr/>
        <p:txBody>
          <a:bodyPr/>
          <a:lstStyle/>
          <a:p>
            <a:fld id="{67602582-7AAF-4A3E-8BA5-49CA6D61B5E0}" type="slidenum">
              <a:rPr lang="en-GB" smtClean="0"/>
              <a:t>36</a:t>
            </a:fld>
            <a:endParaRPr lang="en-GB"/>
          </a:p>
        </p:txBody>
      </p:sp>
    </p:spTree>
    <p:extLst>
      <p:ext uri="{BB962C8B-B14F-4D97-AF65-F5344CB8AC3E}">
        <p14:creationId xmlns:p14="http://schemas.microsoft.com/office/powerpoint/2010/main" val="173561705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199" y="365125"/>
            <a:ext cx="10827327" cy="1325563"/>
          </a:xfrm>
        </p:spPr>
        <p:txBody>
          <a:bodyPr/>
          <a:lstStyle/>
          <a:p>
            <a:r>
              <a:rPr lang="en-GB" dirty="0" smtClean="0"/>
              <a:t>RF and engineering design studies of the cavity</a:t>
            </a:r>
            <a:endParaRPr lang="en-GB" dirty="0"/>
          </a:p>
        </p:txBody>
      </p:sp>
      <p:pic>
        <p:nvPicPr>
          <p:cNvPr id="4" name="Picture 33"/>
          <p:cNvPicPr>
            <a:picLocks noChangeAspect="1"/>
          </p:cNvPicPr>
          <p:nvPr/>
        </p:nvPicPr>
        <p:blipFill>
          <a:blip r:embed="rId2" cstate="print">
            <a:extLst>
              <a:ext uri="{28A0092B-C50C-407E-A947-70E740481C1C}">
                <a14:useLocalDpi xmlns:a14="http://schemas.microsoft.com/office/drawing/2010/main" val="0"/>
              </a:ext>
            </a:extLst>
          </a:blip>
          <a:srcRect l="3499" r="3828"/>
          <a:stretch>
            <a:fillRect/>
          </a:stretch>
        </p:blipFill>
        <p:spPr bwMode="auto">
          <a:xfrm>
            <a:off x="213710" y="4376088"/>
            <a:ext cx="2483451" cy="21840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2" name="Group 11"/>
          <p:cNvGrpSpPr/>
          <p:nvPr/>
        </p:nvGrpSpPr>
        <p:grpSpPr>
          <a:xfrm>
            <a:off x="5739265" y="4489660"/>
            <a:ext cx="1941267" cy="1779364"/>
            <a:chOff x="11804576" y="23126700"/>
            <a:chExt cx="3045723" cy="2900161"/>
          </a:xfrm>
        </p:grpSpPr>
        <p:pic>
          <p:nvPicPr>
            <p:cNvPr id="37" name="Picture 36"/>
            <p:cNvPicPr>
              <a:picLocks noChangeAspect="1"/>
            </p:cNvPicPr>
            <p:nvPr/>
          </p:nvPicPr>
          <p:blipFill rotWithShape="1">
            <a:blip r:embed="rId3"/>
            <a:srcRect r="49199"/>
            <a:stretch/>
          </p:blipFill>
          <p:spPr>
            <a:xfrm>
              <a:off x="11804576" y="23126700"/>
              <a:ext cx="3045723" cy="2900161"/>
            </a:xfrm>
            <a:prstGeom prst="rect">
              <a:avLst/>
            </a:prstGeom>
          </p:spPr>
        </p:pic>
        <p:sp>
          <p:nvSpPr>
            <p:cNvPr id="38" name="Right Arrow 37"/>
            <p:cNvSpPr/>
            <p:nvPr/>
          </p:nvSpPr>
          <p:spPr>
            <a:xfrm rot="6902569">
              <a:off x="13634547" y="24115965"/>
              <a:ext cx="644564" cy="566911"/>
            </a:xfrm>
            <a:prstGeom prst="rightArrow">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Right Arrow 38"/>
            <p:cNvSpPr/>
            <p:nvPr/>
          </p:nvSpPr>
          <p:spPr>
            <a:xfrm rot="15261980">
              <a:off x="13705613" y="25004868"/>
              <a:ext cx="644564" cy="566911"/>
            </a:xfrm>
            <a:prstGeom prst="rightArrow">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2" name="Group 41"/>
          <p:cNvGrpSpPr/>
          <p:nvPr/>
        </p:nvGrpSpPr>
        <p:grpSpPr>
          <a:xfrm>
            <a:off x="3019253" y="4583020"/>
            <a:ext cx="2519377" cy="1686004"/>
            <a:chOff x="33299400" y="14820900"/>
            <a:chExt cx="4573146" cy="2613226"/>
          </a:xfrm>
        </p:grpSpPr>
        <p:pic>
          <p:nvPicPr>
            <p:cNvPr id="43" name="Picture 42"/>
            <p:cNvPicPr>
              <a:picLocks noChangeAspect="1"/>
            </p:cNvPicPr>
            <p:nvPr/>
          </p:nvPicPr>
          <p:blipFill rotWithShape="1">
            <a:blip r:embed="rId4"/>
            <a:srcRect l="3459" t="11009" r="4190" b="4863"/>
            <a:stretch/>
          </p:blipFill>
          <p:spPr>
            <a:xfrm>
              <a:off x="33299400" y="14820900"/>
              <a:ext cx="4573146" cy="2613226"/>
            </a:xfrm>
            <a:prstGeom prst="rect">
              <a:avLst/>
            </a:prstGeom>
          </p:spPr>
        </p:pic>
        <p:cxnSp>
          <p:nvCxnSpPr>
            <p:cNvPr id="44" name="Straight Arrow Connector 43"/>
            <p:cNvCxnSpPr/>
            <p:nvPr/>
          </p:nvCxnSpPr>
          <p:spPr>
            <a:xfrm>
              <a:off x="35509200" y="15049500"/>
              <a:ext cx="94621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34901341" y="14875669"/>
              <a:ext cx="550978" cy="331375"/>
            </a:xfrm>
            <a:prstGeom prst="rect">
              <a:avLst/>
            </a:prstGeom>
            <a:noFill/>
          </p:spPr>
          <p:txBody>
            <a:bodyPr wrap="none" rtlCol="0">
              <a:spAutoFit/>
            </a:bodyPr>
            <a:lstStyle/>
            <a:p>
              <a:r>
                <a:rPr lang="en-US" sz="1500" dirty="0"/>
                <a:t>FMC</a:t>
              </a:r>
            </a:p>
          </p:txBody>
        </p:sp>
        <p:cxnSp>
          <p:nvCxnSpPr>
            <p:cNvPr id="46" name="Straight Arrow Connector 45"/>
            <p:cNvCxnSpPr/>
            <p:nvPr/>
          </p:nvCxnSpPr>
          <p:spPr>
            <a:xfrm flipV="1">
              <a:off x="36804600" y="16257488"/>
              <a:ext cx="265091" cy="48543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p:cNvCxnSpPr/>
            <p:nvPr/>
          </p:nvCxnSpPr>
          <p:spPr>
            <a:xfrm flipH="1" flipV="1">
              <a:off x="35641745" y="16742928"/>
              <a:ext cx="813667" cy="8824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TextBox 47"/>
            <p:cNvSpPr txBox="1"/>
            <p:nvPr/>
          </p:nvSpPr>
          <p:spPr>
            <a:xfrm>
              <a:off x="35798580" y="16831174"/>
              <a:ext cx="1313667" cy="331375"/>
            </a:xfrm>
            <a:prstGeom prst="rect">
              <a:avLst/>
            </a:prstGeom>
            <a:noFill/>
          </p:spPr>
          <p:txBody>
            <a:bodyPr wrap="none" rtlCol="0">
              <a:spAutoFit/>
            </a:bodyPr>
            <a:lstStyle/>
            <a:p>
              <a:r>
                <a:rPr lang="en-US" sz="1500" dirty="0"/>
                <a:t>HOM coupler</a:t>
              </a:r>
            </a:p>
          </p:txBody>
        </p:sp>
      </p:grpSp>
      <p:pic>
        <p:nvPicPr>
          <p:cNvPr id="49" name="Picture 4"/>
          <p:cNvPicPr>
            <a:picLocks noChangeAspect="1"/>
          </p:cNvPicPr>
          <p:nvPr/>
        </p:nvPicPr>
        <p:blipFill>
          <a:blip r:embed="rId5" cstate="print">
            <a:extLst>
              <a:ext uri="{28A0092B-C50C-407E-A947-70E740481C1C}">
                <a14:useLocalDpi xmlns:a14="http://schemas.microsoft.com/office/drawing/2010/main" val="0"/>
              </a:ext>
            </a:extLst>
          </a:blip>
          <a:srcRect l="616" t="1840" r="1953" b="677"/>
          <a:stretch>
            <a:fillRect/>
          </a:stretch>
        </p:blipFill>
        <p:spPr bwMode="auto">
          <a:xfrm>
            <a:off x="148971" y="2082255"/>
            <a:ext cx="2190531" cy="1722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 name="Picture 5"/>
          <p:cNvPicPr>
            <a:picLocks noChangeAspect="1"/>
          </p:cNvPicPr>
          <p:nvPr/>
        </p:nvPicPr>
        <p:blipFill>
          <a:blip r:embed="rId6" cstate="print">
            <a:extLst>
              <a:ext uri="{28A0092B-C50C-407E-A947-70E740481C1C}">
                <a14:useLocalDpi xmlns:a14="http://schemas.microsoft.com/office/drawing/2010/main" val="0"/>
              </a:ext>
            </a:extLst>
          </a:blip>
          <a:srcRect l="14006" r="13533" b="3404"/>
          <a:stretch>
            <a:fillRect/>
          </a:stretch>
        </p:blipFill>
        <p:spPr bwMode="auto">
          <a:xfrm>
            <a:off x="2301673" y="2103464"/>
            <a:ext cx="2339770" cy="1750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 name="TextBox 50"/>
          <p:cNvSpPr txBox="1"/>
          <p:nvPr/>
        </p:nvSpPr>
        <p:spPr>
          <a:xfrm>
            <a:off x="31916" y="6444399"/>
            <a:ext cx="2952475" cy="307777"/>
          </a:xfrm>
          <a:prstGeom prst="rect">
            <a:avLst/>
          </a:prstGeom>
          <a:noFill/>
        </p:spPr>
        <p:txBody>
          <a:bodyPr wrap="none" rtlCol="0">
            <a:spAutoFit/>
          </a:bodyPr>
          <a:lstStyle/>
          <a:p>
            <a:r>
              <a:rPr lang="en-US" sz="1400" i="1" dirty="0" smtClean="0"/>
              <a:t>Impedance and HOM characterization</a:t>
            </a:r>
            <a:endParaRPr lang="en-GB" sz="1400" i="1" dirty="0"/>
          </a:p>
        </p:txBody>
      </p:sp>
      <p:sp>
        <p:nvSpPr>
          <p:cNvPr id="52" name="TextBox 51"/>
          <p:cNvSpPr txBox="1"/>
          <p:nvPr/>
        </p:nvSpPr>
        <p:spPr>
          <a:xfrm>
            <a:off x="5965096" y="6395794"/>
            <a:ext cx="3056093" cy="307777"/>
          </a:xfrm>
          <a:prstGeom prst="rect">
            <a:avLst/>
          </a:prstGeom>
          <a:noFill/>
        </p:spPr>
        <p:txBody>
          <a:bodyPr wrap="none" rtlCol="0">
            <a:spAutoFit/>
          </a:bodyPr>
          <a:lstStyle/>
          <a:p>
            <a:r>
              <a:rPr lang="en-US" sz="1400" i="1" dirty="0" err="1" smtClean="0"/>
              <a:t>Multipacting</a:t>
            </a:r>
            <a:r>
              <a:rPr lang="en-US" sz="1400" i="1" dirty="0" smtClean="0"/>
              <a:t> analysis of the bare cavity</a:t>
            </a:r>
            <a:endParaRPr lang="en-GB" sz="1400" i="1" dirty="0"/>
          </a:p>
        </p:txBody>
      </p:sp>
      <p:sp>
        <p:nvSpPr>
          <p:cNvPr id="53" name="TextBox 52"/>
          <p:cNvSpPr txBox="1"/>
          <p:nvPr/>
        </p:nvSpPr>
        <p:spPr>
          <a:xfrm>
            <a:off x="2969695" y="6412528"/>
            <a:ext cx="2691763" cy="307777"/>
          </a:xfrm>
          <a:prstGeom prst="rect">
            <a:avLst/>
          </a:prstGeom>
          <a:noFill/>
        </p:spPr>
        <p:txBody>
          <a:bodyPr wrap="none" rtlCol="0">
            <a:spAutoFit/>
          </a:bodyPr>
          <a:lstStyle/>
          <a:p>
            <a:r>
              <a:rPr lang="en-US" sz="1400" i="1" dirty="0" smtClean="0"/>
              <a:t>Coupler design and HOM damping</a:t>
            </a:r>
            <a:endParaRPr lang="en-GB" sz="1400" i="1" dirty="0"/>
          </a:p>
        </p:txBody>
      </p:sp>
      <p:pic>
        <p:nvPicPr>
          <p:cNvPr id="54" name="Picture 53"/>
          <p:cNvPicPr>
            <a:picLocks noChangeAspect="1"/>
          </p:cNvPicPr>
          <p:nvPr/>
        </p:nvPicPr>
        <p:blipFill rotWithShape="1">
          <a:blip r:embed="rId7" cstate="print">
            <a:extLst>
              <a:ext uri="{28A0092B-C50C-407E-A947-70E740481C1C}">
                <a14:useLocalDpi xmlns:a14="http://schemas.microsoft.com/office/drawing/2010/main" val="0"/>
              </a:ext>
            </a:extLst>
          </a:blip>
          <a:srcRect t="6276" b="6706"/>
          <a:stretch/>
        </p:blipFill>
        <p:spPr>
          <a:xfrm>
            <a:off x="9021189" y="4434144"/>
            <a:ext cx="3015132" cy="1686720"/>
          </a:xfrm>
          <a:prstGeom prst="rect">
            <a:avLst/>
          </a:prstGeom>
          <a:ln w="12700">
            <a:noFill/>
          </a:ln>
        </p:spPr>
      </p:pic>
      <p:pic>
        <p:nvPicPr>
          <p:cNvPr id="55" name="Picture 54"/>
          <p:cNvPicPr>
            <a:picLocks noChangeAspect="1"/>
          </p:cNvPicPr>
          <p:nvPr/>
        </p:nvPicPr>
        <p:blipFill rotWithShape="1">
          <a:blip r:embed="rId3"/>
          <a:srcRect l="53866"/>
          <a:stretch/>
        </p:blipFill>
        <p:spPr>
          <a:xfrm>
            <a:off x="7651504" y="4489660"/>
            <a:ext cx="1762929" cy="1779364"/>
          </a:xfrm>
          <a:prstGeom prst="rect">
            <a:avLst/>
          </a:prstGeom>
        </p:spPr>
      </p:pic>
      <p:sp>
        <p:nvSpPr>
          <p:cNvPr id="56" name="Rectangle 55"/>
          <p:cNvSpPr/>
          <p:nvPr/>
        </p:nvSpPr>
        <p:spPr>
          <a:xfrm>
            <a:off x="-2146300" y="7129781"/>
            <a:ext cx="63500" cy="4571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9"/>
          <p:cNvSpPr>
            <a:spLocks noChangeArrowheads="1"/>
          </p:cNvSpPr>
          <p:nvPr/>
        </p:nvSpPr>
        <p:spPr bwMode="auto">
          <a:xfrm>
            <a:off x="41231" y="4306762"/>
            <a:ext cx="2911640" cy="2478667"/>
          </a:xfrm>
          <a:prstGeom prst="rect">
            <a:avLst/>
          </a:prstGeom>
          <a:noFill/>
          <a:ln w="25400">
            <a:solidFill>
              <a:srgbClr val="266A9D"/>
            </a:solidFill>
            <a:miter lim="800000"/>
            <a:headEnd/>
            <a:tailEnd/>
          </a:ln>
          <a:effectLst/>
          <a:extLst/>
        </p:spPr>
        <p:txBody>
          <a:bodyPr lIns="360000" tIns="360000" rIns="360000" bIns="360000"/>
          <a:lstStyle>
            <a:lvl1pPr marL="381000" indent="-381000">
              <a:defRPr sz="2400">
                <a:solidFill>
                  <a:schemeClr val="tx1"/>
                </a:solidFill>
                <a:latin typeface="Times New Roman" panose="02020603050405020304" pitchFamily="18" charset="0"/>
              </a:defRPr>
            </a:lvl1pPr>
            <a:lvl2pPr marL="571500">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eaLnBrk="1" fontAlgn="auto" hangingPunct="1">
              <a:spcBef>
                <a:spcPct val="50000"/>
              </a:spcBef>
              <a:spcAft>
                <a:spcPts val="0"/>
              </a:spcAft>
              <a:defRPr/>
            </a:pPr>
            <a:endParaRPr lang="en-US" altLang="en-US" sz="2800" dirty="0">
              <a:latin typeface="Arial" panose="020B0604020202020204" pitchFamily="34" charset="0"/>
            </a:endParaRPr>
          </a:p>
        </p:txBody>
      </p:sp>
      <p:sp>
        <p:nvSpPr>
          <p:cNvPr id="58" name="Rectangle 59"/>
          <p:cNvSpPr>
            <a:spLocks noChangeArrowheads="1"/>
          </p:cNvSpPr>
          <p:nvPr/>
        </p:nvSpPr>
        <p:spPr bwMode="auto">
          <a:xfrm>
            <a:off x="2940666" y="4306762"/>
            <a:ext cx="2826187" cy="2486747"/>
          </a:xfrm>
          <a:prstGeom prst="rect">
            <a:avLst/>
          </a:prstGeom>
          <a:noFill/>
          <a:ln w="25400">
            <a:solidFill>
              <a:srgbClr val="266A9D"/>
            </a:solidFill>
            <a:miter lim="800000"/>
            <a:headEnd/>
            <a:tailEnd/>
          </a:ln>
          <a:effectLst/>
          <a:extLst/>
        </p:spPr>
        <p:txBody>
          <a:bodyPr lIns="360000" tIns="360000" rIns="360000" bIns="360000"/>
          <a:lstStyle>
            <a:lvl1pPr marL="381000" indent="-381000">
              <a:defRPr sz="2400">
                <a:solidFill>
                  <a:schemeClr val="tx1"/>
                </a:solidFill>
                <a:latin typeface="Times New Roman" panose="02020603050405020304" pitchFamily="18" charset="0"/>
              </a:defRPr>
            </a:lvl1pPr>
            <a:lvl2pPr marL="571500">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eaLnBrk="1" fontAlgn="auto" hangingPunct="1">
              <a:spcBef>
                <a:spcPct val="50000"/>
              </a:spcBef>
              <a:spcAft>
                <a:spcPts val="0"/>
              </a:spcAft>
              <a:defRPr/>
            </a:pPr>
            <a:endParaRPr lang="en-US" altLang="en-US" sz="2800" dirty="0">
              <a:latin typeface="Arial" panose="020B0604020202020204" pitchFamily="34" charset="0"/>
            </a:endParaRPr>
          </a:p>
        </p:txBody>
      </p:sp>
      <p:sp>
        <p:nvSpPr>
          <p:cNvPr id="59" name="Rectangle 59"/>
          <p:cNvSpPr>
            <a:spLocks noChangeArrowheads="1"/>
          </p:cNvSpPr>
          <p:nvPr/>
        </p:nvSpPr>
        <p:spPr bwMode="auto">
          <a:xfrm>
            <a:off x="5765901" y="4313196"/>
            <a:ext cx="3552270" cy="2472233"/>
          </a:xfrm>
          <a:prstGeom prst="rect">
            <a:avLst/>
          </a:prstGeom>
          <a:noFill/>
          <a:ln w="25400">
            <a:solidFill>
              <a:srgbClr val="266A9D"/>
            </a:solidFill>
            <a:miter lim="800000"/>
            <a:headEnd/>
            <a:tailEnd/>
          </a:ln>
          <a:effectLst/>
          <a:extLst/>
        </p:spPr>
        <p:txBody>
          <a:bodyPr lIns="360000" tIns="360000" rIns="360000" bIns="360000"/>
          <a:lstStyle>
            <a:lvl1pPr marL="381000" indent="-381000">
              <a:defRPr sz="2400">
                <a:solidFill>
                  <a:schemeClr val="tx1"/>
                </a:solidFill>
                <a:latin typeface="Times New Roman" panose="02020603050405020304" pitchFamily="18" charset="0"/>
              </a:defRPr>
            </a:lvl1pPr>
            <a:lvl2pPr marL="571500">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eaLnBrk="1" fontAlgn="auto" hangingPunct="1">
              <a:spcBef>
                <a:spcPct val="50000"/>
              </a:spcBef>
              <a:spcAft>
                <a:spcPts val="0"/>
              </a:spcAft>
              <a:defRPr/>
            </a:pPr>
            <a:endParaRPr lang="en-US" altLang="en-US" sz="2800" dirty="0">
              <a:latin typeface="Arial" panose="020B0604020202020204" pitchFamily="34" charset="0"/>
            </a:endParaRPr>
          </a:p>
        </p:txBody>
      </p:sp>
      <p:sp>
        <p:nvSpPr>
          <p:cNvPr id="60" name="Rectangle 59"/>
          <p:cNvSpPr>
            <a:spLocks noChangeArrowheads="1"/>
          </p:cNvSpPr>
          <p:nvPr/>
        </p:nvSpPr>
        <p:spPr bwMode="auto">
          <a:xfrm>
            <a:off x="9312284" y="4306762"/>
            <a:ext cx="2826187" cy="2486747"/>
          </a:xfrm>
          <a:prstGeom prst="rect">
            <a:avLst/>
          </a:prstGeom>
          <a:noFill/>
          <a:ln w="25400">
            <a:solidFill>
              <a:srgbClr val="266A9D"/>
            </a:solidFill>
            <a:miter lim="800000"/>
            <a:headEnd/>
            <a:tailEnd/>
          </a:ln>
          <a:effectLst/>
          <a:extLst/>
        </p:spPr>
        <p:txBody>
          <a:bodyPr lIns="360000" tIns="360000" rIns="360000" bIns="360000"/>
          <a:lstStyle>
            <a:lvl1pPr marL="381000" indent="-381000">
              <a:defRPr sz="2400">
                <a:solidFill>
                  <a:schemeClr val="tx1"/>
                </a:solidFill>
                <a:latin typeface="Times New Roman" panose="02020603050405020304" pitchFamily="18" charset="0"/>
              </a:defRPr>
            </a:lvl1pPr>
            <a:lvl2pPr marL="571500">
              <a:defRPr sz="2400">
                <a:solidFill>
                  <a:schemeClr val="tx1"/>
                </a:solidFill>
                <a:latin typeface="Times New Roman" panose="02020603050405020304" pitchFamily="18" charset="0"/>
              </a:defRPr>
            </a:lvl2pPr>
            <a:lvl3pPr>
              <a:defRPr sz="2400">
                <a:solidFill>
                  <a:schemeClr val="tx1"/>
                </a:solidFill>
                <a:latin typeface="Times New Roman" panose="02020603050405020304" pitchFamily="18" charset="0"/>
              </a:defRPr>
            </a:lvl3pPr>
            <a:lvl4pPr>
              <a:defRPr sz="2400">
                <a:solidFill>
                  <a:schemeClr val="tx1"/>
                </a:solidFill>
                <a:latin typeface="Times New Roman" panose="02020603050405020304" pitchFamily="18" charset="0"/>
              </a:defRPr>
            </a:lvl4pPr>
            <a:lvl5pPr>
              <a:defRPr sz="2400">
                <a:solidFill>
                  <a:schemeClr val="tx1"/>
                </a:solidFill>
                <a:latin typeface="Times New Roman" panose="02020603050405020304" pitchFamily="18" charset="0"/>
              </a:defRPr>
            </a:lvl5pPr>
            <a:lvl6pPr eaLnBrk="0" fontAlgn="base" hangingPunct="0">
              <a:spcBef>
                <a:spcPct val="0"/>
              </a:spcBef>
              <a:spcAft>
                <a:spcPct val="0"/>
              </a:spcAft>
              <a:defRPr sz="2400">
                <a:solidFill>
                  <a:schemeClr val="tx1"/>
                </a:solidFill>
                <a:latin typeface="Times New Roman" panose="02020603050405020304" pitchFamily="18" charset="0"/>
              </a:defRPr>
            </a:lvl6pPr>
            <a:lvl7pPr eaLnBrk="0" fontAlgn="base" hangingPunct="0">
              <a:spcBef>
                <a:spcPct val="0"/>
              </a:spcBef>
              <a:spcAft>
                <a:spcPct val="0"/>
              </a:spcAft>
              <a:defRPr sz="2400">
                <a:solidFill>
                  <a:schemeClr val="tx1"/>
                </a:solidFill>
                <a:latin typeface="Times New Roman" panose="02020603050405020304" pitchFamily="18" charset="0"/>
              </a:defRPr>
            </a:lvl7pPr>
            <a:lvl8pPr eaLnBrk="0" fontAlgn="base" hangingPunct="0">
              <a:spcBef>
                <a:spcPct val="0"/>
              </a:spcBef>
              <a:spcAft>
                <a:spcPct val="0"/>
              </a:spcAft>
              <a:defRPr sz="2400">
                <a:solidFill>
                  <a:schemeClr val="tx1"/>
                </a:solidFill>
                <a:latin typeface="Times New Roman" panose="02020603050405020304" pitchFamily="18" charset="0"/>
              </a:defRPr>
            </a:lvl8pPr>
            <a:lvl9pPr eaLnBrk="0" fontAlgn="base" hangingPunct="0">
              <a:spcBef>
                <a:spcPct val="0"/>
              </a:spcBef>
              <a:spcAft>
                <a:spcPct val="0"/>
              </a:spcAft>
              <a:defRPr sz="2400">
                <a:solidFill>
                  <a:schemeClr val="tx1"/>
                </a:solidFill>
                <a:latin typeface="Times New Roman" panose="02020603050405020304" pitchFamily="18" charset="0"/>
              </a:defRPr>
            </a:lvl9pPr>
          </a:lstStyle>
          <a:p>
            <a:pPr eaLnBrk="1" fontAlgn="auto" hangingPunct="1">
              <a:spcBef>
                <a:spcPct val="50000"/>
              </a:spcBef>
              <a:spcAft>
                <a:spcPts val="0"/>
              </a:spcAft>
              <a:defRPr/>
            </a:pPr>
            <a:endParaRPr lang="en-US" altLang="en-US" sz="2800" dirty="0">
              <a:latin typeface="Arial" panose="020B0604020202020204" pitchFamily="34" charset="0"/>
            </a:endParaRPr>
          </a:p>
        </p:txBody>
      </p:sp>
      <p:sp>
        <p:nvSpPr>
          <p:cNvPr id="61" name="TextBox 60"/>
          <p:cNvSpPr txBox="1"/>
          <p:nvPr/>
        </p:nvSpPr>
        <p:spPr>
          <a:xfrm>
            <a:off x="9373473" y="6373338"/>
            <a:ext cx="1569660" cy="307777"/>
          </a:xfrm>
          <a:prstGeom prst="rect">
            <a:avLst/>
          </a:prstGeom>
          <a:noFill/>
        </p:spPr>
        <p:txBody>
          <a:bodyPr wrap="none" rtlCol="0">
            <a:spAutoFit/>
          </a:bodyPr>
          <a:lstStyle/>
          <a:p>
            <a:r>
              <a:rPr lang="en-US" sz="1400" i="1" dirty="0" smtClean="0"/>
              <a:t>Pressure sensitivity</a:t>
            </a:r>
            <a:endParaRPr lang="en-GB" sz="1400" i="1" dirty="0"/>
          </a:p>
        </p:txBody>
      </p:sp>
      <p:sp>
        <p:nvSpPr>
          <p:cNvPr id="3" name="TextBox 2"/>
          <p:cNvSpPr txBox="1"/>
          <p:nvPr/>
        </p:nvSpPr>
        <p:spPr>
          <a:xfrm>
            <a:off x="5283200" y="1573911"/>
            <a:ext cx="6753121" cy="2585323"/>
          </a:xfrm>
          <a:prstGeom prst="rect">
            <a:avLst/>
          </a:prstGeom>
          <a:noFill/>
        </p:spPr>
        <p:txBody>
          <a:bodyPr wrap="square" rtlCol="0">
            <a:spAutoFit/>
          </a:bodyPr>
          <a:lstStyle/>
          <a:p>
            <a:r>
              <a:rPr lang="en-US" dirty="0" smtClean="0"/>
              <a:t>Comprehensive design study has been performed including:</a:t>
            </a:r>
          </a:p>
          <a:p>
            <a:pPr marL="285750" indent="-285750">
              <a:buFont typeface="Arial" panose="020B0604020202020204" pitchFamily="34" charset="0"/>
              <a:buChar char="•"/>
            </a:pPr>
            <a:r>
              <a:rPr lang="en-US" dirty="0" smtClean="0"/>
              <a:t>Cavity design and power loss calculation using different coatings</a:t>
            </a:r>
          </a:p>
          <a:p>
            <a:pPr marL="285750" indent="-285750">
              <a:buFont typeface="Arial" panose="020B0604020202020204" pitchFamily="34" charset="0"/>
              <a:buChar char="•"/>
            </a:pPr>
            <a:r>
              <a:rPr lang="en-US" dirty="0" smtClean="0"/>
              <a:t>Beam coupling impedance and HOM characterization</a:t>
            </a:r>
          </a:p>
          <a:p>
            <a:pPr marL="285750" indent="-285750">
              <a:buFont typeface="Arial" panose="020B0604020202020204" pitchFamily="34" charset="0"/>
              <a:buChar char="•"/>
            </a:pPr>
            <a:r>
              <a:rPr lang="en-US" dirty="0" smtClean="0"/>
              <a:t>Preliminary design of the fundamental and HOM couplers</a:t>
            </a:r>
          </a:p>
          <a:p>
            <a:pPr marL="285750" indent="-285750">
              <a:buFont typeface="Arial" panose="020B0604020202020204" pitchFamily="34" charset="0"/>
              <a:buChar char="•"/>
            </a:pPr>
            <a:r>
              <a:rPr lang="en-US" dirty="0" err="1" smtClean="0"/>
              <a:t>Multipacting</a:t>
            </a:r>
            <a:r>
              <a:rPr lang="en-US" dirty="0" smtClean="0"/>
              <a:t> simulations</a:t>
            </a:r>
          </a:p>
          <a:p>
            <a:pPr marL="285750" indent="-285750">
              <a:buFont typeface="Arial" panose="020B0604020202020204" pitchFamily="34" charset="0"/>
              <a:buChar char="•"/>
            </a:pPr>
            <a:r>
              <a:rPr lang="en-US" dirty="0" smtClean="0"/>
              <a:t>RF sensitivity to pressure</a:t>
            </a:r>
          </a:p>
          <a:p>
            <a:pPr marL="285750" indent="-285750">
              <a:buFont typeface="Arial" panose="020B0604020202020204" pitchFamily="34" charset="0"/>
              <a:buChar char="•"/>
            </a:pPr>
            <a:r>
              <a:rPr lang="en-US" dirty="0" smtClean="0"/>
              <a:t>Preliminary design of the coupler for cold tests</a:t>
            </a:r>
          </a:p>
          <a:p>
            <a:pPr marL="285750" indent="-285750">
              <a:buFont typeface="Arial" panose="020B0604020202020204" pitchFamily="34" charset="0"/>
              <a:buChar char="•"/>
            </a:pPr>
            <a:endParaRPr lang="en-US" dirty="0"/>
          </a:p>
          <a:p>
            <a:r>
              <a:rPr lang="en-US" dirty="0" smtClean="0"/>
              <a:t>See details in DOI: 10.1103/PhysRevAccelBeams.22.072001 </a:t>
            </a:r>
            <a:endParaRPr lang="en-GB" dirty="0"/>
          </a:p>
        </p:txBody>
      </p:sp>
      <p:sp>
        <p:nvSpPr>
          <p:cNvPr id="29" name="TextBox 28">
            <a:extLst>
              <a:ext uri="{FF2B5EF4-FFF2-40B4-BE49-F238E27FC236}">
                <a16:creationId xmlns:a16="http://schemas.microsoft.com/office/drawing/2014/main" id="{DFD9E316-87D4-4A21-98EC-44DD3463A42D}"/>
              </a:ext>
            </a:extLst>
          </p:cNvPr>
          <p:cNvSpPr txBox="1"/>
          <p:nvPr/>
        </p:nvSpPr>
        <p:spPr>
          <a:xfrm>
            <a:off x="8190463" y="203856"/>
            <a:ext cx="293253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A.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Grudiev</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 F.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Avino</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 A. Sublet</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5" name="Date Placeholder 4"/>
          <p:cNvSpPr>
            <a:spLocks noGrp="1"/>
          </p:cNvSpPr>
          <p:nvPr>
            <p:ph type="dt" sz="half" idx="10"/>
          </p:nvPr>
        </p:nvSpPr>
        <p:spPr/>
        <p:txBody>
          <a:bodyPr/>
          <a:lstStyle/>
          <a:p>
            <a:r>
              <a:rPr lang="en-US" smtClean="0"/>
              <a:t>8 October 2020</a:t>
            </a:r>
            <a:endParaRPr lang="en-GB"/>
          </a:p>
        </p:txBody>
      </p:sp>
      <p:sp>
        <p:nvSpPr>
          <p:cNvPr id="6" name="Footer Placeholder 5"/>
          <p:cNvSpPr>
            <a:spLocks noGrp="1"/>
          </p:cNvSpPr>
          <p:nvPr>
            <p:ph type="ftr" sz="quarter" idx="11"/>
          </p:nvPr>
        </p:nvSpPr>
        <p:spPr/>
        <p:txBody>
          <a:bodyPr/>
          <a:lstStyle/>
          <a:p>
            <a:r>
              <a:rPr lang="en-GB" smtClean="0"/>
              <a:t>Erk Jensen/CERN      -         EIC/FCC-ee Commonalities of RF Systems</a:t>
            </a:r>
            <a:endParaRPr lang="en-GB"/>
          </a:p>
        </p:txBody>
      </p:sp>
      <p:sp>
        <p:nvSpPr>
          <p:cNvPr id="7" name="Slide Number Placeholder 6"/>
          <p:cNvSpPr>
            <a:spLocks noGrp="1"/>
          </p:cNvSpPr>
          <p:nvPr>
            <p:ph type="sldNum" sz="quarter" idx="12"/>
          </p:nvPr>
        </p:nvSpPr>
        <p:spPr/>
        <p:txBody>
          <a:bodyPr/>
          <a:lstStyle/>
          <a:p>
            <a:fld id="{67602582-7AAF-4A3E-8BA5-49CA6D61B5E0}" type="slidenum">
              <a:rPr lang="en-GB" smtClean="0"/>
              <a:t>37</a:t>
            </a:fld>
            <a:endParaRPr lang="en-GB"/>
          </a:p>
        </p:txBody>
      </p:sp>
    </p:spTree>
    <p:extLst>
      <p:ext uri="{BB962C8B-B14F-4D97-AF65-F5344CB8AC3E}">
        <p14:creationId xmlns:p14="http://schemas.microsoft.com/office/powerpoint/2010/main" val="15435494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Fabrication of Copper cavity  </a:t>
            </a:r>
            <a:endParaRPr lang="en-GB"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7988" y="2332777"/>
            <a:ext cx="5132957" cy="3849718"/>
          </a:xfrm>
          <a:prstGeom prst="rect">
            <a:avLst/>
          </a:prstGeom>
        </p:spPr>
      </p:pic>
      <p:pic>
        <p:nvPicPr>
          <p:cNvPr id="5" name="Content Placeholder 4"/>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687723" y="2332777"/>
            <a:ext cx="2886217" cy="384971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5319221" y="2813992"/>
            <a:ext cx="3849716" cy="2887287"/>
          </a:xfrm>
          <a:prstGeom prst="rect">
            <a:avLst/>
          </a:prstGeom>
        </p:spPr>
      </p:pic>
      <p:sp>
        <p:nvSpPr>
          <p:cNvPr id="7" name="TextBox 6"/>
          <p:cNvSpPr txBox="1"/>
          <p:nvPr/>
        </p:nvSpPr>
        <p:spPr>
          <a:xfrm>
            <a:off x="942109" y="1448993"/>
            <a:ext cx="8408136" cy="646331"/>
          </a:xfrm>
          <a:prstGeom prst="rect">
            <a:avLst/>
          </a:prstGeom>
          <a:noFill/>
        </p:spPr>
        <p:txBody>
          <a:bodyPr wrap="none" rtlCol="0">
            <a:spAutoFit/>
          </a:bodyPr>
          <a:lstStyle/>
          <a:p>
            <a:pPr marL="285750" indent="-285750">
              <a:buFont typeface="Arial" panose="020B0604020202020204" pitchFamily="34" charset="0"/>
              <a:buChar char="•"/>
            </a:pPr>
            <a:r>
              <a:rPr lang="en-US" dirty="0" smtClean="0"/>
              <a:t>Copper cavity (substrate) assembly has been finished end of 2018</a:t>
            </a:r>
          </a:p>
          <a:p>
            <a:pPr marL="285750" indent="-285750">
              <a:buFont typeface="Arial" panose="020B0604020202020204" pitchFamily="34" charset="0"/>
              <a:buChar char="•"/>
            </a:pPr>
            <a:r>
              <a:rPr lang="en-US" dirty="0" smtClean="0"/>
              <a:t>Visual inspection has been done showing good RF surface state and no visible defects</a:t>
            </a:r>
            <a:endParaRPr lang="en-GB" dirty="0"/>
          </a:p>
        </p:txBody>
      </p:sp>
      <p:sp>
        <p:nvSpPr>
          <p:cNvPr id="8" name="TextBox 7">
            <a:extLst>
              <a:ext uri="{FF2B5EF4-FFF2-40B4-BE49-F238E27FC236}">
                <a16:creationId xmlns:a16="http://schemas.microsoft.com/office/drawing/2014/main" id="{DFD9E316-87D4-4A21-98EC-44DD3463A42D}"/>
              </a:ext>
            </a:extLst>
          </p:cNvPr>
          <p:cNvSpPr txBox="1"/>
          <p:nvPr/>
        </p:nvSpPr>
        <p:spPr>
          <a:xfrm>
            <a:off x="8190463" y="203856"/>
            <a:ext cx="293253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A.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Grudiev</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 F.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Avino</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 A. Sublet</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3" name="Date Placeholder 2"/>
          <p:cNvSpPr>
            <a:spLocks noGrp="1"/>
          </p:cNvSpPr>
          <p:nvPr>
            <p:ph type="dt" sz="half" idx="10"/>
          </p:nvPr>
        </p:nvSpPr>
        <p:spPr/>
        <p:txBody>
          <a:bodyPr/>
          <a:lstStyle/>
          <a:p>
            <a:r>
              <a:rPr lang="en-US" smtClean="0"/>
              <a:t>8 October 2020</a:t>
            </a:r>
            <a:endParaRPr lang="en-GB"/>
          </a:p>
        </p:txBody>
      </p:sp>
      <p:sp>
        <p:nvSpPr>
          <p:cNvPr id="9" name="Footer Placeholder 8"/>
          <p:cNvSpPr>
            <a:spLocks noGrp="1"/>
          </p:cNvSpPr>
          <p:nvPr>
            <p:ph type="ftr" sz="quarter" idx="11"/>
          </p:nvPr>
        </p:nvSpPr>
        <p:spPr/>
        <p:txBody>
          <a:bodyPr/>
          <a:lstStyle/>
          <a:p>
            <a:r>
              <a:rPr lang="en-GB" smtClean="0"/>
              <a:t>Erk Jensen/CERN      -         EIC/FCC-ee Commonalities of RF Systems</a:t>
            </a:r>
            <a:endParaRPr lang="en-GB"/>
          </a:p>
        </p:txBody>
      </p:sp>
      <p:sp>
        <p:nvSpPr>
          <p:cNvPr id="10" name="Slide Number Placeholder 9"/>
          <p:cNvSpPr>
            <a:spLocks noGrp="1"/>
          </p:cNvSpPr>
          <p:nvPr>
            <p:ph type="sldNum" sz="quarter" idx="12"/>
          </p:nvPr>
        </p:nvSpPr>
        <p:spPr/>
        <p:txBody>
          <a:bodyPr/>
          <a:lstStyle/>
          <a:p>
            <a:fld id="{67602582-7AAF-4A3E-8BA5-49CA6D61B5E0}" type="slidenum">
              <a:rPr lang="en-GB" smtClean="0"/>
              <a:t>38</a:t>
            </a:fld>
            <a:endParaRPr lang="en-GB"/>
          </a:p>
        </p:txBody>
      </p:sp>
    </p:spTree>
    <p:extLst>
      <p:ext uri="{BB962C8B-B14F-4D97-AF65-F5344CB8AC3E}">
        <p14:creationId xmlns:p14="http://schemas.microsoft.com/office/powerpoint/2010/main" val="299490771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2" name="Group 31"/>
          <p:cNvGrpSpPr/>
          <p:nvPr/>
        </p:nvGrpSpPr>
        <p:grpSpPr>
          <a:xfrm>
            <a:off x="7075209" y="3455071"/>
            <a:ext cx="5030388" cy="2907604"/>
            <a:chOff x="5392132" y="2791328"/>
            <a:chExt cx="3772791" cy="2180703"/>
          </a:xfrm>
        </p:grpSpPr>
        <p:pic>
          <p:nvPicPr>
            <p:cNvPr id="21" name="Picture 2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2132" y="2791328"/>
              <a:ext cx="3763953" cy="2180703"/>
            </a:xfrm>
            <a:prstGeom prst="rect">
              <a:avLst/>
            </a:prstGeom>
          </p:spPr>
        </p:pic>
        <p:sp>
          <p:nvSpPr>
            <p:cNvPr id="25" name="TextBox 24"/>
            <p:cNvSpPr txBox="1"/>
            <p:nvPr/>
          </p:nvSpPr>
          <p:spPr>
            <a:xfrm>
              <a:off x="7874592" y="3542948"/>
              <a:ext cx="459501" cy="284742"/>
            </a:xfrm>
            <a:prstGeom prst="rect">
              <a:avLst/>
            </a:prstGeom>
            <a:noFill/>
          </p:spPr>
          <p:txBody>
            <a:bodyPr wrap="none" rtlCol="0">
              <a:spAutoFit/>
            </a:bodyPr>
            <a:lstStyle/>
            <a:p>
              <a:r>
                <a:rPr lang="en-GB" sz="1867" dirty="0" err="1">
                  <a:solidFill>
                    <a:schemeClr val="accent6">
                      <a:lumMod val="50000"/>
                    </a:schemeClr>
                  </a:solidFill>
                  <a:latin typeface="Times New Roman" panose="02020603050405020304" pitchFamily="18" charset="0"/>
                  <a:cs typeface="Times New Roman" panose="02020603050405020304" pitchFamily="18" charset="0"/>
                </a:rPr>
                <a:t>Nb</a:t>
              </a:r>
              <a:r>
                <a:rPr lang="en-GB" sz="1867" dirty="0">
                  <a:solidFill>
                    <a:schemeClr val="accent6">
                      <a:lumMod val="50000"/>
                    </a:schemeClr>
                  </a:solidFill>
                  <a:latin typeface="Times New Roman" panose="02020603050405020304" pitchFamily="18" charset="0"/>
                  <a:cs typeface="Times New Roman" panose="02020603050405020304" pitchFamily="18" charset="0"/>
                </a:rPr>
                <a:t>+</a:t>
              </a:r>
            </a:p>
          </p:txBody>
        </p:sp>
        <p:sp>
          <p:nvSpPr>
            <p:cNvPr id="26" name="TextBox 25"/>
            <p:cNvSpPr txBox="1"/>
            <p:nvPr/>
          </p:nvSpPr>
          <p:spPr>
            <a:xfrm>
              <a:off x="8686186" y="2794417"/>
              <a:ext cx="478737" cy="284742"/>
            </a:xfrm>
            <a:prstGeom prst="rect">
              <a:avLst/>
            </a:prstGeom>
            <a:noFill/>
          </p:spPr>
          <p:txBody>
            <a:bodyPr wrap="none" rtlCol="0">
              <a:spAutoFit/>
            </a:bodyPr>
            <a:lstStyle/>
            <a:p>
              <a:r>
                <a:rPr lang="en-GB" sz="1867" dirty="0">
                  <a:solidFill>
                    <a:schemeClr val="accent6">
                      <a:lumMod val="50000"/>
                    </a:schemeClr>
                  </a:solidFill>
                  <a:latin typeface="Times New Roman" panose="02020603050405020304" pitchFamily="18" charset="0"/>
                  <a:cs typeface="Times New Roman" panose="02020603050405020304" pitchFamily="18" charset="0"/>
                </a:rPr>
                <a:t>(</a:t>
              </a:r>
              <a:r>
                <a:rPr lang="en-GB" sz="1867" dirty="0" err="1">
                  <a:solidFill>
                    <a:schemeClr val="accent6">
                      <a:lumMod val="50000"/>
                    </a:schemeClr>
                  </a:solidFill>
                  <a:latin typeface="Times New Roman" panose="02020603050405020304" pitchFamily="18" charset="0"/>
                  <a:cs typeface="Times New Roman" panose="02020603050405020304" pitchFamily="18" charset="0"/>
                </a:rPr>
                <a:t>Nb</a:t>
              </a:r>
              <a:r>
                <a:rPr lang="en-GB" sz="1867" dirty="0">
                  <a:solidFill>
                    <a:schemeClr val="accent6">
                      <a:lumMod val="50000"/>
                    </a:schemeClr>
                  </a:solidFill>
                  <a:latin typeface="Times New Roman" panose="02020603050405020304" pitchFamily="18" charset="0"/>
                  <a:cs typeface="Times New Roman" panose="02020603050405020304" pitchFamily="18" charset="0"/>
                </a:rPr>
                <a:t>)</a:t>
              </a:r>
            </a:p>
          </p:txBody>
        </p:sp>
        <p:sp>
          <p:nvSpPr>
            <p:cNvPr id="27" name="TextBox 26"/>
            <p:cNvSpPr txBox="1"/>
            <p:nvPr/>
          </p:nvSpPr>
          <p:spPr>
            <a:xfrm>
              <a:off x="8172904" y="4590617"/>
              <a:ext cx="469119" cy="284742"/>
            </a:xfrm>
            <a:prstGeom prst="rect">
              <a:avLst/>
            </a:prstGeom>
            <a:noFill/>
          </p:spPr>
          <p:txBody>
            <a:bodyPr wrap="none" rtlCol="0">
              <a:spAutoFit/>
            </a:bodyPr>
            <a:lstStyle/>
            <a:p>
              <a:r>
                <a:rPr lang="en-GB" sz="1867" dirty="0">
                  <a:solidFill>
                    <a:schemeClr val="accent6">
                      <a:lumMod val="50000"/>
                    </a:schemeClr>
                  </a:solidFill>
                  <a:latin typeface="Times New Roman" panose="02020603050405020304" pitchFamily="18" charset="0"/>
                  <a:cs typeface="Times New Roman" panose="02020603050405020304" pitchFamily="18" charset="0"/>
                </a:rPr>
                <a:t>(Cu)</a:t>
              </a:r>
            </a:p>
          </p:txBody>
        </p:sp>
      </p:grpSp>
      <p:sp>
        <p:nvSpPr>
          <p:cNvPr id="22" name="Rectangle 21"/>
          <p:cNvSpPr/>
          <p:nvPr/>
        </p:nvSpPr>
        <p:spPr>
          <a:xfrm>
            <a:off x="9423179" y="5892727"/>
            <a:ext cx="399468" cy="379656"/>
          </a:xfrm>
          <a:prstGeom prst="rect">
            <a:avLst/>
          </a:prstGeom>
        </p:spPr>
        <p:txBody>
          <a:bodyPr wrap="none">
            <a:spAutoFit/>
          </a:bodyPr>
          <a:lstStyle/>
          <a:p>
            <a:r>
              <a:rPr lang="fr-FR" sz="1867" b="1" dirty="0">
                <a:solidFill>
                  <a:schemeClr val="accent6">
                    <a:lumMod val="50000"/>
                  </a:schemeClr>
                </a:solidFill>
              </a:rPr>
              <a:t>V-</a:t>
            </a:r>
            <a:endParaRPr lang="en-GB" sz="1867" b="1" dirty="0">
              <a:solidFill>
                <a:schemeClr val="accent6">
                  <a:lumMod val="50000"/>
                </a:schemeClr>
              </a:solidFill>
            </a:endParaRPr>
          </a:p>
        </p:txBody>
      </p:sp>
      <p:sp>
        <p:nvSpPr>
          <p:cNvPr id="24" name="Rectangle 23"/>
          <p:cNvSpPr/>
          <p:nvPr/>
        </p:nvSpPr>
        <p:spPr>
          <a:xfrm>
            <a:off x="9364152" y="3497672"/>
            <a:ext cx="444352" cy="379656"/>
          </a:xfrm>
          <a:prstGeom prst="rect">
            <a:avLst/>
          </a:prstGeom>
        </p:spPr>
        <p:txBody>
          <a:bodyPr wrap="none">
            <a:spAutoFit/>
          </a:bodyPr>
          <a:lstStyle/>
          <a:p>
            <a:r>
              <a:rPr lang="fr-FR" sz="1867" b="1" dirty="0">
                <a:solidFill>
                  <a:srgbClr val="326E46"/>
                </a:solidFill>
              </a:rPr>
              <a:t>V+</a:t>
            </a:r>
            <a:endParaRPr lang="en-GB" sz="1867" b="1" dirty="0">
              <a:solidFill>
                <a:srgbClr val="326E46"/>
              </a:solidFill>
            </a:endParaRPr>
          </a:p>
        </p:txBody>
      </p:sp>
      <p:sp>
        <p:nvSpPr>
          <p:cNvPr id="5" name="Title 1"/>
          <p:cNvSpPr txBox="1">
            <a:spLocks/>
          </p:cNvSpPr>
          <p:nvPr/>
        </p:nvSpPr>
        <p:spPr>
          <a:xfrm>
            <a:off x="1524000" y="-198054"/>
            <a:ext cx="9144000" cy="1080767"/>
          </a:xfrm>
          <a:prstGeom prst="rect">
            <a:avLst/>
          </a:prstGeom>
        </p:spPr>
        <p:txBody>
          <a:bodyPr vert="horz" lIns="60960" rIns="60960" anchor="ctr">
            <a:noAutofit/>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sz="3467" dirty="0"/>
              <a:t>WOW coating challenge</a:t>
            </a:r>
          </a:p>
        </p:txBody>
      </p:sp>
      <p:sp>
        <p:nvSpPr>
          <p:cNvPr id="8" name="Rectangle 7"/>
          <p:cNvSpPr/>
          <p:nvPr/>
        </p:nvSpPr>
        <p:spPr>
          <a:xfrm>
            <a:off x="760189" y="833954"/>
            <a:ext cx="2770551" cy="369332"/>
          </a:xfrm>
          <a:prstGeom prst="rect">
            <a:avLst/>
          </a:prstGeom>
        </p:spPr>
        <p:txBody>
          <a:bodyPr wrap="square">
            <a:spAutoFit/>
          </a:bodyPr>
          <a:lstStyle/>
          <a:p>
            <a:r>
              <a:rPr lang="en-GB" dirty="0">
                <a:solidFill>
                  <a:srgbClr val="FF0000"/>
                </a:solidFill>
              </a:rPr>
              <a:t>Cylindrical magnetrons</a:t>
            </a:r>
          </a:p>
        </p:txBody>
      </p:sp>
      <p:sp>
        <p:nvSpPr>
          <p:cNvPr id="10" name="Rectangle 9"/>
          <p:cNvSpPr/>
          <p:nvPr/>
        </p:nvSpPr>
        <p:spPr>
          <a:xfrm>
            <a:off x="-355799" y="1585414"/>
            <a:ext cx="9144000" cy="2308324"/>
          </a:xfrm>
          <a:prstGeom prst="rect">
            <a:avLst/>
          </a:prstGeom>
        </p:spPr>
        <p:txBody>
          <a:bodyPr wrap="square">
            <a:spAutoFit/>
          </a:bodyPr>
          <a:lstStyle/>
          <a:p>
            <a:pPr lvl="1"/>
            <a:r>
              <a:rPr lang="en-GB" sz="2000" dirty="0"/>
              <a:t>Coating surfaces at </a:t>
            </a:r>
            <a:r>
              <a:rPr lang="en-GB" sz="2000" dirty="0">
                <a:solidFill>
                  <a:schemeClr val="tx2"/>
                </a:solidFill>
              </a:rPr>
              <a:t>different</a:t>
            </a:r>
            <a:r>
              <a:rPr lang="en-GB" sz="2000" dirty="0"/>
              <a:t>:</a:t>
            </a:r>
          </a:p>
          <a:p>
            <a:pPr lvl="1"/>
            <a:endParaRPr lang="en-GB" sz="2000" dirty="0">
              <a:solidFill>
                <a:schemeClr val="tx2"/>
              </a:solidFill>
            </a:endParaRPr>
          </a:p>
          <a:p>
            <a:pPr marL="800080" lvl="1" indent="-342891">
              <a:buFont typeface="Arial" panose="020B0604020202020204" pitchFamily="34" charset="0"/>
              <a:buChar char="•"/>
            </a:pPr>
            <a:r>
              <a:rPr lang="en-GB" sz="2000" dirty="0">
                <a:solidFill>
                  <a:schemeClr val="tx1">
                    <a:lumMod val="60000"/>
                    <a:lumOff val="40000"/>
                  </a:schemeClr>
                </a:solidFill>
              </a:rPr>
              <a:t>Distances</a:t>
            </a:r>
            <a:r>
              <a:rPr lang="en-GB" sz="2000" dirty="0"/>
              <a:t> (20 – 80 mm)</a:t>
            </a:r>
          </a:p>
          <a:p>
            <a:pPr marL="800080" lvl="1" indent="-342891">
              <a:buFont typeface="Arial" panose="020B0604020202020204" pitchFamily="34" charset="0"/>
              <a:buChar char="•"/>
            </a:pPr>
            <a:endParaRPr lang="en-GB" sz="2000" dirty="0"/>
          </a:p>
          <a:p>
            <a:pPr marL="800080" lvl="1" indent="-342891">
              <a:buFont typeface="Arial" panose="020B0604020202020204" pitchFamily="34" charset="0"/>
              <a:buChar char="•"/>
            </a:pPr>
            <a:r>
              <a:rPr lang="en-GB" sz="2000" dirty="0">
                <a:solidFill>
                  <a:schemeClr val="accent6">
                    <a:lumMod val="50000"/>
                  </a:schemeClr>
                </a:solidFill>
              </a:rPr>
              <a:t>Angles of incidence</a:t>
            </a:r>
            <a:r>
              <a:rPr lang="en-GB" sz="2000" dirty="0"/>
              <a:t> (0  – 90°)</a:t>
            </a:r>
          </a:p>
          <a:p>
            <a:pPr lvl="1"/>
            <a:endParaRPr lang="en-GB" sz="2000" dirty="0"/>
          </a:p>
          <a:p>
            <a:pPr lvl="1"/>
            <a:endParaRPr lang="en-GB" sz="2400" dirty="0"/>
          </a:p>
        </p:txBody>
      </p:sp>
      <p:grpSp>
        <p:nvGrpSpPr>
          <p:cNvPr id="6" name="Group 5"/>
          <p:cNvGrpSpPr/>
          <p:nvPr/>
        </p:nvGrpSpPr>
        <p:grpSpPr>
          <a:xfrm>
            <a:off x="4362352" y="1065739"/>
            <a:ext cx="3097200" cy="2910231"/>
            <a:chOff x="3271259" y="553392"/>
            <a:chExt cx="2322900" cy="2182673"/>
          </a:xfrm>
        </p:grpSpPr>
        <p:pic>
          <p:nvPicPr>
            <p:cNvPr id="37" name="Picture 36"/>
            <p:cNvPicPr>
              <a:picLocks noChangeAspect="1"/>
            </p:cNvPicPr>
            <p:nvPr/>
          </p:nvPicPr>
          <p:blipFill>
            <a:blip r:embed="rId3"/>
            <a:stretch>
              <a:fillRect/>
            </a:stretch>
          </p:blipFill>
          <p:spPr>
            <a:xfrm>
              <a:off x="3271259" y="553392"/>
              <a:ext cx="2322900" cy="2182673"/>
            </a:xfrm>
            <a:prstGeom prst="rect">
              <a:avLst/>
            </a:prstGeom>
          </p:spPr>
        </p:pic>
        <p:sp>
          <p:nvSpPr>
            <p:cNvPr id="11" name="Arc 10"/>
            <p:cNvSpPr/>
            <p:nvPr/>
          </p:nvSpPr>
          <p:spPr>
            <a:xfrm rot="6197753">
              <a:off x="4050786" y="1105339"/>
              <a:ext cx="223838" cy="187037"/>
            </a:xfrm>
            <a:prstGeom prst="arc">
              <a:avLst/>
            </a:prstGeom>
            <a:ln w="254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2" name="Arc 11"/>
            <p:cNvSpPr/>
            <p:nvPr/>
          </p:nvSpPr>
          <p:spPr>
            <a:xfrm rot="10800000">
              <a:off x="4155025" y="1247026"/>
              <a:ext cx="223838" cy="187037"/>
            </a:xfrm>
            <a:prstGeom prst="arc">
              <a:avLst/>
            </a:prstGeom>
            <a:ln w="254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13" name="Straight Connector 12"/>
            <p:cNvCxnSpPr/>
            <p:nvPr/>
          </p:nvCxnSpPr>
          <p:spPr>
            <a:xfrm flipH="1">
              <a:off x="3626245" y="1190020"/>
              <a:ext cx="181800" cy="325294"/>
            </a:xfrm>
            <a:prstGeom prst="line">
              <a:avLst/>
            </a:prstGeom>
            <a:ln w="25400">
              <a:solidFill>
                <a:schemeClr val="tx1">
                  <a:lumMod val="60000"/>
                  <a:lumOff val="40000"/>
                </a:schemeClr>
              </a:solidFill>
              <a:headEnd type="arrow" w="sm" len="sm"/>
              <a:tailEnd type="arrow" w="sm" len="sm"/>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4052613" y="1151379"/>
              <a:ext cx="175652" cy="110100"/>
            </a:xfrm>
            <a:prstGeom prst="line">
              <a:avLst/>
            </a:prstGeom>
            <a:ln w="25400">
              <a:solidFill>
                <a:schemeClr val="tx1">
                  <a:lumMod val="60000"/>
                  <a:lumOff val="40000"/>
                </a:schemeClr>
              </a:solidFill>
              <a:headEnd type="arrow" w="sm" len="sm"/>
              <a:tailEnd type="arrow" w="sm" len="sm"/>
            </a:ln>
            <a:effectLst/>
          </p:spPr>
          <p:style>
            <a:lnRef idx="2">
              <a:schemeClr val="accent1"/>
            </a:lnRef>
            <a:fillRef idx="0">
              <a:schemeClr val="accent1"/>
            </a:fillRef>
            <a:effectRef idx="1">
              <a:schemeClr val="accent1"/>
            </a:effectRef>
            <a:fontRef idx="minor">
              <a:schemeClr val="tx1"/>
            </a:fontRef>
          </p:style>
        </p:cxnSp>
      </p:grpSp>
      <p:sp>
        <p:nvSpPr>
          <p:cNvPr id="20" name="Rectangle 19"/>
          <p:cNvSpPr/>
          <p:nvPr/>
        </p:nvSpPr>
        <p:spPr>
          <a:xfrm>
            <a:off x="259831" y="4027425"/>
            <a:ext cx="7286824" cy="502766"/>
          </a:xfrm>
          <a:prstGeom prst="rect">
            <a:avLst/>
          </a:prstGeom>
        </p:spPr>
        <p:txBody>
          <a:bodyPr wrap="square">
            <a:spAutoFit/>
          </a:bodyPr>
          <a:lstStyle/>
          <a:p>
            <a:r>
              <a:rPr lang="en-US" sz="2667" b="1" dirty="0"/>
              <a:t>How to get a void-free and defect-free film?</a:t>
            </a:r>
            <a:endParaRPr lang="en-GB" sz="2667" b="1" dirty="0"/>
          </a:p>
        </p:txBody>
      </p:sp>
      <p:sp>
        <p:nvSpPr>
          <p:cNvPr id="29" name="Slide Number Placeholder 3"/>
          <p:cNvSpPr txBox="1">
            <a:spLocks/>
          </p:cNvSpPr>
          <p:nvPr/>
        </p:nvSpPr>
        <p:spPr>
          <a:xfrm>
            <a:off x="10913835" y="6356351"/>
            <a:ext cx="668565" cy="365125"/>
          </a:xfrm>
          <a:prstGeom prst="rect">
            <a:avLst/>
          </a:prstGeom>
        </p:spPr>
        <p:txBody>
          <a:bodyPr vert="horz" lIns="121920" tIns="60960" rIns="121920" bIns="60960" rtlCol="0" anchor="ctr"/>
          <a:lstStyle>
            <a:defPPr>
              <a:defRPr lang="en-US"/>
            </a:defPPr>
            <a:lvl1pPr marL="0" algn="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solidFill>
                  <a:schemeClr val="tx1"/>
                </a:solidFill>
              </a:rPr>
              <a:t>4</a:t>
            </a:r>
          </a:p>
        </p:txBody>
      </p:sp>
      <p:sp>
        <p:nvSpPr>
          <p:cNvPr id="2" name="Rectangle 1"/>
          <p:cNvSpPr/>
          <p:nvPr/>
        </p:nvSpPr>
        <p:spPr>
          <a:xfrm>
            <a:off x="439657" y="4164488"/>
            <a:ext cx="6200993" cy="2554354"/>
          </a:xfrm>
          <a:prstGeom prst="rect">
            <a:avLst/>
          </a:prstGeom>
        </p:spPr>
        <p:txBody>
          <a:bodyPr wrap="none">
            <a:spAutoFit/>
          </a:bodyPr>
          <a:lstStyle/>
          <a:p>
            <a:endParaRPr lang="en-GB" sz="2400" dirty="0"/>
          </a:p>
          <a:p>
            <a:pPr marL="457189" indent="-457189">
              <a:buFont typeface="+mj-lt"/>
              <a:buAutoNum type="arabicPeriod"/>
            </a:pPr>
            <a:r>
              <a:rPr lang="en-GB" sz="2400" dirty="0"/>
              <a:t>Increase the fraction of metal ions -&gt; </a:t>
            </a:r>
            <a:r>
              <a:rPr lang="en-GB" sz="2400" dirty="0" err="1"/>
              <a:t>HiPIMS</a:t>
            </a:r>
            <a:endParaRPr lang="en-GB" sz="2400" dirty="0"/>
          </a:p>
          <a:p>
            <a:pPr marL="457189" indent="-457189">
              <a:buFont typeface="+mj-lt"/>
              <a:buAutoNum type="arabicPeriod"/>
            </a:pPr>
            <a:endParaRPr lang="en-GB" sz="2133" dirty="0"/>
          </a:p>
          <a:p>
            <a:pPr marL="457189" indent="-457189">
              <a:buFont typeface="+mj-lt"/>
              <a:buAutoNum type="arabicPeriod"/>
            </a:pPr>
            <a:r>
              <a:rPr lang="en-GB" sz="2400" dirty="0"/>
              <a:t>Increase metal ions energy:</a:t>
            </a:r>
          </a:p>
          <a:p>
            <a:pPr marL="990575" lvl="1" indent="-380990">
              <a:buFont typeface="Arial" panose="020B0604020202020204" pitchFamily="34" charset="0"/>
              <a:buChar char="•"/>
            </a:pPr>
            <a:r>
              <a:rPr lang="en-US" sz="2133" dirty="0">
                <a:solidFill>
                  <a:schemeClr val="accent6">
                    <a:lumMod val="50000"/>
                  </a:schemeClr>
                </a:solidFill>
              </a:rPr>
              <a:t>By a negatively biased substrate</a:t>
            </a:r>
          </a:p>
          <a:p>
            <a:pPr marL="990575" lvl="1" indent="-380990">
              <a:buFont typeface="Arial" panose="020B0604020202020204" pitchFamily="34" charset="0"/>
              <a:buChar char="•"/>
            </a:pPr>
            <a:r>
              <a:rPr lang="en-US" sz="2133" dirty="0">
                <a:solidFill>
                  <a:srgbClr val="326E46"/>
                </a:solidFill>
              </a:rPr>
              <a:t>By a positive pulse (PP)</a:t>
            </a:r>
          </a:p>
          <a:p>
            <a:endParaRPr lang="en-GB" sz="2400" dirty="0"/>
          </a:p>
        </p:txBody>
      </p:sp>
      <p:cxnSp>
        <p:nvCxnSpPr>
          <p:cNvPr id="9" name="Straight Arrow Connector 8"/>
          <p:cNvCxnSpPr/>
          <p:nvPr/>
        </p:nvCxnSpPr>
        <p:spPr>
          <a:xfrm>
            <a:off x="3276900" y="1001987"/>
            <a:ext cx="1669989" cy="692159"/>
          </a:xfrm>
          <a:prstGeom prst="straightConnector1">
            <a:avLst/>
          </a:prstGeom>
          <a:ln w="38100">
            <a:solidFill>
              <a:srgbClr val="FF0000"/>
            </a:solidFill>
            <a:tailEnd type="triangle"/>
          </a:ln>
        </p:spPr>
        <p:style>
          <a:lnRef idx="1">
            <a:schemeClr val="dk1"/>
          </a:lnRef>
          <a:fillRef idx="0">
            <a:schemeClr val="dk1"/>
          </a:fillRef>
          <a:effectRef idx="0">
            <a:schemeClr val="dk1"/>
          </a:effectRef>
          <a:fontRef idx="minor">
            <a:schemeClr val="tx1"/>
          </a:fontRef>
        </p:style>
      </p:cxnSp>
      <p:sp>
        <p:nvSpPr>
          <p:cNvPr id="3" name="Oval 2"/>
          <p:cNvSpPr/>
          <p:nvPr/>
        </p:nvSpPr>
        <p:spPr>
          <a:xfrm>
            <a:off x="9364152" y="3459190"/>
            <a:ext cx="469513" cy="438599"/>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8" name="Oval 27"/>
          <p:cNvSpPr/>
          <p:nvPr/>
        </p:nvSpPr>
        <p:spPr>
          <a:xfrm>
            <a:off x="9399400" y="5879519"/>
            <a:ext cx="469513" cy="438599"/>
          </a:xfrm>
          <a:prstGeom prst="ellipse">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cxnSp>
        <p:nvCxnSpPr>
          <p:cNvPr id="41" name="Straight Connector 40"/>
          <p:cNvCxnSpPr/>
          <p:nvPr/>
        </p:nvCxnSpPr>
        <p:spPr>
          <a:xfrm>
            <a:off x="4761467" y="954375"/>
            <a:ext cx="2428043" cy="0"/>
          </a:xfrm>
          <a:prstGeom prst="line">
            <a:avLst/>
          </a:prstGeom>
          <a:ln w="28575">
            <a:solidFill>
              <a:schemeClr val="tx2"/>
            </a:solidFill>
            <a:headEnd type="arrow"/>
            <a:tailEnd type="arrow"/>
          </a:ln>
        </p:spPr>
        <p:style>
          <a:lnRef idx="1">
            <a:schemeClr val="accent6"/>
          </a:lnRef>
          <a:fillRef idx="0">
            <a:schemeClr val="accent6"/>
          </a:fillRef>
          <a:effectRef idx="0">
            <a:schemeClr val="accent6"/>
          </a:effectRef>
          <a:fontRef idx="minor">
            <a:schemeClr val="tx1"/>
          </a:fontRef>
        </p:style>
      </p:cxnSp>
      <p:sp>
        <p:nvSpPr>
          <p:cNvPr id="42" name="Rectangle 41"/>
          <p:cNvSpPr/>
          <p:nvPr/>
        </p:nvSpPr>
        <p:spPr>
          <a:xfrm>
            <a:off x="5550947" y="602825"/>
            <a:ext cx="1149443" cy="379656"/>
          </a:xfrm>
          <a:prstGeom prst="rect">
            <a:avLst/>
          </a:prstGeom>
        </p:spPr>
        <p:txBody>
          <a:bodyPr wrap="square">
            <a:spAutoFit/>
          </a:bodyPr>
          <a:lstStyle/>
          <a:p>
            <a:r>
              <a:rPr lang="fr-CH" sz="1867" dirty="0">
                <a:solidFill>
                  <a:schemeClr val="tx2"/>
                </a:solidFill>
              </a:rPr>
              <a:t>252 mm</a:t>
            </a:r>
            <a:endParaRPr lang="en-GB" sz="1867" dirty="0">
              <a:solidFill>
                <a:schemeClr val="tx2"/>
              </a:solidFill>
            </a:endParaRPr>
          </a:p>
        </p:txBody>
      </p:sp>
      <p:sp>
        <p:nvSpPr>
          <p:cNvPr id="34" name="Oval 33"/>
          <p:cNvSpPr/>
          <p:nvPr/>
        </p:nvSpPr>
        <p:spPr>
          <a:xfrm>
            <a:off x="5007573" y="1533959"/>
            <a:ext cx="416667" cy="414453"/>
          </a:xfrm>
          <a:prstGeom prst="ellipse">
            <a:avLst/>
          </a:prstGeom>
          <a:solidFill>
            <a:schemeClr val="bg1"/>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39" name="Oval 38"/>
          <p:cNvSpPr/>
          <p:nvPr/>
        </p:nvSpPr>
        <p:spPr>
          <a:xfrm>
            <a:off x="5033881" y="3002155"/>
            <a:ext cx="416667" cy="414453"/>
          </a:xfrm>
          <a:prstGeom prst="ellipse">
            <a:avLst/>
          </a:prstGeom>
          <a:solidFill>
            <a:schemeClr val="bg1"/>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40" name="Oval 39"/>
          <p:cNvSpPr/>
          <p:nvPr/>
        </p:nvSpPr>
        <p:spPr>
          <a:xfrm>
            <a:off x="6373421" y="3008814"/>
            <a:ext cx="416667" cy="414453"/>
          </a:xfrm>
          <a:prstGeom prst="ellipse">
            <a:avLst/>
          </a:prstGeom>
          <a:solidFill>
            <a:schemeClr val="bg1"/>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43" name="Oval 42"/>
          <p:cNvSpPr/>
          <p:nvPr/>
        </p:nvSpPr>
        <p:spPr>
          <a:xfrm>
            <a:off x="6369059" y="1527394"/>
            <a:ext cx="416667" cy="414453"/>
          </a:xfrm>
          <a:prstGeom prst="ellipse">
            <a:avLst/>
          </a:prstGeom>
          <a:solidFill>
            <a:schemeClr val="bg1"/>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44" name="Oval 43"/>
          <p:cNvSpPr/>
          <p:nvPr/>
        </p:nvSpPr>
        <p:spPr>
          <a:xfrm>
            <a:off x="5766259" y="2281428"/>
            <a:ext cx="416667" cy="414453"/>
          </a:xfrm>
          <a:prstGeom prst="ellipse">
            <a:avLst/>
          </a:prstGeom>
          <a:solidFill>
            <a:schemeClr val="bg1"/>
          </a:solid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31" name="TextBox 30">
            <a:extLst>
              <a:ext uri="{FF2B5EF4-FFF2-40B4-BE49-F238E27FC236}">
                <a16:creationId xmlns:a16="http://schemas.microsoft.com/office/drawing/2014/main" id="{DFD9E316-87D4-4A21-98EC-44DD3463A42D}"/>
              </a:ext>
            </a:extLst>
          </p:cNvPr>
          <p:cNvSpPr txBox="1"/>
          <p:nvPr/>
        </p:nvSpPr>
        <p:spPr>
          <a:xfrm>
            <a:off x="8918889" y="203856"/>
            <a:ext cx="2932534"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A.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Grudiev</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 F. </a:t>
            </a:r>
            <a:r>
              <a:rPr kumimoji="0" lang="en-US" b="0" i="0" u="none" strike="noStrike" kern="1200" cap="none" spc="0" normalizeH="0" baseline="0" noProof="0" dirty="0" err="1" smtClean="0">
                <a:ln>
                  <a:noFill/>
                </a:ln>
                <a:solidFill>
                  <a:srgbClr val="0070C0"/>
                </a:solidFill>
                <a:effectLst/>
                <a:uLnTx/>
                <a:uFillTx/>
                <a:latin typeface="Calibri" panose="020F0502020204030204"/>
                <a:ea typeface="+mn-ea"/>
                <a:cs typeface="+mn-cs"/>
              </a:rPr>
              <a:t>Avino</a:t>
            </a: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 A. Sublet</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64750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
                                            <p:txEl>
                                              <p:pRg st="5" end="5"/>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20" grpId="0"/>
      <p:bldP spid="3" grpId="0" animBg="1"/>
      <p:bldP spid="2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EIC RF systems (1/4)</a:t>
            </a:r>
            <a:endParaRPr lang="en-GB" dirty="0"/>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639098" y="1442167"/>
                <a:ext cx="7875638" cy="4840646"/>
              </a:xfrm>
            </p:spPr>
            <p:txBody>
              <a:bodyPr>
                <a:normAutofit/>
              </a:bodyPr>
              <a:lstStyle/>
              <a:p>
                <a:r>
                  <a:rPr lang="en-GB" dirty="0" err="1" smtClean="0"/>
                  <a:t>eSR</a:t>
                </a:r>
                <a:r>
                  <a:rPr lang="en-GB" dirty="0" smtClean="0"/>
                  <a:t>: </a:t>
                </a:r>
                <a:r>
                  <a:rPr lang="en-GB" dirty="0" smtClean="0"/>
                  <a:t/>
                </a:r>
                <a:br>
                  <a:rPr lang="en-GB" dirty="0" smtClean="0"/>
                </a:br>
                <a:r>
                  <a:rPr lang="en-GB" dirty="0" smtClean="0"/>
                  <a:t>Total RF voltage 70 MV,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𝜎</m:t>
                        </m:r>
                      </m:e>
                      <m:sub>
                        <m:r>
                          <a:rPr lang="en-GB" b="0" i="1" smtClean="0">
                            <a:latin typeface="Cambria Math" panose="02040503050406030204" pitchFamily="18" charset="0"/>
                          </a:rPr>
                          <m:t>𝑧</m:t>
                        </m:r>
                      </m:sub>
                    </m:sSub>
                    <m:r>
                      <a:rPr lang="en-GB" b="0" i="1" smtClean="0">
                        <a:latin typeface="Cambria Math" panose="02040503050406030204" pitchFamily="18" charset="0"/>
                      </a:rPr>
                      <m:t>≈1 </m:t>
                    </m:r>
                    <m:r>
                      <m:rPr>
                        <m:sty m:val="p"/>
                      </m:rPr>
                      <a:rPr lang="en-GB" b="0" i="0" smtClean="0">
                        <a:latin typeface="Cambria Math" panose="02040503050406030204" pitchFamily="18" charset="0"/>
                      </a:rPr>
                      <m:t>cm</m:t>
                    </m:r>
                  </m:oMath>
                </a14:m>
                <a:r>
                  <a:rPr lang="en-GB" dirty="0" smtClean="0"/>
                  <a:t>,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m:rPr>
                            <m:sty m:val="p"/>
                          </m:rPr>
                          <a:rPr lang="en-GB" b="0" i="0" smtClean="0">
                            <a:latin typeface="Cambria Math" panose="02040503050406030204" pitchFamily="18" charset="0"/>
                          </a:rPr>
                          <m:t>B</m:t>
                        </m:r>
                      </m:sub>
                    </m:sSub>
                    <m:r>
                      <a:rPr lang="en-GB" b="0" i="1" smtClean="0">
                        <a:latin typeface="Cambria Math" panose="02040503050406030204" pitchFamily="18" charset="0"/>
                      </a:rPr>
                      <m:t>=2.5 </m:t>
                    </m:r>
                    <m:r>
                      <m:rPr>
                        <m:sty m:val="p"/>
                      </m:rPr>
                      <a:rPr lang="en-GB" b="0" i="0" smtClean="0">
                        <a:latin typeface="Cambria Math" panose="02040503050406030204" pitchFamily="18" charset="0"/>
                      </a:rPr>
                      <m:t>A</m:t>
                    </m:r>
                  </m:oMath>
                </a14:m>
                <a:r>
                  <a:rPr lang="en-GB" dirty="0" smtClean="0"/>
                  <a:t>.</a:t>
                </a:r>
              </a:p>
              <a:p>
                <a:pPr lvl="1"/>
                <a:r>
                  <a:rPr lang="en-GB" dirty="0" smtClean="0"/>
                  <a:t>Choice: 14 CMs, one 2-cell cavity/CM for </a:t>
                </a:r>
                <a:br>
                  <a:rPr lang="en-GB" dirty="0" smtClean="0"/>
                </a:br>
                <a:r>
                  <a:rPr lang="en-GB" dirty="0" smtClean="0"/>
                  <a:t>5 MV, 591 MHz, 0.8 </a:t>
                </a:r>
                <a:r>
                  <a:rPr lang="en-GB" dirty="0" smtClean="0"/>
                  <a:t>MW/cavity – power limited.</a:t>
                </a:r>
                <a:endParaRPr lang="en-GB" dirty="0" smtClean="0"/>
              </a:p>
              <a:p>
                <a:pPr lvl="1"/>
                <a:r>
                  <a:rPr lang="en-GB" dirty="0" smtClean="0"/>
                  <a:t>Requires 2 adjustable 500 kW FPCs.</a:t>
                </a:r>
              </a:p>
              <a:p>
                <a:pPr lvl="1"/>
                <a:r>
                  <a:rPr lang="en-GB" dirty="0" smtClean="0"/>
                  <a:t>Strong HOM damping.</a:t>
                </a:r>
              </a:p>
              <a:p>
                <a:pPr lvl="1"/>
                <a:r>
                  <a:rPr lang="en-GB" dirty="0" smtClean="0"/>
                  <a:t>Option, presently studied: 1-cell cavities, </a:t>
                </a:r>
                <a:br>
                  <a:rPr lang="en-GB" dirty="0" smtClean="0"/>
                </a:br>
                <a:r>
                  <a:rPr lang="en-GB" dirty="0" smtClean="0"/>
                  <a:t>would require 28 CMs.</a:t>
                </a:r>
              </a:p>
              <a:p>
                <a:pPr lvl="1"/>
                <a:r>
                  <a:rPr lang="en-GB" dirty="0" smtClean="0"/>
                  <a:t>Q: Would a lower frequency make things </a:t>
                </a:r>
                <a:br>
                  <a:rPr lang="en-GB" dirty="0" smtClean="0"/>
                </a:br>
                <a:r>
                  <a:rPr lang="en-GB" dirty="0" smtClean="0"/>
                  <a:t>simpler? </a:t>
                </a:r>
                <a:br>
                  <a:rPr lang="en-GB" dirty="0" smtClean="0"/>
                </a:br>
                <a:r>
                  <a:rPr lang="en-GB" dirty="0" smtClean="0"/>
                  <a:t>(e.g. 394 MHz – synergy with FCC) – see next </a:t>
                </a:r>
                <a:br>
                  <a:rPr lang="en-GB" dirty="0" smtClean="0"/>
                </a:br>
                <a:r>
                  <a:rPr lang="en-GB" dirty="0" smtClean="0"/>
                  <a:t>slide!</a:t>
                </a: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639098" y="1442167"/>
                <a:ext cx="7875638" cy="4840646"/>
              </a:xfrm>
              <a:blipFill>
                <a:blip r:embed="rId2"/>
                <a:stretch>
                  <a:fillRect l="-1393" t="-2141"/>
                </a:stretch>
              </a:blipFill>
            </p:spPr>
            <p:txBody>
              <a:bodyPr/>
              <a:lstStyle/>
              <a:p>
                <a:r>
                  <a:rPr lang="en-GB">
                    <a:noFill/>
                  </a:rPr>
                  <a:t> </a:t>
                </a:r>
              </a:p>
            </p:txBody>
          </p:sp>
        </mc:Fallback>
      </mc:AlternateContent>
      <p:grpSp>
        <p:nvGrpSpPr>
          <p:cNvPr id="6" name="Group 5"/>
          <p:cNvGrpSpPr/>
          <p:nvPr/>
        </p:nvGrpSpPr>
        <p:grpSpPr>
          <a:xfrm>
            <a:off x="7547865" y="2336074"/>
            <a:ext cx="4345858" cy="3654287"/>
            <a:chOff x="7266039" y="2286198"/>
            <a:chExt cx="4345858" cy="3654287"/>
          </a:xfrm>
        </p:grpSpPr>
        <p:pic>
          <p:nvPicPr>
            <p:cNvPr id="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4031" r="2897"/>
            <a:stretch/>
          </p:blipFill>
          <p:spPr bwMode="auto">
            <a:xfrm>
              <a:off x="7266039" y="2286198"/>
              <a:ext cx="4345858" cy="328495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7266039" y="5571153"/>
              <a:ext cx="4345858" cy="369332"/>
            </a:xfrm>
            <a:prstGeom prst="rect">
              <a:avLst/>
            </a:prstGeom>
            <a:noFill/>
          </p:spPr>
          <p:txBody>
            <a:bodyPr wrap="square" rtlCol="0">
              <a:spAutoFit/>
            </a:bodyPr>
            <a:lstStyle/>
            <a:p>
              <a:pPr algn="ctr"/>
              <a:r>
                <a:rPr lang="en-GB" dirty="0" smtClean="0"/>
                <a:t>Baseline </a:t>
              </a:r>
              <a:r>
                <a:rPr lang="en-GB" dirty="0" err="1" smtClean="0"/>
                <a:t>eSR</a:t>
              </a:r>
              <a:r>
                <a:rPr lang="en-GB" dirty="0" smtClean="0"/>
                <a:t>: 2-cell, single-cavity CM</a:t>
              </a:r>
              <a:endParaRPr lang="en-GB" dirty="0"/>
            </a:p>
          </p:txBody>
        </p:sp>
      </p:grpSp>
      <p:sp>
        <p:nvSpPr>
          <p:cNvPr id="7" name="TextBox 6">
            <a:extLst>
              <a:ext uri="{FF2B5EF4-FFF2-40B4-BE49-F238E27FC236}">
                <a16:creationId xmlns:a16="http://schemas.microsoft.com/office/drawing/2014/main" id="{DFD9E316-87D4-4A21-98EC-44DD3463A42D}"/>
              </a:ext>
            </a:extLst>
          </p:cNvPr>
          <p:cNvSpPr txBox="1"/>
          <p:nvPr/>
        </p:nvSpPr>
        <p:spPr>
          <a:xfrm>
            <a:off x="9846816" y="203856"/>
            <a:ext cx="20469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K. Smith, 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Rimmer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8" name="Date Placeholder 7"/>
          <p:cNvSpPr>
            <a:spLocks noGrp="1"/>
          </p:cNvSpPr>
          <p:nvPr>
            <p:ph type="dt" sz="half" idx="10"/>
          </p:nvPr>
        </p:nvSpPr>
        <p:spPr/>
        <p:txBody>
          <a:bodyPr/>
          <a:lstStyle/>
          <a:p>
            <a:r>
              <a:rPr lang="en-US" smtClean="0"/>
              <a:t>8 October 2020</a:t>
            </a:r>
            <a:endParaRPr lang="en-GB"/>
          </a:p>
        </p:txBody>
      </p:sp>
      <p:sp>
        <p:nvSpPr>
          <p:cNvPr id="9" name="Footer Placeholder 8"/>
          <p:cNvSpPr>
            <a:spLocks noGrp="1"/>
          </p:cNvSpPr>
          <p:nvPr>
            <p:ph type="ftr" sz="quarter" idx="11"/>
          </p:nvPr>
        </p:nvSpPr>
        <p:spPr/>
        <p:txBody>
          <a:bodyPr/>
          <a:lstStyle/>
          <a:p>
            <a:r>
              <a:rPr lang="en-GB" smtClean="0"/>
              <a:t>Erk Jensen/CERN      -         EIC/FCC-ee Commonalities of RF Systems</a:t>
            </a:r>
            <a:endParaRPr lang="en-GB"/>
          </a:p>
        </p:txBody>
      </p:sp>
      <p:sp>
        <p:nvSpPr>
          <p:cNvPr id="10" name="Slide Number Placeholder 9"/>
          <p:cNvSpPr>
            <a:spLocks noGrp="1"/>
          </p:cNvSpPr>
          <p:nvPr>
            <p:ph type="sldNum" sz="quarter" idx="12"/>
          </p:nvPr>
        </p:nvSpPr>
        <p:spPr/>
        <p:txBody>
          <a:bodyPr/>
          <a:lstStyle/>
          <a:p>
            <a:fld id="{67602582-7AAF-4A3E-8BA5-49CA6D61B5E0}" type="slidenum">
              <a:rPr lang="en-GB" smtClean="0"/>
              <a:t>4</a:t>
            </a:fld>
            <a:endParaRPr lang="en-GB"/>
          </a:p>
        </p:txBody>
      </p:sp>
    </p:spTree>
    <p:extLst>
      <p:ext uri="{BB962C8B-B14F-4D97-AF65-F5344CB8AC3E}">
        <p14:creationId xmlns:p14="http://schemas.microsoft.com/office/powerpoint/2010/main" val="3364570383"/>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smtClean="0"/>
              <a:t>Summary</a:t>
            </a:r>
            <a:endParaRPr lang="en-GB" dirty="0"/>
          </a:p>
        </p:txBody>
      </p:sp>
      <p:sp>
        <p:nvSpPr>
          <p:cNvPr id="5" name="Content Placeholder 4"/>
          <p:cNvSpPr>
            <a:spLocks noGrp="1"/>
          </p:cNvSpPr>
          <p:nvPr>
            <p:ph idx="1"/>
          </p:nvPr>
        </p:nvSpPr>
        <p:spPr>
          <a:xfrm>
            <a:off x="838200" y="1465006"/>
            <a:ext cx="10515600" cy="4711957"/>
          </a:xfrm>
        </p:spPr>
        <p:txBody>
          <a:bodyPr>
            <a:normAutofit fontScale="92500" lnSpcReduction="10000"/>
          </a:bodyPr>
          <a:lstStyle/>
          <a:p>
            <a:r>
              <a:rPr lang="en-GB" dirty="0" smtClean="0"/>
              <a:t>There are a number of “similarities” (if not commonalities) between the different versions of the FCC-</a:t>
            </a:r>
            <a:r>
              <a:rPr lang="en-GB" dirty="0" err="1" smtClean="0"/>
              <a:t>ee</a:t>
            </a:r>
            <a:r>
              <a:rPr lang="en-GB" dirty="0" smtClean="0"/>
              <a:t> and the EIC RF systems</a:t>
            </a:r>
          </a:p>
          <a:p>
            <a:r>
              <a:rPr lang="en-GB" dirty="0" smtClean="0"/>
              <a:t>Areas of common interest – possible collaboration:</a:t>
            </a:r>
          </a:p>
          <a:p>
            <a:pPr lvl="1"/>
            <a:r>
              <a:rPr lang="en-GB" dirty="0" smtClean="0"/>
              <a:t>Cavity and CM design and optimisation</a:t>
            </a:r>
          </a:p>
          <a:p>
            <a:pPr lvl="1"/>
            <a:r>
              <a:rPr lang="en-GB" dirty="0" smtClean="0"/>
              <a:t>Fundamental power couplers of MW class</a:t>
            </a:r>
          </a:p>
          <a:p>
            <a:pPr lvl="1"/>
            <a:r>
              <a:rPr lang="en-GB" dirty="0" smtClean="0"/>
              <a:t>HOM damping</a:t>
            </a:r>
          </a:p>
          <a:p>
            <a:pPr lvl="1"/>
            <a:r>
              <a:rPr lang="en-GB" dirty="0" smtClean="0"/>
              <a:t>RF Power generation (in particular SSPAs)</a:t>
            </a:r>
          </a:p>
          <a:p>
            <a:pPr lvl="1"/>
            <a:r>
              <a:rPr lang="en-GB" dirty="0" smtClean="0"/>
              <a:t>Crab cavities</a:t>
            </a:r>
          </a:p>
          <a:p>
            <a:r>
              <a:rPr lang="en-GB" dirty="0" smtClean="0"/>
              <a:t>Synergies could be maximized when choosing similar frequencies (please reconsider 394 MHz for </a:t>
            </a:r>
            <a:r>
              <a:rPr lang="en-GB" dirty="0" err="1" smtClean="0"/>
              <a:t>eSR</a:t>
            </a:r>
            <a:r>
              <a:rPr lang="en-GB" dirty="0" smtClean="0"/>
              <a:t>)</a:t>
            </a:r>
          </a:p>
          <a:p>
            <a:r>
              <a:rPr lang="en-GB" dirty="0" smtClean="0"/>
              <a:t>CERN wishes to collaborate – it is a “win-win” scenario.</a:t>
            </a:r>
          </a:p>
          <a:p>
            <a:r>
              <a:rPr lang="en-GB" dirty="0" smtClean="0"/>
              <a:t>Thank you very much!</a:t>
            </a:r>
            <a:endParaRPr lang="en-GB" dirty="0"/>
          </a:p>
        </p:txBody>
      </p:sp>
      <p:sp>
        <p:nvSpPr>
          <p:cNvPr id="6" name="Date Placeholder 5"/>
          <p:cNvSpPr>
            <a:spLocks noGrp="1"/>
          </p:cNvSpPr>
          <p:nvPr>
            <p:ph type="dt" sz="half" idx="10"/>
          </p:nvPr>
        </p:nvSpPr>
        <p:spPr/>
        <p:txBody>
          <a:bodyPr/>
          <a:lstStyle/>
          <a:p>
            <a:r>
              <a:rPr lang="en-US" smtClean="0"/>
              <a:t>8 October 2020</a:t>
            </a:r>
            <a:endParaRPr lang="en-GB"/>
          </a:p>
        </p:txBody>
      </p:sp>
      <p:sp>
        <p:nvSpPr>
          <p:cNvPr id="7" name="Footer Placeholder 6"/>
          <p:cNvSpPr>
            <a:spLocks noGrp="1"/>
          </p:cNvSpPr>
          <p:nvPr>
            <p:ph type="ftr" sz="quarter" idx="11"/>
          </p:nvPr>
        </p:nvSpPr>
        <p:spPr/>
        <p:txBody>
          <a:bodyPr/>
          <a:lstStyle/>
          <a:p>
            <a:r>
              <a:rPr lang="en-GB" smtClean="0"/>
              <a:t>Erk Jensen/CERN      -         EIC/FCC-ee Commonalities of RF Systems</a:t>
            </a:r>
            <a:endParaRPr lang="en-GB"/>
          </a:p>
        </p:txBody>
      </p:sp>
      <p:sp>
        <p:nvSpPr>
          <p:cNvPr id="8" name="Slide Number Placeholder 7"/>
          <p:cNvSpPr>
            <a:spLocks noGrp="1"/>
          </p:cNvSpPr>
          <p:nvPr>
            <p:ph type="sldNum" sz="quarter" idx="12"/>
          </p:nvPr>
        </p:nvSpPr>
        <p:spPr/>
        <p:txBody>
          <a:bodyPr/>
          <a:lstStyle/>
          <a:p>
            <a:fld id="{67602582-7AAF-4A3E-8BA5-49CA6D61B5E0}" type="slidenum">
              <a:rPr lang="en-GB" smtClean="0"/>
              <a:t>40</a:t>
            </a:fld>
            <a:endParaRPr lang="en-GB"/>
          </a:p>
        </p:txBody>
      </p:sp>
    </p:spTree>
    <p:extLst>
      <p:ext uri="{BB962C8B-B14F-4D97-AF65-F5344CB8AC3E}">
        <p14:creationId xmlns:p14="http://schemas.microsoft.com/office/powerpoint/2010/main" val="41402029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p:txBody>
              <a:bodyPr/>
              <a:lstStyle/>
              <a:p>
                <a:r>
                  <a:rPr lang="en-GB" dirty="0" smtClean="0"/>
                  <a:t>EIC RF systems (2/4) – </a:t>
                </a:r>
                <a:r>
                  <a:rPr lang="en-GB" dirty="0" err="1" smtClean="0"/>
                  <a:t>eSR</a:t>
                </a:r>
                <a:r>
                  <a:rPr lang="en-GB" dirty="0" smtClean="0"/>
                  <a:t> choice of </a:t>
                </a:r>
                <a14:m>
                  <m:oMath xmlns:m="http://schemas.openxmlformats.org/officeDocument/2006/math">
                    <m:r>
                      <a:rPr lang="en-GB" b="0" i="1" smtClean="0">
                        <a:latin typeface="Cambria Math" panose="02040503050406030204" pitchFamily="18" charset="0"/>
                      </a:rPr>
                      <m:t>𝑓</m:t>
                    </m:r>
                  </m:oMath>
                </a14:m>
                <a:endParaRPr lang="en-GB" dirty="0"/>
              </a:p>
            </p:txBody>
          </p:sp>
        </mc:Choice>
        <mc:Fallback xmlns="">
          <p:sp>
            <p:nvSpPr>
              <p:cNvPr id="2" name="Title 1"/>
              <p:cNvSpPr>
                <a:spLocks noGrp="1" noRot="1" noChangeAspect="1" noMove="1" noResize="1" noEditPoints="1" noAdjustHandles="1" noChangeArrowheads="1" noChangeShapeType="1" noTextEdit="1"/>
              </p:cNvSpPr>
              <p:nvPr>
                <p:ph type="title"/>
              </p:nvPr>
            </p:nvSpPr>
            <p:spPr>
              <a:blipFill>
                <a:blip r:embed="rId2"/>
                <a:stretch>
                  <a:fillRect l="-2377"/>
                </a:stretch>
              </a:blipFill>
            </p:spPr>
            <p:txBody>
              <a:bodyPr/>
              <a:lstStyle/>
              <a:p>
                <a:r>
                  <a:rPr lang="en-GB">
                    <a:noFill/>
                  </a:rPr>
                  <a:t> </a:t>
                </a:r>
              </a:p>
            </p:txBody>
          </p:sp>
        </mc:Fallback>
      </mc:AlternateContent>
      <p:graphicFrame>
        <p:nvGraphicFramePr>
          <p:cNvPr id="5" name="Table 4"/>
          <p:cNvGraphicFramePr>
            <a:graphicFrameLocks noGrp="1"/>
          </p:cNvGraphicFramePr>
          <p:nvPr>
            <p:extLst>
              <p:ext uri="{D42A27DB-BD31-4B8C-83A1-F6EECF244321}">
                <p14:modId xmlns:p14="http://schemas.microsoft.com/office/powerpoint/2010/main" val="2335974187"/>
              </p:ext>
            </p:extLst>
          </p:nvPr>
        </p:nvGraphicFramePr>
        <p:xfrm>
          <a:off x="1494501" y="1435049"/>
          <a:ext cx="9202996" cy="4582291"/>
        </p:xfrm>
        <a:graphic>
          <a:graphicData uri="http://schemas.openxmlformats.org/drawingml/2006/table">
            <a:tbl>
              <a:tblPr firstRow="1" bandRow="1">
                <a:tableStyleId>{5C22544A-7EE6-4342-B048-85BDC9FD1C3A}</a:tableStyleId>
              </a:tblPr>
              <a:tblGrid>
                <a:gridCol w="2300749">
                  <a:extLst>
                    <a:ext uri="{9D8B030D-6E8A-4147-A177-3AD203B41FA5}">
                      <a16:colId xmlns:a16="http://schemas.microsoft.com/office/drawing/2014/main" val="20000"/>
                    </a:ext>
                  </a:extLst>
                </a:gridCol>
                <a:gridCol w="2300749">
                  <a:extLst>
                    <a:ext uri="{9D8B030D-6E8A-4147-A177-3AD203B41FA5}">
                      <a16:colId xmlns:a16="http://schemas.microsoft.com/office/drawing/2014/main" val="20001"/>
                    </a:ext>
                  </a:extLst>
                </a:gridCol>
                <a:gridCol w="2300749">
                  <a:extLst>
                    <a:ext uri="{9D8B030D-6E8A-4147-A177-3AD203B41FA5}">
                      <a16:colId xmlns:a16="http://schemas.microsoft.com/office/drawing/2014/main" val="20002"/>
                    </a:ext>
                  </a:extLst>
                </a:gridCol>
                <a:gridCol w="2300749">
                  <a:extLst>
                    <a:ext uri="{9D8B030D-6E8A-4147-A177-3AD203B41FA5}">
                      <a16:colId xmlns:a16="http://schemas.microsoft.com/office/drawing/2014/main" val="20003"/>
                    </a:ext>
                  </a:extLst>
                </a:gridCol>
              </a:tblGrid>
              <a:tr h="361081">
                <a:tc>
                  <a:txBody>
                    <a:bodyPr/>
                    <a:lstStyle/>
                    <a:p>
                      <a:pPr algn="ctr"/>
                      <a:endParaRPr lang="en-US" sz="1600" dirty="0"/>
                    </a:p>
                  </a:txBody>
                  <a:tcPr/>
                </a:tc>
                <a:tc>
                  <a:txBody>
                    <a:bodyPr/>
                    <a:lstStyle/>
                    <a:p>
                      <a:pPr algn="ctr"/>
                      <a:r>
                        <a:rPr lang="en-US" sz="1600" dirty="0"/>
                        <a:t>394</a:t>
                      </a:r>
                    </a:p>
                  </a:txBody>
                  <a:tcPr/>
                </a:tc>
                <a:tc>
                  <a:txBody>
                    <a:bodyPr/>
                    <a:lstStyle/>
                    <a:p>
                      <a:pPr algn="ctr"/>
                      <a:r>
                        <a:rPr lang="en-US" sz="1600" dirty="0"/>
                        <a:t>591</a:t>
                      </a:r>
                    </a:p>
                  </a:txBody>
                  <a:tcPr/>
                </a:tc>
                <a:tc>
                  <a:txBody>
                    <a:bodyPr/>
                    <a:lstStyle/>
                    <a:p>
                      <a:pPr algn="ctr"/>
                      <a:r>
                        <a:rPr lang="en-US" sz="1600" dirty="0"/>
                        <a:t>788</a:t>
                      </a:r>
                    </a:p>
                  </a:txBody>
                  <a:tcPr/>
                </a:tc>
                <a:extLst>
                  <a:ext uri="{0D108BD9-81ED-4DB2-BD59-A6C34878D82A}">
                    <a16:rowId xmlns:a16="http://schemas.microsoft.com/office/drawing/2014/main" val="10000"/>
                  </a:ext>
                </a:extLst>
              </a:tr>
              <a:tr h="361081">
                <a:tc>
                  <a:txBody>
                    <a:bodyPr/>
                    <a:lstStyle/>
                    <a:p>
                      <a:pPr algn="ctr"/>
                      <a:r>
                        <a:rPr lang="en-US" sz="1600" dirty="0"/>
                        <a:t>#cells (</a:t>
                      </a:r>
                      <a:r>
                        <a:rPr lang="en-US" sz="1600" dirty="0" err="1"/>
                        <a:t>eSR</a:t>
                      </a:r>
                      <a:r>
                        <a:rPr lang="en-US" sz="1600" dirty="0"/>
                        <a:t>)</a:t>
                      </a:r>
                    </a:p>
                  </a:txBody>
                  <a:tcPr/>
                </a:tc>
                <a:tc>
                  <a:txBody>
                    <a:bodyPr/>
                    <a:lstStyle/>
                    <a:p>
                      <a:pPr algn="ctr"/>
                      <a:r>
                        <a:rPr lang="en-US" sz="1400" dirty="0"/>
                        <a:t>14</a:t>
                      </a:r>
                    </a:p>
                  </a:txBody>
                  <a:tcPr/>
                </a:tc>
                <a:tc>
                  <a:txBody>
                    <a:bodyPr/>
                    <a:lstStyle/>
                    <a:p>
                      <a:pPr algn="ctr"/>
                      <a:r>
                        <a:rPr lang="en-US" sz="1400" dirty="0">
                          <a:solidFill>
                            <a:srgbClr val="000000"/>
                          </a:solidFill>
                        </a:rPr>
                        <a:t>28</a:t>
                      </a:r>
                    </a:p>
                  </a:txBody>
                  <a:tcPr/>
                </a:tc>
                <a:tc>
                  <a:txBody>
                    <a:bodyPr/>
                    <a:lstStyle/>
                    <a:p>
                      <a:pPr algn="ctr"/>
                      <a:r>
                        <a:rPr lang="en-US" sz="1400" dirty="0"/>
                        <a:t>32</a:t>
                      </a:r>
                    </a:p>
                  </a:txBody>
                  <a:tcPr/>
                </a:tc>
                <a:extLst>
                  <a:ext uri="{0D108BD9-81ED-4DB2-BD59-A6C34878D82A}">
                    <a16:rowId xmlns:a16="http://schemas.microsoft.com/office/drawing/2014/main" val="10001"/>
                  </a:ext>
                </a:extLst>
              </a:tr>
              <a:tr h="361081">
                <a:tc>
                  <a:txBody>
                    <a:bodyPr/>
                    <a:lstStyle/>
                    <a:p>
                      <a:pPr algn="ctr"/>
                      <a:r>
                        <a:rPr lang="en-US" sz="1600" dirty="0"/>
                        <a:t>#Amplifiers (</a:t>
                      </a:r>
                      <a:r>
                        <a:rPr lang="en-US" sz="1600" dirty="0" err="1"/>
                        <a:t>eSR</a:t>
                      </a:r>
                      <a:r>
                        <a:rPr lang="en-US" sz="1600" dirty="0"/>
                        <a:t>)</a:t>
                      </a:r>
                    </a:p>
                  </a:txBody>
                  <a:tcPr/>
                </a:tc>
                <a:tc>
                  <a:txBody>
                    <a:bodyPr/>
                    <a:lstStyle/>
                    <a:p>
                      <a:pPr algn="ctr"/>
                      <a:r>
                        <a:rPr lang="en-US" sz="1400" dirty="0"/>
                        <a:t>14</a:t>
                      </a:r>
                    </a:p>
                  </a:txBody>
                  <a:tcPr/>
                </a:tc>
                <a:tc>
                  <a:txBody>
                    <a:bodyPr/>
                    <a:lstStyle/>
                    <a:p>
                      <a:pPr algn="ctr"/>
                      <a:r>
                        <a:rPr lang="en-US" sz="1400" dirty="0"/>
                        <a:t>14</a:t>
                      </a:r>
                    </a:p>
                  </a:txBody>
                  <a:tcPr/>
                </a:tc>
                <a:tc>
                  <a:txBody>
                    <a:bodyPr/>
                    <a:lstStyle/>
                    <a:p>
                      <a:pPr algn="ctr"/>
                      <a:r>
                        <a:rPr lang="en-US" sz="1400" dirty="0"/>
                        <a:t>16</a:t>
                      </a:r>
                    </a:p>
                  </a:txBody>
                  <a:tcPr/>
                </a:tc>
                <a:extLst>
                  <a:ext uri="{0D108BD9-81ED-4DB2-BD59-A6C34878D82A}">
                    <a16:rowId xmlns:a16="http://schemas.microsoft.com/office/drawing/2014/main" val="10002"/>
                  </a:ext>
                </a:extLst>
              </a:tr>
              <a:tr h="361081">
                <a:tc>
                  <a:txBody>
                    <a:bodyPr/>
                    <a:lstStyle/>
                    <a:p>
                      <a:pPr algn="ctr"/>
                      <a:r>
                        <a:rPr lang="en-US" sz="1600" dirty="0"/>
                        <a:t>impedance</a:t>
                      </a:r>
                    </a:p>
                  </a:txBody>
                  <a:tcPr/>
                </a:tc>
                <a:tc>
                  <a:txBody>
                    <a:bodyPr/>
                    <a:lstStyle/>
                    <a:p>
                      <a:pPr algn="ctr"/>
                      <a:r>
                        <a:rPr lang="en-US" sz="1600" dirty="0"/>
                        <a:t>least</a:t>
                      </a:r>
                    </a:p>
                  </a:txBody>
                  <a:tcPr/>
                </a:tc>
                <a:tc>
                  <a:txBody>
                    <a:bodyPr/>
                    <a:lstStyle/>
                    <a:p>
                      <a:pPr algn="ctr"/>
                      <a:r>
                        <a:rPr lang="en-US" sz="1600" dirty="0"/>
                        <a:t>reference</a:t>
                      </a:r>
                    </a:p>
                  </a:txBody>
                  <a:tcPr/>
                </a:tc>
                <a:tc>
                  <a:txBody>
                    <a:bodyPr/>
                    <a:lstStyle/>
                    <a:p>
                      <a:pPr algn="ctr"/>
                      <a:r>
                        <a:rPr lang="en-US" sz="1600" dirty="0"/>
                        <a:t>most</a:t>
                      </a:r>
                    </a:p>
                  </a:txBody>
                  <a:tcPr/>
                </a:tc>
                <a:extLst>
                  <a:ext uri="{0D108BD9-81ED-4DB2-BD59-A6C34878D82A}">
                    <a16:rowId xmlns:a16="http://schemas.microsoft.com/office/drawing/2014/main" val="10003"/>
                  </a:ext>
                </a:extLst>
              </a:tr>
              <a:tr h="361081">
                <a:tc>
                  <a:txBody>
                    <a:bodyPr/>
                    <a:lstStyle/>
                    <a:p>
                      <a:pPr algn="ctr"/>
                      <a:r>
                        <a:rPr lang="en-US" sz="1600" dirty="0"/>
                        <a:t>HOM power (kW)</a:t>
                      </a:r>
                    </a:p>
                  </a:txBody>
                  <a:tcPr/>
                </a:tc>
                <a:tc>
                  <a:txBody>
                    <a:bodyPr/>
                    <a:lstStyle/>
                    <a:p>
                      <a:pPr algn="ctr"/>
                      <a:r>
                        <a:rPr lang="en-US" sz="1600" dirty="0"/>
                        <a:t>264</a:t>
                      </a:r>
                    </a:p>
                  </a:txBody>
                  <a:tcPr/>
                </a:tc>
                <a:tc>
                  <a:txBody>
                    <a:bodyPr/>
                    <a:lstStyle/>
                    <a:p>
                      <a:pPr algn="ctr"/>
                      <a:r>
                        <a:rPr lang="en-US" sz="1600" dirty="0"/>
                        <a:t>528</a:t>
                      </a:r>
                    </a:p>
                  </a:txBody>
                  <a:tcPr/>
                </a:tc>
                <a:tc>
                  <a:txBody>
                    <a:bodyPr/>
                    <a:lstStyle/>
                    <a:p>
                      <a:pPr algn="ctr"/>
                      <a:r>
                        <a:rPr lang="en-US" sz="1600"/>
                        <a:t>704</a:t>
                      </a:r>
                      <a:endParaRPr lang="en-US" sz="1600" dirty="0"/>
                    </a:p>
                  </a:txBody>
                  <a:tcPr/>
                </a:tc>
                <a:extLst>
                  <a:ext uri="{0D108BD9-81ED-4DB2-BD59-A6C34878D82A}">
                    <a16:rowId xmlns:a16="http://schemas.microsoft.com/office/drawing/2014/main" val="10004"/>
                  </a:ext>
                </a:extLst>
              </a:tr>
              <a:tr h="361081">
                <a:tc>
                  <a:txBody>
                    <a:bodyPr/>
                    <a:lstStyle/>
                    <a:p>
                      <a:pPr algn="ctr"/>
                      <a:r>
                        <a:rPr lang="en-US" sz="1600" dirty="0"/>
                        <a:t>3H</a:t>
                      </a:r>
                      <a:r>
                        <a:rPr lang="en-US" sz="1600" baseline="0" dirty="0"/>
                        <a:t> </a:t>
                      </a:r>
                      <a:r>
                        <a:rPr lang="en-US" sz="1600" baseline="0" dirty="0" err="1"/>
                        <a:t>freq</a:t>
                      </a:r>
                      <a:endParaRPr lang="en-US" sz="1600" dirty="0"/>
                    </a:p>
                  </a:txBody>
                  <a:tcPr/>
                </a:tc>
                <a:tc>
                  <a:txBody>
                    <a:bodyPr/>
                    <a:lstStyle/>
                    <a:p>
                      <a:pPr algn="ctr"/>
                      <a:r>
                        <a:rPr lang="en-US" sz="1600" dirty="0"/>
                        <a:t>1182</a:t>
                      </a:r>
                    </a:p>
                  </a:txBody>
                  <a:tcPr/>
                </a:tc>
                <a:tc>
                  <a:txBody>
                    <a:bodyPr/>
                    <a:lstStyle/>
                    <a:p>
                      <a:pPr algn="ctr"/>
                      <a:r>
                        <a:rPr lang="en-US" sz="1600" dirty="0"/>
                        <a:t>1773</a:t>
                      </a:r>
                    </a:p>
                  </a:txBody>
                  <a:tcPr/>
                </a:tc>
                <a:tc>
                  <a:txBody>
                    <a:bodyPr/>
                    <a:lstStyle/>
                    <a:p>
                      <a:pPr algn="ctr"/>
                      <a:r>
                        <a:rPr lang="en-US" sz="1600" dirty="0"/>
                        <a:t>2364 (1572 2</a:t>
                      </a:r>
                      <a:r>
                        <a:rPr lang="en-US" sz="1600" baseline="30000" dirty="0"/>
                        <a:t>nd</a:t>
                      </a:r>
                      <a:r>
                        <a:rPr lang="en-US" sz="1600" dirty="0"/>
                        <a:t>?)</a:t>
                      </a:r>
                    </a:p>
                  </a:txBody>
                  <a:tcPr/>
                </a:tc>
                <a:extLst>
                  <a:ext uri="{0D108BD9-81ED-4DB2-BD59-A6C34878D82A}">
                    <a16:rowId xmlns:a16="http://schemas.microsoft.com/office/drawing/2014/main" val="10005"/>
                  </a:ext>
                </a:extLst>
              </a:tr>
              <a:tr h="686274">
                <a:tc>
                  <a:txBody>
                    <a:bodyPr/>
                    <a:lstStyle/>
                    <a:p>
                      <a:pPr algn="ctr"/>
                      <a:r>
                        <a:rPr lang="en-US" sz="1600" dirty="0"/>
                        <a:t>Comments:</a:t>
                      </a:r>
                    </a:p>
                  </a:txBody>
                  <a:tcPr/>
                </a:tc>
                <a:tc>
                  <a:txBody>
                    <a:bodyPr/>
                    <a:lstStyle/>
                    <a:p>
                      <a:pPr algn="ctr"/>
                      <a:r>
                        <a:rPr lang="en-US" sz="1600" dirty="0"/>
                        <a:t>Synergy with LHC/FCC (e.g. crabs)</a:t>
                      </a:r>
                    </a:p>
                  </a:txBody>
                  <a:tcPr/>
                </a:tc>
                <a:tc>
                  <a:txBody>
                    <a:bodyPr/>
                    <a:lstStyle/>
                    <a:p>
                      <a:pPr algn="ctr"/>
                      <a:r>
                        <a:rPr lang="en-US" sz="1600" dirty="0"/>
                        <a:t>unique</a:t>
                      </a:r>
                    </a:p>
                  </a:txBody>
                  <a:tcPr/>
                </a:tc>
                <a:tc>
                  <a:txBody>
                    <a:bodyPr/>
                    <a:lstStyle/>
                    <a:p>
                      <a:pPr algn="ctr"/>
                      <a:r>
                        <a:rPr lang="en-US" sz="1600" dirty="0"/>
                        <a:t>Synergy with PERLE/FCC (e.g. crabs)</a:t>
                      </a:r>
                    </a:p>
                  </a:txBody>
                  <a:tcPr/>
                </a:tc>
                <a:extLst>
                  <a:ext uri="{0D108BD9-81ED-4DB2-BD59-A6C34878D82A}">
                    <a16:rowId xmlns:a16="http://schemas.microsoft.com/office/drawing/2014/main" val="10006"/>
                  </a:ext>
                </a:extLst>
              </a:tr>
              <a:tr h="886290">
                <a:tc>
                  <a:txBody>
                    <a:bodyPr/>
                    <a:lstStyle/>
                    <a:p>
                      <a:pPr algn="ctr"/>
                      <a:r>
                        <a:rPr lang="en-US" sz="1600" dirty="0"/>
                        <a:t>size</a:t>
                      </a:r>
                    </a:p>
                  </a:txBody>
                  <a:tcPr/>
                </a:tc>
                <a:tc>
                  <a:txBody>
                    <a:bodyPr/>
                    <a:lstStyle/>
                    <a:p>
                      <a:pPr algn="ctr"/>
                      <a:r>
                        <a:rPr lang="en-US" sz="1600" dirty="0"/>
                        <a:t>New cavity, cryostat,</a:t>
                      </a:r>
                    </a:p>
                    <a:p>
                      <a:pPr algn="ctr"/>
                      <a:r>
                        <a:rPr lang="en-US" sz="1600" dirty="0"/>
                        <a:t>infrastructure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dirty="0"/>
                        <a:t>CDR reference design (also fits in </a:t>
                      </a:r>
                      <a:r>
                        <a:rPr lang="en-US" sz="1600" dirty="0" smtClean="0"/>
                        <a:t>JLAB </a:t>
                      </a:r>
                      <a:r>
                        <a:rPr lang="en-US" sz="1600" dirty="0"/>
                        <a:t>mod. cryostat)</a:t>
                      </a:r>
                    </a:p>
                  </a:txBody>
                  <a:tcPr/>
                </a:tc>
                <a:tc>
                  <a:txBody>
                    <a:bodyPr/>
                    <a:lstStyle/>
                    <a:p>
                      <a:pPr algn="ctr"/>
                      <a:r>
                        <a:rPr lang="en-US" sz="1600" dirty="0"/>
                        <a:t>Fits in cryostat and infrastructure</a:t>
                      </a:r>
                    </a:p>
                  </a:txBody>
                  <a:tcPr/>
                </a:tc>
                <a:extLst>
                  <a:ext uri="{0D108BD9-81ED-4DB2-BD59-A6C34878D82A}">
                    <a16:rowId xmlns:a16="http://schemas.microsoft.com/office/drawing/2014/main" val="10007"/>
                  </a:ext>
                </a:extLst>
              </a:tr>
              <a:tr h="361081">
                <a:tc>
                  <a:txBody>
                    <a:bodyPr/>
                    <a:lstStyle/>
                    <a:p>
                      <a:pPr algn="ctr"/>
                      <a:r>
                        <a:rPr lang="en-US" sz="1600" dirty="0"/>
                        <a:t>transients</a:t>
                      </a:r>
                    </a:p>
                  </a:txBody>
                  <a:tcPr/>
                </a:tc>
                <a:tc>
                  <a:txBody>
                    <a:bodyPr/>
                    <a:lstStyle/>
                    <a:p>
                      <a:pPr algn="ctr"/>
                      <a:r>
                        <a:rPr lang="en-US" sz="1600" dirty="0"/>
                        <a:t>least</a:t>
                      </a:r>
                    </a:p>
                  </a:txBody>
                  <a:tcPr/>
                </a:tc>
                <a:tc>
                  <a:txBody>
                    <a:bodyPr/>
                    <a:lstStyle/>
                    <a:p>
                      <a:pPr algn="ctr"/>
                      <a:r>
                        <a:rPr lang="en-US" sz="1600" dirty="0"/>
                        <a:t>acceptable</a:t>
                      </a:r>
                    </a:p>
                  </a:txBody>
                  <a:tcPr/>
                </a:tc>
                <a:tc>
                  <a:txBody>
                    <a:bodyPr/>
                    <a:lstStyle/>
                    <a:p>
                      <a:pPr algn="ctr"/>
                      <a:r>
                        <a:rPr lang="en-US" sz="1600" dirty="0"/>
                        <a:t>most</a:t>
                      </a:r>
                    </a:p>
                  </a:txBody>
                  <a:tcPr/>
                </a:tc>
                <a:extLst>
                  <a:ext uri="{0D108BD9-81ED-4DB2-BD59-A6C34878D82A}">
                    <a16:rowId xmlns:a16="http://schemas.microsoft.com/office/drawing/2014/main" val="10008"/>
                  </a:ext>
                </a:extLst>
              </a:tr>
              <a:tr h="482160">
                <a:tc>
                  <a:txBody>
                    <a:bodyPr/>
                    <a:lstStyle/>
                    <a:p>
                      <a:pPr algn="ctr"/>
                      <a:r>
                        <a:rPr lang="en-US" sz="1600" dirty="0"/>
                        <a:t>Max bunch rate (MHz)</a:t>
                      </a:r>
                    </a:p>
                  </a:txBody>
                  <a:tcPr/>
                </a:tc>
                <a:tc>
                  <a:txBody>
                    <a:bodyPr/>
                    <a:lstStyle/>
                    <a:p>
                      <a:pPr algn="ctr"/>
                      <a:r>
                        <a:rPr lang="en-US" sz="1600" dirty="0"/>
                        <a:t>394</a:t>
                      </a:r>
                    </a:p>
                  </a:txBody>
                  <a:tcPr/>
                </a:tc>
                <a:tc>
                  <a:txBody>
                    <a:bodyPr/>
                    <a:lstStyle/>
                    <a:p>
                      <a:pPr algn="ctr"/>
                      <a:r>
                        <a:rPr lang="en-US" sz="1600" dirty="0"/>
                        <a:t>197</a:t>
                      </a:r>
                    </a:p>
                  </a:txBody>
                  <a:tcPr/>
                </a:tc>
                <a:tc>
                  <a:txBody>
                    <a:bodyPr/>
                    <a:lstStyle/>
                    <a:p>
                      <a:pPr algn="ctr"/>
                      <a:r>
                        <a:rPr lang="en-US" sz="1600" dirty="0"/>
                        <a:t>788</a:t>
                      </a:r>
                    </a:p>
                  </a:txBody>
                  <a:tcPr/>
                </a:tc>
                <a:extLst>
                  <a:ext uri="{0D108BD9-81ED-4DB2-BD59-A6C34878D82A}">
                    <a16:rowId xmlns:a16="http://schemas.microsoft.com/office/drawing/2014/main" val="10010"/>
                  </a:ext>
                </a:extLst>
              </a:tr>
            </a:tbl>
          </a:graphicData>
        </a:graphic>
      </p:graphicFrame>
      <p:sp>
        <p:nvSpPr>
          <p:cNvPr id="7" name="TextBox 6">
            <a:extLst>
              <a:ext uri="{FF2B5EF4-FFF2-40B4-BE49-F238E27FC236}">
                <a16:creationId xmlns:a16="http://schemas.microsoft.com/office/drawing/2014/main" id="{DFD9E316-87D4-4A21-98EC-44DD3463A42D}"/>
              </a:ext>
            </a:extLst>
          </p:cNvPr>
          <p:cNvSpPr txBox="1"/>
          <p:nvPr/>
        </p:nvSpPr>
        <p:spPr>
          <a:xfrm>
            <a:off x="10603900" y="203856"/>
            <a:ext cx="1163652"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Rimmer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8" name="Date Placeholder 7"/>
          <p:cNvSpPr>
            <a:spLocks noGrp="1"/>
          </p:cNvSpPr>
          <p:nvPr>
            <p:ph type="dt" sz="half" idx="10"/>
          </p:nvPr>
        </p:nvSpPr>
        <p:spPr/>
        <p:txBody>
          <a:bodyPr/>
          <a:lstStyle/>
          <a:p>
            <a:r>
              <a:rPr lang="en-US" smtClean="0"/>
              <a:t>8 October 2020</a:t>
            </a:r>
            <a:endParaRPr lang="en-GB"/>
          </a:p>
        </p:txBody>
      </p:sp>
      <p:sp>
        <p:nvSpPr>
          <p:cNvPr id="9" name="Footer Placeholder 8"/>
          <p:cNvSpPr>
            <a:spLocks noGrp="1"/>
          </p:cNvSpPr>
          <p:nvPr>
            <p:ph type="ftr" sz="quarter" idx="11"/>
          </p:nvPr>
        </p:nvSpPr>
        <p:spPr/>
        <p:txBody>
          <a:bodyPr/>
          <a:lstStyle/>
          <a:p>
            <a:r>
              <a:rPr lang="en-GB" smtClean="0"/>
              <a:t>Erk Jensen/CERN      -         EIC/FCC-ee Commonalities of RF Systems</a:t>
            </a:r>
            <a:endParaRPr lang="en-GB"/>
          </a:p>
        </p:txBody>
      </p:sp>
      <p:sp>
        <p:nvSpPr>
          <p:cNvPr id="10" name="Slide Number Placeholder 9"/>
          <p:cNvSpPr>
            <a:spLocks noGrp="1"/>
          </p:cNvSpPr>
          <p:nvPr>
            <p:ph type="sldNum" sz="quarter" idx="12"/>
          </p:nvPr>
        </p:nvSpPr>
        <p:spPr/>
        <p:txBody>
          <a:bodyPr/>
          <a:lstStyle/>
          <a:p>
            <a:fld id="{67602582-7AAF-4A3E-8BA5-49CA6D61B5E0}" type="slidenum">
              <a:rPr lang="en-GB" smtClean="0"/>
              <a:t>5</a:t>
            </a:fld>
            <a:endParaRPr lang="en-GB"/>
          </a:p>
        </p:txBody>
      </p:sp>
    </p:spTree>
    <p:extLst>
      <p:ext uri="{BB962C8B-B14F-4D97-AF65-F5344CB8AC3E}">
        <p14:creationId xmlns:p14="http://schemas.microsoft.com/office/powerpoint/2010/main" val="40218412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EIC RF systems (3/4)</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lstStyle/>
              <a:p>
                <a:r>
                  <a:rPr lang="en-GB" dirty="0" smtClean="0"/>
                  <a:t>RCS, HSR (</a:t>
                </a:r>
                <a14:m>
                  <m:oMath xmlns:m="http://schemas.openxmlformats.org/officeDocument/2006/math">
                    <m:sSub>
                      <m:sSubPr>
                        <m:ctrlPr>
                          <a:rPr lang="en-GB" b="0" i="1" smtClean="0">
                            <a:latin typeface="Cambria Math" panose="02040503050406030204" pitchFamily="18" charset="0"/>
                          </a:rPr>
                        </m:ctrlPr>
                      </m:sSubPr>
                      <m:e>
                        <m:r>
                          <a:rPr lang="en-GB" b="0" i="1" smtClean="0">
                            <a:latin typeface="Cambria Math" panose="02040503050406030204" pitchFamily="18" charset="0"/>
                          </a:rPr>
                          <m:t>𝐼</m:t>
                        </m:r>
                      </m:e>
                      <m:sub>
                        <m:r>
                          <a:rPr lang="en-GB" b="0" i="1" smtClean="0">
                            <a:latin typeface="Cambria Math" panose="02040503050406030204" pitchFamily="18" charset="0"/>
                          </a:rPr>
                          <m:t>𝐵</m:t>
                        </m:r>
                      </m:sub>
                    </m:sSub>
                    <m:r>
                      <a:rPr lang="en-GB" b="0" i="1" smtClean="0">
                        <a:latin typeface="Cambria Math" panose="02040503050406030204" pitchFamily="18" charset="0"/>
                      </a:rPr>
                      <m:t>≤1 </m:t>
                    </m:r>
                    <m:r>
                      <m:rPr>
                        <m:sty m:val="p"/>
                      </m:rPr>
                      <a:rPr lang="en-GB" b="0" i="0" smtClean="0">
                        <a:latin typeface="Cambria Math" panose="02040503050406030204" pitchFamily="18" charset="0"/>
                      </a:rPr>
                      <m:t>A</m:t>
                    </m:r>
                  </m:oMath>
                </a14:m>
                <a:r>
                  <a:rPr lang="en-GB" dirty="0" smtClean="0"/>
                  <a:t>), SHC: </a:t>
                </a:r>
              </a:p>
              <a:p>
                <a:pPr lvl="1"/>
                <a:r>
                  <a:rPr lang="en-GB" dirty="0" smtClean="0"/>
                  <a:t>Choice: 591 MHz 5-cell cavities for 14 MV (RCS: 3, HSR: 2, SHC: 8)</a:t>
                </a:r>
              </a:p>
              <a:p>
                <a:pPr lvl="1"/>
                <a:r>
                  <a:rPr lang="en-GB" dirty="0" smtClean="0"/>
                  <a:t>Choice 1-cavity cryomodule, 4.3 m long, 5-cell cavity, 75 kW/cavity</a:t>
                </a:r>
              </a:p>
              <a:p>
                <a:pPr lvl="1"/>
                <a:endParaRPr lang="en-GB" dirty="0"/>
              </a:p>
              <a:p>
                <a:r>
                  <a:rPr lang="en-GB" dirty="0" smtClean="0"/>
                  <a:t>HSR:    </a:t>
                </a:r>
              </a:p>
              <a:p>
                <a:pPr lvl="1"/>
                <a:r>
                  <a:rPr lang="en-GB" dirty="0" smtClean="0"/>
                  <a:t>add NCRF systems at 24.6, 49.2, 98.5 and 197 MHz</a:t>
                </a:r>
              </a:p>
              <a:p>
                <a:pPr lvl="1"/>
                <a:r>
                  <a:rPr lang="en-GB" dirty="0" smtClean="0"/>
                  <a:t>Option, presently studied: use 2-cell cavity CM’s</a:t>
                </a:r>
              </a:p>
              <a:p>
                <a:pPr lvl="1"/>
                <a:endParaRPr lang="en-GB" dirty="0"/>
              </a:p>
              <a:p>
                <a:r>
                  <a:rPr lang="en-GB" dirty="0" smtClean="0"/>
                  <a:t>SHC:</a:t>
                </a:r>
              </a:p>
              <a:p>
                <a:pPr lvl="1"/>
                <a:r>
                  <a:rPr lang="en-GB" dirty="0" smtClean="0"/>
                  <a:t>add harmonic system at 1773 MHz – 3 CMs with one 5-cell cavity each.</a:t>
                </a:r>
              </a:p>
              <a:p>
                <a:pPr marL="0" indent="0">
                  <a:buNone/>
                </a:pP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043" t="-2241" b="-700"/>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DFD9E316-87D4-4A21-98EC-44DD3463A42D}"/>
              </a:ext>
            </a:extLst>
          </p:cNvPr>
          <p:cNvSpPr txBox="1"/>
          <p:nvPr/>
        </p:nvSpPr>
        <p:spPr>
          <a:xfrm>
            <a:off x="9846816" y="203856"/>
            <a:ext cx="20469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K. Smith, 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Rimmer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5" name="Date Placeholder 4"/>
          <p:cNvSpPr>
            <a:spLocks noGrp="1"/>
          </p:cNvSpPr>
          <p:nvPr>
            <p:ph type="dt" sz="half" idx="10"/>
          </p:nvPr>
        </p:nvSpPr>
        <p:spPr/>
        <p:txBody>
          <a:bodyPr/>
          <a:lstStyle/>
          <a:p>
            <a:r>
              <a:rPr lang="en-US" smtClean="0"/>
              <a:t>8 October 2020</a:t>
            </a:r>
            <a:endParaRPr lang="en-GB"/>
          </a:p>
        </p:txBody>
      </p:sp>
      <p:sp>
        <p:nvSpPr>
          <p:cNvPr id="6" name="Footer Placeholder 5"/>
          <p:cNvSpPr>
            <a:spLocks noGrp="1"/>
          </p:cNvSpPr>
          <p:nvPr>
            <p:ph type="ftr" sz="quarter" idx="11"/>
          </p:nvPr>
        </p:nvSpPr>
        <p:spPr/>
        <p:txBody>
          <a:bodyPr/>
          <a:lstStyle/>
          <a:p>
            <a:r>
              <a:rPr lang="en-GB" smtClean="0"/>
              <a:t>Erk Jensen/CERN      -         EIC/FCC-ee Commonalities of RF Systems</a:t>
            </a:r>
            <a:endParaRPr lang="en-GB"/>
          </a:p>
        </p:txBody>
      </p:sp>
      <p:sp>
        <p:nvSpPr>
          <p:cNvPr id="7" name="Slide Number Placeholder 6"/>
          <p:cNvSpPr>
            <a:spLocks noGrp="1"/>
          </p:cNvSpPr>
          <p:nvPr>
            <p:ph type="sldNum" sz="quarter" idx="12"/>
          </p:nvPr>
        </p:nvSpPr>
        <p:spPr/>
        <p:txBody>
          <a:bodyPr/>
          <a:lstStyle/>
          <a:p>
            <a:fld id="{67602582-7AAF-4A3E-8BA5-49CA6D61B5E0}" type="slidenum">
              <a:rPr lang="en-GB" smtClean="0"/>
              <a:t>6</a:t>
            </a:fld>
            <a:endParaRPr lang="en-GB"/>
          </a:p>
        </p:txBody>
      </p:sp>
    </p:spTree>
    <p:extLst>
      <p:ext uri="{BB962C8B-B14F-4D97-AF65-F5344CB8AC3E}">
        <p14:creationId xmlns:p14="http://schemas.microsoft.com/office/powerpoint/2010/main" val="36634498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EIC RF systems (4/4):  5-cell Cryomodule</a:t>
            </a:r>
            <a:endParaRPr lang="en-GB" dirty="0"/>
          </a:p>
        </p:txBody>
      </p:sp>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BCF6CEF5-7756-4ED3-9197-2FD26BB83289}"/>
                  </a:ext>
                </a:extLst>
              </p:cNvPr>
              <p:cNvSpPr>
                <a:spLocks noGrp="1"/>
              </p:cNvSpPr>
              <p:nvPr>
                <p:ph idx="1"/>
              </p:nvPr>
            </p:nvSpPr>
            <p:spPr>
              <a:xfrm>
                <a:off x="304800" y="1690688"/>
                <a:ext cx="5683045" cy="3785880"/>
              </a:xfrm>
            </p:spPr>
            <p:txBody>
              <a:bodyPr>
                <a:normAutofit lnSpcReduction="10000"/>
              </a:bodyPr>
              <a:lstStyle/>
              <a:p>
                <a:r>
                  <a:rPr lang="en-US" sz="2200" dirty="0" smtClean="0"/>
                  <a:t>591 </a:t>
                </a:r>
                <a:r>
                  <a:rPr lang="en-US" sz="2200" dirty="0"/>
                  <a:t>MHz, 5-cell elliptical, </a:t>
                </a:r>
                <a:r>
                  <a:rPr lang="en-US" sz="2200" dirty="0" smtClean="0"/>
                  <a:t>operated @ 2 K</a:t>
                </a:r>
                <a:endParaRPr lang="en-US" sz="2200" dirty="0"/>
              </a:p>
              <a:p>
                <a:r>
                  <a:rPr lang="en-US" sz="2200" dirty="0"/>
                  <a:t>Single cavity per cryomodule</a:t>
                </a:r>
              </a:p>
              <a:p>
                <a:r>
                  <a:rPr lang="en-US" sz="2200" dirty="0"/>
                  <a:t>Warm beamline </a:t>
                </a:r>
                <a:r>
                  <a:rPr lang="en-US" sz="2200" dirty="0" err="1"/>
                  <a:t>SiC</a:t>
                </a:r>
                <a:r>
                  <a:rPr lang="en-US" sz="2200" dirty="0"/>
                  <a:t> HOM absorbers</a:t>
                </a:r>
              </a:p>
              <a:p>
                <a:r>
                  <a:rPr lang="en-US" sz="2200" dirty="0"/>
                  <a:t>Maximum </a:t>
                </a:r>
                <a:r>
                  <a:rPr lang="en-US" sz="2200" dirty="0" smtClean="0"/>
                  <a:t>20 </a:t>
                </a:r>
                <a:r>
                  <a:rPr lang="en-US" sz="2200" dirty="0"/>
                  <a:t>MV </a:t>
                </a:r>
                <a:r>
                  <a:rPr lang="en-US" sz="2200" dirty="0" smtClean="0"/>
                  <a:t>RF voltage</a:t>
                </a:r>
                <a:endParaRPr lang="en-US" sz="2200" dirty="0"/>
              </a:p>
              <a:p>
                <a:pPr lvl="1"/>
                <a14:m>
                  <m:oMath xmlns:m="http://schemas.openxmlformats.org/officeDocument/2006/math">
                    <m:sSub>
                      <m:sSubPr>
                        <m:ctrlPr>
                          <a:rPr lang="en-GB" sz="2000" b="0" i="1" dirty="0" smtClean="0">
                            <a:latin typeface="Cambria Math" panose="02040503050406030204" pitchFamily="18" charset="0"/>
                          </a:rPr>
                        </m:ctrlPr>
                      </m:sSubPr>
                      <m:e>
                        <m:r>
                          <a:rPr lang="en-US" sz="2000" i="1" dirty="0" smtClean="0">
                            <a:latin typeface="Cambria Math" panose="02040503050406030204" pitchFamily="18" charset="0"/>
                          </a:rPr>
                          <m:t>𝐸</m:t>
                        </m:r>
                      </m:e>
                      <m:sub>
                        <m:r>
                          <m:rPr>
                            <m:sty m:val="p"/>
                          </m:rPr>
                          <a:rPr lang="en-GB" sz="2000" b="0" i="0" dirty="0" smtClean="0">
                            <a:latin typeface="Cambria Math" panose="02040503050406030204" pitchFamily="18" charset="0"/>
                          </a:rPr>
                          <m:t>acc</m:t>
                        </m:r>
                      </m:sub>
                    </m:sSub>
                  </m:oMath>
                </a14:m>
                <a:r>
                  <a:rPr lang="en-US" sz="2000" dirty="0" smtClean="0"/>
                  <a:t>:   </a:t>
                </a:r>
                <a:r>
                  <a:rPr lang="en-US" sz="2000" dirty="0"/>
                  <a:t>15.8 MV/m</a:t>
                </a:r>
              </a:p>
              <a:p>
                <a:pPr lvl="1"/>
                <a14:m>
                  <m:oMath xmlns:m="http://schemas.openxmlformats.org/officeDocument/2006/math">
                    <m:sSub>
                      <m:sSubPr>
                        <m:ctrlPr>
                          <a:rPr lang="en-GB" sz="2000" b="0" i="1" dirty="0" smtClean="0">
                            <a:latin typeface="Cambria Math" panose="02040503050406030204" pitchFamily="18" charset="0"/>
                          </a:rPr>
                        </m:ctrlPr>
                      </m:sSubPr>
                      <m:e>
                        <m:r>
                          <a:rPr lang="en-US" sz="2000" i="1" dirty="0" smtClean="0">
                            <a:latin typeface="Cambria Math" panose="02040503050406030204" pitchFamily="18" charset="0"/>
                          </a:rPr>
                          <m:t>𝐸</m:t>
                        </m:r>
                      </m:e>
                      <m:sub>
                        <m:r>
                          <m:rPr>
                            <m:sty m:val="p"/>
                          </m:rPr>
                          <a:rPr lang="en-GB" sz="2000" b="0" i="0" dirty="0" smtClean="0">
                            <a:latin typeface="Cambria Math" panose="02040503050406030204" pitchFamily="18" charset="0"/>
                          </a:rPr>
                          <m:t>peak</m:t>
                        </m:r>
                      </m:sub>
                    </m:sSub>
                  </m:oMath>
                </a14:m>
                <a:r>
                  <a:rPr lang="en-US" sz="2000" dirty="0" smtClean="0"/>
                  <a:t>:    </a:t>
                </a:r>
                <a:r>
                  <a:rPr lang="en-US" sz="2000" dirty="0"/>
                  <a:t>35.8 MV/m</a:t>
                </a:r>
              </a:p>
              <a:p>
                <a:pPr lvl="1"/>
                <a14:m>
                  <m:oMath xmlns:m="http://schemas.openxmlformats.org/officeDocument/2006/math">
                    <m:sSub>
                      <m:sSubPr>
                        <m:ctrlPr>
                          <a:rPr lang="en-GB" sz="2000" b="0" i="1" dirty="0" smtClean="0">
                            <a:latin typeface="Cambria Math" panose="02040503050406030204" pitchFamily="18" charset="0"/>
                          </a:rPr>
                        </m:ctrlPr>
                      </m:sSubPr>
                      <m:e>
                        <m:r>
                          <a:rPr lang="en-US" sz="2000" i="1" dirty="0" smtClean="0">
                            <a:latin typeface="Cambria Math" panose="02040503050406030204" pitchFamily="18" charset="0"/>
                          </a:rPr>
                          <m:t>𝐵</m:t>
                        </m:r>
                      </m:e>
                      <m:sub>
                        <m:r>
                          <m:rPr>
                            <m:sty m:val="p"/>
                          </m:rPr>
                          <a:rPr lang="en-GB" sz="2000" b="0" i="0" dirty="0" smtClean="0">
                            <a:latin typeface="Cambria Math" panose="02040503050406030204" pitchFamily="18" charset="0"/>
                          </a:rPr>
                          <m:t>peak</m:t>
                        </m:r>
                      </m:sub>
                    </m:sSub>
                  </m:oMath>
                </a14:m>
                <a:r>
                  <a:rPr lang="en-US" sz="2000" dirty="0" smtClean="0"/>
                  <a:t>:    </a:t>
                </a:r>
                <a:r>
                  <a:rPr lang="en-US" sz="2000" dirty="0"/>
                  <a:t>69.7 </a:t>
                </a:r>
                <a:r>
                  <a:rPr lang="en-US" sz="2000" dirty="0" err="1"/>
                  <a:t>mT</a:t>
                </a:r>
                <a:endParaRPr lang="en-US" sz="2000" dirty="0"/>
              </a:p>
              <a:p>
                <a:pPr lvl="1"/>
                <a14:m>
                  <m:oMath xmlns:m="http://schemas.openxmlformats.org/officeDocument/2006/math">
                    <m:sSub>
                      <m:sSubPr>
                        <m:ctrlPr>
                          <a:rPr lang="en-GB" sz="2000" b="0" i="1" dirty="0" smtClean="0">
                            <a:latin typeface="Cambria Math" panose="02040503050406030204" pitchFamily="18" charset="0"/>
                          </a:rPr>
                        </m:ctrlPr>
                      </m:sSubPr>
                      <m:e>
                        <m:r>
                          <a:rPr lang="en-US" sz="2000" i="1" dirty="0" smtClean="0">
                            <a:latin typeface="Cambria Math" panose="02040503050406030204" pitchFamily="18" charset="0"/>
                          </a:rPr>
                          <m:t>𝑃</m:t>
                        </m:r>
                      </m:e>
                      <m:sub>
                        <m:r>
                          <m:rPr>
                            <m:sty m:val="p"/>
                          </m:rPr>
                          <a:rPr lang="en-GB" sz="2000" b="0" i="0" dirty="0" smtClean="0">
                            <a:latin typeface="Cambria Math" panose="02040503050406030204" pitchFamily="18" charset="0"/>
                          </a:rPr>
                          <m:t>dyn</m:t>
                        </m:r>
                      </m:sub>
                    </m:sSub>
                  </m:oMath>
                </a14:m>
                <a:r>
                  <a:rPr lang="en-US" sz="2000" dirty="0" smtClean="0"/>
                  <a:t>:   </a:t>
                </a:r>
                <a:r>
                  <a:rPr lang="en-US" sz="2000" dirty="0"/>
                  <a:t>32 </a:t>
                </a:r>
                <a:r>
                  <a:rPr lang="en-US" sz="2000" dirty="0" smtClean="0"/>
                  <a:t>W</a:t>
                </a:r>
              </a:p>
              <a:p>
                <a:r>
                  <a:rPr lang="en-US" sz="2200" dirty="0" smtClean="0"/>
                  <a:t>Used in </a:t>
                </a:r>
                <a:r>
                  <a:rPr lang="en-GB" sz="2200" dirty="0" smtClean="0"/>
                  <a:t>RCS (3 units), HSR (2 units) and </a:t>
                </a:r>
                <a:br>
                  <a:rPr lang="en-GB" sz="2200" dirty="0" smtClean="0"/>
                </a:br>
                <a:r>
                  <a:rPr lang="en-GB" sz="2200" dirty="0" smtClean="0"/>
                  <a:t>SHC (8 units)</a:t>
                </a:r>
                <a:endParaRPr lang="en-US" sz="2200" dirty="0"/>
              </a:p>
            </p:txBody>
          </p:sp>
        </mc:Choice>
        <mc:Fallback xmlns="">
          <p:sp>
            <p:nvSpPr>
              <p:cNvPr id="4" name="Content Placeholder 2">
                <a:extLst>
                  <a:ext uri="{FF2B5EF4-FFF2-40B4-BE49-F238E27FC236}">
                    <a16:creationId xmlns:a16="http://schemas.microsoft.com/office/drawing/2014/main" id="{BCF6CEF5-7756-4ED3-9197-2FD26BB83289}"/>
                  </a:ext>
                </a:extLst>
              </p:cNvPr>
              <p:cNvSpPr>
                <a:spLocks noGrp="1" noRot="1" noChangeAspect="1" noMove="1" noResize="1" noEditPoints="1" noAdjustHandles="1" noChangeArrowheads="1" noChangeShapeType="1" noTextEdit="1"/>
              </p:cNvSpPr>
              <p:nvPr>
                <p:ph idx="1"/>
              </p:nvPr>
            </p:nvSpPr>
            <p:spPr>
              <a:xfrm>
                <a:off x="304800" y="1690688"/>
                <a:ext cx="5683045" cy="3785880"/>
              </a:xfrm>
              <a:blipFill>
                <a:blip r:embed="rId2"/>
                <a:stretch>
                  <a:fillRect l="-1180" t="-2576"/>
                </a:stretch>
              </a:blipFill>
            </p:spPr>
            <p:txBody>
              <a:bodyPr/>
              <a:lstStyle/>
              <a:p>
                <a:r>
                  <a:rPr lang="en-GB">
                    <a:noFill/>
                  </a:rPr>
                  <a:t> </a:t>
                </a:r>
              </a:p>
            </p:txBody>
          </p:sp>
        </mc:Fallback>
      </mc:AlternateContent>
      <p:pic>
        <p:nvPicPr>
          <p:cNvPr id="5" name="Picture 4">
            <a:extLst>
              <a:ext uri="{FF2B5EF4-FFF2-40B4-BE49-F238E27FC236}">
                <a16:creationId xmlns:a16="http://schemas.microsoft.com/office/drawing/2014/main" id="{AFF0BE4D-B5CB-411F-90BD-E46CFFB8F7FF}"/>
              </a:ext>
            </a:extLst>
          </p:cNvPr>
          <p:cNvPicPr>
            <a:picLocks noChangeAspect="1"/>
          </p:cNvPicPr>
          <p:nvPr/>
        </p:nvPicPr>
        <p:blipFill>
          <a:blip r:embed="rId3"/>
          <a:stretch>
            <a:fillRect/>
          </a:stretch>
        </p:blipFill>
        <p:spPr>
          <a:xfrm>
            <a:off x="5521826" y="1690688"/>
            <a:ext cx="5959793" cy="4720057"/>
          </a:xfrm>
          <a:prstGeom prst="rect">
            <a:avLst/>
          </a:prstGeom>
        </p:spPr>
      </p:pic>
      <p:sp>
        <p:nvSpPr>
          <p:cNvPr id="6" name="TextBox 5">
            <a:extLst>
              <a:ext uri="{FF2B5EF4-FFF2-40B4-BE49-F238E27FC236}">
                <a16:creationId xmlns:a16="http://schemas.microsoft.com/office/drawing/2014/main" id="{DFD9E316-87D4-4A21-98EC-44DD3463A42D}"/>
              </a:ext>
            </a:extLst>
          </p:cNvPr>
          <p:cNvSpPr txBox="1"/>
          <p:nvPr/>
        </p:nvSpPr>
        <p:spPr>
          <a:xfrm>
            <a:off x="9846816" y="203856"/>
            <a:ext cx="2046907"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K. Smith, R</a:t>
            </a:r>
            <a:r>
              <a:rPr kumimoji="0" lang="en-US" b="0" i="0" u="none" strike="noStrike" kern="1200" cap="none" spc="0" normalizeH="0" baseline="0" noProof="0" dirty="0">
                <a:ln>
                  <a:noFill/>
                </a:ln>
                <a:solidFill>
                  <a:srgbClr val="0070C0"/>
                </a:solidFill>
                <a:effectLst/>
                <a:uLnTx/>
                <a:uFillTx/>
                <a:latin typeface="Calibri" panose="020F0502020204030204"/>
                <a:ea typeface="+mn-ea"/>
                <a:cs typeface="+mn-cs"/>
              </a:rPr>
              <a:t>. Rimmer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sp>
        <p:nvSpPr>
          <p:cNvPr id="7" name="Date Placeholder 6"/>
          <p:cNvSpPr>
            <a:spLocks noGrp="1"/>
          </p:cNvSpPr>
          <p:nvPr>
            <p:ph type="dt" sz="half" idx="10"/>
          </p:nvPr>
        </p:nvSpPr>
        <p:spPr/>
        <p:txBody>
          <a:bodyPr/>
          <a:lstStyle/>
          <a:p>
            <a:r>
              <a:rPr lang="en-US" smtClean="0"/>
              <a:t>8 October 2020</a:t>
            </a:r>
            <a:endParaRPr lang="en-GB"/>
          </a:p>
        </p:txBody>
      </p:sp>
      <p:sp>
        <p:nvSpPr>
          <p:cNvPr id="8" name="Footer Placeholder 7"/>
          <p:cNvSpPr>
            <a:spLocks noGrp="1"/>
          </p:cNvSpPr>
          <p:nvPr>
            <p:ph type="ftr" sz="quarter" idx="11"/>
          </p:nvPr>
        </p:nvSpPr>
        <p:spPr/>
        <p:txBody>
          <a:bodyPr/>
          <a:lstStyle/>
          <a:p>
            <a:r>
              <a:rPr lang="en-GB" smtClean="0"/>
              <a:t>Erk Jensen/CERN      -         EIC/FCC-ee Commonalities of RF Systems</a:t>
            </a:r>
            <a:endParaRPr lang="en-GB"/>
          </a:p>
        </p:txBody>
      </p:sp>
      <p:sp>
        <p:nvSpPr>
          <p:cNvPr id="9" name="Slide Number Placeholder 8"/>
          <p:cNvSpPr>
            <a:spLocks noGrp="1"/>
          </p:cNvSpPr>
          <p:nvPr>
            <p:ph type="sldNum" sz="quarter" idx="12"/>
          </p:nvPr>
        </p:nvSpPr>
        <p:spPr/>
        <p:txBody>
          <a:bodyPr/>
          <a:lstStyle/>
          <a:p>
            <a:fld id="{67602582-7AAF-4A3E-8BA5-49CA6D61B5E0}" type="slidenum">
              <a:rPr lang="en-GB" smtClean="0"/>
              <a:t>7</a:t>
            </a:fld>
            <a:endParaRPr lang="en-GB"/>
          </a:p>
        </p:txBody>
      </p:sp>
    </p:spTree>
    <p:extLst>
      <p:ext uri="{BB962C8B-B14F-4D97-AF65-F5344CB8AC3E}">
        <p14:creationId xmlns:p14="http://schemas.microsoft.com/office/powerpoint/2010/main" val="52202499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p:cNvPicPr>
            <a:picLocks noChangeAspect="1"/>
          </p:cNvPicPr>
          <p:nvPr/>
        </p:nvPicPr>
        <p:blipFill>
          <a:blip r:embed="rId2">
            <a:clrChange>
              <a:clrFrom>
                <a:srgbClr val="FFFFFF"/>
              </a:clrFrom>
              <a:clrTo>
                <a:srgbClr val="FFFFFF">
                  <a:alpha val="0"/>
                </a:srgbClr>
              </a:clrTo>
            </a:clrChange>
          </a:blip>
          <a:stretch>
            <a:fillRect/>
          </a:stretch>
        </p:blipFill>
        <p:spPr>
          <a:xfrm>
            <a:off x="521062" y="1241828"/>
            <a:ext cx="5726456" cy="4637862"/>
          </a:xfrm>
          <a:prstGeom prst="rect">
            <a:avLst/>
          </a:prstGeom>
        </p:spPr>
      </p:pic>
      <p:sp>
        <p:nvSpPr>
          <p:cNvPr id="2" name="Title 1"/>
          <p:cNvSpPr>
            <a:spLocks noGrp="1" noChangeAspect="1"/>
          </p:cNvSpPr>
          <p:nvPr>
            <p:ph type="title"/>
          </p:nvPr>
        </p:nvSpPr>
        <p:spPr>
          <a:xfrm>
            <a:off x="1524001" y="0"/>
            <a:ext cx="5915027" cy="735724"/>
          </a:xfrm>
        </p:spPr>
        <p:txBody>
          <a:bodyPr>
            <a:normAutofit/>
          </a:bodyPr>
          <a:lstStyle/>
          <a:p>
            <a:r>
              <a:rPr lang="en-US" sz="3600" dirty="0" smtClean="0"/>
              <a:t>FCC-</a:t>
            </a:r>
            <a:r>
              <a:rPr lang="en-US" sz="3600" dirty="0" err="1" smtClean="0"/>
              <a:t>ee</a:t>
            </a:r>
            <a:r>
              <a:rPr lang="en-US" sz="3600" dirty="0" smtClean="0"/>
              <a:t> </a:t>
            </a:r>
            <a:r>
              <a:rPr lang="en-US" sz="3600" dirty="0"/>
              <a:t>RF </a:t>
            </a:r>
            <a:r>
              <a:rPr lang="en-US" sz="3600" dirty="0" smtClean="0"/>
              <a:t>systems (1/2)</a:t>
            </a:r>
            <a:endParaRPr lang="en-US" sz="3600" dirty="0"/>
          </a:p>
        </p:txBody>
      </p:sp>
      <p:sp>
        <p:nvSpPr>
          <p:cNvPr id="4" name="Slide Number Placeholder 3"/>
          <p:cNvSpPr>
            <a:spLocks noGrp="1" noChangeAspect="1"/>
          </p:cNvSpPr>
          <p:nvPr>
            <p:ph type="sldNum" sz="quarter" idx="12"/>
          </p:nvPr>
        </p:nvSpPr>
        <p:spPr>
          <a:xfrm>
            <a:off x="5067300" y="6362007"/>
            <a:ext cx="1543050" cy="273847"/>
          </a:xfrm>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050" b="0" i="0" u="none" strike="noStrike" kern="1200" cap="none" spc="0" normalizeH="0" baseline="0" noProof="0">
                <a:ln>
                  <a:noFill/>
                </a:ln>
                <a:solidFill>
                  <a:prstClr val="white"/>
                </a:solidFill>
                <a:effectLst/>
                <a:uLnTx/>
                <a:uFillTx/>
                <a:latin typeface="Arial" charset="0"/>
                <a:cs typeface="Arial" charset="0"/>
              </a:rPr>
              <a:pPr marL="0" marR="0" lvl="0" indent="0" algn="ctr" defTabSz="914400" rtl="0" eaLnBrk="1" fontAlgn="auto" latinLnBrk="0" hangingPunct="1">
                <a:lnSpc>
                  <a:spcPct val="100000"/>
                </a:lnSpc>
                <a:spcBef>
                  <a:spcPts val="0"/>
                </a:spcBef>
                <a:spcAft>
                  <a:spcPts val="0"/>
                </a:spcAft>
                <a:buClrTx/>
                <a:buSzTx/>
                <a:buFontTx/>
                <a:buNone/>
                <a:tabLst/>
                <a:defRPr/>
              </a:pPr>
              <a:t>8</a:t>
            </a:fld>
            <a:endParaRPr kumimoji="0" lang="en-US" sz="1050" b="0" i="0" u="none" strike="noStrike" kern="1200" cap="none" spc="0" normalizeH="0" baseline="0" noProof="0">
              <a:ln>
                <a:noFill/>
              </a:ln>
              <a:solidFill>
                <a:prstClr val="white"/>
              </a:solidFill>
              <a:effectLst/>
              <a:uLnTx/>
              <a:uFillTx/>
              <a:latin typeface="Arial" charset="0"/>
              <a:cs typeface="Arial" charset="0"/>
            </a:endParaRPr>
          </a:p>
        </p:txBody>
      </p:sp>
      <p:sp>
        <p:nvSpPr>
          <p:cNvPr id="5" name="Slide Number Placeholder 3">
            <a:extLst>
              <a:ext uri="{FF2B5EF4-FFF2-40B4-BE49-F238E27FC236}">
                <a16:creationId xmlns:a16="http://schemas.microsoft.com/office/drawing/2014/main" id="{3C1E3A2C-3C90-49DB-8140-E178FE5FBDC3}"/>
              </a:ext>
            </a:extLst>
          </p:cNvPr>
          <p:cNvSpPr txBox="1">
            <a:spLocks noChangeAspect="1"/>
          </p:cNvSpPr>
          <p:nvPr/>
        </p:nvSpPr>
        <p:spPr>
          <a:xfrm>
            <a:off x="10134601" y="6356351"/>
            <a:ext cx="2057401" cy="273847"/>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05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05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6" name="TextBox 35">
            <a:extLst>
              <a:ext uri="{FF2B5EF4-FFF2-40B4-BE49-F238E27FC236}">
                <a16:creationId xmlns:a16="http://schemas.microsoft.com/office/drawing/2014/main" id="{DFD9E316-87D4-4A21-98EC-44DD3463A42D}"/>
              </a:ext>
            </a:extLst>
          </p:cNvPr>
          <p:cNvSpPr txBox="1"/>
          <p:nvPr/>
        </p:nvSpPr>
        <p:spPr>
          <a:xfrm>
            <a:off x="10134600" y="227802"/>
            <a:ext cx="12103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O. Brunner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grpSp>
        <p:nvGrpSpPr>
          <p:cNvPr id="11" name="Group 10"/>
          <p:cNvGrpSpPr/>
          <p:nvPr/>
        </p:nvGrpSpPr>
        <p:grpSpPr>
          <a:xfrm>
            <a:off x="5996461" y="3746091"/>
            <a:ext cx="732938" cy="632214"/>
            <a:chOff x="6458577" y="3746091"/>
            <a:chExt cx="732938" cy="632214"/>
          </a:xfrm>
        </p:grpSpPr>
        <p:cxnSp>
          <p:nvCxnSpPr>
            <p:cNvPr id="8" name="Straight Arrow Connector 7"/>
            <p:cNvCxnSpPr/>
            <p:nvPr/>
          </p:nvCxnSpPr>
          <p:spPr>
            <a:xfrm flipH="1">
              <a:off x="6458577" y="3746091"/>
              <a:ext cx="151773" cy="632214"/>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6514799" y="3855085"/>
              <a:ext cx="676716" cy="523220"/>
            </a:xfrm>
            <a:prstGeom prst="rect">
              <a:avLst/>
            </a:prstGeom>
            <a:noFill/>
          </p:spPr>
          <p:txBody>
            <a:bodyPr wrap="square" rtlCol="0">
              <a:spAutoFit/>
            </a:bodyPr>
            <a:lstStyle/>
            <a:p>
              <a:pPr algn="ctr"/>
              <a:r>
                <a:rPr lang="en-GB" sz="1400" dirty="0" smtClean="0"/>
                <a:t>RF:</a:t>
              </a:r>
            </a:p>
            <a:p>
              <a:pPr algn="ctr"/>
              <a:r>
                <a:rPr lang="en-GB" sz="1400" dirty="0" smtClean="0"/>
                <a:t>2.8 km</a:t>
              </a:r>
              <a:endParaRPr lang="en-GB" sz="1400" dirty="0"/>
            </a:p>
          </p:txBody>
        </p:sp>
      </p:grpSp>
      <p:grpSp>
        <p:nvGrpSpPr>
          <p:cNvPr id="15" name="Group 14"/>
          <p:cNvGrpSpPr/>
          <p:nvPr/>
        </p:nvGrpSpPr>
        <p:grpSpPr>
          <a:xfrm>
            <a:off x="557232" y="2362159"/>
            <a:ext cx="888110" cy="716340"/>
            <a:chOff x="5905981" y="3499746"/>
            <a:chExt cx="888110" cy="716340"/>
          </a:xfrm>
        </p:grpSpPr>
        <p:cxnSp>
          <p:nvCxnSpPr>
            <p:cNvPr id="16" name="Straight Arrow Connector 15"/>
            <p:cNvCxnSpPr/>
            <p:nvPr/>
          </p:nvCxnSpPr>
          <p:spPr>
            <a:xfrm flipH="1">
              <a:off x="6371304" y="3709896"/>
              <a:ext cx="422787" cy="506190"/>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17" name="TextBox 16"/>
            <p:cNvSpPr txBox="1"/>
            <p:nvPr/>
          </p:nvSpPr>
          <p:spPr>
            <a:xfrm>
              <a:off x="5905981" y="3499746"/>
              <a:ext cx="676716" cy="523220"/>
            </a:xfrm>
            <a:prstGeom prst="rect">
              <a:avLst/>
            </a:prstGeom>
            <a:noFill/>
          </p:spPr>
          <p:txBody>
            <a:bodyPr wrap="square" rtlCol="0">
              <a:spAutoFit/>
            </a:bodyPr>
            <a:lstStyle/>
            <a:p>
              <a:pPr algn="ctr"/>
              <a:r>
                <a:rPr lang="en-GB" sz="1400" dirty="0" smtClean="0"/>
                <a:t>RF:</a:t>
              </a:r>
            </a:p>
            <a:p>
              <a:pPr algn="ctr"/>
              <a:r>
                <a:rPr lang="en-GB" sz="1400" dirty="0" smtClean="0"/>
                <a:t>2.8 km</a:t>
              </a:r>
              <a:endParaRPr lang="en-GB" sz="1400" dirty="0"/>
            </a:p>
          </p:txBody>
        </p:sp>
      </p:grpSp>
      <p:sp>
        <p:nvSpPr>
          <p:cNvPr id="18" name="TextBox 17"/>
          <p:cNvSpPr txBox="1"/>
          <p:nvPr/>
        </p:nvSpPr>
        <p:spPr>
          <a:xfrm>
            <a:off x="3968700" y="2173324"/>
            <a:ext cx="419346" cy="369332"/>
          </a:xfrm>
          <a:prstGeom prst="rect">
            <a:avLst/>
          </a:prstGeom>
          <a:noFill/>
        </p:spPr>
        <p:txBody>
          <a:bodyPr wrap="none" rtlCol="0">
            <a:spAutoFit/>
          </a:bodyPr>
          <a:lstStyle/>
          <a:p>
            <a:r>
              <a:rPr lang="en-GB" dirty="0" smtClean="0"/>
              <a:t>PA</a:t>
            </a:r>
            <a:endParaRPr lang="en-GB" dirty="0"/>
          </a:p>
        </p:txBody>
      </p:sp>
      <p:sp>
        <p:nvSpPr>
          <p:cNvPr id="22" name="TextBox 21"/>
          <p:cNvSpPr txBox="1"/>
          <p:nvPr/>
        </p:nvSpPr>
        <p:spPr>
          <a:xfrm>
            <a:off x="4642248" y="2357990"/>
            <a:ext cx="428322" cy="369332"/>
          </a:xfrm>
          <a:prstGeom prst="rect">
            <a:avLst/>
          </a:prstGeom>
          <a:noFill/>
        </p:spPr>
        <p:txBody>
          <a:bodyPr wrap="none" rtlCol="0">
            <a:spAutoFit/>
          </a:bodyPr>
          <a:lstStyle/>
          <a:p>
            <a:r>
              <a:rPr lang="en-GB" dirty="0" smtClean="0"/>
              <a:t>PB</a:t>
            </a:r>
            <a:endParaRPr lang="en-GB" dirty="0"/>
          </a:p>
        </p:txBody>
      </p:sp>
      <p:sp>
        <p:nvSpPr>
          <p:cNvPr id="23" name="TextBox 22"/>
          <p:cNvSpPr txBox="1"/>
          <p:nvPr/>
        </p:nvSpPr>
        <p:spPr>
          <a:xfrm>
            <a:off x="5316168" y="2700713"/>
            <a:ext cx="426720" cy="369332"/>
          </a:xfrm>
          <a:prstGeom prst="rect">
            <a:avLst/>
          </a:prstGeom>
          <a:noFill/>
        </p:spPr>
        <p:txBody>
          <a:bodyPr wrap="none" rtlCol="0">
            <a:spAutoFit/>
          </a:bodyPr>
          <a:lstStyle/>
          <a:p>
            <a:r>
              <a:rPr lang="en-GB" dirty="0" smtClean="0"/>
              <a:t>PC</a:t>
            </a:r>
            <a:endParaRPr lang="en-GB" dirty="0"/>
          </a:p>
        </p:txBody>
      </p:sp>
      <p:sp>
        <p:nvSpPr>
          <p:cNvPr id="24" name="TextBox 23"/>
          <p:cNvSpPr txBox="1"/>
          <p:nvPr/>
        </p:nvSpPr>
        <p:spPr>
          <a:xfrm>
            <a:off x="5316168" y="3705685"/>
            <a:ext cx="445956" cy="369332"/>
          </a:xfrm>
          <a:prstGeom prst="rect">
            <a:avLst/>
          </a:prstGeom>
          <a:noFill/>
        </p:spPr>
        <p:txBody>
          <a:bodyPr wrap="none" rtlCol="0">
            <a:spAutoFit/>
          </a:bodyPr>
          <a:lstStyle/>
          <a:p>
            <a:r>
              <a:rPr lang="en-GB" dirty="0" smtClean="0"/>
              <a:t>PD</a:t>
            </a:r>
            <a:endParaRPr lang="en-GB" dirty="0"/>
          </a:p>
        </p:txBody>
      </p:sp>
      <p:sp>
        <p:nvSpPr>
          <p:cNvPr id="25" name="TextBox 24"/>
          <p:cNvSpPr txBox="1"/>
          <p:nvPr/>
        </p:nvSpPr>
        <p:spPr>
          <a:xfrm>
            <a:off x="2021912" y="5614614"/>
            <a:ext cx="449162" cy="369332"/>
          </a:xfrm>
          <a:prstGeom prst="rect">
            <a:avLst/>
          </a:prstGeom>
          <a:noFill/>
        </p:spPr>
        <p:txBody>
          <a:bodyPr wrap="none" rtlCol="0">
            <a:spAutoFit/>
          </a:bodyPr>
          <a:lstStyle/>
          <a:p>
            <a:r>
              <a:rPr lang="en-GB" dirty="0" smtClean="0"/>
              <a:t>PG</a:t>
            </a:r>
            <a:endParaRPr lang="en-GB" dirty="0"/>
          </a:p>
        </p:txBody>
      </p:sp>
      <p:sp>
        <p:nvSpPr>
          <p:cNvPr id="26" name="TextBox 25"/>
          <p:cNvSpPr txBox="1"/>
          <p:nvPr/>
        </p:nvSpPr>
        <p:spPr>
          <a:xfrm>
            <a:off x="1681939" y="2700713"/>
            <a:ext cx="361253" cy="369332"/>
          </a:xfrm>
          <a:prstGeom prst="rect">
            <a:avLst/>
          </a:prstGeom>
          <a:noFill/>
        </p:spPr>
        <p:txBody>
          <a:bodyPr wrap="none" rtlCol="0">
            <a:spAutoFit/>
          </a:bodyPr>
          <a:lstStyle/>
          <a:p>
            <a:r>
              <a:rPr lang="en-GB" dirty="0" smtClean="0"/>
              <a:t>PJ</a:t>
            </a:r>
            <a:endParaRPr lang="en-GB" dirty="0"/>
          </a:p>
        </p:txBody>
      </p:sp>
      <p:grpSp>
        <p:nvGrpSpPr>
          <p:cNvPr id="27" name="Group 26"/>
          <p:cNvGrpSpPr/>
          <p:nvPr/>
        </p:nvGrpSpPr>
        <p:grpSpPr>
          <a:xfrm>
            <a:off x="1208755" y="3058230"/>
            <a:ext cx="4670537" cy="1127977"/>
            <a:chOff x="-1051429" y="2875842"/>
            <a:chExt cx="4670537" cy="1127977"/>
          </a:xfrm>
        </p:grpSpPr>
        <p:cxnSp>
          <p:nvCxnSpPr>
            <p:cNvPr id="28" name="Straight Arrow Connector 27"/>
            <p:cNvCxnSpPr/>
            <p:nvPr/>
          </p:nvCxnSpPr>
          <p:spPr>
            <a:xfrm>
              <a:off x="-1051429" y="2875842"/>
              <a:ext cx="4670537" cy="1127977"/>
            </a:xfrm>
            <a:prstGeom prst="straightConnector1">
              <a:avLst/>
            </a:prstGeom>
            <a:ln>
              <a:headEnd type="triangle"/>
              <a:tailEnd type="triangle"/>
            </a:ln>
          </p:spPr>
          <p:style>
            <a:lnRef idx="3">
              <a:schemeClr val="dk1"/>
            </a:lnRef>
            <a:fillRef idx="0">
              <a:schemeClr val="dk1"/>
            </a:fillRef>
            <a:effectRef idx="2">
              <a:schemeClr val="dk1"/>
            </a:effectRef>
            <a:fontRef idx="minor">
              <a:schemeClr val="tx1"/>
            </a:fontRef>
          </p:style>
        </p:cxnSp>
        <p:sp>
          <p:nvSpPr>
            <p:cNvPr id="29" name="TextBox 28"/>
            <p:cNvSpPr txBox="1"/>
            <p:nvPr/>
          </p:nvSpPr>
          <p:spPr>
            <a:xfrm>
              <a:off x="1347538" y="3545019"/>
              <a:ext cx="847104" cy="307777"/>
            </a:xfrm>
            <a:prstGeom prst="rect">
              <a:avLst/>
            </a:prstGeom>
            <a:noFill/>
          </p:spPr>
          <p:txBody>
            <a:bodyPr wrap="square" rtlCol="0">
              <a:spAutoFit/>
            </a:bodyPr>
            <a:lstStyle/>
            <a:p>
              <a:pPr algn="ctr"/>
              <a:r>
                <a:rPr lang="en-GB" sz="1400" dirty="0" smtClean="0"/>
                <a:t>29.9 km</a:t>
              </a:r>
              <a:endParaRPr lang="en-GB" sz="1400" dirty="0"/>
            </a:p>
          </p:txBody>
        </p:sp>
      </p:grpSp>
      <p:pic>
        <p:nvPicPr>
          <p:cNvPr id="31" name="Picture 30"/>
          <p:cNvPicPr>
            <a:picLocks noChangeAspect="1"/>
          </p:cNvPicPr>
          <p:nvPr/>
        </p:nvPicPr>
        <p:blipFill>
          <a:blip r:embed="rId3"/>
          <a:stretch>
            <a:fillRect/>
          </a:stretch>
        </p:blipFill>
        <p:spPr>
          <a:xfrm>
            <a:off x="6391805" y="892450"/>
            <a:ext cx="5633123" cy="1389352"/>
          </a:xfrm>
          <a:prstGeom prst="rect">
            <a:avLst/>
          </a:prstGeom>
        </p:spPr>
      </p:pic>
      <mc:AlternateContent xmlns:mc="http://schemas.openxmlformats.org/markup-compatibility/2006" xmlns:a14="http://schemas.microsoft.com/office/drawing/2010/main">
        <mc:Choice Requires="a14">
          <p:graphicFrame>
            <p:nvGraphicFramePr>
              <p:cNvPr id="33" name="Table 32"/>
              <p:cNvGraphicFramePr>
                <a:graphicFrameLocks noGrp="1"/>
              </p:cNvGraphicFramePr>
              <p:nvPr>
                <p:extLst>
                  <p:ext uri="{D42A27DB-BD31-4B8C-83A1-F6EECF244321}">
                    <p14:modId xmlns:p14="http://schemas.microsoft.com/office/powerpoint/2010/main" val="2765393918"/>
                  </p:ext>
                </p:extLst>
              </p:nvPr>
            </p:nvGraphicFramePr>
            <p:xfrm>
              <a:off x="6785621" y="2623769"/>
              <a:ext cx="4139546" cy="2804160"/>
            </p:xfrm>
            <a:graphic>
              <a:graphicData uri="http://schemas.openxmlformats.org/drawingml/2006/table">
                <a:tbl>
                  <a:tblPr bandRow="1">
                    <a:tableStyleId>{5C22544A-7EE6-4342-B048-85BDC9FD1C3A}</a:tableStyleId>
                  </a:tblPr>
                  <a:tblGrid>
                    <a:gridCol w="716228">
                      <a:extLst>
                        <a:ext uri="{9D8B030D-6E8A-4147-A177-3AD203B41FA5}">
                          <a16:colId xmlns:a16="http://schemas.microsoft.com/office/drawing/2014/main" val="2043523863"/>
                        </a:ext>
                      </a:extLst>
                    </a:gridCol>
                    <a:gridCol w="3423318">
                      <a:extLst>
                        <a:ext uri="{9D8B030D-6E8A-4147-A177-3AD203B41FA5}">
                          <a16:colId xmlns:a16="http://schemas.microsoft.com/office/drawing/2014/main" val="1261052833"/>
                        </a:ext>
                      </a:extLst>
                    </a:gridCol>
                  </a:tblGrid>
                  <a:tr h="370840">
                    <a:tc>
                      <a:txBody>
                        <a:bodyPr/>
                        <a:lstStyle/>
                        <a:p>
                          <a:pPr algn="ctr"/>
                          <a:r>
                            <a:rPr lang="en-GB" sz="1600" dirty="0" smtClean="0">
                              <a:latin typeface="Times New Roman" panose="02020603050405020304" pitchFamily="18" charset="0"/>
                              <a:cs typeface="Times New Roman" panose="02020603050405020304" pitchFamily="18" charset="0"/>
                            </a:rPr>
                            <a:t>Z</a:t>
                          </a:r>
                          <a:endParaRPr lang="en-GB" sz="1600" dirty="0">
                            <a:latin typeface="Times New Roman" panose="02020603050405020304" pitchFamily="18" charset="0"/>
                            <a:cs typeface="Times New Roman" panose="02020603050405020304" pitchFamily="18" charset="0"/>
                          </a:endParaRPr>
                        </a:p>
                      </a:txBody>
                      <a:tcPr/>
                    </a:tc>
                    <a:tc>
                      <a:txBody>
                        <a:bodyPr/>
                        <a:lstStyle/>
                        <a:p>
                          <a:r>
                            <a:rPr lang="en-GB" sz="1600" dirty="0" smtClean="0"/>
                            <a:t>400 MHz, 1-cell, strong HOM damping! 2 MV/cavity, 1 MW/cavity!</a:t>
                          </a:r>
                          <a:endParaRPr lang="en-GB" sz="1600" dirty="0"/>
                        </a:p>
                      </a:txBody>
                      <a:tcPr/>
                    </a:tc>
                    <a:extLst>
                      <a:ext uri="{0D108BD9-81ED-4DB2-BD59-A6C34878D82A}">
                        <a16:rowId xmlns:a16="http://schemas.microsoft.com/office/drawing/2014/main" val="4253031702"/>
                      </a:ext>
                    </a:extLst>
                  </a:tr>
                  <a:tr h="370840">
                    <a:tc>
                      <a:txBody>
                        <a:bodyPr/>
                        <a:lstStyle/>
                        <a:p>
                          <a:pPr algn="ctr"/>
                          <a:r>
                            <a:rPr lang="en-GB" sz="1600" dirty="0" smtClean="0">
                              <a:latin typeface="Times New Roman" panose="02020603050405020304" pitchFamily="18" charset="0"/>
                              <a:cs typeface="Times New Roman" panose="02020603050405020304" pitchFamily="18" charset="0"/>
                            </a:rPr>
                            <a:t>WW</a:t>
                          </a:r>
                          <a:endParaRPr lang="en-GB" sz="1600" dirty="0">
                            <a:latin typeface="Times New Roman" panose="02020603050405020304" pitchFamily="18" charset="0"/>
                            <a:cs typeface="Times New Roman" panose="02020603050405020304" pitchFamily="18" charset="0"/>
                          </a:endParaRPr>
                        </a:p>
                      </a:txBody>
                      <a:tcPr/>
                    </a:tc>
                    <a:tc>
                      <a:txBody>
                        <a:bodyPr/>
                        <a:lstStyle/>
                        <a:p>
                          <a:r>
                            <a:rPr lang="en-GB" sz="1600" dirty="0" smtClean="0"/>
                            <a:t>400 MHz, 4-cell, still substantial BL and HOM excitation, 1 MW/cavity</a:t>
                          </a:r>
                          <a:endParaRPr lang="en-GB" sz="1600" dirty="0"/>
                        </a:p>
                      </a:txBody>
                      <a:tcPr/>
                    </a:tc>
                    <a:extLst>
                      <a:ext uri="{0D108BD9-81ED-4DB2-BD59-A6C34878D82A}">
                        <a16:rowId xmlns:a16="http://schemas.microsoft.com/office/drawing/2014/main" val="1060283540"/>
                      </a:ext>
                    </a:extLst>
                  </a:tr>
                  <a:tr h="370840">
                    <a:tc>
                      <a:txBody>
                        <a:bodyPr/>
                        <a:lstStyle/>
                        <a:p>
                          <a:pPr algn="ctr"/>
                          <a:r>
                            <a:rPr lang="en-GB" sz="1600" dirty="0" smtClean="0">
                              <a:latin typeface="Times New Roman" panose="02020603050405020304" pitchFamily="18" charset="0"/>
                              <a:cs typeface="Times New Roman" panose="02020603050405020304" pitchFamily="18" charset="0"/>
                            </a:rPr>
                            <a:t>ZH</a:t>
                          </a:r>
                          <a:endParaRPr lang="en-GB" sz="1600" dirty="0">
                            <a:latin typeface="Times New Roman" panose="02020603050405020304" pitchFamily="18" charset="0"/>
                            <a:cs typeface="Times New Roman" panose="02020603050405020304" pitchFamily="18" charset="0"/>
                          </a:endParaRPr>
                        </a:p>
                      </a:txBody>
                      <a:tcPr/>
                    </a:tc>
                    <a:tc>
                      <a:txBody>
                        <a:bodyPr/>
                        <a:lstStyle/>
                        <a:p>
                          <a:r>
                            <a:rPr lang="en-GB" sz="1600" dirty="0" smtClean="0"/>
                            <a:t>400 MHz, 4-cell</a:t>
                          </a:r>
                          <a:r>
                            <a:rPr lang="en-GB" sz="1600" baseline="0" dirty="0" smtClean="0"/>
                            <a:t> cavities, 370 kW per cavity (change FPC)</a:t>
                          </a:r>
                          <a:endParaRPr lang="en-GB" sz="1600" dirty="0"/>
                        </a:p>
                      </a:txBody>
                      <a:tcPr/>
                    </a:tc>
                    <a:extLst>
                      <a:ext uri="{0D108BD9-81ED-4DB2-BD59-A6C34878D82A}">
                        <a16:rowId xmlns:a16="http://schemas.microsoft.com/office/drawing/2014/main" val="2301634313"/>
                      </a:ext>
                    </a:extLst>
                  </a:tr>
                  <a:tr h="370840">
                    <a:tc>
                      <a:txBody>
                        <a:bodyPr/>
                        <a:lstStyle/>
                        <a:p>
                          <a:pPr/>
                          <a14:m>
                            <m:oMathPara xmlns:m="http://schemas.openxmlformats.org/officeDocument/2006/math">
                              <m:oMathParaPr>
                                <m:jc m:val="centerGroup"/>
                              </m:oMathParaPr>
                              <m:oMath xmlns:m="http://schemas.openxmlformats.org/officeDocument/2006/math">
                                <m:r>
                                  <m:rPr>
                                    <m:sty m:val="p"/>
                                  </m:rPr>
                                  <a:rPr lang="en-GB" sz="1600" b="0" i="0" smtClean="0">
                                    <a:latin typeface="Cambria Math" panose="02040503050406030204" pitchFamily="18" charset="0"/>
                                    <a:cs typeface="Times New Roman" panose="02020603050405020304" pitchFamily="18" charset="0"/>
                                  </a:rPr>
                                  <m:t>t</m:t>
                                </m:r>
                                <m:acc>
                                  <m:accPr>
                                    <m:chr m:val="̅"/>
                                    <m:ctrlPr>
                                      <a:rPr lang="en-GB" sz="1600" b="0" i="1" smtClean="0">
                                        <a:latin typeface="Cambria Math" panose="02040503050406030204" pitchFamily="18" charset="0"/>
                                        <a:cs typeface="Times New Roman" panose="02020603050405020304" pitchFamily="18" charset="0"/>
                                      </a:rPr>
                                    </m:ctrlPr>
                                  </m:accPr>
                                  <m:e>
                                    <m:r>
                                      <m:rPr>
                                        <m:sty m:val="p"/>
                                      </m:rPr>
                                      <a:rPr lang="en-GB" sz="1600" b="0" i="0" smtClean="0">
                                        <a:latin typeface="Cambria Math" panose="02040503050406030204" pitchFamily="18" charset="0"/>
                                        <a:cs typeface="Times New Roman" panose="02020603050405020304" pitchFamily="18" charset="0"/>
                                      </a:rPr>
                                      <m:t>t</m:t>
                                    </m:r>
                                  </m:e>
                                </m:acc>
                              </m:oMath>
                            </m:oMathPara>
                          </a14:m>
                          <a:endParaRPr lang="en-GB" sz="1600" i="0" dirty="0">
                            <a:latin typeface="Times New Roman" panose="02020603050405020304" pitchFamily="18" charset="0"/>
                            <a:cs typeface="Times New Roman" panose="02020603050405020304" pitchFamily="18" charset="0"/>
                          </a:endParaRPr>
                        </a:p>
                      </a:txBody>
                      <a:tcPr/>
                    </a:tc>
                    <a:tc>
                      <a:txBody>
                        <a:bodyPr/>
                        <a:lstStyle/>
                        <a:p>
                          <a:r>
                            <a:rPr lang="en-GB" sz="1600" dirty="0" smtClean="0"/>
                            <a:t>realign 400 CMs to share them for both beams,</a:t>
                          </a:r>
                          <a:r>
                            <a:rPr lang="en-GB" sz="1600" baseline="0" dirty="0" smtClean="0"/>
                            <a:t> </a:t>
                          </a:r>
                          <a:br>
                            <a:rPr lang="en-GB" sz="1600" baseline="0" dirty="0" smtClean="0"/>
                          </a:br>
                          <a:r>
                            <a:rPr lang="en-GB" sz="1600" dirty="0" smtClean="0"/>
                            <a:t>add 800 MHz</a:t>
                          </a:r>
                          <a:r>
                            <a:rPr lang="en-GB" sz="1600" baseline="0" dirty="0" smtClean="0"/>
                            <a:t>, 5-cell cavities, operated at 20 MV/m, 175 kW/cavity</a:t>
                          </a:r>
                          <a:endParaRPr lang="en-GB" sz="1600" dirty="0"/>
                        </a:p>
                      </a:txBody>
                      <a:tcPr/>
                    </a:tc>
                    <a:extLst>
                      <a:ext uri="{0D108BD9-81ED-4DB2-BD59-A6C34878D82A}">
                        <a16:rowId xmlns:a16="http://schemas.microsoft.com/office/drawing/2014/main" val="2809572455"/>
                      </a:ext>
                    </a:extLst>
                  </a:tr>
                </a:tbl>
              </a:graphicData>
            </a:graphic>
          </p:graphicFrame>
        </mc:Choice>
        <mc:Fallback xmlns="">
          <p:graphicFrame>
            <p:nvGraphicFramePr>
              <p:cNvPr id="33" name="Table 32"/>
              <p:cNvGraphicFramePr>
                <a:graphicFrameLocks noGrp="1"/>
              </p:cNvGraphicFramePr>
              <p:nvPr>
                <p:extLst>
                  <p:ext uri="{D42A27DB-BD31-4B8C-83A1-F6EECF244321}">
                    <p14:modId xmlns:p14="http://schemas.microsoft.com/office/powerpoint/2010/main" val="2765393918"/>
                  </p:ext>
                </p:extLst>
              </p:nvPr>
            </p:nvGraphicFramePr>
            <p:xfrm>
              <a:off x="6785621" y="2623769"/>
              <a:ext cx="4139546" cy="2804160"/>
            </p:xfrm>
            <a:graphic>
              <a:graphicData uri="http://schemas.openxmlformats.org/drawingml/2006/table">
                <a:tbl>
                  <a:tblPr bandRow="1">
                    <a:tableStyleId>{5C22544A-7EE6-4342-B048-85BDC9FD1C3A}</a:tableStyleId>
                  </a:tblPr>
                  <a:tblGrid>
                    <a:gridCol w="716228">
                      <a:extLst>
                        <a:ext uri="{9D8B030D-6E8A-4147-A177-3AD203B41FA5}">
                          <a16:colId xmlns:a16="http://schemas.microsoft.com/office/drawing/2014/main" val="2043523863"/>
                        </a:ext>
                      </a:extLst>
                    </a:gridCol>
                    <a:gridCol w="3423318">
                      <a:extLst>
                        <a:ext uri="{9D8B030D-6E8A-4147-A177-3AD203B41FA5}">
                          <a16:colId xmlns:a16="http://schemas.microsoft.com/office/drawing/2014/main" val="1261052833"/>
                        </a:ext>
                      </a:extLst>
                    </a:gridCol>
                  </a:tblGrid>
                  <a:tr h="579120">
                    <a:tc>
                      <a:txBody>
                        <a:bodyPr/>
                        <a:lstStyle/>
                        <a:p>
                          <a:pPr algn="ctr"/>
                          <a:r>
                            <a:rPr lang="en-GB" sz="1600" dirty="0" smtClean="0">
                              <a:latin typeface="Times New Roman" panose="02020603050405020304" pitchFamily="18" charset="0"/>
                              <a:cs typeface="Times New Roman" panose="02020603050405020304" pitchFamily="18" charset="0"/>
                            </a:rPr>
                            <a:t>Z</a:t>
                          </a:r>
                          <a:endParaRPr lang="en-GB" sz="1600" dirty="0">
                            <a:latin typeface="Times New Roman" panose="02020603050405020304" pitchFamily="18" charset="0"/>
                            <a:cs typeface="Times New Roman" panose="02020603050405020304" pitchFamily="18" charset="0"/>
                          </a:endParaRPr>
                        </a:p>
                      </a:txBody>
                      <a:tcPr/>
                    </a:tc>
                    <a:tc>
                      <a:txBody>
                        <a:bodyPr/>
                        <a:lstStyle/>
                        <a:p>
                          <a:r>
                            <a:rPr lang="en-GB" sz="1600" dirty="0" smtClean="0"/>
                            <a:t>400 MHz, 1-cell, strong HOM damping! 2 MV/cavity, 1 MW/cavity!</a:t>
                          </a:r>
                          <a:endParaRPr lang="en-GB" sz="1600" dirty="0"/>
                        </a:p>
                      </a:txBody>
                      <a:tcPr/>
                    </a:tc>
                    <a:extLst>
                      <a:ext uri="{0D108BD9-81ED-4DB2-BD59-A6C34878D82A}">
                        <a16:rowId xmlns:a16="http://schemas.microsoft.com/office/drawing/2014/main" val="4253031702"/>
                      </a:ext>
                    </a:extLst>
                  </a:tr>
                  <a:tr h="579120">
                    <a:tc>
                      <a:txBody>
                        <a:bodyPr/>
                        <a:lstStyle/>
                        <a:p>
                          <a:pPr algn="ctr"/>
                          <a:r>
                            <a:rPr lang="en-GB" sz="1600" dirty="0" smtClean="0">
                              <a:latin typeface="Times New Roman" panose="02020603050405020304" pitchFamily="18" charset="0"/>
                              <a:cs typeface="Times New Roman" panose="02020603050405020304" pitchFamily="18" charset="0"/>
                            </a:rPr>
                            <a:t>WW</a:t>
                          </a:r>
                          <a:endParaRPr lang="en-GB" sz="1600" dirty="0">
                            <a:latin typeface="Times New Roman" panose="02020603050405020304" pitchFamily="18" charset="0"/>
                            <a:cs typeface="Times New Roman" panose="02020603050405020304" pitchFamily="18" charset="0"/>
                          </a:endParaRPr>
                        </a:p>
                      </a:txBody>
                      <a:tcPr/>
                    </a:tc>
                    <a:tc>
                      <a:txBody>
                        <a:bodyPr/>
                        <a:lstStyle/>
                        <a:p>
                          <a:r>
                            <a:rPr lang="en-GB" sz="1600" dirty="0" smtClean="0"/>
                            <a:t>400 MHz, 4-cell, still substantial BL and HOM excitation, 1 MW/cavity</a:t>
                          </a:r>
                          <a:endParaRPr lang="en-GB" sz="1600" dirty="0"/>
                        </a:p>
                      </a:txBody>
                      <a:tcPr/>
                    </a:tc>
                    <a:extLst>
                      <a:ext uri="{0D108BD9-81ED-4DB2-BD59-A6C34878D82A}">
                        <a16:rowId xmlns:a16="http://schemas.microsoft.com/office/drawing/2014/main" val="1060283540"/>
                      </a:ext>
                    </a:extLst>
                  </a:tr>
                  <a:tr h="579120">
                    <a:tc>
                      <a:txBody>
                        <a:bodyPr/>
                        <a:lstStyle/>
                        <a:p>
                          <a:pPr algn="ctr"/>
                          <a:r>
                            <a:rPr lang="en-GB" sz="1600" dirty="0" smtClean="0">
                              <a:latin typeface="Times New Roman" panose="02020603050405020304" pitchFamily="18" charset="0"/>
                              <a:cs typeface="Times New Roman" panose="02020603050405020304" pitchFamily="18" charset="0"/>
                            </a:rPr>
                            <a:t>ZH</a:t>
                          </a:r>
                          <a:endParaRPr lang="en-GB" sz="1600" dirty="0">
                            <a:latin typeface="Times New Roman" panose="02020603050405020304" pitchFamily="18" charset="0"/>
                            <a:cs typeface="Times New Roman" panose="02020603050405020304" pitchFamily="18" charset="0"/>
                          </a:endParaRPr>
                        </a:p>
                      </a:txBody>
                      <a:tcPr/>
                    </a:tc>
                    <a:tc>
                      <a:txBody>
                        <a:bodyPr/>
                        <a:lstStyle/>
                        <a:p>
                          <a:r>
                            <a:rPr lang="en-GB" sz="1600" dirty="0" smtClean="0"/>
                            <a:t>400 MHz, 4-cell</a:t>
                          </a:r>
                          <a:r>
                            <a:rPr lang="en-GB" sz="1600" baseline="0" dirty="0" smtClean="0"/>
                            <a:t> cavities, 370 kW per cavity (change FPC)</a:t>
                          </a:r>
                          <a:endParaRPr lang="en-GB" sz="1600" dirty="0"/>
                        </a:p>
                      </a:txBody>
                      <a:tcPr/>
                    </a:tc>
                    <a:extLst>
                      <a:ext uri="{0D108BD9-81ED-4DB2-BD59-A6C34878D82A}">
                        <a16:rowId xmlns:a16="http://schemas.microsoft.com/office/drawing/2014/main" val="2301634313"/>
                      </a:ext>
                    </a:extLst>
                  </a:tr>
                  <a:tr h="1066800">
                    <a:tc>
                      <a:txBody>
                        <a:bodyPr/>
                        <a:lstStyle/>
                        <a:p>
                          <a:endParaRPr lang="en-US"/>
                        </a:p>
                      </a:txBody>
                      <a:tcPr>
                        <a:blipFill>
                          <a:blip r:embed="rId4"/>
                          <a:stretch>
                            <a:fillRect l="-847" t="-165143" r="-477966" b="-6857"/>
                          </a:stretch>
                        </a:blipFill>
                      </a:tcPr>
                    </a:tc>
                    <a:tc>
                      <a:txBody>
                        <a:bodyPr/>
                        <a:lstStyle/>
                        <a:p>
                          <a:r>
                            <a:rPr lang="en-GB" sz="1600" dirty="0" smtClean="0"/>
                            <a:t>realign 400 CMs to share them for both beams,</a:t>
                          </a:r>
                          <a:r>
                            <a:rPr lang="en-GB" sz="1600" baseline="0" dirty="0" smtClean="0"/>
                            <a:t> </a:t>
                          </a:r>
                          <a:br>
                            <a:rPr lang="en-GB" sz="1600" baseline="0" dirty="0" smtClean="0"/>
                          </a:br>
                          <a:r>
                            <a:rPr lang="en-GB" sz="1600" dirty="0" smtClean="0"/>
                            <a:t>add 800 MHz</a:t>
                          </a:r>
                          <a:r>
                            <a:rPr lang="en-GB" sz="1600" baseline="0" dirty="0" smtClean="0"/>
                            <a:t>, 5-cell cavities, operated at 20 MV/m, 175 kW/cavity</a:t>
                          </a:r>
                          <a:endParaRPr lang="en-GB" sz="1600" dirty="0"/>
                        </a:p>
                      </a:txBody>
                      <a:tcPr/>
                    </a:tc>
                    <a:extLst>
                      <a:ext uri="{0D108BD9-81ED-4DB2-BD59-A6C34878D82A}">
                        <a16:rowId xmlns:a16="http://schemas.microsoft.com/office/drawing/2014/main" val="2809572455"/>
                      </a:ext>
                    </a:extLst>
                  </a:tr>
                </a:tbl>
              </a:graphicData>
            </a:graphic>
          </p:graphicFrame>
        </mc:Fallback>
      </mc:AlternateContent>
      <p:sp>
        <p:nvSpPr>
          <p:cNvPr id="35" name="Date Placeholder 34"/>
          <p:cNvSpPr>
            <a:spLocks noGrp="1"/>
          </p:cNvSpPr>
          <p:nvPr>
            <p:ph type="dt" sz="half" idx="10"/>
          </p:nvPr>
        </p:nvSpPr>
        <p:spPr/>
        <p:txBody>
          <a:bodyPr/>
          <a:lstStyle/>
          <a:p>
            <a:r>
              <a:rPr lang="en-US" smtClean="0"/>
              <a:t>8 October 2020</a:t>
            </a:r>
            <a:endParaRPr lang="en-GB"/>
          </a:p>
        </p:txBody>
      </p:sp>
      <p:sp>
        <p:nvSpPr>
          <p:cNvPr id="38" name="Footer Placeholder 37"/>
          <p:cNvSpPr>
            <a:spLocks noGrp="1"/>
          </p:cNvSpPr>
          <p:nvPr>
            <p:ph type="ftr" sz="quarter" idx="11"/>
          </p:nvPr>
        </p:nvSpPr>
        <p:spPr/>
        <p:txBody>
          <a:bodyPr/>
          <a:lstStyle/>
          <a:p>
            <a:r>
              <a:rPr lang="en-GB" smtClean="0"/>
              <a:t>Erk Jensen/CERN      -         EIC/FCC-ee Commonalities of RF Systems</a:t>
            </a:r>
            <a:endParaRPr lang="en-GB"/>
          </a:p>
        </p:txBody>
      </p:sp>
    </p:spTree>
    <p:extLst>
      <p:ext uri="{BB962C8B-B14F-4D97-AF65-F5344CB8AC3E}">
        <p14:creationId xmlns:p14="http://schemas.microsoft.com/office/powerpoint/2010/main" val="33943361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noChangeAspect="1"/>
          </p:cNvSpPr>
          <p:nvPr>
            <p:ph type="title"/>
          </p:nvPr>
        </p:nvSpPr>
        <p:spPr>
          <a:xfrm>
            <a:off x="1524001" y="0"/>
            <a:ext cx="5915027" cy="735724"/>
          </a:xfrm>
        </p:spPr>
        <p:txBody>
          <a:bodyPr>
            <a:normAutofit/>
          </a:bodyPr>
          <a:lstStyle/>
          <a:p>
            <a:r>
              <a:rPr lang="en-US" sz="3600" dirty="0" smtClean="0"/>
              <a:t>FCC-</a:t>
            </a:r>
            <a:r>
              <a:rPr lang="en-US" sz="3600" dirty="0" err="1" smtClean="0"/>
              <a:t>ee</a:t>
            </a:r>
            <a:r>
              <a:rPr lang="en-US" sz="3600" dirty="0" smtClean="0"/>
              <a:t> </a:t>
            </a:r>
            <a:r>
              <a:rPr lang="en-US" sz="3600" dirty="0"/>
              <a:t>RF </a:t>
            </a:r>
            <a:r>
              <a:rPr lang="en-US" sz="3600" dirty="0" smtClean="0"/>
              <a:t>systems (2/2)</a:t>
            </a:r>
            <a:endParaRPr lang="en-US" sz="3600" dirty="0"/>
          </a:p>
        </p:txBody>
      </p:sp>
      <p:sp>
        <p:nvSpPr>
          <p:cNvPr id="5" name="Slide Number Placeholder 3">
            <a:extLst>
              <a:ext uri="{FF2B5EF4-FFF2-40B4-BE49-F238E27FC236}">
                <a16:creationId xmlns:a16="http://schemas.microsoft.com/office/drawing/2014/main" id="{3C1E3A2C-3C90-49DB-8140-E178FE5FBDC3}"/>
              </a:ext>
            </a:extLst>
          </p:cNvPr>
          <p:cNvSpPr txBox="1">
            <a:spLocks noChangeAspect="1"/>
          </p:cNvSpPr>
          <p:nvPr/>
        </p:nvSpPr>
        <p:spPr>
          <a:xfrm>
            <a:off x="10134601" y="6356351"/>
            <a:ext cx="2057401" cy="273847"/>
          </a:xfrm>
          <a:prstGeom prst="rect">
            <a:avLst/>
          </a:prstGeom>
        </p:spPr>
        <p:txBody>
          <a:bodyPr vert="horz" lIns="91440" tIns="45720" rIns="91440" bIns="45720"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fld id="{893C5830-40F3-F04E-B2E3-10E6672BA8FF}" type="slidenum">
              <a:rPr kumimoji="0" lang="en-US" sz="1050" b="0" i="0" u="none" strike="noStrike" kern="1200" cap="none" spc="0" normalizeH="0" baseline="0" noProof="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05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6" name="TextBox 35">
            <a:extLst>
              <a:ext uri="{FF2B5EF4-FFF2-40B4-BE49-F238E27FC236}">
                <a16:creationId xmlns:a16="http://schemas.microsoft.com/office/drawing/2014/main" id="{DFD9E316-87D4-4A21-98EC-44DD3463A42D}"/>
              </a:ext>
            </a:extLst>
          </p:cNvPr>
          <p:cNvSpPr txBox="1"/>
          <p:nvPr/>
        </p:nvSpPr>
        <p:spPr>
          <a:xfrm>
            <a:off x="10134600" y="227802"/>
            <a:ext cx="121039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b="0" i="0" u="none" strike="noStrike" kern="1200" cap="none" spc="0" normalizeH="0" baseline="0" noProof="0" dirty="0" smtClean="0">
                <a:ln>
                  <a:noFill/>
                </a:ln>
                <a:solidFill>
                  <a:srgbClr val="0070C0"/>
                </a:solidFill>
                <a:effectLst/>
                <a:uLnTx/>
                <a:uFillTx/>
                <a:latin typeface="Calibri" panose="020F0502020204030204"/>
                <a:ea typeface="+mn-ea"/>
                <a:cs typeface="+mn-cs"/>
              </a:rPr>
              <a:t>O. Brunner</a:t>
            </a:r>
            <a:endParaRPr kumimoji="0" lang="en-GB" b="0" i="0" u="none" strike="noStrike" kern="1200" cap="none" spc="0" normalizeH="0" baseline="0" noProof="0" dirty="0">
              <a:ln>
                <a:noFill/>
              </a:ln>
              <a:solidFill>
                <a:srgbClr val="0070C0"/>
              </a:solidFill>
              <a:effectLst/>
              <a:uLnTx/>
              <a:uFillTx/>
              <a:latin typeface="Calibri" panose="020F0502020204030204"/>
              <a:ea typeface="+mn-ea"/>
              <a:cs typeface="+mn-cs"/>
            </a:endParaRPr>
          </a:p>
        </p:txBody>
      </p:sp>
      <p:pic>
        <p:nvPicPr>
          <p:cNvPr id="35" name="Picture 34"/>
          <p:cNvPicPr>
            <a:picLocks noChangeAspect="1"/>
          </p:cNvPicPr>
          <p:nvPr/>
        </p:nvPicPr>
        <p:blipFill>
          <a:blip r:embed="rId2">
            <a:clrChange>
              <a:clrFrom>
                <a:srgbClr val="FFFFFF"/>
              </a:clrFrom>
              <a:clrTo>
                <a:srgbClr val="FFFFFF">
                  <a:alpha val="0"/>
                </a:srgbClr>
              </a:clrTo>
            </a:clrChange>
          </a:blip>
          <a:stretch>
            <a:fillRect/>
          </a:stretch>
        </p:blipFill>
        <p:spPr>
          <a:xfrm>
            <a:off x="1940228" y="551724"/>
            <a:ext cx="8128003" cy="2394440"/>
          </a:xfrm>
          <a:prstGeom prst="rect">
            <a:avLst/>
          </a:prstGeom>
        </p:spPr>
      </p:pic>
      <mc:AlternateContent xmlns:mc="http://schemas.openxmlformats.org/markup-compatibility/2006" xmlns:a14="http://schemas.microsoft.com/office/drawing/2010/main">
        <mc:Choice Requires="a14">
          <p:graphicFrame>
            <p:nvGraphicFramePr>
              <p:cNvPr id="40" name="Table 39"/>
              <p:cNvGraphicFramePr>
                <a:graphicFrameLocks noGrp="1"/>
              </p:cNvGraphicFramePr>
              <p:nvPr>
                <p:extLst>
                  <p:ext uri="{D42A27DB-BD31-4B8C-83A1-F6EECF244321}">
                    <p14:modId xmlns:p14="http://schemas.microsoft.com/office/powerpoint/2010/main" val="2532073906"/>
                  </p:ext>
                </p:extLst>
              </p:nvPr>
            </p:nvGraphicFramePr>
            <p:xfrm>
              <a:off x="1940229" y="2946164"/>
              <a:ext cx="8128003" cy="3467100"/>
            </p:xfrm>
            <a:graphic>
              <a:graphicData uri="http://schemas.openxmlformats.org/drawingml/2006/table">
                <a:tbl>
                  <a:tblPr firstRow="1" bandRow="1">
                    <a:tableStyleId>{5C22544A-7EE6-4342-B048-85BDC9FD1C3A}</a:tableStyleId>
                  </a:tblPr>
                  <a:tblGrid>
                    <a:gridCol w="2205703">
                      <a:extLst>
                        <a:ext uri="{9D8B030D-6E8A-4147-A177-3AD203B41FA5}">
                          <a16:colId xmlns:a16="http://schemas.microsoft.com/office/drawing/2014/main" val="1135544012"/>
                        </a:ext>
                      </a:extLst>
                    </a:gridCol>
                    <a:gridCol w="1184460">
                      <a:extLst>
                        <a:ext uri="{9D8B030D-6E8A-4147-A177-3AD203B41FA5}">
                          <a16:colId xmlns:a16="http://schemas.microsoft.com/office/drawing/2014/main" val="661502538"/>
                        </a:ext>
                      </a:extLst>
                    </a:gridCol>
                    <a:gridCol w="1184460">
                      <a:extLst>
                        <a:ext uri="{9D8B030D-6E8A-4147-A177-3AD203B41FA5}">
                          <a16:colId xmlns:a16="http://schemas.microsoft.com/office/drawing/2014/main" val="2765555917"/>
                        </a:ext>
                      </a:extLst>
                    </a:gridCol>
                    <a:gridCol w="1184460">
                      <a:extLst>
                        <a:ext uri="{9D8B030D-6E8A-4147-A177-3AD203B41FA5}">
                          <a16:colId xmlns:a16="http://schemas.microsoft.com/office/drawing/2014/main" val="3179233266"/>
                        </a:ext>
                      </a:extLst>
                    </a:gridCol>
                    <a:gridCol w="1184460">
                      <a:extLst>
                        <a:ext uri="{9D8B030D-6E8A-4147-A177-3AD203B41FA5}">
                          <a16:colId xmlns:a16="http://schemas.microsoft.com/office/drawing/2014/main" val="527851807"/>
                        </a:ext>
                      </a:extLst>
                    </a:gridCol>
                    <a:gridCol w="1184460">
                      <a:extLst>
                        <a:ext uri="{9D8B030D-6E8A-4147-A177-3AD203B41FA5}">
                          <a16:colId xmlns:a16="http://schemas.microsoft.com/office/drawing/2014/main" val="1244860145"/>
                        </a:ext>
                      </a:extLst>
                    </a:gridCol>
                  </a:tblGrid>
                  <a:tr h="203918">
                    <a:tc>
                      <a:txBody>
                        <a:bodyPr/>
                        <a:lstStyle/>
                        <a:p>
                          <a:pPr>
                            <a:lnSpc>
                              <a:spcPts val="1100"/>
                            </a:lnSpc>
                          </a:pPr>
                          <a:endParaRPr lang="en-GB" sz="1200" dirty="0"/>
                        </a:p>
                      </a:txBody>
                      <a:tcPr marL="45720" marR="45720" anchor="ctr"/>
                    </a:tc>
                    <a:tc>
                      <a:txBody>
                        <a:bodyPr/>
                        <a:lstStyle/>
                        <a:p>
                          <a:pPr algn="ctr">
                            <a:lnSpc>
                              <a:spcPts val="1100"/>
                            </a:lnSpc>
                          </a:pPr>
                          <a:r>
                            <a:rPr lang="en-GB" sz="1200" dirty="0" smtClean="0"/>
                            <a:t>Z</a:t>
                          </a:r>
                          <a:endParaRPr lang="en-GB" sz="1200" dirty="0"/>
                        </a:p>
                      </a:txBody>
                      <a:tcPr marL="45720" marR="45720" anchor="ctr"/>
                    </a:tc>
                    <a:tc>
                      <a:txBody>
                        <a:bodyPr/>
                        <a:lstStyle/>
                        <a:p>
                          <a:pPr algn="ctr">
                            <a:lnSpc>
                              <a:spcPts val="1100"/>
                            </a:lnSpc>
                          </a:pPr>
                          <a:r>
                            <a:rPr lang="en-GB" sz="1200" dirty="0" smtClean="0"/>
                            <a:t>WW</a:t>
                          </a:r>
                          <a:endParaRPr lang="en-GB" sz="1200" dirty="0"/>
                        </a:p>
                      </a:txBody>
                      <a:tcPr marL="45720" marR="45720" anchor="ctr"/>
                    </a:tc>
                    <a:tc>
                      <a:txBody>
                        <a:bodyPr/>
                        <a:lstStyle/>
                        <a:p>
                          <a:pPr algn="ctr">
                            <a:lnSpc>
                              <a:spcPts val="1100"/>
                            </a:lnSpc>
                          </a:pPr>
                          <a:r>
                            <a:rPr lang="en-GB" sz="1200" dirty="0" smtClean="0"/>
                            <a:t>ZH</a:t>
                          </a:r>
                          <a:endParaRPr lang="en-GB" sz="1200" dirty="0"/>
                        </a:p>
                      </a:txBody>
                      <a:tcPr marL="45720" marR="45720" anchor="ctr"/>
                    </a:tc>
                    <a:tc>
                      <a:txBody>
                        <a:bodyPr/>
                        <a:lstStyle/>
                        <a:p>
                          <a:pPr algn="ctr">
                            <a:lnSpc>
                              <a:spcPts val="1100"/>
                            </a:lnSpc>
                          </a:pPr>
                          <a14:m>
                            <m:oMathPara xmlns:m="http://schemas.openxmlformats.org/officeDocument/2006/math">
                              <m:oMathParaPr>
                                <m:jc m:val="centerGroup"/>
                              </m:oMathParaPr>
                              <m:oMath xmlns:m="http://schemas.openxmlformats.org/officeDocument/2006/math">
                                <m:r>
                                  <a:rPr lang="en-GB" sz="1200" b="1" i="1" smtClean="0">
                                    <a:latin typeface="Cambria Math" panose="02040503050406030204" pitchFamily="18" charset="0"/>
                                  </a:rPr>
                                  <m:t>𝒕</m:t>
                                </m:r>
                                <m:sSub>
                                  <m:sSubPr>
                                    <m:ctrlPr>
                                      <a:rPr lang="en-GB" sz="1200" b="1" i="1" smtClean="0">
                                        <a:latin typeface="Cambria Math" panose="02040503050406030204" pitchFamily="18" charset="0"/>
                                      </a:rPr>
                                    </m:ctrlPr>
                                  </m:sSubPr>
                                  <m:e>
                                    <m:acc>
                                      <m:accPr>
                                        <m:chr m:val="̅"/>
                                        <m:ctrlPr>
                                          <a:rPr lang="en-GB" sz="1200" b="1" i="1" smtClean="0">
                                            <a:latin typeface="Cambria Math" panose="02040503050406030204" pitchFamily="18" charset="0"/>
                                          </a:rPr>
                                        </m:ctrlPr>
                                      </m:accPr>
                                      <m:e>
                                        <m:r>
                                          <a:rPr lang="en-GB" sz="1200" b="1" i="1" smtClean="0">
                                            <a:latin typeface="Cambria Math" panose="02040503050406030204" pitchFamily="18" charset="0"/>
                                          </a:rPr>
                                          <m:t>𝒕</m:t>
                                        </m:r>
                                      </m:e>
                                    </m:acc>
                                  </m:e>
                                  <m:sub>
                                    <m:r>
                                      <a:rPr lang="en-GB" sz="1200" b="1" i="1" smtClean="0">
                                        <a:latin typeface="Cambria Math" panose="02040503050406030204" pitchFamily="18" charset="0"/>
                                      </a:rPr>
                                      <m:t>𝟏</m:t>
                                    </m:r>
                                  </m:sub>
                                </m:sSub>
                              </m:oMath>
                            </m:oMathPara>
                          </a14:m>
                          <a:endParaRPr lang="en-GB" sz="1200" dirty="0"/>
                        </a:p>
                      </a:txBody>
                      <a:tcPr marL="45720" marR="45720" anchor="ctr"/>
                    </a:tc>
                    <a:tc>
                      <a:txBody>
                        <a:bodyPr/>
                        <a:lstStyle/>
                        <a:p>
                          <a:pPr algn="ctr">
                            <a:lnSpc>
                              <a:spcPts val="1100"/>
                            </a:lnSpc>
                          </a:pPr>
                          <a14:m>
                            <m:oMathPara xmlns:m="http://schemas.openxmlformats.org/officeDocument/2006/math">
                              <m:oMathParaPr>
                                <m:jc m:val="centerGroup"/>
                              </m:oMathParaPr>
                              <m:oMath xmlns:m="http://schemas.openxmlformats.org/officeDocument/2006/math">
                                <m:r>
                                  <a:rPr lang="en-GB" sz="1200" b="1" i="1" smtClean="0">
                                    <a:latin typeface="Cambria Math" panose="02040503050406030204" pitchFamily="18" charset="0"/>
                                  </a:rPr>
                                  <m:t>𝒕</m:t>
                                </m:r>
                                <m:sSub>
                                  <m:sSubPr>
                                    <m:ctrlPr>
                                      <a:rPr lang="en-GB" sz="1200" b="1" i="1" smtClean="0">
                                        <a:latin typeface="Cambria Math" panose="02040503050406030204" pitchFamily="18" charset="0"/>
                                      </a:rPr>
                                    </m:ctrlPr>
                                  </m:sSubPr>
                                  <m:e>
                                    <m:acc>
                                      <m:accPr>
                                        <m:chr m:val="̅"/>
                                        <m:ctrlPr>
                                          <a:rPr lang="en-GB" sz="1200" b="1" i="1" smtClean="0">
                                            <a:latin typeface="Cambria Math" panose="02040503050406030204" pitchFamily="18" charset="0"/>
                                          </a:rPr>
                                        </m:ctrlPr>
                                      </m:accPr>
                                      <m:e>
                                        <m:r>
                                          <a:rPr lang="en-GB" sz="1200" b="1" i="1" smtClean="0">
                                            <a:latin typeface="Cambria Math" panose="02040503050406030204" pitchFamily="18" charset="0"/>
                                          </a:rPr>
                                          <m:t>𝒕</m:t>
                                        </m:r>
                                      </m:e>
                                    </m:acc>
                                  </m:e>
                                  <m:sub>
                                    <m:r>
                                      <a:rPr lang="en-GB" sz="1200" b="1" i="1" smtClean="0">
                                        <a:latin typeface="Cambria Math" panose="02040503050406030204" pitchFamily="18" charset="0"/>
                                      </a:rPr>
                                      <m:t>𝟐</m:t>
                                    </m:r>
                                  </m:sub>
                                </m:sSub>
                              </m:oMath>
                            </m:oMathPara>
                          </a14:m>
                          <a:endParaRPr lang="en-GB" sz="1200" dirty="0"/>
                        </a:p>
                      </a:txBody>
                      <a:tcPr marL="45720" marR="45720" anchor="ctr"/>
                    </a:tc>
                    <a:extLst>
                      <a:ext uri="{0D108BD9-81ED-4DB2-BD59-A6C34878D82A}">
                        <a16:rowId xmlns:a16="http://schemas.microsoft.com/office/drawing/2014/main" val="1218447933"/>
                      </a:ext>
                    </a:extLst>
                  </a:tr>
                  <a:tr h="203918">
                    <a:tc>
                      <a:txBody>
                        <a:bodyPr/>
                        <a:lstStyle/>
                        <a:p>
                          <a:pPr>
                            <a:lnSpc>
                              <a:spcPts val="1100"/>
                            </a:lnSpc>
                          </a:pPr>
                          <a:r>
                            <a:rPr lang="en-GB" sz="1200" dirty="0" smtClean="0"/>
                            <a:t>Beam energy (GeV)</a:t>
                          </a:r>
                          <a:endParaRPr lang="en-GB" sz="1200" dirty="0"/>
                        </a:p>
                      </a:txBody>
                      <a:tcPr marL="45720" marR="45720" anchor="ctr"/>
                    </a:tc>
                    <a:tc>
                      <a:txBody>
                        <a:bodyPr/>
                        <a:lstStyle/>
                        <a:p>
                          <a:pPr algn="ctr">
                            <a:lnSpc>
                              <a:spcPts val="1100"/>
                            </a:lnSpc>
                          </a:pPr>
                          <a:r>
                            <a:rPr lang="en-GB" sz="1200" dirty="0" smtClean="0"/>
                            <a:t>45.6</a:t>
                          </a:r>
                          <a:endParaRPr lang="en-GB" sz="1200" dirty="0"/>
                        </a:p>
                      </a:txBody>
                      <a:tcPr marL="45720" marR="45720" anchor="ctr"/>
                    </a:tc>
                    <a:tc>
                      <a:txBody>
                        <a:bodyPr/>
                        <a:lstStyle/>
                        <a:p>
                          <a:pPr algn="ctr">
                            <a:lnSpc>
                              <a:spcPts val="1100"/>
                            </a:lnSpc>
                          </a:pPr>
                          <a:r>
                            <a:rPr lang="en-GB" sz="1200" dirty="0" smtClean="0"/>
                            <a:t>80</a:t>
                          </a:r>
                          <a:endParaRPr lang="en-GB" sz="1200" dirty="0"/>
                        </a:p>
                      </a:txBody>
                      <a:tcPr marL="45720" marR="45720" anchor="ctr"/>
                    </a:tc>
                    <a:tc>
                      <a:txBody>
                        <a:bodyPr/>
                        <a:lstStyle/>
                        <a:p>
                          <a:pPr algn="ctr">
                            <a:lnSpc>
                              <a:spcPts val="1100"/>
                            </a:lnSpc>
                          </a:pPr>
                          <a:r>
                            <a:rPr lang="en-GB" sz="1200" dirty="0" smtClean="0"/>
                            <a:t>120</a:t>
                          </a:r>
                          <a:endParaRPr lang="en-GB" sz="1200" dirty="0"/>
                        </a:p>
                      </a:txBody>
                      <a:tcPr marL="45720" marR="45720" anchor="ctr"/>
                    </a:tc>
                    <a:tc>
                      <a:txBody>
                        <a:bodyPr/>
                        <a:lstStyle/>
                        <a:p>
                          <a:pPr algn="ctr">
                            <a:lnSpc>
                              <a:spcPts val="1100"/>
                            </a:lnSpc>
                          </a:pPr>
                          <a:r>
                            <a:rPr lang="en-GB" sz="1200" dirty="0" smtClean="0"/>
                            <a:t>175</a:t>
                          </a:r>
                          <a:endParaRPr lang="en-GB" sz="1200" dirty="0"/>
                        </a:p>
                      </a:txBody>
                      <a:tcPr marL="45720" marR="45720" anchor="ctr"/>
                    </a:tc>
                    <a:tc>
                      <a:txBody>
                        <a:bodyPr/>
                        <a:lstStyle/>
                        <a:p>
                          <a:pPr algn="ctr">
                            <a:lnSpc>
                              <a:spcPts val="1100"/>
                            </a:lnSpc>
                          </a:pPr>
                          <a:r>
                            <a:rPr lang="en-GB" sz="1200" dirty="0" smtClean="0"/>
                            <a:t>182.5</a:t>
                          </a:r>
                          <a:endParaRPr lang="en-GB" sz="1200" dirty="0"/>
                        </a:p>
                      </a:txBody>
                      <a:tcPr marL="45720" marR="45720" anchor="ctr"/>
                    </a:tc>
                    <a:extLst>
                      <a:ext uri="{0D108BD9-81ED-4DB2-BD59-A6C34878D82A}">
                        <a16:rowId xmlns:a16="http://schemas.microsoft.com/office/drawing/2014/main" val="3272337698"/>
                      </a:ext>
                    </a:extLst>
                  </a:tr>
                  <a:tr h="203918">
                    <a:tc>
                      <a:txBody>
                        <a:bodyPr/>
                        <a:lstStyle/>
                        <a:p>
                          <a:pPr>
                            <a:lnSpc>
                              <a:spcPts val="1100"/>
                            </a:lnSpc>
                          </a:pPr>
                          <a:r>
                            <a:rPr lang="en-GB" sz="1200" dirty="0" smtClean="0"/>
                            <a:t>Beam current (mA)</a:t>
                          </a:r>
                          <a:endParaRPr lang="en-GB" sz="1200" dirty="0"/>
                        </a:p>
                      </a:txBody>
                      <a:tcPr marL="45720" marR="45720" anchor="ctr"/>
                    </a:tc>
                    <a:tc>
                      <a:txBody>
                        <a:bodyPr/>
                        <a:lstStyle/>
                        <a:p>
                          <a:pPr algn="ctr">
                            <a:lnSpc>
                              <a:spcPts val="1100"/>
                            </a:lnSpc>
                          </a:pPr>
                          <a:r>
                            <a:rPr lang="en-GB" sz="1200" dirty="0" smtClean="0"/>
                            <a:t>1390</a:t>
                          </a:r>
                          <a:endParaRPr lang="en-GB" sz="1200" dirty="0"/>
                        </a:p>
                      </a:txBody>
                      <a:tcPr marL="45720" marR="45720" anchor="ctr"/>
                    </a:tc>
                    <a:tc>
                      <a:txBody>
                        <a:bodyPr/>
                        <a:lstStyle/>
                        <a:p>
                          <a:pPr algn="ctr">
                            <a:lnSpc>
                              <a:spcPts val="1100"/>
                            </a:lnSpc>
                          </a:pPr>
                          <a:r>
                            <a:rPr lang="en-GB" sz="1200" dirty="0" smtClean="0"/>
                            <a:t>147</a:t>
                          </a:r>
                          <a:endParaRPr lang="en-GB" sz="1200" dirty="0"/>
                        </a:p>
                      </a:txBody>
                      <a:tcPr marL="45720" marR="45720" anchor="ctr"/>
                    </a:tc>
                    <a:tc>
                      <a:txBody>
                        <a:bodyPr/>
                        <a:lstStyle/>
                        <a:p>
                          <a:pPr algn="ctr">
                            <a:lnSpc>
                              <a:spcPts val="1100"/>
                            </a:lnSpc>
                          </a:pPr>
                          <a:r>
                            <a:rPr lang="en-GB" sz="1200" dirty="0" smtClean="0"/>
                            <a:t>29</a:t>
                          </a:r>
                          <a:endParaRPr lang="en-GB" sz="1200" dirty="0"/>
                        </a:p>
                      </a:txBody>
                      <a:tcPr marL="45720" marR="45720" anchor="ctr"/>
                    </a:tc>
                    <a:tc>
                      <a:txBody>
                        <a:bodyPr/>
                        <a:lstStyle/>
                        <a:p>
                          <a:pPr algn="ctr">
                            <a:lnSpc>
                              <a:spcPts val="1100"/>
                            </a:lnSpc>
                          </a:pPr>
                          <a:r>
                            <a:rPr lang="en-GB" sz="1200" dirty="0" smtClean="0"/>
                            <a:t>6.4</a:t>
                          </a:r>
                          <a:endParaRPr lang="en-GB" sz="1200" dirty="0"/>
                        </a:p>
                      </a:txBody>
                      <a:tcPr marL="45720" marR="45720" anchor="ctr"/>
                    </a:tc>
                    <a:tc>
                      <a:txBody>
                        <a:bodyPr/>
                        <a:lstStyle/>
                        <a:p>
                          <a:pPr algn="ctr">
                            <a:lnSpc>
                              <a:spcPts val="1100"/>
                            </a:lnSpc>
                          </a:pPr>
                          <a:r>
                            <a:rPr lang="en-GB" sz="1200" dirty="0" smtClean="0"/>
                            <a:t>5.4</a:t>
                          </a:r>
                          <a:endParaRPr lang="en-GB" sz="1200" dirty="0"/>
                        </a:p>
                      </a:txBody>
                      <a:tcPr marL="45720" marR="45720" anchor="ctr"/>
                    </a:tc>
                    <a:extLst>
                      <a:ext uri="{0D108BD9-81ED-4DB2-BD59-A6C34878D82A}">
                        <a16:rowId xmlns:a16="http://schemas.microsoft.com/office/drawing/2014/main" val="1121236614"/>
                      </a:ext>
                    </a:extLst>
                  </a:tr>
                  <a:tr h="203918">
                    <a:tc>
                      <a:txBody>
                        <a:bodyPr/>
                        <a:lstStyle/>
                        <a:p>
                          <a:pPr>
                            <a:lnSpc>
                              <a:spcPts val="1100"/>
                            </a:lnSpc>
                          </a:pPr>
                          <a:r>
                            <a:rPr lang="en-GB" sz="1200" dirty="0" smtClean="0"/>
                            <a:t># of bunches</a:t>
                          </a:r>
                          <a:endParaRPr lang="en-GB" sz="1200" dirty="0"/>
                        </a:p>
                      </a:txBody>
                      <a:tcPr marL="45720" marR="45720" anchor="ctr"/>
                    </a:tc>
                    <a:tc>
                      <a:txBody>
                        <a:bodyPr/>
                        <a:lstStyle/>
                        <a:p>
                          <a:pPr algn="ctr">
                            <a:lnSpc>
                              <a:spcPts val="1100"/>
                            </a:lnSpc>
                          </a:pPr>
                          <a:r>
                            <a:rPr lang="en-GB" sz="1200" dirty="0" smtClean="0"/>
                            <a:t>16640</a:t>
                          </a:r>
                          <a:endParaRPr lang="en-GB" sz="1200" dirty="0"/>
                        </a:p>
                      </a:txBody>
                      <a:tcPr marL="45720" marR="45720" anchor="ctr"/>
                    </a:tc>
                    <a:tc>
                      <a:txBody>
                        <a:bodyPr/>
                        <a:lstStyle/>
                        <a:p>
                          <a:pPr algn="ctr">
                            <a:lnSpc>
                              <a:spcPts val="1100"/>
                            </a:lnSpc>
                          </a:pPr>
                          <a:r>
                            <a:rPr lang="en-GB" sz="1200" dirty="0" smtClean="0"/>
                            <a:t>2000</a:t>
                          </a:r>
                          <a:endParaRPr lang="en-GB" sz="1200" dirty="0"/>
                        </a:p>
                      </a:txBody>
                      <a:tcPr marL="45720" marR="45720" anchor="ctr"/>
                    </a:tc>
                    <a:tc>
                      <a:txBody>
                        <a:bodyPr/>
                        <a:lstStyle/>
                        <a:p>
                          <a:pPr algn="ctr">
                            <a:lnSpc>
                              <a:spcPts val="1100"/>
                            </a:lnSpc>
                          </a:pPr>
                          <a:r>
                            <a:rPr lang="en-GB" sz="1200" dirty="0" smtClean="0"/>
                            <a:t>328</a:t>
                          </a:r>
                          <a:endParaRPr lang="en-GB" sz="1200" dirty="0"/>
                        </a:p>
                      </a:txBody>
                      <a:tcPr marL="45720" marR="45720" anchor="ctr"/>
                    </a:tc>
                    <a:tc>
                      <a:txBody>
                        <a:bodyPr/>
                        <a:lstStyle/>
                        <a:p>
                          <a:pPr algn="ctr">
                            <a:lnSpc>
                              <a:spcPts val="1100"/>
                            </a:lnSpc>
                          </a:pPr>
                          <a:r>
                            <a:rPr lang="en-GB" sz="1200" dirty="0" smtClean="0"/>
                            <a:t>59</a:t>
                          </a:r>
                          <a:endParaRPr lang="en-GB" sz="1200" dirty="0"/>
                        </a:p>
                      </a:txBody>
                      <a:tcPr marL="45720" marR="45720" anchor="ctr"/>
                    </a:tc>
                    <a:tc>
                      <a:txBody>
                        <a:bodyPr/>
                        <a:lstStyle/>
                        <a:p>
                          <a:pPr algn="ctr">
                            <a:lnSpc>
                              <a:spcPts val="1100"/>
                            </a:lnSpc>
                          </a:pPr>
                          <a:r>
                            <a:rPr lang="en-GB" sz="1200" dirty="0" smtClean="0"/>
                            <a:t>48</a:t>
                          </a:r>
                          <a:endParaRPr lang="en-GB" sz="1200" dirty="0"/>
                        </a:p>
                      </a:txBody>
                      <a:tcPr marL="45720" marR="45720" anchor="ctr"/>
                    </a:tc>
                    <a:extLst>
                      <a:ext uri="{0D108BD9-81ED-4DB2-BD59-A6C34878D82A}">
                        <a16:rowId xmlns:a16="http://schemas.microsoft.com/office/drawing/2014/main" val="4186975732"/>
                      </a:ext>
                    </a:extLst>
                  </a:tr>
                  <a:tr h="203918">
                    <a:tc>
                      <a:txBody>
                        <a:bodyPr/>
                        <a:lstStyle/>
                        <a:p>
                          <a:pPr>
                            <a:lnSpc>
                              <a:spcPts val="1100"/>
                            </a:lnSpc>
                          </a:pPr>
                          <a:r>
                            <a:rPr lang="en-GB" sz="1200" dirty="0" smtClean="0"/>
                            <a:t>total RF voltage (GV)</a:t>
                          </a:r>
                          <a:endParaRPr lang="en-GB" sz="1200" dirty="0"/>
                        </a:p>
                      </a:txBody>
                      <a:tcPr marL="45720" marR="45720" anchor="ctr"/>
                    </a:tc>
                    <a:tc>
                      <a:txBody>
                        <a:bodyPr/>
                        <a:lstStyle/>
                        <a:p>
                          <a:pPr algn="ctr">
                            <a:lnSpc>
                              <a:spcPts val="1100"/>
                            </a:lnSpc>
                          </a:pPr>
                          <a:r>
                            <a:rPr lang="en-GB" sz="1200" dirty="0" smtClean="0"/>
                            <a:t>0.1</a:t>
                          </a:r>
                          <a:endParaRPr lang="en-GB" sz="1200" dirty="0"/>
                        </a:p>
                      </a:txBody>
                      <a:tcPr marL="45720" marR="45720" anchor="ctr"/>
                    </a:tc>
                    <a:tc>
                      <a:txBody>
                        <a:bodyPr/>
                        <a:lstStyle/>
                        <a:p>
                          <a:pPr algn="ctr">
                            <a:lnSpc>
                              <a:spcPts val="1100"/>
                            </a:lnSpc>
                          </a:pPr>
                          <a:r>
                            <a:rPr lang="en-GB" sz="1200" dirty="0" smtClean="0"/>
                            <a:t>0.75</a:t>
                          </a:r>
                          <a:endParaRPr lang="en-GB" sz="1200" dirty="0"/>
                        </a:p>
                      </a:txBody>
                      <a:tcPr marL="45720" marR="45720" anchor="ctr"/>
                    </a:tc>
                    <a:tc>
                      <a:txBody>
                        <a:bodyPr/>
                        <a:lstStyle/>
                        <a:p>
                          <a:pPr algn="ctr">
                            <a:lnSpc>
                              <a:spcPts val="1100"/>
                            </a:lnSpc>
                          </a:pPr>
                          <a:r>
                            <a:rPr lang="en-GB" sz="1200" dirty="0" smtClean="0"/>
                            <a:t>2</a:t>
                          </a:r>
                          <a:endParaRPr lang="en-GB" sz="1200" dirty="0"/>
                        </a:p>
                      </a:txBody>
                      <a:tcPr marL="45720" marR="45720" anchor="ctr"/>
                    </a:tc>
                    <a:tc>
                      <a:txBody>
                        <a:bodyPr/>
                        <a:lstStyle/>
                        <a:p>
                          <a:pPr algn="ctr">
                            <a:lnSpc>
                              <a:spcPts val="1100"/>
                            </a:lnSpc>
                          </a:pPr>
                          <a:r>
                            <a:rPr lang="en-GB" sz="1200" dirty="0" smtClean="0"/>
                            <a:t>9.5</a:t>
                          </a:r>
                          <a:endParaRPr lang="en-GB" sz="1200" dirty="0"/>
                        </a:p>
                      </a:txBody>
                      <a:tcPr marL="45720" marR="45720" anchor="ctr"/>
                    </a:tc>
                    <a:tc>
                      <a:txBody>
                        <a:bodyPr/>
                        <a:lstStyle/>
                        <a:p>
                          <a:pPr algn="ctr">
                            <a:lnSpc>
                              <a:spcPts val="1100"/>
                            </a:lnSpc>
                          </a:pPr>
                          <a:r>
                            <a:rPr lang="en-GB" sz="1200" dirty="0" smtClean="0"/>
                            <a:t>10.93</a:t>
                          </a:r>
                          <a:endParaRPr lang="en-GB" sz="1200" dirty="0"/>
                        </a:p>
                      </a:txBody>
                      <a:tcPr marL="45720" marR="45720" anchor="ctr"/>
                    </a:tc>
                    <a:extLst>
                      <a:ext uri="{0D108BD9-81ED-4DB2-BD59-A6C34878D82A}">
                        <a16:rowId xmlns:a16="http://schemas.microsoft.com/office/drawing/2014/main" val="350233770"/>
                      </a:ext>
                    </a:extLst>
                  </a:tr>
                  <a:tr h="203918">
                    <a:tc gridSpan="6">
                      <a:txBody>
                        <a:bodyPr/>
                        <a:lstStyle/>
                        <a:p>
                          <a:pPr>
                            <a:lnSpc>
                              <a:spcPts val="1100"/>
                            </a:lnSpc>
                          </a:pPr>
                          <a:r>
                            <a:rPr lang="en-GB" sz="1200" b="1" dirty="0" smtClean="0"/>
                            <a:t>400 MHz system, operated at 4.5 K:</a:t>
                          </a:r>
                          <a:endParaRPr lang="en-GB" sz="1200" b="1" dirty="0"/>
                        </a:p>
                      </a:txBody>
                      <a:tcPr marL="45720" marR="45720" anchor="ct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extLst>
                      <a:ext uri="{0D108BD9-81ED-4DB2-BD59-A6C34878D82A}">
                        <a16:rowId xmlns:a16="http://schemas.microsoft.com/office/drawing/2014/main" val="3173546460"/>
                      </a:ext>
                    </a:extLst>
                  </a:tr>
                  <a:tr h="203918">
                    <a:tc>
                      <a:txBody>
                        <a:bodyPr/>
                        <a:lstStyle/>
                        <a:p>
                          <a:pPr>
                            <a:lnSpc>
                              <a:spcPts val="1100"/>
                            </a:lnSpc>
                          </a:pPr>
                          <a:r>
                            <a:rPr lang="en-GB" sz="1200" dirty="0" smtClean="0"/>
                            <a:t>RF voltage (MV)</a:t>
                          </a:r>
                          <a:endParaRPr lang="en-GB" sz="1200" dirty="0"/>
                        </a:p>
                      </a:txBody>
                      <a:tcPr marL="45720" marR="45720" anchor="ctr"/>
                    </a:tc>
                    <a:tc>
                      <a:txBody>
                        <a:bodyPr/>
                        <a:lstStyle/>
                        <a:p>
                          <a:pPr algn="ctr">
                            <a:lnSpc>
                              <a:spcPts val="1100"/>
                            </a:lnSpc>
                          </a:pPr>
                          <a:r>
                            <a:rPr lang="en-GB" sz="1200" dirty="0" smtClean="0"/>
                            <a:t>100</a:t>
                          </a:r>
                          <a:endParaRPr lang="en-GB" sz="1200" dirty="0"/>
                        </a:p>
                      </a:txBody>
                      <a:tcPr marL="45720" marR="45720" anchor="ctr"/>
                    </a:tc>
                    <a:tc>
                      <a:txBody>
                        <a:bodyPr/>
                        <a:lstStyle/>
                        <a:p>
                          <a:pPr algn="ctr">
                            <a:lnSpc>
                              <a:spcPts val="1100"/>
                            </a:lnSpc>
                          </a:pPr>
                          <a:r>
                            <a:rPr lang="en-GB" sz="1200" dirty="0" smtClean="0"/>
                            <a:t>750</a:t>
                          </a:r>
                          <a:endParaRPr lang="en-GB" sz="1200" dirty="0"/>
                        </a:p>
                      </a:txBody>
                      <a:tcPr marL="45720" marR="45720" anchor="ctr"/>
                    </a:tc>
                    <a:tc>
                      <a:txBody>
                        <a:bodyPr/>
                        <a:lstStyle/>
                        <a:p>
                          <a:pPr algn="ctr">
                            <a:lnSpc>
                              <a:spcPts val="1100"/>
                            </a:lnSpc>
                          </a:pPr>
                          <a:r>
                            <a:rPr lang="en-GB" sz="1200" dirty="0" smtClean="0"/>
                            <a:t>2000</a:t>
                          </a:r>
                          <a:endParaRPr lang="en-GB" sz="1200" dirty="0"/>
                        </a:p>
                      </a:txBody>
                      <a:tcPr marL="45720" marR="45720" anchor="ctr"/>
                    </a:tc>
                    <a:tc>
                      <a:txBody>
                        <a:bodyPr/>
                        <a:lstStyle/>
                        <a:p>
                          <a:pPr algn="ctr">
                            <a:lnSpc>
                              <a:spcPts val="1100"/>
                            </a:lnSpc>
                          </a:pPr>
                          <a:r>
                            <a:rPr lang="en-GB" sz="1200" dirty="0" smtClean="0"/>
                            <a:t>4000</a:t>
                          </a:r>
                          <a:endParaRPr lang="en-GB" sz="1200" dirty="0"/>
                        </a:p>
                      </a:txBody>
                      <a:tcPr marL="45720" marR="45720" anchor="ctr"/>
                    </a:tc>
                    <a:tc>
                      <a:txBody>
                        <a:bodyPr/>
                        <a:lstStyle/>
                        <a:p>
                          <a:pPr algn="ctr">
                            <a:lnSpc>
                              <a:spcPts val="1100"/>
                            </a:lnSpc>
                          </a:pPr>
                          <a:r>
                            <a:rPr lang="en-GB" sz="1200" dirty="0" smtClean="0"/>
                            <a:t>4000</a:t>
                          </a:r>
                          <a:endParaRPr lang="en-GB" sz="1200" dirty="0"/>
                        </a:p>
                      </a:txBody>
                      <a:tcPr marL="45720" marR="45720" anchor="ctr"/>
                    </a:tc>
                    <a:extLst>
                      <a:ext uri="{0D108BD9-81ED-4DB2-BD59-A6C34878D82A}">
                        <a16:rowId xmlns:a16="http://schemas.microsoft.com/office/drawing/2014/main" val="2926727677"/>
                      </a:ext>
                    </a:extLst>
                  </a:tr>
                  <a:tr h="203918">
                    <a:tc>
                      <a:txBody>
                        <a:bodyPr/>
                        <a:lstStyle/>
                        <a:p>
                          <a:pPr>
                            <a:lnSpc>
                              <a:spcPts val="1100"/>
                            </a:lnSpc>
                          </a:pPr>
                          <a:r>
                            <a:rPr lang="en-GB" sz="1200" dirty="0" smtClean="0"/>
                            <a:t>#cells/</a:t>
                          </a:r>
                          <a:r>
                            <a:rPr lang="en-GB" sz="1200" dirty="0" err="1" smtClean="0"/>
                            <a:t>cav</a:t>
                          </a:r>
                          <a:r>
                            <a:rPr lang="en-GB" sz="1200" dirty="0" smtClean="0"/>
                            <a:t>; #</a:t>
                          </a:r>
                          <a:r>
                            <a:rPr lang="en-GB" sz="1200" dirty="0" err="1" smtClean="0"/>
                            <a:t>cav</a:t>
                          </a:r>
                          <a:r>
                            <a:rPr lang="en-GB" sz="1200" dirty="0" smtClean="0"/>
                            <a:t>/CM; #CM</a:t>
                          </a:r>
                          <a:endParaRPr lang="en-GB" sz="1200" dirty="0"/>
                        </a:p>
                      </a:txBody>
                      <a:tcPr marL="45720" marR="45720" anchor="ctr"/>
                    </a:tc>
                    <a:tc>
                      <a:txBody>
                        <a:bodyPr/>
                        <a:lstStyle/>
                        <a:p>
                          <a:pPr algn="ctr">
                            <a:lnSpc>
                              <a:spcPts val="1100"/>
                            </a:lnSpc>
                          </a:pPr>
                          <a:r>
                            <a:rPr lang="en-GB" sz="1200" dirty="0" smtClean="0"/>
                            <a:t>1;4;13</a:t>
                          </a:r>
                          <a:endParaRPr lang="en-GB" sz="1200" dirty="0"/>
                        </a:p>
                      </a:txBody>
                      <a:tcPr marL="45720" marR="45720" anchor="ctr"/>
                    </a:tc>
                    <a:tc>
                      <a:txBody>
                        <a:bodyPr/>
                        <a:lstStyle/>
                        <a:p>
                          <a:pPr algn="ctr">
                            <a:lnSpc>
                              <a:spcPts val="1100"/>
                            </a:lnSpc>
                          </a:pPr>
                          <a:r>
                            <a:rPr lang="en-GB" sz="1200" dirty="0" smtClean="0"/>
                            <a:t>4;4;13</a:t>
                          </a:r>
                          <a:endParaRPr lang="en-GB" sz="1200" dirty="0"/>
                        </a:p>
                      </a:txBody>
                      <a:tcPr marL="45720" marR="45720" anchor="ctr"/>
                    </a:tc>
                    <a:tc>
                      <a:txBody>
                        <a:bodyPr/>
                        <a:lstStyle/>
                        <a:p>
                          <a:pPr algn="ctr">
                            <a:lnSpc>
                              <a:spcPts val="1100"/>
                            </a:lnSpc>
                          </a:pPr>
                          <a:r>
                            <a:rPr lang="en-GB" sz="1200" dirty="0" smtClean="0"/>
                            <a:t>4;4;34</a:t>
                          </a:r>
                          <a:endParaRPr lang="en-GB" sz="1200" dirty="0"/>
                        </a:p>
                      </a:txBody>
                      <a:tcPr marL="45720" marR="45720" anchor="ctr"/>
                    </a:tc>
                    <a:tc gridSpan="2">
                      <a:txBody>
                        <a:bodyPr/>
                        <a:lstStyle/>
                        <a:p>
                          <a:pPr algn="ctr">
                            <a:lnSpc>
                              <a:spcPts val="1100"/>
                            </a:lnSpc>
                          </a:pPr>
                          <a:r>
                            <a:rPr lang="en-GB" sz="1200" dirty="0" smtClean="0"/>
                            <a:t>4;4;68</a:t>
                          </a:r>
                          <a:endParaRPr lang="en-GB" sz="1200" dirty="0"/>
                        </a:p>
                      </a:txBody>
                      <a:tcPr marL="45720" marR="45720" anchor="ctr"/>
                    </a:tc>
                    <a:tc hMerge="1">
                      <a:txBody>
                        <a:bodyPr/>
                        <a:lstStyle/>
                        <a:p>
                          <a:pPr algn="ctr"/>
                          <a:endParaRPr lang="en-GB" dirty="0"/>
                        </a:p>
                      </a:txBody>
                      <a:tcPr/>
                    </a:tc>
                    <a:extLst>
                      <a:ext uri="{0D108BD9-81ED-4DB2-BD59-A6C34878D82A}">
                        <a16:rowId xmlns:a16="http://schemas.microsoft.com/office/drawing/2014/main" val="1872329164"/>
                      </a:ext>
                    </a:extLst>
                  </a:tr>
                  <a:tr h="203918">
                    <a:tc>
                      <a:txBody>
                        <a:bodyPr/>
                        <a:lstStyle/>
                        <a:p>
                          <a:pPr>
                            <a:lnSpc>
                              <a:spcPts val="1100"/>
                            </a:lnSpc>
                          </a:pPr>
                          <a:r>
                            <a:rPr lang="en-GB" sz="1200" dirty="0" smtClean="0"/>
                            <a:t>Voltage/cavity (MV)</a:t>
                          </a:r>
                          <a:endParaRPr lang="en-GB" sz="1200" dirty="0"/>
                        </a:p>
                      </a:txBody>
                      <a:tcPr marL="45720" marR="45720" anchor="ctr"/>
                    </a:tc>
                    <a:tc>
                      <a:txBody>
                        <a:bodyPr/>
                        <a:lstStyle/>
                        <a:p>
                          <a:pPr algn="ctr">
                            <a:lnSpc>
                              <a:spcPts val="1100"/>
                            </a:lnSpc>
                          </a:pPr>
                          <a:r>
                            <a:rPr lang="en-GB" sz="1200" dirty="0" smtClean="0"/>
                            <a:t>1.92</a:t>
                          </a:r>
                          <a:endParaRPr lang="en-GB" sz="1200" dirty="0"/>
                        </a:p>
                      </a:txBody>
                      <a:tcPr marL="45720" marR="45720" anchor="ctr"/>
                    </a:tc>
                    <a:tc>
                      <a:txBody>
                        <a:bodyPr/>
                        <a:lstStyle/>
                        <a:p>
                          <a:pPr algn="ctr">
                            <a:lnSpc>
                              <a:spcPts val="1100"/>
                            </a:lnSpc>
                          </a:pPr>
                          <a:r>
                            <a:rPr lang="en-GB" sz="1200" dirty="0" smtClean="0"/>
                            <a:t>14.4</a:t>
                          </a:r>
                          <a:endParaRPr lang="en-GB" sz="1200" dirty="0"/>
                        </a:p>
                      </a:txBody>
                      <a:tcPr marL="45720" marR="45720" anchor="ctr"/>
                    </a:tc>
                    <a:tc>
                      <a:txBody>
                        <a:bodyPr/>
                        <a:lstStyle/>
                        <a:p>
                          <a:pPr algn="ctr">
                            <a:lnSpc>
                              <a:spcPts val="1100"/>
                            </a:lnSpc>
                          </a:pPr>
                          <a:r>
                            <a:rPr lang="en-GB" sz="1200" dirty="0" smtClean="0"/>
                            <a:t>14.7</a:t>
                          </a:r>
                          <a:endParaRPr lang="en-GB" sz="1200" dirty="0"/>
                        </a:p>
                      </a:txBody>
                      <a:tcPr marL="45720" marR="45720" anchor="ctr"/>
                    </a:tc>
                    <a:tc gridSpan="2">
                      <a:txBody>
                        <a:bodyPr/>
                        <a:lstStyle/>
                        <a:p>
                          <a:pPr algn="ctr">
                            <a:lnSpc>
                              <a:spcPts val="1100"/>
                            </a:lnSpc>
                          </a:pPr>
                          <a:r>
                            <a:rPr lang="en-GB" sz="1200" dirty="0" smtClean="0"/>
                            <a:t>15</a:t>
                          </a:r>
                          <a:endParaRPr lang="en-GB" sz="1200" dirty="0"/>
                        </a:p>
                      </a:txBody>
                      <a:tcPr marL="45720" marR="45720" anchor="ctr"/>
                    </a:tc>
                    <a:tc hMerge="1">
                      <a:txBody>
                        <a:bodyPr/>
                        <a:lstStyle/>
                        <a:p>
                          <a:pPr algn="ctr"/>
                          <a:endParaRPr lang="en-GB" dirty="0"/>
                        </a:p>
                      </a:txBody>
                      <a:tcPr/>
                    </a:tc>
                    <a:extLst>
                      <a:ext uri="{0D108BD9-81ED-4DB2-BD59-A6C34878D82A}">
                        <a16:rowId xmlns:a16="http://schemas.microsoft.com/office/drawing/2014/main" val="623900157"/>
                      </a:ext>
                    </a:extLst>
                  </a:tr>
                  <a:tr h="203918">
                    <a:tc>
                      <a:txBody>
                        <a:bodyPr/>
                        <a:lstStyle/>
                        <a:p>
                          <a:pPr>
                            <a:lnSpc>
                              <a:spcPts val="1100"/>
                            </a:lnSpc>
                          </a:pPr>
                          <a:r>
                            <a:rPr lang="en-GB" sz="1200" dirty="0" smtClean="0"/>
                            <a:t>Power/cavity (kW)</a:t>
                          </a:r>
                          <a:endParaRPr lang="en-GB" sz="1200" dirty="0"/>
                        </a:p>
                      </a:txBody>
                      <a:tcPr marL="45720" marR="45720" anchor="ctr"/>
                    </a:tc>
                    <a:tc>
                      <a:txBody>
                        <a:bodyPr/>
                        <a:lstStyle/>
                        <a:p>
                          <a:pPr algn="ctr">
                            <a:lnSpc>
                              <a:spcPts val="1100"/>
                            </a:lnSpc>
                          </a:pPr>
                          <a:r>
                            <a:rPr lang="en-GB" sz="1200" dirty="0" smtClean="0"/>
                            <a:t>962</a:t>
                          </a:r>
                          <a:endParaRPr lang="en-GB" sz="1200" dirty="0"/>
                        </a:p>
                      </a:txBody>
                      <a:tcPr marL="45720" marR="45720" anchor="ctr"/>
                    </a:tc>
                    <a:tc>
                      <a:txBody>
                        <a:bodyPr/>
                        <a:lstStyle/>
                        <a:p>
                          <a:pPr algn="ctr">
                            <a:lnSpc>
                              <a:spcPts val="1100"/>
                            </a:lnSpc>
                          </a:pPr>
                          <a:r>
                            <a:rPr lang="en-GB" sz="1200" dirty="0" smtClean="0"/>
                            <a:t>962</a:t>
                          </a:r>
                          <a:endParaRPr lang="en-GB" sz="1200" dirty="0"/>
                        </a:p>
                      </a:txBody>
                      <a:tcPr marL="45720" marR="45720" anchor="ctr"/>
                    </a:tc>
                    <a:tc>
                      <a:txBody>
                        <a:bodyPr/>
                        <a:lstStyle/>
                        <a:p>
                          <a:pPr algn="ctr">
                            <a:lnSpc>
                              <a:spcPts val="1100"/>
                            </a:lnSpc>
                          </a:pPr>
                          <a:r>
                            <a:rPr lang="en-GB" sz="1200" dirty="0" smtClean="0"/>
                            <a:t>368</a:t>
                          </a:r>
                          <a:endParaRPr lang="en-GB" sz="1200" dirty="0"/>
                        </a:p>
                      </a:txBody>
                      <a:tcPr marL="45720" marR="45720" anchor="ctr"/>
                    </a:tc>
                    <a:tc>
                      <a:txBody>
                        <a:bodyPr/>
                        <a:lstStyle/>
                        <a:p>
                          <a:pPr algn="ctr">
                            <a:lnSpc>
                              <a:spcPts val="1100"/>
                            </a:lnSpc>
                          </a:pPr>
                          <a:r>
                            <a:rPr lang="en-GB" sz="1200" dirty="0" smtClean="0"/>
                            <a:t>175</a:t>
                          </a:r>
                          <a:endParaRPr lang="en-GB" sz="1200" dirty="0"/>
                        </a:p>
                      </a:txBody>
                      <a:tcPr marL="45720" marR="45720" anchor="ctr"/>
                    </a:tc>
                    <a:tc>
                      <a:txBody>
                        <a:bodyPr/>
                        <a:lstStyle/>
                        <a:p>
                          <a:pPr algn="ctr">
                            <a:lnSpc>
                              <a:spcPts val="1100"/>
                            </a:lnSpc>
                          </a:pPr>
                          <a:r>
                            <a:rPr lang="en-GB" sz="1200" dirty="0" smtClean="0"/>
                            <a:t>149</a:t>
                          </a:r>
                          <a:endParaRPr lang="en-GB" sz="1200" dirty="0"/>
                        </a:p>
                      </a:txBody>
                      <a:tcPr marL="45720" marR="45720" anchor="ctr"/>
                    </a:tc>
                    <a:extLst>
                      <a:ext uri="{0D108BD9-81ED-4DB2-BD59-A6C34878D82A}">
                        <a16:rowId xmlns:a16="http://schemas.microsoft.com/office/drawing/2014/main" val="2238187168"/>
                      </a:ext>
                    </a:extLst>
                  </a:tr>
                  <a:tr h="203918">
                    <a:tc gridSpan="6">
                      <a:txBody>
                        <a:bodyPr/>
                        <a:lstStyle/>
                        <a:p>
                          <a:pPr>
                            <a:lnSpc>
                              <a:spcPts val="1100"/>
                            </a:lnSpc>
                          </a:pPr>
                          <a:r>
                            <a:rPr lang="en-GB" sz="1200" b="1" dirty="0" smtClean="0"/>
                            <a:t>800 MHz system,</a:t>
                          </a:r>
                          <a:r>
                            <a:rPr lang="en-GB" sz="1200" b="1" baseline="0" dirty="0" smtClean="0"/>
                            <a:t> operated at 2 K:</a:t>
                          </a:r>
                          <a:endParaRPr lang="en-GB" sz="1200" b="1" dirty="0"/>
                        </a:p>
                      </a:txBody>
                      <a:tcPr marL="45720" marR="45720" anchor="ct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extLst>
                      <a:ext uri="{0D108BD9-81ED-4DB2-BD59-A6C34878D82A}">
                        <a16:rowId xmlns:a16="http://schemas.microsoft.com/office/drawing/2014/main" val="1684531637"/>
                      </a:ext>
                    </a:extLst>
                  </a:tr>
                  <a:tr h="203918">
                    <a:tc>
                      <a:txBody>
                        <a:bodyPr/>
                        <a:lstStyle/>
                        <a:p>
                          <a:pPr>
                            <a:lnSpc>
                              <a:spcPts val="1100"/>
                            </a:lnSpc>
                          </a:pPr>
                          <a:r>
                            <a:rPr lang="en-GB" sz="1200" dirty="0" smtClean="0"/>
                            <a:t>RF voltage (MV)</a:t>
                          </a: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r>
                            <a:rPr lang="en-GB" sz="1200" dirty="0" smtClean="0"/>
                            <a:t>5500</a:t>
                          </a:r>
                          <a:endParaRPr lang="en-GB" sz="1200" dirty="0"/>
                        </a:p>
                      </a:txBody>
                      <a:tcPr marL="45720" marR="45720" anchor="ctr"/>
                    </a:tc>
                    <a:tc>
                      <a:txBody>
                        <a:bodyPr/>
                        <a:lstStyle/>
                        <a:p>
                          <a:pPr algn="ctr">
                            <a:lnSpc>
                              <a:spcPts val="1100"/>
                            </a:lnSpc>
                          </a:pPr>
                          <a:r>
                            <a:rPr lang="en-GB" sz="1200" dirty="0" smtClean="0"/>
                            <a:t>6930</a:t>
                          </a:r>
                          <a:endParaRPr lang="en-GB" sz="1200" dirty="0"/>
                        </a:p>
                      </a:txBody>
                      <a:tcPr marL="45720" marR="45720" anchor="ctr"/>
                    </a:tc>
                    <a:extLst>
                      <a:ext uri="{0D108BD9-81ED-4DB2-BD59-A6C34878D82A}">
                        <a16:rowId xmlns:a16="http://schemas.microsoft.com/office/drawing/2014/main" val="1712423139"/>
                      </a:ext>
                    </a:extLst>
                  </a:tr>
                  <a:tr h="203918">
                    <a:tc>
                      <a:txBody>
                        <a:bodyPr/>
                        <a:lstStyle/>
                        <a:p>
                          <a:pPr>
                            <a:lnSpc>
                              <a:spcPts val="1100"/>
                            </a:lnSpc>
                          </a:pPr>
                          <a:r>
                            <a:rPr lang="en-GB" sz="1200" dirty="0" smtClean="0"/>
                            <a:t>#cells/</a:t>
                          </a:r>
                          <a:r>
                            <a:rPr lang="en-GB" sz="1200" dirty="0" err="1" smtClean="0"/>
                            <a:t>cav</a:t>
                          </a:r>
                          <a:r>
                            <a:rPr lang="en-GB" sz="1200" dirty="0" smtClean="0"/>
                            <a:t>; #</a:t>
                          </a:r>
                          <a:r>
                            <a:rPr lang="en-GB" sz="1200" dirty="0" err="1" smtClean="0"/>
                            <a:t>cav</a:t>
                          </a:r>
                          <a:r>
                            <a:rPr lang="en-GB" sz="1200" dirty="0" smtClean="0"/>
                            <a:t>/CM; #CM</a:t>
                          </a: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r>
                            <a:rPr lang="en-GB" sz="1200" dirty="0" smtClean="0"/>
                            <a:t>5;4;74</a:t>
                          </a:r>
                          <a:endParaRPr lang="en-GB" sz="1200" dirty="0"/>
                        </a:p>
                      </a:txBody>
                      <a:tcPr marL="45720" marR="45720" anchor="ctr"/>
                    </a:tc>
                    <a:tc>
                      <a:txBody>
                        <a:bodyPr/>
                        <a:lstStyle/>
                        <a:p>
                          <a:pPr algn="ctr">
                            <a:lnSpc>
                              <a:spcPts val="1100"/>
                            </a:lnSpc>
                          </a:pPr>
                          <a:r>
                            <a:rPr lang="en-GB" sz="1200" dirty="0" smtClean="0"/>
                            <a:t>5;4;93</a:t>
                          </a:r>
                          <a:endParaRPr lang="en-GB" sz="1200" dirty="0"/>
                        </a:p>
                      </a:txBody>
                      <a:tcPr marL="45720" marR="45720" anchor="ctr"/>
                    </a:tc>
                    <a:extLst>
                      <a:ext uri="{0D108BD9-81ED-4DB2-BD59-A6C34878D82A}">
                        <a16:rowId xmlns:a16="http://schemas.microsoft.com/office/drawing/2014/main" val="3027392448"/>
                      </a:ext>
                    </a:extLst>
                  </a:tr>
                  <a:tr h="203918">
                    <a:tc>
                      <a:txBody>
                        <a:bodyPr/>
                        <a:lstStyle/>
                        <a:p>
                          <a:pPr>
                            <a:lnSpc>
                              <a:spcPts val="1100"/>
                            </a:lnSpc>
                          </a:pPr>
                          <a:r>
                            <a:rPr lang="en-GB" sz="1200" dirty="0" smtClean="0"/>
                            <a:t>Voltage/cavity (MV)</a:t>
                          </a: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r>
                            <a:rPr lang="en-GB" sz="1200" dirty="0" smtClean="0"/>
                            <a:t>18.6</a:t>
                          </a:r>
                          <a:endParaRPr lang="en-GB" sz="1200" dirty="0"/>
                        </a:p>
                      </a:txBody>
                      <a:tcPr marL="45720" marR="45720" anchor="ctr"/>
                    </a:tc>
                    <a:tc>
                      <a:txBody>
                        <a:bodyPr/>
                        <a:lstStyle/>
                        <a:p>
                          <a:pPr algn="ctr">
                            <a:lnSpc>
                              <a:spcPts val="1100"/>
                            </a:lnSpc>
                          </a:pPr>
                          <a:r>
                            <a:rPr lang="en-GB" sz="1200" dirty="0" smtClean="0"/>
                            <a:t>18.6</a:t>
                          </a:r>
                          <a:endParaRPr lang="en-GB" sz="1200" dirty="0"/>
                        </a:p>
                      </a:txBody>
                      <a:tcPr marL="45720" marR="45720" anchor="ctr"/>
                    </a:tc>
                    <a:extLst>
                      <a:ext uri="{0D108BD9-81ED-4DB2-BD59-A6C34878D82A}">
                        <a16:rowId xmlns:a16="http://schemas.microsoft.com/office/drawing/2014/main" val="2639859702"/>
                      </a:ext>
                    </a:extLst>
                  </a:tr>
                  <a:tr h="203918">
                    <a:tc>
                      <a:txBody>
                        <a:bodyPr/>
                        <a:lstStyle/>
                        <a:p>
                          <a:pPr>
                            <a:lnSpc>
                              <a:spcPts val="1100"/>
                            </a:lnSpc>
                          </a:pPr>
                          <a:r>
                            <a:rPr lang="en-GB" sz="1200" dirty="0" smtClean="0"/>
                            <a:t>Power/cavity (kW)</a:t>
                          </a: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r>
                            <a:rPr lang="en-GB" sz="1200" dirty="0" smtClean="0"/>
                            <a:t>176</a:t>
                          </a:r>
                          <a:endParaRPr lang="en-GB" sz="1200" dirty="0"/>
                        </a:p>
                      </a:txBody>
                      <a:tcPr marL="45720" marR="45720" anchor="ctr"/>
                    </a:tc>
                    <a:tc>
                      <a:txBody>
                        <a:bodyPr/>
                        <a:lstStyle/>
                        <a:p>
                          <a:pPr algn="ctr">
                            <a:lnSpc>
                              <a:spcPts val="1100"/>
                            </a:lnSpc>
                          </a:pPr>
                          <a:r>
                            <a:rPr lang="en-GB" sz="1200" dirty="0" smtClean="0"/>
                            <a:t>155</a:t>
                          </a:r>
                          <a:endParaRPr lang="en-GB" sz="1200" dirty="0"/>
                        </a:p>
                      </a:txBody>
                      <a:tcPr marL="45720" marR="45720" anchor="ctr"/>
                    </a:tc>
                    <a:extLst>
                      <a:ext uri="{0D108BD9-81ED-4DB2-BD59-A6C34878D82A}">
                        <a16:rowId xmlns:a16="http://schemas.microsoft.com/office/drawing/2014/main" val="4169572852"/>
                      </a:ext>
                    </a:extLst>
                  </a:tr>
                </a:tbl>
              </a:graphicData>
            </a:graphic>
          </p:graphicFrame>
        </mc:Choice>
        <mc:Fallback xmlns="">
          <p:graphicFrame>
            <p:nvGraphicFramePr>
              <p:cNvPr id="40" name="Table 39"/>
              <p:cNvGraphicFramePr>
                <a:graphicFrameLocks noGrp="1"/>
              </p:cNvGraphicFramePr>
              <p:nvPr>
                <p:extLst>
                  <p:ext uri="{D42A27DB-BD31-4B8C-83A1-F6EECF244321}">
                    <p14:modId xmlns:p14="http://schemas.microsoft.com/office/powerpoint/2010/main" val="2532073906"/>
                  </p:ext>
                </p:extLst>
              </p:nvPr>
            </p:nvGraphicFramePr>
            <p:xfrm>
              <a:off x="1940229" y="2946164"/>
              <a:ext cx="8128003" cy="3467100"/>
            </p:xfrm>
            <a:graphic>
              <a:graphicData uri="http://schemas.openxmlformats.org/drawingml/2006/table">
                <a:tbl>
                  <a:tblPr firstRow="1" bandRow="1">
                    <a:tableStyleId>{5C22544A-7EE6-4342-B048-85BDC9FD1C3A}</a:tableStyleId>
                  </a:tblPr>
                  <a:tblGrid>
                    <a:gridCol w="2205703">
                      <a:extLst>
                        <a:ext uri="{9D8B030D-6E8A-4147-A177-3AD203B41FA5}">
                          <a16:colId xmlns:a16="http://schemas.microsoft.com/office/drawing/2014/main" val="1135544012"/>
                        </a:ext>
                      </a:extLst>
                    </a:gridCol>
                    <a:gridCol w="1184460">
                      <a:extLst>
                        <a:ext uri="{9D8B030D-6E8A-4147-A177-3AD203B41FA5}">
                          <a16:colId xmlns:a16="http://schemas.microsoft.com/office/drawing/2014/main" val="661502538"/>
                        </a:ext>
                      </a:extLst>
                    </a:gridCol>
                    <a:gridCol w="1184460">
                      <a:extLst>
                        <a:ext uri="{9D8B030D-6E8A-4147-A177-3AD203B41FA5}">
                          <a16:colId xmlns:a16="http://schemas.microsoft.com/office/drawing/2014/main" val="2765555917"/>
                        </a:ext>
                      </a:extLst>
                    </a:gridCol>
                    <a:gridCol w="1184460">
                      <a:extLst>
                        <a:ext uri="{9D8B030D-6E8A-4147-A177-3AD203B41FA5}">
                          <a16:colId xmlns:a16="http://schemas.microsoft.com/office/drawing/2014/main" val="3179233266"/>
                        </a:ext>
                      </a:extLst>
                    </a:gridCol>
                    <a:gridCol w="1184460">
                      <a:extLst>
                        <a:ext uri="{9D8B030D-6E8A-4147-A177-3AD203B41FA5}">
                          <a16:colId xmlns:a16="http://schemas.microsoft.com/office/drawing/2014/main" val="527851807"/>
                        </a:ext>
                      </a:extLst>
                    </a:gridCol>
                    <a:gridCol w="1184460">
                      <a:extLst>
                        <a:ext uri="{9D8B030D-6E8A-4147-A177-3AD203B41FA5}">
                          <a16:colId xmlns:a16="http://schemas.microsoft.com/office/drawing/2014/main" val="1244860145"/>
                        </a:ext>
                      </a:extLst>
                    </a:gridCol>
                  </a:tblGrid>
                  <a:tr h="231140">
                    <a:tc>
                      <a:txBody>
                        <a:bodyPr/>
                        <a:lstStyle/>
                        <a:p>
                          <a:pPr>
                            <a:lnSpc>
                              <a:spcPts val="1100"/>
                            </a:lnSpc>
                          </a:pPr>
                          <a:endParaRPr lang="en-GB" sz="1200" dirty="0"/>
                        </a:p>
                      </a:txBody>
                      <a:tcPr marL="45720" marR="45720" anchor="ctr"/>
                    </a:tc>
                    <a:tc>
                      <a:txBody>
                        <a:bodyPr/>
                        <a:lstStyle/>
                        <a:p>
                          <a:pPr algn="ctr">
                            <a:lnSpc>
                              <a:spcPts val="1100"/>
                            </a:lnSpc>
                          </a:pPr>
                          <a:r>
                            <a:rPr lang="en-GB" sz="1200" dirty="0" smtClean="0"/>
                            <a:t>Z</a:t>
                          </a:r>
                          <a:endParaRPr lang="en-GB" sz="1200" dirty="0"/>
                        </a:p>
                      </a:txBody>
                      <a:tcPr marL="45720" marR="45720" anchor="ctr"/>
                    </a:tc>
                    <a:tc>
                      <a:txBody>
                        <a:bodyPr/>
                        <a:lstStyle/>
                        <a:p>
                          <a:pPr algn="ctr">
                            <a:lnSpc>
                              <a:spcPts val="1100"/>
                            </a:lnSpc>
                          </a:pPr>
                          <a:r>
                            <a:rPr lang="en-GB" sz="1200" dirty="0" smtClean="0"/>
                            <a:t>WW</a:t>
                          </a:r>
                          <a:endParaRPr lang="en-GB" sz="1200" dirty="0"/>
                        </a:p>
                      </a:txBody>
                      <a:tcPr marL="45720" marR="45720" anchor="ctr"/>
                    </a:tc>
                    <a:tc>
                      <a:txBody>
                        <a:bodyPr/>
                        <a:lstStyle/>
                        <a:p>
                          <a:pPr algn="ctr">
                            <a:lnSpc>
                              <a:spcPts val="1100"/>
                            </a:lnSpc>
                          </a:pPr>
                          <a:r>
                            <a:rPr lang="en-GB" sz="1200" dirty="0" smtClean="0"/>
                            <a:t>ZH</a:t>
                          </a:r>
                          <a:endParaRPr lang="en-GB" sz="1200" dirty="0"/>
                        </a:p>
                      </a:txBody>
                      <a:tcPr marL="45720" marR="45720" anchor="ctr"/>
                    </a:tc>
                    <a:tc>
                      <a:txBody>
                        <a:bodyPr/>
                        <a:lstStyle/>
                        <a:p>
                          <a:endParaRPr lang="en-US"/>
                        </a:p>
                      </a:txBody>
                      <a:tcPr marL="45720" marR="45720" anchor="ctr">
                        <a:blipFill>
                          <a:blip r:embed="rId3"/>
                          <a:stretch>
                            <a:fillRect l="-485128" t="-15789" r="-101538" b="-1421053"/>
                          </a:stretch>
                        </a:blipFill>
                      </a:tcPr>
                    </a:tc>
                    <a:tc>
                      <a:txBody>
                        <a:bodyPr/>
                        <a:lstStyle/>
                        <a:p>
                          <a:endParaRPr lang="en-US"/>
                        </a:p>
                      </a:txBody>
                      <a:tcPr marL="45720" marR="45720" anchor="ctr">
                        <a:blipFill>
                          <a:blip r:embed="rId3"/>
                          <a:stretch>
                            <a:fillRect l="-588144" t="-15789" r="-2062" b="-1421053"/>
                          </a:stretch>
                        </a:blipFill>
                      </a:tcPr>
                    </a:tc>
                    <a:extLst>
                      <a:ext uri="{0D108BD9-81ED-4DB2-BD59-A6C34878D82A}">
                        <a16:rowId xmlns:a16="http://schemas.microsoft.com/office/drawing/2014/main" val="1218447933"/>
                      </a:ext>
                    </a:extLst>
                  </a:tr>
                  <a:tr h="231140">
                    <a:tc>
                      <a:txBody>
                        <a:bodyPr/>
                        <a:lstStyle/>
                        <a:p>
                          <a:pPr>
                            <a:lnSpc>
                              <a:spcPts val="1100"/>
                            </a:lnSpc>
                          </a:pPr>
                          <a:r>
                            <a:rPr lang="en-GB" sz="1200" dirty="0" smtClean="0"/>
                            <a:t>Beam energy (GeV)</a:t>
                          </a:r>
                          <a:endParaRPr lang="en-GB" sz="1200" dirty="0"/>
                        </a:p>
                      </a:txBody>
                      <a:tcPr marL="45720" marR="45720" anchor="ctr"/>
                    </a:tc>
                    <a:tc>
                      <a:txBody>
                        <a:bodyPr/>
                        <a:lstStyle/>
                        <a:p>
                          <a:pPr algn="ctr">
                            <a:lnSpc>
                              <a:spcPts val="1100"/>
                            </a:lnSpc>
                          </a:pPr>
                          <a:r>
                            <a:rPr lang="en-GB" sz="1200" dirty="0" smtClean="0"/>
                            <a:t>45.6</a:t>
                          </a:r>
                          <a:endParaRPr lang="en-GB" sz="1200" dirty="0"/>
                        </a:p>
                      </a:txBody>
                      <a:tcPr marL="45720" marR="45720" anchor="ctr"/>
                    </a:tc>
                    <a:tc>
                      <a:txBody>
                        <a:bodyPr/>
                        <a:lstStyle/>
                        <a:p>
                          <a:pPr algn="ctr">
                            <a:lnSpc>
                              <a:spcPts val="1100"/>
                            </a:lnSpc>
                          </a:pPr>
                          <a:r>
                            <a:rPr lang="en-GB" sz="1200" dirty="0" smtClean="0"/>
                            <a:t>80</a:t>
                          </a:r>
                          <a:endParaRPr lang="en-GB" sz="1200" dirty="0"/>
                        </a:p>
                      </a:txBody>
                      <a:tcPr marL="45720" marR="45720" anchor="ctr"/>
                    </a:tc>
                    <a:tc>
                      <a:txBody>
                        <a:bodyPr/>
                        <a:lstStyle/>
                        <a:p>
                          <a:pPr algn="ctr">
                            <a:lnSpc>
                              <a:spcPts val="1100"/>
                            </a:lnSpc>
                          </a:pPr>
                          <a:r>
                            <a:rPr lang="en-GB" sz="1200" dirty="0" smtClean="0"/>
                            <a:t>120</a:t>
                          </a:r>
                          <a:endParaRPr lang="en-GB" sz="1200" dirty="0"/>
                        </a:p>
                      </a:txBody>
                      <a:tcPr marL="45720" marR="45720" anchor="ctr"/>
                    </a:tc>
                    <a:tc>
                      <a:txBody>
                        <a:bodyPr/>
                        <a:lstStyle/>
                        <a:p>
                          <a:pPr algn="ctr">
                            <a:lnSpc>
                              <a:spcPts val="1100"/>
                            </a:lnSpc>
                          </a:pPr>
                          <a:r>
                            <a:rPr lang="en-GB" sz="1200" dirty="0" smtClean="0"/>
                            <a:t>175</a:t>
                          </a:r>
                          <a:endParaRPr lang="en-GB" sz="1200" dirty="0"/>
                        </a:p>
                      </a:txBody>
                      <a:tcPr marL="45720" marR="45720" anchor="ctr"/>
                    </a:tc>
                    <a:tc>
                      <a:txBody>
                        <a:bodyPr/>
                        <a:lstStyle/>
                        <a:p>
                          <a:pPr algn="ctr">
                            <a:lnSpc>
                              <a:spcPts val="1100"/>
                            </a:lnSpc>
                          </a:pPr>
                          <a:r>
                            <a:rPr lang="en-GB" sz="1200" dirty="0" smtClean="0"/>
                            <a:t>182.5</a:t>
                          </a:r>
                          <a:endParaRPr lang="en-GB" sz="1200" dirty="0"/>
                        </a:p>
                      </a:txBody>
                      <a:tcPr marL="45720" marR="45720" anchor="ctr"/>
                    </a:tc>
                    <a:extLst>
                      <a:ext uri="{0D108BD9-81ED-4DB2-BD59-A6C34878D82A}">
                        <a16:rowId xmlns:a16="http://schemas.microsoft.com/office/drawing/2014/main" val="3272337698"/>
                      </a:ext>
                    </a:extLst>
                  </a:tr>
                  <a:tr h="231140">
                    <a:tc>
                      <a:txBody>
                        <a:bodyPr/>
                        <a:lstStyle/>
                        <a:p>
                          <a:pPr>
                            <a:lnSpc>
                              <a:spcPts val="1100"/>
                            </a:lnSpc>
                          </a:pPr>
                          <a:r>
                            <a:rPr lang="en-GB" sz="1200" dirty="0" smtClean="0"/>
                            <a:t>Beam current (mA)</a:t>
                          </a:r>
                          <a:endParaRPr lang="en-GB" sz="1200" dirty="0"/>
                        </a:p>
                      </a:txBody>
                      <a:tcPr marL="45720" marR="45720" anchor="ctr"/>
                    </a:tc>
                    <a:tc>
                      <a:txBody>
                        <a:bodyPr/>
                        <a:lstStyle/>
                        <a:p>
                          <a:pPr algn="ctr">
                            <a:lnSpc>
                              <a:spcPts val="1100"/>
                            </a:lnSpc>
                          </a:pPr>
                          <a:r>
                            <a:rPr lang="en-GB" sz="1200" dirty="0" smtClean="0"/>
                            <a:t>1390</a:t>
                          </a:r>
                          <a:endParaRPr lang="en-GB" sz="1200" dirty="0"/>
                        </a:p>
                      </a:txBody>
                      <a:tcPr marL="45720" marR="45720" anchor="ctr"/>
                    </a:tc>
                    <a:tc>
                      <a:txBody>
                        <a:bodyPr/>
                        <a:lstStyle/>
                        <a:p>
                          <a:pPr algn="ctr">
                            <a:lnSpc>
                              <a:spcPts val="1100"/>
                            </a:lnSpc>
                          </a:pPr>
                          <a:r>
                            <a:rPr lang="en-GB" sz="1200" dirty="0" smtClean="0"/>
                            <a:t>147</a:t>
                          </a:r>
                          <a:endParaRPr lang="en-GB" sz="1200" dirty="0"/>
                        </a:p>
                      </a:txBody>
                      <a:tcPr marL="45720" marR="45720" anchor="ctr"/>
                    </a:tc>
                    <a:tc>
                      <a:txBody>
                        <a:bodyPr/>
                        <a:lstStyle/>
                        <a:p>
                          <a:pPr algn="ctr">
                            <a:lnSpc>
                              <a:spcPts val="1100"/>
                            </a:lnSpc>
                          </a:pPr>
                          <a:r>
                            <a:rPr lang="en-GB" sz="1200" dirty="0" smtClean="0"/>
                            <a:t>29</a:t>
                          </a:r>
                          <a:endParaRPr lang="en-GB" sz="1200" dirty="0"/>
                        </a:p>
                      </a:txBody>
                      <a:tcPr marL="45720" marR="45720" anchor="ctr"/>
                    </a:tc>
                    <a:tc>
                      <a:txBody>
                        <a:bodyPr/>
                        <a:lstStyle/>
                        <a:p>
                          <a:pPr algn="ctr">
                            <a:lnSpc>
                              <a:spcPts val="1100"/>
                            </a:lnSpc>
                          </a:pPr>
                          <a:r>
                            <a:rPr lang="en-GB" sz="1200" dirty="0" smtClean="0"/>
                            <a:t>6.4</a:t>
                          </a:r>
                          <a:endParaRPr lang="en-GB" sz="1200" dirty="0"/>
                        </a:p>
                      </a:txBody>
                      <a:tcPr marL="45720" marR="45720" anchor="ctr"/>
                    </a:tc>
                    <a:tc>
                      <a:txBody>
                        <a:bodyPr/>
                        <a:lstStyle/>
                        <a:p>
                          <a:pPr algn="ctr">
                            <a:lnSpc>
                              <a:spcPts val="1100"/>
                            </a:lnSpc>
                          </a:pPr>
                          <a:r>
                            <a:rPr lang="en-GB" sz="1200" dirty="0" smtClean="0"/>
                            <a:t>5.4</a:t>
                          </a:r>
                          <a:endParaRPr lang="en-GB" sz="1200" dirty="0"/>
                        </a:p>
                      </a:txBody>
                      <a:tcPr marL="45720" marR="45720" anchor="ctr"/>
                    </a:tc>
                    <a:extLst>
                      <a:ext uri="{0D108BD9-81ED-4DB2-BD59-A6C34878D82A}">
                        <a16:rowId xmlns:a16="http://schemas.microsoft.com/office/drawing/2014/main" val="1121236614"/>
                      </a:ext>
                    </a:extLst>
                  </a:tr>
                  <a:tr h="231140">
                    <a:tc>
                      <a:txBody>
                        <a:bodyPr/>
                        <a:lstStyle/>
                        <a:p>
                          <a:pPr>
                            <a:lnSpc>
                              <a:spcPts val="1100"/>
                            </a:lnSpc>
                          </a:pPr>
                          <a:r>
                            <a:rPr lang="en-GB" sz="1200" dirty="0" smtClean="0"/>
                            <a:t># of bunches</a:t>
                          </a:r>
                          <a:endParaRPr lang="en-GB" sz="1200" dirty="0"/>
                        </a:p>
                      </a:txBody>
                      <a:tcPr marL="45720" marR="45720" anchor="ctr"/>
                    </a:tc>
                    <a:tc>
                      <a:txBody>
                        <a:bodyPr/>
                        <a:lstStyle/>
                        <a:p>
                          <a:pPr algn="ctr">
                            <a:lnSpc>
                              <a:spcPts val="1100"/>
                            </a:lnSpc>
                          </a:pPr>
                          <a:r>
                            <a:rPr lang="en-GB" sz="1200" dirty="0" smtClean="0"/>
                            <a:t>16640</a:t>
                          </a:r>
                          <a:endParaRPr lang="en-GB" sz="1200" dirty="0"/>
                        </a:p>
                      </a:txBody>
                      <a:tcPr marL="45720" marR="45720" anchor="ctr"/>
                    </a:tc>
                    <a:tc>
                      <a:txBody>
                        <a:bodyPr/>
                        <a:lstStyle/>
                        <a:p>
                          <a:pPr algn="ctr">
                            <a:lnSpc>
                              <a:spcPts val="1100"/>
                            </a:lnSpc>
                          </a:pPr>
                          <a:r>
                            <a:rPr lang="en-GB" sz="1200" dirty="0" smtClean="0"/>
                            <a:t>2000</a:t>
                          </a:r>
                          <a:endParaRPr lang="en-GB" sz="1200" dirty="0"/>
                        </a:p>
                      </a:txBody>
                      <a:tcPr marL="45720" marR="45720" anchor="ctr"/>
                    </a:tc>
                    <a:tc>
                      <a:txBody>
                        <a:bodyPr/>
                        <a:lstStyle/>
                        <a:p>
                          <a:pPr algn="ctr">
                            <a:lnSpc>
                              <a:spcPts val="1100"/>
                            </a:lnSpc>
                          </a:pPr>
                          <a:r>
                            <a:rPr lang="en-GB" sz="1200" dirty="0" smtClean="0"/>
                            <a:t>328</a:t>
                          </a:r>
                          <a:endParaRPr lang="en-GB" sz="1200" dirty="0"/>
                        </a:p>
                      </a:txBody>
                      <a:tcPr marL="45720" marR="45720" anchor="ctr"/>
                    </a:tc>
                    <a:tc>
                      <a:txBody>
                        <a:bodyPr/>
                        <a:lstStyle/>
                        <a:p>
                          <a:pPr algn="ctr">
                            <a:lnSpc>
                              <a:spcPts val="1100"/>
                            </a:lnSpc>
                          </a:pPr>
                          <a:r>
                            <a:rPr lang="en-GB" sz="1200" dirty="0" smtClean="0"/>
                            <a:t>59</a:t>
                          </a:r>
                          <a:endParaRPr lang="en-GB" sz="1200" dirty="0"/>
                        </a:p>
                      </a:txBody>
                      <a:tcPr marL="45720" marR="45720" anchor="ctr"/>
                    </a:tc>
                    <a:tc>
                      <a:txBody>
                        <a:bodyPr/>
                        <a:lstStyle/>
                        <a:p>
                          <a:pPr algn="ctr">
                            <a:lnSpc>
                              <a:spcPts val="1100"/>
                            </a:lnSpc>
                          </a:pPr>
                          <a:r>
                            <a:rPr lang="en-GB" sz="1200" dirty="0" smtClean="0"/>
                            <a:t>48</a:t>
                          </a:r>
                          <a:endParaRPr lang="en-GB" sz="1200" dirty="0"/>
                        </a:p>
                      </a:txBody>
                      <a:tcPr marL="45720" marR="45720" anchor="ctr"/>
                    </a:tc>
                    <a:extLst>
                      <a:ext uri="{0D108BD9-81ED-4DB2-BD59-A6C34878D82A}">
                        <a16:rowId xmlns:a16="http://schemas.microsoft.com/office/drawing/2014/main" val="4186975732"/>
                      </a:ext>
                    </a:extLst>
                  </a:tr>
                  <a:tr h="231140">
                    <a:tc>
                      <a:txBody>
                        <a:bodyPr/>
                        <a:lstStyle/>
                        <a:p>
                          <a:pPr>
                            <a:lnSpc>
                              <a:spcPts val="1100"/>
                            </a:lnSpc>
                          </a:pPr>
                          <a:r>
                            <a:rPr lang="en-GB" sz="1200" dirty="0" smtClean="0"/>
                            <a:t>total RF voltage (GV)</a:t>
                          </a:r>
                          <a:endParaRPr lang="en-GB" sz="1200" dirty="0"/>
                        </a:p>
                      </a:txBody>
                      <a:tcPr marL="45720" marR="45720" anchor="ctr"/>
                    </a:tc>
                    <a:tc>
                      <a:txBody>
                        <a:bodyPr/>
                        <a:lstStyle/>
                        <a:p>
                          <a:pPr algn="ctr">
                            <a:lnSpc>
                              <a:spcPts val="1100"/>
                            </a:lnSpc>
                          </a:pPr>
                          <a:r>
                            <a:rPr lang="en-GB" sz="1200" dirty="0" smtClean="0"/>
                            <a:t>0.1</a:t>
                          </a:r>
                          <a:endParaRPr lang="en-GB" sz="1200" dirty="0"/>
                        </a:p>
                      </a:txBody>
                      <a:tcPr marL="45720" marR="45720" anchor="ctr"/>
                    </a:tc>
                    <a:tc>
                      <a:txBody>
                        <a:bodyPr/>
                        <a:lstStyle/>
                        <a:p>
                          <a:pPr algn="ctr">
                            <a:lnSpc>
                              <a:spcPts val="1100"/>
                            </a:lnSpc>
                          </a:pPr>
                          <a:r>
                            <a:rPr lang="en-GB" sz="1200" dirty="0" smtClean="0"/>
                            <a:t>0.75</a:t>
                          </a:r>
                          <a:endParaRPr lang="en-GB" sz="1200" dirty="0"/>
                        </a:p>
                      </a:txBody>
                      <a:tcPr marL="45720" marR="45720" anchor="ctr"/>
                    </a:tc>
                    <a:tc>
                      <a:txBody>
                        <a:bodyPr/>
                        <a:lstStyle/>
                        <a:p>
                          <a:pPr algn="ctr">
                            <a:lnSpc>
                              <a:spcPts val="1100"/>
                            </a:lnSpc>
                          </a:pPr>
                          <a:r>
                            <a:rPr lang="en-GB" sz="1200" dirty="0" smtClean="0"/>
                            <a:t>2</a:t>
                          </a:r>
                          <a:endParaRPr lang="en-GB" sz="1200" dirty="0"/>
                        </a:p>
                      </a:txBody>
                      <a:tcPr marL="45720" marR="45720" anchor="ctr"/>
                    </a:tc>
                    <a:tc>
                      <a:txBody>
                        <a:bodyPr/>
                        <a:lstStyle/>
                        <a:p>
                          <a:pPr algn="ctr">
                            <a:lnSpc>
                              <a:spcPts val="1100"/>
                            </a:lnSpc>
                          </a:pPr>
                          <a:r>
                            <a:rPr lang="en-GB" sz="1200" dirty="0" smtClean="0"/>
                            <a:t>9.5</a:t>
                          </a:r>
                          <a:endParaRPr lang="en-GB" sz="1200" dirty="0"/>
                        </a:p>
                      </a:txBody>
                      <a:tcPr marL="45720" marR="45720" anchor="ctr"/>
                    </a:tc>
                    <a:tc>
                      <a:txBody>
                        <a:bodyPr/>
                        <a:lstStyle/>
                        <a:p>
                          <a:pPr algn="ctr">
                            <a:lnSpc>
                              <a:spcPts val="1100"/>
                            </a:lnSpc>
                          </a:pPr>
                          <a:r>
                            <a:rPr lang="en-GB" sz="1200" dirty="0" smtClean="0"/>
                            <a:t>10.93</a:t>
                          </a:r>
                          <a:endParaRPr lang="en-GB" sz="1200" dirty="0"/>
                        </a:p>
                      </a:txBody>
                      <a:tcPr marL="45720" marR="45720" anchor="ctr"/>
                    </a:tc>
                    <a:extLst>
                      <a:ext uri="{0D108BD9-81ED-4DB2-BD59-A6C34878D82A}">
                        <a16:rowId xmlns:a16="http://schemas.microsoft.com/office/drawing/2014/main" val="350233770"/>
                      </a:ext>
                    </a:extLst>
                  </a:tr>
                  <a:tr h="231140">
                    <a:tc gridSpan="6">
                      <a:txBody>
                        <a:bodyPr/>
                        <a:lstStyle/>
                        <a:p>
                          <a:pPr>
                            <a:lnSpc>
                              <a:spcPts val="1100"/>
                            </a:lnSpc>
                          </a:pPr>
                          <a:r>
                            <a:rPr lang="en-GB" sz="1200" b="1" dirty="0" smtClean="0"/>
                            <a:t>400 MHz system, operated at 4.5 K:</a:t>
                          </a:r>
                          <a:endParaRPr lang="en-GB" sz="1200" b="1" dirty="0"/>
                        </a:p>
                      </a:txBody>
                      <a:tcPr marL="45720" marR="45720" anchor="ct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extLst>
                      <a:ext uri="{0D108BD9-81ED-4DB2-BD59-A6C34878D82A}">
                        <a16:rowId xmlns:a16="http://schemas.microsoft.com/office/drawing/2014/main" val="3173546460"/>
                      </a:ext>
                    </a:extLst>
                  </a:tr>
                  <a:tr h="231140">
                    <a:tc>
                      <a:txBody>
                        <a:bodyPr/>
                        <a:lstStyle/>
                        <a:p>
                          <a:pPr>
                            <a:lnSpc>
                              <a:spcPts val="1100"/>
                            </a:lnSpc>
                          </a:pPr>
                          <a:r>
                            <a:rPr lang="en-GB" sz="1200" dirty="0" smtClean="0"/>
                            <a:t>RF voltage (MV)</a:t>
                          </a:r>
                          <a:endParaRPr lang="en-GB" sz="1200" dirty="0"/>
                        </a:p>
                      </a:txBody>
                      <a:tcPr marL="45720" marR="45720" anchor="ctr"/>
                    </a:tc>
                    <a:tc>
                      <a:txBody>
                        <a:bodyPr/>
                        <a:lstStyle/>
                        <a:p>
                          <a:pPr algn="ctr">
                            <a:lnSpc>
                              <a:spcPts val="1100"/>
                            </a:lnSpc>
                          </a:pPr>
                          <a:r>
                            <a:rPr lang="en-GB" sz="1200" dirty="0" smtClean="0"/>
                            <a:t>100</a:t>
                          </a:r>
                          <a:endParaRPr lang="en-GB" sz="1200" dirty="0"/>
                        </a:p>
                      </a:txBody>
                      <a:tcPr marL="45720" marR="45720" anchor="ctr"/>
                    </a:tc>
                    <a:tc>
                      <a:txBody>
                        <a:bodyPr/>
                        <a:lstStyle/>
                        <a:p>
                          <a:pPr algn="ctr">
                            <a:lnSpc>
                              <a:spcPts val="1100"/>
                            </a:lnSpc>
                          </a:pPr>
                          <a:r>
                            <a:rPr lang="en-GB" sz="1200" dirty="0" smtClean="0"/>
                            <a:t>750</a:t>
                          </a:r>
                          <a:endParaRPr lang="en-GB" sz="1200" dirty="0"/>
                        </a:p>
                      </a:txBody>
                      <a:tcPr marL="45720" marR="45720" anchor="ctr"/>
                    </a:tc>
                    <a:tc>
                      <a:txBody>
                        <a:bodyPr/>
                        <a:lstStyle/>
                        <a:p>
                          <a:pPr algn="ctr">
                            <a:lnSpc>
                              <a:spcPts val="1100"/>
                            </a:lnSpc>
                          </a:pPr>
                          <a:r>
                            <a:rPr lang="en-GB" sz="1200" dirty="0" smtClean="0"/>
                            <a:t>2000</a:t>
                          </a:r>
                          <a:endParaRPr lang="en-GB" sz="1200" dirty="0"/>
                        </a:p>
                      </a:txBody>
                      <a:tcPr marL="45720" marR="45720" anchor="ctr"/>
                    </a:tc>
                    <a:tc>
                      <a:txBody>
                        <a:bodyPr/>
                        <a:lstStyle/>
                        <a:p>
                          <a:pPr algn="ctr">
                            <a:lnSpc>
                              <a:spcPts val="1100"/>
                            </a:lnSpc>
                          </a:pPr>
                          <a:r>
                            <a:rPr lang="en-GB" sz="1200" dirty="0" smtClean="0"/>
                            <a:t>4000</a:t>
                          </a:r>
                          <a:endParaRPr lang="en-GB" sz="1200" dirty="0"/>
                        </a:p>
                      </a:txBody>
                      <a:tcPr marL="45720" marR="45720" anchor="ctr"/>
                    </a:tc>
                    <a:tc>
                      <a:txBody>
                        <a:bodyPr/>
                        <a:lstStyle/>
                        <a:p>
                          <a:pPr algn="ctr">
                            <a:lnSpc>
                              <a:spcPts val="1100"/>
                            </a:lnSpc>
                          </a:pPr>
                          <a:r>
                            <a:rPr lang="en-GB" sz="1200" dirty="0" smtClean="0"/>
                            <a:t>4000</a:t>
                          </a:r>
                          <a:endParaRPr lang="en-GB" sz="1200" dirty="0"/>
                        </a:p>
                      </a:txBody>
                      <a:tcPr marL="45720" marR="45720" anchor="ctr"/>
                    </a:tc>
                    <a:extLst>
                      <a:ext uri="{0D108BD9-81ED-4DB2-BD59-A6C34878D82A}">
                        <a16:rowId xmlns:a16="http://schemas.microsoft.com/office/drawing/2014/main" val="2926727677"/>
                      </a:ext>
                    </a:extLst>
                  </a:tr>
                  <a:tr h="231140">
                    <a:tc>
                      <a:txBody>
                        <a:bodyPr/>
                        <a:lstStyle/>
                        <a:p>
                          <a:pPr>
                            <a:lnSpc>
                              <a:spcPts val="1100"/>
                            </a:lnSpc>
                          </a:pPr>
                          <a:r>
                            <a:rPr lang="en-GB" sz="1200" dirty="0" smtClean="0"/>
                            <a:t>#cells/</a:t>
                          </a:r>
                          <a:r>
                            <a:rPr lang="en-GB" sz="1200" dirty="0" err="1" smtClean="0"/>
                            <a:t>cav</a:t>
                          </a:r>
                          <a:r>
                            <a:rPr lang="en-GB" sz="1200" dirty="0" smtClean="0"/>
                            <a:t>; #</a:t>
                          </a:r>
                          <a:r>
                            <a:rPr lang="en-GB" sz="1200" dirty="0" err="1" smtClean="0"/>
                            <a:t>cav</a:t>
                          </a:r>
                          <a:r>
                            <a:rPr lang="en-GB" sz="1200" dirty="0" smtClean="0"/>
                            <a:t>/CM; #CM</a:t>
                          </a:r>
                          <a:endParaRPr lang="en-GB" sz="1200" dirty="0"/>
                        </a:p>
                      </a:txBody>
                      <a:tcPr marL="45720" marR="45720" anchor="ctr"/>
                    </a:tc>
                    <a:tc>
                      <a:txBody>
                        <a:bodyPr/>
                        <a:lstStyle/>
                        <a:p>
                          <a:pPr algn="ctr">
                            <a:lnSpc>
                              <a:spcPts val="1100"/>
                            </a:lnSpc>
                          </a:pPr>
                          <a:r>
                            <a:rPr lang="en-GB" sz="1200" dirty="0" smtClean="0"/>
                            <a:t>1;4;13</a:t>
                          </a:r>
                          <a:endParaRPr lang="en-GB" sz="1200" dirty="0"/>
                        </a:p>
                      </a:txBody>
                      <a:tcPr marL="45720" marR="45720" anchor="ctr"/>
                    </a:tc>
                    <a:tc>
                      <a:txBody>
                        <a:bodyPr/>
                        <a:lstStyle/>
                        <a:p>
                          <a:pPr algn="ctr">
                            <a:lnSpc>
                              <a:spcPts val="1100"/>
                            </a:lnSpc>
                          </a:pPr>
                          <a:r>
                            <a:rPr lang="en-GB" sz="1200" dirty="0" smtClean="0"/>
                            <a:t>4;4;13</a:t>
                          </a:r>
                          <a:endParaRPr lang="en-GB" sz="1200" dirty="0"/>
                        </a:p>
                      </a:txBody>
                      <a:tcPr marL="45720" marR="45720" anchor="ctr"/>
                    </a:tc>
                    <a:tc>
                      <a:txBody>
                        <a:bodyPr/>
                        <a:lstStyle/>
                        <a:p>
                          <a:pPr algn="ctr">
                            <a:lnSpc>
                              <a:spcPts val="1100"/>
                            </a:lnSpc>
                          </a:pPr>
                          <a:r>
                            <a:rPr lang="en-GB" sz="1200" dirty="0" smtClean="0"/>
                            <a:t>4;4;34</a:t>
                          </a:r>
                          <a:endParaRPr lang="en-GB" sz="1200" dirty="0"/>
                        </a:p>
                      </a:txBody>
                      <a:tcPr marL="45720" marR="45720" anchor="ctr"/>
                    </a:tc>
                    <a:tc gridSpan="2">
                      <a:txBody>
                        <a:bodyPr/>
                        <a:lstStyle/>
                        <a:p>
                          <a:pPr algn="ctr">
                            <a:lnSpc>
                              <a:spcPts val="1100"/>
                            </a:lnSpc>
                          </a:pPr>
                          <a:r>
                            <a:rPr lang="en-GB" sz="1200" dirty="0" smtClean="0"/>
                            <a:t>4;4;68</a:t>
                          </a:r>
                          <a:endParaRPr lang="en-GB" sz="1200" dirty="0"/>
                        </a:p>
                      </a:txBody>
                      <a:tcPr marL="45720" marR="45720" anchor="ctr"/>
                    </a:tc>
                    <a:tc hMerge="1">
                      <a:txBody>
                        <a:bodyPr/>
                        <a:lstStyle/>
                        <a:p>
                          <a:pPr algn="ctr"/>
                          <a:endParaRPr lang="en-GB" dirty="0"/>
                        </a:p>
                      </a:txBody>
                      <a:tcPr/>
                    </a:tc>
                    <a:extLst>
                      <a:ext uri="{0D108BD9-81ED-4DB2-BD59-A6C34878D82A}">
                        <a16:rowId xmlns:a16="http://schemas.microsoft.com/office/drawing/2014/main" val="1872329164"/>
                      </a:ext>
                    </a:extLst>
                  </a:tr>
                  <a:tr h="231140">
                    <a:tc>
                      <a:txBody>
                        <a:bodyPr/>
                        <a:lstStyle/>
                        <a:p>
                          <a:pPr>
                            <a:lnSpc>
                              <a:spcPts val="1100"/>
                            </a:lnSpc>
                          </a:pPr>
                          <a:r>
                            <a:rPr lang="en-GB" sz="1200" dirty="0" smtClean="0"/>
                            <a:t>Voltage/cavity (MV)</a:t>
                          </a:r>
                          <a:endParaRPr lang="en-GB" sz="1200" dirty="0"/>
                        </a:p>
                      </a:txBody>
                      <a:tcPr marL="45720" marR="45720" anchor="ctr"/>
                    </a:tc>
                    <a:tc>
                      <a:txBody>
                        <a:bodyPr/>
                        <a:lstStyle/>
                        <a:p>
                          <a:pPr algn="ctr">
                            <a:lnSpc>
                              <a:spcPts val="1100"/>
                            </a:lnSpc>
                          </a:pPr>
                          <a:r>
                            <a:rPr lang="en-GB" sz="1200" dirty="0" smtClean="0"/>
                            <a:t>1.92</a:t>
                          </a:r>
                          <a:endParaRPr lang="en-GB" sz="1200" dirty="0"/>
                        </a:p>
                      </a:txBody>
                      <a:tcPr marL="45720" marR="45720" anchor="ctr"/>
                    </a:tc>
                    <a:tc>
                      <a:txBody>
                        <a:bodyPr/>
                        <a:lstStyle/>
                        <a:p>
                          <a:pPr algn="ctr">
                            <a:lnSpc>
                              <a:spcPts val="1100"/>
                            </a:lnSpc>
                          </a:pPr>
                          <a:r>
                            <a:rPr lang="en-GB" sz="1200" dirty="0" smtClean="0"/>
                            <a:t>14.4</a:t>
                          </a:r>
                          <a:endParaRPr lang="en-GB" sz="1200" dirty="0"/>
                        </a:p>
                      </a:txBody>
                      <a:tcPr marL="45720" marR="45720" anchor="ctr"/>
                    </a:tc>
                    <a:tc>
                      <a:txBody>
                        <a:bodyPr/>
                        <a:lstStyle/>
                        <a:p>
                          <a:pPr algn="ctr">
                            <a:lnSpc>
                              <a:spcPts val="1100"/>
                            </a:lnSpc>
                          </a:pPr>
                          <a:r>
                            <a:rPr lang="en-GB" sz="1200" dirty="0" smtClean="0"/>
                            <a:t>14.7</a:t>
                          </a:r>
                          <a:endParaRPr lang="en-GB" sz="1200" dirty="0"/>
                        </a:p>
                      </a:txBody>
                      <a:tcPr marL="45720" marR="45720" anchor="ctr"/>
                    </a:tc>
                    <a:tc gridSpan="2">
                      <a:txBody>
                        <a:bodyPr/>
                        <a:lstStyle/>
                        <a:p>
                          <a:pPr algn="ctr">
                            <a:lnSpc>
                              <a:spcPts val="1100"/>
                            </a:lnSpc>
                          </a:pPr>
                          <a:r>
                            <a:rPr lang="en-GB" sz="1200" dirty="0" smtClean="0"/>
                            <a:t>15</a:t>
                          </a:r>
                          <a:endParaRPr lang="en-GB" sz="1200" dirty="0"/>
                        </a:p>
                      </a:txBody>
                      <a:tcPr marL="45720" marR="45720" anchor="ctr"/>
                    </a:tc>
                    <a:tc hMerge="1">
                      <a:txBody>
                        <a:bodyPr/>
                        <a:lstStyle/>
                        <a:p>
                          <a:pPr algn="ctr"/>
                          <a:endParaRPr lang="en-GB" dirty="0"/>
                        </a:p>
                      </a:txBody>
                      <a:tcPr/>
                    </a:tc>
                    <a:extLst>
                      <a:ext uri="{0D108BD9-81ED-4DB2-BD59-A6C34878D82A}">
                        <a16:rowId xmlns:a16="http://schemas.microsoft.com/office/drawing/2014/main" val="623900157"/>
                      </a:ext>
                    </a:extLst>
                  </a:tr>
                  <a:tr h="231140">
                    <a:tc>
                      <a:txBody>
                        <a:bodyPr/>
                        <a:lstStyle/>
                        <a:p>
                          <a:pPr>
                            <a:lnSpc>
                              <a:spcPts val="1100"/>
                            </a:lnSpc>
                          </a:pPr>
                          <a:r>
                            <a:rPr lang="en-GB" sz="1200" dirty="0" smtClean="0"/>
                            <a:t>Power/cavity (kW)</a:t>
                          </a:r>
                          <a:endParaRPr lang="en-GB" sz="1200" dirty="0"/>
                        </a:p>
                      </a:txBody>
                      <a:tcPr marL="45720" marR="45720" anchor="ctr"/>
                    </a:tc>
                    <a:tc>
                      <a:txBody>
                        <a:bodyPr/>
                        <a:lstStyle/>
                        <a:p>
                          <a:pPr algn="ctr">
                            <a:lnSpc>
                              <a:spcPts val="1100"/>
                            </a:lnSpc>
                          </a:pPr>
                          <a:r>
                            <a:rPr lang="en-GB" sz="1200" dirty="0" smtClean="0"/>
                            <a:t>962</a:t>
                          </a:r>
                          <a:endParaRPr lang="en-GB" sz="1200" dirty="0"/>
                        </a:p>
                      </a:txBody>
                      <a:tcPr marL="45720" marR="45720" anchor="ctr"/>
                    </a:tc>
                    <a:tc>
                      <a:txBody>
                        <a:bodyPr/>
                        <a:lstStyle/>
                        <a:p>
                          <a:pPr algn="ctr">
                            <a:lnSpc>
                              <a:spcPts val="1100"/>
                            </a:lnSpc>
                          </a:pPr>
                          <a:r>
                            <a:rPr lang="en-GB" sz="1200" dirty="0" smtClean="0"/>
                            <a:t>962</a:t>
                          </a:r>
                          <a:endParaRPr lang="en-GB" sz="1200" dirty="0"/>
                        </a:p>
                      </a:txBody>
                      <a:tcPr marL="45720" marR="45720" anchor="ctr"/>
                    </a:tc>
                    <a:tc>
                      <a:txBody>
                        <a:bodyPr/>
                        <a:lstStyle/>
                        <a:p>
                          <a:pPr algn="ctr">
                            <a:lnSpc>
                              <a:spcPts val="1100"/>
                            </a:lnSpc>
                          </a:pPr>
                          <a:r>
                            <a:rPr lang="en-GB" sz="1200" dirty="0" smtClean="0"/>
                            <a:t>368</a:t>
                          </a:r>
                          <a:endParaRPr lang="en-GB" sz="1200" dirty="0"/>
                        </a:p>
                      </a:txBody>
                      <a:tcPr marL="45720" marR="45720" anchor="ctr"/>
                    </a:tc>
                    <a:tc>
                      <a:txBody>
                        <a:bodyPr/>
                        <a:lstStyle/>
                        <a:p>
                          <a:pPr algn="ctr">
                            <a:lnSpc>
                              <a:spcPts val="1100"/>
                            </a:lnSpc>
                          </a:pPr>
                          <a:r>
                            <a:rPr lang="en-GB" sz="1200" dirty="0" smtClean="0"/>
                            <a:t>175</a:t>
                          </a:r>
                          <a:endParaRPr lang="en-GB" sz="1200" dirty="0"/>
                        </a:p>
                      </a:txBody>
                      <a:tcPr marL="45720" marR="45720" anchor="ctr"/>
                    </a:tc>
                    <a:tc>
                      <a:txBody>
                        <a:bodyPr/>
                        <a:lstStyle/>
                        <a:p>
                          <a:pPr algn="ctr">
                            <a:lnSpc>
                              <a:spcPts val="1100"/>
                            </a:lnSpc>
                          </a:pPr>
                          <a:r>
                            <a:rPr lang="en-GB" sz="1200" dirty="0" smtClean="0"/>
                            <a:t>149</a:t>
                          </a:r>
                          <a:endParaRPr lang="en-GB" sz="1200" dirty="0"/>
                        </a:p>
                      </a:txBody>
                      <a:tcPr marL="45720" marR="45720" anchor="ctr"/>
                    </a:tc>
                    <a:extLst>
                      <a:ext uri="{0D108BD9-81ED-4DB2-BD59-A6C34878D82A}">
                        <a16:rowId xmlns:a16="http://schemas.microsoft.com/office/drawing/2014/main" val="2238187168"/>
                      </a:ext>
                    </a:extLst>
                  </a:tr>
                  <a:tr h="231140">
                    <a:tc gridSpan="6">
                      <a:txBody>
                        <a:bodyPr/>
                        <a:lstStyle/>
                        <a:p>
                          <a:pPr>
                            <a:lnSpc>
                              <a:spcPts val="1100"/>
                            </a:lnSpc>
                          </a:pPr>
                          <a:r>
                            <a:rPr lang="en-GB" sz="1200" b="1" dirty="0" smtClean="0"/>
                            <a:t>800 MHz system,</a:t>
                          </a:r>
                          <a:r>
                            <a:rPr lang="en-GB" sz="1200" b="1" baseline="0" dirty="0" smtClean="0"/>
                            <a:t> operated at 2 K:</a:t>
                          </a:r>
                          <a:endParaRPr lang="en-GB" sz="1200" b="1" dirty="0"/>
                        </a:p>
                      </a:txBody>
                      <a:tcPr marL="45720" marR="45720" anchor="ct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tc hMerge="1">
                      <a:txBody>
                        <a:bodyPr/>
                        <a:lstStyle/>
                        <a:p>
                          <a:pPr algn="ctr"/>
                          <a:endParaRPr lang="en-GB" dirty="0"/>
                        </a:p>
                      </a:txBody>
                      <a:tcPr/>
                    </a:tc>
                    <a:extLst>
                      <a:ext uri="{0D108BD9-81ED-4DB2-BD59-A6C34878D82A}">
                        <a16:rowId xmlns:a16="http://schemas.microsoft.com/office/drawing/2014/main" val="1684531637"/>
                      </a:ext>
                    </a:extLst>
                  </a:tr>
                  <a:tr h="231140">
                    <a:tc>
                      <a:txBody>
                        <a:bodyPr/>
                        <a:lstStyle/>
                        <a:p>
                          <a:pPr>
                            <a:lnSpc>
                              <a:spcPts val="1100"/>
                            </a:lnSpc>
                          </a:pPr>
                          <a:r>
                            <a:rPr lang="en-GB" sz="1200" dirty="0" smtClean="0"/>
                            <a:t>RF voltage (MV)</a:t>
                          </a: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r>
                            <a:rPr lang="en-GB" sz="1200" dirty="0" smtClean="0"/>
                            <a:t>5500</a:t>
                          </a:r>
                          <a:endParaRPr lang="en-GB" sz="1200" dirty="0"/>
                        </a:p>
                      </a:txBody>
                      <a:tcPr marL="45720" marR="45720" anchor="ctr"/>
                    </a:tc>
                    <a:tc>
                      <a:txBody>
                        <a:bodyPr/>
                        <a:lstStyle/>
                        <a:p>
                          <a:pPr algn="ctr">
                            <a:lnSpc>
                              <a:spcPts val="1100"/>
                            </a:lnSpc>
                          </a:pPr>
                          <a:r>
                            <a:rPr lang="en-GB" sz="1200" dirty="0" smtClean="0"/>
                            <a:t>6930</a:t>
                          </a:r>
                          <a:endParaRPr lang="en-GB" sz="1200" dirty="0"/>
                        </a:p>
                      </a:txBody>
                      <a:tcPr marL="45720" marR="45720" anchor="ctr"/>
                    </a:tc>
                    <a:extLst>
                      <a:ext uri="{0D108BD9-81ED-4DB2-BD59-A6C34878D82A}">
                        <a16:rowId xmlns:a16="http://schemas.microsoft.com/office/drawing/2014/main" val="1712423139"/>
                      </a:ext>
                    </a:extLst>
                  </a:tr>
                  <a:tr h="231140">
                    <a:tc>
                      <a:txBody>
                        <a:bodyPr/>
                        <a:lstStyle/>
                        <a:p>
                          <a:pPr>
                            <a:lnSpc>
                              <a:spcPts val="1100"/>
                            </a:lnSpc>
                          </a:pPr>
                          <a:r>
                            <a:rPr lang="en-GB" sz="1200" dirty="0" smtClean="0"/>
                            <a:t>#cells/</a:t>
                          </a:r>
                          <a:r>
                            <a:rPr lang="en-GB" sz="1200" dirty="0" err="1" smtClean="0"/>
                            <a:t>cav</a:t>
                          </a:r>
                          <a:r>
                            <a:rPr lang="en-GB" sz="1200" dirty="0" smtClean="0"/>
                            <a:t>; #</a:t>
                          </a:r>
                          <a:r>
                            <a:rPr lang="en-GB" sz="1200" dirty="0" err="1" smtClean="0"/>
                            <a:t>cav</a:t>
                          </a:r>
                          <a:r>
                            <a:rPr lang="en-GB" sz="1200" dirty="0" smtClean="0"/>
                            <a:t>/CM; #CM</a:t>
                          </a: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r>
                            <a:rPr lang="en-GB" sz="1200" dirty="0" smtClean="0"/>
                            <a:t>5;4;74</a:t>
                          </a:r>
                          <a:endParaRPr lang="en-GB" sz="1200" dirty="0"/>
                        </a:p>
                      </a:txBody>
                      <a:tcPr marL="45720" marR="45720" anchor="ctr"/>
                    </a:tc>
                    <a:tc>
                      <a:txBody>
                        <a:bodyPr/>
                        <a:lstStyle/>
                        <a:p>
                          <a:pPr algn="ctr">
                            <a:lnSpc>
                              <a:spcPts val="1100"/>
                            </a:lnSpc>
                          </a:pPr>
                          <a:r>
                            <a:rPr lang="en-GB" sz="1200" dirty="0" smtClean="0"/>
                            <a:t>5;4;93</a:t>
                          </a:r>
                          <a:endParaRPr lang="en-GB" sz="1200" dirty="0"/>
                        </a:p>
                      </a:txBody>
                      <a:tcPr marL="45720" marR="45720" anchor="ctr"/>
                    </a:tc>
                    <a:extLst>
                      <a:ext uri="{0D108BD9-81ED-4DB2-BD59-A6C34878D82A}">
                        <a16:rowId xmlns:a16="http://schemas.microsoft.com/office/drawing/2014/main" val="3027392448"/>
                      </a:ext>
                    </a:extLst>
                  </a:tr>
                  <a:tr h="231140">
                    <a:tc>
                      <a:txBody>
                        <a:bodyPr/>
                        <a:lstStyle/>
                        <a:p>
                          <a:pPr>
                            <a:lnSpc>
                              <a:spcPts val="1100"/>
                            </a:lnSpc>
                          </a:pPr>
                          <a:r>
                            <a:rPr lang="en-GB" sz="1200" dirty="0" smtClean="0"/>
                            <a:t>Voltage/cavity (MV)</a:t>
                          </a: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r>
                            <a:rPr lang="en-GB" sz="1200" dirty="0" smtClean="0"/>
                            <a:t>18.6</a:t>
                          </a:r>
                          <a:endParaRPr lang="en-GB" sz="1200" dirty="0"/>
                        </a:p>
                      </a:txBody>
                      <a:tcPr marL="45720" marR="45720" anchor="ctr"/>
                    </a:tc>
                    <a:tc>
                      <a:txBody>
                        <a:bodyPr/>
                        <a:lstStyle/>
                        <a:p>
                          <a:pPr algn="ctr">
                            <a:lnSpc>
                              <a:spcPts val="1100"/>
                            </a:lnSpc>
                          </a:pPr>
                          <a:r>
                            <a:rPr lang="en-GB" sz="1200" dirty="0" smtClean="0"/>
                            <a:t>18.6</a:t>
                          </a:r>
                          <a:endParaRPr lang="en-GB" sz="1200" dirty="0"/>
                        </a:p>
                      </a:txBody>
                      <a:tcPr marL="45720" marR="45720" anchor="ctr"/>
                    </a:tc>
                    <a:extLst>
                      <a:ext uri="{0D108BD9-81ED-4DB2-BD59-A6C34878D82A}">
                        <a16:rowId xmlns:a16="http://schemas.microsoft.com/office/drawing/2014/main" val="2639859702"/>
                      </a:ext>
                    </a:extLst>
                  </a:tr>
                  <a:tr h="231140">
                    <a:tc>
                      <a:txBody>
                        <a:bodyPr/>
                        <a:lstStyle/>
                        <a:p>
                          <a:pPr>
                            <a:lnSpc>
                              <a:spcPts val="1100"/>
                            </a:lnSpc>
                          </a:pPr>
                          <a:r>
                            <a:rPr lang="en-GB" sz="1200" dirty="0" smtClean="0"/>
                            <a:t>Power/cavity (kW)</a:t>
                          </a: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endParaRPr lang="en-GB" sz="1200" dirty="0"/>
                        </a:p>
                      </a:txBody>
                      <a:tcPr marL="45720" marR="45720" anchor="ctr"/>
                    </a:tc>
                    <a:tc>
                      <a:txBody>
                        <a:bodyPr/>
                        <a:lstStyle/>
                        <a:p>
                          <a:pPr algn="ctr">
                            <a:lnSpc>
                              <a:spcPts val="1100"/>
                            </a:lnSpc>
                          </a:pPr>
                          <a:r>
                            <a:rPr lang="en-GB" sz="1200" dirty="0" smtClean="0"/>
                            <a:t>176</a:t>
                          </a:r>
                          <a:endParaRPr lang="en-GB" sz="1200" dirty="0"/>
                        </a:p>
                      </a:txBody>
                      <a:tcPr marL="45720" marR="45720" anchor="ctr"/>
                    </a:tc>
                    <a:tc>
                      <a:txBody>
                        <a:bodyPr/>
                        <a:lstStyle/>
                        <a:p>
                          <a:pPr algn="ctr">
                            <a:lnSpc>
                              <a:spcPts val="1100"/>
                            </a:lnSpc>
                          </a:pPr>
                          <a:r>
                            <a:rPr lang="en-GB" sz="1200" dirty="0" smtClean="0"/>
                            <a:t>155</a:t>
                          </a:r>
                          <a:endParaRPr lang="en-GB" sz="1200" dirty="0"/>
                        </a:p>
                      </a:txBody>
                      <a:tcPr marL="45720" marR="45720" anchor="ctr"/>
                    </a:tc>
                    <a:extLst>
                      <a:ext uri="{0D108BD9-81ED-4DB2-BD59-A6C34878D82A}">
                        <a16:rowId xmlns:a16="http://schemas.microsoft.com/office/drawing/2014/main" val="4169572852"/>
                      </a:ext>
                    </a:extLst>
                  </a:tr>
                </a:tbl>
              </a:graphicData>
            </a:graphic>
          </p:graphicFrame>
        </mc:Fallback>
      </mc:AlternateContent>
      <p:sp>
        <p:nvSpPr>
          <p:cNvPr id="41" name="Date Placeholder 40"/>
          <p:cNvSpPr>
            <a:spLocks noGrp="1"/>
          </p:cNvSpPr>
          <p:nvPr>
            <p:ph type="dt" sz="half" idx="10"/>
          </p:nvPr>
        </p:nvSpPr>
        <p:spPr/>
        <p:txBody>
          <a:bodyPr/>
          <a:lstStyle/>
          <a:p>
            <a:r>
              <a:rPr lang="en-US" smtClean="0"/>
              <a:t>8 October 2020</a:t>
            </a:r>
            <a:endParaRPr lang="en-GB"/>
          </a:p>
        </p:txBody>
      </p:sp>
      <p:sp>
        <p:nvSpPr>
          <p:cNvPr id="48" name="Footer Placeholder 47"/>
          <p:cNvSpPr>
            <a:spLocks noGrp="1"/>
          </p:cNvSpPr>
          <p:nvPr>
            <p:ph type="ftr" sz="quarter" idx="11"/>
          </p:nvPr>
        </p:nvSpPr>
        <p:spPr/>
        <p:txBody>
          <a:bodyPr/>
          <a:lstStyle/>
          <a:p>
            <a:r>
              <a:rPr lang="en-GB" smtClean="0"/>
              <a:t>Erk Jensen/CERN      -         EIC/FCC-ee Commonalities of RF Systems</a:t>
            </a:r>
            <a:endParaRPr lang="en-GB"/>
          </a:p>
        </p:txBody>
      </p:sp>
      <p:sp>
        <p:nvSpPr>
          <p:cNvPr id="49" name="Slide Number Placeholder 48"/>
          <p:cNvSpPr>
            <a:spLocks noGrp="1"/>
          </p:cNvSpPr>
          <p:nvPr>
            <p:ph type="sldNum" sz="quarter" idx="12"/>
          </p:nvPr>
        </p:nvSpPr>
        <p:spPr/>
        <p:txBody>
          <a:bodyPr/>
          <a:lstStyle/>
          <a:p>
            <a:fld id="{67602582-7AAF-4A3E-8BA5-49CA6D61B5E0}" type="slidenum">
              <a:rPr lang="en-GB" smtClean="0"/>
              <a:t>9</a:t>
            </a:fld>
            <a:endParaRPr lang="en-GB"/>
          </a:p>
        </p:txBody>
      </p:sp>
    </p:spTree>
    <p:extLst>
      <p:ext uri="{BB962C8B-B14F-4D97-AF65-F5344CB8AC3E}">
        <p14:creationId xmlns:p14="http://schemas.microsoft.com/office/powerpoint/2010/main" val="137201062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1819</TotalTime>
  <Words>3608</Words>
  <Application>Microsoft Office PowerPoint</Application>
  <PresentationFormat>Widescreen</PresentationFormat>
  <Paragraphs>600</Paragraphs>
  <Slides>40</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40</vt:i4>
      </vt:variant>
    </vt:vector>
  </HeadingPairs>
  <TitlesOfParts>
    <vt:vector size="50" baseType="lpstr">
      <vt:lpstr>Arial</vt:lpstr>
      <vt:lpstr>Calibri</vt:lpstr>
      <vt:lpstr>Calibri Light</vt:lpstr>
      <vt:lpstr>Cambria Math</vt:lpstr>
      <vt:lpstr>等线</vt:lpstr>
      <vt:lpstr>等线 Light</vt:lpstr>
      <vt:lpstr>Symbol</vt:lpstr>
      <vt:lpstr>Times New Roman</vt:lpstr>
      <vt:lpstr>Wingdings</vt:lpstr>
      <vt:lpstr>Office Theme</vt:lpstr>
      <vt:lpstr>EIC/FCC-ee  Commonalities*) of RF systems</vt:lpstr>
      <vt:lpstr>Outline</vt:lpstr>
      <vt:lpstr>EIC RF systems overview</vt:lpstr>
      <vt:lpstr>EIC RF systems (1/4)</vt:lpstr>
      <vt:lpstr>EIC RF systems (2/4) – eSR choice of f</vt:lpstr>
      <vt:lpstr>EIC RF systems (3/4)</vt:lpstr>
      <vt:lpstr>EIC RF systems (4/4):  5-cell Cryomodule</vt:lpstr>
      <vt:lpstr>FCC-ee RF systems (1/2)</vt:lpstr>
      <vt:lpstr>FCC-ee RF systems (2/2)</vt:lpstr>
      <vt:lpstr>PowerPoint Presentation</vt:lpstr>
      <vt:lpstr>SRF and Cryomodules</vt:lpstr>
      <vt:lpstr>FCC-ee tt ̅, bulk Nb based 802 MHz cavities</vt:lpstr>
      <vt:lpstr>Nb/Cu Technology – Energetic Condensation</vt:lpstr>
      <vt:lpstr>R&amp;D on novel cavity fabrication techniques</vt:lpstr>
      <vt:lpstr>Fundamental Power Couplers</vt:lpstr>
      <vt:lpstr>500 kW CW, Variable Q_ext Couplers</vt:lpstr>
      <vt:lpstr>FCC-ee needs:</vt:lpstr>
      <vt:lpstr>LHC power couplers (400 MHz, CW – variable coupling)</vt:lpstr>
      <vt:lpstr>New FPC R&amp;D Centre created in Prévessin</vt:lpstr>
      <vt:lpstr>HOM Damping</vt:lpstr>
      <vt:lpstr>EIC eSR High-Power SiC HOM absorbers</vt:lpstr>
      <vt:lpstr>FCC-ee HOM power estimates</vt:lpstr>
      <vt:lpstr>HOM Damping in FCC-ee</vt:lpstr>
      <vt:lpstr>RF Power Generation</vt:lpstr>
      <vt:lpstr>400 MHz – retrofitting the LHC klystron  with a “High-Efficiency” version:</vt:lpstr>
      <vt:lpstr>FCC-ee High-Efficiency 800 MHz Klystron:  134 kV × 12.5 A × 80% &gt; 1.3 MW</vt:lpstr>
      <vt:lpstr>Benchmark with PIC code</vt:lpstr>
      <vt:lpstr>PowerPoint Presentation</vt:lpstr>
      <vt:lpstr>EIC Scope Detail: RF1010 Building</vt:lpstr>
      <vt:lpstr>SPS 200 MHz, 4.6 MW SSPA System</vt:lpstr>
      <vt:lpstr>SSPA for FCC (? – really big, ≈ 200,000 transistors!)</vt:lpstr>
      <vt:lpstr>Crab Cavities</vt:lpstr>
      <vt:lpstr>EIC Crabbing systems (1/2)</vt:lpstr>
      <vt:lpstr>EIC Crabbing systems (2/2)</vt:lpstr>
      <vt:lpstr>PowerPoint Presentation</vt:lpstr>
      <vt:lpstr>Wide-Open Waveguide Crab Cavity</vt:lpstr>
      <vt:lpstr>RF and engineering design studies of the cavity</vt:lpstr>
      <vt:lpstr>Fabrication of Copper cavity  </vt:lpstr>
      <vt:lpstr>PowerPoint Presentation</vt:lpstr>
      <vt:lpstr>Summary</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Erk Jensen</dc:creator>
  <cp:lastModifiedBy>Erk Jensen</cp:lastModifiedBy>
  <cp:revision>320</cp:revision>
  <dcterms:created xsi:type="dcterms:W3CDTF">2020-10-07T07:32:53Z</dcterms:created>
  <dcterms:modified xsi:type="dcterms:W3CDTF">2020-10-08T13:58:36Z</dcterms:modified>
</cp:coreProperties>
</file>