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1" r:id="rId2"/>
    <p:sldId id="678" r:id="rId3"/>
    <p:sldId id="945" r:id="rId4"/>
    <p:sldId id="697" r:id="rId5"/>
    <p:sldId id="937" r:id="rId6"/>
    <p:sldId id="826" r:id="rId7"/>
    <p:sldId id="699" r:id="rId8"/>
    <p:sldId id="619" r:id="rId9"/>
    <p:sldId id="620" r:id="rId10"/>
    <p:sldId id="621" r:id="rId11"/>
    <p:sldId id="622" r:id="rId12"/>
    <p:sldId id="944" r:id="rId13"/>
    <p:sldId id="624" r:id="rId14"/>
    <p:sldId id="625" r:id="rId15"/>
    <p:sldId id="943" r:id="rId16"/>
    <p:sldId id="931" r:id="rId17"/>
    <p:sldId id="939" r:id="rId18"/>
    <p:sldId id="792" r:id="rId19"/>
    <p:sldId id="857" r:id="rId20"/>
    <p:sldId id="925" r:id="rId21"/>
    <p:sldId id="927" r:id="rId22"/>
    <p:sldId id="932" r:id="rId23"/>
    <p:sldId id="934" r:id="rId24"/>
    <p:sldId id="946" r:id="rId25"/>
    <p:sldId id="895" r:id="rId26"/>
    <p:sldId id="935" r:id="rId27"/>
    <p:sldId id="896" r:id="rId28"/>
    <p:sldId id="930" r:id="rId29"/>
    <p:sldId id="936" r:id="rId30"/>
    <p:sldId id="900" r:id="rId31"/>
    <p:sldId id="901" r:id="rId32"/>
    <p:sldId id="912" r:id="rId33"/>
    <p:sldId id="940" r:id="rId34"/>
    <p:sldId id="917" r:id="rId35"/>
    <p:sldId id="922" r:id="rId36"/>
  </p:sldIdLst>
  <p:sldSz cx="9144000" cy="6858000" type="screen4x3"/>
  <p:notesSz cx="10234613" cy="70993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6225E"/>
    <a:srgbClr val="666666"/>
    <a:srgbClr val="C25D04"/>
    <a:srgbClr val="F08728"/>
    <a:srgbClr val="FFFFFF"/>
    <a:srgbClr val="808080"/>
    <a:srgbClr val="7E1E0E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9290" autoAdjust="0"/>
  </p:normalViewPr>
  <p:slideViewPr>
    <p:cSldViewPr snapToGrid="0">
      <p:cViewPr varScale="1">
        <p:scale>
          <a:sx n="69" d="100"/>
          <a:sy n="69" d="100"/>
        </p:scale>
        <p:origin x="122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11136"/>
    </p:cViewPr>
  </p:sorterViewPr>
  <p:notesViewPr>
    <p:cSldViewPr snapToGrid="0">
      <p:cViewPr varScale="1">
        <p:scale>
          <a:sx n="74" d="100"/>
          <a:sy n="74" d="100"/>
        </p:scale>
        <p:origin x="-1746" y="-102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435157" cy="354965"/>
          </a:xfrm>
          <a:prstGeom prst="rect">
            <a:avLst/>
          </a:prstGeom>
        </p:spPr>
        <p:txBody>
          <a:bodyPr vert="horz" lIns="94403" tIns="47201" rIns="94403" bIns="4720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797099" y="1"/>
            <a:ext cx="4435157" cy="354965"/>
          </a:xfrm>
          <a:prstGeom prst="rect">
            <a:avLst/>
          </a:prstGeom>
        </p:spPr>
        <p:txBody>
          <a:bodyPr vert="horz" lIns="94403" tIns="47201" rIns="94403" bIns="47201" rtlCol="0"/>
          <a:lstStyle>
            <a:lvl1pPr algn="r">
              <a:defRPr sz="1200"/>
            </a:lvl1pPr>
          </a:lstStyle>
          <a:p>
            <a:fld id="{693B51D0-3858-4118-9582-02FF0E676020}" type="datetimeFigureOut">
              <a:rPr lang="fr-FR" smtClean="0"/>
              <a:t>07/10/2020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3" y="6743197"/>
            <a:ext cx="4435157" cy="354965"/>
          </a:xfrm>
          <a:prstGeom prst="rect">
            <a:avLst/>
          </a:prstGeom>
        </p:spPr>
        <p:txBody>
          <a:bodyPr vert="horz" lIns="94403" tIns="47201" rIns="94403" bIns="47201" rtlCol="0" anchor="b"/>
          <a:lstStyle>
            <a:lvl1pPr algn="l">
              <a:defRPr sz="1200"/>
            </a:lvl1pPr>
          </a:lstStyle>
          <a:p>
            <a:r>
              <a:rPr lang="fr-FR" smtClean="0"/>
              <a:t>2013, May 29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797099" y="6743197"/>
            <a:ext cx="4435157" cy="354965"/>
          </a:xfrm>
          <a:prstGeom prst="rect">
            <a:avLst/>
          </a:prstGeom>
        </p:spPr>
        <p:txBody>
          <a:bodyPr vert="horz" lIns="94403" tIns="47201" rIns="94403" bIns="47201" rtlCol="0" anchor="b"/>
          <a:lstStyle>
            <a:lvl1pPr algn="r">
              <a:defRPr sz="1200"/>
            </a:lvl1pPr>
          </a:lstStyle>
          <a:p>
            <a:fld id="{92FFD398-DDAD-41E7-93E0-B74084D011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67006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999" cy="354965"/>
          </a:xfrm>
          <a:prstGeom prst="rect">
            <a:avLst/>
          </a:prstGeom>
        </p:spPr>
        <p:txBody>
          <a:bodyPr vert="horz" lIns="99047" tIns="49523" rIns="99047" bIns="4952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797247" y="1"/>
            <a:ext cx="4434999" cy="354965"/>
          </a:xfrm>
          <a:prstGeom prst="rect">
            <a:avLst/>
          </a:prstGeom>
        </p:spPr>
        <p:txBody>
          <a:bodyPr vert="horz" lIns="99047" tIns="49523" rIns="99047" bIns="49523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07/10/2020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7" tIns="49523" rIns="99047" bIns="495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</p:spPr>
        <p:txBody>
          <a:bodyPr vert="horz" lIns="99047" tIns="49523" rIns="99047" bIns="4952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6743104"/>
            <a:ext cx="4434999" cy="354965"/>
          </a:xfrm>
          <a:prstGeom prst="rect">
            <a:avLst/>
          </a:prstGeom>
        </p:spPr>
        <p:txBody>
          <a:bodyPr vert="horz" lIns="99047" tIns="49523" rIns="99047" bIns="49523" rtlCol="0" anchor="b"/>
          <a:lstStyle>
            <a:lvl1pPr algn="l">
              <a:defRPr sz="1300"/>
            </a:lvl1pPr>
          </a:lstStyle>
          <a:p>
            <a:r>
              <a:rPr lang="fr-FR" smtClean="0"/>
              <a:t>2013, May 29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797247" y="6743104"/>
            <a:ext cx="4434999" cy="354965"/>
          </a:xfrm>
          <a:prstGeom prst="rect">
            <a:avLst/>
          </a:prstGeom>
        </p:spPr>
        <p:txBody>
          <a:bodyPr vert="horz" lIns="99047" tIns="49523" rIns="99047" bIns="49523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323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2013, May 29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475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7225D8-577E-4217-B82C-50633FFF7E8C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429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 smtClean="0"/>
              <a:t>Sigmaphi</a:t>
            </a:r>
            <a:r>
              <a:rPr lang="fr-FR" baseline="0" dirty="0" smtClean="0"/>
              <a:t> (refroidir le cyclotron du 192, programme LOTUS), </a:t>
            </a:r>
            <a:r>
              <a:rPr lang="fr-FR" baseline="0" dirty="0" err="1" smtClean="0"/>
              <a:t>Iter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66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190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035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5FE0B-B3A6-4AF6-B265-A109385ED237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632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5961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2E07A8-F87A-4395-8A82-F24CE873CC3D}" type="slidenum">
              <a:rPr lang="fr-FR" smtClean="0"/>
              <a:pPr eaLnBrk="1" hangingPunct="1"/>
              <a:t>32</a:t>
            </a:fld>
            <a:endParaRPr lang="fr-FR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5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6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Irfu Scientific committee 20th of June 2013 - CEA Saclay - Antoine Daël, Head of SACM </a:t>
            </a:r>
            <a:endParaRPr lang="fr-FR" dirty="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1259632" y="60932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+mj-lt"/>
              </a:rPr>
              <a:t>www.cea.fr</a:t>
            </a:r>
            <a:endParaRPr lang="fr-FR" sz="11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9" name="Groupe 18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17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1026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18" name="ZoneTexte 17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Irfu Scientific committee 20th of June 2013 - CEA Saclay - Antoine Daël, Head of SACM </a:t>
            </a:r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13"/>
          <p:cNvSpPr>
            <a:spLocks noGrp="1"/>
          </p:cNvSpPr>
          <p:nvPr>
            <p:ph type="sldNum" sz="quarter" idx="4"/>
          </p:nvPr>
        </p:nvSpPr>
        <p:spPr>
          <a:xfrm>
            <a:off x="7730836" y="6356350"/>
            <a:ext cx="955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F2BF-D234-476C-974D-71470AC7E156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41940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35AE-C2F0-4057-A53A-C939426B98C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6623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E821-0E55-D048-AA9A-9F01F8117D86}" type="datetime1">
              <a:rPr lang="fr-FR"/>
              <a:pPr/>
              <a:t>07/10/2020</a:t>
            </a:fld>
            <a:endParaRPr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687174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797" y="289366"/>
            <a:ext cx="6753465" cy="90263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16738">
            <a:off x="5080214" y="1430702"/>
            <a:ext cx="5315379" cy="6991268"/>
          </a:xfrm>
          <a:prstGeom prst="rect">
            <a:avLst/>
          </a:prstGeom>
        </p:spPr>
      </p:pic>
      <p:sp>
        <p:nvSpPr>
          <p:cNvPr id="8" name="Ellipse 7"/>
          <p:cNvSpPr/>
          <p:nvPr userDrawn="1"/>
        </p:nvSpPr>
        <p:spPr>
          <a:xfrm>
            <a:off x="6955445" y="3774498"/>
            <a:ext cx="1669971" cy="22266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prstClr val="white"/>
              </a:solidFill>
            </a:endParaRPr>
          </a:p>
        </p:txBody>
      </p:sp>
      <p:pic>
        <p:nvPicPr>
          <p:cNvPr id="9" name="Image 8" descr="bandeau_intercalaire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4419723" cy="6858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1793" y="6059424"/>
            <a:ext cx="485558" cy="466666"/>
          </a:xfrm>
          <a:prstGeom prst="rect">
            <a:avLst/>
          </a:prstGeom>
        </p:spPr>
      </p:pic>
      <p:sp>
        <p:nvSpPr>
          <p:cNvPr id="16" name="Espace réservé du texte 15"/>
          <p:cNvSpPr>
            <a:spLocks noGrp="1"/>
          </p:cNvSpPr>
          <p:nvPr>
            <p:ph type="body" sz="quarter" idx="13" hasCustomPrompt="1"/>
          </p:nvPr>
        </p:nvSpPr>
        <p:spPr>
          <a:xfrm>
            <a:off x="409837" y="2721769"/>
            <a:ext cx="3600050" cy="1414462"/>
          </a:xfrm>
        </p:spPr>
        <p:txBody>
          <a:bodyPr anchor="ctr">
            <a:noAutofit/>
          </a:bodyPr>
          <a:lstStyle>
            <a:lvl1pPr marL="0" algn="l" defTabSz="685800" rtl="0" eaLnBrk="1" latinLnBrk="0" hangingPunct="1">
              <a:lnSpc>
                <a:spcPct val="85000"/>
              </a:lnSpc>
              <a:defRPr lang="fr-FR" sz="4050" b="1" kern="1200" dirty="0">
                <a:solidFill>
                  <a:schemeClr val="bg1"/>
                </a:solidFill>
                <a:latin typeface="Avenir Black" charset="0"/>
                <a:ea typeface="Avenir Black" charset="0"/>
                <a:cs typeface="Avenir Black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47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00000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1.04167E-6 0.02268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>
        <p:tmplLst>
          <p:tmpl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7174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12986"/>
            <a:ext cx="3060379" cy="6445016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-1" y="0"/>
            <a:ext cx="9144001" cy="1108436"/>
          </a:xfrm>
          <a:prstGeom prst="rect">
            <a:avLst/>
          </a:prstGeom>
          <a:gradFill flip="none" rotWithShape="1">
            <a:gsLst>
              <a:gs pos="0">
                <a:srgbClr val="DC1F28"/>
              </a:gs>
              <a:gs pos="99000">
                <a:srgbClr val="99120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1046988" y="227496"/>
            <a:ext cx="0" cy="6228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234679" y="227013"/>
            <a:ext cx="6165056" cy="520700"/>
          </a:xfrm>
        </p:spPr>
        <p:txBody>
          <a:bodyPr>
            <a:normAutofit/>
          </a:bodyPr>
          <a:lstStyle>
            <a:lvl1pPr marL="0" indent="0">
              <a:buNone/>
              <a:defRPr lang="fr-FR" sz="2100" b="1" kern="1200" cap="all" dirty="0">
                <a:solidFill>
                  <a:schemeClr val="bg1"/>
                </a:solidFill>
                <a:latin typeface="Avenir Black" charset="0"/>
                <a:ea typeface="Avenir Black" charset="0"/>
                <a:cs typeface="Avenir Black" charset="0"/>
              </a:defRPr>
            </a:lvl1pPr>
          </a:lstStyle>
          <a:p>
            <a:pPr lvl="0"/>
            <a:r>
              <a:rPr lang="fr-FR" dirty="0" smtClean="0"/>
              <a:t>Titre de slide</a:t>
            </a:r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234678" y="633354"/>
            <a:ext cx="6494717" cy="247587"/>
          </a:xfrm>
        </p:spPr>
        <p:txBody>
          <a:bodyPr>
            <a:normAutofit/>
          </a:bodyPr>
          <a:lstStyle>
            <a:lvl1pPr marL="0" indent="0">
              <a:buNone/>
              <a:defRPr lang="fr-FR" sz="1350" kern="1200" cap="all" dirty="0">
                <a:solidFill>
                  <a:schemeClr val="bg1"/>
                </a:solidFill>
                <a:latin typeface="Avenir Light" charset="0"/>
                <a:ea typeface="Avenir Light" charset="0"/>
                <a:cs typeface="Avenir Light" charset="0"/>
              </a:defRPr>
            </a:lvl1pPr>
          </a:lstStyle>
          <a:p>
            <a:pPr lvl="0"/>
            <a:r>
              <a:rPr lang="fr-FR" dirty="0" smtClean="0"/>
              <a:t>Sous-titre de slide</a:t>
            </a:r>
            <a:endParaRPr lang="fr-FR" dirty="0"/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647" y="248278"/>
            <a:ext cx="636651" cy="611881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75F856A-F57B-A145-881A-0096A5DA85A3}" type="datetime1">
              <a:rPr lang="fr-FR" smtClean="0"/>
              <a:t>07/10/2020</a:t>
            </a:fld>
            <a:endParaRPr lang="bg-BG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3"/>
          </p:nvPr>
        </p:nvSpPr>
        <p:spPr>
          <a:xfrm>
            <a:off x="2411760" y="6520259"/>
            <a:ext cx="5579784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8648700" y="6425143"/>
            <a:ext cx="0" cy="217883"/>
          </a:xfrm>
          <a:prstGeom prst="line">
            <a:avLst/>
          </a:prstGeom>
          <a:ln w="9525">
            <a:solidFill>
              <a:srgbClr val="0330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201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Réunion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71538" y="6356350"/>
            <a:ext cx="1519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16 avril 2014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dirty="0" smtClean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755576" y="1514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5779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buFontTx/>
              <a:buNone/>
              <a:defRPr/>
            </a:pPr>
            <a:fld id="{03A18B84-9EFD-41B6-A5E4-D37CFBDD82D6}" type="slidenum">
              <a:rPr lang="en-US" smtClean="0"/>
              <a:pPr>
                <a:buFontTx/>
                <a:buNone/>
                <a:defRPr/>
              </a:pPr>
              <a:t>‹N°›</a:t>
            </a:fld>
            <a:endParaRPr lang="en-US" dirty="0" smtClean="0"/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195736" y="52752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2" name="Ellipse 1"/>
          <p:cNvSpPr/>
          <p:nvPr userDrawn="1"/>
        </p:nvSpPr>
        <p:spPr>
          <a:xfrm>
            <a:off x="8460432" y="260648"/>
            <a:ext cx="504056" cy="504056"/>
          </a:xfrm>
          <a:prstGeom prst="ellipse">
            <a:avLst/>
          </a:prstGeom>
          <a:solidFill>
            <a:srgbClr val="33CC33"/>
          </a:solidFill>
        </p:spPr>
        <p:txBody>
          <a:bodyPr wrap="square" rtlCol="0" anchor="ctr">
            <a:spAutoFit/>
          </a:bodyPr>
          <a:lstStyle/>
          <a:p>
            <a:pPr algn="ctr">
              <a:buNone/>
            </a:pPr>
            <a:endParaRPr lang="fr-F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060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-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63" y="1320800"/>
            <a:ext cx="9009646" cy="4597399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>
          <a:xfrm>
            <a:off x="899592" y="6520259"/>
            <a:ext cx="1450504" cy="365125"/>
          </a:xfrm>
          <a:prstGeom prst="rect">
            <a:avLst/>
          </a:prstGeom>
        </p:spPr>
        <p:txBody>
          <a:bodyPr/>
          <a:lstStyle/>
          <a:p>
            <a:fld id="{06015FC6-DE9A-4D21-A7E6-DFD594B36D1E}" type="datetime4">
              <a:rPr lang="en-GB" smtClean="0"/>
              <a:t>07 October 2020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xfrm>
            <a:off x="8025304" y="6518665"/>
            <a:ext cx="1118696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>
          <a:xfrm>
            <a:off x="2411760" y="6520259"/>
            <a:ext cx="5579784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Irfu  Scientific  Council,  Avril  2013|</a:t>
            </a:r>
            <a:endParaRPr lang="fr-FR" dirty="0"/>
          </a:p>
        </p:txBody>
      </p:sp>
      <p:pic>
        <p:nvPicPr>
          <p:cNvPr id="12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00" y="0"/>
            <a:ext cx="9180000" cy="7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09" y="-22138"/>
            <a:ext cx="1045006" cy="850672"/>
          </a:xfrm>
          <a:prstGeom prst="rect">
            <a:avLst/>
          </a:prstGeom>
          <a:noFill/>
        </p:spPr>
      </p:pic>
      <p:pic>
        <p:nvPicPr>
          <p:cNvPr id="14" name="Picture 2" descr="C:\Users\eb137366\Downloads\irfu_signature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000" y="108000"/>
            <a:ext cx="577016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re 1"/>
          <p:cNvSpPr>
            <a:spLocks noGrp="1"/>
          </p:cNvSpPr>
          <p:nvPr>
            <p:ph type="title"/>
          </p:nvPr>
        </p:nvSpPr>
        <p:spPr>
          <a:xfrm>
            <a:off x="1116315" y="44624"/>
            <a:ext cx="7132335" cy="639376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80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grpSp>
        <p:nvGrpSpPr>
          <p:cNvPr id="24" name="Groupe 23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5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7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6" name="ZoneTexte 25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10/10/19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A.Valishev | FNAL Capabilities / EIC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580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Technical Meeting October 9th 2019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07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Irfu Scientific committee 20th of June 2013 - CEA Saclay - Antoine Daël, Head of SACM 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grpSp>
        <p:nvGrpSpPr>
          <p:cNvPr id="19" name="Groupe 18"/>
          <p:cNvGrpSpPr/>
          <p:nvPr userDrawn="1"/>
        </p:nvGrpSpPr>
        <p:grpSpPr>
          <a:xfrm>
            <a:off x="1" y="-12700"/>
            <a:ext cx="3347864" cy="6870700"/>
            <a:chOff x="1" y="-12700"/>
            <a:chExt cx="3347864" cy="6870700"/>
          </a:xfrm>
        </p:grpSpPr>
        <p:grpSp>
          <p:nvGrpSpPr>
            <p:cNvPr id="20" name="Groupe 16"/>
            <p:cNvGrpSpPr/>
            <p:nvPr userDrawn="1"/>
          </p:nvGrpSpPr>
          <p:grpSpPr>
            <a:xfrm>
              <a:off x="1" y="-12700"/>
              <a:ext cx="3347864" cy="6870700"/>
              <a:chOff x="1" y="-12700"/>
              <a:chExt cx="3347864" cy="6870700"/>
            </a:xfrm>
          </p:grpSpPr>
          <p:pic>
            <p:nvPicPr>
              <p:cNvPr id="25" name="Picture 2" descr="S:\CHARTE - LOGOS 2012\Fond dégradé Logo CEA 2012.jpg"/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-12700"/>
                <a:ext cx="3347864" cy="6870700"/>
              </a:xfrm>
              <a:prstGeom prst="rect">
                <a:avLst/>
              </a:prstGeom>
              <a:noFill/>
            </p:spPr>
          </p:pic>
          <p:pic>
            <p:nvPicPr>
              <p:cNvPr id="26" name="Picture 3" descr="S:\CHARTE - LOGOS 2012\Logo\Logo anglais\CEA_GB_logotype_4c_defonce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08" y="548680"/>
                <a:ext cx="3203848" cy="2608045"/>
              </a:xfrm>
              <a:prstGeom prst="rect">
                <a:avLst/>
              </a:prstGeom>
              <a:noFill/>
            </p:spPr>
          </p:pic>
        </p:grpSp>
        <p:sp>
          <p:nvSpPr>
            <p:cNvPr id="24" name="ZoneTexte 23"/>
            <p:cNvSpPr txBox="1"/>
            <p:nvPr userDrawn="1"/>
          </p:nvSpPr>
          <p:spPr>
            <a:xfrm>
              <a:off x="1412032" y="6245696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dirty="0" smtClean="0">
                  <a:solidFill>
                    <a:schemeClr val="bg1"/>
                  </a:solidFill>
                  <a:latin typeface="+mj-lt"/>
                </a:rPr>
                <a:t>www.cea.fr</a:t>
              </a:r>
              <a:endParaRPr lang="fr-FR" sz="11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mtClean="0"/>
              <a:t>Irfu Scientific committee 20th of June 2013 - CEA Saclay - Antoine Daël, Head of SACM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000" y="630519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S:\CHARTE - LOGOS 2012\Fond dégradé Logo CEA 2012.jpg"/>
          <p:cNvPicPr preferRelativeResize="0">
            <a:picLocks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54000"/>
          </a:xfrm>
          <a:prstGeom prst="rect">
            <a:avLst/>
          </a:prstGeom>
          <a:noFill/>
        </p:spPr>
      </p:pic>
      <p:pic>
        <p:nvPicPr>
          <p:cNvPr id="14" name="Picture 3" descr="S:\CHARTE - LOGOS 2012\Logo\Logo anglais\CEA_GB_logotype_4c_defonce.png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09" y="44624"/>
            <a:ext cx="1045006" cy="85067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  <p:sldLayoutId id="2147483669" r:id="rId13"/>
    <p:sldLayoutId id="2147483672" r:id="rId14"/>
    <p:sldLayoutId id="2147483674" r:id="rId15"/>
    <p:sldLayoutId id="2147483675" r:id="rId16"/>
    <p:sldLayoutId id="2147483679" r:id="rId17"/>
    <p:sldLayoutId id="2147483681" r:id="rId18"/>
    <p:sldLayoutId id="2147483683" r:id="rId19"/>
    <p:sldLayoutId id="2147483687" r:id="rId20"/>
    <p:sldLayoutId id="2147483688" r:id="rId2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25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2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ierre.vedrine@cea.fr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7.png"/><Relationship Id="rId3" Type="http://schemas.openxmlformats.org/officeDocument/2006/relationships/image" Target="../media/image72.png"/><Relationship Id="rId21" Type="http://schemas.openxmlformats.org/officeDocument/2006/relationships/image" Target="../media/image90.jpe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86.png"/><Relationship Id="rId2" Type="http://schemas.openxmlformats.org/officeDocument/2006/relationships/image" Target="../media/image71.png"/><Relationship Id="rId16" Type="http://schemas.openxmlformats.org/officeDocument/2006/relationships/image" Target="../media/image85.png"/><Relationship Id="rId20" Type="http://schemas.openxmlformats.org/officeDocument/2006/relationships/image" Target="../media/image89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19" Type="http://schemas.openxmlformats.org/officeDocument/2006/relationships/image" Target="../media/image88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jpeg"/><Relationship Id="rId7" Type="http://schemas.openxmlformats.org/officeDocument/2006/relationships/image" Target="../media/image99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jpeg"/><Relationship Id="rId11" Type="http://schemas.openxmlformats.org/officeDocument/2006/relationships/image" Target="../media/image103.jpe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jpeg"/><Relationship Id="rId9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emf"/><Relationship Id="rId3" Type="http://schemas.openxmlformats.org/officeDocument/2006/relationships/image" Target="../media/image113.png"/><Relationship Id="rId7" Type="http://schemas.openxmlformats.org/officeDocument/2006/relationships/image" Target="../media/image115.jpeg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4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18" Type="http://schemas.openxmlformats.org/officeDocument/2006/relationships/image" Target="../media/image133.jpeg"/><Relationship Id="rId3" Type="http://schemas.openxmlformats.org/officeDocument/2006/relationships/image" Target="../media/image118.png"/><Relationship Id="rId7" Type="http://schemas.openxmlformats.org/officeDocument/2006/relationships/image" Target="../media/image122.jpeg"/><Relationship Id="rId12" Type="http://schemas.openxmlformats.org/officeDocument/2006/relationships/image" Target="../media/image127.png"/><Relationship Id="rId17" Type="http://schemas.openxmlformats.org/officeDocument/2006/relationships/image" Target="../media/image132.png"/><Relationship Id="rId2" Type="http://schemas.openxmlformats.org/officeDocument/2006/relationships/image" Target="../media/image117.jpeg"/><Relationship Id="rId16" Type="http://schemas.openxmlformats.org/officeDocument/2006/relationships/image" Target="../media/image1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png"/><Relationship Id="rId11" Type="http://schemas.openxmlformats.org/officeDocument/2006/relationships/image" Target="../media/image126.jpeg"/><Relationship Id="rId5" Type="http://schemas.openxmlformats.org/officeDocument/2006/relationships/image" Target="../media/image120.png"/><Relationship Id="rId15" Type="http://schemas.openxmlformats.org/officeDocument/2006/relationships/image" Target="../media/image130.png"/><Relationship Id="rId10" Type="http://schemas.openxmlformats.org/officeDocument/2006/relationships/image" Target="../media/image125.jpeg"/><Relationship Id="rId4" Type="http://schemas.openxmlformats.org/officeDocument/2006/relationships/image" Target="../media/image119.png"/><Relationship Id="rId9" Type="http://schemas.openxmlformats.org/officeDocument/2006/relationships/image" Target="../media/image124.png"/><Relationship Id="rId14" Type="http://schemas.openxmlformats.org/officeDocument/2006/relationships/image" Target="../media/image1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13" Type="http://schemas.openxmlformats.org/officeDocument/2006/relationships/image" Target="../media/image151.png"/><Relationship Id="rId3" Type="http://schemas.openxmlformats.org/officeDocument/2006/relationships/image" Target="../media/image141.jpeg"/><Relationship Id="rId7" Type="http://schemas.openxmlformats.org/officeDocument/2006/relationships/image" Target="../media/image145.jpeg"/><Relationship Id="rId12" Type="http://schemas.openxmlformats.org/officeDocument/2006/relationships/image" Target="../media/image1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4.jpeg"/><Relationship Id="rId11" Type="http://schemas.openxmlformats.org/officeDocument/2006/relationships/image" Target="../media/image149.jpeg"/><Relationship Id="rId5" Type="http://schemas.openxmlformats.org/officeDocument/2006/relationships/image" Target="../media/image143.png"/><Relationship Id="rId15" Type="http://schemas.openxmlformats.org/officeDocument/2006/relationships/image" Target="../media/image153.jpeg"/><Relationship Id="rId10" Type="http://schemas.openxmlformats.org/officeDocument/2006/relationships/image" Target="../media/image148.png"/><Relationship Id="rId4" Type="http://schemas.openxmlformats.org/officeDocument/2006/relationships/image" Target="../media/image142.jpeg"/><Relationship Id="rId9" Type="http://schemas.openxmlformats.org/officeDocument/2006/relationships/image" Target="../media/image147.jpeg"/><Relationship Id="rId14" Type="http://schemas.openxmlformats.org/officeDocument/2006/relationships/image" Target="../media/image1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7.png"/><Relationship Id="rId4" Type="http://schemas.openxmlformats.org/officeDocument/2006/relationships/image" Target="../media/image1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66.png"/><Relationship Id="rId7" Type="http://schemas.openxmlformats.org/officeDocument/2006/relationships/image" Target="../media/image170.jpe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9.jpeg"/><Relationship Id="rId5" Type="http://schemas.openxmlformats.org/officeDocument/2006/relationships/image" Target="../media/image168.jpeg"/><Relationship Id="rId4" Type="http://schemas.openxmlformats.org/officeDocument/2006/relationships/image" Target="../media/image167.png"/><Relationship Id="rId9" Type="http://schemas.openxmlformats.org/officeDocument/2006/relationships/image" Target="../media/image17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83.png"/><Relationship Id="rId4" Type="http://schemas.openxmlformats.org/officeDocument/2006/relationships/image" Target="../media/image18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hyperlink" Target="http://fcc-cdr.web.cern.ch/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jpeg"/><Relationship Id="rId2" Type="http://schemas.openxmlformats.org/officeDocument/2006/relationships/image" Target="../media/image19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4.emf"/><Relationship Id="rId4" Type="http://schemas.openxmlformats.org/officeDocument/2006/relationships/image" Target="../media/image19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97.png"/><Relationship Id="rId4" Type="http://schemas.openxmlformats.org/officeDocument/2006/relationships/image" Target="../media/image19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17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g"/><Relationship Id="rId18" Type="http://schemas.openxmlformats.org/officeDocument/2006/relationships/image" Target="../media/image52.png"/><Relationship Id="rId26" Type="http://schemas.openxmlformats.org/officeDocument/2006/relationships/image" Target="../media/image60.png"/><Relationship Id="rId3" Type="http://schemas.openxmlformats.org/officeDocument/2006/relationships/image" Target="../media/image37.png"/><Relationship Id="rId21" Type="http://schemas.openxmlformats.org/officeDocument/2006/relationships/image" Target="../media/image55.jpeg"/><Relationship Id="rId7" Type="http://schemas.openxmlformats.org/officeDocument/2006/relationships/image" Target="../media/image41.jpe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png"/><Relationship Id="rId11" Type="http://schemas.openxmlformats.org/officeDocument/2006/relationships/image" Target="../media/image45.jpeg"/><Relationship Id="rId24" Type="http://schemas.openxmlformats.org/officeDocument/2006/relationships/image" Target="../media/image58.png"/><Relationship Id="rId5" Type="http://schemas.openxmlformats.org/officeDocument/2006/relationships/image" Target="../media/image39.jpeg"/><Relationship Id="rId15" Type="http://schemas.openxmlformats.org/officeDocument/2006/relationships/image" Target="../media/image49.png"/><Relationship Id="rId23" Type="http://schemas.openxmlformats.org/officeDocument/2006/relationships/image" Target="../media/image57.jpeg"/><Relationship Id="rId10" Type="http://schemas.openxmlformats.org/officeDocument/2006/relationships/image" Target="../media/image44.jpeg"/><Relationship Id="rId19" Type="http://schemas.openxmlformats.org/officeDocument/2006/relationships/image" Target="../media/image53.png"/><Relationship Id="rId4" Type="http://schemas.openxmlformats.org/officeDocument/2006/relationships/image" Target="../media/image38.gif"/><Relationship Id="rId9" Type="http://schemas.openxmlformats.org/officeDocument/2006/relationships/image" Target="../media/image43.jpeg"/><Relationship Id="rId14" Type="http://schemas.openxmlformats.org/officeDocument/2006/relationships/image" Target="../media/image48.jpeg"/><Relationship Id="rId22" Type="http://schemas.openxmlformats.org/officeDocument/2006/relationships/image" Target="../media/image5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3755985" y="-256532"/>
            <a:ext cx="5244353" cy="2528041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/>
              <a:t>EIC Workshop – Promoting Collaboration on the Electron-Ion Collider</a:t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Cockcroft </a:t>
            </a:r>
            <a:r>
              <a:rPr lang="en-US" sz="1600" dirty="0"/>
              <a:t>Institute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b="1" dirty="0">
                <a:solidFill>
                  <a:srgbClr val="002060"/>
                </a:solidFill>
              </a:rPr>
              <a:t/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/>
              <a:t>CEA </a:t>
            </a:r>
            <a:r>
              <a:rPr lang="en-US" b="1" dirty="0" smtClean="0"/>
              <a:t>PARIS-</a:t>
            </a:r>
            <a:r>
              <a:rPr lang="en-US" b="1" dirty="0" err="1" smtClean="0"/>
              <a:t>Saclay</a:t>
            </a:r>
            <a:r>
              <a:rPr lang="en-US" b="1" dirty="0" smtClean="0"/>
              <a:t> </a:t>
            </a:r>
            <a:r>
              <a:rPr lang="en-US" b="1" dirty="0"/>
              <a:t>experience and EIC</a:t>
            </a:r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3864139" y="5364984"/>
            <a:ext cx="4788464" cy="1224136"/>
          </a:xfrm>
        </p:spPr>
        <p:txBody>
          <a:bodyPr/>
          <a:lstStyle/>
          <a:p>
            <a:pPr algn="ctr"/>
            <a:r>
              <a:rPr lang="en-US" sz="1600" dirty="0" smtClean="0">
                <a:solidFill>
                  <a:srgbClr val="002060"/>
                </a:solidFill>
                <a:latin typeface="+mj-lt"/>
              </a:rPr>
              <a:t>October 2020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300" y="5289050"/>
            <a:ext cx="1959739" cy="884647"/>
          </a:xfrm>
          <a:prstGeom prst="rect">
            <a:avLst/>
          </a:prstGeom>
        </p:spPr>
      </p:pic>
      <p:sp>
        <p:nvSpPr>
          <p:cNvPr id="6" name="Espace réservé du texte 10"/>
          <p:cNvSpPr txBox="1">
            <a:spLocks/>
          </p:cNvSpPr>
          <p:nvPr/>
        </p:nvSpPr>
        <p:spPr>
          <a:xfrm>
            <a:off x="3755985" y="5096793"/>
            <a:ext cx="4788464" cy="8802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85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 smtClean="0"/>
              <a:t>Pierre </a:t>
            </a:r>
            <a:r>
              <a:rPr lang="fr-FR" sz="1600" dirty="0" err="1" smtClean="0"/>
              <a:t>Vedrine</a:t>
            </a:r>
            <a:endParaRPr lang="fr-FR" sz="1600" dirty="0" smtClean="0"/>
          </a:p>
          <a:p>
            <a:pPr algn="ctr"/>
            <a:r>
              <a:rPr lang="fr-FR" sz="1600" dirty="0" smtClean="0"/>
              <a:t>CEA Saclay, IRFU/DACM</a:t>
            </a:r>
          </a:p>
          <a:p>
            <a:pPr algn="ctr"/>
            <a:r>
              <a:rPr lang="fr-FR" sz="1600" dirty="0">
                <a:hlinkClick r:id="rId6"/>
              </a:rPr>
              <a:t>p</a:t>
            </a:r>
            <a:r>
              <a:rPr lang="fr-FR" sz="1600" dirty="0" smtClean="0">
                <a:hlinkClick r:id="rId6"/>
              </a:rPr>
              <a:t>ierre.vedrine@cea.fr</a:t>
            </a:r>
            <a:r>
              <a:rPr lang="fr-FR" sz="1600" dirty="0" smtClean="0"/>
              <a:t> 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412" y="2793512"/>
            <a:ext cx="1914627" cy="2209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BEAM DIAGNOSTICS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146909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7" name="Espace réservé du contenu 2"/>
          <p:cNvSpPr>
            <a:spLocks noGrp="1"/>
          </p:cNvSpPr>
          <p:nvPr>
            <p:ph idx="1"/>
          </p:nvPr>
        </p:nvSpPr>
        <p:spPr>
          <a:xfrm>
            <a:off x="-396552" y="1076911"/>
            <a:ext cx="9540552" cy="777205"/>
          </a:xfrm>
        </p:spPr>
        <p:txBody>
          <a:bodyPr/>
          <a:lstStyle/>
          <a:p>
            <a:r>
              <a:rPr lang="fr-FR" sz="1800" dirty="0" err="1" smtClean="0">
                <a:solidFill>
                  <a:srgbClr val="0070C0"/>
                </a:solidFill>
              </a:rPr>
              <a:t>Needed</a:t>
            </a:r>
            <a:r>
              <a:rPr lang="fr-FR" sz="1800" dirty="0" smtClean="0">
                <a:solidFill>
                  <a:srgbClr val="0070C0"/>
                </a:solidFill>
              </a:rPr>
              <a:t> to </a:t>
            </a:r>
            <a:r>
              <a:rPr lang="fr-FR" sz="1800" dirty="0" err="1" smtClean="0">
                <a:solidFill>
                  <a:srgbClr val="0070C0"/>
                </a:solidFill>
              </a:rPr>
              <a:t>characterize</a:t>
            </a:r>
            <a:r>
              <a:rPr lang="fr-FR" sz="1800" dirty="0" smtClean="0">
                <a:solidFill>
                  <a:srgbClr val="0070C0"/>
                </a:solidFill>
              </a:rPr>
              <a:t> the </a:t>
            </a:r>
            <a:r>
              <a:rPr lang="fr-FR" sz="1800" dirty="0" err="1" smtClean="0">
                <a:solidFill>
                  <a:srgbClr val="0070C0"/>
                </a:solidFill>
              </a:rPr>
              <a:t>beam</a:t>
            </a:r>
            <a:r>
              <a:rPr lang="fr-FR" sz="1800" dirty="0" smtClean="0">
                <a:solidFill>
                  <a:srgbClr val="0070C0"/>
                </a:solidFill>
              </a:rPr>
              <a:t>: </a:t>
            </a:r>
            <a:r>
              <a:rPr lang="fr-FR" sz="1800" dirty="0" err="1" smtClean="0">
                <a:solidFill>
                  <a:srgbClr val="0070C0"/>
                </a:solidFill>
              </a:rPr>
              <a:t>current</a:t>
            </a:r>
            <a:r>
              <a:rPr lang="fr-FR" sz="1800" dirty="0" smtClean="0">
                <a:solidFill>
                  <a:srgbClr val="0070C0"/>
                </a:solidFill>
              </a:rPr>
              <a:t>, proportions, position, profile, </a:t>
            </a:r>
            <a:r>
              <a:rPr lang="fr-FR" sz="1800" dirty="0" err="1" smtClean="0">
                <a:solidFill>
                  <a:srgbClr val="0070C0"/>
                </a:solidFill>
              </a:rPr>
              <a:t>emittance</a:t>
            </a:r>
            <a:endParaRPr lang="fr-FR" sz="1800" dirty="0" smtClean="0">
              <a:solidFill>
                <a:srgbClr val="0070C0"/>
              </a:solidFill>
            </a:endParaRPr>
          </a:p>
          <a:p>
            <a:pPr marL="1209675" indent="-285750">
              <a:buFont typeface="Arial" pitchFamily="34" charset="0"/>
              <a:buChar char="•"/>
            </a:pPr>
            <a:r>
              <a:rPr lang="fr-FR" sz="1600" dirty="0" smtClean="0">
                <a:solidFill>
                  <a:srgbClr val="0070C0"/>
                </a:solidFill>
              </a:rPr>
              <a:t>High </a:t>
            </a:r>
            <a:r>
              <a:rPr lang="fr-FR" sz="1600" dirty="0" err="1" smtClean="0">
                <a:solidFill>
                  <a:srgbClr val="0070C0"/>
                </a:solidFill>
              </a:rPr>
              <a:t>intensity</a:t>
            </a:r>
            <a:r>
              <a:rPr lang="fr-FR" sz="1600" dirty="0" smtClean="0">
                <a:solidFill>
                  <a:srgbClr val="0070C0"/>
                </a:solidFill>
              </a:rPr>
              <a:t> = high power 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non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interceptive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beam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diagnostics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7002744" y="1620476"/>
            <a:ext cx="198483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2D </a:t>
            </a:r>
            <a:r>
              <a:rPr lang="fr-FR" sz="1400" dirty="0" err="1" smtClean="0"/>
              <a:t>tomographic</a:t>
            </a:r>
            <a:r>
              <a:rPr lang="fr-FR" sz="1400" dirty="0" smtClean="0"/>
              <a:t> profile</a:t>
            </a:r>
            <a:endParaRPr lang="fr-FR" sz="1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368" y="4581128"/>
            <a:ext cx="235821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07387" y="4869160"/>
            <a:ext cx="1448505" cy="27699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Symbol" pitchFamily="18" charset="2"/>
              </a:rPr>
              <a:t>e</a:t>
            </a:r>
            <a:r>
              <a:rPr lang="fr-FR" sz="1200" dirty="0" smtClean="0"/>
              <a:t> = 0.2 </a:t>
            </a:r>
            <a:r>
              <a:rPr lang="el-GR" sz="1200" dirty="0" smtClean="0"/>
              <a:t>π</a:t>
            </a:r>
            <a:r>
              <a:rPr lang="fr-FR" sz="1200" dirty="0" smtClean="0"/>
              <a:t>.</a:t>
            </a:r>
            <a:r>
              <a:rPr lang="fr-FR" sz="1200" dirty="0" err="1" smtClean="0"/>
              <a:t>mm.rad</a:t>
            </a:r>
            <a:endParaRPr lang="en-US" sz="1200" dirty="0"/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6211020" y="2739076"/>
            <a:ext cx="2812105" cy="2706148"/>
            <a:chOff x="3419871" y="791948"/>
            <a:chExt cx="4950615" cy="5701572"/>
          </a:xfrm>
        </p:grpSpPr>
        <p:pic>
          <p:nvPicPr>
            <p:cNvPr id="14" name="Picture 2" descr="D:\Data\Feb 07 2012\without\reconstructed 3Dts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1" y="791948"/>
              <a:ext cx="4950615" cy="5701572"/>
            </a:xfrm>
            <a:prstGeom prst="rect">
              <a:avLst/>
            </a:prstGeom>
            <a:noFill/>
            <a:effectLst>
              <a:outerShdw blurRad="190500" dist="38100" algn="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" descr="D:\Data\Feb 07 2012\without\2Dct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1556231"/>
              <a:ext cx="2335174" cy="259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e 15"/>
          <p:cNvGrpSpPr>
            <a:grpSpLocks/>
          </p:cNvGrpSpPr>
          <p:nvPr/>
        </p:nvGrpSpPr>
        <p:grpSpPr bwMode="auto">
          <a:xfrm>
            <a:off x="4427984" y="1988839"/>
            <a:ext cx="3702295" cy="1760618"/>
            <a:chOff x="1746499" y="14563502"/>
            <a:chExt cx="16880497" cy="9937104"/>
          </a:xfrm>
        </p:grpSpPr>
        <p:pic>
          <p:nvPicPr>
            <p:cNvPr id="17" name="Picture 68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0508" y="16635312"/>
              <a:ext cx="15076488" cy="7361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61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512184" y="15913363"/>
              <a:ext cx="5568212" cy="3973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3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4615815" y="15415006"/>
              <a:ext cx="2766384" cy="2168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64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6784127" y="14862539"/>
              <a:ext cx="2766385" cy="2168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65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8900170" y="14898665"/>
              <a:ext cx="2759898" cy="2089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66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0998583" y="14901909"/>
              <a:ext cx="2766388" cy="2089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67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13087660" y="14887641"/>
              <a:ext cx="2749929" cy="21016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ZoneTexte 105"/>
            <p:cNvSpPr txBox="1">
              <a:spLocks noChangeArrowheads="1"/>
            </p:cNvSpPr>
            <p:nvPr/>
          </p:nvSpPr>
          <p:spPr bwMode="auto">
            <a:xfrm>
              <a:off x="2752498" y="15489731"/>
              <a:ext cx="1522880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0°</a:t>
              </a:r>
            </a:p>
          </p:txBody>
        </p:sp>
        <p:sp>
          <p:nvSpPr>
            <p:cNvPr id="26" name="ZoneTexte 195"/>
            <p:cNvSpPr txBox="1">
              <a:spLocks noChangeArrowheads="1"/>
            </p:cNvSpPr>
            <p:nvPr/>
          </p:nvSpPr>
          <p:spPr bwMode="auto">
            <a:xfrm>
              <a:off x="5577178" y="15308994"/>
              <a:ext cx="1947623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30°</a:t>
              </a:r>
            </a:p>
          </p:txBody>
        </p:sp>
        <p:sp>
          <p:nvSpPr>
            <p:cNvPr id="28" name="ZoneTexte 196"/>
            <p:cNvSpPr txBox="1">
              <a:spLocks noChangeArrowheads="1"/>
            </p:cNvSpPr>
            <p:nvPr/>
          </p:nvSpPr>
          <p:spPr bwMode="auto">
            <a:xfrm>
              <a:off x="7818725" y="14669216"/>
              <a:ext cx="1801849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60°</a:t>
              </a:r>
            </a:p>
          </p:txBody>
        </p:sp>
        <p:sp>
          <p:nvSpPr>
            <p:cNvPr id="29" name="ZoneTexte 197"/>
            <p:cNvSpPr txBox="1">
              <a:spLocks noChangeArrowheads="1"/>
            </p:cNvSpPr>
            <p:nvPr/>
          </p:nvSpPr>
          <p:spPr bwMode="auto">
            <a:xfrm>
              <a:off x="9876194" y="14669216"/>
              <a:ext cx="1889604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90°</a:t>
              </a:r>
            </a:p>
          </p:txBody>
        </p:sp>
        <p:sp>
          <p:nvSpPr>
            <p:cNvPr id="30" name="ZoneTexte 198"/>
            <p:cNvSpPr txBox="1">
              <a:spLocks noChangeArrowheads="1"/>
            </p:cNvSpPr>
            <p:nvPr/>
          </p:nvSpPr>
          <p:spPr bwMode="auto">
            <a:xfrm>
              <a:off x="11933663" y="14669216"/>
              <a:ext cx="2012001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120°</a:t>
              </a:r>
            </a:p>
          </p:txBody>
        </p:sp>
        <p:sp>
          <p:nvSpPr>
            <p:cNvPr id="31" name="ZoneTexte 199"/>
            <p:cNvSpPr txBox="1">
              <a:spLocks noChangeArrowheads="1"/>
            </p:cNvSpPr>
            <p:nvPr/>
          </p:nvSpPr>
          <p:spPr bwMode="auto">
            <a:xfrm>
              <a:off x="13991132" y="14669212"/>
              <a:ext cx="2253976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150°</a:t>
              </a:r>
            </a:p>
          </p:txBody>
        </p:sp>
        <p:pic>
          <p:nvPicPr>
            <p:cNvPr id="32" name="Picture 70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499" y="20546434"/>
              <a:ext cx="5057760" cy="345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ZoneTexte 206"/>
            <p:cNvSpPr txBox="1">
              <a:spLocks noChangeArrowheads="1"/>
            </p:cNvSpPr>
            <p:nvPr/>
          </p:nvSpPr>
          <p:spPr bwMode="auto">
            <a:xfrm>
              <a:off x="2752494" y="20813438"/>
              <a:ext cx="1543796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0°</a:t>
              </a:r>
            </a:p>
          </p:txBody>
        </p:sp>
        <p:pic>
          <p:nvPicPr>
            <p:cNvPr id="34" name="Picture 71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4530" y="21401776"/>
              <a:ext cx="2449743" cy="1724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76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5519" y="22776057"/>
              <a:ext cx="2455506" cy="1724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77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9200" y="22775547"/>
              <a:ext cx="2455506" cy="1725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ZoneTexte 210"/>
            <p:cNvSpPr txBox="1">
              <a:spLocks noChangeArrowheads="1"/>
            </p:cNvSpPr>
            <p:nvPr/>
          </p:nvSpPr>
          <p:spPr bwMode="auto">
            <a:xfrm>
              <a:off x="5761256" y="21474529"/>
              <a:ext cx="2030929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30°</a:t>
              </a:r>
            </a:p>
          </p:txBody>
        </p:sp>
        <p:sp>
          <p:nvSpPr>
            <p:cNvPr id="39" name="ZoneTexte 211"/>
            <p:cNvSpPr txBox="1">
              <a:spLocks noChangeArrowheads="1"/>
            </p:cNvSpPr>
            <p:nvPr/>
          </p:nvSpPr>
          <p:spPr bwMode="auto">
            <a:xfrm>
              <a:off x="7818725" y="22884646"/>
              <a:ext cx="1801849" cy="111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60°</a:t>
              </a:r>
            </a:p>
          </p:txBody>
        </p:sp>
        <p:sp>
          <p:nvSpPr>
            <p:cNvPr id="40" name="ZoneTexte 212"/>
            <p:cNvSpPr txBox="1">
              <a:spLocks noChangeArrowheads="1"/>
            </p:cNvSpPr>
            <p:nvPr/>
          </p:nvSpPr>
          <p:spPr bwMode="auto">
            <a:xfrm>
              <a:off x="9876194" y="22897265"/>
              <a:ext cx="1889600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90°</a:t>
              </a:r>
            </a:p>
          </p:txBody>
        </p:sp>
        <p:pic>
          <p:nvPicPr>
            <p:cNvPr id="41" name="Picture 79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1093" y="22775547"/>
              <a:ext cx="2455506" cy="1725059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ZoneTexte 216"/>
            <p:cNvSpPr txBox="1">
              <a:spLocks noChangeArrowheads="1"/>
            </p:cNvSpPr>
            <p:nvPr/>
          </p:nvSpPr>
          <p:spPr bwMode="auto">
            <a:xfrm>
              <a:off x="11933663" y="22865580"/>
              <a:ext cx="1914585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120°</a:t>
              </a:r>
            </a:p>
          </p:txBody>
        </p:sp>
        <p:pic>
          <p:nvPicPr>
            <p:cNvPr id="43" name="Picture 80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29428" y="22775547"/>
              <a:ext cx="2466392" cy="17250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ZoneTexte 218"/>
            <p:cNvSpPr txBox="1">
              <a:spLocks noChangeArrowheads="1"/>
            </p:cNvSpPr>
            <p:nvPr/>
          </p:nvSpPr>
          <p:spPr bwMode="auto">
            <a:xfrm>
              <a:off x="14289750" y="22809180"/>
              <a:ext cx="1955358" cy="111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eaLnBrk="1" hangingPunct="1"/>
              <a:r>
                <a:rPr lang="fr-FR" sz="1000" b="1">
                  <a:solidFill>
                    <a:schemeClr val="bg1"/>
                  </a:solidFill>
                  <a:latin typeface="Arial" charset="0"/>
                </a:rPr>
                <a:t>150°</a:t>
              </a:r>
            </a:p>
          </p:txBody>
        </p:sp>
        <p:cxnSp>
          <p:nvCxnSpPr>
            <p:cNvPr id="45" name="Connecteur droit avec flèche 44"/>
            <p:cNvCxnSpPr>
              <a:cxnSpLocks noChangeShapeType="1"/>
            </p:cNvCxnSpPr>
            <p:nvPr/>
          </p:nvCxnSpPr>
          <p:spPr bwMode="auto">
            <a:xfrm flipH="1">
              <a:off x="13829302" y="19312391"/>
              <a:ext cx="3096344" cy="1014380"/>
            </a:xfrm>
            <a:prstGeom prst="straightConnector1">
              <a:avLst/>
            </a:prstGeom>
            <a:noFill/>
            <a:ln w="41275" algn="ctr">
              <a:solidFill>
                <a:srgbClr val="0000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" name="ZoneTexte 118"/>
            <p:cNvSpPr txBox="1">
              <a:spLocks noChangeArrowheads="1"/>
            </p:cNvSpPr>
            <p:nvPr/>
          </p:nvSpPr>
          <p:spPr bwMode="auto">
            <a:xfrm rot="-1119422">
              <a:off x="13963812" y="19973077"/>
              <a:ext cx="3591686" cy="1076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Gill Sans MT" pitchFamily="34" charset="0"/>
                  <a:ea typeface="+mn-ea"/>
                  <a:cs typeface="Arial" charset="0"/>
                </a:defRPr>
              </a:lvl9pPr>
            </a:lstStyle>
            <a:p>
              <a:pPr algn="ctr" eaLnBrk="1" hangingPunct="1"/>
              <a:r>
                <a:rPr lang="fr-FR" sz="1000" b="1">
                  <a:solidFill>
                    <a:srgbClr val="00FF00"/>
                  </a:solidFill>
                  <a:latin typeface="Arial" charset="0"/>
                </a:rPr>
                <a:t>Beam direction</a:t>
              </a:r>
            </a:p>
          </p:txBody>
        </p:sp>
        <p:cxnSp>
          <p:nvCxnSpPr>
            <p:cNvPr id="47" name="Connecteur droit avec flèche 46"/>
            <p:cNvCxnSpPr>
              <a:cxnSpLocks noChangeShapeType="1"/>
            </p:cNvCxnSpPr>
            <p:nvPr/>
          </p:nvCxnSpPr>
          <p:spPr bwMode="auto">
            <a:xfrm flipV="1">
              <a:off x="2034531" y="16635311"/>
              <a:ext cx="0" cy="2927327"/>
            </a:xfrm>
            <a:prstGeom prst="straightConnector1">
              <a:avLst/>
            </a:prstGeom>
            <a:noFill/>
            <a:ln w="41275" algn="ctr">
              <a:solidFill>
                <a:srgbClr val="0000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952" y="3876367"/>
            <a:ext cx="1747610" cy="131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797152"/>
            <a:ext cx="2750063" cy="202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9" name="Connecteur droit 48"/>
          <p:cNvCxnSpPr/>
          <p:nvPr/>
        </p:nvCxnSpPr>
        <p:spPr bwMode="auto">
          <a:xfrm>
            <a:off x="3479189" y="5180121"/>
            <a:ext cx="0" cy="51457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Connecteur droit avec flèche 49"/>
          <p:cNvCxnSpPr/>
          <p:nvPr/>
        </p:nvCxnSpPr>
        <p:spPr bwMode="auto">
          <a:xfrm>
            <a:off x="3479189" y="5694691"/>
            <a:ext cx="107229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ZoneTexte 51"/>
          <p:cNvSpPr txBox="1"/>
          <p:nvPr/>
        </p:nvSpPr>
        <p:spPr>
          <a:xfrm>
            <a:off x="4780916" y="3997067"/>
            <a:ext cx="226315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Proportions </a:t>
            </a:r>
            <a:r>
              <a:rPr lang="fr-FR" sz="1400" dirty="0" err="1" smtClean="0"/>
              <a:t>measured</a:t>
            </a:r>
            <a:r>
              <a:rPr lang="fr-FR" sz="1400" dirty="0" smtClean="0"/>
              <a:t> by Doppler shift </a:t>
            </a:r>
            <a:r>
              <a:rPr lang="fr-FR" sz="1400" dirty="0" err="1" smtClean="0"/>
              <a:t>method</a:t>
            </a:r>
            <a:endParaRPr lang="fr-FR" sz="1400" dirty="0"/>
          </a:p>
        </p:txBody>
      </p:sp>
      <p:pic>
        <p:nvPicPr>
          <p:cNvPr id="53" name="Picture 1" descr="P:\IFM-EVDA-INJ\115\1155\PHOTOS\EMITTANCEMETRE POS GARAGE-002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53287">
            <a:off x="1056184" y="1268633"/>
            <a:ext cx="2025692" cy="311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ZoneTexte 53"/>
          <p:cNvSpPr txBox="1"/>
          <p:nvPr/>
        </p:nvSpPr>
        <p:spPr>
          <a:xfrm>
            <a:off x="0" y="1761388"/>
            <a:ext cx="209384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dirty="0" err="1" smtClean="0"/>
              <a:t>Cooled</a:t>
            </a:r>
            <a:r>
              <a:rPr lang="fr-FR" sz="1400" dirty="0" smtClean="0"/>
              <a:t> </a:t>
            </a:r>
            <a:r>
              <a:rPr lang="fr-FR" sz="1400" dirty="0" err="1" smtClean="0"/>
              <a:t>emittance-meter</a:t>
            </a:r>
            <a:endParaRPr lang="fr-FR" sz="1400" dirty="0" smtClean="0"/>
          </a:p>
          <a:p>
            <a:pPr algn="ctr"/>
            <a:r>
              <a:rPr lang="fr-FR" sz="1400" dirty="0" err="1" smtClean="0"/>
              <a:t>with</a:t>
            </a:r>
            <a:r>
              <a:rPr lang="fr-FR" sz="1400" dirty="0" smtClean="0"/>
              <a:t> thermal </a:t>
            </a:r>
            <a:r>
              <a:rPr lang="fr-FR" sz="1400" dirty="0" err="1" smtClean="0"/>
              <a:t>screen</a:t>
            </a:r>
            <a:endParaRPr lang="fr-FR" sz="1400" dirty="0"/>
          </a:p>
        </p:txBody>
      </p:sp>
      <p:pic>
        <p:nvPicPr>
          <p:cNvPr id="64" name="Picture 2" descr="D:\IFMIF\Injecteur\Photo transport\P1040590.JPG"/>
          <p:cNvPicPr>
            <a:picLocks noChangeAspect="1" noChangeArrowheads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1003" y="3386504"/>
            <a:ext cx="1468520" cy="148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0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Radio-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(RFQ)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146909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7" name="Espace réservé du contenu 2"/>
          <p:cNvSpPr>
            <a:spLocks noGrp="1"/>
          </p:cNvSpPr>
          <p:nvPr>
            <p:ph idx="1"/>
          </p:nvPr>
        </p:nvSpPr>
        <p:spPr>
          <a:xfrm>
            <a:off x="-432507" y="1015966"/>
            <a:ext cx="8568951" cy="1271969"/>
          </a:xfrm>
        </p:spPr>
        <p:txBody>
          <a:bodyPr/>
          <a:lstStyle/>
          <a:p>
            <a:endParaRPr lang="fr-FR" sz="1800" dirty="0">
              <a:solidFill>
                <a:srgbClr val="666666"/>
              </a:solidFill>
            </a:endParaRPr>
          </a:p>
          <a:p>
            <a:r>
              <a:rPr lang="fr-FR" sz="1800" dirty="0">
                <a:solidFill>
                  <a:srgbClr val="666666"/>
                </a:solidFill>
              </a:rPr>
              <a:t>D</a:t>
            </a:r>
            <a:r>
              <a:rPr lang="fr-FR" sz="1800" dirty="0" smtClean="0">
                <a:solidFill>
                  <a:srgbClr val="666666"/>
                </a:solidFill>
              </a:rPr>
              <a:t>ACM has the </a:t>
            </a:r>
            <a:r>
              <a:rPr lang="fr-FR" sz="1800" dirty="0" err="1" smtClean="0">
                <a:solidFill>
                  <a:srgbClr val="666666"/>
                </a:solidFill>
              </a:rPr>
              <a:t>following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competences</a:t>
            </a:r>
            <a:r>
              <a:rPr lang="fr-FR" sz="1800" dirty="0" smtClean="0">
                <a:solidFill>
                  <a:srgbClr val="666666"/>
                </a:solidFill>
              </a:rPr>
              <a:t>: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Beam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dynamics</a:t>
            </a:r>
            <a:r>
              <a:rPr lang="fr-FR" sz="1800" dirty="0" smtClean="0">
                <a:solidFill>
                  <a:srgbClr val="666666"/>
                </a:solidFill>
              </a:rPr>
              <a:t> simulations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smtClean="0">
                <a:solidFill>
                  <a:srgbClr val="666666"/>
                </a:solidFill>
              </a:rPr>
              <a:t>RF design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Thermomechanical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studies</a:t>
            </a:r>
            <a:endParaRPr lang="fr-FR" sz="1800" dirty="0" smtClean="0">
              <a:solidFill>
                <a:srgbClr val="666666"/>
              </a:solidFill>
            </a:endParaRP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Cooling</a:t>
            </a:r>
            <a:endParaRPr lang="fr-FR" sz="1800" dirty="0" smtClean="0">
              <a:solidFill>
                <a:srgbClr val="666666"/>
              </a:solidFill>
            </a:endParaRP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Mechanical</a:t>
            </a:r>
            <a:r>
              <a:rPr lang="fr-FR" sz="1800" dirty="0" smtClean="0">
                <a:solidFill>
                  <a:srgbClr val="666666"/>
                </a:solidFill>
              </a:rPr>
              <a:t> design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Ancillary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equipment</a:t>
            </a:r>
            <a:endParaRPr lang="fr-FR" sz="1800" dirty="0" smtClean="0">
              <a:solidFill>
                <a:srgbClr val="666666"/>
              </a:solidFill>
            </a:endParaRP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Realization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with</a:t>
            </a:r>
            <a:r>
              <a:rPr lang="fr-FR" sz="1800" dirty="0" smtClean="0">
                <a:solidFill>
                  <a:srgbClr val="666666"/>
                </a:solidFill>
              </a:rPr>
              <a:t> industries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Assembly</a:t>
            </a:r>
            <a:endParaRPr lang="fr-FR" sz="1800" dirty="0" smtClean="0">
              <a:solidFill>
                <a:srgbClr val="666666"/>
              </a:solidFill>
            </a:endParaRP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Tuning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fr-FR" sz="1800" dirty="0" err="1" smtClean="0">
                <a:solidFill>
                  <a:srgbClr val="666666"/>
                </a:solidFill>
              </a:rPr>
              <a:t>Conditioning</a:t>
            </a:r>
            <a:endParaRPr lang="fr-FR" sz="1800" dirty="0" smtClean="0">
              <a:solidFill>
                <a:srgbClr val="666666"/>
              </a:solidFill>
            </a:endParaRPr>
          </a:p>
          <a:p>
            <a:pPr marL="1209675" indent="-285750">
              <a:buFont typeface="Arial" panose="020B0604020202020204" pitchFamily="34" charset="0"/>
              <a:buChar char="•"/>
            </a:pPr>
            <a:endParaRPr lang="fr-FR" sz="1800" dirty="0">
              <a:solidFill>
                <a:srgbClr val="666666"/>
              </a:solidFill>
            </a:endParaRPr>
          </a:p>
        </p:txBody>
      </p:sp>
      <p:grpSp>
        <p:nvGrpSpPr>
          <p:cNvPr id="35" name="Group 8"/>
          <p:cNvGrpSpPr>
            <a:grpSpLocks/>
          </p:cNvGrpSpPr>
          <p:nvPr/>
        </p:nvGrpSpPr>
        <p:grpSpPr bwMode="auto">
          <a:xfrm>
            <a:off x="5627008" y="1153867"/>
            <a:ext cx="2895164" cy="2375627"/>
            <a:chOff x="4150" y="527"/>
            <a:chExt cx="1610" cy="1266"/>
          </a:xfrm>
        </p:grpSpPr>
        <p:pic>
          <p:nvPicPr>
            <p:cNvPr id="36" name="Picture 5" descr="RFQ1_petit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527"/>
              <a:ext cx="1610" cy="1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7" descr="logo_IPHI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" y="1344"/>
              <a:ext cx="295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-716775" y="6032738"/>
            <a:ext cx="9722229" cy="1271969"/>
          </a:xfrm>
        </p:spPr>
        <p:txBody>
          <a:bodyPr/>
          <a:lstStyle/>
          <a:p>
            <a:pPr marL="1209675" indent="-285750">
              <a:buFont typeface="Arial" panose="020B0604020202020204" pitchFamily="34" charset="0"/>
              <a:buChar char="•"/>
            </a:pPr>
            <a:r>
              <a:rPr lang="en-US" sz="1800" i="1" dirty="0">
                <a:solidFill>
                  <a:srgbClr val="0070C0"/>
                </a:solidFill>
              </a:rPr>
              <a:t>Design and/or fabrication and/or tuning of the RFQs for </a:t>
            </a:r>
            <a:r>
              <a:rPr lang="en-US" sz="1800" i="1" dirty="0" smtClean="0">
                <a:solidFill>
                  <a:srgbClr val="0070C0"/>
                </a:solidFill>
              </a:rPr>
              <a:t>IPHI, LINAC4 </a:t>
            </a:r>
            <a:r>
              <a:rPr lang="en-US" sz="1800" i="1" dirty="0">
                <a:solidFill>
                  <a:srgbClr val="0070C0"/>
                </a:solidFill>
              </a:rPr>
              <a:t>and SPIRAL2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en-US" sz="1800" b="1" i="1" dirty="0" smtClean="0">
                <a:solidFill>
                  <a:srgbClr val="0070C0"/>
                </a:solidFill>
              </a:rPr>
              <a:t>Today, </a:t>
            </a:r>
            <a:r>
              <a:rPr lang="en-US" sz="1800" b="1" i="1" dirty="0">
                <a:solidFill>
                  <a:srgbClr val="0070C0"/>
                </a:solidFill>
              </a:rPr>
              <a:t>RFQ for ESS</a:t>
            </a:r>
            <a:r>
              <a:rPr lang="en-US" sz="1800" i="1" dirty="0">
                <a:solidFill>
                  <a:srgbClr val="0070C0"/>
                </a:solidFill>
              </a:rPr>
              <a:t>: design and realization of the RFQ, tuning, RF </a:t>
            </a:r>
            <a:r>
              <a:rPr lang="en-US" sz="1800" i="1" dirty="0" smtClean="0">
                <a:solidFill>
                  <a:srgbClr val="0070C0"/>
                </a:solidFill>
              </a:rPr>
              <a:t>conditioning</a:t>
            </a:r>
            <a:endParaRPr lang="en-US" sz="1800" i="1" dirty="0">
              <a:solidFill>
                <a:srgbClr val="0070C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577" y="3388160"/>
            <a:ext cx="4413887" cy="249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7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 </a:t>
            </a:r>
            <a:r>
              <a:rPr lang="fr-FR" dirty="0" err="1" smtClean="0"/>
              <a:t>cavities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3" name="Image 12" descr="Photo 00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1011396"/>
            <a:ext cx="1548171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76" y="2456892"/>
            <a:ext cx="1548000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448779"/>
            <a:ext cx="1548000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3902388"/>
            <a:ext cx="1548000" cy="1294474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9803" y="3902388"/>
            <a:ext cx="1548173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1011397"/>
            <a:ext cx="1548172" cy="1332320"/>
          </a:xfrm>
          <a:prstGeom prst="rect">
            <a:avLst/>
          </a:prstGeom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276" y="3237705"/>
            <a:ext cx="1762653" cy="2352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052736"/>
            <a:ext cx="2679121" cy="1588868"/>
          </a:xfrm>
          <a:prstGeom prst="rect">
            <a:avLst/>
          </a:prstGeom>
        </p:spPr>
      </p:pic>
      <p:pic>
        <p:nvPicPr>
          <p:cNvPr id="22" name="Picture 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28" y="5112404"/>
            <a:ext cx="1480311" cy="1727645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426158" y="968393"/>
            <a:ext cx="2441986" cy="1093959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400" b="1" i="1" dirty="0" err="1" smtClean="0">
                <a:latin typeface="Arial"/>
              </a:rPr>
              <a:t>Electropolishing</a:t>
            </a:r>
            <a:r>
              <a:rPr lang="en-US" sz="1400" b="1" i="1" dirty="0" smtClean="0">
                <a:latin typeface="Arial"/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Arial"/>
              </a:rPr>
              <a:t>Test New Electrolytes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smtClean="0">
                <a:latin typeface="Arial"/>
              </a:rPr>
              <a:t>(Better speed, surface state)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Arial"/>
              </a:rPr>
              <a:t>To understand and improve hydrodynamics.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328287" y="2486957"/>
            <a:ext cx="2826542" cy="1158067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400" b="1" i="1" dirty="0" smtClean="0">
                <a:latin typeface="Arial"/>
              </a:rPr>
              <a:t>Collaboration CEA-KEK 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Arial"/>
              </a:rPr>
              <a:t>Use of rotating cathode « ninja » (uniform polishing)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>
              <a:latin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422542" y="3918336"/>
            <a:ext cx="2978258" cy="998687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400" b="1" i="1" dirty="0" smtClean="0">
                <a:latin typeface="Arial"/>
              </a:rPr>
              <a:t>R&amp;D BCP treatment: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Arial"/>
              </a:rPr>
              <a:t>Test reduction </a:t>
            </a:r>
            <a:r>
              <a:rPr lang="en-US" sz="1400" dirty="0" smtClean="0">
                <a:latin typeface="Arial"/>
              </a:rPr>
              <a:t>of Fluor </a:t>
            </a:r>
            <a:r>
              <a:rPr lang="en-US" sz="1400" dirty="0" smtClean="0">
                <a:latin typeface="Arial"/>
              </a:rPr>
              <a:t>concentration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Arial"/>
              </a:rPr>
              <a:t>Study Frequency Vs Chemistry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dirty="0" smtClean="0">
              <a:latin typeface="Arial"/>
            </a:endParaRPr>
          </a:p>
        </p:txBody>
      </p:sp>
      <p:pic>
        <p:nvPicPr>
          <p:cNvPr id="26" name="Picture 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7960" y="5265121"/>
            <a:ext cx="991077" cy="1321436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3422540" y="5319321"/>
            <a:ext cx="3324797" cy="998687"/>
          </a:xfrm>
          <a:prstGeom prst="rect">
            <a:avLst/>
          </a:prstGeom>
          <a:noFill/>
          <a:ln w="50800">
            <a:noFill/>
          </a:ln>
        </p:spPr>
        <p:txBody>
          <a:bodyPr wrap="square" rtlCol="0"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400" b="1" i="1" dirty="0" smtClean="0">
                <a:latin typeface="Arial"/>
              </a:rPr>
              <a:t>R&amp;D Atomic Layer deposition (ALD):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Sample </a:t>
            </a:r>
            <a:r>
              <a:rPr lang="en-US" sz="1400" dirty="0" err="1" smtClean="0"/>
              <a:t>caracterisation</a:t>
            </a:r>
            <a:r>
              <a:rPr lang="en-US" sz="1400" dirty="0" smtClean="0"/>
              <a:t> of treatments HT (degassing H, N doping, ALD doping)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Tests of thermal treatments on samples and existing cavities</a:t>
            </a:r>
            <a:endParaRPr lang="en-US" dirty="0" smtClean="0">
              <a:latin typeface="Arial"/>
            </a:endParaRPr>
          </a:p>
        </p:txBody>
      </p:sp>
      <p:sp>
        <p:nvSpPr>
          <p:cNvPr id="28" name="TextBox 4"/>
          <p:cNvSpPr txBox="1"/>
          <p:nvPr/>
        </p:nvSpPr>
        <p:spPr>
          <a:xfrm>
            <a:off x="7576968" y="1250656"/>
            <a:ext cx="1258329" cy="26115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rot="0" vert="horz" wrap="square" lIns="75749" tIns="37876" rIns="75749" bIns="37876" anchor="t" anchorCtr="0" upright="1">
            <a:spAutoFit/>
          </a:bodyPr>
          <a:lstStyle>
            <a:defPPr>
              <a:defRPr lang="en-US"/>
            </a:defPPr>
            <a:lvl1pPr marR="0" algn="ctr" fontAlgn="base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/>
                </a:solidFill>
                <a:effectLst/>
                <a:latin typeface="Times New Roman"/>
                <a:ea typeface="Times New Roman"/>
              </a:defRPr>
            </a:lvl1pPr>
          </a:lstStyle>
          <a:p>
            <a:r>
              <a:rPr lang="en-GB" sz="1200" b="1" dirty="0" smtClean="0"/>
              <a:t>Magnetometer</a:t>
            </a:r>
            <a:endParaRPr lang="en-GB" sz="1200" b="1" dirty="0"/>
          </a:p>
        </p:txBody>
      </p:sp>
      <p:sp>
        <p:nvSpPr>
          <p:cNvPr id="29" name="TextBox 4"/>
          <p:cNvSpPr txBox="1"/>
          <p:nvPr/>
        </p:nvSpPr>
        <p:spPr>
          <a:xfrm>
            <a:off x="7056276" y="2839160"/>
            <a:ext cx="1764000" cy="44582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rot="0" vert="horz" wrap="square" lIns="75749" tIns="37876" rIns="75749" bIns="37876" anchor="t" anchorCtr="0" upright="1">
            <a:spAutoFit/>
          </a:bodyPr>
          <a:lstStyle>
            <a:defPPr>
              <a:defRPr lang="en-US"/>
            </a:defPPr>
            <a:lvl1pPr marR="0" algn="ctr" fontAlgn="base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/>
                </a:solidFill>
                <a:effectLst/>
                <a:latin typeface="Times New Roman"/>
                <a:ea typeface="Times New Roman"/>
              </a:defRPr>
            </a:lvl1pPr>
          </a:lstStyle>
          <a:p>
            <a:r>
              <a:rPr lang="en-GB" sz="1200" b="1" dirty="0" smtClean="0"/>
              <a:t>Scanning </a:t>
            </a:r>
            <a:r>
              <a:rPr lang="en-GB" sz="1200" b="1" dirty="0"/>
              <a:t>tunnelling spectroscopy</a:t>
            </a:r>
          </a:p>
        </p:txBody>
      </p:sp>
    </p:spTree>
    <p:extLst>
      <p:ext uri="{BB962C8B-B14F-4D97-AF65-F5344CB8AC3E}">
        <p14:creationId xmlns:p14="http://schemas.microsoft.com/office/powerpoint/2010/main" val="34460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901"/>
    </mc:Choice>
    <mc:Fallback xmlns="">
      <p:transition spd="slow" advTm="6890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Superconducting</a:t>
            </a:r>
            <a:r>
              <a:rPr lang="fr-FR" dirty="0" smtClean="0"/>
              <a:t> RF technologies: </a:t>
            </a:r>
            <a:br>
              <a:rPr lang="fr-FR" dirty="0" smtClean="0"/>
            </a:b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design  to </a:t>
            </a:r>
            <a:r>
              <a:rPr lang="fr-FR" dirty="0" err="1" smtClean="0"/>
              <a:t>cryomodules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146909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59379" y="1661000"/>
            <a:ext cx="2700300" cy="1800200"/>
            <a:chOff x="14113" y="1363071"/>
            <a:chExt cx="2700300" cy="18002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13" y="1363071"/>
              <a:ext cx="2700300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>
              <a:off x="1266734" y="2914818"/>
              <a:ext cx="14476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solidFill>
                    <a:schemeClr val="bg1"/>
                  </a:solidFill>
                </a:rPr>
                <a:t>Coupler </a:t>
              </a:r>
              <a:r>
                <a:rPr lang="fr-FR" sz="1000" b="1" dirty="0" err="1" smtClean="0">
                  <a:solidFill>
                    <a:schemeClr val="bg1"/>
                  </a:solidFill>
                </a:rPr>
                <a:t>assembly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3216934" y="1661000"/>
            <a:ext cx="2383395" cy="1800200"/>
            <a:chOff x="1642047" y="1363071"/>
            <a:chExt cx="2383395" cy="1800200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42047" y="1363071"/>
              <a:ext cx="2383395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ZoneTexte 15"/>
            <p:cNvSpPr txBox="1"/>
            <p:nvPr/>
          </p:nvSpPr>
          <p:spPr>
            <a:xfrm>
              <a:off x="1662860" y="2912586"/>
              <a:ext cx="16139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 smtClean="0">
                  <a:solidFill>
                    <a:schemeClr val="bg1"/>
                  </a:solidFill>
                </a:rPr>
                <a:t>Cavity</a:t>
              </a:r>
              <a:r>
                <a:rPr lang="fr-FR" sz="1000" b="1" dirty="0" smtClean="0">
                  <a:solidFill>
                    <a:schemeClr val="bg1"/>
                  </a:solidFill>
                </a:rPr>
                <a:t> train </a:t>
              </a:r>
              <a:r>
                <a:rPr lang="fr-FR" sz="1000" b="1" dirty="0" err="1" smtClean="0">
                  <a:solidFill>
                    <a:schemeClr val="bg1"/>
                  </a:solidFill>
                </a:rPr>
                <a:t>assembly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868028" y="1678184"/>
            <a:ext cx="2474067" cy="1783016"/>
            <a:chOff x="3073419" y="1363071"/>
            <a:chExt cx="2474067" cy="1783016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73419" y="1363071"/>
              <a:ext cx="2474067" cy="178301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3122587" y="2883058"/>
              <a:ext cx="17475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solidFill>
                    <a:schemeClr val="bg1"/>
                  </a:solidFill>
                </a:rPr>
                <a:t>Cold mass </a:t>
              </a:r>
              <a:r>
                <a:rPr lang="fr-FR" sz="1000" b="1" dirty="0" err="1" smtClean="0">
                  <a:solidFill>
                    <a:schemeClr val="bg1"/>
                  </a:solidFill>
                </a:rPr>
                <a:t>assembly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3245665" y="3965256"/>
            <a:ext cx="2354663" cy="2056032"/>
            <a:chOff x="6066407" y="1363071"/>
            <a:chExt cx="2354663" cy="2056032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66407" y="1363071"/>
              <a:ext cx="2354663" cy="20560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ZoneTexte 22"/>
            <p:cNvSpPr txBox="1"/>
            <p:nvPr/>
          </p:nvSpPr>
          <p:spPr>
            <a:xfrm>
              <a:off x="6155419" y="3090607"/>
              <a:ext cx="15170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solidFill>
                    <a:schemeClr val="bg1"/>
                  </a:solidFill>
                </a:rPr>
                <a:t>Insertion </a:t>
              </a:r>
              <a:r>
                <a:rPr lang="fr-FR" sz="1000" b="1" dirty="0" err="1" smtClean="0">
                  <a:solidFill>
                    <a:schemeClr val="bg1"/>
                  </a:solidFill>
                </a:rPr>
                <a:t>into</a:t>
              </a:r>
              <a:r>
                <a:rPr lang="fr-FR" sz="1000" b="1" dirty="0" smtClean="0">
                  <a:solidFill>
                    <a:schemeClr val="bg1"/>
                  </a:solidFill>
                </a:rPr>
                <a:t> cryostat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5867808" y="3977761"/>
            <a:ext cx="2950841" cy="2043527"/>
            <a:chOff x="7318231" y="1363072"/>
            <a:chExt cx="2950841" cy="2043527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18231" y="1363072"/>
              <a:ext cx="2950841" cy="20435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ZoneTexte 25"/>
            <p:cNvSpPr txBox="1"/>
            <p:nvPr/>
          </p:nvSpPr>
          <p:spPr>
            <a:xfrm>
              <a:off x="7375636" y="3078103"/>
              <a:ext cx="14791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 smtClean="0">
                  <a:solidFill>
                    <a:schemeClr val="bg1"/>
                  </a:solidFill>
                </a:rPr>
                <a:t>Shipment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259379" y="3965256"/>
            <a:ext cx="2852546" cy="1872208"/>
            <a:chOff x="4572000" y="1363071"/>
            <a:chExt cx="2852546" cy="1872208"/>
          </a:xfrm>
          <a:effectLst>
            <a:outerShdw blurRad="355600" dist="190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8" name="Image 27"/>
            <p:cNvPicPr preferRelativeResize="0"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0" y="1363071"/>
              <a:ext cx="2661401" cy="1872208"/>
            </a:xfrm>
            <a:prstGeom prst="rect">
              <a:avLst/>
            </a:prstGeom>
            <a:noFill/>
          </p:spPr>
        </p:pic>
        <p:sp>
          <p:nvSpPr>
            <p:cNvPr id="29" name="ZoneTexte 28"/>
            <p:cNvSpPr txBox="1"/>
            <p:nvPr/>
          </p:nvSpPr>
          <p:spPr>
            <a:xfrm>
              <a:off x="6093148" y="2915047"/>
              <a:ext cx="13313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err="1" smtClean="0">
                  <a:solidFill>
                    <a:schemeClr val="bg1"/>
                  </a:solidFill>
                </a:rPr>
                <a:t>Alignment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68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BEAM DYNAMICS codes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146909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7" name="Espace réservé du contenu 2"/>
          <p:cNvSpPr>
            <a:spLocks noGrp="1"/>
          </p:cNvSpPr>
          <p:nvPr>
            <p:ph idx="1"/>
          </p:nvPr>
        </p:nvSpPr>
        <p:spPr>
          <a:xfrm>
            <a:off x="-684583" y="1131388"/>
            <a:ext cx="9433047" cy="1271969"/>
          </a:xfrm>
        </p:spPr>
        <p:txBody>
          <a:bodyPr/>
          <a:lstStyle/>
          <a:p>
            <a:pPr marL="1209675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D</a:t>
            </a:r>
            <a:r>
              <a:rPr lang="en-US" sz="1800" dirty="0" smtClean="0">
                <a:solidFill>
                  <a:srgbClr val="0070C0"/>
                </a:solidFill>
              </a:rPr>
              <a:t>ACM </a:t>
            </a:r>
            <a:r>
              <a:rPr lang="en-US" sz="1800" dirty="0">
                <a:solidFill>
                  <a:srgbClr val="0070C0"/>
                </a:solidFill>
              </a:rPr>
              <a:t>is developing codes since 90’s. TRACEWIN is commercially distributed</a:t>
            </a:r>
            <a:r>
              <a:rPr lang="en-US" sz="1800" dirty="0" smtClean="0">
                <a:solidFill>
                  <a:srgbClr val="0070C0"/>
                </a:solidFill>
              </a:rPr>
              <a:t>.</a:t>
            </a:r>
          </a:p>
          <a:p>
            <a:pPr marL="1209675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70C0"/>
                </a:solidFill>
              </a:rPr>
              <a:t>Beam dynamics codes are mandatory for accelerator optimization and commissioning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00" y="2317058"/>
            <a:ext cx="8172464" cy="428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464" y="4714981"/>
            <a:ext cx="3820574" cy="195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461169" y="6210473"/>
            <a:ext cx="1656184" cy="6001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9050" algn="ctr">
              <a:spcBef>
                <a:spcPct val="20000"/>
              </a:spcBef>
            </a:pP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Source to </a:t>
            </a:r>
            <a:r>
              <a:rPr lang="fr-FR" sz="1100" kern="0" dirty="0" err="1" smtClean="0">
                <a:solidFill>
                  <a:srgbClr val="000000"/>
                </a:solidFill>
                <a:latin typeface="Arial"/>
              </a:rPr>
              <a:t>target</a:t>
            </a: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 simulation of the IFMIF </a:t>
            </a:r>
            <a:r>
              <a:rPr lang="fr-FR" sz="1100" kern="0" dirty="0" err="1" smtClean="0">
                <a:solidFill>
                  <a:srgbClr val="000000"/>
                </a:solidFill>
                <a:latin typeface="Arial"/>
              </a:rPr>
              <a:t>accelerator</a:t>
            </a:r>
            <a:endParaRPr lang="fr-FR" sz="11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188493" y="5806424"/>
            <a:ext cx="1872208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9050" algn="ctr">
              <a:spcBef>
                <a:spcPct val="20000"/>
              </a:spcBef>
            </a:pP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160 </a:t>
            </a:r>
            <a:r>
              <a:rPr lang="fr-FR" sz="1100" kern="0" dirty="0" err="1" smtClean="0">
                <a:solidFill>
                  <a:srgbClr val="000000"/>
                </a:solidFill>
                <a:latin typeface="Arial"/>
              </a:rPr>
              <a:t>users</a:t>
            </a: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, 47 </a:t>
            </a:r>
            <a:r>
              <a:rPr lang="fr-FR" sz="1100" kern="0" dirty="0" err="1" smtClean="0">
                <a:solidFill>
                  <a:srgbClr val="000000"/>
                </a:solidFill>
                <a:latin typeface="Arial"/>
              </a:rPr>
              <a:t>laboratories</a:t>
            </a: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, 3 </a:t>
            </a:r>
            <a:r>
              <a:rPr lang="fr-FR" sz="1100" kern="0" dirty="0" err="1" smtClean="0">
                <a:solidFill>
                  <a:srgbClr val="000000"/>
                </a:solidFill>
                <a:latin typeface="Arial"/>
              </a:rPr>
              <a:t>companies</a:t>
            </a:r>
            <a:r>
              <a:rPr lang="fr-FR" sz="1100" kern="0" dirty="0" smtClean="0">
                <a:solidFill>
                  <a:srgbClr val="000000"/>
                </a:solidFill>
                <a:latin typeface="Arial"/>
              </a:rPr>
              <a:t>, 18 countries</a:t>
            </a:r>
            <a:endParaRPr lang="fr-FR" sz="11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86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Power sources, plasma </a:t>
            </a:r>
            <a:r>
              <a:rPr lang="fr-FR" dirty="0" err="1" smtClean="0"/>
              <a:t>acceleration</a:t>
            </a:r>
            <a:r>
              <a:rPr lang="fr-FR" dirty="0" smtClean="0"/>
              <a:t>, </a:t>
            </a:r>
            <a:r>
              <a:rPr lang="fr-FR" dirty="0" err="1" smtClean="0"/>
              <a:t>target</a:t>
            </a:r>
            <a:endParaRPr lang="en-GB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632" y="1049893"/>
            <a:ext cx="2989852" cy="223000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944724"/>
            <a:ext cx="2574064" cy="2340058"/>
          </a:xfrm>
          <a:prstGeom prst="rect">
            <a:avLst/>
          </a:prstGeom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5940152" y="1070582"/>
            <a:ext cx="3171364" cy="3936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i="1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200" dirty="0"/>
              <a:t>High-efficiency klystron with a large number of </a:t>
            </a:r>
            <a:r>
              <a:rPr lang="en-GB" sz="1200" dirty="0" smtClean="0"/>
              <a:t>cavities</a:t>
            </a:r>
            <a:endParaRPr lang="fr-FR" sz="1000" dirty="0"/>
          </a:p>
          <a:p>
            <a:pPr lvl="3"/>
            <a:r>
              <a:rPr lang="fr-FR" sz="1000" dirty="0" err="1" smtClean="0"/>
              <a:t>Higher</a:t>
            </a:r>
            <a:r>
              <a:rPr lang="fr-FR" sz="1000" dirty="0" smtClean="0"/>
              <a:t> </a:t>
            </a:r>
            <a:r>
              <a:rPr lang="fr-FR" sz="1000" dirty="0" err="1" smtClean="0"/>
              <a:t>efficiency</a:t>
            </a:r>
            <a:endParaRPr lang="fr-FR" sz="1000" dirty="0" smtClean="0"/>
          </a:p>
          <a:p>
            <a:pPr lvl="3"/>
            <a:r>
              <a:rPr lang="fr-FR" sz="1000" dirty="0" err="1" smtClean="0"/>
              <a:t>Working</a:t>
            </a:r>
            <a:r>
              <a:rPr lang="fr-FR" sz="1000" dirty="0" smtClean="0"/>
              <a:t> on a design at 12 GHz (70%)</a:t>
            </a:r>
          </a:p>
          <a:p>
            <a:pPr lvl="3"/>
            <a:r>
              <a:rPr lang="fr-FR" sz="1000" dirty="0" smtClean="0"/>
              <a:t>« </a:t>
            </a:r>
            <a:r>
              <a:rPr lang="fr-FR" sz="1000" dirty="0" err="1" smtClean="0"/>
              <a:t>kladistron</a:t>
            </a:r>
            <a:r>
              <a:rPr lang="fr-FR" sz="1000" dirty="0" smtClean="0"/>
              <a:t> version » of an </a:t>
            </a:r>
            <a:r>
              <a:rPr lang="fr-FR" sz="1000" dirty="0" err="1" smtClean="0"/>
              <a:t>existing</a:t>
            </a:r>
            <a:r>
              <a:rPr lang="fr-FR" sz="1000" dirty="0" smtClean="0"/>
              <a:t> klystron </a:t>
            </a:r>
            <a:r>
              <a:rPr lang="fr-FR" sz="1000" dirty="0" err="1" smtClean="0"/>
              <a:t>from</a:t>
            </a:r>
            <a:r>
              <a:rPr lang="fr-FR" sz="1000" dirty="0" smtClean="0"/>
              <a:t> Thales (</a:t>
            </a:r>
            <a:r>
              <a:rPr lang="en-GB" sz="1000" dirty="0"/>
              <a:t>TH 2166, 4.9 GHz, 50 kW, 6 </a:t>
            </a:r>
            <a:r>
              <a:rPr lang="en-GB" sz="1000" dirty="0" smtClean="0"/>
              <a:t>cavities) to give a proof of principle.</a:t>
            </a:r>
            <a:endParaRPr lang="fr-FR" sz="1000" dirty="0" smtClean="0"/>
          </a:p>
          <a:p>
            <a:pPr marL="1095375" indent="-171450">
              <a:buFont typeface="Wingdings" panose="05000000000000000000" pitchFamily="2" charset="2"/>
              <a:buChar char="Ø"/>
            </a:pPr>
            <a:endParaRPr lang="fr-FR" sz="1600" dirty="0" smtClean="0"/>
          </a:p>
        </p:txBody>
      </p:sp>
      <p:pic>
        <p:nvPicPr>
          <p:cNvPr id="24" name="Image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956" y="4705404"/>
            <a:ext cx="5003540" cy="1594908"/>
          </a:xfrm>
          <a:prstGeom prst="rect">
            <a:avLst/>
          </a:prstGeom>
        </p:spPr>
      </p:pic>
      <p:sp>
        <p:nvSpPr>
          <p:cNvPr id="25" name="Espace réservé du contenu 2"/>
          <p:cNvSpPr txBox="1">
            <a:spLocks/>
          </p:cNvSpPr>
          <p:nvPr/>
        </p:nvSpPr>
        <p:spPr>
          <a:xfrm>
            <a:off x="5873104" y="3315602"/>
            <a:ext cx="3171364" cy="11951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i="1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1200" dirty="0" err="1" smtClean="0"/>
              <a:t>Enabling</a:t>
            </a:r>
            <a:r>
              <a:rPr lang="fr-FR" sz="1200" dirty="0" smtClean="0"/>
              <a:t> plasma </a:t>
            </a:r>
            <a:r>
              <a:rPr lang="fr-FR" sz="1200" dirty="0" err="1" smtClean="0"/>
              <a:t>accelerator</a:t>
            </a:r>
            <a:endParaRPr lang="fr-FR" sz="1000" dirty="0" smtClean="0"/>
          </a:p>
          <a:p>
            <a:pPr lvl="3"/>
            <a:r>
              <a:rPr lang="fr-FR" sz="1000" dirty="0" err="1" smtClean="0"/>
              <a:t>Enabling</a:t>
            </a:r>
            <a:r>
              <a:rPr lang="fr-FR" sz="1000" dirty="0" smtClean="0"/>
              <a:t> </a:t>
            </a:r>
            <a:r>
              <a:rPr lang="fr-FR" sz="1000" dirty="0" err="1" smtClean="0"/>
              <a:t>multi-stage</a:t>
            </a:r>
            <a:r>
              <a:rPr lang="fr-FR" sz="1000" dirty="0" smtClean="0"/>
              <a:t> </a:t>
            </a:r>
            <a:r>
              <a:rPr lang="fr-FR" sz="1000" dirty="0" err="1" smtClean="0"/>
              <a:t>acceleration</a:t>
            </a:r>
            <a:r>
              <a:rPr lang="fr-FR" sz="1000" dirty="0" smtClean="0"/>
              <a:t> (</a:t>
            </a:r>
            <a:r>
              <a:rPr lang="fr-FR" sz="1000" dirty="0" err="1" smtClean="0"/>
              <a:t>EuPRAXIA</a:t>
            </a:r>
            <a:r>
              <a:rPr lang="fr-FR" sz="1000" dirty="0" smtClean="0"/>
              <a:t>, CILEX)</a:t>
            </a:r>
          </a:p>
          <a:p>
            <a:pPr lvl="3"/>
            <a:r>
              <a:rPr lang="fr-FR" sz="1000" dirty="0" err="1" smtClean="0"/>
              <a:t>Optimizing</a:t>
            </a:r>
            <a:r>
              <a:rPr lang="fr-FR" sz="1000" dirty="0" smtClean="0"/>
              <a:t> plasma profile</a:t>
            </a:r>
          </a:p>
          <a:p>
            <a:pPr lvl="3"/>
            <a:r>
              <a:rPr lang="fr-FR" sz="1000" dirty="0" smtClean="0"/>
              <a:t>Simulations</a:t>
            </a:r>
          </a:p>
          <a:p>
            <a:pPr marL="1095375" indent="-171450">
              <a:buFont typeface="Wingdings" panose="05000000000000000000" pitchFamily="2" charset="2"/>
              <a:buChar char="Ø"/>
            </a:pPr>
            <a:endParaRPr lang="fr-FR" sz="1600" dirty="0" smtClean="0"/>
          </a:p>
        </p:txBody>
      </p:sp>
      <p:grpSp>
        <p:nvGrpSpPr>
          <p:cNvPr id="3" name="Groupe 2"/>
          <p:cNvGrpSpPr/>
          <p:nvPr/>
        </p:nvGrpSpPr>
        <p:grpSpPr>
          <a:xfrm>
            <a:off x="228396" y="3315602"/>
            <a:ext cx="2810514" cy="2081116"/>
            <a:chOff x="2675662" y="4285384"/>
            <a:chExt cx="2810514" cy="2081116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5662" y="4291751"/>
              <a:ext cx="2766331" cy="2074749"/>
            </a:xfrm>
            <a:prstGeom prst="rect">
              <a:avLst/>
            </a:prstGeom>
          </p:spPr>
        </p:pic>
        <p:sp>
          <p:nvSpPr>
            <p:cNvPr id="12" name="TextBox 4"/>
            <p:cNvSpPr txBox="1"/>
            <p:nvPr/>
          </p:nvSpPr>
          <p:spPr>
            <a:xfrm>
              <a:off x="4310394" y="4285384"/>
              <a:ext cx="1175782" cy="26115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0" vert="horz" wrap="square" lIns="75749" tIns="37876" rIns="75749" bIns="37876" anchor="t" anchorCtr="0" upright="1">
              <a:spAutoFit/>
            </a:bodyPr>
            <a:lstStyle>
              <a:defPPr>
                <a:defRPr lang="en-US"/>
              </a:defPPr>
              <a:lvl1pPr marR="0" algn="ctr" fontAlgn="base">
                <a:spcBef>
                  <a:spcPts val="0"/>
                </a:spcBef>
                <a:spcAft>
                  <a:spcPts val="0"/>
                </a:spcAft>
                <a:defRPr sz="800">
                  <a:solidFill>
                    <a:srgbClr val="000000"/>
                  </a:solidFill>
                  <a:effectLst/>
                  <a:latin typeface="Times New Roman"/>
                  <a:ea typeface="Times New Roman"/>
                </a:defRPr>
              </a:lvl1pPr>
            </a:lstStyle>
            <a:p>
              <a:r>
                <a:rPr lang="en-GB" sz="1200" b="1" dirty="0" smtClean="0"/>
                <a:t>Target Be + PE</a:t>
              </a:r>
              <a:endParaRPr lang="en-GB" sz="1200" b="1" dirty="0"/>
            </a:p>
          </p:txBody>
        </p:sp>
      </p:grp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251520" y="5403085"/>
            <a:ext cx="3171364" cy="3936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i="1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600" b="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1200" dirty="0" smtClean="0"/>
              <a:t>R&amp;D on </a:t>
            </a:r>
            <a:r>
              <a:rPr lang="fr-FR" sz="1200" dirty="0" err="1" smtClean="0"/>
              <a:t>Beryllium</a:t>
            </a:r>
            <a:r>
              <a:rPr lang="fr-FR" sz="1200" dirty="0" smtClean="0"/>
              <a:t> </a:t>
            </a:r>
            <a:r>
              <a:rPr lang="fr-FR" sz="1200" dirty="0" err="1" smtClean="0"/>
              <a:t>target</a:t>
            </a:r>
            <a:r>
              <a:rPr lang="fr-FR" sz="1200" dirty="0" smtClean="0"/>
              <a:t> and </a:t>
            </a:r>
            <a:r>
              <a:rPr lang="fr-FR" sz="1200" dirty="0" err="1" smtClean="0"/>
              <a:t>moderator</a:t>
            </a:r>
            <a:r>
              <a:rPr lang="fr-FR" sz="1200" dirty="0" smtClean="0"/>
              <a:t> at IPHI to </a:t>
            </a:r>
            <a:r>
              <a:rPr lang="fr-FR" sz="1200" dirty="0" err="1" smtClean="0"/>
              <a:t>produce</a:t>
            </a:r>
            <a:r>
              <a:rPr lang="fr-FR" sz="1200" dirty="0" smtClean="0"/>
              <a:t> neutrons</a:t>
            </a:r>
          </a:p>
          <a:p>
            <a:pPr lvl="3"/>
            <a:r>
              <a:rPr lang="fr-FR" sz="1000" dirty="0" smtClean="0"/>
              <a:t>Collaboration </a:t>
            </a:r>
            <a:r>
              <a:rPr lang="fr-FR" sz="1000" dirty="0" err="1" smtClean="0"/>
              <a:t>with</a:t>
            </a:r>
            <a:r>
              <a:rPr lang="fr-FR" sz="1000" dirty="0" smtClean="0"/>
              <a:t> LLB</a:t>
            </a:r>
          </a:p>
          <a:p>
            <a:pPr lvl="3"/>
            <a:r>
              <a:rPr lang="fr-FR" sz="1000" dirty="0"/>
              <a:t>Target / </a:t>
            </a:r>
            <a:r>
              <a:rPr lang="fr-FR" sz="1000" dirty="0" err="1"/>
              <a:t>moderator</a:t>
            </a:r>
            <a:r>
              <a:rPr lang="fr-FR" sz="1000" dirty="0"/>
              <a:t> </a:t>
            </a:r>
            <a:r>
              <a:rPr lang="fr-FR" sz="1000" dirty="0" err="1" smtClean="0"/>
              <a:t>development</a:t>
            </a:r>
            <a:endParaRPr lang="fr-FR" sz="1000" dirty="0" smtClean="0"/>
          </a:p>
          <a:p>
            <a:pPr lvl="2"/>
            <a:endParaRPr lang="fr-FR" sz="1600" dirty="0" smtClean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420" y="3315602"/>
            <a:ext cx="2063570" cy="1513384"/>
          </a:xfrm>
          <a:prstGeom prst="rect">
            <a:avLst/>
          </a:prstGeom>
        </p:spPr>
      </p:pic>
      <p:sp>
        <p:nvSpPr>
          <p:cNvPr id="21" name="TextBox 4"/>
          <p:cNvSpPr txBox="1"/>
          <p:nvPr/>
        </p:nvSpPr>
        <p:spPr>
          <a:xfrm>
            <a:off x="3334603" y="3212976"/>
            <a:ext cx="2029485" cy="2615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rot="0" vert="horz" wrap="square" lIns="75749" tIns="37876" rIns="75749" bIns="37876" anchor="t" anchorCtr="0" upright="1">
            <a:spAutoFit/>
          </a:bodyPr>
          <a:lstStyle>
            <a:defPPr>
              <a:defRPr lang="en-US"/>
            </a:defPPr>
            <a:lvl1pPr marR="0" algn="ctr" fontAlgn="base">
              <a:spcBef>
                <a:spcPts val="0"/>
              </a:spcBef>
              <a:spcAft>
                <a:spcPts val="0"/>
              </a:spcAft>
              <a:defRPr sz="800">
                <a:solidFill>
                  <a:srgbClr val="000000"/>
                </a:solidFill>
                <a:effectLst/>
                <a:latin typeface="Times New Roman"/>
                <a:ea typeface="Times New Roman"/>
              </a:defRPr>
            </a:lvl1pPr>
          </a:lstStyle>
          <a:p>
            <a:r>
              <a:rPr lang="en-GB" sz="1200" b="1" dirty="0" smtClean="0"/>
              <a:t>Time of flight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08582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943"/>
    </mc:Choice>
    <mc:Fallback xmlns="">
      <p:transition spd="slow" advTm="7694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1859" y="4722457"/>
            <a:ext cx="1093160" cy="819870"/>
          </a:xfrm>
          <a:prstGeom prst="rect">
            <a:avLst/>
          </a:prstGeom>
        </p:spPr>
      </p:pic>
      <p:sp>
        <p:nvSpPr>
          <p:cNvPr id="40" name="Rectangle à coins arrondis 39"/>
          <p:cNvSpPr/>
          <p:nvPr/>
        </p:nvSpPr>
        <p:spPr>
          <a:xfrm>
            <a:off x="4064565" y="4206218"/>
            <a:ext cx="2166620" cy="2267755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6390877" y="3574739"/>
            <a:ext cx="2661902" cy="1459737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3911431" y="2063378"/>
            <a:ext cx="2661902" cy="1459737"/>
          </a:xfrm>
          <a:prstGeom prst="roundRect">
            <a:avLst>
              <a:gd name="adj" fmla="val 12637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413087" y="1594016"/>
            <a:ext cx="2661902" cy="1459737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356361" y="4672912"/>
            <a:ext cx="3596860" cy="959044"/>
          </a:xfrm>
          <a:prstGeom prst="roundRect">
            <a:avLst>
              <a:gd name="adj" fmla="val 12637"/>
            </a:avLst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252578" y="1429091"/>
            <a:ext cx="3379143" cy="1624662"/>
          </a:xfrm>
          <a:prstGeom prst="roundRect">
            <a:avLst>
              <a:gd name="adj" fmla="val 12637"/>
            </a:avLst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82944" y="3004937"/>
            <a:ext cx="3379143" cy="1617284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03077" y="1429091"/>
            <a:ext cx="33286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Accelerator </a:t>
            </a:r>
            <a:r>
              <a:rPr lang="fr-FR" sz="1400" dirty="0" err="1" smtClean="0">
                <a:solidFill>
                  <a:srgbClr val="002060"/>
                </a:solidFill>
              </a:rPr>
              <a:t>magnets</a:t>
            </a:r>
            <a:r>
              <a:rPr lang="fr-FR" sz="1400" dirty="0" smtClean="0">
                <a:solidFill>
                  <a:srgbClr val="002060"/>
                </a:solidFill>
              </a:rPr>
              <a:t> for LHC</a:t>
            </a:r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 MQ </a:t>
            </a:r>
            <a:r>
              <a:rPr lang="fr-FR" sz="1400" dirty="0">
                <a:solidFill>
                  <a:srgbClr val="002060"/>
                </a:solidFill>
              </a:rPr>
              <a:t>		</a:t>
            </a:r>
            <a:r>
              <a:rPr lang="fr-FR" sz="1400" b="1" dirty="0">
                <a:solidFill>
                  <a:srgbClr val="002060"/>
                </a:solidFill>
              </a:rPr>
              <a:t>MQYY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	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28" y="2063378"/>
            <a:ext cx="1156858" cy="90148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4196" y="2104480"/>
            <a:ext cx="650386" cy="77686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216" y="1997826"/>
            <a:ext cx="908879" cy="7593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70236" y="4834071"/>
            <a:ext cx="3347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MRI </a:t>
            </a:r>
            <a:r>
              <a:rPr lang="fr-FR" sz="1400" dirty="0" err="1" smtClean="0">
                <a:solidFill>
                  <a:srgbClr val="002060"/>
                </a:solidFill>
              </a:rPr>
              <a:t>magnet</a:t>
            </a:r>
            <a:r>
              <a:rPr lang="fr-FR" sz="1400" dirty="0" smtClean="0">
                <a:solidFill>
                  <a:srgbClr val="002060"/>
                </a:solidFill>
              </a:rPr>
              <a:t>: </a:t>
            </a:r>
            <a:r>
              <a:rPr lang="fr-FR" sz="1400" b="1" dirty="0" smtClean="0">
                <a:solidFill>
                  <a:srgbClr val="002060"/>
                </a:solidFill>
              </a:rPr>
              <a:t>ISEULT</a:t>
            </a:r>
          </a:p>
          <a:p>
            <a:endParaRPr lang="fr-FR" sz="1400" dirty="0" smtClean="0">
              <a:solidFill>
                <a:srgbClr val="002060"/>
              </a:solidFill>
            </a:endParaRPr>
          </a:p>
        </p:txBody>
      </p:sp>
      <p:pic>
        <p:nvPicPr>
          <p:cNvPr id="15" name="Grafik 8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10707" y="3765017"/>
            <a:ext cx="1602796" cy="78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à coins arrondis 17"/>
          <p:cNvSpPr/>
          <p:nvPr/>
        </p:nvSpPr>
        <p:spPr>
          <a:xfrm>
            <a:off x="1316090" y="1007080"/>
            <a:ext cx="1078062" cy="460069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471098" y="1046523"/>
            <a:ext cx="973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2060"/>
                </a:solidFill>
              </a:rPr>
              <a:t>NbTi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3724521" y="1380275"/>
            <a:ext cx="2848812" cy="839699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775019" y="1380275"/>
            <a:ext cx="3328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FRESCA 2</a:t>
            </a:r>
            <a:endParaRPr lang="fr-FR" sz="1400" b="1" dirty="0">
              <a:solidFill>
                <a:srgbClr val="00B050"/>
              </a:solidFill>
            </a:endParaRPr>
          </a:p>
          <a:p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endParaRPr lang="fr-FR" sz="1400" dirty="0">
              <a:solidFill>
                <a:srgbClr val="00B050"/>
              </a:solidFill>
            </a:endParaRPr>
          </a:p>
          <a:p>
            <a:r>
              <a:rPr lang="fr-FR" sz="1400" dirty="0" smtClean="0">
                <a:solidFill>
                  <a:srgbClr val="00B050"/>
                </a:solidFill>
              </a:rPr>
              <a:t>	</a:t>
            </a:r>
          </a:p>
          <a:p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5105707" y="1007080"/>
            <a:ext cx="1078062" cy="460069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195039" y="1046523"/>
            <a:ext cx="103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Nb</a:t>
            </a:r>
            <a:r>
              <a:rPr lang="fr-FR" b="1" baseline="-25000" dirty="0" smtClean="0">
                <a:solidFill>
                  <a:srgbClr val="00B050"/>
                </a:solidFill>
              </a:rPr>
              <a:t>3</a:t>
            </a:r>
            <a:r>
              <a:rPr lang="fr-FR" b="1" dirty="0" smtClean="0">
                <a:solidFill>
                  <a:srgbClr val="00B050"/>
                </a:solidFill>
              </a:rPr>
              <a:t>Sn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1574" y="1639019"/>
            <a:ext cx="1745856" cy="53943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573333" y="1615458"/>
            <a:ext cx="23118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err="1" smtClean="0">
                <a:solidFill>
                  <a:srgbClr val="00B050"/>
                </a:solidFill>
              </a:rPr>
              <a:t>Dipole</a:t>
            </a:r>
            <a:r>
              <a:rPr lang="fr-FR" sz="1400" b="1" dirty="0" smtClean="0">
                <a:solidFill>
                  <a:srgbClr val="00B050"/>
                </a:solidFill>
              </a:rPr>
              <a:t> and Quad for FCC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02629" y="2206341"/>
            <a:ext cx="23257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err="1" smtClean="0">
                <a:solidFill>
                  <a:srgbClr val="00B050"/>
                </a:solidFill>
              </a:rPr>
              <a:t>Technology</a:t>
            </a: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err="1" smtClean="0">
                <a:solidFill>
                  <a:srgbClr val="00B050"/>
                </a:solidFill>
              </a:rPr>
              <a:t>development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7388832" y="3158942"/>
            <a:ext cx="1078062" cy="460069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491114" y="3184820"/>
            <a:ext cx="96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C000"/>
                </a:solidFill>
              </a:rPr>
              <a:t>MgB</a:t>
            </a:r>
            <a:r>
              <a:rPr lang="fr-FR" b="1" baseline="-25000" dirty="0" smtClean="0">
                <a:solidFill>
                  <a:srgbClr val="FFC000"/>
                </a:solidFill>
              </a:rPr>
              <a:t>2</a:t>
            </a:r>
            <a:endParaRPr lang="fr-FR" b="1" baseline="-25000" dirty="0">
              <a:solidFill>
                <a:srgbClr val="FFC000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940449" y="3707714"/>
            <a:ext cx="2387945" cy="460069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956512" y="3650066"/>
            <a:ext cx="2394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HTS =&gt; </a:t>
            </a:r>
            <a:r>
              <a:rPr lang="fr-FR" b="1" dirty="0" err="1" smtClean="0">
                <a:solidFill>
                  <a:srgbClr val="C00000"/>
                </a:solidFill>
              </a:rPr>
              <a:t>ReBCO</a:t>
            </a:r>
            <a:endParaRPr lang="fr-FR" b="1" baseline="-25000" dirty="0">
              <a:solidFill>
                <a:srgbClr val="C00000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028231" y="5160472"/>
            <a:ext cx="2919099" cy="1459737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191047" y="5180956"/>
            <a:ext cx="28585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For high </a:t>
            </a:r>
            <a:r>
              <a:rPr lang="fr-FR" sz="1400" b="1" dirty="0" err="1" smtClean="0">
                <a:solidFill>
                  <a:srgbClr val="C00000"/>
                </a:solidFill>
              </a:rPr>
              <a:t>field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magnets</a:t>
            </a:r>
            <a:endParaRPr lang="fr-FR" sz="1400" b="1" dirty="0">
              <a:solidFill>
                <a:srgbClr val="C00000"/>
              </a:solidFill>
            </a:endParaRP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355" y="2476025"/>
            <a:ext cx="791619" cy="1001075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382" y="2507348"/>
            <a:ext cx="772432" cy="958881"/>
          </a:xfrm>
          <a:prstGeom prst="rect">
            <a:avLst/>
          </a:prstGeom>
        </p:spPr>
      </p:pic>
      <p:pic>
        <p:nvPicPr>
          <p:cNvPr id="42" name="Image 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8833" y="4841329"/>
            <a:ext cx="1073600" cy="575143"/>
          </a:xfrm>
          <a:prstGeom prst="rect">
            <a:avLst/>
          </a:prstGeom>
        </p:spPr>
      </p:pic>
      <p:pic>
        <p:nvPicPr>
          <p:cNvPr id="47" name="Image 46" descr="C:\Documents_Thib\01_CEA\01_NOUGAT\05_Experimental\01_GS-MI\01_GS_MI_1\Photos_bobinage\DSCN4311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333" y="5509217"/>
            <a:ext cx="685296" cy="913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4304" y="5472103"/>
            <a:ext cx="911942" cy="966273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4091666" y="4237612"/>
            <a:ext cx="196256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For </a:t>
            </a:r>
            <a:r>
              <a:rPr lang="fr-FR" sz="1400" b="1" dirty="0" err="1" smtClean="0">
                <a:solidFill>
                  <a:srgbClr val="C00000"/>
                </a:solidFill>
              </a:rPr>
              <a:t>accelerator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magnets</a:t>
            </a:r>
            <a:endParaRPr lang="fr-FR" sz="1400" b="1" dirty="0" smtClean="0">
              <a:solidFill>
                <a:srgbClr val="C00000"/>
              </a:solidFill>
            </a:endParaRPr>
          </a:p>
          <a:p>
            <a:r>
              <a:rPr lang="fr-FR" sz="1400" b="1" dirty="0" smtClean="0">
                <a:solidFill>
                  <a:srgbClr val="C00000"/>
                </a:solidFill>
              </a:rPr>
              <a:t>EUCARD</a:t>
            </a:r>
          </a:p>
          <a:p>
            <a:endParaRPr lang="fr-FR" sz="1400" b="1" dirty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endParaRPr lang="fr-FR" sz="1400" b="1" dirty="0" smtClean="0">
              <a:solidFill>
                <a:srgbClr val="C00000"/>
              </a:solidFill>
            </a:endParaRPr>
          </a:p>
          <a:p>
            <a:r>
              <a:rPr lang="fr-FR" sz="1400" b="1" dirty="0" smtClean="0">
                <a:solidFill>
                  <a:srgbClr val="C00000"/>
                </a:solidFill>
              </a:rPr>
              <a:t>EUCARD2</a:t>
            </a:r>
            <a:endParaRPr lang="fr-FR" sz="1400" b="1" dirty="0">
              <a:solidFill>
                <a:srgbClr val="C00000"/>
              </a:solidFill>
            </a:endParaRPr>
          </a:p>
        </p:txBody>
      </p:sp>
      <p:pic>
        <p:nvPicPr>
          <p:cNvPr id="48" name="Photo assemblage bobine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2933" y="5512844"/>
            <a:ext cx="1070545" cy="892420"/>
          </a:xfrm>
          <a:prstGeom prst="rect">
            <a:avLst/>
          </a:prstGeom>
          <a:ln w="19050">
            <a:noFill/>
            <a:prstDash val="sysDot"/>
          </a:ln>
          <a:effectLst/>
        </p:spPr>
      </p:pic>
      <p:grpSp>
        <p:nvGrpSpPr>
          <p:cNvPr id="49" name="Group 12"/>
          <p:cNvGrpSpPr>
            <a:grpSpLocks noChangeAspect="1"/>
          </p:cNvGrpSpPr>
          <p:nvPr/>
        </p:nvGrpSpPr>
        <p:grpSpPr>
          <a:xfrm>
            <a:off x="7974006" y="1974859"/>
            <a:ext cx="931344" cy="859887"/>
            <a:chOff x="6677269" y="1104900"/>
            <a:chExt cx="3146180" cy="2904790"/>
          </a:xfrm>
        </p:grpSpPr>
        <p:pic>
          <p:nvPicPr>
            <p:cNvPr id="50" name="Picture 4"/>
            <p:cNvPicPr>
              <a:picLocks noChangeAspect="1"/>
            </p:cNvPicPr>
            <p:nvPr/>
          </p:nvPicPr>
          <p:blipFill rotWithShape="1"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5174" y="1104900"/>
              <a:ext cx="1438275" cy="2904790"/>
            </a:xfrm>
            <a:prstGeom prst="rect">
              <a:avLst/>
            </a:prstGeom>
          </p:spPr>
        </p:pic>
        <p:pic>
          <p:nvPicPr>
            <p:cNvPr id="51" name="Picture 11"/>
            <p:cNvPicPr>
              <a:picLocks noChangeAspect="1"/>
            </p:cNvPicPr>
            <p:nvPr/>
          </p:nvPicPr>
          <p:blipFill rotWithShape="1"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7269" y="1217218"/>
              <a:ext cx="1717431" cy="2785329"/>
            </a:xfrm>
            <a:prstGeom prst="rect">
              <a:avLst/>
            </a:prstGeom>
          </p:spPr>
        </p:pic>
      </p:grpSp>
      <p:sp>
        <p:nvSpPr>
          <p:cNvPr id="52" name="Rectangle 51"/>
          <p:cNvSpPr/>
          <p:nvPr/>
        </p:nvSpPr>
        <p:spPr>
          <a:xfrm>
            <a:off x="6436613" y="3721219"/>
            <a:ext cx="25978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FFC000"/>
                </a:solidFill>
              </a:rPr>
              <a:t>LOTUS: radio isotope production</a:t>
            </a:r>
          </a:p>
          <a:p>
            <a:endParaRPr lang="fr-FR" sz="1400" b="1" dirty="0">
              <a:solidFill>
                <a:srgbClr val="FFC000"/>
              </a:solidFill>
            </a:endParaRPr>
          </a:p>
          <a:p>
            <a:r>
              <a:rPr lang="fr-FR" sz="1400" b="1" dirty="0" err="1" smtClean="0">
                <a:solidFill>
                  <a:srgbClr val="FFC000"/>
                </a:solidFill>
              </a:rPr>
              <a:t>Conductor</a:t>
            </a:r>
            <a:r>
              <a:rPr lang="fr-FR" sz="1400" b="1" dirty="0" smtClean="0">
                <a:solidFill>
                  <a:srgbClr val="FFC000"/>
                </a:solidFill>
              </a:rPr>
              <a:t> </a:t>
            </a:r>
            <a:r>
              <a:rPr lang="fr-FR" sz="1400" b="1" dirty="0" err="1" smtClean="0">
                <a:solidFill>
                  <a:srgbClr val="FFC000"/>
                </a:solidFill>
              </a:rPr>
              <a:t>characterization</a:t>
            </a:r>
            <a:endParaRPr lang="fr-FR" sz="1400" b="1" dirty="0">
              <a:solidFill>
                <a:srgbClr val="FFC000"/>
              </a:solidFill>
            </a:endParaRPr>
          </a:p>
        </p:txBody>
      </p:sp>
      <p:pic>
        <p:nvPicPr>
          <p:cNvPr id="55" name="Image 54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169" y="3585393"/>
            <a:ext cx="1010730" cy="953747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2817" y="3024668"/>
            <a:ext cx="3328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</a:rPr>
              <a:t>Other</a:t>
            </a:r>
            <a:r>
              <a:rPr lang="fr-FR" sz="1400" dirty="0" smtClean="0">
                <a:solidFill>
                  <a:srgbClr val="002060"/>
                </a:solidFill>
              </a:rPr>
              <a:t> Accelerator </a:t>
            </a:r>
            <a:r>
              <a:rPr lang="fr-FR" sz="1400" dirty="0" err="1" smtClean="0">
                <a:solidFill>
                  <a:srgbClr val="002060"/>
                </a:solidFill>
              </a:rPr>
              <a:t>Magnet</a:t>
            </a:r>
            <a:endParaRPr lang="fr-FR" sz="1400" dirty="0" smtClean="0">
              <a:solidFill>
                <a:srgbClr val="002060"/>
              </a:solidFill>
            </a:endParaRPr>
          </a:p>
          <a:p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SARAF</a:t>
            </a:r>
            <a:r>
              <a:rPr lang="fr-FR" sz="1400" dirty="0">
                <a:solidFill>
                  <a:srgbClr val="002060"/>
                </a:solidFill>
              </a:rPr>
              <a:t>		</a:t>
            </a:r>
            <a:r>
              <a:rPr lang="fr-FR" sz="1400" dirty="0" smtClean="0">
                <a:solidFill>
                  <a:srgbClr val="002060"/>
                </a:solidFill>
              </a:rPr>
              <a:t>FAIR </a:t>
            </a:r>
            <a:r>
              <a:rPr lang="fr-FR" sz="1400" b="1" dirty="0" err="1" smtClean="0">
                <a:solidFill>
                  <a:srgbClr val="002060"/>
                </a:solidFill>
              </a:rPr>
              <a:t>SuperFRS</a:t>
            </a:r>
            <a:endParaRPr lang="fr-FR" sz="1400" b="1" dirty="0">
              <a:solidFill>
                <a:srgbClr val="002060"/>
              </a:solidFill>
            </a:endParaRPr>
          </a:p>
          <a:p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	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6631" y="2015103"/>
            <a:ext cx="992528" cy="870121"/>
          </a:xfrm>
          <a:prstGeom prst="rect">
            <a:avLst/>
          </a:prstGeom>
        </p:spPr>
      </p:pic>
      <p:sp>
        <p:nvSpPr>
          <p:cNvPr id="20" name="Rectangle à coins arrondis 19"/>
          <p:cNvSpPr/>
          <p:nvPr/>
        </p:nvSpPr>
        <p:spPr>
          <a:xfrm>
            <a:off x="290989" y="5566300"/>
            <a:ext cx="3652259" cy="959044"/>
          </a:xfrm>
          <a:prstGeom prst="roundRect">
            <a:avLst>
              <a:gd name="adj" fmla="val 12637"/>
            </a:avLst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pic>
        <p:nvPicPr>
          <p:cNvPr id="7" name="Image 6" descr="C:\Projet WAVE neutrons\Documentation WAVE\Docs P. LAVIE\Image Wave\Image Wave.JPG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363984" y="5619875"/>
            <a:ext cx="988465" cy="78109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ZoneTexte 18"/>
          <p:cNvSpPr txBox="1"/>
          <p:nvPr/>
        </p:nvSpPr>
        <p:spPr>
          <a:xfrm>
            <a:off x="1297741" y="5608813"/>
            <a:ext cx="2519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002060"/>
                </a:solidFill>
              </a:rPr>
              <a:t>Special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magnet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WAVE</a:t>
            </a:r>
            <a:r>
              <a:rPr lang="fr-FR" sz="1400" dirty="0" smtClean="0">
                <a:solidFill>
                  <a:srgbClr val="002060"/>
                </a:solidFill>
              </a:rPr>
              <a:t>: neutron diffraction=&gt; </a:t>
            </a:r>
            <a:r>
              <a:rPr lang="fr-FR" sz="1400" dirty="0" err="1" smtClean="0">
                <a:solidFill>
                  <a:srgbClr val="002060"/>
                </a:solidFill>
              </a:rPr>
              <a:t>condensed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matter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physics</a:t>
            </a:r>
            <a:endParaRPr lang="fr-FR" sz="1400" dirty="0" smtClean="0">
              <a:solidFill>
                <a:srgbClr val="002060"/>
              </a:solidFill>
            </a:endParaRPr>
          </a:p>
        </p:txBody>
      </p:sp>
      <p:sp>
        <p:nvSpPr>
          <p:cNvPr id="53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Superconducting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663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Superconducting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endParaRPr lang="fr-FR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30232" y="1866788"/>
            <a:ext cx="3371491" cy="252675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484319" y="3527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ATLAS Barrel </a:t>
            </a:r>
            <a:r>
              <a:rPr lang="fr-FR" dirty="0" err="1" smtClean="0">
                <a:solidFill>
                  <a:srgbClr val="0070C0"/>
                </a:solidFill>
              </a:rPr>
              <a:t>Toroid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Magnet</a:t>
            </a:r>
            <a:r>
              <a:rPr lang="fr-FR" dirty="0" smtClean="0">
                <a:solidFill>
                  <a:srgbClr val="0070C0"/>
                </a:solidFill>
              </a:rPr>
              <a:t> (LHC, CERN)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CMS </a:t>
            </a:r>
            <a:r>
              <a:rPr lang="fr-FR" dirty="0" err="1" smtClean="0">
                <a:solidFill>
                  <a:srgbClr val="0070C0"/>
                </a:solidFill>
              </a:rPr>
              <a:t>Solenoid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Magnet</a:t>
            </a:r>
            <a:r>
              <a:rPr lang="fr-FR" dirty="0" smtClean="0">
                <a:solidFill>
                  <a:srgbClr val="0070C0"/>
                </a:solidFill>
              </a:rPr>
              <a:t> (LHC, CERN)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70629" y="4612506"/>
            <a:ext cx="5690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solidFill>
                  <a:srgbClr val="0070C0"/>
                </a:solidFill>
              </a:rPr>
              <a:t>Large </a:t>
            </a:r>
            <a:r>
              <a:rPr lang="fr-FR" dirty="0" err="1" smtClean="0">
                <a:solidFill>
                  <a:srgbClr val="0070C0"/>
                </a:solidFill>
              </a:rPr>
              <a:t>acceptance</a:t>
            </a:r>
            <a:r>
              <a:rPr lang="fr-FR" dirty="0" smtClean="0">
                <a:solidFill>
                  <a:srgbClr val="0070C0"/>
                </a:solidFill>
              </a:rPr>
              <a:t> SC </a:t>
            </a:r>
            <a:r>
              <a:rPr lang="fr-FR" dirty="0" err="1" smtClean="0">
                <a:solidFill>
                  <a:srgbClr val="0070C0"/>
                </a:solidFill>
              </a:rPr>
              <a:t>dipole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FR" dirty="0" smtClean="0">
                <a:solidFill>
                  <a:srgbClr val="0070C0"/>
                </a:solidFill>
              </a:rPr>
              <a:t>(R3B-GLAD GSI Darmstadt</a:t>
            </a:r>
            <a:r>
              <a:rPr lang="fr-FR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484319" y="1102803"/>
            <a:ext cx="89455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C0528"/>
                </a:solidFill>
              </a:rPr>
              <a:t>SACM is </a:t>
            </a:r>
            <a:r>
              <a:rPr lang="en-US" dirty="0" smtClean="0">
                <a:solidFill>
                  <a:srgbClr val="DC0528"/>
                </a:solidFill>
              </a:rPr>
              <a:t>also developing superconducting magnets for physics detectors</a:t>
            </a:r>
            <a:endParaRPr lang="fr-FR" dirty="0"/>
          </a:p>
        </p:txBody>
      </p:sp>
      <p:pic>
        <p:nvPicPr>
          <p:cNvPr id="15" name="Picture 4" descr="BT 4 Nov 0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9" y="1831478"/>
            <a:ext cx="2379215" cy="150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957" y="1611347"/>
            <a:ext cx="1475492" cy="194916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198" y="4325268"/>
            <a:ext cx="2794402" cy="230312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334608" y="5839829"/>
            <a:ext cx="5690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err="1" smtClean="0">
                <a:solidFill>
                  <a:srgbClr val="0070C0"/>
                </a:solidFill>
              </a:rPr>
              <a:t>MadMax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Axion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experiment</a:t>
            </a:r>
            <a:endParaRPr lang="fr-FR" dirty="0" smtClean="0">
              <a:solidFill>
                <a:srgbClr val="0070C0"/>
              </a:solidFill>
            </a:endParaRPr>
          </a:p>
          <a:p>
            <a:pPr algn="ctr"/>
            <a:r>
              <a:rPr lang="fr-FR" dirty="0" smtClean="0">
                <a:solidFill>
                  <a:srgbClr val="0070C0"/>
                </a:solidFill>
              </a:rPr>
              <a:t>(MPI Munich)</a:t>
            </a:r>
            <a:endParaRPr lang="fr-FR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9796" y="24714"/>
            <a:ext cx="6599845" cy="955548"/>
          </a:xfrm>
        </p:spPr>
        <p:txBody>
          <a:bodyPr/>
          <a:lstStyle/>
          <a:p>
            <a:r>
              <a:rPr lang="fr-FR" sz="2400" dirty="0" err="1" smtClean="0"/>
              <a:t>Cryogenics</a:t>
            </a:r>
            <a:endParaRPr lang="fr-FR" sz="2400" dirty="0"/>
          </a:p>
        </p:txBody>
      </p:sp>
      <p:pic>
        <p:nvPicPr>
          <p:cNvPr id="7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352" y="976193"/>
            <a:ext cx="7564946" cy="2473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007179" y="4400828"/>
            <a:ext cx="2375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70C0"/>
                </a:solidFill>
              </a:rPr>
              <a:t>Large </a:t>
            </a:r>
            <a:r>
              <a:rPr lang="fr-FR" sz="2000" dirty="0" err="1">
                <a:solidFill>
                  <a:srgbClr val="0070C0"/>
                </a:solidFill>
              </a:rPr>
              <a:t>c</a:t>
            </a:r>
            <a:r>
              <a:rPr lang="fr-FR" sz="2000" dirty="0" err="1" smtClean="0">
                <a:solidFill>
                  <a:srgbClr val="0070C0"/>
                </a:solidFill>
              </a:rPr>
              <a:t>oil</a:t>
            </a:r>
            <a:r>
              <a:rPr lang="fr-FR" sz="2000" dirty="0" smtClean="0">
                <a:solidFill>
                  <a:srgbClr val="0070C0"/>
                </a:solidFill>
              </a:rPr>
              <a:t> </a:t>
            </a:r>
            <a:r>
              <a:rPr lang="fr-FR" sz="2000" dirty="0" err="1" smtClean="0">
                <a:solidFill>
                  <a:srgbClr val="0070C0"/>
                </a:solidFill>
              </a:rPr>
              <a:t>testing</a:t>
            </a:r>
            <a:r>
              <a:rPr lang="fr-FR" sz="2000" dirty="0" smtClean="0">
                <a:solidFill>
                  <a:srgbClr val="0070C0"/>
                </a:solidFill>
              </a:rPr>
              <a:t> </a:t>
            </a:r>
            <a:r>
              <a:rPr lang="fr-FR" sz="2000" dirty="0" err="1" smtClean="0">
                <a:solidFill>
                  <a:srgbClr val="0070C0"/>
                </a:solidFill>
              </a:rPr>
              <a:t>facilities</a:t>
            </a:r>
            <a:endParaRPr lang="fr-FR" sz="2000" dirty="0">
              <a:solidFill>
                <a:srgbClr val="0070C0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154" y="3445279"/>
            <a:ext cx="2133785" cy="320677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825921" y="5944167"/>
            <a:ext cx="3720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70C0"/>
                </a:solidFill>
              </a:rPr>
              <a:t>R&amp;D </a:t>
            </a:r>
            <a:r>
              <a:rPr lang="fr-FR" sz="2000" dirty="0" err="1" smtClean="0">
                <a:solidFill>
                  <a:srgbClr val="0070C0"/>
                </a:solidFill>
              </a:rPr>
              <a:t>activities</a:t>
            </a:r>
            <a:r>
              <a:rPr lang="fr-FR" sz="2000" dirty="0" smtClean="0">
                <a:solidFill>
                  <a:srgbClr val="0070C0"/>
                </a:solidFill>
              </a:rPr>
              <a:t> for new </a:t>
            </a:r>
            <a:r>
              <a:rPr lang="fr-FR" sz="2000" dirty="0" err="1" smtClean="0">
                <a:solidFill>
                  <a:srgbClr val="0070C0"/>
                </a:solidFill>
              </a:rPr>
              <a:t>cooling</a:t>
            </a:r>
            <a:r>
              <a:rPr lang="fr-FR" sz="2000" dirty="0" smtClean="0">
                <a:solidFill>
                  <a:srgbClr val="0070C0"/>
                </a:solidFill>
              </a:rPr>
              <a:t> solutions  </a:t>
            </a:r>
            <a:endParaRPr lang="fr-FR" sz="2000" dirty="0">
              <a:solidFill>
                <a:srgbClr val="0070C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13" y="3860730"/>
            <a:ext cx="3624888" cy="194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42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E821-0E55-D048-AA9A-9F01F8117D86}" type="datetime1">
              <a:rPr lang="fr-FR" smtClean="0"/>
              <a:pPr/>
              <a:t>07/10/2020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09837" y="2219751"/>
            <a:ext cx="3600050" cy="1414462"/>
          </a:xfrm>
        </p:spPr>
        <p:txBody>
          <a:bodyPr/>
          <a:lstStyle/>
          <a:p>
            <a:pPr algn="ctr"/>
            <a:r>
              <a:rPr lang="fr-FR" dirty="0" err="1" smtClean="0"/>
              <a:t>Highlights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06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E821-0E55-D048-AA9A-9F01F8117D86}" type="datetime1">
              <a:rPr lang="fr-FR" smtClean="0"/>
              <a:pPr/>
              <a:t>07/10/2020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/>
              <a:t>O</a:t>
            </a:r>
            <a:r>
              <a:rPr lang="fr-FR" dirty="0" err="1" smtClean="0"/>
              <a:t>verview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74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MQYY(M)</a:t>
            </a:r>
            <a:br>
              <a:rPr lang="fr-FR" dirty="0" smtClean="0"/>
            </a:br>
            <a:r>
              <a:rPr lang="fr-FR" dirty="0" err="1" smtClean="0"/>
              <a:t>Quadrupole</a:t>
            </a:r>
            <a:r>
              <a:rPr lang="fr-FR" dirty="0" smtClean="0"/>
              <a:t> en </a:t>
            </a:r>
            <a:r>
              <a:rPr lang="fr-FR" dirty="0" err="1" smtClean="0"/>
              <a:t>N</a:t>
            </a:r>
            <a:r>
              <a:rPr lang="fr-FR" cap="none" dirty="0" err="1" smtClean="0"/>
              <a:t>b</a:t>
            </a:r>
            <a:r>
              <a:rPr lang="fr-FR" dirty="0" err="1" smtClean="0"/>
              <a:t>T</a:t>
            </a:r>
            <a:r>
              <a:rPr lang="fr-FR" cap="none" dirty="0" err="1" smtClean="0"/>
              <a:t>i</a:t>
            </a:r>
            <a:endParaRPr lang="fr-FR" cap="none" dirty="0"/>
          </a:p>
        </p:txBody>
      </p:sp>
      <p:sp>
        <p:nvSpPr>
          <p:cNvPr id="6" name="Flèche droite 5"/>
          <p:cNvSpPr/>
          <p:nvPr/>
        </p:nvSpPr>
        <p:spPr>
          <a:xfrm rot="5400000">
            <a:off x="838187" y="3176606"/>
            <a:ext cx="354092" cy="246222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04822" y="1560221"/>
            <a:ext cx="1242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2060"/>
                </a:solidFill>
              </a:rPr>
              <a:t>MQYY (3,67 m)</a:t>
            </a:r>
            <a:endParaRPr lang="fr-FR" sz="1200" dirty="0">
              <a:solidFill>
                <a:srgbClr val="00206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8101" y="3650972"/>
            <a:ext cx="1455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2060"/>
                </a:solidFill>
              </a:rPr>
              <a:t>MQYYM (1,35 m)</a:t>
            </a:r>
            <a:endParaRPr lang="fr-FR" sz="1200" dirty="0">
              <a:solidFill>
                <a:srgbClr val="00206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9210" y="4824202"/>
            <a:ext cx="2959254" cy="166458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29961" y="4783475"/>
            <a:ext cx="2410682" cy="1356009"/>
          </a:xfrm>
          <a:prstGeom prst="rect">
            <a:avLst/>
          </a:prstGeom>
        </p:spPr>
      </p:pic>
      <p:pic>
        <p:nvPicPr>
          <p:cNvPr id="14" name="Image 1" descr="image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3" y="5134623"/>
            <a:ext cx="1507081" cy="5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6870" y="4256138"/>
            <a:ext cx="1933931" cy="950374"/>
          </a:xfrm>
          <a:prstGeom prst="rect">
            <a:avLst/>
          </a:prstGeom>
        </p:spPr>
      </p:pic>
      <p:sp>
        <p:nvSpPr>
          <p:cNvPr id="16" name="Rectangle à coins arrondis 15"/>
          <p:cNvSpPr/>
          <p:nvPr/>
        </p:nvSpPr>
        <p:spPr>
          <a:xfrm>
            <a:off x="1703269" y="1065633"/>
            <a:ext cx="7391959" cy="274133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1675296" y="3965629"/>
            <a:ext cx="7391958" cy="273630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>
            <p:extLst/>
          </p:nvPr>
        </p:nvGraphicFramePr>
        <p:xfrm>
          <a:off x="4956261" y="66722"/>
          <a:ext cx="3098100" cy="8300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5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8017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Operating Gradient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120 T/m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017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Operating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4550 A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372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Bpeak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at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operation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6.42 T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9" name="Imag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448" y="5266407"/>
            <a:ext cx="1050311" cy="1400414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1763166" y="5373216"/>
            <a:ext cx="1306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Manufacture </a:t>
            </a:r>
            <a:r>
              <a:rPr lang="en-US" sz="1400" b="1" dirty="0">
                <a:solidFill>
                  <a:srgbClr val="002060"/>
                </a:solidFill>
              </a:rPr>
              <a:t>of coils at the CEA</a:t>
            </a: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644844" y="4047816"/>
            <a:ext cx="32220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Assembly of the magnet at CERN by the CEA team with CERN/927 support</a:t>
            </a:r>
            <a:endParaRPr lang="fr-FR" sz="1400" b="1" dirty="0">
              <a:solidFill>
                <a:srgbClr val="002060"/>
              </a:solidFill>
            </a:endParaRPr>
          </a:p>
        </p:txBody>
      </p:sp>
      <p:cxnSp>
        <p:nvCxnSpPr>
          <p:cNvPr id="4" name="Connecteur droit 3"/>
          <p:cNvCxnSpPr/>
          <p:nvPr/>
        </p:nvCxnSpPr>
        <p:spPr>
          <a:xfrm>
            <a:off x="5399248" y="1668373"/>
            <a:ext cx="0" cy="1982599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age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695" y="1698720"/>
            <a:ext cx="1894716" cy="581572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1763166" y="1121684"/>
            <a:ext cx="116051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rgbClr val="002060"/>
                </a:solidFill>
              </a:rPr>
              <a:t>A 4 m test coil was wound by </a:t>
            </a:r>
            <a:r>
              <a:rPr lang="en-US" sz="1300" b="1" dirty="0" err="1">
                <a:solidFill>
                  <a:srgbClr val="002060"/>
                </a:solidFill>
              </a:rPr>
              <a:t>Sigmaphi</a:t>
            </a:r>
            <a:r>
              <a:rPr lang="en-US" sz="1300" b="1" dirty="0">
                <a:solidFill>
                  <a:srgbClr val="002060"/>
                </a:solidFill>
              </a:rPr>
              <a:t> and another by </a:t>
            </a:r>
            <a:r>
              <a:rPr lang="en-US" sz="1300" b="1" dirty="0" err="1">
                <a:solidFill>
                  <a:srgbClr val="002060"/>
                </a:solidFill>
              </a:rPr>
              <a:t>Elytt</a:t>
            </a:r>
            <a:r>
              <a:rPr lang="en-US" sz="1300" b="1" dirty="0">
                <a:solidFill>
                  <a:srgbClr val="002060"/>
                </a:solidFill>
              </a:rPr>
              <a:t> Energy.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rgbClr val="002060"/>
                </a:solidFill>
              </a:rPr>
              <a:t>The mechanical structures demonstration </a:t>
            </a:r>
            <a:r>
              <a:rPr lang="en-US" sz="1300" b="1" dirty="0" err="1">
                <a:solidFill>
                  <a:srgbClr val="002060"/>
                </a:solidFill>
              </a:rPr>
              <a:t>programme</a:t>
            </a:r>
            <a:r>
              <a:rPr lang="en-US" sz="1300" b="1" dirty="0">
                <a:solidFill>
                  <a:srgbClr val="002060"/>
                </a:solidFill>
              </a:rPr>
              <a:t> is in its final phase. </a:t>
            </a: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192" y="1674021"/>
            <a:ext cx="1285014" cy="650249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704" y="2066668"/>
            <a:ext cx="972511" cy="1722803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8796" y="2367806"/>
            <a:ext cx="2195028" cy="1067028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2345" y="2348880"/>
            <a:ext cx="2755024" cy="1068036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74" y="2476037"/>
            <a:ext cx="853849" cy="880955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3141883" y="3444349"/>
            <a:ext cx="1888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</a:rPr>
              <a:t>Aluminum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collars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4956261" y="3454521"/>
            <a:ext cx="3627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2060"/>
                </a:solidFill>
              </a:rPr>
              <a:t>SS </a:t>
            </a:r>
            <a:r>
              <a:rPr lang="fr-FR" sz="1400" dirty="0" err="1" smtClean="0">
                <a:solidFill>
                  <a:srgbClr val="002060"/>
                </a:solidFill>
              </a:rPr>
              <a:t>collars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80" y="4005064"/>
            <a:ext cx="976712" cy="799235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15" y="1962527"/>
            <a:ext cx="1526558" cy="103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6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FRESCA 2 Nb3Sn </a:t>
            </a:r>
            <a:r>
              <a:rPr lang="fr-FR" dirty="0" err="1" smtClean="0"/>
              <a:t>dipole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F7CE-97EC-4586-B3DF-51FAF4B33A99}" type="datetime4">
              <a:rPr lang="fr-FR" smtClean="0"/>
              <a:pPr/>
              <a:t>7 octobre 2020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46837" y="1277071"/>
            <a:ext cx="89090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14.6 T in FRESCA2</a:t>
            </a:r>
            <a:r>
              <a:rPr lang="en-US" sz="1600" dirty="0">
                <a:solidFill>
                  <a:srgbClr val="666666"/>
                </a:solidFill>
              </a:rPr>
              <a:t>, </a:t>
            </a:r>
            <a:r>
              <a:rPr lang="en-US" sz="1600" dirty="0" smtClean="0">
                <a:solidFill>
                  <a:srgbClr val="666666"/>
                </a:solidFill>
              </a:rPr>
              <a:t>in collaboration with CERN, a </a:t>
            </a:r>
            <a:r>
              <a:rPr lang="en-US" sz="1600" dirty="0">
                <a:solidFill>
                  <a:srgbClr val="666666"/>
                </a:solidFill>
              </a:rPr>
              <a:t>niobium-tin dipole magnet with an </a:t>
            </a:r>
            <a:r>
              <a:rPr lang="en-US" sz="1600" dirty="0">
                <a:solidFill>
                  <a:srgbClr val="0070C0"/>
                </a:solidFill>
              </a:rPr>
              <a:t>aperture of 100 mm</a:t>
            </a:r>
            <a:r>
              <a:rPr lang="en-US" sz="1600" dirty="0">
                <a:solidFill>
                  <a:srgbClr val="666666"/>
                </a:solidFill>
              </a:rPr>
              <a:t>, tested in early August 2017 at the HFM test station at CERN.</a:t>
            </a:r>
          </a:p>
          <a:p>
            <a:endParaRPr lang="en-US" sz="1600" dirty="0">
              <a:solidFill>
                <a:srgbClr val="666666"/>
              </a:solidFill>
            </a:endParaRPr>
          </a:p>
          <a:p>
            <a:r>
              <a:rPr lang="en-US" sz="1600" dirty="0">
                <a:solidFill>
                  <a:srgbClr val="666666"/>
                </a:solidFill>
              </a:rPr>
              <a:t>World record, with a stored energy of 3 MJ/m and mechanical forces never before achieved in this type of magnet, with a magnetic field homogeneity of around one percent over a length of 540 mm.</a:t>
            </a:r>
            <a:endParaRPr lang="fr-FR" sz="1600" dirty="0">
              <a:solidFill>
                <a:srgbClr val="666666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832" y="3315095"/>
            <a:ext cx="3712091" cy="278550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514" y="60156"/>
            <a:ext cx="1914138" cy="107318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50" y="3104154"/>
            <a:ext cx="5702028" cy="320739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4041" y="2737826"/>
            <a:ext cx="5952381" cy="3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4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Dipole</a:t>
            </a:r>
            <a:r>
              <a:rPr lang="fr-FR" dirty="0" smtClean="0"/>
              <a:t> model </a:t>
            </a:r>
            <a:r>
              <a:rPr lang="fr-FR" dirty="0" err="1" smtClean="0"/>
              <a:t>toward</a:t>
            </a:r>
            <a:r>
              <a:rPr lang="fr-FR" dirty="0" smtClean="0"/>
              <a:t> FCC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479412" y="1052736"/>
            <a:ext cx="8536360" cy="4968552"/>
          </a:xfrm>
        </p:spPr>
        <p:txBody>
          <a:bodyPr/>
          <a:lstStyle/>
          <a:p>
            <a:pPr marL="0">
              <a:spcBef>
                <a:spcPts val="0"/>
              </a:spcBef>
              <a:spcAft>
                <a:spcPts val="0"/>
              </a:spcAft>
            </a:pPr>
            <a:r>
              <a:rPr lang="fr-FR" sz="1400" b="1" dirty="0" smtClean="0">
                <a:solidFill>
                  <a:srgbClr val="002060"/>
                </a:solidFill>
                <a:latin typeface="+mn-lt"/>
              </a:rPr>
              <a:t>CERN-CEA collaboration agreement to design </a:t>
            </a:r>
            <a:r>
              <a:rPr lang="fr-FR" sz="1400" b="1" dirty="0">
                <a:solidFill>
                  <a:srgbClr val="002060"/>
                </a:solidFill>
                <a:latin typeface="+mn-lt"/>
              </a:rPr>
              <a:t>and </a:t>
            </a:r>
            <a:r>
              <a:rPr lang="fr-FR" sz="1400" b="1" dirty="0" err="1" smtClean="0">
                <a:solidFill>
                  <a:srgbClr val="002060"/>
                </a:solidFill>
                <a:latin typeface="+mn-lt"/>
              </a:rPr>
              <a:t>fabricate</a:t>
            </a:r>
            <a:r>
              <a:rPr lang="fr-FR" sz="1400" b="1" dirty="0" smtClean="0">
                <a:solidFill>
                  <a:srgbClr val="002060"/>
                </a:solidFill>
                <a:latin typeface="+mn-lt"/>
              </a:rPr>
              <a:t> a single aperture block model at CEA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Þ"/>
            </a:pP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F</a:t>
            </a:r>
            <a:r>
              <a:rPr lang="fr-FR" sz="1400" dirty="0" smtClean="0">
                <a:solidFill>
                  <a:srgbClr val="002060"/>
                </a:solidFill>
                <a:latin typeface="+mn-lt"/>
              </a:rPr>
              <a:t>CC </a:t>
            </a:r>
            <a:r>
              <a:rPr lang="fr-FR" sz="1400" dirty="0" err="1" smtClean="0">
                <a:solidFill>
                  <a:srgbClr val="C00000"/>
                </a:solidFill>
                <a:latin typeface="+mn-lt"/>
              </a:rPr>
              <a:t>F</a:t>
            </a:r>
            <a:r>
              <a:rPr lang="fr-FR" sz="1400" dirty="0" err="1" smtClean="0">
                <a:solidFill>
                  <a:srgbClr val="002060"/>
                </a:solidFill>
                <a:latin typeface="+mn-lt"/>
              </a:rPr>
              <a:t>lared</a:t>
            </a:r>
            <a:r>
              <a:rPr lang="fr-FR" sz="1400" dirty="0" smtClean="0">
                <a:solidFill>
                  <a:srgbClr val="002060"/>
                </a:solidFill>
                <a:latin typeface="+mn-lt"/>
              </a:rPr>
              <a:t>-ends </a:t>
            </a:r>
            <a:r>
              <a:rPr lang="fr-FR" sz="1400" dirty="0" err="1" smtClean="0">
                <a:solidFill>
                  <a:srgbClr val="C00000"/>
                </a:solidFill>
                <a:latin typeface="+mn-lt"/>
              </a:rPr>
              <a:t>D</a:t>
            </a:r>
            <a:r>
              <a:rPr lang="fr-FR" sz="1400" dirty="0" err="1" smtClean="0">
                <a:solidFill>
                  <a:srgbClr val="002060"/>
                </a:solidFill>
                <a:latin typeface="+mn-lt"/>
              </a:rPr>
              <a:t>ipole</a:t>
            </a:r>
            <a:r>
              <a:rPr lang="fr-FR" sz="14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1400" dirty="0" err="1" smtClean="0">
                <a:solidFill>
                  <a:srgbClr val="C00000"/>
                </a:solidFill>
                <a:latin typeface="+mn-lt"/>
              </a:rPr>
              <a:t>D</a:t>
            </a:r>
            <a:r>
              <a:rPr lang="fr-FR" sz="1400" dirty="0" err="1" smtClean="0">
                <a:solidFill>
                  <a:srgbClr val="002060"/>
                </a:solidFill>
                <a:latin typeface="+mn-lt"/>
              </a:rPr>
              <a:t>emonstrator</a:t>
            </a:r>
            <a:r>
              <a:rPr lang="fr-FR" sz="1400" dirty="0" smtClean="0">
                <a:solidFill>
                  <a:srgbClr val="002060"/>
                </a:solidFill>
                <a:latin typeface="+mn-lt"/>
              </a:rPr>
              <a:t>: F2D2 =&gt; as close as possible to ECC</a:t>
            </a:r>
          </a:p>
          <a:p>
            <a:pPr marL="0">
              <a:spcBef>
                <a:spcPts val="0"/>
              </a:spcBef>
              <a:spcAft>
                <a:spcPts val="0"/>
              </a:spcAft>
            </a:pPr>
            <a:endParaRPr lang="fr-FR" sz="1400" dirty="0" smtClean="0">
              <a:solidFill>
                <a:srgbClr val="002060"/>
              </a:solidFill>
              <a:latin typeface="+mn-lt"/>
            </a:endParaRPr>
          </a:p>
          <a:p>
            <a:pPr marL="270000" lvl="1"/>
            <a:endParaRPr lang="fr-FR" sz="14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80808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533" y="1760177"/>
            <a:ext cx="2799530" cy="2202474"/>
          </a:xfrm>
          <a:prstGeom prst="rect">
            <a:avLst/>
          </a:prstGeom>
        </p:spPr>
      </p:pic>
      <p:graphicFrame>
        <p:nvGraphicFramePr>
          <p:cNvPr id="12" name="Espace réservé du contenu 6"/>
          <p:cNvGraphicFramePr>
            <a:graphicFrameLocks/>
          </p:cNvGraphicFramePr>
          <p:nvPr>
            <p:extLst/>
          </p:nvPr>
        </p:nvGraphicFramePr>
        <p:xfrm>
          <a:off x="6858307" y="2998865"/>
          <a:ext cx="2176178" cy="30784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288764">
                  <a:extLst>
                    <a:ext uri="{9D8B030D-6E8A-4147-A177-3AD203B41FA5}">
                      <a16:colId xmlns:a16="http://schemas.microsoft.com/office/drawing/2014/main" val="3566734237"/>
                    </a:ext>
                  </a:extLst>
                </a:gridCol>
                <a:gridCol w="887414">
                  <a:extLst>
                    <a:ext uri="{9D8B030D-6E8A-4147-A177-3AD203B41FA5}">
                      <a16:colId xmlns:a16="http://schemas.microsoft.com/office/drawing/2014/main" val="2877814412"/>
                    </a:ext>
                  </a:extLst>
                </a:gridCol>
              </a:tblGrid>
              <a:tr h="226623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2D </a:t>
                      </a:r>
                      <a:r>
                        <a:rPr lang="fr-FR" sz="1000" dirty="0" err="1" smtClean="0"/>
                        <a:t>magnetic</a:t>
                      </a:r>
                      <a:r>
                        <a:rPr lang="fr-FR" sz="1000" dirty="0" smtClean="0"/>
                        <a:t> </a:t>
                      </a:r>
                      <a:r>
                        <a:rPr lang="fr-FR" sz="1000" dirty="0" err="1" smtClean="0"/>
                        <a:t>parameters</a:t>
                      </a:r>
                      <a:endParaRPr lang="fr-FR" sz="1000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245649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I</a:t>
                      </a:r>
                      <a:r>
                        <a:rPr lang="fr-FR" sz="1000" b="1" baseline="-25000" dirty="0" err="1" smtClean="0">
                          <a:solidFill>
                            <a:srgbClr val="002060"/>
                          </a:solidFill>
                        </a:rPr>
                        <a:t>op</a:t>
                      </a:r>
                      <a:endParaRPr lang="fr-FR" sz="1000" b="1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10469 A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180217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LL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margin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HF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14.0 %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LL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margin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 15.4%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245405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err="1" smtClean="0">
                          <a:solidFill>
                            <a:srgbClr val="002060"/>
                          </a:solidFill>
                        </a:rPr>
                        <a:t>bore</a:t>
                      </a:r>
                      <a:endParaRPr lang="fr-FR" sz="1000" b="1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-15.54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T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03132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err="1" smtClean="0">
                          <a:solidFill>
                            <a:srgbClr val="002060"/>
                          </a:solidFill>
                        </a:rPr>
                        <a:t>peak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HF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16.20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T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675285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err="1" smtClean="0">
                          <a:solidFill>
                            <a:srgbClr val="002060"/>
                          </a:solidFill>
                        </a:rPr>
                        <a:t>peak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LF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11.85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T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114756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at nominal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2.98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415301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at injection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smtClean="0">
                          <a:solidFill>
                            <a:srgbClr val="002060"/>
                          </a:solidFill>
                        </a:rPr>
                        <a:t>-14.80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28846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-0.50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391489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fr-FR" sz="1000" b="1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-2.98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100296"/>
                  </a:ext>
                </a:extLst>
              </a:tr>
              <a:tr h="226623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b</a:t>
                      </a:r>
                      <a:r>
                        <a:rPr lang="fr-FR" sz="1000" b="1" baseline="-25000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fr-FR" sz="1000" b="1" baseline="-25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-1.46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195830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9938" y="1380803"/>
            <a:ext cx="1944547" cy="1443785"/>
          </a:xfrm>
          <a:prstGeom prst="rect">
            <a:avLst/>
          </a:prstGeom>
          <a:ln>
            <a:solidFill>
              <a:srgbClr val="002060"/>
            </a:solidFill>
          </a:ln>
        </p:spPr>
      </p:pic>
      <p:graphicFrame>
        <p:nvGraphicFramePr>
          <p:cNvPr id="13" name="Tableau 12"/>
          <p:cNvGraphicFramePr>
            <a:graphicFrameLocks noGrp="1"/>
          </p:cNvGraphicFramePr>
          <p:nvPr>
            <p:extLst/>
          </p:nvPr>
        </p:nvGraphicFramePr>
        <p:xfrm>
          <a:off x="68366" y="1718668"/>
          <a:ext cx="3980622" cy="29260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383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8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8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9434">
                <a:tc gridSpan="3">
                  <a:txBody>
                    <a:bodyPr/>
                    <a:lstStyle/>
                    <a:p>
                      <a:pPr algn="ctr"/>
                      <a:r>
                        <a:rPr lang="fr-FR" sz="1000" dirty="0" err="1" smtClean="0">
                          <a:solidFill>
                            <a:schemeClr val="bg1"/>
                          </a:solidFill>
                        </a:rPr>
                        <a:t>Conductor</a:t>
                      </a:r>
                      <a:r>
                        <a:rPr lang="fr-FR" sz="10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000" dirty="0" err="1" smtClean="0">
                          <a:solidFill>
                            <a:schemeClr val="bg1"/>
                          </a:solidFill>
                        </a:rPr>
                        <a:t>parameters</a:t>
                      </a:r>
                      <a:r>
                        <a:rPr lang="fr-FR" sz="1000" dirty="0" smtClean="0">
                          <a:solidFill>
                            <a:schemeClr val="bg1"/>
                          </a:solidFill>
                        </a:rPr>
                        <a:t>                                        HF                  LF</a:t>
                      </a:r>
                      <a:endParaRPr lang="fr-FR" sz="1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3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Strand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diameter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1.1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0.7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Cu/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non</a:t>
                      </a:r>
                      <a:r>
                        <a:rPr lang="fr-FR" sz="1000" b="1" baseline="0" dirty="0" err="1" smtClean="0">
                          <a:solidFill>
                            <a:srgbClr val="002060"/>
                          </a:solidFill>
                        </a:rPr>
                        <a:t>Cu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ratio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0,8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Jc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at 4.2</a:t>
                      </a:r>
                      <a:r>
                        <a:rPr lang="fr-FR" sz="1000" b="1" baseline="0" dirty="0" smtClean="0">
                          <a:solidFill>
                            <a:srgbClr val="002060"/>
                          </a:solidFill>
                        </a:rPr>
                        <a:t> K and 16 T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1200 A/mm2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number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of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strands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21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34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Unreacted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width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12.579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Unreacted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1.969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1.253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pPr marL="0" marR="0" lvl="0" indent="0" algn="l" defTabSz="40367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HT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dim.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4.6 %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4.5 %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HT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width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dim. change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1.3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%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Reacted</a:t>
                      </a:r>
                      <a:r>
                        <a:rPr lang="fr-FR" sz="1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width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12.74</a:t>
                      </a:r>
                      <a:r>
                        <a:rPr lang="fr-FR" sz="1000" baseline="0" dirty="0" smtClean="0">
                          <a:solidFill>
                            <a:srgbClr val="002060"/>
                          </a:solidFill>
                        </a:rPr>
                        <a:t>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Reacted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2.06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1.31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434">
                <a:tc>
                  <a:txBody>
                    <a:bodyPr/>
                    <a:lstStyle/>
                    <a:p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r>
                        <a:rPr lang="fr-FR" sz="1000" b="1" dirty="0" smtClean="0">
                          <a:solidFill>
                            <a:srgbClr val="002060"/>
                          </a:solidFill>
                        </a:rPr>
                        <a:t> at 50 </a:t>
                      </a:r>
                      <a:r>
                        <a:rPr lang="fr-FR" sz="1000" b="1" dirty="0" err="1" smtClean="0">
                          <a:solidFill>
                            <a:srgbClr val="002060"/>
                          </a:solidFill>
                        </a:rPr>
                        <a:t>MPa</a:t>
                      </a:r>
                      <a:endParaRPr lang="fr-FR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rgbClr val="002060"/>
                          </a:solidFill>
                        </a:rPr>
                        <a:t>0.150 mm</a:t>
                      </a:r>
                      <a:endParaRPr lang="fr-FR" sz="1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14" name="Imag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149" y="4888641"/>
            <a:ext cx="4561376" cy="1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9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Toward</a:t>
            </a:r>
            <a:r>
              <a:rPr lang="fr-FR" dirty="0"/>
              <a:t> HTS </a:t>
            </a:r>
            <a:r>
              <a:rPr lang="fr-FR" dirty="0" err="1"/>
              <a:t>accelerator</a:t>
            </a:r>
            <a:r>
              <a:rPr lang="fr-FR" dirty="0"/>
              <a:t> </a:t>
            </a:r>
            <a:r>
              <a:rPr lang="fr-FR" dirty="0" err="1"/>
              <a:t>magnets</a:t>
            </a:r>
            <a:r>
              <a:rPr lang="fr-FR" dirty="0"/>
              <a:t>: </a:t>
            </a:r>
            <a:r>
              <a:rPr lang="fr-FR" dirty="0" smtClean="0"/>
              <a:t>EUCARD</a:t>
            </a:r>
            <a:endParaRPr lang="fr-FR" dirty="0"/>
          </a:p>
        </p:txBody>
      </p:sp>
      <p:graphicFrame>
        <p:nvGraphicFramePr>
          <p:cNvPr id="5" name="Table 9"/>
          <p:cNvGraphicFramePr>
            <a:graphicFrameLocks noGrp="1"/>
          </p:cNvGraphicFramePr>
          <p:nvPr>
            <p:extLst/>
          </p:nvPr>
        </p:nvGraphicFramePr>
        <p:xfrm>
          <a:off x="47184" y="1079431"/>
          <a:ext cx="3248344" cy="164917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13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Nominal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current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A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2800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Central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field</a:t>
                      </a: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wo</a:t>
                      </a: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 / w SCIF </a:t>
                      </a:r>
                      <a:r>
                        <a:rPr lang="fr-FR" sz="1200" b="1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(screening </a:t>
                      </a:r>
                      <a:r>
                        <a:rPr lang="fr-FR" sz="1200" b="1" noProof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current</a:t>
                      </a:r>
                      <a:r>
                        <a:rPr lang="fr-FR" sz="1200" b="1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fr-FR" sz="1200" b="1" noProof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induced</a:t>
                      </a:r>
                      <a:r>
                        <a:rPr lang="fr-FR" sz="1200" b="1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fr-FR" sz="1200" b="1" noProof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field</a:t>
                      </a:r>
                      <a:r>
                        <a:rPr lang="fr-FR" sz="1200" b="1" noProof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fr-FR" sz="1200" b="1" noProof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T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5.4 / 4.7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Temperature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K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4.2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Stocked</a:t>
                      </a: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energy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kJ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12.5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Inductance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mH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3.2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Temperature</a:t>
                      </a: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margin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K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29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1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Load</a:t>
                      </a:r>
                      <a:r>
                        <a:rPr lang="fr-FR" sz="1200" b="1" noProof="0" dirty="0" smtClean="0">
                          <a:solidFill>
                            <a:srgbClr val="002060"/>
                          </a:solidFill>
                          <a:effectLst/>
                        </a:rPr>
                        <a:t> line </a:t>
                      </a:r>
                      <a:r>
                        <a:rPr lang="fr-FR" sz="1200" b="1" noProof="0" dirty="0" err="1" smtClean="0">
                          <a:solidFill>
                            <a:srgbClr val="002060"/>
                          </a:solidFill>
                          <a:effectLst/>
                        </a:rPr>
                        <a:t>margin</a:t>
                      </a:r>
                      <a:endParaRPr lang="fr-FR" sz="1200" b="1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%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noProof="0" dirty="0" smtClean="0">
                          <a:solidFill>
                            <a:srgbClr val="002060"/>
                          </a:solidFill>
                          <a:effectLst/>
                        </a:rPr>
                        <a:t>47</a:t>
                      </a:r>
                      <a:endParaRPr lang="fr-FR" sz="1200" noProof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9" name="Imag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871707"/>
            <a:ext cx="4139952" cy="201113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78850" y="5768643"/>
            <a:ext cx="4725198" cy="45364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Tested</a:t>
            </a:r>
            <a:r>
              <a:rPr lang="fr-FR" sz="1600" dirty="0" smtClean="0">
                <a:solidFill>
                  <a:srgbClr val="002060"/>
                </a:solidFill>
              </a:rPr>
              <a:t> at CEA Paris Saclay and </a:t>
            </a:r>
            <a:r>
              <a:rPr lang="fr-FR" sz="1600" dirty="0" err="1" smtClean="0">
                <a:solidFill>
                  <a:srgbClr val="002060"/>
                </a:solidFill>
              </a:rPr>
              <a:t>reached</a:t>
            </a:r>
            <a:r>
              <a:rPr lang="fr-FR" sz="1600" dirty="0" smtClean="0">
                <a:solidFill>
                  <a:srgbClr val="002060"/>
                </a:solidFill>
              </a:rPr>
              <a:t> 5.4 T</a:t>
            </a:r>
          </a:p>
          <a:p>
            <a:r>
              <a:rPr lang="fr-FR" sz="16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fr-FR" sz="1600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24" name="Image 23" descr="C:\DATA - MD2\124___05\IMG_3665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498225" y="3272295"/>
            <a:ext cx="2272296" cy="14974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526" y="2285845"/>
            <a:ext cx="5546993" cy="27300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490" y="1079431"/>
            <a:ext cx="2371550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6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4294967295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pPr>
              <a:defRPr/>
            </a:pPr>
            <a:fld id="{671C228F-C5BA-4844-BF22-14F4C8C8477C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sp>
        <p:nvSpPr>
          <p:cNvPr id="18" name="Titre 1"/>
          <p:cNvSpPr txBox="1">
            <a:spLocks/>
          </p:cNvSpPr>
          <p:nvPr/>
        </p:nvSpPr>
        <p:spPr bwMode="gray">
          <a:xfrm>
            <a:off x="1221292" y="-35509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fr-FR" sz="2200" b="1" i="0" kern="1200" cap="all" baseline="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3200" i="1" cap="none" dirty="0" err="1" smtClean="0">
                <a:solidFill>
                  <a:srgbClr val="FFFFFF"/>
                </a:solidFill>
              </a:rPr>
              <a:t>MadMax</a:t>
            </a:r>
            <a:endParaRPr lang="fr-FR" sz="3200" dirty="0">
              <a:solidFill>
                <a:srgbClr val="FFFFFF"/>
              </a:solidFill>
            </a:endParaRPr>
          </a:p>
        </p:txBody>
      </p:sp>
      <p:pic>
        <p:nvPicPr>
          <p:cNvPr id="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612" y="8830"/>
            <a:ext cx="2454878" cy="82004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60" y="1196752"/>
            <a:ext cx="4332513" cy="3568238"/>
          </a:xfrm>
          <a:prstGeom prst="rect">
            <a:avLst/>
          </a:prstGeom>
        </p:spPr>
      </p:pic>
      <p:pic>
        <p:nvPicPr>
          <p:cNvPr id="10" name="Image 9" descr="Capture d’écran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1542" y="2907473"/>
            <a:ext cx="1538245" cy="1062334"/>
          </a:xfrm>
          <a:prstGeom prst="rect">
            <a:avLst/>
          </a:prstGeom>
        </p:spPr>
      </p:pic>
      <p:pic>
        <p:nvPicPr>
          <p:cNvPr id="11" name="Grafik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873" y="1271215"/>
            <a:ext cx="3050412" cy="1525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Grafik 2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032123" y="2067982"/>
            <a:ext cx="2698591" cy="11050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Grafik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9787" y="2932912"/>
            <a:ext cx="1441498" cy="10708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842" y="62429"/>
            <a:ext cx="1636958" cy="81078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9575" y="5659451"/>
            <a:ext cx="451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A new QCD </a:t>
            </a:r>
            <a:r>
              <a:rPr lang="fr-FR" dirty="0" err="1" smtClean="0">
                <a:solidFill>
                  <a:srgbClr val="0070C0"/>
                </a:solidFill>
              </a:rPr>
              <a:t>Dark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Matter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Axion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Experiment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81" r="19648" b="27623"/>
          <a:stretch/>
        </p:blipFill>
        <p:spPr>
          <a:xfrm>
            <a:off x="4668131" y="4080859"/>
            <a:ext cx="4489120" cy="258124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715921" y="4903865"/>
            <a:ext cx="1706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 T </a:t>
            </a:r>
            <a:r>
              <a:rPr lang="fr-FR" dirty="0" err="1" smtClean="0"/>
              <a:t>NbTi</a:t>
            </a:r>
            <a:r>
              <a:rPr lang="fr-FR" dirty="0" smtClean="0"/>
              <a:t> </a:t>
            </a:r>
            <a:r>
              <a:rPr lang="fr-FR" dirty="0" err="1" smtClean="0"/>
              <a:t>coils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432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ISEULT </a:t>
            </a:r>
            <a:r>
              <a:rPr lang="en-US" dirty="0"/>
              <a:t>11.75T WB MRI MAGNET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335715" y="1273720"/>
            <a:ext cx="7115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Iseult project magnet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11.72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T-900 mm has reached its nominal field strength </a:t>
            </a:r>
          </a:p>
          <a:p>
            <a:pPr algn="ctr"/>
            <a:r>
              <a:rPr lang="en-US" sz="2400" dirty="0" smtClean="0">
                <a:solidFill>
                  <a:srgbClr val="FF3300"/>
                </a:solidFill>
              </a:rPr>
              <a:t>11.72 </a:t>
            </a:r>
            <a:r>
              <a:rPr lang="en-US" sz="2400" dirty="0" err="1">
                <a:solidFill>
                  <a:srgbClr val="FF3300"/>
                </a:solidFill>
              </a:rPr>
              <a:t>teslas</a:t>
            </a:r>
            <a:r>
              <a:rPr lang="en-US" sz="2400" dirty="0">
                <a:solidFill>
                  <a:srgbClr val="FF3300"/>
                </a:solidFill>
              </a:rPr>
              <a:t> on July 18, 2019.</a:t>
            </a:r>
            <a:endParaRPr lang="fr-FR" sz="2400" dirty="0">
              <a:solidFill>
                <a:srgbClr val="FF33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05" y="2767041"/>
            <a:ext cx="5860894" cy="390168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2525" y="3552831"/>
            <a:ext cx="4363003" cy="258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5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HIGH FIELD HYBRID MAGNET LNCMI-Grenoble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25388" y="982689"/>
            <a:ext cx="86230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b="1" dirty="0">
                <a:solidFill>
                  <a:srgbClr val="666666"/>
                </a:solidFill>
              </a:rPr>
              <a:t>Objective: Exceed 42 </a:t>
            </a:r>
            <a:r>
              <a:rPr lang="en-US" b="1" dirty="0" err="1">
                <a:solidFill>
                  <a:srgbClr val="666666"/>
                </a:solidFill>
              </a:rPr>
              <a:t>teslas</a:t>
            </a:r>
            <a:r>
              <a:rPr lang="en-US" b="1" dirty="0">
                <a:solidFill>
                  <a:srgbClr val="666666"/>
                </a:solidFill>
              </a:rPr>
              <a:t> in </a:t>
            </a:r>
            <a:r>
              <a:rPr lang="en-US" b="1" dirty="0" smtClean="0">
                <a:solidFill>
                  <a:srgbClr val="666666"/>
                </a:solidFill>
              </a:rPr>
              <a:t>the </a:t>
            </a:r>
            <a:r>
              <a:rPr lang="en-US" b="1" dirty="0">
                <a:solidFill>
                  <a:srgbClr val="666666"/>
                </a:solidFill>
              </a:rPr>
              <a:t>LNCMI Grenoble Hybrid Station</a:t>
            </a:r>
          </a:p>
          <a:p>
            <a:pPr>
              <a:spcAft>
                <a:spcPts val="1200"/>
              </a:spcAft>
              <a:defRPr/>
            </a:pPr>
            <a:r>
              <a:rPr lang="en-US" dirty="0">
                <a:solidFill>
                  <a:srgbClr val="666666"/>
                </a:solidFill>
              </a:rPr>
              <a:t>The CEA is involved in the studies and realization of the superconducting </a:t>
            </a:r>
            <a:r>
              <a:rPr lang="en-US" dirty="0" smtClean="0">
                <a:solidFill>
                  <a:srgbClr val="666666"/>
                </a:solidFill>
              </a:rPr>
              <a:t>magnet </a:t>
            </a:r>
            <a:r>
              <a:rPr lang="en-US" dirty="0" err="1" smtClean="0">
                <a:solidFill>
                  <a:srgbClr val="666666"/>
                </a:solidFill>
              </a:rPr>
              <a:t>outsert</a:t>
            </a:r>
            <a:r>
              <a:rPr lang="en-US" dirty="0" smtClean="0">
                <a:solidFill>
                  <a:srgbClr val="666666"/>
                </a:solidFill>
              </a:rPr>
              <a:t>, </a:t>
            </a:r>
            <a:r>
              <a:rPr lang="en-US" dirty="0">
                <a:solidFill>
                  <a:srgbClr val="666666"/>
                </a:solidFill>
              </a:rPr>
              <a:t>the cryogenic satellite and the heat </a:t>
            </a:r>
            <a:r>
              <a:rPr lang="en-US" dirty="0" smtClean="0">
                <a:solidFill>
                  <a:srgbClr val="666666"/>
                </a:solidFill>
              </a:rPr>
              <a:t>pipe. CNRS </a:t>
            </a:r>
            <a:r>
              <a:rPr lang="en-US" dirty="0">
                <a:solidFill>
                  <a:srgbClr val="666666"/>
                </a:solidFill>
              </a:rPr>
              <a:t>LNCMI is prime contractor for </a:t>
            </a:r>
            <a:r>
              <a:rPr lang="en-US" dirty="0" smtClean="0">
                <a:solidFill>
                  <a:srgbClr val="666666"/>
                </a:solidFill>
              </a:rPr>
              <a:t>this </a:t>
            </a:r>
            <a:r>
              <a:rPr lang="en-US" dirty="0">
                <a:solidFill>
                  <a:srgbClr val="666666"/>
                </a:solidFill>
              </a:rPr>
              <a:t>hybrid station</a:t>
            </a:r>
            <a:r>
              <a:rPr lang="fr-FR" dirty="0" smtClean="0">
                <a:solidFill>
                  <a:srgbClr val="666666"/>
                </a:solidFill>
              </a:rPr>
              <a:t>.</a:t>
            </a:r>
            <a:endParaRPr lang="fr-FR" dirty="0">
              <a:solidFill>
                <a:srgbClr val="666666"/>
              </a:solidFill>
            </a:endParaRPr>
          </a:p>
        </p:txBody>
      </p:sp>
      <p:sp>
        <p:nvSpPr>
          <p:cNvPr id="6" name="Espace réservé du contenu 6"/>
          <p:cNvSpPr txBox="1">
            <a:spLocks/>
          </p:cNvSpPr>
          <p:nvPr/>
        </p:nvSpPr>
        <p:spPr bwMode="auto">
          <a:xfrm>
            <a:off x="-306742" y="2355485"/>
            <a:ext cx="4939855" cy="218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1">
              <a:spcBef>
                <a:spcPts val="1200"/>
              </a:spcBef>
              <a:defRPr/>
            </a:pPr>
            <a:r>
              <a:rPr lang="fr-FR" sz="1400" kern="0" dirty="0" err="1" smtClean="0">
                <a:solidFill>
                  <a:srgbClr val="666666"/>
                </a:solidFill>
              </a:rPr>
              <a:t>Superconducting</a:t>
            </a:r>
            <a:r>
              <a:rPr lang="fr-FR" sz="1400" kern="0" dirty="0" smtClean="0">
                <a:solidFill>
                  <a:srgbClr val="666666"/>
                </a:solidFill>
              </a:rPr>
              <a:t> </a:t>
            </a:r>
            <a:r>
              <a:rPr lang="fr-FR" sz="1400" kern="0" dirty="0" err="1" smtClean="0">
                <a:solidFill>
                  <a:srgbClr val="666666"/>
                </a:solidFill>
              </a:rPr>
              <a:t>magnet</a:t>
            </a:r>
            <a:r>
              <a:rPr lang="fr-FR" sz="1400" kern="0" dirty="0" smtClean="0">
                <a:solidFill>
                  <a:srgbClr val="666666"/>
                </a:solidFill>
              </a:rPr>
              <a:t> </a:t>
            </a:r>
            <a:r>
              <a:rPr lang="fr-FR" sz="1400" kern="0" dirty="0" err="1" smtClean="0">
                <a:solidFill>
                  <a:srgbClr val="666666"/>
                </a:solidFill>
              </a:rPr>
              <a:t>alone</a:t>
            </a:r>
            <a:r>
              <a:rPr lang="fr-FR" sz="1400" kern="0" dirty="0" smtClean="0">
                <a:solidFill>
                  <a:srgbClr val="666666"/>
                </a:solidFill>
              </a:rPr>
              <a:t> 8,5 T   </a:t>
            </a:r>
          </a:p>
          <a:p>
            <a:pPr marL="896938" lvl="2" indent="-177800">
              <a:defRPr/>
            </a:pP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8,5 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 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F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800 mm 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(700 kW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200" kern="0" dirty="0" smtClean="0">
              <a:solidFill>
                <a:srgbClr val="66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  <a:defRPr/>
            </a:pPr>
            <a:r>
              <a:rPr lang="fr-FR" sz="1400" kern="0" dirty="0" err="1" smtClean="0">
                <a:solidFill>
                  <a:srgbClr val="666666"/>
                </a:solidFill>
              </a:rPr>
              <a:t>Supercond</a:t>
            </a:r>
            <a:r>
              <a:rPr lang="fr-FR" sz="1400" kern="0" dirty="0" smtClean="0">
                <a:solidFill>
                  <a:srgbClr val="666666"/>
                </a:solidFill>
              </a:rPr>
              <a:t>. </a:t>
            </a:r>
            <a:r>
              <a:rPr lang="fr-FR" sz="1400" kern="0" dirty="0">
                <a:solidFill>
                  <a:srgbClr val="666666"/>
                </a:solidFill>
              </a:rPr>
              <a:t>+ Bitter (9 T) </a:t>
            </a:r>
          </a:p>
          <a:p>
            <a:pPr marL="896938" lvl="2" indent="-177800">
              <a:defRPr/>
            </a:pP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17,5 T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F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376 mm 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(12 MW)</a:t>
            </a:r>
          </a:p>
          <a:p>
            <a:pPr lvl="1">
              <a:spcBef>
                <a:spcPts val="1200"/>
              </a:spcBef>
              <a:defRPr/>
            </a:pPr>
            <a:r>
              <a:rPr lang="fr-FR" sz="1400" kern="0" dirty="0" err="1" smtClean="0">
                <a:solidFill>
                  <a:srgbClr val="666666"/>
                </a:solidFill>
              </a:rPr>
              <a:t>Supercond</a:t>
            </a:r>
            <a:r>
              <a:rPr lang="fr-FR" sz="1400" kern="0" dirty="0" smtClean="0">
                <a:solidFill>
                  <a:srgbClr val="666666"/>
                </a:solidFill>
              </a:rPr>
              <a:t>. </a:t>
            </a:r>
            <a:r>
              <a:rPr lang="fr-FR" sz="1400" kern="0" dirty="0">
                <a:solidFill>
                  <a:srgbClr val="666666"/>
                </a:solidFill>
              </a:rPr>
              <a:t>+ Bitter + </a:t>
            </a:r>
            <a:r>
              <a:rPr lang="fr-FR" sz="1400" kern="0" dirty="0" err="1" smtClean="0">
                <a:solidFill>
                  <a:srgbClr val="666666"/>
                </a:solidFill>
              </a:rPr>
              <a:t>Polyhelix</a:t>
            </a:r>
            <a:r>
              <a:rPr lang="fr-FR" sz="1400" kern="0" dirty="0" smtClean="0">
                <a:solidFill>
                  <a:srgbClr val="666666"/>
                </a:solidFill>
              </a:rPr>
              <a:t> </a:t>
            </a:r>
            <a:r>
              <a:rPr lang="fr-FR" sz="1400" kern="0" dirty="0">
                <a:solidFill>
                  <a:srgbClr val="666666"/>
                </a:solidFill>
              </a:rPr>
              <a:t>(25 </a:t>
            </a:r>
            <a:r>
              <a:rPr lang="fr-FR" sz="1400" kern="0" dirty="0" smtClean="0">
                <a:solidFill>
                  <a:srgbClr val="666666"/>
                </a:solidFill>
              </a:rPr>
              <a:t>T)</a:t>
            </a:r>
          </a:p>
          <a:p>
            <a:pPr marL="896938" lvl="2" indent="-177800">
              <a:tabLst>
                <a:tab pos="896938" algn="l"/>
              </a:tabLst>
              <a:defRPr/>
            </a:pP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42,5 T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F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34 mm    </a:t>
            </a:r>
            <a:r>
              <a:rPr lang="en-US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anose="05000000000000000000" pitchFamily="2" charset="2"/>
              </a:rPr>
              <a:t>n</a:t>
            </a:r>
            <a:r>
              <a:rPr lang="fr-FR" sz="1200" kern="0" dirty="0" smtClean="0">
                <a:solidFill>
                  <a:srgbClr val="66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(24 MW)</a:t>
            </a:r>
          </a:p>
          <a:p>
            <a:pPr marL="719138" lvl="2" indent="0">
              <a:buNone/>
              <a:tabLst>
                <a:tab pos="896938" algn="l"/>
              </a:tabLst>
              <a:defRPr/>
            </a:pPr>
            <a:endParaRPr lang="fr-FR" sz="1400" kern="0" dirty="0">
              <a:solidFill>
                <a:srgbClr val="66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747" y="1972930"/>
            <a:ext cx="2780994" cy="282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628840" y="5486926"/>
            <a:ext cx="329077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altLang="fr-FR" sz="1600" b="1" dirty="0" err="1" smtClean="0">
                <a:solidFill>
                  <a:srgbClr val="0070C0"/>
                </a:solidFill>
              </a:rPr>
              <a:t>NbTi</a:t>
            </a:r>
            <a:r>
              <a:rPr lang="fr-FR" altLang="fr-FR" sz="1600" b="1" dirty="0" smtClean="0">
                <a:solidFill>
                  <a:srgbClr val="0070C0"/>
                </a:solidFill>
              </a:rPr>
              <a:t> 8.5 T – 500 mm  </a:t>
            </a:r>
            <a:r>
              <a:rPr lang="fr-FR" altLang="fr-FR" sz="1600" b="1" dirty="0" err="1" smtClean="0">
                <a:solidFill>
                  <a:srgbClr val="0070C0"/>
                </a:solidFill>
              </a:rPr>
              <a:t>Outsert</a:t>
            </a:r>
            <a:endParaRPr lang="fr-FR" altLang="fr-FR" sz="1600" b="1" dirty="0" smtClean="0">
              <a:solidFill>
                <a:srgbClr val="0070C0"/>
              </a:solidFill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fr-FR" sz="1200" b="1" dirty="0" err="1"/>
              <a:t>Magnet</a:t>
            </a:r>
            <a:r>
              <a:rPr lang="fr-FR" altLang="fr-FR" sz="1200" b="1" dirty="0"/>
              <a:t> </a:t>
            </a:r>
            <a:r>
              <a:rPr lang="fr-FR" altLang="fr-FR" sz="1200" b="1" dirty="0" err="1"/>
              <a:t>manufacturing</a:t>
            </a:r>
            <a:endParaRPr lang="fr-FR" altLang="fr-FR" sz="1200" b="1" dirty="0"/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fr-FR" sz="1200" b="1" dirty="0"/>
              <a:t> (BNG, Allemagne)</a:t>
            </a:r>
          </a:p>
          <a:p>
            <a:pPr marL="285750" indent="-285750" algn="ctr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endParaRPr lang="fr-FR" altLang="fr-FR" sz="1200" b="1" dirty="0" smtClean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741" y="2777521"/>
            <a:ext cx="2291136" cy="227522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63" y="4406272"/>
            <a:ext cx="3314898" cy="21146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8201" y="6520873"/>
            <a:ext cx="25050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fr-FR" sz="1600" b="1" dirty="0" err="1">
                <a:solidFill>
                  <a:srgbClr val="0070C0"/>
                </a:solidFill>
              </a:rPr>
              <a:t>Magnet</a:t>
            </a:r>
            <a:r>
              <a:rPr lang="fr-FR" sz="1600" b="1" dirty="0">
                <a:solidFill>
                  <a:srgbClr val="0070C0"/>
                </a:solidFill>
              </a:rPr>
              <a:t> support post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089259" y="3348161"/>
            <a:ext cx="2184968" cy="307777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25+  9    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+ 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 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8,5        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   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loucester MT Extra Condensed" panose="02030808020601010101" pitchFamily="18" charset="0"/>
                <a:cs typeface="+mn-cs"/>
              </a:rPr>
              <a:t>= 42,5 T</a:t>
            </a:r>
          </a:p>
        </p:txBody>
      </p:sp>
    </p:spTree>
    <p:extLst>
      <p:ext uri="{BB962C8B-B14F-4D97-AF65-F5344CB8AC3E}">
        <p14:creationId xmlns:p14="http://schemas.microsoft.com/office/powerpoint/2010/main" val="319407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6778" y="14325"/>
            <a:ext cx="6120680" cy="908720"/>
          </a:xfrm>
        </p:spPr>
        <p:txBody>
          <a:bodyPr/>
          <a:lstStyle/>
          <a:p>
            <a:pPr algn="ctr"/>
            <a:r>
              <a:rPr lang="en-GB" dirty="0" smtClean="0"/>
              <a:t>NOUGAT</a:t>
            </a:r>
            <a:endParaRPr lang="fr-FR" dirty="0"/>
          </a:p>
        </p:txBody>
      </p:sp>
      <p:sp>
        <p:nvSpPr>
          <p:cNvPr id="7" name="Espace réservé du contenu 10"/>
          <p:cNvSpPr>
            <a:spLocks noGrp="1"/>
          </p:cNvSpPr>
          <p:nvPr>
            <p:ph idx="1"/>
          </p:nvPr>
        </p:nvSpPr>
        <p:spPr>
          <a:xfrm>
            <a:off x="207453" y="1088740"/>
            <a:ext cx="8508986" cy="1252143"/>
          </a:xfrm>
        </p:spPr>
        <p:txBody>
          <a:bodyPr/>
          <a:lstStyle/>
          <a:p>
            <a:pPr lvl="1" algn="just">
              <a:lnSpc>
                <a:spcPct val="100000"/>
              </a:lnSpc>
            </a:pPr>
            <a:endParaRPr lang="en-US" b="0" dirty="0"/>
          </a:p>
          <a:p>
            <a:pPr lvl="1" algn="just">
              <a:lnSpc>
                <a:spcPct val="100000"/>
              </a:lnSpc>
            </a:pPr>
            <a:endParaRPr lang="en-US" b="0" dirty="0" smtClean="0"/>
          </a:p>
          <a:p>
            <a:pPr lvl="1" algn="just">
              <a:lnSpc>
                <a:spcPct val="100000"/>
              </a:lnSpc>
            </a:pPr>
            <a:endParaRPr lang="en-US" b="0" dirty="0"/>
          </a:p>
          <a:p>
            <a:pPr lvl="1"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025304" y="6303598"/>
            <a:ext cx="1118696" cy="365125"/>
          </a:xfrm>
        </p:spPr>
        <p:txBody>
          <a:bodyPr/>
          <a:lstStyle/>
          <a:p>
            <a:r>
              <a:rPr lang="fr-FR" dirty="0" smtClean="0"/>
              <a:t>|  PAGE </a:t>
            </a:r>
            <a:fld id="{5D10332C-5D49-4331-B57E-DE0BA3B7965C}" type="slidenum">
              <a:rPr lang="fr-FR" smtClean="0"/>
              <a:t>27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14076" y="1052736"/>
            <a:ext cx="8784976" cy="552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400" b="1" dirty="0" smtClean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 smtClean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/>
          </a:p>
          <a:p>
            <a:endParaRPr lang="fr-FR" sz="24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37682"/>
            <a:ext cx="1776893" cy="308103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73224" y="5042118"/>
            <a:ext cx="7911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Insert made of </a:t>
            </a:r>
            <a:r>
              <a:rPr lang="fr-FR" sz="1600" dirty="0"/>
              <a:t>9 </a:t>
            </a:r>
            <a:r>
              <a:rPr lang="fr-FR" sz="1600" dirty="0" smtClean="0"/>
              <a:t>double pancake (</a:t>
            </a:r>
            <a:r>
              <a:rPr lang="fr-FR" sz="1600" dirty="0" err="1" smtClean="0"/>
              <a:t>ReBCO</a:t>
            </a:r>
            <a:r>
              <a:rPr lang="fr-FR" sz="1600" dirty="0" smtClean="0"/>
              <a:t>) (</a:t>
            </a:r>
            <a:r>
              <a:rPr lang="fr-FR" sz="1600" dirty="0" err="1" smtClean="0">
                <a:solidFill>
                  <a:srgbClr val="FF3300"/>
                </a:solidFill>
              </a:rPr>
              <a:t>inner</a:t>
            </a:r>
            <a:r>
              <a:rPr lang="fr-FR" sz="1600" dirty="0" smtClean="0">
                <a:solidFill>
                  <a:srgbClr val="FF3300"/>
                </a:solidFill>
              </a:rPr>
              <a:t> </a:t>
            </a:r>
            <a:r>
              <a:rPr lang="fr-FR" sz="1600" dirty="0" err="1" smtClean="0">
                <a:solidFill>
                  <a:srgbClr val="FF3300"/>
                </a:solidFill>
              </a:rPr>
              <a:t>diameter</a:t>
            </a:r>
            <a:r>
              <a:rPr lang="fr-FR" sz="1600" dirty="0" smtClean="0">
                <a:solidFill>
                  <a:srgbClr val="FF3300"/>
                </a:solidFill>
              </a:rPr>
              <a:t> of </a:t>
            </a:r>
            <a:r>
              <a:rPr lang="fr-FR" sz="1600" dirty="0">
                <a:solidFill>
                  <a:srgbClr val="FF3300"/>
                </a:solidFill>
              </a:rPr>
              <a:t>50 </a:t>
            </a:r>
            <a:r>
              <a:rPr lang="fr-FR" sz="1600" dirty="0" smtClean="0">
                <a:solidFill>
                  <a:srgbClr val="FF3300"/>
                </a:solidFill>
              </a:rPr>
              <a:t>mm</a:t>
            </a:r>
            <a:r>
              <a:rPr lang="fr-FR" sz="1600" dirty="0" smtClean="0"/>
              <a:t>) </a:t>
            </a:r>
            <a:r>
              <a:rPr lang="fr-FR" sz="1600" dirty="0" err="1" smtClean="0"/>
              <a:t>using</a:t>
            </a:r>
            <a:r>
              <a:rPr lang="fr-FR" sz="1600" dirty="0" smtClean="0"/>
              <a:t> an </a:t>
            </a:r>
            <a:r>
              <a:rPr lang="fr-FR" sz="1600" dirty="0" err="1" smtClean="0"/>
              <a:t>innovative</a:t>
            </a:r>
            <a:r>
              <a:rPr lang="fr-FR" sz="1600" dirty="0" smtClean="0"/>
              <a:t> MI </a:t>
            </a:r>
            <a:r>
              <a:rPr lang="fr-FR" sz="1600" dirty="0" err="1" smtClean="0"/>
              <a:t>insulation</a:t>
            </a:r>
            <a:r>
              <a:rPr lang="fr-FR" sz="1600" dirty="0" smtClean="0"/>
              <a:t> (</a:t>
            </a:r>
            <a:r>
              <a:rPr lang="fr-FR" sz="1600" dirty="0" err="1" smtClean="0"/>
              <a:t>Metal</a:t>
            </a:r>
            <a:r>
              <a:rPr lang="fr-FR" sz="1600" dirty="0" smtClean="0"/>
              <a:t>-as-</a:t>
            </a:r>
            <a:r>
              <a:rPr lang="fr-FR" sz="1600" dirty="0" err="1" smtClean="0"/>
              <a:t>Insulation</a:t>
            </a:r>
            <a:r>
              <a:rPr lang="fr-FR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/>
              <a:t>32.5  </a:t>
            </a:r>
            <a:r>
              <a:rPr lang="fr-FR" sz="1600" b="1" dirty="0"/>
              <a:t>T </a:t>
            </a:r>
            <a:r>
              <a:rPr lang="fr-FR" sz="1600" b="1" dirty="0" err="1" smtClean="0"/>
              <a:t>obtained</a:t>
            </a:r>
            <a:r>
              <a:rPr lang="fr-FR" sz="1600" b="1" dirty="0" smtClean="0"/>
              <a:t>  (14,5 T </a:t>
            </a:r>
            <a:r>
              <a:rPr lang="fr-FR" sz="1600" b="1" dirty="0" err="1" smtClean="0"/>
              <a:t>created</a:t>
            </a:r>
            <a:r>
              <a:rPr lang="fr-FR" sz="1600" b="1" dirty="0" smtClean="0"/>
              <a:t> by the HTS insert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a background </a:t>
            </a:r>
            <a:r>
              <a:rPr lang="fr-FR" sz="1600" b="1" dirty="0" err="1" smtClean="0"/>
              <a:t>field</a:t>
            </a:r>
            <a:r>
              <a:rPr lang="fr-FR" sz="1600" b="1" dirty="0" smtClean="0"/>
              <a:t> of 18T @ LCNMI Grenoble)</a:t>
            </a:r>
          </a:p>
          <a:p>
            <a:endParaRPr lang="fr-FR" sz="1600" b="1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143" y="1321064"/>
            <a:ext cx="5419296" cy="37931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536" y="94190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600" dirty="0"/>
              <a:t>ANR-14-CE05-0005 '</a:t>
            </a:r>
            <a:r>
              <a:rPr lang="fr-FR" sz="1600" dirty="0" err="1">
                <a:solidFill>
                  <a:srgbClr val="0070C0"/>
                </a:solidFill>
              </a:rPr>
              <a:t>NOU</a:t>
            </a:r>
            <a:r>
              <a:rPr lang="fr-FR" sz="1600" dirty="0" err="1"/>
              <a:t>velle</a:t>
            </a:r>
            <a:r>
              <a:rPr lang="fr-FR" sz="1600" dirty="0"/>
              <a:t> </a:t>
            </a:r>
            <a:r>
              <a:rPr lang="fr-FR" sz="1600" dirty="0">
                <a:solidFill>
                  <a:srgbClr val="0070C0"/>
                </a:solidFill>
              </a:rPr>
              <a:t>G</a:t>
            </a:r>
            <a:r>
              <a:rPr lang="fr-FR" sz="1600" dirty="0"/>
              <a:t>énération d'</a:t>
            </a:r>
            <a:r>
              <a:rPr lang="fr-FR" sz="1600" dirty="0">
                <a:solidFill>
                  <a:srgbClr val="0070C0"/>
                </a:solidFill>
              </a:rPr>
              <a:t>A</a:t>
            </a:r>
            <a:r>
              <a:rPr lang="fr-FR" sz="1600" dirty="0"/>
              <a:t>imants pour la production de </a:t>
            </a:r>
            <a:r>
              <a:rPr lang="fr-FR" sz="1600" dirty="0">
                <a:solidFill>
                  <a:srgbClr val="0070C0"/>
                </a:solidFill>
              </a:rPr>
              <a:t>T</a:t>
            </a:r>
            <a:r>
              <a:rPr lang="fr-FR" sz="1600" dirty="0"/>
              <a:t>eslas'</a:t>
            </a:r>
          </a:p>
        </p:txBody>
      </p:sp>
      <p:sp>
        <p:nvSpPr>
          <p:cNvPr id="3" name="Rectangle 2"/>
          <p:cNvSpPr/>
          <p:nvPr/>
        </p:nvSpPr>
        <p:spPr>
          <a:xfrm>
            <a:off x="3893126" y="1145480"/>
            <a:ext cx="6165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New Generation of Magnets for </a:t>
            </a:r>
            <a:r>
              <a:rPr lang="en-US" sz="1600" dirty="0" err="1" smtClean="0">
                <a:solidFill>
                  <a:srgbClr val="0070C0"/>
                </a:solidFill>
              </a:rPr>
              <a:t>Teslas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Production</a:t>
            </a:r>
            <a:endParaRPr lang="fr-FR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635568" y="168011"/>
            <a:ext cx="7236464" cy="936104"/>
          </a:xfrm>
        </p:spPr>
        <p:txBody>
          <a:bodyPr/>
          <a:lstStyle/>
          <a:p>
            <a:r>
              <a:rPr lang="en-US" dirty="0"/>
              <a:t>JT60 (broader approach) </a:t>
            </a:r>
            <a:br>
              <a:rPr lang="en-US" dirty="0"/>
            </a:b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E28C4-F64A-1647-AD5B-A52877760821}" type="datetime1">
              <a:rPr lang="fr-FR" smtClean="0"/>
              <a:pPr/>
              <a:t>07/10/2020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4294967295"/>
          </p:nvPr>
        </p:nvSpPr>
        <p:spPr>
          <a:xfrm>
            <a:off x="-93291" y="1194627"/>
            <a:ext cx="8220075" cy="4913312"/>
          </a:xfrm>
        </p:spPr>
        <p:txBody>
          <a:bodyPr/>
          <a:lstStyle/>
          <a:p>
            <a:pPr marL="771525" lvl="3" indent="0">
              <a:lnSpc>
                <a:spcPct val="100000"/>
              </a:lnSpc>
              <a:buNone/>
            </a:pPr>
            <a:r>
              <a:rPr lang="fr-FR" sz="1800" dirty="0" err="1" smtClean="0"/>
              <a:t>Superconducting</a:t>
            </a:r>
            <a:r>
              <a:rPr lang="fr-FR" sz="1800" dirty="0" smtClean="0"/>
              <a:t> Tokamak  </a:t>
            </a:r>
            <a:r>
              <a:rPr lang="fr-FR" sz="1800" dirty="0"/>
              <a:t>JT60-SA </a:t>
            </a:r>
          </a:p>
          <a:p>
            <a:pPr marL="771525" lvl="3" indent="0">
              <a:lnSpc>
                <a:spcPct val="100000"/>
              </a:lnSpc>
              <a:buNone/>
            </a:pPr>
            <a:r>
              <a:rPr lang="fr-FR" sz="1800" dirty="0" smtClean="0"/>
              <a:t>Construction of </a:t>
            </a:r>
            <a:r>
              <a:rPr lang="fr-FR" sz="1800" dirty="0"/>
              <a:t>18 (+2</a:t>
            </a:r>
            <a:r>
              <a:rPr lang="fr-FR" sz="1800" dirty="0" smtClean="0"/>
              <a:t>) </a:t>
            </a:r>
            <a:r>
              <a:rPr lang="fr-FR" sz="1800" dirty="0" err="1" smtClean="0"/>
              <a:t>coils</a:t>
            </a:r>
            <a:r>
              <a:rPr lang="fr-FR" sz="1800" dirty="0" smtClean="0"/>
              <a:t> (IRFM/IRFU) – 15 tons, 4.5 K </a:t>
            </a:r>
          </a:p>
          <a:p>
            <a:pPr marL="224632" lvl="1" indent="0">
              <a:lnSpc>
                <a:spcPct val="100000"/>
              </a:lnSpc>
              <a:buNone/>
            </a:pPr>
            <a:endParaRPr lang="fr-FR" dirty="0"/>
          </a:p>
          <a:p>
            <a:pPr indent="-135731">
              <a:lnSpc>
                <a:spcPct val="100000"/>
              </a:lnSpc>
            </a:pPr>
            <a:r>
              <a:rPr lang="fr-FR" sz="1800" dirty="0" err="1" smtClean="0">
                <a:solidFill>
                  <a:srgbClr val="0070C0"/>
                </a:solidFill>
              </a:rPr>
              <a:t>Cryogenic</a:t>
            </a:r>
            <a:r>
              <a:rPr lang="fr-FR" sz="1800" dirty="0" smtClean="0">
                <a:solidFill>
                  <a:srgbClr val="0070C0"/>
                </a:solidFill>
              </a:rPr>
              <a:t> tests</a:t>
            </a:r>
          </a:p>
          <a:p>
            <a:pPr lvl="2">
              <a:lnSpc>
                <a:spcPct val="100000"/>
              </a:lnSpc>
            </a:pPr>
            <a:r>
              <a:rPr lang="fr-FR" sz="1800" dirty="0" smtClean="0"/>
              <a:t>Nominal conditions ( 27.5 kA)</a:t>
            </a:r>
          </a:p>
          <a:p>
            <a:pPr lvl="2">
              <a:lnSpc>
                <a:spcPct val="100000"/>
              </a:lnSpc>
            </a:pPr>
            <a:r>
              <a:rPr lang="fr-FR" sz="1800" dirty="0" smtClean="0"/>
              <a:t>All </a:t>
            </a:r>
            <a:r>
              <a:rPr lang="fr-FR" sz="1800" dirty="0" err="1" smtClean="0"/>
              <a:t>steps</a:t>
            </a:r>
            <a:r>
              <a:rPr lang="fr-FR" sz="1800" dirty="0" smtClean="0"/>
              <a:t> </a:t>
            </a:r>
            <a:r>
              <a:rPr lang="fr-FR" sz="1800" dirty="0" err="1" smtClean="0"/>
              <a:t>succesful</a:t>
            </a:r>
            <a:r>
              <a:rPr lang="fr-FR" sz="1800" dirty="0" smtClean="0"/>
              <a:t> ( </a:t>
            </a:r>
            <a:r>
              <a:rPr lang="fr-FR" sz="1800" dirty="0" err="1" smtClean="0"/>
              <a:t>fast</a:t>
            </a:r>
            <a:r>
              <a:rPr lang="fr-FR" sz="1800" dirty="0" smtClean="0"/>
              <a:t> </a:t>
            </a:r>
            <a:r>
              <a:rPr lang="fr-FR" sz="1800" dirty="0" err="1" smtClean="0"/>
              <a:t>discharge</a:t>
            </a:r>
            <a:r>
              <a:rPr lang="fr-FR" sz="1800" dirty="0" smtClean="0"/>
              <a:t>, </a:t>
            </a:r>
            <a:r>
              <a:rPr lang="fr-FR" sz="1800" dirty="0" err="1" smtClean="0"/>
              <a:t>quench</a:t>
            </a:r>
            <a:r>
              <a:rPr lang="fr-FR" sz="1800" dirty="0" smtClean="0"/>
              <a:t>)</a:t>
            </a:r>
          </a:p>
          <a:p>
            <a:pPr marL="0" lvl="2" indent="0">
              <a:lnSpc>
                <a:spcPct val="100000"/>
              </a:lnSpc>
              <a:buNone/>
            </a:pPr>
            <a:endParaRPr lang="fr-FR" sz="1800" dirty="0"/>
          </a:p>
          <a:p>
            <a:pPr indent="-135731">
              <a:lnSpc>
                <a:spcPct val="100000"/>
              </a:lnSpc>
            </a:pPr>
            <a:r>
              <a:rPr lang="fr-FR" sz="1800" dirty="0" smtClean="0">
                <a:solidFill>
                  <a:srgbClr val="666666"/>
                </a:solidFill>
              </a:rPr>
              <a:t>Outer </a:t>
            </a:r>
            <a:r>
              <a:rPr lang="fr-FR" sz="1800" dirty="0" err="1">
                <a:solidFill>
                  <a:srgbClr val="666666"/>
                </a:solidFill>
              </a:rPr>
              <a:t>Intercoil</a:t>
            </a:r>
            <a:r>
              <a:rPr lang="fr-FR" sz="1800" dirty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mechanical</a:t>
            </a:r>
            <a:r>
              <a:rPr lang="fr-FR" sz="1800" dirty="0" smtClean="0">
                <a:solidFill>
                  <a:srgbClr val="666666"/>
                </a:solidFill>
              </a:rPr>
              <a:t> structure </a:t>
            </a:r>
            <a:r>
              <a:rPr lang="fr-FR" sz="1800" dirty="0" err="1" smtClean="0">
                <a:solidFill>
                  <a:srgbClr val="666666"/>
                </a:solidFill>
              </a:rPr>
              <a:t>integration</a:t>
            </a:r>
            <a:endParaRPr lang="fr-FR" sz="1800" dirty="0" smtClean="0">
              <a:solidFill>
                <a:srgbClr val="666666"/>
              </a:solidFill>
            </a:endParaRPr>
          </a:p>
          <a:p>
            <a:pPr indent="-135731">
              <a:lnSpc>
                <a:spcPct val="100000"/>
              </a:lnSpc>
            </a:pPr>
            <a:endParaRPr lang="fr-FR" sz="1800" dirty="0">
              <a:solidFill>
                <a:srgbClr val="666666"/>
              </a:solidFill>
            </a:endParaRPr>
          </a:p>
          <a:p>
            <a:pPr indent="-135731">
              <a:lnSpc>
                <a:spcPct val="100000"/>
              </a:lnSpc>
            </a:pPr>
            <a:r>
              <a:rPr lang="fr-FR" sz="1800" dirty="0" smtClean="0">
                <a:solidFill>
                  <a:srgbClr val="666666"/>
                </a:solidFill>
              </a:rPr>
              <a:t>11 </a:t>
            </a:r>
            <a:r>
              <a:rPr lang="fr-FR" sz="1800" dirty="0" err="1" smtClean="0">
                <a:solidFill>
                  <a:srgbClr val="666666"/>
                </a:solidFill>
              </a:rPr>
              <a:t>coils</a:t>
            </a:r>
            <a:r>
              <a:rPr lang="fr-FR" sz="1800" dirty="0" smtClean="0">
                <a:solidFill>
                  <a:srgbClr val="666666"/>
                </a:solidFill>
              </a:rPr>
              <a:t> </a:t>
            </a:r>
            <a:r>
              <a:rPr lang="fr-FR" sz="1800" dirty="0" err="1" smtClean="0">
                <a:solidFill>
                  <a:srgbClr val="666666"/>
                </a:solidFill>
              </a:rPr>
              <a:t>left</a:t>
            </a:r>
            <a:r>
              <a:rPr lang="fr-FR" sz="1800" dirty="0" smtClean="0">
                <a:solidFill>
                  <a:srgbClr val="666666"/>
                </a:solidFill>
              </a:rPr>
              <a:t> Saclay </a:t>
            </a:r>
            <a:r>
              <a:rPr lang="fr-FR" sz="1800" dirty="0" smtClean="0">
                <a:solidFill>
                  <a:srgbClr val="666666"/>
                </a:solidFill>
                <a:sym typeface="Wingdings" panose="05000000000000000000" pitchFamily="2" charset="2"/>
              </a:rPr>
              <a:t> NAKA</a:t>
            </a:r>
            <a:endParaRPr lang="fr-FR" sz="1800" dirty="0">
              <a:solidFill>
                <a:srgbClr val="666666"/>
              </a:solidFill>
            </a:endParaRPr>
          </a:p>
          <a:p>
            <a:pPr marL="771525" lvl="3" indent="0">
              <a:lnSpc>
                <a:spcPct val="100000"/>
              </a:lnSpc>
              <a:buNone/>
            </a:pPr>
            <a:r>
              <a:rPr lang="fr-FR" dirty="0"/>
              <a:t>     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454" y="4810950"/>
            <a:ext cx="5268941" cy="185777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760" y="2638323"/>
            <a:ext cx="2448272" cy="183270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831" y="949160"/>
            <a:ext cx="1815546" cy="166709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65" y="4429789"/>
            <a:ext cx="2958034" cy="195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7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58003" y="1128396"/>
            <a:ext cx="84184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Objective: design of a p-p </a:t>
            </a:r>
            <a:r>
              <a:rPr lang="fr-FR" dirty="0" err="1"/>
              <a:t>collider</a:t>
            </a:r>
            <a:r>
              <a:rPr lang="fr-FR" dirty="0"/>
              <a:t> at CERN (100 </a:t>
            </a:r>
            <a:r>
              <a:rPr lang="fr-FR" dirty="0" err="1"/>
              <a:t>TeV</a:t>
            </a:r>
            <a:r>
              <a:rPr lang="fr-FR" dirty="0"/>
              <a:t> centre of mass, 100 km </a:t>
            </a:r>
            <a:r>
              <a:rPr lang="fr-FR" dirty="0" err="1"/>
              <a:t>circumference</a:t>
            </a:r>
            <a:r>
              <a:rPr lang="fr-FR" dirty="0"/>
              <a:t>, 16 T </a:t>
            </a:r>
            <a:r>
              <a:rPr lang="fr-FR" dirty="0" err="1"/>
              <a:t>dipoles</a:t>
            </a:r>
            <a:r>
              <a:rPr lang="fr-F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DACM </a:t>
            </a:r>
            <a:r>
              <a:rPr lang="fr-FR" dirty="0" err="1">
                <a:solidFill>
                  <a:srgbClr val="0070C0"/>
                </a:solidFill>
              </a:rPr>
              <a:t>involved</a:t>
            </a:r>
            <a:r>
              <a:rPr lang="fr-FR" dirty="0">
                <a:solidFill>
                  <a:srgbClr val="0070C0"/>
                </a:solidFill>
              </a:rPr>
              <a:t> in arc </a:t>
            </a:r>
            <a:r>
              <a:rPr lang="fr-FR" dirty="0" err="1">
                <a:solidFill>
                  <a:srgbClr val="0070C0"/>
                </a:solidFill>
              </a:rPr>
              <a:t>optics</a:t>
            </a:r>
            <a:r>
              <a:rPr lang="fr-FR" dirty="0">
                <a:solidFill>
                  <a:srgbClr val="0070C0"/>
                </a:solidFill>
              </a:rPr>
              <a:t> and </a:t>
            </a:r>
            <a:r>
              <a:rPr lang="fr-FR" dirty="0" err="1">
                <a:solidFill>
                  <a:srgbClr val="0070C0"/>
                </a:solidFill>
              </a:rPr>
              <a:t>magnet</a:t>
            </a:r>
            <a:r>
              <a:rPr lang="fr-FR" dirty="0">
                <a:solidFill>
                  <a:srgbClr val="0070C0"/>
                </a:solidFill>
              </a:rPr>
              <a:t> design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/>
              <a:t>optics</a:t>
            </a:r>
            <a:r>
              <a:rPr lang="fr-FR" dirty="0"/>
              <a:t> </a:t>
            </a:r>
            <a:r>
              <a:rPr lang="fr-FR" dirty="0" err="1" smtClean="0"/>
              <a:t>validated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Maximum </a:t>
            </a:r>
            <a:r>
              <a:rPr lang="fr-FR" dirty="0" err="1"/>
              <a:t>fields</a:t>
            </a:r>
            <a:r>
              <a:rPr lang="fr-FR" dirty="0"/>
              <a:t> of the </a:t>
            </a:r>
            <a:r>
              <a:rPr lang="fr-FR" dirty="0" err="1"/>
              <a:t>magnets</a:t>
            </a:r>
            <a:r>
              <a:rPr lang="fr-FR" dirty="0"/>
              <a:t>, protection,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stability</a:t>
            </a:r>
            <a:r>
              <a:rPr lang="fr-FR" dirty="0"/>
              <a:t>, </a:t>
            </a:r>
            <a:r>
              <a:rPr lang="fr-FR" dirty="0" smtClean="0"/>
              <a:t>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CDR </a:t>
            </a:r>
            <a:r>
              <a:rPr lang="fr-FR" dirty="0" err="1"/>
              <a:t>published</a:t>
            </a:r>
            <a:r>
              <a:rPr lang="fr-FR" dirty="0"/>
              <a:t> 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</a:rPr>
              <a:t>Future</a:t>
            </a:r>
            <a:r>
              <a:rPr lang="fr-FR" dirty="0">
                <a:solidFill>
                  <a:srgbClr val="0070C0"/>
                </a:solidFill>
              </a:rPr>
              <a:t>: participation in the FCC-</a:t>
            </a:r>
            <a:r>
              <a:rPr lang="fr-FR" dirty="0" err="1">
                <a:solidFill>
                  <a:srgbClr val="0070C0"/>
                </a:solidFill>
              </a:rPr>
              <a:t>ee</a:t>
            </a:r>
            <a:r>
              <a:rPr lang="fr-FR" dirty="0">
                <a:solidFill>
                  <a:srgbClr val="0070C0"/>
                </a:solidFill>
              </a:rPr>
              <a:t> booster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-670"/>
            <a:ext cx="7812360" cy="936104"/>
          </a:xfrm>
        </p:spPr>
        <p:txBody>
          <a:bodyPr/>
          <a:lstStyle/>
          <a:p>
            <a:r>
              <a:rPr lang="fr-FR" sz="2400" dirty="0" smtClean="0"/>
              <a:t>Future </a:t>
            </a:r>
            <a:r>
              <a:rPr lang="fr-FR" sz="2400" dirty="0" err="1" smtClean="0"/>
              <a:t>Circular</a:t>
            </a:r>
            <a:r>
              <a:rPr lang="fr-FR" sz="2400" dirty="0" smtClean="0"/>
              <a:t> </a:t>
            </a:r>
            <a:r>
              <a:rPr lang="fr-FR" sz="2400" dirty="0" err="1" smtClean="0"/>
              <a:t>Collider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>
          <a:xfrm>
            <a:off x="8025304" y="6520259"/>
            <a:ext cx="1118696" cy="365125"/>
          </a:xfrm>
        </p:spPr>
        <p:txBody>
          <a:bodyPr/>
          <a:lstStyle/>
          <a:p>
            <a:pPr algn="ctr"/>
            <a:fld id="{AEFB9B6D-867A-40B8-ACB0-35CC9F272C9C}" type="slidenum">
              <a:rPr lang="fr-FR" smtClean="0"/>
              <a:pPr algn="ctr"/>
              <a:t>29</a:t>
            </a:fld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-78661" y="6527269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u="sng" dirty="0" err="1" smtClean="0"/>
              <a:t>Collider</a:t>
            </a:r>
            <a:r>
              <a:rPr lang="fr-FR" sz="1200" u="sng" dirty="0" smtClean="0"/>
              <a:t> </a:t>
            </a:r>
            <a:r>
              <a:rPr lang="fr-FR" sz="1200" u="sng" dirty="0" err="1" smtClean="0"/>
              <a:t>scheme</a:t>
            </a:r>
            <a:endParaRPr lang="fr-FR" sz="1200" u="sng" dirty="0"/>
          </a:p>
        </p:txBody>
      </p:sp>
      <p:sp>
        <p:nvSpPr>
          <p:cNvPr id="15" name="ZoneTexte 14"/>
          <p:cNvSpPr txBox="1"/>
          <p:nvPr/>
        </p:nvSpPr>
        <p:spPr>
          <a:xfrm>
            <a:off x="6522072" y="6243260"/>
            <a:ext cx="2062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hlinkClick r:id="rId2"/>
              </a:rPr>
              <a:t>http://fcc-cdr.web.cern.ch</a:t>
            </a:r>
            <a:r>
              <a:rPr lang="fr-FR" sz="1200" dirty="0" smtClean="0">
                <a:hlinkClick r:id="rId2"/>
              </a:rPr>
              <a:t>/</a:t>
            </a:r>
            <a:r>
              <a:rPr lang="fr-FR" sz="1200" dirty="0" smtClean="0"/>
              <a:t> </a:t>
            </a:r>
            <a:endParaRPr lang="fr-FR" sz="1200" dirty="0"/>
          </a:p>
        </p:txBody>
      </p:sp>
      <p:sp>
        <p:nvSpPr>
          <p:cNvPr id="3" name="Rectangle 2"/>
          <p:cNvSpPr/>
          <p:nvPr/>
        </p:nvSpPr>
        <p:spPr>
          <a:xfrm>
            <a:off x="3198926" y="6517798"/>
            <a:ext cx="30243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u="sng" dirty="0"/>
              <a:t>Multi-turn injection stability (3.3 </a:t>
            </a:r>
            <a:r>
              <a:rPr lang="en-US" sz="1200" u="sng" dirty="0" err="1"/>
              <a:t>TeV</a:t>
            </a:r>
            <a:r>
              <a:rPr lang="en-US" sz="1200" u="sng" dirty="0"/>
              <a:t>)</a:t>
            </a:r>
            <a:endParaRPr lang="fr-FR" sz="1200" u="sng" dirty="0"/>
          </a:p>
        </p:txBody>
      </p:sp>
      <p:pic>
        <p:nvPicPr>
          <p:cNvPr id="18" name="Espace réservé du contenu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224" y="52752"/>
            <a:ext cx="1664352" cy="79864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6871"/>
            <a:ext cx="2795007" cy="292039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718794"/>
            <a:ext cx="3606137" cy="2702395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861" y="2924944"/>
            <a:ext cx="2206595" cy="323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5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4794" y="-288125"/>
            <a:ext cx="9136380" cy="1470026"/>
          </a:xfrm>
        </p:spPr>
        <p:txBody>
          <a:bodyPr>
            <a:normAutofit/>
          </a:bodyPr>
          <a:lstStyle/>
          <a:p>
            <a:pPr algn="ctr"/>
            <a:r>
              <a:rPr lang="fr-FR" sz="2800" b="1" dirty="0" smtClean="0"/>
              <a:t>French </a:t>
            </a:r>
            <a:r>
              <a:rPr lang="fr-FR" sz="2800" b="1" dirty="0" err="1" smtClean="0"/>
              <a:t>research</a:t>
            </a:r>
            <a:r>
              <a:rPr lang="fr-FR" sz="2800" b="1" dirty="0" smtClean="0"/>
              <a:t> organisation </a:t>
            </a:r>
            <a:br>
              <a:rPr lang="fr-FR" sz="2800" b="1" dirty="0" smtClean="0"/>
            </a:br>
            <a:r>
              <a:rPr lang="fr-FR" sz="1200" b="1" dirty="0" smtClean="0"/>
              <a:t>(</a:t>
            </a:r>
            <a:r>
              <a:rPr lang="fr-FR" sz="1200" b="1" dirty="0" err="1" smtClean="0"/>
              <a:t>nuclear</a:t>
            </a:r>
            <a:r>
              <a:rPr lang="fr-FR" sz="1200" b="1" dirty="0" smtClean="0"/>
              <a:t>, </a:t>
            </a:r>
            <a:r>
              <a:rPr lang="fr-FR" sz="1200" b="1" dirty="0" err="1" smtClean="0"/>
              <a:t>particle</a:t>
            </a:r>
            <a:r>
              <a:rPr lang="fr-FR" sz="1200" b="1" dirty="0" smtClean="0"/>
              <a:t> &amp; </a:t>
            </a:r>
            <a:r>
              <a:rPr lang="fr-FR" sz="1200" b="1" dirty="0" err="1" smtClean="0"/>
              <a:t>astroparticle</a:t>
            </a:r>
            <a:r>
              <a:rPr lang="fr-FR" sz="1200" b="1" dirty="0" smtClean="0"/>
              <a:t> </a:t>
            </a:r>
            <a:r>
              <a:rPr lang="fr-FR" sz="1200" b="1" dirty="0" err="1" smtClean="0"/>
              <a:t>physics</a:t>
            </a:r>
            <a:r>
              <a:rPr lang="fr-FR" sz="1200" b="1" dirty="0" smtClean="0"/>
              <a:t>)</a:t>
            </a:r>
            <a:endParaRPr lang="fr-FR" sz="1800" b="1" dirty="0"/>
          </a:p>
        </p:txBody>
      </p:sp>
      <p:cxnSp>
        <p:nvCxnSpPr>
          <p:cNvPr id="41" name="Connecteur droit 40"/>
          <p:cNvCxnSpPr/>
          <p:nvPr/>
        </p:nvCxnSpPr>
        <p:spPr>
          <a:xfrm>
            <a:off x="0" y="828675"/>
            <a:ext cx="9144000" cy="7939"/>
          </a:xfrm>
          <a:prstGeom prst="line">
            <a:avLst/>
          </a:prstGeom>
          <a:ln w="25400">
            <a:solidFill>
              <a:srgbClr val="FF750B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975" y="1013252"/>
            <a:ext cx="1317173" cy="1785997"/>
          </a:xfrm>
          <a:prstGeom prst="rect">
            <a:avLst/>
          </a:prstGeom>
        </p:spPr>
      </p:pic>
      <p:pic>
        <p:nvPicPr>
          <p:cNvPr id="1028" name="Picture 4" descr="Résultat de recherche d'images pour &quot;cea logo&quot;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86"/>
          <a:stretch/>
        </p:blipFill>
        <p:spPr bwMode="auto">
          <a:xfrm>
            <a:off x="6096025" y="2054385"/>
            <a:ext cx="1463798" cy="11985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ésultat de recherche d'images pour &quot;cnrs logo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36" y="1880313"/>
            <a:ext cx="1436912" cy="14426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/>
          <p:cNvCxnSpPr/>
          <p:nvPr/>
        </p:nvCxnSpPr>
        <p:spPr>
          <a:xfrm flipH="1">
            <a:off x="2917371" y="1593926"/>
            <a:ext cx="990600" cy="5987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H="1" flipV="1">
            <a:off x="5225143" y="1539497"/>
            <a:ext cx="870857" cy="5987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 flipH="1">
            <a:off x="3124200" y="1376211"/>
            <a:ext cx="772889" cy="2068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6" name="Picture 12" descr="Résultat de recherche d'images pour &quot;iphc&quot;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33"/>
          <a:stretch/>
        </p:blipFill>
        <p:spPr bwMode="auto">
          <a:xfrm>
            <a:off x="177347" y="5523668"/>
            <a:ext cx="753977" cy="55517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ésultat de recherche d'images pour &quot;lal orsay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586" y="5795811"/>
            <a:ext cx="836271" cy="4832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ésultat de recherche d'images pour &quot;ipn orsay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29" y="5812140"/>
            <a:ext cx="838395" cy="4904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http://irfu-i.cea.fr/Page/500/irfu_signature_cea_saclay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9109" y="5102525"/>
            <a:ext cx="705131" cy="8018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3616"/>
          <a:stretch/>
        </p:blipFill>
        <p:spPr bwMode="auto">
          <a:xfrm>
            <a:off x="1589542" y="3802719"/>
            <a:ext cx="2264002" cy="7305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Bulle ronde 21"/>
          <p:cNvSpPr/>
          <p:nvPr/>
        </p:nvSpPr>
        <p:spPr>
          <a:xfrm rot="2657209">
            <a:off x="7731896" y="1454387"/>
            <a:ext cx="1260000" cy="126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/>
          <p:cNvSpPr txBox="1">
            <a:spLocks noChangeArrowheads="1"/>
          </p:cNvSpPr>
          <p:nvPr/>
        </p:nvSpPr>
        <p:spPr bwMode="auto">
          <a:xfrm>
            <a:off x="7434942" y="1486110"/>
            <a:ext cx="189411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400" b="1" i="1" dirty="0" smtClean="0">
                <a:latin typeface="+mj-lt"/>
                <a:cs typeface="Times New Roman" pitchFamily="18" charset="0"/>
                <a:sym typeface="Symbol"/>
              </a:rPr>
              <a:t>CEA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  <a:sym typeface="Symbol"/>
              </a:rPr>
              <a:t>16</a:t>
            </a:r>
            <a:r>
              <a:rPr lang="fr-FR" sz="1400" i="1" dirty="0" smtClean="0">
                <a:latin typeface="+mj-lt"/>
                <a:cs typeface="Times New Roman" pitchFamily="18" charset="0"/>
              </a:rPr>
              <a:t> 000 staff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</a:rPr>
              <a:t>4 directions</a:t>
            </a:r>
          </a:p>
        </p:txBody>
      </p:sp>
      <p:sp>
        <p:nvSpPr>
          <p:cNvPr id="67" name="Bulle ronde 66"/>
          <p:cNvSpPr/>
          <p:nvPr/>
        </p:nvSpPr>
        <p:spPr>
          <a:xfrm rot="15989279">
            <a:off x="186617" y="1454910"/>
            <a:ext cx="1260000" cy="126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ZoneTexte 67"/>
          <p:cNvSpPr txBox="1">
            <a:spLocks noChangeArrowheads="1"/>
          </p:cNvSpPr>
          <p:nvPr/>
        </p:nvSpPr>
        <p:spPr bwMode="auto">
          <a:xfrm>
            <a:off x="-108846" y="1494812"/>
            <a:ext cx="189411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400" b="1" i="1" dirty="0" smtClean="0">
                <a:latin typeface="+mj-lt"/>
                <a:cs typeface="Times New Roman" pitchFamily="18" charset="0"/>
                <a:sym typeface="Symbol"/>
              </a:rPr>
              <a:t>CNRS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  <a:sym typeface="Symbol"/>
              </a:rPr>
              <a:t>34</a:t>
            </a:r>
            <a:r>
              <a:rPr lang="fr-FR" sz="1400" i="1" dirty="0" smtClean="0">
                <a:latin typeface="+mj-lt"/>
                <a:cs typeface="Times New Roman" pitchFamily="18" charset="0"/>
              </a:rPr>
              <a:t> 000 staff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</a:rPr>
              <a:t>10 institutes</a:t>
            </a:r>
          </a:p>
        </p:txBody>
      </p:sp>
      <p:cxnSp>
        <p:nvCxnSpPr>
          <p:cNvPr id="71" name="Connecteur droit 70"/>
          <p:cNvCxnSpPr/>
          <p:nvPr/>
        </p:nvCxnSpPr>
        <p:spPr>
          <a:xfrm flipH="1">
            <a:off x="3461657" y="1811639"/>
            <a:ext cx="446318" cy="6313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H="1" flipV="1">
            <a:off x="5214258" y="1310898"/>
            <a:ext cx="859971" cy="261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5214261" y="1789868"/>
            <a:ext cx="489853" cy="5225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 flipH="1">
            <a:off x="1371600" y="2917900"/>
            <a:ext cx="511634" cy="3701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flipH="1">
            <a:off x="1589314" y="3052612"/>
            <a:ext cx="446316" cy="5007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cteur droit 83"/>
          <p:cNvCxnSpPr/>
          <p:nvPr/>
        </p:nvCxnSpPr>
        <p:spPr>
          <a:xfrm flipH="1">
            <a:off x="1894115" y="3150584"/>
            <a:ext cx="272143" cy="5116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>
          <a:xfrm>
            <a:off x="2340430" y="3205012"/>
            <a:ext cx="32770" cy="5868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/>
          <p:cNvCxnSpPr/>
          <p:nvPr/>
        </p:nvCxnSpPr>
        <p:spPr>
          <a:xfrm flipH="1">
            <a:off x="1208314" y="2769582"/>
            <a:ext cx="555177" cy="1959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>
            <a:off x="2743202" y="3063498"/>
            <a:ext cx="348341" cy="4027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>
            <a:off x="2895600" y="2845783"/>
            <a:ext cx="544286" cy="3701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>
            <a:off x="2547260" y="3183241"/>
            <a:ext cx="163283" cy="446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Bulle ronde 105"/>
          <p:cNvSpPr/>
          <p:nvPr/>
        </p:nvSpPr>
        <p:spPr>
          <a:xfrm rot="15201821">
            <a:off x="23330" y="3470129"/>
            <a:ext cx="1260000" cy="126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ZoneTexte 106"/>
          <p:cNvSpPr txBox="1">
            <a:spLocks noChangeArrowheads="1"/>
          </p:cNvSpPr>
          <p:nvPr/>
        </p:nvSpPr>
        <p:spPr bwMode="auto">
          <a:xfrm>
            <a:off x="-272133" y="3625694"/>
            <a:ext cx="189411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400" b="1" i="1" dirty="0" smtClean="0">
                <a:latin typeface="+mj-lt"/>
                <a:cs typeface="Times New Roman" pitchFamily="18" charset="0"/>
                <a:sym typeface="Symbol"/>
              </a:rPr>
              <a:t>CNRS/IN2P3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  <a:sym typeface="Symbol"/>
              </a:rPr>
              <a:t>3</a:t>
            </a:r>
            <a:r>
              <a:rPr lang="fr-FR" sz="1400" i="1" dirty="0" smtClean="0">
                <a:latin typeface="+mj-lt"/>
                <a:cs typeface="Times New Roman" pitchFamily="18" charset="0"/>
              </a:rPr>
              <a:t> 300 staff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</a:rPr>
              <a:t>25 </a:t>
            </a:r>
            <a:r>
              <a:rPr lang="fr-FR" sz="1400" i="1" dirty="0" err="1" smtClean="0">
                <a:latin typeface="+mj-lt"/>
                <a:cs typeface="Times New Roman" pitchFamily="18" charset="0"/>
              </a:rPr>
              <a:t>units</a:t>
            </a:r>
            <a:endParaRPr lang="fr-FR" sz="1400" i="1" dirty="0" smtClean="0">
              <a:latin typeface="+mj-lt"/>
              <a:cs typeface="Times New Roman" pitchFamily="18" charset="0"/>
            </a:endParaRPr>
          </a:p>
        </p:txBody>
      </p:sp>
      <p:cxnSp>
        <p:nvCxnSpPr>
          <p:cNvPr id="108" name="Connecteur droit 107"/>
          <p:cNvCxnSpPr/>
          <p:nvPr/>
        </p:nvCxnSpPr>
        <p:spPr>
          <a:xfrm flipH="1">
            <a:off x="892629" y="4538512"/>
            <a:ext cx="907596" cy="9851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Connecteur droit 110"/>
          <p:cNvCxnSpPr/>
          <p:nvPr/>
        </p:nvCxnSpPr>
        <p:spPr>
          <a:xfrm flipH="1">
            <a:off x="1442357" y="4533068"/>
            <a:ext cx="500748" cy="8817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necteur droit 112"/>
          <p:cNvCxnSpPr/>
          <p:nvPr/>
        </p:nvCxnSpPr>
        <p:spPr>
          <a:xfrm flipH="1">
            <a:off x="1624297" y="4524905"/>
            <a:ext cx="472564" cy="12518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 flipH="1">
            <a:off x="2143125" y="4524904"/>
            <a:ext cx="119748" cy="9688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Connecteur droit 116"/>
          <p:cNvCxnSpPr/>
          <p:nvPr/>
        </p:nvCxnSpPr>
        <p:spPr>
          <a:xfrm flipH="1">
            <a:off x="2449286" y="4524904"/>
            <a:ext cx="10891" cy="990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>
            <a:off x="2688778" y="4535790"/>
            <a:ext cx="152393" cy="12736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Connecteur droit 120"/>
          <p:cNvCxnSpPr/>
          <p:nvPr/>
        </p:nvCxnSpPr>
        <p:spPr>
          <a:xfrm>
            <a:off x="2895607" y="4533069"/>
            <a:ext cx="174164" cy="10014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>
            <a:off x="3124206" y="4543955"/>
            <a:ext cx="485769" cy="1204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>
            <a:off x="3341920" y="4543955"/>
            <a:ext cx="446309" cy="9579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necteur droit 134"/>
          <p:cNvCxnSpPr/>
          <p:nvPr/>
        </p:nvCxnSpPr>
        <p:spPr>
          <a:xfrm>
            <a:off x="3505207" y="4533070"/>
            <a:ext cx="314047" cy="3096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Connecteur droit 136"/>
          <p:cNvCxnSpPr/>
          <p:nvPr/>
        </p:nvCxnSpPr>
        <p:spPr>
          <a:xfrm flipH="1">
            <a:off x="6179820" y="3238757"/>
            <a:ext cx="137161" cy="2177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necteur droit 137"/>
          <p:cNvCxnSpPr>
            <a:stCxn id="1028" idx="2"/>
          </p:cNvCxnSpPr>
          <p:nvPr/>
        </p:nvCxnSpPr>
        <p:spPr>
          <a:xfrm flipH="1">
            <a:off x="6827520" y="3252907"/>
            <a:ext cx="404" cy="3712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necteur droit 138"/>
          <p:cNvCxnSpPr/>
          <p:nvPr/>
        </p:nvCxnSpPr>
        <p:spPr>
          <a:xfrm>
            <a:off x="7356568" y="3237672"/>
            <a:ext cx="189137" cy="1864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" name="Bulle ronde 142"/>
          <p:cNvSpPr/>
          <p:nvPr/>
        </p:nvSpPr>
        <p:spPr>
          <a:xfrm rot="3668239">
            <a:off x="7827817" y="3296237"/>
            <a:ext cx="1260000" cy="126000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ZoneTexte 143"/>
          <p:cNvSpPr txBox="1">
            <a:spLocks noChangeArrowheads="1"/>
          </p:cNvSpPr>
          <p:nvPr/>
        </p:nvSpPr>
        <p:spPr bwMode="auto">
          <a:xfrm>
            <a:off x="7521468" y="3368797"/>
            <a:ext cx="1894115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400" b="1" i="1" dirty="0" smtClean="0">
                <a:latin typeface="+mj-lt"/>
                <a:cs typeface="Times New Roman" pitchFamily="18" charset="0"/>
                <a:sym typeface="Symbol"/>
              </a:rPr>
              <a:t>CEA/DRF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  <a:sym typeface="Symbol"/>
              </a:rPr>
              <a:t>6</a:t>
            </a:r>
            <a:r>
              <a:rPr lang="fr-FR" sz="1400" i="1" dirty="0" smtClean="0">
                <a:latin typeface="+mj-lt"/>
                <a:cs typeface="Times New Roman" pitchFamily="18" charset="0"/>
              </a:rPr>
              <a:t> 000 staff</a:t>
            </a:r>
          </a:p>
          <a:p>
            <a:pPr algn="ctr">
              <a:spcAft>
                <a:spcPts val="1200"/>
              </a:spcAft>
            </a:pPr>
            <a:r>
              <a:rPr lang="fr-FR" sz="1400" i="1" dirty="0" smtClean="0">
                <a:latin typeface="+mj-lt"/>
                <a:cs typeface="Times New Roman" pitchFamily="18" charset="0"/>
              </a:rPr>
              <a:t>11 institutes</a:t>
            </a:r>
          </a:p>
        </p:txBody>
      </p:sp>
      <p:cxnSp>
        <p:nvCxnSpPr>
          <p:cNvPr id="146" name="Connecteur droit 145"/>
          <p:cNvCxnSpPr/>
          <p:nvPr/>
        </p:nvCxnSpPr>
        <p:spPr>
          <a:xfrm flipH="1">
            <a:off x="6530340" y="4377130"/>
            <a:ext cx="101243" cy="3518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Connecteur droit 146"/>
          <p:cNvCxnSpPr/>
          <p:nvPr/>
        </p:nvCxnSpPr>
        <p:spPr>
          <a:xfrm flipH="1">
            <a:off x="5660571" y="4364068"/>
            <a:ext cx="468092" cy="4786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necteur droit 148"/>
          <p:cNvCxnSpPr/>
          <p:nvPr/>
        </p:nvCxnSpPr>
        <p:spPr>
          <a:xfrm flipH="1">
            <a:off x="6183630" y="4364068"/>
            <a:ext cx="174177" cy="3156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necteur droit 150"/>
          <p:cNvCxnSpPr/>
          <p:nvPr/>
        </p:nvCxnSpPr>
        <p:spPr>
          <a:xfrm>
            <a:off x="7107290" y="4356448"/>
            <a:ext cx="228593" cy="3483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Connecteur droit 152"/>
          <p:cNvCxnSpPr/>
          <p:nvPr/>
        </p:nvCxnSpPr>
        <p:spPr>
          <a:xfrm>
            <a:off x="7450190" y="4361891"/>
            <a:ext cx="359221" cy="304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necteur droit 154"/>
          <p:cNvCxnSpPr>
            <a:endCxn id="65" idx="0"/>
          </p:cNvCxnSpPr>
          <p:nvPr/>
        </p:nvCxnSpPr>
        <p:spPr>
          <a:xfrm>
            <a:off x="6888480" y="4378492"/>
            <a:ext cx="13195" cy="7240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5" name="Picture 25" descr="Résultat de recherche d'images pour &quot;LPSC logo&quot;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5748187"/>
            <a:ext cx="907237" cy="55403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9" name="Connecteur droit 188"/>
          <p:cNvCxnSpPr/>
          <p:nvPr/>
        </p:nvCxnSpPr>
        <p:spPr>
          <a:xfrm flipH="1">
            <a:off x="962025" y="4542593"/>
            <a:ext cx="666755" cy="43406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2" name="ZoneTexte 211"/>
          <p:cNvSpPr txBox="1"/>
          <p:nvPr/>
        </p:nvSpPr>
        <p:spPr>
          <a:xfrm>
            <a:off x="3952876" y="3233587"/>
            <a:ext cx="1238250" cy="33855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ysClr val="windowText" lastClr="000000"/>
                </a:solidFill>
              </a:rPr>
              <a:t>ANR</a:t>
            </a:r>
            <a:endParaRPr lang="fr-F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13" name="ZoneTexte 212"/>
          <p:cNvSpPr txBox="1"/>
          <p:nvPr/>
        </p:nvSpPr>
        <p:spPr>
          <a:xfrm>
            <a:off x="3943351" y="2852587"/>
            <a:ext cx="1257300" cy="33855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ysClr val="windowText" lastClr="000000"/>
                </a:solidFill>
              </a:rPr>
              <a:t>TGIR</a:t>
            </a:r>
            <a:endParaRPr lang="fr-F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37" name="ZoneTexte 236"/>
          <p:cNvSpPr txBox="1"/>
          <p:nvPr/>
        </p:nvSpPr>
        <p:spPr>
          <a:xfrm>
            <a:off x="3962400" y="3614587"/>
            <a:ext cx="1228725" cy="33855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ysClr val="windowText" lastClr="000000"/>
                </a:solidFill>
              </a:rPr>
              <a:t>CNES</a:t>
            </a:r>
            <a:endParaRPr lang="fr-FR" sz="1600" b="1" dirty="0">
              <a:solidFill>
                <a:sysClr val="windowText" lastClr="000000"/>
              </a:solidFill>
            </a:endParaRPr>
          </a:p>
        </p:txBody>
      </p:sp>
      <p:pic>
        <p:nvPicPr>
          <p:cNvPr id="1034" name="Picture 10" descr="Résultat de recherche d'images pour &quot;cea drf&quot;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6" t="14491" b="14974"/>
          <a:stretch/>
        </p:blipFill>
        <p:spPr bwMode="auto">
          <a:xfrm>
            <a:off x="5775960" y="3646699"/>
            <a:ext cx="1811376" cy="7221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ganil-spiral2.eu/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285" y="4852201"/>
            <a:ext cx="1983399" cy="44942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155575" y="-1257300"/>
            <a:ext cx="5924550" cy="261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AutoShape 4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307975" y="-1104900"/>
            <a:ext cx="5924550" cy="261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AutoShape 6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460375" y="-952500"/>
            <a:ext cx="5924550" cy="261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8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612775" y="-800100"/>
            <a:ext cx="5924550" cy="261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10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765175" y="-647700"/>
            <a:ext cx="5924550" cy="2619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12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14" descr="Résultat de recherche d'images pour &quot;insu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9" name="ZoneTexte 98"/>
          <p:cNvSpPr txBox="1">
            <a:spLocks noChangeArrowheads="1"/>
          </p:cNvSpPr>
          <p:nvPr/>
        </p:nvSpPr>
        <p:spPr bwMode="auto">
          <a:xfrm>
            <a:off x="131720" y="6273225"/>
            <a:ext cx="48310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about 300 FTE on </a:t>
            </a:r>
            <a:r>
              <a:rPr lang="fr-F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accelerators</a:t>
            </a: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/</a:t>
            </a:r>
            <a:r>
              <a:rPr lang="fr-F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magnets</a:t>
            </a: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/>
            </a:r>
            <a:b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</a:b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(incl. GANIL-CNRS) in 13 </a:t>
            </a:r>
            <a:r>
              <a:rPr lang="fr-FR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labs</a:t>
            </a:r>
            <a:r>
              <a:rPr lang="fr-F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/institutes</a:t>
            </a:r>
            <a:endParaRPr lang="fr-FR" sz="16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0" name="ZoneTexte 99"/>
          <p:cNvSpPr txBox="1">
            <a:spLocks noChangeArrowheads="1"/>
          </p:cNvSpPr>
          <p:nvPr/>
        </p:nvSpPr>
        <p:spPr bwMode="auto">
          <a:xfrm>
            <a:off x="4636357" y="6147931"/>
            <a:ext cx="43823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600" b="1" dirty="0" smtClean="0">
                <a:latin typeface="+mj-lt"/>
                <a:cs typeface="Times New Roman" pitchFamily="18" charset="0"/>
              </a:rPr>
              <a:t>about 250 FTE on </a:t>
            </a:r>
            <a:r>
              <a:rPr lang="fr-FR" sz="1600" b="1" dirty="0" err="1" smtClean="0">
                <a:latin typeface="+mj-lt"/>
                <a:cs typeface="Times New Roman" pitchFamily="18" charset="0"/>
              </a:rPr>
              <a:t>accelerators</a:t>
            </a:r>
            <a:r>
              <a:rPr lang="fr-FR" sz="1600" b="1" dirty="0" smtClean="0">
                <a:latin typeface="+mj-lt"/>
                <a:cs typeface="Times New Roman" pitchFamily="18" charset="0"/>
              </a:rPr>
              <a:t>/</a:t>
            </a:r>
            <a:r>
              <a:rPr lang="fr-FR" sz="1600" b="1" dirty="0" err="1" smtClean="0">
                <a:latin typeface="+mj-lt"/>
                <a:cs typeface="Times New Roman" pitchFamily="18" charset="0"/>
              </a:rPr>
              <a:t>magnets</a:t>
            </a:r>
            <a:r>
              <a:rPr lang="fr-FR" sz="1600" b="1" dirty="0" smtClean="0">
                <a:latin typeface="+mj-lt"/>
                <a:cs typeface="Times New Roman" pitchFamily="18" charset="0"/>
              </a:rPr>
              <a:t> (incl. GANIL-CEA) in 1 </a:t>
            </a:r>
            <a:r>
              <a:rPr lang="fr-FR" sz="1600" b="1" dirty="0" err="1" smtClean="0">
                <a:latin typeface="+mj-lt"/>
                <a:cs typeface="Times New Roman" pitchFamily="18" charset="0"/>
              </a:rPr>
              <a:t>institute</a:t>
            </a:r>
            <a:endParaRPr lang="fr-FR" sz="1600" b="1" dirty="0" smtClean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/>
      <p:bldP spid="143" grpId="0" animBg="1"/>
      <p:bldP spid="144" grpId="0"/>
      <p:bldP spid="99" grpId="0"/>
      <p:bldP spid="10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195737" y="52752"/>
            <a:ext cx="5701354" cy="908720"/>
          </a:xfrm>
        </p:spPr>
        <p:txBody>
          <a:bodyPr/>
          <a:lstStyle/>
          <a:p>
            <a:r>
              <a:rPr lang="fr-FR" dirty="0" smtClean="0"/>
              <a:t>RFQ </a:t>
            </a:r>
            <a:r>
              <a:rPr lang="fr-FR" dirty="0" err="1" smtClean="0"/>
              <a:t>European</a:t>
            </a:r>
            <a:r>
              <a:rPr lang="fr-FR" dirty="0" smtClean="0"/>
              <a:t> Spallation Source</a:t>
            </a:r>
            <a:endParaRPr lang="fr-FR" dirty="0"/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14" y="1165151"/>
            <a:ext cx="4900261" cy="569284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59" y="2465956"/>
            <a:ext cx="7999559" cy="44735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34080" y="1544437"/>
            <a:ext cx="3821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i="1" dirty="0" smtClean="0">
                <a:solidFill>
                  <a:srgbClr val="0070C0"/>
                </a:solidFill>
              </a:rPr>
              <a:t>Novembre 2019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59" y="2465956"/>
            <a:ext cx="7999559" cy="45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046" y="3399544"/>
            <a:ext cx="2562086" cy="14411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045" y="5232465"/>
            <a:ext cx="2560638" cy="144035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045" y="1485321"/>
            <a:ext cx="2560638" cy="144035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99332" y="2442516"/>
            <a:ext cx="5844815" cy="195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666666"/>
                </a:solidFill>
              </a:rPr>
              <a:t>Cryomodules prototype M-ECCTD ( CM00):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666666"/>
                </a:solidFill>
              </a:rPr>
              <a:t> </a:t>
            </a:r>
            <a:r>
              <a:rPr lang="en-US" sz="1400" dirty="0">
                <a:solidFill>
                  <a:srgbClr val="666666"/>
                </a:solidFill>
              </a:rPr>
              <a:t>February 2019: Transport of the prototype M-ECCTD </a:t>
            </a:r>
            <a:r>
              <a:rPr lang="en-US" sz="1400" dirty="0" err="1">
                <a:solidFill>
                  <a:srgbClr val="666666"/>
                </a:solidFill>
              </a:rPr>
              <a:t>cryomodules</a:t>
            </a:r>
            <a:r>
              <a:rPr lang="en-US" sz="1400" dirty="0">
                <a:solidFill>
                  <a:srgbClr val="666666"/>
                </a:solidFill>
              </a:rPr>
              <a:t> to Lund after the RF and 2K power tests carried out at CEA at the end of 2018.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6666"/>
                </a:solidFill>
              </a:rPr>
              <a:t>The M-ECCTD </a:t>
            </a:r>
            <a:r>
              <a:rPr lang="en-US" sz="1400" dirty="0" err="1">
                <a:solidFill>
                  <a:srgbClr val="666666"/>
                </a:solidFill>
              </a:rPr>
              <a:t>cryo</a:t>
            </a:r>
            <a:r>
              <a:rPr lang="en-US" sz="1400" dirty="0">
                <a:solidFill>
                  <a:srgbClr val="666666"/>
                </a:solidFill>
              </a:rPr>
              <a:t> module will be tested at ESS. It is currently installed in the test stand...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6666"/>
                </a:solidFill>
              </a:rPr>
              <a:t>Beta = 0.67 </a:t>
            </a:r>
            <a:endParaRPr lang="en-US" sz="2800" dirty="0">
              <a:solidFill>
                <a:srgbClr val="666666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79959" y="1084897"/>
            <a:ext cx="27029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/>
              <a:t>M-ECCTD in the test bunker at Lund</a:t>
            </a:r>
            <a:endParaRPr lang="en-US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60823" y="4492520"/>
            <a:ext cx="5562601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666666"/>
                </a:solidFill>
              </a:rPr>
              <a:t>CM01: 1er </a:t>
            </a:r>
            <a:r>
              <a:rPr lang="en-US" sz="2000" b="1" i="1" dirty="0" err="1" smtClean="0">
                <a:solidFill>
                  <a:srgbClr val="666666"/>
                </a:solidFill>
              </a:rPr>
              <a:t>cryomodule</a:t>
            </a:r>
            <a:r>
              <a:rPr lang="en-US" sz="2000" b="1" i="1" dirty="0" smtClean="0">
                <a:solidFill>
                  <a:srgbClr val="666666"/>
                </a:solidFill>
              </a:rPr>
              <a:t> medium beta series tested at </a:t>
            </a:r>
            <a:r>
              <a:rPr lang="en-US" sz="2000" b="1" i="1" dirty="0" err="1" smtClean="0">
                <a:solidFill>
                  <a:srgbClr val="666666"/>
                </a:solidFill>
              </a:rPr>
              <a:t>Saclay</a:t>
            </a:r>
            <a:endParaRPr lang="en-US" sz="2000" b="1" i="1" dirty="0" smtClean="0">
              <a:solidFill>
                <a:srgbClr val="666666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100" dirty="0" smtClean="0">
                <a:solidFill>
                  <a:srgbClr val="666666"/>
                </a:solidFill>
              </a:rPr>
              <a:t> </a:t>
            </a:r>
            <a:endParaRPr lang="en-US" sz="1600" dirty="0">
              <a:solidFill>
                <a:srgbClr val="66666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13009" y="3148757"/>
            <a:ext cx="2569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/>
              <a:t>CM01 in the test bunker at </a:t>
            </a:r>
            <a:r>
              <a:rPr lang="en-US" sz="1200" kern="0" dirty="0" err="1"/>
              <a:t>Saclay</a:t>
            </a:r>
            <a:endParaRPr lang="en-US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199332" y="5525182"/>
            <a:ext cx="5969222" cy="112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666666"/>
                </a:solidFill>
              </a:rPr>
              <a:t>Cryomodules prototype H-ECCTD (CM30):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666666"/>
                </a:solidFill>
              </a:rPr>
              <a:t>Assembly</a:t>
            </a:r>
            <a:r>
              <a:rPr lang="fr-FR" sz="1400" dirty="0" smtClean="0">
                <a:solidFill>
                  <a:srgbClr val="666666"/>
                </a:solidFill>
              </a:rPr>
              <a:t> </a:t>
            </a:r>
            <a:r>
              <a:rPr lang="fr-FR" sz="1400" dirty="0" err="1" smtClean="0">
                <a:solidFill>
                  <a:srgbClr val="666666"/>
                </a:solidFill>
              </a:rPr>
              <a:t>done</a:t>
            </a:r>
            <a:r>
              <a:rPr lang="fr-FR" sz="1400" dirty="0" smtClean="0">
                <a:solidFill>
                  <a:srgbClr val="666666"/>
                </a:solidFill>
              </a:rPr>
              <a:t>, test </a:t>
            </a:r>
            <a:r>
              <a:rPr lang="fr-FR" sz="1400" dirty="0" err="1" smtClean="0">
                <a:solidFill>
                  <a:srgbClr val="666666"/>
                </a:solidFill>
              </a:rPr>
              <a:t>is</a:t>
            </a:r>
            <a:r>
              <a:rPr lang="fr-FR" sz="1400" dirty="0" smtClean="0">
                <a:solidFill>
                  <a:srgbClr val="666666"/>
                </a:solidFill>
              </a:rPr>
              <a:t> </a:t>
            </a:r>
            <a:r>
              <a:rPr lang="fr-FR" sz="1400" dirty="0" err="1" smtClean="0">
                <a:solidFill>
                  <a:srgbClr val="666666"/>
                </a:solidFill>
              </a:rPr>
              <a:t>ongoing</a:t>
            </a:r>
            <a:r>
              <a:rPr lang="fr-FR" sz="1400" dirty="0" smtClean="0">
                <a:solidFill>
                  <a:srgbClr val="666666"/>
                </a:solidFill>
              </a:rPr>
              <a:t> at Saclay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FR" sz="1400" kern="0" dirty="0" smtClean="0">
                <a:solidFill>
                  <a:srgbClr val="666666"/>
                </a:solidFill>
              </a:rPr>
              <a:t>Beta </a:t>
            </a:r>
            <a:r>
              <a:rPr lang="fr-FR" sz="1400" kern="0" dirty="0">
                <a:solidFill>
                  <a:srgbClr val="666666"/>
                </a:solidFill>
              </a:rPr>
              <a:t>= </a:t>
            </a:r>
            <a:r>
              <a:rPr lang="fr-FR" sz="1400" kern="0" dirty="0" smtClean="0">
                <a:solidFill>
                  <a:srgbClr val="666666"/>
                </a:solidFill>
              </a:rPr>
              <a:t>0,86</a:t>
            </a:r>
            <a:endParaRPr lang="fr-FR" sz="1400" kern="0" dirty="0">
              <a:solidFill>
                <a:srgbClr val="666666"/>
              </a:solidFill>
            </a:endParaRPr>
          </a:p>
          <a:p>
            <a:pPr>
              <a:lnSpc>
                <a:spcPct val="120000"/>
              </a:lnSpc>
            </a:pPr>
            <a:endParaRPr lang="fr-FR" sz="1100" kern="0" dirty="0">
              <a:solidFill>
                <a:srgbClr val="666666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69728" y="4989363"/>
            <a:ext cx="26484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kern="0" dirty="0"/>
              <a:t>CM30 in the assembly hall in </a:t>
            </a:r>
            <a:r>
              <a:rPr lang="en-US" sz="1200" kern="0" dirty="0" err="1"/>
              <a:t>Saclay</a:t>
            </a:r>
            <a:endParaRPr lang="en-US" sz="1200" dirty="0"/>
          </a:p>
        </p:txBody>
      </p:sp>
      <p:sp>
        <p:nvSpPr>
          <p:cNvPr id="21" name="Titre 1"/>
          <p:cNvSpPr txBox="1">
            <a:spLocks/>
          </p:cNvSpPr>
          <p:nvPr/>
        </p:nvSpPr>
        <p:spPr bwMode="gray"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2800" cap="none" dirty="0" smtClean="0"/>
              <a:t>ESS </a:t>
            </a:r>
            <a:r>
              <a:rPr lang="fr-FR" sz="2800" cap="none" dirty="0" err="1" smtClean="0"/>
              <a:t>cryomodules</a:t>
            </a:r>
            <a:endParaRPr lang="fr-FR" sz="2800" cap="non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32" y="1087469"/>
            <a:ext cx="5874459" cy="119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0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674555" y="-9236"/>
            <a:ext cx="5751481" cy="908720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rgbClr val="FFFFFF"/>
                </a:solidFill>
              </a:rPr>
              <a:t>SPIRAL 2 </a:t>
            </a:r>
            <a:r>
              <a:rPr lang="fr-FR" dirty="0" err="1" smtClean="0">
                <a:solidFill>
                  <a:srgbClr val="FFFFFF"/>
                </a:solidFill>
              </a:rPr>
              <a:t>Cryomodules</a:t>
            </a:r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DF0D84-A377-2F4C-A071-9446D9169B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145" y="3454399"/>
            <a:ext cx="4718165" cy="337965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742A99F-BAC9-7C47-A866-11CAF41D7F36}"/>
              </a:ext>
            </a:extLst>
          </p:cNvPr>
          <p:cNvSpPr txBox="1"/>
          <p:nvPr/>
        </p:nvSpPr>
        <p:spPr>
          <a:xfrm>
            <a:off x="309632" y="1178645"/>
            <a:ext cx="61741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66666"/>
                </a:solidFill>
              </a:rPr>
              <a:t>12 </a:t>
            </a:r>
            <a:r>
              <a:rPr lang="en-US" dirty="0" err="1" smtClean="0">
                <a:solidFill>
                  <a:srgbClr val="666666"/>
                </a:solidFill>
              </a:rPr>
              <a:t>Cryomodules</a:t>
            </a:r>
            <a:r>
              <a:rPr lang="en-US" dirty="0" smtClean="0">
                <a:solidFill>
                  <a:srgbClr val="666666"/>
                </a:solidFill>
              </a:rPr>
              <a:t> type A (CMA) </a:t>
            </a:r>
            <a:r>
              <a:rPr lang="en-US" dirty="0" smtClean="0">
                <a:solidFill>
                  <a:srgbClr val="666666"/>
                </a:solidFill>
              </a:rPr>
              <a:t>quarter </a:t>
            </a:r>
            <a:r>
              <a:rPr lang="en-US" dirty="0" smtClean="0">
                <a:solidFill>
                  <a:srgbClr val="666666"/>
                </a:solidFill>
              </a:rPr>
              <a:t>wave cavity  </a:t>
            </a:r>
            <a:r>
              <a:rPr lang="en-US" dirty="0">
                <a:solidFill>
                  <a:srgbClr val="666666"/>
                </a:solidFill>
              </a:rPr>
              <a:t>installed by the end of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6666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6666"/>
                </a:solidFill>
              </a:rPr>
              <a:t>1st </a:t>
            </a:r>
            <a:r>
              <a:rPr lang="en-US" dirty="0">
                <a:solidFill>
                  <a:srgbClr val="666666"/>
                </a:solidFill>
              </a:rPr>
              <a:t>beam at LINAC output (33 MeV): </a:t>
            </a:r>
            <a:r>
              <a:rPr lang="en-US" dirty="0" smtClean="0">
                <a:solidFill>
                  <a:srgbClr val="666666"/>
                </a:solidFill>
              </a:rPr>
              <a:t>27/11/2019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6666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66666"/>
                </a:solidFill>
              </a:rPr>
              <a:t>A proton </a:t>
            </a:r>
            <a:r>
              <a:rPr lang="en-US" dirty="0">
                <a:solidFill>
                  <a:srgbClr val="666666"/>
                </a:solidFill>
              </a:rPr>
              <a:t>beam intensity of  4.7mA   </a:t>
            </a:r>
            <a:r>
              <a:rPr lang="en-US" dirty="0" smtClean="0">
                <a:solidFill>
                  <a:srgbClr val="666666"/>
                </a:solidFill>
              </a:rPr>
              <a:t>at  </a:t>
            </a:r>
            <a:r>
              <a:rPr lang="en-US" dirty="0">
                <a:solidFill>
                  <a:srgbClr val="666666"/>
                </a:solidFill>
              </a:rPr>
              <a:t>the  nominal energy of 33 </a:t>
            </a:r>
            <a:r>
              <a:rPr lang="en-US" dirty="0" smtClean="0">
                <a:solidFill>
                  <a:srgbClr val="666666"/>
                </a:solidFill>
              </a:rPr>
              <a:t>MeV, produces  </a:t>
            </a:r>
            <a:r>
              <a:rPr lang="en-US" dirty="0">
                <a:solidFill>
                  <a:srgbClr val="666666"/>
                </a:solidFill>
              </a:rPr>
              <a:t>a mono energetic neutron beam at 30 </a:t>
            </a:r>
            <a:r>
              <a:rPr lang="en-US" dirty="0" smtClean="0">
                <a:solidFill>
                  <a:srgbClr val="666666"/>
                </a:solidFill>
              </a:rPr>
              <a:t>MeV : 09/2020</a:t>
            </a:r>
            <a:endParaRPr lang="en-US" dirty="0">
              <a:solidFill>
                <a:srgbClr val="666666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46B2F9C-5BEF-414C-8923-D685883CC4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483783" y="1508857"/>
            <a:ext cx="2438683" cy="170111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5335" y="3454399"/>
            <a:ext cx="2170897" cy="326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4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30"/>
    </mc:Choice>
    <mc:Fallback xmlns="">
      <p:transition spd="slow" advTm="623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55940" y="-132632"/>
            <a:ext cx="8229600" cy="1143000"/>
          </a:xfrm>
        </p:spPr>
        <p:txBody>
          <a:bodyPr/>
          <a:lstStyle/>
          <a:p>
            <a:r>
              <a:rPr lang="fr-FR" dirty="0" smtClean="0"/>
              <a:t>SARAF </a:t>
            </a:r>
            <a:r>
              <a:rPr lang="fr-FR" dirty="0" err="1" smtClean="0"/>
              <a:t>accelErator</a:t>
            </a:r>
            <a:r>
              <a:rPr lang="fr-FR" dirty="0" smtClean="0"/>
              <a:t>, SOREQ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80188" y="5568567"/>
            <a:ext cx="82786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Delivery of the medium-energy line, MEBT to </a:t>
            </a:r>
            <a:r>
              <a:rPr lang="en-US" dirty="0" smtClean="0">
                <a:solidFill>
                  <a:srgbClr val="0070C0"/>
                </a:solidFill>
              </a:rPr>
              <a:t>SOREQ-Israel in August 2020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6290" y="1010368"/>
            <a:ext cx="85266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Superconducting </a:t>
            </a:r>
            <a:r>
              <a:rPr lang="en-US" dirty="0"/>
              <a:t>linear </a:t>
            </a:r>
            <a:r>
              <a:rPr lang="en-US" dirty="0" smtClean="0"/>
              <a:t>accelerator,  </a:t>
            </a:r>
            <a:r>
              <a:rPr lang="en-US" dirty="0"/>
              <a:t>providing proton and deuteron beams of variable energy between 5 and 40 MeV with an intensity of up to </a:t>
            </a:r>
            <a:r>
              <a:rPr lang="en-US" dirty="0" smtClean="0"/>
              <a:t>5mA for SOREQ in Israel.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53" y="2252305"/>
            <a:ext cx="3583174" cy="24859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22137" y="1840680"/>
            <a:ext cx="4836704" cy="322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228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3599992" y="2005016"/>
            <a:ext cx="5364496" cy="4719761"/>
          </a:xfrm>
        </p:spPr>
        <p:txBody>
          <a:bodyPr/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dirty="0" err="1" smtClean="0"/>
              <a:t>interest</a:t>
            </a:r>
            <a:r>
              <a:rPr lang="fr-FR" dirty="0" smtClean="0"/>
              <a:t> in EIC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Antoine DAËL - SACM Department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80B381A-367A-455D-88CA-762E611412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7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229C0C-637F-0144-AF30-7E73425D8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524" y="1147041"/>
            <a:ext cx="8672513" cy="5059363"/>
          </a:xfrm>
        </p:spPr>
        <p:txBody>
          <a:bodyPr/>
          <a:lstStyle/>
          <a:p>
            <a:pPr marL="0"/>
            <a:r>
              <a:rPr lang="en-US" dirty="0" smtClean="0"/>
              <a:t>DACM is interested </a:t>
            </a:r>
            <a:r>
              <a:rPr lang="en-US" dirty="0"/>
              <a:t>in helping the EIC in its development</a:t>
            </a:r>
            <a:r>
              <a:rPr lang="en-US" dirty="0" smtClean="0"/>
              <a:t>.</a:t>
            </a:r>
          </a:p>
          <a:p>
            <a:pPr marL="0"/>
            <a:endParaRPr lang="en-US" dirty="0"/>
          </a:p>
          <a:p>
            <a:pPr marL="0"/>
            <a:r>
              <a:rPr lang="en-US" dirty="0" smtClean="0"/>
              <a:t>We have clearly a </a:t>
            </a:r>
            <a:r>
              <a:rPr lang="en-US" dirty="0"/>
              <a:t>number of </a:t>
            </a:r>
            <a:r>
              <a:rPr lang="en-US" dirty="0" smtClean="0"/>
              <a:t>expertise and facilities that </a:t>
            </a:r>
            <a:r>
              <a:rPr lang="en-US" dirty="0"/>
              <a:t>could benefit developments for the future accelerator. </a:t>
            </a:r>
            <a:endParaRPr lang="en-US" dirty="0" smtClean="0"/>
          </a:p>
          <a:p>
            <a:pPr marL="0"/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Expertise</a:t>
            </a:r>
          </a:p>
          <a:p>
            <a:pPr lvl="1">
              <a:buFontTx/>
              <a:buChar char="-"/>
            </a:pPr>
            <a:r>
              <a:rPr lang="en-US" dirty="0" smtClean="0"/>
              <a:t>Beam physics and technologies</a:t>
            </a:r>
          </a:p>
          <a:p>
            <a:pPr lvl="1">
              <a:buFontTx/>
              <a:buChar char="-"/>
            </a:pPr>
            <a:r>
              <a:rPr lang="en-US" dirty="0" smtClean="0"/>
              <a:t>SRF technology</a:t>
            </a:r>
          </a:p>
          <a:p>
            <a:pPr lvl="1">
              <a:buFontTx/>
              <a:buChar char="-"/>
            </a:pPr>
            <a:r>
              <a:rPr lang="en-US" dirty="0" smtClean="0"/>
              <a:t>Superconducitng magnets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Facilities</a:t>
            </a:r>
            <a:endParaRPr lang="en-US" dirty="0">
              <a:solidFill>
                <a:srgbClr val="0070C0"/>
              </a:solidFill>
            </a:endParaRPr>
          </a:p>
          <a:p>
            <a:pPr marL="0" lvl="1" indent="0">
              <a:buNone/>
            </a:pPr>
            <a:r>
              <a:rPr lang="en-US" dirty="0" smtClean="0"/>
              <a:t>- SRF assembly and test facilities</a:t>
            </a:r>
            <a:endParaRPr lang="en-US" dirty="0"/>
          </a:p>
          <a:p>
            <a:pPr marL="0" lvl="1" indent="0">
              <a:buNone/>
            </a:pPr>
            <a:r>
              <a:rPr lang="en-US" dirty="0" smtClean="0"/>
              <a:t>- Magnet assembly and test </a:t>
            </a:r>
            <a:r>
              <a:rPr lang="en-US" dirty="0"/>
              <a:t>facilities</a:t>
            </a:r>
          </a:p>
          <a:p>
            <a:pPr marL="0" lvl="1" indent="0">
              <a:buNone/>
            </a:pPr>
            <a:endParaRPr lang="en-US" dirty="0"/>
          </a:p>
          <a:p>
            <a:pPr marL="0"/>
            <a:r>
              <a:rPr lang="en-US" dirty="0" smtClean="0">
                <a:solidFill>
                  <a:srgbClr val="0070C0"/>
                </a:solidFill>
              </a:rPr>
              <a:t>DACM </a:t>
            </a:r>
            <a:r>
              <a:rPr lang="en-US" dirty="0">
                <a:solidFill>
                  <a:srgbClr val="0070C0"/>
                </a:solidFill>
              </a:rPr>
              <a:t>welcomes future collaborations with the EIC </a:t>
            </a:r>
            <a:r>
              <a:rPr lang="en-US" dirty="0" smtClean="0">
                <a:solidFill>
                  <a:srgbClr val="0070C0"/>
                </a:solidFill>
              </a:rPr>
              <a:t>team on the accelerator and the detectors.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92FA53-DC19-444F-8510-5C4C3DC9F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417" y="233280"/>
            <a:ext cx="6486238" cy="427877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IRFU 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Potential </a:t>
            </a:r>
            <a:r>
              <a:rPr lang="en-US" sz="2400" dirty="0" smtClean="0">
                <a:solidFill>
                  <a:schemeClr val="bg1"/>
                </a:solidFill>
              </a:rPr>
              <a:t>interest </a:t>
            </a:r>
            <a:r>
              <a:rPr lang="en-US" sz="2400" dirty="0">
                <a:solidFill>
                  <a:schemeClr val="bg1"/>
                </a:solidFill>
              </a:rPr>
              <a:t>to </a:t>
            </a:r>
            <a:r>
              <a:rPr lang="en-US" sz="2400" dirty="0" smtClean="0">
                <a:solidFill>
                  <a:schemeClr val="bg1"/>
                </a:solidFill>
              </a:rPr>
              <a:t>the EIC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090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 idx="4294967295"/>
          </p:nvPr>
        </p:nvSpPr>
        <p:spPr>
          <a:xfrm>
            <a:off x="1265533" y="36681"/>
            <a:ext cx="7237412" cy="936625"/>
          </a:xfrm>
        </p:spPr>
        <p:txBody>
          <a:bodyPr/>
          <a:lstStyle/>
          <a:p>
            <a:pPr algn="ctr"/>
            <a:r>
              <a:rPr lang="en-US" dirty="0" smtClean="0"/>
              <a:t>high </a:t>
            </a:r>
            <a:r>
              <a:rPr lang="en-US" dirty="0" smtClean="0"/>
              <a:t>technologies  for </a:t>
            </a:r>
            <a:r>
              <a:rPr lang="en-US" dirty="0" smtClean="0"/>
              <a:t>accelerators</a:t>
            </a:r>
            <a:endParaRPr lang="en-US" dirty="0"/>
          </a:p>
        </p:txBody>
      </p:sp>
      <p:sp>
        <p:nvSpPr>
          <p:cNvPr id="69" name="Rectangle 88"/>
          <p:cNvSpPr>
            <a:spLocks noChangeArrowheads="1"/>
          </p:cNvSpPr>
          <p:nvPr/>
        </p:nvSpPr>
        <p:spPr bwMode="auto">
          <a:xfrm>
            <a:off x="0" y="1105396"/>
            <a:ext cx="3898900" cy="16256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14877" y="4603456"/>
            <a:ext cx="85719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n-GB" dirty="0" err="1" smtClean="0">
                <a:latin typeface="Arial" charset="0"/>
              </a:rPr>
              <a:t>Irfu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is developing and realizing </a:t>
            </a:r>
            <a:r>
              <a:rPr lang="en-GB" dirty="0">
                <a:solidFill>
                  <a:srgbClr val="0070C0"/>
                </a:solidFill>
                <a:latin typeface="Arial" charset="0"/>
              </a:rPr>
              <a:t>particle accelerators, cryogenic systems and superconducting magnets</a:t>
            </a:r>
            <a:r>
              <a:rPr lang="en-GB" dirty="0">
                <a:latin typeface="Arial" charset="0"/>
              </a:rPr>
              <a:t> for the scientific programs of </a:t>
            </a:r>
            <a:r>
              <a:rPr lang="en-GB" dirty="0" err="1" smtClean="0">
                <a:latin typeface="Arial" charset="0"/>
              </a:rPr>
              <a:t>Irfu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>
                <a:latin typeface="Arial" charset="0"/>
              </a:rPr>
              <a:t>and more widely of CEA</a:t>
            </a:r>
            <a:r>
              <a:rPr lang="en-GB" dirty="0" smtClean="0">
                <a:latin typeface="Arial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en-GB" dirty="0" smtClean="0">
              <a:latin typeface="Arial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GB" dirty="0" err="1" smtClean="0">
                <a:latin typeface="Arial" charset="0"/>
              </a:rPr>
              <a:t>Irfu</a:t>
            </a:r>
            <a:r>
              <a:rPr lang="en-GB" dirty="0" smtClean="0">
                <a:latin typeface="Arial" charset="0"/>
              </a:rPr>
              <a:t> </a:t>
            </a:r>
            <a:r>
              <a:rPr lang="en-GB" dirty="0" smtClean="0">
                <a:latin typeface="Arial" charset="0"/>
              </a:rPr>
              <a:t>develops </a:t>
            </a:r>
            <a:r>
              <a:rPr lang="en-GB" dirty="0" smtClean="0">
                <a:solidFill>
                  <a:srgbClr val="0070C0"/>
                </a:solidFill>
                <a:latin typeface="Arial" charset="0"/>
              </a:rPr>
              <a:t>R&amp;D </a:t>
            </a:r>
            <a:r>
              <a:rPr lang="en-GB" dirty="0">
                <a:solidFill>
                  <a:srgbClr val="0070C0"/>
                </a:solidFill>
                <a:latin typeface="Arial" charset="0"/>
              </a:rPr>
              <a:t>activities </a:t>
            </a:r>
            <a:r>
              <a:rPr lang="en-GB" dirty="0">
                <a:latin typeface="Arial" charset="0"/>
              </a:rPr>
              <a:t>to support theses </a:t>
            </a:r>
            <a:r>
              <a:rPr lang="en-GB" dirty="0" smtClean="0">
                <a:latin typeface="Arial" charset="0"/>
              </a:rPr>
              <a:t>programs.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en-GB" dirty="0">
              <a:latin typeface="Arial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GB" dirty="0" err="1" smtClean="0">
                <a:latin typeface="Arial" charset="0"/>
              </a:rPr>
              <a:t>Irfu</a:t>
            </a:r>
            <a:r>
              <a:rPr lang="en-GB" dirty="0" smtClean="0">
                <a:latin typeface="Arial" charset="0"/>
              </a:rPr>
              <a:t> is </a:t>
            </a:r>
            <a:r>
              <a:rPr lang="en-GB" dirty="0">
                <a:solidFill>
                  <a:srgbClr val="0070C0"/>
                </a:solidFill>
                <a:latin typeface="Arial" charset="0"/>
              </a:rPr>
              <a:t>involved in large scale </a:t>
            </a:r>
            <a:r>
              <a:rPr lang="en-GB" dirty="0" smtClean="0">
                <a:solidFill>
                  <a:srgbClr val="0070C0"/>
                </a:solidFill>
                <a:latin typeface="Arial" charset="0"/>
              </a:rPr>
              <a:t>projects </a:t>
            </a:r>
            <a:r>
              <a:rPr lang="en-GB" dirty="0" smtClean="0">
                <a:latin typeface="Arial" charset="0"/>
              </a:rPr>
              <a:t>in Europe, Japan and </a:t>
            </a:r>
            <a:r>
              <a:rPr lang="en-GB" dirty="0" smtClean="0">
                <a:latin typeface="Arial" charset="0"/>
              </a:rPr>
              <a:t>in USA.</a:t>
            </a:r>
            <a:endParaRPr lang="en-GB" dirty="0" smtClean="0">
              <a:latin typeface="Arial" charset="0"/>
            </a:endParaRPr>
          </a:p>
        </p:txBody>
      </p:sp>
      <p:sp>
        <p:nvSpPr>
          <p:cNvPr id="2059" name="Espace réservé du numéro de diapositive 205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9B1F2BF-D234-476C-974D-71470AC7E156}" type="slidenum">
              <a:rPr lang="fr-FR" smtClean="0"/>
              <a:t>4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327" y="894358"/>
            <a:ext cx="6270520" cy="35298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20769" y="1158538"/>
            <a:ext cx="5526940" cy="523220"/>
          </a:xfrm>
          <a:prstGeom prst="rect">
            <a:avLst/>
          </a:prstGeom>
          <a:solidFill>
            <a:srgbClr val="06225E"/>
          </a:solidFill>
        </p:spPr>
        <p:txBody>
          <a:bodyPr wrap="square" anchor="b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Institute </a:t>
            </a:r>
            <a:r>
              <a:rPr lang="en-US" sz="1400" b="1" dirty="0">
                <a:solidFill>
                  <a:schemeClr val="bg1"/>
                </a:solidFill>
              </a:rPr>
              <a:t>of Research into the Fundamental Laws of the </a:t>
            </a:r>
            <a:r>
              <a:rPr lang="en-US" sz="1400" b="1" dirty="0" smtClean="0">
                <a:solidFill>
                  <a:schemeClr val="bg1"/>
                </a:solidFill>
              </a:rPr>
              <a:t>Universe</a:t>
            </a:r>
          </a:p>
        </p:txBody>
      </p:sp>
    </p:spTree>
    <p:extLst>
      <p:ext uri="{BB962C8B-B14F-4D97-AF65-F5344CB8AC3E}">
        <p14:creationId xmlns:p14="http://schemas.microsoft.com/office/powerpoint/2010/main" val="333792951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9B1F2BF-D234-476C-974D-71470AC7E156}" type="slidenum">
              <a:rPr lang="fr-FR" smtClean="0"/>
              <a:t>5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2" y="1408822"/>
            <a:ext cx="8970490" cy="5130090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512000" y="44624"/>
            <a:ext cx="7236464" cy="9361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mtClean="0"/>
              <a:t>DACM technological infrastructures	</a:t>
            </a:r>
            <a:br>
              <a:rPr lang="fr-FR" smtClean="0"/>
            </a:br>
            <a:r>
              <a:rPr lang="fr-FR" smtClean="0"/>
              <a:t>(25 000 m</a:t>
            </a:r>
            <a:r>
              <a:rPr lang="fr-FR" baseline="30000" smtClean="0"/>
              <a:t>2</a:t>
            </a:r>
            <a:r>
              <a:rPr lang="fr-FR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8268585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455B-A84C-4657-82DF-0CDF1F2E66F4}" type="datetime4">
              <a:rPr lang="en-GB" smtClean="0"/>
              <a:t>07 October 2020</a:t>
            </a:fld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2400" dirty="0" smtClean="0">
                <a:solidFill>
                  <a:schemeClr val="bg1"/>
                </a:solidFill>
              </a:rPr>
              <a:t>ACADEMIC AND INDUSTRIAL PARTNERS   </a:t>
            </a: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561" y="651683"/>
            <a:ext cx="1053618" cy="105361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910" y="2828763"/>
            <a:ext cx="1153065" cy="74750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176" y="1613934"/>
            <a:ext cx="1433001" cy="95331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766" y="5853079"/>
            <a:ext cx="2048361" cy="66718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3190" y="4982256"/>
            <a:ext cx="1601450" cy="71984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037" y="5365072"/>
            <a:ext cx="1449003" cy="56898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3034936"/>
            <a:ext cx="2530971" cy="610088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305" y="2940935"/>
            <a:ext cx="1202893" cy="742211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418" y="883594"/>
            <a:ext cx="1129067" cy="70241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228" y="1929637"/>
            <a:ext cx="1537527" cy="76876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5007158"/>
            <a:ext cx="1348270" cy="832121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741" y="1929637"/>
            <a:ext cx="1388594" cy="662111"/>
          </a:xfrm>
          <a:prstGeom prst="rect">
            <a:avLst/>
          </a:prstGeom>
        </p:spPr>
      </p:pic>
      <p:pic>
        <p:nvPicPr>
          <p:cNvPr id="24" name="Picture 11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612" y="4691067"/>
            <a:ext cx="1849929" cy="42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854" y="3904144"/>
            <a:ext cx="1211336" cy="64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740" y="3895665"/>
            <a:ext cx="1889736" cy="53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921" y="2834981"/>
            <a:ext cx="1266380" cy="399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9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20" y="5744297"/>
            <a:ext cx="1556382" cy="47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7577" y="2810567"/>
            <a:ext cx="659415" cy="71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2" descr="https://encrypted-tbn0.gstatic.com/images?q=tbn:ANd9GcSCyz77i1vhfGqZYiihVeKe-4eMxpYHTZt3GA9suhW9P2m2_Y3S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0030" y="1126513"/>
            <a:ext cx="859160" cy="31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84" y="2709481"/>
            <a:ext cx="1154323" cy="1010033"/>
          </a:xfrm>
          <a:prstGeom prst="rect">
            <a:avLst/>
          </a:prstGeom>
        </p:spPr>
      </p:pic>
      <p:pic>
        <p:nvPicPr>
          <p:cNvPr id="1026" name="Picture 2" descr="_2_0A21A2BC0A21A17400499817C1257AF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936" y="5929304"/>
            <a:ext cx="238125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0077" y="2314019"/>
            <a:ext cx="680129" cy="68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378" y="3794857"/>
            <a:ext cx="1867555" cy="3991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20" y="4424705"/>
            <a:ext cx="961468" cy="9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7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8E821-0E55-D048-AA9A-9F01F8117D86}" type="datetime1">
              <a:rPr lang="fr-FR" smtClean="0"/>
              <a:pPr/>
              <a:t>07/10/2020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C0587-ABD2-F048-A126-F9FDB75D39A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53904" y="972842"/>
            <a:ext cx="3600050" cy="1414462"/>
          </a:xfrm>
        </p:spPr>
        <p:txBody>
          <a:bodyPr/>
          <a:lstStyle/>
          <a:p>
            <a:pPr algn="ctr"/>
            <a:r>
              <a:rPr lang="fr-FR" dirty="0" err="1" smtClean="0"/>
              <a:t>Competences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53904" y="2387304"/>
            <a:ext cx="374271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High </a:t>
            </a:r>
            <a:r>
              <a:rPr lang="fr-FR" dirty="0" err="1">
                <a:solidFill>
                  <a:schemeClr val="bg1"/>
                </a:solidFill>
              </a:rPr>
              <a:t>Intensity</a:t>
            </a:r>
            <a:r>
              <a:rPr lang="fr-FR" dirty="0">
                <a:solidFill>
                  <a:schemeClr val="bg1"/>
                </a:solidFill>
              </a:rPr>
              <a:t> Light Ion Sources</a:t>
            </a:r>
          </a:p>
          <a:p>
            <a:r>
              <a:rPr lang="fr-FR" dirty="0" err="1">
                <a:solidFill>
                  <a:schemeClr val="bg1"/>
                </a:solidFill>
              </a:rPr>
              <a:t>Beam</a:t>
            </a:r>
            <a:r>
              <a:rPr lang="fr-FR" dirty="0">
                <a:solidFill>
                  <a:schemeClr val="bg1"/>
                </a:solidFill>
              </a:rPr>
              <a:t> Transport Lines</a:t>
            </a:r>
          </a:p>
          <a:p>
            <a:r>
              <a:rPr lang="fr-FR" dirty="0" err="1">
                <a:solidFill>
                  <a:schemeClr val="bg1"/>
                </a:solidFill>
              </a:rPr>
              <a:t>Beam</a:t>
            </a:r>
            <a:r>
              <a:rPr lang="fr-FR" dirty="0">
                <a:solidFill>
                  <a:schemeClr val="bg1"/>
                </a:solidFill>
              </a:rPr>
              <a:t> Diagnostics</a:t>
            </a:r>
          </a:p>
          <a:p>
            <a:r>
              <a:rPr lang="fr-FR" dirty="0">
                <a:solidFill>
                  <a:schemeClr val="bg1"/>
                </a:solidFill>
              </a:rPr>
              <a:t>Radio-</a:t>
            </a:r>
            <a:r>
              <a:rPr lang="fr-FR" dirty="0" err="1">
                <a:solidFill>
                  <a:schemeClr val="bg1"/>
                </a:solidFill>
              </a:rPr>
              <a:t>Frequency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Quadrupoles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>
                <a:solidFill>
                  <a:schemeClr val="bg1"/>
                </a:solidFill>
              </a:rPr>
              <a:t>Beam</a:t>
            </a:r>
            <a:r>
              <a:rPr lang="fr-FR" dirty="0">
                <a:solidFill>
                  <a:schemeClr val="bg1"/>
                </a:solidFill>
              </a:rPr>
              <a:t> Dynamics</a:t>
            </a:r>
          </a:p>
          <a:p>
            <a:r>
              <a:rPr lang="fr-FR" dirty="0" err="1">
                <a:solidFill>
                  <a:schemeClr val="bg1"/>
                </a:solidFill>
              </a:rPr>
              <a:t>Superconducting</a:t>
            </a:r>
            <a:r>
              <a:rPr lang="fr-FR" dirty="0">
                <a:solidFill>
                  <a:schemeClr val="bg1"/>
                </a:solidFill>
              </a:rPr>
              <a:t> RF </a:t>
            </a:r>
            <a:r>
              <a:rPr lang="fr-FR" dirty="0" err="1">
                <a:solidFill>
                  <a:schemeClr val="bg1"/>
                </a:solidFill>
              </a:rPr>
              <a:t>Cavities</a:t>
            </a:r>
            <a:r>
              <a:rPr lang="fr-FR" dirty="0">
                <a:solidFill>
                  <a:schemeClr val="bg1"/>
                </a:solidFill>
              </a:rPr>
              <a:t> and </a:t>
            </a:r>
            <a:r>
              <a:rPr lang="fr-FR" dirty="0" err="1" smtClean="0">
                <a:solidFill>
                  <a:schemeClr val="bg1"/>
                </a:solidFill>
              </a:rPr>
              <a:t>Cryomodules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Power sources, plasma </a:t>
            </a:r>
            <a:r>
              <a:rPr lang="fr-FR" dirty="0" err="1" smtClean="0">
                <a:solidFill>
                  <a:schemeClr val="bg1"/>
                </a:solidFill>
              </a:rPr>
              <a:t>accleration</a:t>
            </a:r>
            <a:r>
              <a:rPr lang="fr-FR" dirty="0" smtClean="0">
                <a:solidFill>
                  <a:schemeClr val="bg1"/>
                </a:solidFill>
              </a:rPr>
              <a:t>, </a:t>
            </a:r>
            <a:r>
              <a:rPr lang="fr-FR" dirty="0" err="1" smtClean="0">
                <a:solidFill>
                  <a:schemeClr val="bg1"/>
                </a:solidFill>
              </a:rPr>
              <a:t>targets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>
                <a:solidFill>
                  <a:schemeClr val="bg1"/>
                </a:solidFill>
              </a:rPr>
              <a:t>Superconducting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Magnets</a:t>
            </a:r>
            <a:endParaRPr lang="fr-FR" dirty="0">
              <a:solidFill>
                <a:schemeClr val="bg1"/>
              </a:solidFill>
            </a:endParaRPr>
          </a:p>
          <a:p>
            <a:r>
              <a:rPr lang="fr-FR" dirty="0" err="1" smtClean="0">
                <a:solidFill>
                  <a:schemeClr val="bg1"/>
                </a:solidFill>
              </a:rPr>
              <a:t>Cryogenics</a:t>
            </a:r>
            <a:endParaRPr lang="fr-FR" dirty="0" smtClean="0">
              <a:solidFill>
                <a:schemeClr val="bg1"/>
              </a:solidFill>
            </a:endParaRPr>
          </a:p>
          <a:p>
            <a:r>
              <a:rPr lang="fr-FR" dirty="0" err="1" smtClean="0">
                <a:solidFill>
                  <a:schemeClr val="bg1"/>
                </a:solidFill>
              </a:rPr>
              <a:t>Facilities</a:t>
            </a:r>
            <a:endParaRPr lang="fr-FR" dirty="0" smtClean="0">
              <a:solidFill>
                <a:schemeClr val="bg1"/>
              </a:solidFill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Disque Olivier\D\Olivier\Olivier-1\FAIR\Work Package\Avancement WPs\Montage\S27\IMG_15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88958" y="2502090"/>
            <a:ext cx="2231440" cy="168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High </a:t>
            </a:r>
            <a:r>
              <a:rPr lang="fr-FR" dirty="0" err="1" smtClean="0"/>
              <a:t>Intensity</a:t>
            </a:r>
            <a:r>
              <a:rPr lang="fr-FR" dirty="0" smtClean="0"/>
              <a:t> Light Ion Sources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93212" y="1099598"/>
            <a:ext cx="78320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ym typeface="Wingdings" panose="05000000000000000000" pitchFamily="2" charset="2"/>
              </a:rPr>
              <a:t>We</a:t>
            </a:r>
            <a:r>
              <a:rPr lang="fr-FR" dirty="0" smtClean="0">
                <a:sym typeface="Wingdings" panose="05000000000000000000" pitchFamily="2" charset="2"/>
              </a:rPr>
              <a:t> are </a:t>
            </a:r>
            <a:r>
              <a:rPr lang="fr-FR" dirty="0" err="1" smtClean="0">
                <a:sym typeface="Wingdings" panose="05000000000000000000" pitchFamily="2" charset="2"/>
              </a:rPr>
              <a:t>specialists</a:t>
            </a:r>
            <a:r>
              <a:rPr lang="fr-FR" dirty="0" smtClean="0">
                <a:sym typeface="Wingdings" panose="05000000000000000000" pitchFamily="2" charset="2"/>
              </a:rPr>
              <a:t> of 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high </a:t>
            </a:r>
            <a:r>
              <a:rPr lang="fr-FR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intensity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 (5 – 100 mA) light ion (H</a:t>
            </a:r>
            <a:r>
              <a:rPr lang="fr-FR" baseline="30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+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, D</a:t>
            </a:r>
            <a:r>
              <a:rPr lang="fr-FR" baseline="30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+</a:t>
            </a:r>
            <a:r>
              <a:rPr lang="fr-FR" dirty="0" smtClean="0">
                <a:solidFill>
                  <a:srgbClr val="0070C0"/>
                </a:solidFill>
                <a:sym typeface="Wingdings" panose="05000000000000000000" pitchFamily="2" charset="2"/>
              </a:rPr>
              <a:t>) sources </a:t>
            </a:r>
            <a:r>
              <a:rPr lang="fr-FR" dirty="0" smtClean="0">
                <a:sym typeface="Wingdings" panose="05000000000000000000" pitchFamily="2" charset="2"/>
              </a:rPr>
              <a:t>for </a:t>
            </a:r>
            <a:r>
              <a:rPr lang="fr-FR" dirty="0" err="1" smtClean="0">
                <a:sym typeface="Wingdings" panose="05000000000000000000" pitchFamily="2" charset="2"/>
              </a:rPr>
              <a:t>accelerators</a:t>
            </a: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Wingdings" panose="05000000000000000000" pitchFamily="2" charset="2"/>
              </a:rPr>
              <a:t>Current</a:t>
            </a:r>
            <a:r>
              <a:rPr lang="fr-FR" dirty="0" smtClean="0"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ym typeface="Wingdings" panose="05000000000000000000" pitchFamily="2" charset="2"/>
              </a:rPr>
              <a:t>emittance</a:t>
            </a:r>
            <a:r>
              <a:rPr lang="fr-FR" dirty="0" smtClean="0"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ym typeface="Wingdings" panose="05000000000000000000" pitchFamily="2" charset="2"/>
              </a:rPr>
              <a:t>species</a:t>
            </a:r>
            <a:r>
              <a:rPr lang="fr-FR" dirty="0" smtClean="0">
                <a:sym typeface="Wingdings" panose="05000000000000000000" pitchFamily="2" charset="2"/>
              </a:rPr>
              <a:t> proportions, </a:t>
            </a:r>
            <a:r>
              <a:rPr lang="fr-FR" dirty="0" err="1" smtClean="0">
                <a:sym typeface="Wingdings" panose="05000000000000000000" pitchFamily="2" charset="2"/>
              </a:rPr>
              <a:t>stability</a:t>
            </a:r>
            <a:r>
              <a:rPr lang="fr-FR" dirty="0" smtClean="0"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ym typeface="Wingdings" panose="05000000000000000000" pitchFamily="2" charset="2"/>
              </a:rPr>
              <a:t>reliability</a:t>
            </a: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Wingdings" panose="05000000000000000000" pitchFamily="2" charset="2"/>
              </a:rPr>
              <a:t>Pulsed</a:t>
            </a:r>
            <a:r>
              <a:rPr lang="fr-FR" dirty="0" smtClean="0">
                <a:sym typeface="Wingdings" panose="05000000000000000000" pitchFamily="2" charset="2"/>
              </a:rPr>
              <a:t> or </a:t>
            </a:r>
            <a:r>
              <a:rPr lang="fr-FR" dirty="0" err="1" smtClean="0">
                <a:sym typeface="Wingdings" panose="05000000000000000000" pitchFamily="2" charset="2"/>
              </a:rPr>
              <a:t>continuous</a:t>
            </a:r>
            <a:r>
              <a:rPr lang="fr-FR" dirty="0" smtClean="0">
                <a:sym typeface="Wingdings" panose="05000000000000000000" pitchFamily="2" charset="2"/>
              </a:rPr>
              <a:t>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3" name="Image 13" descr="IMG_760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80" y="4075797"/>
            <a:ext cx="1605342" cy="1882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2" descr="silhi pour presentations petit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197" y="2429489"/>
            <a:ext cx="2370476" cy="17915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8" name="Picture 2" descr="C:\Users\jerome\LocalData\CAS 2012\_STX59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348880"/>
            <a:ext cx="1728192" cy="259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3639157" y="2420888"/>
            <a:ext cx="7873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IFMIF</a:t>
            </a:r>
            <a:endParaRPr lang="fr-FR" dirty="0"/>
          </a:p>
        </p:txBody>
      </p:sp>
      <p:pic>
        <p:nvPicPr>
          <p:cNvPr id="25" name="Picture 8" descr="runJuin200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551724"/>
            <a:ext cx="2489927" cy="185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F:\ALL0014\F0014TEK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0881" y="2317974"/>
            <a:ext cx="1938077" cy="145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/>
          <p:cNvSpPr txBox="1"/>
          <p:nvPr/>
        </p:nvSpPr>
        <p:spPr>
          <a:xfrm>
            <a:off x="4730848" y="3529330"/>
            <a:ext cx="222280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solidFill>
                  <a:srgbClr val="008000"/>
                </a:solidFill>
                <a:latin typeface="+mn-lt"/>
                <a:sym typeface="Symbol"/>
              </a:rPr>
              <a:t>Vert</a:t>
            </a:r>
            <a:r>
              <a:rPr lang="fr-FR" sz="800" dirty="0" smtClean="0">
                <a:latin typeface="+mn-lt"/>
                <a:sym typeface="Symbol"/>
              </a:rPr>
              <a:t>: courant sortie source (25 mA/V)</a:t>
            </a:r>
          </a:p>
          <a:p>
            <a:r>
              <a:rPr lang="fr-FR" sz="800" b="1" dirty="0" smtClean="0">
                <a:solidFill>
                  <a:srgbClr val="7030A0"/>
                </a:solidFill>
                <a:latin typeface="+mn-lt"/>
                <a:sym typeface="Symbol"/>
              </a:rPr>
              <a:t>Magenta</a:t>
            </a:r>
            <a:r>
              <a:rPr lang="fr-FR" sz="800" dirty="0" smtClean="0">
                <a:solidFill>
                  <a:schemeClr val="accent1">
                    <a:lumMod val="75000"/>
                  </a:schemeClr>
                </a:solidFill>
                <a:latin typeface="+mn-lt"/>
                <a:sym typeface="Symbol"/>
              </a:rPr>
              <a:t>:</a:t>
            </a:r>
            <a:r>
              <a:rPr lang="fr-FR" sz="800" dirty="0" smtClean="0">
                <a:solidFill>
                  <a:srgbClr val="00FFCC"/>
                </a:solidFill>
                <a:latin typeface="+mn-lt"/>
                <a:sym typeface="Symbol"/>
              </a:rPr>
              <a:t>   </a:t>
            </a:r>
            <a:r>
              <a:rPr lang="fr-FR" sz="800" dirty="0" smtClean="0">
                <a:latin typeface="+mn-lt"/>
                <a:sym typeface="Symbol"/>
              </a:rPr>
              <a:t>courant en fin de ligne (20 mA/V)</a:t>
            </a:r>
          </a:p>
          <a:p>
            <a:r>
              <a:rPr lang="fr-FR" sz="800" b="1" dirty="0" smtClean="0">
                <a:solidFill>
                  <a:srgbClr val="FFC000"/>
                </a:solidFill>
                <a:latin typeface="+mn-lt"/>
                <a:sym typeface="Symbol"/>
              </a:rPr>
              <a:t>Orange</a:t>
            </a:r>
            <a:r>
              <a:rPr lang="fr-FR" sz="800" dirty="0" smtClean="0">
                <a:solidFill>
                  <a:srgbClr val="FFC000"/>
                </a:solidFill>
                <a:latin typeface="+mn-lt"/>
                <a:sym typeface="Symbol"/>
              </a:rPr>
              <a:t>: </a:t>
            </a:r>
            <a:r>
              <a:rPr lang="fr-FR" sz="800" dirty="0" smtClean="0">
                <a:latin typeface="+mn-lt"/>
                <a:sym typeface="Symbol"/>
              </a:rPr>
              <a:t>cadencement</a:t>
            </a:r>
            <a:endParaRPr lang="fr-FR" sz="800" dirty="0">
              <a:latin typeface="+mn-lt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788024" y="3312390"/>
            <a:ext cx="210845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 err="1" smtClean="0">
                <a:sym typeface="Symbol"/>
              </a:rPr>
              <a:t>Pulsed</a:t>
            </a:r>
            <a:r>
              <a:rPr lang="fr-FR" sz="1050" b="1" dirty="0" smtClean="0">
                <a:sym typeface="Symbol"/>
              </a:rPr>
              <a:t> mode: </a:t>
            </a:r>
            <a:r>
              <a:rPr lang="fr-FR" sz="1050" b="1" dirty="0" err="1" smtClean="0">
                <a:sym typeface="Symbol"/>
              </a:rPr>
              <a:t>duty</a:t>
            </a:r>
            <a:r>
              <a:rPr lang="fr-FR" sz="1050" b="1" dirty="0" smtClean="0">
                <a:sym typeface="Symbol"/>
              </a:rPr>
              <a:t> cycle 20%</a:t>
            </a:r>
            <a:endParaRPr lang="fr-FR" sz="1050" dirty="0"/>
          </a:p>
        </p:txBody>
      </p:sp>
      <p:sp>
        <p:nvSpPr>
          <p:cNvPr id="29" name="ZoneTexte 28"/>
          <p:cNvSpPr txBox="1"/>
          <p:nvPr/>
        </p:nvSpPr>
        <p:spPr>
          <a:xfrm>
            <a:off x="5752485" y="2401143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140 mA</a:t>
            </a:r>
            <a:endParaRPr lang="fr-FR" sz="1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8519" y="5767746"/>
            <a:ext cx="208823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SILHI </a:t>
            </a:r>
            <a:r>
              <a:rPr lang="fr-FR" sz="1200" dirty="0" err="1" smtClean="0"/>
              <a:t>reliability</a:t>
            </a:r>
            <a:r>
              <a:rPr lang="fr-FR" sz="1200" dirty="0" smtClean="0"/>
              <a:t> tests </a:t>
            </a:r>
            <a:r>
              <a:rPr lang="fr-FR" sz="1200" dirty="0" err="1" smtClean="0"/>
              <a:t>during</a:t>
            </a:r>
            <a:r>
              <a:rPr lang="fr-FR" sz="1200" dirty="0" smtClean="0"/>
              <a:t> 7 </a:t>
            </a:r>
            <a:r>
              <a:rPr lang="fr-FR" sz="1200" dirty="0" err="1" smtClean="0"/>
              <a:t>days</a:t>
            </a:r>
            <a:r>
              <a:rPr lang="fr-FR" sz="1200" dirty="0" smtClean="0"/>
              <a:t>, 114 mA : 99,8 %</a:t>
            </a:r>
          </a:p>
          <a:p>
            <a:pPr algn="ctr"/>
            <a:r>
              <a:rPr lang="fr-FR" sz="1200" b="1" dirty="0" smtClean="0"/>
              <a:t>8 trips &gt; 3s </a:t>
            </a:r>
            <a:endParaRPr lang="fr-FR" sz="1200" b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4860032" y="5492146"/>
            <a:ext cx="11336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SPIRAL2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4644008" y="5879013"/>
            <a:ext cx="2009498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200" dirty="0"/>
              <a:t>4</a:t>
            </a:r>
            <a:r>
              <a:rPr lang="fr-FR" sz="1200" dirty="0" smtClean="0"/>
              <a:t>0 kV, 10 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/>
              <a:t>Permanent </a:t>
            </a:r>
            <a:r>
              <a:rPr lang="fr-FR" sz="1200" dirty="0" err="1" smtClean="0"/>
              <a:t>magnets</a:t>
            </a:r>
            <a:endParaRPr lang="fr-FR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err="1" smtClean="0"/>
              <a:t>Cost</a:t>
            </a:r>
            <a:r>
              <a:rPr lang="fr-FR" sz="1200" dirty="0" smtClean="0"/>
              <a:t>, size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600" y="4310579"/>
            <a:ext cx="2233304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1200" dirty="0" err="1" smtClean="0"/>
              <a:t>Since</a:t>
            </a:r>
            <a:r>
              <a:rPr lang="fr-FR" sz="1200" dirty="0" smtClean="0"/>
              <a:t> 1996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/>
              <a:t>95 kV, 100 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/>
              <a:t>Fraction H</a:t>
            </a:r>
            <a:r>
              <a:rPr lang="fr-FR" sz="1200" baseline="30000" dirty="0" smtClean="0"/>
              <a:t>+</a:t>
            </a:r>
            <a:r>
              <a:rPr lang="fr-FR" sz="1200" dirty="0" smtClean="0"/>
              <a:t> </a:t>
            </a:r>
            <a:r>
              <a:rPr lang="fr-FR" sz="1200" dirty="0"/>
              <a:t>&gt; 80 %</a:t>
            </a:r>
            <a:endParaRPr lang="fr-FR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/>
              <a:t>Source of the IPHI </a:t>
            </a:r>
            <a:r>
              <a:rPr lang="fr-FR" sz="1200" dirty="0" err="1" smtClean="0"/>
              <a:t>project</a:t>
            </a:r>
            <a:endParaRPr lang="fr-FR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sz="1200" dirty="0" smtClean="0">
                <a:solidFill>
                  <a:srgbClr val="FF0000"/>
                </a:solidFill>
              </a:rPr>
              <a:t>Licence </a:t>
            </a:r>
            <a:r>
              <a:rPr lang="fr-FR" sz="1200" dirty="0" err="1" smtClean="0">
                <a:solidFill>
                  <a:srgbClr val="FF0000"/>
                </a:solidFill>
              </a:rPr>
              <a:t>Pantechnik</a:t>
            </a:r>
            <a:endParaRPr lang="fr-FR" sz="12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1615256" cy="64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ZoneTexte 32"/>
          <p:cNvSpPr txBox="1"/>
          <p:nvPr/>
        </p:nvSpPr>
        <p:spPr>
          <a:xfrm>
            <a:off x="7521339" y="2332157"/>
            <a:ext cx="69769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FAIR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6923058" y="4005954"/>
            <a:ext cx="2009498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 smtClean="0"/>
              <a:t>Pulsed</a:t>
            </a:r>
            <a:r>
              <a:rPr lang="fr-FR" sz="1200" dirty="0" smtClean="0"/>
              <a:t> proton </a:t>
            </a:r>
            <a:r>
              <a:rPr lang="fr-FR" sz="1200" dirty="0" err="1" smtClean="0"/>
              <a:t>beam</a:t>
            </a:r>
            <a:r>
              <a:rPr lang="fr-FR" sz="1200" dirty="0" smtClean="0"/>
              <a:t> (30 </a:t>
            </a:r>
            <a:r>
              <a:rPr lang="fr-FR" sz="1200" dirty="0"/>
              <a:t>ms - 300 ms @ 4Hz).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95 </a:t>
            </a:r>
            <a:r>
              <a:rPr lang="fr-FR" sz="1200" dirty="0" err="1" smtClean="0"/>
              <a:t>keV</a:t>
            </a:r>
            <a:r>
              <a:rPr lang="fr-FR" sz="1200" dirty="0" smtClean="0"/>
              <a:t>, 100 mA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6946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000" y="44624"/>
            <a:ext cx="7236464" cy="936104"/>
          </a:xfrm>
        </p:spPr>
        <p:txBody>
          <a:bodyPr/>
          <a:lstStyle/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transport </a:t>
            </a:r>
            <a:r>
              <a:rPr lang="fr-FR" dirty="0" err="1" smtClean="0"/>
              <a:t>lines</a:t>
            </a:r>
            <a:r>
              <a:rPr lang="fr-FR" dirty="0" smtClean="0"/>
              <a:t> (LEBT)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278722" y="980728"/>
            <a:ext cx="886527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666666"/>
                </a:solidFill>
              </a:rPr>
              <a:t>Purpose</a:t>
            </a:r>
            <a:r>
              <a:rPr lang="fr-FR" dirty="0" smtClean="0">
                <a:solidFill>
                  <a:srgbClr val="666666"/>
                </a:solidFill>
              </a:rPr>
              <a:t> of the LEBT: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</a:rPr>
              <a:t>House </a:t>
            </a:r>
            <a:r>
              <a:rPr lang="fr-FR" dirty="0" err="1" smtClean="0">
                <a:solidFill>
                  <a:srgbClr val="666666"/>
                </a:solidFill>
              </a:rPr>
              <a:t>beam</a:t>
            </a:r>
            <a:r>
              <a:rPr lang="fr-FR" dirty="0" smtClean="0">
                <a:solidFill>
                  <a:srgbClr val="666666"/>
                </a:solidFill>
              </a:rPr>
              <a:t> diagnostics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</a:rPr>
              <a:t>Focus the </a:t>
            </a:r>
            <a:r>
              <a:rPr lang="fr-FR" dirty="0" err="1" smtClean="0">
                <a:solidFill>
                  <a:srgbClr val="666666"/>
                </a:solidFill>
              </a:rPr>
              <a:t>beam</a:t>
            </a:r>
            <a:r>
              <a:rPr lang="fr-FR" dirty="0" smtClean="0">
                <a:solidFill>
                  <a:srgbClr val="666666"/>
                </a:solidFill>
              </a:rPr>
              <a:t> at the entrance of the </a:t>
            </a:r>
            <a:r>
              <a:rPr lang="fr-FR" dirty="0" err="1" smtClean="0">
                <a:solidFill>
                  <a:srgbClr val="666666"/>
                </a:solidFill>
              </a:rPr>
              <a:t>acceleration</a:t>
            </a:r>
            <a:r>
              <a:rPr lang="fr-FR" dirty="0" smtClean="0">
                <a:solidFill>
                  <a:srgbClr val="666666"/>
                </a:solidFill>
              </a:rPr>
              <a:t>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</a:rPr>
              <a:t>« Chop » the pulses </a:t>
            </a:r>
          </a:p>
          <a:p>
            <a:endParaRPr lang="fr-FR" sz="1000" dirty="0" smtClean="0">
              <a:solidFill>
                <a:srgbClr val="666666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Challenge =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keep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beam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emittance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small</a:t>
            </a:r>
            <a:r>
              <a:rPr lang="fr-FR" dirty="0">
                <a:solidFill>
                  <a:srgbClr val="666666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(in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particular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space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charge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effects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 at high </a:t>
            </a:r>
            <a:r>
              <a:rPr lang="fr-FR" dirty="0" err="1" smtClean="0">
                <a:solidFill>
                  <a:srgbClr val="666666"/>
                </a:solidFill>
                <a:sym typeface="Wingdings" panose="05000000000000000000" pitchFamily="2" charset="2"/>
              </a:rPr>
              <a:t>intensity</a:t>
            </a:r>
            <a:r>
              <a:rPr lang="fr-FR" dirty="0" smtClean="0">
                <a:solidFill>
                  <a:srgbClr val="666666"/>
                </a:solidFill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5" y="3284984"/>
            <a:ext cx="3936677" cy="282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41732" y="5781433"/>
            <a:ext cx="322756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100" i="1" dirty="0" err="1" smtClean="0"/>
              <a:t>Low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Energy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Beam</a:t>
            </a:r>
            <a:r>
              <a:rPr lang="fr-FR" sz="1100" i="1" dirty="0" smtClean="0"/>
              <a:t> Transport Line for the FAIR proton </a:t>
            </a:r>
            <a:r>
              <a:rPr lang="fr-FR" sz="1100" i="1" dirty="0" err="1" smtClean="0"/>
              <a:t>linac</a:t>
            </a:r>
            <a:r>
              <a:rPr lang="fr-FR" sz="1100" i="1" dirty="0" smtClean="0"/>
              <a:t> at CEA Saclay</a:t>
            </a:r>
            <a:endParaRPr lang="fr-FR" sz="1100" i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4669" y="3325927"/>
            <a:ext cx="1139183" cy="805285"/>
          </a:xfrm>
          <a:prstGeom prst="rect">
            <a:avLst/>
          </a:prstGeom>
        </p:spPr>
      </p:pic>
      <p:pic>
        <p:nvPicPr>
          <p:cNvPr id="12" name="Picture 6" descr="C:\Users\jerome\LocalData\CAS 2012\_STX56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540" y="2888943"/>
            <a:ext cx="2424162" cy="363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6124834" y="6263734"/>
            <a:ext cx="16289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</a:rPr>
              <a:t>Photo </a:t>
            </a:r>
            <a:r>
              <a:rPr lang="fr-FR" sz="1100" b="1" dirty="0" err="1" smtClean="0">
                <a:solidFill>
                  <a:schemeClr val="bg1"/>
                </a:solidFill>
              </a:rPr>
              <a:t>P.Stroppa</a:t>
            </a:r>
            <a:r>
              <a:rPr lang="fr-FR" sz="1100" b="1" dirty="0" smtClean="0">
                <a:solidFill>
                  <a:schemeClr val="bg1"/>
                </a:solidFill>
              </a:rPr>
              <a:t>/CEA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399704" y="3060444"/>
            <a:ext cx="631904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/>
              <a:t>Source</a:t>
            </a:r>
          </a:p>
          <a:p>
            <a:pPr algn="ctr"/>
            <a:r>
              <a:rPr lang="fr-FR" sz="1100" dirty="0" smtClean="0"/>
              <a:t>D</a:t>
            </a:r>
            <a:r>
              <a:rPr lang="fr-FR" sz="1100" baseline="30000" dirty="0" smtClean="0"/>
              <a:t>+</a:t>
            </a:r>
            <a:endParaRPr lang="fr-FR" sz="1100" baseline="30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893084" y="3014277"/>
            <a:ext cx="458780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/>
              <a:t>12m</a:t>
            </a:r>
            <a:endParaRPr lang="fr-FR" sz="11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426848" y="5996876"/>
            <a:ext cx="14264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fr-FR" sz="1100" i="1" dirty="0" smtClean="0"/>
              <a:t>SPIRAL2 LEBT at Saclay in 2012</a:t>
            </a:r>
            <a:endParaRPr lang="fr-FR" sz="1100" i="1" dirty="0"/>
          </a:p>
        </p:txBody>
      </p:sp>
    </p:spTree>
    <p:extLst>
      <p:ext uri="{BB962C8B-B14F-4D97-AF65-F5344CB8AC3E}">
        <p14:creationId xmlns:p14="http://schemas.microsoft.com/office/powerpoint/2010/main" val="19292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 V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CEA VA</Template>
  <TotalTime>16221</TotalTime>
  <Words>2006</Words>
  <Application>Microsoft Office PowerPoint</Application>
  <PresentationFormat>Affichage à l'écran (4:3)</PresentationFormat>
  <Paragraphs>444</Paragraphs>
  <Slides>35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6" baseType="lpstr">
      <vt:lpstr>ＭＳ Ｐゴシック</vt:lpstr>
      <vt:lpstr>Arial</vt:lpstr>
      <vt:lpstr>Avenir Black</vt:lpstr>
      <vt:lpstr>Avenir Light</vt:lpstr>
      <vt:lpstr>Calibri</vt:lpstr>
      <vt:lpstr>Gloucester MT Extra Condensed</vt:lpstr>
      <vt:lpstr>Helvetica</vt:lpstr>
      <vt:lpstr>Symbol</vt:lpstr>
      <vt:lpstr>Times New Roman</vt:lpstr>
      <vt:lpstr>Wingdings</vt:lpstr>
      <vt:lpstr>CEA VA</vt:lpstr>
      <vt:lpstr>  EIC Workshop – Promoting Collaboration on the Electron-Ion Collider  Cockcroft Institute  CEA PARIS-Saclay experience and EIC</vt:lpstr>
      <vt:lpstr>Présentation PowerPoint</vt:lpstr>
      <vt:lpstr>French research organisation  (nuclear, particle &amp; astroparticle physics)</vt:lpstr>
      <vt:lpstr>high technologies  for accelerators</vt:lpstr>
      <vt:lpstr>Présentation PowerPoint</vt:lpstr>
      <vt:lpstr>ACADEMIC AND INDUSTRIAL PARTNERS   </vt:lpstr>
      <vt:lpstr>Présentation PowerPoint</vt:lpstr>
      <vt:lpstr>High Intensity Light Ion Sources</vt:lpstr>
      <vt:lpstr>Low energy beam transport lines (LEBT)</vt:lpstr>
      <vt:lpstr>BEAM DIAGNOSTICS</vt:lpstr>
      <vt:lpstr>Radio-Frequency Quadrupoles (RFQ)</vt:lpstr>
      <vt:lpstr>SC cavities</vt:lpstr>
      <vt:lpstr>Superconducting RF technologies:  from cavity design  to cryomodules</vt:lpstr>
      <vt:lpstr>BEAM DYNAMICS codes</vt:lpstr>
      <vt:lpstr>Power sources, plasma acceleration, target</vt:lpstr>
      <vt:lpstr>Superconducting magnets</vt:lpstr>
      <vt:lpstr>Superconducting magnets</vt:lpstr>
      <vt:lpstr>Cryogenics</vt:lpstr>
      <vt:lpstr>Présentation PowerPoint</vt:lpstr>
      <vt:lpstr>MQYY(M) Quadrupole en NbTi</vt:lpstr>
      <vt:lpstr>FRESCA 2 Nb3Sn dipole</vt:lpstr>
      <vt:lpstr>Dipole model toward FCC</vt:lpstr>
      <vt:lpstr>Toward HTS accelerator magnets: EUCARD</vt:lpstr>
      <vt:lpstr>Présentation PowerPoint</vt:lpstr>
      <vt:lpstr>ISEULT 11.75T WB MRI MAGNET</vt:lpstr>
      <vt:lpstr>HIGH FIELD HYBRID MAGNET LNCMI-Grenoble</vt:lpstr>
      <vt:lpstr>NOUGAT</vt:lpstr>
      <vt:lpstr>JT60 (broader approach)  </vt:lpstr>
      <vt:lpstr>Future Circular Collider</vt:lpstr>
      <vt:lpstr>RFQ European Spallation Source</vt:lpstr>
      <vt:lpstr>Présentation PowerPoint</vt:lpstr>
      <vt:lpstr>SPIRAL 2 Cryomodules</vt:lpstr>
      <vt:lpstr>SARAF accelErator, SOREQ </vt:lpstr>
      <vt:lpstr> interest in EIC</vt:lpstr>
      <vt:lpstr>IRFU  Potential interest to the EIC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creator>BM205129</dc:creator>
  <cp:lastModifiedBy>VEDRINE Pierre</cp:lastModifiedBy>
  <cp:revision>527</cp:revision>
  <cp:lastPrinted>2016-02-22T11:34:45Z</cp:lastPrinted>
  <dcterms:created xsi:type="dcterms:W3CDTF">2012-10-30T13:30:24Z</dcterms:created>
  <dcterms:modified xsi:type="dcterms:W3CDTF">2020-10-07T08:45:50Z</dcterms:modified>
</cp:coreProperties>
</file>