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4"/>
  </p:sldMasterIdLst>
  <p:notesMasterIdLst>
    <p:notesMasterId r:id="rId32"/>
  </p:notesMasterIdLst>
  <p:sldIdLst>
    <p:sldId id="260" r:id="rId5"/>
    <p:sldId id="287" r:id="rId6"/>
    <p:sldId id="288" r:id="rId7"/>
    <p:sldId id="286" r:id="rId8"/>
    <p:sldId id="289" r:id="rId9"/>
    <p:sldId id="261" r:id="rId10"/>
    <p:sldId id="262" r:id="rId11"/>
    <p:sldId id="263" r:id="rId12"/>
    <p:sldId id="279" r:id="rId13"/>
    <p:sldId id="278" r:id="rId14"/>
    <p:sldId id="264" r:id="rId15"/>
    <p:sldId id="265" r:id="rId16"/>
    <p:sldId id="266" r:id="rId17"/>
    <p:sldId id="267" r:id="rId18"/>
    <p:sldId id="268" r:id="rId19"/>
    <p:sldId id="270" r:id="rId20"/>
    <p:sldId id="281" r:id="rId21"/>
    <p:sldId id="280" r:id="rId22"/>
    <p:sldId id="282" r:id="rId23"/>
    <p:sldId id="283" r:id="rId24"/>
    <p:sldId id="271" r:id="rId25"/>
    <p:sldId id="272" r:id="rId26"/>
    <p:sldId id="273" r:id="rId27"/>
    <p:sldId id="276" r:id="rId28"/>
    <p:sldId id="277" r:id="rId29"/>
    <p:sldId id="284" r:id="rId30"/>
    <p:sldId id="285"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30519D"/>
    <a:srgbClr val="24407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144"/>
    <p:restoredTop sz="94646"/>
  </p:normalViewPr>
  <p:slideViewPr>
    <p:cSldViewPr snapToGrid="0" snapToObjects="1">
      <p:cViewPr varScale="1">
        <p:scale>
          <a:sx n="75" d="100"/>
          <a:sy n="75" d="100"/>
        </p:scale>
        <p:origin x="1560"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92255C-AFDB-4D22-8373-2F4CFC10746D}" type="datetimeFigureOut">
              <a:rPr lang="en-US" smtClean="0"/>
              <a:t>10/7/2020</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3E146D-72E3-4D17-8794-005420F3EB37}" type="slidenum">
              <a:rPr lang="en-US" smtClean="0"/>
              <a:t>‹#›</a:t>
            </a:fld>
            <a:endParaRPr lang="en-US" dirty="0"/>
          </a:p>
        </p:txBody>
      </p:sp>
    </p:spTree>
    <p:extLst>
      <p:ext uri="{BB962C8B-B14F-4D97-AF65-F5344CB8AC3E}">
        <p14:creationId xmlns:p14="http://schemas.microsoft.com/office/powerpoint/2010/main" val="9585710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srcRect/>
          <a:stretch/>
        </p:blipFill>
        <p:spPr>
          <a:xfrm>
            <a:off x="0" y="0"/>
            <a:ext cx="9144000" cy="6858000"/>
          </a:xfrm>
          <a:prstGeom prst="rect">
            <a:avLst/>
          </a:prstGeom>
        </p:spPr>
      </p:pic>
      <p:sp>
        <p:nvSpPr>
          <p:cNvPr id="2" name="Title 1"/>
          <p:cNvSpPr>
            <a:spLocks noGrp="1"/>
          </p:cNvSpPr>
          <p:nvPr>
            <p:ph type="ctrTitle"/>
          </p:nvPr>
        </p:nvSpPr>
        <p:spPr>
          <a:xfrm>
            <a:off x="4056185" y="2790092"/>
            <a:ext cx="4741984" cy="1774948"/>
          </a:xfrm>
        </p:spPr>
        <p:txBody>
          <a:bodyPr anchor="b">
            <a:normAutofit/>
          </a:bodyPr>
          <a:lstStyle>
            <a:lvl1pPr algn="r">
              <a:defRPr sz="4400" b="0" i="0">
                <a:solidFill>
                  <a:schemeClr val="bg1"/>
                </a:solidFill>
                <a:latin typeface="Arial" charset="0"/>
                <a:ea typeface="Arial" charset="0"/>
                <a:cs typeface="Arial" charset="0"/>
              </a:defRPr>
            </a:lvl1pPr>
          </a:lstStyle>
          <a:p>
            <a:r>
              <a:rPr lang="en-US"/>
              <a:t>Click to edit Master title style</a:t>
            </a:r>
            <a:endParaRPr lang="en-US" dirty="0"/>
          </a:p>
        </p:txBody>
      </p:sp>
      <p:sp>
        <p:nvSpPr>
          <p:cNvPr id="3" name="Subtitle 2"/>
          <p:cNvSpPr>
            <a:spLocks noGrp="1"/>
          </p:cNvSpPr>
          <p:nvPr>
            <p:ph type="subTitle" idx="1"/>
          </p:nvPr>
        </p:nvSpPr>
        <p:spPr>
          <a:xfrm>
            <a:off x="4056185" y="4642339"/>
            <a:ext cx="4741984" cy="580292"/>
          </a:xfrm>
        </p:spPr>
        <p:txBody>
          <a:bodyPr/>
          <a:lstStyle>
            <a:lvl1pPr marL="0" indent="0" algn="r">
              <a:buNone/>
              <a:defRPr sz="2400">
                <a:solidFill>
                  <a:schemeClr val="bg1"/>
                </a:solidFill>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a:xfrm>
            <a:off x="3543300" y="6400192"/>
            <a:ext cx="2057400" cy="365125"/>
          </a:xfrm>
        </p:spPr>
        <p:txBody>
          <a:bodyPr/>
          <a:lstStyle>
            <a:lvl1pPr algn="ctr">
              <a:defRPr/>
            </a:lvl1pPr>
          </a:lstStyle>
          <a:p>
            <a:fld id="{893C5830-40F3-F04E-B2E3-10E6672BA8FF}"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a:xfrm>
            <a:off x="3543300" y="6362006"/>
            <a:ext cx="2057400" cy="365125"/>
          </a:xfrm>
        </p:spPr>
        <p:txBody>
          <a:bodyPr/>
          <a:lstStyle>
            <a:lvl1pPr algn="ctr">
              <a:defRPr/>
            </a:lvl1pPr>
          </a:lstStyle>
          <a:p>
            <a:fld id="{893C5830-40F3-F04E-B2E3-10E6672BA8FF}"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30519D"/>
                </a:solidFill>
                <a:latin typeface="Arial" charset="0"/>
                <a:ea typeface="Arial" charset="0"/>
                <a:cs typeface="Arial"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Arial" charset="0"/>
                <a:ea typeface="Arial" charset="0"/>
                <a:cs typeface="Arial" charset="0"/>
              </a:defRPr>
            </a:lvl1pPr>
            <a:lvl2pPr>
              <a:defRPr>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a:xfrm>
            <a:off x="3543300" y="6362006"/>
            <a:ext cx="2057400" cy="365125"/>
          </a:xfrm>
        </p:spPr>
        <p:txBody>
          <a:bodyPr/>
          <a:lstStyle>
            <a:lvl1pPr algn="ctr">
              <a:defRPr/>
            </a:lvl1pPr>
          </a:lstStyle>
          <a:p>
            <a:fld id="{893C5830-40F3-F04E-B2E3-10E6672BA8FF}"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a:xfrm>
            <a:off x="3538538" y="6356351"/>
            <a:ext cx="2057400" cy="365125"/>
          </a:xfrm>
        </p:spPr>
        <p:txBody>
          <a:bodyPr/>
          <a:lstStyle>
            <a:lvl1pPr algn="ctr">
              <a:defRPr/>
            </a:lvl1pPr>
          </a:lstStyle>
          <a:p>
            <a:fld id="{893C5830-40F3-F04E-B2E3-10E6672BA8FF}"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p:cNvSpPr>
            <a:spLocks noGrp="1"/>
          </p:cNvSpPr>
          <p:nvPr>
            <p:ph type="sldNum" sz="quarter" idx="12"/>
          </p:nvPr>
        </p:nvSpPr>
        <p:spPr>
          <a:xfrm>
            <a:off x="3543300" y="6356351"/>
            <a:ext cx="2057400" cy="365125"/>
          </a:xfrm>
        </p:spPr>
        <p:txBody>
          <a:bodyPr/>
          <a:lstStyle>
            <a:lvl1pPr algn="ctr">
              <a:defRPr/>
            </a:lvl1pPr>
          </a:lstStyle>
          <a:p>
            <a:fld id="{893C5830-40F3-F04E-B2E3-10E6672BA8FF}"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lide Number Placeholder 8"/>
          <p:cNvSpPr>
            <a:spLocks noGrp="1"/>
          </p:cNvSpPr>
          <p:nvPr>
            <p:ph type="sldNum" sz="quarter" idx="12"/>
          </p:nvPr>
        </p:nvSpPr>
        <p:spPr>
          <a:xfrm>
            <a:off x="3543300" y="6349480"/>
            <a:ext cx="2057400" cy="365125"/>
          </a:xfrm>
        </p:spPr>
        <p:txBody>
          <a:bodyPr/>
          <a:lstStyle>
            <a:lvl1pPr algn="ctr">
              <a:defRPr/>
            </a:lvl1pPr>
          </a:lstStyle>
          <a:p>
            <a:fld id="{893C5830-40F3-F04E-B2E3-10E6672BA8FF}"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5" name="Slide Number Placeholder 4"/>
          <p:cNvSpPr>
            <a:spLocks noGrp="1"/>
          </p:cNvSpPr>
          <p:nvPr>
            <p:ph type="sldNum" sz="quarter" idx="12"/>
          </p:nvPr>
        </p:nvSpPr>
        <p:spPr>
          <a:xfrm>
            <a:off x="3543300" y="6310311"/>
            <a:ext cx="2057400" cy="365125"/>
          </a:xfrm>
        </p:spPr>
        <p:txBody>
          <a:bodyPr/>
          <a:lstStyle>
            <a:lvl1pPr algn="ctr">
              <a:defRPr/>
            </a:lvl1pPr>
          </a:lstStyle>
          <a:p>
            <a:fld id="{893C5830-40F3-F04E-B2E3-10E6672BA8FF}"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3543300" y="6356351"/>
            <a:ext cx="2057400" cy="365125"/>
          </a:xfrm>
        </p:spPr>
        <p:txBody>
          <a:bodyPr/>
          <a:lstStyle>
            <a:lvl1pPr algn="ctr">
              <a:defRPr/>
            </a:lvl1pPr>
          </a:lstStyle>
          <a:p>
            <a:fld id="{893C5830-40F3-F04E-B2E3-10E6672BA8FF}"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7" name="Slide Number Placeholder 6"/>
          <p:cNvSpPr>
            <a:spLocks noGrp="1"/>
          </p:cNvSpPr>
          <p:nvPr>
            <p:ph type="sldNum" sz="quarter" idx="12"/>
          </p:nvPr>
        </p:nvSpPr>
        <p:spPr>
          <a:xfrm>
            <a:off x="3543300" y="6330691"/>
            <a:ext cx="2057400" cy="365125"/>
          </a:xfrm>
        </p:spPr>
        <p:txBody>
          <a:bodyPr/>
          <a:lstStyle>
            <a:lvl1pPr algn="ctr">
              <a:defRPr/>
            </a:lvl1pPr>
          </a:lstStyle>
          <a:p>
            <a:fld id="{893C5830-40F3-F04E-B2E3-10E6672BA8FF}"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7" name="Slide Number Placeholder 6"/>
          <p:cNvSpPr>
            <a:spLocks noGrp="1"/>
          </p:cNvSpPr>
          <p:nvPr>
            <p:ph type="sldNum" sz="quarter" idx="12"/>
          </p:nvPr>
        </p:nvSpPr>
        <p:spPr>
          <a:xfrm>
            <a:off x="3543300" y="6336954"/>
            <a:ext cx="2057400" cy="365125"/>
          </a:xfrm>
        </p:spPr>
        <p:txBody>
          <a:bodyPr/>
          <a:lstStyle>
            <a:lvl1pPr algn="ctr">
              <a:defRPr/>
            </a:lvl1pPr>
          </a:lstStyle>
          <a:p>
            <a:fld id="{893C5830-40F3-F04E-B2E3-10E6672BA8FF}"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8548"/>
            <a:ext cx="9144000" cy="6858000"/>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bg1"/>
                </a:solidFill>
                <a:latin typeface="Arial" charset="0"/>
                <a:ea typeface="Arial" charset="0"/>
                <a:cs typeface="Arial" charset="0"/>
              </a:defRPr>
            </a:lvl1pPr>
          </a:lstStyle>
          <a:p>
            <a:fld id="{C4BE9006-42DF-4C65-9314-FEB6DE8658B3}" type="datetime1">
              <a:rPr lang="en-US" smtClean="0"/>
              <a:t>10/7/2020</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bg1"/>
                </a:solidFill>
                <a:latin typeface="Arial" charset="0"/>
                <a:ea typeface="Arial" charset="0"/>
                <a:cs typeface="Arial" charset="0"/>
              </a:defRPr>
            </a:lvl1pPr>
          </a:lstStyle>
          <a:p>
            <a:endParaRPr lang="en-US" dirty="0"/>
          </a:p>
        </p:txBody>
      </p:sp>
      <p:sp>
        <p:nvSpPr>
          <p:cNvPr id="6" name="Slide Number Placeholder 5"/>
          <p:cNvSpPr>
            <a:spLocks noGrp="1"/>
          </p:cNvSpPr>
          <p:nvPr>
            <p:ph type="sldNum" sz="quarter" idx="4"/>
          </p:nvPr>
        </p:nvSpPr>
        <p:spPr>
          <a:xfrm>
            <a:off x="6997212" y="6356351"/>
            <a:ext cx="2057400" cy="365125"/>
          </a:xfrm>
          <a:prstGeom prst="rect">
            <a:avLst/>
          </a:prstGeom>
        </p:spPr>
        <p:txBody>
          <a:bodyPr vert="horz" lIns="91440" tIns="45720" rIns="91440" bIns="45720" rtlCol="0" anchor="ctr"/>
          <a:lstStyle>
            <a:lvl1pPr algn="r">
              <a:defRPr sz="1200">
                <a:solidFill>
                  <a:schemeClr val="bg1"/>
                </a:solidFill>
                <a:latin typeface="Arial" charset="0"/>
                <a:ea typeface="Arial" charset="0"/>
                <a:cs typeface="Arial" charset="0"/>
              </a:defRPr>
            </a:lvl1pPr>
          </a:lstStyle>
          <a:p>
            <a:fld id="{893C5830-40F3-F04E-B2E3-10E6672BA8FF}" type="slidenum">
              <a:rPr lang="en-US" smtClean="0"/>
              <a:pPr/>
              <a:t>‹#›</a:t>
            </a:fld>
            <a:endParaRPr lang="en-US" dirty="0"/>
          </a:p>
        </p:txBody>
      </p:sp>
      <p:pic>
        <p:nvPicPr>
          <p:cNvPr id="8" name="Picture 7"/>
          <p:cNvPicPr>
            <a:picLocks noChangeAspect="1"/>
          </p:cNvPicPr>
          <p:nvPr userDrawn="1"/>
        </p:nvPicPr>
        <p:blipFill>
          <a:blip r:embed="rId14"/>
          <a:srcRect/>
          <a:stretch/>
        </p:blipFill>
        <p:spPr>
          <a:xfrm>
            <a:off x="0" y="0"/>
            <a:ext cx="9144000" cy="6858000"/>
          </a:xfrm>
          <a:prstGeom prst="rect">
            <a:avLst/>
          </a:prstGeom>
        </p:spPr>
      </p:pic>
    </p:spTree>
    <p:extLst>
      <p:ext uri="{BB962C8B-B14F-4D97-AF65-F5344CB8AC3E}">
        <p14:creationId xmlns:p14="http://schemas.microsoft.com/office/powerpoint/2010/main" val="10923609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rgbClr val="30519D"/>
          </a:solidFill>
          <a:latin typeface="Arial" charset="0"/>
          <a:ea typeface="Arial" charset="0"/>
          <a:cs typeface="Arial"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image" Target="../media/image3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2926ED4A-7B51-409D-A4F8-5BAE0E247AB3}"/>
              </a:ext>
            </a:extLst>
          </p:cNvPr>
          <p:cNvSpPr txBox="1"/>
          <p:nvPr/>
        </p:nvSpPr>
        <p:spPr>
          <a:xfrm>
            <a:off x="3733800" y="2449287"/>
            <a:ext cx="5022991" cy="1077218"/>
          </a:xfrm>
          <a:prstGeom prst="rect">
            <a:avLst/>
          </a:prstGeom>
          <a:noFill/>
        </p:spPr>
        <p:txBody>
          <a:bodyPr wrap="square" rtlCol="0">
            <a:spAutoFit/>
          </a:bodyPr>
          <a:lstStyle/>
          <a:p>
            <a:pPr algn="r"/>
            <a:r>
              <a:rPr lang="en-US" sz="3600" dirty="0">
                <a:solidFill>
                  <a:schemeClr val="bg1"/>
                </a:solidFill>
              </a:rPr>
              <a:t>EIC  Beam-beam Effects</a:t>
            </a:r>
          </a:p>
          <a:p>
            <a:pPr algn="r"/>
            <a:r>
              <a:rPr lang="en-US" sz="2800" dirty="0">
                <a:solidFill>
                  <a:schemeClr val="bg1"/>
                </a:solidFill>
              </a:rPr>
              <a:t>Yun Luo</a:t>
            </a:r>
            <a:endParaRPr lang="en-US" sz="2000" dirty="0">
              <a:solidFill>
                <a:schemeClr val="bg1"/>
              </a:solidFill>
            </a:endParaRPr>
          </a:p>
        </p:txBody>
      </p:sp>
      <p:sp>
        <p:nvSpPr>
          <p:cNvPr id="10" name="TextBox 9">
            <a:extLst>
              <a:ext uri="{FF2B5EF4-FFF2-40B4-BE49-F238E27FC236}">
                <a16:creationId xmlns:a16="http://schemas.microsoft.com/office/drawing/2014/main" id="{0AB19C51-0897-4F83-9ADC-9ED42EBC027E}"/>
              </a:ext>
            </a:extLst>
          </p:cNvPr>
          <p:cNvSpPr txBox="1"/>
          <p:nvPr/>
        </p:nvSpPr>
        <p:spPr>
          <a:xfrm>
            <a:off x="3733800" y="4083165"/>
            <a:ext cx="5022991" cy="1200329"/>
          </a:xfrm>
          <a:prstGeom prst="rect">
            <a:avLst/>
          </a:prstGeom>
          <a:noFill/>
        </p:spPr>
        <p:txBody>
          <a:bodyPr wrap="square" rtlCol="0">
            <a:spAutoFit/>
          </a:bodyPr>
          <a:lstStyle/>
          <a:p>
            <a:pPr algn="r"/>
            <a:r>
              <a:rPr lang="en-US" sz="2400" dirty="0">
                <a:solidFill>
                  <a:schemeClr val="bg1"/>
                </a:solidFill>
              </a:rPr>
              <a:t>EIC Accelerator Collaboration Workshop</a:t>
            </a:r>
          </a:p>
          <a:p>
            <a:pPr algn="r"/>
            <a:r>
              <a:rPr lang="en-US" sz="2400" dirty="0">
                <a:solidFill>
                  <a:schemeClr val="bg1"/>
                </a:solidFill>
              </a:rPr>
              <a:t>October 7-9, 2020</a:t>
            </a:r>
          </a:p>
        </p:txBody>
      </p:sp>
      <p:pic>
        <p:nvPicPr>
          <p:cNvPr id="11" name="Picture 10">
            <a:extLst>
              <a:ext uri="{FF2B5EF4-FFF2-40B4-BE49-F238E27FC236}">
                <a16:creationId xmlns:a16="http://schemas.microsoft.com/office/drawing/2014/main" id="{D9983CE3-F2D9-43C7-864A-389A3D7153F4}"/>
              </a:ext>
            </a:extLst>
          </p:cNvPr>
          <p:cNvPicPr>
            <a:picLocks noChangeAspect="1"/>
          </p:cNvPicPr>
          <p:nvPr/>
        </p:nvPicPr>
        <p:blipFill>
          <a:blip r:embed="rId2"/>
          <a:stretch>
            <a:fillRect/>
          </a:stretch>
        </p:blipFill>
        <p:spPr>
          <a:xfrm>
            <a:off x="3140" y="0"/>
            <a:ext cx="9137720" cy="6858000"/>
          </a:xfrm>
          <a:prstGeom prst="rect">
            <a:avLst/>
          </a:prstGeom>
        </p:spPr>
      </p:pic>
    </p:spTree>
    <p:extLst>
      <p:ext uri="{BB962C8B-B14F-4D97-AF65-F5344CB8AC3E}">
        <p14:creationId xmlns:p14="http://schemas.microsoft.com/office/powerpoint/2010/main" val="2702294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F124FD-564C-4228-9905-06367D7ADB62}"/>
              </a:ext>
            </a:extLst>
          </p:cNvPr>
          <p:cNvSpPr>
            <a:spLocks noGrp="1"/>
          </p:cNvSpPr>
          <p:nvPr>
            <p:ph type="title"/>
          </p:nvPr>
        </p:nvSpPr>
        <p:spPr/>
        <p:txBody>
          <a:bodyPr/>
          <a:lstStyle/>
          <a:p>
            <a:r>
              <a:rPr lang="en-US" dirty="0"/>
              <a:t>Tune  Footprint ( Weak-strong)</a:t>
            </a:r>
          </a:p>
        </p:txBody>
      </p:sp>
      <p:pic>
        <p:nvPicPr>
          <p:cNvPr id="5" name="Picture 4">
            <a:extLst>
              <a:ext uri="{FF2B5EF4-FFF2-40B4-BE49-F238E27FC236}">
                <a16:creationId xmlns:a16="http://schemas.microsoft.com/office/drawing/2014/main" id="{666BB363-E732-4672-8A79-A69B30FC2E4A}"/>
              </a:ext>
            </a:extLst>
          </p:cNvPr>
          <p:cNvPicPr>
            <a:picLocks noChangeAspect="1"/>
          </p:cNvPicPr>
          <p:nvPr/>
        </p:nvPicPr>
        <p:blipFill>
          <a:blip r:embed="rId2"/>
          <a:stretch>
            <a:fillRect/>
          </a:stretch>
        </p:blipFill>
        <p:spPr>
          <a:xfrm>
            <a:off x="0" y="1444057"/>
            <a:ext cx="9144000" cy="3888964"/>
          </a:xfrm>
          <a:prstGeom prst="rect">
            <a:avLst/>
          </a:prstGeom>
        </p:spPr>
      </p:pic>
      <p:sp>
        <p:nvSpPr>
          <p:cNvPr id="6" name="TextBox 5">
            <a:extLst>
              <a:ext uri="{FF2B5EF4-FFF2-40B4-BE49-F238E27FC236}">
                <a16:creationId xmlns:a16="http://schemas.microsoft.com/office/drawing/2014/main" id="{107F18B6-C02A-4184-82FA-19060215DB7D}"/>
              </a:ext>
            </a:extLst>
          </p:cNvPr>
          <p:cNvSpPr txBox="1"/>
          <p:nvPr/>
        </p:nvSpPr>
        <p:spPr>
          <a:xfrm>
            <a:off x="179109" y="5328936"/>
            <a:ext cx="8964891" cy="1323439"/>
          </a:xfrm>
          <a:prstGeom prst="rect">
            <a:avLst/>
          </a:prstGeom>
          <a:solidFill>
            <a:schemeClr val="accent4">
              <a:lumMod val="60000"/>
              <a:lumOff val="40000"/>
            </a:schemeClr>
          </a:solidFill>
        </p:spPr>
        <p:txBody>
          <a:bodyPr wrap="square" rtlCol="0">
            <a:spAutoFit/>
          </a:bodyPr>
          <a:lstStyle/>
          <a:p>
            <a:r>
              <a:rPr lang="en-US" sz="2000" b="1" dirty="0"/>
              <a:t>Beam-beam generates amplitude dependent tune shift. Proton tune footprint crosses 9</a:t>
            </a:r>
            <a:r>
              <a:rPr lang="en-US" sz="2000" b="1" baseline="30000" dirty="0"/>
              <a:t>th</a:t>
            </a:r>
            <a:r>
              <a:rPr lang="en-US" sz="2000" b="1" dirty="0"/>
              <a:t>  order resonances. Electron tune footprint crosses 10</a:t>
            </a:r>
            <a:r>
              <a:rPr lang="en-US" sz="2000" b="1" baseline="30000" dirty="0"/>
              <a:t>th</a:t>
            </a:r>
            <a:r>
              <a:rPr lang="en-US" sz="2000" b="1" dirty="0"/>
              <a:t> order resonances. Difficult colors represent different order of magnitudes  of tune diffusion in above plots. </a:t>
            </a:r>
          </a:p>
        </p:txBody>
      </p:sp>
      <p:sp>
        <p:nvSpPr>
          <p:cNvPr id="8" name="Slide Number Placeholder 3">
            <a:extLst>
              <a:ext uri="{FF2B5EF4-FFF2-40B4-BE49-F238E27FC236}">
                <a16:creationId xmlns:a16="http://schemas.microsoft.com/office/drawing/2014/main" id="{990AAFAF-7244-4341-BBF9-9DA7481D854C}"/>
              </a:ext>
            </a:extLst>
          </p:cNvPr>
          <p:cNvSpPr>
            <a:spLocks noGrp="1"/>
          </p:cNvSpPr>
          <p:nvPr>
            <p:ph type="sldNum" sz="quarter" idx="12"/>
          </p:nvPr>
        </p:nvSpPr>
        <p:spPr>
          <a:xfrm>
            <a:off x="3543300" y="6280678"/>
            <a:ext cx="2057400" cy="365125"/>
          </a:xfrm>
        </p:spPr>
        <p:txBody>
          <a:bodyPr/>
          <a:lstStyle/>
          <a:p>
            <a:fld id="{893C5830-40F3-F04E-B2E3-10E6672BA8FF}" type="slidenum">
              <a:rPr lang="en-US" b="1" smtClean="0">
                <a:solidFill>
                  <a:srgbClr val="FF0000"/>
                </a:solidFill>
              </a:rPr>
              <a:pPr/>
              <a:t>10</a:t>
            </a:fld>
            <a:endParaRPr lang="en-US" b="1" dirty="0">
              <a:solidFill>
                <a:srgbClr val="FF0000"/>
              </a:solidFill>
            </a:endParaRPr>
          </a:p>
        </p:txBody>
      </p:sp>
    </p:spTree>
    <p:extLst>
      <p:ext uri="{BB962C8B-B14F-4D97-AF65-F5344CB8AC3E}">
        <p14:creationId xmlns:p14="http://schemas.microsoft.com/office/powerpoint/2010/main" val="1635100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2B5C91-AFA1-4C49-A7C2-A9C4138344D4}"/>
              </a:ext>
            </a:extLst>
          </p:cNvPr>
          <p:cNvSpPr>
            <a:spLocks noGrp="1"/>
          </p:cNvSpPr>
          <p:nvPr>
            <p:ph type="title"/>
          </p:nvPr>
        </p:nvSpPr>
        <p:spPr>
          <a:xfrm>
            <a:off x="487248" y="211855"/>
            <a:ext cx="7886700" cy="1325563"/>
          </a:xfrm>
        </p:spPr>
        <p:txBody>
          <a:bodyPr/>
          <a:lstStyle/>
          <a:p>
            <a:r>
              <a:rPr lang="en-US" dirty="0"/>
              <a:t>Luminosity Evolution</a:t>
            </a:r>
          </a:p>
        </p:txBody>
      </p:sp>
      <p:sp>
        <p:nvSpPr>
          <p:cNvPr id="4" name="Slide Number Placeholder 3">
            <a:extLst>
              <a:ext uri="{FF2B5EF4-FFF2-40B4-BE49-F238E27FC236}">
                <a16:creationId xmlns:a16="http://schemas.microsoft.com/office/drawing/2014/main" id="{6744F583-70CD-4692-9E75-B2753B6DD559}"/>
              </a:ext>
            </a:extLst>
          </p:cNvPr>
          <p:cNvSpPr>
            <a:spLocks noGrp="1"/>
          </p:cNvSpPr>
          <p:nvPr>
            <p:ph type="sldNum" sz="quarter" idx="12"/>
          </p:nvPr>
        </p:nvSpPr>
        <p:spPr/>
        <p:txBody>
          <a:bodyPr/>
          <a:lstStyle/>
          <a:p>
            <a:fld id="{893C5830-40F3-F04E-B2E3-10E6672BA8FF}" type="slidenum">
              <a:rPr lang="en-US" smtClean="0"/>
              <a:pPr/>
              <a:t>11</a:t>
            </a:fld>
            <a:endParaRPr lang="en-US" dirty="0"/>
          </a:p>
        </p:txBody>
      </p:sp>
      <p:pic>
        <p:nvPicPr>
          <p:cNvPr id="5" name="Picture 4">
            <a:extLst>
              <a:ext uri="{FF2B5EF4-FFF2-40B4-BE49-F238E27FC236}">
                <a16:creationId xmlns:a16="http://schemas.microsoft.com/office/drawing/2014/main" id="{8C3B5D21-C0AF-4A5B-8A8A-1EB35119D8B7}"/>
              </a:ext>
            </a:extLst>
          </p:cNvPr>
          <p:cNvPicPr>
            <a:picLocks noChangeAspect="1"/>
          </p:cNvPicPr>
          <p:nvPr/>
        </p:nvPicPr>
        <p:blipFill>
          <a:blip r:embed="rId2"/>
          <a:stretch>
            <a:fillRect/>
          </a:stretch>
        </p:blipFill>
        <p:spPr>
          <a:xfrm>
            <a:off x="1151690" y="1312319"/>
            <a:ext cx="6293865" cy="4034024"/>
          </a:xfrm>
          <a:prstGeom prst="rect">
            <a:avLst/>
          </a:prstGeom>
        </p:spPr>
      </p:pic>
      <p:sp>
        <p:nvSpPr>
          <p:cNvPr id="6" name="TextBox 5">
            <a:extLst>
              <a:ext uri="{FF2B5EF4-FFF2-40B4-BE49-F238E27FC236}">
                <a16:creationId xmlns:a16="http://schemas.microsoft.com/office/drawing/2014/main" id="{D716C574-33AF-4A9A-8277-3E00050F5D51}"/>
              </a:ext>
            </a:extLst>
          </p:cNvPr>
          <p:cNvSpPr txBox="1"/>
          <p:nvPr/>
        </p:nvSpPr>
        <p:spPr>
          <a:xfrm>
            <a:off x="212102" y="5346343"/>
            <a:ext cx="8719794" cy="1015663"/>
          </a:xfrm>
          <a:prstGeom prst="rect">
            <a:avLst/>
          </a:prstGeom>
          <a:solidFill>
            <a:schemeClr val="accent4">
              <a:lumMod val="60000"/>
              <a:lumOff val="40000"/>
            </a:schemeClr>
          </a:solidFill>
        </p:spPr>
        <p:txBody>
          <a:bodyPr wrap="square" rtlCol="0">
            <a:spAutoFit/>
          </a:bodyPr>
          <a:lstStyle/>
          <a:p>
            <a:r>
              <a:rPr lang="en-US" sz="2000" b="1" dirty="0"/>
              <a:t>The design frequencies  of crab cavities for the proton and electron rings are 197MHz and 394MHz. Second harmonic crab cavities 394MHz for  protons are under consideration, which improves proton lifetime.</a:t>
            </a:r>
          </a:p>
        </p:txBody>
      </p:sp>
    </p:spTree>
    <p:extLst>
      <p:ext uri="{BB962C8B-B14F-4D97-AF65-F5344CB8AC3E}">
        <p14:creationId xmlns:p14="http://schemas.microsoft.com/office/powerpoint/2010/main" val="19331081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6599CD-0AF0-4534-B150-EF96E72D59CE}"/>
              </a:ext>
            </a:extLst>
          </p:cNvPr>
          <p:cNvSpPr>
            <a:spLocks noGrp="1"/>
          </p:cNvSpPr>
          <p:nvPr>
            <p:ph type="title"/>
          </p:nvPr>
        </p:nvSpPr>
        <p:spPr/>
        <p:txBody>
          <a:bodyPr/>
          <a:lstStyle/>
          <a:p>
            <a:r>
              <a:rPr lang="en-US" dirty="0"/>
              <a:t>Bunch Intensity Scan</a:t>
            </a:r>
          </a:p>
        </p:txBody>
      </p:sp>
      <p:sp>
        <p:nvSpPr>
          <p:cNvPr id="4" name="Slide Number Placeholder 3">
            <a:extLst>
              <a:ext uri="{FF2B5EF4-FFF2-40B4-BE49-F238E27FC236}">
                <a16:creationId xmlns:a16="http://schemas.microsoft.com/office/drawing/2014/main" id="{E99FE882-CBAA-4BE5-92DA-370288CD628E}"/>
              </a:ext>
            </a:extLst>
          </p:cNvPr>
          <p:cNvSpPr>
            <a:spLocks noGrp="1"/>
          </p:cNvSpPr>
          <p:nvPr>
            <p:ph type="sldNum" sz="quarter" idx="12"/>
          </p:nvPr>
        </p:nvSpPr>
        <p:spPr/>
        <p:txBody>
          <a:bodyPr/>
          <a:lstStyle/>
          <a:p>
            <a:fld id="{893C5830-40F3-F04E-B2E3-10E6672BA8FF}" type="slidenum">
              <a:rPr lang="en-US" smtClean="0"/>
              <a:pPr/>
              <a:t>12</a:t>
            </a:fld>
            <a:endParaRPr lang="en-US" dirty="0"/>
          </a:p>
        </p:txBody>
      </p:sp>
      <p:pic>
        <p:nvPicPr>
          <p:cNvPr id="5" name="Picture 4">
            <a:extLst>
              <a:ext uri="{FF2B5EF4-FFF2-40B4-BE49-F238E27FC236}">
                <a16:creationId xmlns:a16="http://schemas.microsoft.com/office/drawing/2014/main" id="{12CF8E24-F7DC-4246-A72A-99B3184C6A6E}"/>
              </a:ext>
            </a:extLst>
          </p:cNvPr>
          <p:cNvPicPr>
            <a:picLocks noChangeAspect="1"/>
          </p:cNvPicPr>
          <p:nvPr/>
        </p:nvPicPr>
        <p:blipFill>
          <a:blip r:embed="rId2"/>
          <a:stretch>
            <a:fillRect/>
          </a:stretch>
        </p:blipFill>
        <p:spPr>
          <a:xfrm>
            <a:off x="108408" y="1725950"/>
            <a:ext cx="4835951" cy="3344625"/>
          </a:xfrm>
          <a:prstGeom prst="rect">
            <a:avLst/>
          </a:prstGeom>
        </p:spPr>
      </p:pic>
      <p:pic>
        <p:nvPicPr>
          <p:cNvPr id="6" name="Picture 5">
            <a:extLst>
              <a:ext uri="{FF2B5EF4-FFF2-40B4-BE49-F238E27FC236}">
                <a16:creationId xmlns:a16="http://schemas.microsoft.com/office/drawing/2014/main" id="{8BF5D99A-EDD7-4A60-9136-E50F028FF6E3}"/>
              </a:ext>
            </a:extLst>
          </p:cNvPr>
          <p:cNvPicPr>
            <a:picLocks noChangeAspect="1"/>
          </p:cNvPicPr>
          <p:nvPr/>
        </p:nvPicPr>
        <p:blipFill>
          <a:blip r:embed="rId3"/>
          <a:stretch>
            <a:fillRect/>
          </a:stretch>
        </p:blipFill>
        <p:spPr>
          <a:xfrm>
            <a:off x="4722829" y="1756687"/>
            <a:ext cx="4345756" cy="3418628"/>
          </a:xfrm>
          <a:prstGeom prst="rect">
            <a:avLst/>
          </a:prstGeom>
        </p:spPr>
      </p:pic>
      <p:cxnSp>
        <p:nvCxnSpPr>
          <p:cNvPr id="8" name="Straight Arrow Connector 7">
            <a:extLst>
              <a:ext uri="{FF2B5EF4-FFF2-40B4-BE49-F238E27FC236}">
                <a16:creationId xmlns:a16="http://schemas.microsoft.com/office/drawing/2014/main" id="{5DB0AE42-A512-4EBA-8D94-A8671ACBC3AA}"/>
              </a:ext>
            </a:extLst>
          </p:cNvPr>
          <p:cNvCxnSpPr/>
          <p:nvPr/>
        </p:nvCxnSpPr>
        <p:spPr>
          <a:xfrm flipV="1">
            <a:off x="2526384" y="3063711"/>
            <a:ext cx="0" cy="14140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66A58EFE-9CBD-435C-B163-F9F186D530FC}"/>
              </a:ext>
            </a:extLst>
          </p:cNvPr>
          <p:cNvCxnSpPr/>
          <p:nvPr/>
        </p:nvCxnSpPr>
        <p:spPr>
          <a:xfrm flipV="1">
            <a:off x="6938128" y="3327662"/>
            <a:ext cx="0" cy="12160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DF205F6C-A0E6-4EE4-AD11-1D72C1281B0E}"/>
              </a:ext>
            </a:extLst>
          </p:cNvPr>
          <p:cNvSpPr txBox="1"/>
          <p:nvPr/>
        </p:nvSpPr>
        <p:spPr>
          <a:xfrm>
            <a:off x="311086" y="5346343"/>
            <a:ext cx="8757499" cy="1015663"/>
          </a:xfrm>
          <a:prstGeom prst="rect">
            <a:avLst/>
          </a:prstGeom>
          <a:solidFill>
            <a:schemeClr val="accent4">
              <a:lumMod val="60000"/>
              <a:lumOff val="40000"/>
            </a:schemeClr>
          </a:solidFill>
        </p:spPr>
        <p:txBody>
          <a:bodyPr wrap="square" rtlCol="0">
            <a:spAutoFit/>
          </a:bodyPr>
          <a:lstStyle/>
          <a:p>
            <a:r>
              <a:rPr lang="en-US" sz="2000" b="1" dirty="0"/>
              <a:t>The design beam-beam  parameters  for proton and electron beams are 0.012  and 0.1. Increasing bunch intensity will increase beam-beam parameter for the opposite beam.  Current design bunch intensities  are in a reasonable range.</a:t>
            </a:r>
          </a:p>
        </p:txBody>
      </p:sp>
      <p:sp>
        <p:nvSpPr>
          <p:cNvPr id="3" name="TextBox 2">
            <a:extLst>
              <a:ext uri="{FF2B5EF4-FFF2-40B4-BE49-F238E27FC236}">
                <a16:creationId xmlns:a16="http://schemas.microsoft.com/office/drawing/2014/main" id="{F02777CC-6125-419C-AA3E-0F34742CDA02}"/>
              </a:ext>
            </a:extLst>
          </p:cNvPr>
          <p:cNvSpPr txBox="1"/>
          <p:nvPr/>
        </p:nvSpPr>
        <p:spPr>
          <a:xfrm>
            <a:off x="2564085" y="3644304"/>
            <a:ext cx="2064477" cy="646331"/>
          </a:xfrm>
          <a:prstGeom prst="rect">
            <a:avLst/>
          </a:prstGeom>
          <a:noFill/>
        </p:spPr>
        <p:txBody>
          <a:bodyPr wrap="square" rtlCol="0">
            <a:spAutoFit/>
          </a:bodyPr>
          <a:lstStyle/>
          <a:p>
            <a:r>
              <a:rPr lang="en-US" dirty="0"/>
              <a:t>Np design: 0.688e11</a:t>
            </a:r>
          </a:p>
        </p:txBody>
      </p:sp>
      <p:sp>
        <p:nvSpPr>
          <p:cNvPr id="7" name="TextBox 6">
            <a:extLst>
              <a:ext uri="{FF2B5EF4-FFF2-40B4-BE49-F238E27FC236}">
                <a16:creationId xmlns:a16="http://schemas.microsoft.com/office/drawing/2014/main" id="{2CAEE31C-25C3-4585-AACE-D56709639BDA}"/>
              </a:ext>
            </a:extLst>
          </p:cNvPr>
          <p:cNvSpPr txBox="1"/>
          <p:nvPr/>
        </p:nvSpPr>
        <p:spPr>
          <a:xfrm>
            <a:off x="7032394" y="3644304"/>
            <a:ext cx="1621404" cy="646331"/>
          </a:xfrm>
          <a:prstGeom prst="rect">
            <a:avLst/>
          </a:prstGeom>
          <a:noFill/>
        </p:spPr>
        <p:txBody>
          <a:bodyPr wrap="square" rtlCol="0">
            <a:spAutoFit/>
          </a:bodyPr>
          <a:lstStyle/>
          <a:p>
            <a:r>
              <a:rPr lang="en-US" dirty="0"/>
              <a:t>Ne design:</a:t>
            </a:r>
          </a:p>
          <a:p>
            <a:r>
              <a:rPr lang="en-US" altLang="zh-CN" dirty="0"/>
              <a:t>1</a:t>
            </a:r>
            <a:r>
              <a:rPr lang="en-US" dirty="0"/>
              <a:t>.72e11</a:t>
            </a:r>
          </a:p>
        </p:txBody>
      </p:sp>
    </p:spTree>
    <p:extLst>
      <p:ext uri="{BB962C8B-B14F-4D97-AF65-F5344CB8AC3E}">
        <p14:creationId xmlns:p14="http://schemas.microsoft.com/office/powerpoint/2010/main" val="26246474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0BCB9A-DBD8-4906-BFCB-3D7DFBB37857}"/>
              </a:ext>
            </a:extLst>
          </p:cNvPr>
          <p:cNvSpPr>
            <a:spLocks noGrp="1"/>
          </p:cNvSpPr>
          <p:nvPr>
            <p:ph type="title"/>
          </p:nvPr>
        </p:nvSpPr>
        <p:spPr>
          <a:xfrm>
            <a:off x="468394" y="223723"/>
            <a:ext cx="8515350" cy="1325563"/>
          </a:xfrm>
        </p:spPr>
        <p:txBody>
          <a:bodyPr>
            <a:normAutofit/>
          </a:bodyPr>
          <a:lstStyle/>
          <a:p>
            <a:r>
              <a:rPr lang="en-US" sz="4000" dirty="0"/>
              <a:t>Electron Tune Scan: strong-strong</a:t>
            </a:r>
          </a:p>
        </p:txBody>
      </p:sp>
      <p:sp>
        <p:nvSpPr>
          <p:cNvPr id="4" name="Slide Number Placeholder 3">
            <a:extLst>
              <a:ext uri="{FF2B5EF4-FFF2-40B4-BE49-F238E27FC236}">
                <a16:creationId xmlns:a16="http://schemas.microsoft.com/office/drawing/2014/main" id="{55430792-1280-4281-9811-639531451D86}"/>
              </a:ext>
            </a:extLst>
          </p:cNvPr>
          <p:cNvSpPr>
            <a:spLocks noGrp="1"/>
          </p:cNvSpPr>
          <p:nvPr>
            <p:ph type="sldNum" sz="quarter" idx="12"/>
          </p:nvPr>
        </p:nvSpPr>
        <p:spPr/>
        <p:txBody>
          <a:bodyPr/>
          <a:lstStyle/>
          <a:p>
            <a:fld id="{893C5830-40F3-F04E-B2E3-10E6672BA8FF}" type="slidenum">
              <a:rPr lang="en-US" smtClean="0"/>
              <a:pPr/>
              <a:t>13</a:t>
            </a:fld>
            <a:endParaRPr lang="en-US" dirty="0"/>
          </a:p>
        </p:txBody>
      </p:sp>
      <p:pic>
        <p:nvPicPr>
          <p:cNvPr id="9" name="Picture 8">
            <a:extLst>
              <a:ext uri="{FF2B5EF4-FFF2-40B4-BE49-F238E27FC236}">
                <a16:creationId xmlns:a16="http://schemas.microsoft.com/office/drawing/2014/main" id="{23847EA5-BCB2-4FA4-B2E4-5958A4ADED74}"/>
              </a:ext>
            </a:extLst>
          </p:cNvPr>
          <p:cNvPicPr>
            <a:picLocks noChangeAspect="1"/>
          </p:cNvPicPr>
          <p:nvPr/>
        </p:nvPicPr>
        <p:blipFill>
          <a:blip r:embed="rId2"/>
          <a:stretch>
            <a:fillRect/>
          </a:stretch>
        </p:blipFill>
        <p:spPr>
          <a:xfrm>
            <a:off x="-179109" y="1756995"/>
            <a:ext cx="6188794" cy="4397301"/>
          </a:xfrm>
          <a:prstGeom prst="rect">
            <a:avLst/>
          </a:prstGeom>
        </p:spPr>
      </p:pic>
      <p:sp>
        <p:nvSpPr>
          <p:cNvPr id="10" name="TextBox 9">
            <a:extLst>
              <a:ext uri="{FF2B5EF4-FFF2-40B4-BE49-F238E27FC236}">
                <a16:creationId xmlns:a16="http://schemas.microsoft.com/office/drawing/2014/main" id="{4424CEAA-178E-41DD-B3F6-DA1DF585854E}"/>
              </a:ext>
            </a:extLst>
          </p:cNvPr>
          <p:cNvSpPr txBox="1"/>
          <p:nvPr/>
        </p:nvSpPr>
        <p:spPr>
          <a:xfrm>
            <a:off x="5981405" y="1475430"/>
            <a:ext cx="3232806" cy="4708981"/>
          </a:xfrm>
          <a:prstGeom prst="rect">
            <a:avLst/>
          </a:prstGeom>
          <a:solidFill>
            <a:schemeClr val="accent4">
              <a:lumMod val="60000"/>
              <a:lumOff val="40000"/>
            </a:schemeClr>
          </a:solidFill>
        </p:spPr>
        <p:txBody>
          <a:bodyPr wrap="square" rtlCol="0">
            <a:spAutoFit/>
          </a:bodyPr>
          <a:lstStyle/>
          <a:p>
            <a:r>
              <a:rPr lang="en-US" sz="2000" b="1" dirty="0"/>
              <a:t>Higher luminosity can be  obtained  with lower horizontal tunes and higher vertical tunes. However, higher vertical tunes give  relatively fast proton vertical emittance growth.</a:t>
            </a:r>
          </a:p>
          <a:p>
            <a:endParaRPr lang="en-US" sz="2000" b="1" dirty="0"/>
          </a:p>
          <a:p>
            <a:r>
              <a:rPr lang="en-US" sz="2000" b="1" dirty="0"/>
              <a:t>Currently we focus on two choices for electron tunes: (0.08, 0.06) and  (0.10, 0.12). </a:t>
            </a:r>
          </a:p>
          <a:p>
            <a:r>
              <a:rPr lang="en-US" sz="2000" b="1" dirty="0"/>
              <a:t>Proton lifetime prefers lower electron vertical tune while  polarization prefers higher electron vertical tune.</a:t>
            </a:r>
          </a:p>
        </p:txBody>
      </p:sp>
      <p:sp>
        <p:nvSpPr>
          <p:cNvPr id="3" name="TextBox 2">
            <a:extLst>
              <a:ext uri="{FF2B5EF4-FFF2-40B4-BE49-F238E27FC236}">
                <a16:creationId xmlns:a16="http://schemas.microsoft.com/office/drawing/2014/main" id="{76F649DE-FC95-4A26-B7B5-F09A85B4E7EF}"/>
              </a:ext>
            </a:extLst>
          </p:cNvPr>
          <p:cNvSpPr txBox="1"/>
          <p:nvPr/>
        </p:nvSpPr>
        <p:spPr>
          <a:xfrm>
            <a:off x="4213781" y="1475430"/>
            <a:ext cx="1244338" cy="369332"/>
          </a:xfrm>
          <a:prstGeom prst="rect">
            <a:avLst/>
          </a:prstGeom>
          <a:noFill/>
        </p:spPr>
        <p:txBody>
          <a:bodyPr wrap="square" rtlCol="0">
            <a:spAutoFit/>
          </a:bodyPr>
          <a:lstStyle/>
          <a:p>
            <a:r>
              <a:rPr lang="en-US" dirty="0"/>
              <a:t>Luminosity</a:t>
            </a:r>
          </a:p>
        </p:txBody>
      </p:sp>
    </p:spTree>
    <p:extLst>
      <p:ext uri="{BB962C8B-B14F-4D97-AF65-F5344CB8AC3E}">
        <p14:creationId xmlns:p14="http://schemas.microsoft.com/office/powerpoint/2010/main" val="17651455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25FF42-3786-4CAF-BC12-9B110C3478DB}"/>
              </a:ext>
            </a:extLst>
          </p:cNvPr>
          <p:cNvSpPr>
            <a:spLocks noGrp="1"/>
          </p:cNvSpPr>
          <p:nvPr>
            <p:ph type="title"/>
          </p:nvPr>
        </p:nvSpPr>
        <p:spPr>
          <a:xfrm>
            <a:off x="628650" y="233837"/>
            <a:ext cx="7886700" cy="1325563"/>
          </a:xfrm>
        </p:spPr>
        <p:txBody>
          <a:bodyPr/>
          <a:lstStyle/>
          <a:p>
            <a:r>
              <a:rPr lang="en-US" dirty="0"/>
              <a:t>Flatness and BB performance</a:t>
            </a:r>
          </a:p>
        </p:txBody>
      </p:sp>
      <p:sp>
        <p:nvSpPr>
          <p:cNvPr id="4" name="Slide Number Placeholder 3">
            <a:extLst>
              <a:ext uri="{FF2B5EF4-FFF2-40B4-BE49-F238E27FC236}">
                <a16:creationId xmlns:a16="http://schemas.microsoft.com/office/drawing/2014/main" id="{78DEC0D5-13C3-4C43-847A-F06613B19445}"/>
              </a:ext>
            </a:extLst>
          </p:cNvPr>
          <p:cNvSpPr>
            <a:spLocks noGrp="1"/>
          </p:cNvSpPr>
          <p:nvPr>
            <p:ph type="sldNum" sz="quarter" idx="12"/>
          </p:nvPr>
        </p:nvSpPr>
        <p:spPr/>
        <p:txBody>
          <a:bodyPr/>
          <a:lstStyle/>
          <a:p>
            <a:fld id="{893C5830-40F3-F04E-B2E3-10E6672BA8FF}" type="slidenum">
              <a:rPr lang="en-US" smtClean="0"/>
              <a:pPr/>
              <a:t>14</a:t>
            </a:fld>
            <a:endParaRPr lang="en-US" dirty="0"/>
          </a:p>
        </p:txBody>
      </p:sp>
      <p:sp>
        <p:nvSpPr>
          <p:cNvPr id="3" name="TextBox 2">
            <a:extLst>
              <a:ext uri="{FF2B5EF4-FFF2-40B4-BE49-F238E27FC236}">
                <a16:creationId xmlns:a16="http://schemas.microsoft.com/office/drawing/2014/main" id="{5FBF110C-DD8B-4A31-84F4-6E7D7891838E}"/>
              </a:ext>
            </a:extLst>
          </p:cNvPr>
          <p:cNvSpPr txBox="1"/>
          <p:nvPr/>
        </p:nvSpPr>
        <p:spPr>
          <a:xfrm>
            <a:off x="4849920" y="4236676"/>
            <a:ext cx="4237593" cy="2554545"/>
          </a:xfrm>
          <a:prstGeom prst="rect">
            <a:avLst/>
          </a:prstGeom>
          <a:solidFill>
            <a:schemeClr val="accent4">
              <a:lumMod val="60000"/>
              <a:lumOff val="40000"/>
            </a:schemeClr>
          </a:solidFill>
        </p:spPr>
        <p:txBody>
          <a:bodyPr wrap="square" rtlCol="0">
            <a:spAutoFit/>
          </a:bodyPr>
          <a:lstStyle/>
          <a:p>
            <a:r>
              <a:rPr lang="en-US" sz="2000" b="1" dirty="0"/>
              <a:t>Flatness is defined as σ*y/ σ*x  at IP. Lower flatness needs lower betay* in lattices. Lower flatness or flatter beams yields a higher luminosity. However, through beam-beam simulation, we noticed that flatter beams cause faster proton vertical beam size growth.</a:t>
            </a:r>
          </a:p>
        </p:txBody>
      </p:sp>
      <p:pic>
        <p:nvPicPr>
          <p:cNvPr id="5" name="Picture 4">
            <a:extLst>
              <a:ext uri="{FF2B5EF4-FFF2-40B4-BE49-F238E27FC236}">
                <a16:creationId xmlns:a16="http://schemas.microsoft.com/office/drawing/2014/main" id="{44B1AAFB-DDD6-4D3A-960E-D05495C94EF0}"/>
              </a:ext>
            </a:extLst>
          </p:cNvPr>
          <p:cNvPicPr>
            <a:picLocks noChangeAspect="1"/>
          </p:cNvPicPr>
          <p:nvPr/>
        </p:nvPicPr>
        <p:blipFill>
          <a:blip r:embed="rId2"/>
          <a:stretch>
            <a:fillRect/>
          </a:stretch>
        </p:blipFill>
        <p:spPr>
          <a:xfrm>
            <a:off x="202096" y="1233922"/>
            <a:ext cx="4421122" cy="2871885"/>
          </a:xfrm>
          <a:prstGeom prst="rect">
            <a:avLst/>
          </a:prstGeom>
        </p:spPr>
      </p:pic>
      <p:pic>
        <p:nvPicPr>
          <p:cNvPr id="9" name="Picture 8">
            <a:extLst>
              <a:ext uri="{FF2B5EF4-FFF2-40B4-BE49-F238E27FC236}">
                <a16:creationId xmlns:a16="http://schemas.microsoft.com/office/drawing/2014/main" id="{175F35CB-49A5-42DA-9CDE-DC8E3E76C429}"/>
              </a:ext>
            </a:extLst>
          </p:cNvPr>
          <p:cNvPicPr>
            <a:picLocks noChangeAspect="1"/>
          </p:cNvPicPr>
          <p:nvPr/>
        </p:nvPicPr>
        <p:blipFill>
          <a:blip r:embed="rId3"/>
          <a:stretch>
            <a:fillRect/>
          </a:stretch>
        </p:blipFill>
        <p:spPr>
          <a:xfrm>
            <a:off x="4662285" y="1365169"/>
            <a:ext cx="4237593" cy="2740638"/>
          </a:xfrm>
          <a:prstGeom prst="rect">
            <a:avLst/>
          </a:prstGeom>
        </p:spPr>
      </p:pic>
      <p:pic>
        <p:nvPicPr>
          <p:cNvPr id="10" name="Picture 9">
            <a:extLst>
              <a:ext uri="{FF2B5EF4-FFF2-40B4-BE49-F238E27FC236}">
                <a16:creationId xmlns:a16="http://schemas.microsoft.com/office/drawing/2014/main" id="{1C6C55D1-532C-4632-B98A-2BFCD75A14FB}"/>
              </a:ext>
            </a:extLst>
          </p:cNvPr>
          <p:cNvPicPr>
            <a:picLocks noChangeAspect="1"/>
          </p:cNvPicPr>
          <p:nvPr/>
        </p:nvPicPr>
        <p:blipFill>
          <a:blip r:embed="rId4"/>
          <a:stretch>
            <a:fillRect/>
          </a:stretch>
        </p:blipFill>
        <p:spPr>
          <a:xfrm>
            <a:off x="0" y="4236676"/>
            <a:ext cx="4440025" cy="2621324"/>
          </a:xfrm>
          <a:prstGeom prst="rect">
            <a:avLst/>
          </a:prstGeom>
        </p:spPr>
      </p:pic>
      <p:sp>
        <p:nvSpPr>
          <p:cNvPr id="11" name="TextBox 10">
            <a:extLst>
              <a:ext uri="{FF2B5EF4-FFF2-40B4-BE49-F238E27FC236}">
                <a16:creationId xmlns:a16="http://schemas.microsoft.com/office/drawing/2014/main" id="{798FF4D0-B6AC-4C65-BD7A-7FFED6DE2672}"/>
              </a:ext>
            </a:extLst>
          </p:cNvPr>
          <p:cNvSpPr txBox="1"/>
          <p:nvPr/>
        </p:nvSpPr>
        <p:spPr>
          <a:xfrm>
            <a:off x="5539255" y="1884880"/>
            <a:ext cx="1742780" cy="369332"/>
          </a:xfrm>
          <a:prstGeom prst="rect">
            <a:avLst/>
          </a:prstGeom>
          <a:noFill/>
        </p:spPr>
        <p:txBody>
          <a:bodyPr wrap="square" rtlCol="0">
            <a:spAutoFit/>
          </a:bodyPr>
          <a:lstStyle/>
          <a:p>
            <a:r>
              <a:rPr lang="en-US" b="1" dirty="0"/>
              <a:t>β*y vs. flatness</a:t>
            </a:r>
          </a:p>
        </p:txBody>
      </p:sp>
      <p:sp>
        <p:nvSpPr>
          <p:cNvPr id="12" name="TextBox 11">
            <a:extLst>
              <a:ext uri="{FF2B5EF4-FFF2-40B4-BE49-F238E27FC236}">
                <a16:creationId xmlns:a16="http://schemas.microsoft.com/office/drawing/2014/main" id="{10A88FBE-0AD2-4F8F-A7F6-AAC2BAFE0B01}"/>
              </a:ext>
            </a:extLst>
          </p:cNvPr>
          <p:cNvSpPr txBox="1"/>
          <p:nvPr/>
        </p:nvSpPr>
        <p:spPr>
          <a:xfrm>
            <a:off x="2919505" y="1884879"/>
            <a:ext cx="1742780" cy="646331"/>
          </a:xfrm>
          <a:prstGeom prst="rect">
            <a:avLst/>
          </a:prstGeom>
          <a:noFill/>
        </p:spPr>
        <p:txBody>
          <a:bodyPr wrap="square" rtlCol="0">
            <a:spAutoFit/>
          </a:bodyPr>
          <a:lstStyle/>
          <a:p>
            <a:r>
              <a:rPr lang="en-US" b="1" dirty="0"/>
              <a:t>Luminosity</a:t>
            </a:r>
          </a:p>
          <a:p>
            <a:r>
              <a:rPr lang="en-US" b="1" dirty="0"/>
              <a:t> vs. flatness</a:t>
            </a:r>
          </a:p>
        </p:txBody>
      </p:sp>
      <p:sp>
        <p:nvSpPr>
          <p:cNvPr id="13" name="TextBox 12">
            <a:extLst>
              <a:ext uri="{FF2B5EF4-FFF2-40B4-BE49-F238E27FC236}">
                <a16:creationId xmlns:a16="http://schemas.microsoft.com/office/drawing/2014/main" id="{E426A281-CEC6-43DC-B3A9-E7A46032BB41}"/>
              </a:ext>
            </a:extLst>
          </p:cNvPr>
          <p:cNvSpPr txBox="1"/>
          <p:nvPr/>
        </p:nvSpPr>
        <p:spPr>
          <a:xfrm>
            <a:off x="1197204" y="6033155"/>
            <a:ext cx="3242821" cy="369332"/>
          </a:xfrm>
          <a:prstGeom prst="rect">
            <a:avLst/>
          </a:prstGeom>
          <a:noFill/>
        </p:spPr>
        <p:txBody>
          <a:bodyPr wrap="square" rtlCol="0">
            <a:spAutoFit/>
          </a:bodyPr>
          <a:lstStyle/>
          <a:p>
            <a:r>
              <a:rPr lang="en-US" b="1" dirty="0"/>
              <a:t>Beam size growth vs. flatness</a:t>
            </a:r>
          </a:p>
        </p:txBody>
      </p:sp>
    </p:spTree>
    <p:extLst>
      <p:ext uri="{BB962C8B-B14F-4D97-AF65-F5344CB8AC3E}">
        <p14:creationId xmlns:p14="http://schemas.microsoft.com/office/powerpoint/2010/main" val="24399872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1DC27C-58FC-41AA-B69A-4F81294EAAC4}"/>
              </a:ext>
            </a:extLst>
          </p:cNvPr>
          <p:cNvSpPr>
            <a:spLocks noGrp="1"/>
          </p:cNvSpPr>
          <p:nvPr>
            <p:ph type="title"/>
          </p:nvPr>
        </p:nvSpPr>
        <p:spPr/>
        <p:txBody>
          <a:bodyPr/>
          <a:lstStyle/>
          <a:p>
            <a:r>
              <a:rPr lang="en-US" dirty="0"/>
              <a:t>Beam Size Matching at IP</a:t>
            </a:r>
          </a:p>
        </p:txBody>
      </p:sp>
      <p:sp>
        <p:nvSpPr>
          <p:cNvPr id="4" name="Slide Number Placeholder 3">
            <a:extLst>
              <a:ext uri="{FF2B5EF4-FFF2-40B4-BE49-F238E27FC236}">
                <a16:creationId xmlns:a16="http://schemas.microsoft.com/office/drawing/2014/main" id="{C9DEC8A7-CEE3-4608-B253-B95208FDE7D2}"/>
              </a:ext>
            </a:extLst>
          </p:cNvPr>
          <p:cNvSpPr>
            <a:spLocks noGrp="1"/>
          </p:cNvSpPr>
          <p:nvPr>
            <p:ph type="sldNum" sz="quarter" idx="12"/>
          </p:nvPr>
        </p:nvSpPr>
        <p:spPr/>
        <p:txBody>
          <a:bodyPr/>
          <a:lstStyle/>
          <a:p>
            <a:fld id="{893C5830-40F3-F04E-B2E3-10E6672BA8FF}" type="slidenum">
              <a:rPr lang="en-US" smtClean="0"/>
              <a:pPr/>
              <a:t>15</a:t>
            </a:fld>
            <a:endParaRPr lang="en-US" dirty="0"/>
          </a:p>
        </p:txBody>
      </p:sp>
      <p:pic>
        <p:nvPicPr>
          <p:cNvPr id="6" name="Picture 5">
            <a:extLst>
              <a:ext uri="{FF2B5EF4-FFF2-40B4-BE49-F238E27FC236}">
                <a16:creationId xmlns:a16="http://schemas.microsoft.com/office/drawing/2014/main" id="{8010B815-40C8-4A48-B70E-C67E7C5EFAC4}"/>
              </a:ext>
            </a:extLst>
          </p:cNvPr>
          <p:cNvPicPr>
            <a:picLocks noChangeAspect="1"/>
          </p:cNvPicPr>
          <p:nvPr/>
        </p:nvPicPr>
        <p:blipFill>
          <a:blip r:embed="rId2"/>
          <a:stretch>
            <a:fillRect/>
          </a:stretch>
        </p:blipFill>
        <p:spPr>
          <a:xfrm>
            <a:off x="436651" y="1809947"/>
            <a:ext cx="5524144" cy="4411743"/>
          </a:xfrm>
          <a:prstGeom prst="rect">
            <a:avLst/>
          </a:prstGeom>
        </p:spPr>
      </p:pic>
      <p:sp>
        <p:nvSpPr>
          <p:cNvPr id="7" name="TextBox 6">
            <a:extLst>
              <a:ext uri="{FF2B5EF4-FFF2-40B4-BE49-F238E27FC236}">
                <a16:creationId xmlns:a16="http://schemas.microsoft.com/office/drawing/2014/main" id="{2265BD53-CA2A-43A1-BD17-B4C549150F2A}"/>
              </a:ext>
            </a:extLst>
          </p:cNvPr>
          <p:cNvSpPr txBox="1"/>
          <p:nvPr/>
        </p:nvSpPr>
        <p:spPr>
          <a:xfrm>
            <a:off x="1569304" y="2705493"/>
            <a:ext cx="1173895" cy="646331"/>
          </a:xfrm>
          <a:prstGeom prst="rect">
            <a:avLst/>
          </a:prstGeom>
          <a:noFill/>
        </p:spPr>
        <p:txBody>
          <a:bodyPr wrap="square" rtlCol="0">
            <a:spAutoFit/>
          </a:bodyPr>
          <a:lstStyle/>
          <a:p>
            <a:r>
              <a:rPr lang="en-US" b="1" dirty="0"/>
              <a:t>Before matching</a:t>
            </a:r>
          </a:p>
        </p:txBody>
      </p:sp>
      <p:sp>
        <p:nvSpPr>
          <p:cNvPr id="11" name="TextBox 10">
            <a:extLst>
              <a:ext uri="{FF2B5EF4-FFF2-40B4-BE49-F238E27FC236}">
                <a16:creationId xmlns:a16="http://schemas.microsoft.com/office/drawing/2014/main" id="{BD63947F-2101-4372-8D84-3A6690D101AE}"/>
              </a:ext>
            </a:extLst>
          </p:cNvPr>
          <p:cNvSpPr txBox="1"/>
          <p:nvPr/>
        </p:nvSpPr>
        <p:spPr>
          <a:xfrm>
            <a:off x="4106685" y="2725918"/>
            <a:ext cx="1173895" cy="646331"/>
          </a:xfrm>
          <a:prstGeom prst="rect">
            <a:avLst/>
          </a:prstGeom>
          <a:noFill/>
        </p:spPr>
        <p:txBody>
          <a:bodyPr wrap="square" rtlCol="0">
            <a:spAutoFit/>
          </a:bodyPr>
          <a:lstStyle/>
          <a:p>
            <a:r>
              <a:rPr lang="en-US" dirty="0"/>
              <a:t>Before matching</a:t>
            </a:r>
          </a:p>
        </p:txBody>
      </p:sp>
      <p:sp>
        <p:nvSpPr>
          <p:cNvPr id="12" name="TextBox 11">
            <a:extLst>
              <a:ext uri="{FF2B5EF4-FFF2-40B4-BE49-F238E27FC236}">
                <a16:creationId xmlns:a16="http://schemas.microsoft.com/office/drawing/2014/main" id="{7865E1F7-96DE-4E68-B40A-F5249538D946}"/>
              </a:ext>
            </a:extLst>
          </p:cNvPr>
          <p:cNvSpPr txBox="1"/>
          <p:nvPr/>
        </p:nvSpPr>
        <p:spPr>
          <a:xfrm>
            <a:off x="1429473" y="4857948"/>
            <a:ext cx="1173895" cy="646331"/>
          </a:xfrm>
          <a:prstGeom prst="rect">
            <a:avLst/>
          </a:prstGeom>
          <a:noFill/>
        </p:spPr>
        <p:txBody>
          <a:bodyPr wrap="square" rtlCol="0">
            <a:spAutoFit/>
          </a:bodyPr>
          <a:lstStyle/>
          <a:p>
            <a:r>
              <a:rPr lang="en-US" b="1" dirty="0"/>
              <a:t>After matching</a:t>
            </a:r>
          </a:p>
        </p:txBody>
      </p:sp>
      <p:sp>
        <p:nvSpPr>
          <p:cNvPr id="13" name="TextBox 12">
            <a:extLst>
              <a:ext uri="{FF2B5EF4-FFF2-40B4-BE49-F238E27FC236}">
                <a16:creationId xmlns:a16="http://schemas.microsoft.com/office/drawing/2014/main" id="{120C89B1-31E1-4B45-B80D-E21A49F23058}"/>
              </a:ext>
            </a:extLst>
          </p:cNvPr>
          <p:cNvSpPr txBox="1"/>
          <p:nvPr/>
        </p:nvSpPr>
        <p:spPr>
          <a:xfrm>
            <a:off x="4106684" y="4752680"/>
            <a:ext cx="1173895" cy="646331"/>
          </a:xfrm>
          <a:prstGeom prst="rect">
            <a:avLst/>
          </a:prstGeom>
          <a:noFill/>
        </p:spPr>
        <p:txBody>
          <a:bodyPr wrap="square" rtlCol="0">
            <a:spAutoFit/>
          </a:bodyPr>
          <a:lstStyle/>
          <a:p>
            <a:r>
              <a:rPr lang="en-US" dirty="0"/>
              <a:t>After matching</a:t>
            </a:r>
          </a:p>
        </p:txBody>
      </p:sp>
      <p:sp>
        <p:nvSpPr>
          <p:cNvPr id="14" name="TextBox 13">
            <a:extLst>
              <a:ext uri="{FF2B5EF4-FFF2-40B4-BE49-F238E27FC236}">
                <a16:creationId xmlns:a16="http://schemas.microsoft.com/office/drawing/2014/main" id="{F6D1CED7-4827-4E25-B539-B55EEA251DCD}"/>
              </a:ext>
            </a:extLst>
          </p:cNvPr>
          <p:cNvSpPr txBox="1"/>
          <p:nvPr/>
        </p:nvSpPr>
        <p:spPr>
          <a:xfrm rot="10800000">
            <a:off x="-25015" y="2271859"/>
            <a:ext cx="461665" cy="2461967"/>
          </a:xfrm>
          <a:prstGeom prst="rect">
            <a:avLst/>
          </a:prstGeom>
          <a:noFill/>
        </p:spPr>
        <p:txBody>
          <a:bodyPr vert="eaVert" wrap="square" rtlCol="0">
            <a:spAutoFit/>
          </a:bodyPr>
          <a:lstStyle/>
          <a:p>
            <a:r>
              <a:rPr lang="en-US" dirty="0"/>
              <a:t>Bema  sizes  in um</a:t>
            </a:r>
          </a:p>
        </p:txBody>
      </p:sp>
      <p:sp>
        <p:nvSpPr>
          <p:cNvPr id="15" name="TextBox 14">
            <a:extLst>
              <a:ext uri="{FF2B5EF4-FFF2-40B4-BE49-F238E27FC236}">
                <a16:creationId xmlns:a16="http://schemas.microsoft.com/office/drawing/2014/main" id="{7C25CFFF-3953-4B27-8542-4D9EAAF28FD5}"/>
              </a:ext>
            </a:extLst>
          </p:cNvPr>
          <p:cNvSpPr txBox="1"/>
          <p:nvPr/>
        </p:nvSpPr>
        <p:spPr>
          <a:xfrm>
            <a:off x="3543300" y="1461673"/>
            <a:ext cx="2290714" cy="369332"/>
          </a:xfrm>
          <a:prstGeom prst="rect">
            <a:avLst/>
          </a:prstGeom>
          <a:noFill/>
        </p:spPr>
        <p:txBody>
          <a:bodyPr wrap="square" rtlCol="0">
            <a:spAutoFit/>
          </a:bodyPr>
          <a:lstStyle/>
          <a:p>
            <a:r>
              <a:rPr lang="en-US" dirty="0"/>
              <a:t>Example: flatness 0.12</a:t>
            </a:r>
          </a:p>
        </p:txBody>
      </p:sp>
      <p:sp>
        <p:nvSpPr>
          <p:cNvPr id="16" name="TextBox 15">
            <a:extLst>
              <a:ext uri="{FF2B5EF4-FFF2-40B4-BE49-F238E27FC236}">
                <a16:creationId xmlns:a16="http://schemas.microsoft.com/office/drawing/2014/main" id="{D6A7E6D7-E2CC-48F7-A53B-7CF22A0FA517}"/>
              </a:ext>
            </a:extLst>
          </p:cNvPr>
          <p:cNvSpPr txBox="1"/>
          <p:nvPr/>
        </p:nvSpPr>
        <p:spPr>
          <a:xfrm>
            <a:off x="5977990" y="1943596"/>
            <a:ext cx="3183205" cy="4278094"/>
          </a:xfrm>
          <a:prstGeom prst="rect">
            <a:avLst/>
          </a:prstGeom>
          <a:solidFill>
            <a:schemeClr val="accent4">
              <a:lumMod val="60000"/>
              <a:lumOff val="40000"/>
            </a:schemeClr>
          </a:solidFill>
        </p:spPr>
        <p:txBody>
          <a:bodyPr wrap="square" rtlCol="0">
            <a:spAutoFit/>
          </a:bodyPr>
          <a:lstStyle/>
          <a:p>
            <a:r>
              <a:rPr lang="en-US" b="1" dirty="0"/>
              <a:t>Due to SR effect in electron ring and BB interaction , electron and proton beam sizes are not matched at IP in most cases.</a:t>
            </a:r>
          </a:p>
          <a:p>
            <a:endParaRPr lang="en-US" sz="1000" b="1" dirty="0"/>
          </a:p>
          <a:p>
            <a:r>
              <a:rPr lang="en-US" b="1" dirty="0"/>
              <a:t>We  noticed  that mismatched beam sizes will hurt beam lifetime, especially when  electron beam sizes are  smaller than proton’s sizes.</a:t>
            </a:r>
          </a:p>
          <a:p>
            <a:endParaRPr lang="en-US" sz="1000" b="1" dirty="0"/>
          </a:p>
          <a:p>
            <a:r>
              <a:rPr lang="en-US" b="1" dirty="0"/>
              <a:t>To match electron and proton’s beam sizes, we normally adjust electron’s </a:t>
            </a:r>
            <a:r>
              <a:rPr lang="el-GR" dirty="0"/>
              <a:t>β</a:t>
            </a:r>
            <a:r>
              <a:rPr lang="en-US" dirty="0"/>
              <a:t>*</a:t>
            </a:r>
            <a:r>
              <a:rPr lang="en-US" dirty="0" err="1"/>
              <a:t>x,y</a:t>
            </a:r>
            <a:r>
              <a:rPr lang="en-US" b="1" dirty="0"/>
              <a:t> and /or  emittances at  IP.</a:t>
            </a:r>
          </a:p>
        </p:txBody>
      </p:sp>
      <p:sp>
        <p:nvSpPr>
          <p:cNvPr id="19" name="Arrow: Down 18">
            <a:extLst>
              <a:ext uri="{FF2B5EF4-FFF2-40B4-BE49-F238E27FC236}">
                <a16:creationId xmlns:a16="http://schemas.microsoft.com/office/drawing/2014/main" id="{845AED32-7B96-4F6D-BE85-FE353A7E3F62}"/>
              </a:ext>
            </a:extLst>
          </p:cNvPr>
          <p:cNvSpPr/>
          <p:nvPr/>
        </p:nvSpPr>
        <p:spPr>
          <a:xfrm flipV="1">
            <a:off x="1250362" y="2226101"/>
            <a:ext cx="389901" cy="360134"/>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310499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C38377-FDA1-49DD-AD79-290BE80628C7}"/>
              </a:ext>
            </a:extLst>
          </p:cNvPr>
          <p:cNvSpPr>
            <a:spLocks noGrp="1"/>
          </p:cNvSpPr>
          <p:nvPr>
            <p:ph type="title"/>
          </p:nvPr>
        </p:nvSpPr>
        <p:spPr>
          <a:xfrm>
            <a:off x="430982" y="355175"/>
            <a:ext cx="7886700" cy="1325563"/>
          </a:xfrm>
        </p:spPr>
        <p:txBody>
          <a:bodyPr/>
          <a:lstStyle/>
          <a:p>
            <a:r>
              <a:rPr lang="en-US" dirty="0"/>
              <a:t>Synchro-Betatron Resonance</a:t>
            </a:r>
          </a:p>
        </p:txBody>
      </p:sp>
      <p:sp>
        <p:nvSpPr>
          <p:cNvPr id="4" name="Slide Number Placeholder 3">
            <a:extLst>
              <a:ext uri="{FF2B5EF4-FFF2-40B4-BE49-F238E27FC236}">
                <a16:creationId xmlns:a16="http://schemas.microsoft.com/office/drawing/2014/main" id="{675C62E8-1727-4C37-901D-401521F5AAF6}"/>
              </a:ext>
            </a:extLst>
          </p:cNvPr>
          <p:cNvSpPr>
            <a:spLocks noGrp="1"/>
          </p:cNvSpPr>
          <p:nvPr>
            <p:ph type="sldNum" sz="quarter" idx="12"/>
          </p:nvPr>
        </p:nvSpPr>
        <p:spPr/>
        <p:txBody>
          <a:bodyPr/>
          <a:lstStyle/>
          <a:p>
            <a:fld id="{893C5830-40F3-F04E-B2E3-10E6672BA8FF}" type="slidenum">
              <a:rPr lang="en-US" smtClean="0"/>
              <a:pPr/>
              <a:t>16</a:t>
            </a:fld>
            <a:endParaRPr lang="en-US" dirty="0"/>
          </a:p>
        </p:txBody>
      </p:sp>
      <p:pic>
        <p:nvPicPr>
          <p:cNvPr id="6" name="Picture 5">
            <a:extLst>
              <a:ext uri="{FF2B5EF4-FFF2-40B4-BE49-F238E27FC236}">
                <a16:creationId xmlns:a16="http://schemas.microsoft.com/office/drawing/2014/main" id="{14E05B78-3767-4922-95ED-4DDDAF73077E}"/>
              </a:ext>
            </a:extLst>
          </p:cNvPr>
          <p:cNvPicPr>
            <a:picLocks noChangeAspect="1"/>
          </p:cNvPicPr>
          <p:nvPr/>
        </p:nvPicPr>
        <p:blipFill>
          <a:blip r:embed="rId2"/>
          <a:stretch>
            <a:fillRect/>
          </a:stretch>
        </p:blipFill>
        <p:spPr>
          <a:xfrm>
            <a:off x="0" y="1941287"/>
            <a:ext cx="9144000" cy="3344758"/>
          </a:xfrm>
          <a:prstGeom prst="rect">
            <a:avLst/>
          </a:prstGeom>
        </p:spPr>
      </p:pic>
      <p:sp>
        <p:nvSpPr>
          <p:cNvPr id="7" name="TextBox 6">
            <a:extLst>
              <a:ext uri="{FF2B5EF4-FFF2-40B4-BE49-F238E27FC236}">
                <a16:creationId xmlns:a16="http://schemas.microsoft.com/office/drawing/2014/main" id="{3F447BE5-D7E8-4F12-B18D-2A6FD0687874}"/>
              </a:ext>
            </a:extLst>
          </p:cNvPr>
          <p:cNvSpPr txBox="1"/>
          <p:nvPr/>
        </p:nvSpPr>
        <p:spPr>
          <a:xfrm>
            <a:off x="2356700" y="1571955"/>
            <a:ext cx="2026763" cy="369332"/>
          </a:xfrm>
          <a:prstGeom prst="rect">
            <a:avLst/>
          </a:prstGeom>
          <a:noFill/>
        </p:spPr>
        <p:txBody>
          <a:bodyPr wrap="square" rtlCol="0">
            <a:spAutoFit/>
          </a:bodyPr>
          <a:lstStyle/>
          <a:p>
            <a:r>
              <a:rPr lang="en-US" b="1" dirty="0"/>
              <a:t>Strong-strong</a:t>
            </a:r>
          </a:p>
        </p:txBody>
      </p:sp>
      <p:sp>
        <p:nvSpPr>
          <p:cNvPr id="8" name="TextBox 7">
            <a:extLst>
              <a:ext uri="{FF2B5EF4-FFF2-40B4-BE49-F238E27FC236}">
                <a16:creationId xmlns:a16="http://schemas.microsoft.com/office/drawing/2014/main" id="{F229A949-A9FE-4C93-BD11-4E65ADEBEEFA}"/>
              </a:ext>
            </a:extLst>
          </p:cNvPr>
          <p:cNvSpPr txBox="1"/>
          <p:nvPr/>
        </p:nvSpPr>
        <p:spPr>
          <a:xfrm>
            <a:off x="7258345" y="1594100"/>
            <a:ext cx="2215299" cy="369332"/>
          </a:xfrm>
          <a:prstGeom prst="rect">
            <a:avLst/>
          </a:prstGeom>
          <a:noFill/>
        </p:spPr>
        <p:txBody>
          <a:bodyPr wrap="square" rtlCol="0">
            <a:spAutoFit/>
          </a:bodyPr>
          <a:lstStyle/>
          <a:p>
            <a:r>
              <a:rPr lang="en-US" b="1" dirty="0"/>
              <a:t>Weak-strong</a:t>
            </a:r>
          </a:p>
        </p:txBody>
      </p:sp>
      <p:sp>
        <p:nvSpPr>
          <p:cNvPr id="9" name="TextBox 8">
            <a:extLst>
              <a:ext uri="{FF2B5EF4-FFF2-40B4-BE49-F238E27FC236}">
                <a16:creationId xmlns:a16="http://schemas.microsoft.com/office/drawing/2014/main" id="{4125D004-A3D7-4863-AFC9-CED54E262EDF}"/>
              </a:ext>
            </a:extLst>
          </p:cNvPr>
          <p:cNvSpPr txBox="1"/>
          <p:nvPr/>
        </p:nvSpPr>
        <p:spPr>
          <a:xfrm>
            <a:off x="238910" y="5400710"/>
            <a:ext cx="8719794" cy="923330"/>
          </a:xfrm>
          <a:prstGeom prst="rect">
            <a:avLst/>
          </a:prstGeom>
          <a:solidFill>
            <a:schemeClr val="accent4">
              <a:lumMod val="60000"/>
              <a:lumOff val="40000"/>
            </a:schemeClr>
          </a:solidFill>
        </p:spPr>
        <p:txBody>
          <a:bodyPr wrap="square" rtlCol="0">
            <a:spAutoFit/>
          </a:bodyPr>
          <a:lstStyle/>
          <a:p>
            <a:r>
              <a:rPr lang="en-US" b="1" dirty="0"/>
              <a:t>Resonances </a:t>
            </a:r>
            <a:r>
              <a:rPr lang="en-US" b="1" dirty="0">
                <a:solidFill>
                  <a:srgbClr val="FF0000"/>
                </a:solidFill>
              </a:rPr>
              <a:t>mQx+pQs </a:t>
            </a:r>
            <a:r>
              <a:rPr lang="en-US" b="1" dirty="0"/>
              <a:t>and </a:t>
            </a:r>
            <a:r>
              <a:rPr lang="en-US" b="1" dirty="0">
                <a:solidFill>
                  <a:srgbClr val="FF0000"/>
                </a:solidFill>
              </a:rPr>
              <a:t>2Qx-2Qy+pQs </a:t>
            </a:r>
            <a:r>
              <a:rPr lang="en-US" b="1" dirty="0"/>
              <a:t>for  protons are  revealed from FMA in both strong-strong and weak-strong simulations. Those resonances are related  to crossing collision. Second harmonic crab cavities  help minimizing synchro-betatron resonances.</a:t>
            </a:r>
          </a:p>
        </p:txBody>
      </p:sp>
    </p:spTree>
    <p:extLst>
      <p:ext uri="{BB962C8B-B14F-4D97-AF65-F5344CB8AC3E}">
        <p14:creationId xmlns:p14="http://schemas.microsoft.com/office/powerpoint/2010/main" val="3444297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7ACC5AC-01AD-4460-9BF9-6B11E2BB09D4}"/>
              </a:ext>
            </a:extLst>
          </p:cNvPr>
          <p:cNvSpPr>
            <a:spLocks noGrp="1"/>
          </p:cNvSpPr>
          <p:nvPr>
            <p:ph type="sldNum" sz="quarter" idx="12"/>
          </p:nvPr>
        </p:nvSpPr>
        <p:spPr>
          <a:xfrm>
            <a:off x="3543300" y="6492875"/>
            <a:ext cx="2057400" cy="365125"/>
          </a:xfrm>
        </p:spPr>
        <p:txBody>
          <a:bodyPr/>
          <a:lstStyle/>
          <a:p>
            <a:fld id="{893C5830-40F3-F04E-B2E3-10E6672BA8FF}" type="slidenum">
              <a:rPr lang="en-US" smtClean="0"/>
              <a:pPr/>
              <a:t>17</a:t>
            </a:fld>
            <a:endParaRPr lang="en-US" dirty="0"/>
          </a:p>
        </p:txBody>
      </p:sp>
      <p:sp>
        <p:nvSpPr>
          <p:cNvPr id="5" name="Title 1">
            <a:extLst>
              <a:ext uri="{FF2B5EF4-FFF2-40B4-BE49-F238E27FC236}">
                <a16:creationId xmlns:a16="http://schemas.microsoft.com/office/drawing/2014/main" id="{306EE639-90D8-42BE-83A3-EF3FAA6F739E}"/>
              </a:ext>
            </a:extLst>
          </p:cNvPr>
          <p:cNvSpPr>
            <a:spLocks noGrp="1"/>
          </p:cNvSpPr>
          <p:nvPr>
            <p:ph type="title"/>
          </p:nvPr>
        </p:nvSpPr>
        <p:spPr>
          <a:xfrm>
            <a:off x="375697" y="310805"/>
            <a:ext cx="7886700" cy="1325563"/>
          </a:xfrm>
        </p:spPr>
        <p:txBody>
          <a:bodyPr/>
          <a:lstStyle/>
          <a:p>
            <a:r>
              <a:rPr lang="en-US" dirty="0"/>
              <a:t>Proton Working Point </a:t>
            </a:r>
          </a:p>
        </p:txBody>
      </p:sp>
      <p:pic>
        <p:nvPicPr>
          <p:cNvPr id="2" name="Picture 1">
            <a:extLst>
              <a:ext uri="{FF2B5EF4-FFF2-40B4-BE49-F238E27FC236}">
                <a16:creationId xmlns:a16="http://schemas.microsoft.com/office/drawing/2014/main" id="{CA304DB4-ABED-4FDD-8DAC-DF08A054CA34}"/>
              </a:ext>
            </a:extLst>
          </p:cNvPr>
          <p:cNvPicPr>
            <a:picLocks noChangeAspect="1"/>
          </p:cNvPicPr>
          <p:nvPr/>
        </p:nvPicPr>
        <p:blipFill>
          <a:blip r:embed="rId2"/>
          <a:stretch>
            <a:fillRect/>
          </a:stretch>
        </p:blipFill>
        <p:spPr>
          <a:xfrm>
            <a:off x="584461" y="1319752"/>
            <a:ext cx="6975836" cy="4355183"/>
          </a:xfrm>
          <a:prstGeom prst="rect">
            <a:avLst/>
          </a:prstGeom>
        </p:spPr>
      </p:pic>
      <p:sp>
        <p:nvSpPr>
          <p:cNvPr id="6" name="TextBox 5">
            <a:extLst>
              <a:ext uri="{FF2B5EF4-FFF2-40B4-BE49-F238E27FC236}">
                <a16:creationId xmlns:a16="http://schemas.microsoft.com/office/drawing/2014/main" id="{04300388-10F1-4331-A233-AE33086C4151}"/>
              </a:ext>
            </a:extLst>
          </p:cNvPr>
          <p:cNvSpPr txBox="1"/>
          <p:nvPr/>
        </p:nvSpPr>
        <p:spPr>
          <a:xfrm>
            <a:off x="7567465" y="4191681"/>
            <a:ext cx="1488061" cy="1200329"/>
          </a:xfrm>
          <a:prstGeom prst="rect">
            <a:avLst/>
          </a:prstGeom>
          <a:noFill/>
        </p:spPr>
        <p:txBody>
          <a:bodyPr wrap="square" rtlCol="0">
            <a:spAutoFit/>
          </a:bodyPr>
          <a:lstStyle/>
          <a:p>
            <a:r>
              <a:rPr lang="en-US" dirty="0"/>
              <a:t>Coupled synchro-betatron resonances</a:t>
            </a:r>
          </a:p>
        </p:txBody>
      </p:sp>
      <p:sp>
        <p:nvSpPr>
          <p:cNvPr id="7" name="TextBox 6">
            <a:extLst>
              <a:ext uri="{FF2B5EF4-FFF2-40B4-BE49-F238E27FC236}">
                <a16:creationId xmlns:a16="http://schemas.microsoft.com/office/drawing/2014/main" id="{E589B4A4-ED41-4E22-AF8D-31535F2D9212}"/>
              </a:ext>
            </a:extLst>
          </p:cNvPr>
          <p:cNvSpPr txBox="1"/>
          <p:nvPr/>
        </p:nvSpPr>
        <p:spPr>
          <a:xfrm>
            <a:off x="5143500" y="4367317"/>
            <a:ext cx="914400" cy="646331"/>
          </a:xfrm>
          <a:prstGeom prst="rect">
            <a:avLst/>
          </a:prstGeom>
          <a:noFill/>
        </p:spPr>
        <p:txBody>
          <a:bodyPr wrap="square" rtlCol="0">
            <a:spAutoFit/>
          </a:bodyPr>
          <a:lstStyle/>
          <a:p>
            <a:r>
              <a:rPr lang="en-US" dirty="0"/>
              <a:t>(</a:t>
            </a:r>
            <a:r>
              <a:rPr lang="en-US" dirty="0">
                <a:solidFill>
                  <a:schemeClr val="accent2"/>
                </a:solidFill>
              </a:rPr>
              <a:t>0.228, 0.210</a:t>
            </a:r>
            <a:r>
              <a:rPr lang="en-US" dirty="0"/>
              <a:t>)</a:t>
            </a:r>
          </a:p>
        </p:txBody>
      </p:sp>
      <p:sp>
        <p:nvSpPr>
          <p:cNvPr id="11" name="TextBox 10">
            <a:extLst>
              <a:ext uri="{FF2B5EF4-FFF2-40B4-BE49-F238E27FC236}">
                <a16:creationId xmlns:a16="http://schemas.microsoft.com/office/drawing/2014/main" id="{74BC13CE-114F-4C66-B25F-0D83A55C984F}"/>
              </a:ext>
            </a:extLst>
          </p:cNvPr>
          <p:cNvSpPr txBox="1"/>
          <p:nvPr/>
        </p:nvSpPr>
        <p:spPr>
          <a:xfrm>
            <a:off x="4319047" y="2678677"/>
            <a:ext cx="1415199" cy="646331"/>
          </a:xfrm>
          <a:prstGeom prst="rect">
            <a:avLst/>
          </a:prstGeom>
          <a:noFill/>
        </p:spPr>
        <p:txBody>
          <a:bodyPr wrap="square" rtlCol="0">
            <a:spAutoFit/>
          </a:bodyPr>
          <a:lstStyle/>
          <a:p>
            <a:r>
              <a:rPr lang="en-US" dirty="0"/>
              <a:t>(</a:t>
            </a:r>
            <a:r>
              <a:rPr lang="en-US" dirty="0">
                <a:solidFill>
                  <a:srgbClr val="0000FF"/>
                </a:solidFill>
              </a:rPr>
              <a:t>0.228, 0.224</a:t>
            </a:r>
            <a:r>
              <a:rPr lang="en-US" dirty="0"/>
              <a:t>)</a:t>
            </a:r>
          </a:p>
        </p:txBody>
      </p:sp>
      <p:sp>
        <p:nvSpPr>
          <p:cNvPr id="12" name="TextBox 11">
            <a:extLst>
              <a:ext uri="{FF2B5EF4-FFF2-40B4-BE49-F238E27FC236}">
                <a16:creationId xmlns:a16="http://schemas.microsoft.com/office/drawing/2014/main" id="{803C8A94-63DE-4424-957E-E8C01CB4E568}"/>
              </a:ext>
            </a:extLst>
          </p:cNvPr>
          <p:cNvSpPr txBox="1"/>
          <p:nvPr/>
        </p:nvSpPr>
        <p:spPr>
          <a:xfrm>
            <a:off x="323653" y="5494432"/>
            <a:ext cx="8719794" cy="1015663"/>
          </a:xfrm>
          <a:prstGeom prst="rect">
            <a:avLst/>
          </a:prstGeom>
          <a:solidFill>
            <a:schemeClr val="accent4">
              <a:lumMod val="60000"/>
              <a:lumOff val="40000"/>
            </a:schemeClr>
          </a:solidFill>
        </p:spPr>
        <p:txBody>
          <a:bodyPr wrap="square" rtlCol="0">
            <a:spAutoFit/>
          </a:bodyPr>
          <a:lstStyle/>
          <a:p>
            <a:r>
              <a:rPr lang="en-US" sz="2000" b="1" dirty="0"/>
              <a:t>Moving  proton tunes from (0.310,0.305) down to (0.228, 0.224) helps minimizing </a:t>
            </a:r>
            <a:r>
              <a:rPr lang="en-US" sz="2000" b="1" dirty="0">
                <a:solidFill>
                  <a:srgbClr val="FF0000"/>
                </a:solidFill>
              </a:rPr>
              <a:t>mQx+pQs </a:t>
            </a:r>
            <a:r>
              <a:rPr lang="en-US" sz="2000" b="1" dirty="0"/>
              <a:t>resonance effect. Further lowering vertical tune from diagonal helps minimizing  </a:t>
            </a:r>
            <a:r>
              <a:rPr lang="en-US" sz="2000" b="1" dirty="0">
                <a:solidFill>
                  <a:srgbClr val="FF0000"/>
                </a:solidFill>
              </a:rPr>
              <a:t>2Qx-2Qy+pQs  </a:t>
            </a:r>
            <a:r>
              <a:rPr lang="en-US" sz="2000" b="1" dirty="0"/>
              <a:t>resonance effect.</a:t>
            </a:r>
          </a:p>
        </p:txBody>
      </p:sp>
      <p:sp>
        <p:nvSpPr>
          <p:cNvPr id="14" name="Arrow: Down 13">
            <a:extLst>
              <a:ext uri="{FF2B5EF4-FFF2-40B4-BE49-F238E27FC236}">
                <a16:creationId xmlns:a16="http://schemas.microsoft.com/office/drawing/2014/main" id="{31CDB35E-2B5E-4DE1-9846-C7A43E97B15F}"/>
              </a:ext>
            </a:extLst>
          </p:cNvPr>
          <p:cNvSpPr/>
          <p:nvPr/>
        </p:nvSpPr>
        <p:spPr>
          <a:xfrm>
            <a:off x="4878371" y="3532993"/>
            <a:ext cx="329938" cy="817757"/>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Tree>
    <p:extLst>
      <p:ext uri="{BB962C8B-B14F-4D97-AF65-F5344CB8AC3E}">
        <p14:creationId xmlns:p14="http://schemas.microsoft.com/office/powerpoint/2010/main" val="35459892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15B11C-B1AD-4B43-AA4C-EB77BD19D6FC}"/>
              </a:ext>
            </a:extLst>
          </p:cNvPr>
          <p:cNvSpPr>
            <a:spLocks noGrp="1"/>
          </p:cNvSpPr>
          <p:nvPr>
            <p:ph type="title"/>
          </p:nvPr>
        </p:nvSpPr>
        <p:spPr>
          <a:xfrm>
            <a:off x="509047" y="130869"/>
            <a:ext cx="7886700" cy="1325563"/>
          </a:xfrm>
        </p:spPr>
        <p:txBody>
          <a:bodyPr>
            <a:normAutofit/>
          </a:bodyPr>
          <a:lstStyle/>
          <a:p>
            <a:r>
              <a:rPr lang="en-US" sz="4000" dirty="0"/>
              <a:t>Coherent Beam-beam Instability</a:t>
            </a:r>
          </a:p>
        </p:txBody>
      </p:sp>
      <p:sp>
        <p:nvSpPr>
          <p:cNvPr id="4" name="Slide Number Placeholder 3">
            <a:extLst>
              <a:ext uri="{FF2B5EF4-FFF2-40B4-BE49-F238E27FC236}">
                <a16:creationId xmlns:a16="http://schemas.microsoft.com/office/drawing/2014/main" id="{93967E2D-3E03-4135-8A84-3F65D325977B}"/>
              </a:ext>
            </a:extLst>
          </p:cNvPr>
          <p:cNvSpPr>
            <a:spLocks noGrp="1"/>
          </p:cNvSpPr>
          <p:nvPr>
            <p:ph type="sldNum" sz="quarter" idx="12"/>
          </p:nvPr>
        </p:nvSpPr>
        <p:spPr>
          <a:xfrm>
            <a:off x="3543300" y="6491788"/>
            <a:ext cx="2057400" cy="365125"/>
          </a:xfrm>
        </p:spPr>
        <p:txBody>
          <a:bodyPr/>
          <a:lstStyle/>
          <a:p>
            <a:fld id="{893C5830-40F3-F04E-B2E3-10E6672BA8FF}" type="slidenum">
              <a:rPr lang="en-US" smtClean="0"/>
              <a:pPr/>
              <a:t>18</a:t>
            </a:fld>
            <a:endParaRPr lang="en-US" dirty="0"/>
          </a:p>
        </p:txBody>
      </p:sp>
      <p:pic>
        <p:nvPicPr>
          <p:cNvPr id="5" name="Picture 4">
            <a:extLst>
              <a:ext uri="{FF2B5EF4-FFF2-40B4-BE49-F238E27FC236}">
                <a16:creationId xmlns:a16="http://schemas.microsoft.com/office/drawing/2014/main" id="{2BD45922-A176-4D82-8BE9-2E1774A2B994}"/>
              </a:ext>
            </a:extLst>
          </p:cNvPr>
          <p:cNvPicPr>
            <a:picLocks noChangeAspect="1"/>
          </p:cNvPicPr>
          <p:nvPr/>
        </p:nvPicPr>
        <p:blipFill>
          <a:blip r:embed="rId2"/>
          <a:stretch>
            <a:fillRect/>
          </a:stretch>
        </p:blipFill>
        <p:spPr>
          <a:xfrm>
            <a:off x="0" y="1374898"/>
            <a:ext cx="9144000" cy="4374038"/>
          </a:xfrm>
          <a:prstGeom prst="rect">
            <a:avLst/>
          </a:prstGeom>
        </p:spPr>
      </p:pic>
      <p:sp>
        <p:nvSpPr>
          <p:cNvPr id="6" name="TextBox 5">
            <a:extLst>
              <a:ext uri="{FF2B5EF4-FFF2-40B4-BE49-F238E27FC236}">
                <a16:creationId xmlns:a16="http://schemas.microsoft.com/office/drawing/2014/main" id="{29D4303D-C966-498B-8AD9-21257596D861}"/>
              </a:ext>
            </a:extLst>
          </p:cNvPr>
          <p:cNvSpPr txBox="1"/>
          <p:nvPr/>
        </p:nvSpPr>
        <p:spPr>
          <a:xfrm>
            <a:off x="65398" y="5630665"/>
            <a:ext cx="9144000" cy="923330"/>
          </a:xfrm>
          <a:prstGeom prst="rect">
            <a:avLst/>
          </a:prstGeom>
          <a:solidFill>
            <a:schemeClr val="accent4">
              <a:lumMod val="60000"/>
              <a:lumOff val="40000"/>
            </a:schemeClr>
          </a:solidFill>
        </p:spPr>
        <p:txBody>
          <a:bodyPr wrap="square" rtlCol="0">
            <a:spAutoFit/>
          </a:bodyPr>
          <a:lstStyle/>
          <a:p>
            <a:r>
              <a:rPr lang="en-US" b="1" dirty="0"/>
              <a:t>Coherent BB instability was observed  with the electron horizontal tune are between 0.1 and 0.14. More studies show these instabilities were caused by coherent coupling resonance between horizontal proton tune and horizontal electron tune.  </a:t>
            </a:r>
          </a:p>
        </p:txBody>
      </p:sp>
      <p:sp>
        <p:nvSpPr>
          <p:cNvPr id="7" name="TextBox 6">
            <a:extLst>
              <a:ext uri="{FF2B5EF4-FFF2-40B4-BE49-F238E27FC236}">
                <a16:creationId xmlns:a16="http://schemas.microsoft.com/office/drawing/2014/main" id="{6C85FAB8-998B-4A3E-97F7-4611E08DA5C9}"/>
              </a:ext>
            </a:extLst>
          </p:cNvPr>
          <p:cNvSpPr txBox="1"/>
          <p:nvPr/>
        </p:nvSpPr>
        <p:spPr>
          <a:xfrm>
            <a:off x="5429840" y="1087100"/>
            <a:ext cx="3714160" cy="369332"/>
          </a:xfrm>
          <a:prstGeom prst="rect">
            <a:avLst/>
          </a:prstGeom>
          <a:noFill/>
        </p:spPr>
        <p:txBody>
          <a:bodyPr wrap="square" rtlCol="0">
            <a:spAutoFit/>
          </a:bodyPr>
          <a:lstStyle/>
          <a:p>
            <a:r>
              <a:rPr lang="en-US" b="1" dirty="0">
                <a:solidFill>
                  <a:srgbClr val="00B050"/>
                </a:solidFill>
              </a:rPr>
              <a:t>&lt;Xp&gt; </a:t>
            </a:r>
            <a:r>
              <a:rPr lang="en-US" b="1" dirty="0"/>
              <a:t>and </a:t>
            </a:r>
            <a:r>
              <a:rPr lang="en-US" b="1" dirty="0">
                <a:solidFill>
                  <a:srgbClr val="FF0000"/>
                </a:solidFill>
              </a:rPr>
              <a:t>&lt;Xe&gt; </a:t>
            </a:r>
            <a:r>
              <a:rPr lang="en-US" b="1" dirty="0"/>
              <a:t>in electron tune scan</a:t>
            </a:r>
          </a:p>
        </p:txBody>
      </p:sp>
    </p:spTree>
    <p:extLst>
      <p:ext uri="{BB962C8B-B14F-4D97-AF65-F5344CB8AC3E}">
        <p14:creationId xmlns:p14="http://schemas.microsoft.com/office/powerpoint/2010/main" val="11652122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83F863-A334-43E6-9168-633F12EB9F8C}"/>
              </a:ext>
            </a:extLst>
          </p:cNvPr>
          <p:cNvSpPr>
            <a:spLocks noGrp="1"/>
          </p:cNvSpPr>
          <p:nvPr>
            <p:ph type="title"/>
          </p:nvPr>
        </p:nvSpPr>
        <p:spPr>
          <a:xfrm>
            <a:off x="628650" y="175484"/>
            <a:ext cx="7886700" cy="1325563"/>
          </a:xfrm>
        </p:spPr>
        <p:txBody>
          <a:bodyPr/>
          <a:lstStyle/>
          <a:p>
            <a:r>
              <a:rPr lang="en-US" dirty="0"/>
              <a:t>Proton Lattice Design</a:t>
            </a:r>
          </a:p>
        </p:txBody>
      </p:sp>
      <p:sp>
        <p:nvSpPr>
          <p:cNvPr id="4" name="Slide Number Placeholder 3">
            <a:extLst>
              <a:ext uri="{FF2B5EF4-FFF2-40B4-BE49-F238E27FC236}">
                <a16:creationId xmlns:a16="http://schemas.microsoft.com/office/drawing/2014/main" id="{0479050C-5EDE-41A6-A314-C6E124034FDD}"/>
              </a:ext>
            </a:extLst>
          </p:cNvPr>
          <p:cNvSpPr>
            <a:spLocks noGrp="1"/>
          </p:cNvSpPr>
          <p:nvPr>
            <p:ph type="sldNum" sz="quarter" idx="12"/>
          </p:nvPr>
        </p:nvSpPr>
        <p:spPr>
          <a:xfrm>
            <a:off x="3543300" y="6492875"/>
            <a:ext cx="2057400" cy="365125"/>
          </a:xfrm>
        </p:spPr>
        <p:txBody>
          <a:bodyPr/>
          <a:lstStyle/>
          <a:p>
            <a:fld id="{893C5830-40F3-F04E-B2E3-10E6672BA8FF}" type="slidenum">
              <a:rPr lang="en-US" smtClean="0"/>
              <a:pPr/>
              <a:t>19</a:t>
            </a:fld>
            <a:endParaRPr lang="en-US" dirty="0"/>
          </a:p>
        </p:txBody>
      </p:sp>
      <p:sp>
        <p:nvSpPr>
          <p:cNvPr id="3" name="TextBox 2">
            <a:extLst>
              <a:ext uri="{FF2B5EF4-FFF2-40B4-BE49-F238E27FC236}">
                <a16:creationId xmlns:a16="http://schemas.microsoft.com/office/drawing/2014/main" id="{D3399744-C8E9-4698-8C35-F7FA648BDDE8}"/>
              </a:ext>
            </a:extLst>
          </p:cNvPr>
          <p:cNvSpPr txBox="1"/>
          <p:nvPr/>
        </p:nvSpPr>
        <p:spPr>
          <a:xfrm>
            <a:off x="452488" y="1204987"/>
            <a:ext cx="8380428" cy="1107996"/>
          </a:xfrm>
          <a:prstGeom prst="rect">
            <a:avLst/>
          </a:prstGeom>
          <a:noFill/>
        </p:spPr>
        <p:txBody>
          <a:bodyPr wrap="square" rtlCol="0">
            <a:spAutoFit/>
          </a:bodyPr>
          <a:lstStyle/>
          <a:p>
            <a:r>
              <a:rPr lang="en-US" sz="2200" b="1" dirty="0"/>
              <a:t>Hadron ring lattice design went side by side with strong-strong beam-beam simulation studies. Lattices with different design parameters are  created and tracked. </a:t>
            </a:r>
          </a:p>
        </p:txBody>
      </p:sp>
      <p:pic>
        <p:nvPicPr>
          <p:cNvPr id="7" name="Picture 6">
            <a:extLst>
              <a:ext uri="{FF2B5EF4-FFF2-40B4-BE49-F238E27FC236}">
                <a16:creationId xmlns:a16="http://schemas.microsoft.com/office/drawing/2014/main" id="{D40247EA-5BA2-4B65-8C8C-9D3CAF22D877}"/>
              </a:ext>
            </a:extLst>
          </p:cNvPr>
          <p:cNvPicPr>
            <a:picLocks noChangeAspect="1"/>
          </p:cNvPicPr>
          <p:nvPr/>
        </p:nvPicPr>
        <p:blipFill>
          <a:blip r:embed="rId2"/>
          <a:stretch>
            <a:fillRect/>
          </a:stretch>
        </p:blipFill>
        <p:spPr>
          <a:xfrm>
            <a:off x="12439" y="2937747"/>
            <a:ext cx="4785804" cy="3365457"/>
          </a:xfrm>
          <a:prstGeom prst="rect">
            <a:avLst/>
          </a:prstGeom>
        </p:spPr>
      </p:pic>
      <p:pic>
        <p:nvPicPr>
          <p:cNvPr id="8" name="Picture 7">
            <a:extLst>
              <a:ext uri="{FF2B5EF4-FFF2-40B4-BE49-F238E27FC236}">
                <a16:creationId xmlns:a16="http://schemas.microsoft.com/office/drawing/2014/main" id="{2D64A92F-BDF8-4281-8291-A291D2719040}"/>
              </a:ext>
            </a:extLst>
          </p:cNvPr>
          <p:cNvPicPr>
            <a:picLocks noChangeAspect="1"/>
          </p:cNvPicPr>
          <p:nvPr/>
        </p:nvPicPr>
        <p:blipFill>
          <a:blip r:embed="rId3"/>
          <a:stretch>
            <a:fillRect/>
          </a:stretch>
        </p:blipFill>
        <p:spPr>
          <a:xfrm>
            <a:off x="4725626" y="3088663"/>
            <a:ext cx="4405931" cy="3214541"/>
          </a:xfrm>
          <a:prstGeom prst="rect">
            <a:avLst/>
          </a:prstGeom>
        </p:spPr>
      </p:pic>
      <p:sp>
        <p:nvSpPr>
          <p:cNvPr id="9" name="TextBox 8">
            <a:extLst>
              <a:ext uri="{FF2B5EF4-FFF2-40B4-BE49-F238E27FC236}">
                <a16:creationId xmlns:a16="http://schemas.microsoft.com/office/drawing/2014/main" id="{1A15FFBD-666A-4B37-9D3F-D8D750BC96B5}"/>
              </a:ext>
            </a:extLst>
          </p:cNvPr>
          <p:cNvSpPr txBox="1"/>
          <p:nvPr/>
        </p:nvSpPr>
        <p:spPr>
          <a:xfrm>
            <a:off x="3245767" y="2385317"/>
            <a:ext cx="5269583" cy="461665"/>
          </a:xfrm>
          <a:prstGeom prst="rect">
            <a:avLst/>
          </a:prstGeom>
          <a:noFill/>
        </p:spPr>
        <p:txBody>
          <a:bodyPr wrap="square" rtlCol="0">
            <a:spAutoFit/>
          </a:bodyPr>
          <a:lstStyle/>
          <a:p>
            <a:r>
              <a:rPr lang="en-US" sz="2400" b="1" dirty="0"/>
              <a:t>Off-momentum tunes</a:t>
            </a:r>
            <a:r>
              <a:rPr lang="en-US" sz="2000" dirty="0"/>
              <a:t>,  (dp/p0)</a:t>
            </a:r>
            <a:r>
              <a:rPr lang="en-US" sz="2000" baseline="-25000" dirty="0"/>
              <a:t>rms</a:t>
            </a:r>
            <a:r>
              <a:rPr lang="en-US" sz="2000" dirty="0"/>
              <a:t>=6.6e-4.</a:t>
            </a:r>
          </a:p>
        </p:txBody>
      </p:sp>
      <p:cxnSp>
        <p:nvCxnSpPr>
          <p:cNvPr id="11" name="Straight Arrow Connector 10">
            <a:extLst>
              <a:ext uri="{FF2B5EF4-FFF2-40B4-BE49-F238E27FC236}">
                <a16:creationId xmlns:a16="http://schemas.microsoft.com/office/drawing/2014/main" id="{A229CCB7-9588-46EE-8369-8AEC1D55A3E7}"/>
              </a:ext>
            </a:extLst>
          </p:cNvPr>
          <p:cNvCxnSpPr>
            <a:cxnSpLocks/>
          </p:cNvCxnSpPr>
          <p:nvPr/>
        </p:nvCxnSpPr>
        <p:spPr>
          <a:xfrm>
            <a:off x="3346515" y="4769963"/>
            <a:ext cx="0" cy="1885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CECB6785-ADFD-45E7-855F-EC1426F5F0E4}"/>
              </a:ext>
            </a:extLst>
          </p:cNvPr>
          <p:cNvSpPr txBox="1"/>
          <p:nvPr/>
        </p:nvSpPr>
        <p:spPr>
          <a:xfrm>
            <a:off x="2205872" y="4515439"/>
            <a:ext cx="2830840" cy="369332"/>
          </a:xfrm>
          <a:prstGeom prst="rect">
            <a:avLst/>
          </a:prstGeom>
          <a:noFill/>
        </p:spPr>
        <p:txBody>
          <a:bodyPr wrap="square" rtlCol="0">
            <a:spAutoFit/>
          </a:bodyPr>
          <a:lstStyle/>
          <a:p>
            <a:r>
              <a:rPr lang="en-US" dirty="0"/>
              <a:t>flatness, </a:t>
            </a:r>
            <a:r>
              <a:rPr lang="el-GR" dirty="0"/>
              <a:t>β</a:t>
            </a:r>
            <a:r>
              <a:rPr lang="en-US" dirty="0"/>
              <a:t>*</a:t>
            </a:r>
            <a:r>
              <a:rPr lang="en-US" baseline="-25000" dirty="0" err="1"/>
              <a:t>xp</a:t>
            </a:r>
            <a:r>
              <a:rPr lang="en-US" baseline="-25000" dirty="0"/>
              <a:t> /</a:t>
            </a:r>
            <a:r>
              <a:rPr lang="el-GR" dirty="0"/>
              <a:t> β</a:t>
            </a:r>
            <a:r>
              <a:rPr lang="en-US" dirty="0"/>
              <a:t>*</a:t>
            </a:r>
            <a:r>
              <a:rPr lang="en-US" baseline="-25000" dirty="0"/>
              <a:t>yp </a:t>
            </a:r>
            <a:endParaRPr lang="en-US" dirty="0"/>
          </a:p>
        </p:txBody>
      </p:sp>
      <p:cxnSp>
        <p:nvCxnSpPr>
          <p:cNvPr id="20" name="Straight Arrow Connector 19">
            <a:extLst>
              <a:ext uri="{FF2B5EF4-FFF2-40B4-BE49-F238E27FC236}">
                <a16:creationId xmlns:a16="http://schemas.microsoft.com/office/drawing/2014/main" id="{6CA841CF-C903-4DE7-AE4F-36A3F7B4D4AC}"/>
              </a:ext>
            </a:extLst>
          </p:cNvPr>
          <p:cNvCxnSpPr/>
          <p:nvPr/>
        </p:nvCxnSpPr>
        <p:spPr>
          <a:xfrm>
            <a:off x="7899662" y="4884771"/>
            <a:ext cx="0" cy="1679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EF2616E7-C561-4877-A851-0B2B4863A965}"/>
              </a:ext>
            </a:extLst>
          </p:cNvPr>
          <p:cNvSpPr txBox="1"/>
          <p:nvPr/>
        </p:nvSpPr>
        <p:spPr>
          <a:xfrm>
            <a:off x="6680592" y="4494899"/>
            <a:ext cx="2830840" cy="369332"/>
          </a:xfrm>
          <a:prstGeom prst="rect">
            <a:avLst/>
          </a:prstGeom>
          <a:noFill/>
        </p:spPr>
        <p:txBody>
          <a:bodyPr wrap="square" rtlCol="0">
            <a:spAutoFit/>
          </a:bodyPr>
          <a:lstStyle/>
          <a:p>
            <a:r>
              <a:rPr lang="en-US" dirty="0"/>
              <a:t>flatness, </a:t>
            </a:r>
            <a:r>
              <a:rPr lang="el-GR" dirty="0"/>
              <a:t>β</a:t>
            </a:r>
            <a:r>
              <a:rPr lang="en-US" dirty="0"/>
              <a:t>*</a:t>
            </a:r>
            <a:r>
              <a:rPr lang="en-US" baseline="-25000" dirty="0" err="1"/>
              <a:t>xp</a:t>
            </a:r>
            <a:r>
              <a:rPr lang="en-US" baseline="-25000" dirty="0"/>
              <a:t> /</a:t>
            </a:r>
            <a:r>
              <a:rPr lang="el-GR" dirty="0"/>
              <a:t> β</a:t>
            </a:r>
            <a:r>
              <a:rPr lang="en-US" dirty="0"/>
              <a:t>*</a:t>
            </a:r>
            <a:r>
              <a:rPr lang="en-US" baseline="-25000" dirty="0"/>
              <a:t>yp </a:t>
            </a:r>
            <a:endParaRPr lang="en-US" dirty="0"/>
          </a:p>
        </p:txBody>
      </p:sp>
    </p:spTree>
    <p:extLst>
      <p:ext uri="{BB962C8B-B14F-4D97-AF65-F5344CB8AC3E}">
        <p14:creationId xmlns:p14="http://schemas.microsoft.com/office/powerpoint/2010/main" val="2143584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72AC7CC-12DE-40D0-BDEA-40708D77FD48}"/>
              </a:ext>
            </a:extLst>
          </p:cNvPr>
          <p:cNvSpPr>
            <a:spLocks noGrp="1"/>
          </p:cNvSpPr>
          <p:nvPr>
            <p:ph type="sldNum" sz="quarter" idx="12"/>
          </p:nvPr>
        </p:nvSpPr>
        <p:spPr/>
        <p:txBody>
          <a:bodyPr/>
          <a:lstStyle/>
          <a:p>
            <a:fld id="{893C5830-40F3-F04E-B2E3-10E6672BA8FF}" type="slidenum">
              <a:rPr lang="en-US" smtClean="0"/>
              <a:pPr/>
              <a:t>2</a:t>
            </a:fld>
            <a:endParaRPr lang="en-US" dirty="0"/>
          </a:p>
        </p:txBody>
      </p:sp>
      <p:sp>
        <p:nvSpPr>
          <p:cNvPr id="5" name="Title 1">
            <a:extLst>
              <a:ext uri="{FF2B5EF4-FFF2-40B4-BE49-F238E27FC236}">
                <a16:creationId xmlns:a16="http://schemas.microsoft.com/office/drawing/2014/main" id="{399A8CC0-2384-40BC-A211-56EFAAD000DB}"/>
              </a:ext>
            </a:extLst>
          </p:cNvPr>
          <p:cNvSpPr>
            <a:spLocks noGrp="1"/>
          </p:cNvSpPr>
          <p:nvPr>
            <p:ph type="title"/>
          </p:nvPr>
        </p:nvSpPr>
        <p:spPr>
          <a:xfrm>
            <a:off x="781050" y="517526"/>
            <a:ext cx="7886700" cy="1325563"/>
          </a:xfrm>
        </p:spPr>
        <p:txBody>
          <a:bodyPr/>
          <a:lstStyle/>
          <a:p>
            <a:r>
              <a:rPr lang="en-US" dirty="0"/>
              <a:t>Outline</a:t>
            </a:r>
          </a:p>
        </p:txBody>
      </p:sp>
      <p:sp>
        <p:nvSpPr>
          <p:cNvPr id="6" name="Content Placeholder 2">
            <a:extLst>
              <a:ext uri="{FF2B5EF4-FFF2-40B4-BE49-F238E27FC236}">
                <a16:creationId xmlns:a16="http://schemas.microsoft.com/office/drawing/2014/main" id="{8865760D-C4C4-45D2-857D-D18E7FBE8F0F}"/>
              </a:ext>
            </a:extLst>
          </p:cNvPr>
          <p:cNvSpPr>
            <a:spLocks noGrp="1"/>
          </p:cNvSpPr>
          <p:nvPr>
            <p:ph idx="1"/>
          </p:nvPr>
        </p:nvSpPr>
        <p:spPr>
          <a:xfrm>
            <a:off x="781050" y="1866091"/>
            <a:ext cx="7886700" cy="4351338"/>
          </a:xfrm>
        </p:spPr>
        <p:txBody>
          <a:bodyPr>
            <a:normAutofit/>
          </a:bodyPr>
          <a:lstStyle/>
          <a:p>
            <a:pPr>
              <a:buFont typeface="Wingdings" panose="05000000000000000000" pitchFamily="2" charset="2"/>
              <a:buChar char="Ø"/>
            </a:pPr>
            <a:r>
              <a:rPr lang="en-US" dirty="0"/>
              <a:t>Introduction</a:t>
            </a:r>
          </a:p>
          <a:p>
            <a:pPr>
              <a:buFont typeface="Wingdings" panose="05000000000000000000" pitchFamily="2" charset="2"/>
              <a:buChar char="Ø"/>
            </a:pPr>
            <a:r>
              <a:rPr lang="en-US" altLang="zh-CN" dirty="0"/>
              <a:t>Beam-beam Challenges for  EIC</a:t>
            </a:r>
            <a:endParaRPr lang="en-US" dirty="0"/>
          </a:p>
          <a:p>
            <a:pPr>
              <a:buFont typeface="Wingdings" panose="05000000000000000000" pitchFamily="2" charset="2"/>
              <a:buChar char="Ø"/>
            </a:pPr>
            <a:r>
              <a:rPr lang="en-US" dirty="0"/>
              <a:t>Simulation for e-p 10GeV * 275GeV collision</a:t>
            </a:r>
          </a:p>
          <a:p>
            <a:pPr>
              <a:buFont typeface="Wingdings" panose="05000000000000000000" pitchFamily="2" charset="2"/>
              <a:buChar char="Ø"/>
            </a:pPr>
            <a:r>
              <a:rPr lang="en-US" dirty="0"/>
              <a:t>Important parameters to BB performance</a:t>
            </a:r>
          </a:p>
          <a:p>
            <a:pPr>
              <a:buFont typeface="Wingdings" panose="05000000000000000000" pitchFamily="2" charset="2"/>
              <a:buChar char="Ø"/>
            </a:pPr>
            <a:r>
              <a:rPr lang="en-US" dirty="0"/>
              <a:t>Simulation for electron bunch replacement</a:t>
            </a:r>
          </a:p>
          <a:p>
            <a:pPr>
              <a:buFont typeface="Wingdings" panose="05000000000000000000" pitchFamily="2" charset="2"/>
              <a:buChar char="Ø"/>
            </a:pPr>
            <a:r>
              <a:rPr lang="en-US" dirty="0"/>
              <a:t>Summary</a:t>
            </a:r>
          </a:p>
          <a:p>
            <a:pPr marL="0" indent="0">
              <a:buNone/>
            </a:pPr>
            <a:r>
              <a:rPr lang="en-US" dirty="0"/>
              <a:t>Acknowledgement</a:t>
            </a:r>
          </a:p>
          <a:p>
            <a:pPr marL="0" indent="0">
              <a:buNone/>
            </a:pPr>
            <a:r>
              <a:rPr lang="en-US" dirty="0"/>
              <a:t>Backup slides</a:t>
            </a:r>
          </a:p>
          <a:p>
            <a:pPr marL="0" indent="0">
              <a:buNone/>
            </a:pPr>
            <a:endParaRPr lang="en-US" dirty="0"/>
          </a:p>
          <a:p>
            <a:endParaRPr lang="en-US" dirty="0"/>
          </a:p>
          <a:p>
            <a:endParaRPr lang="en-US" dirty="0"/>
          </a:p>
          <a:p>
            <a:pPr marL="0" indent="0">
              <a:buNone/>
            </a:pPr>
            <a:endParaRPr lang="en-US" dirty="0"/>
          </a:p>
        </p:txBody>
      </p:sp>
    </p:spTree>
    <p:extLst>
      <p:ext uri="{BB962C8B-B14F-4D97-AF65-F5344CB8AC3E}">
        <p14:creationId xmlns:p14="http://schemas.microsoft.com/office/powerpoint/2010/main" val="26284734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5BACA6-F748-41D0-BBB4-3601447EE665}"/>
              </a:ext>
            </a:extLst>
          </p:cNvPr>
          <p:cNvSpPr>
            <a:spLocks noGrp="1"/>
          </p:cNvSpPr>
          <p:nvPr>
            <p:ph type="title"/>
          </p:nvPr>
        </p:nvSpPr>
        <p:spPr/>
        <p:txBody>
          <a:bodyPr/>
          <a:lstStyle/>
          <a:p>
            <a:r>
              <a:rPr lang="en-US" dirty="0"/>
              <a:t>Dynamic aperture calculation</a:t>
            </a:r>
          </a:p>
        </p:txBody>
      </p:sp>
      <p:sp>
        <p:nvSpPr>
          <p:cNvPr id="4" name="Slide Number Placeholder 3">
            <a:extLst>
              <a:ext uri="{FF2B5EF4-FFF2-40B4-BE49-F238E27FC236}">
                <a16:creationId xmlns:a16="http://schemas.microsoft.com/office/drawing/2014/main" id="{1847FA72-2B3C-43FF-925E-E11E40E06CE2}"/>
              </a:ext>
            </a:extLst>
          </p:cNvPr>
          <p:cNvSpPr>
            <a:spLocks noGrp="1"/>
          </p:cNvSpPr>
          <p:nvPr>
            <p:ph type="sldNum" sz="quarter" idx="12"/>
          </p:nvPr>
        </p:nvSpPr>
        <p:spPr>
          <a:xfrm>
            <a:off x="3486740" y="6533186"/>
            <a:ext cx="2057400" cy="365125"/>
          </a:xfrm>
        </p:spPr>
        <p:txBody>
          <a:bodyPr/>
          <a:lstStyle/>
          <a:p>
            <a:fld id="{893C5830-40F3-F04E-B2E3-10E6672BA8FF}" type="slidenum">
              <a:rPr lang="en-US" smtClean="0"/>
              <a:pPr/>
              <a:t>20</a:t>
            </a:fld>
            <a:endParaRPr lang="en-US" dirty="0"/>
          </a:p>
        </p:txBody>
      </p:sp>
      <p:pic>
        <p:nvPicPr>
          <p:cNvPr id="5" name="Picture 4">
            <a:extLst>
              <a:ext uri="{FF2B5EF4-FFF2-40B4-BE49-F238E27FC236}">
                <a16:creationId xmlns:a16="http://schemas.microsoft.com/office/drawing/2014/main" id="{521F5E73-9B50-45FE-8DD6-B2E2D2FF1214}"/>
              </a:ext>
            </a:extLst>
          </p:cNvPr>
          <p:cNvPicPr>
            <a:picLocks noChangeAspect="1"/>
          </p:cNvPicPr>
          <p:nvPr/>
        </p:nvPicPr>
        <p:blipFill>
          <a:blip r:embed="rId2"/>
          <a:stretch>
            <a:fillRect/>
          </a:stretch>
        </p:blipFill>
        <p:spPr>
          <a:xfrm>
            <a:off x="0" y="1672564"/>
            <a:ext cx="4637988" cy="3891115"/>
          </a:xfrm>
          <a:prstGeom prst="rect">
            <a:avLst/>
          </a:prstGeom>
        </p:spPr>
      </p:pic>
      <p:pic>
        <p:nvPicPr>
          <p:cNvPr id="6" name="Picture 5">
            <a:extLst>
              <a:ext uri="{FF2B5EF4-FFF2-40B4-BE49-F238E27FC236}">
                <a16:creationId xmlns:a16="http://schemas.microsoft.com/office/drawing/2014/main" id="{285DF533-B7AC-45B8-B7BE-9DECC44E149D}"/>
              </a:ext>
            </a:extLst>
          </p:cNvPr>
          <p:cNvPicPr>
            <a:picLocks noChangeAspect="1"/>
          </p:cNvPicPr>
          <p:nvPr/>
        </p:nvPicPr>
        <p:blipFill>
          <a:blip r:embed="rId3"/>
          <a:stretch>
            <a:fillRect/>
          </a:stretch>
        </p:blipFill>
        <p:spPr>
          <a:xfrm>
            <a:off x="4637988" y="1661450"/>
            <a:ext cx="4506011" cy="3837972"/>
          </a:xfrm>
          <a:prstGeom prst="rect">
            <a:avLst/>
          </a:prstGeom>
        </p:spPr>
      </p:pic>
      <p:sp>
        <p:nvSpPr>
          <p:cNvPr id="7" name="TextBox 6">
            <a:extLst>
              <a:ext uri="{FF2B5EF4-FFF2-40B4-BE49-F238E27FC236}">
                <a16:creationId xmlns:a16="http://schemas.microsoft.com/office/drawing/2014/main" id="{783C4008-22EE-4468-BA68-D6062ABDB1C9}"/>
              </a:ext>
            </a:extLst>
          </p:cNvPr>
          <p:cNvSpPr txBox="1"/>
          <p:nvPr/>
        </p:nvSpPr>
        <p:spPr>
          <a:xfrm>
            <a:off x="273377" y="5563679"/>
            <a:ext cx="8493551" cy="1015663"/>
          </a:xfrm>
          <a:prstGeom prst="rect">
            <a:avLst/>
          </a:prstGeom>
          <a:solidFill>
            <a:schemeClr val="accent4">
              <a:lumMod val="60000"/>
              <a:lumOff val="40000"/>
            </a:schemeClr>
          </a:solidFill>
        </p:spPr>
        <p:txBody>
          <a:bodyPr wrap="square" rtlCol="0">
            <a:spAutoFit/>
          </a:bodyPr>
          <a:lstStyle/>
          <a:p>
            <a:r>
              <a:rPr lang="en-US" sz="2000" b="1" dirty="0"/>
              <a:t>Left: Dynamic aperture  as function of  different </a:t>
            </a:r>
            <a:r>
              <a:rPr lang="el-GR" sz="2000" b="1" dirty="0"/>
              <a:t>β</a:t>
            </a:r>
            <a:r>
              <a:rPr lang="en-US" sz="2000" b="1" dirty="0"/>
              <a:t>*</a:t>
            </a:r>
            <a:r>
              <a:rPr lang="en-US" sz="2000" b="1" baseline="-25000" dirty="0"/>
              <a:t>yp</a:t>
            </a:r>
            <a:r>
              <a:rPr lang="en-US" sz="2000" b="1" dirty="0"/>
              <a:t>.  Right: Dynamic aperture with </a:t>
            </a:r>
            <a:r>
              <a:rPr lang="el-GR" sz="2000" b="1" dirty="0"/>
              <a:t>β</a:t>
            </a:r>
            <a:r>
              <a:rPr lang="en-US" sz="2000" b="1" dirty="0"/>
              <a:t>*</a:t>
            </a:r>
            <a:r>
              <a:rPr lang="en-US" sz="2000" b="1" baseline="-25000" dirty="0" err="1"/>
              <a:t>xp</a:t>
            </a:r>
            <a:r>
              <a:rPr lang="en-US" sz="2000" b="1" baseline="-25000" dirty="0"/>
              <a:t> </a:t>
            </a:r>
            <a:r>
              <a:rPr lang="en-US" sz="2000" b="1" dirty="0"/>
              <a:t>=80cm and 75 cm . To reach the design luminosity 10</a:t>
            </a:r>
            <a:r>
              <a:rPr lang="en-US" sz="2000" b="1" baseline="30000" dirty="0"/>
              <a:t>34</a:t>
            </a:r>
            <a:r>
              <a:rPr lang="en-US" sz="2000" b="1" dirty="0"/>
              <a:t> cm</a:t>
            </a:r>
            <a:r>
              <a:rPr lang="en-US" sz="2000" b="1" baseline="30000" dirty="0"/>
              <a:t>-2</a:t>
            </a:r>
            <a:r>
              <a:rPr lang="en-US" sz="2000" b="1" dirty="0"/>
              <a:t>s</a:t>
            </a:r>
            <a:r>
              <a:rPr lang="en-US" sz="2000" b="1" baseline="30000" dirty="0"/>
              <a:t>-1 </a:t>
            </a:r>
            <a:r>
              <a:rPr lang="en-US" sz="2000" b="1" dirty="0"/>
              <a:t>with flatness 0.09, we reduced horizontal </a:t>
            </a:r>
            <a:r>
              <a:rPr lang="el-GR" sz="2000" b="1" dirty="0"/>
              <a:t>β</a:t>
            </a:r>
            <a:r>
              <a:rPr lang="en-US" sz="2000" b="1" dirty="0"/>
              <a:t>*</a:t>
            </a:r>
            <a:r>
              <a:rPr lang="en-US" sz="2000" b="1" baseline="-25000" dirty="0" err="1"/>
              <a:t>xp</a:t>
            </a:r>
            <a:r>
              <a:rPr lang="en-US" sz="2000" b="1" baseline="-25000" dirty="0"/>
              <a:t> </a:t>
            </a:r>
            <a:r>
              <a:rPr lang="en-US" sz="2000" b="1" dirty="0"/>
              <a:t>slightly from 90cm to 80cm.</a:t>
            </a:r>
          </a:p>
        </p:txBody>
      </p:sp>
      <p:sp>
        <p:nvSpPr>
          <p:cNvPr id="3" name="TextBox 2">
            <a:extLst>
              <a:ext uri="{FF2B5EF4-FFF2-40B4-BE49-F238E27FC236}">
                <a16:creationId xmlns:a16="http://schemas.microsoft.com/office/drawing/2014/main" id="{39798DC1-0E32-4585-9609-64881C50B4AC}"/>
              </a:ext>
            </a:extLst>
          </p:cNvPr>
          <p:cNvSpPr txBox="1"/>
          <p:nvPr/>
        </p:nvSpPr>
        <p:spPr>
          <a:xfrm>
            <a:off x="1323056" y="4202667"/>
            <a:ext cx="2714920" cy="369332"/>
          </a:xfrm>
          <a:prstGeom prst="rect">
            <a:avLst/>
          </a:prstGeom>
          <a:noFill/>
        </p:spPr>
        <p:txBody>
          <a:bodyPr wrap="square" rtlCol="0">
            <a:spAutoFit/>
          </a:bodyPr>
          <a:lstStyle/>
          <a:p>
            <a:r>
              <a:rPr lang="en-US" dirty="0"/>
              <a:t>With </a:t>
            </a:r>
            <a:r>
              <a:rPr lang="el-GR" dirty="0"/>
              <a:t>β</a:t>
            </a:r>
            <a:r>
              <a:rPr lang="en-US" dirty="0"/>
              <a:t>*</a:t>
            </a:r>
            <a:r>
              <a:rPr lang="en-US" baseline="-25000" dirty="0" err="1"/>
              <a:t>xp</a:t>
            </a:r>
            <a:r>
              <a:rPr lang="en-US" dirty="0"/>
              <a:t> = 90cm</a:t>
            </a:r>
          </a:p>
        </p:txBody>
      </p:sp>
      <p:sp>
        <p:nvSpPr>
          <p:cNvPr id="10" name="TextBox 9">
            <a:extLst>
              <a:ext uri="{FF2B5EF4-FFF2-40B4-BE49-F238E27FC236}">
                <a16:creationId xmlns:a16="http://schemas.microsoft.com/office/drawing/2014/main" id="{90D36881-C533-4962-A4DF-4B602C6371E4}"/>
              </a:ext>
            </a:extLst>
          </p:cNvPr>
          <p:cNvSpPr txBox="1"/>
          <p:nvPr/>
        </p:nvSpPr>
        <p:spPr>
          <a:xfrm>
            <a:off x="5380936" y="4202667"/>
            <a:ext cx="3166228" cy="369332"/>
          </a:xfrm>
          <a:prstGeom prst="rect">
            <a:avLst/>
          </a:prstGeom>
          <a:noFill/>
        </p:spPr>
        <p:txBody>
          <a:bodyPr wrap="square" rtlCol="0">
            <a:spAutoFit/>
          </a:bodyPr>
          <a:lstStyle/>
          <a:p>
            <a:r>
              <a:rPr lang="en-US" dirty="0"/>
              <a:t>With </a:t>
            </a:r>
            <a:r>
              <a:rPr lang="el-GR" dirty="0"/>
              <a:t>β</a:t>
            </a:r>
            <a:r>
              <a:rPr lang="en-US" dirty="0"/>
              <a:t>*</a:t>
            </a:r>
            <a:r>
              <a:rPr lang="en-US" baseline="-25000" dirty="0" err="1"/>
              <a:t>xp</a:t>
            </a:r>
            <a:r>
              <a:rPr lang="en-US" dirty="0"/>
              <a:t> = 80cm and 75cm</a:t>
            </a:r>
          </a:p>
        </p:txBody>
      </p:sp>
    </p:spTree>
    <p:extLst>
      <p:ext uri="{BB962C8B-B14F-4D97-AF65-F5344CB8AC3E}">
        <p14:creationId xmlns:p14="http://schemas.microsoft.com/office/powerpoint/2010/main" val="7397156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4F3E27-ADC1-4645-AD97-05437975F138}"/>
              </a:ext>
            </a:extLst>
          </p:cNvPr>
          <p:cNvSpPr>
            <a:spLocks noGrp="1"/>
          </p:cNvSpPr>
          <p:nvPr>
            <p:ph type="title"/>
          </p:nvPr>
        </p:nvSpPr>
        <p:spPr>
          <a:xfrm>
            <a:off x="436873" y="126041"/>
            <a:ext cx="8270253" cy="1325563"/>
          </a:xfrm>
        </p:spPr>
        <p:txBody>
          <a:bodyPr>
            <a:normAutofit/>
          </a:bodyPr>
          <a:lstStyle/>
          <a:p>
            <a:r>
              <a:rPr lang="en-US" dirty="0"/>
              <a:t>Imperfection with Crab Cavities</a:t>
            </a:r>
          </a:p>
        </p:txBody>
      </p:sp>
      <p:sp>
        <p:nvSpPr>
          <p:cNvPr id="4" name="Slide Number Placeholder 3">
            <a:extLst>
              <a:ext uri="{FF2B5EF4-FFF2-40B4-BE49-F238E27FC236}">
                <a16:creationId xmlns:a16="http://schemas.microsoft.com/office/drawing/2014/main" id="{1BC1CF93-69CE-42C8-B9C3-88C4C641366F}"/>
              </a:ext>
            </a:extLst>
          </p:cNvPr>
          <p:cNvSpPr>
            <a:spLocks noGrp="1"/>
          </p:cNvSpPr>
          <p:nvPr>
            <p:ph type="sldNum" sz="quarter" idx="12"/>
          </p:nvPr>
        </p:nvSpPr>
        <p:spPr>
          <a:xfrm>
            <a:off x="3543300" y="6485109"/>
            <a:ext cx="2057400" cy="365125"/>
          </a:xfrm>
        </p:spPr>
        <p:txBody>
          <a:bodyPr/>
          <a:lstStyle/>
          <a:p>
            <a:fld id="{893C5830-40F3-F04E-B2E3-10E6672BA8FF}" type="slidenum">
              <a:rPr lang="en-US" smtClean="0"/>
              <a:pPr/>
              <a:t>21</a:t>
            </a:fld>
            <a:endParaRPr lang="en-US" dirty="0"/>
          </a:p>
        </p:txBody>
      </p:sp>
      <p:pic>
        <p:nvPicPr>
          <p:cNvPr id="5" name="Picture 4">
            <a:extLst>
              <a:ext uri="{FF2B5EF4-FFF2-40B4-BE49-F238E27FC236}">
                <a16:creationId xmlns:a16="http://schemas.microsoft.com/office/drawing/2014/main" id="{53EFBB46-654D-4913-963D-6F107DDF6615}"/>
              </a:ext>
            </a:extLst>
          </p:cNvPr>
          <p:cNvPicPr>
            <a:picLocks noChangeAspect="1"/>
          </p:cNvPicPr>
          <p:nvPr/>
        </p:nvPicPr>
        <p:blipFill>
          <a:blip r:embed="rId2"/>
          <a:stretch>
            <a:fillRect/>
          </a:stretch>
        </p:blipFill>
        <p:spPr>
          <a:xfrm>
            <a:off x="0" y="2745113"/>
            <a:ext cx="8738647" cy="2946569"/>
          </a:xfrm>
          <a:prstGeom prst="rect">
            <a:avLst/>
          </a:prstGeom>
        </p:spPr>
      </p:pic>
      <p:sp>
        <p:nvSpPr>
          <p:cNvPr id="6" name="TextBox 5">
            <a:extLst>
              <a:ext uri="{FF2B5EF4-FFF2-40B4-BE49-F238E27FC236}">
                <a16:creationId xmlns:a16="http://schemas.microsoft.com/office/drawing/2014/main" id="{62AB4843-A454-4031-8A44-2222402D1168}"/>
              </a:ext>
            </a:extLst>
          </p:cNvPr>
          <p:cNvSpPr txBox="1"/>
          <p:nvPr/>
        </p:nvSpPr>
        <p:spPr>
          <a:xfrm>
            <a:off x="131974" y="5626731"/>
            <a:ext cx="8880050" cy="923330"/>
          </a:xfrm>
          <a:prstGeom prst="rect">
            <a:avLst/>
          </a:prstGeom>
          <a:solidFill>
            <a:schemeClr val="accent4">
              <a:lumMod val="60000"/>
              <a:lumOff val="40000"/>
            </a:schemeClr>
          </a:solidFill>
        </p:spPr>
        <p:txBody>
          <a:bodyPr wrap="square" rtlCol="0">
            <a:spAutoFit/>
          </a:bodyPr>
          <a:lstStyle/>
          <a:p>
            <a:r>
              <a:rPr lang="en-US" b="1" dirty="0"/>
              <a:t>Simulations show that proton ring may tolerate 2 degrees phase error on each side of IP, if they are in opposite sign. The tolerance for electron ring is tighter, which can be reduced by choosing a higher vertical electron tune or a third crab cavity to create a closed bump.</a:t>
            </a:r>
          </a:p>
        </p:txBody>
      </p:sp>
      <p:sp>
        <p:nvSpPr>
          <p:cNvPr id="3" name="TextBox 2">
            <a:extLst>
              <a:ext uri="{FF2B5EF4-FFF2-40B4-BE49-F238E27FC236}">
                <a16:creationId xmlns:a16="http://schemas.microsoft.com/office/drawing/2014/main" id="{FEE37146-753B-4879-B0F4-3A993BF320CE}"/>
              </a:ext>
            </a:extLst>
          </p:cNvPr>
          <p:cNvSpPr txBox="1"/>
          <p:nvPr/>
        </p:nvSpPr>
        <p:spPr>
          <a:xfrm>
            <a:off x="131975" y="1419550"/>
            <a:ext cx="8880050" cy="1600438"/>
          </a:xfrm>
          <a:prstGeom prst="rect">
            <a:avLst/>
          </a:prstGeom>
          <a:noFill/>
        </p:spPr>
        <p:txBody>
          <a:bodyPr wrap="square" rtlCol="0">
            <a:spAutoFit/>
          </a:bodyPr>
          <a:lstStyle/>
          <a:p>
            <a:r>
              <a:rPr lang="en-US" sz="2000" b="1" dirty="0"/>
              <a:t>Imperfections with crab cavities have been studied. Imperfections include phase errors between crab cavity and IP,  dispersion and dispersion derivative at crab cavities,  crab cavity voltage mis-calibration, voltage and phase noises, detector solenoid effect, and so on. Imperfection with crab cavities are is still going on.</a:t>
            </a:r>
          </a:p>
          <a:p>
            <a:endParaRPr lang="en-US" dirty="0"/>
          </a:p>
        </p:txBody>
      </p:sp>
      <p:sp>
        <p:nvSpPr>
          <p:cNvPr id="7" name="TextBox 6">
            <a:extLst>
              <a:ext uri="{FF2B5EF4-FFF2-40B4-BE49-F238E27FC236}">
                <a16:creationId xmlns:a16="http://schemas.microsoft.com/office/drawing/2014/main" id="{B7FB95F3-48C8-476E-BFB6-3AE7F11A334E}"/>
              </a:ext>
            </a:extLst>
          </p:cNvPr>
          <p:cNvSpPr txBox="1"/>
          <p:nvPr/>
        </p:nvSpPr>
        <p:spPr>
          <a:xfrm>
            <a:off x="1008668" y="4600280"/>
            <a:ext cx="2667786" cy="369332"/>
          </a:xfrm>
          <a:prstGeom prst="rect">
            <a:avLst/>
          </a:prstGeom>
          <a:noFill/>
        </p:spPr>
        <p:txBody>
          <a:bodyPr wrap="square" rtlCol="0">
            <a:spAutoFit/>
          </a:bodyPr>
          <a:lstStyle/>
          <a:p>
            <a:r>
              <a:rPr lang="en-US" dirty="0"/>
              <a:t>phase errors in proton ring</a:t>
            </a:r>
          </a:p>
        </p:txBody>
      </p:sp>
      <p:sp>
        <p:nvSpPr>
          <p:cNvPr id="8" name="TextBox 7">
            <a:extLst>
              <a:ext uri="{FF2B5EF4-FFF2-40B4-BE49-F238E27FC236}">
                <a16:creationId xmlns:a16="http://schemas.microsoft.com/office/drawing/2014/main" id="{76C33E19-419E-4A4A-BB81-508ADF2F13A7}"/>
              </a:ext>
            </a:extLst>
          </p:cNvPr>
          <p:cNvSpPr txBox="1"/>
          <p:nvPr/>
        </p:nvSpPr>
        <p:spPr>
          <a:xfrm>
            <a:off x="5712642" y="4491062"/>
            <a:ext cx="2994483" cy="369332"/>
          </a:xfrm>
          <a:prstGeom prst="rect">
            <a:avLst/>
          </a:prstGeom>
          <a:noFill/>
        </p:spPr>
        <p:txBody>
          <a:bodyPr wrap="square" rtlCol="0">
            <a:spAutoFit/>
          </a:bodyPr>
          <a:lstStyle/>
          <a:p>
            <a:r>
              <a:rPr lang="en-US" dirty="0"/>
              <a:t>phase errors in electron ring</a:t>
            </a:r>
          </a:p>
        </p:txBody>
      </p:sp>
    </p:spTree>
    <p:extLst>
      <p:ext uri="{BB962C8B-B14F-4D97-AF65-F5344CB8AC3E}">
        <p14:creationId xmlns:p14="http://schemas.microsoft.com/office/powerpoint/2010/main" val="24306198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0014B1-B7B5-42D9-8BF3-DDA7E04C1217}"/>
              </a:ext>
            </a:extLst>
          </p:cNvPr>
          <p:cNvSpPr>
            <a:spLocks noGrp="1"/>
          </p:cNvSpPr>
          <p:nvPr>
            <p:ph type="title"/>
          </p:nvPr>
        </p:nvSpPr>
        <p:spPr/>
        <p:txBody>
          <a:bodyPr/>
          <a:lstStyle/>
          <a:p>
            <a:r>
              <a:rPr lang="en-US" dirty="0"/>
              <a:t>Electron bunch replacement</a:t>
            </a:r>
          </a:p>
        </p:txBody>
      </p:sp>
      <p:sp>
        <p:nvSpPr>
          <p:cNvPr id="4" name="Slide Number Placeholder 3">
            <a:extLst>
              <a:ext uri="{FF2B5EF4-FFF2-40B4-BE49-F238E27FC236}">
                <a16:creationId xmlns:a16="http://schemas.microsoft.com/office/drawing/2014/main" id="{850DD0DE-CD6D-416C-8130-E313248F0A22}"/>
              </a:ext>
            </a:extLst>
          </p:cNvPr>
          <p:cNvSpPr>
            <a:spLocks noGrp="1"/>
          </p:cNvSpPr>
          <p:nvPr>
            <p:ph type="sldNum" sz="quarter" idx="12"/>
          </p:nvPr>
        </p:nvSpPr>
        <p:spPr/>
        <p:txBody>
          <a:bodyPr/>
          <a:lstStyle/>
          <a:p>
            <a:fld id="{893C5830-40F3-F04E-B2E3-10E6672BA8FF}" type="slidenum">
              <a:rPr lang="en-US" smtClean="0"/>
              <a:pPr/>
              <a:t>22</a:t>
            </a:fld>
            <a:endParaRPr lang="en-US" dirty="0"/>
          </a:p>
        </p:txBody>
      </p:sp>
      <p:pic>
        <p:nvPicPr>
          <p:cNvPr id="5" name="Picture 4">
            <a:extLst>
              <a:ext uri="{FF2B5EF4-FFF2-40B4-BE49-F238E27FC236}">
                <a16:creationId xmlns:a16="http://schemas.microsoft.com/office/drawing/2014/main" id="{D3F5498A-23CE-4BCC-85FA-61877E726124}"/>
              </a:ext>
            </a:extLst>
          </p:cNvPr>
          <p:cNvPicPr>
            <a:picLocks noChangeAspect="1"/>
          </p:cNvPicPr>
          <p:nvPr/>
        </p:nvPicPr>
        <p:blipFill>
          <a:blip r:embed="rId2"/>
          <a:stretch>
            <a:fillRect/>
          </a:stretch>
        </p:blipFill>
        <p:spPr>
          <a:xfrm>
            <a:off x="628650" y="2785621"/>
            <a:ext cx="7228738" cy="3649708"/>
          </a:xfrm>
          <a:prstGeom prst="rect">
            <a:avLst/>
          </a:prstGeom>
        </p:spPr>
      </p:pic>
      <p:sp>
        <p:nvSpPr>
          <p:cNvPr id="6" name="TextBox 5">
            <a:extLst>
              <a:ext uri="{FF2B5EF4-FFF2-40B4-BE49-F238E27FC236}">
                <a16:creationId xmlns:a16="http://schemas.microsoft.com/office/drawing/2014/main" id="{6BF9A794-C3E1-4C81-89AD-AAA75D2379D7}"/>
              </a:ext>
            </a:extLst>
          </p:cNvPr>
          <p:cNvSpPr txBox="1"/>
          <p:nvPr/>
        </p:nvSpPr>
        <p:spPr>
          <a:xfrm>
            <a:off x="433634" y="1362260"/>
            <a:ext cx="8521830" cy="1323439"/>
          </a:xfrm>
          <a:prstGeom prst="rect">
            <a:avLst/>
          </a:prstGeom>
          <a:noFill/>
        </p:spPr>
        <p:txBody>
          <a:bodyPr wrap="square" rtlCol="0">
            <a:spAutoFit/>
          </a:bodyPr>
          <a:lstStyle/>
          <a:p>
            <a:r>
              <a:rPr lang="en-US" sz="2000" b="1" dirty="0"/>
              <a:t>Due  to  short electron polarization lifetime, each electron bunch will be replaced in minutes. Transient beam-beam eﬀect during electron bunch replacement had been studied, especially for any possible proton emittance growth during this process. </a:t>
            </a:r>
          </a:p>
        </p:txBody>
      </p:sp>
      <p:sp>
        <p:nvSpPr>
          <p:cNvPr id="7" name="TextBox 6">
            <a:extLst>
              <a:ext uri="{FF2B5EF4-FFF2-40B4-BE49-F238E27FC236}">
                <a16:creationId xmlns:a16="http://schemas.microsoft.com/office/drawing/2014/main" id="{955002C2-C9C6-4DBA-AB4F-7FE596074115}"/>
              </a:ext>
            </a:extLst>
          </p:cNvPr>
          <p:cNvSpPr txBox="1"/>
          <p:nvPr/>
        </p:nvSpPr>
        <p:spPr>
          <a:xfrm>
            <a:off x="7701699" y="4072379"/>
            <a:ext cx="1366887" cy="646331"/>
          </a:xfrm>
          <a:prstGeom prst="rect">
            <a:avLst/>
          </a:prstGeom>
          <a:noFill/>
        </p:spPr>
        <p:txBody>
          <a:bodyPr wrap="square" rtlCol="0">
            <a:spAutoFit/>
          </a:bodyPr>
          <a:lstStyle/>
          <a:p>
            <a:r>
              <a:rPr lang="en-US" b="1" dirty="0"/>
              <a:t>No injection</a:t>
            </a:r>
          </a:p>
          <a:p>
            <a:r>
              <a:rPr lang="en-US" b="1" dirty="0"/>
              <a:t>error here.</a:t>
            </a:r>
          </a:p>
        </p:txBody>
      </p:sp>
      <p:sp>
        <p:nvSpPr>
          <p:cNvPr id="3" name="TextBox 2">
            <a:extLst>
              <a:ext uri="{FF2B5EF4-FFF2-40B4-BE49-F238E27FC236}">
                <a16:creationId xmlns:a16="http://schemas.microsoft.com/office/drawing/2014/main" id="{B585883C-EEB8-42BF-A241-D872181508EC}"/>
              </a:ext>
            </a:extLst>
          </p:cNvPr>
          <p:cNvSpPr txBox="1"/>
          <p:nvPr/>
        </p:nvSpPr>
        <p:spPr>
          <a:xfrm>
            <a:off x="1649691" y="3855563"/>
            <a:ext cx="2271860" cy="369332"/>
          </a:xfrm>
          <a:prstGeom prst="rect">
            <a:avLst/>
          </a:prstGeom>
          <a:noFill/>
        </p:spPr>
        <p:txBody>
          <a:bodyPr wrap="square" rtlCol="0">
            <a:spAutoFit/>
          </a:bodyPr>
          <a:lstStyle/>
          <a:p>
            <a:r>
              <a:rPr lang="en-US" dirty="0"/>
              <a:t>Proton H emittance</a:t>
            </a:r>
          </a:p>
        </p:txBody>
      </p:sp>
      <p:sp>
        <p:nvSpPr>
          <p:cNvPr id="8" name="TextBox 7">
            <a:extLst>
              <a:ext uri="{FF2B5EF4-FFF2-40B4-BE49-F238E27FC236}">
                <a16:creationId xmlns:a16="http://schemas.microsoft.com/office/drawing/2014/main" id="{1431F563-1AC3-40C1-B841-CB38FD73BD71}"/>
              </a:ext>
            </a:extLst>
          </p:cNvPr>
          <p:cNvSpPr txBox="1"/>
          <p:nvPr/>
        </p:nvSpPr>
        <p:spPr>
          <a:xfrm>
            <a:off x="5052768" y="3855563"/>
            <a:ext cx="2271860" cy="369332"/>
          </a:xfrm>
          <a:prstGeom prst="rect">
            <a:avLst/>
          </a:prstGeom>
          <a:noFill/>
        </p:spPr>
        <p:txBody>
          <a:bodyPr wrap="square" rtlCol="0">
            <a:spAutoFit/>
          </a:bodyPr>
          <a:lstStyle/>
          <a:p>
            <a:r>
              <a:rPr lang="en-US" dirty="0"/>
              <a:t>Proton V emittance</a:t>
            </a:r>
          </a:p>
        </p:txBody>
      </p:sp>
      <p:sp>
        <p:nvSpPr>
          <p:cNvPr id="9" name="TextBox 8">
            <a:extLst>
              <a:ext uri="{FF2B5EF4-FFF2-40B4-BE49-F238E27FC236}">
                <a16:creationId xmlns:a16="http://schemas.microsoft.com/office/drawing/2014/main" id="{8A42CD2C-3F94-4489-B6C7-907207FA2F7E}"/>
              </a:ext>
            </a:extLst>
          </p:cNvPr>
          <p:cNvSpPr txBox="1"/>
          <p:nvPr/>
        </p:nvSpPr>
        <p:spPr>
          <a:xfrm>
            <a:off x="1649691" y="5758047"/>
            <a:ext cx="2271860" cy="369332"/>
          </a:xfrm>
          <a:prstGeom prst="rect">
            <a:avLst/>
          </a:prstGeom>
          <a:noFill/>
        </p:spPr>
        <p:txBody>
          <a:bodyPr wrap="square" rtlCol="0">
            <a:spAutoFit/>
          </a:bodyPr>
          <a:lstStyle/>
          <a:p>
            <a:r>
              <a:rPr lang="en-US" dirty="0"/>
              <a:t>Electron H emittance</a:t>
            </a:r>
          </a:p>
        </p:txBody>
      </p:sp>
      <p:sp>
        <p:nvSpPr>
          <p:cNvPr id="10" name="TextBox 9">
            <a:extLst>
              <a:ext uri="{FF2B5EF4-FFF2-40B4-BE49-F238E27FC236}">
                <a16:creationId xmlns:a16="http://schemas.microsoft.com/office/drawing/2014/main" id="{280FF92C-F3F1-4797-95F1-9C67AC616196}"/>
              </a:ext>
            </a:extLst>
          </p:cNvPr>
          <p:cNvSpPr txBox="1"/>
          <p:nvPr/>
        </p:nvSpPr>
        <p:spPr>
          <a:xfrm>
            <a:off x="5052768" y="5690695"/>
            <a:ext cx="2271860" cy="369332"/>
          </a:xfrm>
          <a:prstGeom prst="rect">
            <a:avLst/>
          </a:prstGeom>
          <a:noFill/>
        </p:spPr>
        <p:txBody>
          <a:bodyPr wrap="square" rtlCol="0">
            <a:spAutoFit/>
          </a:bodyPr>
          <a:lstStyle/>
          <a:p>
            <a:r>
              <a:rPr lang="en-US" dirty="0"/>
              <a:t>Electron V emittance</a:t>
            </a:r>
          </a:p>
        </p:txBody>
      </p:sp>
      <p:sp>
        <p:nvSpPr>
          <p:cNvPr id="11" name="TextBox 10">
            <a:extLst>
              <a:ext uri="{FF2B5EF4-FFF2-40B4-BE49-F238E27FC236}">
                <a16:creationId xmlns:a16="http://schemas.microsoft.com/office/drawing/2014/main" id="{C21E9A5C-469A-4078-A2D5-5A7D5C7E9968}"/>
              </a:ext>
            </a:extLst>
          </p:cNvPr>
          <p:cNvSpPr txBox="1"/>
          <p:nvPr/>
        </p:nvSpPr>
        <p:spPr>
          <a:xfrm>
            <a:off x="3987539" y="2520266"/>
            <a:ext cx="3935837" cy="369332"/>
          </a:xfrm>
          <a:prstGeom prst="rect">
            <a:avLst/>
          </a:prstGeom>
          <a:noFill/>
        </p:spPr>
        <p:txBody>
          <a:bodyPr wrap="square" rtlCol="0">
            <a:spAutoFit/>
          </a:bodyPr>
          <a:lstStyle/>
          <a:p>
            <a:r>
              <a:rPr lang="en-US" dirty="0"/>
              <a:t>electron replacement at 20,000th turn</a:t>
            </a:r>
          </a:p>
        </p:txBody>
      </p:sp>
    </p:spTree>
    <p:extLst>
      <p:ext uri="{BB962C8B-B14F-4D97-AF65-F5344CB8AC3E}">
        <p14:creationId xmlns:p14="http://schemas.microsoft.com/office/powerpoint/2010/main" val="41487774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C1193D-32C0-4827-942A-611C40DD950E}"/>
              </a:ext>
            </a:extLst>
          </p:cNvPr>
          <p:cNvSpPr>
            <a:spLocks noGrp="1"/>
          </p:cNvSpPr>
          <p:nvPr>
            <p:ph type="title"/>
          </p:nvPr>
        </p:nvSpPr>
        <p:spPr>
          <a:xfrm>
            <a:off x="628649" y="365126"/>
            <a:ext cx="8194839" cy="1325563"/>
          </a:xfrm>
        </p:spPr>
        <p:txBody>
          <a:bodyPr/>
          <a:lstStyle/>
          <a:p>
            <a:r>
              <a:rPr lang="en-US" dirty="0"/>
              <a:t>Simulation with injection errors</a:t>
            </a:r>
          </a:p>
        </p:txBody>
      </p:sp>
      <p:sp>
        <p:nvSpPr>
          <p:cNvPr id="4" name="Slide Number Placeholder 3">
            <a:extLst>
              <a:ext uri="{FF2B5EF4-FFF2-40B4-BE49-F238E27FC236}">
                <a16:creationId xmlns:a16="http://schemas.microsoft.com/office/drawing/2014/main" id="{EC20CF94-CBBA-4EC8-8DD1-2B6F300DCA54}"/>
              </a:ext>
            </a:extLst>
          </p:cNvPr>
          <p:cNvSpPr>
            <a:spLocks noGrp="1"/>
          </p:cNvSpPr>
          <p:nvPr>
            <p:ph type="sldNum" sz="quarter" idx="12"/>
          </p:nvPr>
        </p:nvSpPr>
        <p:spPr/>
        <p:txBody>
          <a:bodyPr/>
          <a:lstStyle/>
          <a:p>
            <a:fld id="{893C5830-40F3-F04E-B2E3-10E6672BA8FF}" type="slidenum">
              <a:rPr lang="en-US" smtClean="0"/>
              <a:pPr/>
              <a:t>23</a:t>
            </a:fld>
            <a:endParaRPr lang="en-US" dirty="0"/>
          </a:p>
        </p:txBody>
      </p:sp>
      <p:pic>
        <p:nvPicPr>
          <p:cNvPr id="5" name="Picture 4">
            <a:extLst>
              <a:ext uri="{FF2B5EF4-FFF2-40B4-BE49-F238E27FC236}">
                <a16:creationId xmlns:a16="http://schemas.microsoft.com/office/drawing/2014/main" id="{2A26BC15-EC8E-4783-A198-679530EF8905}"/>
              </a:ext>
            </a:extLst>
          </p:cNvPr>
          <p:cNvPicPr>
            <a:picLocks noChangeAspect="1"/>
          </p:cNvPicPr>
          <p:nvPr/>
        </p:nvPicPr>
        <p:blipFill>
          <a:blip r:embed="rId2"/>
          <a:stretch>
            <a:fillRect/>
          </a:stretch>
        </p:blipFill>
        <p:spPr>
          <a:xfrm>
            <a:off x="295469" y="2194524"/>
            <a:ext cx="4417933" cy="3038776"/>
          </a:xfrm>
          <a:prstGeom prst="rect">
            <a:avLst/>
          </a:prstGeom>
        </p:spPr>
      </p:pic>
      <p:pic>
        <p:nvPicPr>
          <p:cNvPr id="6" name="Picture 5">
            <a:extLst>
              <a:ext uri="{FF2B5EF4-FFF2-40B4-BE49-F238E27FC236}">
                <a16:creationId xmlns:a16="http://schemas.microsoft.com/office/drawing/2014/main" id="{3B27C9E6-70F0-47FF-A5A8-B189C4AC8774}"/>
              </a:ext>
            </a:extLst>
          </p:cNvPr>
          <p:cNvPicPr>
            <a:picLocks noChangeAspect="1"/>
          </p:cNvPicPr>
          <p:nvPr/>
        </p:nvPicPr>
        <p:blipFill>
          <a:blip r:embed="rId3"/>
          <a:stretch>
            <a:fillRect/>
          </a:stretch>
        </p:blipFill>
        <p:spPr>
          <a:xfrm>
            <a:off x="4914606" y="2235028"/>
            <a:ext cx="4000500" cy="2940078"/>
          </a:xfrm>
          <a:prstGeom prst="rect">
            <a:avLst/>
          </a:prstGeom>
        </p:spPr>
      </p:pic>
      <p:sp>
        <p:nvSpPr>
          <p:cNvPr id="7" name="TextBox 6">
            <a:extLst>
              <a:ext uri="{FF2B5EF4-FFF2-40B4-BE49-F238E27FC236}">
                <a16:creationId xmlns:a16="http://schemas.microsoft.com/office/drawing/2014/main" id="{BDC92A25-DCF4-491B-B0A6-B65D9A48D610}"/>
              </a:ext>
            </a:extLst>
          </p:cNvPr>
          <p:cNvSpPr txBox="1"/>
          <p:nvPr/>
        </p:nvSpPr>
        <p:spPr>
          <a:xfrm>
            <a:off x="490490" y="5254351"/>
            <a:ext cx="4222912" cy="1477328"/>
          </a:xfrm>
          <a:prstGeom prst="rect">
            <a:avLst/>
          </a:prstGeom>
          <a:solidFill>
            <a:schemeClr val="accent4">
              <a:lumMod val="60000"/>
              <a:lumOff val="40000"/>
            </a:schemeClr>
          </a:solidFill>
        </p:spPr>
        <p:txBody>
          <a:bodyPr wrap="square" rtlCol="0">
            <a:spAutoFit/>
          </a:bodyPr>
          <a:lstStyle/>
          <a:p>
            <a:r>
              <a:rPr lang="en-US" b="1" dirty="0"/>
              <a:t>Example 1: The proton beam emittance growth percentage after one electron beam replacement as a function of electron beam’s  vertical injection  position error.</a:t>
            </a:r>
          </a:p>
        </p:txBody>
      </p:sp>
      <p:sp>
        <p:nvSpPr>
          <p:cNvPr id="8" name="TextBox 7">
            <a:extLst>
              <a:ext uri="{FF2B5EF4-FFF2-40B4-BE49-F238E27FC236}">
                <a16:creationId xmlns:a16="http://schemas.microsoft.com/office/drawing/2014/main" id="{B1D81D89-834F-47B0-A189-817233C4EC23}"/>
              </a:ext>
            </a:extLst>
          </p:cNvPr>
          <p:cNvSpPr txBox="1"/>
          <p:nvPr/>
        </p:nvSpPr>
        <p:spPr>
          <a:xfrm>
            <a:off x="5046583" y="5240377"/>
            <a:ext cx="4000499" cy="1477328"/>
          </a:xfrm>
          <a:prstGeom prst="rect">
            <a:avLst/>
          </a:prstGeom>
          <a:solidFill>
            <a:schemeClr val="accent4">
              <a:lumMod val="60000"/>
              <a:lumOff val="40000"/>
            </a:schemeClr>
          </a:solidFill>
        </p:spPr>
        <p:txBody>
          <a:bodyPr wrap="square" rtlCol="0">
            <a:spAutoFit/>
          </a:bodyPr>
          <a:lstStyle/>
          <a:p>
            <a:r>
              <a:rPr lang="en-US" b="1" dirty="0"/>
              <a:t>Example 2: The proton beam emittance growth percentage after one electron beam replacement as a function of  initial electron beam vertical emittance mismatching.</a:t>
            </a:r>
          </a:p>
        </p:txBody>
      </p:sp>
      <p:cxnSp>
        <p:nvCxnSpPr>
          <p:cNvPr id="9" name="Straight Arrow Connector 8">
            <a:extLst>
              <a:ext uri="{FF2B5EF4-FFF2-40B4-BE49-F238E27FC236}">
                <a16:creationId xmlns:a16="http://schemas.microsoft.com/office/drawing/2014/main" id="{CB0217D5-6464-4169-82EE-6531081F568D}"/>
              </a:ext>
            </a:extLst>
          </p:cNvPr>
          <p:cNvCxnSpPr>
            <a:cxnSpLocks/>
          </p:cNvCxnSpPr>
          <p:nvPr/>
        </p:nvCxnSpPr>
        <p:spPr>
          <a:xfrm flipV="1">
            <a:off x="6711884" y="4204354"/>
            <a:ext cx="0" cy="6693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28D90D20-1AD8-434B-8512-3471DA1D0143}"/>
              </a:ext>
            </a:extLst>
          </p:cNvPr>
          <p:cNvSpPr txBox="1"/>
          <p:nvPr/>
        </p:nvSpPr>
        <p:spPr>
          <a:xfrm>
            <a:off x="829559" y="1527142"/>
            <a:ext cx="7993929" cy="707886"/>
          </a:xfrm>
          <a:prstGeom prst="rect">
            <a:avLst/>
          </a:prstGeom>
          <a:noFill/>
        </p:spPr>
        <p:txBody>
          <a:bodyPr wrap="square" rtlCol="0">
            <a:spAutoFit/>
          </a:bodyPr>
          <a:lstStyle/>
          <a:p>
            <a:r>
              <a:rPr lang="en-US" sz="2000" b="1" dirty="0"/>
              <a:t>Electron injection  errors include:  H/V positions, H/V angles, energy and arrival time, emittance mismatching, etc.</a:t>
            </a:r>
          </a:p>
        </p:txBody>
      </p:sp>
      <p:sp>
        <p:nvSpPr>
          <p:cNvPr id="10" name="TextBox 9">
            <a:extLst>
              <a:ext uri="{FF2B5EF4-FFF2-40B4-BE49-F238E27FC236}">
                <a16:creationId xmlns:a16="http://schemas.microsoft.com/office/drawing/2014/main" id="{A7DFB42F-1C81-4C09-B8B0-2658D65F83E1}"/>
              </a:ext>
            </a:extLst>
          </p:cNvPr>
          <p:cNvSpPr txBox="1"/>
          <p:nvPr/>
        </p:nvSpPr>
        <p:spPr>
          <a:xfrm>
            <a:off x="5935652" y="4269625"/>
            <a:ext cx="1111180" cy="369332"/>
          </a:xfrm>
          <a:prstGeom prst="rect">
            <a:avLst/>
          </a:prstGeom>
          <a:noFill/>
        </p:spPr>
        <p:txBody>
          <a:bodyPr wrap="square" rtlCol="0">
            <a:spAutoFit/>
          </a:bodyPr>
          <a:lstStyle/>
          <a:p>
            <a:r>
              <a:rPr lang="en-US" dirty="0">
                <a:solidFill>
                  <a:srgbClr val="0000FF"/>
                </a:solidFill>
              </a:rPr>
              <a:t>Design</a:t>
            </a:r>
          </a:p>
        </p:txBody>
      </p:sp>
    </p:spTree>
    <p:extLst>
      <p:ext uri="{BB962C8B-B14F-4D97-AF65-F5344CB8AC3E}">
        <p14:creationId xmlns:p14="http://schemas.microsoft.com/office/powerpoint/2010/main" val="41989030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411771-9147-4DBB-A90D-C96CA17514B8}"/>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AAEE285B-3FDF-4770-BACE-43E88D0417BD}"/>
              </a:ext>
            </a:extLst>
          </p:cNvPr>
          <p:cNvSpPr>
            <a:spLocks noGrp="1"/>
          </p:cNvSpPr>
          <p:nvPr>
            <p:ph idx="1"/>
          </p:nvPr>
        </p:nvSpPr>
        <p:spPr>
          <a:xfrm>
            <a:off x="553235" y="1682029"/>
            <a:ext cx="8251399" cy="4605649"/>
          </a:xfrm>
        </p:spPr>
        <p:txBody>
          <a:bodyPr>
            <a:normAutofit fontScale="85000" lnSpcReduction="20000"/>
          </a:bodyPr>
          <a:lstStyle/>
          <a:p>
            <a:pPr>
              <a:buFont typeface="Wingdings" panose="05000000000000000000" pitchFamily="2" charset="2"/>
              <a:buChar char="ü"/>
            </a:pPr>
            <a:r>
              <a:rPr lang="en-US" dirty="0"/>
              <a:t> During beam-beam related design parameter optimizing, we  noticed that beam flatness, beam size matching at IP,  both electron and proton’s working points  and so on affect the proton  vertical  emittance growth.</a:t>
            </a:r>
          </a:p>
          <a:p>
            <a:pPr>
              <a:buFont typeface="Wingdings" panose="05000000000000000000" pitchFamily="2" charset="2"/>
              <a:buChar char="ü"/>
            </a:pPr>
            <a:r>
              <a:rPr lang="en-US" dirty="0"/>
              <a:t> To reach the design luminosity 1×10</a:t>
            </a:r>
            <a:r>
              <a:rPr lang="en-US" baseline="30000" dirty="0"/>
              <a:t>34</a:t>
            </a:r>
            <a:r>
              <a:rPr lang="en-US" dirty="0"/>
              <a:t>cm</a:t>
            </a:r>
            <a:r>
              <a:rPr lang="en-US" baseline="30000" dirty="0"/>
              <a:t>-2</a:t>
            </a:r>
            <a:r>
              <a:rPr lang="en-US" dirty="0"/>
              <a:t>s</a:t>
            </a:r>
            <a:r>
              <a:rPr lang="en-US" baseline="30000" dirty="0"/>
              <a:t>-1</a:t>
            </a:r>
            <a:r>
              <a:rPr lang="en-US" dirty="0"/>
              <a:t> with a relatively  low proton beam size growth, we chose a set of design parameters  with  flatness =0.09 and proton </a:t>
            </a:r>
            <a:r>
              <a:rPr lang="el-GR" dirty="0"/>
              <a:t>β</a:t>
            </a:r>
            <a:r>
              <a:rPr lang="en-US" dirty="0"/>
              <a:t>*</a:t>
            </a:r>
            <a:r>
              <a:rPr lang="en-US" baseline="-25000" dirty="0" err="1"/>
              <a:t>x,y,p</a:t>
            </a:r>
            <a:r>
              <a:rPr lang="en-US" dirty="0"/>
              <a:t> =(80,7.2)cm as our base design set.</a:t>
            </a:r>
          </a:p>
          <a:p>
            <a:pPr>
              <a:buFont typeface="Wingdings" panose="05000000000000000000" pitchFamily="2" charset="2"/>
              <a:buChar char="ü"/>
            </a:pPr>
            <a:r>
              <a:rPr lang="en-US" dirty="0"/>
              <a:t> Hadron ring lattice design and dynamic aperture calculation were done. Current design parameters gives dynamic aperture more than 8 </a:t>
            </a:r>
            <a:r>
              <a:rPr lang="en-US" dirty="0" err="1"/>
              <a:t>σs</a:t>
            </a:r>
            <a:r>
              <a:rPr lang="en-US" dirty="0"/>
              <a:t>. Realistic IR magnetic nonlinearity  is to be included in DA calculation.</a:t>
            </a:r>
          </a:p>
          <a:p>
            <a:pPr>
              <a:buFont typeface="Wingdings" panose="05000000000000000000" pitchFamily="2" charset="2"/>
              <a:buChar char="ü"/>
            </a:pPr>
            <a:r>
              <a:rPr lang="en-US" dirty="0"/>
              <a:t> Design parameter optimizing is still going on. Better understanding underlying physics  is needed. Effects with realistic lattice nonlinearity and crab cavity imperfection need more studies.</a:t>
            </a:r>
          </a:p>
        </p:txBody>
      </p:sp>
      <p:sp>
        <p:nvSpPr>
          <p:cNvPr id="4" name="Slide Number Placeholder 3">
            <a:extLst>
              <a:ext uri="{FF2B5EF4-FFF2-40B4-BE49-F238E27FC236}">
                <a16:creationId xmlns:a16="http://schemas.microsoft.com/office/drawing/2014/main" id="{14CE2295-9E4B-48B6-B7D5-89D479BE7114}"/>
              </a:ext>
            </a:extLst>
          </p:cNvPr>
          <p:cNvSpPr>
            <a:spLocks noGrp="1"/>
          </p:cNvSpPr>
          <p:nvPr>
            <p:ph type="sldNum" sz="quarter" idx="12"/>
          </p:nvPr>
        </p:nvSpPr>
        <p:spPr/>
        <p:txBody>
          <a:bodyPr/>
          <a:lstStyle/>
          <a:p>
            <a:fld id="{893C5830-40F3-F04E-B2E3-10E6672BA8FF}" type="slidenum">
              <a:rPr lang="en-US" smtClean="0"/>
              <a:pPr/>
              <a:t>24</a:t>
            </a:fld>
            <a:endParaRPr lang="en-US" dirty="0"/>
          </a:p>
        </p:txBody>
      </p:sp>
    </p:spTree>
    <p:extLst>
      <p:ext uri="{BB962C8B-B14F-4D97-AF65-F5344CB8AC3E}">
        <p14:creationId xmlns:p14="http://schemas.microsoft.com/office/powerpoint/2010/main" val="35938617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20E216-EB1B-4C3D-A514-C45B00947D3B}"/>
              </a:ext>
            </a:extLst>
          </p:cNvPr>
          <p:cNvSpPr>
            <a:spLocks noGrp="1"/>
          </p:cNvSpPr>
          <p:nvPr>
            <p:ph type="title"/>
          </p:nvPr>
        </p:nvSpPr>
        <p:spPr/>
        <p:txBody>
          <a:bodyPr/>
          <a:lstStyle/>
          <a:p>
            <a:r>
              <a:rPr lang="en-US" dirty="0"/>
              <a:t>Acknowledgement</a:t>
            </a:r>
          </a:p>
        </p:txBody>
      </p:sp>
      <p:sp>
        <p:nvSpPr>
          <p:cNvPr id="3" name="Content Placeholder 2">
            <a:extLst>
              <a:ext uri="{FF2B5EF4-FFF2-40B4-BE49-F238E27FC236}">
                <a16:creationId xmlns:a16="http://schemas.microsoft.com/office/drawing/2014/main" id="{869783F1-5B49-4200-8550-FFA97617D00D}"/>
              </a:ext>
            </a:extLst>
          </p:cNvPr>
          <p:cNvSpPr>
            <a:spLocks noGrp="1"/>
          </p:cNvSpPr>
          <p:nvPr>
            <p:ph idx="1"/>
          </p:nvPr>
        </p:nvSpPr>
        <p:spPr>
          <a:xfrm>
            <a:off x="669303" y="2010668"/>
            <a:ext cx="8474697" cy="4351338"/>
          </a:xfrm>
        </p:spPr>
        <p:txBody>
          <a:bodyPr/>
          <a:lstStyle/>
          <a:p>
            <a:pPr marL="0" indent="0">
              <a:buNone/>
            </a:pPr>
            <a:r>
              <a:rPr lang="en-US" dirty="0"/>
              <a:t>EIC Beam-beam task force ( April-Sept. 2020):</a:t>
            </a:r>
          </a:p>
          <a:p>
            <a:pPr marL="0" indent="0">
              <a:buNone/>
            </a:pPr>
            <a:r>
              <a:rPr lang="en-US" b="1" dirty="0">
                <a:solidFill>
                  <a:srgbClr val="0000FF"/>
                </a:solidFill>
              </a:rPr>
              <a:t>Members</a:t>
            </a:r>
            <a:r>
              <a:rPr lang="en-US" dirty="0"/>
              <a:t>:  S. Berg(BNL), ),  X. Gu (BNL),  Y. Luo(BNL), J. Qiang (LBNL), Y. Hao (MSU), D. Xu(MSU),  E. Nissen (JLAB)</a:t>
            </a:r>
          </a:p>
          <a:p>
            <a:pPr marL="0" indent="0">
              <a:buNone/>
            </a:pPr>
            <a:r>
              <a:rPr lang="en-US" b="1" dirty="0">
                <a:solidFill>
                  <a:srgbClr val="0000FF"/>
                </a:solidFill>
              </a:rPr>
              <a:t>Helpers and consultants</a:t>
            </a:r>
            <a:r>
              <a:rPr lang="en-US" dirty="0"/>
              <a:t>:  M. Blaskiewicz, W. Fischer, H. Lovelace III, C. Montag, B. Palmer, S. Peggs, V. </a:t>
            </a:r>
            <a:r>
              <a:rPr lang="en-US"/>
              <a:t>Ptitsyn</a:t>
            </a:r>
            <a:endParaRPr lang="en-US" dirty="0"/>
          </a:p>
          <a:p>
            <a:pPr marL="0" indent="0">
              <a:buNone/>
            </a:pPr>
            <a:r>
              <a:rPr lang="en-US" b="1" dirty="0">
                <a:solidFill>
                  <a:srgbClr val="0000FF"/>
                </a:solidFill>
              </a:rPr>
              <a:t>And many more others.</a:t>
            </a:r>
          </a:p>
          <a:p>
            <a:pPr marL="0" indent="0">
              <a:buNone/>
            </a:pPr>
            <a:endParaRPr lang="en-US" dirty="0"/>
          </a:p>
        </p:txBody>
      </p:sp>
      <p:sp>
        <p:nvSpPr>
          <p:cNvPr id="4" name="Slide Number Placeholder 3">
            <a:extLst>
              <a:ext uri="{FF2B5EF4-FFF2-40B4-BE49-F238E27FC236}">
                <a16:creationId xmlns:a16="http://schemas.microsoft.com/office/drawing/2014/main" id="{32C832B7-E629-47EF-98D8-B7E05069F22C}"/>
              </a:ext>
            </a:extLst>
          </p:cNvPr>
          <p:cNvSpPr>
            <a:spLocks noGrp="1"/>
          </p:cNvSpPr>
          <p:nvPr>
            <p:ph type="sldNum" sz="quarter" idx="12"/>
          </p:nvPr>
        </p:nvSpPr>
        <p:spPr/>
        <p:txBody>
          <a:bodyPr/>
          <a:lstStyle/>
          <a:p>
            <a:fld id="{893C5830-40F3-F04E-B2E3-10E6672BA8FF}" type="slidenum">
              <a:rPr lang="en-US" smtClean="0"/>
              <a:pPr/>
              <a:t>25</a:t>
            </a:fld>
            <a:endParaRPr lang="en-US" dirty="0"/>
          </a:p>
        </p:txBody>
      </p:sp>
    </p:spTree>
    <p:extLst>
      <p:ext uri="{BB962C8B-B14F-4D97-AF65-F5344CB8AC3E}">
        <p14:creationId xmlns:p14="http://schemas.microsoft.com/office/powerpoint/2010/main" val="27370040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551F90-6526-4269-B819-C92DBFEE08CA}"/>
              </a:ext>
            </a:extLst>
          </p:cNvPr>
          <p:cNvSpPr>
            <a:spLocks noGrp="1"/>
          </p:cNvSpPr>
          <p:nvPr>
            <p:ph type="title"/>
          </p:nvPr>
        </p:nvSpPr>
        <p:spPr>
          <a:xfrm>
            <a:off x="411834" y="365126"/>
            <a:ext cx="8515350" cy="1325563"/>
          </a:xfrm>
        </p:spPr>
        <p:txBody>
          <a:bodyPr>
            <a:normAutofit/>
          </a:bodyPr>
          <a:lstStyle/>
          <a:p>
            <a:r>
              <a:rPr lang="en-US" sz="3200" dirty="0"/>
              <a:t>Backup slides: e-Au 10GeV*100GeV Collison</a:t>
            </a:r>
          </a:p>
        </p:txBody>
      </p:sp>
      <p:sp>
        <p:nvSpPr>
          <p:cNvPr id="4" name="Slide Number Placeholder 3">
            <a:extLst>
              <a:ext uri="{FF2B5EF4-FFF2-40B4-BE49-F238E27FC236}">
                <a16:creationId xmlns:a16="http://schemas.microsoft.com/office/drawing/2014/main" id="{082CB683-7E27-49BF-95F6-630D3F23DC50}"/>
              </a:ext>
            </a:extLst>
          </p:cNvPr>
          <p:cNvSpPr>
            <a:spLocks noGrp="1"/>
          </p:cNvSpPr>
          <p:nvPr>
            <p:ph type="sldNum" sz="quarter" idx="12"/>
          </p:nvPr>
        </p:nvSpPr>
        <p:spPr/>
        <p:txBody>
          <a:bodyPr/>
          <a:lstStyle/>
          <a:p>
            <a:fld id="{893C5830-40F3-F04E-B2E3-10E6672BA8FF}" type="slidenum">
              <a:rPr lang="en-US" smtClean="0"/>
              <a:pPr/>
              <a:t>26</a:t>
            </a:fld>
            <a:endParaRPr lang="en-US" dirty="0"/>
          </a:p>
        </p:txBody>
      </p:sp>
      <p:pic>
        <p:nvPicPr>
          <p:cNvPr id="5" name="Picture 4">
            <a:extLst>
              <a:ext uri="{FF2B5EF4-FFF2-40B4-BE49-F238E27FC236}">
                <a16:creationId xmlns:a16="http://schemas.microsoft.com/office/drawing/2014/main" id="{7DD502DE-CD4A-4997-8A74-BEAB51FA2F2B}"/>
              </a:ext>
            </a:extLst>
          </p:cNvPr>
          <p:cNvPicPr>
            <a:picLocks noChangeAspect="1"/>
          </p:cNvPicPr>
          <p:nvPr/>
        </p:nvPicPr>
        <p:blipFill>
          <a:blip r:embed="rId2"/>
          <a:stretch>
            <a:fillRect/>
          </a:stretch>
        </p:blipFill>
        <p:spPr>
          <a:xfrm>
            <a:off x="0" y="1377424"/>
            <a:ext cx="9144000" cy="4984582"/>
          </a:xfrm>
          <a:prstGeom prst="rect">
            <a:avLst/>
          </a:prstGeom>
        </p:spPr>
      </p:pic>
    </p:spTree>
    <p:extLst>
      <p:ext uri="{BB962C8B-B14F-4D97-AF65-F5344CB8AC3E}">
        <p14:creationId xmlns:p14="http://schemas.microsoft.com/office/powerpoint/2010/main" val="24802690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942A82D-9971-4DE3-8927-77B70DE3902A}"/>
              </a:ext>
            </a:extLst>
          </p:cNvPr>
          <p:cNvSpPr>
            <a:spLocks noGrp="1"/>
          </p:cNvSpPr>
          <p:nvPr>
            <p:ph type="sldNum" sz="quarter" idx="12"/>
          </p:nvPr>
        </p:nvSpPr>
        <p:spPr/>
        <p:txBody>
          <a:bodyPr/>
          <a:lstStyle/>
          <a:p>
            <a:fld id="{893C5830-40F3-F04E-B2E3-10E6672BA8FF}" type="slidenum">
              <a:rPr lang="en-US" smtClean="0"/>
              <a:pPr/>
              <a:t>27</a:t>
            </a:fld>
            <a:endParaRPr lang="en-US" dirty="0"/>
          </a:p>
        </p:txBody>
      </p:sp>
      <p:pic>
        <p:nvPicPr>
          <p:cNvPr id="6" name="Picture 5">
            <a:extLst>
              <a:ext uri="{FF2B5EF4-FFF2-40B4-BE49-F238E27FC236}">
                <a16:creationId xmlns:a16="http://schemas.microsoft.com/office/drawing/2014/main" id="{78171ACB-FC11-4A63-AB2E-8629143BD165}"/>
              </a:ext>
            </a:extLst>
          </p:cNvPr>
          <p:cNvPicPr>
            <a:picLocks noChangeAspect="1"/>
          </p:cNvPicPr>
          <p:nvPr/>
        </p:nvPicPr>
        <p:blipFill>
          <a:blip r:embed="rId2"/>
          <a:stretch>
            <a:fillRect/>
          </a:stretch>
        </p:blipFill>
        <p:spPr>
          <a:xfrm>
            <a:off x="4497764" y="474381"/>
            <a:ext cx="4363432" cy="3064301"/>
          </a:xfrm>
          <a:prstGeom prst="rect">
            <a:avLst/>
          </a:prstGeom>
        </p:spPr>
      </p:pic>
      <p:pic>
        <p:nvPicPr>
          <p:cNvPr id="7" name="Picture 6">
            <a:extLst>
              <a:ext uri="{FF2B5EF4-FFF2-40B4-BE49-F238E27FC236}">
                <a16:creationId xmlns:a16="http://schemas.microsoft.com/office/drawing/2014/main" id="{8542A8FF-0326-4361-BE3B-7852C4D2763F}"/>
              </a:ext>
            </a:extLst>
          </p:cNvPr>
          <p:cNvPicPr>
            <a:picLocks noChangeAspect="1"/>
          </p:cNvPicPr>
          <p:nvPr/>
        </p:nvPicPr>
        <p:blipFill>
          <a:blip r:embed="rId3"/>
          <a:stretch>
            <a:fillRect/>
          </a:stretch>
        </p:blipFill>
        <p:spPr>
          <a:xfrm>
            <a:off x="84841" y="614710"/>
            <a:ext cx="3946566" cy="3110877"/>
          </a:xfrm>
          <a:prstGeom prst="rect">
            <a:avLst/>
          </a:prstGeom>
        </p:spPr>
      </p:pic>
      <p:pic>
        <p:nvPicPr>
          <p:cNvPr id="8" name="Picture 7">
            <a:extLst>
              <a:ext uri="{FF2B5EF4-FFF2-40B4-BE49-F238E27FC236}">
                <a16:creationId xmlns:a16="http://schemas.microsoft.com/office/drawing/2014/main" id="{65DDE0F9-D74F-4F37-BB89-04994AD1B267}"/>
              </a:ext>
            </a:extLst>
          </p:cNvPr>
          <p:cNvPicPr>
            <a:picLocks noChangeAspect="1"/>
          </p:cNvPicPr>
          <p:nvPr/>
        </p:nvPicPr>
        <p:blipFill>
          <a:blip r:embed="rId4"/>
          <a:stretch>
            <a:fillRect/>
          </a:stretch>
        </p:blipFill>
        <p:spPr>
          <a:xfrm>
            <a:off x="107229" y="3744895"/>
            <a:ext cx="4222300" cy="2740745"/>
          </a:xfrm>
          <a:prstGeom prst="rect">
            <a:avLst/>
          </a:prstGeom>
        </p:spPr>
      </p:pic>
      <p:pic>
        <p:nvPicPr>
          <p:cNvPr id="9" name="Picture 8">
            <a:extLst>
              <a:ext uri="{FF2B5EF4-FFF2-40B4-BE49-F238E27FC236}">
                <a16:creationId xmlns:a16="http://schemas.microsoft.com/office/drawing/2014/main" id="{88E85B89-934A-4A2F-8A06-338471F85CD2}"/>
              </a:ext>
            </a:extLst>
          </p:cNvPr>
          <p:cNvPicPr>
            <a:picLocks noChangeAspect="1"/>
          </p:cNvPicPr>
          <p:nvPr/>
        </p:nvPicPr>
        <p:blipFill>
          <a:blip r:embed="rId5"/>
          <a:stretch>
            <a:fillRect/>
          </a:stretch>
        </p:blipFill>
        <p:spPr>
          <a:xfrm>
            <a:off x="4487157" y="3902544"/>
            <a:ext cx="4549613" cy="2459462"/>
          </a:xfrm>
          <a:prstGeom prst="rect">
            <a:avLst/>
          </a:prstGeom>
        </p:spPr>
      </p:pic>
    </p:spTree>
    <p:extLst>
      <p:ext uri="{BB962C8B-B14F-4D97-AF65-F5344CB8AC3E}">
        <p14:creationId xmlns:p14="http://schemas.microsoft.com/office/powerpoint/2010/main" val="40271248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85DF184-EF03-4997-B6C4-8E7A2E07D7D6}"/>
              </a:ext>
            </a:extLst>
          </p:cNvPr>
          <p:cNvSpPr>
            <a:spLocks noGrp="1"/>
          </p:cNvSpPr>
          <p:nvPr>
            <p:ph type="sldNum" sz="quarter" idx="12"/>
          </p:nvPr>
        </p:nvSpPr>
        <p:spPr/>
        <p:txBody>
          <a:bodyPr/>
          <a:lstStyle/>
          <a:p>
            <a:fld id="{893C5830-40F3-F04E-B2E3-10E6672BA8FF}" type="slidenum">
              <a:rPr lang="en-US" smtClean="0"/>
              <a:pPr/>
              <a:t>3</a:t>
            </a:fld>
            <a:endParaRPr lang="en-US" dirty="0"/>
          </a:p>
        </p:txBody>
      </p:sp>
      <p:sp>
        <p:nvSpPr>
          <p:cNvPr id="5" name="Title 1">
            <a:extLst>
              <a:ext uri="{FF2B5EF4-FFF2-40B4-BE49-F238E27FC236}">
                <a16:creationId xmlns:a16="http://schemas.microsoft.com/office/drawing/2014/main" id="{BF76767B-CCF1-4E13-866E-C70ECDC04BA1}"/>
              </a:ext>
            </a:extLst>
          </p:cNvPr>
          <p:cNvSpPr>
            <a:spLocks noGrp="1"/>
          </p:cNvSpPr>
          <p:nvPr>
            <p:ph type="title"/>
          </p:nvPr>
        </p:nvSpPr>
        <p:spPr>
          <a:xfrm>
            <a:off x="628650" y="365126"/>
            <a:ext cx="7886700" cy="1325563"/>
          </a:xfrm>
        </p:spPr>
        <p:txBody>
          <a:bodyPr/>
          <a:lstStyle/>
          <a:p>
            <a:r>
              <a:rPr lang="en-US" dirty="0"/>
              <a:t>EIC Design Goal</a:t>
            </a:r>
          </a:p>
        </p:txBody>
      </p:sp>
      <p:sp>
        <p:nvSpPr>
          <p:cNvPr id="6" name="Content Placeholder 2">
            <a:extLst>
              <a:ext uri="{FF2B5EF4-FFF2-40B4-BE49-F238E27FC236}">
                <a16:creationId xmlns:a16="http://schemas.microsoft.com/office/drawing/2014/main" id="{AC1CB702-4233-4A66-A2B7-97D2B5EFE1D8}"/>
              </a:ext>
            </a:extLst>
          </p:cNvPr>
          <p:cNvSpPr>
            <a:spLocks noGrp="1"/>
          </p:cNvSpPr>
          <p:nvPr>
            <p:ph idx="1"/>
          </p:nvPr>
        </p:nvSpPr>
        <p:spPr>
          <a:xfrm>
            <a:off x="628649" y="1822450"/>
            <a:ext cx="8194839" cy="4351338"/>
          </a:xfrm>
        </p:spPr>
        <p:txBody>
          <a:bodyPr>
            <a:normAutofit fontScale="92500" lnSpcReduction="10000"/>
          </a:bodyPr>
          <a:lstStyle/>
          <a:p>
            <a:pPr marL="0" indent="0">
              <a:buNone/>
            </a:pPr>
            <a:r>
              <a:rPr lang="en-US" sz="2600" b="1" dirty="0"/>
              <a:t>As stated in 2015 DOE/NSF Long Range Plan for Nuclear Science, the next generation of electron-ion collider will meet the following requirements:</a:t>
            </a:r>
          </a:p>
          <a:p>
            <a:pPr marL="0" indent="0">
              <a:buNone/>
            </a:pPr>
            <a:endParaRPr lang="en-US" sz="2200" b="1" dirty="0"/>
          </a:p>
          <a:p>
            <a:pPr marL="0" indent="0" algn="just">
              <a:buNone/>
            </a:pPr>
            <a:r>
              <a:rPr lang="en-US" sz="2400" dirty="0">
                <a:solidFill>
                  <a:srgbClr val="FF0000"/>
                </a:solidFill>
              </a:rPr>
              <a:t> 1) Polarized (~70%) electrons, protons, and light nuclei, </a:t>
            </a:r>
          </a:p>
          <a:p>
            <a:pPr marL="0" lvl="0" indent="0" algn="just">
              <a:buNone/>
            </a:pPr>
            <a:r>
              <a:rPr lang="en-US" sz="2400" dirty="0">
                <a:solidFill>
                  <a:srgbClr val="FF0000"/>
                </a:solidFill>
              </a:rPr>
              <a:t> 2) Ion beams from deuterons to the heaviest stable nuclei, variable center of mass energies ~20-100 GeV, upgradable to ~140 GeV, </a:t>
            </a:r>
          </a:p>
          <a:p>
            <a:pPr marL="0" lvl="0" indent="0" algn="just">
              <a:buNone/>
            </a:pPr>
            <a:r>
              <a:rPr lang="en-US" sz="2400" dirty="0">
                <a:solidFill>
                  <a:srgbClr val="FF0000"/>
                </a:solidFill>
              </a:rPr>
              <a:t> 3) High collision luminosity ~10</a:t>
            </a:r>
            <a:r>
              <a:rPr lang="en-US" sz="2400" baseline="30000" dirty="0">
                <a:solidFill>
                  <a:srgbClr val="FF0000"/>
                </a:solidFill>
              </a:rPr>
              <a:t>33</a:t>
            </a:r>
            <a:r>
              <a:rPr lang="en-US" sz="2400" dirty="0">
                <a:solidFill>
                  <a:srgbClr val="FF0000"/>
                </a:solidFill>
              </a:rPr>
              <a:t>-10</a:t>
            </a:r>
            <a:r>
              <a:rPr lang="en-US" sz="2400" baseline="30000" dirty="0">
                <a:solidFill>
                  <a:srgbClr val="FF0000"/>
                </a:solidFill>
              </a:rPr>
              <a:t>34</a:t>
            </a:r>
            <a:r>
              <a:rPr lang="en-US" sz="2400" dirty="0">
                <a:solidFill>
                  <a:srgbClr val="FF0000"/>
                </a:solidFill>
              </a:rPr>
              <a:t> cm</a:t>
            </a:r>
            <a:r>
              <a:rPr lang="en-US" sz="2400" baseline="30000" dirty="0">
                <a:solidFill>
                  <a:srgbClr val="FF0000"/>
                </a:solidFill>
              </a:rPr>
              <a:t>-2</a:t>
            </a:r>
            <a:r>
              <a:rPr lang="en-US" sz="2400" dirty="0">
                <a:solidFill>
                  <a:srgbClr val="FF0000"/>
                </a:solidFill>
              </a:rPr>
              <a:t>sec</a:t>
            </a:r>
            <a:r>
              <a:rPr lang="en-US" sz="2400" baseline="30000" dirty="0">
                <a:solidFill>
                  <a:srgbClr val="FF0000"/>
                </a:solidFill>
              </a:rPr>
              <a:t>-1</a:t>
            </a:r>
            <a:r>
              <a:rPr lang="en-US" sz="2400" dirty="0">
                <a:solidFill>
                  <a:srgbClr val="FF0000"/>
                </a:solidFill>
              </a:rPr>
              <a:t>, and</a:t>
            </a:r>
          </a:p>
          <a:p>
            <a:pPr marL="0" lvl="0" indent="0" algn="just">
              <a:buNone/>
            </a:pPr>
            <a:r>
              <a:rPr lang="en-US" sz="2400" dirty="0">
                <a:solidFill>
                  <a:srgbClr val="FF0000"/>
                </a:solidFill>
              </a:rPr>
              <a:t> 4) Possibly have more than one interaction region.</a:t>
            </a:r>
          </a:p>
          <a:p>
            <a:pPr marL="0" lvl="0" indent="0" algn="just">
              <a:buNone/>
            </a:pPr>
            <a:endParaRPr lang="en-US" sz="2400" dirty="0"/>
          </a:p>
          <a:p>
            <a:pPr marL="0" lvl="0" indent="0" algn="just">
              <a:buNone/>
            </a:pPr>
            <a:r>
              <a:rPr lang="en-US" sz="2400" dirty="0"/>
              <a:t> </a:t>
            </a:r>
            <a:endParaRPr lang="en-US" sz="2200" dirty="0"/>
          </a:p>
        </p:txBody>
      </p:sp>
      <p:sp>
        <p:nvSpPr>
          <p:cNvPr id="7" name="Slide Number Placeholder 3">
            <a:extLst>
              <a:ext uri="{FF2B5EF4-FFF2-40B4-BE49-F238E27FC236}">
                <a16:creationId xmlns:a16="http://schemas.microsoft.com/office/drawing/2014/main" id="{08A73E87-B551-47B9-B024-DB2DF9B5864C}"/>
              </a:ext>
            </a:extLst>
          </p:cNvPr>
          <p:cNvSpPr txBox="1">
            <a:spLocks/>
          </p:cNvSpPr>
          <p:nvPr/>
        </p:nvSpPr>
        <p:spPr>
          <a:xfrm>
            <a:off x="3543300" y="6362006"/>
            <a:ext cx="20574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93C5830-40F3-F04E-B2E3-10E6672BA8FF}" type="slidenum">
              <a:rPr lang="en-US" smtClean="0"/>
              <a:pPr/>
              <a:t>3</a:t>
            </a:fld>
            <a:endParaRPr lang="en-US" dirty="0"/>
          </a:p>
        </p:txBody>
      </p:sp>
      <p:sp>
        <p:nvSpPr>
          <p:cNvPr id="8" name="TextBox 7">
            <a:extLst>
              <a:ext uri="{FF2B5EF4-FFF2-40B4-BE49-F238E27FC236}">
                <a16:creationId xmlns:a16="http://schemas.microsoft.com/office/drawing/2014/main" id="{354D74EF-F7D1-44BE-9333-0A865A45A8EC}"/>
              </a:ext>
            </a:extLst>
          </p:cNvPr>
          <p:cNvSpPr txBox="1"/>
          <p:nvPr/>
        </p:nvSpPr>
        <p:spPr>
          <a:xfrm>
            <a:off x="527901" y="5478188"/>
            <a:ext cx="8521831" cy="430887"/>
          </a:xfrm>
          <a:prstGeom prst="rect">
            <a:avLst/>
          </a:prstGeom>
          <a:noFill/>
        </p:spPr>
        <p:txBody>
          <a:bodyPr wrap="square" rtlCol="0">
            <a:spAutoFit/>
          </a:bodyPr>
          <a:lstStyle/>
          <a:p>
            <a:r>
              <a:rPr lang="en-US" sz="2200" dirty="0"/>
              <a:t>Requirements 2),   3), and 4) are all  related to beam-beam interaction.</a:t>
            </a:r>
          </a:p>
        </p:txBody>
      </p:sp>
    </p:spTree>
    <p:extLst>
      <p:ext uri="{BB962C8B-B14F-4D97-AF65-F5344CB8AC3E}">
        <p14:creationId xmlns:p14="http://schemas.microsoft.com/office/powerpoint/2010/main" val="13362462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DD3E824-2DB4-49A9-A1A9-B1497AA47E00}"/>
              </a:ext>
            </a:extLst>
          </p:cNvPr>
          <p:cNvSpPr>
            <a:spLocks noGrp="1"/>
          </p:cNvSpPr>
          <p:nvPr>
            <p:ph type="sldNum" sz="quarter" idx="12"/>
          </p:nvPr>
        </p:nvSpPr>
        <p:spPr/>
        <p:txBody>
          <a:bodyPr/>
          <a:lstStyle/>
          <a:p>
            <a:fld id="{893C5830-40F3-F04E-B2E3-10E6672BA8FF}" type="slidenum">
              <a:rPr lang="en-US" smtClean="0"/>
              <a:pPr/>
              <a:t>4</a:t>
            </a:fld>
            <a:endParaRPr lang="en-US" dirty="0"/>
          </a:p>
        </p:txBody>
      </p:sp>
      <p:sp>
        <p:nvSpPr>
          <p:cNvPr id="5" name="Rectangle 4">
            <a:extLst>
              <a:ext uri="{FF2B5EF4-FFF2-40B4-BE49-F238E27FC236}">
                <a16:creationId xmlns:a16="http://schemas.microsoft.com/office/drawing/2014/main" id="{D58C5E10-D07C-4061-A09F-63D1E5F25633}"/>
              </a:ext>
            </a:extLst>
          </p:cNvPr>
          <p:cNvSpPr/>
          <p:nvPr/>
        </p:nvSpPr>
        <p:spPr>
          <a:xfrm>
            <a:off x="4453217" y="3244334"/>
            <a:ext cx="237566" cy="369332"/>
          </a:xfrm>
          <a:prstGeom prst="rect">
            <a:avLst/>
          </a:prstGeom>
        </p:spPr>
        <p:txBody>
          <a:bodyPr wrap="none">
            <a:spAutoFit/>
          </a:bodyPr>
          <a:lstStyle/>
          <a:p>
            <a:r>
              <a:rPr lang="en-US" dirty="0"/>
              <a:t> </a:t>
            </a:r>
          </a:p>
        </p:txBody>
      </p:sp>
      <p:sp>
        <p:nvSpPr>
          <p:cNvPr id="6" name="Rectangle 5">
            <a:extLst>
              <a:ext uri="{FF2B5EF4-FFF2-40B4-BE49-F238E27FC236}">
                <a16:creationId xmlns:a16="http://schemas.microsoft.com/office/drawing/2014/main" id="{EF5964ED-0C57-44C0-BF63-6F51753EBBA1}"/>
              </a:ext>
            </a:extLst>
          </p:cNvPr>
          <p:cNvSpPr/>
          <p:nvPr/>
        </p:nvSpPr>
        <p:spPr>
          <a:xfrm>
            <a:off x="4453217" y="3244334"/>
            <a:ext cx="237566" cy="369332"/>
          </a:xfrm>
          <a:prstGeom prst="rect">
            <a:avLst/>
          </a:prstGeom>
        </p:spPr>
        <p:txBody>
          <a:bodyPr wrap="none">
            <a:spAutoFit/>
          </a:bodyPr>
          <a:lstStyle/>
          <a:p>
            <a:r>
              <a:rPr lang="en-US" dirty="0"/>
              <a:t> </a:t>
            </a:r>
          </a:p>
        </p:txBody>
      </p:sp>
      <p:sp>
        <p:nvSpPr>
          <p:cNvPr id="7" name="Rectangle 6">
            <a:extLst>
              <a:ext uri="{FF2B5EF4-FFF2-40B4-BE49-F238E27FC236}">
                <a16:creationId xmlns:a16="http://schemas.microsoft.com/office/drawing/2014/main" id="{BE5F1979-4DA2-4EAD-9B4B-61EB20818DBF}"/>
              </a:ext>
            </a:extLst>
          </p:cNvPr>
          <p:cNvSpPr/>
          <p:nvPr/>
        </p:nvSpPr>
        <p:spPr>
          <a:xfrm>
            <a:off x="4453217" y="3244334"/>
            <a:ext cx="237566" cy="369332"/>
          </a:xfrm>
          <a:prstGeom prst="rect">
            <a:avLst/>
          </a:prstGeom>
        </p:spPr>
        <p:txBody>
          <a:bodyPr wrap="none">
            <a:spAutoFit/>
          </a:bodyPr>
          <a:lstStyle/>
          <a:p>
            <a:r>
              <a:rPr lang="en-US" dirty="0"/>
              <a:t> </a:t>
            </a:r>
          </a:p>
        </p:txBody>
      </p:sp>
      <p:sp>
        <p:nvSpPr>
          <p:cNvPr id="8" name="Rectangle 7">
            <a:extLst>
              <a:ext uri="{FF2B5EF4-FFF2-40B4-BE49-F238E27FC236}">
                <a16:creationId xmlns:a16="http://schemas.microsoft.com/office/drawing/2014/main" id="{5F93A080-1904-41FC-BBFD-AE67AB8A381E}"/>
              </a:ext>
            </a:extLst>
          </p:cNvPr>
          <p:cNvSpPr/>
          <p:nvPr/>
        </p:nvSpPr>
        <p:spPr>
          <a:xfrm>
            <a:off x="4453217" y="3244334"/>
            <a:ext cx="237566" cy="369332"/>
          </a:xfrm>
          <a:prstGeom prst="rect">
            <a:avLst/>
          </a:prstGeom>
        </p:spPr>
        <p:txBody>
          <a:bodyPr wrap="none">
            <a:spAutoFit/>
          </a:bodyPr>
          <a:lstStyle/>
          <a:p>
            <a:r>
              <a:rPr lang="en-US" dirty="0"/>
              <a:t> </a:t>
            </a:r>
          </a:p>
        </p:txBody>
      </p:sp>
      <p:sp>
        <p:nvSpPr>
          <p:cNvPr id="9" name="Title 1">
            <a:extLst>
              <a:ext uri="{FF2B5EF4-FFF2-40B4-BE49-F238E27FC236}">
                <a16:creationId xmlns:a16="http://schemas.microsoft.com/office/drawing/2014/main" id="{E1BEA457-8055-4163-BE9A-E860EBE2EAFF}"/>
              </a:ext>
            </a:extLst>
          </p:cNvPr>
          <p:cNvSpPr>
            <a:spLocks noGrp="1"/>
          </p:cNvSpPr>
          <p:nvPr>
            <p:ph type="title"/>
          </p:nvPr>
        </p:nvSpPr>
        <p:spPr>
          <a:xfrm>
            <a:off x="628650" y="246417"/>
            <a:ext cx="7886700" cy="1325563"/>
          </a:xfrm>
        </p:spPr>
        <p:txBody>
          <a:bodyPr/>
          <a:lstStyle/>
          <a:p>
            <a:r>
              <a:rPr lang="en-US" dirty="0"/>
              <a:t>Luminosity and Beam-beam</a:t>
            </a:r>
          </a:p>
        </p:txBody>
      </p:sp>
      <p:sp>
        <p:nvSpPr>
          <p:cNvPr id="10" name="Content Placeholder 2">
            <a:extLst>
              <a:ext uri="{FF2B5EF4-FFF2-40B4-BE49-F238E27FC236}">
                <a16:creationId xmlns:a16="http://schemas.microsoft.com/office/drawing/2014/main" id="{F73A354B-5B32-4F7B-8A8A-28A87059C443}"/>
              </a:ext>
            </a:extLst>
          </p:cNvPr>
          <p:cNvSpPr>
            <a:spLocks noGrp="1"/>
          </p:cNvSpPr>
          <p:nvPr>
            <p:ph idx="1"/>
          </p:nvPr>
        </p:nvSpPr>
        <p:spPr>
          <a:xfrm>
            <a:off x="292231" y="1451728"/>
            <a:ext cx="8672660" cy="4910277"/>
          </a:xfrm>
        </p:spPr>
        <p:txBody>
          <a:bodyPr>
            <a:normAutofit fontScale="92500" lnSpcReduction="20000"/>
          </a:bodyPr>
          <a:lstStyle/>
          <a:p>
            <a:pPr marL="0" indent="0">
              <a:buNone/>
            </a:pPr>
            <a:r>
              <a:rPr lang="en-US" sz="2400" dirty="0"/>
              <a:t>Luminosity  is given  by:</a:t>
            </a:r>
          </a:p>
          <a:p>
            <a:pPr marL="0" indent="0">
              <a:buNone/>
            </a:pPr>
            <a:endParaRPr lang="en-US" sz="2400" dirty="0"/>
          </a:p>
          <a:p>
            <a:pPr marL="0" indent="0">
              <a:buNone/>
            </a:pPr>
            <a:endParaRPr lang="en-US" sz="2400" dirty="0"/>
          </a:p>
          <a:p>
            <a:pPr marL="0" indent="0">
              <a:buNone/>
            </a:pPr>
            <a:endParaRPr lang="en-US" sz="2400" b="1" dirty="0"/>
          </a:p>
          <a:p>
            <a:pPr marL="0" indent="0">
              <a:buNone/>
            </a:pPr>
            <a:r>
              <a:rPr lang="en-US" sz="2400" b="1" dirty="0"/>
              <a:t>To  achieve  such a high luminosity  in EIC, we  need to </a:t>
            </a:r>
          </a:p>
          <a:p>
            <a:pPr marL="971550" lvl="1" indent="-514350">
              <a:buAutoNum type="arabicParenR"/>
            </a:pPr>
            <a:r>
              <a:rPr lang="en-US" b="1" dirty="0"/>
              <a:t>increase bunch intensities</a:t>
            </a:r>
          </a:p>
          <a:p>
            <a:pPr marL="971550" lvl="1" indent="-514350">
              <a:buAutoNum type="arabicParenR"/>
            </a:pPr>
            <a:r>
              <a:rPr lang="en-US" b="1" dirty="0"/>
              <a:t>reduce  transverse beam sizes  at IP</a:t>
            </a:r>
          </a:p>
          <a:p>
            <a:pPr marL="971550" lvl="1" indent="-514350">
              <a:buAutoNum type="arabicParenR"/>
            </a:pPr>
            <a:r>
              <a:rPr lang="en-US" b="1" dirty="0"/>
              <a:t>increase collision frequency.</a:t>
            </a:r>
          </a:p>
          <a:p>
            <a:pPr marL="0" indent="0">
              <a:buNone/>
            </a:pPr>
            <a:r>
              <a:rPr lang="en-US" sz="2400" dirty="0"/>
              <a:t>However, methods 1) and 2) are limited  by beam-beam interaction which  is  measured  with beam-beam parameter:</a:t>
            </a:r>
          </a:p>
          <a:p>
            <a:pPr marL="0" indent="0">
              <a:buNone/>
            </a:pPr>
            <a:endParaRPr lang="en-US" sz="2400" dirty="0"/>
          </a:p>
          <a:p>
            <a:pPr marL="0" indent="0">
              <a:buNone/>
            </a:pPr>
            <a:endParaRPr lang="en-US" sz="2400" dirty="0"/>
          </a:p>
          <a:p>
            <a:pPr marL="0" indent="0">
              <a:buNone/>
            </a:pPr>
            <a:endParaRPr lang="en-US" sz="2400" dirty="0"/>
          </a:p>
          <a:p>
            <a:pPr marL="0" indent="0">
              <a:buNone/>
            </a:pPr>
            <a:r>
              <a:rPr lang="en-US" sz="2400" dirty="0"/>
              <a:t>Method 3) requires crossing collision which involves crab cavities.</a:t>
            </a:r>
          </a:p>
          <a:p>
            <a:pPr marL="0" indent="0">
              <a:buNone/>
            </a:pPr>
            <a:endParaRPr lang="en-US" sz="2000" dirty="0"/>
          </a:p>
          <a:p>
            <a:pPr marL="0" indent="0">
              <a:buNone/>
            </a:pPr>
            <a:endParaRPr lang="en-US" dirty="0"/>
          </a:p>
        </p:txBody>
      </p:sp>
      <p:sp>
        <p:nvSpPr>
          <p:cNvPr id="11" name="Slide Number Placeholder 3">
            <a:extLst>
              <a:ext uri="{FF2B5EF4-FFF2-40B4-BE49-F238E27FC236}">
                <a16:creationId xmlns:a16="http://schemas.microsoft.com/office/drawing/2014/main" id="{151EB5EA-3464-4229-BAD8-2D37A7C8CF32}"/>
              </a:ext>
            </a:extLst>
          </p:cNvPr>
          <p:cNvSpPr txBox="1">
            <a:spLocks/>
          </p:cNvSpPr>
          <p:nvPr/>
        </p:nvSpPr>
        <p:spPr>
          <a:xfrm>
            <a:off x="3543300" y="6362006"/>
            <a:ext cx="20574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93C5830-40F3-F04E-B2E3-10E6672BA8FF}" type="slidenum">
              <a:rPr lang="en-US" smtClean="0"/>
              <a:pPr/>
              <a:t>4</a:t>
            </a:fld>
            <a:endParaRPr lang="en-US" dirty="0"/>
          </a:p>
        </p:txBody>
      </p:sp>
      <p:pic>
        <p:nvPicPr>
          <p:cNvPr id="12" name="Picture 11">
            <a:extLst>
              <a:ext uri="{FF2B5EF4-FFF2-40B4-BE49-F238E27FC236}">
                <a16:creationId xmlns:a16="http://schemas.microsoft.com/office/drawing/2014/main" id="{8F3BE536-2B9D-452A-9130-A85E37858FF7}"/>
              </a:ext>
            </a:extLst>
          </p:cNvPr>
          <p:cNvPicPr>
            <a:picLocks noChangeAspect="1"/>
          </p:cNvPicPr>
          <p:nvPr/>
        </p:nvPicPr>
        <p:blipFill>
          <a:blip r:embed="rId2"/>
          <a:stretch>
            <a:fillRect/>
          </a:stretch>
        </p:blipFill>
        <p:spPr>
          <a:xfrm>
            <a:off x="1937131" y="4818977"/>
            <a:ext cx="5382860" cy="911454"/>
          </a:xfrm>
          <a:prstGeom prst="rect">
            <a:avLst/>
          </a:prstGeom>
        </p:spPr>
      </p:pic>
      <p:pic>
        <p:nvPicPr>
          <p:cNvPr id="13" name="Picture 12">
            <a:extLst>
              <a:ext uri="{FF2B5EF4-FFF2-40B4-BE49-F238E27FC236}">
                <a16:creationId xmlns:a16="http://schemas.microsoft.com/office/drawing/2014/main" id="{59AF98C9-106F-43C4-B066-71A01A03A95A}"/>
              </a:ext>
            </a:extLst>
          </p:cNvPr>
          <p:cNvPicPr>
            <a:picLocks noChangeAspect="1"/>
          </p:cNvPicPr>
          <p:nvPr/>
        </p:nvPicPr>
        <p:blipFill>
          <a:blip r:embed="rId3"/>
          <a:stretch>
            <a:fillRect/>
          </a:stretch>
        </p:blipFill>
        <p:spPr>
          <a:xfrm>
            <a:off x="2313099" y="1865837"/>
            <a:ext cx="4229453" cy="911454"/>
          </a:xfrm>
          <a:prstGeom prst="rect">
            <a:avLst/>
          </a:prstGeom>
        </p:spPr>
      </p:pic>
    </p:spTree>
    <p:extLst>
      <p:ext uri="{BB962C8B-B14F-4D97-AF65-F5344CB8AC3E}">
        <p14:creationId xmlns:p14="http://schemas.microsoft.com/office/powerpoint/2010/main" val="17561767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C1CA88A-416D-476A-B846-FCCB10FE3A6D}"/>
              </a:ext>
            </a:extLst>
          </p:cNvPr>
          <p:cNvSpPr>
            <a:spLocks noGrp="1"/>
          </p:cNvSpPr>
          <p:nvPr>
            <p:ph type="sldNum" sz="quarter" idx="12"/>
          </p:nvPr>
        </p:nvSpPr>
        <p:spPr/>
        <p:txBody>
          <a:bodyPr/>
          <a:lstStyle/>
          <a:p>
            <a:fld id="{893C5830-40F3-F04E-B2E3-10E6672BA8FF}" type="slidenum">
              <a:rPr lang="en-US" smtClean="0"/>
              <a:pPr/>
              <a:t>5</a:t>
            </a:fld>
            <a:endParaRPr lang="en-US" dirty="0"/>
          </a:p>
        </p:txBody>
      </p:sp>
      <p:sp>
        <p:nvSpPr>
          <p:cNvPr id="5" name="Title 1">
            <a:extLst>
              <a:ext uri="{FF2B5EF4-FFF2-40B4-BE49-F238E27FC236}">
                <a16:creationId xmlns:a16="http://schemas.microsoft.com/office/drawing/2014/main" id="{F7877C12-15CB-4572-8413-68A18758D06B}"/>
              </a:ext>
            </a:extLst>
          </p:cNvPr>
          <p:cNvSpPr>
            <a:spLocks noGrp="1"/>
          </p:cNvSpPr>
          <p:nvPr>
            <p:ph type="title"/>
          </p:nvPr>
        </p:nvSpPr>
        <p:spPr>
          <a:xfrm>
            <a:off x="628650" y="365126"/>
            <a:ext cx="7886700" cy="1325563"/>
          </a:xfrm>
        </p:spPr>
        <p:txBody>
          <a:bodyPr>
            <a:normAutofit/>
          </a:bodyPr>
          <a:lstStyle/>
          <a:p>
            <a:r>
              <a:rPr lang="en-US" sz="3600" dirty="0"/>
              <a:t>Challenges in BB Interaction in EIC</a:t>
            </a:r>
          </a:p>
        </p:txBody>
      </p:sp>
      <p:sp>
        <p:nvSpPr>
          <p:cNvPr id="6" name="Slide Number Placeholder 3">
            <a:extLst>
              <a:ext uri="{FF2B5EF4-FFF2-40B4-BE49-F238E27FC236}">
                <a16:creationId xmlns:a16="http://schemas.microsoft.com/office/drawing/2014/main" id="{07B132C8-129F-4153-8854-5DA800250546}"/>
              </a:ext>
            </a:extLst>
          </p:cNvPr>
          <p:cNvSpPr txBox="1">
            <a:spLocks/>
          </p:cNvSpPr>
          <p:nvPr/>
        </p:nvSpPr>
        <p:spPr>
          <a:xfrm>
            <a:off x="3543300" y="6362006"/>
            <a:ext cx="20574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93C5830-40F3-F04E-B2E3-10E6672BA8FF}" type="slidenum">
              <a:rPr lang="en-US" smtClean="0"/>
              <a:pPr/>
              <a:t>5</a:t>
            </a:fld>
            <a:endParaRPr lang="en-US" dirty="0"/>
          </a:p>
        </p:txBody>
      </p:sp>
      <p:sp>
        <p:nvSpPr>
          <p:cNvPr id="7" name="Content Placeholder 2">
            <a:extLst>
              <a:ext uri="{FF2B5EF4-FFF2-40B4-BE49-F238E27FC236}">
                <a16:creationId xmlns:a16="http://schemas.microsoft.com/office/drawing/2014/main" id="{F906D4F1-0C84-4223-808E-885BADBCFAE4}"/>
              </a:ext>
            </a:extLst>
          </p:cNvPr>
          <p:cNvSpPr>
            <a:spLocks noGrp="1"/>
          </p:cNvSpPr>
          <p:nvPr>
            <p:ph idx="1"/>
          </p:nvPr>
        </p:nvSpPr>
        <p:spPr>
          <a:xfrm>
            <a:off x="348792" y="1570258"/>
            <a:ext cx="8578392" cy="4815018"/>
          </a:xfrm>
        </p:spPr>
        <p:txBody>
          <a:bodyPr>
            <a:normAutofit lnSpcReduction="10000"/>
          </a:bodyPr>
          <a:lstStyle/>
          <a:p>
            <a:pPr>
              <a:buFont typeface="Wingdings" panose="05000000000000000000" pitchFamily="2" charset="2"/>
              <a:buChar char="Ø"/>
            </a:pPr>
            <a:r>
              <a:rPr lang="en-US" sz="2200" dirty="0"/>
              <a:t> </a:t>
            </a:r>
            <a:r>
              <a:rPr lang="en-US" sz="2200" b="1" dirty="0"/>
              <a:t>High beam-beam parameters</a:t>
            </a:r>
          </a:p>
          <a:p>
            <a:pPr marL="0" indent="0">
              <a:buNone/>
            </a:pPr>
            <a:r>
              <a:rPr lang="en-US" sz="2200" dirty="0"/>
              <a:t>      Proton ring BB parameter~ 0.015, Electron BB parameter~0.1</a:t>
            </a:r>
          </a:p>
          <a:p>
            <a:pPr marL="0" indent="0">
              <a:buNone/>
            </a:pPr>
            <a:r>
              <a:rPr lang="en-US" sz="2200" dirty="0"/>
              <a:t>      Combination not demonstrated in early electron-ion colliders  </a:t>
            </a:r>
          </a:p>
          <a:p>
            <a:pPr>
              <a:buFont typeface="Wingdings" panose="05000000000000000000" pitchFamily="2" charset="2"/>
              <a:buChar char="Ø"/>
            </a:pPr>
            <a:r>
              <a:rPr lang="en-US" sz="2200" dirty="0"/>
              <a:t>  </a:t>
            </a:r>
            <a:r>
              <a:rPr lang="en-US" sz="2200" b="1" dirty="0"/>
              <a:t>Large crossing angle </a:t>
            </a:r>
          </a:p>
          <a:p>
            <a:pPr marL="0" indent="0">
              <a:buNone/>
            </a:pPr>
            <a:r>
              <a:rPr lang="en-US" sz="2200" dirty="0"/>
              <a:t>      Full crossing angle is 25mrad</a:t>
            </a:r>
          </a:p>
          <a:p>
            <a:pPr>
              <a:buFont typeface="Wingdings" panose="05000000000000000000" pitchFamily="2" charset="2"/>
              <a:buChar char="Ø"/>
            </a:pPr>
            <a:r>
              <a:rPr lang="en-US" sz="2200" dirty="0"/>
              <a:t>  </a:t>
            </a:r>
            <a:r>
              <a:rPr lang="en-US" sz="2200" b="1" dirty="0"/>
              <a:t>Collision with crab cavities</a:t>
            </a:r>
          </a:p>
          <a:p>
            <a:pPr marL="0" indent="0">
              <a:buNone/>
            </a:pPr>
            <a:r>
              <a:rPr lang="en-US" sz="2200" dirty="0"/>
              <a:t>      Crab cavities  had been used in KEK-B</a:t>
            </a:r>
          </a:p>
          <a:p>
            <a:pPr marL="0" indent="0">
              <a:buNone/>
            </a:pPr>
            <a:r>
              <a:rPr lang="en-US" sz="2200" dirty="0"/>
              <a:t>      Not used in any hadron collider</a:t>
            </a:r>
          </a:p>
          <a:p>
            <a:pPr>
              <a:buFont typeface="Wingdings" panose="05000000000000000000" pitchFamily="2" charset="2"/>
              <a:buChar char="Ø"/>
            </a:pPr>
            <a:r>
              <a:rPr lang="en-US" sz="2200" b="1" dirty="0"/>
              <a:t>  Other challenges</a:t>
            </a:r>
          </a:p>
          <a:p>
            <a:pPr marL="0" indent="0">
              <a:buNone/>
            </a:pPr>
            <a:r>
              <a:rPr lang="en-US" sz="2200" dirty="0"/>
              <a:t>       No SR damping in hadron ring, Flat beam at IP,</a:t>
            </a:r>
          </a:p>
          <a:p>
            <a:pPr marL="0" indent="0">
              <a:buNone/>
            </a:pPr>
            <a:r>
              <a:rPr lang="en-US" sz="2200" dirty="0"/>
              <a:t>       Near-integer electron tunes, Dynamic-beta effect (pinch effect),</a:t>
            </a:r>
          </a:p>
          <a:p>
            <a:pPr marL="0" indent="0">
              <a:buNone/>
            </a:pPr>
            <a:r>
              <a:rPr lang="en-US" sz="2200" dirty="0"/>
              <a:t>       and so on.</a:t>
            </a:r>
          </a:p>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27606152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DD9B85-6491-477D-A7E8-08501FFDDDA4}"/>
              </a:ext>
            </a:extLst>
          </p:cNvPr>
          <p:cNvSpPr>
            <a:spLocks noGrp="1"/>
          </p:cNvSpPr>
          <p:nvPr>
            <p:ph type="title"/>
          </p:nvPr>
        </p:nvSpPr>
        <p:spPr>
          <a:xfrm>
            <a:off x="628650" y="211916"/>
            <a:ext cx="7886700" cy="1325563"/>
          </a:xfrm>
        </p:spPr>
        <p:txBody>
          <a:bodyPr/>
          <a:lstStyle/>
          <a:p>
            <a:r>
              <a:rPr lang="en-US" dirty="0"/>
              <a:t>Collision  with crab cavities</a:t>
            </a:r>
          </a:p>
        </p:txBody>
      </p:sp>
      <p:sp>
        <p:nvSpPr>
          <p:cNvPr id="4" name="Slide Number Placeholder 3">
            <a:extLst>
              <a:ext uri="{FF2B5EF4-FFF2-40B4-BE49-F238E27FC236}">
                <a16:creationId xmlns:a16="http://schemas.microsoft.com/office/drawing/2014/main" id="{EC6BC7FE-152F-4736-A885-8F09EEA8C4E1}"/>
              </a:ext>
            </a:extLst>
          </p:cNvPr>
          <p:cNvSpPr>
            <a:spLocks noGrp="1"/>
          </p:cNvSpPr>
          <p:nvPr>
            <p:ph type="sldNum" sz="quarter" idx="12"/>
          </p:nvPr>
        </p:nvSpPr>
        <p:spPr/>
        <p:txBody>
          <a:bodyPr/>
          <a:lstStyle/>
          <a:p>
            <a:fld id="{893C5830-40F3-F04E-B2E3-10E6672BA8FF}" type="slidenum">
              <a:rPr lang="en-US" smtClean="0"/>
              <a:pPr/>
              <a:t>6</a:t>
            </a:fld>
            <a:endParaRPr lang="en-US" dirty="0"/>
          </a:p>
        </p:txBody>
      </p:sp>
      <p:pic>
        <p:nvPicPr>
          <p:cNvPr id="5" name="Picture 4">
            <a:extLst>
              <a:ext uri="{FF2B5EF4-FFF2-40B4-BE49-F238E27FC236}">
                <a16:creationId xmlns:a16="http://schemas.microsoft.com/office/drawing/2014/main" id="{631269F5-9233-4723-8655-E4A002612C01}"/>
              </a:ext>
            </a:extLst>
          </p:cNvPr>
          <p:cNvPicPr>
            <a:picLocks noChangeAspect="1"/>
          </p:cNvPicPr>
          <p:nvPr/>
        </p:nvPicPr>
        <p:blipFill>
          <a:blip r:embed="rId2"/>
          <a:stretch>
            <a:fillRect/>
          </a:stretch>
        </p:blipFill>
        <p:spPr>
          <a:xfrm>
            <a:off x="169682" y="1406293"/>
            <a:ext cx="4759351" cy="3357966"/>
          </a:xfrm>
          <a:prstGeom prst="rect">
            <a:avLst/>
          </a:prstGeom>
        </p:spPr>
      </p:pic>
      <p:sp>
        <p:nvSpPr>
          <p:cNvPr id="7" name="TextBox 6">
            <a:extLst>
              <a:ext uri="{FF2B5EF4-FFF2-40B4-BE49-F238E27FC236}">
                <a16:creationId xmlns:a16="http://schemas.microsoft.com/office/drawing/2014/main" id="{46713C14-1FE8-4546-86BF-F357B2AF9483}"/>
              </a:ext>
            </a:extLst>
          </p:cNvPr>
          <p:cNvSpPr txBox="1"/>
          <p:nvPr/>
        </p:nvSpPr>
        <p:spPr>
          <a:xfrm>
            <a:off x="235670" y="5121903"/>
            <a:ext cx="8672660" cy="1077218"/>
          </a:xfrm>
          <a:prstGeom prst="rect">
            <a:avLst/>
          </a:prstGeom>
          <a:solidFill>
            <a:schemeClr val="accent4">
              <a:lumMod val="60000"/>
              <a:lumOff val="40000"/>
            </a:schemeClr>
          </a:solidFill>
        </p:spPr>
        <p:txBody>
          <a:bodyPr wrap="square" rtlCol="0">
            <a:spAutoFit/>
          </a:bodyPr>
          <a:lstStyle/>
          <a:p>
            <a:r>
              <a:rPr lang="en-US" sz="2000" b="1" dirty="0"/>
              <a:t>Crab cavities are needed  in both rings.  Due to long proton bunch length and finite wave length of  crab cavities</a:t>
            </a:r>
            <a:r>
              <a:rPr lang="en-US" sz="2000" dirty="0"/>
              <a:t>, </a:t>
            </a:r>
            <a:r>
              <a:rPr lang="en-US" sz="2000" b="1" dirty="0"/>
              <a:t>crabbed collision causes offset beam-beam interaction, synchro-betatron  resonance, and leads to poor beam lifetime.</a:t>
            </a:r>
            <a:r>
              <a:rPr lang="en-US" sz="2400" dirty="0">
                <a:solidFill>
                  <a:srgbClr val="113FC0"/>
                </a:solidFill>
              </a:rPr>
              <a:t> </a:t>
            </a:r>
          </a:p>
        </p:txBody>
      </p:sp>
      <p:pic>
        <p:nvPicPr>
          <p:cNvPr id="8" name="Picture 7">
            <a:extLst>
              <a:ext uri="{FF2B5EF4-FFF2-40B4-BE49-F238E27FC236}">
                <a16:creationId xmlns:a16="http://schemas.microsoft.com/office/drawing/2014/main" id="{B6CE5815-FAA0-41A5-AD96-D3BD4FFBDFF0}"/>
              </a:ext>
            </a:extLst>
          </p:cNvPr>
          <p:cNvPicPr>
            <a:picLocks noChangeAspect="1"/>
          </p:cNvPicPr>
          <p:nvPr/>
        </p:nvPicPr>
        <p:blipFill>
          <a:blip r:embed="rId3"/>
          <a:stretch>
            <a:fillRect/>
          </a:stretch>
        </p:blipFill>
        <p:spPr>
          <a:xfrm>
            <a:off x="4572000" y="1406293"/>
            <a:ext cx="4506012" cy="3448511"/>
          </a:xfrm>
          <a:prstGeom prst="rect">
            <a:avLst/>
          </a:prstGeom>
        </p:spPr>
      </p:pic>
      <p:cxnSp>
        <p:nvCxnSpPr>
          <p:cNvPr id="11" name="Straight Arrow Connector 10">
            <a:extLst>
              <a:ext uri="{FF2B5EF4-FFF2-40B4-BE49-F238E27FC236}">
                <a16:creationId xmlns:a16="http://schemas.microsoft.com/office/drawing/2014/main" id="{126D68EB-28B5-417A-8ED3-E0CFAF010F78}"/>
              </a:ext>
            </a:extLst>
          </p:cNvPr>
          <p:cNvCxnSpPr/>
          <p:nvPr/>
        </p:nvCxnSpPr>
        <p:spPr>
          <a:xfrm>
            <a:off x="7003522" y="2205873"/>
            <a:ext cx="923827" cy="0"/>
          </a:xfrm>
          <a:prstGeom prst="straightConnector1">
            <a:avLst/>
          </a:prstGeom>
          <a:ln w="34925">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F843CBDA-FAEB-4B18-B169-78CE8FBF5EDE}"/>
              </a:ext>
            </a:extLst>
          </p:cNvPr>
          <p:cNvCxnSpPr/>
          <p:nvPr/>
        </p:nvCxnSpPr>
        <p:spPr>
          <a:xfrm flipH="1">
            <a:off x="6287085" y="3685881"/>
            <a:ext cx="810112" cy="0"/>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18497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4A129-E6D0-4024-83AC-5ADB868B04C9}"/>
              </a:ext>
            </a:extLst>
          </p:cNvPr>
          <p:cNvSpPr>
            <a:spLocks noGrp="1"/>
          </p:cNvSpPr>
          <p:nvPr>
            <p:ph type="title"/>
          </p:nvPr>
        </p:nvSpPr>
        <p:spPr>
          <a:xfrm>
            <a:off x="628650" y="208602"/>
            <a:ext cx="7886700" cy="1325563"/>
          </a:xfrm>
        </p:spPr>
        <p:txBody>
          <a:bodyPr/>
          <a:lstStyle/>
          <a:p>
            <a:r>
              <a:rPr lang="en-US" dirty="0"/>
              <a:t>Simulation tools and methods</a:t>
            </a:r>
          </a:p>
        </p:txBody>
      </p:sp>
      <p:sp>
        <p:nvSpPr>
          <p:cNvPr id="3" name="Content Placeholder 2">
            <a:extLst>
              <a:ext uri="{FF2B5EF4-FFF2-40B4-BE49-F238E27FC236}">
                <a16:creationId xmlns:a16="http://schemas.microsoft.com/office/drawing/2014/main" id="{5822F80A-2038-4A01-BA9A-B88B7AB2F9F9}"/>
              </a:ext>
            </a:extLst>
          </p:cNvPr>
          <p:cNvSpPr>
            <a:spLocks noGrp="1"/>
          </p:cNvSpPr>
          <p:nvPr>
            <p:ph idx="1"/>
          </p:nvPr>
        </p:nvSpPr>
        <p:spPr>
          <a:xfrm>
            <a:off x="292232" y="1527258"/>
            <a:ext cx="8550110" cy="4965616"/>
          </a:xfrm>
        </p:spPr>
        <p:txBody>
          <a:bodyPr>
            <a:normAutofit fontScale="70000" lnSpcReduction="20000"/>
          </a:bodyPr>
          <a:lstStyle/>
          <a:p>
            <a:pPr marL="0" indent="0">
              <a:buNone/>
            </a:pPr>
            <a:r>
              <a:rPr lang="en-US" sz="3100" b="1" dirty="0"/>
              <a:t>Both strong-strong and weak-strong simulation methods have been used for EIC BB studies.</a:t>
            </a:r>
            <a:r>
              <a:rPr lang="en-US" sz="3200" b="1" dirty="0"/>
              <a:t> </a:t>
            </a:r>
            <a:r>
              <a:rPr lang="en-US" sz="3200" dirty="0"/>
              <a:t>Strong-strong simulations are mostly used for  equilibrium beam sizes and luminosity calculation, coherent beam-beam studies. Weak-strong simulations  are mostly used for  long-term stability and dynamic aperture calculation.</a:t>
            </a:r>
          </a:p>
          <a:p>
            <a:pPr marL="0" indent="0">
              <a:buNone/>
            </a:pPr>
            <a:r>
              <a:rPr lang="en-US" b="1" dirty="0"/>
              <a:t>Strong-strong codes: </a:t>
            </a:r>
          </a:p>
          <a:p>
            <a:pPr marL="0" indent="0">
              <a:buNone/>
            </a:pPr>
            <a:r>
              <a:rPr lang="en-US" dirty="0"/>
              <a:t>    BeamBeam3D by J. Qiang,  BBSS by K. Ohmi</a:t>
            </a:r>
          </a:p>
          <a:p>
            <a:pPr marL="0" indent="0">
              <a:buNone/>
            </a:pPr>
            <a:r>
              <a:rPr lang="en-US" dirty="0"/>
              <a:t>    SimTrack by Y. Luo,  EPIC by Y. Hao (Soft-Gaussian) </a:t>
            </a:r>
          </a:p>
          <a:p>
            <a:pPr marL="0" indent="0">
              <a:buNone/>
            </a:pPr>
            <a:r>
              <a:rPr lang="en-US" b="1" dirty="0"/>
              <a:t>Weak-strong codes:  </a:t>
            </a:r>
          </a:p>
          <a:p>
            <a:pPr marL="0" indent="0">
              <a:buNone/>
            </a:pPr>
            <a:r>
              <a:rPr lang="en-US" dirty="0"/>
              <a:t>     SimTrack by Y. Luo (symplectic, element-by-element) </a:t>
            </a:r>
          </a:p>
          <a:p>
            <a:pPr marL="0" indent="0">
              <a:buNone/>
            </a:pPr>
            <a:r>
              <a:rPr lang="en-US" dirty="0"/>
              <a:t>     BeamBeam3D by J. Qiang (LBNL) ( frozen electron distribution in S-S) </a:t>
            </a:r>
          </a:p>
          <a:p>
            <a:pPr marL="0" indent="0">
              <a:buNone/>
            </a:pPr>
            <a:r>
              <a:rPr lang="en-US" b="1" dirty="0"/>
              <a:t>Checks and indicators for beam stabilities:</a:t>
            </a:r>
          </a:p>
          <a:p>
            <a:pPr marL="0" indent="0">
              <a:buNone/>
            </a:pPr>
            <a:r>
              <a:rPr lang="en-US" dirty="0"/>
              <a:t>     emittance growth, luminosity degradation ( related  to numeric errors)</a:t>
            </a:r>
          </a:p>
          <a:p>
            <a:pPr marL="0" indent="0">
              <a:buNone/>
            </a:pPr>
            <a:r>
              <a:rPr lang="en-US" dirty="0"/>
              <a:t>     FMA, action diffusion, RDTs ( how to link to real beam lifetime)</a:t>
            </a:r>
          </a:p>
          <a:p>
            <a:pPr marL="0" indent="0">
              <a:buNone/>
            </a:pPr>
            <a:r>
              <a:rPr lang="en-US" dirty="0"/>
              <a:t>     dynamic aperture ( weak-strong, a robust measure).</a:t>
            </a:r>
          </a:p>
        </p:txBody>
      </p:sp>
      <p:sp>
        <p:nvSpPr>
          <p:cNvPr id="4" name="Slide Number Placeholder 3">
            <a:extLst>
              <a:ext uri="{FF2B5EF4-FFF2-40B4-BE49-F238E27FC236}">
                <a16:creationId xmlns:a16="http://schemas.microsoft.com/office/drawing/2014/main" id="{180F7CBF-57A2-4E4D-9966-F8F8C6BCFB47}"/>
              </a:ext>
            </a:extLst>
          </p:cNvPr>
          <p:cNvSpPr>
            <a:spLocks noGrp="1"/>
          </p:cNvSpPr>
          <p:nvPr>
            <p:ph type="sldNum" sz="quarter" idx="12"/>
          </p:nvPr>
        </p:nvSpPr>
        <p:spPr/>
        <p:txBody>
          <a:bodyPr/>
          <a:lstStyle/>
          <a:p>
            <a:fld id="{893C5830-40F3-F04E-B2E3-10E6672BA8FF}" type="slidenum">
              <a:rPr lang="en-US" smtClean="0"/>
              <a:pPr/>
              <a:t>7</a:t>
            </a:fld>
            <a:endParaRPr lang="en-US" dirty="0"/>
          </a:p>
        </p:txBody>
      </p:sp>
    </p:spTree>
    <p:extLst>
      <p:ext uri="{BB962C8B-B14F-4D97-AF65-F5344CB8AC3E}">
        <p14:creationId xmlns:p14="http://schemas.microsoft.com/office/powerpoint/2010/main" val="33159270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35A426-0E2B-411A-9A14-A3C60064E957}"/>
              </a:ext>
            </a:extLst>
          </p:cNvPr>
          <p:cNvSpPr>
            <a:spLocks noGrp="1"/>
          </p:cNvSpPr>
          <p:nvPr>
            <p:ph type="title"/>
          </p:nvPr>
        </p:nvSpPr>
        <p:spPr>
          <a:xfrm>
            <a:off x="628650" y="153570"/>
            <a:ext cx="7886700" cy="1325563"/>
          </a:xfrm>
        </p:spPr>
        <p:txBody>
          <a:bodyPr/>
          <a:lstStyle/>
          <a:p>
            <a:r>
              <a:rPr lang="en-US" dirty="0"/>
              <a:t>Design Parameters for e-p 10GeV * 275GeV collision</a:t>
            </a:r>
          </a:p>
        </p:txBody>
      </p:sp>
      <p:sp>
        <p:nvSpPr>
          <p:cNvPr id="4" name="Slide Number Placeholder 3">
            <a:extLst>
              <a:ext uri="{FF2B5EF4-FFF2-40B4-BE49-F238E27FC236}">
                <a16:creationId xmlns:a16="http://schemas.microsoft.com/office/drawing/2014/main" id="{A5BEA0AF-078C-46D2-9AE7-C2150A35EAF6}"/>
              </a:ext>
            </a:extLst>
          </p:cNvPr>
          <p:cNvSpPr>
            <a:spLocks noGrp="1"/>
          </p:cNvSpPr>
          <p:nvPr>
            <p:ph type="sldNum" sz="quarter" idx="12"/>
          </p:nvPr>
        </p:nvSpPr>
        <p:spPr/>
        <p:txBody>
          <a:bodyPr/>
          <a:lstStyle/>
          <a:p>
            <a:fld id="{893C5830-40F3-F04E-B2E3-10E6672BA8FF}" type="slidenum">
              <a:rPr lang="en-US" smtClean="0"/>
              <a:pPr/>
              <a:t>8</a:t>
            </a:fld>
            <a:endParaRPr lang="en-US" dirty="0"/>
          </a:p>
        </p:txBody>
      </p:sp>
      <p:pic>
        <p:nvPicPr>
          <p:cNvPr id="5" name="Picture 4">
            <a:extLst>
              <a:ext uri="{FF2B5EF4-FFF2-40B4-BE49-F238E27FC236}">
                <a16:creationId xmlns:a16="http://schemas.microsoft.com/office/drawing/2014/main" id="{86FCE4F6-787A-492D-A848-03F407555D61}"/>
              </a:ext>
            </a:extLst>
          </p:cNvPr>
          <p:cNvPicPr>
            <a:picLocks noChangeAspect="1"/>
          </p:cNvPicPr>
          <p:nvPr/>
        </p:nvPicPr>
        <p:blipFill>
          <a:blip r:embed="rId2"/>
          <a:stretch>
            <a:fillRect/>
          </a:stretch>
        </p:blipFill>
        <p:spPr>
          <a:xfrm>
            <a:off x="628650" y="1569299"/>
            <a:ext cx="7668683" cy="4702540"/>
          </a:xfrm>
          <a:prstGeom prst="rect">
            <a:avLst/>
          </a:prstGeom>
          <a:effectLst>
            <a:softEdge rad="50800"/>
          </a:effectLst>
        </p:spPr>
      </p:pic>
      <p:cxnSp>
        <p:nvCxnSpPr>
          <p:cNvPr id="7" name="Straight Connector 6">
            <a:extLst>
              <a:ext uri="{FF2B5EF4-FFF2-40B4-BE49-F238E27FC236}">
                <a16:creationId xmlns:a16="http://schemas.microsoft.com/office/drawing/2014/main" id="{4F7EBCDB-A248-456B-9B47-9AB94BF4A3B0}"/>
              </a:ext>
            </a:extLst>
          </p:cNvPr>
          <p:cNvCxnSpPr>
            <a:cxnSpLocks/>
          </p:cNvCxnSpPr>
          <p:nvPr/>
        </p:nvCxnSpPr>
        <p:spPr>
          <a:xfrm>
            <a:off x="754144" y="3648173"/>
            <a:ext cx="7107811"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CD4028C8-D6EE-4F2D-9DD7-C3344EA21A01}"/>
              </a:ext>
            </a:extLst>
          </p:cNvPr>
          <p:cNvCxnSpPr>
            <a:cxnSpLocks/>
          </p:cNvCxnSpPr>
          <p:nvPr/>
        </p:nvCxnSpPr>
        <p:spPr>
          <a:xfrm>
            <a:off x="754144" y="4442186"/>
            <a:ext cx="7220932"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2DE286C3-81F4-4979-8173-E66F83B1489A}"/>
              </a:ext>
            </a:extLst>
          </p:cNvPr>
          <p:cNvCxnSpPr>
            <a:cxnSpLocks/>
          </p:cNvCxnSpPr>
          <p:nvPr/>
        </p:nvCxnSpPr>
        <p:spPr>
          <a:xfrm>
            <a:off x="762970" y="3054874"/>
            <a:ext cx="709898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09355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4D3B55C4-0498-458A-AF8A-8F4CC7522220}"/>
              </a:ext>
            </a:extLst>
          </p:cNvPr>
          <p:cNvSpPr txBox="1"/>
          <p:nvPr/>
        </p:nvSpPr>
        <p:spPr>
          <a:xfrm>
            <a:off x="35350" y="5654120"/>
            <a:ext cx="9108650" cy="707886"/>
          </a:xfrm>
          <a:prstGeom prst="rect">
            <a:avLst/>
          </a:prstGeom>
          <a:solidFill>
            <a:schemeClr val="accent4">
              <a:lumMod val="60000"/>
              <a:lumOff val="40000"/>
            </a:schemeClr>
          </a:solidFill>
        </p:spPr>
        <p:txBody>
          <a:bodyPr wrap="square" rtlCol="0">
            <a:spAutoFit/>
          </a:bodyPr>
          <a:lstStyle/>
          <a:p>
            <a:r>
              <a:rPr lang="en-US" sz="2000" b="1" dirty="0"/>
              <a:t>Dynamic-beta reduces  beta-functions at IP and generates even smaller  beam sizes at IP, which enhances luminosity BUT increases proton’s beam-beam parameter. </a:t>
            </a:r>
          </a:p>
        </p:txBody>
      </p:sp>
      <p:sp>
        <p:nvSpPr>
          <p:cNvPr id="2" name="Title 1">
            <a:extLst>
              <a:ext uri="{FF2B5EF4-FFF2-40B4-BE49-F238E27FC236}">
                <a16:creationId xmlns:a16="http://schemas.microsoft.com/office/drawing/2014/main" id="{A0DE9721-2050-4C6D-8FCF-F0E80CD56475}"/>
              </a:ext>
            </a:extLst>
          </p:cNvPr>
          <p:cNvSpPr>
            <a:spLocks noGrp="1"/>
          </p:cNvSpPr>
          <p:nvPr>
            <p:ph type="title"/>
          </p:nvPr>
        </p:nvSpPr>
        <p:spPr/>
        <p:txBody>
          <a:bodyPr/>
          <a:lstStyle/>
          <a:p>
            <a:r>
              <a:rPr lang="en-US" dirty="0"/>
              <a:t>Dynamic-beta effect: electron</a:t>
            </a:r>
          </a:p>
        </p:txBody>
      </p:sp>
      <p:sp>
        <p:nvSpPr>
          <p:cNvPr id="4" name="Slide Number Placeholder 3">
            <a:extLst>
              <a:ext uri="{FF2B5EF4-FFF2-40B4-BE49-F238E27FC236}">
                <a16:creationId xmlns:a16="http://schemas.microsoft.com/office/drawing/2014/main" id="{5976ABB4-F837-4DD5-AC8F-F151E093670F}"/>
              </a:ext>
            </a:extLst>
          </p:cNvPr>
          <p:cNvSpPr>
            <a:spLocks noGrp="1"/>
          </p:cNvSpPr>
          <p:nvPr>
            <p:ph type="sldNum" sz="quarter" idx="12"/>
          </p:nvPr>
        </p:nvSpPr>
        <p:spPr/>
        <p:txBody>
          <a:bodyPr/>
          <a:lstStyle/>
          <a:p>
            <a:fld id="{893C5830-40F3-F04E-B2E3-10E6672BA8FF}" type="slidenum">
              <a:rPr lang="en-US" smtClean="0">
                <a:solidFill>
                  <a:schemeClr val="tx1"/>
                </a:solidFill>
              </a:rPr>
              <a:pPr/>
              <a:t>9</a:t>
            </a:fld>
            <a:endParaRPr lang="en-US" dirty="0">
              <a:solidFill>
                <a:schemeClr val="tx1"/>
              </a:solidFill>
            </a:endParaRPr>
          </a:p>
        </p:txBody>
      </p:sp>
      <p:pic>
        <p:nvPicPr>
          <p:cNvPr id="5" name="Picture 4">
            <a:extLst>
              <a:ext uri="{FF2B5EF4-FFF2-40B4-BE49-F238E27FC236}">
                <a16:creationId xmlns:a16="http://schemas.microsoft.com/office/drawing/2014/main" id="{27DC3F1B-14AA-4102-AF3A-05AC1A0D0B64}"/>
              </a:ext>
            </a:extLst>
          </p:cNvPr>
          <p:cNvPicPr>
            <a:picLocks noChangeAspect="1"/>
          </p:cNvPicPr>
          <p:nvPr/>
        </p:nvPicPr>
        <p:blipFill>
          <a:blip r:embed="rId2"/>
          <a:stretch>
            <a:fillRect/>
          </a:stretch>
        </p:blipFill>
        <p:spPr>
          <a:xfrm>
            <a:off x="35350" y="1794700"/>
            <a:ext cx="4625175" cy="3523604"/>
          </a:xfrm>
          <a:prstGeom prst="rect">
            <a:avLst/>
          </a:prstGeom>
        </p:spPr>
      </p:pic>
      <p:pic>
        <p:nvPicPr>
          <p:cNvPr id="6" name="Picture 5">
            <a:extLst>
              <a:ext uri="{FF2B5EF4-FFF2-40B4-BE49-F238E27FC236}">
                <a16:creationId xmlns:a16="http://schemas.microsoft.com/office/drawing/2014/main" id="{C7384D54-5167-49E5-A001-6C20F709B3CB}"/>
              </a:ext>
            </a:extLst>
          </p:cNvPr>
          <p:cNvPicPr>
            <a:picLocks noChangeAspect="1"/>
          </p:cNvPicPr>
          <p:nvPr/>
        </p:nvPicPr>
        <p:blipFill>
          <a:blip r:embed="rId3"/>
          <a:stretch>
            <a:fillRect/>
          </a:stretch>
        </p:blipFill>
        <p:spPr>
          <a:xfrm>
            <a:off x="4666268" y="1690689"/>
            <a:ext cx="4448125" cy="3745937"/>
          </a:xfrm>
          <a:prstGeom prst="rect">
            <a:avLst/>
          </a:prstGeom>
        </p:spPr>
      </p:pic>
      <p:sp>
        <p:nvSpPr>
          <p:cNvPr id="7" name="TextBox 6">
            <a:extLst>
              <a:ext uri="{FF2B5EF4-FFF2-40B4-BE49-F238E27FC236}">
                <a16:creationId xmlns:a16="http://schemas.microsoft.com/office/drawing/2014/main" id="{18D8470C-7EF3-4FEB-B217-B1E5BA08BAA0}"/>
              </a:ext>
            </a:extLst>
          </p:cNvPr>
          <p:cNvSpPr txBox="1"/>
          <p:nvPr/>
        </p:nvSpPr>
        <p:spPr>
          <a:xfrm>
            <a:off x="2603125" y="5276851"/>
            <a:ext cx="1762812" cy="369332"/>
          </a:xfrm>
          <a:prstGeom prst="rect">
            <a:avLst/>
          </a:prstGeom>
          <a:noFill/>
        </p:spPr>
        <p:txBody>
          <a:bodyPr wrap="square" rtlCol="0">
            <a:spAutoFit/>
          </a:bodyPr>
          <a:lstStyle/>
          <a:p>
            <a:r>
              <a:rPr lang="en-US" b="1" dirty="0"/>
              <a:t>Horizontal</a:t>
            </a:r>
          </a:p>
        </p:txBody>
      </p:sp>
      <p:sp>
        <p:nvSpPr>
          <p:cNvPr id="8" name="TextBox 7">
            <a:extLst>
              <a:ext uri="{FF2B5EF4-FFF2-40B4-BE49-F238E27FC236}">
                <a16:creationId xmlns:a16="http://schemas.microsoft.com/office/drawing/2014/main" id="{89B31258-6CAE-495B-B244-1BD31888F4A7}"/>
              </a:ext>
            </a:extLst>
          </p:cNvPr>
          <p:cNvSpPr txBox="1"/>
          <p:nvPr/>
        </p:nvSpPr>
        <p:spPr>
          <a:xfrm>
            <a:off x="7437748" y="5283638"/>
            <a:ext cx="1517716" cy="369332"/>
          </a:xfrm>
          <a:prstGeom prst="rect">
            <a:avLst/>
          </a:prstGeom>
          <a:noFill/>
        </p:spPr>
        <p:txBody>
          <a:bodyPr wrap="square" rtlCol="0">
            <a:spAutoFit/>
          </a:bodyPr>
          <a:lstStyle/>
          <a:p>
            <a:r>
              <a:rPr lang="en-US" b="1" dirty="0"/>
              <a:t>Vertical</a:t>
            </a:r>
          </a:p>
        </p:txBody>
      </p:sp>
      <p:cxnSp>
        <p:nvCxnSpPr>
          <p:cNvPr id="10" name="Straight Arrow Connector 9">
            <a:extLst>
              <a:ext uri="{FF2B5EF4-FFF2-40B4-BE49-F238E27FC236}">
                <a16:creationId xmlns:a16="http://schemas.microsoft.com/office/drawing/2014/main" id="{C6C67086-A7AA-4AC4-9F41-E086BFC9FE4F}"/>
              </a:ext>
            </a:extLst>
          </p:cNvPr>
          <p:cNvCxnSpPr>
            <a:cxnSpLocks/>
          </p:cNvCxnSpPr>
          <p:nvPr/>
        </p:nvCxnSpPr>
        <p:spPr>
          <a:xfrm flipV="1">
            <a:off x="6193410" y="4100660"/>
            <a:ext cx="0" cy="8295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50DC24FD-CBEC-42CF-8EBA-C1988FCDD2FC}"/>
              </a:ext>
            </a:extLst>
          </p:cNvPr>
          <p:cNvCxnSpPr>
            <a:cxnSpLocks/>
          </p:cNvCxnSpPr>
          <p:nvPr/>
        </p:nvCxnSpPr>
        <p:spPr>
          <a:xfrm flipV="1">
            <a:off x="1941922" y="3429000"/>
            <a:ext cx="0" cy="14258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687F1054-3BE8-4AD8-9E76-C452DB5A720C}"/>
              </a:ext>
            </a:extLst>
          </p:cNvPr>
          <p:cNvSpPr txBox="1"/>
          <p:nvPr/>
        </p:nvSpPr>
        <p:spPr>
          <a:xfrm>
            <a:off x="1923077" y="4100660"/>
            <a:ext cx="1319747" cy="369332"/>
          </a:xfrm>
          <a:prstGeom prst="rect">
            <a:avLst/>
          </a:prstGeom>
          <a:noFill/>
        </p:spPr>
        <p:txBody>
          <a:bodyPr wrap="square" rtlCol="0">
            <a:spAutoFit/>
          </a:bodyPr>
          <a:lstStyle/>
          <a:p>
            <a:r>
              <a:rPr lang="en-US" dirty="0"/>
              <a:t>Design </a:t>
            </a:r>
            <a:r>
              <a:rPr lang="en-US" dirty="0" err="1"/>
              <a:t>Qx</a:t>
            </a:r>
            <a:endParaRPr lang="en-US" dirty="0"/>
          </a:p>
        </p:txBody>
      </p:sp>
      <p:sp>
        <p:nvSpPr>
          <p:cNvPr id="9" name="TextBox 8">
            <a:extLst>
              <a:ext uri="{FF2B5EF4-FFF2-40B4-BE49-F238E27FC236}">
                <a16:creationId xmlns:a16="http://schemas.microsoft.com/office/drawing/2014/main" id="{30253CAC-E5F5-43D0-A043-1298E2022F98}"/>
              </a:ext>
            </a:extLst>
          </p:cNvPr>
          <p:cNvSpPr txBox="1"/>
          <p:nvPr/>
        </p:nvSpPr>
        <p:spPr>
          <a:xfrm>
            <a:off x="6193410" y="4141902"/>
            <a:ext cx="1517709" cy="369332"/>
          </a:xfrm>
          <a:prstGeom prst="rect">
            <a:avLst/>
          </a:prstGeom>
          <a:noFill/>
        </p:spPr>
        <p:txBody>
          <a:bodyPr wrap="square" rtlCol="0">
            <a:spAutoFit/>
          </a:bodyPr>
          <a:lstStyle/>
          <a:p>
            <a:r>
              <a:rPr lang="en-US" dirty="0"/>
              <a:t>Design </a:t>
            </a:r>
            <a:r>
              <a:rPr lang="en-US" dirty="0" err="1"/>
              <a:t>Qy</a:t>
            </a:r>
            <a:endParaRPr lang="en-US" dirty="0"/>
          </a:p>
        </p:txBody>
      </p:sp>
    </p:spTree>
    <p:extLst>
      <p:ext uri="{BB962C8B-B14F-4D97-AF65-F5344CB8AC3E}">
        <p14:creationId xmlns:p14="http://schemas.microsoft.com/office/powerpoint/2010/main" val="67177440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5" id="{42B07A94-C122-AF4A-B776-B6531AAFD1CE}" vid="{8277ED95-9917-D646-A591-4F3A7464B70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6499330D76B4642A0E7B53F4A469F55" ma:contentTypeVersion="4" ma:contentTypeDescription="Create a new document." ma:contentTypeScope="" ma:versionID="0a505f3872db3378c6f17715516d6a7a">
  <xsd:schema xmlns:xsd="http://www.w3.org/2001/XMLSchema" xmlns:xs="http://www.w3.org/2001/XMLSchema" xmlns:p="http://schemas.microsoft.com/office/2006/metadata/properties" xmlns:ns2="9e4a43c1-b2a9-408a-8cac-448eda25f0f3" xmlns:ns3="dd7425a4-fa23-406d-b478-3c2992d2d4ba" targetNamespace="http://schemas.microsoft.com/office/2006/metadata/properties" ma:root="true" ma:fieldsID="99bb50b59841c63bd5cf07e832f74f6d" ns2:_="" ns3:_="">
    <xsd:import namespace="9e4a43c1-b2a9-408a-8cac-448eda25f0f3"/>
    <xsd:import namespace="dd7425a4-fa23-406d-b478-3c2992d2d4ba"/>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e4a43c1-b2a9-408a-8cac-448eda25f0f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d7425a4-fa23-406d-b478-3c2992d2d4b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F0D9E7D-B6F2-43DF-BDEA-D732F3B7051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e4a43c1-b2a9-408a-8cac-448eda25f0f3"/>
    <ds:schemaRef ds:uri="dd7425a4-fa23-406d-b478-3c2992d2d4b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62265F2-8425-47D4-B883-E86218C52976}">
  <ds:schemaRefs>
    <ds:schemaRef ds:uri="http://schemas.microsoft.com/sharepoint/v3/contenttype/forms"/>
  </ds:schemaRefs>
</ds:datastoreItem>
</file>

<file path=customXml/itemProps3.xml><?xml version="1.0" encoding="utf-8"?>
<ds:datastoreItem xmlns:ds="http://schemas.openxmlformats.org/officeDocument/2006/customXml" ds:itemID="{5BBE1C32-E9FB-4546-8A97-5A6C142FF51B}">
  <ds:schemaRefs>
    <ds:schemaRef ds:uri="http://schemas.microsoft.com/office/infopath/2007/PartnerControls"/>
    <ds:schemaRef ds:uri="http://purl.org/dc/elements/1.1/"/>
    <ds:schemaRef ds:uri="http://schemas.microsoft.com/office/2006/metadata/properties"/>
    <ds:schemaRef ds:uri="9e4a43c1-b2a9-408a-8cac-448eda25f0f3"/>
    <ds:schemaRef ds:uri="http://purl.org/dc/terms/"/>
    <ds:schemaRef ds:uri="dd7425a4-fa23-406d-b478-3c2992d2d4ba"/>
    <ds:schemaRef ds:uri="http://schemas.microsoft.com/office/2006/documentManagement/type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EIC_PPT_Template_Rev0320 (1)</Template>
  <TotalTime>3653</TotalTime>
  <Words>1714</Words>
  <Application>Microsoft Office PowerPoint</Application>
  <PresentationFormat>On-screen Show (4:3)</PresentationFormat>
  <Paragraphs>191</Paragraphs>
  <Slides>27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27</vt:i4>
      </vt:variant>
    </vt:vector>
  </HeadingPairs>
  <TitlesOfParts>
    <vt:vector size="31" baseType="lpstr">
      <vt:lpstr>Arial</vt:lpstr>
      <vt:lpstr>Calibri</vt:lpstr>
      <vt:lpstr>Wingdings</vt:lpstr>
      <vt:lpstr>Office Theme</vt:lpstr>
      <vt:lpstr>PowerPoint Presentation</vt:lpstr>
      <vt:lpstr>Outline</vt:lpstr>
      <vt:lpstr>EIC Design Goal</vt:lpstr>
      <vt:lpstr>Luminosity and Beam-beam</vt:lpstr>
      <vt:lpstr>Challenges in BB Interaction in EIC</vt:lpstr>
      <vt:lpstr>Collision  with crab cavities</vt:lpstr>
      <vt:lpstr>Simulation tools and methods</vt:lpstr>
      <vt:lpstr>Design Parameters for e-p 10GeV * 275GeV collision</vt:lpstr>
      <vt:lpstr>Dynamic-beta effect: electron</vt:lpstr>
      <vt:lpstr>Tune  Footprint ( Weak-strong)</vt:lpstr>
      <vt:lpstr>Luminosity Evolution</vt:lpstr>
      <vt:lpstr>Bunch Intensity Scan</vt:lpstr>
      <vt:lpstr>Electron Tune Scan: strong-strong</vt:lpstr>
      <vt:lpstr>Flatness and BB performance</vt:lpstr>
      <vt:lpstr>Beam Size Matching at IP</vt:lpstr>
      <vt:lpstr>Synchro-Betatron Resonance</vt:lpstr>
      <vt:lpstr>Proton Working Point </vt:lpstr>
      <vt:lpstr>Coherent Beam-beam Instability</vt:lpstr>
      <vt:lpstr>Proton Lattice Design</vt:lpstr>
      <vt:lpstr>Dynamic aperture calculation</vt:lpstr>
      <vt:lpstr>Imperfection with Crab Cavities</vt:lpstr>
      <vt:lpstr>Electron bunch replacement</vt:lpstr>
      <vt:lpstr>Simulation with injection errors</vt:lpstr>
      <vt:lpstr>Summary</vt:lpstr>
      <vt:lpstr>Acknowledgement</vt:lpstr>
      <vt:lpstr>Backup slides: e-Au 10GeV*100GeV Collison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Hooper, Jamie</dc:creator>
  <cp:lastModifiedBy>Luo, Yun</cp:lastModifiedBy>
  <cp:revision>184</cp:revision>
  <dcterms:created xsi:type="dcterms:W3CDTF">2020-09-21T20:03:40Z</dcterms:created>
  <dcterms:modified xsi:type="dcterms:W3CDTF">2020-10-08T13:14:57Z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0x010100E6499330D76B4642A0E7B53F4A469F55</vt:lpwstr>
  </property>
</Properties>
</file>