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media/image43.jpg" ContentType="image/gif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3">
  <p:sldMasterIdLst>
    <p:sldMasterId id="2147483648" r:id="rId1"/>
    <p:sldMasterId id="2147483688" r:id="rId2"/>
    <p:sldMasterId id="2147483712" r:id="rId3"/>
  </p:sldMasterIdLst>
  <p:notesMasterIdLst>
    <p:notesMasterId r:id="rId77"/>
  </p:notesMasterIdLst>
  <p:sldIdLst>
    <p:sldId id="256" r:id="rId4"/>
    <p:sldId id="342" r:id="rId5"/>
    <p:sldId id="343" r:id="rId6"/>
    <p:sldId id="344" r:id="rId7"/>
    <p:sldId id="345" r:id="rId8"/>
    <p:sldId id="346" r:id="rId9"/>
    <p:sldId id="347" r:id="rId10"/>
    <p:sldId id="348" r:id="rId11"/>
    <p:sldId id="349" r:id="rId12"/>
    <p:sldId id="416" r:id="rId13"/>
    <p:sldId id="417" r:id="rId14"/>
    <p:sldId id="359" r:id="rId15"/>
    <p:sldId id="360" r:id="rId16"/>
    <p:sldId id="361" r:id="rId17"/>
    <p:sldId id="362" r:id="rId18"/>
    <p:sldId id="363" r:id="rId19"/>
    <p:sldId id="364" r:id="rId20"/>
    <p:sldId id="365" r:id="rId21"/>
    <p:sldId id="366" r:id="rId22"/>
    <p:sldId id="367" r:id="rId23"/>
    <p:sldId id="368" r:id="rId24"/>
    <p:sldId id="369" r:id="rId25"/>
    <p:sldId id="370" r:id="rId26"/>
    <p:sldId id="371" r:id="rId27"/>
    <p:sldId id="372" r:id="rId28"/>
    <p:sldId id="373" r:id="rId29"/>
    <p:sldId id="374" r:id="rId30"/>
    <p:sldId id="375" r:id="rId31"/>
    <p:sldId id="376" r:id="rId32"/>
    <p:sldId id="377" r:id="rId33"/>
    <p:sldId id="378" r:id="rId34"/>
    <p:sldId id="379" r:id="rId35"/>
    <p:sldId id="380" r:id="rId36"/>
    <p:sldId id="381" r:id="rId37"/>
    <p:sldId id="382" r:id="rId38"/>
    <p:sldId id="383" r:id="rId39"/>
    <p:sldId id="384" r:id="rId40"/>
    <p:sldId id="385" r:id="rId41"/>
    <p:sldId id="386" r:id="rId42"/>
    <p:sldId id="387" r:id="rId43"/>
    <p:sldId id="388" r:id="rId44"/>
    <p:sldId id="389" r:id="rId45"/>
    <p:sldId id="390" r:id="rId46"/>
    <p:sldId id="391" r:id="rId47"/>
    <p:sldId id="392" r:id="rId48"/>
    <p:sldId id="393" r:id="rId49"/>
    <p:sldId id="394" r:id="rId50"/>
    <p:sldId id="395" r:id="rId51"/>
    <p:sldId id="396" r:id="rId52"/>
    <p:sldId id="397" r:id="rId53"/>
    <p:sldId id="398" r:id="rId54"/>
    <p:sldId id="399" r:id="rId55"/>
    <p:sldId id="400" r:id="rId56"/>
    <p:sldId id="401" r:id="rId57"/>
    <p:sldId id="402" r:id="rId58"/>
    <p:sldId id="410" r:id="rId59"/>
    <p:sldId id="339" r:id="rId60"/>
    <p:sldId id="335" r:id="rId61"/>
    <p:sldId id="341" r:id="rId62"/>
    <p:sldId id="338" r:id="rId63"/>
    <p:sldId id="340" r:id="rId64"/>
    <p:sldId id="334" r:id="rId65"/>
    <p:sldId id="351" r:id="rId66"/>
    <p:sldId id="403" r:id="rId67"/>
    <p:sldId id="404" r:id="rId68"/>
    <p:sldId id="291" r:id="rId69"/>
    <p:sldId id="314" r:id="rId70"/>
    <p:sldId id="333" r:id="rId71"/>
    <p:sldId id="411" r:id="rId72"/>
    <p:sldId id="412" r:id="rId73"/>
    <p:sldId id="413" r:id="rId74"/>
    <p:sldId id="414" r:id="rId75"/>
    <p:sldId id="415" r:id="rId76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78"/>
      <p:bold r:id="rId79"/>
      <p:italic r:id="rId80"/>
      <p:boldItalic r:id="rId81"/>
    </p:embeddedFont>
    <p:embeddedFont>
      <p:font typeface="Tahoma" panose="020B0604030504040204" pitchFamily="34" charset="0"/>
      <p:regular r:id="rId82"/>
      <p:bold r:id="rId8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 Jowett" initials="JMJ" lastIdx="1" clrIdx="0">
    <p:extLst>
      <p:ext uri="{19B8F6BF-5375-455C-9EA6-DF929625EA0E}">
        <p15:presenceInfo xmlns:p15="http://schemas.microsoft.com/office/powerpoint/2012/main" userId="John Jowet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00C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9" autoAdjust="0"/>
    <p:restoredTop sz="95677" autoAdjust="0"/>
  </p:normalViewPr>
  <p:slideViewPr>
    <p:cSldViewPr>
      <p:cViewPr>
        <p:scale>
          <a:sx n="100" d="100"/>
          <a:sy n="100" d="100"/>
        </p:scale>
        <p:origin x="1064" y="1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92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53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6" Type="http://schemas.openxmlformats.org/officeDocument/2006/relationships/slide" Target="slides/slide73.xml"/><Relationship Id="rId84" Type="http://schemas.openxmlformats.org/officeDocument/2006/relationships/commentAuthors" Target="commentAuthors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slide" Target="slides/slide71.xml"/><Relationship Id="rId79" Type="http://schemas.openxmlformats.org/officeDocument/2006/relationships/font" Target="fonts/font2.fntdata"/><Relationship Id="rId87" Type="http://schemas.openxmlformats.org/officeDocument/2006/relationships/theme" Target="theme/theme1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font" Target="fonts/font5.fntdata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font" Target="fonts/font3.fntdata"/><Relationship Id="rId85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font" Target="fonts/font6.fntdata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font" Target="fonts/font1.fntdata"/><Relationship Id="rId81" Type="http://schemas.openxmlformats.org/officeDocument/2006/relationships/font" Target="fonts/font4.fntdata"/><Relationship Id="rId86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0-08T14:17:54.274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54699-954F-4E4D-9DCD-366D4D7B0D63}" type="datetimeFigureOut">
              <a:rPr lang="en-GB" smtClean="0"/>
              <a:t>07/10/2020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3C5146-1889-4C45-88D4-AB2A8F663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906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004E6-1FA5-4439-8D71-B258EFF5A8E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681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4075582" cy="210937"/>
          </a:xfrm>
        </p:spPr>
        <p:txBody>
          <a:bodyPr/>
          <a:lstStyle/>
          <a:p>
            <a:r>
              <a:rPr lang="en-US" smtClean="0"/>
              <a:t>J.M. Jowett, EIC Workshop – Promoting Collaboration on the Electron-Ion Collider, 8/10/2020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25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EIC Workshop – Promoting Collaboration on the Electron-Ion Collider, 8/10/2020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\\cern.ch\dfs\Users\r\rinolfi\Desktop\JUAS_2014\JUAS_logo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9376"/>
            <a:ext cx="161215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8" descr="esi bi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83101" y="11810"/>
            <a:ext cx="1458911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44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EIC Workshop – Promoting Collaboration on the Electron-Ion Collider, 8/10/2020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3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934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70A2B-4E9E-485E-9DF0-5DCB4FB6D3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5799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DF16B-B5BE-47B4-84B3-3D1C53E24B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094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E9124-9B38-4F06-9AD7-77A10936B5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3262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1268413"/>
            <a:ext cx="417195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81525-6972-4BD2-A4A4-C29F4BEEBA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0386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7FBE4-4368-4B53-A196-056B322C93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10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06637-E496-4934-8F80-04F2992770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505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F5A2E2-FFD1-424B-9D6F-A6293A537FF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321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1491"/>
            <a:ext cx="5904656" cy="49006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8" y="6669361"/>
            <a:ext cx="4363614" cy="188640"/>
          </a:xfrm>
        </p:spPr>
        <p:txBody>
          <a:bodyPr/>
          <a:lstStyle/>
          <a:p>
            <a:r>
              <a:rPr lang="en-US" smtClean="0"/>
              <a:t>J.M. Jowett, EIC Workshop – Promoting Collaboration on the Electron-Ion Collider, 8/10/2020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\\cern.ch\dfs\Users\r\rinolfi\Desktop\JUAS_2014\JUAS_logo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9376"/>
            <a:ext cx="161215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8" descr="esi bi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83101" y="11810"/>
            <a:ext cx="1458911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0586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678FC-6888-4086-9916-91D039A42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5065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4FE0-E52E-4AC8-8FF7-055F388345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4378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31F99-A612-4D31-8A63-489363EF88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5827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075" y="188913"/>
            <a:ext cx="2124075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219825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762B0-F7D1-49E2-803F-0784C87191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359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70A2B-4E9E-485E-9DF0-5DCB4FB6D3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5802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DF16B-B5BE-47B4-84B3-3D1C53E24B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0347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E9124-9B38-4F06-9AD7-77A10936B5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741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1268413"/>
            <a:ext cx="417195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81525-6972-4BD2-A4A4-C29F4BEEBA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269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7FBE4-4368-4B53-A196-056B322C93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466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06637-E496-4934-8F80-04F2992770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6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41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593109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4363614" cy="206399"/>
          </a:xfrm>
        </p:spPr>
        <p:txBody>
          <a:bodyPr/>
          <a:lstStyle/>
          <a:p>
            <a:r>
              <a:rPr lang="en-US" smtClean="0"/>
              <a:t>J.M. Jowett, EIC Workshop – Promoting Collaboration on the Electron-Ion Collider, 8/10/2020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\\cern.ch\dfs\Users\r\rinolfi\Desktop\JUAS_2014\JUAS_logo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9376"/>
            <a:ext cx="161215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8" descr="esi bi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83101" y="11810"/>
            <a:ext cx="1458911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216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F5A2E2-FFD1-424B-9D6F-A6293A537FF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7252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678FC-6888-4086-9916-91D039A42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2979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4FE0-E52E-4AC8-8FF7-055F388345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6359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31F99-A612-4D31-8A63-489363EF88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924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075" y="188913"/>
            <a:ext cx="2124075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219825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762B0-F7D1-49E2-803F-0784C87191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276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548680"/>
            <a:ext cx="4316288" cy="60486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388296" cy="59046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EIC Workshop – Promoting Collaboration on the Electron-Ion Collider, 8/10/2020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\\cern.ch\dfs\Users\r\rinolfi\Desktop\JUAS_2014\JUAS_logo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9376"/>
            <a:ext cx="161215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 8" descr="esi bi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83101" y="11810"/>
            <a:ext cx="1458911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150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86297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68760"/>
            <a:ext cx="4040188" cy="53285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49924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268760"/>
            <a:ext cx="4041775" cy="53285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EIC Workshop – Promoting Collaboration on the Electron-Ion Collider, 8/10/2020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 descr="\\cern.ch\dfs\Users\r\rinolfi\Desktop\JUAS_2014\JUAS_logo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9376"/>
            <a:ext cx="161215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8" descr="esi bi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83101" y="11810"/>
            <a:ext cx="1458911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767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5227710" cy="210937"/>
          </a:xfrm>
        </p:spPr>
        <p:txBody>
          <a:bodyPr/>
          <a:lstStyle/>
          <a:p>
            <a:r>
              <a:rPr lang="en-US" dirty="0" smtClean="0"/>
              <a:t>J.M. Jowett, EIC Workshop – Promoting Collaboration on the Electron-Ion Collider, 8/10/2020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-9376"/>
            <a:ext cx="9142012" cy="720000"/>
            <a:chOff x="0" y="-9376"/>
            <a:chExt cx="9142012" cy="720000"/>
          </a:xfrm>
        </p:grpSpPr>
        <p:pic>
          <p:nvPicPr>
            <p:cNvPr id="6" name="Picture 5" descr="\\cern.ch\dfs\Users\r\rinolfi\Desktop\JUAS_2014\JUAS_logo.jpg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0" y="-9376"/>
              <a:ext cx="161215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Image 8" descr="esi bis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7683101" y="11810"/>
              <a:ext cx="1458911" cy="61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7494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-7638" y="6597352"/>
            <a:ext cx="5155702" cy="282945"/>
          </a:xfrm>
        </p:spPr>
        <p:txBody>
          <a:bodyPr/>
          <a:lstStyle/>
          <a:p>
            <a:r>
              <a:rPr lang="en-US" dirty="0" smtClean="0"/>
              <a:t>J.M. Jowett, EIC Workshop – Promoting Collaboration on the Electron-Ion Collider, 8/10/2020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 descr="\\cern.ch\dfs\Users\r\rinolfi\Desktop\JUAS_2014\JUAS_logo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9376"/>
            <a:ext cx="161215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8" descr="esi bi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83101" y="11810"/>
            <a:ext cx="1458911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03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4219598" cy="210937"/>
          </a:xfrm>
        </p:spPr>
        <p:txBody>
          <a:bodyPr/>
          <a:lstStyle/>
          <a:p>
            <a:r>
              <a:rPr lang="en-US" smtClean="0"/>
              <a:t>J.M. Jowett, EIC Workshop – Promoting Collaboration on the Electron-Ion Collider, 8/10/2020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\\cern.ch\dfs\Users\r\rinolfi\Desktop\JUAS_2014\JUAS_logo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9376"/>
            <a:ext cx="161215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 8" descr="esi bi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83101" y="11810"/>
            <a:ext cx="1458911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679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EIC Workshop – Promoting Collaboration on the Electron-Ion Collider, 8/10/2020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77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491"/>
            <a:ext cx="9144000" cy="49006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634128"/>
            <a:ext cx="8496944" cy="596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7638" y="6669360"/>
            <a:ext cx="3427509" cy="206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J.M. Jowett, EIC Workshop – Promoting Collaboration on the Electron-Ion Collider, 8/10/2020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8412" y="6669360"/>
            <a:ext cx="2133600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EE74B-AA29-428B-826F-5CD1FF8C5BA0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-9376"/>
            <a:ext cx="9142012" cy="720000"/>
            <a:chOff x="0" y="-9376"/>
            <a:chExt cx="9142012" cy="720000"/>
          </a:xfrm>
        </p:grpSpPr>
        <p:pic>
          <p:nvPicPr>
            <p:cNvPr id="7" name="Picture 6" descr="\\cern.ch\dfs\Users\r\rinolfi\Desktop\JUAS_2014\JUAS_logo.jpg"/>
            <p:cNvPicPr>
              <a:picLocks noChangeAspect="1" noChangeArrowheads="1"/>
            </p:cNvPicPr>
            <p:nvPr userDrawn="1"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0" y="-9376"/>
              <a:ext cx="161215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Image 8" descr="esi bis.jpg"/>
            <p:cNvPicPr>
              <a:picLocks noChangeAspect="1"/>
            </p:cNvPicPr>
            <p:nvPr userDrawn="1"/>
          </p:nvPicPr>
          <p:blipFill>
            <a:blip r:embed="rId15" cstate="print"/>
            <a:stretch>
              <a:fillRect/>
            </a:stretch>
          </p:blipFill>
          <p:spPr>
            <a:xfrm>
              <a:off x="7683101" y="11810"/>
              <a:ext cx="1458911" cy="61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6810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7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844824"/>
            <a:ext cx="8496300" cy="42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335"/>
            <a:ext cx="2133600" cy="2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en-US" smtClean="0"/>
              <a:t>Ph. Lebrun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335"/>
            <a:ext cx="2895600" cy="2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r>
              <a:rPr lang="en-GB" smtClean="0"/>
              <a:t>JUAS 2020 Advisory Board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335"/>
            <a:ext cx="2133600" cy="2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3FD987AA-B004-4533-AE74-55DF45F13B2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" descr="esi bis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649593" y="44624"/>
            <a:ext cx="1458911" cy="612000"/>
          </a:xfrm>
          <a:prstGeom prst="rect">
            <a:avLst/>
          </a:prstGeom>
        </p:spPr>
      </p:pic>
      <p:pic>
        <p:nvPicPr>
          <p:cNvPr id="9" name="Picture 8" descr="\\cern.ch\dfs\Users\r\rinolfi\Desktop\JUAS_2014\JUAS_logo.jpg"/>
          <p:cNvPicPr>
            <a:picLocks noChangeAspect="1" noChangeArrowheads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32" y="44704"/>
            <a:ext cx="161215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31640" y="764704"/>
            <a:ext cx="648072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63677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844824"/>
            <a:ext cx="8496300" cy="42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335"/>
            <a:ext cx="2133600" cy="2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en-US" smtClean="0"/>
              <a:t>Ph. Lebrun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335"/>
            <a:ext cx="2895600" cy="2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r>
              <a:rPr lang="en-GB" smtClean="0"/>
              <a:t>JUAS 2020 Advisory Board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335"/>
            <a:ext cx="2133600" cy="2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3FD987AA-B004-4533-AE74-55DF45F13B2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" descr="esi bis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649593" y="44624"/>
            <a:ext cx="1458911" cy="612000"/>
          </a:xfrm>
          <a:prstGeom prst="rect">
            <a:avLst/>
          </a:prstGeom>
        </p:spPr>
      </p:pic>
      <p:pic>
        <p:nvPicPr>
          <p:cNvPr id="9" name="Picture 8" descr="\\cern.ch\dfs\Users\r\rinolfi\Desktop\JUAS_2014\JUAS_logo.jpg"/>
          <p:cNvPicPr>
            <a:picLocks noChangeAspect="1" noChangeArrowheads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32" y="44704"/>
            <a:ext cx="161215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31640" y="764704"/>
            <a:ext cx="648072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3178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uas.eu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jpeg"/><Relationship Id="rId2" Type="http://schemas.openxmlformats.org/officeDocument/2006/relationships/image" Target="../media/image5.jpe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jpeg"/><Relationship Id="rId18" Type="http://schemas.openxmlformats.org/officeDocument/2006/relationships/image" Target="../media/image36.jpeg"/><Relationship Id="rId26" Type="http://schemas.openxmlformats.org/officeDocument/2006/relationships/image" Target="../media/image44.jpeg"/><Relationship Id="rId3" Type="http://schemas.openxmlformats.org/officeDocument/2006/relationships/image" Target="../media/image21.jpeg"/><Relationship Id="rId21" Type="http://schemas.openxmlformats.org/officeDocument/2006/relationships/image" Target="../media/image39.jpeg"/><Relationship Id="rId7" Type="http://schemas.openxmlformats.org/officeDocument/2006/relationships/image" Target="../media/image25.png"/><Relationship Id="rId12" Type="http://schemas.openxmlformats.org/officeDocument/2006/relationships/image" Target="../media/image30.jpeg"/><Relationship Id="rId17" Type="http://schemas.openxmlformats.org/officeDocument/2006/relationships/image" Target="../media/image35.jpg"/><Relationship Id="rId25" Type="http://schemas.openxmlformats.org/officeDocument/2006/relationships/image" Target="../media/image43.jp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4.png"/><Relationship Id="rId20" Type="http://schemas.openxmlformats.org/officeDocument/2006/relationships/image" Target="../media/image38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24" Type="http://schemas.openxmlformats.org/officeDocument/2006/relationships/image" Target="../media/image42.jpeg"/><Relationship Id="rId5" Type="http://schemas.openxmlformats.org/officeDocument/2006/relationships/image" Target="../media/image23.jpg"/><Relationship Id="rId15" Type="http://schemas.openxmlformats.org/officeDocument/2006/relationships/image" Target="../media/image33.png"/><Relationship Id="rId23" Type="http://schemas.openxmlformats.org/officeDocument/2006/relationships/image" Target="../media/image41.jpeg"/><Relationship Id="rId28" Type="http://schemas.openxmlformats.org/officeDocument/2006/relationships/image" Target="../media/image46.jpeg"/><Relationship Id="rId10" Type="http://schemas.openxmlformats.org/officeDocument/2006/relationships/image" Target="../media/image28.jpeg"/><Relationship Id="rId19" Type="http://schemas.openxmlformats.org/officeDocument/2006/relationships/image" Target="../media/image37.jpeg"/><Relationship Id="rId4" Type="http://schemas.openxmlformats.org/officeDocument/2006/relationships/image" Target="../media/image22.gif"/><Relationship Id="rId9" Type="http://schemas.openxmlformats.org/officeDocument/2006/relationships/image" Target="../media/image27.jpeg"/><Relationship Id="rId14" Type="http://schemas.openxmlformats.org/officeDocument/2006/relationships/image" Target="../media/image32.jpeg"/><Relationship Id="rId22" Type="http://schemas.openxmlformats.org/officeDocument/2006/relationships/image" Target="../media/image40.png"/><Relationship Id="rId27" Type="http://schemas.openxmlformats.org/officeDocument/2006/relationships/image" Target="../media/image45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2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2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21.jpe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emf"/><Relationship Id="rId1" Type="http://schemas.openxmlformats.org/officeDocument/2006/relationships/slideLayout" Target="../slideLayouts/slideLayout29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23.emf"/><Relationship Id="rId1" Type="http://schemas.openxmlformats.org/officeDocument/2006/relationships/slideLayout" Target="../slideLayouts/slideLayout29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emf"/><Relationship Id="rId1" Type="http://schemas.openxmlformats.org/officeDocument/2006/relationships/slideLayout" Target="../slideLayouts/slideLayout1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1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jpg"/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Accelerator Education at </a:t>
            </a:r>
            <a:r>
              <a:rPr lang="en-GB" b="1" dirty="0" smtClean="0"/>
              <a:t>the Joint Universities’ Accelerator School (JUAS) </a:t>
            </a:r>
            <a:r>
              <a:rPr lang="en-GB" b="1" dirty="0"/>
              <a:t>and the EIC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3501008"/>
            <a:ext cx="6912768" cy="2522984"/>
          </a:xfrm>
        </p:spPr>
        <p:txBody>
          <a:bodyPr>
            <a:normAutofit lnSpcReduction="10000"/>
          </a:bodyPr>
          <a:lstStyle/>
          <a:p>
            <a:r>
              <a:rPr lang="en-GB" dirty="0"/>
              <a:t>John Jowett </a:t>
            </a:r>
            <a:r>
              <a:rPr lang="en-GB" dirty="0" smtClean="0"/>
              <a:t>(GSI, formerly CERN)</a:t>
            </a:r>
          </a:p>
          <a:p>
            <a:r>
              <a:rPr lang="en-GB" dirty="0" smtClean="0"/>
              <a:t>JUAS Director</a:t>
            </a:r>
          </a:p>
          <a:p>
            <a:endParaRPr lang="en-GB" dirty="0" smtClean="0"/>
          </a:p>
          <a:p>
            <a:r>
              <a:rPr lang="en-GB" dirty="0" smtClean="0"/>
              <a:t>Recently taken over from Philippe Lebrun</a:t>
            </a:r>
          </a:p>
          <a:p>
            <a:r>
              <a:rPr lang="en-GB" dirty="0" smtClean="0"/>
              <a:t>Deput</a:t>
            </a:r>
            <a:r>
              <a:rPr lang="en-GB" dirty="0" smtClean="0"/>
              <a:t>y Director: Elias </a:t>
            </a:r>
            <a:r>
              <a:rPr lang="en-GB" dirty="0" err="1" smtClean="0"/>
              <a:t>Métral</a:t>
            </a:r>
            <a:r>
              <a:rPr lang="en-GB" dirty="0" smtClean="0"/>
              <a:t> (CERN)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5083694" cy="188641"/>
          </a:xfrm>
        </p:spPr>
        <p:txBody>
          <a:bodyPr/>
          <a:lstStyle/>
          <a:p>
            <a:r>
              <a:rPr lang="en-US" dirty="0" smtClean="0"/>
              <a:t>J.M. Jowett, EIC Workshop – Promoting Collaboration on the Electron-Ion Collider, 8/10/2020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96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000" dirty="0" err="1" smtClean="0"/>
              <a:t>Origin</a:t>
            </a:r>
            <a:r>
              <a:rPr lang="fr-CH" sz="2000" dirty="0" smtClean="0"/>
              <a:t> of JUAS 2020 </a:t>
            </a:r>
            <a:r>
              <a:rPr lang="fr-CH" sz="2000" dirty="0" err="1" smtClean="0"/>
              <a:t>students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323" y="1532238"/>
            <a:ext cx="7451354" cy="48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76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000" dirty="0" err="1" smtClean="0"/>
              <a:t>Origin</a:t>
            </a:r>
            <a:r>
              <a:rPr lang="fr-CH" sz="2000" dirty="0" smtClean="0"/>
              <a:t> of JUAS 2020 </a:t>
            </a:r>
            <a:r>
              <a:rPr lang="fr-CH" sz="2000" dirty="0" err="1" smtClean="0"/>
              <a:t>students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323" y="1532238"/>
            <a:ext cx="7451354" cy="48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59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476672"/>
            <a:ext cx="4320480" cy="1008112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fr-CH" sz="2000" dirty="0"/>
              <a:t>JUAS Course 1</a:t>
            </a:r>
            <a:br>
              <a:rPr lang="fr-CH" sz="2000" dirty="0"/>
            </a:br>
            <a:r>
              <a:rPr lang="fr-CH" sz="2000" i="1" dirty="0"/>
              <a:t>The science of </a:t>
            </a:r>
            <a:r>
              <a:rPr lang="fr-CH" sz="2000" i="1" dirty="0" err="1"/>
              <a:t>particle</a:t>
            </a:r>
            <a:r>
              <a:rPr lang="fr-CH" sz="2000" i="1" dirty="0"/>
              <a:t> </a:t>
            </a:r>
            <a:r>
              <a:rPr lang="fr-CH" sz="2000" i="1" dirty="0" err="1"/>
              <a:t>accelerators</a:t>
            </a:r>
            <a:r>
              <a:rPr lang="fr-CH" sz="2000" i="1" dirty="0"/>
              <a:t/>
            </a:r>
            <a:br>
              <a:rPr lang="fr-CH" sz="2000" i="1" dirty="0"/>
            </a:br>
            <a:r>
              <a:rPr lang="fr-CH" sz="1800" dirty="0" smtClean="0">
                <a:effectLst/>
              </a:rPr>
              <a:t>13 </a:t>
            </a:r>
            <a:r>
              <a:rPr lang="fr-CH" sz="1800" dirty="0" err="1">
                <a:effectLst/>
              </a:rPr>
              <a:t>January</a:t>
            </a:r>
            <a:r>
              <a:rPr lang="fr-CH" sz="1800" dirty="0">
                <a:effectLst/>
              </a:rPr>
              <a:t> – </a:t>
            </a:r>
            <a:r>
              <a:rPr lang="fr-CH" sz="1800" dirty="0" smtClean="0">
                <a:effectLst/>
              </a:rPr>
              <a:t>14 </a:t>
            </a:r>
            <a:r>
              <a:rPr lang="fr-CH" sz="1800" dirty="0" err="1">
                <a:effectLst/>
              </a:rPr>
              <a:t>February</a:t>
            </a:r>
            <a:r>
              <a:rPr lang="fr-CH" sz="1800" dirty="0">
                <a:effectLst/>
              </a:rPr>
              <a:t> </a:t>
            </a:r>
            <a:r>
              <a:rPr lang="fr-CH" sz="1800" dirty="0" smtClean="0">
                <a:effectLst/>
              </a:rPr>
              <a:t>2020</a:t>
            </a:r>
            <a:endParaRPr lang="en-GB" sz="1800" dirty="0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98" y="1578162"/>
            <a:ext cx="8197403" cy="48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75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A2E2-FFD1-424B-9D6F-A6293A537FF4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0" y="711082"/>
            <a:ext cx="8100000" cy="572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88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6480720" cy="706437"/>
          </a:xfrm>
        </p:spPr>
        <p:txBody>
          <a:bodyPr/>
          <a:lstStyle/>
          <a:p>
            <a:r>
              <a:rPr lang="fr-CH" sz="2000" dirty="0" err="1" smtClean="0"/>
              <a:t>Visit</a:t>
            </a:r>
            <a:r>
              <a:rPr lang="fr-CH" sz="2000" dirty="0" smtClean="0"/>
              <a:t> to </a:t>
            </a:r>
            <a:r>
              <a:rPr lang="fr-CH" sz="2000" dirty="0" smtClean="0"/>
              <a:t>CERN on Friday 17 </a:t>
            </a:r>
            <a:r>
              <a:rPr lang="fr-CH" sz="2000" dirty="0" err="1" smtClean="0"/>
              <a:t>January</a:t>
            </a:r>
            <a:r>
              <a:rPr lang="fr-CH" sz="2000" dirty="0" smtClean="0"/>
              <a:t> 2020</a:t>
            </a:r>
            <a:br>
              <a:rPr lang="fr-CH" sz="2000" dirty="0" smtClean="0"/>
            </a:br>
            <a:r>
              <a:rPr lang="fr-CH" sz="1800" dirty="0" smtClean="0"/>
              <a:t>R. Alemany </a:t>
            </a:r>
            <a:r>
              <a:rPr lang="fr-CH" sz="1800" dirty="0" err="1" smtClean="0"/>
              <a:t>presents</a:t>
            </a:r>
            <a:r>
              <a:rPr lang="fr-CH" sz="1800" dirty="0" smtClean="0"/>
              <a:t> the CERN </a:t>
            </a:r>
            <a:r>
              <a:rPr lang="fr-CH" sz="1800" dirty="0" err="1" smtClean="0"/>
              <a:t>accelerator</a:t>
            </a:r>
            <a:r>
              <a:rPr lang="fr-CH" sz="1800" dirty="0" smtClean="0"/>
              <a:t> </a:t>
            </a:r>
            <a:r>
              <a:rPr lang="fr-CH" sz="1800" dirty="0" err="1" smtClean="0"/>
              <a:t>complex</a:t>
            </a:r>
            <a:endParaRPr lang="en-GB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2489" b="9328"/>
          <a:stretch/>
        </p:blipFill>
        <p:spPr>
          <a:xfrm>
            <a:off x="427910" y="1496234"/>
            <a:ext cx="8288179" cy="48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01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6480720" cy="706437"/>
          </a:xfrm>
        </p:spPr>
        <p:txBody>
          <a:bodyPr/>
          <a:lstStyle/>
          <a:p>
            <a:r>
              <a:rPr lang="fr-CH" sz="2000" dirty="0" err="1" smtClean="0"/>
              <a:t>Visit</a:t>
            </a:r>
            <a:r>
              <a:rPr lang="fr-CH" sz="2000" dirty="0" smtClean="0"/>
              <a:t> to </a:t>
            </a:r>
            <a:r>
              <a:rPr lang="fr-CH" sz="2000" dirty="0" smtClean="0"/>
              <a:t>CERN on Friday 17 </a:t>
            </a:r>
            <a:r>
              <a:rPr lang="fr-CH" sz="2000" dirty="0" err="1" smtClean="0"/>
              <a:t>January</a:t>
            </a:r>
            <a:r>
              <a:rPr lang="fr-CH" sz="2000" dirty="0" smtClean="0"/>
              <a:t> 2020</a:t>
            </a:r>
            <a:br>
              <a:rPr lang="fr-CH" sz="2000" dirty="0" smtClean="0"/>
            </a:br>
            <a:r>
              <a:rPr lang="fr-CH" sz="1800" dirty="0" smtClean="0"/>
              <a:t>Control Center</a:t>
            </a:r>
            <a:endParaRPr lang="en-GB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2058" y="1496234"/>
            <a:ext cx="8339883" cy="48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07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A2E2-FFD1-424B-9D6F-A6293A537FF4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0" y="726884"/>
            <a:ext cx="8100000" cy="572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32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A2E2-FFD1-424B-9D6F-A6293A537FF4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0" y="726884"/>
            <a:ext cx="8100000" cy="572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91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034607" y="692696"/>
            <a:ext cx="7074786" cy="636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r>
              <a:rPr lang="fr-CH" sz="2000" kern="0" dirty="0" err="1" smtClean="0"/>
              <a:t>Visit</a:t>
            </a:r>
            <a:r>
              <a:rPr lang="fr-CH" sz="2000" kern="0" dirty="0" smtClean="0"/>
              <a:t> to </a:t>
            </a:r>
            <a:r>
              <a:rPr lang="fr-CH" sz="2000" kern="0" dirty="0"/>
              <a:t>ESRF Grenoble</a:t>
            </a:r>
            <a:br>
              <a:rPr lang="fr-CH" sz="2000" kern="0" dirty="0"/>
            </a:br>
            <a:r>
              <a:rPr lang="fr-CH" sz="1800" kern="0" dirty="0" smtClean="0"/>
              <a:t>Friday </a:t>
            </a:r>
            <a:r>
              <a:rPr lang="fr-CH" sz="1800" kern="0" dirty="0"/>
              <a:t>3</a:t>
            </a:r>
            <a:r>
              <a:rPr lang="fr-CH" sz="1800" kern="0" dirty="0" smtClean="0"/>
              <a:t>1 </a:t>
            </a:r>
            <a:r>
              <a:rPr lang="fr-CH" sz="1800" kern="0" dirty="0" err="1"/>
              <a:t>January</a:t>
            </a:r>
            <a:r>
              <a:rPr lang="fr-CH" sz="1800" kern="0" dirty="0"/>
              <a:t> </a:t>
            </a:r>
            <a:r>
              <a:rPr lang="fr-CH" sz="1800" kern="0" dirty="0" smtClean="0"/>
              <a:t>2020</a:t>
            </a:r>
            <a:endParaRPr lang="en-GB" sz="2000" kern="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>
          <a:xfrm>
            <a:off x="206375" y="1518683"/>
            <a:ext cx="8731250" cy="3638509"/>
          </a:xfrm>
          <a:prstGeom prst="rect">
            <a:avLst/>
          </a:prstGeom>
        </p:spPr>
      </p:pic>
      <p:pic>
        <p:nvPicPr>
          <p:cNvPr id="12" name="Image 14" descr="logo_couv.jpg"/>
          <p:cNvPicPr>
            <a:picLocks noChangeAspect="1"/>
          </p:cNvPicPr>
          <p:nvPr/>
        </p:nvPicPr>
        <p:blipFill rotWithShape="1">
          <a:blip r:embed="rId3" cstate="print"/>
          <a:srcRect t="12764" b="34730"/>
          <a:stretch/>
        </p:blipFill>
        <p:spPr>
          <a:xfrm>
            <a:off x="972000" y="4797152"/>
            <a:ext cx="7200000" cy="1512168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985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034607" y="692696"/>
            <a:ext cx="7074786" cy="636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r>
              <a:rPr lang="fr-CH" sz="2000" kern="0" dirty="0" err="1" smtClean="0"/>
              <a:t>Visit</a:t>
            </a:r>
            <a:r>
              <a:rPr lang="fr-CH" sz="2000" kern="0" dirty="0" smtClean="0"/>
              <a:t> to </a:t>
            </a:r>
            <a:r>
              <a:rPr lang="fr-CH" sz="2000" kern="0" dirty="0"/>
              <a:t>ESRF Grenoble</a:t>
            </a:r>
            <a:br>
              <a:rPr lang="fr-CH" sz="2000" kern="0" dirty="0"/>
            </a:br>
            <a:r>
              <a:rPr lang="fr-CH" sz="1800" kern="0" dirty="0" smtClean="0"/>
              <a:t>Friday </a:t>
            </a:r>
            <a:r>
              <a:rPr lang="fr-CH" sz="1800" kern="0" dirty="0"/>
              <a:t>3</a:t>
            </a:r>
            <a:r>
              <a:rPr lang="fr-CH" sz="1800" kern="0" dirty="0" smtClean="0"/>
              <a:t>1 </a:t>
            </a:r>
            <a:r>
              <a:rPr lang="fr-CH" sz="1800" kern="0" dirty="0" err="1"/>
              <a:t>January</a:t>
            </a:r>
            <a:r>
              <a:rPr lang="fr-CH" sz="1800" kern="0" dirty="0"/>
              <a:t> </a:t>
            </a:r>
            <a:r>
              <a:rPr lang="fr-CH" sz="1800" kern="0" dirty="0" smtClean="0"/>
              <a:t>2020</a:t>
            </a:r>
            <a:endParaRPr lang="en-GB" sz="2000" kern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0768"/>
            <a:ext cx="4860000" cy="36431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6496" y="2780928"/>
            <a:ext cx="4860000" cy="36431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644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JUAS and the EIC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00808"/>
            <a:ext cx="8496944" cy="4896543"/>
          </a:xfrm>
        </p:spPr>
        <p:txBody>
          <a:bodyPr/>
          <a:lstStyle/>
          <a:p>
            <a:r>
              <a:rPr lang="en-GB" dirty="0"/>
              <a:t>Thanks to Andrei Seryi (former JUAS lecturer and Advisory Board member) for this opportunity </a:t>
            </a:r>
            <a:r>
              <a:rPr lang="en-GB" dirty="0" smtClean="0"/>
              <a:t>to talk about the existing and potential relations between JUAS and the EIC.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5515742" cy="216023"/>
          </a:xfrm>
        </p:spPr>
        <p:txBody>
          <a:bodyPr/>
          <a:lstStyle/>
          <a:p>
            <a:r>
              <a:rPr lang="en-US" dirty="0" smtClean="0"/>
              <a:t>J.M. Jowett, EIC Workshop – Promoting Collaboration on the Electron-Ion Collider, 8/10/2020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54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034607" y="260648"/>
            <a:ext cx="7074786" cy="636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r>
              <a:rPr lang="fr-CH" sz="2000" kern="0" dirty="0" err="1" smtClean="0"/>
              <a:t>Visit</a:t>
            </a:r>
            <a:r>
              <a:rPr lang="fr-CH" sz="2000" kern="0" dirty="0" smtClean="0"/>
              <a:t> to </a:t>
            </a:r>
            <a:r>
              <a:rPr lang="fr-CH" sz="2000" kern="0" dirty="0"/>
              <a:t>ESRF Grenoble</a:t>
            </a:r>
            <a:br>
              <a:rPr lang="fr-CH" sz="2000" kern="0" dirty="0"/>
            </a:br>
            <a:r>
              <a:rPr lang="fr-CH" sz="1800" kern="0" dirty="0"/>
              <a:t>Friday 31 </a:t>
            </a:r>
            <a:r>
              <a:rPr lang="fr-CH" sz="1800" kern="0" dirty="0" err="1"/>
              <a:t>January</a:t>
            </a:r>
            <a:r>
              <a:rPr lang="fr-CH" sz="1800" kern="0" dirty="0"/>
              <a:t> 2020</a:t>
            </a:r>
            <a:endParaRPr lang="en-GB" sz="2000" kern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808335"/>
            <a:ext cx="4860000" cy="3645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4860000" cy="3645001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10" idx="0"/>
          </p:cNvCxnSpPr>
          <p:nvPr/>
        </p:nvCxnSpPr>
        <p:spPr>
          <a:xfrm flipH="1" flipV="1">
            <a:off x="1259632" y="3573016"/>
            <a:ext cx="205950" cy="151216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79512" y="5085184"/>
            <a:ext cx="2572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>
                <a:solidFill>
                  <a:srgbClr val="FF0000"/>
                </a:solidFill>
                <a:latin typeface="+mn-lt"/>
              </a:rPr>
              <a:t>P. Raimondi at the </a:t>
            </a:r>
            <a:r>
              <a:rPr lang="fr-CH" sz="1400" dirty="0" err="1" smtClean="0">
                <a:solidFill>
                  <a:srgbClr val="FF0000"/>
                </a:solidFill>
                <a:latin typeface="+mn-lt"/>
              </a:rPr>
              <a:t>controls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61121" y="1591072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 smtClean="0">
                <a:latin typeface="+mn-lt"/>
              </a:rPr>
              <a:t>During</a:t>
            </a:r>
            <a:r>
              <a:rPr lang="fr-CH" sz="1400" dirty="0" smtClean="0">
                <a:latin typeface="+mn-lt"/>
              </a:rPr>
              <a:t> the </a:t>
            </a:r>
            <a:r>
              <a:rPr lang="fr-CH" sz="1400" dirty="0" err="1" smtClean="0">
                <a:latin typeface="+mn-lt"/>
              </a:rPr>
              <a:t>commissioning</a:t>
            </a:r>
            <a:r>
              <a:rPr lang="fr-CH" sz="1400" dirty="0" smtClean="0">
                <a:latin typeface="+mn-lt"/>
              </a:rPr>
              <a:t> of the new </a:t>
            </a:r>
            <a:r>
              <a:rPr lang="fr-CH" sz="1400" dirty="0" err="1" smtClean="0">
                <a:latin typeface="+mn-lt"/>
              </a:rPr>
              <a:t>storage</a:t>
            </a:r>
            <a:r>
              <a:rPr lang="fr-CH" sz="1400" dirty="0" smtClean="0">
                <a:latin typeface="+mn-lt"/>
              </a:rPr>
              <a:t> ring</a:t>
            </a:r>
            <a:endParaRPr lang="en-GB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270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1034607" y="260648"/>
            <a:ext cx="7074786" cy="636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r>
              <a:rPr lang="fr-CH" sz="2000" kern="0" dirty="0" err="1" smtClean="0"/>
              <a:t>Visit</a:t>
            </a:r>
            <a:r>
              <a:rPr lang="fr-CH" sz="2000" kern="0" dirty="0" smtClean="0"/>
              <a:t> to </a:t>
            </a:r>
            <a:r>
              <a:rPr lang="fr-CH" sz="2000" kern="0" dirty="0"/>
              <a:t>ESRF Grenoble</a:t>
            </a:r>
            <a:br>
              <a:rPr lang="fr-CH" sz="2000" kern="0" dirty="0"/>
            </a:br>
            <a:r>
              <a:rPr lang="fr-CH" sz="1800" kern="0" dirty="0"/>
              <a:t>Friday 31 </a:t>
            </a:r>
            <a:r>
              <a:rPr lang="fr-CH" sz="1800" kern="0" dirty="0" err="1"/>
              <a:t>January</a:t>
            </a:r>
            <a:r>
              <a:rPr lang="fr-CH" sz="1800" kern="0" dirty="0"/>
              <a:t> 2020</a:t>
            </a:r>
            <a:endParaRPr lang="en-GB" sz="2000" kern="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1540" y="1020014"/>
            <a:ext cx="8280920" cy="532859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47764" y="4221088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err="1" smtClean="0">
                <a:solidFill>
                  <a:srgbClr val="FFFF00"/>
                </a:solidFill>
                <a:latin typeface="+mn-lt"/>
              </a:rPr>
              <a:t>Unprecedentedly</a:t>
            </a:r>
            <a:r>
              <a:rPr lang="fr-CH" b="1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fr-CH" b="1" dirty="0" err="1" smtClean="0">
                <a:solidFill>
                  <a:srgbClr val="FFFF00"/>
                </a:solidFill>
                <a:latin typeface="+mn-lt"/>
              </a:rPr>
              <a:t>small</a:t>
            </a:r>
            <a:r>
              <a:rPr lang="fr-CH" b="1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fr-CH" b="1" dirty="0" err="1" smtClean="0">
                <a:solidFill>
                  <a:srgbClr val="FFFF00"/>
                </a:solidFill>
                <a:latin typeface="+mn-lt"/>
              </a:rPr>
              <a:t>emittances</a:t>
            </a:r>
            <a:r>
              <a:rPr lang="fr-CH" b="1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fr-CH" b="1" dirty="0" err="1" smtClean="0">
                <a:solidFill>
                  <a:srgbClr val="FFFF00"/>
                </a:solidFill>
                <a:latin typeface="+mn-lt"/>
              </a:rPr>
              <a:t>measured</a:t>
            </a:r>
            <a:r>
              <a:rPr lang="fr-CH" b="1" dirty="0" smtClean="0">
                <a:solidFill>
                  <a:srgbClr val="FFFF00"/>
                </a:solidFill>
                <a:latin typeface="+mn-lt"/>
              </a:rPr>
              <a:t> on the new </a:t>
            </a:r>
            <a:r>
              <a:rPr lang="fr-CH" b="1" dirty="0" err="1" smtClean="0">
                <a:solidFill>
                  <a:srgbClr val="FFFF00"/>
                </a:solidFill>
                <a:latin typeface="+mn-lt"/>
              </a:rPr>
              <a:t>storage</a:t>
            </a:r>
            <a:r>
              <a:rPr lang="fr-CH" b="1" dirty="0" smtClean="0">
                <a:solidFill>
                  <a:srgbClr val="FFFF00"/>
                </a:solidFill>
                <a:latin typeface="+mn-lt"/>
              </a:rPr>
              <a:t> ring</a:t>
            </a:r>
            <a:endParaRPr lang="en-GB" b="1" dirty="0">
              <a:solidFill>
                <a:srgbClr val="FFFF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062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237804" y="1563082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>
                <a:latin typeface="+mn-lt"/>
              </a:rPr>
              <a:t>Lecture and tutorial by Th. Perron on </a:t>
            </a:r>
            <a:r>
              <a:rPr lang="fr-CH" sz="1600" i="1" dirty="0" smtClean="0">
                <a:latin typeface="+mn-lt"/>
              </a:rPr>
              <a:t>Injection &amp; Extraction</a:t>
            </a:r>
            <a:endParaRPr lang="en-GB" sz="1600" i="1" dirty="0">
              <a:latin typeface="+mn-lt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1034607" y="260648"/>
            <a:ext cx="7074786" cy="636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r>
              <a:rPr lang="fr-CH" sz="2000" kern="0" dirty="0" err="1" smtClean="0"/>
              <a:t>Visit</a:t>
            </a:r>
            <a:r>
              <a:rPr lang="fr-CH" sz="2000" kern="0" dirty="0" smtClean="0"/>
              <a:t> to </a:t>
            </a:r>
            <a:r>
              <a:rPr lang="fr-CH" sz="2000" kern="0" dirty="0"/>
              <a:t>ESRF Grenoble</a:t>
            </a:r>
            <a:br>
              <a:rPr lang="fr-CH" sz="2000" kern="0" dirty="0"/>
            </a:br>
            <a:r>
              <a:rPr lang="fr-CH" sz="1800" kern="0" dirty="0"/>
              <a:t>Friday 31 </a:t>
            </a:r>
            <a:r>
              <a:rPr lang="fr-CH" sz="1800" kern="0" dirty="0" err="1"/>
              <a:t>January</a:t>
            </a:r>
            <a:r>
              <a:rPr lang="fr-CH" sz="1800" kern="0" dirty="0"/>
              <a:t> 2020</a:t>
            </a:r>
            <a:endParaRPr lang="en-GB" sz="2000" kern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2019"/>
            <a:ext cx="4860000" cy="3645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000" y="2708920"/>
            <a:ext cx="4860000" cy="36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9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A2E2-FFD1-424B-9D6F-A6293A537FF4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0" y="692696"/>
            <a:ext cx="8100000" cy="572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10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671482"/>
            <a:ext cx="6480720" cy="706437"/>
          </a:xfrm>
        </p:spPr>
        <p:txBody>
          <a:bodyPr/>
          <a:lstStyle/>
          <a:p>
            <a:r>
              <a:rPr lang="fr-CH" sz="2000" dirty="0" smtClean="0"/>
              <a:t>Mini-workshop on </a:t>
            </a:r>
            <a:r>
              <a:rPr lang="fr-CH" sz="2000" dirty="0" err="1" smtClean="0"/>
              <a:t>accelerator</a:t>
            </a:r>
            <a:r>
              <a:rPr lang="fr-CH" sz="2000" dirty="0" smtClean="0"/>
              <a:t> design</a:t>
            </a:r>
            <a:br>
              <a:rPr lang="fr-CH" sz="2000" dirty="0" smtClean="0"/>
            </a:br>
            <a:r>
              <a:rPr lang="fr-CH" sz="1800" dirty="0" smtClean="0"/>
              <a:t>Upgrade of SR </a:t>
            </a:r>
            <a:r>
              <a:rPr lang="fr-CH" sz="1800" dirty="0"/>
              <a:t>light source</a:t>
            </a:r>
            <a:endParaRPr lang="en-GB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4860000" cy="3645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000" y="2701470"/>
            <a:ext cx="4860000" cy="3645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90847" y="1885806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 smtClean="0">
                <a:latin typeface="+mn-lt"/>
              </a:rPr>
              <a:t>Working</a:t>
            </a:r>
            <a:r>
              <a:rPr lang="fr-CH" sz="1400" dirty="0" smtClean="0">
                <a:latin typeface="+mn-lt"/>
              </a:rPr>
              <a:t> in </a:t>
            </a:r>
            <a:r>
              <a:rPr lang="fr-CH" sz="1400" dirty="0" err="1" smtClean="0">
                <a:latin typeface="+mn-lt"/>
              </a:rPr>
              <a:t>topical</a:t>
            </a:r>
            <a:r>
              <a:rPr lang="fr-CH" sz="1400" dirty="0" smtClean="0">
                <a:latin typeface="+mn-lt"/>
              </a:rPr>
              <a:t> groups</a:t>
            </a:r>
            <a:endParaRPr lang="en-GB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391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671482"/>
            <a:ext cx="6480720" cy="706437"/>
          </a:xfrm>
        </p:spPr>
        <p:txBody>
          <a:bodyPr/>
          <a:lstStyle/>
          <a:p>
            <a:r>
              <a:rPr lang="fr-CH" sz="2000" dirty="0"/>
              <a:t>Report on </a:t>
            </a:r>
            <a:r>
              <a:rPr lang="fr-CH" sz="2000" dirty="0" err="1" smtClean="0"/>
              <a:t>accelerator</a:t>
            </a:r>
            <a:r>
              <a:rPr lang="fr-CH" sz="2000" dirty="0" smtClean="0"/>
              <a:t> </a:t>
            </a:r>
            <a:r>
              <a:rPr lang="fr-CH" sz="2000" dirty="0"/>
              <a:t>design </a:t>
            </a:r>
            <a:r>
              <a:rPr lang="fr-CH" sz="2000" dirty="0" smtClean="0"/>
              <a:t>mini-workshop</a:t>
            </a:r>
            <a:br>
              <a:rPr lang="fr-CH" sz="2000" dirty="0" smtClean="0"/>
            </a:br>
            <a:r>
              <a:rPr lang="fr-CH" sz="1800" dirty="0" smtClean="0"/>
              <a:t>Upgrade of SR </a:t>
            </a:r>
            <a:r>
              <a:rPr lang="fr-CH" sz="1800" dirty="0"/>
              <a:t>light source</a:t>
            </a:r>
            <a:endParaRPr lang="en-GB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4860000" cy="3645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000" y="2682525"/>
            <a:ext cx="4860000" cy="3645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60000" y="1527278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latin typeface="+mn-lt"/>
              </a:rPr>
              <a:t>Ph. Bryant </a:t>
            </a:r>
            <a:r>
              <a:rPr lang="fr-CH" sz="1400" dirty="0" err="1" smtClean="0">
                <a:latin typeface="+mn-lt"/>
              </a:rPr>
              <a:t>guiding</a:t>
            </a:r>
            <a:r>
              <a:rPr lang="fr-CH" sz="1400" dirty="0" smtClean="0">
                <a:latin typeface="+mn-lt"/>
              </a:rPr>
              <a:t> the </a:t>
            </a:r>
            <a:r>
              <a:rPr lang="fr-CH" sz="1400" dirty="0" err="1" smtClean="0">
                <a:latin typeface="+mn-lt"/>
              </a:rPr>
              <a:t>students</a:t>
            </a:r>
            <a:endParaRPr lang="en-GB" sz="14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5648" y="6002691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400" dirty="0" smtClean="0">
                <a:latin typeface="+mn-lt"/>
              </a:rPr>
              <a:t>Oral </a:t>
            </a:r>
            <a:r>
              <a:rPr lang="fr-CH" sz="1400" dirty="0" err="1" smtClean="0">
                <a:latin typeface="+mn-lt"/>
              </a:rPr>
              <a:t>presentations</a:t>
            </a:r>
            <a:r>
              <a:rPr lang="fr-CH" sz="1400" dirty="0" smtClean="0">
                <a:latin typeface="+mn-lt"/>
              </a:rPr>
              <a:t> of the </a:t>
            </a:r>
            <a:r>
              <a:rPr lang="fr-CH" sz="1400" dirty="0" err="1" smtClean="0">
                <a:latin typeface="+mn-lt"/>
              </a:rPr>
              <a:t>work</a:t>
            </a:r>
            <a:endParaRPr lang="en-GB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0150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671482"/>
            <a:ext cx="6480720" cy="706437"/>
          </a:xfrm>
        </p:spPr>
        <p:txBody>
          <a:bodyPr/>
          <a:lstStyle/>
          <a:p>
            <a:r>
              <a:rPr lang="fr-CH" sz="2000" dirty="0"/>
              <a:t>Report on </a:t>
            </a:r>
            <a:r>
              <a:rPr lang="fr-CH" sz="2000" dirty="0" err="1" smtClean="0"/>
              <a:t>accelerator</a:t>
            </a:r>
            <a:r>
              <a:rPr lang="fr-CH" sz="2000" dirty="0" smtClean="0"/>
              <a:t> </a:t>
            </a:r>
            <a:r>
              <a:rPr lang="fr-CH" sz="2000" dirty="0"/>
              <a:t>design </a:t>
            </a:r>
            <a:r>
              <a:rPr lang="fr-CH" sz="2000" dirty="0" smtClean="0"/>
              <a:t>mini-workshop</a:t>
            </a:r>
            <a:br>
              <a:rPr lang="fr-CH" sz="2000" dirty="0" smtClean="0"/>
            </a:br>
            <a:r>
              <a:rPr lang="fr-CH" sz="1800" dirty="0" smtClean="0"/>
              <a:t>Upgrade of SR </a:t>
            </a:r>
            <a:r>
              <a:rPr lang="fr-CH" sz="1800" dirty="0"/>
              <a:t>light source</a:t>
            </a:r>
            <a:endParaRPr lang="en-GB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88840"/>
            <a:ext cx="4320000" cy="33622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1253" t="10985" r="20097" b="18222"/>
          <a:stretch/>
        </p:blipFill>
        <p:spPr>
          <a:xfrm>
            <a:off x="4644008" y="1988840"/>
            <a:ext cx="4320000" cy="33394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4831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671482"/>
            <a:ext cx="6480720" cy="706437"/>
          </a:xfrm>
        </p:spPr>
        <p:txBody>
          <a:bodyPr/>
          <a:lstStyle/>
          <a:p>
            <a:r>
              <a:rPr lang="fr-CH" sz="2000" dirty="0"/>
              <a:t>Report on </a:t>
            </a:r>
            <a:r>
              <a:rPr lang="fr-CH" sz="2000" dirty="0" err="1" smtClean="0"/>
              <a:t>accelerator</a:t>
            </a:r>
            <a:r>
              <a:rPr lang="fr-CH" sz="2000" dirty="0" smtClean="0"/>
              <a:t> </a:t>
            </a:r>
            <a:r>
              <a:rPr lang="fr-CH" sz="2000" dirty="0"/>
              <a:t>design </a:t>
            </a:r>
            <a:r>
              <a:rPr lang="fr-CH" sz="2000" dirty="0" smtClean="0"/>
              <a:t>mini-workshop</a:t>
            </a:r>
            <a:br>
              <a:rPr lang="fr-CH" sz="2000" dirty="0" smtClean="0"/>
            </a:br>
            <a:r>
              <a:rPr lang="fr-CH" sz="1800" dirty="0" smtClean="0"/>
              <a:t>Upgrade of SR </a:t>
            </a:r>
            <a:r>
              <a:rPr lang="fr-CH" sz="1800" dirty="0"/>
              <a:t>light </a:t>
            </a:r>
            <a:r>
              <a:rPr lang="fr-CH" sz="1800" dirty="0" smtClean="0"/>
              <a:t>source: </a:t>
            </a:r>
            <a:r>
              <a:rPr lang="fr-CH" sz="1800" dirty="0" err="1" smtClean="0"/>
              <a:t>lattice</a:t>
            </a:r>
            <a:r>
              <a:rPr lang="fr-CH" sz="1800" dirty="0" smtClean="0"/>
              <a:t>, tune, </a:t>
            </a:r>
            <a:r>
              <a:rPr lang="fr-CH" sz="1800" dirty="0" err="1" smtClean="0"/>
              <a:t>chromaticity</a:t>
            </a:r>
            <a:endParaRPr lang="en-GB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68" y="1406102"/>
            <a:ext cx="4320000" cy="24287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718" y="1406102"/>
            <a:ext cx="4320000" cy="24287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068" y="3952588"/>
            <a:ext cx="4320000" cy="24287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3718" y="3952588"/>
            <a:ext cx="4320000" cy="24287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034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92696"/>
            <a:ext cx="6768752" cy="706437"/>
          </a:xfrm>
        </p:spPr>
        <p:txBody>
          <a:bodyPr/>
          <a:lstStyle/>
          <a:p>
            <a:r>
              <a:rPr lang="fr-CH" sz="2000" dirty="0"/>
              <a:t>Report on </a:t>
            </a:r>
            <a:r>
              <a:rPr lang="fr-CH" sz="2000" dirty="0" err="1" smtClean="0"/>
              <a:t>accelerator</a:t>
            </a:r>
            <a:r>
              <a:rPr lang="fr-CH" sz="2000" dirty="0" smtClean="0"/>
              <a:t> </a:t>
            </a:r>
            <a:r>
              <a:rPr lang="fr-CH" sz="2000" dirty="0"/>
              <a:t>design </a:t>
            </a:r>
            <a:r>
              <a:rPr lang="fr-CH" sz="2000" dirty="0" smtClean="0"/>
              <a:t>mini-workshop</a:t>
            </a:r>
            <a:br>
              <a:rPr lang="fr-CH" sz="2000" dirty="0" smtClean="0"/>
            </a:br>
            <a:r>
              <a:rPr lang="fr-CH" sz="1800" dirty="0" smtClean="0"/>
              <a:t>Upgrade of SR </a:t>
            </a:r>
            <a:r>
              <a:rPr lang="fr-CH" sz="1800" dirty="0"/>
              <a:t>light </a:t>
            </a:r>
            <a:r>
              <a:rPr lang="fr-CH" sz="1800" dirty="0" smtClean="0"/>
              <a:t>source: </a:t>
            </a:r>
            <a:r>
              <a:rPr lang="fr-CH" sz="1800" dirty="0" err="1" smtClean="0"/>
              <a:t>closed</a:t>
            </a:r>
            <a:r>
              <a:rPr lang="fr-CH" sz="1800" dirty="0" smtClean="0"/>
              <a:t> </a:t>
            </a:r>
            <a:r>
              <a:rPr lang="fr-CH" sz="1800" dirty="0" err="1" smtClean="0"/>
              <a:t>orbit</a:t>
            </a:r>
            <a:r>
              <a:rPr lang="fr-CH" sz="1800" dirty="0" smtClean="0"/>
              <a:t>, injection, RF, vacuum </a:t>
            </a:r>
            <a:endParaRPr lang="en-GB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550" y="3952587"/>
            <a:ext cx="4320000" cy="24287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488" y="1412776"/>
            <a:ext cx="4320000" cy="24287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550" y="1412776"/>
            <a:ext cx="4320000" cy="24287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4488" y="3933056"/>
            <a:ext cx="4320000" cy="24287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3034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A2E2-FFD1-424B-9D6F-A6293A537FF4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0" y="726883"/>
            <a:ext cx="8100000" cy="572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95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/>
              <a:t>JUAS mission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3240360"/>
          </a:xfrm>
        </p:spPr>
        <p:txBody>
          <a:bodyPr>
            <a:noAutofit/>
          </a:bodyPr>
          <a:lstStyle/>
          <a:p>
            <a:pPr algn="just"/>
            <a:r>
              <a:rPr lang="en-US" sz="2000" dirty="0"/>
              <a:t>Since 1994, the Joint Universities Accelerator School (JUAS) </a:t>
            </a:r>
            <a:r>
              <a:rPr lang="en-US" sz="2000" dirty="0" smtClean="0"/>
              <a:t>has provided in-depth </a:t>
            </a:r>
            <a:r>
              <a:rPr lang="en-US" sz="2000" dirty="0"/>
              <a:t>training in the </a:t>
            </a:r>
            <a:r>
              <a:rPr lang="en-US" sz="2000" b="1" dirty="0"/>
              <a:t>science, technology and applications of particle accelerators</a:t>
            </a:r>
            <a:r>
              <a:rPr lang="en-US" sz="2000" dirty="0"/>
              <a:t> to graduate students from its Partner Universities, as well as  from other institutions</a:t>
            </a:r>
          </a:p>
          <a:p>
            <a:pPr algn="just"/>
            <a:r>
              <a:rPr lang="en-US" sz="2000" dirty="0"/>
              <a:t>For this purpose, JUAS holds </a:t>
            </a:r>
            <a:r>
              <a:rPr lang="en-US" sz="2000" b="1" dirty="0"/>
              <a:t>two five-week courses</a:t>
            </a:r>
            <a:r>
              <a:rPr lang="en-US" sz="2000" dirty="0"/>
              <a:t> yearly at the European Scientific Institute (ESI) in </a:t>
            </a:r>
            <a:r>
              <a:rPr lang="en-US" sz="2000" dirty="0" err="1"/>
              <a:t>Archamps</a:t>
            </a:r>
            <a:r>
              <a:rPr lang="en-US" sz="2000" dirty="0"/>
              <a:t>, France, taught by renowned experts from universities and laboratories </a:t>
            </a:r>
            <a:r>
              <a:rPr lang="en-GB" sz="2000" dirty="0"/>
              <a:t>and accredited by the Partner Universities:</a:t>
            </a:r>
            <a:endParaRPr lang="en-US" sz="2000" dirty="0"/>
          </a:p>
          <a:p>
            <a:pPr lvl="1" algn="just"/>
            <a:r>
              <a:rPr lang="en-US" sz="1800" dirty="0"/>
              <a:t>A course on the Science of Particle Accelerators</a:t>
            </a:r>
          </a:p>
          <a:p>
            <a:pPr lvl="1" algn="just"/>
            <a:r>
              <a:rPr lang="en-US" sz="1800" dirty="0"/>
              <a:t>A course on the Technology and Applications of Particle Accelerators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8" y="6669361"/>
            <a:ext cx="5371726" cy="188639"/>
          </a:xfrm>
        </p:spPr>
        <p:txBody>
          <a:bodyPr/>
          <a:lstStyle/>
          <a:p>
            <a:r>
              <a:rPr lang="en-US" dirty="0" smtClean="0"/>
              <a:t>J.M. Jowett, EIC Workshop – Promoting Collaboration on the Electron-Ion Collider, 8/10/2020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740976" y="5513457"/>
            <a:ext cx="435130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700" b="1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http://www.juas.eu</a:t>
            </a:r>
            <a:r>
              <a:rPr lang="fr-CH" sz="2700" b="1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GB" sz="2700" b="1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68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00" y="1916832"/>
            <a:ext cx="8856000" cy="3854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000" dirty="0" smtClean="0"/>
              <a:t>JUAS 2020 Course 1 in a </a:t>
            </a:r>
            <a:r>
              <a:rPr lang="fr-CH" sz="2000" dirty="0" err="1" smtClean="0"/>
              <a:t>nutshell</a:t>
            </a:r>
            <a:r>
              <a:rPr lang="fr-CH" sz="2000" dirty="0" smtClean="0"/>
              <a:t> [1/2]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4121169" y="2636912"/>
            <a:ext cx="1170911" cy="20528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21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00" y="1870953"/>
            <a:ext cx="8856000" cy="34041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000" dirty="0" smtClean="0"/>
              <a:t>JUAS 2020 Course 1 in a </a:t>
            </a:r>
            <a:r>
              <a:rPr lang="fr-CH" sz="2000" dirty="0" err="1" smtClean="0"/>
              <a:t>nutshell</a:t>
            </a:r>
            <a:r>
              <a:rPr lang="fr-CH" sz="2000" dirty="0" smtClean="0"/>
              <a:t> [2/2]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JUAS 2020 Advisory Board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44000" y="3465004"/>
            <a:ext cx="4937199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6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025" y="575205"/>
            <a:ext cx="5832648" cy="981587"/>
          </a:xfrm>
        </p:spPr>
        <p:txBody>
          <a:bodyPr/>
          <a:lstStyle/>
          <a:p>
            <a:pPr lvl="0">
              <a:spcBef>
                <a:spcPct val="20000"/>
              </a:spcBef>
            </a:pPr>
            <a:r>
              <a:rPr lang="fr-CH" sz="2000" dirty="0"/>
              <a:t>JUAS Course 2</a:t>
            </a:r>
            <a:br>
              <a:rPr lang="fr-CH" sz="2000" dirty="0"/>
            </a:br>
            <a:r>
              <a:rPr lang="fr-CH" sz="1800" i="1" dirty="0"/>
              <a:t>The </a:t>
            </a:r>
            <a:r>
              <a:rPr lang="fr-CH" sz="1800" i="1" dirty="0" err="1"/>
              <a:t>technology</a:t>
            </a:r>
            <a:r>
              <a:rPr lang="fr-CH" sz="1800" i="1" dirty="0"/>
              <a:t> and applications of </a:t>
            </a:r>
            <a:r>
              <a:rPr lang="fr-CH" sz="1800" i="1" dirty="0" err="1"/>
              <a:t>particle</a:t>
            </a:r>
            <a:r>
              <a:rPr lang="fr-CH" sz="1800" i="1" dirty="0"/>
              <a:t> </a:t>
            </a:r>
            <a:r>
              <a:rPr lang="fr-CH" sz="1800" i="1" dirty="0" err="1"/>
              <a:t>accelerators</a:t>
            </a:r>
            <a:r>
              <a:rPr lang="fr-CH" sz="1800" i="1" dirty="0"/>
              <a:t/>
            </a:r>
            <a:br>
              <a:rPr lang="fr-CH" sz="1800" i="1" dirty="0"/>
            </a:br>
            <a:r>
              <a:rPr lang="fr-CH" sz="1800" dirty="0" smtClean="0">
                <a:effectLst/>
                <a:ea typeface="+mn-ea"/>
                <a:cs typeface="+mn-cs"/>
              </a:rPr>
              <a:t>17 </a:t>
            </a:r>
            <a:r>
              <a:rPr lang="fr-CH" sz="1800" dirty="0" err="1">
                <a:effectLst/>
                <a:ea typeface="+mn-ea"/>
                <a:cs typeface="+mn-cs"/>
              </a:rPr>
              <a:t>February</a:t>
            </a:r>
            <a:r>
              <a:rPr lang="fr-CH" sz="1800" dirty="0">
                <a:effectLst/>
                <a:ea typeface="+mn-ea"/>
                <a:cs typeface="+mn-cs"/>
              </a:rPr>
              <a:t> – </a:t>
            </a:r>
            <a:r>
              <a:rPr lang="fr-CH" sz="1800" dirty="0" smtClean="0">
                <a:effectLst/>
                <a:ea typeface="+mn-ea"/>
                <a:cs typeface="+mn-cs"/>
              </a:rPr>
              <a:t>19 </a:t>
            </a:r>
            <a:r>
              <a:rPr lang="fr-CH" sz="1800" dirty="0">
                <a:effectLst/>
                <a:ea typeface="+mn-ea"/>
                <a:cs typeface="+mn-cs"/>
              </a:rPr>
              <a:t>March </a:t>
            </a:r>
            <a:r>
              <a:rPr lang="fr-CH" sz="1800" dirty="0" smtClean="0">
                <a:effectLst/>
                <a:ea typeface="+mn-ea"/>
                <a:cs typeface="+mn-cs"/>
              </a:rPr>
              <a:t>2020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8639" y="1532451"/>
            <a:ext cx="7866721" cy="48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88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0" y="726883"/>
            <a:ext cx="8100000" cy="572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0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548680"/>
            <a:ext cx="6480720" cy="706437"/>
          </a:xfrm>
        </p:spPr>
        <p:txBody>
          <a:bodyPr/>
          <a:lstStyle/>
          <a:p>
            <a:r>
              <a:rPr lang="fr-CH" sz="2000" dirty="0" err="1" smtClean="0"/>
              <a:t>Visit</a:t>
            </a:r>
            <a:r>
              <a:rPr lang="fr-CH" sz="2000" dirty="0" smtClean="0"/>
              <a:t> to </a:t>
            </a:r>
            <a:r>
              <a:rPr lang="fr-CH" sz="2000" dirty="0" smtClean="0"/>
              <a:t>CERN</a:t>
            </a:r>
            <a:br>
              <a:rPr lang="fr-CH" sz="2000" dirty="0" smtClean="0"/>
            </a:br>
            <a:r>
              <a:rPr lang="fr-CH" sz="1800" dirty="0" smtClean="0"/>
              <a:t>Friday 21 </a:t>
            </a:r>
            <a:r>
              <a:rPr lang="fr-CH" sz="1800" dirty="0" err="1" smtClean="0"/>
              <a:t>February</a:t>
            </a:r>
            <a:r>
              <a:rPr lang="fr-CH" sz="1800" dirty="0" smtClean="0"/>
              <a:t> 2020</a:t>
            </a:r>
            <a:endParaRPr lang="en-GB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3" y="1368176"/>
            <a:ext cx="4860000" cy="3645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708920"/>
            <a:ext cx="4860000" cy="3645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843" y="5013176"/>
            <a:ext cx="2474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>
                <a:latin typeface="+mn-lt"/>
              </a:rPr>
              <a:t>A. </a:t>
            </a:r>
            <a:r>
              <a:rPr lang="fr-CH" sz="1400" dirty="0" err="1" smtClean="0">
                <a:latin typeface="+mn-lt"/>
              </a:rPr>
              <a:t>Sapountzis</a:t>
            </a:r>
            <a:r>
              <a:rPr lang="fr-CH" sz="1400" dirty="0" smtClean="0">
                <a:latin typeface="+mn-lt"/>
              </a:rPr>
              <a:t> </a:t>
            </a:r>
            <a:r>
              <a:rPr lang="fr-CH" sz="1400" dirty="0" err="1" smtClean="0">
                <a:latin typeface="+mn-lt"/>
              </a:rPr>
              <a:t>explaining</a:t>
            </a:r>
            <a:r>
              <a:rPr lang="fr-CH" sz="1400" dirty="0" smtClean="0">
                <a:latin typeface="+mn-lt"/>
              </a:rPr>
              <a:t> surface </a:t>
            </a:r>
            <a:r>
              <a:rPr lang="fr-CH" sz="1400" dirty="0" err="1" smtClean="0">
                <a:latin typeface="+mn-lt"/>
              </a:rPr>
              <a:t>treatments</a:t>
            </a:r>
            <a:r>
              <a:rPr lang="fr-CH" sz="1400" dirty="0" smtClean="0">
                <a:latin typeface="+mn-lt"/>
              </a:rPr>
              <a:t> for UHV </a:t>
            </a:r>
            <a:endParaRPr lang="en-GB" sz="14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3200" y="2182564"/>
            <a:ext cx="2590768" cy="526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>
                <a:latin typeface="+mn-lt"/>
              </a:rPr>
              <a:t>H. De </a:t>
            </a:r>
            <a:r>
              <a:rPr lang="fr-CH" sz="1400" dirty="0" err="1" smtClean="0">
                <a:latin typeface="+mn-lt"/>
              </a:rPr>
              <a:t>Gransaignes</a:t>
            </a:r>
            <a:r>
              <a:rPr lang="fr-CH" sz="1400" dirty="0" smtClean="0">
                <a:latin typeface="+mn-lt"/>
              </a:rPr>
              <a:t> </a:t>
            </a:r>
            <a:r>
              <a:rPr lang="fr-CH" sz="1400" dirty="0" err="1" smtClean="0">
                <a:latin typeface="+mn-lt"/>
              </a:rPr>
              <a:t>showing</a:t>
            </a:r>
            <a:r>
              <a:rPr lang="fr-CH" sz="1400" dirty="0" smtClean="0">
                <a:latin typeface="+mn-lt"/>
              </a:rPr>
              <a:t> Alvarez RF </a:t>
            </a:r>
            <a:r>
              <a:rPr lang="fr-CH" sz="1400" dirty="0" err="1" smtClean="0">
                <a:latin typeface="+mn-lt"/>
              </a:rPr>
              <a:t>cavities</a:t>
            </a:r>
            <a:r>
              <a:rPr lang="fr-CH" sz="1400" dirty="0" smtClean="0">
                <a:latin typeface="+mn-lt"/>
              </a:rPr>
              <a:t> at LINAC4 </a:t>
            </a:r>
            <a:endParaRPr lang="en-GB" sz="14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36296" y="1484784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rgbClr val="FF0000"/>
                </a:solidFill>
                <a:latin typeface="+mn-lt"/>
              </a:rPr>
              <a:t>JUAS </a:t>
            </a:r>
            <a:r>
              <a:rPr lang="fr-CH" sz="1400" dirty="0" err="1" smtClean="0">
                <a:solidFill>
                  <a:srgbClr val="FF0000"/>
                </a:solidFill>
                <a:latin typeface="+mn-lt"/>
              </a:rPr>
              <a:t>alumnus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12" name="Straight Arrow Connector 11"/>
          <p:cNvCxnSpPr>
            <a:stCxn id="6" idx="2"/>
          </p:cNvCxnSpPr>
          <p:nvPr/>
        </p:nvCxnSpPr>
        <p:spPr>
          <a:xfrm flipH="1">
            <a:off x="7596336" y="1792561"/>
            <a:ext cx="324036" cy="48431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41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548680"/>
            <a:ext cx="6480720" cy="706437"/>
          </a:xfrm>
        </p:spPr>
        <p:txBody>
          <a:bodyPr/>
          <a:lstStyle/>
          <a:p>
            <a:r>
              <a:rPr lang="fr-CH" sz="2000" dirty="0" err="1" smtClean="0"/>
              <a:t>Visit</a:t>
            </a:r>
            <a:r>
              <a:rPr lang="fr-CH" sz="2000" dirty="0" smtClean="0"/>
              <a:t> to </a:t>
            </a:r>
            <a:r>
              <a:rPr lang="fr-CH" sz="2000" dirty="0" smtClean="0"/>
              <a:t>CERN</a:t>
            </a:r>
            <a:br>
              <a:rPr lang="fr-CH" sz="2000" dirty="0" smtClean="0"/>
            </a:br>
            <a:r>
              <a:rPr lang="fr-CH" sz="1800" dirty="0" smtClean="0"/>
              <a:t>Friday 21 </a:t>
            </a:r>
            <a:r>
              <a:rPr lang="fr-CH" sz="1800" dirty="0" err="1" smtClean="0"/>
              <a:t>February</a:t>
            </a:r>
            <a:r>
              <a:rPr lang="fr-CH" sz="1800" dirty="0" smtClean="0"/>
              <a:t> 2020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4860000" cy="3645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000" y="2715503"/>
            <a:ext cx="4860000" cy="3645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49756" y="1824098"/>
            <a:ext cx="4104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 smtClean="0">
                <a:latin typeface="+mn-lt"/>
              </a:rPr>
              <a:t>Visiting</a:t>
            </a:r>
            <a:r>
              <a:rPr lang="fr-CH" sz="1400" dirty="0" smtClean="0">
                <a:latin typeface="+mn-lt"/>
              </a:rPr>
              <a:t> the Antiproton </a:t>
            </a:r>
            <a:r>
              <a:rPr lang="fr-CH" sz="1400" dirty="0" err="1" smtClean="0">
                <a:latin typeface="+mn-lt"/>
              </a:rPr>
              <a:t>Complex</a:t>
            </a:r>
            <a:r>
              <a:rPr lang="fr-CH" sz="1400" dirty="0" smtClean="0">
                <a:latin typeface="+mn-lt"/>
              </a:rPr>
              <a:t> </a:t>
            </a:r>
            <a:r>
              <a:rPr lang="fr-CH" sz="1400" dirty="0" err="1" smtClean="0">
                <a:latin typeface="+mn-lt"/>
              </a:rPr>
              <a:t>with</a:t>
            </a:r>
            <a:r>
              <a:rPr lang="fr-CH" sz="1400" dirty="0" smtClean="0">
                <a:latin typeface="+mn-lt"/>
              </a:rPr>
              <a:t> F. Caspers</a:t>
            </a:r>
            <a:endParaRPr lang="en-GB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180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0" y="726883"/>
            <a:ext cx="8100000" cy="572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52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620688"/>
            <a:ext cx="6480720" cy="706437"/>
          </a:xfrm>
        </p:spPr>
        <p:txBody>
          <a:bodyPr/>
          <a:lstStyle/>
          <a:p>
            <a:r>
              <a:rPr lang="fr-CH" sz="2000" dirty="0" err="1" smtClean="0"/>
              <a:t>Beam</a:t>
            </a:r>
            <a:r>
              <a:rPr lang="fr-CH" sz="2000" dirty="0" smtClean="0"/>
              <a:t> diagnostics mini-workshop</a:t>
            </a:r>
            <a:br>
              <a:rPr lang="fr-CH" sz="2000" dirty="0" smtClean="0"/>
            </a:br>
            <a:r>
              <a:rPr lang="fr-CH" sz="1800" dirty="0"/>
              <a:t>26 </a:t>
            </a:r>
            <a:r>
              <a:rPr lang="fr-CH" sz="1800" dirty="0" err="1"/>
              <a:t>February</a:t>
            </a:r>
            <a:r>
              <a:rPr lang="fr-CH" sz="1800" dirty="0"/>
              <a:t> 2020</a:t>
            </a:r>
            <a:endParaRPr lang="en-GB" sz="20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23850" y="1487165"/>
            <a:ext cx="8496300" cy="357659"/>
          </a:xfrm>
        </p:spPr>
        <p:txBody>
          <a:bodyPr/>
          <a:lstStyle/>
          <a:p>
            <a:pPr marL="0" indent="0" algn="ctr">
              <a:buNone/>
            </a:pPr>
            <a:r>
              <a:rPr lang="fr-CH" sz="1600" dirty="0" smtClean="0"/>
              <a:t>Design </a:t>
            </a:r>
            <a:r>
              <a:rPr lang="fr-CH" sz="1600" dirty="0" err="1" smtClean="0"/>
              <a:t>beam</a:t>
            </a:r>
            <a:r>
              <a:rPr lang="fr-CH" sz="1600" dirty="0" smtClean="0"/>
              <a:t> diagnostics for the </a:t>
            </a:r>
            <a:r>
              <a:rPr lang="fr-CH" sz="1600" dirty="0" err="1" smtClean="0"/>
              <a:t>accelerators</a:t>
            </a:r>
            <a:r>
              <a:rPr lang="fr-CH" sz="1600" dirty="0" smtClean="0"/>
              <a:t> and </a:t>
            </a:r>
            <a:r>
              <a:rPr lang="fr-CH" sz="1600" dirty="0" err="1" smtClean="0"/>
              <a:t>beam</a:t>
            </a:r>
            <a:r>
              <a:rPr lang="fr-CH" sz="1600" dirty="0" smtClean="0"/>
              <a:t> </a:t>
            </a:r>
            <a:r>
              <a:rPr lang="fr-CH" sz="1600" dirty="0" err="1" smtClean="0"/>
              <a:t>lines</a:t>
            </a:r>
            <a:r>
              <a:rPr lang="fr-CH" sz="1600" dirty="0" smtClean="0"/>
              <a:t> of </a:t>
            </a:r>
            <a:r>
              <a:rPr lang="fr-CH" sz="1600" dirty="0" err="1" smtClean="0"/>
              <a:t>this</a:t>
            </a:r>
            <a:r>
              <a:rPr lang="fr-CH" sz="1600" dirty="0" smtClean="0"/>
              <a:t> proton </a:t>
            </a:r>
            <a:r>
              <a:rPr lang="fr-CH" sz="1600" dirty="0" err="1" smtClean="0"/>
              <a:t>facility</a:t>
            </a:r>
            <a:endParaRPr lang="en-GB" sz="1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542" y="1899079"/>
            <a:ext cx="5704915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07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480720" cy="706437"/>
          </a:xfrm>
        </p:spPr>
        <p:txBody>
          <a:bodyPr/>
          <a:lstStyle/>
          <a:p>
            <a:r>
              <a:rPr lang="fr-CH" sz="2000" dirty="0" err="1"/>
              <a:t>Beam</a:t>
            </a:r>
            <a:r>
              <a:rPr lang="fr-CH" sz="2000" dirty="0"/>
              <a:t> diagnostics </a:t>
            </a:r>
            <a:r>
              <a:rPr lang="fr-CH" sz="2000" dirty="0" smtClean="0"/>
              <a:t>mini-workshop</a:t>
            </a:r>
            <a:br>
              <a:rPr lang="fr-CH" sz="2000" dirty="0" smtClean="0"/>
            </a:br>
            <a:r>
              <a:rPr lang="fr-CH" sz="1800" dirty="0" smtClean="0"/>
              <a:t>26 </a:t>
            </a:r>
            <a:r>
              <a:rPr lang="fr-CH" sz="1800" dirty="0" err="1" smtClean="0"/>
              <a:t>February</a:t>
            </a:r>
            <a:r>
              <a:rPr lang="fr-CH" sz="1800" dirty="0" smtClean="0"/>
              <a:t> 2020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4860000" cy="3645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000" y="2808335"/>
            <a:ext cx="4860000" cy="36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67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480720" cy="706437"/>
          </a:xfrm>
        </p:spPr>
        <p:txBody>
          <a:bodyPr/>
          <a:lstStyle/>
          <a:p>
            <a:r>
              <a:rPr lang="fr-CH" sz="2000" dirty="0" err="1"/>
              <a:t>Beam</a:t>
            </a:r>
            <a:r>
              <a:rPr lang="fr-CH" sz="2000" dirty="0"/>
              <a:t> diagnostics </a:t>
            </a:r>
            <a:r>
              <a:rPr lang="fr-CH" sz="2000" dirty="0" smtClean="0"/>
              <a:t>mini-workshop</a:t>
            </a:r>
            <a:br>
              <a:rPr lang="fr-CH" sz="2000" dirty="0" smtClean="0"/>
            </a:br>
            <a:r>
              <a:rPr lang="fr-CH" sz="1800" dirty="0"/>
              <a:t>26 </a:t>
            </a:r>
            <a:r>
              <a:rPr lang="fr-CH" sz="1800" dirty="0" err="1"/>
              <a:t>February</a:t>
            </a:r>
            <a:r>
              <a:rPr lang="fr-CH" sz="1800" dirty="0"/>
              <a:t> 2020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" y="1052736"/>
            <a:ext cx="4860000" cy="3645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473" y="2808336"/>
            <a:ext cx="4860000" cy="3645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70791" y="1763004"/>
            <a:ext cx="2574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>
                <a:latin typeface="+mn-lt"/>
              </a:rPr>
              <a:t>P. Forck </a:t>
            </a:r>
            <a:r>
              <a:rPr lang="fr-CH" sz="1400" dirty="0" err="1" smtClean="0">
                <a:latin typeface="+mn-lt"/>
              </a:rPr>
              <a:t>guiding</a:t>
            </a:r>
            <a:r>
              <a:rPr lang="fr-CH" sz="1400" dirty="0" smtClean="0">
                <a:latin typeface="+mn-lt"/>
              </a:rPr>
              <a:t> the </a:t>
            </a:r>
            <a:r>
              <a:rPr lang="fr-CH" sz="1400" dirty="0" err="1" smtClean="0">
                <a:latin typeface="+mn-lt"/>
              </a:rPr>
              <a:t>students</a:t>
            </a:r>
            <a:endParaRPr lang="en-GB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109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EIC Workshop – Promoting Collaboration on the Electron-Ion Collider, 8/10/2020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2" name="Imag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3325" y="2153319"/>
            <a:ext cx="1433237" cy="810090"/>
          </a:xfrm>
          <a:prstGeom prst="rect">
            <a:avLst/>
          </a:prstGeom>
        </p:spPr>
      </p:pic>
      <p:pic>
        <p:nvPicPr>
          <p:cNvPr id="23" name="Imag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44986" y="2249221"/>
            <a:ext cx="2378855" cy="557813"/>
          </a:xfrm>
          <a:prstGeom prst="rect">
            <a:avLst/>
          </a:prstGeom>
        </p:spPr>
      </p:pic>
      <p:pic>
        <p:nvPicPr>
          <p:cNvPr id="24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917" y="2299360"/>
            <a:ext cx="1640014" cy="683339"/>
          </a:xfrm>
          <a:prstGeom prst="rect">
            <a:avLst/>
          </a:prstGeom>
        </p:spPr>
      </p:pic>
      <p:pic>
        <p:nvPicPr>
          <p:cNvPr id="25" name="Imag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25" y="3060219"/>
            <a:ext cx="1412098" cy="860708"/>
          </a:xfrm>
          <a:prstGeom prst="rect">
            <a:avLst/>
          </a:prstGeom>
        </p:spPr>
      </p:pic>
      <p:pic>
        <p:nvPicPr>
          <p:cNvPr id="26" name="Imag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957" y="3147824"/>
            <a:ext cx="1307072" cy="874379"/>
          </a:xfrm>
          <a:prstGeom prst="rect">
            <a:avLst/>
          </a:prstGeom>
        </p:spPr>
      </p:pic>
      <p:pic>
        <p:nvPicPr>
          <p:cNvPr id="27" name="Imag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930" y="3277147"/>
            <a:ext cx="1321462" cy="660731"/>
          </a:xfrm>
          <a:prstGeom prst="rect">
            <a:avLst/>
          </a:prstGeom>
        </p:spPr>
      </p:pic>
      <p:pic>
        <p:nvPicPr>
          <p:cNvPr id="28" name="Image 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91292" y="3360689"/>
            <a:ext cx="1902188" cy="505269"/>
          </a:xfrm>
          <a:prstGeom prst="rect">
            <a:avLst/>
          </a:prstGeom>
        </p:spPr>
      </p:pic>
      <p:pic>
        <p:nvPicPr>
          <p:cNvPr id="29" name="Image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8224" y="4123971"/>
            <a:ext cx="2195817" cy="603497"/>
          </a:xfrm>
          <a:prstGeom prst="rect">
            <a:avLst/>
          </a:prstGeom>
        </p:spPr>
      </p:pic>
      <p:pic>
        <p:nvPicPr>
          <p:cNvPr id="30" name="Imag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719" y="4192603"/>
            <a:ext cx="2079899" cy="640553"/>
          </a:xfrm>
          <a:prstGeom prst="rect">
            <a:avLst/>
          </a:prstGeom>
        </p:spPr>
      </p:pic>
      <p:pic>
        <p:nvPicPr>
          <p:cNvPr id="31" name="Image 1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8878" y="4848137"/>
            <a:ext cx="1440468" cy="781968"/>
          </a:xfrm>
          <a:prstGeom prst="rect">
            <a:avLst/>
          </a:prstGeom>
        </p:spPr>
      </p:pic>
      <p:pic>
        <p:nvPicPr>
          <p:cNvPr id="32" name="Image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292" y="5048653"/>
            <a:ext cx="1895117" cy="594593"/>
          </a:xfrm>
          <a:prstGeom prst="rect">
            <a:avLst/>
          </a:prstGeom>
        </p:spPr>
      </p:pic>
      <p:pic>
        <p:nvPicPr>
          <p:cNvPr id="33" name="Image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302" y="5065324"/>
            <a:ext cx="1871886" cy="558563"/>
          </a:xfrm>
          <a:prstGeom prst="rect">
            <a:avLst/>
          </a:prstGeom>
        </p:spPr>
      </p:pic>
      <p:pic>
        <p:nvPicPr>
          <p:cNvPr id="34" name="Image 1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130" y="2285106"/>
            <a:ext cx="1277226" cy="711847"/>
          </a:xfrm>
          <a:prstGeom prst="rect">
            <a:avLst/>
          </a:prstGeom>
        </p:spPr>
      </p:pic>
      <p:pic>
        <p:nvPicPr>
          <p:cNvPr id="35" name="Image 2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131" y="5059805"/>
            <a:ext cx="1736563" cy="564081"/>
          </a:xfrm>
          <a:prstGeom prst="rect">
            <a:avLst/>
          </a:prstGeom>
        </p:spPr>
      </p:pic>
      <p:pic>
        <p:nvPicPr>
          <p:cNvPr id="36" name="Picture 2" descr="See original image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 bwMode="auto">
          <a:xfrm>
            <a:off x="1972776" y="3050959"/>
            <a:ext cx="1467904" cy="1023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6" descr="See original image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467" y="4257204"/>
            <a:ext cx="2467778" cy="418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051720" y="1491"/>
            <a:ext cx="5040560" cy="490066"/>
          </a:xfrm>
        </p:spPr>
        <p:txBody>
          <a:bodyPr>
            <a:normAutofit fontScale="90000"/>
          </a:bodyPr>
          <a:lstStyle/>
          <a:p>
            <a:r>
              <a:rPr lang="fr-CH" dirty="0"/>
              <a:t>16 Partner </a:t>
            </a:r>
            <a:r>
              <a:rPr lang="fr-CH" dirty="0" err="1"/>
              <a:t>Universities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362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1730" y="521896"/>
            <a:ext cx="4860540" cy="633770"/>
          </a:xfrm>
        </p:spPr>
        <p:txBody>
          <a:bodyPr/>
          <a:lstStyle/>
          <a:p>
            <a:r>
              <a:rPr lang="fr-CH" sz="2000" dirty="0" err="1" smtClean="0"/>
              <a:t>Visit</a:t>
            </a:r>
            <a:r>
              <a:rPr lang="fr-CH" sz="2000" dirty="0" smtClean="0"/>
              <a:t> to </a:t>
            </a:r>
            <a:r>
              <a:rPr lang="fr-CH" sz="2000" dirty="0"/>
              <a:t>PSI </a:t>
            </a:r>
            <a:r>
              <a:rPr lang="fr-CH" sz="2000" dirty="0" err="1" smtClean="0"/>
              <a:t>Villigen</a:t>
            </a:r>
            <a:r>
              <a:rPr lang="fr-CH" sz="2000" dirty="0"/>
              <a:t/>
            </a:r>
            <a:br>
              <a:rPr lang="fr-CH" sz="2000" dirty="0"/>
            </a:br>
            <a:r>
              <a:rPr lang="fr-CH" sz="2000" dirty="0" smtClean="0"/>
              <a:t>27-28</a:t>
            </a:r>
            <a:r>
              <a:rPr lang="fr-CH" sz="1800" dirty="0" smtClean="0"/>
              <a:t> </a:t>
            </a:r>
            <a:r>
              <a:rPr lang="fr-CH" sz="1800" dirty="0" err="1" smtClean="0"/>
              <a:t>February</a:t>
            </a:r>
            <a:r>
              <a:rPr lang="fr-CH" sz="1800" dirty="0" smtClean="0"/>
              <a:t> 2020 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268760"/>
            <a:ext cx="9144000" cy="5097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63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1730" y="521896"/>
            <a:ext cx="4860540" cy="633770"/>
          </a:xfrm>
        </p:spPr>
        <p:txBody>
          <a:bodyPr/>
          <a:lstStyle/>
          <a:p>
            <a:r>
              <a:rPr lang="fr-CH" sz="2000" dirty="0" err="1" smtClean="0"/>
              <a:t>Visit</a:t>
            </a:r>
            <a:r>
              <a:rPr lang="fr-CH" sz="2000" dirty="0" smtClean="0"/>
              <a:t> to </a:t>
            </a:r>
            <a:r>
              <a:rPr lang="fr-CH" sz="2000" dirty="0"/>
              <a:t>PSI </a:t>
            </a:r>
            <a:r>
              <a:rPr lang="fr-CH" sz="2000" dirty="0" err="1" smtClean="0"/>
              <a:t>Villigen</a:t>
            </a:r>
            <a:r>
              <a:rPr lang="fr-CH" sz="2000" dirty="0"/>
              <a:t/>
            </a:r>
            <a:br>
              <a:rPr lang="fr-CH" sz="2000" dirty="0"/>
            </a:br>
            <a:r>
              <a:rPr lang="fr-CH" sz="2000" dirty="0" smtClean="0"/>
              <a:t>27-28</a:t>
            </a:r>
            <a:r>
              <a:rPr lang="fr-CH" sz="1800" dirty="0" smtClean="0"/>
              <a:t> </a:t>
            </a:r>
            <a:r>
              <a:rPr lang="fr-CH" sz="1800" dirty="0" err="1" smtClean="0"/>
              <a:t>February</a:t>
            </a:r>
            <a:r>
              <a:rPr lang="fr-CH" sz="1800" dirty="0" smtClean="0"/>
              <a:t> 2020 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5826"/>
            <a:ext cx="4860000" cy="3645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000" y="2658175"/>
            <a:ext cx="4860000" cy="3645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60000" y="1305826"/>
            <a:ext cx="3960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latin typeface="+mn-lt"/>
              </a:rPr>
              <a:t>E. </a:t>
            </a:r>
            <a:r>
              <a:rPr lang="fr-CH" sz="1400" dirty="0" err="1" smtClean="0">
                <a:latin typeface="+mn-lt"/>
              </a:rPr>
              <a:t>Zimoch</a:t>
            </a:r>
            <a:r>
              <a:rPr lang="fr-CH" sz="1400" dirty="0" smtClean="0">
                <a:latin typeface="+mn-lt"/>
              </a:rPr>
              <a:t> </a:t>
            </a:r>
            <a:r>
              <a:rPr lang="fr-CH" sz="1400" dirty="0" err="1" smtClean="0">
                <a:latin typeface="+mn-lt"/>
              </a:rPr>
              <a:t>lecturing</a:t>
            </a:r>
            <a:r>
              <a:rPr lang="fr-CH" sz="1400" dirty="0" smtClean="0">
                <a:latin typeface="+mn-lt"/>
              </a:rPr>
              <a:t> on </a:t>
            </a:r>
            <a:r>
              <a:rPr lang="fr-CH" sz="1400" dirty="0" err="1" smtClean="0">
                <a:latin typeface="+mn-lt"/>
              </a:rPr>
              <a:t>accelerator</a:t>
            </a:r>
            <a:r>
              <a:rPr lang="fr-CH" sz="1400" dirty="0" smtClean="0">
                <a:latin typeface="+mn-lt"/>
              </a:rPr>
              <a:t> </a:t>
            </a:r>
            <a:r>
              <a:rPr lang="fr-CH" sz="1400" dirty="0" err="1" smtClean="0">
                <a:latin typeface="+mn-lt"/>
              </a:rPr>
              <a:t>controls</a:t>
            </a:r>
            <a:endParaRPr lang="en-GB" sz="14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6001543"/>
            <a:ext cx="3960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400" dirty="0" smtClean="0">
                <a:latin typeface="+mn-lt"/>
              </a:rPr>
              <a:t>M. Schippers </a:t>
            </a:r>
            <a:r>
              <a:rPr lang="fr-CH" sz="1400" dirty="0" err="1" smtClean="0">
                <a:latin typeface="+mn-lt"/>
              </a:rPr>
              <a:t>explaining</a:t>
            </a:r>
            <a:r>
              <a:rPr lang="fr-CH" sz="1400" dirty="0" smtClean="0">
                <a:latin typeface="+mn-lt"/>
              </a:rPr>
              <a:t> hadron </a:t>
            </a:r>
            <a:r>
              <a:rPr lang="fr-CH" sz="1400" dirty="0" err="1" smtClean="0">
                <a:latin typeface="+mn-lt"/>
              </a:rPr>
              <a:t>therapy</a:t>
            </a:r>
            <a:endParaRPr lang="en-GB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621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1730" y="521896"/>
            <a:ext cx="4860540" cy="633770"/>
          </a:xfrm>
        </p:spPr>
        <p:txBody>
          <a:bodyPr/>
          <a:lstStyle/>
          <a:p>
            <a:r>
              <a:rPr lang="fr-CH" sz="2000" dirty="0" err="1" smtClean="0"/>
              <a:t>Visit</a:t>
            </a:r>
            <a:r>
              <a:rPr lang="fr-CH" sz="2000" dirty="0" smtClean="0"/>
              <a:t> to </a:t>
            </a:r>
            <a:r>
              <a:rPr lang="fr-CH" sz="2000" dirty="0"/>
              <a:t>PSI </a:t>
            </a:r>
            <a:r>
              <a:rPr lang="fr-CH" sz="2000" dirty="0" err="1" smtClean="0"/>
              <a:t>Villigen</a:t>
            </a:r>
            <a:r>
              <a:rPr lang="fr-CH" sz="2000" dirty="0"/>
              <a:t/>
            </a:r>
            <a:br>
              <a:rPr lang="fr-CH" sz="2000" dirty="0"/>
            </a:br>
            <a:r>
              <a:rPr lang="fr-CH" sz="2000" dirty="0" smtClean="0"/>
              <a:t>27-28</a:t>
            </a:r>
            <a:r>
              <a:rPr lang="fr-CH" sz="1800" dirty="0" smtClean="0"/>
              <a:t> </a:t>
            </a:r>
            <a:r>
              <a:rPr lang="fr-CH" sz="1800" dirty="0" err="1" smtClean="0"/>
              <a:t>February</a:t>
            </a:r>
            <a:r>
              <a:rPr lang="fr-CH" sz="1800" dirty="0" smtClean="0"/>
              <a:t> 2020 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10636" b="12782"/>
          <a:stretch/>
        </p:blipFill>
        <p:spPr>
          <a:xfrm>
            <a:off x="0" y="1375200"/>
            <a:ext cx="4860000" cy="26312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000" y="2690835"/>
            <a:ext cx="4860000" cy="3645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5013176"/>
            <a:ext cx="382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400" dirty="0" err="1" smtClean="0">
                <a:latin typeface="+mn-lt"/>
              </a:rPr>
              <a:t>With</a:t>
            </a:r>
            <a:r>
              <a:rPr lang="fr-CH" sz="1400" dirty="0" smtClean="0">
                <a:latin typeface="+mn-lt"/>
              </a:rPr>
              <a:t> J. Raabe in the </a:t>
            </a:r>
            <a:r>
              <a:rPr lang="fr-CH" sz="1400" dirty="0" err="1" smtClean="0">
                <a:latin typeface="+mn-lt"/>
              </a:rPr>
              <a:t>Swiss</a:t>
            </a:r>
            <a:r>
              <a:rPr lang="fr-CH" sz="1400" dirty="0" smtClean="0">
                <a:latin typeface="+mn-lt"/>
              </a:rPr>
              <a:t> Light Source ring</a:t>
            </a:r>
            <a:endParaRPr lang="en-GB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1602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1730" y="521896"/>
            <a:ext cx="4860540" cy="633770"/>
          </a:xfrm>
        </p:spPr>
        <p:txBody>
          <a:bodyPr/>
          <a:lstStyle/>
          <a:p>
            <a:r>
              <a:rPr lang="fr-CH" sz="2000" dirty="0" err="1" smtClean="0"/>
              <a:t>Visit</a:t>
            </a:r>
            <a:r>
              <a:rPr lang="fr-CH" sz="2000" dirty="0" smtClean="0"/>
              <a:t> to </a:t>
            </a:r>
            <a:r>
              <a:rPr lang="fr-CH" sz="2000" dirty="0"/>
              <a:t>PSI </a:t>
            </a:r>
            <a:r>
              <a:rPr lang="fr-CH" sz="2000" dirty="0" err="1" smtClean="0"/>
              <a:t>Villigen</a:t>
            </a:r>
            <a:r>
              <a:rPr lang="fr-CH" sz="2000" dirty="0"/>
              <a:t/>
            </a:r>
            <a:br>
              <a:rPr lang="fr-CH" sz="2000" dirty="0"/>
            </a:br>
            <a:r>
              <a:rPr lang="fr-CH" sz="2000" dirty="0" smtClean="0"/>
              <a:t>27-28</a:t>
            </a:r>
            <a:r>
              <a:rPr lang="fr-CH" sz="1800" dirty="0" smtClean="0"/>
              <a:t> </a:t>
            </a:r>
            <a:r>
              <a:rPr lang="fr-CH" sz="1800" dirty="0" err="1" smtClean="0"/>
              <a:t>February</a:t>
            </a:r>
            <a:r>
              <a:rPr lang="fr-CH" sz="1800" dirty="0" smtClean="0"/>
              <a:t> 2020 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000" y="2810120"/>
            <a:ext cx="4860000" cy="3645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10532" b="13159"/>
          <a:stretch/>
        </p:blipFill>
        <p:spPr>
          <a:xfrm>
            <a:off x="0" y="1294259"/>
            <a:ext cx="4860000" cy="26218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124238"/>
            <a:ext cx="428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 smtClean="0">
                <a:latin typeface="+mn-lt"/>
              </a:rPr>
              <a:t>With</a:t>
            </a:r>
            <a:r>
              <a:rPr lang="fr-CH" sz="1400" dirty="0" smtClean="0">
                <a:latin typeface="+mn-lt"/>
              </a:rPr>
              <a:t> R. Ischebeck in a soft X-ray </a:t>
            </a:r>
            <a:r>
              <a:rPr lang="fr-CH" sz="1400" dirty="0" err="1" smtClean="0">
                <a:latin typeface="+mn-lt"/>
              </a:rPr>
              <a:t>scattering</a:t>
            </a:r>
            <a:r>
              <a:rPr lang="fr-CH" sz="1400" dirty="0" smtClean="0">
                <a:latin typeface="+mn-lt"/>
              </a:rPr>
              <a:t> station of the </a:t>
            </a:r>
            <a:r>
              <a:rPr lang="fr-CH" sz="1400" dirty="0" err="1" smtClean="0">
                <a:latin typeface="+mn-lt"/>
              </a:rPr>
              <a:t>SwissFEL</a:t>
            </a:r>
            <a:endParaRPr lang="en-GB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482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000" y="2708920"/>
            <a:ext cx="4860000" cy="364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1730" y="521896"/>
            <a:ext cx="4860540" cy="633770"/>
          </a:xfrm>
        </p:spPr>
        <p:txBody>
          <a:bodyPr/>
          <a:lstStyle/>
          <a:p>
            <a:r>
              <a:rPr lang="fr-CH" sz="2000" dirty="0" err="1" smtClean="0"/>
              <a:t>Visit</a:t>
            </a:r>
            <a:r>
              <a:rPr lang="fr-CH" sz="2000" dirty="0" smtClean="0"/>
              <a:t> to </a:t>
            </a:r>
            <a:r>
              <a:rPr lang="fr-CH" sz="2000" dirty="0"/>
              <a:t>PSI </a:t>
            </a:r>
            <a:r>
              <a:rPr lang="fr-CH" sz="2000" dirty="0" err="1" smtClean="0"/>
              <a:t>Villigen</a:t>
            </a:r>
            <a:r>
              <a:rPr lang="fr-CH" sz="2000" dirty="0"/>
              <a:t/>
            </a:r>
            <a:br>
              <a:rPr lang="fr-CH" sz="2000" dirty="0"/>
            </a:br>
            <a:r>
              <a:rPr lang="fr-CH" sz="1800" dirty="0" smtClean="0"/>
              <a:t>27-28 </a:t>
            </a:r>
            <a:r>
              <a:rPr lang="fr-CH" sz="1800" dirty="0" err="1" smtClean="0"/>
              <a:t>February</a:t>
            </a:r>
            <a:r>
              <a:rPr lang="fr-CH" sz="1800" dirty="0" smtClean="0"/>
              <a:t> 2020 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4597"/>
            <a:ext cx="4860000" cy="3645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60000" y="1329156"/>
            <a:ext cx="382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>
                <a:latin typeface="+mn-lt"/>
              </a:rPr>
              <a:t>I</a:t>
            </a:r>
            <a:r>
              <a:rPr lang="fr-CH" sz="1400" dirty="0" err="1" smtClean="0">
                <a:latin typeface="+mn-lt"/>
              </a:rPr>
              <a:t>socentric</a:t>
            </a:r>
            <a:r>
              <a:rPr lang="fr-CH" sz="1400" dirty="0" smtClean="0">
                <a:latin typeface="+mn-lt"/>
              </a:rPr>
              <a:t> </a:t>
            </a:r>
            <a:r>
              <a:rPr lang="fr-CH" sz="1400" dirty="0" err="1" smtClean="0">
                <a:latin typeface="+mn-lt"/>
              </a:rPr>
              <a:t>gantry</a:t>
            </a:r>
            <a:r>
              <a:rPr lang="fr-CH" sz="1400" dirty="0" smtClean="0">
                <a:latin typeface="+mn-lt"/>
              </a:rPr>
              <a:t> for </a:t>
            </a:r>
            <a:r>
              <a:rPr lang="fr-CH" sz="1400" dirty="0" err="1" smtClean="0">
                <a:latin typeface="+mn-lt"/>
              </a:rPr>
              <a:t>hadrontherapy</a:t>
            </a:r>
            <a:r>
              <a:rPr lang="fr-CH" sz="1400" dirty="0" smtClean="0">
                <a:latin typeface="+mn-lt"/>
              </a:rPr>
              <a:t>,</a:t>
            </a:r>
          </a:p>
          <a:p>
            <a:r>
              <a:rPr lang="fr-CH" sz="1400" dirty="0">
                <a:latin typeface="+mn-lt"/>
              </a:rPr>
              <a:t>a</a:t>
            </a:r>
            <a:r>
              <a:rPr lang="fr-CH" sz="1400" dirty="0" smtClean="0">
                <a:latin typeface="+mn-lt"/>
              </a:rPr>
              <a:t>s </a:t>
            </a:r>
            <a:r>
              <a:rPr lang="fr-CH" sz="1400" dirty="0" err="1" smtClean="0">
                <a:latin typeface="+mn-lt"/>
              </a:rPr>
              <a:t>seen</a:t>
            </a:r>
            <a:r>
              <a:rPr lang="fr-CH" sz="1400" dirty="0" smtClean="0">
                <a:latin typeface="+mn-lt"/>
              </a:rPr>
              <a:t> </a:t>
            </a:r>
            <a:r>
              <a:rPr lang="fr-CH" sz="1400" dirty="0" err="1" smtClean="0">
                <a:latin typeface="+mn-lt"/>
              </a:rPr>
              <a:t>from</a:t>
            </a:r>
            <a:r>
              <a:rPr lang="fr-CH" sz="1400" dirty="0" smtClean="0">
                <a:latin typeface="+mn-lt"/>
              </a:rPr>
              <a:t> the </a:t>
            </a:r>
            <a:r>
              <a:rPr lang="fr-CH" sz="1400" dirty="0" err="1" smtClean="0">
                <a:latin typeface="+mn-lt"/>
              </a:rPr>
              <a:t>patient’s</a:t>
            </a:r>
            <a:r>
              <a:rPr lang="fr-CH" sz="1400" dirty="0" smtClean="0">
                <a:latin typeface="+mn-lt"/>
              </a:rPr>
              <a:t> </a:t>
            </a:r>
            <a:r>
              <a:rPr lang="fr-CH" sz="1400" dirty="0" err="1" smtClean="0">
                <a:latin typeface="+mn-lt"/>
              </a:rPr>
              <a:t>side</a:t>
            </a:r>
            <a:r>
              <a:rPr lang="fr-CH" sz="1400" dirty="0" smtClean="0">
                <a:latin typeface="+mn-lt"/>
              </a:rPr>
              <a:t>…</a:t>
            </a:r>
            <a:endParaRPr lang="en-GB" sz="14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007383"/>
            <a:ext cx="382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400" dirty="0" smtClean="0">
                <a:latin typeface="+mn-lt"/>
              </a:rPr>
              <a:t>… and </a:t>
            </a:r>
            <a:r>
              <a:rPr lang="fr-CH" sz="1400" dirty="0" err="1" smtClean="0">
                <a:latin typeface="+mn-lt"/>
              </a:rPr>
              <a:t>from</a:t>
            </a:r>
            <a:r>
              <a:rPr lang="fr-CH" sz="1400" dirty="0" smtClean="0">
                <a:latin typeface="+mn-lt"/>
              </a:rPr>
              <a:t> the </a:t>
            </a:r>
            <a:r>
              <a:rPr lang="fr-CH" sz="1400" dirty="0" err="1" smtClean="0">
                <a:latin typeface="+mn-lt"/>
              </a:rPr>
              <a:t>accelerator</a:t>
            </a:r>
            <a:r>
              <a:rPr lang="fr-CH" sz="1400" dirty="0" smtClean="0">
                <a:latin typeface="+mn-lt"/>
              </a:rPr>
              <a:t> </a:t>
            </a:r>
            <a:r>
              <a:rPr lang="fr-CH" sz="1400" dirty="0" err="1" smtClean="0">
                <a:latin typeface="+mn-lt"/>
              </a:rPr>
              <a:t>physicist’s</a:t>
            </a:r>
            <a:r>
              <a:rPr lang="fr-CH" sz="1400" dirty="0" smtClean="0">
                <a:latin typeface="+mn-lt"/>
              </a:rPr>
              <a:t> </a:t>
            </a:r>
            <a:r>
              <a:rPr lang="fr-CH" sz="1400" dirty="0" err="1" smtClean="0">
                <a:latin typeface="+mn-lt"/>
              </a:rPr>
              <a:t>side</a:t>
            </a:r>
            <a:endParaRPr lang="fr-CH" sz="14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0381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1730" y="521896"/>
            <a:ext cx="4860540" cy="633770"/>
          </a:xfrm>
        </p:spPr>
        <p:txBody>
          <a:bodyPr/>
          <a:lstStyle/>
          <a:p>
            <a:r>
              <a:rPr lang="fr-CH" sz="2000" dirty="0" err="1" smtClean="0"/>
              <a:t>Visit</a:t>
            </a:r>
            <a:r>
              <a:rPr lang="fr-CH" sz="2000" dirty="0" smtClean="0"/>
              <a:t> to </a:t>
            </a:r>
            <a:r>
              <a:rPr lang="fr-CH" sz="2000" dirty="0"/>
              <a:t>PSI </a:t>
            </a:r>
            <a:r>
              <a:rPr lang="fr-CH" sz="2000" dirty="0" err="1" smtClean="0"/>
              <a:t>Villigen</a:t>
            </a:r>
            <a:r>
              <a:rPr lang="fr-CH" sz="2000" dirty="0"/>
              <a:t/>
            </a:r>
            <a:br>
              <a:rPr lang="fr-CH" sz="2000" dirty="0"/>
            </a:br>
            <a:r>
              <a:rPr lang="fr-CH" sz="2000" dirty="0" smtClean="0"/>
              <a:t>27-28</a:t>
            </a:r>
            <a:r>
              <a:rPr lang="fr-CH" sz="1800" dirty="0" smtClean="0"/>
              <a:t> </a:t>
            </a:r>
            <a:r>
              <a:rPr lang="fr-CH" sz="1800" dirty="0" err="1" smtClean="0"/>
              <a:t>February</a:t>
            </a:r>
            <a:r>
              <a:rPr lang="fr-CH" sz="1800" dirty="0" smtClean="0"/>
              <a:t> 2020 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2685" t="9790" r="11897" b="10201"/>
          <a:stretch/>
        </p:blipFill>
        <p:spPr>
          <a:xfrm>
            <a:off x="7870" y="1280720"/>
            <a:ext cx="4860000" cy="36450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177" y="2708920"/>
            <a:ext cx="4860000" cy="3645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88073" y="1670683"/>
            <a:ext cx="4076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>
                <a:latin typeface="+mn-lt"/>
              </a:rPr>
              <a:t>B. </a:t>
            </a:r>
            <a:r>
              <a:rPr lang="fr-CH" sz="1400" dirty="0" err="1" smtClean="0">
                <a:latin typeface="+mn-lt"/>
              </a:rPr>
              <a:t>Hermann’s</a:t>
            </a:r>
            <a:r>
              <a:rPr lang="fr-CH" sz="1400" dirty="0" smtClean="0">
                <a:latin typeface="+mn-lt"/>
              </a:rPr>
              <a:t> </a:t>
            </a:r>
            <a:r>
              <a:rPr lang="fr-CH" sz="1400" dirty="0" err="1" smtClean="0">
                <a:latin typeface="+mn-lt"/>
              </a:rPr>
              <a:t>after-dinner</a:t>
            </a:r>
            <a:r>
              <a:rPr lang="fr-CH" sz="1400" dirty="0" smtClean="0">
                <a:latin typeface="+mn-lt"/>
              </a:rPr>
              <a:t> </a:t>
            </a:r>
            <a:r>
              <a:rPr lang="fr-CH" sz="1400" dirty="0" err="1" smtClean="0">
                <a:latin typeface="+mn-lt"/>
              </a:rPr>
              <a:t>seminar</a:t>
            </a:r>
            <a:r>
              <a:rPr lang="fr-CH" sz="1400" dirty="0" smtClean="0">
                <a:latin typeface="+mn-lt"/>
              </a:rPr>
              <a:t> on «</a:t>
            </a:r>
            <a:r>
              <a:rPr lang="fr-CH" sz="1400" dirty="0" err="1">
                <a:latin typeface="+mn-lt"/>
              </a:rPr>
              <a:t>A</a:t>
            </a:r>
            <a:r>
              <a:rPr lang="fr-CH" sz="1400" dirty="0" err="1" smtClean="0">
                <a:latin typeface="+mn-lt"/>
              </a:rPr>
              <a:t>ccelerators</a:t>
            </a:r>
            <a:r>
              <a:rPr lang="fr-CH" sz="1400" dirty="0" smtClean="0">
                <a:latin typeface="+mn-lt"/>
              </a:rPr>
              <a:t> on a chip»</a:t>
            </a:r>
            <a:endParaRPr lang="en-GB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5268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0" y="726883"/>
            <a:ext cx="8100000" cy="572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70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604" y="692696"/>
            <a:ext cx="7128792" cy="706437"/>
          </a:xfrm>
        </p:spPr>
        <p:txBody>
          <a:bodyPr/>
          <a:lstStyle/>
          <a:p>
            <a:r>
              <a:rPr lang="fr-CH" sz="2000" dirty="0" smtClean="0"/>
              <a:t>Lectures and workshop on SC </a:t>
            </a:r>
            <a:r>
              <a:rPr lang="fr-CH" sz="2000" dirty="0" err="1" smtClean="0"/>
              <a:t>magnets</a:t>
            </a:r>
            <a:r>
              <a:rPr lang="fr-CH" sz="2000" dirty="0" smtClean="0"/>
              <a:t> by </a:t>
            </a:r>
            <a:r>
              <a:rPr lang="fr-CH" sz="2000" dirty="0" err="1" smtClean="0"/>
              <a:t>teleconference</a:t>
            </a:r>
            <a:r>
              <a:rPr lang="fr-CH" sz="2000" dirty="0" smtClean="0"/>
              <a:t/>
            </a:r>
            <a:br>
              <a:rPr lang="fr-CH" sz="2000" dirty="0" smtClean="0"/>
            </a:br>
            <a:r>
              <a:rPr lang="fr-CH" sz="1800" dirty="0" smtClean="0"/>
              <a:t>P. Ferracin </a:t>
            </a:r>
            <a:r>
              <a:rPr lang="fr-CH" sz="1800" dirty="0" err="1" smtClean="0"/>
              <a:t>from</a:t>
            </a:r>
            <a:r>
              <a:rPr lang="fr-CH" sz="1800" dirty="0" smtClean="0"/>
              <a:t> Berkeley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2192"/>
            <a:ext cx="4860000" cy="3645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84000" y="2852936"/>
            <a:ext cx="4860000" cy="3546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5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6696744" cy="706437"/>
          </a:xfrm>
        </p:spPr>
        <p:txBody>
          <a:bodyPr/>
          <a:lstStyle/>
          <a:p>
            <a:r>
              <a:rPr lang="fr-CH" sz="2000" dirty="0" err="1" smtClean="0"/>
              <a:t>Practical</a:t>
            </a:r>
            <a:r>
              <a:rPr lang="fr-CH" sz="2000" dirty="0" smtClean="0"/>
              <a:t> </a:t>
            </a:r>
            <a:r>
              <a:rPr lang="fr-CH" sz="2000" dirty="0" err="1" smtClean="0"/>
              <a:t>Days</a:t>
            </a:r>
            <a:r>
              <a:rPr lang="fr-CH" sz="2000" dirty="0" smtClean="0"/>
              <a:t> at CERN on 5 &amp; 6 March 2020</a:t>
            </a:r>
            <a:br>
              <a:rPr lang="fr-CH" sz="2000" dirty="0" smtClean="0"/>
            </a:br>
            <a:r>
              <a:rPr lang="fr-CH" sz="1800" dirty="0" smtClean="0"/>
              <a:t>Organization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667942"/>
            <a:ext cx="8496300" cy="4569370"/>
          </a:xfrm>
        </p:spPr>
        <p:txBody>
          <a:bodyPr/>
          <a:lstStyle/>
          <a:p>
            <a:r>
              <a:rPr lang="fr-CH" sz="1600" dirty="0" err="1"/>
              <a:t>T</a:t>
            </a:r>
            <a:r>
              <a:rPr lang="fr-CH" sz="1600" dirty="0" err="1" smtClean="0"/>
              <a:t>wo</a:t>
            </a:r>
            <a:r>
              <a:rPr lang="fr-CH" sz="1600" dirty="0" smtClean="0"/>
              <a:t> full </a:t>
            </a:r>
            <a:r>
              <a:rPr lang="fr-CH" sz="1600" dirty="0" err="1" smtClean="0"/>
              <a:t>days</a:t>
            </a:r>
            <a:r>
              <a:rPr lang="fr-CH" sz="1600" dirty="0" smtClean="0"/>
              <a:t> at CERN</a:t>
            </a:r>
          </a:p>
          <a:p>
            <a:pPr lvl="1"/>
            <a:r>
              <a:rPr lang="fr-CH" sz="1400" dirty="0" smtClean="0"/>
              <a:t>one </a:t>
            </a:r>
            <a:r>
              <a:rPr lang="fr-CH" sz="1400" dirty="0" err="1" smtClean="0"/>
              <a:t>subject</a:t>
            </a:r>
            <a:r>
              <a:rPr lang="fr-CH" sz="1400" dirty="0" smtClean="0"/>
              <a:t> per </a:t>
            </a:r>
            <a:r>
              <a:rPr lang="fr-CH" sz="1400" dirty="0" err="1" smtClean="0"/>
              <a:t>day</a:t>
            </a:r>
            <a:r>
              <a:rPr lang="fr-CH" sz="1400" dirty="0" smtClean="0"/>
              <a:t> per </a:t>
            </a:r>
            <a:r>
              <a:rPr lang="fr-CH" sz="1400" dirty="0" err="1" smtClean="0"/>
              <a:t>student</a:t>
            </a:r>
            <a:endParaRPr lang="fr-CH" sz="1400" dirty="0" smtClean="0"/>
          </a:p>
          <a:p>
            <a:pPr lvl="1"/>
            <a:r>
              <a:rPr lang="fr-CH" sz="1400" dirty="0" smtClean="0"/>
              <a:t>Lunch at CERN </a:t>
            </a:r>
            <a:r>
              <a:rPr lang="fr-CH" sz="1400" dirty="0" err="1" smtClean="0"/>
              <a:t>covered</a:t>
            </a:r>
            <a:r>
              <a:rPr lang="fr-CH" sz="1400" dirty="0" smtClean="0"/>
              <a:t> by ESI</a:t>
            </a:r>
          </a:p>
          <a:p>
            <a:r>
              <a:rPr lang="fr-CH" sz="1600" dirty="0" smtClean="0"/>
              <a:t>Five </a:t>
            </a:r>
            <a:r>
              <a:rPr lang="fr-CH" sz="1600" dirty="0" err="1" smtClean="0"/>
              <a:t>subjects</a:t>
            </a:r>
            <a:r>
              <a:rPr lang="fr-CH" sz="1600" dirty="0" smtClean="0"/>
              <a:t> </a:t>
            </a:r>
            <a:r>
              <a:rPr lang="fr-CH" sz="1600" dirty="0" err="1" smtClean="0"/>
              <a:t>proposed</a:t>
            </a:r>
            <a:r>
              <a:rPr lang="fr-CH" sz="1600" dirty="0" smtClean="0"/>
              <a:t>:</a:t>
            </a:r>
          </a:p>
          <a:p>
            <a:pPr lvl="1"/>
            <a:r>
              <a:rPr lang="fr-CH" sz="1400" dirty="0" smtClean="0"/>
              <a:t>RF (</a:t>
            </a:r>
            <a:r>
              <a:rPr lang="fr-CH" sz="1400" dirty="0" err="1" smtClean="0"/>
              <a:t>coordinators</a:t>
            </a:r>
            <a:r>
              <a:rPr lang="fr-CH" sz="1400" dirty="0" smtClean="0"/>
              <a:t>: F. Caspers, M. </a:t>
            </a:r>
            <a:r>
              <a:rPr lang="fr-CH" sz="1400" dirty="0"/>
              <a:t>W</a:t>
            </a:r>
            <a:r>
              <a:rPr lang="fr-CH" sz="1400" dirty="0" smtClean="0"/>
              <a:t>endt)</a:t>
            </a:r>
          </a:p>
          <a:p>
            <a:pPr lvl="1"/>
            <a:r>
              <a:rPr lang="fr-CH" sz="1400" dirty="0" smtClean="0"/>
              <a:t>Vacuum (</a:t>
            </a:r>
            <a:r>
              <a:rPr lang="fr-CH" sz="1400" dirty="0" err="1" smtClean="0"/>
              <a:t>coordinators</a:t>
            </a:r>
            <a:r>
              <a:rPr lang="fr-CH" sz="1400" dirty="0" smtClean="0"/>
              <a:t>: V. Baglin, R. Kersevan)</a:t>
            </a:r>
          </a:p>
          <a:p>
            <a:pPr lvl="1"/>
            <a:r>
              <a:rPr lang="fr-CH" sz="1400" dirty="0" err="1" smtClean="0"/>
              <a:t>Magnets</a:t>
            </a:r>
            <a:r>
              <a:rPr lang="fr-CH" sz="1400" dirty="0" smtClean="0"/>
              <a:t> (</a:t>
            </a:r>
            <a:r>
              <a:rPr lang="fr-CH" sz="1400" dirty="0" err="1" smtClean="0"/>
              <a:t>coordinators</a:t>
            </a:r>
            <a:r>
              <a:rPr lang="fr-CH" sz="1400" dirty="0" smtClean="0"/>
              <a:t>: J. </a:t>
            </a:r>
            <a:r>
              <a:rPr lang="fr-CH" sz="1400" dirty="0" err="1" smtClean="0"/>
              <a:t>Bauche</a:t>
            </a:r>
            <a:r>
              <a:rPr lang="fr-CH" sz="1400" dirty="0" smtClean="0"/>
              <a:t>, L. Fiscarelli)</a:t>
            </a:r>
            <a:endParaRPr lang="fr-CH" sz="1400" dirty="0"/>
          </a:p>
          <a:p>
            <a:pPr lvl="1"/>
            <a:r>
              <a:rPr lang="fr-CH" sz="1400" dirty="0" err="1" smtClean="0"/>
              <a:t>Superconductivity</a:t>
            </a:r>
            <a:r>
              <a:rPr lang="fr-CH" sz="1400" dirty="0" smtClean="0"/>
              <a:t> (</a:t>
            </a:r>
            <a:r>
              <a:rPr lang="fr-CH" sz="1400" dirty="0" err="1" smtClean="0"/>
              <a:t>coordinator</a:t>
            </a:r>
            <a:r>
              <a:rPr lang="fr-CH" sz="1400" dirty="0" smtClean="0"/>
              <a:t>: J. Fleiter)</a:t>
            </a:r>
          </a:p>
          <a:p>
            <a:pPr lvl="1"/>
            <a:r>
              <a:rPr lang="fr-CH" sz="1400" dirty="0" err="1" smtClean="0"/>
              <a:t>Beam</a:t>
            </a:r>
            <a:r>
              <a:rPr lang="fr-CH" sz="1400" dirty="0" smtClean="0"/>
              <a:t> </a:t>
            </a:r>
            <a:r>
              <a:rPr lang="fr-CH" sz="1400" dirty="0" err="1" smtClean="0"/>
              <a:t>measurements</a:t>
            </a:r>
            <a:r>
              <a:rPr lang="fr-CH" sz="1400" dirty="0" smtClean="0"/>
              <a:t> on CLEAR (</a:t>
            </a:r>
            <a:r>
              <a:rPr lang="fr-CH" sz="1400" dirty="0" err="1" smtClean="0"/>
              <a:t>coordinators</a:t>
            </a:r>
            <a:r>
              <a:rPr lang="fr-CH" sz="1400" dirty="0" smtClean="0"/>
              <a:t>: W. Farabolini, A. </a:t>
            </a:r>
            <a:r>
              <a:rPr lang="fr-CH" sz="1400" dirty="0" err="1" smtClean="0"/>
              <a:t>Gilardi</a:t>
            </a:r>
            <a:r>
              <a:rPr lang="fr-CH" sz="1400" dirty="0" smtClean="0"/>
              <a:t>)</a:t>
            </a:r>
          </a:p>
          <a:p>
            <a:r>
              <a:rPr lang="fr-CH" sz="1600" dirty="0" err="1" smtClean="0"/>
              <a:t>Students</a:t>
            </a:r>
            <a:r>
              <a:rPr lang="fr-CH" sz="1600" dirty="0" smtClean="0"/>
              <a:t> </a:t>
            </a:r>
            <a:r>
              <a:rPr lang="fr-CH" sz="1600" dirty="0" err="1" smtClean="0"/>
              <a:t>were</a:t>
            </a:r>
            <a:r>
              <a:rPr lang="fr-CH" sz="1600" dirty="0" smtClean="0"/>
              <a:t> </a:t>
            </a:r>
            <a:r>
              <a:rPr lang="fr-CH" sz="1600" dirty="0" err="1" smtClean="0"/>
              <a:t>asked</a:t>
            </a:r>
            <a:r>
              <a:rPr lang="fr-CH" sz="1600" dirty="0" smtClean="0"/>
              <a:t> to </a:t>
            </a:r>
            <a:r>
              <a:rPr lang="fr-CH" sz="1600" dirty="0" err="1" smtClean="0"/>
              <a:t>indicate</a:t>
            </a:r>
            <a:r>
              <a:rPr lang="fr-CH" sz="1600" dirty="0" smtClean="0"/>
              <a:t> </a:t>
            </a:r>
            <a:r>
              <a:rPr lang="fr-CH" sz="1600" dirty="0" err="1" smtClean="0"/>
              <a:t>their</a:t>
            </a:r>
            <a:r>
              <a:rPr lang="fr-CH" sz="1600" dirty="0" smtClean="0"/>
              <a:t> </a:t>
            </a:r>
            <a:r>
              <a:rPr lang="fr-CH" sz="1600" dirty="0" err="1" smtClean="0"/>
              <a:t>preferences</a:t>
            </a:r>
            <a:endParaRPr lang="fr-CH" sz="1600" dirty="0" smtClean="0"/>
          </a:p>
          <a:p>
            <a:r>
              <a:rPr lang="fr-CH" sz="1600" dirty="0" smtClean="0"/>
              <a:t>All </a:t>
            </a:r>
            <a:r>
              <a:rPr lang="fr-CH" sz="1600" dirty="0" err="1" smtClean="0"/>
              <a:t>students</a:t>
            </a:r>
            <a:r>
              <a:rPr lang="fr-CH" sz="1600" dirty="0" smtClean="0"/>
              <a:t> </a:t>
            </a:r>
            <a:r>
              <a:rPr lang="fr-CH" sz="1600" dirty="0" err="1" smtClean="0"/>
              <a:t>could</a:t>
            </a:r>
            <a:r>
              <a:rPr lang="fr-CH" sz="1600" dirty="0" smtClean="0"/>
              <a:t> </a:t>
            </a:r>
            <a:r>
              <a:rPr lang="fr-CH" sz="1600" dirty="0" err="1" smtClean="0"/>
              <a:t>participate</a:t>
            </a:r>
            <a:r>
              <a:rPr lang="fr-CH" sz="1600" dirty="0" smtClean="0"/>
              <a:t> in the </a:t>
            </a:r>
            <a:r>
              <a:rPr lang="fr-CH" sz="1600" dirty="0" err="1" smtClean="0"/>
              <a:t>subjects</a:t>
            </a:r>
            <a:r>
              <a:rPr lang="fr-CH" sz="1600" dirty="0" smtClean="0"/>
              <a:t> </a:t>
            </a:r>
            <a:r>
              <a:rPr lang="fr-CH" sz="1600" dirty="0" err="1" smtClean="0"/>
              <a:t>they</a:t>
            </a:r>
            <a:r>
              <a:rPr lang="fr-CH" sz="1600" dirty="0" smtClean="0"/>
              <a:t> </a:t>
            </a:r>
            <a:r>
              <a:rPr lang="fr-CH" sz="1600" dirty="0" err="1" smtClean="0"/>
              <a:t>ranked</a:t>
            </a:r>
            <a:r>
              <a:rPr lang="fr-CH" sz="1600" dirty="0" smtClean="0"/>
              <a:t> first and second</a:t>
            </a:r>
          </a:p>
          <a:p>
            <a:endParaRPr lang="fr-CH" sz="1600" dirty="0" smtClean="0"/>
          </a:p>
          <a:p>
            <a:endParaRPr lang="fr-CH" sz="1400" dirty="0" smtClean="0"/>
          </a:p>
          <a:p>
            <a:pPr lvl="1"/>
            <a:endParaRPr lang="fr-CH" sz="1400" dirty="0" smtClean="0"/>
          </a:p>
          <a:p>
            <a:endParaRPr lang="fr-CH" sz="1600" dirty="0" smtClean="0"/>
          </a:p>
          <a:p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389993"/>
            <a:ext cx="6480720" cy="504057"/>
          </a:xfrm>
        </p:spPr>
        <p:txBody>
          <a:bodyPr/>
          <a:lstStyle/>
          <a:p>
            <a:r>
              <a:rPr lang="fr-CH" sz="2000" dirty="0" err="1" smtClean="0"/>
              <a:t>Practical</a:t>
            </a:r>
            <a:r>
              <a:rPr lang="fr-CH" sz="2000" dirty="0" smtClean="0"/>
              <a:t> </a:t>
            </a:r>
            <a:r>
              <a:rPr lang="fr-CH" sz="2000" dirty="0" err="1" smtClean="0"/>
              <a:t>days</a:t>
            </a:r>
            <a:r>
              <a:rPr lang="fr-CH" sz="2000" dirty="0" smtClean="0"/>
              <a:t> at CERN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512" y="980728"/>
            <a:ext cx="4320000" cy="28083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53517" y="980728"/>
            <a:ext cx="4320000" cy="28083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12000" y="3558345"/>
            <a:ext cx="4320000" cy="28449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79512" y="3789040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 smtClean="0">
                <a:latin typeface="+mn-lt"/>
              </a:rPr>
              <a:t>Magnet</a:t>
            </a:r>
            <a:r>
              <a:rPr lang="fr-CH" sz="1400" dirty="0" smtClean="0">
                <a:latin typeface="+mn-lt"/>
              </a:rPr>
              <a:t> </a:t>
            </a:r>
            <a:r>
              <a:rPr lang="fr-CH" sz="1400" dirty="0" err="1" smtClean="0">
                <a:latin typeface="+mn-lt"/>
              </a:rPr>
              <a:t>electrical</a:t>
            </a:r>
            <a:r>
              <a:rPr lang="fr-CH" sz="1400" dirty="0" smtClean="0">
                <a:latin typeface="+mn-lt"/>
              </a:rPr>
              <a:t> tests </a:t>
            </a:r>
            <a:r>
              <a:rPr lang="fr-CH" sz="1400" dirty="0" err="1" smtClean="0">
                <a:latin typeface="+mn-lt"/>
              </a:rPr>
              <a:t>with</a:t>
            </a:r>
            <a:r>
              <a:rPr lang="fr-CH" sz="1400" dirty="0" smtClean="0">
                <a:latin typeface="+mn-lt"/>
              </a:rPr>
              <a:t> J. Bauche</a:t>
            </a:r>
            <a:endParaRPr lang="en-GB" sz="14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32000" y="3771718"/>
            <a:ext cx="2241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400" dirty="0" err="1" smtClean="0">
                <a:latin typeface="+mn-lt"/>
              </a:rPr>
              <a:t>Magnetic</a:t>
            </a:r>
            <a:r>
              <a:rPr lang="fr-CH" sz="1400" dirty="0" smtClean="0">
                <a:latin typeface="+mn-lt"/>
              </a:rPr>
              <a:t> </a:t>
            </a:r>
            <a:r>
              <a:rPr lang="fr-CH" sz="1400" dirty="0" err="1" smtClean="0">
                <a:latin typeface="+mn-lt"/>
              </a:rPr>
              <a:t>measurements</a:t>
            </a:r>
            <a:r>
              <a:rPr lang="fr-CH" sz="1400" dirty="0" smtClean="0">
                <a:latin typeface="+mn-lt"/>
              </a:rPr>
              <a:t> </a:t>
            </a:r>
            <a:r>
              <a:rPr lang="fr-CH" sz="1400" dirty="0" err="1" smtClean="0">
                <a:latin typeface="+mn-lt"/>
              </a:rPr>
              <a:t>with</a:t>
            </a:r>
            <a:r>
              <a:rPr lang="fr-CH" sz="1400" dirty="0" smtClean="0">
                <a:latin typeface="+mn-lt"/>
              </a:rPr>
              <a:t> L. Fiscarelli</a:t>
            </a:r>
            <a:endParaRPr lang="en-GB" sz="14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32000" y="6095529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latin typeface="+mn-lt"/>
              </a:rPr>
              <a:t>Vacuum </a:t>
            </a:r>
            <a:r>
              <a:rPr lang="fr-CH" sz="1400" dirty="0" err="1" smtClean="0">
                <a:latin typeface="+mn-lt"/>
              </a:rPr>
              <a:t>measurements</a:t>
            </a:r>
            <a:endParaRPr lang="en-GB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281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490"/>
            <a:ext cx="6272380" cy="910589"/>
          </a:xfrm>
        </p:spPr>
        <p:txBody>
          <a:bodyPr>
            <a:normAutofit fontScale="90000"/>
          </a:bodyPr>
          <a:lstStyle/>
          <a:p>
            <a:r>
              <a:rPr lang="fr-CH" dirty="0"/>
              <a:t>26 </a:t>
            </a:r>
            <a:r>
              <a:rPr lang="fr-CH" dirty="0" smtClean="0"/>
              <a:t>Sponsoring </a:t>
            </a:r>
            <a:r>
              <a:rPr lang="fr-CH" dirty="0"/>
              <a:t>Institutes 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and </a:t>
            </a:r>
            <a:r>
              <a:rPr lang="fr-CH" dirty="0" err="1"/>
              <a:t>European</a:t>
            </a:r>
            <a:r>
              <a:rPr lang="fr-CH" dirty="0"/>
              <a:t> </a:t>
            </a:r>
            <a:r>
              <a:rPr lang="fr-CH" dirty="0" smtClean="0"/>
              <a:t>Programmes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EIC Workshop – Promoting Collaboration on the Electron-Ion Collider, 8/10/2020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4" name="Imag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328" y="3636958"/>
            <a:ext cx="636169" cy="767057"/>
          </a:xfrm>
          <a:prstGeom prst="rect">
            <a:avLst/>
          </a:prstGeom>
        </p:spPr>
      </p:pic>
      <p:pic>
        <p:nvPicPr>
          <p:cNvPr id="55" name="Imag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020" y="2122858"/>
            <a:ext cx="808475" cy="766082"/>
          </a:xfrm>
          <a:prstGeom prst="rect">
            <a:avLst/>
          </a:prstGeom>
        </p:spPr>
      </p:pic>
      <p:pic>
        <p:nvPicPr>
          <p:cNvPr id="56" name="Imag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76" y="3707347"/>
            <a:ext cx="1328496" cy="747767"/>
          </a:xfrm>
          <a:prstGeom prst="rect">
            <a:avLst/>
          </a:prstGeom>
        </p:spPr>
      </p:pic>
      <p:pic>
        <p:nvPicPr>
          <p:cNvPr id="57" name="Imag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141" y="5210981"/>
            <a:ext cx="1169819" cy="395499"/>
          </a:xfrm>
          <a:prstGeom prst="rect">
            <a:avLst/>
          </a:prstGeom>
        </p:spPr>
      </p:pic>
      <p:pic>
        <p:nvPicPr>
          <p:cNvPr id="58" name="Image 2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25884" y="3824619"/>
            <a:ext cx="1279915" cy="540061"/>
          </a:xfrm>
          <a:prstGeom prst="rect">
            <a:avLst/>
          </a:prstGeom>
        </p:spPr>
      </p:pic>
      <p:pic>
        <p:nvPicPr>
          <p:cNvPr id="59" name="Picture 2" descr="http://www.ganil-spiral2.eu/logo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693" y="3999059"/>
            <a:ext cx="1426518" cy="292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Image 2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69" y="2938228"/>
            <a:ext cx="1069490" cy="550673"/>
          </a:xfrm>
          <a:prstGeom prst="rect">
            <a:avLst/>
          </a:prstGeom>
        </p:spPr>
      </p:pic>
      <p:pic>
        <p:nvPicPr>
          <p:cNvPr id="61" name="Image 2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944" y="2164540"/>
            <a:ext cx="690655" cy="608417"/>
          </a:xfrm>
          <a:prstGeom prst="rect">
            <a:avLst/>
          </a:prstGeom>
        </p:spPr>
      </p:pic>
      <p:pic>
        <p:nvPicPr>
          <p:cNvPr id="62" name="Image 2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480" y="5200169"/>
            <a:ext cx="1559870" cy="512020"/>
          </a:xfrm>
          <a:prstGeom prst="rect">
            <a:avLst/>
          </a:prstGeom>
        </p:spPr>
      </p:pic>
      <p:pic>
        <p:nvPicPr>
          <p:cNvPr id="63" name="Image 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061" y="4498730"/>
            <a:ext cx="2063335" cy="470708"/>
          </a:xfrm>
          <a:prstGeom prst="rect">
            <a:avLst/>
          </a:prstGeom>
        </p:spPr>
      </p:pic>
      <p:pic>
        <p:nvPicPr>
          <p:cNvPr id="64" name="Image 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746" y="4505679"/>
            <a:ext cx="1895384" cy="541867"/>
          </a:xfrm>
          <a:prstGeom prst="rect">
            <a:avLst/>
          </a:prstGeom>
        </p:spPr>
      </p:pic>
      <p:pic>
        <p:nvPicPr>
          <p:cNvPr id="65" name="Picture 2" descr="See original image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045" y="2888940"/>
            <a:ext cx="1263842" cy="758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Image 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278" y="3849843"/>
            <a:ext cx="1230319" cy="389618"/>
          </a:xfrm>
          <a:prstGeom prst="rect">
            <a:avLst/>
          </a:prstGeom>
        </p:spPr>
      </p:pic>
      <p:pic>
        <p:nvPicPr>
          <p:cNvPr id="67" name="Image 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02" y="5002635"/>
            <a:ext cx="1282988" cy="641494"/>
          </a:xfrm>
          <a:prstGeom prst="rect">
            <a:avLst/>
          </a:prstGeom>
        </p:spPr>
      </p:pic>
      <p:pic>
        <p:nvPicPr>
          <p:cNvPr id="68" name="Image 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301" y="2860426"/>
            <a:ext cx="770613" cy="770613"/>
          </a:xfrm>
          <a:prstGeom prst="rect">
            <a:avLst/>
          </a:prstGeom>
        </p:spPr>
      </p:pic>
      <p:pic>
        <p:nvPicPr>
          <p:cNvPr id="69" name="Image 1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65" y="2130409"/>
            <a:ext cx="1440807" cy="758531"/>
          </a:xfrm>
          <a:prstGeom prst="rect">
            <a:avLst/>
          </a:prstGeom>
        </p:spPr>
      </p:pic>
      <p:pic>
        <p:nvPicPr>
          <p:cNvPr id="70" name="Image 15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6802" y="4467228"/>
            <a:ext cx="1196039" cy="475618"/>
          </a:xfrm>
          <a:prstGeom prst="rect">
            <a:avLst/>
          </a:prstGeom>
        </p:spPr>
      </p:pic>
      <p:pic>
        <p:nvPicPr>
          <p:cNvPr id="71" name="Image 22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327" y="2182799"/>
            <a:ext cx="1020440" cy="556604"/>
          </a:xfrm>
          <a:prstGeom prst="rect">
            <a:avLst/>
          </a:prstGeom>
        </p:spPr>
      </p:pic>
      <p:pic>
        <p:nvPicPr>
          <p:cNvPr id="72" name="Image 24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190" y="2930911"/>
            <a:ext cx="1087475" cy="635564"/>
          </a:xfrm>
          <a:prstGeom prst="rect">
            <a:avLst/>
          </a:prstGeom>
        </p:spPr>
      </p:pic>
      <p:pic>
        <p:nvPicPr>
          <p:cNvPr id="73" name="Image 28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452" y="4397488"/>
            <a:ext cx="1023847" cy="651692"/>
          </a:xfrm>
          <a:prstGeom prst="rect">
            <a:avLst/>
          </a:prstGeom>
        </p:spPr>
      </p:pic>
      <p:pic>
        <p:nvPicPr>
          <p:cNvPr id="74" name="Image 29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550" y="3086020"/>
            <a:ext cx="1208422" cy="411331"/>
          </a:xfrm>
          <a:prstGeom prst="rect">
            <a:avLst/>
          </a:prstGeom>
        </p:spPr>
      </p:pic>
      <p:pic>
        <p:nvPicPr>
          <p:cNvPr id="75" name="Image 30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953" y="5235950"/>
            <a:ext cx="1154888" cy="402713"/>
          </a:xfrm>
          <a:prstGeom prst="rect">
            <a:avLst/>
          </a:prstGeom>
        </p:spPr>
      </p:pic>
      <p:pic>
        <p:nvPicPr>
          <p:cNvPr id="76" name="Image 31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320" y="2238021"/>
            <a:ext cx="1293280" cy="523769"/>
          </a:xfrm>
          <a:prstGeom prst="rect">
            <a:avLst/>
          </a:prstGeom>
        </p:spPr>
      </p:pic>
      <p:pic>
        <p:nvPicPr>
          <p:cNvPr id="77" name="Image 32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672" y="3126326"/>
            <a:ext cx="1294257" cy="275381"/>
          </a:xfrm>
          <a:prstGeom prst="rect">
            <a:avLst/>
          </a:prstGeom>
        </p:spPr>
      </p:pic>
      <p:pic>
        <p:nvPicPr>
          <p:cNvPr id="78" name="Image 33"/>
          <p:cNvPicPr>
            <a:picLocks noChangeAspect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63413" y="5304911"/>
            <a:ext cx="1454351" cy="369138"/>
          </a:xfrm>
          <a:prstGeom prst="rect">
            <a:avLst/>
          </a:prstGeom>
        </p:spPr>
      </p:pic>
      <p:pic>
        <p:nvPicPr>
          <p:cNvPr id="79" name="Image 34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784" y="2356735"/>
            <a:ext cx="1239881" cy="283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81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0" y="726883"/>
            <a:ext cx="8100000" cy="572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91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6480720" cy="706437"/>
          </a:xfrm>
        </p:spPr>
        <p:txBody>
          <a:bodyPr/>
          <a:lstStyle/>
          <a:p>
            <a:r>
              <a:rPr lang="fr-CH" sz="2000" dirty="0" err="1"/>
              <a:t>Practical</a:t>
            </a:r>
            <a:r>
              <a:rPr lang="fr-CH" sz="2000" dirty="0"/>
              <a:t> </a:t>
            </a:r>
            <a:r>
              <a:rPr lang="fr-CH" sz="2000" dirty="0" err="1"/>
              <a:t>day</a:t>
            </a:r>
            <a:r>
              <a:rPr lang="fr-CH" sz="2000" dirty="0"/>
              <a:t> at BERGOZ INSTRUMENTATION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1800" dirty="0" smtClean="0"/>
              <a:t>Wednesday 11 </a:t>
            </a:r>
            <a:r>
              <a:rPr lang="en-GB" sz="1800" dirty="0"/>
              <a:t>March </a:t>
            </a:r>
            <a:r>
              <a:rPr lang="en-GB" sz="1800" dirty="0" smtClean="0"/>
              <a:t>2020 p.m.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560357"/>
            <a:ext cx="9144000" cy="48209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12360" y="3140968"/>
            <a:ext cx="1054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 smtClean="0">
                <a:latin typeface="+mn-lt"/>
              </a:rPr>
              <a:t>E.Touzain</a:t>
            </a:r>
            <a:r>
              <a:rPr lang="fr-CH" sz="1400" dirty="0">
                <a:latin typeface="+mn-lt"/>
              </a:rPr>
              <a:t> </a:t>
            </a:r>
            <a:r>
              <a:rPr lang="fr-CH" sz="1400" dirty="0" smtClean="0">
                <a:latin typeface="+mn-lt"/>
              </a:rPr>
              <a:t>CEO</a:t>
            </a:r>
            <a:endParaRPr lang="en-GB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9095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6480720" cy="706437"/>
          </a:xfrm>
        </p:spPr>
        <p:txBody>
          <a:bodyPr/>
          <a:lstStyle/>
          <a:p>
            <a:r>
              <a:rPr lang="fr-CH" sz="2000" dirty="0" err="1"/>
              <a:t>Practical</a:t>
            </a:r>
            <a:r>
              <a:rPr lang="fr-CH" sz="2000" dirty="0"/>
              <a:t> </a:t>
            </a:r>
            <a:r>
              <a:rPr lang="fr-CH" sz="2000" dirty="0" err="1"/>
              <a:t>day</a:t>
            </a:r>
            <a:r>
              <a:rPr lang="fr-CH" sz="2000" dirty="0"/>
              <a:t> at BERGOZ INSTRUMENTATION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1800" dirty="0" smtClean="0"/>
              <a:t>Wednesday 11 </a:t>
            </a:r>
            <a:r>
              <a:rPr lang="en-GB" sz="1800" dirty="0"/>
              <a:t>March </a:t>
            </a:r>
            <a:r>
              <a:rPr lang="en-GB" sz="1800" dirty="0" smtClean="0"/>
              <a:t>2020 p.m.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8342"/>
            <a:ext cx="4932040" cy="32880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648" y="2924944"/>
            <a:ext cx="5011352" cy="33409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6164" y="5207306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>
                <a:latin typeface="+mn-lt"/>
              </a:rPr>
              <a:t>Performance </a:t>
            </a:r>
            <a:r>
              <a:rPr lang="fr-CH" sz="1400" dirty="0" err="1" smtClean="0">
                <a:latin typeface="+mn-lt"/>
              </a:rPr>
              <a:t>measurements</a:t>
            </a:r>
            <a:r>
              <a:rPr lang="fr-CH" sz="1400" dirty="0" smtClean="0">
                <a:latin typeface="+mn-lt"/>
              </a:rPr>
              <a:t> on </a:t>
            </a:r>
            <a:r>
              <a:rPr lang="fr-CH" sz="1400" dirty="0" err="1" smtClean="0">
                <a:latin typeface="+mn-lt"/>
              </a:rPr>
              <a:t>beam</a:t>
            </a:r>
            <a:r>
              <a:rPr lang="fr-CH" sz="1400" dirty="0" smtClean="0">
                <a:latin typeface="+mn-lt"/>
              </a:rPr>
              <a:t> monitoring instruments</a:t>
            </a:r>
            <a:endParaRPr lang="en-GB" sz="14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36096" y="2008150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 smtClean="0">
                <a:latin typeface="+mn-lt"/>
              </a:rPr>
              <a:t>Presentation</a:t>
            </a:r>
            <a:r>
              <a:rPr lang="fr-CH" sz="1400" dirty="0" smtClean="0">
                <a:latin typeface="+mn-lt"/>
              </a:rPr>
              <a:t> of </a:t>
            </a:r>
            <a:r>
              <a:rPr lang="fr-CH" sz="1400" dirty="0" err="1" smtClean="0">
                <a:latin typeface="+mn-lt"/>
              </a:rPr>
              <a:t>beam</a:t>
            </a:r>
            <a:r>
              <a:rPr lang="fr-CH" sz="1400" dirty="0">
                <a:latin typeface="+mn-lt"/>
              </a:rPr>
              <a:t> </a:t>
            </a:r>
            <a:r>
              <a:rPr lang="fr-CH" sz="1400" dirty="0" smtClean="0">
                <a:latin typeface="+mn-lt"/>
              </a:rPr>
              <a:t>instruments</a:t>
            </a:r>
            <a:endParaRPr lang="en-GB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836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6480720" cy="706437"/>
          </a:xfrm>
        </p:spPr>
        <p:txBody>
          <a:bodyPr/>
          <a:lstStyle/>
          <a:p>
            <a:r>
              <a:rPr lang="fr-CH" sz="2000" dirty="0" err="1"/>
              <a:t>Practical</a:t>
            </a:r>
            <a:r>
              <a:rPr lang="fr-CH" sz="2000" dirty="0"/>
              <a:t> </a:t>
            </a:r>
            <a:r>
              <a:rPr lang="fr-CH" sz="2000" dirty="0" err="1"/>
              <a:t>day</a:t>
            </a:r>
            <a:r>
              <a:rPr lang="fr-CH" sz="2000" dirty="0"/>
              <a:t> at BERGOZ INSTRUMENTATION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1800" dirty="0" smtClean="0"/>
              <a:t>Wednesday 11 </a:t>
            </a:r>
            <a:r>
              <a:rPr lang="en-GB" sz="1800" dirty="0"/>
              <a:t>March </a:t>
            </a:r>
            <a:r>
              <a:rPr lang="en-GB" sz="1800" dirty="0" smtClean="0"/>
              <a:t>2020 p.m.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53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738000" y="2168167"/>
            <a:ext cx="4428000" cy="2952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353705" y="2429017"/>
            <a:ext cx="4428000" cy="2952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445410" y="2755830"/>
            <a:ext cx="4428000" cy="29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61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00" y="1583882"/>
            <a:ext cx="8856000" cy="47567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000" dirty="0" smtClean="0"/>
              <a:t>JUAS 2020 Course 2 in a </a:t>
            </a:r>
            <a:r>
              <a:rPr lang="fr-CH" sz="2000" dirty="0" err="1" smtClean="0"/>
              <a:t>nutshell</a:t>
            </a:r>
            <a:r>
              <a:rPr lang="fr-CH" sz="2000" dirty="0" smtClean="0"/>
              <a:t> [1/2]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144000" y="5229200"/>
            <a:ext cx="4028675" cy="21257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5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418307"/>
            <a:ext cx="6480720" cy="706437"/>
          </a:xfrm>
        </p:spPr>
        <p:txBody>
          <a:bodyPr/>
          <a:lstStyle/>
          <a:p>
            <a:r>
              <a:rPr lang="fr-CH" sz="2000" dirty="0" smtClean="0"/>
              <a:t>JUAS 2020 Course 2 in a </a:t>
            </a:r>
            <a:r>
              <a:rPr lang="fr-CH" sz="2000" dirty="0" err="1" smtClean="0"/>
              <a:t>nutshell</a:t>
            </a:r>
            <a:r>
              <a:rPr lang="fr-CH" sz="2000" dirty="0" smtClean="0"/>
              <a:t> [2/2]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4136205" y="3323029"/>
            <a:ext cx="916347" cy="21016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153877" y="1745530"/>
            <a:ext cx="4898675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153877" y="2866854"/>
            <a:ext cx="4898675" cy="23838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153877" y="2639362"/>
            <a:ext cx="4898675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171273" y="3091994"/>
            <a:ext cx="4898675" cy="23838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77" y="1020244"/>
            <a:ext cx="8856000" cy="5433091"/>
          </a:xfrm>
          <a:prstGeom prst="rect">
            <a:avLst/>
          </a:prstGeom>
        </p:spPr>
      </p:pic>
      <p:sp>
        <p:nvSpPr>
          <p:cNvPr id="6" name="5-Point Star 5"/>
          <p:cNvSpPr/>
          <p:nvPr/>
        </p:nvSpPr>
        <p:spPr>
          <a:xfrm>
            <a:off x="5037832" y="2689122"/>
            <a:ext cx="1512168" cy="144016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EIC!!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79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21754"/>
            <a:ext cx="6480720" cy="706437"/>
          </a:xfrm>
        </p:spPr>
        <p:txBody>
          <a:bodyPr/>
          <a:lstStyle/>
          <a:p>
            <a:r>
              <a:rPr lang="fr-CH" dirty="0"/>
              <a:t>Survey of JUAS </a:t>
            </a:r>
            <a:r>
              <a:rPr lang="fr-CH" dirty="0" err="1"/>
              <a:t>alumni</a:t>
            </a:r>
            <a:r>
              <a:rPr lang="fr-CH" dirty="0"/>
              <a:t> 2017-2018-2019</a:t>
            </a:r>
            <a:r>
              <a:rPr lang="en-GB" dirty="0"/>
              <a:t/>
            </a:r>
            <a:br>
              <a:rPr lang="en-GB" dirty="0"/>
            </a:br>
            <a:r>
              <a:rPr lang="fr-CH" dirty="0" err="1"/>
              <a:t>Summary</a:t>
            </a:r>
            <a:r>
              <a:rPr lang="fr-CH" dirty="0"/>
              <a:t> &amp; 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556793"/>
            <a:ext cx="8496300" cy="4680520"/>
          </a:xfrm>
        </p:spPr>
        <p:txBody>
          <a:bodyPr/>
          <a:lstStyle/>
          <a:p>
            <a:r>
              <a:rPr lang="en-GB" sz="1600" dirty="0" smtClean="0"/>
              <a:t>Proper analysis can be made on a statistically significant number of answers, 92 representing 43% of the attendance over the last three years</a:t>
            </a:r>
          </a:p>
          <a:p>
            <a:r>
              <a:rPr lang="en-GB" sz="1600" dirty="0" smtClean="0"/>
              <a:t>Most students followed Course 2, and only about one out of five followed both Courses</a:t>
            </a:r>
          </a:p>
          <a:p>
            <a:r>
              <a:rPr lang="en-GB" sz="1600" dirty="0" smtClean="0"/>
              <a:t>Master and doctoral students were in about equal numbers, both more numerous than professionals</a:t>
            </a:r>
          </a:p>
          <a:p>
            <a:r>
              <a:rPr lang="en-GB" sz="1600" dirty="0" smtClean="0"/>
              <a:t>Three out of four Master students continued with a doctoral thesis</a:t>
            </a:r>
          </a:p>
          <a:p>
            <a:r>
              <a:rPr lang="en-GB" sz="1600" dirty="0" smtClean="0"/>
              <a:t>Almost four out of five alumni are still in the field of particle accelerators, with increasing proportions from Master to doctoral students to professionals</a:t>
            </a:r>
          </a:p>
          <a:p>
            <a:r>
              <a:rPr lang="en-GB" sz="1600" dirty="0" smtClean="0"/>
              <a:t>Those no longer in particle accelerators have migrated to a variety of high-tech domains</a:t>
            </a:r>
          </a:p>
          <a:p>
            <a:r>
              <a:rPr lang="en-GB" sz="1600" dirty="0" smtClean="0"/>
              <a:t>JUAS alumni are working or studying in 20 countries, with a majority in France and </a:t>
            </a:r>
            <a:r>
              <a:rPr lang="en-GB" sz="1600" dirty="0" err="1" smtClean="0"/>
              <a:t>Switzerland+CERN</a:t>
            </a:r>
            <a:endParaRPr lang="en-GB" sz="1600" dirty="0" smtClean="0"/>
          </a:p>
          <a:p>
            <a:r>
              <a:rPr lang="en-GB" sz="1600" dirty="0" smtClean="0"/>
              <a:t>Most of alumni are in laboratories or university</a:t>
            </a:r>
          </a:p>
          <a:p>
            <a:r>
              <a:rPr lang="en-GB" sz="1600" dirty="0" smtClean="0"/>
              <a:t>JUAS experience is rated “very useful” to “essential</a:t>
            </a:r>
            <a:r>
              <a:rPr lang="en-GB" sz="1600" dirty="0" smtClean="0"/>
              <a:t>”</a:t>
            </a:r>
            <a:r>
              <a:rPr lang="en-GB" sz="1600" dirty="0" smtClean="0"/>
              <a:t> to their present activities by a majority of alumni</a:t>
            </a:r>
          </a:p>
          <a:p>
            <a:pPr lvl="1"/>
            <a:r>
              <a:rPr lang="en-GB" sz="1400" dirty="0" smtClean="0"/>
              <a:t>In increasing proportions from Master to doctoral students to professionals</a:t>
            </a:r>
          </a:p>
          <a:p>
            <a:pPr lvl="1"/>
            <a:r>
              <a:rPr lang="en-GB" sz="1400" dirty="0" smtClean="0"/>
              <a:t>In about equal proportions for Course 1 and Course 2 of JUAS</a:t>
            </a:r>
          </a:p>
          <a:p>
            <a:pPr lvl="1"/>
            <a:r>
              <a:rPr lang="en-GB" sz="1400" dirty="0" smtClean="0"/>
              <a:t>Overwhelmingly for those still in the field of particle accelerators </a:t>
            </a:r>
          </a:p>
          <a:p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Ph. Lebrun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JUAS Alumni Survey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06DF16B-B5BE-47B4-84B3-3D1C53E24B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982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JUAS Alumni at EIC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Article in our Alumni Network platform by Francois </a:t>
            </a:r>
            <a:r>
              <a:rPr lang="en-GB" dirty="0" err="1" smtClean="0"/>
              <a:t>Méot</a:t>
            </a:r>
            <a:r>
              <a:rPr lang="en-GB" dirty="0" smtClean="0"/>
              <a:t> (former JUAS director now at BNL) on </a:t>
            </a:r>
          </a:p>
          <a:p>
            <a:pPr lvl="1"/>
            <a:r>
              <a:rPr lang="en-GB" dirty="0" smtClean="0"/>
              <a:t>Alumni who have worked at BNL and contributed to EIC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8" y="6597351"/>
            <a:ext cx="5371726" cy="260650"/>
          </a:xfrm>
        </p:spPr>
        <p:txBody>
          <a:bodyPr/>
          <a:lstStyle/>
          <a:p>
            <a:r>
              <a:rPr lang="en-US" dirty="0" smtClean="0"/>
              <a:t>J.M. Jowett, EIC Workshop – Promoting Collaboration on the Electron-Ion Collider, 8/10/2020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57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2060848"/>
            <a:ext cx="4972306" cy="4267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4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EIC Workshop – Promoting Collaboration on the Electron-Ion Collider, 8/10/2020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58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74264" cy="36577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3" y="2132856"/>
            <a:ext cx="6602423" cy="45365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9949454">
            <a:off x="2261089" y="3600584"/>
            <a:ext cx="5410149" cy="12338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This applies </a:t>
            </a:r>
            <a:r>
              <a:rPr lang="en-GB" sz="2400" i="1" dirty="0" smtClean="0"/>
              <a:t>mutatis mutandis </a:t>
            </a:r>
            <a:r>
              <a:rPr lang="en-GB" sz="2400" dirty="0" smtClean="0"/>
              <a:t>to accelerator science and projects in Europe and other regions as well as in the USA.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218007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Particle/nuclear frontier accelerators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HL-LHC project at CERN in coming years</a:t>
            </a:r>
          </a:p>
          <a:p>
            <a:r>
              <a:rPr lang="en-GB" dirty="0" smtClean="0"/>
              <a:t>EIC is very likely the </a:t>
            </a:r>
            <a:r>
              <a:rPr lang="en-GB" dirty="0"/>
              <a:t>next major collider project in the </a:t>
            </a:r>
            <a:r>
              <a:rPr lang="en-GB" dirty="0" smtClean="0"/>
              <a:t>world </a:t>
            </a:r>
          </a:p>
          <a:p>
            <a:pPr lvl="1"/>
            <a:r>
              <a:rPr lang="en-GB" dirty="0"/>
              <a:t>Very rich in applications of accelerator physics and technology </a:t>
            </a:r>
            <a:endParaRPr lang="en-GB" dirty="0" smtClean="0"/>
          </a:p>
          <a:p>
            <a:r>
              <a:rPr lang="en-GB" dirty="0" smtClean="0"/>
              <a:t>Colliders beyond these (see European Strategy and/or Snowmass) will take some years …</a:t>
            </a:r>
            <a:endParaRPr lang="en-GB" dirty="0"/>
          </a:p>
          <a:p>
            <a:r>
              <a:rPr lang="en-GB" dirty="0" smtClean="0"/>
              <a:t>To ensure that experienced and qualified accelerator physicists and engineers will be available, the future </a:t>
            </a:r>
            <a:r>
              <a:rPr lang="en-GB" dirty="0"/>
              <a:t>career path of </a:t>
            </a:r>
            <a:r>
              <a:rPr lang="en-GB" dirty="0" smtClean="0"/>
              <a:t>students in accelerator physics from Europe, USA and elsewhere will likely intersect with all these projects.   </a:t>
            </a:r>
          </a:p>
          <a:p>
            <a:pPr lvl="1"/>
            <a:r>
              <a:rPr lang="en-GB" dirty="0" smtClean="0"/>
              <a:t>JUAS (and also CAS, USPAS, …) must help prepare them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8" y="6669361"/>
            <a:ext cx="5083694" cy="188639"/>
          </a:xfrm>
        </p:spPr>
        <p:txBody>
          <a:bodyPr/>
          <a:lstStyle/>
          <a:p>
            <a:r>
              <a:rPr lang="en-US" dirty="0" smtClean="0"/>
              <a:t>J.M. Jowett, EIC Workshop – Promoting Collaboration on the Electron-Ion Collider, 8/10/2020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69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202630"/>
            <a:ext cx="5616624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ESI </a:t>
            </a:r>
            <a:r>
              <a:rPr lang="en-GB" dirty="0" err="1" smtClean="0"/>
              <a:t>Archamps</a:t>
            </a:r>
            <a:r>
              <a:rPr lang="en-GB" dirty="0" smtClean="0"/>
              <a:t> </a:t>
            </a:r>
            <a:r>
              <a:rPr lang="en-GB" dirty="0" err="1" smtClean="0"/>
              <a:t>Technopole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smtClean="0"/>
              <a:t>host of JUAS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EIC Workshop – Promoting Collaboration on the Electron-Ion Collider, 8/10/2020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04" y="980728"/>
            <a:ext cx="8100392" cy="497354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7794612" y="3250088"/>
            <a:ext cx="504056" cy="198708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745039" y="5457575"/>
            <a:ext cx="648072" cy="214961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660232" y="2880756"/>
            <a:ext cx="1961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FFFF00"/>
                </a:solidFill>
                <a:latin typeface="+mn-lt"/>
              </a:rPr>
              <a:t>Chamonix, Turin</a:t>
            </a:r>
            <a:endParaRPr lang="en-GB" b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87838" y="5088242"/>
            <a:ext cx="1571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FFFF00"/>
                </a:solidFill>
                <a:latin typeface="+mn-lt"/>
              </a:rPr>
              <a:t>Paris, ESRF</a:t>
            </a:r>
            <a:endParaRPr lang="en-GB" b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08881" y="1408425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>
                <a:solidFill>
                  <a:srgbClr val="FFFF00"/>
                </a:solidFill>
                <a:latin typeface="+mn-lt"/>
              </a:rPr>
              <a:t>Geneva</a:t>
            </a:r>
            <a:endParaRPr lang="en-GB" b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7496336" y="4096869"/>
            <a:ext cx="1125860" cy="920823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755576" y="177281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CERN</a:t>
            </a:r>
            <a:endParaRPr lang="en-GB" dirty="0" smtClean="0">
              <a:solidFill>
                <a:srgbClr val="FFFF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611560" y="2132856"/>
            <a:ext cx="648072" cy="214961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431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EIC at JUAS 2021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 would like to extend an </a:t>
            </a:r>
            <a:r>
              <a:rPr lang="en-GB" dirty="0" smtClean="0">
                <a:solidFill>
                  <a:srgbClr val="FF0000"/>
                </a:solidFill>
              </a:rPr>
              <a:t>invitation to EIC project management to nominate a speaker for seminar on EIC in JUAS Course 1 early 2021</a:t>
            </a:r>
          </a:p>
          <a:p>
            <a:pPr lvl="1"/>
            <a:r>
              <a:rPr lang="en-GB" dirty="0" smtClean="0"/>
              <a:t>Inspiring and clear speaker!</a:t>
            </a:r>
          </a:p>
          <a:p>
            <a:pPr lvl="1"/>
            <a:r>
              <a:rPr lang="en-GB" dirty="0" smtClean="0"/>
              <a:t>Suitable level for students (mainly Masters) who started intense study of core accelerator physics a few weeks earlier</a:t>
            </a:r>
          </a:p>
          <a:p>
            <a:pPr lvl="1"/>
            <a:r>
              <a:rPr lang="en-GB" dirty="0" smtClean="0"/>
              <a:t>Illustrate links to concepts in their basic courses where possible</a:t>
            </a:r>
          </a:p>
          <a:p>
            <a:r>
              <a:rPr lang="en-GB" dirty="0" smtClean="0"/>
              <a:t>Considering whether we have time for a second seminar on a more specific topic (possibly cooling, FFAs/CBETA)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EIC Workshop – Promoting Collaboration on the Electron-Ion Collider, 8/10/2020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77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Impact of the Covid-19 pandemic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Pandemic struck at the end of Course 2 in 2020</a:t>
            </a:r>
          </a:p>
          <a:p>
            <a:pPr lvl="1"/>
            <a:r>
              <a:rPr lang="en-GB" dirty="0" smtClean="0"/>
              <a:t>Students sent home 1 week early, remote exams arranged</a:t>
            </a:r>
          </a:p>
          <a:p>
            <a:pPr lvl="1"/>
            <a:r>
              <a:rPr lang="en-GB" dirty="0" smtClean="0"/>
              <a:t>Visit to Geneva University Hospital radiotherapy dropped </a:t>
            </a:r>
          </a:p>
          <a:p>
            <a:r>
              <a:rPr lang="en-GB" dirty="0" smtClean="0"/>
              <a:t>JUAS 2021 must be held in remote format</a:t>
            </a:r>
          </a:p>
          <a:p>
            <a:pPr lvl="1"/>
            <a:r>
              <a:rPr lang="en-GB" dirty="0" smtClean="0"/>
              <a:t>No students in residence at </a:t>
            </a:r>
            <a:r>
              <a:rPr lang="en-GB" dirty="0" err="1" smtClean="0"/>
              <a:t>Archamps</a:t>
            </a:r>
            <a:endParaRPr lang="en-GB" dirty="0" smtClean="0"/>
          </a:p>
          <a:p>
            <a:pPr lvl="1"/>
            <a:r>
              <a:rPr lang="en-GB" dirty="0" smtClean="0"/>
              <a:t>Maintain academic standards but adapt pace of timetable</a:t>
            </a:r>
          </a:p>
          <a:p>
            <a:pPr lvl="1"/>
            <a:r>
              <a:rPr lang="en-GB" dirty="0" smtClean="0"/>
              <a:t>Partner universities’ representatives support this, continue to recognise exams for ECTS credits</a:t>
            </a:r>
          </a:p>
          <a:p>
            <a:pPr lvl="1"/>
            <a:r>
              <a:rPr lang="en-GB" dirty="0" smtClean="0"/>
              <a:t>Traditional lectures fairly straightforward</a:t>
            </a:r>
          </a:p>
          <a:p>
            <a:pPr lvl="1"/>
            <a:r>
              <a:rPr lang="en-GB" dirty="0" smtClean="0"/>
              <a:t>Tutorials, computer workshops, quite feasible (small groups in smaller Zoom sessions, visited by teaching staff …)</a:t>
            </a:r>
          </a:p>
          <a:p>
            <a:pPr lvl="1"/>
            <a:r>
              <a:rPr lang="en-GB" dirty="0" smtClean="0"/>
              <a:t>Working on replacements for lab visits, practical work but certainly more difficult, compromises</a:t>
            </a:r>
          </a:p>
          <a:p>
            <a:pPr lvl="1"/>
            <a:r>
              <a:rPr lang="en-GB" dirty="0" smtClean="0"/>
              <a:t>Working to create social interaction among students</a:t>
            </a:r>
          </a:p>
          <a:p>
            <a:pPr lvl="1"/>
            <a:r>
              <a:rPr lang="en-GB" dirty="0" smtClean="0"/>
              <a:t>Exams mainly on home university premises with local invigilation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8" y="6669361"/>
            <a:ext cx="5587750" cy="144016"/>
          </a:xfrm>
        </p:spPr>
        <p:txBody>
          <a:bodyPr/>
          <a:lstStyle/>
          <a:p>
            <a:r>
              <a:rPr lang="en-US" dirty="0" smtClean="0"/>
              <a:t>J.M. Jowett, EIC Workshop – Promoting Collaboration on the Electron-Ion Collider, 8/10/2020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3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 slides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5947790" cy="206399"/>
          </a:xfrm>
        </p:spPr>
        <p:txBody>
          <a:bodyPr/>
          <a:lstStyle/>
          <a:p>
            <a:r>
              <a:rPr lang="en-US" dirty="0" smtClean="0"/>
              <a:t>J.M. Jowett, EIC Workshop – Promoting Collaboration on the Electron-Ion Collider, 8/10/2020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84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000" dirty="0" smtClean="0"/>
              <a:t>ECTS </a:t>
            </a:r>
            <a:r>
              <a:rPr lang="fr-CH" sz="2000" dirty="0" err="1" smtClean="0"/>
              <a:t>credits</a:t>
            </a:r>
            <a:r>
              <a:rPr lang="fr-CH" sz="2000" dirty="0" smtClean="0"/>
              <a:t> for JUAS Master </a:t>
            </a:r>
            <a:r>
              <a:rPr lang="fr-CH" sz="2000" dirty="0" err="1" smtClean="0"/>
              <a:t>students</a:t>
            </a:r>
            <a:r>
              <a:rPr lang="fr-CH" sz="2000" dirty="0"/>
              <a:t/>
            </a:r>
            <a:br>
              <a:rPr lang="fr-CH" sz="2000" dirty="0"/>
            </a:br>
            <a:r>
              <a:rPr lang="fr-CH" sz="2000" dirty="0" err="1" smtClean="0"/>
              <a:t>from</a:t>
            </a:r>
            <a:r>
              <a:rPr lang="fr-CH" sz="2000" dirty="0" smtClean="0"/>
              <a:t> Partner </a:t>
            </a:r>
            <a:r>
              <a:rPr lang="fr-CH" sz="2000" dirty="0" err="1" smtClean="0"/>
              <a:t>Universities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Ph. Lebrun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JUAS 2020 Advisory Board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AF06637-E496-4934-8F80-04F2992770E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36" y="1844824"/>
            <a:ext cx="8995326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11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515209"/>
            <a:ext cx="6480720" cy="706437"/>
          </a:xfrm>
        </p:spPr>
        <p:txBody>
          <a:bodyPr/>
          <a:lstStyle/>
          <a:p>
            <a:r>
              <a:rPr lang="fr-CH" sz="2000" dirty="0" smtClean="0"/>
              <a:t>IPAC </a:t>
            </a:r>
            <a:r>
              <a:rPr lang="fr-CH" sz="2000" dirty="0" err="1" smtClean="0"/>
              <a:t>Prize</a:t>
            </a:r>
            <a:r>
              <a:rPr lang="fr-CH" sz="2000" dirty="0" smtClean="0"/>
              <a:t> for JUAS </a:t>
            </a:r>
            <a:r>
              <a:rPr lang="fr-CH" sz="2000" dirty="0" err="1" smtClean="0"/>
              <a:t>Student</a:t>
            </a:r>
            <a:r>
              <a:rPr lang="fr-CH" sz="2000" dirty="0"/>
              <a:t> </a:t>
            </a:r>
            <a:r>
              <a:rPr lang="fr-CH" sz="2000" dirty="0" smtClean="0"/>
              <a:t>2020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985" y="1628800"/>
            <a:ext cx="4978495" cy="4608512"/>
          </a:xfrm>
        </p:spPr>
        <p:txBody>
          <a:bodyPr/>
          <a:lstStyle/>
          <a:p>
            <a:r>
              <a:rPr lang="fr-CH" sz="1800" dirty="0" smtClean="0"/>
              <a:t>A JUAS </a:t>
            </a:r>
            <a:r>
              <a:rPr lang="fr-CH" sz="1800" dirty="0" err="1" smtClean="0"/>
              <a:t>student</a:t>
            </a:r>
            <a:r>
              <a:rPr lang="fr-CH" sz="1800" dirty="0" smtClean="0"/>
              <a:t> </a:t>
            </a:r>
            <a:r>
              <a:rPr lang="fr-CH" sz="1800" dirty="0" err="1" smtClean="0"/>
              <a:t>is</a:t>
            </a:r>
            <a:r>
              <a:rPr lang="fr-CH" sz="1800" dirty="0" smtClean="0"/>
              <a:t> </a:t>
            </a:r>
            <a:r>
              <a:rPr lang="fr-CH" sz="1800" dirty="0" err="1" smtClean="0"/>
              <a:t>allotted</a:t>
            </a:r>
            <a:r>
              <a:rPr lang="fr-CH" sz="1800" dirty="0" smtClean="0"/>
              <a:t> a European Grant</a:t>
            </a:r>
            <a:r>
              <a:rPr lang="en-GB" sz="1800" dirty="0" smtClean="0"/>
              <a:t> for attending the IPAC conference</a:t>
            </a:r>
          </a:p>
          <a:p>
            <a:r>
              <a:rPr lang="fr-CH" sz="1800" dirty="0" smtClean="0"/>
              <a:t>The </a:t>
            </a:r>
            <a:r>
              <a:rPr lang="fr-CH" sz="1800" dirty="0" err="1" smtClean="0"/>
              <a:t>proposal</a:t>
            </a:r>
            <a:r>
              <a:rPr lang="fr-CH" sz="1800" dirty="0" smtClean="0"/>
              <a:t> </a:t>
            </a:r>
            <a:r>
              <a:rPr lang="fr-CH" sz="1800" dirty="0" err="1" smtClean="0"/>
              <a:t>is</a:t>
            </a:r>
            <a:r>
              <a:rPr lang="fr-CH" sz="1800" dirty="0" smtClean="0"/>
              <a:t> made by the JUAS </a:t>
            </a:r>
            <a:r>
              <a:rPr lang="fr-CH" sz="1800" dirty="0" err="1" smtClean="0"/>
              <a:t>director</a:t>
            </a:r>
            <a:r>
              <a:rPr lang="fr-CH" sz="1800" dirty="0" smtClean="0"/>
              <a:t> to the IPAC </a:t>
            </a:r>
            <a:r>
              <a:rPr lang="fr-CH" sz="1800" dirty="0" err="1" smtClean="0"/>
              <a:t>Conference</a:t>
            </a:r>
            <a:r>
              <a:rPr lang="fr-CH" sz="1800" dirty="0" smtClean="0"/>
              <a:t> </a:t>
            </a:r>
            <a:r>
              <a:rPr lang="fr-CH" sz="1800" dirty="0" err="1" smtClean="0"/>
              <a:t>Coordinator</a:t>
            </a:r>
            <a:r>
              <a:rPr lang="en-GB" sz="1800" dirty="0" smtClean="0"/>
              <a:t>, based on the following criteria</a:t>
            </a:r>
            <a:endParaRPr lang="fr-CH" sz="1800" dirty="0" smtClean="0"/>
          </a:p>
          <a:p>
            <a:pPr lvl="1"/>
            <a:r>
              <a:rPr lang="fr-CH" sz="1600" dirty="0" smtClean="0"/>
              <a:t>To </a:t>
            </a:r>
            <a:r>
              <a:rPr lang="fr-CH" sz="1600" dirty="0" err="1" smtClean="0"/>
              <a:t>obtain</a:t>
            </a:r>
            <a:r>
              <a:rPr lang="fr-CH" sz="1600" dirty="0" smtClean="0"/>
              <a:t> the best mark at the exam of Course 1</a:t>
            </a:r>
          </a:p>
          <a:p>
            <a:pPr lvl="1"/>
            <a:r>
              <a:rPr lang="fr-CH" sz="1600" dirty="0" smtClean="0"/>
              <a:t>To continue </a:t>
            </a:r>
            <a:r>
              <a:rPr lang="fr-CH" sz="1600" dirty="0" err="1" smtClean="0"/>
              <a:t>his</a:t>
            </a:r>
            <a:r>
              <a:rPr lang="fr-CH" sz="1600" dirty="0" smtClean="0"/>
              <a:t>/</a:t>
            </a:r>
            <a:r>
              <a:rPr lang="fr-CH" sz="1600" dirty="0" err="1" smtClean="0"/>
              <a:t>her</a:t>
            </a:r>
            <a:r>
              <a:rPr lang="fr-CH" sz="1600" dirty="0" smtClean="0"/>
              <a:t> </a:t>
            </a:r>
            <a:r>
              <a:rPr lang="fr-CH" sz="1600" dirty="0" err="1" smtClean="0"/>
              <a:t>career</a:t>
            </a:r>
            <a:r>
              <a:rPr lang="fr-CH" sz="1600" dirty="0" smtClean="0"/>
              <a:t> in the </a:t>
            </a:r>
            <a:r>
              <a:rPr lang="fr-CH" sz="1600" dirty="0" err="1" smtClean="0"/>
              <a:t>field</a:t>
            </a:r>
            <a:r>
              <a:rPr lang="fr-CH" sz="1600" dirty="0" smtClean="0"/>
              <a:t> of </a:t>
            </a:r>
            <a:r>
              <a:rPr lang="fr-CH" sz="1600" dirty="0" err="1" smtClean="0"/>
              <a:t>particle</a:t>
            </a:r>
            <a:r>
              <a:rPr lang="fr-CH" sz="1600" dirty="0" smtClean="0"/>
              <a:t> </a:t>
            </a:r>
            <a:r>
              <a:rPr lang="fr-CH" sz="1600" dirty="0" err="1" smtClean="0"/>
              <a:t>accelerators</a:t>
            </a:r>
            <a:endParaRPr lang="fr-CH" sz="1600" dirty="0" smtClean="0"/>
          </a:p>
          <a:p>
            <a:pPr lvl="1"/>
            <a:r>
              <a:rPr lang="fr-CH" sz="1600" dirty="0" smtClean="0"/>
              <a:t>To </a:t>
            </a:r>
            <a:r>
              <a:rPr lang="fr-CH" sz="1600" dirty="0" err="1" smtClean="0"/>
              <a:t>present</a:t>
            </a:r>
            <a:r>
              <a:rPr lang="fr-CH" sz="1600" dirty="0" smtClean="0"/>
              <a:t> </a:t>
            </a:r>
            <a:r>
              <a:rPr lang="fr-CH" sz="1600" dirty="0" err="1" smtClean="0"/>
              <a:t>his</a:t>
            </a:r>
            <a:r>
              <a:rPr lang="fr-CH" sz="1600" dirty="0" smtClean="0"/>
              <a:t>/</a:t>
            </a:r>
            <a:r>
              <a:rPr lang="fr-CH" sz="1600" dirty="0" err="1" smtClean="0"/>
              <a:t>her</a:t>
            </a:r>
            <a:r>
              <a:rPr lang="fr-CH" sz="1600" dirty="0" smtClean="0"/>
              <a:t> </a:t>
            </a:r>
            <a:r>
              <a:rPr lang="fr-CH" sz="1600" dirty="0" err="1" smtClean="0"/>
              <a:t>work</a:t>
            </a:r>
            <a:r>
              <a:rPr lang="fr-CH" sz="1600" dirty="0" smtClean="0"/>
              <a:t> at the </a:t>
            </a:r>
            <a:r>
              <a:rPr lang="fr-CH" sz="1600" dirty="0" err="1" smtClean="0"/>
              <a:t>Conference</a:t>
            </a:r>
            <a:endParaRPr lang="fr-CH" sz="1600" dirty="0" smtClean="0"/>
          </a:p>
          <a:p>
            <a:pPr lvl="1"/>
            <a:r>
              <a:rPr lang="fr-CH" sz="1600" dirty="0" smtClean="0"/>
              <a:t>To serve as </a:t>
            </a:r>
            <a:r>
              <a:rPr lang="fr-CH" sz="1600" dirty="0" err="1" smtClean="0"/>
              <a:t>required</a:t>
            </a:r>
            <a:r>
              <a:rPr lang="fr-CH" sz="1600" dirty="0" smtClean="0"/>
              <a:t> at the </a:t>
            </a:r>
            <a:r>
              <a:rPr lang="fr-CH" sz="1600" dirty="0" err="1" smtClean="0"/>
              <a:t>Conference</a:t>
            </a:r>
            <a:r>
              <a:rPr lang="fr-CH" sz="1600" dirty="0" smtClean="0"/>
              <a:t> (</a:t>
            </a:r>
            <a:r>
              <a:rPr lang="fr-CH" sz="1600" dirty="0" err="1" smtClean="0"/>
              <a:t>e.g</a:t>
            </a:r>
            <a:r>
              <a:rPr lang="fr-CH" sz="1600" dirty="0" smtClean="0"/>
              <a:t>. </a:t>
            </a:r>
            <a:r>
              <a:rPr lang="fr-CH" sz="1600" dirty="0" err="1" smtClean="0"/>
              <a:t>scientific</a:t>
            </a:r>
            <a:r>
              <a:rPr lang="fr-CH" sz="1600" dirty="0" smtClean="0"/>
              <a:t> </a:t>
            </a:r>
            <a:r>
              <a:rPr lang="fr-CH" sz="1600" dirty="0" err="1" smtClean="0"/>
              <a:t>secretary</a:t>
            </a:r>
            <a:r>
              <a:rPr lang="fr-CH" sz="1600" dirty="0" smtClean="0"/>
              <a:t> of session, JUAS </a:t>
            </a:r>
            <a:r>
              <a:rPr lang="fr-CH" sz="1600" dirty="0" err="1" smtClean="0"/>
              <a:t>booth</a:t>
            </a:r>
            <a:r>
              <a:rPr lang="fr-CH" sz="1600" dirty="0" smtClean="0"/>
              <a:t>,…)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64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480" y="1661478"/>
            <a:ext cx="3600000" cy="4552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2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000" dirty="0" smtClean="0"/>
              <a:t>IPAC </a:t>
            </a:r>
            <a:r>
              <a:rPr lang="fr-CH" sz="2000" dirty="0" err="1"/>
              <a:t>p</a:t>
            </a:r>
            <a:r>
              <a:rPr lang="fr-CH" sz="2000" dirty="0" err="1" smtClean="0"/>
              <a:t>rize</a:t>
            </a:r>
            <a:r>
              <a:rPr lang="fr-CH" sz="2000" dirty="0" smtClean="0"/>
              <a:t> for JUAS </a:t>
            </a:r>
            <a:r>
              <a:rPr lang="fr-CH" sz="2000" dirty="0" err="1" smtClean="0"/>
              <a:t>student</a:t>
            </a:r>
            <a:r>
              <a:rPr lang="fr-CH" sz="2000" dirty="0" smtClean="0"/>
              <a:t> 2020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32248"/>
            <a:ext cx="5795371" cy="3428999"/>
          </a:xfrm>
        </p:spPr>
        <p:txBody>
          <a:bodyPr/>
          <a:lstStyle/>
          <a:p>
            <a:r>
              <a:rPr lang="fr-CH" sz="1800" dirty="0" smtClean="0"/>
              <a:t>The </a:t>
            </a:r>
            <a:r>
              <a:rPr lang="fr-CH" sz="1800" dirty="0" err="1" smtClean="0"/>
              <a:t>recipient</a:t>
            </a:r>
            <a:r>
              <a:rPr lang="fr-CH" sz="1800" dirty="0" smtClean="0"/>
              <a:t> </a:t>
            </a:r>
            <a:r>
              <a:rPr lang="fr-CH" sz="1800" dirty="0" err="1" smtClean="0"/>
              <a:t>is</a:t>
            </a:r>
            <a:r>
              <a:rPr lang="fr-CH" sz="1800" dirty="0" smtClean="0"/>
              <a:t> </a:t>
            </a:r>
            <a:r>
              <a:rPr lang="en-GB" sz="1800" dirty="0" smtClean="0"/>
              <a:t>Daniele Butti</a:t>
            </a:r>
            <a:r>
              <a:rPr lang="fr-CH" sz="1800" dirty="0" smtClean="0"/>
              <a:t> (b. 1994)</a:t>
            </a:r>
          </a:p>
          <a:p>
            <a:pPr lvl="1"/>
            <a:r>
              <a:rPr lang="en-GB" sz="1600" dirty="0" smtClean="0"/>
              <a:t>Italian national</a:t>
            </a:r>
          </a:p>
          <a:p>
            <a:pPr lvl="1"/>
            <a:r>
              <a:rPr lang="fr-CH" sz="1600" dirty="0" err="1" smtClean="0"/>
              <a:t>BSc</a:t>
            </a:r>
            <a:r>
              <a:rPr lang="fr-CH" sz="1600" dirty="0" smtClean="0"/>
              <a:t>, </a:t>
            </a:r>
            <a:r>
              <a:rPr lang="fr-CH" sz="1600" dirty="0" err="1" smtClean="0"/>
              <a:t>MSc</a:t>
            </a:r>
            <a:r>
              <a:rPr lang="fr-CH" sz="1600" dirty="0" smtClean="0"/>
              <a:t> </a:t>
            </a:r>
            <a:r>
              <a:rPr lang="fr-CH" sz="1600" dirty="0" err="1"/>
              <a:t>P</a:t>
            </a:r>
            <a:r>
              <a:rPr lang="fr-CH" sz="1600" dirty="0" err="1" smtClean="0"/>
              <a:t>olitecnico</a:t>
            </a:r>
            <a:r>
              <a:rPr lang="fr-CH" sz="1600" dirty="0" smtClean="0"/>
              <a:t> di Milano</a:t>
            </a:r>
            <a:endParaRPr lang="en-GB" sz="1600" dirty="0"/>
          </a:p>
          <a:p>
            <a:pPr lvl="1"/>
            <a:r>
              <a:rPr lang="en-GB" sz="1600" dirty="0" smtClean="0"/>
              <a:t>Doctoral </a:t>
            </a:r>
            <a:r>
              <a:rPr lang="en-GB" sz="1600" dirty="0"/>
              <a:t>student at </a:t>
            </a:r>
            <a:r>
              <a:rPr lang="en-GB" sz="1600" dirty="0" smtClean="0"/>
              <a:t>Royal Holloway, with CERN as host laboratory (CERN supervisor Enrico </a:t>
            </a:r>
            <a:r>
              <a:rPr lang="en-GB" sz="1600" dirty="0" err="1" smtClean="0"/>
              <a:t>Bravin</a:t>
            </a:r>
            <a:r>
              <a:rPr lang="en-GB" sz="1600" dirty="0" smtClean="0"/>
              <a:t>)</a:t>
            </a:r>
          </a:p>
          <a:p>
            <a:pPr lvl="1"/>
            <a:r>
              <a:rPr lang="en-GB" sz="1600" dirty="0" smtClean="0"/>
              <a:t>Thesis work: </a:t>
            </a:r>
            <a:r>
              <a:rPr lang="en-GB" sz="1600" i="1" dirty="0"/>
              <a:t>D</a:t>
            </a:r>
            <a:r>
              <a:rPr lang="en-GB" sz="1600" i="1" dirty="0" smtClean="0"/>
              <a:t>evelopment of optical interferometer based on synchrotron radiation for measurement of transverse beam size in the LHC</a:t>
            </a:r>
          </a:p>
          <a:p>
            <a:pPr lvl="1"/>
            <a:r>
              <a:rPr lang="en-GB" sz="1600" dirty="0"/>
              <a:t>B</a:t>
            </a:r>
            <a:r>
              <a:rPr lang="en-GB" sz="1600" dirty="0" smtClean="0"/>
              <a:t>est </a:t>
            </a:r>
            <a:r>
              <a:rPr lang="en-GB" sz="1600" dirty="0"/>
              <a:t>mark </a:t>
            </a:r>
            <a:r>
              <a:rPr lang="en-GB" sz="1600" dirty="0" smtClean="0"/>
              <a:t>(17.5/20</a:t>
            </a:r>
            <a:r>
              <a:rPr lang="en-GB" sz="1600" dirty="0"/>
              <a:t>) at the exams of JUAS Course 1 on “The science of particle accelerators</a:t>
            </a:r>
            <a:r>
              <a:rPr lang="en-GB" sz="1600" dirty="0" smtClean="0"/>
              <a:t>”</a:t>
            </a:r>
          </a:p>
          <a:p>
            <a:r>
              <a:rPr lang="fr-CH" sz="1800" i="1" dirty="0" smtClean="0">
                <a:solidFill>
                  <a:srgbClr val="FF0000"/>
                </a:solidFill>
              </a:rPr>
              <a:t>Due to CoViD-19, the </a:t>
            </a:r>
            <a:r>
              <a:rPr lang="fr-CH" sz="1800" i="1" dirty="0" err="1" smtClean="0">
                <a:solidFill>
                  <a:srgbClr val="FF0000"/>
                </a:solidFill>
              </a:rPr>
              <a:t>conference</a:t>
            </a:r>
            <a:r>
              <a:rPr lang="fr-CH" sz="1800" i="1" dirty="0" smtClean="0">
                <a:solidFill>
                  <a:srgbClr val="FF0000"/>
                </a:solidFill>
              </a:rPr>
              <a:t> </a:t>
            </a:r>
            <a:r>
              <a:rPr lang="fr-CH" sz="1800" i="1" dirty="0" err="1" smtClean="0">
                <a:solidFill>
                  <a:srgbClr val="FF0000"/>
                </a:solidFill>
              </a:rPr>
              <a:t>took</a:t>
            </a:r>
            <a:r>
              <a:rPr lang="fr-CH" sz="1800" i="1" dirty="0" smtClean="0">
                <a:solidFill>
                  <a:srgbClr val="FF0000"/>
                </a:solidFill>
              </a:rPr>
              <a:t> place </a:t>
            </a:r>
            <a:r>
              <a:rPr lang="fr-CH" sz="1800" i="1" dirty="0" err="1" smtClean="0">
                <a:solidFill>
                  <a:srgbClr val="FF0000"/>
                </a:solidFill>
              </a:rPr>
              <a:t>remotely</a:t>
            </a:r>
            <a:r>
              <a:rPr lang="fr-CH" sz="1800" i="1" dirty="0" smtClean="0">
                <a:solidFill>
                  <a:srgbClr val="FF0000"/>
                </a:solidFill>
              </a:rPr>
              <a:t> and the </a:t>
            </a:r>
            <a:r>
              <a:rPr lang="fr-CH" sz="1800" i="1" dirty="0" err="1" smtClean="0">
                <a:solidFill>
                  <a:srgbClr val="FF0000"/>
                </a:solidFill>
              </a:rPr>
              <a:t>prize</a:t>
            </a:r>
            <a:r>
              <a:rPr lang="fr-CH" sz="1800" i="1" dirty="0" smtClean="0">
                <a:solidFill>
                  <a:srgbClr val="FF0000"/>
                </a:solidFill>
              </a:rPr>
              <a:t> </a:t>
            </a:r>
            <a:r>
              <a:rPr lang="fr-CH" sz="1800" i="1" dirty="0" err="1" smtClean="0">
                <a:solidFill>
                  <a:srgbClr val="FF0000"/>
                </a:solidFill>
              </a:rPr>
              <a:t>was</a:t>
            </a:r>
            <a:r>
              <a:rPr lang="fr-CH" sz="1800" i="1" dirty="0" smtClean="0">
                <a:solidFill>
                  <a:srgbClr val="FF0000"/>
                </a:solidFill>
              </a:rPr>
              <a:t> not </a:t>
            </a:r>
            <a:r>
              <a:rPr lang="fr-CH" sz="1800" i="1" dirty="0" err="1" smtClean="0">
                <a:solidFill>
                  <a:srgbClr val="FF0000"/>
                </a:solidFill>
              </a:rPr>
              <a:t>given</a:t>
            </a:r>
            <a:endParaRPr lang="en-GB" sz="1800" i="1" dirty="0">
              <a:solidFill>
                <a:srgbClr val="FF0000"/>
              </a:solidFill>
            </a:endParaRPr>
          </a:p>
          <a:p>
            <a:pPr lvl="1"/>
            <a:endParaRPr lang="fr-CH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2020 Advisory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65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232248"/>
            <a:ext cx="2327808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39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JUAS</a:t>
            </a:r>
            <a:r>
              <a:rPr lang="en-GB" baseline="0" dirty="0"/>
              <a:t> 2021 Face-to-face or remote?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Earlier in the summer we had hoped to maintain the possibility of a JUAS in traditional format</a:t>
            </a:r>
          </a:p>
          <a:p>
            <a:pPr lvl="1"/>
            <a:r>
              <a:rPr lang="en-GB" dirty="0"/>
              <a:t>Students from several countries in residence at </a:t>
            </a:r>
            <a:r>
              <a:rPr lang="en-GB" dirty="0" err="1"/>
              <a:t>Archamps</a:t>
            </a:r>
            <a:endParaRPr lang="en-GB" dirty="0"/>
          </a:p>
          <a:p>
            <a:pPr lvl="1"/>
            <a:r>
              <a:rPr lang="en-GB" dirty="0"/>
              <a:t>Face-to-face lectures, tutorials, computer workshops</a:t>
            </a:r>
          </a:p>
          <a:p>
            <a:pPr lvl="1"/>
            <a:r>
              <a:rPr lang="en-GB" dirty="0"/>
              <a:t>Visits and lab work at accelerators labs, companies, </a:t>
            </a:r>
            <a:r>
              <a:rPr lang="en-GB" dirty="0" err="1"/>
              <a:t>etc</a:t>
            </a:r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Present evolution of pandemic and financial/logistical analysis </a:t>
            </a:r>
            <a:r>
              <a:rPr lang="en-GB" dirty="0">
                <a:solidFill>
                  <a:srgbClr val="FF0000"/>
                </a:solidFill>
                <a:sym typeface="Symbol" panose="05050102010706020507" pitchFamily="18" charset="2"/>
              </a:rPr>
              <a:t> </a:t>
            </a:r>
            <a:r>
              <a:rPr lang="en-GB" dirty="0">
                <a:solidFill>
                  <a:srgbClr val="FF0000"/>
                </a:solidFill>
              </a:rPr>
              <a:t>we must abandon that.</a:t>
            </a:r>
          </a:p>
          <a:p>
            <a:pPr lvl="1"/>
            <a:r>
              <a:rPr lang="en-GB" dirty="0"/>
              <a:t>Sister school ESIPAP ha</a:t>
            </a:r>
            <a:r>
              <a:rPr lang="en-GB" baseline="0" dirty="0"/>
              <a:t>s already adopted online only.</a:t>
            </a:r>
          </a:p>
          <a:p>
            <a:endParaRPr lang="en-GB" dirty="0"/>
          </a:p>
          <a:p>
            <a:r>
              <a:rPr lang="en-GB" dirty="0"/>
              <a:t>Of course, we hope to return to traditional format in 2022.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EIC Workshop – Promoting Collaboration on the Electron-Ion Collider, 8/10/2020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74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Ideas</a:t>
            </a:r>
            <a:r>
              <a:rPr lang="en-GB" baseline="0" dirty="0"/>
              <a:t> for remote lab visits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Lab visits and </a:t>
            </a:r>
            <a:r>
              <a:rPr lang="en-GB" dirty="0" err="1"/>
              <a:t>practicals</a:t>
            </a:r>
            <a:r>
              <a:rPr lang="en-GB" dirty="0"/>
              <a:t> have been an essential feature of JUAS up to now</a:t>
            </a:r>
          </a:p>
          <a:p>
            <a:r>
              <a:rPr lang="en-GB" dirty="0"/>
              <a:t>How can we continue them remotely?</a:t>
            </a:r>
          </a:p>
          <a:p>
            <a:pPr lvl="1"/>
            <a:r>
              <a:rPr lang="en-GB" dirty="0"/>
              <a:t>This requires considerable thought and we may learn from experience in universities, other ESI schools, …</a:t>
            </a:r>
          </a:p>
          <a:p>
            <a:r>
              <a:rPr lang="en-GB" dirty="0"/>
              <a:t>Video demonstrations, either live on Zoom, or probably better, filmed in advance</a:t>
            </a:r>
          </a:p>
          <a:p>
            <a:pPr lvl="1"/>
            <a:r>
              <a:rPr lang="en-GB" dirty="0"/>
              <a:t>Replay possibility for registered students</a:t>
            </a:r>
          </a:p>
          <a:p>
            <a:pPr lvl="2"/>
            <a:r>
              <a:rPr lang="en-GB" dirty="0"/>
              <a:t>Need technical solutions for video servers (CERN?, Vimeo?)</a:t>
            </a:r>
          </a:p>
          <a:p>
            <a:pPr lvl="1"/>
            <a:r>
              <a:rPr lang="en-GB" dirty="0"/>
              <a:t>Help from audio-visual services in the laboratories?</a:t>
            </a:r>
          </a:p>
          <a:p>
            <a:pPr lvl="2"/>
            <a:r>
              <a:rPr lang="en-GB" dirty="0"/>
              <a:t>Possibly use existing video material. </a:t>
            </a:r>
          </a:p>
          <a:p>
            <a:r>
              <a:rPr lang="en-GB" dirty="0"/>
              <a:t>Replication of lab work by students</a:t>
            </a:r>
          </a:p>
          <a:p>
            <a:pPr lvl="1"/>
            <a:r>
              <a:rPr lang="en-GB" dirty="0"/>
              <a:t>Most difficult part</a:t>
            </a:r>
          </a:p>
          <a:p>
            <a:pPr lvl="1"/>
            <a:r>
              <a:rPr lang="en-GB" dirty="0"/>
              <a:t>Small groups participate in live practical sessions with same equipment and questions/answers (?)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EIC Workshop – Promoting Collaboration on the Electron-Ion Collider, 8/10/2020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67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21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Social Aspects of JUAS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Traditionally, JUAS students, lecturers and staff get to know each other well during the courses</a:t>
            </a:r>
          </a:p>
          <a:p>
            <a:pPr lvl="1"/>
            <a:r>
              <a:rPr lang="en-GB" dirty="0"/>
              <a:t>Shared accommodation </a:t>
            </a:r>
          </a:p>
          <a:p>
            <a:pPr lvl="1"/>
            <a:r>
              <a:rPr lang="en-GB" dirty="0"/>
              <a:t>Interactions during workshop and tutorials, at coffee, working lunches, after-works, visits to labs.</a:t>
            </a:r>
          </a:p>
          <a:p>
            <a:r>
              <a:rPr lang="en-GB" dirty="0"/>
              <a:t>It is important to maintain this</a:t>
            </a:r>
          </a:p>
          <a:p>
            <a:pPr lvl="1"/>
            <a:r>
              <a:rPr lang="en-GB" dirty="0"/>
              <a:t>Students will very probably do it among themselves (</a:t>
            </a:r>
            <a:r>
              <a:rPr lang="en-GB" dirty="0" err="1"/>
              <a:t>Whatsapp</a:t>
            </a:r>
            <a:r>
              <a:rPr lang="en-GB" dirty="0"/>
              <a:t>, social media, </a:t>
            </a:r>
            <a:r>
              <a:rPr lang="en-GB" dirty="0" err="1"/>
              <a:t>etc</a:t>
            </a:r>
            <a:r>
              <a:rPr lang="en-GB" dirty="0"/>
              <a:t>) but these may not be fully inclusive</a:t>
            </a:r>
          </a:p>
          <a:p>
            <a:pPr lvl="1"/>
            <a:r>
              <a:rPr lang="en-GB" dirty="0"/>
              <a:t>Need to develop some remote frameworks, like virtual coffee breaks, to enhance personal interaction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EIC Workshop – Promoting Collaboration on the Electron-Ion Collider, 8/10/2020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68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99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Ph. Lebrun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JUAS Alumni Survey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F5A2E2-FFD1-424B-9D6F-A6293A537F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323" y="1476374"/>
            <a:ext cx="7451354" cy="4860000"/>
          </a:xfrm>
          <a:prstGeom prst="rect">
            <a:avLst/>
          </a:prstGeom>
        </p:spPr>
      </p:pic>
      <p:sp>
        <p:nvSpPr>
          <p:cNvPr id="6" name="Title 5"/>
          <p:cNvSpPr txBox="1">
            <a:spLocks/>
          </p:cNvSpPr>
          <p:nvPr/>
        </p:nvSpPr>
        <p:spPr>
          <a:xfrm>
            <a:off x="1331640" y="764704"/>
            <a:ext cx="6480720" cy="706437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0" i="0" u="none" strike="noStrike" kern="0" cap="none" spc="0" normalizeH="0" baseline="0" noProof="0" smtClean="0">
                <a:ln>
                  <a:noFill/>
                </a:ln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Survey of JUAS alumni 2017-2018-2019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66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202630"/>
            <a:ext cx="5616624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ESI </a:t>
            </a:r>
            <a:r>
              <a:rPr lang="en-GB" dirty="0" err="1" smtClean="0"/>
              <a:t>Archamps</a:t>
            </a:r>
            <a:r>
              <a:rPr lang="en-GB" dirty="0" smtClean="0"/>
              <a:t> </a:t>
            </a:r>
            <a:r>
              <a:rPr lang="en-GB" dirty="0" err="1" smtClean="0"/>
              <a:t>Technopole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smtClean="0"/>
              <a:t>host of JUAS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EIC Workshop – Promoting Collaboration on the Electron-Ion Collider, 8/10/2020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7</a:t>
            </a:fld>
            <a:endParaRPr lang="en-GB"/>
          </a:p>
        </p:txBody>
      </p:sp>
      <p:grpSp>
        <p:nvGrpSpPr>
          <p:cNvPr id="15" name="Group 14"/>
          <p:cNvGrpSpPr/>
          <p:nvPr/>
        </p:nvGrpSpPr>
        <p:grpSpPr>
          <a:xfrm>
            <a:off x="467544" y="1340768"/>
            <a:ext cx="7841282" cy="4896544"/>
            <a:chOff x="1631504" y="1484784"/>
            <a:chExt cx="8969747" cy="475252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74072" y="1484784"/>
              <a:ext cx="4327179" cy="32400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31504" y="1484784"/>
              <a:ext cx="4312779" cy="32400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29800" y="4077312"/>
              <a:ext cx="2880000" cy="216000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1633558" y="4724784"/>
              <a:ext cx="23762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/>
                <a:t>Lecture hall</a:t>
              </a:r>
              <a:endParaRPr lang="en-GB" sz="16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712665" y="4756162"/>
              <a:ext cx="18885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CH" sz="1600" dirty="0"/>
                <a:t>Computer room</a:t>
              </a:r>
              <a:endParaRPr lang="en-GB" sz="16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709800" y="5894065"/>
              <a:ext cx="23762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 err="1"/>
                <a:t>Student</a:t>
              </a:r>
              <a:r>
                <a:rPr lang="fr-CH" sz="1600" dirty="0"/>
                <a:t> foyer</a:t>
              </a: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5398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Ph. Lebrun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JUAS Alumni Survey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F5A2E2-FFD1-424B-9D6F-A6293A537F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323" y="1447652"/>
            <a:ext cx="7451354" cy="4860000"/>
          </a:xfrm>
          <a:prstGeom prst="rect">
            <a:avLst/>
          </a:prstGeom>
        </p:spPr>
      </p:pic>
      <p:sp>
        <p:nvSpPr>
          <p:cNvPr id="6" name="Title 5"/>
          <p:cNvSpPr txBox="1">
            <a:spLocks/>
          </p:cNvSpPr>
          <p:nvPr/>
        </p:nvSpPr>
        <p:spPr>
          <a:xfrm>
            <a:off x="1331640" y="764704"/>
            <a:ext cx="6480720" cy="706437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0" i="0" u="none" strike="noStrike" kern="0" cap="none" spc="0" normalizeH="0" baseline="0" noProof="0" smtClean="0">
                <a:ln>
                  <a:noFill/>
                </a:ln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Survey of JUAS alumni 2017-2018-2019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66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1935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Ph. Lebrun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JUAS Alumni Survey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F5A2E2-FFD1-424B-9D6F-A6293A537F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323" y="1454670"/>
            <a:ext cx="7451354" cy="4860000"/>
          </a:xfrm>
          <a:prstGeom prst="rect">
            <a:avLst/>
          </a:prstGeom>
        </p:spPr>
      </p:pic>
      <p:sp>
        <p:nvSpPr>
          <p:cNvPr id="6" name="Title 5"/>
          <p:cNvSpPr txBox="1">
            <a:spLocks/>
          </p:cNvSpPr>
          <p:nvPr/>
        </p:nvSpPr>
        <p:spPr>
          <a:xfrm>
            <a:off x="1331640" y="764704"/>
            <a:ext cx="6480720" cy="706437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0" i="0" u="none" strike="noStrike" kern="0" cap="none" spc="0" normalizeH="0" baseline="0" noProof="0" smtClean="0">
                <a:ln>
                  <a:noFill/>
                </a:ln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Survey of JUAS alumni 2017-2018-2019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66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4221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Ph. Lebrun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JUAS Alumni Survey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F5A2E2-FFD1-424B-9D6F-A6293A537F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323" y="1474751"/>
            <a:ext cx="7451354" cy="4860000"/>
          </a:xfrm>
          <a:prstGeom prst="rect">
            <a:avLst/>
          </a:prstGeom>
        </p:spPr>
      </p:pic>
      <p:sp>
        <p:nvSpPr>
          <p:cNvPr id="7" name="Title 5"/>
          <p:cNvSpPr txBox="1">
            <a:spLocks/>
          </p:cNvSpPr>
          <p:nvPr/>
        </p:nvSpPr>
        <p:spPr>
          <a:xfrm>
            <a:off x="1331640" y="764704"/>
            <a:ext cx="6480720" cy="706437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0" i="0" u="none" strike="noStrike" kern="0" cap="none" spc="0" normalizeH="0" baseline="0" noProof="0" smtClean="0">
                <a:ln>
                  <a:noFill/>
                </a:ln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Survey of JUAS alumni 2017-2018-2019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66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974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Ph. Lebrun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JUAS Alumni Survey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F5A2E2-FFD1-424B-9D6F-A6293A537FF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323" y="1474751"/>
            <a:ext cx="7451354" cy="4860000"/>
          </a:xfrm>
          <a:prstGeom prst="rect">
            <a:avLst/>
          </a:prstGeom>
        </p:spPr>
      </p:pic>
      <p:sp>
        <p:nvSpPr>
          <p:cNvPr id="6" name="Title 5"/>
          <p:cNvSpPr txBox="1">
            <a:spLocks/>
          </p:cNvSpPr>
          <p:nvPr/>
        </p:nvSpPr>
        <p:spPr>
          <a:xfrm>
            <a:off x="1331640" y="764704"/>
            <a:ext cx="6480720" cy="706437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0" i="0" u="none" strike="noStrike" kern="0" cap="none" spc="0" normalizeH="0" baseline="0" noProof="0" smtClean="0">
                <a:ln>
                  <a:noFill/>
                </a:ln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Survey of JUAS alumni 2017-2018-2019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66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2752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JUAS pedagogy (up to 2020)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Two courses, each 4 weeks + 1 week exams</a:t>
            </a:r>
          </a:p>
          <a:p>
            <a:pPr lvl="1"/>
            <a:r>
              <a:rPr lang="en-GB" dirty="0"/>
              <a:t>The science of particle accelerators</a:t>
            </a:r>
          </a:p>
          <a:p>
            <a:pPr lvl="1"/>
            <a:r>
              <a:rPr lang="en-GB" dirty="0"/>
              <a:t>The technology and applications of particle accelerators</a:t>
            </a:r>
          </a:p>
          <a:p>
            <a:r>
              <a:rPr lang="en-GB" dirty="0"/>
              <a:t>Expert lecturers from universities, national labs and CERN</a:t>
            </a:r>
          </a:p>
          <a:p>
            <a:r>
              <a:rPr lang="en-GB" dirty="0"/>
              <a:t>Lectures + tutorials + seminars + workshops + practical work + lab visits</a:t>
            </a:r>
          </a:p>
          <a:p>
            <a:r>
              <a:rPr lang="en-GB" dirty="0"/>
              <a:t>Syllabus and appointment of lecturers submitted to Advisory Board</a:t>
            </a:r>
          </a:p>
          <a:p>
            <a:r>
              <a:rPr lang="en-GB" dirty="0"/>
              <a:t>Lecture notes available on line </a:t>
            </a:r>
            <a:r>
              <a:rPr lang="en-GB" dirty="0" smtClean="0"/>
              <a:t>(</a:t>
            </a:r>
            <a:r>
              <a:rPr lang="en-GB" dirty="0" err="1" smtClean="0"/>
              <a:t>Indico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dirty="0"/>
              <a:t>«Refresher» lecture and tutorial documents (E-M, Relativity, RF, Magnets) </a:t>
            </a:r>
            <a:r>
              <a:rPr lang="en-GB" dirty="0" smtClean="0"/>
              <a:t> </a:t>
            </a:r>
            <a:endParaRPr lang="en-GB" dirty="0"/>
          </a:p>
          <a:p>
            <a:r>
              <a:rPr lang="en-GB" dirty="0"/>
              <a:t>Written exams</a:t>
            </a:r>
          </a:p>
          <a:p>
            <a:r>
              <a:rPr lang="en-GB" dirty="0"/>
              <a:t>Written reports and oral presentations by students on design workshops and practical work</a:t>
            </a:r>
          </a:p>
          <a:p>
            <a:r>
              <a:rPr lang="en-GB" dirty="0"/>
              <a:t>Subjects grouped weekly, hence possibility to register by week for specific subjects</a:t>
            </a:r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-7638" y="6669361"/>
            <a:ext cx="5803774" cy="188639"/>
          </a:xfrm>
        </p:spPr>
        <p:txBody>
          <a:bodyPr/>
          <a:lstStyle/>
          <a:p>
            <a:r>
              <a:rPr lang="en-US" dirty="0" smtClean="0"/>
              <a:t>J.M. Jowett, EIC Workshop – Promoting Collaboration on the Electron-Ion Collider, 8/10/2020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28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JUAS Student Certification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JUAS and home institutions of students</a:t>
            </a:r>
          </a:p>
          <a:p>
            <a:pPr lvl="1"/>
            <a:r>
              <a:rPr lang="en-GB" dirty="0"/>
              <a:t>Master Students: Partner University may give ECTS credits to their students who have passed the examination for each Course</a:t>
            </a:r>
          </a:p>
          <a:p>
            <a:pPr lvl="1"/>
            <a:r>
              <a:rPr lang="en-GB" dirty="0"/>
              <a:t>Doctoral Students: credits may be given by the doctoral schools according to their own policy</a:t>
            </a:r>
          </a:p>
          <a:p>
            <a:pPr lvl="1"/>
            <a:r>
              <a:rPr lang="en-GB" dirty="0"/>
              <a:t>Professionals: JUAS Course may be considered part of professional training («</a:t>
            </a:r>
            <a:r>
              <a:rPr lang="en-GB" i="1" dirty="0"/>
              <a:t>Formation Continue</a:t>
            </a:r>
            <a:r>
              <a:rPr lang="en-GB" dirty="0"/>
              <a:t>» in France)</a:t>
            </a:r>
          </a:p>
          <a:p>
            <a:r>
              <a:rPr lang="en-GB" dirty="0"/>
              <a:t>Certification</a:t>
            </a:r>
          </a:p>
          <a:p>
            <a:pPr lvl="1"/>
            <a:r>
              <a:rPr lang="en-GB" dirty="0"/>
              <a:t>JUAS issues a Certificate for each Course containing all information</a:t>
            </a:r>
          </a:p>
          <a:p>
            <a:pPr lvl="1"/>
            <a:r>
              <a:rPr lang="en-GB" dirty="0"/>
              <a:t>Subjects studied and numbers of hours</a:t>
            </a:r>
          </a:p>
          <a:p>
            <a:pPr lvl="1"/>
            <a:r>
              <a:rPr lang="en-GB" dirty="0"/>
              <a:t>Exam taken or not</a:t>
            </a:r>
          </a:p>
          <a:p>
            <a:pPr lvl="1"/>
            <a:r>
              <a:rPr lang="en-GB" dirty="0"/>
              <a:t>Marks obtained in relation to class averages</a:t>
            </a:r>
          </a:p>
          <a:p>
            <a:pPr lvl="1"/>
            <a:r>
              <a:rPr lang="en-GB" dirty="0"/>
              <a:t>Student ranking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5587750" cy="216023"/>
          </a:xfrm>
        </p:spPr>
        <p:txBody>
          <a:bodyPr/>
          <a:lstStyle/>
          <a:p>
            <a:r>
              <a:rPr lang="en-US" dirty="0" smtClean="0"/>
              <a:t>J.M. Jowett, EIC Workshop – Promoting Collaboration on the Electron-Ion Collider, 8/10/2020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75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MJ pl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rgbClr val="FF0000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JMJ plain</Template>
  <TotalTime>30462</TotalTime>
  <Words>2856</Words>
  <Application>Microsoft Office PowerPoint</Application>
  <PresentationFormat>On-screen Show (4:3)</PresentationFormat>
  <Paragraphs>422</Paragraphs>
  <Slides>73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73</vt:i4>
      </vt:variant>
    </vt:vector>
  </HeadingPairs>
  <TitlesOfParts>
    <vt:vector size="80" baseType="lpstr">
      <vt:lpstr>Symbol</vt:lpstr>
      <vt:lpstr>Arial</vt:lpstr>
      <vt:lpstr>Calibri</vt:lpstr>
      <vt:lpstr>Tahoma</vt:lpstr>
      <vt:lpstr>JMJ plain</vt:lpstr>
      <vt:lpstr>Default Design</vt:lpstr>
      <vt:lpstr>2_Default Design</vt:lpstr>
      <vt:lpstr>Accelerator Education at the Joint Universities’ Accelerator School (JUAS) and the EIC</vt:lpstr>
      <vt:lpstr>JUAS and the EIC</vt:lpstr>
      <vt:lpstr>JUAS mission</vt:lpstr>
      <vt:lpstr>16 Partner Universities</vt:lpstr>
      <vt:lpstr>26 Sponsoring Institutes  and European Programmes</vt:lpstr>
      <vt:lpstr>ESI Archamps Technopole,  host of JUAS</vt:lpstr>
      <vt:lpstr>ESI Archamps Technopole,  host of JUAS</vt:lpstr>
      <vt:lpstr>JUAS pedagogy (up to 2020)</vt:lpstr>
      <vt:lpstr>JUAS Student Certification</vt:lpstr>
      <vt:lpstr>Origin of JUAS 2020 students</vt:lpstr>
      <vt:lpstr>Origin of JUAS 2020 students</vt:lpstr>
      <vt:lpstr>JUAS Course 1 The science of particle accelerators 13 January – 14 February 2020</vt:lpstr>
      <vt:lpstr>PowerPoint Presentation</vt:lpstr>
      <vt:lpstr>Visit to CERN on Friday 17 January 2020 R. Alemany presents the CERN accelerator complex</vt:lpstr>
      <vt:lpstr>Visit to CERN on Friday 17 January 2020 Control Center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Mini-workshop on accelerator design Upgrade of SR light source</vt:lpstr>
      <vt:lpstr>Report on accelerator design mini-workshop Upgrade of SR light source</vt:lpstr>
      <vt:lpstr>Report on accelerator design mini-workshop Upgrade of SR light source</vt:lpstr>
      <vt:lpstr>Report on accelerator design mini-workshop Upgrade of SR light source: lattice, tune, chromaticity</vt:lpstr>
      <vt:lpstr>Report on accelerator design mini-workshop Upgrade of SR light source: closed orbit, injection, RF, vacuum </vt:lpstr>
      <vt:lpstr>PowerPoint Presentation</vt:lpstr>
      <vt:lpstr>JUAS 2020 Course 1 in a nutshell [1/2]</vt:lpstr>
      <vt:lpstr>JUAS 2020 Course 1 in a nutshell [2/2]</vt:lpstr>
      <vt:lpstr>JUAS Course 2 The technology and applications of particle accelerators 17 February – 19 March 2020</vt:lpstr>
      <vt:lpstr>PowerPoint Presentation</vt:lpstr>
      <vt:lpstr>Visit to CERN Friday 21 February 2020</vt:lpstr>
      <vt:lpstr>Visit to CERN Friday 21 February 2020</vt:lpstr>
      <vt:lpstr>PowerPoint Presentation</vt:lpstr>
      <vt:lpstr>Beam diagnostics mini-workshop 26 February 2020</vt:lpstr>
      <vt:lpstr>Beam diagnostics mini-workshop 26 February 2020</vt:lpstr>
      <vt:lpstr>Beam diagnostics mini-workshop 26 February 2020</vt:lpstr>
      <vt:lpstr>Visit to PSI Villigen 27-28 February 2020 </vt:lpstr>
      <vt:lpstr>Visit to PSI Villigen 27-28 February 2020 </vt:lpstr>
      <vt:lpstr>Visit to PSI Villigen 27-28 February 2020 </vt:lpstr>
      <vt:lpstr>Visit to PSI Villigen 27-28 February 2020 </vt:lpstr>
      <vt:lpstr>Visit to PSI Villigen 27-28 February 2020 </vt:lpstr>
      <vt:lpstr>Visit to PSI Villigen 27-28 February 2020 </vt:lpstr>
      <vt:lpstr>PowerPoint Presentation</vt:lpstr>
      <vt:lpstr>Lectures and workshop on SC magnets by teleconference P. Ferracin from Berkeley</vt:lpstr>
      <vt:lpstr>Practical Days at CERN on 5 &amp; 6 March 2020 Organization</vt:lpstr>
      <vt:lpstr>Practical days at CERN</vt:lpstr>
      <vt:lpstr>PowerPoint Presentation</vt:lpstr>
      <vt:lpstr>Practical day at BERGOZ INSTRUMENTATION Wednesday 11 March 2020 p.m.</vt:lpstr>
      <vt:lpstr>Practical day at BERGOZ INSTRUMENTATION Wednesday 11 March 2020 p.m.</vt:lpstr>
      <vt:lpstr>Practical day at BERGOZ INSTRUMENTATION Wednesday 11 March 2020 p.m.</vt:lpstr>
      <vt:lpstr>JUAS 2020 Course 2 in a nutshell [1/2]</vt:lpstr>
      <vt:lpstr>JUAS 2020 Course 2 in a nutshell [2/2]</vt:lpstr>
      <vt:lpstr>Survey of JUAS alumni 2017-2018-2019 Summary &amp; conclusions</vt:lpstr>
      <vt:lpstr>JUAS Alumni at EIC</vt:lpstr>
      <vt:lpstr>PowerPoint Presentation</vt:lpstr>
      <vt:lpstr>Particle/nuclear frontier accelerators</vt:lpstr>
      <vt:lpstr>EIC at JUAS 2021</vt:lpstr>
      <vt:lpstr>Impact of the Covid-19 pandemic</vt:lpstr>
      <vt:lpstr>Backup slides</vt:lpstr>
      <vt:lpstr>ECTS credits for JUAS Master students from Partner Universities</vt:lpstr>
      <vt:lpstr>IPAC Prize for JUAS Student 2020</vt:lpstr>
      <vt:lpstr>IPAC prize for JUAS student 2020</vt:lpstr>
      <vt:lpstr>JUAS 2021 Face-to-face or remote?</vt:lpstr>
      <vt:lpstr>Ideas for remote lab visits</vt:lpstr>
      <vt:lpstr>Social Aspects of JUAS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p-Pb preparation meeting</dc:title>
  <dc:creator>John M. Jowett</dc:creator>
  <cp:lastModifiedBy>John Jowett</cp:lastModifiedBy>
  <cp:revision>1030</cp:revision>
  <dcterms:created xsi:type="dcterms:W3CDTF">2012-06-25T08:47:04Z</dcterms:created>
  <dcterms:modified xsi:type="dcterms:W3CDTF">2020-10-08T12:50:10Z</dcterms:modified>
</cp:coreProperties>
</file>