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41" r:id="rId1"/>
  </p:sldMasterIdLst>
  <p:notesMasterIdLst>
    <p:notesMasterId r:id="rId31"/>
  </p:notesMasterIdLst>
  <p:sldIdLst>
    <p:sldId id="256" r:id="rId2"/>
    <p:sldId id="517" r:id="rId3"/>
    <p:sldId id="667" r:id="rId4"/>
    <p:sldId id="637" r:id="rId5"/>
    <p:sldId id="654" r:id="rId6"/>
    <p:sldId id="658" r:id="rId7"/>
    <p:sldId id="655" r:id="rId8"/>
    <p:sldId id="671" r:id="rId9"/>
    <p:sldId id="434" r:id="rId10"/>
    <p:sldId id="659" r:id="rId11"/>
    <p:sldId id="678" r:id="rId12"/>
    <p:sldId id="660" r:id="rId13"/>
    <p:sldId id="673" r:id="rId14"/>
    <p:sldId id="276" r:id="rId15"/>
    <p:sldId id="676" r:id="rId16"/>
    <p:sldId id="662" r:id="rId17"/>
    <p:sldId id="661" r:id="rId18"/>
    <p:sldId id="640" r:id="rId19"/>
    <p:sldId id="643" r:id="rId20"/>
    <p:sldId id="645" r:id="rId21"/>
    <p:sldId id="675" r:id="rId22"/>
    <p:sldId id="649" r:id="rId23"/>
    <p:sldId id="625" r:id="rId24"/>
    <p:sldId id="289" r:id="rId25"/>
    <p:sldId id="275" r:id="rId26"/>
    <p:sldId id="677" r:id="rId27"/>
    <p:sldId id="357" r:id="rId28"/>
    <p:sldId id="627" r:id="rId29"/>
    <p:sldId id="679" r:id="rId3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4D3"/>
    <a:srgbClr val="DDDDDD"/>
    <a:srgbClr val="B8E0EF"/>
    <a:srgbClr val="0432FF"/>
    <a:srgbClr val="FF2600"/>
    <a:srgbClr val="CB0C0D"/>
    <a:srgbClr val="0E8F1E"/>
    <a:srgbClr val="A19B1A"/>
    <a:srgbClr val="868686"/>
    <a:srgbClr val="3D5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8"/>
    <p:restoredTop sz="94522"/>
  </p:normalViewPr>
  <p:slideViewPr>
    <p:cSldViewPr snapToGrid="0" snapToObjects="1">
      <p:cViewPr varScale="1">
        <p:scale>
          <a:sx n="156" d="100"/>
          <a:sy n="156" d="100"/>
        </p:scale>
        <p:origin x="5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o Cimino" userId="9072ff3a-9a24-4065-bc49-2c3defdcbfe0" providerId="ADAL" clId="{639E894D-EB07-864F-9E02-0E77F7EF6A4B}"/>
    <pc:docChg chg="delSld">
      <pc:chgData name="Roberto Cimino" userId="9072ff3a-9a24-4065-bc49-2c3defdcbfe0" providerId="ADAL" clId="{639E894D-EB07-864F-9E02-0E77F7EF6A4B}" dt="2020-10-08T09:37:46.268" v="5" actId="2696"/>
      <pc:docMkLst>
        <pc:docMk/>
      </pc:docMkLst>
      <pc:sldChg chg="del">
        <pc:chgData name="Roberto Cimino" userId="9072ff3a-9a24-4065-bc49-2c3defdcbfe0" providerId="ADAL" clId="{639E894D-EB07-864F-9E02-0E77F7EF6A4B}" dt="2020-10-08T09:37:46.192" v="2" actId="2696"/>
        <pc:sldMkLst>
          <pc:docMk/>
          <pc:sldMk cId="1428778428" sldId="278"/>
        </pc:sldMkLst>
      </pc:sldChg>
      <pc:sldChg chg="del">
        <pc:chgData name="Roberto Cimino" userId="9072ff3a-9a24-4065-bc49-2c3defdcbfe0" providerId="ADAL" clId="{639E894D-EB07-864F-9E02-0E77F7EF6A4B}" dt="2020-10-08T09:37:46.268" v="5" actId="2696"/>
        <pc:sldMkLst>
          <pc:docMk/>
          <pc:sldMk cId="928017216" sldId="303"/>
        </pc:sldMkLst>
      </pc:sldChg>
      <pc:sldChg chg="del">
        <pc:chgData name="Roberto Cimino" userId="9072ff3a-9a24-4065-bc49-2c3defdcbfe0" providerId="ADAL" clId="{639E894D-EB07-864F-9E02-0E77F7EF6A4B}" dt="2020-10-08T09:37:46.180" v="1" actId="2696"/>
        <pc:sldMkLst>
          <pc:docMk/>
          <pc:sldMk cId="2969715133" sldId="312"/>
        </pc:sldMkLst>
      </pc:sldChg>
      <pc:sldChg chg="del">
        <pc:chgData name="Roberto Cimino" userId="9072ff3a-9a24-4065-bc49-2c3defdcbfe0" providerId="ADAL" clId="{639E894D-EB07-864F-9E02-0E77F7EF6A4B}" dt="2020-10-08T09:37:46.257" v="3" actId="2696"/>
        <pc:sldMkLst>
          <pc:docMk/>
          <pc:sldMk cId="3988128266" sldId="629"/>
        </pc:sldMkLst>
      </pc:sldChg>
      <pc:sldChg chg="del">
        <pc:chgData name="Roberto Cimino" userId="9072ff3a-9a24-4065-bc49-2c3defdcbfe0" providerId="ADAL" clId="{639E894D-EB07-864F-9E02-0E77F7EF6A4B}" dt="2020-10-08T09:37:46.262" v="4" actId="2696"/>
        <pc:sldMkLst>
          <pc:docMk/>
          <pc:sldMk cId="3886476999" sldId="638"/>
        </pc:sldMkLst>
      </pc:sldChg>
      <pc:sldChg chg="del">
        <pc:chgData name="Roberto Cimino" userId="9072ff3a-9a24-4065-bc49-2c3defdcbfe0" providerId="ADAL" clId="{639E894D-EB07-864F-9E02-0E77F7EF6A4B}" dt="2020-10-07T18:20:44.998" v="0" actId="2696"/>
        <pc:sldMkLst>
          <pc:docMk/>
          <pc:sldMk cId="1583450347" sldId="6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B4241-7B67-B84D-AE3A-85A44A0181BB}" type="datetimeFigureOut">
              <a:rPr lang="en-GB" smtClean="0"/>
              <a:t>08/10/2020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6DA4-BFEB-3540-B1BB-52A21210FC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514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E6DA4-BFEB-3540-B1BB-52A21210FCC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427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E6DA4-BFEB-3540-B1BB-52A21210FCC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606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E6DA4-BFEB-3540-B1BB-52A21210FCC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566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E6DA4-BFEB-3540-B1BB-52A21210FCC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85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13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352554"/>
            <a:ext cx="7086600" cy="1368822"/>
          </a:xfrm>
        </p:spPr>
        <p:txBody>
          <a:bodyPr anchor="b">
            <a:normAutofit/>
          </a:bodyPr>
          <a:lstStyle>
            <a:lvl1pPr algn="l">
              <a:defRPr sz="45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724151"/>
            <a:ext cx="7086600" cy="514350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1" y="3235746"/>
            <a:ext cx="2183130" cy="28098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8A87A34-81AB-432B-8DAE-1953F412C126}" type="datetimeFigureOut">
              <a:rPr lang="en-US" smtClean="0"/>
              <a:pPr/>
              <a:t>10/8/20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3242884"/>
            <a:ext cx="4800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073150"/>
            <a:ext cx="2057400" cy="273844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86849B8-9FD1-6441-9741-8E5BE4C5C3FB}"/>
              </a:ext>
            </a:extLst>
          </p:cNvPr>
          <p:cNvSpPr txBox="1">
            <a:spLocks/>
          </p:cNvSpPr>
          <p:nvPr userDrawn="1"/>
        </p:nvSpPr>
        <p:spPr>
          <a:xfrm>
            <a:off x="8531137" y="4695476"/>
            <a:ext cx="608264" cy="377684"/>
          </a:xfrm>
          <a:prstGeom prst="rect">
            <a:avLst/>
          </a:prstGeom>
        </p:spPr>
        <p:txBody>
          <a:bodyPr vert="horz" lIns="51435" tIns="25718" rIns="51435" bIns="25718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75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94C7E42-4F52-EF41-A80F-F695D9AF35B2}"/>
              </a:ext>
            </a:extLst>
          </p:cNvPr>
          <p:cNvSpPr txBox="1">
            <a:spLocks/>
          </p:cNvSpPr>
          <p:nvPr userDrawn="1"/>
        </p:nvSpPr>
        <p:spPr>
          <a:xfrm>
            <a:off x="249621" y="4349912"/>
            <a:ext cx="771758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869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49" y="4766884"/>
            <a:ext cx="6918579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6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4349" y="4766884"/>
            <a:ext cx="6918579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627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91120" y="4767263"/>
            <a:ext cx="938530" cy="273844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smtClean="0"/>
              <a:t>10/8/20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4349" y="4766884"/>
            <a:ext cx="6918579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407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3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17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0" y="4874389"/>
            <a:ext cx="980290" cy="269111"/>
          </a:xfrm>
          <a:prstGeom prst="rect">
            <a:avLst/>
          </a:prstGeom>
        </p:spPr>
        <p:txBody>
          <a:bodyPr/>
          <a:lstStyle>
            <a:lvl1pPr algn="ctr">
              <a:defRPr sz="900"/>
            </a:lvl1pPr>
            <a:extLst/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92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573280"/>
            <a:ext cx="6457950" cy="969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645920"/>
            <a:ext cx="8115300" cy="3018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285750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CC508A7-49E2-5441-A703-03280E23A5F4}"/>
              </a:ext>
            </a:extLst>
          </p:cNvPr>
          <p:cNvSpPr txBox="1">
            <a:spLocks/>
          </p:cNvSpPr>
          <p:nvPr userDrawn="1"/>
        </p:nvSpPr>
        <p:spPr>
          <a:xfrm>
            <a:off x="8535736" y="4862451"/>
            <a:ext cx="608264" cy="377684"/>
          </a:xfrm>
          <a:prstGeom prst="rect">
            <a:avLst/>
          </a:prstGeom>
        </p:spPr>
        <p:txBody>
          <a:bodyPr vert="horz" lIns="51435" tIns="25718" rIns="51435" bIns="25718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z="1575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‹#›</a:t>
            </a:fld>
            <a:endParaRPr lang="en-US" sz="1575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AB1F6C-C83D-F14E-A8B4-8B612AD4F789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742303" cy="769243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13D08E4-3DAD-CB47-AF52-1E2740974442}"/>
              </a:ext>
            </a:extLst>
          </p:cNvPr>
          <p:cNvSpPr txBox="1">
            <a:spLocks/>
          </p:cNvSpPr>
          <p:nvPr userDrawn="1"/>
        </p:nvSpPr>
        <p:spPr>
          <a:xfrm>
            <a:off x="462498" y="4857750"/>
            <a:ext cx="816715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EIC Workshop – Promoting Collaboration on the Electron-Ion Collider   8/10/2020  		R. Cimino</a:t>
            </a:r>
          </a:p>
        </p:txBody>
      </p:sp>
    </p:spTree>
    <p:extLst>
      <p:ext uri="{BB962C8B-B14F-4D97-AF65-F5344CB8AC3E}">
        <p14:creationId xmlns:p14="http://schemas.microsoft.com/office/powerpoint/2010/main" val="95469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2" r:id="rId1"/>
    <p:sldLayoutId id="2147484443" r:id="rId2"/>
    <p:sldLayoutId id="2147484447" r:id="rId3"/>
    <p:sldLayoutId id="2147484448" r:id="rId4"/>
    <p:sldLayoutId id="2147484459" r:id="rId5"/>
    <p:sldLayoutId id="2147484460" r:id="rId6"/>
    <p:sldLayoutId id="2147484464" r:id="rId7"/>
  </p:sldLayoutIdLst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000" kern="1200" cap="all" baseline="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tiff"/><Relationship Id="rId4" Type="http://schemas.openxmlformats.org/officeDocument/2006/relationships/image" Target="../media/image24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>
            <a:extLst>
              <a:ext uri="{FF2B5EF4-FFF2-40B4-BE49-F238E27FC236}">
                <a16:creationId xmlns:a16="http://schemas.microsoft.com/office/drawing/2014/main" id="{B17007E6-9D17-4D4D-A831-720523479545}"/>
              </a:ext>
            </a:extLst>
          </p:cNvPr>
          <p:cNvSpPr txBox="1">
            <a:spLocks/>
          </p:cNvSpPr>
          <p:nvPr/>
        </p:nvSpPr>
        <p:spPr>
          <a:xfrm>
            <a:off x="1654866" y="278297"/>
            <a:ext cx="6967330" cy="12467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cap="none" dirty="0"/>
              <a:t>e</a:t>
            </a:r>
            <a:r>
              <a:rPr lang="en-US" sz="2400" cap="none" baseline="30000" dirty="0"/>
              <a:t>—</a:t>
            </a:r>
            <a:r>
              <a:rPr lang="en-US" sz="2400" cap="none" dirty="0"/>
              <a:t>cloud, SEY studies and electron induced desorption from cryogenic surfaces.</a:t>
            </a:r>
            <a:endParaRPr lang="en-US" sz="2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ubtitle 5">
            <a:extLst>
              <a:ext uri="{FF2B5EF4-FFF2-40B4-BE49-F238E27FC236}">
                <a16:creationId xmlns:a16="http://schemas.microsoft.com/office/drawing/2014/main" id="{B3133EEF-93BB-E54C-902D-C05D340A4C4F}"/>
              </a:ext>
            </a:extLst>
          </p:cNvPr>
          <p:cNvSpPr txBox="1">
            <a:spLocks/>
          </p:cNvSpPr>
          <p:nvPr/>
        </p:nvSpPr>
        <p:spPr>
          <a:xfrm>
            <a:off x="2562246" y="1582992"/>
            <a:ext cx="4019507" cy="498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t"/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R. Cimino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LNF-INFN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CA8D9AA4-3F99-C142-B25D-4D764DD1F7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424" y="2059984"/>
            <a:ext cx="5446680" cy="20769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9D6EC3-3718-FD4B-AD30-1A393C8BE514}"/>
              </a:ext>
            </a:extLst>
          </p:cNvPr>
          <p:cNvSpPr txBox="1"/>
          <p:nvPr/>
        </p:nvSpPr>
        <p:spPr>
          <a:xfrm>
            <a:off x="5317067" y="3586480"/>
            <a:ext cx="1732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Thanks to F. Ruggiero</a:t>
            </a:r>
          </a:p>
        </p:txBody>
      </p:sp>
    </p:spTree>
    <p:extLst>
      <p:ext uri="{BB962C8B-B14F-4D97-AF65-F5344CB8AC3E}">
        <p14:creationId xmlns:p14="http://schemas.microsoft.com/office/powerpoint/2010/main" val="1454893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130" y="560026"/>
            <a:ext cx="2138539" cy="369332"/>
          </a:xfrm>
          <a:prstGeom prst="rect">
            <a:avLst/>
          </a:prstGeom>
          <a:solidFill>
            <a:srgbClr val="CB0C0D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Mitigation Strategies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12197D94-BA73-124D-914E-0F1111FCE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1086086"/>
            <a:ext cx="3718560" cy="387114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solenoid field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0872754B-CF5E-0244-B453-3AD1BAC20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1" y="1686797"/>
            <a:ext cx="3718560" cy="387114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Electrodes in the lattice</a:t>
            </a: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E34678D4-740F-474F-AB55-89D23A544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1" y="2287508"/>
            <a:ext cx="3718560" cy="387114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and/or Ph. Scrubbing</a:t>
            </a: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3EBEE139-9214-9646-8C30-C0CB4D298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4217437"/>
            <a:ext cx="3718560" cy="387114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Intrinsically low SEY material </a:t>
            </a: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98FC1566-E53C-AB4D-9719-23DE580CA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3616727"/>
            <a:ext cx="3718560" cy="387113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Geometrical modifications</a:t>
            </a:r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FF7399A7-F63B-8348-B3C0-6D83FA357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2888219"/>
            <a:ext cx="3718560" cy="514911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 with low e</a:t>
            </a:r>
            <a:r>
              <a:rPr lang="en-US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cloud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filling partners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E3619736-DDDB-D440-8440-E436E9759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1086086"/>
            <a:ext cx="5080000" cy="387114"/>
          </a:xfrm>
          <a:prstGeom prst="rect">
            <a:avLst/>
          </a:prstGeom>
          <a:solidFill>
            <a:srgbClr val="CB0C0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Costly and not always applicable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2EA508D2-5EBE-6046-904C-77578C51D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1" y="1686797"/>
            <a:ext cx="5080000" cy="387114"/>
          </a:xfrm>
          <a:prstGeom prst="rect">
            <a:avLst/>
          </a:prstGeom>
          <a:solidFill>
            <a:srgbClr val="CB0C0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Costly, not always applicable, impedance?</a:t>
            </a: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5D92B9C4-9680-D744-9E39-D63E10C34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1" y="2287508"/>
            <a:ext cx="5080000" cy="387114"/>
          </a:xfrm>
          <a:prstGeom prst="rect">
            <a:avLst/>
          </a:prstGeom>
          <a:solidFill>
            <a:srgbClr val="CB0C0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consuming, not stable and “asymptotic” </a:t>
            </a:r>
          </a:p>
        </p:txBody>
      </p:sp>
      <p:sp>
        <p:nvSpPr>
          <p:cNvPr id="21" name="Rectangle 5">
            <a:extLst>
              <a:ext uri="{FF2B5EF4-FFF2-40B4-BE49-F238E27FC236}">
                <a16:creationId xmlns:a16="http://schemas.microsoft.com/office/drawing/2014/main" id="{996B9322-6273-D64C-AB0B-3E7F553C3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4217437"/>
            <a:ext cx="5080000" cy="387114"/>
          </a:xfrm>
          <a:prstGeom prst="rect">
            <a:avLst/>
          </a:prstGeom>
          <a:solidFill>
            <a:srgbClr val="CB0C0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Impedance, stability,  adhesion,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52B0B1DA-7DB6-1F4C-961B-F03988C10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3616727"/>
            <a:ext cx="5080000" cy="387113"/>
          </a:xfrm>
          <a:prstGeom prst="rect">
            <a:avLst/>
          </a:prstGeom>
          <a:solidFill>
            <a:srgbClr val="CB0C0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Impedance, dust, vacuum behavior.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36F54F0E-8488-5D41-8504-EE2A2E5CB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2888219"/>
            <a:ext cx="5080000" cy="514911"/>
          </a:xfrm>
          <a:prstGeom prst="rect">
            <a:avLst/>
          </a:prstGeom>
          <a:solidFill>
            <a:srgbClr val="CB0C0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kern="0" dirty="0">
                <a:latin typeface="Calibri" panose="020F0502020204030204" pitchFamily="34" charset="0"/>
                <a:cs typeface="Calibri" panose="020F0502020204030204" pitchFamily="34" charset="0"/>
              </a:rPr>
              <a:t>Costs machine performance (reduced n. of bunches) 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24A51C-B2EA-284F-BEE1-16640FF0D1FF}"/>
              </a:ext>
            </a:extLst>
          </p:cNvPr>
          <p:cNvSpPr txBox="1"/>
          <p:nvPr/>
        </p:nvSpPr>
        <p:spPr>
          <a:xfrm>
            <a:off x="6228080" y="67888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Issues</a:t>
            </a:r>
            <a:r>
              <a:rPr lang="en-GB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931240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130" y="560026"/>
            <a:ext cx="2138539" cy="369332"/>
          </a:xfrm>
          <a:prstGeom prst="rect">
            <a:avLst/>
          </a:prstGeom>
          <a:solidFill>
            <a:srgbClr val="CB0C0D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Mitigation Strategies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12197D94-BA73-124D-914E-0F1111FCE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1086086"/>
            <a:ext cx="3718560" cy="387114"/>
          </a:xfrm>
          <a:prstGeom prst="rect">
            <a:avLst/>
          </a:prstGeom>
          <a:gradFill flip="none" rotWithShape="1">
            <a:gsLst>
              <a:gs pos="0">
                <a:srgbClr val="3D5699">
                  <a:tint val="66000"/>
                  <a:satMod val="160000"/>
                </a:srgbClr>
              </a:gs>
              <a:gs pos="50000">
                <a:srgbClr val="3D5699">
                  <a:tint val="44500"/>
                  <a:satMod val="160000"/>
                </a:srgbClr>
              </a:gs>
              <a:gs pos="100000">
                <a:srgbClr val="3D5699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solenoid field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0872754B-CF5E-0244-B453-3AD1BAC20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1" y="1686797"/>
            <a:ext cx="3718560" cy="387114"/>
          </a:xfrm>
          <a:prstGeom prst="rect">
            <a:avLst/>
          </a:prstGeom>
          <a:gradFill flip="none" rotWithShape="1">
            <a:gsLst>
              <a:gs pos="0">
                <a:srgbClr val="3D5699">
                  <a:tint val="66000"/>
                  <a:satMod val="160000"/>
                </a:srgbClr>
              </a:gs>
              <a:gs pos="50000">
                <a:srgbClr val="3D5699">
                  <a:tint val="44500"/>
                  <a:satMod val="160000"/>
                </a:srgbClr>
              </a:gs>
              <a:gs pos="100000">
                <a:srgbClr val="3D5699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Electrodes in the lattice</a:t>
            </a: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E34678D4-740F-474F-AB55-89D23A544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1" y="2287508"/>
            <a:ext cx="3718560" cy="387114"/>
          </a:xfrm>
          <a:prstGeom prst="rect">
            <a:avLst/>
          </a:prstGeom>
          <a:gradFill flip="none" rotWithShape="1">
            <a:gsLst>
              <a:gs pos="0">
                <a:srgbClr val="3D5699">
                  <a:tint val="66000"/>
                  <a:satMod val="160000"/>
                </a:srgbClr>
              </a:gs>
              <a:gs pos="50000">
                <a:srgbClr val="3D5699">
                  <a:tint val="44500"/>
                  <a:satMod val="160000"/>
                </a:srgbClr>
              </a:gs>
              <a:gs pos="100000">
                <a:srgbClr val="3D5699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and/or Ph. Scrubbing</a:t>
            </a: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3EBEE139-9214-9646-8C30-C0CB4D298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4217437"/>
            <a:ext cx="3718560" cy="387114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Intrinsically low SEY material </a:t>
            </a: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98FC1566-E53C-AB4D-9719-23DE580CA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3616727"/>
            <a:ext cx="3718560" cy="387113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Geometrical modifications</a:t>
            </a:r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FF7399A7-F63B-8348-B3C0-6D83FA357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2888219"/>
            <a:ext cx="3718560" cy="514911"/>
          </a:xfrm>
          <a:prstGeom prst="rect">
            <a:avLst/>
          </a:prstGeom>
          <a:gradFill flip="none" rotWithShape="1">
            <a:gsLst>
              <a:gs pos="0">
                <a:srgbClr val="3D5699">
                  <a:tint val="66000"/>
                  <a:satMod val="160000"/>
                </a:srgbClr>
              </a:gs>
              <a:gs pos="50000">
                <a:srgbClr val="3D5699">
                  <a:tint val="44500"/>
                  <a:satMod val="160000"/>
                </a:srgbClr>
              </a:gs>
              <a:gs pos="100000">
                <a:srgbClr val="3D5699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 with low e</a:t>
            </a:r>
            <a:r>
              <a:rPr lang="en-US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cloud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filling partners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E3619736-DDDB-D440-8440-E436E9759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1086086"/>
            <a:ext cx="5080000" cy="387114"/>
          </a:xfrm>
          <a:prstGeom prst="rect">
            <a:avLst/>
          </a:prstGeom>
          <a:gradFill flip="none" rotWithShape="1">
            <a:gsLst>
              <a:gs pos="0">
                <a:srgbClr val="CB0C0D">
                  <a:tint val="66000"/>
                  <a:satMod val="160000"/>
                </a:srgbClr>
              </a:gs>
              <a:gs pos="50000">
                <a:srgbClr val="CB0C0D">
                  <a:tint val="44500"/>
                  <a:satMod val="160000"/>
                </a:srgbClr>
              </a:gs>
              <a:gs pos="100000">
                <a:srgbClr val="CB0C0D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Costly and not always applicable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2EA508D2-5EBE-6046-904C-77578C51D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1" y="1686797"/>
            <a:ext cx="5080000" cy="387114"/>
          </a:xfrm>
          <a:prstGeom prst="rect">
            <a:avLst/>
          </a:prstGeom>
          <a:gradFill flip="none" rotWithShape="1">
            <a:gsLst>
              <a:gs pos="0">
                <a:srgbClr val="CB0C0D">
                  <a:tint val="66000"/>
                  <a:satMod val="160000"/>
                </a:srgbClr>
              </a:gs>
              <a:gs pos="50000">
                <a:srgbClr val="CB0C0D">
                  <a:tint val="44500"/>
                  <a:satMod val="160000"/>
                </a:srgbClr>
              </a:gs>
              <a:gs pos="100000">
                <a:srgbClr val="CB0C0D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Costly, not always applicable, impedance?</a:t>
            </a: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5D92B9C4-9680-D744-9E39-D63E10C34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1" y="2287508"/>
            <a:ext cx="5080000" cy="387114"/>
          </a:xfrm>
          <a:prstGeom prst="rect">
            <a:avLst/>
          </a:prstGeom>
          <a:gradFill flip="none" rotWithShape="1">
            <a:gsLst>
              <a:gs pos="0">
                <a:srgbClr val="CB0C0D">
                  <a:tint val="66000"/>
                  <a:satMod val="160000"/>
                </a:srgbClr>
              </a:gs>
              <a:gs pos="50000">
                <a:srgbClr val="CB0C0D">
                  <a:tint val="44500"/>
                  <a:satMod val="160000"/>
                </a:srgbClr>
              </a:gs>
              <a:gs pos="100000">
                <a:srgbClr val="CB0C0D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consuming, not stable and “asymptotic” </a:t>
            </a:r>
          </a:p>
        </p:txBody>
      </p:sp>
      <p:sp>
        <p:nvSpPr>
          <p:cNvPr id="21" name="Rectangle 5">
            <a:extLst>
              <a:ext uri="{FF2B5EF4-FFF2-40B4-BE49-F238E27FC236}">
                <a16:creationId xmlns:a16="http://schemas.microsoft.com/office/drawing/2014/main" id="{996B9322-6273-D64C-AB0B-3E7F553C3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4217437"/>
            <a:ext cx="5080000" cy="387114"/>
          </a:xfrm>
          <a:prstGeom prst="rect">
            <a:avLst/>
          </a:prstGeom>
          <a:solidFill>
            <a:srgbClr val="CB0C0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Impedance, stability,  adhesion,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52B0B1DA-7DB6-1F4C-961B-F03988C10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3616727"/>
            <a:ext cx="5080000" cy="387113"/>
          </a:xfrm>
          <a:prstGeom prst="rect">
            <a:avLst/>
          </a:prstGeom>
          <a:solidFill>
            <a:srgbClr val="CB0C0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Impedance, dust, vacuum behavior.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36F54F0E-8488-5D41-8504-EE2A2E5CB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2888219"/>
            <a:ext cx="5080000" cy="514911"/>
          </a:xfrm>
          <a:prstGeom prst="rect">
            <a:avLst/>
          </a:prstGeom>
          <a:gradFill flip="none" rotWithShape="1">
            <a:gsLst>
              <a:gs pos="0">
                <a:srgbClr val="CB0C0D">
                  <a:tint val="66000"/>
                  <a:satMod val="160000"/>
                </a:srgbClr>
              </a:gs>
              <a:gs pos="50000">
                <a:srgbClr val="CB0C0D">
                  <a:tint val="44500"/>
                  <a:satMod val="160000"/>
                </a:srgbClr>
              </a:gs>
              <a:gs pos="100000">
                <a:srgbClr val="CB0C0D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kern="0" dirty="0">
                <a:latin typeface="Calibri" panose="020F0502020204030204" pitchFamily="34" charset="0"/>
                <a:cs typeface="Calibri" panose="020F0502020204030204" pitchFamily="34" charset="0"/>
              </a:rPr>
              <a:t>Costs machine performance (reduced n. of bunches) 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24A51C-B2EA-284F-BEE1-16640FF0D1FF}"/>
              </a:ext>
            </a:extLst>
          </p:cNvPr>
          <p:cNvSpPr txBox="1"/>
          <p:nvPr/>
        </p:nvSpPr>
        <p:spPr>
          <a:xfrm>
            <a:off x="6228080" y="67888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Issues</a:t>
            </a:r>
            <a:r>
              <a:rPr lang="en-GB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645498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DC0043F2-66D1-6543-9D7B-AEFF2A40C2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60" y="1603542"/>
            <a:ext cx="3739420" cy="3494342"/>
          </a:xfrm>
          <a:prstGeom prst="rect">
            <a:avLst/>
          </a:prstGeom>
        </p:spPr>
      </p:pic>
      <p:sp>
        <p:nvSpPr>
          <p:cNvPr id="22536" name="Rectangle 5"/>
          <p:cNvSpPr>
            <a:spLocks noChangeArrowheads="1"/>
          </p:cNvSpPr>
          <p:nvPr/>
        </p:nvSpPr>
        <p:spPr bwMode="auto">
          <a:xfrm>
            <a:off x="2332923" y="732376"/>
            <a:ext cx="2302496" cy="800100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Intrinsically low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SEY material </a:t>
            </a:r>
          </a:p>
        </p:txBody>
      </p:sp>
      <p:sp>
        <p:nvSpPr>
          <p:cNvPr id="22537" name="Rectangle 5"/>
          <p:cNvSpPr>
            <a:spLocks noChangeArrowheads="1"/>
          </p:cNvSpPr>
          <p:nvPr/>
        </p:nvSpPr>
        <p:spPr bwMode="auto">
          <a:xfrm>
            <a:off x="5235815" y="741121"/>
            <a:ext cx="2302496" cy="800099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Geometrical modifications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11739" y="252170"/>
            <a:ext cx="2138539" cy="369332"/>
          </a:xfrm>
          <a:prstGeom prst="rect">
            <a:avLst/>
          </a:prstGeom>
          <a:solidFill>
            <a:srgbClr val="CB0C0D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Mitigation Strategies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69AD74-8C2B-7B42-B6AA-FB211A0C2664}"/>
              </a:ext>
            </a:extLst>
          </p:cNvPr>
          <p:cNvSpPr txBox="1"/>
          <p:nvPr/>
        </p:nvSpPr>
        <p:spPr>
          <a:xfrm>
            <a:off x="554583" y="1039324"/>
            <a:ext cx="1094082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NEGs, a-C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5F253F-EF1A-5E48-8F9B-B20D3CDD442C}"/>
              </a:ext>
            </a:extLst>
          </p:cNvPr>
          <p:cNvSpPr txBox="1"/>
          <p:nvPr/>
        </p:nvSpPr>
        <p:spPr bwMode="auto">
          <a:xfrm>
            <a:off x="186452" y="3241693"/>
            <a:ext cx="2426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R. Valizadeh, (2014, 17)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991763-679C-8C48-BEB3-93280EDD9E69}"/>
              </a:ext>
            </a:extLst>
          </p:cNvPr>
          <p:cNvSpPr txBox="1"/>
          <p:nvPr/>
        </p:nvSpPr>
        <p:spPr>
          <a:xfrm>
            <a:off x="458499" y="2051615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12D889-C199-894D-80E9-B8FFCFB9FBE5}"/>
              </a:ext>
            </a:extLst>
          </p:cNvPr>
          <p:cNvSpPr txBox="1"/>
          <p:nvPr/>
        </p:nvSpPr>
        <p:spPr>
          <a:xfrm>
            <a:off x="4211111" y="1856648"/>
            <a:ext cx="1466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Not-scrubbed</a:t>
            </a:r>
          </a:p>
          <a:p>
            <a:r>
              <a:rPr lang="en-GB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1A186B-9036-6B40-A7FB-C3E478596AA0}"/>
              </a:ext>
            </a:extLst>
          </p:cNvPr>
          <p:cNvSpPr txBox="1"/>
          <p:nvPr/>
        </p:nvSpPr>
        <p:spPr>
          <a:xfrm>
            <a:off x="3811814" y="3187819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a-C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5B95E5-6745-7A4E-A878-0DAA40A9AFA8}"/>
              </a:ext>
            </a:extLst>
          </p:cNvPr>
          <p:cNvSpPr txBox="1"/>
          <p:nvPr/>
        </p:nvSpPr>
        <p:spPr>
          <a:xfrm>
            <a:off x="4516111" y="4112490"/>
            <a:ext cx="1142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LESS/LASE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573BF1-8D32-BB4A-97CE-DA52BC36793B}"/>
              </a:ext>
            </a:extLst>
          </p:cNvPr>
          <p:cNvGrpSpPr/>
          <p:nvPr/>
        </p:nvGrpSpPr>
        <p:grpSpPr>
          <a:xfrm>
            <a:off x="3096129" y="2328190"/>
            <a:ext cx="3094184" cy="954107"/>
            <a:chOff x="3157089" y="3373864"/>
            <a:chExt cx="3094184" cy="954107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1EA8C97-4E4C-5E4E-BEFB-10FC74D79D97}"/>
                </a:ext>
              </a:extLst>
            </p:cNvPr>
            <p:cNvCxnSpPr/>
            <p:nvPr/>
          </p:nvCxnSpPr>
          <p:spPr>
            <a:xfrm>
              <a:off x="3179003" y="4260735"/>
              <a:ext cx="3072270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FD1E82-E401-F749-A0C4-A6ADE0C89C76}"/>
                </a:ext>
              </a:extLst>
            </p:cNvPr>
            <p:cNvSpPr txBox="1"/>
            <p:nvPr/>
          </p:nvSpPr>
          <p:spPr>
            <a:xfrm>
              <a:off x="3157089" y="3373864"/>
              <a:ext cx="118494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Threshold</a:t>
              </a:r>
            </a:p>
            <a:p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for e-cloud</a:t>
              </a:r>
            </a:p>
            <a:p>
              <a:r>
                <a:rPr lang="en-GB" sz="1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 HL- LHC triplets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83E6C22-92E1-404A-B23A-440A816A45D8}"/>
              </a:ext>
            </a:extLst>
          </p:cNvPr>
          <p:cNvGrpSpPr/>
          <p:nvPr/>
        </p:nvGrpSpPr>
        <p:grpSpPr>
          <a:xfrm>
            <a:off x="6162980" y="1699309"/>
            <a:ext cx="2384568" cy="3059512"/>
            <a:chOff x="1487666" y="2731001"/>
            <a:chExt cx="3289845" cy="4153551"/>
          </a:xfrm>
        </p:grpSpPr>
        <p:pic>
          <p:nvPicPr>
            <p:cNvPr id="32" name="Content Placeholder 5">
              <a:extLst>
                <a:ext uri="{FF2B5EF4-FFF2-40B4-BE49-F238E27FC236}">
                  <a16:creationId xmlns:a16="http://schemas.microsoft.com/office/drawing/2014/main" id="{E2F701F7-3359-E147-AFD8-0BAAD352F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87666" y="2751241"/>
              <a:ext cx="3091112" cy="2317204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7FFAA2C-4616-0944-BAF1-19DA9081DFCE}"/>
                </a:ext>
              </a:extLst>
            </p:cNvPr>
            <p:cNvSpPr/>
            <p:nvPr/>
          </p:nvSpPr>
          <p:spPr>
            <a:xfrm>
              <a:off x="2182186" y="2731001"/>
              <a:ext cx="1595974" cy="710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LESS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BB1ACA5-EE44-DD46-8492-2797D22A0864}"/>
                </a:ext>
              </a:extLst>
            </p:cNvPr>
            <p:cNvSpPr/>
            <p:nvPr/>
          </p:nvSpPr>
          <p:spPr>
            <a:xfrm>
              <a:off x="1796820" y="6007102"/>
              <a:ext cx="2980691" cy="877450"/>
            </a:xfrm>
            <a:prstGeom prst="rect">
              <a:avLst/>
            </a:prstGeom>
            <a:noFill/>
            <a:effectLst>
              <a:softEdge rad="127000"/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Low SEY is a </a:t>
              </a:r>
            </a:p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morphological effect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09388B0-42BF-AC44-A407-9F776B1D44D7}"/>
              </a:ext>
            </a:extLst>
          </p:cNvPr>
          <p:cNvGrpSpPr/>
          <p:nvPr/>
        </p:nvGrpSpPr>
        <p:grpSpPr>
          <a:xfrm>
            <a:off x="85121" y="1832910"/>
            <a:ext cx="2247802" cy="2817566"/>
            <a:chOff x="203290" y="3020728"/>
            <a:chExt cx="2247802" cy="2817566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9774F70-9964-2C48-959E-8301ADEFE060}"/>
                </a:ext>
              </a:extLst>
            </p:cNvPr>
            <p:cNvGrpSpPr/>
            <p:nvPr/>
          </p:nvGrpSpPr>
          <p:grpSpPr>
            <a:xfrm>
              <a:off x="203290" y="3020728"/>
              <a:ext cx="2247802" cy="1833794"/>
              <a:chOff x="1336435" y="3749963"/>
              <a:chExt cx="2909272" cy="2371810"/>
            </a:xfrm>
          </p:grpSpPr>
          <p:pic>
            <p:nvPicPr>
              <p:cNvPr id="38" name="Picture 8">
                <a:extLst>
                  <a:ext uri="{FF2B5EF4-FFF2-40B4-BE49-F238E27FC236}">
                    <a16:creationId xmlns:a16="http://schemas.microsoft.com/office/drawing/2014/main" id="{45FF0925-11FA-3C4E-8170-AAA905363E1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6435" y="3893366"/>
                <a:ext cx="2909272" cy="22284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6A1C760-C15C-CF4B-A2F6-EB80A5523107}"/>
                  </a:ext>
                </a:extLst>
              </p:cNvPr>
              <p:cNvSpPr/>
              <p:nvPr/>
            </p:nvSpPr>
            <p:spPr>
              <a:xfrm>
                <a:off x="2480129" y="3749963"/>
                <a:ext cx="859351" cy="6767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80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a-C</a:t>
                </a:r>
                <a:endParaRPr lang="en-GB" sz="28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406A82A-E9DF-5240-ABBD-DC78BB789A1B}"/>
                </a:ext>
              </a:extLst>
            </p:cNvPr>
            <p:cNvSpPr/>
            <p:nvPr/>
          </p:nvSpPr>
          <p:spPr>
            <a:xfrm>
              <a:off x="263204" y="4914964"/>
              <a:ext cx="2160485" cy="923330"/>
            </a:xfrm>
            <a:prstGeom prst="rect">
              <a:avLst/>
            </a:prstGeom>
            <a:noFill/>
            <a:effectLst>
              <a:softEdge rad="127000"/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Low SEY results from the electronic properties</a:t>
              </a:r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1AF5EA3-D032-2C45-B34B-F37B198ECEA1}"/>
              </a:ext>
            </a:extLst>
          </p:cNvPr>
          <p:cNvSpPr txBox="1"/>
          <p:nvPr/>
        </p:nvSpPr>
        <p:spPr>
          <a:xfrm>
            <a:off x="7665508" y="947760"/>
            <a:ext cx="1142620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- Nano -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LASE/LESS</a:t>
            </a:r>
          </a:p>
        </p:txBody>
      </p:sp>
      <p:pic>
        <p:nvPicPr>
          <p:cNvPr id="42" name="Picture 4" descr="C:\Users\Luisa\Desktop\LNF\Dati\2018\LASE-Cu_SEM_Microanalysis_Luisa\lase6.jpg">
            <a:extLst>
              <a:ext uri="{FF2B5EF4-FFF2-40B4-BE49-F238E27FC236}">
                <a16:creationId xmlns:a16="http://schemas.microsoft.com/office/drawing/2014/main" id="{E30A13A9-1197-964F-9243-B71BE8101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b="6496"/>
          <a:stretch>
            <a:fillRect/>
          </a:stretch>
        </p:blipFill>
        <p:spPr bwMode="auto">
          <a:xfrm>
            <a:off x="6998145" y="2677491"/>
            <a:ext cx="1920000" cy="1346443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07DE16-633D-F646-8AE0-7E8D0B7E7AF2}"/>
              </a:ext>
            </a:extLst>
          </p:cNvPr>
          <p:cNvSpPr txBox="1"/>
          <p:nvPr/>
        </p:nvSpPr>
        <p:spPr>
          <a:xfrm>
            <a:off x="6081759" y="4738002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591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130" y="560026"/>
            <a:ext cx="2138539" cy="369332"/>
          </a:xfrm>
          <a:prstGeom prst="rect">
            <a:avLst/>
          </a:prstGeom>
          <a:solidFill>
            <a:srgbClr val="CB0C0D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Mitigation Strategies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12197D94-BA73-124D-914E-0F1111FCE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1086086"/>
            <a:ext cx="371856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solenoid field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0872754B-CF5E-0244-B453-3AD1BAC20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1" y="1686797"/>
            <a:ext cx="371856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Electrodes in the lattice</a:t>
            </a: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E34678D4-740F-474F-AB55-89D23A544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1" y="2287508"/>
            <a:ext cx="371856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Scrubbing</a:t>
            </a: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3EBEE139-9214-9646-8C30-C0CB4D298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4217437"/>
            <a:ext cx="3718560" cy="387114"/>
          </a:xfrm>
          <a:prstGeom prst="rect">
            <a:avLst/>
          </a:prstGeom>
          <a:solidFill>
            <a:srgbClr val="DDDDD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Intrinsically low SEY material </a:t>
            </a: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98FC1566-E53C-AB4D-9719-23DE580CA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3616727"/>
            <a:ext cx="3718560" cy="387113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Geometrical modifications</a:t>
            </a:r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FF7399A7-F63B-8348-B3C0-6D83FA357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2888219"/>
            <a:ext cx="3718560" cy="5149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 with low e</a:t>
            </a:r>
            <a:r>
              <a:rPr lang="en-US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cloud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filling partners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E3619736-DDDB-D440-8440-E436E9759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1086086"/>
            <a:ext cx="508000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Costly and not always possible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2EA508D2-5EBE-6046-904C-77578C51D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1" y="1686797"/>
            <a:ext cx="508000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Costly, not always possible,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impedence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5D92B9C4-9680-D744-9E39-D63E10C34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1" y="2287508"/>
            <a:ext cx="508000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consuming, not stable and “asymptotic” </a:t>
            </a:r>
          </a:p>
        </p:txBody>
      </p:sp>
      <p:sp>
        <p:nvSpPr>
          <p:cNvPr id="21" name="Rectangle 5">
            <a:extLst>
              <a:ext uri="{FF2B5EF4-FFF2-40B4-BE49-F238E27FC236}">
                <a16:creationId xmlns:a16="http://schemas.microsoft.com/office/drawing/2014/main" id="{996B9322-6273-D64C-AB0B-3E7F553C3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4217437"/>
            <a:ext cx="5080000" cy="387114"/>
          </a:xfrm>
          <a:prstGeom prst="rect">
            <a:avLst/>
          </a:prstGeom>
          <a:solidFill>
            <a:srgbClr val="DDDDD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stability,  adhesion,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52B0B1DA-7DB6-1F4C-961B-F03988C10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3616727"/>
            <a:ext cx="5080000" cy="387113"/>
          </a:xfrm>
          <a:prstGeom prst="rect">
            <a:avLst/>
          </a:prstGeom>
          <a:solidFill>
            <a:srgbClr val="CB0C0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dust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behavior...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36F54F0E-8488-5D41-8504-EE2A2E5CB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2888219"/>
            <a:ext cx="5080000" cy="5149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kern="0" dirty="0">
                <a:latin typeface="Calibri" panose="020F0502020204030204" pitchFamily="34" charset="0"/>
                <a:cs typeface="Calibri" panose="020F0502020204030204" pitchFamily="34" charset="0"/>
              </a:rPr>
              <a:t>Costs machine performance (reduced n. of bunches) 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24A51C-B2EA-284F-BEE1-16640FF0D1FF}"/>
              </a:ext>
            </a:extLst>
          </p:cNvPr>
          <p:cNvSpPr txBox="1"/>
          <p:nvPr/>
        </p:nvSpPr>
        <p:spPr>
          <a:xfrm>
            <a:off x="6228080" y="67888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Issues</a:t>
            </a:r>
            <a:r>
              <a:rPr lang="en-GB" dirty="0"/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A86DB4-011F-B248-BBF0-3A8FE87AFBD5}"/>
              </a:ext>
            </a:extLst>
          </p:cNvPr>
          <p:cNvSpPr txBox="1"/>
          <p:nvPr/>
        </p:nvSpPr>
        <p:spPr>
          <a:xfrm>
            <a:off x="4757196" y="143981"/>
            <a:ext cx="3945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But, within the global context:</a:t>
            </a:r>
          </a:p>
        </p:txBody>
      </p:sp>
    </p:spTree>
    <p:extLst>
      <p:ext uri="{BB962C8B-B14F-4D97-AF65-F5344CB8AC3E}">
        <p14:creationId xmlns:p14="http://schemas.microsoft.com/office/powerpoint/2010/main" val="1640210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0892" y="1317773"/>
            <a:ext cx="3600000" cy="233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ttangolo 14"/>
          <p:cNvSpPr/>
          <p:nvPr/>
        </p:nvSpPr>
        <p:spPr>
          <a:xfrm>
            <a:off x="5572132" y="1071552"/>
            <a:ext cx="28575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Valizadeh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 et al. ,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Appl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. Phys.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. (2014)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285720" y="3571882"/>
            <a:ext cx="27146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Valizadeh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 et al. ,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Appl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. Surf. </a:t>
            </a:r>
            <a:r>
              <a:rPr lang="fr-FR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Sci</a:t>
            </a:r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. (2017)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r="49917"/>
          <a:stretch>
            <a:fillRect/>
          </a:stretch>
        </p:blipFill>
        <p:spPr bwMode="auto">
          <a:xfrm>
            <a:off x="285720" y="1428741"/>
            <a:ext cx="2880000" cy="214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asellaDiTesto 21"/>
          <p:cNvSpPr txBox="1"/>
          <p:nvPr/>
        </p:nvSpPr>
        <p:spPr>
          <a:xfrm>
            <a:off x="359824" y="1009996"/>
            <a:ext cx="3315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surface morphology of LASE/LESS</a:t>
            </a:r>
          </a:p>
        </p:txBody>
      </p:sp>
      <p:cxnSp>
        <p:nvCxnSpPr>
          <p:cNvPr id="26" name="Connettore 2 25"/>
          <p:cNvCxnSpPr>
            <a:cxnSpLocks/>
            <a:endCxn id="6" idx="0"/>
          </p:cNvCxnSpPr>
          <p:nvPr/>
        </p:nvCxnSpPr>
        <p:spPr>
          <a:xfrm>
            <a:off x="1840761" y="2733144"/>
            <a:ext cx="2731239" cy="14339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076318C-8C58-FA4B-B919-B57EEF17ED13}"/>
              </a:ext>
            </a:extLst>
          </p:cNvPr>
          <p:cNvSpPr txBox="1"/>
          <p:nvPr/>
        </p:nvSpPr>
        <p:spPr>
          <a:xfrm>
            <a:off x="4572000" y="244338"/>
            <a:ext cx="4259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Limiting SEY with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LASE/LESS -Cu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508D67-AFBC-EB46-A4F5-45FBA7F2E93A}"/>
              </a:ext>
            </a:extLst>
          </p:cNvPr>
          <p:cNvSpPr txBox="1"/>
          <p:nvPr/>
        </p:nvSpPr>
        <p:spPr>
          <a:xfrm>
            <a:off x="351465" y="4167112"/>
            <a:ext cx="844106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structure is expected to have higher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(by construction), to be prone of producing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dust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during formation and to have a much augmented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surface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400FE45-66B4-2145-983A-A9DEFEE50555}"/>
              </a:ext>
            </a:extLst>
          </p:cNvPr>
          <p:cNvCxnSpPr/>
          <p:nvPr/>
        </p:nvCxnSpPr>
        <p:spPr>
          <a:xfrm>
            <a:off x="3337949" y="2294467"/>
            <a:ext cx="166585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1F50AD1-5BFA-1347-BF94-643C698F7F40}"/>
              </a:ext>
            </a:extLst>
          </p:cNvPr>
          <p:cNvSpPr txBox="1"/>
          <p:nvPr/>
        </p:nvSpPr>
        <p:spPr>
          <a:xfrm>
            <a:off x="3455994" y="1881918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Very low SEY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50C94A-38CC-CB45-9FD8-65A4599D6F10}"/>
              </a:ext>
            </a:extLst>
          </p:cNvPr>
          <p:cNvSpPr txBox="1"/>
          <p:nvPr/>
        </p:nvSpPr>
        <p:spPr bwMode="auto">
          <a:xfrm>
            <a:off x="4185139" y="3673450"/>
            <a:ext cx="49588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R. Valizadeh, et al. Appl. Phys. Lett. 105, 231605 (2014)</a:t>
            </a:r>
          </a:p>
        </p:txBody>
      </p:sp>
    </p:spTree>
    <p:extLst>
      <p:ext uri="{BB962C8B-B14F-4D97-AF65-F5344CB8AC3E}">
        <p14:creationId xmlns:p14="http://schemas.microsoft.com/office/powerpoint/2010/main" val="3193367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76318C-8C58-FA4B-B919-B57EEF17ED13}"/>
              </a:ext>
            </a:extLst>
          </p:cNvPr>
          <p:cNvSpPr txBox="1"/>
          <p:nvPr/>
        </p:nvSpPr>
        <p:spPr>
          <a:xfrm>
            <a:off x="3547157" y="151038"/>
            <a:ext cx="5664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Ongoing LASE/LESS-Cu Impedance studies  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7841D11-BEF4-2040-B6BE-AAB2F9396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390" y="963186"/>
            <a:ext cx="2101076" cy="219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3FEA644-DA50-3C48-B4EA-C8E781F3F076}"/>
              </a:ext>
            </a:extLst>
          </p:cNvPr>
          <p:cNvGraphicFramePr>
            <a:graphicFrameLocks noGrp="1"/>
          </p:cNvGraphicFramePr>
          <p:nvPr/>
        </p:nvGraphicFramePr>
        <p:xfrm>
          <a:off x="734291" y="836380"/>
          <a:ext cx="3837708" cy="26425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6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93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44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29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6378">
                  <a:extLst>
                    <a:ext uri="{9D8B030D-6E8A-4147-A177-3AD203B41FA5}">
                      <a16:colId xmlns:a16="http://schemas.microsoft.com/office/drawing/2014/main" val="3426639578"/>
                    </a:ext>
                  </a:extLst>
                </a:gridCol>
                <a:gridCol w="447061">
                  <a:extLst>
                    <a:ext uri="{9D8B030D-6E8A-4147-A177-3AD203B41FA5}">
                      <a16:colId xmlns:a16="http://schemas.microsoft.com/office/drawing/2014/main" val="2494300879"/>
                    </a:ext>
                  </a:extLst>
                </a:gridCol>
                <a:gridCol w="521295">
                  <a:extLst>
                    <a:ext uri="{9D8B030D-6E8A-4147-A177-3AD203B41FA5}">
                      <a16:colId xmlns:a16="http://schemas.microsoft.com/office/drawing/2014/main" val="2304095580"/>
                    </a:ext>
                  </a:extLst>
                </a:gridCol>
              </a:tblGrid>
              <a:tr h="35490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>
                          <a:latin typeface="+mn-lt"/>
                        </a:rPr>
                        <a:t>Sample</a:t>
                      </a:r>
                    </a:p>
                    <a:p>
                      <a:pPr algn="ctr"/>
                      <a:endParaRPr lang="en-GB" sz="800" b="1" dirty="0">
                        <a:latin typeface="+mn-lt"/>
                      </a:endParaRPr>
                    </a:p>
                  </a:txBody>
                  <a:tcPr marL="85687" marR="85687" marT="42843" marB="42843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latin typeface="+mn-lt"/>
                        </a:rPr>
                        <a:t>Scan speed [mm/s]</a:t>
                      </a:r>
                    </a:p>
                  </a:txBody>
                  <a:tcPr marL="85687" marR="85687" marT="42843" marB="42843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latin typeface="+mn-lt"/>
                        </a:rPr>
                        <a:t>Groove depth</a:t>
                      </a:r>
                    </a:p>
                    <a:p>
                      <a:pPr algn="ctr"/>
                      <a:r>
                        <a:rPr lang="en-GB" sz="800" b="1" dirty="0">
                          <a:latin typeface="+mn-lt"/>
                        </a:rPr>
                        <a:t>[</a:t>
                      </a:r>
                      <a:r>
                        <a:rPr lang="en-GB" sz="800" b="1" dirty="0">
                          <a:latin typeface="+mn-lt"/>
                          <a:sym typeface="Symbol"/>
                        </a:rPr>
                        <a:t>m</a:t>
                      </a:r>
                      <a:r>
                        <a:rPr lang="en-GB" sz="800" b="1" dirty="0">
                          <a:latin typeface="+mn-lt"/>
                        </a:rPr>
                        <a:t>]</a:t>
                      </a:r>
                    </a:p>
                  </a:txBody>
                  <a:tcPr marL="85687" marR="85687" marT="42843" marB="428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 err="1">
                          <a:latin typeface="+mn-lt"/>
                        </a:rPr>
                        <a:t>R</a:t>
                      </a:r>
                      <a:r>
                        <a:rPr lang="en-GB" sz="800" b="1" baseline="-25000" dirty="0" err="1">
                          <a:latin typeface="+mn-lt"/>
                        </a:rPr>
                        <a:t>s</a:t>
                      </a:r>
                      <a:r>
                        <a:rPr lang="en-GB" sz="800" b="1" dirty="0">
                          <a:latin typeface="+mn-lt"/>
                        </a:rPr>
                        <a:t> [</a:t>
                      </a:r>
                      <a:r>
                        <a:rPr lang="en-GB" sz="800" b="1" dirty="0">
                          <a:latin typeface="+mn-lt"/>
                          <a:sym typeface="Symbol"/>
                        </a:rPr>
                        <a:t></a:t>
                      </a:r>
                      <a:r>
                        <a:rPr lang="en-GB" sz="800" b="1" dirty="0">
                          <a:latin typeface="+mn-lt"/>
                        </a:rPr>
                        <a:t>]</a:t>
                      </a:r>
                    </a:p>
                  </a:txBody>
                  <a:tcPr marL="85687" marR="85687" marT="42843" marB="42843"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err="1">
                          <a:latin typeface="+mn-lt"/>
                        </a:rPr>
                        <a:t>R</a:t>
                      </a:r>
                      <a:r>
                        <a:rPr lang="en-GB" sz="800" b="1" baseline="-25000" dirty="0" err="1">
                          <a:latin typeface="+mn-lt"/>
                        </a:rPr>
                        <a:t>s</a:t>
                      </a:r>
                      <a:r>
                        <a:rPr lang="en-GB" sz="800" b="1" dirty="0">
                          <a:latin typeface="+mn-lt"/>
                        </a:rPr>
                        <a:t> [</a:t>
                      </a:r>
                      <a:r>
                        <a:rPr lang="en-GB" sz="800" b="1" dirty="0">
                          <a:latin typeface="+mn-lt"/>
                          <a:sym typeface="Symbol"/>
                        </a:rPr>
                        <a:t></a:t>
                      </a:r>
                      <a:r>
                        <a:rPr lang="en-GB" sz="800" b="1" dirty="0">
                          <a:latin typeface="+mn-lt"/>
                        </a:rPr>
                        <a:t>]</a:t>
                      </a:r>
                    </a:p>
                  </a:txBody>
                  <a:tcPr marL="85687" marR="85687" marT="42843" marB="42843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117">
                <a:tc vMerge="1">
                  <a:txBody>
                    <a:bodyPr/>
                    <a:lstStyle/>
                    <a:p>
                      <a:pPr algn="ctr"/>
                      <a:endParaRPr lang="en-GB" sz="1400" b="1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b="1" dirty="0">
                        <a:latin typeface="+mn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average</a:t>
                      </a:r>
                    </a:p>
                    <a:p>
                      <a:pPr algn="ctr"/>
                      <a:endParaRPr lang="en-GB" sz="1400" b="1" dirty="0">
                        <a:solidFill>
                          <a:srgbClr val="0000FF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5687" marR="85687" marT="42843" marB="4284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>
                          <a:latin typeface="+mn-lt"/>
                        </a:rPr>
                        <a:t>0</a:t>
                      </a:r>
                      <a:r>
                        <a:rPr lang="en-GB" sz="800" b="1" dirty="0">
                          <a:latin typeface="+mn-lt"/>
                          <a:sym typeface="Symbol" panose="05050102010706020507" pitchFamily="18" charset="2"/>
                        </a:rPr>
                        <a:t></a:t>
                      </a:r>
                      <a:endParaRPr lang="en-GB" sz="800" b="1" dirty="0">
                        <a:latin typeface="+mn-lt"/>
                      </a:endParaRPr>
                    </a:p>
                    <a:p>
                      <a:pPr algn="ctr"/>
                      <a:endParaRPr lang="en-GB" sz="800" b="1" dirty="0">
                        <a:latin typeface="+mn-lt"/>
                      </a:endParaRPr>
                    </a:p>
                  </a:txBody>
                  <a:tcPr marL="85687" marR="85687" marT="42843" marB="4284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>
                          <a:latin typeface="+mn-lt"/>
                        </a:rPr>
                        <a:t>45</a:t>
                      </a:r>
                      <a:r>
                        <a:rPr lang="en-GB" sz="800" b="1" dirty="0">
                          <a:latin typeface="+mn-lt"/>
                          <a:sym typeface="Symbol" panose="05050102010706020507" pitchFamily="18" charset="2"/>
                        </a:rPr>
                        <a:t></a:t>
                      </a:r>
                      <a:endParaRPr lang="en-GB" sz="800" b="1" dirty="0">
                        <a:latin typeface="+mn-lt"/>
                      </a:endParaRPr>
                    </a:p>
                    <a:p>
                      <a:pPr algn="ctr"/>
                      <a:endParaRPr lang="en-GB" sz="800" b="1" dirty="0">
                        <a:latin typeface="+mn-lt"/>
                      </a:endParaRPr>
                    </a:p>
                  </a:txBody>
                  <a:tcPr marL="85687" marR="85687" marT="42843" marB="428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latin typeface="+mn-lt"/>
                        </a:rPr>
                        <a:t>90</a:t>
                      </a:r>
                      <a:r>
                        <a:rPr lang="en-GB" sz="800" b="1" dirty="0">
                          <a:latin typeface="+mn-lt"/>
                          <a:sym typeface="Symbol" panose="05050102010706020507" pitchFamily="18" charset="2"/>
                        </a:rPr>
                        <a:t></a:t>
                      </a:r>
                      <a:endParaRPr lang="en-GB" sz="800" b="1" dirty="0">
                        <a:latin typeface="+mn-lt"/>
                      </a:endParaRPr>
                    </a:p>
                  </a:txBody>
                  <a:tcPr marL="85687" marR="85687" marT="42843" marB="42843" anchor="ctr"/>
                </a:tc>
                <a:extLst>
                  <a:ext uri="{0D108BD9-81ED-4DB2-BD59-A6C34878D82A}">
                    <a16:rowId xmlns:a16="http://schemas.microsoft.com/office/drawing/2014/main" val="1152131011"/>
                  </a:ext>
                </a:extLst>
              </a:tr>
              <a:tr h="331923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latin typeface="+mn-lt"/>
                        </a:rPr>
                        <a:t>Cu</a:t>
                      </a:r>
                    </a:p>
                  </a:txBody>
                  <a:tcPr marL="85687" marR="85687" marT="42843" marB="428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latin typeface="+mn-lt"/>
                        </a:rPr>
                        <a:t>untreated</a:t>
                      </a:r>
                    </a:p>
                  </a:txBody>
                  <a:tcPr marL="85687" marR="85687" marT="42843" marB="428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>
                          <a:latin typeface="+mn-lt"/>
                        </a:rPr>
                        <a:t>-</a:t>
                      </a:r>
                    </a:p>
                  </a:txBody>
                  <a:tcPr marL="85687" marR="85687" marT="42843" marB="4284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0.033</a:t>
                      </a:r>
                    </a:p>
                  </a:txBody>
                  <a:tcPr marL="85687" marR="85687" marT="42843" marB="42843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b="1" dirty="0">
                        <a:latin typeface="+mn-lt"/>
                      </a:endParaRPr>
                    </a:p>
                  </a:txBody>
                  <a:tcPr marL="85687" marR="85687" marT="42843" marB="42843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b="1" dirty="0">
                        <a:latin typeface="+mn-lt"/>
                      </a:endParaRPr>
                    </a:p>
                  </a:txBody>
                  <a:tcPr marL="85687" marR="85687" marT="42843" marB="42843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800" b="1" dirty="0">
                        <a:latin typeface="+mn-lt"/>
                      </a:endParaRPr>
                    </a:p>
                  </a:txBody>
                  <a:tcPr marL="85687" marR="85687" marT="42843" marB="4284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(a)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180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0.078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>
                          <a:latin typeface="+mn-lt"/>
                        </a:rPr>
                        <a:t>0.11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>
                          <a:latin typeface="+mn-lt"/>
                        </a:rPr>
                        <a:t>0.11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>
                          <a:latin typeface="+mn-lt"/>
                        </a:rPr>
                        <a:t>0.095</a:t>
                      </a:r>
                    </a:p>
                  </a:txBody>
                  <a:tcPr marL="64265" marR="6426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9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(b)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120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0.13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0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(c)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90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35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 panose="020F0502020204030204" pitchFamily="34" charset="0"/>
                        </a:rPr>
                        <a:t>0.14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0.15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0.19</a:t>
                      </a: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0.20</a:t>
                      </a:r>
                    </a:p>
                  </a:txBody>
                  <a:tcPr marL="64265" marR="6426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(d)</a:t>
                      </a: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60</a:t>
                      </a: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60</a:t>
                      </a: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+mn-lt"/>
                          <a:ea typeface="Times New Roman"/>
                          <a:cs typeface="Times New Roman"/>
                          <a:sym typeface="Symbol"/>
                        </a:rPr>
                        <a:t></a:t>
                      </a: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04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(e)</a:t>
                      </a: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30</a:t>
                      </a: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100</a:t>
                      </a:r>
                      <a:endParaRPr lang="en-GB" sz="8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b="1" baseline="30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b="1" baseline="30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b="1" baseline="30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800" b="1" baseline="300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4265" marR="6426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" name="Picture 4" descr="Fig 5">
            <a:extLst>
              <a:ext uri="{FF2B5EF4-FFF2-40B4-BE49-F238E27FC236}">
                <a16:creationId xmlns:a16="http://schemas.microsoft.com/office/drawing/2014/main" id="{081992AC-2382-D543-B46A-015A3880E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313" y="938442"/>
            <a:ext cx="2687374" cy="219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91AEA9-5174-A24A-8460-C8AEF8961C61}"/>
              </a:ext>
            </a:extLst>
          </p:cNvPr>
          <p:cNvSpPr txBox="1"/>
          <p:nvPr/>
        </p:nvSpPr>
        <p:spPr>
          <a:xfrm>
            <a:off x="1944386" y="593771"/>
            <a:ext cx="7493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See: O. Malyshev et al. e-cloud 2018 Proceeding (2020); R. </a:t>
            </a:r>
            <a:r>
              <a:rPr lang="en-GB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Valizadeh</a:t>
            </a:r>
            <a:r>
              <a:rPr lang="en-GB" sz="1200" b="1" dirty="0">
                <a:latin typeface="Calibri" panose="020F0502020204030204" pitchFamily="34" charset="0"/>
                <a:cs typeface="Calibri" panose="020F0502020204030204" pitchFamily="34" charset="0"/>
              </a:rPr>
              <a:t>, et al. Appl. Phys. Lett. 105, 231605 (2014)</a:t>
            </a:r>
          </a:p>
          <a:p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BF3BA7-3024-BB4D-93D7-90276E5D9627}"/>
              </a:ext>
            </a:extLst>
          </p:cNvPr>
          <p:cNvSpPr txBox="1"/>
          <p:nvPr/>
        </p:nvSpPr>
        <p:spPr>
          <a:xfrm>
            <a:off x="46299" y="3232323"/>
            <a:ext cx="91651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SEY and surface resistivity strongly depend on LASE structure (presence and groove directions)</a:t>
            </a:r>
          </a:p>
        </p:txBody>
      </p:sp>
    </p:spTree>
    <p:extLst>
      <p:ext uri="{BB962C8B-B14F-4D97-AF65-F5344CB8AC3E}">
        <p14:creationId xmlns:p14="http://schemas.microsoft.com/office/powerpoint/2010/main" val="1366405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76318C-8C58-FA4B-B919-B57EEF17ED13}"/>
              </a:ext>
            </a:extLst>
          </p:cNvPr>
          <p:cNvSpPr txBox="1"/>
          <p:nvPr/>
        </p:nvSpPr>
        <p:spPr>
          <a:xfrm>
            <a:off x="3479757" y="219892"/>
            <a:ext cx="5664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Ongoing LASE/LESS-Cu Impedance studies  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8EAAACE4-2F40-8D46-9E9F-A81BF75EE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03" y="1797661"/>
            <a:ext cx="6248400" cy="24113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82BF07-808F-9248-8EA2-C03DD9143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850" y="674456"/>
            <a:ext cx="4009390" cy="16432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20CD58-5AC0-F949-A07E-12A7A26D8963}"/>
              </a:ext>
            </a:extLst>
          </p:cNvPr>
          <p:cNvSpPr txBox="1"/>
          <p:nvPr/>
        </p:nvSpPr>
        <p:spPr>
          <a:xfrm>
            <a:off x="1431510" y="945655"/>
            <a:ext cx="2799036" cy="369332"/>
          </a:xfrm>
          <a:prstGeom prst="rect">
            <a:avLst/>
          </a:prstGeom>
          <a:solidFill>
            <a:srgbClr val="B8E0EF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Optimization is in progress!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395617-7C2C-E44E-8A31-4B06EDB4BE23}"/>
              </a:ext>
            </a:extLst>
          </p:cNvPr>
          <p:cNvSpPr txBox="1"/>
          <p:nvPr/>
        </p:nvSpPr>
        <p:spPr>
          <a:xfrm>
            <a:off x="67025" y="4284378"/>
            <a:ext cx="507948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B0C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 and dust production are still open issues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D82C901-25F3-904D-866F-100E500FC294}"/>
              </a:ext>
            </a:extLst>
          </p:cNvPr>
          <p:cNvGrpSpPr/>
          <p:nvPr/>
        </p:nvGrpSpPr>
        <p:grpSpPr>
          <a:xfrm>
            <a:off x="6028324" y="2580240"/>
            <a:ext cx="2642952" cy="1938247"/>
            <a:chOff x="5687232" y="1617459"/>
            <a:chExt cx="2642952" cy="1938247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2BF93CB-8CCA-E94C-A005-BDDD48EA4BA1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825"/>
            <a:stretch/>
          </p:blipFill>
          <p:spPr>
            <a:xfrm>
              <a:off x="5705856" y="1644087"/>
              <a:ext cx="2624328" cy="1911619"/>
            </a:xfrm>
            <a:prstGeom prst="rect">
              <a:avLst/>
            </a:prstGeom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DE31341-8107-0F4A-98EE-9E5B6C175950}"/>
                </a:ext>
              </a:extLst>
            </p:cNvPr>
            <p:cNvCxnSpPr/>
            <p:nvPr/>
          </p:nvCxnSpPr>
          <p:spPr>
            <a:xfrm>
              <a:off x="5837317" y="1929384"/>
              <a:ext cx="31089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16">
              <a:extLst>
                <a:ext uri="{FF2B5EF4-FFF2-40B4-BE49-F238E27FC236}">
                  <a16:creationId xmlns:a16="http://schemas.microsoft.com/office/drawing/2014/main" id="{A9F3A829-10B7-9F41-99D9-EDA9049B85D5}"/>
                </a:ext>
              </a:extLst>
            </p:cNvPr>
            <p:cNvSpPr txBox="1"/>
            <p:nvPr/>
          </p:nvSpPr>
          <p:spPr>
            <a:xfrm>
              <a:off x="5687232" y="1617459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>
                  <a:solidFill>
                    <a:schemeClr val="bg1"/>
                  </a:solidFill>
                </a:rPr>
                <a:t>1 µm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51928D6-C035-3647-896A-85BE1EB39668}"/>
              </a:ext>
            </a:extLst>
          </p:cNvPr>
          <p:cNvSpPr/>
          <p:nvPr/>
        </p:nvSpPr>
        <p:spPr>
          <a:xfrm>
            <a:off x="5516880" y="4537430"/>
            <a:ext cx="3515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Collected particles after Ultrasounds cleaning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8808E6AF-5359-4246-9D1A-D0B548FCB45D}"/>
              </a:ext>
            </a:extLst>
          </p:cNvPr>
          <p:cNvSpPr/>
          <p:nvPr/>
        </p:nvSpPr>
        <p:spPr>
          <a:xfrm>
            <a:off x="5243332" y="4344391"/>
            <a:ext cx="694481" cy="208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6E18501C-0044-FB4B-8C65-B41AED837150}"/>
              </a:ext>
            </a:extLst>
          </p:cNvPr>
          <p:cNvSpPr/>
          <p:nvPr/>
        </p:nvSpPr>
        <p:spPr>
          <a:xfrm rot="18726262">
            <a:off x="605833" y="3932393"/>
            <a:ext cx="694481" cy="208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45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130" y="560026"/>
            <a:ext cx="2138539" cy="369332"/>
          </a:xfrm>
          <a:prstGeom prst="rect">
            <a:avLst/>
          </a:prstGeom>
          <a:solidFill>
            <a:srgbClr val="CB0C0D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Mitigation Strategies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12197D94-BA73-124D-914E-0F1111FCE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1086086"/>
            <a:ext cx="371856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solenoid field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0872754B-CF5E-0244-B453-3AD1BAC20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1" y="1686797"/>
            <a:ext cx="371856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Electrodes in the lattice</a:t>
            </a: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E34678D4-740F-474F-AB55-89D23A544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1" y="2287508"/>
            <a:ext cx="371856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Scrubbing</a:t>
            </a: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3EBEE139-9214-9646-8C30-C0CB4D298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4217437"/>
            <a:ext cx="3718560" cy="387114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Intrinsically low SEY material </a:t>
            </a: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98FC1566-E53C-AB4D-9719-23DE580CA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3616727"/>
            <a:ext cx="3718560" cy="387113"/>
          </a:xfrm>
          <a:prstGeom prst="rect">
            <a:avLst/>
          </a:prstGeom>
          <a:solidFill>
            <a:srgbClr val="DDDDD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Geometrical modifications</a:t>
            </a:r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FF7399A7-F63B-8348-B3C0-6D83FA357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" y="2888219"/>
            <a:ext cx="3718560" cy="5149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 with low e</a:t>
            </a:r>
            <a:r>
              <a:rPr lang="en-US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cloud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filling partners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E3619736-DDDB-D440-8440-E436E9759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1086086"/>
            <a:ext cx="508000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Costly and not always possible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2EA508D2-5EBE-6046-904C-77578C51D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1" y="1686797"/>
            <a:ext cx="508000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Costly, not always possible,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impedence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5D92B9C4-9680-D744-9E39-D63E10C34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1" y="2287508"/>
            <a:ext cx="5080000" cy="3871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consuming, not stable and “asymptotic” </a:t>
            </a:r>
          </a:p>
        </p:txBody>
      </p:sp>
      <p:sp>
        <p:nvSpPr>
          <p:cNvPr id="21" name="Rectangle 5">
            <a:extLst>
              <a:ext uri="{FF2B5EF4-FFF2-40B4-BE49-F238E27FC236}">
                <a16:creationId xmlns:a16="http://schemas.microsoft.com/office/drawing/2014/main" id="{996B9322-6273-D64C-AB0B-3E7F553C3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4217437"/>
            <a:ext cx="5080000" cy="387114"/>
          </a:xfrm>
          <a:prstGeom prst="rect">
            <a:avLst/>
          </a:prstGeom>
          <a:solidFill>
            <a:srgbClr val="CB0C0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stability,  adhesion, </a:t>
            </a:r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52B0B1DA-7DB6-1F4C-961B-F03988C10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3616727"/>
            <a:ext cx="5080000" cy="387113"/>
          </a:xfrm>
          <a:prstGeom prst="rect">
            <a:avLst/>
          </a:prstGeom>
          <a:solidFill>
            <a:srgbClr val="DDDDDD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Impedance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dust, 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behavior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36F54F0E-8488-5D41-8504-EE2A2E5CB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2880" y="2888219"/>
            <a:ext cx="5080000" cy="5149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kern="0" dirty="0">
                <a:latin typeface="Calibri" panose="020F0502020204030204" pitchFamily="34" charset="0"/>
                <a:cs typeface="Calibri" panose="020F0502020204030204" pitchFamily="34" charset="0"/>
              </a:rPr>
              <a:t>Costs machine performance (reduced n. of bunches) 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24A51C-B2EA-284F-BEE1-16640FF0D1FF}"/>
              </a:ext>
            </a:extLst>
          </p:cNvPr>
          <p:cNvSpPr txBox="1"/>
          <p:nvPr/>
        </p:nvSpPr>
        <p:spPr>
          <a:xfrm>
            <a:off x="6228080" y="67888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Issues</a:t>
            </a:r>
            <a:r>
              <a:rPr lang="en-GB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839233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086BFC3-41FF-2449-ACD8-2C2E0415F14C}"/>
              </a:ext>
            </a:extLst>
          </p:cNvPr>
          <p:cNvSpPr txBox="1"/>
          <p:nvPr/>
        </p:nvSpPr>
        <p:spPr>
          <a:xfrm>
            <a:off x="690485" y="740156"/>
            <a:ext cx="8328824" cy="3984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Low intrinsic SEY (NEG and </a:t>
            </a:r>
            <a:r>
              <a:rPr lang="en-GB" sz="2400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a-C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Typically high surface resistance of impact to impedance.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We  know that:  </a:t>
            </a:r>
            <a:r>
              <a:rPr lang="en-GB" sz="2400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SEY is very surface sensitive 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 </a:t>
            </a:r>
            <a:r>
              <a:rPr lang="en-GB" sz="24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Surface resistance skin depth ~ 0.1-10 </a:t>
            </a:r>
            <a:r>
              <a:rPr lang="en-GB" sz="2400" b="1" dirty="0">
                <a:solidFill>
                  <a:srgbClr val="7030A0"/>
                </a:solidFill>
                <a:latin typeface="Symbol" pitchFamily="2" charset="2"/>
                <a:cs typeface="Calibri" panose="020F0502020204030204" pitchFamily="34" charset="0"/>
              </a:rPr>
              <a:t>m</a:t>
            </a:r>
            <a:r>
              <a:rPr lang="en-GB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en-GB" sz="2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the coating be thin enough to reduce SEY without affecting material surface resistance within the skin depth?</a:t>
            </a:r>
            <a:endParaRPr lang="en-GB" sz="20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(Of course NEG is deposited not only to reduce SEY but its thickness grant pumping reservoir so... It is a different story!)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19AB98-EB57-5A49-89CC-0F9DB40CDF4D}"/>
              </a:ext>
            </a:extLst>
          </p:cNvPr>
          <p:cNvSpPr txBox="1"/>
          <p:nvPr/>
        </p:nvSpPr>
        <p:spPr>
          <a:xfrm>
            <a:off x="6316133" y="160866"/>
            <a:ext cx="1515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Coatings</a:t>
            </a: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30820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95F023-E5B5-2640-AC14-E1B6EDC702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2940"/>
            <a:ext cx="5320078" cy="30479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EC7D19-99A5-894B-ABED-B56F5A5B2E9F}"/>
              </a:ext>
            </a:extLst>
          </p:cNvPr>
          <p:cNvSpPr txBox="1"/>
          <p:nvPr/>
        </p:nvSpPr>
        <p:spPr>
          <a:xfrm>
            <a:off x="193011" y="899638"/>
            <a:ext cx="8950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We followed the growth of thin a-C layers on Cu with XPS to measure its thickness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EA321F-28EE-164D-91C8-7EBF106604B3}"/>
              </a:ext>
            </a:extLst>
          </p:cNvPr>
          <p:cNvCxnSpPr>
            <a:cxnSpLocks/>
          </p:cNvCxnSpPr>
          <p:nvPr/>
        </p:nvCxnSpPr>
        <p:spPr>
          <a:xfrm flipH="1">
            <a:off x="2978590" y="2417990"/>
            <a:ext cx="356839" cy="171906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0378B2-B3C4-BB4C-B384-99ED2D7020D1}"/>
              </a:ext>
            </a:extLst>
          </p:cNvPr>
          <p:cNvCxnSpPr>
            <a:cxnSpLocks/>
          </p:cNvCxnSpPr>
          <p:nvPr/>
        </p:nvCxnSpPr>
        <p:spPr>
          <a:xfrm flipH="1">
            <a:off x="974979" y="3954315"/>
            <a:ext cx="339714" cy="575830"/>
          </a:xfrm>
          <a:prstGeom prst="straightConnector1">
            <a:avLst/>
          </a:prstGeom>
          <a:ln w="28575">
            <a:solidFill>
              <a:srgbClr val="0E8F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96378FD-1117-2944-BB0D-2C3BC30F8301}"/>
              </a:ext>
            </a:extLst>
          </p:cNvPr>
          <p:cNvSpPr txBox="1"/>
          <p:nvPr/>
        </p:nvSpPr>
        <p:spPr>
          <a:xfrm>
            <a:off x="880573" y="3580799"/>
            <a:ext cx="14441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C </a:t>
            </a:r>
          </a:p>
        </p:txBody>
      </p:sp>
      <p:sp>
        <p:nvSpPr>
          <p:cNvPr id="25" name="Titolo 10">
            <a:extLst>
              <a:ext uri="{FF2B5EF4-FFF2-40B4-BE49-F238E27FC236}">
                <a16:creationId xmlns:a16="http://schemas.microsoft.com/office/drawing/2014/main" id="{302B33A0-E837-F344-93E2-7133A4630106}"/>
              </a:ext>
            </a:extLst>
          </p:cNvPr>
          <p:cNvSpPr txBox="1">
            <a:spLocks/>
          </p:cNvSpPr>
          <p:nvPr/>
        </p:nvSpPr>
        <p:spPr>
          <a:xfrm>
            <a:off x="4216954" y="86023"/>
            <a:ext cx="5032917" cy="88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800"/>
              <a:t>How a Coating modify SEY? </a:t>
            </a:r>
            <a:br>
              <a:rPr lang="en-US" sz="2800"/>
            </a:br>
            <a:r>
              <a:rPr lang="en-US" sz="2800"/>
              <a:t>(</a:t>
            </a:r>
            <a:r>
              <a:rPr lang="en-US" sz="2800" cap="none"/>
              <a:t>the case of a-C on Cu)</a:t>
            </a:r>
            <a:endParaRPr 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EAAFA5-1BF7-2048-BBD5-434C7DFFE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320" y="1484540"/>
            <a:ext cx="3175000" cy="1866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63093F-3FE6-BA48-8725-3A51F87B8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689" y="1263724"/>
            <a:ext cx="4014495" cy="22600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113214-C1E4-1F4E-BADC-5BD84FE8B1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8296" y="2817682"/>
            <a:ext cx="2750232" cy="22648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BBA55C-57B0-894E-B0A8-841E52FCFA97}"/>
              </a:ext>
            </a:extLst>
          </p:cNvPr>
          <p:cNvSpPr txBox="1"/>
          <p:nvPr/>
        </p:nvSpPr>
        <p:spPr>
          <a:xfrm>
            <a:off x="1123320" y="2462204"/>
            <a:ext cx="644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XPS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72F46C-9FDF-7E47-8B12-95D7DB522046}"/>
              </a:ext>
            </a:extLst>
          </p:cNvPr>
          <p:cNvSpPr txBox="1"/>
          <p:nvPr/>
        </p:nvSpPr>
        <p:spPr>
          <a:xfrm>
            <a:off x="6921097" y="4509290"/>
            <a:ext cx="1917384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Graphite road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EBCAAD-182D-FE43-B721-9049F762107C}"/>
              </a:ext>
            </a:extLst>
          </p:cNvPr>
          <p:cNvSpPr txBox="1"/>
          <p:nvPr/>
        </p:nvSpPr>
        <p:spPr>
          <a:xfrm>
            <a:off x="6322503" y="1294502"/>
            <a:ext cx="282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a-C thermal evaporator 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A66AE7-F3AC-894D-BC8A-1998C19C09B0}"/>
              </a:ext>
            </a:extLst>
          </p:cNvPr>
          <p:cNvCxnSpPr/>
          <p:nvPr/>
        </p:nvCxnSpPr>
        <p:spPr>
          <a:xfrm flipH="1" flipV="1">
            <a:off x="6869723" y="4137059"/>
            <a:ext cx="863528" cy="3930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31DC18-679B-1345-AC15-FACF0A6D6F14}"/>
              </a:ext>
            </a:extLst>
          </p:cNvPr>
          <p:cNvCxnSpPr/>
          <p:nvPr/>
        </p:nvCxnSpPr>
        <p:spPr>
          <a:xfrm flipH="1">
            <a:off x="5895682" y="1771596"/>
            <a:ext cx="257908" cy="184288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2EAB1B6-B5EB-A243-93B1-B8C45651B6F8}"/>
              </a:ext>
            </a:extLst>
          </p:cNvPr>
          <p:cNvCxnSpPr>
            <a:cxnSpLocks/>
          </p:cNvCxnSpPr>
          <p:nvPr/>
        </p:nvCxnSpPr>
        <p:spPr>
          <a:xfrm>
            <a:off x="6797185" y="1983786"/>
            <a:ext cx="807112" cy="1087577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AA0D0808-86B8-BC4F-9DC4-CFEA74CF1A59}"/>
              </a:ext>
            </a:extLst>
          </p:cNvPr>
          <p:cNvSpPr/>
          <p:nvPr/>
        </p:nvSpPr>
        <p:spPr>
          <a:xfrm>
            <a:off x="165206" y="4766947"/>
            <a:ext cx="4559194" cy="307777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et. al; Rap. Comm in Phys. Rev. Report, in print</a:t>
            </a:r>
          </a:p>
        </p:txBody>
      </p:sp>
    </p:spTree>
    <p:extLst>
      <p:ext uri="{BB962C8B-B14F-4D97-AF65-F5344CB8AC3E}">
        <p14:creationId xmlns:p14="http://schemas.microsoft.com/office/powerpoint/2010/main" val="2420632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086BFC3-41FF-2449-ACD8-2C2E0415F14C}"/>
              </a:ext>
            </a:extLst>
          </p:cNvPr>
          <p:cNvSpPr txBox="1"/>
          <p:nvPr/>
        </p:nvSpPr>
        <p:spPr>
          <a:xfrm>
            <a:off x="193964" y="913800"/>
            <a:ext cx="8756072" cy="370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cloud mitigation methods in a global scenario: compatibility with impedance, vacuum, etc.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Few examples: LASE/LESS – low SEY coatings (a-C)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19AB98-EB57-5A49-89CC-0F9DB40CDF4D}"/>
              </a:ext>
            </a:extLst>
          </p:cNvPr>
          <p:cNvSpPr txBox="1"/>
          <p:nvPr/>
        </p:nvSpPr>
        <p:spPr>
          <a:xfrm>
            <a:off x="4299902" y="243994"/>
            <a:ext cx="1846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061607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95F023-E5B5-2640-AC14-E1B6EDC702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2940"/>
            <a:ext cx="5320078" cy="30479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EC7D19-99A5-894B-ABED-B56F5A5B2E9F}"/>
              </a:ext>
            </a:extLst>
          </p:cNvPr>
          <p:cNvSpPr txBox="1"/>
          <p:nvPr/>
        </p:nvSpPr>
        <p:spPr>
          <a:xfrm>
            <a:off x="193011" y="879140"/>
            <a:ext cx="8950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We followed the growth of thin a-C layers on Cu with XPS to measure its thickness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EA321F-28EE-164D-91C8-7EBF106604B3}"/>
              </a:ext>
            </a:extLst>
          </p:cNvPr>
          <p:cNvCxnSpPr>
            <a:cxnSpLocks/>
          </p:cNvCxnSpPr>
          <p:nvPr/>
        </p:nvCxnSpPr>
        <p:spPr>
          <a:xfrm flipH="1">
            <a:off x="2978590" y="2417990"/>
            <a:ext cx="356839" cy="171906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0378B2-B3C4-BB4C-B384-99ED2D7020D1}"/>
              </a:ext>
            </a:extLst>
          </p:cNvPr>
          <p:cNvCxnSpPr>
            <a:cxnSpLocks/>
          </p:cNvCxnSpPr>
          <p:nvPr/>
        </p:nvCxnSpPr>
        <p:spPr>
          <a:xfrm flipH="1">
            <a:off x="974979" y="3954315"/>
            <a:ext cx="339714" cy="575830"/>
          </a:xfrm>
          <a:prstGeom prst="straightConnector1">
            <a:avLst/>
          </a:prstGeom>
          <a:ln w="28575">
            <a:solidFill>
              <a:srgbClr val="0E8F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96378FD-1117-2944-BB0D-2C3BC30F8301}"/>
              </a:ext>
            </a:extLst>
          </p:cNvPr>
          <p:cNvSpPr txBox="1"/>
          <p:nvPr/>
        </p:nvSpPr>
        <p:spPr>
          <a:xfrm>
            <a:off x="880573" y="3580799"/>
            <a:ext cx="14441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C </a:t>
            </a:r>
          </a:p>
        </p:txBody>
      </p:sp>
      <p:sp>
        <p:nvSpPr>
          <p:cNvPr id="25" name="Titolo 10">
            <a:extLst>
              <a:ext uri="{FF2B5EF4-FFF2-40B4-BE49-F238E27FC236}">
                <a16:creationId xmlns:a16="http://schemas.microsoft.com/office/drawing/2014/main" id="{302B33A0-E837-F344-93E2-7133A4630106}"/>
              </a:ext>
            </a:extLst>
          </p:cNvPr>
          <p:cNvSpPr txBox="1">
            <a:spLocks/>
          </p:cNvSpPr>
          <p:nvPr/>
        </p:nvSpPr>
        <p:spPr>
          <a:xfrm>
            <a:off x="4216954" y="86023"/>
            <a:ext cx="5032917" cy="88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800"/>
              <a:t>How a Coating modify SEY? </a:t>
            </a:r>
            <a:br>
              <a:rPr lang="en-US" sz="2800"/>
            </a:br>
            <a:r>
              <a:rPr lang="en-US" sz="2800"/>
              <a:t>(</a:t>
            </a:r>
            <a:r>
              <a:rPr lang="en-US" sz="2800" cap="none"/>
              <a:t>the case of a-C on Cu)</a:t>
            </a:r>
            <a:endParaRPr lang="en-US" sz="2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3AAC06-090D-F049-A6AB-2DDFBF41CE96}"/>
              </a:ext>
            </a:extLst>
          </p:cNvPr>
          <p:cNvSpPr txBox="1"/>
          <p:nvPr/>
        </p:nvSpPr>
        <p:spPr>
          <a:xfrm>
            <a:off x="6921097" y="4509290"/>
            <a:ext cx="1917384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Graphite road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87B295-101C-744B-83FB-D704F7062173}"/>
              </a:ext>
            </a:extLst>
          </p:cNvPr>
          <p:cNvSpPr txBox="1"/>
          <p:nvPr/>
        </p:nvSpPr>
        <p:spPr>
          <a:xfrm>
            <a:off x="6322503" y="1294502"/>
            <a:ext cx="282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a-C thermal evaporator 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77C780A-8AF5-4047-B0FA-051D7236AFB3}"/>
              </a:ext>
            </a:extLst>
          </p:cNvPr>
          <p:cNvCxnSpPr/>
          <p:nvPr/>
        </p:nvCxnSpPr>
        <p:spPr>
          <a:xfrm flipH="1" flipV="1">
            <a:off x="6869723" y="4137059"/>
            <a:ext cx="863528" cy="3930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3CD8FAF-3A3D-1449-A7ED-8ED424031C63}"/>
              </a:ext>
            </a:extLst>
          </p:cNvPr>
          <p:cNvCxnSpPr/>
          <p:nvPr/>
        </p:nvCxnSpPr>
        <p:spPr>
          <a:xfrm flipH="1">
            <a:off x="5895682" y="1771596"/>
            <a:ext cx="257908" cy="184288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2E8748A-95A5-9C46-99D0-784314E70A24}"/>
              </a:ext>
            </a:extLst>
          </p:cNvPr>
          <p:cNvCxnSpPr>
            <a:cxnSpLocks/>
          </p:cNvCxnSpPr>
          <p:nvPr/>
        </p:nvCxnSpPr>
        <p:spPr>
          <a:xfrm>
            <a:off x="6797185" y="1983786"/>
            <a:ext cx="807112" cy="1087577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B9BFEBAA-479A-8B4B-939B-6234F59C5104}"/>
              </a:ext>
            </a:extLst>
          </p:cNvPr>
          <p:cNvSpPr/>
          <p:nvPr/>
        </p:nvSpPr>
        <p:spPr>
          <a:xfrm>
            <a:off x="254817" y="4668703"/>
            <a:ext cx="4670212" cy="246221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et. al; </a:t>
            </a:r>
            <a:r>
              <a:rPr lang="en-US" sz="1000" dirty="0"/>
              <a:t>Phys. Rev. Research Rapid comm. 2, 032030(R) (2020)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221415-69F3-A74E-A35B-D37C92F21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195" y="1294502"/>
            <a:ext cx="3658481" cy="3730393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13DD9E2-F170-AE46-9203-801ABD64BD48}"/>
              </a:ext>
            </a:extLst>
          </p:cNvPr>
          <p:cNvCxnSpPr>
            <a:cxnSpLocks/>
          </p:cNvCxnSpPr>
          <p:nvPr/>
        </p:nvCxnSpPr>
        <p:spPr>
          <a:xfrm flipH="1">
            <a:off x="3942081" y="2072367"/>
            <a:ext cx="4166447" cy="20646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E055418-6821-E743-8F2D-7765B1899610}"/>
              </a:ext>
            </a:extLst>
          </p:cNvPr>
          <p:cNvSpPr txBox="1"/>
          <p:nvPr/>
        </p:nvSpPr>
        <p:spPr>
          <a:xfrm>
            <a:off x="8193327" y="2017880"/>
            <a:ext cx="64515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 1s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FD2C09-9D91-B34B-8FAA-86158F7F0622}"/>
              </a:ext>
            </a:extLst>
          </p:cNvPr>
          <p:cNvSpPr txBox="1"/>
          <p:nvPr/>
        </p:nvSpPr>
        <p:spPr>
          <a:xfrm>
            <a:off x="6207489" y="1781217"/>
            <a:ext cx="821166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 2p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E606BD5-E5F6-084D-AE3B-4D8EE8893849}"/>
              </a:ext>
            </a:extLst>
          </p:cNvPr>
          <p:cNvCxnSpPr>
            <a:cxnSpLocks/>
          </p:cNvCxnSpPr>
          <p:nvPr/>
        </p:nvCxnSpPr>
        <p:spPr>
          <a:xfrm flipH="1">
            <a:off x="743184" y="2072367"/>
            <a:ext cx="5266255" cy="13509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067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95F023-E5B5-2640-AC14-E1B6EDC702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98" y="1712940"/>
            <a:ext cx="4773921" cy="30479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8EC7D19-99A5-894B-ABED-B56F5A5B2E9F}"/>
              </a:ext>
            </a:extLst>
          </p:cNvPr>
          <p:cNvSpPr txBox="1"/>
          <p:nvPr/>
        </p:nvSpPr>
        <p:spPr>
          <a:xfrm>
            <a:off x="193011" y="879140"/>
            <a:ext cx="8950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We followed the growth of thin a-C layers on Cu with XPS to measure its thickness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9EA321F-28EE-164D-91C8-7EBF106604B3}"/>
              </a:ext>
            </a:extLst>
          </p:cNvPr>
          <p:cNvCxnSpPr>
            <a:cxnSpLocks/>
          </p:cNvCxnSpPr>
          <p:nvPr/>
        </p:nvCxnSpPr>
        <p:spPr>
          <a:xfrm flipH="1">
            <a:off x="2565632" y="2417990"/>
            <a:ext cx="356839" cy="1719069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A0378B2-B3C4-BB4C-B384-99ED2D7020D1}"/>
              </a:ext>
            </a:extLst>
          </p:cNvPr>
          <p:cNvCxnSpPr>
            <a:cxnSpLocks/>
          </p:cNvCxnSpPr>
          <p:nvPr/>
        </p:nvCxnSpPr>
        <p:spPr>
          <a:xfrm flipH="1">
            <a:off x="5725176" y="4100388"/>
            <a:ext cx="339714" cy="575830"/>
          </a:xfrm>
          <a:prstGeom prst="straightConnector1">
            <a:avLst/>
          </a:prstGeom>
          <a:ln w="28575">
            <a:solidFill>
              <a:srgbClr val="0E8F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96378FD-1117-2944-BB0D-2C3BC30F8301}"/>
              </a:ext>
            </a:extLst>
          </p:cNvPr>
          <p:cNvSpPr txBox="1"/>
          <p:nvPr/>
        </p:nvSpPr>
        <p:spPr>
          <a:xfrm>
            <a:off x="467615" y="3580799"/>
            <a:ext cx="14441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C </a:t>
            </a:r>
          </a:p>
        </p:txBody>
      </p:sp>
      <p:sp>
        <p:nvSpPr>
          <p:cNvPr id="25" name="Titolo 10">
            <a:extLst>
              <a:ext uri="{FF2B5EF4-FFF2-40B4-BE49-F238E27FC236}">
                <a16:creationId xmlns:a16="http://schemas.microsoft.com/office/drawing/2014/main" id="{302B33A0-E837-F344-93E2-7133A4630106}"/>
              </a:ext>
            </a:extLst>
          </p:cNvPr>
          <p:cNvSpPr txBox="1">
            <a:spLocks/>
          </p:cNvSpPr>
          <p:nvPr/>
        </p:nvSpPr>
        <p:spPr>
          <a:xfrm>
            <a:off x="4216954" y="86023"/>
            <a:ext cx="5032917" cy="88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800"/>
              <a:t>How a Coating modify SEY? </a:t>
            </a:r>
            <a:br>
              <a:rPr lang="en-US" sz="2800"/>
            </a:br>
            <a:r>
              <a:rPr lang="en-US" sz="2800"/>
              <a:t>(</a:t>
            </a:r>
            <a:r>
              <a:rPr lang="en-US" sz="2800" cap="none"/>
              <a:t>the case of a-C on Cu)</a:t>
            </a:r>
            <a:endParaRPr lang="en-US" sz="2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3AAC06-090D-F049-A6AB-2DDFBF41CE96}"/>
              </a:ext>
            </a:extLst>
          </p:cNvPr>
          <p:cNvSpPr txBox="1"/>
          <p:nvPr/>
        </p:nvSpPr>
        <p:spPr>
          <a:xfrm>
            <a:off x="6921097" y="4509290"/>
            <a:ext cx="1917384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Graphite road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87B295-101C-744B-83FB-D704F7062173}"/>
              </a:ext>
            </a:extLst>
          </p:cNvPr>
          <p:cNvSpPr txBox="1"/>
          <p:nvPr/>
        </p:nvSpPr>
        <p:spPr>
          <a:xfrm>
            <a:off x="6322503" y="1294502"/>
            <a:ext cx="282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a-C thermal evaporator 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77C780A-8AF5-4047-B0FA-051D7236AFB3}"/>
              </a:ext>
            </a:extLst>
          </p:cNvPr>
          <p:cNvCxnSpPr/>
          <p:nvPr/>
        </p:nvCxnSpPr>
        <p:spPr>
          <a:xfrm flipH="1" flipV="1">
            <a:off x="6869723" y="4137059"/>
            <a:ext cx="863528" cy="3930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3CD8FAF-3A3D-1449-A7ED-8ED424031C63}"/>
              </a:ext>
            </a:extLst>
          </p:cNvPr>
          <p:cNvCxnSpPr/>
          <p:nvPr/>
        </p:nvCxnSpPr>
        <p:spPr>
          <a:xfrm flipH="1">
            <a:off x="5895682" y="1771596"/>
            <a:ext cx="257908" cy="184288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2E8748A-95A5-9C46-99D0-784314E70A24}"/>
              </a:ext>
            </a:extLst>
          </p:cNvPr>
          <p:cNvCxnSpPr>
            <a:cxnSpLocks/>
          </p:cNvCxnSpPr>
          <p:nvPr/>
        </p:nvCxnSpPr>
        <p:spPr>
          <a:xfrm>
            <a:off x="6797185" y="1983786"/>
            <a:ext cx="807112" cy="1087577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1221415-69F3-A74E-A35B-D37C92F21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0711" y="1289165"/>
            <a:ext cx="3658481" cy="37303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E055418-6821-E743-8F2D-7765B1899610}"/>
              </a:ext>
            </a:extLst>
          </p:cNvPr>
          <p:cNvSpPr txBox="1"/>
          <p:nvPr/>
        </p:nvSpPr>
        <p:spPr>
          <a:xfrm>
            <a:off x="8193327" y="2017880"/>
            <a:ext cx="645154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 1s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FD2C09-9D91-B34B-8FAA-86158F7F0622}"/>
              </a:ext>
            </a:extLst>
          </p:cNvPr>
          <p:cNvSpPr txBox="1"/>
          <p:nvPr/>
        </p:nvSpPr>
        <p:spPr>
          <a:xfrm>
            <a:off x="6207489" y="1781217"/>
            <a:ext cx="821166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 2p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E622C01-CEA7-9440-9B66-EB6892C555CD}"/>
              </a:ext>
            </a:extLst>
          </p:cNvPr>
          <p:cNvSpPr/>
          <p:nvPr/>
        </p:nvSpPr>
        <p:spPr>
          <a:xfrm>
            <a:off x="5808912" y="1227714"/>
            <a:ext cx="3219427" cy="527787"/>
          </a:xfrm>
          <a:prstGeom prst="rect">
            <a:avLst/>
          </a:prstGeom>
          <a:noFill/>
          <a:ln w="57150">
            <a:solidFill>
              <a:srgbClr val="CB0C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F00EF7B-0518-A542-A3E1-7C4C7BC01D97}"/>
              </a:ext>
            </a:extLst>
          </p:cNvPr>
          <p:cNvSpPr/>
          <p:nvPr/>
        </p:nvSpPr>
        <p:spPr>
          <a:xfrm>
            <a:off x="5895682" y="4519205"/>
            <a:ext cx="3219427" cy="527787"/>
          </a:xfrm>
          <a:prstGeom prst="rect">
            <a:avLst/>
          </a:prstGeom>
          <a:noFill/>
          <a:ln w="57150">
            <a:solidFill>
              <a:srgbClr val="CB0C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86D575-00A8-A04F-AF01-BC4A9A125747}"/>
              </a:ext>
            </a:extLst>
          </p:cNvPr>
          <p:cNvSpPr/>
          <p:nvPr/>
        </p:nvSpPr>
        <p:spPr>
          <a:xfrm>
            <a:off x="64808" y="1263724"/>
            <a:ext cx="4842312" cy="349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23D2897-F5A2-3D44-A39A-3C0BC16FE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89" y="1934477"/>
            <a:ext cx="3910975" cy="498791"/>
          </a:xfrm>
          <a:prstGeom prst="rect">
            <a:avLst/>
          </a:prstGeom>
          <a:noFill/>
          <a:ln w="28575">
            <a:solidFill>
              <a:srgbClr val="0432FF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39F6920-B77B-C345-9FD5-BDDD963FE6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801" y="2511338"/>
            <a:ext cx="3911600" cy="596900"/>
          </a:xfrm>
          <a:prstGeom prst="rect">
            <a:avLst/>
          </a:prstGeom>
          <a:noFill/>
          <a:ln w="28575">
            <a:solidFill>
              <a:srgbClr val="0432FF"/>
            </a:solidFill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57EF5C9-F181-6C4C-9FD7-800499BD823E}"/>
              </a:ext>
            </a:extLst>
          </p:cNvPr>
          <p:cNvSpPr txBox="1"/>
          <p:nvPr/>
        </p:nvSpPr>
        <p:spPr>
          <a:xfrm>
            <a:off x="553575" y="1396187"/>
            <a:ext cx="40312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 XPS:</a:t>
            </a:r>
            <a:r>
              <a:rPr lang="en-US" sz="2000" dirty="0"/>
              <a:t> 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where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is the unknown thickness and </a:t>
            </a:r>
            <a:r>
              <a:rPr lang="en-GB" sz="2000" b="1" dirty="0">
                <a:solidFill>
                  <a:srgbClr val="FF0000"/>
                </a:solidFill>
                <a:latin typeface="Symbol" pitchFamily="2" charset="2"/>
                <a:cs typeface="Calibri" panose="020F0502020204030204" pitchFamily="34" charset="0"/>
              </a:rPr>
              <a:t>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is the inelastic mean free path.</a:t>
            </a:r>
            <a:endParaRPr lang="en-GB" sz="2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08F6FBE-DE7A-2B49-ADF5-D54938B36F0B}"/>
              </a:ext>
            </a:extLst>
          </p:cNvPr>
          <p:cNvSpPr txBox="1"/>
          <p:nvPr/>
        </p:nvSpPr>
        <p:spPr>
          <a:xfrm rot="10800000">
            <a:off x="4706414" y="1953550"/>
            <a:ext cx="342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>
                <a:latin typeface="Calibri" panose="020F0502020204030204" pitchFamily="34" charset="0"/>
                <a:cs typeface="Calibri" panose="020F0502020204030204" pitchFamily="34" charset="0"/>
              </a:rPr>
              <a:t>{</a:t>
            </a:r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8CB1E332-68C2-BF4A-81B3-770A029D3FE5}"/>
              </a:ext>
            </a:extLst>
          </p:cNvPr>
          <p:cNvSpPr/>
          <p:nvPr/>
        </p:nvSpPr>
        <p:spPr>
          <a:xfrm rot="16200000" flipV="1">
            <a:off x="3609023" y="2885418"/>
            <a:ext cx="3010783" cy="44563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42A8C54-0EFE-D645-BFAD-A2EAECD28A83}"/>
              </a:ext>
            </a:extLst>
          </p:cNvPr>
          <p:cNvSpPr txBox="1"/>
          <p:nvPr/>
        </p:nvSpPr>
        <p:spPr>
          <a:xfrm>
            <a:off x="702882" y="3851131"/>
            <a:ext cx="3993401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 can convert </a:t>
            </a:r>
          </a:p>
          <a:p>
            <a:r>
              <a:rPr lang="en-GB" sz="2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deposition Time in nm (</a:t>
            </a:r>
            <a:r>
              <a:rPr lang="en-GB" sz="2400" b="1" u="sng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GB" sz="2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30%)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1555FB5-B200-AF4C-AC5D-003ADC6450DD}"/>
              </a:ext>
            </a:extLst>
          </p:cNvPr>
          <p:cNvSpPr/>
          <p:nvPr/>
        </p:nvSpPr>
        <p:spPr>
          <a:xfrm>
            <a:off x="254817" y="4668703"/>
            <a:ext cx="4670212" cy="246221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et. al; </a:t>
            </a:r>
            <a:r>
              <a:rPr lang="en-US" sz="1000" dirty="0"/>
              <a:t>Phys. Rev. Research Rapid comm. 2, 032030(R) (2020)</a:t>
            </a:r>
          </a:p>
        </p:txBody>
      </p:sp>
    </p:spTree>
    <p:extLst>
      <p:ext uri="{BB962C8B-B14F-4D97-AF65-F5344CB8AC3E}">
        <p14:creationId xmlns:p14="http://schemas.microsoft.com/office/powerpoint/2010/main" val="10539258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D88F807B-19E7-7B41-A76D-347C3C812A33}"/>
              </a:ext>
            </a:extLst>
          </p:cNvPr>
          <p:cNvSpPr txBox="1"/>
          <p:nvPr/>
        </p:nvSpPr>
        <p:spPr>
          <a:xfrm>
            <a:off x="5015487" y="1552643"/>
            <a:ext cx="3967762" cy="1323439"/>
          </a:xfrm>
          <a:prstGeom prst="rect">
            <a:avLst/>
          </a:prstGeom>
          <a:noFill/>
          <a:ln w="38100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By simultaneously follow SEY changes with a- C thickness we can measure SEY dependence on the actual a-C coverage.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4DF6AA-C045-7444-9C13-47CB1F3BDA4D}"/>
              </a:ext>
            </a:extLst>
          </p:cNvPr>
          <p:cNvCxnSpPr>
            <a:cxnSpLocks/>
          </p:cNvCxnSpPr>
          <p:nvPr/>
        </p:nvCxnSpPr>
        <p:spPr>
          <a:xfrm flipH="1">
            <a:off x="2293951" y="1182754"/>
            <a:ext cx="892237" cy="2183298"/>
          </a:xfrm>
          <a:prstGeom prst="straightConnector1">
            <a:avLst/>
          </a:prstGeom>
          <a:ln w="28575">
            <a:solidFill>
              <a:srgbClr val="0E8F1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B65016A-D3A2-194F-85E9-CB819B713222}"/>
              </a:ext>
            </a:extLst>
          </p:cNvPr>
          <p:cNvSpPr txBox="1"/>
          <p:nvPr/>
        </p:nvSpPr>
        <p:spPr>
          <a:xfrm>
            <a:off x="1658649" y="3471851"/>
            <a:ext cx="18026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C </a:t>
            </a:r>
          </a:p>
        </p:txBody>
      </p:sp>
      <p:sp>
        <p:nvSpPr>
          <p:cNvPr id="25" name="Titolo 10">
            <a:extLst>
              <a:ext uri="{FF2B5EF4-FFF2-40B4-BE49-F238E27FC236}">
                <a16:creationId xmlns:a16="http://schemas.microsoft.com/office/drawing/2014/main" id="{48B9AE63-7746-4947-8044-5860623C480C}"/>
              </a:ext>
            </a:extLst>
          </p:cNvPr>
          <p:cNvSpPr txBox="1">
            <a:spLocks/>
          </p:cNvSpPr>
          <p:nvPr/>
        </p:nvSpPr>
        <p:spPr>
          <a:xfrm>
            <a:off x="4216954" y="86023"/>
            <a:ext cx="5032917" cy="883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cap="all" baseline="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2800"/>
              <a:t>How a Coating modify SEY? </a:t>
            </a:r>
            <a:br>
              <a:rPr lang="en-US" sz="2800"/>
            </a:br>
            <a:r>
              <a:rPr lang="en-US" sz="2800"/>
              <a:t>(</a:t>
            </a:r>
            <a:r>
              <a:rPr lang="en-US" sz="2800" cap="none"/>
              <a:t>the case of a-C on Cu)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CD8960-0920-994F-88FB-89CE31BEC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51" y="1006369"/>
            <a:ext cx="4522795" cy="367529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A1154D-6A3B-B84E-91E7-C5521CDB271F}"/>
              </a:ext>
            </a:extLst>
          </p:cNvPr>
          <p:cNvSpPr/>
          <p:nvPr/>
        </p:nvSpPr>
        <p:spPr>
          <a:xfrm>
            <a:off x="5573211" y="3671906"/>
            <a:ext cx="3055208" cy="400110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et. al; </a:t>
            </a:r>
            <a:r>
              <a:rPr lang="en-US" sz="1000" dirty="0"/>
              <a:t>Phys. Rev. Research Rapid comm. 2, 032030(R) (2020)</a:t>
            </a:r>
          </a:p>
        </p:txBody>
      </p:sp>
    </p:spTree>
    <p:extLst>
      <p:ext uri="{BB962C8B-B14F-4D97-AF65-F5344CB8AC3E}">
        <p14:creationId xmlns:p14="http://schemas.microsoft.com/office/powerpoint/2010/main" val="3460520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C7470165-2318-FE43-8157-9F5B90BAA3DA}"/>
              </a:ext>
            </a:extLst>
          </p:cNvPr>
          <p:cNvSpPr txBox="1"/>
          <p:nvPr/>
        </p:nvSpPr>
        <p:spPr>
          <a:xfrm>
            <a:off x="4901901" y="3291677"/>
            <a:ext cx="3932432" cy="954107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 </a:t>
            </a:r>
            <a:r>
              <a:rPr lang="en-GB" sz="2800" b="1" dirty="0">
                <a:solidFill>
                  <a:srgbClr val="FF2600"/>
                </a:solidFill>
                <a:latin typeface="Symbol" pitchFamily="2" charset="2"/>
                <a:cs typeface="Calibri" panose="020F0502020204030204" pitchFamily="34" charset="0"/>
              </a:rPr>
              <a:t>d</a:t>
            </a:r>
            <a:r>
              <a:rPr lang="en-GB" sz="2800" b="1" baseline="-25000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 </a:t>
            </a:r>
            <a:r>
              <a:rPr lang="en-GB" sz="2800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(&lt;1) and  </a:t>
            </a:r>
            <a:r>
              <a:rPr lang="en-GB" sz="2800" b="1" dirty="0" err="1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800" b="1" baseline="-25000" dirty="0" err="1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GB" sz="2800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set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8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6</a:t>
            </a:r>
            <a:r>
              <a:rPr lang="en-GB" sz="28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-8 nm </a:t>
            </a:r>
            <a:r>
              <a:rPr lang="en-GB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a-C</a:t>
            </a:r>
          </a:p>
        </p:txBody>
      </p:sp>
      <p:sp>
        <p:nvSpPr>
          <p:cNvPr id="11" name="Titolo 10"/>
          <p:cNvSpPr>
            <a:spLocks noGrp="1"/>
          </p:cNvSpPr>
          <p:nvPr>
            <p:ph type="title"/>
          </p:nvPr>
        </p:nvSpPr>
        <p:spPr>
          <a:xfrm>
            <a:off x="4259766" y="228328"/>
            <a:ext cx="4884234" cy="720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/>
              <a:t>How a Coating modify SEY? </a:t>
            </a:r>
            <a:br>
              <a:rPr lang="en-US" sz="2800" dirty="0"/>
            </a:br>
            <a:r>
              <a:rPr lang="en-US" sz="2800" dirty="0"/>
              <a:t>(</a:t>
            </a:r>
            <a:r>
              <a:rPr lang="en-US" sz="2800" cap="none" dirty="0"/>
              <a:t>the case of C on Cu)</a:t>
            </a: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89CE5F-262B-3D43-9483-E9E52C4DA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13" y="999482"/>
            <a:ext cx="4393883" cy="386489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5106FF5-3D1A-8A4D-B4E0-1D9057B76CF5}"/>
              </a:ext>
            </a:extLst>
          </p:cNvPr>
          <p:cNvSpPr txBox="1"/>
          <p:nvPr/>
        </p:nvSpPr>
        <p:spPr>
          <a:xfrm>
            <a:off x="4884236" y="1134208"/>
            <a:ext cx="3967762" cy="1938992"/>
          </a:xfrm>
          <a:prstGeom prst="rect">
            <a:avLst/>
          </a:prstGeom>
          <a:noFill/>
          <a:ln w="38100"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2600"/>
                </a:solidFill>
                <a:latin typeface="Symbol" pitchFamily="2" charset="2"/>
                <a:cs typeface="Calibri" panose="020F0502020204030204" pitchFamily="34" charset="0"/>
              </a:rPr>
              <a:t>d</a:t>
            </a:r>
            <a:r>
              <a:rPr lang="en-GB" sz="2000" b="1" baseline="-25000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GB" sz="2000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000" b="1" dirty="0" err="1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000" b="1" baseline="-25000" dirty="0" err="1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GB" sz="2000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set to their (a-C) final values  quite soon, while minor changes still occurs at higher doses in the  very low (&lt; ~ 20 eV) and at quite high primary energy (&gt; ~400 eV) part.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F79750-DC4A-0E4F-AFC3-10F93C3A3194}"/>
              </a:ext>
            </a:extLst>
          </p:cNvPr>
          <p:cNvSpPr txBox="1"/>
          <p:nvPr/>
        </p:nvSpPr>
        <p:spPr>
          <a:xfrm>
            <a:off x="1650747" y="2959332"/>
            <a:ext cx="2709549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ymbol" pitchFamily="2" charset="2"/>
                <a:cs typeface="Calibri" panose="020F0502020204030204" pitchFamily="34" charset="0"/>
              </a:rPr>
              <a:t>d</a:t>
            </a:r>
            <a:r>
              <a:rPr lang="en-GB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vs C coverages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F2FB95-5378-514B-8F4F-62B503192DE5}"/>
              </a:ext>
            </a:extLst>
          </p:cNvPr>
          <p:cNvSpPr txBox="1"/>
          <p:nvPr/>
        </p:nvSpPr>
        <p:spPr>
          <a:xfrm>
            <a:off x="1650747" y="1620903"/>
            <a:ext cx="2709548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4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vs C coverages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F8A9824-9D6A-724F-82A0-FE9A6AF94282}"/>
              </a:ext>
            </a:extLst>
          </p:cNvPr>
          <p:cNvSpPr/>
          <p:nvPr/>
        </p:nvSpPr>
        <p:spPr>
          <a:xfrm>
            <a:off x="5769979" y="4464262"/>
            <a:ext cx="2899005" cy="400110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et. al; </a:t>
            </a:r>
            <a:r>
              <a:rPr lang="en-US" sz="1000" dirty="0"/>
              <a:t>Phys. Rev. Research Rapid comm. 2, 032030(R) (2020)</a:t>
            </a:r>
          </a:p>
        </p:txBody>
      </p:sp>
    </p:spTree>
    <p:extLst>
      <p:ext uri="{BB962C8B-B14F-4D97-AF65-F5344CB8AC3E}">
        <p14:creationId xmlns:p14="http://schemas.microsoft.com/office/powerpoint/2010/main" val="35144208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2439" y="1072773"/>
            <a:ext cx="6979263" cy="381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ttangolo 2"/>
          <p:cNvSpPr/>
          <p:nvPr/>
        </p:nvSpPr>
        <p:spPr>
          <a:xfrm>
            <a:off x="2327208" y="945815"/>
            <a:ext cx="28035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L. A. Gonzalez et al., AIP Adv. (2017)</a:t>
            </a:r>
          </a:p>
        </p:txBody>
      </p:sp>
      <p:sp>
        <p:nvSpPr>
          <p:cNvPr id="4" name="Rettangolo 3"/>
          <p:cNvSpPr/>
          <p:nvPr/>
        </p:nvSpPr>
        <p:spPr>
          <a:xfrm>
            <a:off x="2164737" y="114818"/>
            <a:ext cx="69792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SEY is very surface sensitive: 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sz="2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LT (10 K)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small quantities of contaminants affects it!</a:t>
            </a:r>
          </a:p>
        </p:txBody>
      </p:sp>
      <p:sp>
        <p:nvSpPr>
          <p:cNvPr id="5" name="Rettangolo 4"/>
          <p:cNvSpPr/>
          <p:nvPr/>
        </p:nvSpPr>
        <p:spPr>
          <a:xfrm>
            <a:off x="6465194" y="1326689"/>
            <a:ext cx="262729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SEY is highly sensitive to the presence of adsorbates, </a:t>
            </a:r>
            <a:r>
              <a:rPr lang="en-US" sz="2000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 at sub-monolayer coverages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SEY of cold surfaces influenced by gas physisorption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638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0"/>
          <p:cNvSpPr>
            <a:spLocks noGrp="1"/>
          </p:cNvSpPr>
          <p:nvPr>
            <p:ph type="title"/>
          </p:nvPr>
        </p:nvSpPr>
        <p:spPr>
          <a:xfrm>
            <a:off x="3397332" y="95490"/>
            <a:ext cx="6198781" cy="720000"/>
          </a:xfrm>
        </p:spPr>
        <p:txBody>
          <a:bodyPr>
            <a:normAutofit/>
          </a:bodyPr>
          <a:lstStyle/>
          <a:p>
            <a:pPr algn="l"/>
            <a:r>
              <a:rPr lang="en-US" sz="2800" cap="none" dirty="0">
                <a:solidFill>
                  <a:srgbClr val="FF0000"/>
                </a:solidFill>
              </a:rPr>
              <a:t>SEY Surface sensitivity: gases on LT Cu 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340170" y="3804733"/>
            <a:ext cx="28674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Kuzucan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et al., J. Vac. Sci. Technol. A (2012)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705371" y="700424"/>
            <a:ext cx="221457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 thick layer coverage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28" y="1017764"/>
            <a:ext cx="3238015" cy="2637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125876" y="4266398"/>
            <a:ext cx="885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SEY is an intrinsic material property strongly sensitive to the surface composition and chemical state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B3BE545-84F8-044A-8E8F-4A62AE726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4664" y="978124"/>
            <a:ext cx="3020919" cy="279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Rettangolo 20">
            <a:extLst>
              <a:ext uri="{FF2B5EF4-FFF2-40B4-BE49-F238E27FC236}">
                <a16:creationId xmlns:a16="http://schemas.microsoft.com/office/drawing/2014/main" id="{E0E960D2-C29B-1F4B-A823-AA9B5B1D0DD1}"/>
              </a:ext>
            </a:extLst>
          </p:cNvPr>
          <p:cNvSpPr/>
          <p:nvPr/>
        </p:nvSpPr>
        <p:spPr>
          <a:xfrm>
            <a:off x="3421963" y="3763080"/>
            <a:ext cx="2843620" cy="64633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Spallino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Angelucci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and R. Cimino, Phys. Rev. Acc.&amp; Beams 23, 063201 (2020)</a:t>
            </a: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FF14D2D-BC9C-EC4F-AA3A-F724F74DBC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6552" y="869701"/>
            <a:ext cx="2879969" cy="283616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EED6B45-7DEC-D442-BFBF-9A0B7E1910F9}"/>
              </a:ext>
            </a:extLst>
          </p:cNvPr>
          <p:cNvSpPr txBox="1"/>
          <p:nvPr/>
        </p:nvSpPr>
        <p:spPr>
          <a:xfrm>
            <a:off x="6509302" y="3804733"/>
            <a:ext cx="2557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V 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Baglin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et al Proceedings of EPAC 2000, Vienna, Austria</a:t>
            </a:r>
          </a:p>
        </p:txBody>
      </p:sp>
      <p:sp>
        <p:nvSpPr>
          <p:cNvPr id="32" name="Rettangolo 19">
            <a:extLst>
              <a:ext uri="{FF2B5EF4-FFF2-40B4-BE49-F238E27FC236}">
                <a16:creationId xmlns:a16="http://schemas.microsoft.com/office/drawing/2014/main" id="{28EB3EDB-CDF3-AC43-BC96-787132B775FE}"/>
              </a:ext>
            </a:extLst>
          </p:cNvPr>
          <p:cNvSpPr/>
          <p:nvPr/>
        </p:nvSpPr>
        <p:spPr>
          <a:xfrm>
            <a:off x="6631683" y="656846"/>
            <a:ext cx="23525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 thick layer coverage</a:t>
            </a:r>
          </a:p>
        </p:txBody>
      </p:sp>
      <p:sp>
        <p:nvSpPr>
          <p:cNvPr id="33" name="Rettangolo 19">
            <a:extLst>
              <a:ext uri="{FF2B5EF4-FFF2-40B4-BE49-F238E27FC236}">
                <a16:creationId xmlns:a16="http://schemas.microsoft.com/office/drawing/2014/main" id="{B591B294-3914-2A47-B0FD-35E76E9F6C1B}"/>
              </a:ext>
            </a:extLst>
          </p:cNvPr>
          <p:cNvSpPr/>
          <p:nvPr/>
        </p:nvSpPr>
        <p:spPr>
          <a:xfrm>
            <a:off x="3827722" y="634254"/>
            <a:ext cx="22145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thick layer coverage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D16F0D-373E-744E-A5AC-BA8B954643EC}"/>
              </a:ext>
            </a:extLst>
          </p:cNvPr>
          <p:cNvSpPr txBox="1"/>
          <p:nvPr/>
        </p:nvSpPr>
        <p:spPr>
          <a:xfrm>
            <a:off x="2919949" y="4487345"/>
            <a:ext cx="3952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Element and coverage specific</a:t>
            </a:r>
          </a:p>
        </p:txBody>
      </p:sp>
    </p:spTree>
    <p:extLst>
      <p:ext uri="{BB962C8B-B14F-4D97-AF65-F5344CB8AC3E}">
        <p14:creationId xmlns:p14="http://schemas.microsoft.com/office/powerpoint/2010/main" val="42188456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0"/>
          <p:cNvSpPr>
            <a:spLocks noGrp="1"/>
          </p:cNvSpPr>
          <p:nvPr>
            <p:ph type="title"/>
          </p:nvPr>
        </p:nvSpPr>
        <p:spPr>
          <a:xfrm>
            <a:off x="3258435" y="136197"/>
            <a:ext cx="6198081" cy="135133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cap="none" dirty="0">
                <a:solidFill>
                  <a:srgbClr val="FF0000"/>
                </a:solidFill>
              </a:rPr>
              <a:t>gases on Low Temperature surfaces will not only  enhance/modify SEY but also electron (and photon, if present) induced desorption.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E5ABD5-81BF-114D-8FD5-4408D80A59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275"/>
          <a:stretch/>
        </p:blipFill>
        <p:spPr>
          <a:xfrm>
            <a:off x="450770" y="2095017"/>
            <a:ext cx="4318000" cy="223662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A3D0648-95FD-FE4F-B4FC-6F7973DF04DE}"/>
              </a:ext>
            </a:extLst>
          </p:cNvPr>
          <p:cNvSpPr/>
          <p:nvPr/>
        </p:nvSpPr>
        <p:spPr>
          <a:xfrm>
            <a:off x="1182025" y="976914"/>
            <a:ext cx="71734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sz="1400" dirty="0">
                <a:latin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</a:endParaRP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Studied for 300 eV electrons with (see: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Tratnik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et al., Vacuum 81, 731, 2007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400" dirty="0">
              <a:solidFill>
                <a:srgbClr val="00CC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b="1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 Pure gas  </a:t>
            </a:r>
            <a:r>
              <a:rPr lang="en-US" sz="1400" dirty="0">
                <a:solidFill>
                  <a:srgbClr val="0E8F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solidFill>
                  <a:srgbClr val="CB0C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2) Equimolecular mixture of 4 gases   </a:t>
            </a:r>
            <a:r>
              <a:rPr lang="en-US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3) Standard LHC gas composition </a:t>
            </a:r>
            <a:endParaRPr lang="en-US" sz="1400" dirty="0">
              <a:solidFill>
                <a:srgbClr val="0432FF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4EDC481-127B-E34C-8022-57D96B85E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0599" y="1979982"/>
            <a:ext cx="3936468" cy="23516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A0268A-445E-C94D-B298-4C05603D4A2C}"/>
              </a:ext>
            </a:extLst>
          </p:cNvPr>
          <p:cNvSpPr txBox="1"/>
          <p:nvPr/>
        </p:nvSpPr>
        <p:spPr>
          <a:xfrm>
            <a:off x="2424896" y="3100332"/>
            <a:ext cx="17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  <a:r>
              <a:rPr lang="en-GB" dirty="0"/>
              <a:t> @ 300 eV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0F5DD8-5EB7-1E41-A521-7ACA62B915FD}"/>
              </a:ext>
            </a:extLst>
          </p:cNvPr>
          <p:cNvSpPr txBox="1"/>
          <p:nvPr/>
        </p:nvSpPr>
        <p:spPr>
          <a:xfrm>
            <a:off x="6784693" y="3436292"/>
            <a:ext cx="16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 @ 300 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07D7E7-95A8-D847-A44B-05FDD0553064}"/>
              </a:ext>
            </a:extLst>
          </p:cNvPr>
          <p:cNvSpPr txBox="1"/>
          <p:nvPr/>
        </p:nvSpPr>
        <p:spPr>
          <a:xfrm>
            <a:off x="500605" y="4393293"/>
            <a:ext cx="8536329" cy="36933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Electron  Induced desorption increase with coverages and may depend on substrate.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6B28CE-7C28-D144-9B6F-87B09CB85C07}"/>
              </a:ext>
            </a:extLst>
          </p:cNvPr>
          <p:cNvSpPr txBox="1"/>
          <p:nvPr/>
        </p:nvSpPr>
        <p:spPr>
          <a:xfrm rot="16200000">
            <a:off x="-304180" y="2788312"/>
            <a:ext cx="1879232" cy="36933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Logarithmic scale!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F515520-C700-6A4A-9E6A-3BB221F6E13F}"/>
              </a:ext>
            </a:extLst>
          </p:cNvPr>
          <p:cNvSpPr/>
          <p:nvPr/>
        </p:nvSpPr>
        <p:spPr>
          <a:xfrm>
            <a:off x="1776932" y="3436292"/>
            <a:ext cx="545342" cy="307777"/>
          </a:xfrm>
          <a:prstGeom prst="rect">
            <a:avLst/>
          </a:prstGeom>
          <a:solidFill>
            <a:srgbClr val="DDDDDD"/>
          </a:solidFill>
        </p:spPr>
        <p:txBody>
          <a:bodyPr wrap="non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 ML</a:t>
            </a:r>
            <a:endParaRPr lang="en-US" sz="14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9254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574F37-0810-C849-8D3D-012FA7A98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6200" y="-130987"/>
            <a:ext cx="2724150" cy="969771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Conclusions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C21D6DC-4A49-4B47-8E63-7BB0DD2386CF}"/>
              </a:ext>
            </a:extLst>
          </p:cNvPr>
          <p:cNvSpPr txBox="1"/>
          <p:nvPr/>
        </p:nvSpPr>
        <p:spPr>
          <a:xfrm>
            <a:off x="289368" y="624619"/>
            <a:ext cx="8790972" cy="403187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Specific</a:t>
            </a:r>
            <a:r>
              <a:rPr lang="en-GB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LASE/LESS should be optimized and fully characterized </a:t>
            </a:r>
            <a:r>
              <a:rPr lang="en-GB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(vacuum, </a:t>
            </a:r>
            <a:r>
              <a:rPr lang="en-GB" b="1" dirty="0" err="1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el.desorption</a:t>
            </a:r>
            <a:r>
              <a:rPr lang="en-GB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etc.)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b="1" u="sng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GB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6-8 nm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are enough to completely reduce substrate </a:t>
            </a:r>
            <a:r>
              <a:rPr lang="en-GB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SEY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to one of the overlayer.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0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</a:t>
            </a:r>
            <a:r>
              <a:rPr lang="en-GB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All new materials should be validated in a </a:t>
            </a:r>
            <a:r>
              <a:rPr lang="en-GB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global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approach.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Material studies in conditions as close as possible to operational ones (</a:t>
            </a:r>
            <a:r>
              <a:rPr lang="en-GB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preparation, Low Temperature &amp; geometry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) is mandatory. 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0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EIC international collaboration</a:t>
            </a:r>
            <a:r>
              <a:rPr lang="en-GB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diffused community, at INFN (LNF, Rome and Naples) is collaborating since years to develop “state of the art” laboratories and theoretical competence to tackle e-cloud and impedance-related instabilities and is looking forward to define the most efficient involvement in the EIC of mutual interest.</a:t>
            </a:r>
          </a:p>
        </p:txBody>
      </p:sp>
    </p:spTree>
    <p:extLst>
      <p:ext uri="{BB962C8B-B14F-4D97-AF65-F5344CB8AC3E}">
        <p14:creationId xmlns:p14="http://schemas.microsoft.com/office/powerpoint/2010/main" val="2251847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:a16="http://schemas.microsoft.com/office/drawing/2014/main" id="{FE4E35CF-E3DE-2C44-8CE9-47E86DF80C68}"/>
              </a:ext>
            </a:extLst>
          </p:cNvPr>
          <p:cNvSpPr/>
          <p:nvPr/>
        </p:nvSpPr>
        <p:spPr>
          <a:xfrm>
            <a:off x="2487470" y="1796758"/>
            <a:ext cx="489122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Tanks to </a:t>
            </a: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the </a:t>
            </a:r>
            <a:r>
              <a:rPr lang="it-IT" b="1" dirty="0" err="1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technical</a:t>
            </a: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support</a:t>
            </a: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of</a:t>
            </a: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</a:t>
            </a:r>
            <a:r>
              <a:rPr lang="it-IT" b="1" dirty="0">
                <a:solidFill>
                  <a:srgbClr val="0432FF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DA</a:t>
            </a:r>
            <a:r>
              <a:rPr lang="ru-RU" b="1" dirty="0">
                <a:solidFill>
                  <a:srgbClr val="0432FF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Ф</a:t>
            </a:r>
            <a:r>
              <a:rPr lang="it-IT" b="1" dirty="0">
                <a:solidFill>
                  <a:srgbClr val="0432FF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NE-L Team:</a:t>
            </a:r>
          </a:p>
          <a:p>
            <a:pPr algn="just"/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A. Grilli, M. </a:t>
            </a:r>
            <a:r>
              <a:rPr lang="it-IT" b="1" dirty="0" err="1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Pietropaoli</a:t>
            </a: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, A. </a:t>
            </a:r>
            <a:r>
              <a:rPr lang="it-IT" b="1" dirty="0" err="1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Raco</a:t>
            </a: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, V. Tullio, V. Sciarra and G. Viviani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</p:txBody>
      </p:sp>
      <p:pic>
        <p:nvPicPr>
          <p:cNvPr id="14" name="Immagine 8">
            <a:extLst>
              <a:ext uri="{FF2B5EF4-FFF2-40B4-BE49-F238E27FC236}">
                <a16:creationId xmlns:a16="http://schemas.microsoft.com/office/drawing/2014/main" id="{3C5A220A-F2CF-0042-8A7E-D771F88B91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9737" y="2035899"/>
            <a:ext cx="1275921" cy="92869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2C54600-9070-6941-8D00-A192E96825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350" y="2867123"/>
            <a:ext cx="1712825" cy="825011"/>
          </a:xfrm>
          <a:prstGeom prst="rect">
            <a:avLst/>
          </a:prstGeom>
        </p:spPr>
      </p:pic>
      <p:sp>
        <p:nvSpPr>
          <p:cNvPr id="16" name="Rettangolo 16">
            <a:extLst>
              <a:ext uri="{FF2B5EF4-FFF2-40B4-BE49-F238E27FC236}">
                <a16:creationId xmlns:a16="http://schemas.microsoft.com/office/drawing/2014/main" id="{C46E400B-AE7F-1A45-8F1B-472FF7CD3276}"/>
              </a:ext>
            </a:extLst>
          </p:cNvPr>
          <p:cNvSpPr/>
          <p:nvPr/>
        </p:nvSpPr>
        <p:spPr>
          <a:xfrm>
            <a:off x="2345267" y="187497"/>
            <a:ext cx="5383504" cy="6840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attention</a:t>
            </a:r>
          </a:p>
        </p:txBody>
      </p:sp>
      <p:pic>
        <p:nvPicPr>
          <p:cNvPr id="21" name="Picture 5">
            <a:extLst>
              <a:ext uri="{FF2B5EF4-FFF2-40B4-BE49-F238E27FC236}">
                <a16:creationId xmlns:a16="http://schemas.microsoft.com/office/drawing/2014/main" id="{414630B6-9789-EF4E-8E95-AC37396EAF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1071552"/>
            <a:ext cx="2222251" cy="1742297"/>
          </a:xfrm>
          <a:prstGeom prst="rect">
            <a:avLst/>
          </a:prstGeom>
        </p:spPr>
      </p:pic>
      <p:sp>
        <p:nvSpPr>
          <p:cNvPr id="22" name="Rectangle 9">
            <a:extLst>
              <a:ext uri="{FF2B5EF4-FFF2-40B4-BE49-F238E27FC236}">
                <a16:creationId xmlns:a16="http://schemas.microsoft.com/office/drawing/2014/main" id="{9B03D89B-DCC4-B345-A5AA-6EEF3B8A6FBA}"/>
              </a:ext>
            </a:extLst>
          </p:cNvPr>
          <p:cNvSpPr/>
          <p:nvPr/>
        </p:nvSpPr>
        <p:spPr>
          <a:xfrm>
            <a:off x="2479036" y="1035961"/>
            <a:ext cx="686957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Thanks to the low temperature team at LNF: </a:t>
            </a:r>
          </a:p>
          <a:p>
            <a:pPr algn="ctr"/>
            <a:r>
              <a:rPr lang="en-GB" sz="2000" b="1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M. </a:t>
            </a:r>
            <a:r>
              <a:rPr lang="en-GB" sz="2000" b="1" dirty="0" err="1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Angelucci</a:t>
            </a:r>
            <a:r>
              <a:rPr lang="en-GB" sz="2000" b="1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, A. </a:t>
            </a:r>
            <a:r>
              <a:rPr lang="en-GB" sz="2000" b="1" dirty="0" err="1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Liedl</a:t>
            </a:r>
            <a:r>
              <a:rPr lang="en-GB" sz="2000" b="1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, R. </a:t>
            </a:r>
            <a:r>
              <a:rPr lang="en-GB" sz="2000" b="1" dirty="0" err="1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Larciprete</a:t>
            </a:r>
            <a:r>
              <a:rPr lang="en-GB" sz="2000" b="1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, A. </a:t>
            </a:r>
            <a:r>
              <a:rPr lang="en-GB" sz="2000" b="1" dirty="0" err="1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Novelli</a:t>
            </a:r>
            <a:r>
              <a:rPr lang="en-GB" sz="2000" b="1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e L. </a:t>
            </a:r>
            <a:r>
              <a:rPr lang="en-GB" sz="2000" b="1" dirty="0" err="1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Spallino</a:t>
            </a:r>
            <a:r>
              <a:rPr lang="en-GB" sz="2000" b="1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23" name="Picture 14">
            <a:extLst>
              <a:ext uri="{FF2B5EF4-FFF2-40B4-BE49-F238E27FC236}">
                <a16:creationId xmlns:a16="http://schemas.microsoft.com/office/drawing/2014/main" id="{FC02D00C-BB1D-B940-8006-B0BE99907A6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741" y="3051718"/>
            <a:ext cx="1483021" cy="631303"/>
          </a:xfrm>
          <a:prstGeom prst="rect">
            <a:avLst/>
          </a:prstGeom>
        </p:spPr>
      </p:pic>
      <p:sp>
        <p:nvSpPr>
          <p:cNvPr id="24" name="Rettangolo 13">
            <a:extLst>
              <a:ext uri="{FF2B5EF4-FFF2-40B4-BE49-F238E27FC236}">
                <a16:creationId xmlns:a16="http://schemas.microsoft.com/office/drawing/2014/main" id="{CCC9B459-6DD5-414B-B1D2-E103F383707E}"/>
              </a:ext>
            </a:extLst>
          </p:cNvPr>
          <p:cNvSpPr/>
          <p:nvPr/>
        </p:nvSpPr>
        <p:spPr>
          <a:xfrm>
            <a:off x="1345396" y="3921665"/>
            <a:ext cx="7072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Thanks to ARYA supporting project funded by INFN-SNC5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41E42F5F-31C7-FA41-BCEA-68F5F032449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071" y="3047424"/>
            <a:ext cx="1601012" cy="639893"/>
          </a:xfrm>
          <a:prstGeom prst="rect">
            <a:avLst/>
          </a:prstGeom>
        </p:spPr>
      </p:pic>
      <p:pic>
        <p:nvPicPr>
          <p:cNvPr id="19" name="Picture 22" descr="logo-cern-big.jpg">
            <a:extLst>
              <a:ext uri="{FF2B5EF4-FFF2-40B4-BE49-F238E27FC236}">
                <a16:creationId xmlns:a16="http://schemas.microsoft.com/office/drawing/2014/main" id="{A3DA5C68-4D59-A840-B14C-A2C3CE53514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69339" y="3104579"/>
            <a:ext cx="538163" cy="5365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9257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1DA1689-43B3-7C4C-A799-E596BC0E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391" y="676878"/>
            <a:ext cx="6724772" cy="2689909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0D8893D0-B602-1248-9347-DAE9C3F24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9801" y="201844"/>
            <a:ext cx="5839004" cy="643218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r>
              <a:rPr lang="it-IT" sz="2400" b="1" cap="none" dirty="0">
                <a:solidFill>
                  <a:srgbClr val="0432FF"/>
                </a:solidFill>
              </a:rPr>
              <a:t> </a:t>
            </a:r>
            <a:r>
              <a:rPr lang="it-IT" sz="2400" b="1" cap="none" dirty="0" err="1">
                <a:solidFill>
                  <a:srgbClr val="0432FF"/>
                </a:solidFill>
              </a:rPr>
              <a:t>We</a:t>
            </a:r>
            <a:r>
              <a:rPr lang="it-IT" sz="2400" b="1" cap="none" dirty="0">
                <a:solidFill>
                  <a:srgbClr val="0432FF"/>
                </a:solidFill>
              </a:rPr>
              <a:t> </a:t>
            </a:r>
            <a:r>
              <a:rPr lang="it-IT" sz="2400" b="1" cap="none" dirty="0" err="1">
                <a:solidFill>
                  <a:srgbClr val="0432FF"/>
                </a:solidFill>
              </a:rPr>
              <a:t>thank</a:t>
            </a:r>
            <a:r>
              <a:rPr lang="it-IT" sz="2400" b="1" cap="none" dirty="0">
                <a:solidFill>
                  <a:srgbClr val="0432FF"/>
                </a:solidFill>
              </a:rPr>
              <a:t> </a:t>
            </a:r>
            <a:r>
              <a:rPr lang="it-IT" sz="2400" b="1" cap="none" dirty="0" err="1">
                <a:solidFill>
                  <a:srgbClr val="0432FF"/>
                </a:solidFill>
              </a:rPr>
              <a:t>all</a:t>
            </a:r>
            <a:r>
              <a:rPr lang="it-IT" sz="2400" b="1" cap="none" dirty="0">
                <a:solidFill>
                  <a:srgbClr val="0432FF"/>
                </a:solidFill>
              </a:rPr>
              <a:t> the </a:t>
            </a:r>
            <a:r>
              <a:rPr lang="en-GB" sz="2400" b="1" cap="none" dirty="0">
                <a:solidFill>
                  <a:srgbClr val="0432FF"/>
                </a:solidFill>
              </a:rPr>
              <a:t>e</a:t>
            </a:r>
            <a:r>
              <a:rPr lang="en-GB" sz="2400" b="1" baseline="30000" dirty="0">
                <a:solidFill>
                  <a:srgbClr val="0432FF"/>
                </a:solidFill>
              </a:rPr>
              <a:t>-</a:t>
            </a:r>
            <a:r>
              <a:rPr lang="en-GB" sz="2400" b="1" dirty="0">
                <a:solidFill>
                  <a:srgbClr val="0432FF"/>
                </a:solidFill>
              </a:rPr>
              <a:t> c</a:t>
            </a:r>
            <a:r>
              <a:rPr lang="en-GB" sz="2400" b="1" cap="none" dirty="0">
                <a:solidFill>
                  <a:srgbClr val="0432FF"/>
                </a:solidFill>
              </a:rPr>
              <a:t>loud</a:t>
            </a:r>
            <a:r>
              <a:rPr lang="en-GB" sz="2400" b="1" dirty="0">
                <a:solidFill>
                  <a:srgbClr val="0432FF"/>
                </a:solidFill>
              </a:rPr>
              <a:t> </a:t>
            </a:r>
            <a:r>
              <a:rPr lang="en-GB" sz="2400" b="1" cap="none" dirty="0">
                <a:solidFill>
                  <a:srgbClr val="0432FF"/>
                </a:solidFill>
              </a:rPr>
              <a:t>community</a:t>
            </a:r>
            <a:endParaRPr lang="en-US" sz="2400" b="1" dirty="0">
              <a:solidFill>
                <a:srgbClr val="0432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612CB6-E913-D94B-B351-29D24CBD8DEA}"/>
              </a:ext>
            </a:extLst>
          </p:cNvPr>
          <p:cNvSpPr txBox="1"/>
          <p:nvPr/>
        </p:nvSpPr>
        <p:spPr>
          <a:xfrm>
            <a:off x="601885" y="3464328"/>
            <a:ext cx="8356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planned to reconvene in 2021 but we decided to plan </a:t>
            </a:r>
            <a:r>
              <a:rPr lang="en-GB" b="1" dirty="0">
                <a:solidFill>
                  <a:srgbClr val="FF2600"/>
                </a:solidFill>
              </a:rPr>
              <a:t>ECLOUD22</a:t>
            </a:r>
            <a:r>
              <a:rPr lang="en-GB" dirty="0"/>
              <a:t> from </a:t>
            </a:r>
            <a:r>
              <a:rPr lang="en-GB" dirty="0">
                <a:highlight>
                  <a:srgbClr val="FFFF00"/>
                </a:highlight>
              </a:rPr>
              <a:t>25 to 29 September 2022 </a:t>
            </a:r>
            <a:r>
              <a:rPr lang="en-GB" dirty="0"/>
              <a:t>in La </a:t>
            </a:r>
            <a:r>
              <a:rPr lang="en-GB" dirty="0" err="1"/>
              <a:t>Biodola</a:t>
            </a:r>
            <a:r>
              <a:rPr lang="en-GB" dirty="0"/>
              <a:t> (Elba Island).</a:t>
            </a:r>
          </a:p>
          <a:p>
            <a:endParaRPr lang="en-GB" dirty="0"/>
          </a:p>
          <a:p>
            <a:r>
              <a:rPr lang="en-GB" dirty="0"/>
              <a:t>We hope to see a numerous participation from the EIC international collaboration.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A57DC8-BB9E-0C4B-95EF-1DF7690F5BD6}"/>
              </a:ext>
            </a:extLst>
          </p:cNvPr>
          <p:cNvSpPr/>
          <p:nvPr/>
        </p:nvSpPr>
        <p:spPr>
          <a:xfrm>
            <a:off x="23878" y="2647429"/>
            <a:ext cx="35802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See:</a:t>
            </a:r>
          </a:p>
          <a:p>
            <a:r>
              <a:rPr lang="en-GB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GB" dirty="0" err="1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agenda.infn.it</a:t>
            </a:r>
            <a:r>
              <a:rPr lang="en-GB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/event/13351/</a:t>
            </a:r>
          </a:p>
        </p:txBody>
      </p:sp>
    </p:spTree>
    <p:extLst>
      <p:ext uri="{BB962C8B-B14F-4D97-AF65-F5344CB8AC3E}">
        <p14:creationId xmlns:p14="http://schemas.microsoft.com/office/powerpoint/2010/main" val="3382970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9052" y="-216314"/>
            <a:ext cx="2877036" cy="969771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0709"/>
            <a:ext cx="9037674" cy="3770899"/>
          </a:xfrm>
        </p:spPr>
        <p:txBody>
          <a:bodyPr>
            <a:normAutofit/>
          </a:bodyPr>
          <a:lstStyle/>
          <a:p>
            <a:pPr marL="27000" indent="0">
              <a:buNone/>
            </a:pPr>
            <a:r>
              <a:rPr lang="en-US" sz="2000" dirty="0">
                <a:solidFill>
                  <a:srgbClr val="0E8F1E"/>
                </a:solidFill>
              </a:rPr>
              <a:t>1. The beam interacts with </a:t>
            </a:r>
            <a:r>
              <a:rPr lang="en-US" sz="2000" b="1" dirty="0">
                <a:solidFill>
                  <a:srgbClr val="0E8F1E"/>
                </a:solidFill>
              </a:rPr>
              <a:t>the rest gas in the vacuum chamber c</a:t>
            </a:r>
            <a:r>
              <a:rPr lang="en-US" sz="2000" dirty="0">
                <a:solidFill>
                  <a:srgbClr val="0E8F1E"/>
                </a:solidFill>
              </a:rPr>
              <a:t>ausing</a:t>
            </a:r>
            <a:r>
              <a:rPr lang="en-US" sz="1600" dirty="0">
                <a:solidFill>
                  <a:srgbClr val="0E8F1E"/>
                </a:solidFill>
              </a:rPr>
              <a:t>:</a:t>
            </a:r>
          </a:p>
          <a:p>
            <a:pPr marL="655650" lvl="1" indent="-285750"/>
            <a:r>
              <a:rPr lang="en-US" sz="1450" b="1" dirty="0"/>
              <a:t>reduced beam lifetime  - </a:t>
            </a:r>
            <a:r>
              <a:rPr lang="en-US" sz="1450" dirty="0"/>
              <a:t>and/or </a:t>
            </a:r>
            <a:r>
              <a:rPr lang="en-US" sz="1450" b="1" dirty="0"/>
              <a:t>emittance growth  - </a:t>
            </a:r>
            <a:r>
              <a:rPr lang="en-US" sz="1450" dirty="0"/>
              <a:t>trigger </a:t>
            </a:r>
            <a:r>
              <a:rPr lang="en-US" sz="1450" b="1" dirty="0"/>
              <a:t>avalanche</a:t>
            </a:r>
            <a:r>
              <a:rPr lang="en-US" sz="1450" dirty="0"/>
              <a:t> multiplication processes</a:t>
            </a:r>
          </a:p>
          <a:p>
            <a:pPr marL="27000" indent="0" algn="just">
              <a:buNone/>
            </a:pPr>
            <a:r>
              <a:rPr lang="en-US" sz="2000" dirty="0">
                <a:solidFill>
                  <a:srgbClr val="7030A0"/>
                </a:solidFill>
              </a:rPr>
              <a:t>2. The </a:t>
            </a:r>
            <a:r>
              <a:rPr lang="en-US" sz="2000" b="1" dirty="0">
                <a:solidFill>
                  <a:srgbClr val="7030A0"/>
                </a:solidFill>
              </a:rPr>
              <a:t>vacuum system </a:t>
            </a:r>
            <a:r>
              <a:rPr lang="en-US" sz="2000" dirty="0">
                <a:solidFill>
                  <a:srgbClr val="7030A0"/>
                </a:solidFill>
              </a:rPr>
              <a:t>plays an important role for beam stability:</a:t>
            </a:r>
          </a:p>
          <a:p>
            <a:pPr lvl="1" algn="just"/>
            <a:r>
              <a:rPr lang="en-US" sz="1600" dirty="0"/>
              <a:t>Its material(s) conductivity, shape, coating mainly determine </a:t>
            </a:r>
            <a:r>
              <a:rPr lang="en-US" sz="1600" b="1" dirty="0"/>
              <a:t>resistive wall impedance </a:t>
            </a:r>
            <a:r>
              <a:rPr lang="en-US" sz="1600" dirty="0"/>
              <a:t>of a machine</a:t>
            </a:r>
          </a:p>
          <a:p>
            <a:pPr lvl="1" algn="just"/>
            <a:r>
              <a:rPr lang="en-US" sz="1600" dirty="0"/>
              <a:t>Transitions between pipes, bellows, etc. significantly contribute to the </a:t>
            </a:r>
            <a:r>
              <a:rPr lang="en-US" sz="1600" b="1" dirty="0"/>
              <a:t>global machine impedance </a:t>
            </a:r>
          </a:p>
          <a:p>
            <a:pPr lvl="1" algn="just"/>
            <a:r>
              <a:rPr lang="en-US" sz="1600" dirty="0"/>
              <a:t>Total impedance needs to be kept below a certain </a:t>
            </a:r>
            <a:r>
              <a:rPr lang="en-US" sz="1600" b="1" dirty="0"/>
              <a:t>budget</a:t>
            </a:r>
            <a:r>
              <a:rPr lang="en-US" sz="1600" dirty="0"/>
              <a:t> to allow operation at the desired intensity.</a:t>
            </a:r>
          </a:p>
          <a:p>
            <a:pPr marL="27000" indent="0" algn="just">
              <a:buNone/>
            </a:pPr>
            <a:r>
              <a:rPr lang="en-US" dirty="0"/>
              <a:t>3. </a:t>
            </a:r>
            <a:r>
              <a:rPr lang="en-US" sz="2000" dirty="0">
                <a:solidFill>
                  <a:srgbClr val="FF0000"/>
                </a:solidFill>
              </a:rPr>
              <a:t>The </a:t>
            </a:r>
            <a:r>
              <a:rPr lang="en-US" sz="2000" b="1" dirty="0">
                <a:solidFill>
                  <a:srgbClr val="FF0000"/>
                </a:solidFill>
              </a:rPr>
              <a:t>vacuum chamber </a:t>
            </a:r>
            <a:r>
              <a:rPr lang="en-US" sz="2000" dirty="0">
                <a:solidFill>
                  <a:srgbClr val="FF0000"/>
                </a:solidFill>
              </a:rPr>
              <a:t>also affects beam stability and lifetime otherwise</a:t>
            </a:r>
          </a:p>
          <a:p>
            <a:pPr lvl="1"/>
            <a:r>
              <a:rPr lang="en-US" sz="1700" dirty="0"/>
              <a:t>Its inner wall surface properties in particular </a:t>
            </a:r>
            <a:r>
              <a:rPr lang="en-US" sz="1700" b="1" dirty="0"/>
              <a:t>desorption and electron yields</a:t>
            </a:r>
            <a:r>
              <a:rPr lang="en-US" sz="1700" dirty="0"/>
              <a:t>, are critical</a:t>
            </a:r>
          </a:p>
          <a:p>
            <a:pPr lvl="1"/>
            <a:r>
              <a:rPr lang="en-US" sz="1700" dirty="0"/>
              <a:t>High desorption yields can lead to </a:t>
            </a:r>
            <a:r>
              <a:rPr lang="en-US" sz="1700" b="1" dirty="0"/>
              <a:t>pressure runaway</a:t>
            </a:r>
          </a:p>
          <a:p>
            <a:pPr lvl="1"/>
            <a:r>
              <a:rPr lang="en-US" sz="1700" dirty="0"/>
              <a:t>High electron yields can lead to </a:t>
            </a:r>
            <a:r>
              <a:rPr lang="en-US" sz="1700" b="1" dirty="0">
                <a:solidFill>
                  <a:srgbClr val="FF0000"/>
                </a:solidFill>
              </a:rPr>
              <a:t>electron cloud formation</a:t>
            </a:r>
          </a:p>
          <a:p>
            <a:pPr lvl="1"/>
            <a:r>
              <a:rPr lang="en-US" sz="1700" dirty="0"/>
              <a:t>Distributed pumping from surface/design (e.g. NEG coating, pumping holes) </a:t>
            </a:r>
          </a:p>
          <a:p>
            <a:pPr lvl="1"/>
            <a:r>
              <a:rPr lang="en-US" sz="1700" dirty="0"/>
              <a:t>Shape optimization for photon absorption (antechambers, slits)</a:t>
            </a:r>
          </a:p>
          <a:p>
            <a:pPr lvl="1" algn="just"/>
            <a:endParaRPr lang="en-US" sz="1600" dirty="0"/>
          </a:p>
          <a:p>
            <a:pPr marL="312750" indent="-285750"/>
            <a:endParaRPr lang="en-US" sz="16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F4C531-6F6A-7847-AF9C-F5F8E117624F}"/>
              </a:ext>
            </a:extLst>
          </p:cNvPr>
          <p:cNvSpPr/>
          <p:nvPr/>
        </p:nvSpPr>
        <p:spPr>
          <a:xfrm>
            <a:off x="2872422" y="399514"/>
            <a:ext cx="6715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performance reach of accelerators crucially depends on the </a:t>
            </a:r>
            <a:r>
              <a:rPr lang="en-US" sz="20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system</a:t>
            </a:r>
          </a:p>
        </p:txBody>
      </p:sp>
    </p:spTree>
    <p:extLst>
      <p:ext uri="{BB962C8B-B14F-4D97-AF65-F5344CB8AC3E}">
        <p14:creationId xmlns:p14="http://schemas.microsoft.com/office/powerpoint/2010/main" val="2098812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54389" y="1477692"/>
            <a:ext cx="2132390" cy="2843404"/>
            <a:chOff x="5334943" y="597455"/>
            <a:chExt cx="2973286" cy="3797661"/>
          </a:xfrm>
        </p:grpSpPr>
        <p:pic>
          <p:nvPicPr>
            <p:cNvPr id="20" name="Picture 19" descr="beamscreen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4943" y="597455"/>
              <a:ext cx="2849726" cy="376926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917525" y="4055985"/>
              <a:ext cx="1390704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55746" y="597455"/>
              <a:ext cx="1390704" cy="5549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Pumping slots</a:t>
              </a:r>
            </a:p>
            <a:p>
              <a:pPr algn="ctr"/>
              <a:r>
                <a:rPr lang="en-US" sz="1050" b="1" dirty="0">
                  <a:latin typeface="Times New Roman"/>
                  <a:cs typeface="Times New Roman"/>
                </a:rPr>
                <a:t>shields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34943" y="623957"/>
              <a:ext cx="950381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Cu layer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36742" y="1473137"/>
              <a:ext cx="1359412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Cooling tubes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34943" y="4036249"/>
              <a:ext cx="1223067" cy="3391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Times New Roman"/>
                  <a:cs typeface="Times New Roman"/>
                </a:rPr>
                <a:t>“Saw teeth”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774872" y="931734"/>
              <a:ext cx="119405" cy="12719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6602087" y="877454"/>
              <a:ext cx="315438" cy="3275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8" idx="1"/>
            </p:cNvCxnSpPr>
            <p:nvPr/>
          </p:nvCxnSpPr>
          <p:spPr>
            <a:xfrm flipH="1">
              <a:off x="6754487" y="1627026"/>
              <a:ext cx="18225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7468256" y="2822446"/>
              <a:ext cx="187841" cy="12138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5868793" y="2822446"/>
              <a:ext cx="188310" cy="12138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 descr="Beam Screeen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2178" y="1224424"/>
            <a:ext cx="4198535" cy="3134953"/>
          </a:xfrm>
          <a:prstGeom prst="rect">
            <a:avLst/>
          </a:prstGeom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0419" y="1541575"/>
            <a:ext cx="2470073" cy="227747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797285" y="104777"/>
            <a:ext cx="516395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22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 diagram </a:t>
            </a:r>
            <a:r>
              <a:rPr lang="en-US" sz="22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(here shown for the </a:t>
            </a:r>
            <a:r>
              <a:rPr lang="en-US" sz="2200" b="1" dirty="0">
                <a:solidFill>
                  <a:srgbClr val="FF2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 of LHC</a:t>
            </a:r>
            <a:r>
              <a:rPr lang="en-US" sz="22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must be fulfilled.</a:t>
            </a:r>
          </a:p>
          <a:p>
            <a:pPr algn="ctr"/>
            <a:r>
              <a:rPr lang="en-US" sz="22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EIC (with/without BS)  will also have one.</a:t>
            </a:r>
            <a:endParaRPr lang="en-GB" sz="2200" dirty="0">
              <a:solidFill>
                <a:srgbClr val="0432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0EB2CE-6496-3A46-B3DF-3A2750F72539}"/>
              </a:ext>
            </a:extLst>
          </p:cNvPr>
          <p:cNvSpPr/>
          <p:nvPr/>
        </p:nvSpPr>
        <p:spPr>
          <a:xfrm>
            <a:off x="3056054" y="424531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Baglin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et al.  CERN-ATS-2013-006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A7C93EF-D9BE-564F-917F-0FE2EF497EF7}"/>
              </a:ext>
            </a:extLst>
          </p:cNvPr>
          <p:cNvSpPr/>
          <p:nvPr/>
        </p:nvSpPr>
        <p:spPr>
          <a:xfrm>
            <a:off x="2321958" y="1189211"/>
            <a:ext cx="1066011" cy="2712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3AE7FA1-9B2F-7346-8CC0-2516DBD6CC8C}"/>
              </a:ext>
            </a:extLst>
          </p:cNvPr>
          <p:cNvSpPr/>
          <p:nvPr/>
        </p:nvSpPr>
        <p:spPr>
          <a:xfrm>
            <a:off x="3868441" y="1200571"/>
            <a:ext cx="1066011" cy="2712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2F5439-91CD-FB47-93E4-5324C84A6F2F}"/>
              </a:ext>
            </a:extLst>
          </p:cNvPr>
          <p:cNvSpPr/>
          <p:nvPr/>
        </p:nvSpPr>
        <p:spPr>
          <a:xfrm>
            <a:off x="5322278" y="1212657"/>
            <a:ext cx="1158658" cy="2087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A4949D-DD43-5E41-B51F-9F0E5D900918}"/>
              </a:ext>
            </a:extLst>
          </p:cNvPr>
          <p:cNvSpPr txBox="1"/>
          <p:nvPr/>
        </p:nvSpPr>
        <p:spPr>
          <a:xfrm>
            <a:off x="302424" y="4507262"/>
            <a:ext cx="875008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DDDDDD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b="1" baseline="30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cloud control and mitigation is one (important) aspect in a much more general scenario.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2403F5-4640-F747-9BB0-BA2F5BDDE4AA}"/>
              </a:ext>
            </a:extLst>
          </p:cNvPr>
          <p:cNvSpPr txBox="1"/>
          <p:nvPr/>
        </p:nvSpPr>
        <p:spPr>
          <a:xfrm>
            <a:off x="176970" y="1117137"/>
            <a:ext cx="206550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LHC  Beam Screen (BS)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615689-71C9-214E-8FB7-2153E8D5DB36}"/>
              </a:ext>
            </a:extLst>
          </p:cNvPr>
          <p:cNvSpPr txBox="1"/>
          <p:nvPr/>
        </p:nvSpPr>
        <p:spPr>
          <a:xfrm>
            <a:off x="6870558" y="3834659"/>
            <a:ext cx="1754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 cold bore at 1.9 K</a:t>
            </a:r>
          </a:p>
        </p:txBody>
      </p:sp>
    </p:spTree>
    <p:extLst>
      <p:ext uri="{BB962C8B-B14F-4D97-AF65-F5344CB8AC3E}">
        <p14:creationId xmlns:p14="http://schemas.microsoft.com/office/powerpoint/2010/main" val="503351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3960" y="-195457"/>
            <a:ext cx="3742840" cy="969771"/>
          </a:xfrm>
        </p:spPr>
        <p:txBody>
          <a:bodyPr>
            <a:noAutofit/>
          </a:bodyPr>
          <a:lstStyle/>
          <a:p>
            <a:r>
              <a:rPr lang="en-US" cap="none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  <a:r>
              <a:rPr lang="en-US" dirty="0">
                <a:solidFill>
                  <a:srgbClr val="FF0000"/>
                </a:solidFill>
              </a:rPr>
              <a:t> cloud formation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920127" y="547616"/>
            <a:ext cx="3303746" cy="807707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rgbClr val="0432FF"/>
                </a:solidFill>
              </a:rPr>
              <a:t>Generation of electrons inside the vacuum chamber </a:t>
            </a:r>
          </a:p>
          <a:p>
            <a:pPr algn="ctr"/>
            <a:r>
              <a:rPr lang="en-US" sz="1350" b="1" dirty="0">
                <a:solidFill>
                  <a:srgbClr val="0432FF"/>
                </a:solidFill>
              </a:rPr>
              <a:t>(primary, or seed, electrons)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2647140-64E5-384F-9E4F-30104A39C411}"/>
              </a:ext>
            </a:extLst>
          </p:cNvPr>
          <p:cNvCxnSpPr>
            <a:cxnSpLocks/>
          </p:cNvCxnSpPr>
          <p:nvPr/>
        </p:nvCxnSpPr>
        <p:spPr>
          <a:xfrm>
            <a:off x="4563974" y="1355323"/>
            <a:ext cx="0" cy="299289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CA98F87-68AF-DF4C-AA96-15922EE2D0D2}"/>
              </a:ext>
            </a:extLst>
          </p:cNvPr>
          <p:cNvCxnSpPr/>
          <p:nvPr/>
        </p:nvCxnSpPr>
        <p:spPr>
          <a:xfrm>
            <a:off x="6215846" y="951470"/>
            <a:ext cx="668645" cy="403853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85510660-F68F-1C41-ACC6-9B51CF2E984B}"/>
              </a:ext>
            </a:extLst>
          </p:cNvPr>
          <p:cNvSpPr txBox="1"/>
          <p:nvPr/>
        </p:nvSpPr>
        <p:spPr>
          <a:xfrm>
            <a:off x="3483819" y="1644452"/>
            <a:ext cx="216281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rgbClr val="868686"/>
                </a:solidFill>
              </a:rPr>
              <a:t>Photoelectrons from synchrotron radiation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D5626F6-EA05-8840-82C4-495EE2DE4DAF}"/>
              </a:ext>
            </a:extLst>
          </p:cNvPr>
          <p:cNvSpPr txBox="1"/>
          <p:nvPr/>
        </p:nvSpPr>
        <p:spPr>
          <a:xfrm>
            <a:off x="6033338" y="1400697"/>
            <a:ext cx="198216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2">
                    <a:lumMod val="75000"/>
                  </a:schemeClr>
                </a:solidFill>
              </a:rPr>
              <a:t>Desorption from the losses on the wall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B488706-B789-A241-BF9F-9B168F22095D}"/>
              </a:ext>
            </a:extLst>
          </p:cNvPr>
          <p:cNvSpPr txBox="1"/>
          <p:nvPr/>
        </p:nvSpPr>
        <p:spPr>
          <a:xfrm>
            <a:off x="4653280" y="1493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42E5D52-5A59-114E-A19F-BBCAD1CC6059}"/>
              </a:ext>
            </a:extLst>
          </p:cNvPr>
          <p:cNvSpPr txBox="1"/>
          <p:nvPr/>
        </p:nvSpPr>
        <p:spPr>
          <a:xfrm>
            <a:off x="1504950" y="1492137"/>
            <a:ext cx="138896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2">
                    <a:lumMod val="75000"/>
                  </a:schemeClr>
                </a:solidFill>
              </a:rPr>
              <a:t>Residual gas ionization</a:t>
            </a: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11784513-3334-C849-A6FF-094F3E153628}"/>
              </a:ext>
            </a:extLst>
          </p:cNvPr>
          <p:cNvCxnSpPr/>
          <p:nvPr/>
        </p:nvCxnSpPr>
        <p:spPr>
          <a:xfrm flipH="1">
            <a:off x="2243456" y="941310"/>
            <a:ext cx="668645" cy="403853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">
            <a:extLst>
              <a:ext uri="{FF2B5EF4-FFF2-40B4-BE49-F238E27FC236}">
                <a16:creationId xmlns:a16="http://schemas.microsoft.com/office/drawing/2014/main" id="{0A473585-C01B-474E-A6E1-863006049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2926" y="559451"/>
            <a:ext cx="2801073" cy="369332"/>
          </a:xfrm>
          <a:prstGeom prst="rect">
            <a:avLst/>
          </a:prstGeom>
          <a:solidFill>
            <a:srgbClr val="B8E0E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R. Cimino and T.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Demma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 “Electron cloud in Accelerators”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Int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Mod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A 29 (2014) 1430023.</a:t>
            </a: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174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3960" y="-195457"/>
            <a:ext cx="3742840" cy="969771"/>
          </a:xfrm>
        </p:spPr>
        <p:txBody>
          <a:bodyPr>
            <a:noAutofit/>
          </a:bodyPr>
          <a:lstStyle/>
          <a:p>
            <a:r>
              <a:rPr lang="en-US" cap="none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  <a:r>
              <a:rPr lang="en-US" dirty="0">
                <a:solidFill>
                  <a:srgbClr val="FF0000"/>
                </a:solidFill>
              </a:rPr>
              <a:t> cloud formation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920127" y="547616"/>
            <a:ext cx="3303746" cy="807707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rgbClr val="0432FF"/>
                </a:solidFill>
              </a:rPr>
              <a:t>Generation of electrons inside the vacuum chamber </a:t>
            </a:r>
          </a:p>
          <a:p>
            <a:pPr algn="ctr"/>
            <a:r>
              <a:rPr lang="en-US" sz="1350" b="1" dirty="0">
                <a:solidFill>
                  <a:srgbClr val="0432FF"/>
                </a:solidFill>
              </a:rPr>
              <a:t>(primary, or seed, electrons)</a:t>
            </a:r>
          </a:p>
        </p:txBody>
      </p:sp>
      <p:sp>
        <p:nvSpPr>
          <p:cNvPr id="48" name="Down Arrow 47">
            <a:extLst>
              <a:ext uri="{FF2B5EF4-FFF2-40B4-BE49-F238E27FC236}">
                <a16:creationId xmlns:a16="http://schemas.microsoft.com/office/drawing/2014/main" id="{EAD11CE7-7763-8545-8E7C-0111F4C5998F}"/>
              </a:ext>
            </a:extLst>
          </p:cNvPr>
          <p:cNvSpPr/>
          <p:nvPr/>
        </p:nvSpPr>
        <p:spPr>
          <a:xfrm>
            <a:off x="4314051" y="1444624"/>
            <a:ext cx="515900" cy="350178"/>
          </a:xfrm>
          <a:prstGeom prst="downArrow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D7A7755-F005-2C4A-9EC5-7041CB049714}"/>
              </a:ext>
            </a:extLst>
          </p:cNvPr>
          <p:cNvGrpSpPr/>
          <p:nvPr/>
        </p:nvGrpSpPr>
        <p:grpSpPr>
          <a:xfrm>
            <a:off x="3625056" y="2504459"/>
            <a:ext cx="2595137" cy="1995954"/>
            <a:chOff x="4969528" y="3061688"/>
            <a:chExt cx="2184375" cy="1693902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92D9DF9-1DA0-ED4C-B1EE-40568C9005D9}"/>
                </a:ext>
              </a:extLst>
            </p:cNvPr>
            <p:cNvCxnSpPr/>
            <p:nvPr/>
          </p:nvCxnSpPr>
          <p:spPr>
            <a:xfrm>
              <a:off x="4969528" y="3292037"/>
              <a:ext cx="1828800" cy="1191"/>
            </a:xfrm>
            <a:prstGeom prst="line">
              <a:avLst/>
            </a:prstGeom>
            <a:ln>
              <a:solidFill>
                <a:srgbClr val="00009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725418F-B8B6-4142-B92E-A7C25A08AB50}"/>
                </a:ext>
              </a:extLst>
            </p:cNvPr>
            <p:cNvCxnSpPr/>
            <p:nvPr/>
          </p:nvCxnSpPr>
          <p:spPr>
            <a:xfrm rot="5400000" flipH="1" flipV="1">
              <a:off x="5112998" y="3492657"/>
              <a:ext cx="741759" cy="34290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B5D2F3FC-120A-D347-8B2F-F3636CE84FC6}"/>
                </a:ext>
              </a:extLst>
            </p:cNvPr>
            <p:cNvSpPr/>
            <p:nvPr/>
          </p:nvSpPr>
          <p:spPr>
            <a:xfrm>
              <a:off x="5184863" y="4070597"/>
              <a:ext cx="159330" cy="150455"/>
            </a:xfrm>
            <a:prstGeom prst="ellipse">
              <a:avLst/>
            </a:prstGeom>
            <a:solidFill>
              <a:srgbClr val="0000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928C20F-E084-3141-92ED-604658338FF1}"/>
                </a:ext>
              </a:extLst>
            </p:cNvPr>
            <p:cNvCxnSpPr/>
            <p:nvPr/>
          </p:nvCxnSpPr>
          <p:spPr>
            <a:xfrm rot="5400000">
              <a:off x="4912828" y="3803592"/>
              <a:ext cx="1484999" cy="1191"/>
            </a:xfrm>
            <a:prstGeom prst="line">
              <a:avLst/>
            </a:prstGeom>
            <a:ln w="6350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C0D8FA5-0593-B744-9D5C-529402A71432}"/>
                </a:ext>
              </a:extLst>
            </p:cNvPr>
            <p:cNvSpPr txBox="1"/>
            <p:nvPr/>
          </p:nvSpPr>
          <p:spPr>
            <a:xfrm>
              <a:off x="4971262" y="3856044"/>
              <a:ext cx="390150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25" dirty="0">
                  <a:solidFill>
                    <a:srgbClr val="0000FF"/>
                  </a:solidFill>
                </a:rPr>
                <a:t>E</a:t>
              </a:r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DD2FA5A3-EDFC-B644-9CB9-CB077D387BAB}"/>
                </a:ext>
              </a:extLst>
            </p:cNvPr>
            <p:cNvSpPr/>
            <p:nvPr/>
          </p:nvSpPr>
          <p:spPr>
            <a:xfrm>
              <a:off x="5508795" y="3606770"/>
              <a:ext cx="142435" cy="62318"/>
            </a:xfrm>
            <a:custGeom>
              <a:avLst/>
              <a:gdLst>
                <a:gd name="connsiteX0" fmla="*/ 0 w 189913"/>
                <a:gd name="connsiteY0" fmla="*/ 0 h 83091"/>
                <a:gd name="connsiteX1" fmla="*/ 83087 w 189913"/>
                <a:gd name="connsiteY1" fmla="*/ 71221 h 83091"/>
                <a:gd name="connsiteX2" fmla="*/ 189913 w 189913"/>
                <a:gd name="connsiteY2" fmla="*/ 71221 h 83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9913" h="83091">
                  <a:moveTo>
                    <a:pt x="0" y="0"/>
                  </a:moveTo>
                  <a:cubicBezTo>
                    <a:pt x="25717" y="29675"/>
                    <a:pt x="51435" y="59351"/>
                    <a:pt x="83087" y="71221"/>
                  </a:cubicBezTo>
                  <a:cubicBezTo>
                    <a:pt x="114739" y="83091"/>
                    <a:pt x="152326" y="77156"/>
                    <a:pt x="189913" y="71221"/>
                  </a:cubicBezTo>
                </a:path>
              </a:pathLst>
            </a:cu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CD1BB14-3AD9-C749-8881-F264C1BE9DA3}"/>
                </a:ext>
              </a:extLst>
            </p:cNvPr>
            <p:cNvSpPr txBox="1"/>
            <p:nvPr/>
          </p:nvSpPr>
          <p:spPr>
            <a:xfrm>
              <a:off x="5429312" y="3633478"/>
              <a:ext cx="230820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25" dirty="0" err="1">
                  <a:latin typeface="Symbol" charset="2"/>
                  <a:cs typeface="Symbol" charset="2"/>
                </a:rPr>
                <a:t>q</a:t>
              </a:r>
              <a:endParaRPr lang="en-US" sz="1125" dirty="0">
                <a:latin typeface="Symbol" charset="2"/>
                <a:cs typeface="Symbol" charset="2"/>
              </a:endParaRPr>
            </a:p>
          </p:txBody>
        </p:sp>
        <p:grpSp>
          <p:nvGrpSpPr>
            <p:cNvPr id="58" name="Group 47">
              <a:extLst>
                <a:ext uri="{FF2B5EF4-FFF2-40B4-BE49-F238E27FC236}">
                  <a16:creationId xmlns:a16="http://schemas.microsoft.com/office/drawing/2014/main" id="{8F6AF82A-8C75-3B4B-A2C0-66F8DDB7451E}"/>
                </a:ext>
              </a:extLst>
            </p:cNvPr>
            <p:cNvGrpSpPr/>
            <p:nvPr/>
          </p:nvGrpSpPr>
          <p:grpSpPr>
            <a:xfrm>
              <a:off x="5655327" y="3293227"/>
              <a:ext cx="1498576" cy="722960"/>
              <a:chOff x="7162800" y="1754188"/>
              <a:chExt cx="1998101" cy="963946"/>
            </a:xfrm>
          </p:grpSpPr>
          <p:grpSp>
            <p:nvGrpSpPr>
              <p:cNvPr id="64" name="Group 42">
                <a:extLst>
                  <a:ext uri="{FF2B5EF4-FFF2-40B4-BE49-F238E27FC236}">
                    <a16:creationId xmlns:a16="http://schemas.microsoft.com/office/drawing/2014/main" id="{28F43F87-CBD7-1746-AD33-02B778726840}"/>
                  </a:ext>
                </a:extLst>
              </p:cNvPr>
              <p:cNvGrpSpPr/>
              <p:nvPr/>
            </p:nvGrpSpPr>
            <p:grpSpPr>
              <a:xfrm>
                <a:off x="7162800" y="1754188"/>
                <a:ext cx="1410379" cy="666175"/>
                <a:chOff x="7162800" y="1754188"/>
                <a:chExt cx="1410379" cy="666175"/>
              </a:xfrm>
            </p:grpSpPr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0F44EEAB-FD06-8941-B4E2-6AABAA852C33}"/>
                    </a:ext>
                  </a:extLst>
                </p:cNvPr>
                <p:cNvSpPr/>
                <p:nvPr/>
              </p:nvSpPr>
              <p:spPr>
                <a:xfrm>
                  <a:off x="7543800" y="2161594"/>
                  <a:ext cx="212440" cy="200606"/>
                </a:xfrm>
                <a:prstGeom prst="ellipse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7B1AC91A-26C3-2F4B-B132-C0454A4789AB}"/>
                    </a:ext>
                  </a:extLst>
                </p:cNvPr>
                <p:cNvSpPr/>
                <p:nvPr/>
              </p:nvSpPr>
              <p:spPr>
                <a:xfrm>
                  <a:off x="8360739" y="2219757"/>
                  <a:ext cx="212440" cy="200606"/>
                </a:xfrm>
                <a:prstGeom prst="ellipse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cxnSp>
              <p:nvCxnSpPr>
                <p:cNvPr id="68" name="Straight Arrow Connector 67">
                  <a:extLst>
                    <a:ext uri="{FF2B5EF4-FFF2-40B4-BE49-F238E27FC236}">
                      <a16:creationId xmlns:a16="http://schemas.microsoft.com/office/drawing/2014/main" id="{7EACBD6F-67D2-614F-AB92-3F6731A663A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7149597" y="1767391"/>
                  <a:ext cx="407406" cy="38100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Arrow Connector 68">
                  <a:extLst>
                    <a:ext uri="{FF2B5EF4-FFF2-40B4-BE49-F238E27FC236}">
                      <a16:creationId xmlns:a16="http://schemas.microsoft.com/office/drawing/2014/main" id="{10C2AC41-037E-6149-8608-45ACC05FF17F}"/>
                    </a:ext>
                  </a:extLst>
                </p:cNvPr>
                <p:cNvCxnSpPr/>
                <p:nvPr/>
              </p:nvCxnSpPr>
              <p:spPr>
                <a:xfrm>
                  <a:off x="7162800" y="1754188"/>
                  <a:ext cx="1122142" cy="50114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F04820A-3B30-6C44-BB74-6EF098B711C3}"/>
                  </a:ext>
                </a:extLst>
              </p:cNvPr>
              <p:cNvSpPr txBox="1"/>
              <p:nvPr/>
            </p:nvSpPr>
            <p:spPr>
              <a:xfrm>
                <a:off x="7703820" y="2410358"/>
                <a:ext cx="1457081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FF0000"/>
                    </a:solidFill>
                  </a:rPr>
                  <a:t>secondaries</a:t>
                </a:r>
              </a:p>
            </p:txBody>
          </p:sp>
        </p:grpSp>
        <p:grpSp>
          <p:nvGrpSpPr>
            <p:cNvPr id="59" name="Group 46">
              <a:extLst>
                <a:ext uri="{FF2B5EF4-FFF2-40B4-BE49-F238E27FC236}">
                  <a16:creationId xmlns:a16="http://schemas.microsoft.com/office/drawing/2014/main" id="{59A3AB9B-1868-9445-8EC7-D2ABE5788E5F}"/>
                </a:ext>
              </a:extLst>
            </p:cNvPr>
            <p:cNvGrpSpPr/>
            <p:nvPr/>
          </p:nvGrpSpPr>
          <p:grpSpPr>
            <a:xfrm>
              <a:off x="5660132" y="3328838"/>
              <a:ext cx="849140" cy="1426752"/>
              <a:chOff x="7169205" y="1801669"/>
              <a:chExt cx="1132187" cy="1902336"/>
            </a:xfrm>
          </p:grpSpPr>
          <p:grpSp>
            <p:nvGrpSpPr>
              <p:cNvPr id="60" name="Group 43">
                <a:extLst>
                  <a:ext uri="{FF2B5EF4-FFF2-40B4-BE49-F238E27FC236}">
                    <a16:creationId xmlns:a16="http://schemas.microsoft.com/office/drawing/2014/main" id="{07AEA3A6-6973-7E41-9C78-828A16B859A3}"/>
                  </a:ext>
                </a:extLst>
              </p:cNvPr>
              <p:cNvGrpSpPr/>
              <p:nvPr/>
            </p:nvGrpSpPr>
            <p:grpSpPr>
              <a:xfrm>
                <a:off x="7169205" y="1801669"/>
                <a:ext cx="640225" cy="1222559"/>
                <a:chOff x="7169205" y="1801669"/>
                <a:chExt cx="640225" cy="1222559"/>
              </a:xfrm>
            </p:grpSpPr>
            <p:cxnSp>
              <p:nvCxnSpPr>
                <p:cNvPr id="62" name="Straight Arrow Connector 61">
                  <a:extLst>
                    <a:ext uri="{FF2B5EF4-FFF2-40B4-BE49-F238E27FC236}">
                      <a16:creationId xmlns:a16="http://schemas.microsoft.com/office/drawing/2014/main" id="{5E11E093-E43F-1D46-8740-8BF5B2E66405}"/>
                    </a:ext>
                  </a:extLst>
                </p:cNvPr>
                <p:cNvCxnSpPr/>
                <p:nvPr/>
              </p:nvCxnSpPr>
              <p:spPr>
                <a:xfrm rot="16200000" flipH="1">
                  <a:off x="6903299" y="2067575"/>
                  <a:ext cx="989012" cy="457200"/>
                </a:xfrm>
                <a:prstGeom prst="straightConnector1">
                  <a:avLst/>
                </a:prstGeom>
                <a:ln>
                  <a:solidFill>
                    <a:srgbClr val="008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CEAEE34B-6304-124A-A401-0ABF38E22525}"/>
                    </a:ext>
                  </a:extLst>
                </p:cNvPr>
                <p:cNvSpPr/>
                <p:nvPr/>
              </p:nvSpPr>
              <p:spPr>
                <a:xfrm>
                  <a:off x="7596990" y="2823622"/>
                  <a:ext cx="212440" cy="200606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C357A86-37D3-0F4C-8477-DCBF3A85F22B}"/>
                  </a:ext>
                </a:extLst>
              </p:cNvPr>
              <p:cNvSpPr txBox="1"/>
              <p:nvPr/>
            </p:nvSpPr>
            <p:spPr>
              <a:xfrm>
                <a:off x="7354746" y="3026897"/>
                <a:ext cx="946646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008000"/>
                    </a:solidFill>
                  </a:rPr>
                  <a:t>elastically reflected</a:t>
                </a:r>
              </a:p>
            </p:txBody>
          </p:sp>
        </p:grpSp>
      </p:grp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36321EBF-6631-9746-9D8A-443CC39ECBAC}"/>
              </a:ext>
            </a:extLst>
          </p:cNvPr>
          <p:cNvSpPr/>
          <p:nvPr/>
        </p:nvSpPr>
        <p:spPr>
          <a:xfrm>
            <a:off x="1523167" y="1838379"/>
            <a:ext cx="6097665" cy="696016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 algn="ctr">
              <a:buFont typeface="Arial"/>
              <a:buChar char="•"/>
            </a:pPr>
            <a:r>
              <a:rPr lang="en-US" sz="1350" b="1" dirty="0">
                <a:solidFill>
                  <a:srgbClr val="0E8F1E"/>
                </a:solidFill>
              </a:rPr>
              <a:t>Acceleration of primary electrons in the beam field</a:t>
            </a:r>
          </a:p>
          <a:p>
            <a:pPr marL="214313" indent="-214313" algn="ctr">
              <a:buFont typeface="Arial"/>
              <a:buChar char="•"/>
            </a:pPr>
            <a:r>
              <a:rPr lang="en-US" sz="1350" b="1" dirty="0">
                <a:solidFill>
                  <a:srgbClr val="7030A0"/>
                </a:solidFill>
              </a:rPr>
              <a:t>Secondary electron production when hitting the wall</a:t>
            </a:r>
          </a:p>
          <a:p>
            <a:pPr marL="214313" indent="-214313" algn="ctr">
              <a:buFont typeface="Arial"/>
              <a:buChar char="•"/>
            </a:pPr>
            <a:endParaRPr lang="en-US" sz="1350" b="1" dirty="0">
              <a:solidFill>
                <a:srgbClr val="0432FF"/>
              </a:solidFill>
            </a:endParaRPr>
          </a:p>
        </p:txBody>
      </p:sp>
      <p:pic>
        <p:nvPicPr>
          <p:cNvPr id="85" name="Picture 44" descr="ecloudrumf6.eps                                                00000013Macintosh HD                   B8906C1D:">
            <a:extLst>
              <a:ext uri="{FF2B5EF4-FFF2-40B4-BE49-F238E27FC236}">
                <a16:creationId xmlns:a16="http://schemas.microsoft.com/office/drawing/2014/main" id="{90AC9C76-56AD-5240-9663-B26BC367C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5898"/>
            <a:ext cx="3531404" cy="23538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Rectangle 20">
            <a:extLst>
              <a:ext uri="{FF2B5EF4-FFF2-40B4-BE49-F238E27FC236}">
                <a16:creationId xmlns:a16="http://schemas.microsoft.com/office/drawing/2014/main" id="{6C7ECE1F-22DB-1943-A09F-27B3AAF61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631" y="3048000"/>
            <a:ext cx="1846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2400" b="1">
              <a:solidFill>
                <a:srgbClr val="008000"/>
              </a:solidFill>
              <a:cs typeface="Monotype Corsiva"/>
            </a:endParaRPr>
          </a:p>
        </p:txBody>
      </p:sp>
      <p:sp>
        <p:nvSpPr>
          <p:cNvPr id="89" name="Text Box 41">
            <a:extLst>
              <a:ext uri="{FF2B5EF4-FFF2-40B4-BE49-F238E27FC236}">
                <a16:creationId xmlns:a16="http://schemas.microsoft.com/office/drawing/2014/main" id="{0EEF99DB-FAB9-4B4A-BC4F-2195D2CAA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953" y="2750692"/>
            <a:ext cx="203981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000" b="1" dirty="0">
                <a:solidFill>
                  <a:srgbClr val="EF1F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000" b="1" dirty="0" err="1">
                <a:solidFill>
                  <a:srgbClr val="EF1F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F.Zimmermann</a:t>
            </a:r>
            <a:r>
              <a:rPr lang="en-US" sz="1000" b="1" dirty="0">
                <a:solidFill>
                  <a:srgbClr val="EF1F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094622-3D06-4149-87B6-5D68458C6682}"/>
              </a:ext>
            </a:extLst>
          </p:cNvPr>
          <p:cNvSpPr/>
          <p:nvPr/>
        </p:nvSpPr>
        <p:spPr>
          <a:xfrm>
            <a:off x="1178560" y="4343116"/>
            <a:ext cx="1178560" cy="208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28A7CAB6-232B-9D4D-BE68-E4F99DB9B2AF}"/>
              </a:ext>
            </a:extLst>
          </p:cNvPr>
          <p:cNvSpPr/>
          <p:nvPr/>
        </p:nvSpPr>
        <p:spPr>
          <a:xfrm>
            <a:off x="650132" y="3093012"/>
            <a:ext cx="1463147" cy="259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12">
            <a:extLst>
              <a:ext uri="{FF2B5EF4-FFF2-40B4-BE49-F238E27FC236}">
                <a16:creationId xmlns:a16="http://schemas.microsoft.com/office/drawing/2014/main" id="{BD0EB627-D8A0-7C42-9AFF-27E013F6D46B}"/>
              </a:ext>
            </a:extLst>
          </p:cNvPr>
          <p:cNvSpPr txBox="1">
            <a:spLocks noChangeArrowheads="1"/>
          </p:cNvSpPr>
          <p:nvPr/>
        </p:nvSpPr>
        <p:spPr>
          <a:xfrm>
            <a:off x="-530855" y="2918530"/>
            <a:ext cx="3604521" cy="457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Monotype Corsiva"/>
                <a:ea typeface="+mj-ea"/>
                <a:cs typeface="Monotype Corsiva"/>
              </a:defRPr>
            </a:lvl1pPr>
          </a:lstStyle>
          <a:p>
            <a:r>
              <a:rPr lang="en-US" sz="20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Primary e</a:t>
            </a:r>
            <a:r>
              <a:rPr lang="en-US" sz="2000" baseline="300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</a:p>
        </p:txBody>
      </p:sp>
      <p:sp>
        <p:nvSpPr>
          <p:cNvPr id="91" name="Rectangle 12">
            <a:extLst>
              <a:ext uri="{FF2B5EF4-FFF2-40B4-BE49-F238E27FC236}">
                <a16:creationId xmlns:a16="http://schemas.microsoft.com/office/drawing/2014/main" id="{E15C37A2-BA50-754D-930C-F847F481CEF5}"/>
              </a:ext>
            </a:extLst>
          </p:cNvPr>
          <p:cNvSpPr txBox="1">
            <a:spLocks noChangeArrowheads="1"/>
          </p:cNvSpPr>
          <p:nvPr/>
        </p:nvSpPr>
        <p:spPr>
          <a:xfrm>
            <a:off x="744216" y="4071083"/>
            <a:ext cx="2575984" cy="457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Monotype Corsiva"/>
                <a:ea typeface="+mj-ea"/>
                <a:cs typeface="Monotype Corsiva"/>
              </a:defRPr>
            </a:lvl1pPr>
          </a:lstStyle>
          <a:p>
            <a:r>
              <a:rPr lang="en-US" sz="2000" dirty="0">
                <a:solidFill>
                  <a:srgbClr val="FF66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bunch passage</a:t>
            </a:r>
          </a:p>
        </p:txBody>
      </p:sp>
      <p:pic>
        <p:nvPicPr>
          <p:cNvPr id="100" name="Picture 122">
            <a:extLst>
              <a:ext uri="{FF2B5EF4-FFF2-40B4-BE49-F238E27FC236}">
                <a16:creationId xmlns:a16="http://schemas.microsoft.com/office/drawing/2014/main" id="{F6DDB3E0-B430-A14E-9497-E8261F852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432" y="2146251"/>
            <a:ext cx="2325981" cy="2726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BB62972-0DC8-2C4C-8EF2-6BC3B90443D0}"/>
              </a:ext>
            </a:extLst>
          </p:cNvPr>
          <p:cNvSpPr/>
          <p:nvPr/>
        </p:nvSpPr>
        <p:spPr>
          <a:xfrm>
            <a:off x="7020560" y="4746534"/>
            <a:ext cx="158666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EF1F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R. Cimino et al </a:t>
            </a:r>
            <a:r>
              <a:rPr lang="en-US" sz="1000" b="1" i="1" dirty="0">
                <a:solidFill>
                  <a:srgbClr val="EF1F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PRL </a:t>
            </a:r>
            <a:r>
              <a:rPr lang="en-GB" sz="1000" dirty="0">
                <a:solidFill>
                  <a:srgbClr val="EF1F1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2004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Bent-Up Arrow 5">
            <a:extLst>
              <a:ext uri="{FF2B5EF4-FFF2-40B4-BE49-F238E27FC236}">
                <a16:creationId xmlns:a16="http://schemas.microsoft.com/office/drawing/2014/main" id="{6D6619F1-4F08-164B-B1B1-538469A8ACD5}"/>
              </a:ext>
            </a:extLst>
          </p:cNvPr>
          <p:cNvSpPr/>
          <p:nvPr/>
        </p:nvSpPr>
        <p:spPr>
          <a:xfrm rot="10800000">
            <a:off x="1073887" y="1935124"/>
            <a:ext cx="1116419" cy="813098"/>
          </a:xfrm>
          <a:prstGeom prst="bentUpArrow">
            <a:avLst>
              <a:gd name="adj1" fmla="val 8000"/>
              <a:gd name="adj2" fmla="val 25000"/>
              <a:gd name="adj3" fmla="val 25000"/>
            </a:avLst>
          </a:prstGeom>
          <a:solidFill>
            <a:srgbClr val="0E8F1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8" name="Bent-Up Arrow 37">
            <a:extLst>
              <a:ext uri="{FF2B5EF4-FFF2-40B4-BE49-F238E27FC236}">
                <a16:creationId xmlns:a16="http://schemas.microsoft.com/office/drawing/2014/main" id="{FBE5DB9D-65CE-774E-9D45-136FA5C01006}"/>
              </a:ext>
            </a:extLst>
          </p:cNvPr>
          <p:cNvSpPr/>
          <p:nvPr/>
        </p:nvSpPr>
        <p:spPr>
          <a:xfrm rot="10800000" flipH="1">
            <a:off x="6921795" y="2167515"/>
            <a:ext cx="1406131" cy="518467"/>
          </a:xfrm>
          <a:prstGeom prst="bentUpArrow">
            <a:avLst>
              <a:gd name="adj1" fmla="val 10051"/>
              <a:gd name="adj2" fmla="val 25000"/>
              <a:gd name="adj3" fmla="val 25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1">
            <a:extLst>
              <a:ext uri="{FF2B5EF4-FFF2-40B4-BE49-F238E27FC236}">
                <a16:creationId xmlns:a16="http://schemas.microsoft.com/office/drawing/2014/main" id="{A492FE30-5BEE-324F-81F5-F120500BF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2926" y="559451"/>
            <a:ext cx="2801073" cy="369332"/>
          </a:xfrm>
          <a:prstGeom prst="rect">
            <a:avLst/>
          </a:prstGeom>
          <a:solidFill>
            <a:srgbClr val="B8E0E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R. Cimino and T.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Demma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 “Electron cloud in Accelerators”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Int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Mod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A 29 (2014) 1430023.</a:t>
            </a: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589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3960" y="-195457"/>
            <a:ext cx="3742840" cy="969771"/>
          </a:xfrm>
        </p:spPr>
        <p:txBody>
          <a:bodyPr>
            <a:noAutofit/>
          </a:bodyPr>
          <a:lstStyle/>
          <a:p>
            <a:r>
              <a:rPr lang="en-US" cap="none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  <a:r>
              <a:rPr lang="en-US" dirty="0">
                <a:solidFill>
                  <a:srgbClr val="FF0000"/>
                </a:solidFill>
              </a:rPr>
              <a:t> cloud formation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920127" y="547616"/>
            <a:ext cx="3303746" cy="807707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rgbClr val="0432FF"/>
                </a:solidFill>
              </a:rPr>
              <a:t>Generation of electrons inside the vacuum chamber </a:t>
            </a:r>
          </a:p>
          <a:p>
            <a:pPr algn="ctr"/>
            <a:r>
              <a:rPr lang="en-US" sz="1350" b="1" dirty="0">
                <a:solidFill>
                  <a:srgbClr val="0432FF"/>
                </a:solidFill>
              </a:rPr>
              <a:t>(primary, or seed, electrons)</a:t>
            </a:r>
          </a:p>
        </p:txBody>
      </p:sp>
      <p:sp>
        <p:nvSpPr>
          <p:cNvPr id="48" name="Down Arrow 47">
            <a:extLst>
              <a:ext uri="{FF2B5EF4-FFF2-40B4-BE49-F238E27FC236}">
                <a16:creationId xmlns:a16="http://schemas.microsoft.com/office/drawing/2014/main" id="{EAD11CE7-7763-8545-8E7C-0111F4C5998F}"/>
              </a:ext>
            </a:extLst>
          </p:cNvPr>
          <p:cNvSpPr/>
          <p:nvPr/>
        </p:nvSpPr>
        <p:spPr>
          <a:xfrm>
            <a:off x="4314051" y="1444624"/>
            <a:ext cx="515900" cy="350178"/>
          </a:xfrm>
          <a:prstGeom prst="downArrow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36321EBF-6631-9746-9D8A-443CC39ECBAC}"/>
              </a:ext>
            </a:extLst>
          </p:cNvPr>
          <p:cNvSpPr/>
          <p:nvPr/>
        </p:nvSpPr>
        <p:spPr>
          <a:xfrm>
            <a:off x="1523167" y="1838379"/>
            <a:ext cx="6097665" cy="816214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 algn="ctr">
              <a:buFont typeface="Arial"/>
              <a:buChar char="•"/>
            </a:pPr>
            <a:r>
              <a:rPr lang="en-US" sz="1350" b="1" dirty="0">
                <a:solidFill>
                  <a:srgbClr val="0432FF"/>
                </a:solidFill>
              </a:rPr>
              <a:t>Acceleration of primary electrons in the beam field</a:t>
            </a:r>
          </a:p>
          <a:p>
            <a:pPr marL="214313" indent="-214313" algn="ctr">
              <a:buFont typeface="Arial"/>
              <a:buChar char="•"/>
            </a:pPr>
            <a:r>
              <a:rPr lang="en-US" sz="1350" b="1" dirty="0">
                <a:solidFill>
                  <a:srgbClr val="0432FF"/>
                </a:solidFill>
              </a:rPr>
              <a:t>Secondary electron production when hitting the wall</a:t>
            </a:r>
          </a:p>
          <a:p>
            <a:pPr marL="214313" indent="-214313" algn="ctr">
              <a:buFont typeface="Arial"/>
              <a:buChar char="•"/>
            </a:pPr>
            <a:r>
              <a:rPr lang="en-US" sz="1350" b="1" dirty="0">
                <a:solidFill>
                  <a:srgbClr val="FF2600"/>
                </a:solidFill>
              </a:rPr>
              <a:t>Avalanche electron multiplication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92689C8-F698-454F-830B-DBEC449AE1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053" y="2923751"/>
            <a:ext cx="5728076" cy="1630116"/>
          </a:xfrm>
          <a:prstGeom prst="rect">
            <a:avLst/>
          </a:prstGeom>
        </p:spPr>
      </p:pic>
      <p:sp>
        <p:nvSpPr>
          <p:cNvPr id="39" name="Down Arrow 38">
            <a:extLst>
              <a:ext uri="{FF2B5EF4-FFF2-40B4-BE49-F238E27FC236}">
                <a16:creationId xmlns:a16="http://schemas.microsoft.com/office/drawing/2014/main" id="{AE0F9412-A940-A343-A4F6-60619AD61A4A}"/>
              </a:ext>
            </a:extLst>
          </p:cNvPr>
          <p:cNvSpPr/>
          <p:nvPr/>
        </p:nvSpPr>
        <p:spPr>
          <a:xfrm>
            <a:off x="4314049" y="2667248"/>
            <a:ext cx="515900" cy="350178"/>
          </a:xfrm>
          <a:prstGeom prst="downArrow">
            <a:avLst/>
          </a:prstGeom>
          <a:solidFill>
            <a:srgbClr val="FF2600"/>
          </a:solidFill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rgbClr val="FF2600"/>
                </a:solidFill>
              </a:ln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98926A-E5C9-C344-9D1A-B0724B0C50FA}"/>
              </a:ext>
            </a:extLst>
          </p:cNvPr>
          <p:cNvSpPr txBox="1"/>
          <p:nvPr/>
        </p:nvSpPr>
        <p:spPr>
          <a:xfrm>
            <a:off x="7310013" y="4043806"/>
            <a:ext cx="1376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Tx to F. Ruggiero</a:t>
            </a: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D2248FDD-72F6-094E-AB49-180519F76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2926" y="559451"/>
            <a:ext cx="2801073" cy="369332"/>
          </a:xfrm>
          <a:prstGeom prst="rect">
            <a:avLst/>
          </a:prstGeom>
          <a:solidFill>
            <a:srgbClr val="B8E0E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R. Cimino and T. </a:t>
            </a:r>
            <a:r>
              <a:rPr lang="en-US" sz="900" dirty="0" err="1">
                <a:latin typeface="Calibri" panose="020F0502020204030204" pitchFamily="34" charset="0"/>
                <a:cs typeface="Calibri" panose="020F0502020204030204" pitchFamily="34" charset="0"/>
              </a:rPr>
              <a:t>Demma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  “Electron cloud in Accelerators”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Int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Mod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900" dirty="0" err="1">
                <a:latin typeface="Calibri" panose="020F0502020204030204" pitchFamily="34" charset="0"/>
                <a:cs typeface="Calibri" panose="020F0502020204030204" pitchFamily="34" charset="0"/>
              </a:rPr>
              <a:t>Phys</a:t>
            </a:r>
            <a:r>
              <a:rPr lang="it-IT" sz="900" dirty="0">
                <a:latin typeface="Calibri" panose="020F0502020204030204" pitchFamily="34" charset="0"/>
                <a:cs typeface="Calibri" panose="020F0502020204030204" pitchFamily="34" charset="0"/>
              </a:rPr>
              <a:t>. A 29 (2014) 1430023.</a:t>
            </a:r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006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3960" y="-195457"/>
            <a:ext cx="3742840" cy="969771"/>
          </a:xfrm>
        </p:spPr>
        <p:txBody>
          <a:bodyPr>
            <a:noAutofit/>
          </a:bodyPr>
          <a:lstStyle/>
          <a:p>
            <a:r>
              <a:rPr lang="en-US" cap="none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  <a:r>
              <a:rPr lang="en-US" dirty="0">
                <a:solidFill>
                  <a:srgbClr val="FF0000"/>
                </a:solidFill>
              </a:rPr>
              <a:t> cloud formation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92689C8-F698-454F-830B-DBEC449AE1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898" y="442160"/>
            <a:ext cx="4334099" cy="1233413"/>
          </a:xfrm>
          <a:prstGeom prst="rect">
            <a:avLst/>
          </a:prstGeom>
        </p:spPr>
      </p:pic>
      <p:sp>
        <p:nvSpPr>
          <p:cNvPr id="39" name="Down Arrow 38">
            <a:extLst>
              <a:ext uri="{FF2B5EF4-FFF2-40B4-BE49-F238E27FC236}">
                <a16:creationId xmlns:a16="http://schemas.microsoft.com/office/drawing/2014/main" id="{AE0F9412-A940-A343-A4F6-60619AD61A4A}"/>
              </a:ext>
            </a:extLst>
          </p:cNvPr>
          <p:cNvSpPr/>
          <p:nvPr/>
        </p:nvSpPr>
        <p:spPr>
          <a:xfrm>
            <a:off x="4314047" y="1368556"/>
            <a:ext cx="515900" cy="350178"/>
          </a:xfrm>
          <a:prstGeom prst="downArrow">
            <a:avLst/>
          </a:prstGeom>
          <a:solidFill>
            <a:srgbClr val="FF2600"/>
          </a:solidFill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rgbClr val="FF2600"/>
                </a:solidFill>
              </a:ln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98926A-E5C9-C344-9D1A-B0724B0C50FA}"/>
              </a:ext>
            </a:extLst>
          </p:cNvPr>
          <p:cNvSpPr txBox="1"/>
          <p:nvPr/>
        </p:nvSpPr>
        <p:spPr>
          <a:xfrm>
            <a:off x="6481096" y="1235488"/>
            <a:ext cx="1376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Tx to F. Ruggiero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DBDD87C-ABD8-3F44-BDF6-8E0ACCFE2433}"/>
              </a:ext>
            </a:extLst>
          </p:cNvPr>
          <p:cNvSpPr/>
          <p:nvPr/>
        </p:nvSpPr>
        <p:spPr>
          <a:xfrm>
            <a:off x="1523164" y="1812174"/>
            <a:ext cx="6097665" cy="788633"/>
          </a:xfrm>
          <a:prstGeom prst="round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the passage of several bunches, the electron distribution inside the chamber reaches a stationary state (electron cloud)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87AFFA6-3BFD-ED43-AC7A-B62B58B0EE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164" t="10293"/>
          <a:stretch/>
        </p:blipFill>
        <p:spPr>
          <a:xfrm>
            <a:off x="278582" y="2683751"/>
            <a:ext cx="3630431" cy="2178382"/>
          </a:xfrm>
          <a:prstGeom prst="rect">
            <a:avLst/>
          </a:prstGeom>
          <a:ln>
            <a:solidFill>
              <a:srgbClr val="262626"/>
            </a:solidFill>
          </a:ln>
        </p:spPr>
      </p:pic>
      <p:sp>
        <p:nvSpPr>
          <p:cNvPr id="14" name="Bent-Up Arrow 13">
            <a:extLst>
              <a:ext uri="{FF2B5EF4-FFF2-40B4-BE49-F238E27FC236}">
                <a16:creationId xmlns:a16="http://schemas.microsoft.com/office/drawing/2014/main" id="{3EF7E324-405A-0C4C-963D-410F31834A2A}"/>
              </a:ext>
            </a:extLst>
          </p:cNvPr>
          <p:cNvSpPr/>
          <p:nvPr/>
        </p:nvSpPr>
        <p:spPr>
          <a:xfrm rot="5400000" flipV="1">
            <a:off x="3974817" y="2488580"/>
            <a:ext cx="1116419" cy="1248026"/>
          </a:xfrm>
          <a:prstGeom prst="bentUpArrow">
            <a:avLst>
              <a:gd name="adj1" fmla="val 15258"/>
              <a:gd name="adj2" fmla="val 25000"/>
              <a:gd name="adj3" fmla="val 25000"/>
            </a:avLst>
          </a:prstGeom>
          <a:solidFill>
            <a:srgbClr val="FF2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23E07330-4D20-0849-8320-4FE63C86AE30}"/>
              </a:ext>
            </a:extLst>
          </p:cNvPr>
          <p:cNvSpPr/>
          <p:nvPr/>
        </p:nvSpPr>
        <p:spPr>
          <a:xfrm rot="16200000">
            <a:off x="4400164" y="3544649"/>
            <a:ext cx="515900" cy="1355630"/>
          </a:xfrm>
          <a:prstGeom prst="downArrow">
            <a:avLst/>
          </a:prstGeom>
          <a:solidFill>
            <a:srgbClr val="FF2600"/>
          </a:solidFill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rgbClr val="FF2600"/>
                </a:solidFill>
              </a:ln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FD1826-2DC6-1C48-A382-424FDE1D8222}"/>
              </a:ext>
            </a:extLst>
          </p:cNvPr>
          <p:cNvSpPr txBox="1"/>
          <p:nvPr/>
        </p:nvSpPr>
        <p:spPr>
          <a:xfrm>
            <a:off x="5330685" y="2749478"/>
            <a:ext cx="3742840" cy="208672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just" defTabSz="6858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/>
            </a:pPr>
            <a:r>
              <a:rPr lang="en-US" kern="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b="1" kern="0" dirty="0">
                <a:latin typeface="Calibri" panose="020F0502020204030204" pitchFamily="34" charset="0"/>
                <a:cs typeface="Calibri" panose="020F0502020204030204" pitchFamily="34" charset="0"/>
              </a:rPr>
              <a:t>presence</a:t>
            </a:r>
            <a:r>
              <a:rPr lang="en-US" kern="0" dirty="0">
                <a:latin typeface="Calibri" panose="020F0502020204030204" pitchFamily="34" charset="0"/>
                <a:cs typeface="Calibri" panose="020F0502020204030204" pitchFamily="34" charset="0"/>
              </a:rPr>
              <a:t> of an e</a:t>
            </a:r>
            <a:r>
              <a:rPr lang="en-US" kern="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kern="0" dirty="0">
                <a:latin typeface="Calibri" panose="020F0502020204030204" pitchFamily="34" charset="0"/>
                <a:cs typeface="Calibri" panose="020F0502020204030204" pitchFamily="34" charset="0"/>
              </a:rPr>
              <a:t>cloud inside an accelerator has consequences on the</a:t>
            </a:r>
            <a:r>
              <a:rPr lang="en-US" b="1" kern="0" dirty="0">
                <a:latin typeface="Calibri" panose="020F0502020204030204" pitchFamily="34" charset="0"/>
                <a:cs typeface="Calibri" panose="020F0502020204030204" pitchFamily="34" charset="0"/>
              </a:rPr>
              <a:t> machine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(pressure rise, outgassing, heat load, etc.) </a:t>
            </a:r>
            <a:r>
              <a:rPr lang="en-US" kern="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on the </a:t>
            </a:r>
            <a:r>
              <a:rPr lang="en-US" b="1" kern="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(Coherent instability, both single and multi-bunch driven, emittance growth, luminosity and Energy loss, etc.). </a:t>
            </a:r>
            <a:r>
              <a:rPr lang="en-US" b="1" kern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Needs to be mitigated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US" b="1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6097A8-42CD-2843-B47D-EF4395D30597}"/>
              </a:ext>
            </a:extLst>
          </p:cNvPr>
          <p:cNvSpPr txBox="1"/>
          <p:nvPr/>
        </p:nvSpPr>
        <p:spPr>
          <a:xfrm>
            <a:off x="80747" y="2375974"/>
            <a:ext cx="1342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Tx to G.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Rumolo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227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2327682" y="1492178"/>
            <a:ext cx="2302496" cy="800100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solenoid field</a:t>
            </a:r>
          </a:p>
        </p:txBody>
      </p:sp>
      <p:sp>
        <p:nvSpPr>
          <p:cNvPr id="20489" name="Rectangle 8"/>
          <p:cNvSpPr>
            <a:spLocks noChangeArrowheads="1"/>
          </p:cNvSpPr>
          <p:nvPr/>
        </p:nvSpPr>
        <p:spPr bwMode="auto">
          <a:xfrm>
            <a:off x="1652308" y="146050"/>
            <a:ext cx="7258011" cy="830300"/>
          </a:xfrm>
          <a:prstGeom prst="rect">
            <a:avLst/>
          </a:prstGeom>
          <a:solidFill>
            <a:srgbClr val="B8E0EF"/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Monotype Corsiva" pitchFamily="-109" charset="0"/>
                <a:cs typeface="Calibri" panose="020F0502020204030204" pitchFamily="34" charset="0"/>
              </a:rPr>
              <a:t>Existing and planned accelerator machines base the reaching of their design parameters to the capability of obtaining walls with a SEY ~1.1 or below!</a:t>
            </a:r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5409049" y="1492178"/>
            <a:ext cx="2342891" cy="800100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Electrodes in the lattice</a:t>
            </a:r>
          </a:p>
        </p:txBody>
      </p:sp>
      <p:sp>
        <p:nvSpPr>
          <p:cNvPr id="22535" name="Rectangle 5"/>
          <p:cNvSpPr>
            <a:spLocks noChangeArrowheads="1"/>
          </p:cNvSpPr>
          <p:nvPr/>
        </p:nvSpPr>
        <p:spPr bwMode="auto">
          <a:xfrm>
            <a:off x="2327682" y="3556726"/>
            <a:ext cx="2302496" cy="800100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 and/or photon Scrubbing</a:t>
            </a:r>
          </a:p>
        </p:txBody>
      </p:sp>
      <p:sp>
        <p:nvSpPr>
          <p:cNvPr id="22536" name="Rectangle 5"/>
          <p:cNvSpPr>
            <a:spLocks noChangeArrowheads="1"/>
          </p:cNvSpPr>
          <p:nvPr/>
        </p:nvSpPr>
        <p:spPr bwMode="auto">
          <a:xfrm>
            <a:off x="5449443" y="2524452"/>
            <a:ext cx="2302496" cy="800100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Intrinsically low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SEY material </a:t>
            </a:r>
          </a:p>
        </p:txBody>
      </p:sp>
      <p:sp>
        <p:nvSpPr>
          <p:cNvPr id="22537" name="Rectangle 5"/>
          <p:cNvSpPr>
            <a:spLocks noChangeArrowheads="1"/>
          </p:cNvSpPr>
          <p:nvPr/>
        </p:nvSpPr>
        <p:spPr bwMode="auto">
          <a:xfrm>
            <a:off x="2327682" y="2524452"/>
            <a:ext cx="2302496" cy="800099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Geometrical modifications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60667" y="1045080"/>
            <a:ext cx="2138539" cy="369332"/>
          </a:xfrm>
          <a:prstGeom prst="rect">
            <a:avLst/>
          </a:prstGeom>
          <a:solidFill>
            <a:srgbClr val="CB0C0D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Mitigation Strategies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860EE2-FA43-704D-BC2B-24ACD12B1C5C}"/>
              </a:ext>
            </a:extLst>
          </p:cNvPr>
          <p:cNvSpPr txBox="1"/>
          <p:nvPr/>
        </p:nvSpPr>
        <p:spPr>
          <a:xfrm>
            <a:off x="275220" y="1707562"/>
            <a:ext cx="173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Active  elements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69AD74-8C2B-7B42-B6AA-FB211A0C2664}"/>
              </a:ext>
            </a:extLst>
          </p:cNvPr>
          <p:cNvSpPr txBox="1"/>
          <p:nvPr/>
        </p:nvSpPr>
        <p:spPr>
          <a:xfrm>
            <a:off x="394959" y="2712061"/>
            <a:ext cx="1419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Surface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modification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B04EE72F-C808-614E-B0A2-3B7C79C51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9529" y="3556726"/>
            <a:ext cx="2302496" cy="800100"/>
          </a:xfrm>
          <a:prstGeom prst="rect">
            <a:avLst/>
          </a:prstGeom>
          <a:solidFill>
            <a:srgbClr val="3D5699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Run with low e</a:t>
            </a:r>
            <a:r>
              <a:rPr lang="en-US" baseline="30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cloud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filling partners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8C5889-213C-5040-BA3E-9B8176344D47}"/>
              </a:ext>
            </a:extLst>
          </p:cNvPr>
          <p:cNvSpPr txBox="1"/>
          <p:nvPr/>
        </p:nvSpPr>
        <p:spPr>
          <a:xfrm>
            <a:off x="380069" y="3633610"/>
            <a:ext cx="1154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Machine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operation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845337-BC9D-BD47-A667-CE785A4915E4}"/>
              </a:ext>
            </a:extLst>
          </p:cNvPr>
          <p:cNvSpPr txBox="1"/>
          <p:nvPr/>
        </p:nvSpPr>
        <p:spPr>
          <a:xfrm>
            <a:off x="2239702" y="4512358"/>
            <a:ext cx="5573210" cy="369332"/>
          </a:xfrm>
          <a:prstGeom prst="rect">
            <a:avLst/>
          </a:prstGeom>
          <a:solidFill>
            <a:srgbClr val="CB0C0D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Need to be compliant with all specs in the global scenario</a:t>
            </a:r>
          </a:p>
        </p:txBody>
      </p:sp>
    </p:spTree>
    <p:extLst>
      <p:ext uri="{BB962C8B-B14F-4D97-AF65-F5344CB8AC3E}">
        <p14:creationId xmlns:p14="http://schemas.microsoft.com/office/powerpoint/2010/main" val="3322533354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{CF0AFB11-4658-E245-A156-6023777753BF}tf10001079</Template>
  <TotalTime>105627</TotalTime>
  <Words>2273</Words>
  <Application>Microsoft Macintosh PowerPoint</Application>
  <PresentationFormat>On-screen Show (16:9)</PresentationFormat>
  <Paragraphs>327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Century Gothic</vt:lpstr>
      <vt:lpstr>Symbol</vt:lpstr>
      <vt:lpstr>Times New Roman</vt:lpstr>
      <vt:lpstr>Wingdings</vt:lpstr>
      <vt:lpstr>Vapor Trail</vt:lpstr>
      <vt:lpstr>PowerPoint Presentation</vt:lpstr>
      <vt:lpstr>PowerPoint Presentation</vt:lpstr>
      <vt:lpstr>Introduction</vt:lpstr>
      <vt:lpstr>PowerPoint Presentation</vt:lpstr>
      <vt:lpstr>e- cloud formation</vt:lpstr>
      <vt:lpstr>e- cloud formation</vt:lpstr>
      <vt:lpstr>e- cloud formation</vt:lpstr>
      <vt:lpstr>e- cloud 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a Coating modify SEY?  (the case of C on Cu)</vt:lpstr>
      <vt:lpstr>PowerPoint Presentation</vt:lpstr>
      <vt:lpstr>SEY Surface sensitivity: gases on LT Cu </vt:lpstr>
      <vt:lpstr>gases on Low Temperature surfaces will not only  enhance/modify SEY but also electron (and photon, if present) induced desorption.</vt:lpstr>
      <vt:lpstr>Conclusions</vt:lpstr>
      <vt:lpstr>PowerPoint Presentation</vt:lpstr>
      <vt:lpstr> We thank all the e- cloud community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NTA-IMCA  &amp;   IMCA (gr.V)     (2010-2012) -  (2013- 2015)    </dc:title>
  <dc:creator>Microsoft Office User</dc:creator>
  <cp:lastModifiedBy>Roberto Cimino</cp:lastModifiedBy>
  <cp:revision>321</cp:revision>
  <cp:lastPrinted>2019-09-10T09:16:06Z</cp:lastPrinted>
  <dcterms:created xsi:type="dcterms:W3CDTF">2016-03-08T14:21:28Z</dcterms:created>
  <dcterms:modified xsi:type="dcterms:W3CDTF">2020-10-08T09:37:53Z</dcterms:modified>
</cp:coreProperties>
</file>