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64" r:id="rId3"/>
    <p:sldId id="289" r:id="rId4"/>
    <p:sldId id="265" r:id="rId5"/>
    <p:sldId id="294" r:id="rId6"/>
    <p:sldId id="295" r:id="rId7"/>
    <p:sldId id="310" r:id="rId8"/>
    <p:sldId id="296" r:id="rId9"/>
    <p:sldId id="297" r:id="rId10"/>
    <p:sldId id="266" r:id="rId11"/>
    <p:sldId id="298" r:id="rId12"/>
    <p:sldId id="299" r:id="rId13"/>
    <p:sldId id="300" r:id="rId14"/>
    <p:sldId id="301" r:id="rId15"/>
    <p:sldId id="304" r:id="rId16"/>
    <p:sldId id="302" r:id="rId17"/>
    <p:sldId id="303" r:id="rId18"/>
    <p:sldId id="305" r:id="rId19"/>
    <p:sldId id="307" r:id="rId20"/>
    <p:sldId id="306" r:id="rId21"/>
    <p:sldId id="311" r:id="rId22"/>
    <p:sldId id="308" r:id="rId23"/>
    <p:sldId id="267" r:id="rId24"/>
    <p:sldId id="309" r:id="rId2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88"/>
    <p:restoredTop sz="94547"/>
  </p:normalViewPr>
  <p:slideViewPr>
    <p:cSldViewPr snapToGrid="0" snapToObjects="1">
      <p:cViewPr varScale="1">
        <p:scale>
          <a:sx n="106" d="100"/>
          <a:sy n="106" d="100"/>
        </p:scale>
        <p:origin x="1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0EB1A-4770-1C46-A228-E1E9D18409E6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0F71A-ADE3-3C41-B1F8-0BD6DC2105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9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70F71A-ADE3-3C41-B1F8-0BD6DC2105E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19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157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11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3660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39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64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09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80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595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921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52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3F326-E767-BA42-B657-ED9D5D759B67}" type="datetimeFigureOut">
              <a:rPr kumimoji="1" lang="ja-JP" altLang="en-US" smtClean="0"/>
              <a:t>2020/10/7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DEFC5-BC6B-6140-A3C7-AC9DE12B76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81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6.emf"/><Relationship Id="rId3" Type="http://schemas.openxmlformats.org/officeDocument/2006/relationships/image" Target="../media/image18.png"/><Relationship Id="rId7" Type="http://schemas.openxmlformats.org/officeDocument/2006/relationships/image" Target="../media/image13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5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4DBF-1999-A548-A2EF-6B01C2E388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950" y="395855"/>
            <a:ext cx="8420100" cy="2387600"/>
          </a:xfrm>
        </p:spPr>
        <p:txBody>
          <a:bodyPr>
            <a:normAutofit/>
          </a:bodyPr>
          <a:lstStyle/>
          <a:p>
            <a:r>
              <a:rPr lang="en-US" altLang="ja-JP" sz="4400" dirty="0">
                <a:latin typeface="+mn-lt"/>
              </a:rPr>
              <a:t>SACLA's thermionic low-emittance gun and the future perspective</a:t>
            </a:r>
            <a:endParaRPr kumimoji="1" lang="ja-JP" altLang="en-US" sz="4400">
              <a:latin typeface="+mn-lt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BBDF45-B2C6-924E-B565-3AFF09F008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4090552"/>
            <a:ext cx="7429500" cy="165576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3000" dirty="0"/>
              <a:t>Kazuaki </a:t>
            </a:r>
            <a:r>
              <a:rPr kumimoji="1" lang="en-US" altLang="ja-JP" sz="3000" dirty="0" err="1"/>
              <a:t>Togawa</a:t>
            </a:r>
            <a:endParaRPr kumimoji="1" lang="en-US" altLang="ja-JP" sz="3000" dirty="0"/>
          </a:p>
          <a:p>
            <a:r>
              <a:rPr kumimoji="1" lang="en-US" altLang="ja-JP" sz="2200" dirty="0"/>
              <a:t>RIKEN SPring-8 Center</a:t>
            </a:r>
          </a:p>
          <a:p>
            <a:r>
              <a:rPr kumimoji="1" lang="en-US" altLang="ja-JP" sz="2200" dirty="0"/>
              <a:t>October 8, 2020</a:t>
            </a:r>
          </a:p>
          <a:p>
            <a:r>
              <a:rPr lang="en-US" altLang="ja-JP" sz="2200" dirty="0"/>
              <a:t>Electron-Ion Collider Workshop</a:t>
            </a:r>
            <a:endParaRPr kumimoji="1" lang="en-US" altLang="ja-JP" sz="2200" dirty="0"/>
          </a:p>
        </p:txBody>
      </p:sp>
    </p:spTree>
    <p:extLst>
      <p:ext uri="{BB962C8B-B14F-4D97-AF65-F5344CB8AC3E}">
        <p14:creationId xmlns:p14="http://schemas.microsoft.com/office/powerpoint/2010/main" val="211650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n-lt"/>
              </a:rPr>
              <a:t>Cerium hexaboride cathode</a:t>
            </a:r>
            <a:endParaRPr kumimoji="1" lang="ja-JP" altLang="en-US">
              <a:latin typeface="+mn-lt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A9D47B6-3490-6844-B6A4-5FC248872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0251" y="1608990"/>
            <a:ext cx="3812633" cy="489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9456243-5C7C-5643-BE91-9BCA5681824C}"/>
              </a:ext>
            </a:extLst>
          </p:cNvPr>
          <p:cNvSpPr txBox="1"/>
          <p:nvPr/>
        </p:nvSpPr>
        <p:spPr>
          <a:xfrm>
            <a:off x="1731120" y="1690690"/>
            <a:ext cx="20908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Electron microscope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ABB61B-958A-F747-8AF8-DA9DE95CEE8E}"/>
              </a:ext>
            </a:extLst>
          </p:cNvPr>
          <p:cNvSpPr txBox="1"/>
          <p:nvPr/>
        </p:nvSpPr>
        <p:spPr>
          <a:xfrm>
            <a:off x="4956847" y="1480340"/>
            <a:ext cx="4058932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Properties</a:t>
            </a:r>
          </a:p>
          <a:p>
            <a:r>
              <a:rPr lang="en-US" altLang="ja-JP" dirty="0"/>
              <a:t>         Very flat surface by self evaporation</a:t>
            </a:r>
          </a:p>
          <a:p>
            <a:r>
              <a:rPr lang="en-US" altLang="ja-JP" dirty="0"/>
              <a:t>                          (surface roughness &lt;1 </a:t>
            </a:r>
            <a:r>
              <a:rPr lang="en-US" altLang="ja-JP" dirty="0">
                <a:latin typeface="Symbol" pitchFamily="2" charset="2"/>
              </a:rPr>
              <a:t>m</a:t>
            </a:r>
            <a:r>
              <a:rPr lang="en-US" altLang="ja-JP" dirty="0"/>
              <a:t>m)</a:t>
            </a:r>
          </a:p>
          <a:p>
            <a:r>
              <a:rPr lang="en-US" altLang="ja-JP" dirty="0"/>
              <a:t>         Low work function (~2.4 eV)</a:t>
            </a:r>
          </a:p>
          <a:p>
            <a:r>
              <a:rPr lang="en-US" altLang="ja-JP" dirty="0"/>
              <a:t>         Long lifetime (&gt;10,000 hours)</a:t>
            </a:r>
          </a:p>
          <a:p>
            <a:r>
              <a:rPr lang="en-US" altLang="ja-JP" dirty="0"/>
              <a:t>         Rapid recovery from contamination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1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Design Parameter (Ideal Case)</a:t>
            </a:r>
          </a:p>
          <a:p>
            <a:r>
              <a:rPr lang="en-US" altLang="ja-JP" dirty="0"/>
              <a:t>         Thermal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r>
              <a:rPr lang="en-US" altLang="ja-JP" sz="800" dirty="0"/>
              <a:t>  </a:t>
            </a:r>
          </a:p>
          <a:p>
            <a:r>
              <a:rPr lang="en-US" altLang="ja-JP" dirty="0"/>
              <a:t>         Emission Density</a:t>
            </a:r>
          </a:p>
          <a:p>
            <a:endParaRPr kumimoji="1" lang="ja-JP" altLang="en-US" dirty="0"/>
          </a:p>
        </p:txBody>
      </p:sp>
      <p:graphicFrame>
        <p:nvGraphicFramePr>
          <p:cNvPr id="12" name="Object 3">
            <a:extLst>
              <a:ext uri="{FF2B5EF4-FFF2-40B4-BE49-F238E27FC236}">
                <a16:creationId xmlns:a16="http://schemas.microsoft.com/office/drawing/2014/main" id="{E2AB044C-FCC0-1F41-B415-D7E4EA4D27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121138"/>
              </p:ext>
            </p:extLst>
          </p:nvPr>
        </p:nvGraphicFramePr>
        <p:xfrm>
          <a:off x="5504775" y="3968273"/>
          <a:ext cx="1566149" cy="692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7" name="数式" r:id="rId4" imgW="1091880" imgH="482400" progId="Equation.3">
                  <p:embed/>
                </p:oleObj>
              </mc:Choice>
              <mc:Fallback>
                <p:oleObj name="数式" r:id="rId4" imgW="1091880" imgH="482400" progId="Equation.3">
                  <p:embed/>
                  <p:pic>
                    <p:nvPicPr>
                      <p:cNvPr id="5734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4775" y="3968273"/>
                        <a:ext cx="1566149" cy="6925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B50A38A-98D5-364A-8293-D0E2587D97F4}"/>
              </a:ext>
            </a:extLst>
          </p:cNvPr>
          <p:cNvSpPr txBox="1"/>
          <p:nvPr/>
        </p:nvSpPr>
        <p:spPr>
          <a:xfrm>
            <a:off x="7080066" y="4137482"/>
            <a:ext cx="1616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= 0.4</a:t>
            </a:r>
            <a:r>
              <a:rPr lang="en-US" altLang="ja-JP" dirty="0">
                <a:latin typeface="Symbol" pitchFamily="2" charset="2"/>
              </a:rPr>
              <a:t> </a:t>
            </a:r>
            <a:r>
              <a:rPr kumimoji="1" lang="en-US" altLang="ja-JP" dirty="0"/>
              <a:t>mm </a:t>
            </a:r>
            <a:r>
              <a:rPr kumimoji="1" lang="en-US" altLang="ja-JP" dirty="0" err="1"/>
              <a:t>mrad</a:t>
            </a:r>
            <a:endParaRPr kumimoji="1" lang="ja-JP" altLang="en-US" dirty="0"/>
          </a:p>
        </p:txBody>
      </p:sp>
      <p:graphicFrame>
        <p:nvGraphicFramePr>
          <p:cNvPr id="14" name="Object 4">
            <a:extLst>
              <a:ext uri="{FF2B5EF4-FFF2-40B4-BE49-F238E27FC236}">
                <a16:creationId xmlns:a16="http://schemas.microsoft.com/office/drawing/2014/main" id="{232D8BEB-7E86-344C-8776-A3EE063FE7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567869"/>
              </p:ext>
            </p:extLst>
          </p:nvPr>
        </p:nvGraphicFramePr>
        <p:xfrm>
          <a:off x="5523034" y="5136494"/>
          <a:ext cx="2275404" cy="692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8" name="数式" r:id="rId6" imgW="1587240" imgH="482400" progId="Equation.3">
                  <p:embed/>
                </p:oleObj>
              </mc:Choice>
              <mc:Fallback>
                <p:oleObj name="数式" r:id="rId6" imgW="1587240" imgH="482400" progId="Equation.3">
                  <p:embed/>
                  <p:pic>
                    <p:nvPicPr>
                      <p:cNvPr id="573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3034" y="5136494"/>
                        <a:ext cx="2275404" cy="6925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05A317C-2E88-F549-89FD-4FBD73DE91B7}"/>
              </a:ext>
            </a:extLst>
          </p:cNvPr>
          <p:cNvSpPr txBox="1"/>
          <p:nvPr/>
        </p:nvSpPr>
        <p:spPr>
          <a:xfrm>
            <a:off x="7764975" y="5305714"/>
            <a:ext cx="121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&gt; 42 A/cm</a:t>
            </a:r>
            <a:r>
              <a:rPr kumimoji="1" lang="en-US" altLang="ja-JP" baseline="30000" dirty="0"/>
              <a:t>2</a:t>
            </a:r>
            <a:endParaRPr kumimoji="1" lang="ja-JP" altLang="en-US" baseline="30000" dirty="0"/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FCB18A67-D563-3043-B592-8FC6720416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3381"/>
              </p:ext>
            </p:extLst>
          </p:nvPr>
        </p:nvGraphicFramePr>
        <p:xfrm>
          <a:off x="5909625" y="4624838"/>
          <a:ext cx="814275" cy="261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" name="数式" r:id="rId8" imgW="711000" imgH="228600" progId="Equation.3">
                  <p:embed/>
                </p:oleObj>
              </mc:Choice>
              <mc:Fallback>
                <p:oleObj name="数式" r:id="rId8" imgW="711000" imgH="228600" progId="Equation.3">
                  <p:embed/>
                  <p:pic>
                    <p:nvPicPr>
                      <p:cNvPr id="573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625" y="4624838"/>
                        <a:ext cx="814275" cy="2617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">
            <a:extLst>
              <a:ext uri="{FF2B5EF4-FFF2-40B4-BE49-F238E27FC236}">
                <a16:creationId xmlns:a16="http://schemas.microsoft.com/office/drawing/2014/main" id="{9517CA1A-27B7-4E40-83C6-E387F34804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083414"/>
              </p:ext>
            </p:extLst>
          </p:nvPr>
        </p:nvGraphicFramePr>
        <p:xfrm>
          <a:off x="7142453" y="4638537"/>
          <a:ext cx="1480915" cy="234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0" name="数式" r:id="rId10" imgW="1282680" imgH="203040" progId="Equation.3">
                  <p:embed/>
                </p:oleObj>
              </mc:Choice>
              <mc:Fallback>
                <p:oleObj name="数式" r:id="rId10" imgW="1282680" imgH="203040" progId="Equation.3">
                  <p:embed/>
                  <p:pic>
                    <p:nvPicPr>
                      <p:cNvPr id="573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2453" y="4638537"/>
                        <a:ext cx="1480915" cy="2343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">
            <a:extLst>
              <a:ext uri="{FF2B5EF4-FFF2-40B4-BE49-F238E27FC236}">
                <a16:creationId xmlns:a16="http://schemas.microsoft.com/office/drawing/2014/main" id="{DD1BB498-D743-724F-8E71-7134C293C5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849125"/>
              </p:ext>
            </p:extLst>
          </p:nvPr>
        </p:nvGraphicFramePr>
        <p:xfrm>
          <a:off x="5909625" y="5817714"/>
          <a:ext cx="1805104" cy="261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1" name="数式" r:id="rId12" imgW="1574640" imgH="228600" progId="Equation.3">
                  <p:embed/>
                </p:oleObj>
              </mc:Choice>
              <mc:Fallback>
                <p:oleObj name="数式" r:id="rId12" imgW="1574640" imgH="228600" progId="Equation.3">
                  <p:embed/>
                  <p:pic>
                    <p:nvPicPr>
                      <p:cNvPr id="5735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625" y="5817714"/>
                        <a:ext cx="1805104" cy="2617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8">
            <a:extLst>
              <a:ext uri="{FF2B5EF4-FFF2-40B4-BE49-F238E27FC236}">
                <a16:creationId xmlns:a16="http://schemas.microsoft.com/office/drawing/2014/main" id="{0026E19C-CED1-EB48-A446-8ED8B8BD3D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387636"/>
              </p:ext>
            </p:extLst>
          </p:nvPr>
        </p:nvGraphicFramePr>
        <p:xfrm>
          <a:off x="5909625" y="6080372"/>
          <a:ext cx="1894903" cy="555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2" name="数式" r:id="rId14" imgW="1650960" imgH="482400" progId="Equation.3">
                  <p:embed/>
                </p:oleObj>
              </mc:Choice>
              <mc:Fallback>
                <p:oleObj name="数式" r:id="rId14" imgW="1650960" imgH="482400" progId="Equation.3">
                  <p:embed/>
                  <p:pic>
                    <p:nvPicPr>
                      <p:cNvPr id="5735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625" y="6080372"/>
                        <a:ext cx="1894903" cy="5555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6740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n-lt"/>
              </a:rPr>
              <a:t>CeB</a:t>
            </a:r>
            <a:r>
              <a:rPr kumimoji="1" lang="en-US" altLang="ja-JP" baseline="-25000" dirty="0">
                <a:latin typeface="+mn-lt"/>
              </a:rPr>
              <a:t>6</a:t>
            </a:r>
            <a:r>
              <a:rPr kumimoji="1" lang="en-US" altLang="ja-JP" dirty="0">
                <a:latin typeface="+mn-lt"/>
              </a:rPr>
              <a:t> cathode assembly</a:t>
            </a:r>
            <a:endParaRPr kumimoji="1" lang="ja-JP" altLang="en-US">
              <a:latin typeface="+mn-lt"/>
            </a:endParaRPr>
          </a:p>
        </p:txBody>
      </p:sp>
      <p:pic>
        <p:nvPicPr>
          <p:cNvPr id="20" name="図 19" descr="I-Tc_corrected.PNG">
            <a:extLst>
              <a:ext uri="{FF2B5EF4-FFF2-40B4-BE49-F238E27FC236}">
                <a16:creationId xmlns:a16="http://schemas.microsoft.com/office/drawing/2014/main" id="{85E8B940-DC54-F64A-8F14-D5A07D0947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5525" y="3782035"/>
            <a:ext cx="3374068" cy="2880656"/>
          </a:xfrm>
          <a:prstGeom prst="rect">
            <a:avLst/>
          </a:prstGeom>
        </p:spPr>
      </p:pic>
      <p:pic>
        <p:nvPicPr>
          <p:cNvPr id="22" name="Picture 3">
            <a:extLst>
              <a:ext uri="{FF2B5EF4-FFF2-40B4-BE49-F238E27FC236}">
                <a16:creationId xmlns:a16="http://schemas.microsoft.com/office/drawing/2014/main" id="{1C10E4E6-38A7-AF48-8902-4C4BA2C1A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1955" y="1613013"/>
            <a:ext cx="3005675" cy="257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D5E1CD29-58BC-DA40-AE5A-BCAA3A5CA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1955" y="4260063"/>
            <a:ext cx="3027740" cy="227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>
            <a:extLst>
              <a:ext uri="{FF2B5EF4-FFF2-40B4-BE49-F238E27FC236}">
                <a16:creationId xmlns:a16="http://schemas.microsoft.com/office/drawing/2014/main" id="{5635E344-E3E4-0048-94A2-2DA4B219B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5814" y="1597319"/>
            <a:ext cx="2821730" cy="211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CD7812A0-1565-DE4C-8B46-19BB9782E2C4}"/>
              </a:ext>
            </a:extLst>
          </p:cNvPr>
          <p:cNvCxnSpPr/>
          <p:nvPr/>
        </p:nvCxnSpPr>
        <p:spPr>
          <a:xfrm rot="16200000" flipH="1">
            <a:off x="2224284" y="2000424"/>
            <a:ext cx="470288" cy="40310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2BF5F78-8379-3645-A987-CE33F9A1CF34}"/>
              </a:ext>
            </a:extLst>
          </p:cNvPr>
          <p:cNvSpPr txBox="1"/>
          <p:nvPr/>
        </p:nvSpPr>
        <p:spPr>
          <a:xfrm>
            <a:off x="729079" y="1698096"/>
            <a:ext cx="18308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CeB</a:t>
            </a:r>
            <a:r>
              <a:rPr lang="en-US" altLang="ja-JP" sz="1400" baseline="-25000" dirty="0"/>
              <a:t>6 </a:t>
            </a:r>
            <a:r>
              <a:rPr lang="en-US" altLang="ja-JP" sz="1400" dirty="0"/>
              <a:t>Cathode (</a:t>
            </a:r>
            <a:r>
              <a:rPr lang="en-US" altLang="ja-JP" sz="1400" dirty="0">
                <a:latin typeface="Symbol" pitchFamily="2" charset="2"/>
              </a:rPr>
              <a:t>f</a:t>
            </a:r>
            <a:r>
              <a:rPr lang="en-US" altLang="ja-JP" sz="1400" dirty="0"/>
              <a:t>3 mm)</a:t>
            </a:r>
            <a:endParaRPr kumimoji="1" lang="ja-JP" altLang="en-US" sz="14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2166B29-FCC3-AB48-B766-585725574812}"/>
              </a:ext>
            </a:extLst>
          </p:cNvPr>
          <p:cNvSpPr txBox="1"/>
          <p:nvPr/>
        </p:nvSpPr>
        <p:spPr>
          <a:xfrm>
            <a:off x="729079" y="3760088"/>
            <a:ext cx="13354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Graphite Sleeve</a:t>
            </a:r>
            <a:endParaRPr kumimoji="1" lang="ja-JP" altLang="en-US" sz="1400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AF13A3BF-3D84-A141-99C7-581EF6EB9563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2064509" y="3913977"/>
            <a:ext cx="1260134" cy="52842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5EF0AA7-D8B1-374B-9FFA-7D64EE113434}"/>
              </a:ext>
            </a:extLst>
          </p:cNvPr>
          <p:cNvSpPr txBox="1"/>
          <p:nvPr/>
        </p:nvSpPr>
        <p:spPr>
          <a:xfrm>
            <a:off x="729079" y="4163192"/>
            <a:ext cx="136171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Graphite Heater</a:t>
            </a:r>
            <a:endParaRPr kumimoji="1" lang="ja-JP" altLang="en-US" sz="1400" dirty="0"/>
          </a:p>
        </p:txBody>
      </p: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D2A488B1-D123-7F45-87B5-1A36752BA48E}"/>
              </a:ext>
            </a:extLst>
          </p:cNvPr>
          <p:cNvCxnSpPr/>
          <p:nvPr/>
        </p:nvCxnSpPr>
        <p:spPr>
          <a:xfrm>
            <a:off x="2597931" y="4375101"/>
            <a:ext cx="667705" cy="34627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D38878B-460F-B346-828A-6F866A5B5143}"/>
              </a:ext>
            </a:extLst>
          </p:cNvPr>
          <p:cNvSpPr txBox="1"/>
          <p:nvPr/>
        </p:nvSpPr>
        <p:spPr>
          <a:xfrm>
            <a:off x="729079" y="4835032"/>
            <a:ext cx="143936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400" dirty="0" err="1"/>
              <a:t>SiN</a:t>
            </a:r>
            <a:r>
              <a:rPr lang="en-US" altLang="ja-JP" sz="1400" dirty="0"/>
              <a:t> Ceramic Base</a:t>
            </a:r>
            <a:endParaRPr kumimoji="1" lang="ja-JP" altLang="en-US" sz="1400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18F3AC3-15B3-0441-AEB6-32A554713BBE}"/>
              </a:ext>
            </a:extLst>
          </p:cNvPr>
          <p:cNvSpPr txBox="1"/>
          <p:nvPr/>
        </p:nvSpPr>
        <p:spPr>
          <a:xfrm>
            <a:off x="729079" y="5460402"/>
            <a:ext cx="116730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Molybdenum</a:t>
            </a:r>
          </a:p>
          <a:p>
            <a:r>
              <a:rPr lang="en-US" altLang="ja-JP" sz="1400" dirty="0"/>
              <a:t>Current Lead</a:t>
            </a:r>
            <a:endParaRPr kumimoji="1" lang="ja-JP" altLang="en-US" sz="1400" dirty="0"/>
          </a:p>
        </p:txBody>
      </p: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1E26F241-C525-8448-83EF-DF6BA59A68B2}"/>
              </a:ext>
            </a:extLst>
          </p:cNvPr>
          <p:cNvCxnSpPr>
            <a:cxnSpLocks/>
          </p:cNvCxnSpPr>
          <p:nvPr/>
        </p:nvCxnSpPr>
        <p:spPr>
          <a:xfrm>
            <a:off x="2168447" y="5022937"/>
            <a:ext cx="694085" cy="370281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EE1E3626-EFB0-6B45-998A-B79792472F2E}"/>
              </a:ext>
            </a:extLst>
          </p:cNvPr>
          <p:cNvCxnSpPr>
            <a:stCxn id="35" idx="3"/>
          </p:cNvCxnSpPr>
          <p:nvPr/>
        </p:nvCxnSpPr>
        <p:spPr>
          <a:xfrm>
            <a:off x="1896386" y="5722012"/>
            <a:ext cx="646662" cy="34304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A6A9F31-841C-3A46-A36D-AB24B83AADD5}"/>
              </a:ext>
            </a:extLst>
          </p:cNvPr>
          <p:cNvSpPr txBox="1"/>
          <p:nvPr/>
        </p:nvSpPr>
        <p:spPr>
          <a:xfrm>
            <a:off x="729079" y="3184110"/>
            <a:ext cx="199259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Tantalum Thermal Shield</a:t>
            </a:r>
            <a:endParaRPr kumimoji="1" lang="ja-JP" altLang="en-US" sz="1400" dirty="0"/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4251342B-0B44-B142-BBF9-1E8E99571DE6}"/>
              </a:ext>
            </a:extLst>
          </p:cNvPr>
          <p:cNvCxnSpPr/>
          <p:nvPr/>
        </p:nvCxnSpPr>
        <p:spPr>
          <a:xfrm flipV="1">
            <a:off x="2401201" y="2840225"/>
            <a:ext cx="528515" cy="33591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197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73" y="377686"/>
            <a:ext cx="8856854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 500-kV electron gun test stand (2003)</a:t>
            </a:r>
            <a:endParaRPr kumimoji="1" lang="ja-JP" altLang="en-US">
              <a:latin typeface="+mn-lt"/>
            </a:endParaRPr>
          </a:p>
        </p:txBody>
      </p:sp>
      <p:pic>
        <p:nvPicPr>
          <p:cNvPr id="21" name="Picture 3">
            <a:extLst>
              <a:ext uri="{FF2B5EF4-FFF2-40B4-BE49-F238E27FC236}">
                <a16:creationId xmlns:a16="http://schemas.microsoft.com/office/drawing/2014/main" id="{9D30A924-06DF-CE41-9758-7E77BCC0F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64" y="3154360"/>
            <a:ext cx="5849472" cy="357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 descr="DSC02032.JPG">
            <a:extLst>
              <a:ext uri="{FF2B5EF4-FFF2-40B4-BE49-F238E27FC236}">
                <a16:creationId xmlns:a16="http://schemas.microsoft.com/office/drawing/2014/main" id="{DBE2B701-B7D5-CE49-8515-2368A766A2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8712" y="3477088"/>
            <a:ext cx="3683128" cy="2762346"/>
          </a:xfrm>
          <a:prstGeom prst="rect">
            <a:avLst/>
          </a:prstGeom>
        </p:spPr>
      </p:pic>
      <p:pic>
        <p:nvPicPr>
          <p:cNvPr id="26" name="Picture 1">
            <a:extLst>
              <a:ext uri="{FF2B5EF4-FFF2-40B4-BE49-F238E27FC236}">
                <a16:creationId xmlns:a16="http://schemas.microsoft.com/office/drawing/2014/main" id="{11A1506C-13ED-9F44-85E3-A29140FF2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0847" y="1577701"/>
            <a:ext cx="5953706" cy="159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062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 Electron gun chamber</a:t>
            </a:r>
            <a:endParaRPr kumimoji="1" lang="ja-JP" altLang="en-US">
              <a:latin typeface="+mn-lt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4B38A58-C514-A04B-89AA-F261FF08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9922" y="2020197"/>
            <a:ext cx="2326920" cy="293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43B48712-D056-674B-9EE0-34F0FF04E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5872" y="1775011"/>
            <a:ext cx="5054887" cy="3461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5600FD-5F48-0048-92A4-E6E6A50E9A62}"/>
              </a:ext>
            </a:extLst>
          </p:cNvPr>
          <p:cNvSpPr txBox="1"/>
          <p:nvPr/>
        </p:nvSpPr>
        <p:spPr>
          <a:xfrm>
            <a:off x="927051" y="2149965"/>
            <a:ext cx="107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-500 kV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86BFE4-A9C0-1744-A397-D76CEA23AAF2}"/>
              </a:ext>
            </a:extLst>
          </p:cNvPr>
          <p:cNvSpPr txBox="1"/>
          <p:nvPr/>
        </p:nvSpPr>
        <p:spPr>
          <a:xfrm>
            <a:off x="3671399" y="1490054"/>
            <a:ext cx="960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Ground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2F505B-E852-A64E-83E4-596AC779815C}"/>
              </a:ext>
            </a:extLst>
          </p:cNvPr>
          <p:cNvSpPr txBox="1"/>
          <p:nvPr/>
        </p:nvSpPr>
        <p:spPr>
          <a:xfrm>
            <a:off x="2172008" y="1900388"/>
            <a:ext cx="1440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Insulation Oil</a:t>
            </a:r>
            <a:endParaRPr kumimoji="1" lang="ja-JP" altLang="en-US" sz="14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AA09F62-6E1E-E14A-B6D0-AAD851DCA021}"/>
              </a:ext>
            </a:extLst>
          </p:cNvPr>
          <p:cNvSpPr txBox="1"/>
          <p:nvPr/>
        </p:nvSpPr>
        <p:spPr>
          <a:xfrm>
            <a:off x="6229276" y="5395226"/>
            <a:ext cx="2788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Vacuum</a:t>
            </a:r>
          </a:p>
          <a:p>
            <a:r>
              <a:rPr lang="en-US" altLang="ja-JP" dirty="0"/>
              <a:t>          Pressure : </a:t>
            </a:r>
            <a:r>
              <a:rPr kumimoji="1" lang="en-US" altLang="ja-JP" dirty="0"/>
              <a:t>&lt;3x10</a:t>
            </a:r>
            <a:r>
              <a:rPr kumimoji="1" lang="en-US" altLang="ja-JP" baseline="30000" dirty="0"/>
              <a:t>-7</a:t>
            </a:r>
            <a:r>
              <a:rPr kumimoji="1" lang="en-US" altLang="ja-JP" dirty="0"/>
              <a:t> Pa</a:t>
            </a:r>
          </a:p>
          <a:p>
            <a:r>
              <a:rPr lang="en-US" altLang="ja-JP" dirty="0"/>
              <a:t>          Baking is not needed.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AA2DE1C-107E-DC4F-BEFB-CEE4A661E606}"/>
              </a:ext>
            </a:extLst>
          </p:cNvPr>
          <p:cNvSpPr txBox="1"/>
          <p:nvPr/>
        </p:nvSpPr>
        <p:spPr>
          <a:xfrm>
            <a:off x="1165143" y="5395226"/>
            <a:ext cx="408046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/>
              <a:t>High-voltage </a:t>
            </a:r>
            <a:r>
              <a:rPr lang="en-US" altLang="ja-JP" sz="2000" dirty="0" err="1"/>
              <a:t>Wehnelt</a:t>
            </a:r>
            <a:endParaRPr lang="en-US" altLang="ja-JP" sz="2000" dirty="0"/>
          </a:p>
          <a:p>
            <a:r>
              <a:rPr kumimoji="1" lang="en-US" altLang="ja-JP" dirty="0"/>
              <a:t>          Material : Super-clean SUS316L</a:t>
            </a:r>
          </a:p>
          <a:p>
            <a:r>
              <a:rPr lang="en-US" altLang="ja-JP" dirty="0"/>
              <a:t>          Surface   : Chemical etching+</a:t>
            </a:r>
          </a:p>
          <a:p>
            <a:r>
              <a:rPr lang="en-US" altLang="ja-JP" dirty="0"/>
              <a:t>                             Ultra-pure water rinsing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6389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 500-kV beam performance</a:t>
            </a:r>
            <a:endParaRPr kumimoji="1" lang="ja-JP" altLang="en-US">
              <a:latin typeface="+mn-lt"/>
            </a:endParaRPr>
          </a:p>
        </p:txBody>
      </p:sp>
      <p:pic>
        <p:nvPicPr>
          <p:cNvPr id="13" name="図 12" descr="Waveform.PNG">
            <a:extLst>
              <a:ext uri="{FF2B5EF4-FFF2-40B4-BE49-F238E27FC236}">
                <a16:creationId xmlns:a16="http://schemas.microsoft.com/office/drawing/2014/main" id="{CD688674-F45F-C042-89E5-85D7091CDD1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811" y="2648189"/>
            <a:ext cx="5418373" cy="3071834"/>
          </a:xfrm>
          <a:prstGeom prst="rect">
            <a:avLst/>
          </a:prstGeom>
        </p:spPr>
      </p:pic>
      <p:pic>
        <p:nvPicPr>
          <p:cNvPr id="14" name="図 13" descr="CurrVolt.png">
            <a:extLst>
              <a:ext uri="{FF2B5EF4-FFF2-40B4-BE49-F238E27FC236}">
                <a16:creationId xmlns:a16="http://schemas.microsoft.com/office/drawing/2014/main" id="{62489081-C787-0F44-AB9A-175D14F0DD5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1984" y="2219561"/>
            <a:ext cx="3428993" cy="3390115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B08BBD-A69D-3746-93A7-4A205835279C}"/>
              </a:ext>
            </a:extLst>
          </p:cNvPr>
          <p:cNvSpPr txBox="1"/>
          <p:nvPr/>
        </p:nvSpPr>
        <p:spPr>
          <a:xfrm>
            <a:off x="1898814" y="1701879"/>
            <a:ext cx="1918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Beam Waveform</a:t>
            </a:r>
            <a:endParaRPr kumimoji="1" lang="ja-JP" altLang="en-US" sz="20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02218A1-89B4-924E-BFB4-F622A0E720FC}"/>
              </a:ext>
            </a:extLst>
          </p:cNvPr>
          <p:cNvSpPr txBox="1"/>
          <p:nvPr/>
        </p:nvSpPr>
        <p:spPr>
          <a:xfrm>
            <a:off x="7047391" y="1701879"/>
            <a:ext cx="1135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I-V Curve</a:t>
            </a:r>
            <a:endParaRPr kumimoji="1" lang="ja-JP" altLang="en-US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52AF08F-174F-E841-8F88-3C270B241336}"/>
              </a:ext>
            </a:extLst>
          </p:cNvPr>
          <p:cNvSpPr txBox="1"/>
          <p:nvPr/>
        </p:nvSpPr>
        <p:spPr>
          <a:xfrm>
            <a:off x="2073111" y="3182891"/>
            <a:ext cx="1487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Beam Current</a:t>
            </a:r>
          </a:p>
          <a:p>
            <a:pPr algn="ctr"/>
            <a:r>
              <a:rPr lang="en-US" altLang="ja-JP" sz="1400" dirty="0"/>
              <a:t>(CT Monitor)</a:t>
            </a:r>
            <a:endParaRPr kumimoji="1" lang="ja-JP" altLang="en-US" sz="14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41213D7-0733-EF48-9A6F-771DA0B67BAD}"/>
              </a:ext>
            </a:extLst>
          </p:cNvPr>
          <p:cNvSpPr txBox="1"/>
          <p:nvPr/>
        </p:nvSpPr>
        <p:spPr>
          <a:xfrm>
            <a:off x="2187654" y="3934073"/>
            <a:ext cx="1487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Gun Voltage</a:t>
            </a:r>
          </a:p>
          <a:p>
            <a:pPr algn="ctr"/>
            <a:r>
              <a:rPr lang="en-US" altLang="ja-JP" sz="1400" dirty="0"/>
              <a:t>(CVD Monitor)</a:t>
            </a:r>
            <a:endParaRPr kumimoji="1" lang="ja-JP" altLang="en-US" sz="14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0FDF65E-8929-5242-9E56-6DCF0B3A93A6}"/>
              </a:ext>
            </a:extLst>
          </p:cNvPr>
          <p:cNvSpPr txBox="1"/>
          <p:nvPr/>
        </p:nvSpPr>
        <p:spPr>
          <a:xfrm>
            <a:off x="296321" y="2173175"/>
            <a:ext cx="1565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Space Charge Limit</a:t>
            </a:r>
            <a:endParaRPr kumimoji="1" lang="ja-JP" altLang="en-US" sz="14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AD3C3B2-E3B7-7C42-B82D-65DD29957753}"/>
              </a:ext>
            </a:extLst>
          </p:cNvPr>
          <p:cNvSpPr txBox="1"/>
          <p:nvPr/>
        </p:nvSpPr>
        <p:spPr>
          <a:xfrm>
            <a:off x="2010833" y="2173175"/>
            <a:ext cx="1265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/>
              <a:t>Schottky</a:t>
            </a:r>
            <a:r>
              <a:rPr kumimoji="1" lang="en-US" altLang="ja-JP" sz="1400" dirty="0"/>
              <a:t> Effect</a:t>
            </a:r>
            <a:endParaRPr kumimoji="1" lang="ja-JP" altLang="en-US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81126F0-12E3-F74F-9DA5-EB65B4B1EF76}"/>
              </a:ext>
            </a:extLst>
          </p:cNvPr>
          <p:cNvSpPr txBox="1"/>
          <p:nvPr/>
        </p:nvSpPr>
        <p:spPr>
          <a:xfrm>
            <a:off x="3519594" y="2173175"/>
            <a:ext cx="1694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Droop of CT Monitor</a:t>
            </a:r>
            <a:endParaRPr kumimoji="1" lang="ja-JP" altLang="en-US" sz="1400" dirty="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857945C-50A9-2547-ABF7-6B49653BF342}"/>
              </a:ext>
            </a:extLst>
          </p:cNvPr>
          <p:cNvCxnSpPr/>
          <p:nvPr/>
        </p:nvCxnSpPr>
        <p:spPr>
          <a:xfrm rot="16200000" flipH="1">
            <a:off x="682448" y="2712024"/>
            <a:ext cx="162786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3F93C1A8-58F3-D740-BF4A-58A42E3B0E24}"/>
              </a:ext>
            </a:extLst>
          </p:cNvPr>
          <p:cNvCxnSpPr/>
          <p:nvPr/>
        </p:nvCxnSpPr>
        <p:spPr>
          <a:xfrm rot="16200000" flipH="1">
            <a:off x="1960731" y="2648190"/>
            <a:ext cx="642941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3A7B6B5-4A63-3C47-9877-B8D024C15071}"/>
              </a:ext>
            </a:extLst>
          </p:cNvPr>
          <p:cNvCxnSpPr/>
          <p:nvPr/>
        </p:nvCxnSpPr>
        <p:spPr>
          <a:xfrm rot="5400000">
            <a:off x="3032299" y="2433875"/>
            <a:ext cx="57150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F4A4B44-5F8B-E041-8E31-E9D2593F1BCD}"/>
              </a:ext>
            </a:extLst>
          </p:cNvPr>
          <p:cNvSpPr txBox="1"/>
          <p:nvPr/>
        </p:nvSpPr>
        <p:spPr>
          <a:xfrm>
            <a:off x="960597" y="5743177"/>
            <a:ext cx="3874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~1 ns part is cut out from the flattop by a beam </a:t>
            </a:r>
            <a:r>
              <a:rPr lang="en-US" altLang="ja-JP" dirty="0"/>
              <a:t>chopper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17915A9-861A-3A4B-985A-1F0CE9E10DD2}"/>
              </a:ext>
            </a:extLst>
          </p:cNvPr>
          <p:cNvSpPr txBox="1"/>
          <p:nvPr/>
        </p:nvSpPr>
        <p:spPr>
          <a:xfrm>
            <a:off x="5675056" y="5733793"/>
            <a:ext cx="3865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The g</a:t>
            </a:r>
            <a:r>
              <a:rPr kumimoji="1" lang="en-US" altLang="ja-JP" dirty="0"/>
              <a:t>un operates in temperature limited </a:t>
            </a:r>
            <a:r>
              <a:rPr lang="en-US" altLang="ja-JP" dirty="0"/>
              <a:t>region to reduce emittance growth due  to space charge.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397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 Emittance measurement</a:t>
            </a:r>
            <a:endParaRPr kumimoji="1" lang="ja-JP" altLang="en-US">
              <a:latin typeface="+mn-lt"/>
            </a:endParaRPr>
          </a:p>
        </p:txBody>
      </p:sp>
      <p:pic>
        <p:nvPicPr>
          <p:cNvPr id="27" name="Picture 1">
            <a:extLst>
              <a:ext uri="{FF2B5EF4-FFF2-40B4-BE49-F238E27FC236}">
                <a16:creationId xmlns:a16="http://schemas.microsoft.com/office/drawing/2014/main" id="{0C7C48DE-1D37-3241-9C05-4DC7F0345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664" y="2080029"/>
            <a:ext cx="4024318" cy="33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E06C6E53-D823-5F47-9B05-E059FCD08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9376" y="2080030"/>
            <a:ext cx="3929068" cy="336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59DA2B0-3A21-404B-8D63-4F86E7DEB666}"/>
              </a:ext>
            </a:extLst>
          </p:cNvPr>
          <p:cNvSpPr txBox="1"/>
          <p:nvPr/>
        </p:nvSpPr>
        <p:spPr>
          <a:xfrm>
            <a:off x="1335937" y="1579963"/>
            <a:ext cx="2679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Transverse Beam Profile</a:t>
            </a:r>
            <a:endParaRPr kumimoji="1" lang="ja-JP" altLang="en-US" sz="20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EB62EC-9BC9-A844-9EFD-B34D7D972ED2}"/>
              </a:ext>
            </a:extLst>
          </p:cNvPr>
          <p:cNvSpPr txBox="1"/>
          <p:nvPr/>
        </p:nvSpPr>
        <p:spPr>
          <a:xfrm>
            <a:off x="5839396" y="1579963"/>
            <a:ext cx="2769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Phase Space Distribution</a:t>
            </a:r>
            <a:endParaRPr kumimoji="1" lang="ja-JP" altLang="en-US" sz="20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707A10B-0CC2-444D-A747-48F329953D8B}"/>
              </a:ext>
            </a:extLst>
          </p:cNvPr>
          <p:cNvSpPr txBox="1"/>
          <p:nvPr/>
        </p:nvSpPr>
        <p:spPr>
          <a:xfrm>
            <a:off x="956442" y="5642333"/>
            <a:ext cx="3438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Beam Energy	: 500 </a:t>
            </a:r>
            <a:r>
              <a:rPr kumimoji="1" lang="en-US" altLang="ja-JP" dirty="0" err="1"/>
              <a:t>keV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Peak Current	: 1.0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Pulse Width	: 3 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/>
              <a:t>s (FWHM) 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11C7590-11DD-D34C-A3E9-D0A75E3AC678}"/>
              </a:ext>
            </a:extLst>
          </p:cNvPr>
          <p:cNvSpPr txBox="1"/>
          <p:nvPr/>
        </p:nvSpPr>
        <p:spPr>
          <a:xfrm>
            <a:off x="5482055" y="5642333"/>
            <a:ext cx="3483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Normalized </a:t>
            </a:r>
            <a:r>
              <a:rPr lang="en-US" altLang="ja-JP" dirty="0" err="1"/>
              <a:t>rms</a:t>
            </a:r>
            <a:r>
              <a:rPr lang="en-US" altLang="ja-JP" dirty="0"/>
              <a:t> Emittance</a:t>
            </a:r>
          </a:p>
          <a:p>
            <a:r>
              <a:rPr kumimoji="1" lang="en-US" altLang="ja-JP" dirty="0"/>
              <a:t>           : 1.1 mm </a:t>
            </a:r>
            <a:r>
              <a:rPr kumimoji="1" lang="en-US" altLang="ja-JP" dirty="0" err="1"/>
              <a:t>mrad</a:t>
            </a:r>
            <a:r>
              <a:rPr kumimoji="1" lang="en-US" altLang="ja-JP" dirty="0"/>
              <a:t> (full particles)</a:t>
            </a:r>
          </a:p>
          <a:p>
            <a:r>
              <a:rPr lang="en-US" altLang="ja-JP" dirty="0"/>
              <a:t>           : 0.6 mm </a:t>
            </a:r>
            <a:r>
              <a:rPr lang="en-US" altLang="ja-JP" dirty="0" err="1"/>
              <a:t>mrad</a:t>
            </a:r>
            <a:r>
              <a:rPr lang="en-US" altLang="ja-JP" dirty="0"/>
              <a:t> (90% core)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054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 Clear beam at the SACLA injector</a:t>
            </a:r>
            <a:endParaRPr kumimoji="1" lang="ja-JP" altLang="en-US">
              <a:latin typeface="+mn-lt"/>
            </a:endParaRPr>
          </a:p>
        </p:txBody>
      </p:sp>
      <p:sp>
        <p:nvSpPr>
          <p:cNvPr id="33" name="テキスト ボックス 2">
            <a:extLst>
              <a:ext uri="{FF2B5EF4-FFF2-40B4-BE49-F238E27FC236}">
                <a16:creationId xmlns:a16="http://schemas.microsoft.com/office/drawing/2014/main" id="{C6834366-A558-134B-9F89-48A331639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4452" y="2771777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/>
          </a:p>
        </p:txBody>
      </p:sp>
      <p:pic>
        <p:nvPicPr>
          <p:cNvPr id="34" name="図 7" descr="01_SCM-INJ-238.png">
            <a:extLst>
              <a:ext uri="{FF2B5EF4-FFF2-40B4-BE49-F238E27FC236}">
                <a16:creationId xmlns:a16="http://schemas.microsoft.com/office/drawing/2014/main" id="{BF9A1767-60CC-6F42-91FD-6DEFB5637C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411" y="1820865"/>
            <a:ext cx="3997325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テキスト ボックス 9">
            <a:extLst>
              <a:ext uri="{FF2B5EF4-FFF2-40B4-BE49-F238E27FC236}">
                <a16:creationId xmlns:a16="http://schemas.microsoft.com/office/drawing/2014/main" id="{5B6BB9EC-49F3-6840-9E08-FB7F47B90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2234" y="5773740"/>
            <a:ext cx="44134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ja-JP" sz="1800" dirty="0">
                <a:latin typeface="+mn-lt"/>
              </a:rPr>
              <a:t>Hard edge and good uniformity is realized.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altLang="ja-JP" sz="1800" dirty="0">
                <a:latin typeface="+mn-lt"/>
              </a:rPr>
              <a:t>Low slice emittance ~0.4 mm </a:t>
            </a:r>
            <a:r>
              <a:rPr lang="en-US" altLang="ja-JP" sz="1800" dirty="0" err="1">
                <a:latin typeface="+mn-lt"/>
              </a:rPr>
              <a:t>mrad</a:t>
            </a:r>
            <a:r>
              <a:rPr lang="en-US" altLang="ja-JP" sz="1800" dirty="0">
                <a:latin typeface="+mn-lt"/>
              </a:rPr>
              <a:t> should be achieved. </a:t>
            </a:r>
          </a:p>
        </p:txBody>
      </p:sp>
      <p:pic>
        <p:nvPicPr>
          <p:cNvPr id="36" name="図 1" descr="XFEL-8Gev-OT3_7_1-PL_ページ_01.png">
            <a:extLst>
              <a:ext uri="{FF2B5EF4-FFF2-40B4-BE49-F238E27FC236}">
                <a16:creationId xmlns:a16="http://schemas.microsoft.com/office/drawing/2014/main" id="{414CCECC-424C-D141-9525-CFE1BBAA8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65" y="2109790"/>
            <a:ext cx="44577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80DB32FB-B443-D54D-8A64-AFF450BB718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059977" y="4629152"/>
            <a:ext cx="0" cy="3603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DF69434-16EC-5346-B753-BA5625E6D749}"/>
              </a:ext>
            </a:extLst>
          </p:cNvPr>
          <p:cNvSpPr txBox="1"/>
          <p:nvPr/>
        </p:nvSpPr>
        <p:spPr>
          <a:xfrm>
            <a:off x="3836140" y="4970465"/>
            <a:ext cx="11858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>
                <a:ea typeface="ＭＳ Ｐゴシック" charset="0"/>
                <a:cs typeface="ＭＳ Ｐゴシック" charset="0"/>
              </a:rPr>
              <a:t>CeB</a:t>
            </a:r>
            <a:r>
              <a:rPr lang="en-US" altLang="ja-JP" sz="1400" baseline="-25000" dirty="0">
                <a:ea typeface="ＭＳ Ｐゴシック" charset="0"/>
                <a:cs typeface="ＭＳ Ｐゴシック" charset="0"/>
              </a:rPr>
              <a:t>6</a:t>
            </a:r>
            <a:r>
              <a:rPr lang="en-US" altLang="ja-JP" sz="1400" dirty="0">
                <a:ea typeface="ＭＳ Ｐゴシック" charset="0"/>
                <a:cs typeface="ＭＳ Ｐゴシック" charset="0"/>
              </a:rPr>
              <a:t> Cathode</a:t>
            </a:r>
            <a:endParaRPr lang="ja-JP" altLang="en-US" sz="1400" dirty="0">
              <a:ea typeface="ＭＳ Ｐゴシック" charset="0"/>
              <a:cs typeface="ＭＳ Ｐゴシック" charset="0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753FB9CE-6A17-8A4C-94DF-549B458B25D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85215" y="4629152"/>
            <a:ext cx="0" cy="7921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5875197-A802-2447-ACB2-AAAD5CF4D673}"/>
              </a:ext>
            </a:extLst>
          </p:cNvPr>
          <p:cNvSpPr txBox="1"/>
          <p:nvPr/>
        </p:nvSpPr>
        <p:spPr>
          <a:xfrm>
            <a:off x="2188315" y="5473702"/>
            <a:ext cx="15462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Circular Collimator</a:t>
            </a:r>
          </a:p>
          <a:p>
            <a:pPr>
              <a:defRPr/>
            </a:pPr>
            <a:r>
              <a:rPr lang="en-US" altLang="ja-JP" sz="1400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(</a:t>
            </a:r>
            <a:r>
              <a:rPr lang="en-US" altLang="ja-JP" sz="1400" dirty="0">
                <a:solidFill>
                  <a:srgbClr val="FF0000"/>
                </a:solidFill>
                <a:latin typeface="Symbol" charset="2"/>
                <a:ea typeface="ＭＳ Ｐゴシック" charset="0"/>
                <a:cs typeface="Symbol" charset="2"/>
              </a:rPr>
              <a:t>f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0"/>
                <a:cs typeface="ＭＳ Ｐゴシック" charset="0"/>
              </a:rPr>
              <a:t>4 mm typical)</a:t>
            </a:r>
            <a:endParaRPr lang="ja-JP" altLang="en-US" sz="1400" dirty="0">
              <a:solidFill>
                <a:srgbClr val="FF0000"/>
              </a:solidFill>
              <a:ea typeface="ＭＳ Ｐゴシック" charset="0"/>
              <a:cs typeface="ＭＳ Ｐゴシック" charset="0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A6EF35A7-F8A8-1D4C-B1EF-FDA0412CC59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124940" y="4629152"/>
            <a:ext cx="0" cy="5048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1ED2CA5-F39D-8B44-9765-055D800973BA}"/>
              </a:ext>
            </a:extLst>
          </p:cNvPr>
          <p:cNvSpPr txBox="1"/>
          <p:nvPr/>
        </p:nvSpPr>
        <p:spPr>
          <a:xfrm>
            <a:off x="2909040" y="5186365"/>
            <a:ext cx="12747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>
                <a:ea typeface="ＭＳ Ｐゴシック" charset="0"/>
                <a:cs typeface="ＭＳ Ｐゴシック" charset="0"/>
              </a:rPr>
              <a:t>Beam Chopper</a:t>
            </a:r>
            <a:endParaRPr lang="ja-JP" altLang="en-US" sz="1400" dirty="0">
              <a:ea typeface="ＭＳ Ｐゴシック" charset="0"/>
              <a:cs typeface="ＭＳ Ｐゴシック" charset="0"/>
            </a:endParaRP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A8A5BA5C-B9AA-A44B-A0E9-B0216DCCA7C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915265" y="4629152"/>
            <a:ext cx="0" cy="3603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4B6C589-A3BF-514D-AAA7-70F30302C4B9}"/>
              </a:ext>
            </a:extLst>
          </p:cNvPr>
          <p:cNvSpPr txBox="1"/>
          <p:nvPr/>
        </p:nvSpPr>
        <p:spPr>
          <a:xfrm>
            <a:off x="1540615" y="4989515"/>
            <a:ext cx="8001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 err="1">
                <a:ea typeface="ＭＳ Ｐゴシック" charset="0"/>
                <a:cs typeface="ＭＳ Ｐゴシック" charset="0"/>
              </a:rPr>
              <a:t>Buncher</a:t>
            </a:r>
            <a:endParaRPr lang="ja-JP" altLang="en-US" sz="14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7CF3321-61BF-2541-B837-441D48E36A23}"/>
              </a:ext>
            </a:extLst>
          </p:cNvPr>
          <p:cNvSpPr txBox="1"/>
          <p:nvPr/>
        </p:nvSpPr>
        <p:spPr>
          <a:xfrm>
            <a:off x="459527" y="5473702"/>
            <a:ext cx="16033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>
                <a:ea typeface="ＭＳ Ｐゴシック" charset="0"/>
                <a:cs typeface="ＭＳ Ｐゴシック" charset="0"/>
              </a:rPr>
              <a:t>Screen Monitor</a:t>
            </a:r>
          </a:p>
          <a:p>
            <a:pPr>
              <a:defRPr/>
            </a:pPr>
            <a:r>
              <a:rPr lang="en-US" altLang="ja-JP" sz="1400" dirty="0">
                <a:ea typeface="ＭＳ Ｐゴシック" charset="0"/>
                <a:cs typeface="ＭＳ Ｐゴシック" charset="0"/>
              </a:rPr>
              <a:t>(Alumina Ceramics) </a:t>
            </a:r>
            <a:endParaRPr lang="ja-JP" altLang="en-US" sz="1400" dirty="0">
              <a:ea typeface="ＭＳ Ｐゴシック" charset="0"/>
              <a:cs typeface="ＭＳ Ｐゴシック" charset="0"/>
            </a:endParaRP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EDBBD957-75F4-C041-A5C7-D9430923635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926252" y="4629152"/>
            <a:ext cx="0" cy="7921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F94608D7-FF27-304A-888C-FFD22418E6E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44098" y="5060952"/>
            <a:ext cx="9366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BD7A72B-9523-9649-9255-837A994544E7}"/>
              </a:ext>
            </a:extLst>
          </p:cNvPr>
          <p:cNvSpPr txBox="1"/>
          <p:nvPr/>
        </p:nvSpPr>
        <p:spPr>
          <a:xfrm>
            <a:off x="6980636" y="5013327"/>
            <a:ext cx="542925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dirty="0">
                <a:ea typeface="ＭＳ Ｐゴシック" charset="0"/>
                <a:cs typeface="ＭＳ Ｐゴシック" charset="0"/>
              </a:rPr>
              <a:t>5 mm</a:t>
            </a:r>
            <a:endParaRPr lang="ja-JP" altLang="en-US" sz="1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5525BCF0-57C9-1D4C-A034-A7191B79C180}"/>
              </a:ext>
            </a:extLst>
          </p:cNvPr>
          <p:cNvSpPr/>
          <p:nvPr/>
        </p:nvSpPr>
        <p:spPr>
          <a:xfrm>
            <a:off x="2475652" y="1893890"/>
            <a:ext cx="1296988" cy="5762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7435090-AAE1-3E40-BE75-41E95C6B50C4}"/>
              </a:ext>
            </a:extLst>
          </p:cNvPr>
          <p:cNvSpPr/>
          <p:nvPr/>
        </p:nvSpPr>
        <p:spPr>
          <a:xfrm>
            <a:off x="964352" y="4341815"/>
            <a:ext cx="3024188" cy="222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8FCD25D4-A5DC-EF4E-ABE3-69023445B45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620115" y="1965327"/>
            <a:ext cx="1081087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022FFEF-E985-A744-BB40-6880E6BB130C}"/>
              </a:ext>
            </a:extLst>
          </p:cNvPr>
          <p:cNvSpPr txBox="1"/>
          <p:nvPr/>
        </p:nvSpPr>
        <p:spPr>
          <a:xfrm>
            <a:off x="2836015" y="1690690"/>
            <a:ext cx="546100" cy="2809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400" dirty="0">
                <a:ea typeface="ＭＳ Ｐゴシック" charset="0"/>
                <a:cs typeface="ＭＳ Ｐゴシック" charset="0"/>
              </a:rPr>
              <a:t>Beam</a:t>
            </a:r>
            <a:endParaRPr lang="ja-JP" altLang="en-US" sz="14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1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2757826"/>
            <a:ext cx="8543925" cy="134234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>
                <a:latin typeface="+mn-lt"/>
              </a:rPr>
              <a:t>A problem and a solution of the </a:t>
            </a:r>
            <a:r>
              <a:rPr lang="en-US" altLang="ja-JP" dirty="0">
                <a:latin typeface="+mn-lt"/>
              </a:rPr>
              <a:t>SACLA’s </a:t>
            </a:r>
            <a:r>
              <a:rPr kumimoji="1" lang="en-US" altLang="ja-JP" dirty="0">
                <a:latin typeface="+mn-lt"/>
              </a:rPr>
              <a:t>CeB</a:t>
            </a:r>
            <a:r>
              <a:rPr kumimoji="1" lang="en-US" altLang="ja-JP" baseline="-25000" dirty="0">
                <a:latin typeface="+mn-lt"/>
              </a:rPr>
              <a:t>6</a:t>
            </a:r>
            <a:r>
              <a:rPr kumimoji="1" lang="en-US" altLang="ja-JP" dirty="0">
                <a:latin typeface="+mn-lt"/>
              </a:rPr>
              <a:t> gun</a:t>
            </a:r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7790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Cathode l</a:t>
            </a:r>
            <a:r>
              <a:rPr kumimoji="1" lang="en-US" altLang="ja-JP" dirty="0">
                <a:latin typeface="+mn-lt"/>
              </a:rPr>
              <a:t>ifetime problem at SACLA</a:t>
            </a:r>
            <a:endParaRPr kumimoji="1" lang="ja-JP" altLang="en-US">
              <a:latin typeface="+mn-lt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962BEDE8-8C9E-D14A-8871-2A07A657D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661" y="1555565"/>
            <a:ext cx="6006078" cy="3728493"/>
          </a:xfrm>
          <a:prstGeom prst="rect">
            <a:avLst/>
          </a:prstGeom>
        </p:spPr>
      </p:pic>
      <p:sp>
        <p:nvSpPr>
          <p:cNvPr id="24" name="テキスト ボックス 9">
            <a:extLst>
              <a:ext uri="{FF2B5EF4-FFF2-40B4-BE49-F238E27FC236}">
                <a16:creationId xmlns:a16="http://schemas.microsoft.com/office/drawing/2014/main" id="{7DE075C5-BC1F-1748-8DB6-7B6031975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73" y="5227553"/>
            <a:ext cx="86023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Cathode emission lifetime is restricted to 1-year at SACLA in spite of 2 or 3 years lifetime at the prototype accelerator SCSS.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Backward flow of the electrons from the L-band accelerator may be a source of the short lifetime.</a:t>
            </a:r>
          </a:p>
        </p:txBody>
      </p:sp>
      <p:sp>
        <p:nvSpPr>
          <p:cNvPr id="7" name="円弧 6">
            <a:extLst>
              <a:ext uri="{FF2B5EF4-FFF2-40B4-BE49-F238E27FC236}">
                <a16:creationId xmlns:a16="http://schemas.microsoft.com/office/drawing/2014/main" id="{F32EE961-937A-AD48-A8BC-752018CA47A2}"/>
              </a:ext>
            </a:extLst>
          </p:cNvPr>
          <p:cNvSpPr/>
          <p:nvPr/>
        </p:nvSpPr>
        <p:spPr>
          <a:xfrm flipV="1">
            <a:off x="6146158" y="365127"/>
            <a:ext cx="1203767" cy="1984530"/>
          </a:xfrm>
          <a:prstGeom prst="arc">
            <a:avLst/>
          </a:prstGeom>
          <a:ln w="254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9E4CA34-EA76-8341-B78E-2BA8FB7ECE3D}"/>
              </a:ext>
            </a:extLst>
          </p:cNvPr>
          <p:cNvSpPr txBox="1"/>
          <p:nvPr/>
        </p:nvSpPr>
        <p:spPr>
          <a:xfrm>
            <a:off x="7770523" y="1287942"/>
            <a:ext cx="1941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Power (temperature)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explosion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05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1D particle simulation of the SACLA injector</a:t>
            </a:r>
            <a:endParaRPr kumimoji="1" lang="ja-JP" altLang="en-US">
              <a:latin typeface="+mn-lt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BEBACD4-0683-A240-B15D-6651A60B0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72" y="1967961"/>
            <a:ext cx="3049425" cy="30199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0722CFE-9D71-2D46-A6A6-8829462FE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8628" y="1967961"/>
            <a:ext cx="3049425" cy="301992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402B816-D892-9C46-8288-56BC2C9B6E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483" y="1967961"/>
            <a:ext cx="3049425" cy="301992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5431826-15BE-4047-8261-85FAD55BB708}"/>
              </a:ext>
            </a:extLst>
          </p:cNvPr>
          <p:cNvSpPr txBox="1"/>
          <p:nvPr/>
        </p:nvSpPr>
        <p:spPr>
          <a:xfrm>
            <a:off x="478934" y="2005830"/>
            <a:ext cx="1179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Energy (MeV)</a:t>
            </a:r>
            <a:endParaRPr kumimoji="1" lang="ja-JP" altLang="en-US" sz="14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4F3C009-29FC-C341-9DEF-EBAEF3C06B08}"/>
              </a:ext>
            </a:extLst>
          </p:cNvPr>
          <p:cNvSpPr txBox="1"/>
          <p:nvPr/>
        </p:nvSpPr>
        <p:spPr>
          <a:xfrm>
            <a:off x="2624139" y="4481072"/>
            <a:ext cx="5597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Z (m)</a:t>
            </a:r>
            <a:endParaRPr kumimoji="1" lang="ja-JP" altLang="en-US" sz="14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46C7DA-6670-B145-8FA8-5718B49EB68D}"/>
              </a:ext>
            </a:extLst>
          </p:cNvPr>
          <p:cNvSpPr txBox="1"/>
          <p:nvPr/>
        </p:nvSpPr>
        <p:spPr>
          <a:xfrm>
            <a:off x="2670508" y="200583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10 ns</a:t>
            </a:r>
            <a:endParaRPr kumimoji="1" lang="ja-JP" altLang="en-US" sz="140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842EAA6-3976-3A47-BE66-252E0AE50B60}"/>
              </a:ext>
            </a:extLst>
          </p:cNvPr>
          <p:cNvSpPr txBox="1"/>
          <p:nvPr/>
        </p:nvSpPr>
        <p:spPr>
          <a:xfrm>
            <a:off x="5899760" y="200583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2</a:t>
            </a:r>
            <a:r>
              <a:rPr kumimoji="1" lang="en-US" altLang="ja-JP" sz="1400" dirty="0"/>
              <a:t>0 ns</a:t>
            </a:r>
            <a:endParaRPr kumimoji="1" lang="ja-JP" altLang="en-US" sz="140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50EC15-C62D-B546-8651-3729C0981A1C}"/>
              </a:ext>
            </a:extLst>
          </p:cNvPr>
          <p:cNvSpPr txBox="1"/>
          <p:nvPr/>
        </p:nvSpPr>
        <p:spPr>
          <a:xfrm>
            <a:off x="9129013" y="202186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3</a:t>
            </a:r>
            <a:r>
              <a:rPr kumimoji="1" lang="en-US" altLang="ja-JP" sz="1400" dirty="0"/>
              <a:t>0 ns</a:t>
            </a:r>
            <a:endParaRPr kumimoji="1" lang="ja-JP" altLang="en-US" sz="14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1594C05-CD3F-3743-B804-A1ADD226A087}"/>
              </a:ext>
            </a:extLst>
          </p:cNvPr>
          <p:cNvSpPr txBox="1"/>
          <p:nvPr/>
        </p:nvSpPr>
        <p:spPr>
          <a:xfrm>
            <a:off x="4608326" y="4125167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1"/>
                </a:solidFill>
              </a:rPr>
              <a:t>L-band in</a:t>
            </a:r>
            <a:endParaRPr kumimoji="1" lang="ja-JP" altLang="en-US" sz="1400">
              <a:solidFill>
                <a:schemeClr val="accent1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12998DC-138A-F94E-A82B-D5CDF1A6069D}"/>
              </a:ext>
            </a:extLst>
          </p:cNvPr>
          <p:cNvCxnSpPr>
            <a:cxnSpLocks/>
          </p:cNvCxnSpPr>
          <p:nvPr/>
        </p:nvCxnSpPr>
        <p:spPr>
          <a:xfrm>
            <a:off x="5005372" y="4418389"/>
            <a:ext cx="1" cy="35292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792E8151-E166-2E48-9F95-B97EC89E18A4}"/>
              </a:ext>
            </a:extLst>
          </p:cNvPr>
          <p:cNvCxnSpPr>
            <a:cxnSpLocks/>
          </p:cNvCxnSpPr>
          <p:nvPr/>
        </p:nvCxnSpPr>
        <p:spPr>
          <a:xfrm flipH="1">
            <a:off x="7531104" y="3388515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7765BD4-3297-814F-BFB0-81412891FA13}"/>
              </a:ext>
            </a:extLst>
          </p:cNvPr>
          <p:cNvSpPr txBox="1"/>
          <p:nvPr/>
        </p:nvSpPr>
        <p:spPr>
          <a:xfrm>
            <a:off x="7181482" y="3009760"/>
            <a:ext cx="125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Backward flow</a:t>
            </a:r>
            <a:endParaRPr kumimoji="1" lang="ja-JP" altLang="en-US" sz="1400">
              <a:solidFill>
                <a:srgbClr val="0070C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0CAD611-15DC-7849-B2AA-93D788AE41F8}"/>
              </a:ext>
            </a:extLst>
          </p:cNvPr>
          <p:cNvSpPr txBox="1"/>
          <p:nvPr/>
        </p:nvSpPr>
        <p:spPr>
          <a:xfrm>
            <a:off x="4132057" y="3252027"/>
            <a:ext cx="920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Reflection</a:t>
            </a:r>
            <a:endParaRPr kumimoji="1" lang="ja-JP" altLang="en-US" sz="1400">
              <a:solidFill>
                <a:srgbClr val="0070C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E3DD38-9C71-7D4D-BB26-B482E950ADB5}"/>
              </a:ext>
            </a:extLst>
          </p:cNvPr>
          <p:cNvSpPr txBox="1"/>
          <p:nvPr/>
        </p:nvSpPr>
        <p:spPr>
          <a:xfrm>
            <a:off x="490374" y="3676828"/>
            <a:ext cx="2206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Particle number</a:t>
            </a:r>
            <a:r>
              <a:rPr lang="ja-JP" altLang="en-US" sz="1400"/>
              <a:t>：</a:t>
            </a:r>
            <a:r>
              <a:rPr lang="en-US" altLang="ja-JP" sz="1400" dirty="0"/>
              <a:t>10001</a:t>
            </a:r>
          </a:p>
          <a:p>
            <a:r>
              <a:rPr kumimoji="1" lang="en-US" altLang="ja-JP" sz="1400" dirty="0"/>
              <a:t>Initial bunch length</a:t>
            </a:r>
            <a:r>
              <a:rPr kumimoji="1" lang="ja-JP" altLang="en-US" sz="1400"/>
              <a:t>：</a:t>
            </a:r>
            <a:r>
              <a:rPr kumimoji="1" lang="en-US" altLang="ja-JP" sz="1400" dirty="0"/>
              <a:t>1.8 ns</a:t>
            </a:r>
            <a:endParaRPr kumimoji="1" lang="ja-JP" altLang="en-US" sz="14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00851FE-8A2A-2C41-B616-FEADCE550712}"/>
              </a:ext>
            </a:extLst>
          </p:cNvPr>
          <p:cNvSpPr txBox="1"/>
          <p:nvPr/>
        </p:nvSpPr>
        <p:spPr>
          <a:xfrm>
            <a:off x="665583" y="4135839"/>
            <a:ext cx="1704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accent1"/>
                </a:solidFill>
              </a:rPr>
              <a:t>G</a:t>
            </a:r>
            <a:r>
              <a:rPr kumimoji="1" lang="en-US" altLang="ja-JP" sz="1400" dirty="0">
                <a:solidFill>
                  <a:schemeClr val="accent1"/>
                </a:solidFill>
              </a:rPr>
              <a:t>un exit (Collimator)</a:t>
            </a:r>
            <a:endParaRPr kumimoji="1" lang="ja-JP" altLang="en-US" sz="1400">
              <a:solidFill>
                <a:schemeClr val="accent1"/>
              </a:solidFill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17C95DA-1385-854B-82A1-E26FDCB76220}"/>
              </a:ext>
            </a:extLst>
          </p:cNvPr>
          <p:cNvCxnSpPr>
            <a:cxnSpLocks/>
          </p:cNvCxnSpPr>
          <p:nvPr/>
        </p:nvCxnSpPr>
        <p:spPr>
          <a:xfrm>
            <a:off x="1471707" y="4429061"/>
            <a:ext cx="1" cy="35292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9">
            <a:extLst>
              <a:ext uri="{FF2B5EF4-FFF2-40B4-BE49-F238E27FC236}">
                <a16:creationId xmlns:a16="http://schemas.microsoft.com/office/drawing/2014/main" id="{5F807318-CECF-6F47-B9D2-DE63DCFBC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73" y="5259009"/>
            <a:ext cx="86023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1-dimensional particle simulation without space charge.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High-energy electrons can flow backward and cause damage to the cathode.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Beam kicker installed in front of the L-band accelerator will remove the backward electrons.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B8F57A1-0170-6146-955E-1C047BE38F71}"/>
              </a:ext>
            </a:extLst>
          </p:cNvPr>
          <p:cNvSpPr txBox="1"/>
          <p:nvPr/>
        </p:nvSpPr>
        <p:spPr>
          <a:xfrm>
            <a:off x="6855658" y="3801491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10 </a:t>
            </a:r>
            <a:r>
              <a:rPr lang="en-US" altLang="ja-JP" sz="1100" dirty="0"/>
              <a:t>MeV</a:t>
            </a:r>
            <a:endParaRPr kumimoji="1" lang="ja-JP" altLang="en-US" sz="11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4C6F3D-B83B-D546-9A23-4356A2A93AA5}"/>
              </a:ext>
            </a:extLst>
          </p:cNvPr>
          <p:cNvSpPr txBox="1"/>
          <p:nvPr/>
        </p:nvSpPr>
        <p:spPr>
          <a:xfrm>
            <a:off x="6855658" y="4191885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/>
              <a:t>2</a:t>
            </a:r>
            <a:r>
              <a:rPr kumimoji="1" lang="en-US" altLang="ja-JP" sz="1100" dirty="0"/>
              <a:t>0 </a:t>
            </a:r>
            <a:r>
              <a:rPr lang="en-US" altLang="ja-JP" sz="1100" dirty="0"/>
              <a:t>MeV</a:t>
            </a:r>
            <a:endParaRPr kumimoji="1" lang="ja-JP" altLang="en-US" sz="11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3BBC10A-4015-D243-92F3-65121FE7C6FA}"/>
              </a:ext>
            </a:extLst>
          </p:cNvPr>
          <p:cNvSpPr txBox="1"/>
          <p:nvPr/>
        </p:nvSpPr>
        <p:spPr>
          <a:xfrm>
            <a:off x="6855658" y="4570313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30 </a:t>
            </a:r>
            <a:r>
              <a:rPr lang="en-US" altLang="ja-JP" sz="1100" dirty="0"/>
              <a:t>MeV</a:t>
            </a:r>
            <a:endParaRPr kumimoji="1" lang="ja-JP" altLang="en-US" sz="1100"/>
          </a:p>
        </p:txBody>
      </p:sp>
    </p:spTree>
    <p:extLst>
      <p:ext uri="{BB962C8B-B14F-4D97-AF65-F5344CB8AC3E}">
        <p14:creationId xmlns:p14="http://schemas.microsoft.com/office/powerpoint/2010/main" val="77397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n-lt"/>
              </a:rPr>
              <a:t>Outline</a:t>
            </a:r>
            <a:endParaRPr kumimoji="1" lang="ja-JP" altLang="en-US">
              <a:latin typeface="+mn-lt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ED917F-9701-6840-A4E8-7591629A9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643436" cy="435133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Overview of the x-ray free-electron laser facility, SACLA</a:t>
            </a:r>
            <a:endParaRPr lang="en-US" altLang="ja-JP" dirty="0"/>
          </a:p>
          <a:p>
            <a:r>
              <a:rPr lang="en-US" altLang="ja-JP" dirty="0"/>
              <a:t>CeB</a:t>
            </a:r>
            <a:r>
              <a:rPr lang="en-US" altLang="ja-JP" baseline="-25000" dirty="0"/>
              <a:t>6</a:t>
            </a:r>
            <a:r>
              <a:rPr lang="en-US" altLang="ja-JP" dirty="0"/>
              <a:t> thermionic gun</a:t>
            </a:r>
          </a:p>
          <a:p>
            <a:r>
              <a:rPr lang="en-US" altLang="ja-JP" dirty="0"/>
              <a:t>A problem and a solution of the SACLA’s CeB</a:t>
            </a:r>
            <a:r>
              <a:rPr lang="en-US" altLang="ja-JP" baseline="-25000" dirty="0"/>
              <a:t>6</a:t>
            </a:r>
            <a:r>
              <a:rPr lang="en-US" altLang="ja-JP" dirty="0"/>
              <a:t> gun</a:t>
            </a:r>
            <a:endParaRPr kumimoji="1" lang="en-US" altLang="ja-JP" dirty="0"/>
          </a:p>
          <a:p>
            <a:r>
              <a:rPr kumimoji="1" lang="en-US" altLang="ja-JP" dirty="0"/>
              <a:t>Future perspective</a:t>
            </a:r>
          </a:p>
        </p:txBody>
      </p:sp>
    </p:spTree>
    <p:extLst>
      <p:ext uri="{BB962C8B-B14F-4D97-AF65-F5344CB8AC3E}">
        <p14:creationId xmlns:p14="http://schemas.microsoft.com/office/powerpoint/2010/main" val="3332793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CIItEh2Tvg2UBpJw.mp4">
            <a:hlinkClick r:id="" action="ppaction://media"/>
            <a:extLst>
              <a:ext uri="{FF2B5EF4-FFF2-40B4-BE49-F238E27FC236}">
                <a16:creationId xmlns:a16="http://schemas.microsoft.com/office/drawing/2014/main" id="{9A00C93E-899E-424F-B810-0EC4849E767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79483" y="240699"/>
            <a:ext cx="6458953" cy="638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1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0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64" y="365127"/>
            <a:ext cx="8768072" cy="1325563"/>
          </a:xfrm>
        </p:spPr>
        <p:txBody>
          <a:bodyPr/>
          <a:lstStyle/>
          <a:p>
            <a:r>
              <a:rPr lang="en-US" altLang="ja-JP" dirty="0">
                <a:latin typeface="+mn-lt"/>
              </a:rPr>
              <a:t>Impure bunch sweeper</a:t>
            </a:r>
            <a:endParaRPr kumimoji="1" lang="ja-JP" altLang="en-US">
              <a:latin typeface="+mn-lt"/>
            </a:endParaRPr>
          </a:p>
        </p:txBody>
      </p:sp>
      <p:sp>
        <p:nvSpPr>
          <p:cNvPr id="21" name="テキスト ボックス 9">
            <a:extLst>
              <a:ext uri="{FF2B5EF4-FFF2-40B4-BE49-F238E27FC236}">
                <a16:creationId xmlns:a16="http://schemas.microsoft.com/office/drawing/2014/main" id="{5F807318-CECF-6F47-B9D2-DE63DCFBC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73" y="5120109"/>
            <a:ext cx="8602363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An impure bunch sweeper was installed in front of the L-band injector </a:t>
            </a:r>
            <a:r>
              <a:rPr lang="en-US" altLang="ja-JP" sz="2000" dirty="0" err="1">
                <a:latin typeface="+mn-lt"/>
              </a:rPr>
              <a:t>linac</a:t>
            </a:r>
            <a:r>
              <a:rPr lang="en-US" altLang="ja-JP" sz="2000" dirty="0">
                <a:latin typeface="+mn-lt"/>
              </a:rPr>
              <a:t> to sweep out the unwanted bunch tail in this summer.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This was introduced to remove electron</a:t>
            </a:r>
            <a:r>
              <a:rPr lang="ja-JP" altLang="en-US" sz="2000">
                <a:latin typeface="+mn-lt"/>
              </a:rPr>
              <a:t> </a:t>
            </a:r>
            <a:r>
              <a:rPr lang="en-US" altLang="ja-JP" sz="2000" dirty="0">
                <a:latin typeface="+mn-lt"/>
              </a:rPr>
              <a:t>contaminations that mix in empty buckets in the storage ring.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latin typeface="+mn-lt"/>
              </a:rPr>
              <a:t>The sweeper will work as a backward electron kicker.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AB39D88-5CE4-654D-AE6E-2A27908D9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87792" y="1908430"/>
            <a:ext cx="3593865" cy="269539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1BC49C8A-620E-FC4A-8E25-A7F4C8F64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80" y="1305440"/>
            <a:ext cx="5509268" cy="389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698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2757826"/>
            <a:ext cx="8543925" cy="1342348"/>
          </a:xfrm>
        </p:spPr>
        <p:txBody>
          <a:bodyPr/>
          <a:lstStyle/>
          <a:p>
            <a:pPr algn="ctr"/>
            <a:r>
              <a:rPr kumimoji="1" lang="en-US" altLang="ja-JP" dirty="0">
                <a:latin typeface="+mn-lt"/>
              </a:rPr>
              <a:t>Future perspective</a:t>
            </a:r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0661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Future perspective</a:t>
            </a:r>
            <a:endParaRPr kumimoji="1" lang="ja-JP" altLang="en-US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コンテンツ プレースホルダー 2">
                <a:extLst>
                  <a:ext uri="{FF2B5EF4-FFF2-40B4-BE49-F238E27FC236}">
                    <a16:creationId xmlns:a16="http://schemas.microsoft.com/office/drawing/2014/main" id="{56EF1D7B-F0D9-014B-990A-48FF59E311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038" y="1825625"/>
                <a:ext cx="8543925" cy="4351338"/>
              </a:xfrm>
            </p:spPr>
            <p:txBody>
              <a:bodyPr>
                <a:noAutofit/>
              </a:bodyPr>
              <a:lstStyle/>
              <a:p>
                <a:r>
                  <a:rPr lang="en-US" altLang="ja-JP" sz="2400" dirty="0"/>
                  <a:t>Future XFELs require extremely small emittance (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0.1 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ja-JP" sz="2400" dirty="0"/>
                  <a:t>).</a:t>
                </a:r>
              </a:p>
              <a:p>
                <a:r>
                  <a:rPr lang="en-US" altLang="ja-JP" sz="2400" dirty="0"/>
                  <a:t>Emittance relation: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altLang="ja-JP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altLang="ja-JP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en-US" altLang="ja-JP" sz="24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altLang="ja-JP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r>
                  <a:rPr lang="en-US" altLang="ja-JP" sz="2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altLang="ja-JP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𝑐𝑎𝑡h𝑜𝑑𝑒</m:t>
                    </m:r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𝑟𝑎𝑑𝑖𝑢𝑠</m:t>
                    </m:r>
                  </m:oMath>
                </a14:m>
                <a:r>
                  <a:rPr lang="en-US" altLang="ja-JP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    </a:t>
                </a:r>
                <a14:m>
                  <m:oMath xmlns:m="http://schemas.openxmlformats.org/officeDocument/2006/math"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𝑡𝑒𝑚𝑝𝑒𝑡𝑎𝑡𝑢𝑟𝑒</m:t>
                    </m:r>
                  </m:oMath>
                </a14:m>
                <a:endParaRPr lang="en-US" altLang="ja-JP" sz="2400" dirty="0"/>
              </a:p>
              <a:p>
                <a:r>
                  <a:rPr lang="en-US" altLang="ja-JP" sz="2400" dirty="0"/>
                  <a:t>Lowering the operation temperature is not effective to achieve a lower emittance due to square root function.</a:t>
                </a:r>
              </a:p>
              <a:p>
                <a:r>
                  <a:rPr lang="en-US" altLang="ja-JP" sz="2400" dirty="0">
                    <a:solidFill>
                      <a:srgbClr val="FF0000"/>
                    </a:solidFill>
                  </a:rPr>
                  <a:t>Making the cathode size smaller is important.</a:t>
                </a:r>
                <a:endParaRPr lang="ja-JP" altLang="en-US" sz="2400">
                  <a:solidFill>
                    <a:srgbClr val="FF0000"/>
                  </a:solidFill>
                </a:endParaRPr>
              </a:p>
              <a:p>
                <a:pPr algn="just"/>
                <a:r>
                  <a:rPr lang="en-US" altLang="ja-JP" sz="2400" dirty="0"/>
                  <a:t>In return for the small cathode size, extremely high-density of thermionic emission is required (</a:t>
                </a:r>
                <a14:m>
                  <m:oMath xmlns:m="http://schemas.openxmlformats.org/officeDocument/2006/math">
                    <m:r>
                      <a:rPr lang="en-US" altLang="ja-JP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100 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ja-JP" sz="2400" dirty="0"/>
                  <a:t>).</a:t>
                </a:r>
              </a:p>
              <a:p>
                <a:pPr algn="just"/>
                <a:r>
                  <a:rPr lang="en-US" altLang="ja-JP" sz="2400" dirty="0"/>
                  <a:t>CeB</a:t>
                </a:r>
                <a:r>
                  <a:rPr lang="en-US" altLang="ja-JP" sz="2400" baseline="-25000" dirty="0"/>
                  <a:t>6</a:t>
                </a:r>
                <a:r>
                  <a:rPr lang="en-US" altLang="ja-JP" sz="2400" dirty="0"/>
                  <a:t> cathode has a possibility to produce such a high-density low-emittance beam, if a higher-gradient electric field is applied on the cathode surface.</a:t>
                </a:r>
              </a:p>
              <a:p>
                <a:pPr algn="just"/>
                <a:r>
                  <a:rPr lang="en-US" altLang="ja-JP" sz="2400" dirty="0"/>
                  <a:t>Search for new-type thermionic cathodes is also important.</a:t>
                </a:r>
              </a:p>
            </p:txBody>
          </p:sp>
        </mc:Choice>
        <mc:Fallback xmlns="">
          <p:sp>
            <p:nvSpPr>
              <p:cNvPr id="8" name="コンテンツ プレースホルダー 2">
                <a:extLst>
                  <a:ext uri="{FF2B5EF4-FFF2-40B4-BE49-F238E27FC236}">
                    <a16:creationId xmlns:a16="http://schemas.microsoft.com/office/drawing/2014/main" id="{56EF1D7B-F0D9-014B-990A-48FF59E311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038" y="1825625"/>
                <a:ext cx="8543925" cy="4351338"/>
              </a:xfrm>
              <a:blipFill>
                <a:blip r:embed="rId2"/>
                <a:stretch>
                  <a:fillRect l="-892" t="-2047" r="-1040" b="-1403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7338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+mn-lt"/>
              </a:rPr>
              <a:t>Summary</a:t>
            </a:r>
            <a:endParaRPr kumimoji="1" lang="ja-JP" altLang="en-US">
              <a:latin typeface="+mn-lt"/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56EF1D7B-F0D9-014B-990A-48FF59E31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</p:spPr>
        <p:txBody>
          <a:bodyPr>
            <a:noAutofit/>
          </a:bodyPr>
          <a:lstStyle/>
          <a:p>
            <a:r>
              <a:rPr lang="en-US" altLang="ja-JP" dirty="0"/>
              <a:t>CeB</a:t>
            </a:r>
            <a:r>
              <a:rPr lang="en-US" altLang="ja-JP" baseline="-25000" dirty="0"/>
              <a:t>6</a:t>
            </a:r>
            <a:r>
              <a:rPr lang="en-US" altLang="ja-JP" dirty="0"/>
              <a:t> thermionic gun has been </a:t>
            </a:r>
            <a:r>
              <a:rPr lang="en-US" altLang="ja-JP" dirty="0" err="1"/>
              <a:t>derivering</a:t>
            </a:r>
            <a:r>
              <a:rPr lang="en-US" altLang="ja-JP" dirty="0"/>
              <a:t> low-emittance high-intensity electron beams for SACLA for 10 years.</a:t>
            </a:r>
          </a:p>
          <a:p>
            <a:pPr algn="just"/>
            <a:r>
              <a:rPr lang="en-US" altLang="ja-JP" dirty="0"/>
              <a:t>Cathode lifetime problem may be solved by removing or reducing the backward high-energy electrons from the injector </a:t>
            </a:r>
            <a:r>
              <a:rPr lang="en-US" altLang="ja-JP" dirty="0" err="1"/>
              <a:t>linac</a:t>
            </a:r>
            <a:r>
              <a:rPr lang="en-US" altLang="ja-JP" dirty="0"/>
              <a:t>.</a:t>
            </a:r>
          </a:p>
          <a:p>
            <a:pPr algn="just"/>
            <a:r>
              <a:rPr lang="en-US" altLang="ja-JP" dirty="0"/>
              <a:t>Reducing an emittance of the cathode is essential to increase an XFEL output. The CeB</a:t>
            </a:r>
            <a:r>
              <a:rPr lang="en-US" altLang="ja-JP" baseline="-25000" dirty="0"/>
              <a:t>6</a:t>
            </a:r>
            <a:r>
              <a:rPr lang="en-US" altLang="ja-JP" dirty="0"/>
              <a:t> gun should have a possibility.</a:t>
            </a:r>
          </a:p>
        </p:txBody>
      </p:sp>
    </p:spTree>
    <p:extLst>
      <p:ext uri="{BB962C8B-B14F-4D97-AF65-F5344CB8AC3E}">
        <p14:creationId xmlns:p14="http://schemas.microsoft.com/office/powerpoint/2010/main" val="60195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2757826"/>
            <a:ext cx="8543925" cy="1342348"/>
          </a:xfrm>
        </p:spPr>
        <p:txBody>
          <a:bodyPr/>
          <a:lstStyle/>
          <a:p>
            <a:pPr algn="ctr"/>
            <a:r>
              <a:rPr kumimoji="1" lang="en-US" altLang="ja-JP" dirty="0">
                <a:latin typeface="+mn-lt"/>
              </a:rPr>
              <a:t>Overview of the x-ray free-electron laser facility SACLA</a:t>
            </a:r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321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259" y="365127"/>
            <a:ext cx="8911365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X-ray free-electron laser facility, SACLA</a:t>
            </a:r>
            <a:endParaRPr kumimoji="1" lang="ja-JP" altLang="en-US">
              <a:latin typeface="+mn-lt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D27DF6A-4C06-FF40-A838-3549627EA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451" y="1690690"/>
            <a:ext cx="7149098" cy="477102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BECD4E-964B-0146-B93E-E2D605A88C81}"/>
              </a:ext>
            </a:extLst>
          </p:cNvPr>
          <p:cNvSpPr txBox="1"/>
          <p:nvPr/>
        </p:nvSpPr>
        <p:spPr>
          <a:xfrm>
            <a:off x="2978212" y="1943838"/>
            <a:ext cx="4169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SPring-8 storage ring </a:t>
            </a:r>
            <a:r>
              <a:rPr lang="en-US" altLang="ja-JP" sz="20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(8 </a:t>
            </a:r>
            <a:r>
              <a:rPr lang="en-US" altLang="ja-JP" sz="2000" dirty="0" err="1">
                <a:solidFill>
                  <a:schemeClr val="bg1"/>
                </a:solidFill>
                <a:ea typeface="ヒラギノ角ゴ Pro W3"/>
                <a:cs typeface="ヒラギノ角ゴ Pro W3"/>
              </a:rPr>
              <a:t>GeV</a:t>
            </a:r>
            <a:r>
              <a:rPr lang="en-US" altLang="ja-JP" sz="20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)</a:t>
            </a:r>
            <a:endParaRPr kumimoji="1" lang="ja-JP" altLang="en-US" sz="2000" dirty="0">
              <a:solidFill>
                <a:schemeClr val="bg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E847C58-E967-7343-8686-0F9A007A0D54}"/>
              </a:ext>
            </a:extLst>
          </p:cNvPr>
          <p:cNvSpPr txBox="1"/>
          <p:nvPr/>
        </p:nvSpPr>
        <p:spPr>
          <a:xfrm>
            <a:off x="3599472" y="4514545"/>
            <a:ext cx="1802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SACLA </a:t>
            </a:r>
            <a:r>
              <a:rPr lang="en-US" altLang="ja-JP" sz="20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(8 GeV)</a:t>
            </a:r>
            <a:endParaRPr kumimoji="1" lang="ja-JP" altLang="en-US" sz="2000" dirty="0">
              <a:solidFill>
                <a:schemeClr val="bg1"/>
              </a:solidFill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29132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679530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SACLA accelerator layout</a:t>
            </a:r>
            <a:endParaRPr kumimoji="1" lang="ja-JP" altLang="en-US">
              <a:latin typeface="+mn-lt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265F89E-74F9-3148-8724-E60A33333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43446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4">
            <a:extLst>
              <a:ext uri="{FF2B5EF4-FFF2-40B4-BE49-F238E27FC236}">
                <a16:creationId xmlns:a16="http://schemas.microsoft.com/office/drawing/2014/main" id="{4C222AF3-DF48-E740-85EB-8B4F5D889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144970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4">
            <a:extLst>
              <a:ext uri="{FF2B5EF4-FFF2-40B4-BE49-F238E27FC236}">
                <a16:creationId xmlns:a16="http://schemas.microsoft.com/office/drawing/2014/main" id="{FB13E0B3-BAE0-EE41-BF22-29181C23F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46494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CF92FFB-4B50-1C40-A06F-92168A8C8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606" y="1843090"/>
            <a:ext cx="7372787" cy="454008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DB3649B-683A-D842-9D0F-CB74256B30FA}"/>
              </a:ext>
            </a:extLst>
          </p:cNvPr>
          <p:cNvSpPr txBox="1"/>
          <p:nvPr/>
        </p:nvSpPr>
        <p:spPr>
          <a:xfrm>
            <a:off x="8002771" y="6213898"/>
            <a:ext cx="1754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Courtesy of T. Hara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1327059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679530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SACLA accelerator main components</a:t>
            </a:r>
            <a:endParaRPr kumimoji="1" lang="ja-JP" altLang="en-US">
              <a:latin typeface="+mn-lt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265F89E-74F9-3148-8724-E60A33333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43446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4">
            <a:extLst>
              <a:ext uri="{FF2B5EF4-FFF2-40B4-BE49-F238E27FC236}">
                <a16:creationId xmlns:a16="http://schemas.microsoft.com/office/drawing/2014/main" id="{4C222AF3-DF48-E740-85EB-8B4F5D889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144970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4">
            <a:extLst>
              <a:ext uri="{FF2B5EF4-FFF2-40B4-BE49-F238E27FC236}">
                <a16:creationId xmlns:a16="http://schemas.microsoft.com/office/drawing/2014/main" id="{FB13E0B3-BAE0-EE41-BF22-29181C23F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46494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 descr="入射部写真.jpeg">
            <a:extLst>
              <a:ext uri="{FF2B5EF4-FFF2-40B4-BE49-F238E27FC236}">
                <a16:creationId xmlns:a16="http://schemas.microsoft.com/office/drawing/2014/main" id="{A4985994-A4FD-8F49-8232-207634E3BA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53" y="1774029"/>
            <a:ext cx="2989940" cy="2440226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6A8F7FE-45D0-A14F-82DF-8195F381FD25}"/>
              </a:ext>
            </a:extLst>
          </p:cNvPr>
          <p:cNvSpPr txBox="1"/>
          <p:nvPr/>
        </p:nvSpPr>
        <p:spPr>
          <a:xfrm>
            <a:off x="6699597" y="28721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3" name="図 12" descr="s-WSP_5950.jpg">
            <a:extLst>
              <a:ext uri="{FF2B5EF4-FFF2-40B4-BE49-F238E27FC236}">
                <a16:creationId xmlns:a16="http://schemas.microsoft.com/office/drawing/2014/main" id="{1405048A-EC7B-394C-87C6-94FF4AA008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354" y="4504800"/>
            <a:ext cx="2989939" cy="2163159"/>
          </a:xfrm>
          <a:prstGeom prst="rect">
            <a:avLst/>
          </a:prstGeom>
        </p:spPr>
      </p:pic>
      <p:pic>
        <p:nvPicPr>
          <p:cNvPr id="14" name="図 13" descr="名称未設定.png">
            <a:extLst>
              <a:ext uri="{FF2B5EF4-FFF2-40B4-BE49-F238E27FC236}">
                <a16:creationId xmlns:a16="http://schemas.microsoft.com/office/drawing/2014/main" id="{F0D6A339-9DBA-714B-98CE-B8645D3DDA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08" y="1774030"/>
            <a:ext cx="2985909" cy="2440226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A91498E-8A08-4B48-9B38-0F74DCD2EA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08" y="4504800"/>
            <a:ext cx="2985909" cy="2163159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2F1FB3-CA1E-B04A-A0B9-55CB15A1E284}"/>
              </a:ext>
            </a:extLst>
          </p:cNvPr>
          <p:cNvSpPr txBox="1"/>
          <p:nvPr/>
        </p:nvSpPr>
        <p:spPr>
          <a:xfrm>
            <a:off x="2202274" y="1403448"/>
            <a:ext cx="190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ea typeface="ヒラギノ角ゴ Pro W3"/>
                <a:cs typeface="ヒラギノ角ゴ Pro W3"/>
              </a:rPr>
              <a:t>Electron injector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F6BE77D-3A48-0E4B-8A80-72DC557467B3}"/>
              </a:ext>
            </a:extLst>
          </p:cNvPr>
          <p:cNvSpPr txBox="1"/>
          <p:nvPr/>
        </p:nvSpPr>
        <p:spPr>
          <a:xfrm>
            <a:off x="5714039" y="1403448"/>
            <a:ext cx="2155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ea typeface="ヒラギノ角ゴ Pro W3"/>
                <a:cs typeface="ヒラギノ角ゴ Pro W3"/>
              </a:rPr>
              <a:t>C-band accelerator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CC75692-4ABA-7546-A746-F3F3B62AC201}"/>
              </a:ext>
            </a:extLst>
          </p:cNvPr>
          <p:cNvSpPr txBox="1"/>
          <p:nvPr/>
        </p:nvSpPr>
        <p:spPr>
          <a:xfrm>
            <a:off x="1973589" y="4157849"/>
            <a:ext cx="23634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ea typeface="ヒラギノ角ゴ Pro W3"/>
                <a:cs typeface="ヒラギノ角ゴ Pro W3"/>
              </a:rPr>
              <a:t>In-vacuum </a:t>
            </a:r>
            <a:r>
              <a:rPr kumimoji="1" lang="en-US" altLang="ja-JP" sz="2000" dirty="0" err="1">
                <a:ea typeface="ヒラギノ角ゴ Pro W3"/>
                <a:cs typeface="ヒラギノ角ゴ Pro W3"/>
              </a:rPr>
              <a:t>undulator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F06301B-8025-CB4D-A874-8520B3DD6FD9}"/>
              </a:ext>
            </a:extLst>
          </p:cNvPr>
          <p:cNvSpPr txBox="1"/>
          <p:nvPr/>
        </p:nvSpPr>
        <p:spPr>
          <a:xfrm>
            <a:off x="5806404" y="4157849"/>
            <a:ext cx="1971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ea typeface="ヒラギノ角ゴ Pro W3"/>
                <a:cs typeface="ヒラギノ角ゴ Pro W3"/>
              </a:rPr>
              <a:t>Photon </a:t>
            </a:r>
            <a:r>
              <a:rPr kumimoji="1" lang="en-US" altLang="ja-JP" sz="2000" dirty="0" err="1">
                <a:ea typeface="ヒラギノ角ゴ Pro W3"/>
                <a:cs typeface="ヒラギノ角ゴ Pro W3"/>
              </a:rPr>
              <a:t>beamline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6467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679530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SACLA beam specifications</a:t>
            </a:r>
            <a:endParaRPr kumimoji="1" lang="ja-JP" altLang="en-US">
              <a:latin typeface="+mn-lt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265F89E-74F9-3148-8724-E60A33333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43446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4">
            <a:extLst>
              <a:ext uri="{FF2B5EF4-FFF2-40B4-BE49-F238E27FC236}">
                <a16:creationId xmlns:a16="http://schemas.microsoft.com/office/drawing/2014/main" id="{4C222AF3-DF48-E740-85EB-8B4F5D889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144970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4">
            <a:extLst>
              <a:ext uri="{FF2B5EF4-FFF2-40B4-BE49-F238E27FC236}">
                <a16:creationId xmlns:a16="http://schemas.microsoft.com/office/drawing/2014/main" id="{FB13E0B3-BAE0-EE41-BF22-29181C23F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4649450"/>
            <a:ext cx="14485937" cy="89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5D5FC69A-4F10-3945-80B7-E22BB929B2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478683"/>
              </p:ext>
            </p:extLst>
          </p:nvPr>
        </p:nvGraphicFramePr>
        <p:xfrm>
          <a:off x="505717" y="1843090"/>
          <a:ext cx="8911231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3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0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chemeClr val="bg1"/>
                        </a:solidFill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000000"/>
                          </a:solidFill>
                          <a:latin typeface="+mn-lt"/>
                          <a:ea typeface="ヒラギノ角ゴ Pro W3"/>
                          <a:cs typeface="ヒラギノ角ゴ Pro W3"/>
                        </a:rPr>
                        <a:t>BL3 / BL2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rgbClr val="000000"/>
                          </a:solidFill>
                          <a:latin typeface="+mn-lt"/>
                          <a:ea typeface="ヒラギノ角ゴ Pro W3"/>
                          <a:cs typeface="ヒラギノ角ゴ Pro W3"/>
                        </a:rPr>
                        <a:t>BL1</a:t>
                      </a:r>
                      <a:endParaRPr kumimoji="1" lang="ja-JP" altLang="en-US" sz="2000" dirty="0">
                        <a:solidFill>
                          <a:srgbClr val="000000"/>
                        </a:solidFill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Electron beam energy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8.5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GeV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(max.)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800 MeV (max.)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Bunch charge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0.2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0.3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nC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0.2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0.3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nC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Peak current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&gt;10 kA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&gt;300 A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Pulse repetition rate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60 Hz (max.)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60 Hz (max.)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Photon energy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4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15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keV</a:t>
                      </a:r>
                      <a:endParaRPr kumimoji="1" lang="en-US" altLang="ja-JP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(0.08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0.3 nm)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20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150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eV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</a:t>
                      </a:r>
                    </a:p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(8 </a:t>
                      </a:r>
                      <a:r>
                        <a:rPr kumimoji="1" lang="mr-IN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–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60 nm)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FEL pulse energy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~0.5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mJ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@10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keV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~100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μJ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@100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eV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Pulse width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&lt;10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fs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&lt;1 </a:t>
                      </a:r>
                      <a:r>
                        <a:rPr kumimoji="1" lang="en-US" altLang="ja-JP" sz="2000" dirty="0" err="1">
                          <a:latin typeface="+mn-lt"/>
                          <a:ea typeface="ヒラギノ角ゴ Pro W3"/>
                          <a:cs typeface="ヒラギノ角ゴ Pro W3"/>
                        </a:rPr>
                        <a:t>ps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Spectrum band width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0.5 %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  </a:t>
                      </a:r>
                      <a:r>
                        <a:rPr kumimoji="1" lang="en-US" altLang="ja-JP" sz="2000" dirty="0">
                          <a:latin typeface="+mn-lt"/>
                          <a:ea typeface="ヒラギノ角ゴ Pro W3"/>
                          <a:cs typeface="ヒラギノ角ゴ Pro W3"/>
                        </a:rPr>
                        <a:t>3%</a:t>
                      </a:r>
                      <a:endParaRPr kumimoji="1" lang="ja-JP" altLang="en-US" sz="2000" dirty="0">
                        <a:latin typeface="+mn-lt"/>
                        <a:ea typeface="ヒラギノ角ゴ Pro W3"/>
                        <a:cs typeface="ヒラギノ角ゴ Pro W3"/>
                      </a:endParaRPr>
                    </a:p>
                  </a:txBody>
                  <a:tcPr anchor="ctr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176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 descr="Emittance.png">
            <a:extLst>
              <a:ext uri="{FF2B5EF4-FFF2-40B4-BE49-F238E27FC236}">
                <a16:creationId xmlns:a16="http://schemas.microsoft.com/office/drawing/2014/main" id="{C2526D85-FE98-7840-A39C-8A0C6E64E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8" y="4490654"/>
            <a:ext cx="2911106" cy="237143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7"/>
            <a:ext cx="8679530" cy="1325563"/>
          </a:xfrm>
        </p:spPr>
        <p:txBody>
          <a:bodyPr/>
          <a:lstStyle/>
          <a:p>
            <a:r>
              <a:rPr kumimoji="1" lang="en-US" altLang="ja-JP" dirty="0">
                <a:latin typeface="+mn-lt"/>
              </a:rPr>
              <a:t>SACLA beam performances</a:t>
            </a:r>
            <a:endParaRPr kumimoji="1" lang="ja-JP" altLang="en-US">
              <a:latin typeface="+mn-lt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EEC268F-15F0-D442-BEB9-A160C4EC00AE}"/>
              </a:ext>
            </a:extLst>
          </p:cNvPr>
          <p:cNvSpPr txBox="1"/>
          <p:nvPr/>
        </p:nvSpPr>
        <p:spPr>
          <a:xfrm>
            <a:off x="1582093" y="1317751"/>
            <a:ext cx="2435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ea typeface="ヒラギノ角ゴ Pro W3"/>
                <a:cs typeface="ヒラギノ角ゴ Pro W3"/>
              </a:rPr>
              <a:t>Electron beam</a:t>
            </a:r>
            <a:r>
              <a:rPr kumimoji="1" lang="en-US" altLang="ja-JP" sz="2000" dirty="0">
                <a:ea typeface="ヒラギノ角ゴ Pro W3"/>
                <a:cs typeface="ヒラギノ角ゴ Pro W3"/>
              </a:rPr>
              <a:t> profile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AFAC6C1-1AD0-3347-93B5-E5467F763AEC}"/>
              </a:ext>
            </a:extLst>
          </p:cNvPr>
          <p:cNvSpPr txBox="1"/>
          <p:nvPr/>
        </p:nvSpPr>
        <p:spPr>
          <a:xfrm>
            <a:off x="1747268" y="4220127"/>
            <a:ext cx="1235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>
                <a:ea typeface="ヒラギノ角ゴ Pro W3"/>
                <a:cs typeface="ヒラギノ角ゴ Pro W3"/>
              </a:rPr>
              <a:t>Emittance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pic>
        <p:nvPicPr>
          <p:cNvPr id="36" name="図 35" descr="名称未設定3.png">
            <a:extLst>
              <a:ext uri="{FF2B5EF4-FFF2-40B4-BE49-F238E27FC236}">
                <a16:creationId xmlns:a16="http://schemas.microsoft.com/office/drawing/2014/main" id="{662D8CC4-1853-E64B-9D9D-0D37B16A5D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54" y="1717861"/>
            <a:ext cx="3509714" cy="2486298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ED528D2-2C00-8840-AA09-46774D41B4FA}"/>
              </a:ext>
            </a:extLst>
          </p:cNvPr>
          <p:cNvSpPr txBox="1"/>
          <p:nvPr/>
        </p:nvSpPr>
        <p:spPr>
          <a:xfrm>
            <a:off x="2142449" y="2085469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15 mm</a:t>
            </a:r>
            <a:endParaRPr kumimoji="1" lang="ja-JP" altLang="en-US" sz="1400" dirty="0">
              <a:solidFill>
                <a:schemeClr val="bg1"/>
              </a:solidFill>
              <a:ea typeface="ヒラギノ角ゴ Pro W3"/>
              <a:cs typeface="ヒラギノ角ゴ Pro W3"/>
            </a:endParaRP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EE7E4A8E-3F8F-5244-B18A-63B15D0D823C}"/>
              </a:ext>
            </a:extLst>
          </p:cNvPr>
          <p:cNvCxnSpPr>
            <a:cxnSpLocks/>
          </p:cNvCxnSpPr>
          <p:nvPr/>
        </p:nvCxnSpPr>
        <p:spPr>
          <a:xfrm>
            <a:off x="1935633" y="2389547"/>
            <a:ext cx="1047486" cy="0"/>
          </a:xfrm>
          <a:prstGeom prst="straightConnector1">
            <a:avLst/>
          </a:prstGeom>
          <a:ln w="38100" cmpd="sng">
            <a:solidFill>
              <a:schemeClr val="bg1"/>
            </a:solidFill>
            <a:headEnd type="triangle"/>
            <a:tailEnd type="triangle"/>
          </a:ln>
          <a:effectLst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15AF2B3-E25D-724F-BECE-8844ACFFA593}"/>
              </a:ext>
            </a:extLst>
          </p:cNvPr>
          <p:cNvSpPr txBox="1"/>
          <p:nvPr/>
        </p:nvSpPr>
        <p:spPr>
          <a:xfrm>
            <a:off x="5798972" y="1317751"/>
            <a:ext cx="2056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ea typeface="ヒラギノ角ゴ Pro W3"/>
                <a:cs typeface="ヒラギノ角ゴ Pro W3"/>
              </a:rPr>
              <a:t>XFEL beam</a:t>
            </a:r>
            <a:r>
              <a:rPr kumimoji="1" lang="en-US" altLang="ja-JP" sz="2000" dirty="0">
                <a:ea typeface="ヒラギノ角ゴ Pro W3"/>
                <a:cs typeface="ヒラギノ角ゴ Pro W3"/>
              </a:rPr>
              <a:t> profile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pic>
        <p:nvPicPr>
          <p:cNvPr id="43" name="図 42" descr="名称未設定7.png">
            <a:extLst>
              <a:ext uri="{FF2B5EF4-FFF2-40B4-BE49-F238E27FC236}">
                <a16:creationId xmlns:a16="http://schemas.microsoft.com/office/drawing/2014/main" id="{335A1E0B-EC55-D040-B89A-E36334031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355" y="1655819"/>
            <a:ext cx="3594345" cy="2751799"/>
          </a:xfrm>
          <a:prstGeom prst="rect">
            <a:avLst/>
          </a:prstGeom>
        </p:spPr>
      </p:pic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E89B2636-266E-A54B-9CD5-E36134103EE4}"/>
              </a:ext>
            </a:extLst>
          </p:cNvPr>
          <p:cNvCxnSpPr>
            <a:cxnSpLocks/>
          </p:cNvCxnSpPr>
          <p:nvPr/>
        </p:nvCxnSpPr>
        <p:spPr>
          <a:xfrm>
            <a:off x="6422329" y="2289399"/>
            <a:ext cx="542351" cy="0"/>
          </a:xfrm>
          <a:prstGeom prst="straightConnector1">
            <a:avLst/>
          </a:prstGeom>
          <a:ln w="38100" cmpd="sng">
            <a:solidFill>
              <a:schemeClr val="bg1"/>
            </a:solidFill>
            <a:headEnd type="triangle"/>
            <a:tailEnd type="triangle"/>
          </a:ln>
          <a:effectLst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44E9EFF-A637-0A4E-9807-6DE743E97987}"/>
              </a:ext>
            </a:extLst>
          </p:cNvPr>
          <p:cNvSpPr txBox="1"/>
          <p:nvPr/>
        </p:nvSpPr>
        <p:spPr>
          <a:xfrm>
            <a:off x="6292984" y="194767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0.75</a:t>
            </a:r>
            <a:r>
              <a:rPr kumimoji="1" lang="en-US" altLang="ja-JP" sz="1400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 mm</a:t>
            </a:r>
            <a:endParaRPr kumimoji="1" lang="ja-JP" altLang="en-US" sz="1400" dirty="0">
              <a:solidFill>
                <a:schemeClr val="bg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69B7C83-AD83-1C44-AA9B-5476B06E2EC6}"/>
              </a:ext>
            </a:extLst>
          </p:cNvPr>
          <p:cNvSpPr txBox="1"/>
          <p:nvPr/>
        </p:nvSpPr>
        <p:spPr>
          <a:xfrm>
            <a:off x="5828279" y="4500129"/>
            <a:ext cx="1559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ea typeface="ヒラギノ角ゴ Pro W3"/>
                <a:cs typeface="ヒラギノ角ゴ Pro W3"/>
              </a:rPr>
              <a:t>Output trend</a:t>
            </a:r>
            <a:endParaRPr kumimoji="1" lang="ja-JP" altLang="en-US" sz="2000" dirty="0">
              <a:ea typeface="ヒラギノ角ゴ Pro W3"/>
              <a:cs typeface="ヒラギノ角ゴ Pro W3"/>
            </a:endParaRPr>
          </a:p>
        </p:txBody>
      </p:sp>
      <p:pic>
        <p:nvPicPr>
          <p:cNvPr id="47" name="図 46" descr="Trend.png">
            <a:extLst>
              <a:ext uri="{FF2B5EF4-FFF2-40B4-BE49-F238E27FC236}">
                <a16:creationId xmlns:a16="http://schemas.microsoft.com/office/drawing/2014/main" id="{EF37F386-D8D9-0F47-8E6A-F337AD0B83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710" y="4882908"/>
            <a:ext cx="5692989" cy="1630804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9BC7848-1D36-394F-A57F-25C2EFA4A0A3}"/>
              </a:ext>
            </a:extLst>
          </p:cNvPr>
          <p:cNvSpPr/>
          <p:nvPr/>
        </p:nvSpPr>
        <p:spPr>
          <a:xfrm>
            <a:off x="2400300" y="4718304"/>
            <a:ext cx="82296" cy="114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622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58C665-C54C-534A-9B68-6CB4D9797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7" y="2757826"/>
            <a:ext cx="8543925" cy="1342348"/>
          </a:xfrm>
        </p:spPr>
        <p:txBody>
          <a:bodyPr/>
          <a:lstStyle/>
          <a:p>
            <a:pPr algn="ctr"/>
            <a:r>
              <a:rPr kumimoji="1" lang="en-US" altLang="ja-JP" dirty="0">
                <a:latin typeface="+mn-lt"/>
              </a:rPr>
              <a:t>CeB</a:t>
            </a:r>
            <a:r>
              <a:rPr kumimoji="1" lang="en-US" altLang="ja-JP" baseline="-25000" dirty="0">
                <a:latin typeface="+mn-lt"/>
              </a:rPr>
              <a:t>6</a:t>
            </a:r>
            <a:r>
              <a:rPr kumimoji="1" lang="en-US" altLang="ja-JP" dirty="0">
                <a:latin typeface="+mn-lt"/>
              </a:rPr>
              <a:t> thermionic gun</a:t>
            </a:r>
            <a:endParaRPr kumimoji="1" lang="ja-JP" altLang="en-U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2302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3738</TotalTime>
  <Words>894</Words>
  <Application>Microsoft Macintosh PowerPoint</Application>
  <PresentationFormat>A4 210 x 297 mm</PresentationFormat>
  <Paragraphs>171</Paragraphs>
  <Slides>24</Slides>
  <Notes>1</Notes>
  <HiddenSlides>0</HiddenSlides>
  <MMClips>1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5" baseType="lpstr">
      <vt:lpstr>ＭＳ Ｐゴシック</vt:lpstr>
      <vt:lpstr>ヒラギノ角ゴ Pro W3</vt:lpstr>
      <vt:lpstr>游ゴシック</vt:lpstr>
      <vt:lpstr>游ゴシック Light</vt:lpstr>
      <vt:lpstr>Arial</vt:lpstr>
      <vt:lpstr>Calibri</vt:lpstr>
      <vt:lpstr>Calibri Light</vt:lpstr>
      <vt:lpstr>Cambria Math</vt:lpstr>
      <vt:lpstr>Symbol</vt:lpstr>
      <vt:lpstr>Office テーマ</vt:lpstr>
      <vt:lpstr>数式</vt:lpstr>
      <vt:lpstr>SACLA's thermionic low-emittance gun and the future perspective</vt:lpstr>
      <vt:lpstr>Outline</vt:lpstr>
      <vt:lpstr>Overview of the x-ray free-electron laser facility SACLA</vt:lpstr>
      <vt:lpstr>X-ray free-electron laser facility, SACLA</vt:lpstr>
      <vt:lpstr>SACLA accelerator layout</vt:lpstr>
      <vt:lpstr>SACLA accelerator main components</vt:lpstr>
      <vt:lpstr>SACLA beam specifications</vt:lpstr>
      <vt:lpstr>SACLA beam performances</vt:lpstr>
      <vt:lpstr>CeB6 thermionic gun</vt:lpstr>
      <vt:lpstr>Cerium hexaboride cathode</vt:lpstr>
      <vt:lpstr>CeB6 cathode assembly</vt:lpstr>
      <vt:lpstr> 500-kV electron gun test stand (2003)</vt:lpstr>
      <vt:lpstr> Electron gun chamber</vt:lpstr>
      <vt:lpstr> 500-kV beam performance</vt:lpstr>
      <vt:lpstr> Emittance measurement</vt:lpstr>
      <vt:lpstr> Clear beam at the SACLA injector</vt:lpstr>
      <vt:lpstr>A problem and a solution of the SACLA’s CeB6 gun</vt:lpstr>
      <vt:lpstr>Cathode lifetime problem at SACLA</vt:lpstr>
      <vt:lpstr>1D particle simulation of the SACLA injector</vt:lpstr>
      <vt:lpstr>PowerPoint プレゼンテーション</vt:lpstr>
      <vt:lpstr>Impure bunch sweeper</vt:lpstr>
      <vt:lpstr>Future perspective</vt:lpstr>
      <vt:lpstr>Future perspective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ユーザー</cp:lastModifiedBy>
  <cp:revision>173</cp:revision>
  <cp:lastPrinted>2020-10-07T03:04:25Z</cp:lastPrinted>
  <dcterms:created xsi:type="dcterms:W3CDTF">2019-12-09T07:48:09Z</dcterms:created>
  <dcterms:modified xsi:type="dcterms:W3CDTF">2020-10-07T06:44:28Z</dcterms:modified>
</cp:coreProperties>
</file>