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26" r:id="rId3"/>
    <p:sldId id="263" r:id="rId4"/>
    <p:sldId id="264" r:id="rId5"/>
    <p:sldId id="266" r:id="rId6"/>
    <p:sldId id="265" r:id="rId7"/>
    <p:sldId id="328" r:id="rId8"/>
    <p:sldId id="329" r:id="rId9"/>
    <p:sldId id="268" r:id="rId10"/>
    <p:sldId id="336" r:id="rId11"/>
    <p:sldId id="337" r:id="rId12"/>
    <p:sldId id="343" r:id="rId13"/>
    <p:sldId id="345" r:id="rId14"/>
    <p:sldId id="339" r:id="rId15"/>
    <p:sldId id="314" r:id="rId16"/>
    <p:sldId id="317" r:id="rId17"/>
    <p:sldId id="318" r:id="rId18"/>
    <p:sldId id="320" r:id="rId19"/>
    <p:sldId id="322" r:id="rId20"/>
    <p:sldId id="319" r:id="rId21"/>
    <p:sldId id="298" r:id="rId22"/>
    <p:sldId id="276" r:id="rId23"/>
    <p:sldId id="332" r:id="rId24"/>
    <p:sldId id="330" r:id="rId25"/>
    <p:sldId id="331" r:id="rId26"/>
    <p:sldId id="333" r:id="rId27"/>
    <p:sldId id="262" r:id="rId28"/>
    <p:sldId id="261" r:id="rId29"/>
  </p:sldIdLst>
  <p:sldSz cx="9144000" cy="6858000" type="screen4x3"/>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66FF"/>
    <a:srgbClr val="FF33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56" autoAdjust="0"/>
  </p:normalViewPr>
  <p:slideViewPr>
    <p:cSldViewPr>
      <p:cViewPr varScale="1">
        <p:scale>
          <a:sx n="85" d="100"/>
          <a:sy n="85" d="100"/>
        </p:scale>
        <p:origin x="-8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CEA9BD66-9DBC-4E9F-91A2-F91FB02F4810}" type="datetimeFigureOut">
              <a:rPr kumimoji="1" lang="ja-JP" altLang="en-US" smtClean="0"/>
              <a:pPr/>
              <a:t>2020/10/7</a:t>
            </a:fld>
            <a:endParaRPr kumimoji="1" lang="ja-JP" altLang="en-US"/>
          </a:p>
        </p:txBody>
      </p:sp>
      <p:sp>
        <p:nvSpPr>
          <p:cNvPr id="4" name="フッター プレースホルダ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6E8D428F-A728-440E-A244-C6934DE5B040}" type="slidenum">
              <a:rPr kumimoji="1" lang="ja-JP" altLang="en-US" smtClean="0"/>
              <a:pPr/>
              <a:t>&lt;#&gt;</a:t>
            </a:fld>
            <a:endParaRPr kumimoji="1" lang="ja-JP" altLang="en-US"/>
          </a:p>
        </p:txBody>
      </p:sp>
    </p:spTree>
    <p:extLst>
      <p:ext uri="{BB962C8B-B14F-4D97-AF65-F5344CB8AC3E}">
        <p14:creationId xmlns=""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7A905EB-776A-4634-8DF6-2DCD8BD50A5D}" type="datetimeFigureOut">
              <a:rPr kumimoji="1" lang="ja-JP" altLang="en-US" smtClean="0"/>
              <a:pPr/>
              <a:t>2020/10/7</a:t>
            </a:fld>
            <a:endParaRPr kumimoji="1" lang="ja-JP" altLang="en-US"/>
          </a:p>
        </p:txBody>
      </p:sp>
      <p:sp>
        <p:nvSpPr>
          <p:cNvPr id="4" name="スライド イメージ プレースホルダ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1674C3C-AEE5-4F47-942E-0D87978F0C36}"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1674C3C-AEE5-4F47-942E-0D87978F0C36}" type="slidenum">
              <a:rPr kumimoji="1" lang="ja-JP" altLang="en-US" smtClean="0"/>
              <a:pPr/>
              <a:t>15</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1674C3C-AEE5-4F47-942E-0D87978F0C36}" type="slidenum">
              <a:rPr kumimoji="1" lang="ja-JP" altLang="en-US" smtClean="0"/>
              <a:pPr/>
              <a:t>16</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1674C3C-AEE5-4F47-942E-0D87978F0C36}" type="slidenum">
              <a:rPr kumimoji="1" lang="ja-JP" altLang="en-US" smtClean="0"/>
              <a:pPr/>
              <a:t>17</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1674C3C-AEE5-4F47-942E-0D87978F0C36}" type="slidenum">
              <a:rPr kumimoji="1" lang="ja-JP" altLang="en-US" smtClean="0"/>
              <a:pPr/>
              <a:t>20</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For</a:t>
            </a:r>
            <a:r>
              <a:rPr kumimoji="1" lang="en-US" altLang="ja-JP" baseline="0" dirty="0"/>
              <a:t> RF system, main issues are higher beam current, shorter bunch length and large beam power.</a:t>
            </a:r>
          </a:p>
          <a:p>
            <a:r>
              <a:rPr kumimoji="1" lang="en-US" altLang="ja-JP" baseline="0" dirty="0"/>
              <a:t>But Beam power can be shared with SCC and ARES, therefore the power not change for our cavities.</a:t>
            </a:r>
            <a:endParaRPr kumimoji="1" lang="ja-JP" altLang="en-US" dirty="0"/>
          </a:p>
        </p:txBody>
      </p:sp>
      <p:sp>
        <p:nvSpPr>
          <p:cNvPr id="4" name="スライド番号プレースホルダー 3"/>
          <p:cNvSpPr>
            <a:spLocks noGrp="1"/>
          </p:cNvSpPr>
          <p:nvPr>
            <p:ph type="sldNum" sz="quarter" idx="10"/>
          </p:nvPr>
        </p:nvSpPr>
        <p:spPr/>
        <p:txBody>
          <a:bodyPr/>
          <a:lstStyle/>
          <a:p>
            <a:fld id="{712AF542-5764-4E6B-9C2D-7348ED67A51D}" type="slidenum">
              <a:rPr kumimoji="1" lang="ja-JP" altLang="en-US" smtClean="0"/>
              <a:pPr/>
              <a:t>28</a:t>
            </a:fld>
            <a:endParaRPr kumimoji="1" lang="ja-JP" altLang="en-US"/>
          </a:p>
        </p:txBody>
      </p:sp>
    </p:spTree>
    <p:extLst>
      <p:ext uri="{BB962C8B-B14F-4D97-AF65-F5344CB8AC3E}">
        <p14:creationId xmlns="" xmlns:p14="http://schemas.microsoft.com/office/powerpoint/2010/main" val="2913694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FBB60D85-4F95-4D05-BFAB-D3DB235230D6}" type="datetimeFigureOut">
              <a:rPr kumimoji="1" lang="ja-JP" altLang="en-US" smtClean="0"/>
              <a:pPr/>
              <a:t>2020/10/7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A00D2724-38BD-4B58-AE70-2443B4E94C45}"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B60D85-4F95-4D05-BFAB-D3DB235230D6}" type="datetimeFigureOut">
              <a:rPr kumimoji="1" lang="ja-JP" altLang="en-US" smtClean="0"/>
              <a:pPr/>
              <a:t>2020/10/7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D2724-38BD-4B58-AE70-2443B4E94C45}"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Reverse phase operation</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Yoshiyuki Morita</a:t>
            </a:r>
          </a:p>
          <a:p>
            <a:r>
              <a:rPr lang="en-US" altLang="ja-JP" dirty="0" smtClean="0"/>
              <a:t>KEK</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 xmlns:a16="http://schemas.microsoft.com/office/drawing/2014/main" id="{E5C79351-4BCA-4E37-94F9-04BBAF03CE97}"/>
              </a:ext>
            </a:extLst>
          </p:cNvPr>
          <p:cNvPicPr>
            <a:picLocks noChangeAspect="1"/>
          </p:cNvPicPr>
          <p:nvPr/>
        </p:nvPicPr>
        <p:blipFill>
          <a:blip r:embed="rId2" cstate="print"/>
          <a:stretch>
            <a:fillRect/>
          </a:stretch>
        </p:blipFill>
        <p:spPr>
          <a:xfrm>
            <a:off x="1421085" y="1556792"/>
            <a:ext cx="6391275" cy="4762500"/>
          </a:xfrm>
          <a:prstGeom prst="rect">
            <a:avLst/>
          </a:prstGeom>
        </p:spPr>
      </p:pic>
      <p:sp>
        <p:nvSpPr>
          <p:cNvPr id="7232" name="Text Box 64">
            <a:extLst>
              <a:ext uri="{FF2B5EF4-FFF2-40B4-BE49-F238E27FC236}">
                <a16:creationId xmlns="" xmlns:a16="http://schemas.microsoft.com/office/drawing/2014/main" id="{BA2D437C-1B5D-436E-8A6C-71888F6ED3E5}"/>
              </a:ext>
            </a:extLst>
          </p:cNvPr>
          <p:cNvSpPr txBox="1">
            <a:spLocks noChangeArrowheads="1"/>
          </p:cNvSpPr>
          <p:nvPr/>
        </p:nvSpPr>
        <p:spPr bwMode="auto">
          <a:xfrm>
            <a:off x="5724525" y="765175"/>
            <a:ext cx="942975"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Reversed</a:t>
            </a:r>
          </a:p>
        </p:txBody>
      </p:sp>
      <p:sp>
        <p:nvSpPr>
          <p:cNvPr id="7233" name="Text Box 65">
            <a:extLst>
              <a:ext uri="{FF2B5EF4-FFF2-40B4-BE49-F238E27FC236}">
                <a16:creationId xmlns="" xmlns:a16="http://schemas.microsoft.com/office/drawing/2014/main" id="{A9C1E997-8C2D-40EA-A082-CD4FBAB2289F}"/>
              </a:ext>
            </a:extLst>
          </p:cNvPr>
          <p:cNvSpPr txBox="1">
            <a:spLocks noChangeArrowheads="1"/>
          </p:cNvSpPr>
          <p:nvPr/>
        </p:nvSpPr>
        <p:spPr bwMode="auto">
          <a:xfrm>
            <a:off x="6084888" y="333375"/>
            <a:ext cx="903287"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Overload</a:t>
            </a:r>
          </a:p>
        </p:txBody>
      </p:sp>
      <p:sp>
        <p:nvSpPr>
          <p:cNvPr id="7172" name="Rectangle 4">
            <a:extLst>
              <a:ext uri="{FF2B5EF4-FFF2-40B4-BE49-F238E27FC236}">
                <a16:creationId xmlns="" xmlns:a16="http://schemas.microsoft.com/office/drawing/2014/main" id="{52BA08B5-8530-43F2-8CA6-FB0A266A8268}"/>
              </a:ext>
            </a:extLst>
          </p:cNvPr>
          <p:cNvSpPr>
            <a:spLocks noGrp="1" noChangeArrowheads="1"/>
          </p:cNvSpPr>
          <p:nvPr>
            <p:ph type="title"/>
          </p:nvPr>
        </p:nvSpPr>
        <p:spPr>
          <a:xfrm>
            <a:off x="457200" y="274638"/>
            <a:ext cx="4271962" cy="1143000"/>
          </a:xfrm>
        </p:spPr>
        <p:txBody>
          <a:bodyPr/>
          <a:lstStyle/>
          <a:p>
            <a:r>
              <a:rPr lang="en-US" altLang="ja-JP" sz="2800" dirty="0"/>
              <a:t>Beam study at low currents</a:t>
            </a:r>
            <a:endParaRPr lang="ja-JP" altLang="en-US" sz="2800" dirty="0"/>
          </a:p>
        </p:txBody>
      </p:sp>
      <p:sp>
        <p:nvSpPr>
          <p:cNvPr id="7174" name="Text Box 6">
            <a:extLst>
              <a:ext uri="{FF2B5EF4-FFF2-40B4-BE49-F238E27FC236}">
                <a16:creationId xmlns="" xmlns:a16="http://schemas.microsoft.com/office/drawing/2014/main" id="{B07AAA1A-51C8-4710-9505-08D286EA911D}"/>
              </a:ext>
            </a:extLst>
          </p:cNvPr>
          <p:cNvSpPr txBox="1">
            <a:spLocks noChangeArrowheads="1"/>
          </p:cNvSpPr>
          <p:nvPr/>
        </p:nvSpPr>
        <p:spPr bwMode="auto">
          <a:xfrm>
            <a:off x="2484438" y="2276872"/>
            <a:ext cx="2213042" cy="30777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a:t>Normal </a:t>
            </a:r>
            <a:r>
              <a:rPr lang="en-US" altLang="ja-JP" sz="1400" dirty="0" smtClean="0"/>
              <a:t>mode </a:t>
            </a:r>
            <a:r>
              <a:rPr lang="en-US" altLang="ja-JP" sz="1400" dirty="0"/>
              <a:t>(</a:t>
            </a:r>
            <a:r>
              <a:rPr lang="en-US" altLang="ja-JP" sz="1400" dirty="0" err="1"/>
              <a:t>Vc</a:t>
            </a:r>
            <a:r>
              <a:rPr lang="en-US" altLang="ja-JP" sz="1400" dirty="0"/>
              <a:t>=1.18 MV)</a:t>
            </a:r>
          </a:p>
        </p:txBody>
      </p:sp>
      <p:sp>
        <p:nvSpPr>
          <p:cNvPr id="7175" name="Line 7">
            <a:extLst>
              <a:ext uri="{FF2B5EF4-FFF2-40B4-BE49-F238E27FC236}">
                <a16:creationId xmlns="" xmlns:a16="http://schemas.microsoft.com/office/drawing/2014/main" id="{E08B47FF-9BB3-4BF7-BBE7-165EE2854602}"/>
              </a:ext>
            </a:extLst>
          </p:cNvPr>
          <p:cNvSpPr>
            <a:spLocks noChangeShapeType="1"/>
          </p:cNvSpPr>
          <p:nvPr/>
        </p:nvSpPr>
        <p:spPr bwMode="auto">
          <a:xfrm>
            <a:off x="2916238" y="2708920"/>
            <a:ext cx="1727200" cy="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76" name="Line 8">
            <a:extLst>
              <a:ext uri="{FF2B5EF4-FFF2-40B4-BE49-F238E27FC236}">
                <a16:creationId xmlns="" xmlns:a16="http://schemas.microsoft.com/office/drawing/2014/main" id="{A6679438-5000-481E-AA86-E15713A82256}"/>
              </a:ext>
            </a:extLst>
          </p:cNvPr>
          <p:cNvSpPr>
            <a:spLocks noChangeShapeType="1"/>
          </p:cNvSpPr>
          <p:nvPr/>
        </p:nvSpPr>
        <p:spPr bwMode="auto">
          <a:xfrm>
            <a:off x="4787900" y="2708275"/>
            <a:ext cx="2232025" cy="0"/>
          </a:xfrm>
          <a:prstGeom prst="line">
            <a:avLst/>
          </a:prstGeom>
          <a:noFill/>
          <a:ln w="952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77" name="Text Box 9">
            <a:extLst>
              <a:ext uri="{FF2B5EF4-FFF2-40B4-BE49-F238E27FC236}">
                <a16:creationId xmlns="" xmlns:a16="http://schemas.microsoft.com/office/drawing/2014/main" id="{05E09202-8A6D-4484-A88C-61B175F7D0B6}"/>
              </a:ext>
            </a:extLst>
          </p:cNvPr>
          <p:cNvSpPr txBox="1">
            <a:spLocks noChangeArrowheads="1"/>
          </p:cNvSpPr>
          <p:nvPr/>
        </p:nvSpPr>
        <p:spPr bwMode="auto">
          <a:xfrm>
            <a:off x="4788024" y="2276475"/>
            <a:ext cx="2257093" cy="30777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smtClean="0"/>
              <a:t>Reverse phase </a:t>
            </a:r>
            <a:r>
              <a:rPr lang="en-US" altLang="ja-JP" sz="1400" dirty="0"/>
              <a:t>(</a:t>
            </a:r>
            <a:r>
              <a:rPr lang="en-US" altLang="ja-JP" sz="1400" dirty="0" err="1"/>
              <a:t>Vc</a:t>
            </a:r>
            <a:r>
              <a:rPr lang="en-US" altLang="ja-JP" sz="1400" dirty="0"/>
              <a:t>=1.56 MV)</a:t>
            </a:r>
          </a:p>
        </p:txBody>
      </p:sp>
      <p:sp>
        <p:nvSpPr>
          <p:cNvPr id="7178" name="Text Box 10">
            <a:extLst>
              <a:ext uri="{FF2B5EF4-FFF2-40B4-BE49-F238E27FC236}">
                <a16:creationId xmlns="" xmlns:a16="http://schemas.microsoft.com/office/drawing/2014/main" id="{1121E25F-28B6-4C41-A96B-CD73FAB01A97}"/>
              </a:ext>
            </a:extLst>
          </p:cNvPr>
          <p:cNvSpPr txBox="1">
            <a:spLocks noChangeArrowheads="1"/>
          </p:cNvSpPr>
          <p:nvPr/>
        </p:nvSpPr>
        <p:spPr bwMode="auto">
          <a:xfrm>
            <a:off x="3479353" y="5876925"/>
            <a:ext cx="1236663" cy="5175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dirty="0"/>
              <a:t>D11A trip</a:t>
            </a:r>
          </a:p>
          <a:p>
            <a:pPr algn="ctr"/>
            <a:r>
              <a:rPr lang="en-US" altLang="ja-JP" sz="1400" dirty="0"/>
              <a:t>(12:27,12:37)</a:t>
            </a:r>
          </a:p>
        </p:txBody>
      </p:sp>
      <p:sp>
        <p:nvSpPr>
          <p:cNvPr id="7179" name="Text Box 11">
            <a:extLst>
              <a:ext uri="{FF2B5EF4-FFF2-40B4-BE49-F238E27FC236}">
                <a16:creationId xmlns="" xmlns:a16="http://schemas.microsoft.com/office/drawing/2014/main" id="{0D57583F-2141-4AD6-9FB8-3255B1CF6B19}"/>
              </a:ext>
            </a:extLst>
          </p:cNvPr>
          <p:cNvSpPr txBox="1">
            <a:spLocks noChangeArrowheads="1"/>
          </p:cNvSpPr>
          <p:nvPr/>
        </p:nvSpPr>
        <p:spPr bwMode="auto">
          <a:xfrm>
            <a:off x="7667625" y="2565400"/>
            <a:ext cx="923925" cy="5175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a:t>D11A trip</a:t>
            </a:r>
          </a:p>
          <a:p>
            <a:pPr algn="ctr"/>
            <a:r>
              <a:rPr lang="en-US" altLang="ja-JP" sz="1400"/>
              <a:t>(15:05)</a:t>
            </a:r>
          </a:p>
        </p:txBody>
      </p:sp>
      <p:sp>
        <p:nvSpPr>
          <p:cNvPr id="7180" name="Text Box 12">
            <a:extLst>
              <a:ext uri="{FF2B5EF4-FFF2-40B4-BE49-F238E27FC236}">
                <a16:creationId xmlns="" xmlns:a16="http://schemas.microsoft.com/office/drawing/2014/main" id="{03BE6C7E-1FD0-4196-9AA2-228D07343BA0}"/>
              </a:ext>
            </a:extLst>
          </p:cNvPr>
          <p:cNvSpPr txBox="1">
            <a:spLocks noChangeArrowheads="1"/>
          </p:cNvSpPr>
          <p:nvPr/>
        </p:nvSpPr>
        <p:spPr bwMode="auto">
          <a:xfrm>
            <a:off x="7667625" y="3068638"/>
            <a:ext cx="923925" cy="5175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a:t>D11B trip</a:t>
            </a:r>
          </a:p>
          <a:p>
            <a:pPr algn="ctr"/>
            <a:r>
              <a:rPr lang="en-US" altLang="ja-JP" sz="1400"/>
              <a:t>(15:16)</a:t>
            </a:r>
          </a:p>
        </p:txBody>
      </p:sp>
      <p:sp>
        <p:nvSpPr>
          <p:cNvPr id="7182" name="Text Box 14">
            <a:extLst>
              <a:ext uri="{FF2B5EF4-FFF2-40B4-BE49-F238E27FC236}">
                <a16:creationId xmlns="" xmlns:a16="http://schemas.microsoft.com/office/drawing/2014/main" id="{35D54DFA-975F-4B1A-8271-8C8E2DDE6D2E}"/>
              </a:ext>
            </a:extLst>
          </p:cNvPr>
          <p:cNvSpPr txBox="1">
            <a:spLocks noChangeArrowheads="1"/>
          </p:cNvSpPr>
          <p:nvPr/>
        </p:nvSpPr>
        <p:spPr bwMode="auto">
          <a:xfrm>
            <a:off x="5292725" y="5734050"/>
            <a:ext cx="1179513"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Deceleration</a:t>
            </a:r>
          </a:p>
        </p:txBody>
      </p:sp>
      <p:sp>
        <p:nvSpPr>
          <p:cNvPr id="7183" name="Text Box 15">
            <a:extLst>
              <a:ext uri="{FF2B5EF4-FFF2-40B4-BE49-F238E27FC236}">
                <a16:creationId xmlns="" xmlns:a16="http://schemas.microsoft.com/office/drawing/2014/main" id="{561593FC-5EB0-41C9-8F93-4F19598BD10F}"/>
              </a:ext>
            </a:extLst>
          </p:cNvPr>
          <p:cNvSpPr txBox="1">
            <a:spLocks noChangeArrowheads="1"/>
          </p:cNvSpPr>
          <p:nvPr/>
        </p:nvSpPr>
        <p:spPr bwMode="auto">
          <a:xfrm>
            <a:off x="5219700" y="4941888"/>
            <a:ext cx="1233799" cy="30777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a:t>Reverse phase</a:t>
            </a:r>
          </a:p>
        </p:txBody>
      </p:sp>
      <p:sp>
        <p:nvSpPr>
          <p:cNvPr id="7184" name="Text Box 16">
            <a:extLst>
              <a:ext uri="{FF2B5EF4-FFF2-40B4-BE49-F238E27FC236}">
                <a16:creationId xmlns="" xmlns:a16="http://schemas.microsoft.com/office/drawing/2014/main" id="{ABABA5D2-5D03-4985-9DE9-76E4E2437A46}"/>
              </a:ext>
            </a:extLst>
          </p:cNvPr>
          <p:cNvSpPr txBox="1">
            <a:spLocks noChangeArrowheads="1"/>
          </p:cNvSpPr>
          <p:nvPr/>
        </p:nvSpPr>
        <p:spPr bwMode="auto">
          <a:xfrm>
            <a:off x="5795963" y="4292600"/>
            <a:ext cx="863600"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O-phase</a:t>
            </a:r>
          </a:p>
        </p:txBody>
      </p:sp>
      <p:sp>
        <p:nvSpPr>
          <p:cNvPr id="7185" name="Text Box 17">
            <a:extLst>
              <a:ext uri="{FF2B5EF4-FFF2-40B4-BE49-F238E27FC236}">
                <a16:creationId xmlns="" xmlns:a16="http://schemas.microsoft.com/office/drawing/2014/main" id="{9A7B53E8-04BB-44DF-A1FD-11491EBD1374}"/>
              </a:ext>
            </a:extLst>
          </p:cNvPr>
          <p:cNvSpPr txBox="1">
            <a:spLocks noChangeArrowheads="1"/>
          </p:cNvSpPr>
          <p:nvPr/>
        </p:nvSpPr>
        <p:spPr bwMode="auto">
          <a:xfrm>
            <a:off x="7380288" y="4149725"/>
            <a:ext cx="903287"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Overload</a:t>
            </a:r>
          </a:p>
        </p:txBody>
      </p:sp>
      <p:sp>
        <p:nvSpPr>
          <p:cNvPr id="7186" name="Line 18">
            <a:extLst>
              <a:ext uri="{FF2B5EF4-FFF2-40B4-BE49-F238E27FC236}">
                <a16:creationId xmlns="" xmlns:a16="http://schemas.microsoft.com/office/drawing/2014/main" id="{42B0EB64-2E5C-4793-83A3-0C1526E84D68}"/>
              </a:ext>
            </a:extLst>
          </p:cNvPr>
          <p:cNvSpPr>
            <a:spLocks noChangeShapeType="1"/>
          </p:cNvSpPr>
          <p:nvPr/>
        </p:nvSpPr>
        <p:spPr bwMode="auto">
          <a:xfrm flipH="1" flipV="1">
            <a:off x="5076825" y="4149725"/>
            <a:ext cx="287338" cy="1584325"/>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19">
            <a:extLst>
              <a:ext uri="{FF2B5EF4-FFF2-40B4-BE49-F238E27FC236}">
                <a16:creationId xmlns="" xmlns:a16="http://schemas.microsoft.com/office/drawing/2014/main" id="{822FE629-87C0-4832-9D6B-C9BA841BEDED}"/>
              </a:ext>
            </a:extLst>
          </p:cNvPr>
          <p:cNvSpPr>
            <a:spLocks noChangeShapeType="1"/>
          </p:cNvSpPr>
          <p:nvPr/>
        </p:nvSpPr>
        <p:spPr bwMode="auto">
          <a:xfrm flipV="1">
            <a:off x="5651500" y="3644900"/>
            <a:ext cx="215900" cy="1296988"/>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20">
            <a:extLst>
              <a:ext uri="{FF2B5EF4-FFF2-40B4-BE49-F238E27FC236}">
                <a16:creationId xmlns="" xmlns:a16="http://schemas.microsoft.com/office/drawing/2014/main" id="{861C411B-7378-486A-934F-E24AA9BEDF8F}"/>
              </a:ext>
            </a:extLst>
          </p:cNvPr>
          <p:cNvSpPr>
            <a:spLocks noChangeShapeType="1"/>
          </p:cNvSpPr>
          <p:nvPr/>
        </p:nvSpPr>
        <p:spPr bwMode="auto">
          <a:xfrm flipV="1">
            <a:off x="6227763" y="3789363"/>
            <a:ext cx="0" cy="503237"/>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21">
            <a:extLst>
              <a:ext uri="{FF2B5EF4-FFF2-40B4-BE49-F238E27FC236}">
                <a16:creationId xmlns="" xmlns:a16="http://schemas.microsoft.com/office/drawing/2014/main" id="{FAD5532D-B4AC-4B22-8B93-3A8DD64489F9}"/>
              </a:ext>
            </a:extLst>
          </p:cNvPr>
          <p:cNvSpPr>
            <a:spLocks noChangeShapeType="1"/>
          </p:cNvSpPr>
          <p:nvPr/>
        </p:nvSpPr>
        <p:spPr bwMode="auto">
          <a:xfrm flipH="1" flipV="1">
            <a:off x="6516688" y="3500438"/>
            <a:ext cx="935037" cy="792162"/>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22">
            <a:extLst>
              <a:ext uri="{FF2B5EF4-FFF2-40B4-BE49-F238E27FC236}">
                <a16:creationId xmlns="" xmlns:a16="http://schemas.microsoft.com/office/drawing/2014/main" id="{54C6FAD0-CC62-4F52-BC4A-EA2974BC01F3}"/>
              </a:ext>
            </a:extLst>
          </p:cNvPr>
          <p:cNvSpPr>
            <a:spLocks noChangeShapeType="1"/>
          </p:cNvSpPr>
          <p:nvPr/>
        </p:nvSpPr>
        <p:spPr bwMode="auto">
          <a:xfrm flipH="1">
            <a:off x="6732588" y="2781300"/>
            <a:ext cx="935037" cy="503238"/>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23">
            <a:extLst>
              <a:ext uri="{FF2B5EF4-FFF2-40B4-BE49-F238E27FC236}">
                <a16:creationId xmlns="" xmlns:a16="http://schemas.microsoft.com/office/drawing/2014/main" id="{B89B5694-27A1-4EBC-B5AA-EAD79A6AE2AA}"/>
              </a:ext>
            </a:extLst>
          </p:cNvPr>
          <p:cNvSpPr>
            <a:spLocks noChangeShapeType="1"/>
          </p:cNvSpPr>
          <p:nvPr/>
        </p:nvSpPr>
        <p:spPr bwMode="auto">
          <a:xfrm flipH="1">
            <a:off x="6877050" y="3213100"/>
            <a:ext cx="790575" cy="2159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24">
            <a:extLst>
              <a:ext uri="{FF2B5EF4-FFF2-40B4-BE49-F238E27FC236}">
                <a16:creationId xmlns="" xmlns:a16="http://schemas.microsoft.com/office/drawing/2014/main" id="{2DCFE6FF-EB3D-45DF-918D-D01D9133D673}"/>
              </a:ext>
            </a:extLst>
          </p:cNvPr>
          <p:cNvSpPr>
            <a:spLocks noChangeShapeType="1"/>
          </p:cNvSpPr>
          <p:nvPr/>
        </p:nvSpPr>
        <p:spPr bwMode="auto">
          <a:xfrm flipV="1">
            <a:off x="4140200" y="4365625"/>
            <a:ext cx="215900" cy="1439863"/>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25">
            <a:extLst>
              <a:ext uri="{FF2B5EF4-FFF2-40B4-BE49-F238E27FC236}">
                <a16:creationId xmlns="" xmlns:a16="http://schemas.microsoft.com/office/drawing/2014/main" id="{0E846BF7-C64C-43FD-B4C2-07599BC1E8F5}"/>
              </a:ext>
            </a:extLst>
          </p:cNvPr>
          <p:cNvSpPr>
            <a:spLocks noChangeShapeType="1"/>
          </p:cNvSpPr>
          <p:nvPr/>
        </p:nvSpPr>
        <p:spPr bwMode="auto">
          <a:xfrm flipV="1">
            <a:off x="4140200" y="4508500"/>
            <a:ext cx="360363" cy="1296988"/>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5" name="Text Box 27">
            <a:extLst>
              <a:ext uri="{FF2B5EF4-FFF2-40B4-BE49-F238E27FC236}">
                <a16:creationId xmlns="" xmlns:a16="http://schemas.microsoft.com/office/drawing/2014/main" id="{6748C479-AC14-4F88-AA9B-B91E11C88AC2}"/>
              </a:ext>
            </a:extLst>
          </p:cNvPr>
          <p:cNvSpPr txBox="1">
            <a:spLocks noChangeArrowheads="1"/>
          </p:cNvSpPr>
          <p:nvPr/>
        </p:nvSpPr>
        <p:spPr bwMode="auto">
          <a:xfrm>
            <a:off x="4572000" y="3141663"/>
            <a:ext cx="1851025" cy="30480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solidFill>
                  <a:srgbClr val="FF3399"/>
                </a:solidFill>
              </a:rPr>
              <a:t>D11B Klystron power</a:t>
            </a:r>
          </a:p>
        </p:txBody>
      </p:sp>
      <p:sp>
        <p:nvSpPr>
          <p:cNvPr id="7196" name="Text Box 28">
            <a:extLst>
              <a:ext uri="{FF2B5EF4-FFF2-40B4-BE49-F238E27FC236}">
                <a16:creationId xmlns="" xmlns:a16="http://schemas.microsoft.com/office/drawing/2014/main" id="{E61D79F3-C705-4F7E-8A48-E15CC9A6034A}"/>
              </a:ext>
            </a:extLst>
          </p:cNvPr>
          <p:cNvSpPr txBox="1">
            <a:spLocks noChangeArrowheads="1"/>
          </p:cNvSpPr>
          <p:nvPr/>
        </p:nvSpPr>
        <p:spPr bwMode="auto">
          <a:xfrm>
            <a:off x="1835150" y="5876925"/>
            <a:ext cx="1435100" cy="5175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ja-JP" sz="1400"/>
              <a:t>Beam abort test</a:t>
            </a:r>
          </a:p>
          <a:p>
            <a:pPr algn="ctr"/>
            <a:r>
              <a:rPr lang="en-US" altLang="ja-JP" sz="1400"/>
              <a:t>(11:36)</a:t>
            </a:r>
          </a:p>
        </p:txBody>
      </p:sp>
      <p:sp>
        <p:nvSpPr>
          <p:cNvPr id="7197" name="Line 29">
            <a:extLst>
              <a:ext uri="{FF2B5EF4-FFF2-40B4-BE49-F238E27FC236}">
                <a16:creationId xmlns="" xmlns:a16="http://schemas.microsoft.com/office/drawing/2014/main" id="{2B645CE2-E0A8-4F23-B4C3-0CBB608EE32C}"/>
              </a:ext>
            </a:extLst>
          </p:cNvPr>
          <p:cNvSpPr>
            <a:spLocks noChangeShapeType="1"/>
          </p:cNvSpPr>
          <p:nvPr/>
        </p:nvSpPr>
        <p:spPr bwMode="auto">
          <a:xfrm flipV="1">
            <a:off x="2555875" y="4868863"/>
            <a:ext cx="1079500" cy="1081087"/>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8" name="Text Box 30">
            <a:extLst>
              <a:ext uri="{FF2B5EF4-FFF2-40B4-BE49-F238E27FC236}">
                <a16:creationId xmlns="" xmlns:a16="http://schemas.microsoft.com/office/drawing/2014/main" id="{AE5D3ECA-6092-4B1F-991F-CDC2A444DD9A}"/>
              </a:ext>
            </a:extLst>
          </p:cNvPr>
          <p:cNvSpPr txBox="1">
            <a:spLocks noChangeArrowheads="1"/>
          </p:cNvSpPr>
          <p:nvPr/>
        </p:nvSpPr>
        <p:spPr bwMode="auto">
          <a:xfrm>
            <a:off x="3132138" y="2852738"/>
            <a:ext cx="736600" cy="30480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latin typeface="Symbol" panose="05050102010706020507" pitchFamily="18" charset="2"/>
              </a:rPr>
              <a:t>s</a:t>
            </a:r>
            <a:r>
              <a:rPr lang="en-US" altLang="ja-JP" sz="1400"/>
              <a:t>z</a:t>
            </a:r>
            <a:r>
              <a:rPr lang="ja-JP" altLang="en-US" sz="1400"/>
              <a:t>測定</a:t>
            </a:r>
          </a:p>
        </p:txBody>
      </p:sp>
      <p:sp>
        <p:nvSpPr>
          <p:cNvPr id="7199" name="Text Box 31">
            <a:extLst>
              <a:ext uri="{FF2B5EF4-FFF2-40B4-BE49-F238E27FC236}">
                <a16:creationId xmlns="" xmlns:a16="http://schemas.microsoft.com/office/drawing/2014/main" id="{C3534792-1365-489D-948A-6BD5128C0FD2}"/>
              </a:ext>
            </a:extLst>
          </p:cNvPr>
          <p:cNvSpPr txBox="1">
            <a:spLocks noChangeArrowheads="1"/>
          </p:cNvSpPr>
          <p:nvPr/>
        </p:nvSpPr>
        <p:spPr bwMode="auto">
          <a:xfrm rot="16200000">
            <a:off x="2971800" y="3732213"/>
            <a:ext cx="1631950" cy="30480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Recovering (Crab)</a:t>
            </a:r>
          </a:p>
        </p:txBody>
      </p:sp>
      <p:sp>
        <p:nvSpPr>
          <p:cNvPr id="7215" name="Line 47">
            <a:extLst>
              <a:ext uri="{FF2B5EF4-FFF2-40B4-BE49-F238E27FC236}">
                <a16:creationId xmlns="" xmlns:a16="http://schemas.microsoft.com/office/drawing/2014/main" id="{B8ED8589-EABF-4623-A61B-1D2996D4B9F5}"/>
              </a:ext>
            </a:extLst>
          </p:cNvPr>
          <p:cNvSpPr>
            <a:spLocks noChangeShapeType="1"/>
          </p:cNvSpPr>
          <p:nvPr/>
        </p:nvSpPr>
        <p:spPr bwMode="auto">
          <a:xfrm>
            <a:off x="6372225" y="1917700"/>
            <a:ext cx="230505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16" name="Line 48">
            <a:extLst>
              <a:ext uri="{FF2B5EF4-FFF2-40B4-BE49-F238E27FC236}">
                <a16:creationId xmlns="" xmlns:a16="http://schemas.microsoft.com/office/drawing/2014/main" id="{E653C48D-CA86-4607-8499-C924DFCDA9E5}"/>
              </a:ext>
            </a:extLst>
          </p:cNvPr>
          <p:cNvSpPr>
            <a:spLocks noChangeShapeType="1"/>
          </p:cNvSpPr>
          <p:nvPr/>
        </p:nvSpPr>
        <p:spPr bwMode="auto">
          <a:xfrm>
            <a:off x="7451725" y="333375"/>
            <a:ext cx="0" cy="15843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17" name="Freeform 49">
            <a:extLst>
              <a:ext uri="{FF2B5EF4-FFF2-40B4-BE49-F238E27FC236}">
                <a16:creationId xmlns="" xmlns:a16="http://schemas.microsoft.com/office/drawing/2014/main" id="{8E67C195-EDA4-4306-9157-40ABECAA578F}"/>
              </a:ext>
            </a:extLst>
          </p:cNvPr>
          <p:cNvSpPr>
            <a:spLocks/>
          </p:cNvSpPr>
          <p:nvPr/>
        </p:nvSpPr>
        <p:spPr bwMode="auto">
          <a:xfrm>
            <a:off x="6443663" y="393700"/>
            <a:ext cx="2016125" cy="1524000"/>
          </a:xfrm>
          <a:custGeom>
            <a:avLst/>
            <a:gdLst>
              <a:gd name="T0" fmla="*/ 0 w 1224"/>
              <a:gd name="T1" fmla="*/ 960 h 960"/>
              <a:gd name="T2" fmla="*/ 90 w 1224"/>
              <a:gd name="T3" fmla="*/ 506 h 960"/>
              <a:gd name="T4" fmla="*/ 363 w 1224"/>
              <a:gd name="T5" fmla="*/ 98 h 960"/>
              <a:gd name="T6" fmla="*/ 635 w 1224"/>
              <a:gd name="T7" fmla="*/ 7 h 960"/>
              <a:gd name="T8" fmla="*/ 862 w 1224"/>
              <a:gd name="T9" fmla="*/ 143 h 960"/>
              <a:gd name="T10" fmla="*/ 1088 w 1224"/>
              <a:gd name="T11" fmla="*/ 461 h 960"/>
              <a:gd name="T12" fmla="*/ 1224 w 1224"/>
              <a:gd name="T13" fmla="*/ 960 h 960"/>
            </a:gdLst>
            <a:ahLst/>
            <a:cxnLst>
              <a:cxn ang="0">
                <a:pos x="T0" y="T1"/>
              </a:cxn>
              <a:cxn ang="0">
                <a:pos x="T2" y="T3"/>
              </a:cxn>
              <a:cxn ang="0">
                <a:pos x="T4" y="T5"/>
              </a:cxn>
              <a:cxn ang="0">
                <a:pos x="T6" y="T7"/>
              </a:cxn>
              <a:cxn ang="0">
                <a:pos x="T8" y="T9"/>
              </a:cxn>
              <a:cxn ang="0">
                <a:pos x="T10" y="T11"/>
              </a:cxn>
              <a:cxn ang="0">
                <a:pos x="T12" y="T13"/>
              </a:cxn>
            </a:cxnLst>
            <a:rect l="0" t="0" r="r" b="b"/>
            <a:pathLst>
              <a:path w="1224" h="960">
                <a:moveTo>
                  <a:pt x="0" y="960"/>
                </a:moveTo>
                <a:cubicBezTo>
                  <a:pt x="14" y="805"/>
                  <a:pt x="29" y="650"/>
                  <a:pt x="90" y="506"/>
                </a:cubicBezTo>
                <a:cubicBezTo>
                  <a:pt x="151" y="362"/>
                  <a:pt x="272" y="181"/>
                  <a:pt x="363" y="98"/>
                </a:cubicBezTo>
                <a:cubicBezTo>
                  <a:pt x="454" y="15"/>
                  <a:pt x="552" y="0"/>
                  <a:pt x="635" y="7"/>
                </a:cubicBezTo>
                <a:cubicBezTo>
                  <a:pt x="718" y="14"/>
                  <a:pt x="787" y="67"/>
                  <a:pt x="862" y="143"/>
                </a:cubicBezTo>
                <a:cubicBezTo>
                  <a:pt x="937" y="219"/>
                  <a:pt x="1028" y="325"/>
                  <a:pt x="1088" y="461"/>
                </a:cubicBezTo>
                <a:cubicBezTo>
                  <a:pt x="1148" y="597"/>
                  <a:pt x="1201" y="877"/>
                  <a:pt x="1224" y="960"/>
                </a:cubicBezTo>
              </a:path>
            </a:pathLst>
          </a:cu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20" name="Line 52">
            <a:extLst>
              <a:ext uri="{FF2B5EF4-FFF2-40B4-BE49-F238E27FC236}">
                <a16:creationId xmlns="" xmlns:a16="http://schemas.microsoft.com/office/drawing/2014/main" id="{5B2BD717-8E24-4005-B553-7B913E32DE46}"/>
              </a:ext>
            </a:extLst>
          </p:cNvPr>
          <p:cNvSpPr>
            <a:spLocks noChangeShapeType="1"/>
          </p:cNvSpPr>
          <p:nvPr/>
        </p:nvSpPr>
        <p:spPr bwMode="auto">
          <a:xfrm>
            <a:off x="8172450" y="981075"/>
            <a:ext cx="0" cy="9366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21" name="Line 53">
            <a:extLst>
              <a:ext uri="{FF2B5EF4-FFF2-40B4-BE49-F238E27FC236}">
                <a16:creationId xmlns="" xmlns:a16="http://schemas.microsoft.com/office/drawing/2014/main" id="{D9CEDD86-D207-4AF7-BE83-061BAA06FB21}"/>
              </a:ext>
            </a:extLst>
          </p:cNvPr>
          <p:cNvSpPr>
            <a:spLocks noChangeShapeType="1"/>
          </p:cNvSpPr>
          <p:nvPr/>
        </p:nvSpPr>
        <p:spPr bwMode="auto">
          <a:xfrm>
            <a:off x="6732588" y="981075"/>
            <a:ext cx="0" cy="9366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222" name="Text Box 54">
            <a:extLst>
              <a:ext uri="{FF2B5EF4-FFF2-40B4-BE49-F238E27FC236}">
                <a16:creationId xmlns="" xmlns:a16="http://schemas.microsoft.com/office/drawing/2014/main" id="{D8C43BBF-9A36-40B0-A448-2CFFD61A46D3}"/>
              </a:ext>
            </a:extLst>
          </p:cNvPr>
          <p:cNvSpPr txBox="1">
            <a:spLocks noChangeArrowheads="1"/>
          </p:cNvSpPr>
          <p:nvPr/>
        </p:nvSpPr>
        <p:spPr bwMode="auto">
          <a:xfrm>
            <a:off x="8008938" y="1846263"/>
            <a:ext cx="379412"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ja-JP">
                <a:latin typeface="Symbol" panose="05050102010706020507" pitchFamily="18" charset="2"/>
              </a:rPr>
              <a:t>f</a:t>
            </a:r>
            <a:r>
              <a:rPr lang="en-US" altLang="ja-JP" baseline="-25000"/>
              <a:t>s</a:t>
            </a:r>
          </a:p>
        </p:txBody>
      </p:sp>
      <p:sp>
        <p:nvSpPr>
          <p:cNvPr id="7223" name="Text Box 55">
            <a:extLst>
              <a:ext uri="{FF2B5EF4-FFF2-40B4-BE49-F238E27FC236}">
                <a16:creationId xmlns="" xmlns:a16="http://schemas.microsoft.com/office/drawing/2014/main" id="{5333B368-39B7-40DC-9854-6323F54B3F55}"/>
              </a:ext>
            </a:extLst>
          </p:cNvPr>
          <p:cNvSpPr txBox="1">
            <a:spLocks noChangeArrowheads="1"/>
          </p:cNvSpPr>
          <p:nvPr/>
        </p:nvSpPr>
        <p:spPr bwMode="auto">
          <a:xfrm>
            <a:off x="6569075" y="1846263"/>
            <a:ext cx="504825"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ja-JP">
                <a:latin typeface="Symbol" panose="05050102010706020507" pitchFamily="18" charset="2"/>
              </a:rPr>
              <a:t>-f</a:t>
            </a:r>
            <a:r>
              <a:rPr lang="en-US" altLang="ja-JP" baseline="-25000"/>
              <a:t>s</a:t>
            </a:r>
          </a:p>
        </p:txBody>
      </p:sp>
      <p:sp>
        <p:nvSpPr>
          <p:cNvPr id="7228" name="Oval 60">
            <a:extLst>
              <a:ext uri="{FF2B5EF4-FFF2-40B4-BE49-F238E27FC236}">
                <a16:creationId xmlns="" xmlns:a16="http://schemas.microsoft.com/office/drawing/2014/main" id="{A9A4976E-0A12-4967-BB0E-63B296CA6935}"/>
              </a:ext>
            </a:extLst>
          </p:cNvPr>
          <p:cNvSpPr>
            <a:spLocks noChangeArrowheads="1"/>
          </p:cNvSpPr>
          <p:nvPr/>
        </p:nvSpPr>
        <p:spPr bwMode="auto">
          <a:xfrm rot="-5000128">
            <a:off x="6263481" y="1843882"/>
            <a:ext cx="358775" cy="71438"/>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219" name="Oval 51">
            <a:extLst>
              <a:ext uri="{FF2B5EF4-FFF2-40B4-BE49-F238E27FC236}">
                <a16:creationId xmlns="" xmlns:a16="http://schemas.microsoft.com/office/drawing/2014/main" id="{D74BD9E6-F981-4F34-B05B-2DB8D340BF78}"/>
              </a:ext>
            </a:extLst>
          </p:cNvPr>
          <p:cNvSpPr>
            <a:spLocks noChangeArrowheads="1"/>
          </p:cNvSpPr>
          <p:nvPr/>
        </p:nvSpPr>
        <p:spPr bwMode="auto">
          <a:xfrm rot="-3665186">
            <a:off x="6515894" y="980282"/>
            <a:ext cx="358775" cy="7143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218" name="Oval 50">
            <a:extLst>
              <a:ext uri="{FF2B5EF4-FFF2-40B4-BE49-F238E27FC236}">
                <a16:creationId xmlns="" xmlns:a16="http://schemas.microsoft.com/office/drawing/2014/main" id="{B4D52683-F2DE-4022-B309-49E6A0748315}"/>
              </a:ext>
            </a:extLst>
          </p:cNvPr>
          <p:cNvSpPr>
            <a:spLocks noChangeArrowheads="1"/>
          </p:cNvSpPr>
          <p:nvPr/>
        </p:nvSpPr>
        <p:spPr bwMode="auto">
          <a:xfrm rot="3671353">
            <a:off x="7992269" y="980282"/>
            <a:ext cx="358775" cy="7143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230" name="Oval 62">
            <a:extLst>
              <a:ext uri="{FF2B5EF4-FFF2-40B4-BE49-F238E27FC236}">
                <a16:creationId xmlns="" xmlns:a16="http://schemas.microsoft.com/office/drawing/2014/main" id="{07E34F1F-409A-4001-8ADF-5DE5C6351435}"/>
              </a:ext>
            </a:extLst>
          </p:cNvPr>
          <p:cNvSpPr>
            <a:spLocks noChangeArrowheads="1"/>
          </p:cNvSpPr>
          <p:nvPr/>
        </p:nvSpPr>
        <p:spPr bwMode="auto">
          <a:xfrm rot="-24387935">
            <a:off x="6768306" y="619919"/>
            <a:ext cx="358775" cy="71438"/>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7231" name="Text Box 63">
            <a:extLst>
              <a:ext uri="{FF2B5EF4-FFF2-40B4-BE49-F238E27FC236}">
                <a16:creationId xmlns="" xmlns:a16="http://schemas.microsoft.com/office/drawing/2014/main" id="{E89E55D6-9F78-41A8-A161-5803212217E1}"/>
              </a:ext>
            </a:extLst>
          </p:cNvPr>
          <p:cNvSpPr txBox="1">
            <a:spLocks noChangeArrowheads="1"/>
          </p:cNvSpPr>
          <p:nvPr/>
        </p:nvSpPr>
        <p:spPr bwMode="auto">
          <a:xfrm>
            <a:off x="5580063" y="1557338"/>
            <a:ext cx="823912" cy="3048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a:t>0-phase</a:t>
            </a:r>
          </a:p>
        </p:txBody>
      </p:sp>
      <p:pic>
        <p:nvPicPr>
          <p:cNvPr id="6" name="図 5">
            <a:extLst>
              <a:ext uri="{FF2B5EF4-FFF2-40B4-BE49-F238E27FC236}">
                <a16:creationId xmlns="" xmlns:a16="http://schemas.microsoft.com/office/drawing/2014/main" id="{DDE07EE9-1E5A-4999-8A53-792676328E94}"/>
              </a:ext>
            </a:extLst>
          </p:cNvPr>
          <p:cNvPicPr>
            <a:picLocks noChangeAspect="1"/>
          </p:cNvPicPr>
          <p:nvPr/>
        </p:nvPicPr>
        <p:blipFill>
          <a:blip r:embed="rId3" cstate="print"/>
          <a:stretch>
            <a:fillRect/>
          </a:stretch>
        </p:blipFill>
        <p:spPr>
          <a:xfrm>
            <a:off x="2555776" y="1196752"/>
            <a:ext cx="2609850" cy="1066800"/>
          </a:xfrm>
          <a:prstGeom prst="rect">
            <a:avLst/>
          </a:prstGeom>
        </p:spPr>
      </p:pic>
      <p:sp>
        <p:nvSpPr>
          <p:cNvPr id="7" name="テキスト ボックス 6">
            <a:extLst>
              <a:ext uri="{FF2B5EF4-FFF2-40B4-BE49-F238E27FC236}">
                <a16:creationId xmlns="" xmlns:a16="http://schemas.microsoft.com/office/drawing/2014/main" id="{C2111E17-0B9C-4792-A0ED-5E08BDAB87B9}"/>
              </a:ext>
            </a:extLst>
          </p:cNvPr>
          <p:cNvSpPr txBox="1"/>
          <p:nvPr/>
        </p:nvSpPr>
        <p:spPr>
          <a:xfrm>
            <a:off x="35496" y="1635765"/>
            <a:ext cx="2554278" cy="2308324"/>
          </a:xfrm>
          <a:prstGeom prst="rect">
            <a:avLst/>
          </a:prstGeom>
          <a:noFill/>
        </p:spPr>
        <p:txBody>
          <a:bodyPr wrap="square" rtlCol="0">
            <a:spAutoFit/>
          </a:bodyPr>
          <a:lstStyle/>
          <a:p>
            <a:r>
              <a:rPr kumimoji="1" lang="en-US" altLang="ja-JP" dirty="0">
                <a:solidFill>
                  <a:srgbClr val="FF66FF"/>
                </a:solidFill>
                <a:latin typeface="HGP創英角ﾎﾟｯﾌﾟ体" pitchFamily="50" charset="-128"/>
                <a:ea typeface="HGP創英角ﾎﾟｯﾌﾟ体" pitchFamily="50" charset="-128"/>
              </a:rPr>
              <a:t>Study items</a:t>
            </a:r>
          </a:p>
          <a:p>
            <a:r>
              <a:rPr kumimoji="1" lang="en-US" altLang="ja-JP" dirty="0">
                <a:solidFill>
                  <a:srgbClr val="FF66FF"/>
                </a:solidFill>
                <a:latin typeface="HGP創英角ﾎﾟｯﾌﾟ体" pitchFamily="50" charset="-128"/>
                <a:ea typeface="HGP創英角ﾎﾟｯﾌﾟ体" pitchFamily="50" charset="-128"/>
              </a:rPr>
              <a:t>Normal mode </a:t>
            </a:r>
            <a:r>
              <a:rPr kumimoji="1" lang="en-US" altLang="ja-JP" dirty="0" smtClean="0">
                <a:solidFill>
                  <a:srgbClr val="FF66FF"/>
                </a:solidFill>
                <a:latin typeface="HGP創英角ﾎﾟｯﾌﾟ体" pitchFamily="50" charset="-128"/>
                <a:ea typeface="HGP創英角ﾎﾟｯﾌﾟ体" pitchFamily="50" charset="-128"/>
              </a:rPr>
              <a:t>OP</a:t>
            </a:r>
            <a:endParaRPr lang="en-US" altLang="ja-JP" dirty="0">
              <a:solidFill>
                <a:srgbClr val="FF66FF"/>
              </a:solidFill>
              <a:latin typeface="HGP創英角ﾎﾟｯﾌﾟ体" pitchFamily="50" charset="-128"/>
              <a:ea typeface="HGP創英角ﾎﾟｯﾌﾟ体" pitchFamily="50" charset="-128"/>
            </a:endParaRPr>
          </a:p>
          <a:p>
            <a:r>
              <a:rPr kumimoji="1" lang="en-US" altLang="ja-JP" dirty="0">
                <a:solidFill>
                  <a:srgbClr val="FF66FF"/>
                </a:solidFill>
                <a:latin typeface="HGP創英角ﾎﾟｯﾌﾟ体" pitchFamily="50" charset="-128"/>
                <a:ea typeface="HGP創英角ﾎﾟｯﾌﾟ体" pitchFamily="50" charset="-128"/>
              </a:rPr>
              <a:t>  </a:t>
            </a:r>
            <a:r>
              <a:rPr kumimoji="1" lang="en-US" altLang="ja-JP" dirty="0" smtClean="0">
                <a:solidFill>
                  <a:srgbClr val="FF66FF"/>
                </a:solidFill>
                <a:latin typeface="HGP創英角ﾎﾟｯﾌﾟ体" pitchFamily="50" charset="-128"/>
                <a:ea typeface="HGP創英角ﾎﾟｯﾌﾟ体" pitchFamily="50" charset="-128"/>
              </a:rPr>
              <a:t>Measure </a:t>
            </a:r>
            <a:r>
              <a:rPr kumimoji="1" lang="en-US" altLang="ja-JP" dirty="0" err="1" smtClean="0">
                <a:solidFill>
                  <a:srgbClr val="FF66FF"/>
                </a:solidFill>
                <a:latin typeface="HGP創英角ﾎﾟｯﾌﾟ体" pitchFamily="50" charset="-128"/>
                <a:ea typeface="HGP創英角ﾎﾟｯﾌﾟ体" pitchFamily="50" charset="-128"/>
              </a:rPr>
              <a:t>νs</a:t>
            </a:r>
            <a:r>
              <a:rPr kumimoji="1" lang="en-US" altLang="ja-JP" dirty="0">
                <a:solidFill>
                  <a:srgbClr val="FF66FF"/>
                </a:solidFill>
                <a:latin typeface="HGP創英角ﾎﾟｯﾌﾟ体" pitchFamily="50" charset="-128"/>
                <a:ea typeface="HGP創英角ﾎﾟｯﾌﾟ体" pitchFamily="50" charset="-128"/>
              </a:rPr>
              <a:t>, </a:t>
            </a:r>
            <a:r>
              <a:rPr kumimoji="1" lang="en-US" altLang="ja-JP" dirty="0" err="1" smtClean="0">
                <a:solidFill>
                  <a:srgbClr val="FF66FF"/>
                </a:solidFill>
                <a:latin typeface="HGP創英角ﾎﾟｯﾌﾟ体" pitchFamily="50" charset="-128"/>
                <a:ea typeface="HGP創英角ﾎﾟｯﾌﾟ体" pitchFamily="50" charset="-128"/>
              </a:rPr>
              <a:t>σz</a:t>
            </a:r>
            <a:endParaRPr lang="en-US" altLang="ja-JP" dirty="0">
              <a:solidFill>
                <a:srgbClr val="FF66FF"/>
              </a:solidFill>
              <a:latin typeface="HGP創英角ﾎﾟｯﾌﾟ体" pitchFamily="50" charset="-128"/>
              <a:ea typeface="HGP創英角ﾎﾟｯﾌﾟ体" pitchFamily="50" charset="-128"/>
            </a:endParaRPr>
          </a:p>
          <a:p>
            <a:r>
              <a:rPr kumimoji="1" lang="en-US" altLang="ja-JP" dirty="0">
                <a:solidFill>
                  <a:srgbClr val="FF66FF"/>
                </a:solidFill>
                <a:latin typeface="HGP創英角ﾎﾟｯﾌﾟ体" pitchFamily="50" charset="-128"/>
                <a:ea typeface="HGP創英角ﾎﾟｯﾌﾟ体" pitchFamily="50" charset="-128"/>
              </a:rPr>
              <a:t>  </a:t>
            </a:r>
            <a:r>
              <a:rPr kumimoji="1" lang="en-US" altLang="ja-JP" dirty="0" smtClean="0">
                <a:solidFill>
                  <a:srgbClr val="FF66FF"/>
                </a:solidFill>
                <a:latin typeface="HGP創英角ﾎﾟｯﾌﾟ体" pitchFamily="50" charset="-128"/>
                <a:ea typeface="HGP創英角ﾎﾟｯﾌﾟ体" pitchFamily="50" charset="-128"/>
              </a:rPr>
              <a:t>Cavity </a:t>
            </a:r>
            <a:r>
              <a:rPr kumimoji="1" lang="en-US" altLang="ja-JP" dirty="0">
                <a:solidFill>
                  <a:srgbClr val="FF66FF"/>
                </a:solidFill>
                <a:latin typeface="HGP創英角ﾎﾟｯﾌﾟ体" pitchFamily="50" charset="-128"/>
                <a:ea typeface="HGP創英角ﾎﾟｯﾌﾟ体" pitchFamily="50" charset="-128"/>
              </a:rPr>
              <a:t>trip test</a:t>
            </a:r>
          </a:p>
          <a:p>
            <a:r>
              <a:rPr lang="en-US" altLang="ja-JP" dirty="0">
                <a:solidFill>
                  <a:srgbClr val="FF66FF"/>
                </a:solidFill>
                <a:latin typeface="HGP創英角ﾎﾟｯﾌﾟ体" pitchFamily="50" charset="-128"/>
                <a:ea typeface="HGP創英角ﾎﾟｯﾌﾟ体" pitchFamily="50" charset="-128"/>
              </a:rPr>
              <a:t>Reverse </a:t>
            </a:r>
            <a:r>
              <a:rPr lang="en-US" altLang="ja-JP" dirty="0" smtClean="0">
                <a:solidFill>
                  <a:srgbClr val="FF66FF"/>
                </a:solidFill>
                <a:latin typeface="HGP創英角ﾎﾟｯﾌﾟ体" pitchFamily="50" charset="-128"/>
                <a:ea typeface="HGP創英角ﾎﾟｯﾌﾟ体" pitchFamily="50" charset="-128"/>
              </a:rPr>
              <a:t>phase OP</a:t>
            </a:r>
            <a:endParaRPr lang="en-US" altLang="ja-JP" dirty="0">
              <a:solidFill>
                <a:srgbClr val="FF66FF"/>
              </a:solidFill>
              <a:latin typeface="HGP創英角ﾎﾟｯﾌﾟ体" pitchFamily="50" charset="-128"/>
              <a:ea typeface="HGP創英角ﾎﾟｯﾌﾟ体" pitchFamily="50" charset="-128"/>
            </a:endParaRPr>
          </a:p>
          <a:p>
            <a:r>
              <a:rPr kumimoji="1" lang="en-US" altLang="ja-JP" dirty="0">
                <a:solidFill>
                  <a:srgbClr val="FF66FF"/>
                </a:solidFill>
                <a:latin typeface="HGP創英角ﾎﾟｯﾌﾟ体" pitchFamily="50" charset="-128"/>
                <a:ea typeface="HGP創英角ﾎﾟｯﾌﾟ体" pitchFamily="50" charset="-128"/>
              </a:rPr>
              <a:t>  </a:t>
            </a:r>
            <a:r>
              <a:rPr lang="en-US" altLang="ja-JP" dirty="0" smtClean="0">
                <a:solidFill>
                  <a:srgbClr val="FF66FF"/>
                </a:solidFill>
                <a:latin typeface="HGP創英角ﾎﾟｯﾌﾟ体" pitchFamily="50" charset="-128"/>
                <a:ea typeface="HGP創英角ﾎﾟｯﾌﾟ体" pitchFamily="50" charset="-128"/>
              </a:rPr>
              <a:t>Adjust b</a:t>
            </a:r>
            <a:r>
              <a:rPr kumimoji="1" lang="en-US" altLang="ja-JP" dirty="0" smtClean="0">
                <a:solidFill>
                  <a:srgbClr val="FF66FF"/>
                </a:solidFill>
                <a:latin typeface="HGP創英角ﾎﾟｯﾌﾟ体" pitchFamily="50" charset="-128"/>
                <a:ea typeface="HGP創英角ﾎﾟｯﾌﾟ体" pitchFamily="50" charset="-128"/>
              </a:rPr>
              <a:t>eam power </a:t>
            </a:r>
            <a:endParaRPr kumimoji="1" lang="en-US" altLang="ja-JP" dirty="0">
              <a:solidFill>
                <a:srgbClr val="FF66FF"/>
              </a:solidFill>
              <a:latin typeface="HGP創英角ﾎﾟｯﾌﾟ体" pitchFamily="50" charset="-128"/>
              <a:ea typeface="HGP創英角ﾎﾟｯﾌﾟ体" pitchFamily="50" charset="-128"/>
            </a:endParaRPr>
          </a:p>
          <a:p>
            <a:r>
              <a:rPr lang="en-US" altLang="ja-JP" dirty="0">
                <a:solidFill>
                  <a:srgbClr val="FF66FF"/>
                </a:solidFill>
                <a:latin typeface="HGP創英角ﾎﾟｯﾌﾟ体" pitchFamily="50" charset="-128"/>
                <a:ea typeface="HGP創英角ﾎﾟｯﾌﾟ体" pitchFamily="50" charset="-128"/>
              </a:rPr>
              <a:t>  </a:t>
            </a:r>
            <a:r>
              <a:rPr lang="en-US" altLang="ja-JP" dirty="0" smtClean="0">
                <a:solidFill>
                  <a:srgbClr val="FF66FF"/>
                </a:solidFill>
                <a:latin typeface="HGP創英角ﾎﾟｯﾌﾟ体" pitchFamily="50" charset="-128"/>
                <a:ea typeface="HGP創英角ﾎﾟｯﾌﾟ体" pitchFamily="50" charset="-128"/>
              </a:rPr>
              <a:t>Measure </a:t>
            </a:r>
            <a:r>
              <a:rPr kumimoji="1" lang="en-US" altLang="ja-JP" dirty="0" err="1" smtClean="0">
                <a:solidFill>
                  <a:srgbClr val="FF66FF"/>
                </a:solidFill>
                <a:latin typeface="HGP創英角ﾎﾟｯﾌﾟ体" pitchFamily="50" charset="-128"/>
                <a:ea typeface="HGP創英角ﾎﾟｯﾌﾟ体" pitchFamily="50" charset="-128"/>
              </a:rPr>
              <a:t>νs</a:t>
            </a:r>
            <a:r>
              <a:rPr kumimoji="1" lang="en-US" altLang="ja-JP" dirty="0">
                <a:solidFill>
                  <a:srgbClr val="FF66FF"/>
                </a:solidFill>
                <a:latin typeface="HGP創英角ﾎﾟｯﾌﾟ体" pitchFamily="50" charset="-128"/>
                <a:ea typeface="HGP創英角ﾎﾟｯﾌﾟ体" pitchFamily="50" charset="-128"/>
              </a:rPr>
              <a:t>, </a:t>
            </a:r>
            <a:r>
              <a:rPr kumimoji="1" lang="en-US" altLang="ja-JP" dirty="0" err="1">
                <a:solidFill>
                  <a:srgbClr val="FF66FF"/>
                </a:solidFill>
                <a:latin typeface="HGP創英角ﾎﾟｯﾌﾟ体" pitchFamily="50" charset="-128"/>
                <a:ea typeface="HGP創英角ﾎﾟｯﾌﾟ体" pitchFamily="50" charset="-128"/>
              </a:rPr>
              <a:t>σz</a:t>
            </a:r>
            <a:endParaRPr kumimoji="1" lang="en-US" altLang="ja-JP" dirty="0">
              <a:solidFill>
                <a:srgbClr val="FF66FF"/>
              </a:solidFill>
              <a:latin typeface="HGP創英角ﾎﾟｯﾌﾟ体" pitchFamily="50" charset="-128"/>
              <a:ea typeface="HGP創英角ﾎﾟｯﾌﾟ体" pitchFamily="50" charset="-128"/>
            </a:endParaRPr>
          </a:p>
          <a:p>
            <a:r>
              <a:rPr lang="en-US" altLang="ja-JP" dirty="0">
                <a:solidFill>
                  <a:srgbClr val="FF66FF"/>
                </a:solidFill>
                <a:latin typeface="HGP創英角ﾎﾟｯﾌﾟ体" pitchFamily="50" charset="-128"/>
                <a:ea typeface="HGP創英角ﾎﾟｯﾌﾟ体" pitchFamily="50" charset="-128"/>
              </a:rPr>
              <a:t>  Cavity trip test</a:t>
            </a:r>
            <a:endParaRPr kumimoji="1" lang="ja-JP" altLang="en-US" dirty="0">
              <a:solidFill>
                <a:srgbClr val="FF66FF"/>
              </a:solidFill>
              <a:latin typeface="HGP創英角ﾎﾟｯﾌﾟ体" pitchFamily="50" charset="-128"/>
              <a:ea typeface="HGP創英角ﾎﾟｯﾌﾟ体" pitchFamily="50" charset="-128"/>
            </a:endParaRPr>
          </a:p>
        </p:txBody>
      </p:sp>
      <p:sp>
        <p:nvSpPr>
          <p:cNvPr id="44" name="Text Box 9">
            <a:extLst>
              <a:ext uri="{FF2B5EF4-FFF2-40B4-BE49-F238E27FC236}">
                <a16:creationId xmlns="" xmlns:a16="http://schemas.microsoft.com/office/drawing/2014/main" id="{05E09202-8A6D-4484-A88C-61B175F7D0B6}"/>
              </a:ext>
            </a:extLst>
          </p:cNvPr>
          <p:cNvSpPr txBox="1">
            <a:spLocks noChangeArrowheads="1"/>
          </p:cNvSpPr>
          <p:nvPr/>
        </p:nvSpPr>
        <p:spPr bwMode="auto">
          <a:xfrm>
            <a:off x="5538844" y="116632"/>
            <a:ext cx="1697452" cy="307777"/>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400" dirty="0"/>
              <a:t>Reverse </a:t>
            </a:r>
            <a:r>
              <a:rPr lang="en-US" altLang="ja-JP" sz="1400" dirty="0" smtClean="0"/>
              <a:t>phase cavity</a:t>
            </a:r>
            <a:endParaRPr lang="en-US" altLang="ja-JP" sz="1400" dirty="0"/>
          </a:p>
        </p:txBody>
      </p:sp>
      <p:sp>
        <p:nvSpPr>
          <p:cNvPr id="45" name="テキスト ボックス 44">
            <a:extLst>
              <a:ext uri="{FF2B5EF4-FFF2-40B4-BE49-F238E27FC236}">
                <a16:creationId xmlns="" xmlns:a16="http://schemas.microsoft.com/office/drawing/2014/main" id="{C2111E17-0B9C-4792-A0ED-5E08BDAB87B9}"/>
              </a:ext>
            </a:extLst>
          </p:cNvPr>
          <p:cNvSpPr txBox="1"/>
          <p:nvPr/>
        </p:nvSpPr>
        <p:spPr>
          <a:xfrm>
            <a:off x="5364088" y="6021288"/>
            <a:ext cx="1795684" cy="307777"/>
          </a:xfrm>
          <a:prstGeom prst="rect">
            <a:avLst/>
          </a:prstGeom>
          <a:noFill/>
        </p:spPr>
        <p:txBody>
          <a:bodyPr wrap="none" rtlCol="0">
            <a:spAutoFit/>
          </a:bodyPr>
          <a:lstStyle/>
          <a:p>
            <a:r>
              <a:rPr lang="en-US" altLang="ja-JP" sz="1400" dirty="0" smtClean="0">
                <a:solidFill>
                  <a:srgbClr val="FF66FF"/>
                </a:solidFill>
                <a:latin typeface="HGP創英角ﾎﾟｯﾌﾟ体" pitchFamily="50" charset="-128"/>
                <a:ea typeface="HGP創英角ﾎﾟｯﾌﾟ体" pitchFamily="50" charset="-128"/>
              </a:rPr>
              <a:t>Adjust beam power</a:t>
            </a:r>
            <a:endParaRPr kumimoji="1" lang="en-US" altLang="ja-JP" sz="1400" dirty="0">
              <a:solidFill>
                <a:srgbClr val="FF66FF"/>
              </a:solidFill>
              <a:latin typeface="HGP創英角ﾎﾟｯﾌﾟ体" pitchFamily="50" charset="-128"/>
              <a:ea typeface="HGP創英角ﾎﾟｯﾌﾟ体" pitchFamily="50" charset="-128"/>
            </a:endParaRPr>
          </a:p>
        </p:txBody>
      </p:sp>
    </p:spTree>
    <p:extLst>
      <p:ext uri="{BB962C8B-B14F-4D97-AF65-F5344CB8AC3E}">
        <p14:creationId xmlns="" xmlns:p14="http://schemas.microsoft.com/office/powerpoint/2010/main" val="3907925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ltLang="ja-JP" sz="2400"/>
              <a:t>Bunch length</a:t>
            </a:r>
          </a:p>
        </p:txBody>
      </p:sp>
      <p:pic>
        <p:nvPicPr>
          <p:cNvPr id="31747" name="Picture 3"/>
          <p:cNvPicPr>
            <a:picLocks noChangeAspect="1" noChangeArrowheads="1"/>
          </p:cNvPicPr>
          <p:nvPr/>
        </p:nvPicPr>
        <p:blipFill>
          <a:blip r:embed="rId2" cstate="print"/>
          <a:srcRect/>
          <a:stretch>
            <a:fillRect/>
          </a:stretch>
        </p:blipFill>
        <p:spPr bwMode="auto">
          <a:xfrm>
            <a:off x="7236296" y="4941168"/>
            <a:ext cx="1116013" cy="638175"/>
          </a:xfrm>
          <a:prstGeom prst="rect">
            <a:avLst/>
          </a:prstGeom>
          <a:noFill/>
          <a:ln w="9525">
            <a:noFill/>
            <a:miter lim="800000"/>
            <a:headEnd/>
            <a:tailEnd/>
          </a:ln>
          <a:effectLst/>
        </p:spPr>
      </p:pic>
      <p:grpSp>
        <p:nvGrpSpPr>
          <p:cNvPr id="2" name="Group 5"/>
          <p:cNvGrpSpPr>
            <a:grpSpLocks/>
          </p:cNvGrpSpPr>
          <p:nvPr/>
        </p:nvGrpSpPr>
        <p:grpSpPr bwMode="auto">
          <a:xfrm>
            <a:off x="1259632" y="1444625"/>
            <a:ext cx="5791200" cy="4864100"/>
            <a:chOff x="657" y="865"/>
            <a:chExt cx="3648" cy="3064"/>
          </a:xfrm>
        </p:grpSpPr>
        <p:pic>
          <p:nvPicPr>
            <p:cNvPr id="31750" name="Picture 6" descr="090626 bunch length"/>
            <p:cNvPicPr>
              <a:picLocks noChangeAspect="1" noChangeArrowheads="1"/>
            </p:cNvPicPr>
            <p:nvPr/>
          </p:nvPicPr>
          <p:blipFill>
            <a:blip r:embed="rId3" cstate="print"/>
            <a:srcRect/>
            <a:stretch>
              <a:fillRect/>
            </a:stretch>
          </p:blipFill>
          <p:spPr bwMode="auto">
            <a:xfrm>
              <a:off x="657" y="865"/>
              <a:ext cx="3648" cy="3064"/>
            </a:xfrm>
            <a:prstGeom prst="rect">
              <a:avLst/>
            </a:prstGeom>
            <a:noFill/>
          </p:spPr>
        </p:pic>
        <p:sp>
          <p:nvSpPr>
            <p:cNvPr id="31751" name="Text Box 7"/>
            <p:cNvSpPr txBox="1">
              <a:spLocks noChangeArrowheads="1"/>
            </p:cNvSpPr>
            <p:nvPr/>
          </p:nvSpPr>
          <p:spPr bwMode="auto">
            <a:xfrm rot="16200000">
              <a:off x="1132" y="2307"/>
              <a:ext cx="786" cy="192"/>
            </a:xfrm>
            <a:prstGeom prst="rect">
              <a:avLst/>
            </a:prstGeom>
            <a:solidFill>
              <a:schemeClr val="bg1"/>
            </a:solidFill>
            <a:ln w="9525">
              <a:noFill/>
              <a:miter lim="800000"/>
              <a:headEnd/>
              <a:tailEnd/>
            </a:ln>
            <a:effectLst/>
          </p:spPr>
          <p:txBody>
            <a:bodyPr wrap="none">
              <a:spAutoFit/>
            </a:bodyPr>
            <a:lstStyle/>
            <a:p>
              <a:pPr>
                <a:spcBef>
                  <a:spcPct val="50000"/>
                </a:spcBef>
              </a:pPr>
              <a:r>
                <a:rPr lang="en-US" altLang="ja-JP" sz="1400"/>
                <a:t>Normal mode</a:t>
              </a:r>
            </a:p>
          </p:txBody>
        </p:sp>
        <p:sp>
          <p:nvSpPr>
            <p:cNvPr id="31752" name="Text Box 8"/>
            <p:cNvSpPr txBox="1">
              <a:spLocks noChangeArrowheads="1"/>
            </p:cNvSpPr>
            <p:nvPr/>
          </p:nvSpPr>
          <p:spPr bwMode="auto">
            <a:xfrm rot="16200000">
              <a:off x="2772" y="2388"/>
              <a:ext cx="1177" cy="326"/>
            </a:xfrm>
            <a:prstGeom prst="rect">
              <a:avLst/>
            </a:prstGeom>
            <a:solidFill>
              <a:schemeClr val="bg1"/>
            </a:solidFill>
            <a:ln w="9525">
              <a:noFill/>
              <a:miter lim="800000"/>
              <a:headEnd/>
              <a:tailEnd/>
            </a:ln>
            <a:effectLst/>
          </p:spPr>
          <p:txBody>
            <a:bodyPr wrap="none">
              <a:spAutoFit/>
            </a:bodyPr>
            <a:lstStyle/>
            <a:p>
              <a:pPr algn="ctr"/>
              <a:r>
                <a:rPr lang="en-US" altLang="ja-JP" sz="1400" dirty="0"/>
                <a:t>Reverse phase </a:t>
              </a:r>
              <a:r>
                <a:rPr lang="en-US" altLang="ja-JP" sz="1400" dirty="0" smtClean="0"/>
                <a:t>mode</a:t>
              </a:r>
            </a:p>
            <a:p>
              <a:pPr algn="ctr"/>
              <a:r>
                <a:rPr lang="en-US" altLang="ja-JP" sz="1400" dirty="0" smtClean="0"/>
                <a:t>(light loading)</a:t>
              </a:r>
              <a:endParaRPr lang="en-US" altLang="ja-JP" sz="1400" dirty="0"/>
            </a:p>
          </p:txBody>
        </p:sp>
        <p:sp>
          <p:nvSpPr>
            <p:cNvPr id="31753" name="Text Box 9"/>
            <p:cNvSpPr txBox="1">
              <a:spLocks noChangeArrowheads="1"/>
            </p:cNvSpPr>
            <p:nvPr/>
          </p:nvSpPr>
          <p:spPr bwMode="auto">
            <a:xfrm rot="16200000">
              <a:off x="3117" y="2412"/>
              <a:ext cx="1239" cy="192"/>
            </a:xfrm>
            <a:prstGeom prst="rect">
              <a:avLst/>
            </a:prstGeom>
            <a:solidFill>
              <a:schemeClr val="bg1"/>
            </a:solidFill>
            <a:ln w="9525">
              <a:noFill/>
              <a:miter lim="800000"/>
              <a:headEnd/>
              <a:tailEnd/>
            </a:ln>
            <a:effectLst/>
          </p:spPr>
          <p:txBody>
            <a:bodyPr wrap="none">
              <a:spAutoFit/>
            </a:bodyPr>
            <a:lstStyle/>
            <a:p>
              <a:pPr>
                <a:spcBef>
                  <a:spcPct val="50000"/>
                </a:spcBef>
              </a:pPr>
              <a:r>
                <a:rPr lang="en-US" altLang="ja-JP" sz="1400"/>
                <a:t>Reversed phase mode</a:t>
              </a:r>
            </a:p>
          </p:txBody>
        </p:sp>
        <p:sp>
          <p:nvSpPr>
            <p:cNvPr id="31754" name="Text Box 10"/>
            <p:cNvSpPr txBox="1">
              <a:spLocks noChangeArrowheads="1"/>
            </p:cNvSpPr>
            <p:nvPr/>
          </p:nvSpPr>
          <p:spPr bwMode="auto">
            <a:xfrm rot="16200000">
              <a:off x="3658" y="2174"/>
              <a:ext cx="519" cy="192"/>
            </a:xfrm>
            <a:prstGeom prst="rect">
              <a:avLst/>
            </a:prstGeom>
            <a:solidFill>
              <a:schemeClr val="bg1"/>
            </a:solidFill>
            <a:ln w="9525">
              <a:noFill/>
              <a:miter lim="800000"/>
              <a:headEnd/>
              <a:tailEnd/>
            </a:ln>
            <a:effectLst/>
          </p:spPr>
          <p:txBody>
            <a:bodyPr wrap="none">
              <a:spAutoFit/>
            </a:bodyPr>
            <a:lstStyle/>
            <a:p>
              <a:pPr>
                <a:spcBef>
                  <a:spcPct val="50000"/>
                </a:spcBef>
              </a:pPr>
              <a:r>
                <a:rPr lang="en-US" altLang="ja-JP" sz="1400"/>
                <a:t>0-phase</a:t>
              </a:r>
            </a:p>
          </p:txBody>
        </p:sp>
        <p:sp>
          <p:nvSpPr>
            <p:cNvPr id="31755" name="Text Box 11"/>
            <p:cNvSpPr txBox="1">
              <a:spLocks noChangeArrowheads="1"/>
            </p:cNvSpPr>
            <p:nvPr/>
          </p:nvSpPr>
          <p:spPr bwMode="auto">
            <a:xfrm rot="16200000">
              <a:off x="3825" y="2199"/>
              <a:ext cx="569" cy="192"/>
            </a:xfrm>
            <a:prstGeom prst="rect">
              <a:avLst/>
            </a:prstGeom>
            <a:solidFill>
              <a:schemeClr val="bg1"/>
            </a:solidFill>
            <a:ln w="9525">
              <a:noFill/>
              <a:miter lim="800000"/>
              <a:headEnd/>
              <a:tailEnd/>
            </a:ln>
            <a:effectLst/>
          </p:spPr>
          <p:txBody>
            <a:bodyPr wrap="none">
              <a:spAutoFit/>
            </a:bodyPr>
            <a:lstStyle/>
            <a:p>
              <a:pPr>
                <a:spcBef>
                  <a:spcPct val="50000"/>
                </a:spcBef>
              </a:pPr>
              <a:r>
                <a:rPr lang="en-US" altLang="ja-JP" sz="1400" dirty="0"/>
                <a:t>Overload</a:t>
              </a:r>
            </a:p>
          </p:txBody>
        </p:sp>
      </p:grpSp>
      <p:sp>
        <p:nvSpPr>
          <p:cNvPr id="31756" name="Text Box 12"/>
          <p:cNvSpPr txBox="1">
            <a:spLocks noChangeArrowheads="1"/>
          </p:cNvSpPr>
          <p:nvPr/>
        </p:nvSpPr>
        <p:spPr bwMode="auto">
          <a:xfrm>
            <a:off x="5940152" y="1556792"/>
            <a:ext cx="1054100" cy="274637"/>
          </a:xfrm>
          <a:prstGeom prst="rect">
            <a:avLst/>
          </a:prstGeom>
          <a:noFill/>
          <a:ln w="9525">
            <a:noFill/>
            <a:miter lim="800000"/>
            <a:headEnd/>
            <a:tailEnd/>
          </a:ln>
          <a:effectLst/>
        </p:spPr>
        <p:txBody>
          <a:bodyPr wrap="none">
            <a:spAutoFit/>
          </a:bodyPr>
          <a:lstStyle/>
          <a:p>
            <a:pPr>
              <a:spcBef>
                <a:spcPct val="50000"/>
              </a:spcBef>
            </a:pPr>
            <a:r>
              <a:rPr lang="en-US" altLang="ja-JP" sz="1200" dirty="0"/>
              <a:t>by Ikeda-san</a:t>
            </a:r>
          </a:p>
        </p:txBody>
      </p:sp>
      <p:sp>
        <p:nvSpPr>
          <p:cNvPr id="13" name="テキスト ボックス 12">
            <a:extLst>
              <a:ext uri="{FF2B5EF4-FFF2-40B4-BE49-F238E27FC236}">
                <a16:creationId xmlns="" xmlns:a16="http://schemas.microsoft.com/office/drawing/2014/main" id="{8FE83502-C731-4A2A-B97C-40ACD6DB20E9}"/>
              </a:ext>
            </a:extLst>
          </p:cNvPr>
          <p:cNvSpPr txBox="1"/>
          <p:nvPr/>
        </p:nvSpPr>
        <p:spPr>
          <a:xfrm>
            <a:off x="1691680" y="1052736"/>
            <a:ext cx="6070893" cy="369332"/>
          </a:xfrm>
          <a:prstGeom prst="rect">
            <a:avLst/>
          </a:prstGeom>
          <a:noFill/>
        </p:spPr>
        <p:txBody>
          <a:bodyPr wrap="none" rtlCol="0">
            <a:spAutoFit/>
          </a:bodyPr>
          <a:lstStyle/>
          <a:p>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Bunch length was measured at several phase settings</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Tree>
    <p:extLst>
      <p:ext uri="{BB962C8B-B14F-4D97-AF65-F5344CB8AC3E}">
        <p14:creationId xmlns="" xmlns:p14="http://schemas.microsoft.com/office/powerpoint/2010/main" val="3889516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r>
              <a:rPr lang="en-US" altLang="ja-JP" sz="2800" dirty="0"/>
              <a:t>Summary</a:t>
            </a:r>
            <a:r>
              <a:rPr lang="ja-JP" altLang="en-US" sz="2800" dirty="0"/>
              <a:t> </a:t>
            </a:r>
            <a:r>
              <a:rPr lang="en-US" altLang="ja-JP" sz="2800" dirty="0"/>
              <a:t>of</a:t>
            </a:r>
            <a:r>
              <a:rPr lang="ja-JP" altLang="en-US" sz="2800" dirty="0"/>
              <a:t> </a:t>
            </a:r>
            <a:r>
              <a:rPr lang="en-US" altLang="ja-JP" sz="2800" dirty="0" smtClean="0"/>
              <a:t>low current beam</a:t>
            </a:r>
            <a:r>
              <a:rPr lang="ja-JP" altLang="en-US" sz="2800" dirty="0" smtClean="0"/>
              <a:t> </a:t>
            </a:r>
            <a:r>
              <a:rPr lang="en-US" altLang="ja-JP" sz="2800" dirty="0"/>
              <a:t>study</a:t>
            </a:r>
            <a:r>
              <a:rPr lang="ja-JP" altLang="en-US" sz="2800" dirty="0"/>
              <a:t/>
            </a:r>
            <a:br>
              <a:rPr lang="ja-JP" altLang="en-US" sz="2800" dirty="0"/>
            </a:br>
            <a:r>
              <a:rPr lang="en-US" altLang="ja-JP" sz="2800" dirty="0" smtClean="0"/>
              <a:t>Beam power of D11B, </a:t>
            </a:r>
            <a:r>
              <a:rPr lang="en-US" altLang="ja-JP" sz="2800" dirty="0" err="1" smtClean="0"/>
              <a:t>νs</a:t>
            </a:r>
            <a:r>
              <a:rPr lang="en-US" altLang="ja-JP" sz="2800" dirty="0" smtClean="0"/>
              <a:t> and </a:t>
            </a:r>
            <a:r>
              <a:rPr lang="en-US" altLang="ja-JP" sz="2800" dirty="0" err="1" smtClean="0"/>
              <a:t>σz</a:t>
            </a:r>
            <a:endParaRPr lang="en-US" altLang="ja-JP" sz="2800" dirty="0"/>
          </a:p>
        </p:txBody>
      </p:sp>
      <p:graphicFrame>
        <p:nvGraphicFramePr>
          <p:cNvPr id="13406" name="Group 94"/>
          <p:cNvGraphicFramePr>
            <a:graphicFrameLocks noGrp="1"/>
          </p:cNvGraphicFramePr>
          <p:nvPr/>
        </p:nvGraphicFramePr>
        <p:xfrm>
          <a:off x="684213" y="1868784"/>
          <a:ext cx="7200900" cy="3072384"/>
        </p:xfrm>
        <a:graphic>
          <a:graphicData uri="http://schemas.openxmlformats.org/drawingml/2006/table">
            <a:tbl>
              <a:tblPr/>
              <a:tblGrid>
                <a:gridCol w="1200150">
                  <a:extLst>
                    <a:ext uri="{9D8B030D-6E8A-4147-A177-3AD203B41FA5}">
                      <a16:colId xmlns="" xmlns:a16="http://schemas.microsoft.com/office/drawing/2014/main" val="20000"/>
                    </a:ext>
                  </a:extLst>
                </a:gridCol>
                <a:gridCol w="1341437">
                  <a:extLst>
                    <a:ext uri="{9D8B030D-6E8A-4147-A177-3AD203B41FA5}">
                      <a16:colId xmlns="" xmlns:a16="http://schemas.microsoft.com/office/drawing/2014/main" val="20001"/>
                    </a:ext>
                  </a:extLst>
                </a:gridCol>
                <a:gridCol w="1339850">
                  <a:extLst>
                    <a:ext uri="{9D8B030D-6E8A-4147-A177-3AD203B41FA5}">
                      <a16:colId xmlns="" xmlns:a16="http://schemas.microsoft.com/office/drawing/2014/main" val="20002"/>
                    </a:ext>
                  </a:extLst>
                </a:gridCol>
                <a:gridCol w="1343025">
                  <a:extLst>
                    <a:ext uri="{9D8B030D-6E8A-4147-A177-3AD203B41FA5}">
                      <a16:colId xmlns="" xmlns:a16="http://schemas.microsoft.com/office/drawing/2014/main" val="20003"/>
                    </a:ext>
                  </a:extLst>
                </a:gridCol>
                <a:gridCol w="1339850">
                  <a:extLst>
                    <a:ext uri="{9D8B030D-6E8A-4147-A177-3AD203B41FA5}">
                      <a16:colId xmlns="" xmlns:a16="http://schemas.microsoft.com/office/drawing/2014/main" val="20004"/>
                    </a:ext>
                  </a:extLst>
                </a:gridCol>
                <a:gridCol w="636588">
                  <a:extLst>
                    <a:ext uri="{9D8B030D-6E8A-4147-A177-3AD203B41FA5}">
                      <a16:colId xmlns="" xmlns:a16="http://schemas.microsoft.com/office/drawing/2014/main" val="20005"/>
                    </a:ext>
                  </a:extLst>
                </a:gridCol>
              </a:tblGrid>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Beam current</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150mA</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151.7mA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149.2mA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142.5mA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err="1" smtClean="0">
                          <a:ln>
                            <a:noFill/>
                          </a:ln>
                          <a:solidFill>
                            <a:schemeClr val="tx1"/>
                          </a:solidFill>
                          <a:effectLst/>
                          <a:latin typeface="Arial" pitchFamily="34" charset="0"/>
                          <a:ea typeface="ＭＳ Ｐゴシック" pitchFamily="50" charset="-128"/>
                        </a:rPr>
                        <a:t>mA</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mode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Normal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Reverse</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0-phase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O</a:t>
                      </a: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verload</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Phase</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-79.5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Deg.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263332857"/>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Klystron Power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129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135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kW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Beam power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43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rPr>
                        <a:t>kW</a:t>
                      </a:r>
                      <a:endParaRPr kumimoji="1" lang="en-US"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Synchrotron</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2.046</a:t>
                      </a:r>
                      <a:endParaRPr kumimoji="1" lang="ja-JP"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2.046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2.046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2.046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kHz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Bunch</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length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20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6</a:t>
                      </a:r>
                      <a:endParaRPr kumimoji="1" lang="ja-JP" altLang="ja-JP" sz="1400" b="0" i="0" u="none" strike="noStrike" cap="none" normalizeH="0" baseline="0" dirty="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20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20-21</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a:ln>
                            <a:noFill/>
                          </a:ln>
                          <a:solidFill>
                            <a:schemeClr val="tx1"/>
                          </a:solidFill>
                          <a:effectLst/>
                          <a:latin typeface="Arial" pitchFamily="34" charset="0"/>
                          <a:ea typeface="ＭＳ Ｐゴシック" pitchFamily="50" charset="-128"/>
                        </a:rPr>
                        <a:t>6-6.3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19-20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5.7-6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Ps</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400" b="0" i="0" u="none" strike="noStrike" cap="none" normalizeH="0" baseline="0" dirty="0">
                          <a:ln>
                            <a:noFill/>
                          </a:ln>
                          <a:solidFill>
                            <a:schemeClr val="tx1"/>
                          </a:solidFill>
                          <a:effectLst/>
                          <a:latin typeface="Arial" pitchFamily="34" charset="0"/>
                          <a:ea typeface="ＭＳ Ｐゴシック" pitchFamily="50" charset="-128"/>
                        </a:rPr>
                        <a:t>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6" name="テキスト ボックス 5">
            <a:extLst>
              <a:ext uri="{FF2B5EF4-FFF2-40B4-BE49-F238E27FC236}">
                <a16:creationId xmlns="" xmlns:a16="http://schemas.microsoft.com/office/drawing/2014/main" id="{8FE83502-C731-4A2A-B97C-40ACD6DB20E9}"/>
              </a:ext>
            </a:extLst>
          </p:cNvPr>
          <p:cNvSpPr txBox="1"/>
          <p:nvPr/>
        </p:nvSpPr>
        <p:spPr>
          <a:xfrm>
            <a:off x="1691680" y="5085184"/>
            <a:ext cx="5609228" cy="1200329"/>
          </a:xfrm>
          <a:prstGeom prst="rect">
            <a:avLst/>
          </a:prstGeom>
          <a:noFill/>
        </p:spPr>
        <p:txBody>
          <a:bodyPr wrap="none" rtlCol="0">
            <a:spAutoFit/>
          </a:bodyPr>
          <a:lstStyle/>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Beam power was controlled by changing the phase</a:t>
            </a:r>
            <a:endParaRPr lang="en-US" altLang="ja-JP" dirty="0" smtClean="0">
              <a:solidFill>
                <a:srgbClr val="FF66FF"/>
              </a:solidFill>
              <a:latin typeface="HG創英角ﾎﾟｯﾌﾟ体" panose="040B0A09000000000000" pitchFamily="49" charset="-128"/>
              <a:ea typeface="HG創英角ﾎﾟｯﾌﾟ体" panose="040B0A09000000000000" pitchFamily="49" charset="-128"/>
            </a:endParaRPr>
          </a:p>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Reverse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phase cavity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could share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the beam power</a:t>
            </a:r>
          </a:p>
          <a:p>
            <a:r>
              <a:rPr lang="el-GR" altLang="ja-JP" dirty="0" smtClean="0">
                <a:solidFill>
                  <a:srgbClr val="FF66FF"/>
                </a:solidFill>
                <a:latin typeface="HG創英角ﾎﾟｯﾌﾟ体" panose="040B0A09000000000000" pitchFamily="49" charset="-128"/>
                <a:ea typeface="HG創英角ﾎﾟｯﾌﾟ体" panose="040B0A09000000000000" pitchFamily="49" charset="-128"/>
              </a:rPr>
              <a:t>ν</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s and </a:t>
            </a:r>
            <a:r>
              <a:rPr lang="el-GR" altLang="ja-JP" dirty="0" smtClean="0">
                <a:solidFill>
                  <a:srgbClr val="FF66FF"/>
                </a:solidFill>
                <a:latin typeface="HG創英角ﾎﾟｯﾌﾟ体" panose="040B0A09000000000000" pitchFamily="49" charset="-128"/>
                <a:ea typeface="HG創英角ﾎﾟｯﾌﾟ体" panose="040B0A09000000000000" pitchFamily="49" charset="-128"/>
              </a:rPr>
              <a:t>σ</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z were same in both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operations</a:t>
            </a:r>
          </a:p>
          <a:p>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Reverse phase operation is applicable</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Tree>
    <p:extLst>
      <p:ext uri="{BB962C8B-B14F-4D97-AF65-F5344CB8AC3E}">
        <p14:creationId xmlns="" xmlns:p14="http://schemas.microsoft.com/office/powerpoint/2010/main" val="3055133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850106"/>
          </a:xfrm>
        </p:spPr>
        <p:txBody>
          <a:bodyPr/>
          <a:lstStyle/>
          <a:p>
            <a:r>
              <a:rPr lang="en-US" altLang="ja-JP" sz="2800" dirty="0" smtClean="0"/>
              <a:t>Trip test results</a:t>
            </a:r>
            <a:endParaRPr lang="en-US" altLang="ja-JP" sz="2800" dirty="0"/>
          </a:p>
        </p:txBody>
      </p:sp>
      <p:sp>
        <p:nvSpPr>
          <p:cNvPr id="9269" name="Text Box 53"/>
          <p:cNvSpPr txBox="1">
            <a:spLocks noChangeArrowheads="1"/>
          </p:cNvSpPr>
          <p:nvPr/>
        </p:nvSpPr>
        <p:spPr bwMode="auto">
          <a:xfrm>
            <a:off x="179512" y="980728"/>
            <a:ext cx="6336704" cy="2062103"/>
          </a:xfrm>
          <a:prstGeom prst="rect">
            <a:avLst/>
          </a:prstGeom>
          <a:noFill/>
          <a:ln w="9525">
            <a:noFill/>
            <a:miter lim="800000"/>
            <a:headEnd/>
            <a:tailEnd/>
          </a:ln>
          <a:effectLst/>
        </p:spPr>
        <p:txBody>
          <a:bodyPr wrap="square">
            <a:spAutoFit/>
          </a:bodyPr>
          <a:lstStyle/>
          <a:p>
            <a:r>
              <a:rPr lang="en-US" altLang="ja-JP" sz="1600" dirty="0" smtClean="0">
                <a:solidFill>
                  <a:srgbClr val="FF66FF"/>
                </a:solidFill>
                <a:latin typeface="HGP創英角ﾎﾟｯﾌﾟ体" pitchFamily="50" charset="-128"/>
                <a:ea typeface="HGP創英角ﾎﾟｯﾌﾟ体" pitchFamily="50" charset="-128"/>
              </a:rPr>
              <a:t>In the normal operation, reflected power decreased as usual at the cavity trip. On the other hand, in the reverse phase operation reflected power increased. This increase is explained by the beam phase shift at the cavity trip. The beam phase shift increases the beam power of the normal phase cavity and decreases the beam power of the reverse phase cavity. Thus reflected power of the reverse phase cavity increased. This transient behavior has to be studied at high beam currents.</a:t>
            </a:r>
            <a:endParaRPr lang="ja-JP" altLang="en-US" sz="1600" dirty="0">
              <a:solidFill>
                <a:srgbClr val="FF66FF"/>
              </a:solidFill>
              <a:latin typeface="HGP創英角ﾎﾟｯﾌﾟ体" pitchFamily="50" charset="-128"/>
              <a:ea typeface="HGP創英角ﾎﾟｯﾌﾟ体" pitchFamily="50" charset="-128"/>
            </a:endParaRPr>
          </a:p>
        </p:txBody>
      </p:sp>
      <p:pic>
        <p:nvPicPr>
          <p:cNvPr id="9270" name="Picture 54" descr="TEK00004-D11A+B-Pr-3"/>
          <p:cNvPicPr>
            <a:picLocks noChangeAspect="1" noChangeArrowheads="1"/>
          </p:cNvPicPr>
          <p:nvPr/>
        </p:nvPicPr>
        <p:blipFill>
          <a:blip r:embed="rId2" cstate="print"/>
          <a:srcRect/>
          <a:stretch>
            <a:fillRect/>
          </a:stretch>
        </p:blipFill>
        <p:spPr bwMode="auto">
          <a:xfrm>
            <a:off x="4427538" y="3054350"/>
            <a:ext cx="4248150" cy="3186113"/>
          </a:xfrm>
          <a:prstGeom prst="rect">
            <a:avLst/>
          </a:prstGeom>
          <a:noFill/>
        </p:spPr>
      </p:pic>
      <p:grpSp>
        <p:nvGrpSpPr>
          <p:cNvPr id="2" name="Group 60"/>
          <p:cNvGrpSpPr>
            <a:grpSpLocks/>
          </p:cNvGrpSpPr>
          <p:nvPr/>
        </p:nvGrpSpPr>
        <p:grpSpPr bwMode="auto">
          <a:xfrm>
            <a:off x="7513638" y="4110583"/>
            <a:ext cx="1450975" cy="1190625"/>
            <a:chOff x="4733" y="2931"/>
            <a:chExt cx="914" cy="750"/>
          </a:xfrm>
        </p:grpSpPr>
        <p:sp>
          <p:nvSpPr>
            <p:cNvPr id="9271" name="Text Box 55"/>
            <p:cNvSpPr txBox="1">
              <a:spLocks noChangeArrowheads="1"/>
            </p:cNvSpPr>
            <p:nvPr/>
          </p:nvSpPr>
          <p:spPr bwMode="auto">
            <a:xfrm>
              <a:off x="4987" y="2931"/>
              <a:ext cx="660" cy="750"/>
            </a:xfrm>
            <a:prstGeom prst="rect">
              <a:avLst/>
            </a:prstGeom>
            <a:noFill/>
            <a:ln w="9525">
              <a:noFill/>
              <a:miter lim="800000"/>
              <a:headEnd/>
              <a:tailEnd/>
            </a:ln>
            <a:effectLst/>
          </p:spPr>
          <p:txBody>
            <a:bodyPr wrap="none">
              <a:spAutoFit/>
            </a:bodyPr>
            <a:lstStyle/>
            <a:p>
              <a:r>
                <a:rPr lang="en-US" altLang="ja-JP" dirty="0"/>
                <a:t>D11A Pr</a:t>
              </a:r>
            </a:p>
            <a:p>
              <a:r>
                <a:rPr lang="en-US" altLang="ja-JP" dirty="0"/>
                <a:t>D11A </a:t>
              </a:r>
              <a:r>
                <a:rPr lang="en-US" altLang="ja-JP" dirty="0">
                  <a:latin typeface="Symbol" pitchFamily="18" charset="2"/>
                </a:rPr>
                <a:t>f</a:t>
              </a:r>
            </a:p>
            <a:p>
              <a:r>
                <a:rPr lang="en-US" altLang="ja-JP" dirty="0"/>
                <a:t>D11B Pr</a:t>
              </a:r>
            </a:p>
            <a:p>
              <a:r>
                <a:rPr lang="en-US" altLang="ja-JP" dirty="0"/>
                <a:t>DCCT</a:t>
              </a:r>
            </a:p>
          </p:txBody>
        </p:sp>
        <p:sp>
          <p:nvSpPr>
            <p:cNvPr id="9272" name="Line 56"/>
            <p:cNvSpPr>
              <a:spLocks noChangeShapeType="1"/>
            </p:cNvSpPr>
            <p:nvPr/>
          </p:nvSpPr>
          <p:spPr bwMode="auto">
            <a:xfrm>
              <a:off x="4733" y="3022"/>
              <a:ext cx="227" cy="0"/>
            </a:xfrm>
            <a:prstGeom prst="line">
              <a:avLst/>
            </a:prstGeom>
            <a:noFill/>
            <a:ln w="38100">
              <a:solidFill>
                <a:srgbClr val="0033CC"/>
              </a:solidFill>
              <a:round/>
              <a:headEnd/>
              <a:tailEnd/>
            </a:ln>
            <a:effectLst/>
          </p:spPr>
          <p:txBody>
            <a:bodyPr/>
            <a:lstStyle/>
            <a:p>
              <a:endParaRPr lang="ja-JP" altLang="en-US"/>
            </a:p>
          </p:txBody>
        </p:sp>
        <p:sp>
          <p:nvSpPr>
            <p:cNvPr id="9273" name="Line 57"/>
            <p:cNvSpPr>
              <a:spLocks noChangeShapeType="1"/>
            </p:cNvSpPr>
            <p:nvPr/>
          </p:nvSpPr>
          <p:spPr bwMode="auto">
            <a:xfrm>
              <a:off x="4734" y="3203"/>
              <a:ext cx="227" cy="0"/>
            </a:xfrm>
            <a:prstGeom prst="line">
              <a:avLst/>
            </a:prstGeom>
            <a:noFill/>
            <a:ln w="38100">
              <a:solidFill>
                <a:srgbClr val="00FFFF"/>
              </a:solidFill>
              <a:round/>
              <a:headEnd/>
              <a:tailEnd/>
            </a:ln>
            <a:effectLst/>
          </p:spPr>
          <p:txBody>
            <a:bodyPr/>
            <a:lstStyle/>
            <a:p>
              <a:endParaRPr lang="ja-JP" altLang="en-US"/>
            </a:p>
          </p:txBody>
        </p:sp>
        <p:sp>
          <p:nvSpPr>
            <p:cNvPr id="9274" name="Line 58"/>
            <p:cNvSpPr>
              <a:spLocks noChangeShapeType="1"/>
            </p:cNvSpPr>
            <p:nvPr/>
          </p:nvSpPr>
          <p:spPr bwMode="auto">
            <a:xfrm>
              <a:off x="4733" y="3384"/>
              <a:ext cx="227" cy="0"/>
            </a:xfrm>
            <a:prstGeom prst="line">
              <a:avLst/>
            </a:prstGeom>
            <a:noFill/>
            <a:ln w="38100">
              <a:solidFill>
                <a:srgbClr val="FF66FF"/>
              </a:solidFill>
              <a:round/>
              <a:headEnd/>
              <a:tailEnd/>
            </a:ln>
            <a:effectLst/>
          </p:spPr>
          <p:txBody>
            <a:bodyPr/>
            <a:lstStyle/>
            <a:p>
              <a:endParaRPr lang="ja-JP" altLang="en-US"/>
            </a:p>
          </p:txBody>
        </p:sp>
        <p:sp>
          <p:nvSpPr>
            <p:cNvPr id="9275" name="Line 59"/>
            <p:cNvSpPr>
              <a:spLocks noChangeShapeType="1"/>
            </p:cNvSpPr>
            <p:nvPr/>
          </p:nvSpPr>
          <p:spPr bwMode="auto">
            <a:xfrm>
              <a:off x="4733" y="3566"/>
              <a:ext cx="227" cy="0"/>
            </a:xfrm>
            <a:prstGeom prst="line">
              <a:avLst/>
            </a:prstGeom>
            <a:noFill/>
            <a:ln w="38100">
              <a:solidFill>
                <a:srgbClr val="33CC33"/>
              </a:solidFill>
              <a:round/>
              <a:headEnd/>
              <a:tailEnd/>
            </a:ln>
            <a:effectLst/>
          </p:spPr>
          <p:txBody>
            <a:bodyPr/>
            <a:lstStyle/>
            <a:p>
              <a:endParaRPr lang="ja-JP" altLang="en-US"/>
            </a:p>
          </p:txBody>
        </p:sp>
      </p:grpSp>
      <p:pic>
        <p:nvPicPr>
          <p:cNvPr id="9277" name="Picture 61" descr="TEK00002-D11A+B-Pr-1"/>
          <p:cNvPicPr>
            <a:picLocks noChangeAspect="1" noChangeArrowheads="1"/>
          </p:cNvPicPr>
          <p:nvPr/>
        </p:nvPicPr>
        <p:blipFill>
          <a:blip r:embed="rId3" cstate="print"/>
          <a:srcRect r="17303" b="11810"/>
          <a:stretch>
            <a:fillRect/>
          </a:stretch>
        </p:blipFill>
        <p:spPr bwMode="auto">
          <a:xfrm>
            <a:off x="731838" y="3054350"/>
            <a:ext cx="3552825" cy="2841625"/>
          </a:xfrm>
          <a:prstGeom prst="rect">
            <a:avLst/>
          </a:prstGeom>
          <a:noFill/>
        </p:spPr>
      </p:pic>
      <p:sp>
        <p:nvSpPr>
          <p:cNvPr id="9278" name="Text Box 62"/>
          <p:cNvSpPr txBox="1">
            <a:spLocks noChangeArrowheads="1"/>
          </p:cNvSpPr>
          <p:nvPr/>
        </p:nvSpPr>
        <p:spPr bwMode="auto">
          <a:xfrm>
            <a:off x="1258888" y="6007100"/>
            <a:ext cx="2837187" cy="584775"/>
          </a:xfrm>
          <a:prstGeom prst="rect">
            <a:avLst/>
          </a:prstGeom>
          <a:solidFill>
            <a:schemeClr val="bg1"/>
          </a:solidFill>
          <a:ln w="9525">
            <a:noFill/>
            <a:miter lim="800000"/>
            <a:headEnd/>
            <a:tailEnd/>
          </a:ln>
          <a:effectLst/>
        </p:spPr>
        <p:txBody>
          <a:bodyPr wrap="none">
            <a:spAutoFit/>
          </a:bodyPr>
          <a:lstStyle/>
          <a:p>
            <a:r>
              <a:rPr lang="en-US" altLang="ja-JP" sz="1600" dirty="0"/>
              <a:t>Normal operation (</a:t>
            </a:r>
            <a:r>
              <a:rPr lang="en-US" altLang="ja-JP" sz="1600" dirty="0" err="1"/>
              <a:t>Vc</a:t>
            </a:r>
            <a:r>
              <a:rPr lang="en-US" altLang="ja-JP" sz="1600" dirty="0"/>
              <a:t>=1.18 MV)</a:t>
            </a:r>
          </a:p>
          <a:p>
            <a:r>
              <a:rPr lang="en-US" altLang="ja-JP" sz="1600" dirty="0"/>
              <a:t>D11A trip</a:t>
            </a:r>
          </a:p>
        </p:txBody>
      </p:sp>
      <p:sp>
        <p:nvSpPr>
          <p:cNvPr id="9279" name="Text Box 63"/>
          <p:cNvSpPr txBox="1">
            <a:spLocks noChangeArrowheads="1"/>
          </p:cNvSpPr>
          <p:nvPr/>
        </p:nvSpPr>
        <p:spPr bwMode="auto">
          <a:xfrm>
            <a:off x="4500563" y="5992813"/>
            <a:ext cx="3566041" cy="584775"/>
          </a:xfrm>
          <a:prstGeom prst="rect">
            <a:avLst/>
          </a:prstGeom>
          <a:solidFill>
            <a:schemeClr val="bg1"/>
          </a:solidFill>
          <a:ln w="9525">
            <a:noFill/>
            <a:miter lim="800000"/>
            <a:headEnd/>
            <a:tailEnd/>
          </a:ln>
          <a:effectLst/>
        </p:spPr>
        <p:txBody>
          <a:bodyPr wrap="none">
            <a:spAutoFit/>
          </a:bodyPr>
          <a:lstStyle/>
          <a:p>
            <a:r>
              <a:rPr lang="en-US" altLang="ja-JP" sz="1600" dirty="0"/>
              <a:t>Reversed </a:t>
            </a:r>
            <a:r>
              <a:rPr lang="en-US" altLang="ja-JP" sz="1600" dirty="0" smtClean="0"/>
              <a:t>phase </a:t>
            </a:r>
            <a:r>
              <a:rPr lang="en-US" altLang="ja-JP" sz="1600" dirty="0"/>
              <a:t>operation (</a:t>
            </a:r>
            <a:r>
              <a:rPr lang="en-US" altLang="ja-JP" sz="1600" dirty="0" err="1"/>
              <a:t>Vc</a:t>
            </a:r>
            <a:r>
              <a:rPr lang="en-US" altLang="ja-JP" sz="1600" dirty="0"/>
              <a:t>=1.56 MV)</a:t>
            </a:r>
          </a:p>
          <a:p>
            <a:r>
              <a:rPr lang="en-US" altLang="ja-JP" sz="1600" dirty="0"/>
              <a:t>D11A trip</a:t>
            </a:r>
          </a:p>
        </p:txBody>
      </p:sp>
      <p:sp>
        <p:nvSpPr>
          <p:cNvPr id="9280" name="Text Box 64"/>
          <p:cNvSpPr txBox="1">
            <a:spLocks noChangeArrowheads="1"/>
          </p:cNvSpPr>
          <p:nvPr/>
        </p:nvSpPr>
        <p:spPr bwMode="auto">
          <a:xfrm>
            <a:off x="900113" y="3846513"/>
            <a:ext cx="855662" cy="304800"/>
          </a:xfrm>
          <a:prstGeom prst="rect">
            <a:avLst/>
          </a:prstGeom>
          <a:solidFill>
            <a:schemeClr val="bg1"/>
          </a:solidFill>
          <a:ln w="9525">
            <a:noFill/>
            <a:miter lim="800000"/>
            <a:headEnd/>
            <a:tailEnd/>
          </a:ln>
          <a:effectLst/>
        </p:spPr>
        <p:txBody>
          <a:bodyPr wrap="none">
            <a:spAutoFit/>
          </a:bodyPr>
          <a:lstStyle/>
          <a:p>
            <a:r>
              <a:rPr lang="en-US" altLang="ja-JP" sz="1400"/>
              <a:t>D11B Pr</a:t>
            </a:r>
          </a:p>
        </p:txBody>
      </p:sp>
      <p:sp>
        <p:nvSpPr>
          <p:cNvPr id="9281" name="Text Box 65"/>
          <p:cNvSpPr txBox="1">
            <a:spLocks noChangeArrowheads="1"/>
          </p:cNvSpPr>
          <p:nvPr/>
        </p:nvSpPr>
        <p:spPr bwMode="auto">
          <a:xfrm>
            <a:off x="4643438" y="3630613"/>
            <a:ext cx="855662" cy="304800"/>
          </a:xfrm>
          <a:prstGeom prst="rect">
            <a:avLst/>
          </a:prstGeom>
          <a:solidFill>
            <a:schemeClr val="bg1"/>
          </a:solidFill>
          <a:ln w="9525">
            <a:noFill/>
            <a:miter lim="800000"/>
            <a:headEnd/>
            <a:tailEnd/>
          </a:ln>
          <a:effectLst/>
        </p:spPr>
        <p:txBody>
          <a:bodyPr wrap="none">
            <a:spAutoFit/>
          </a:bodyPr>
          <a:lstStyle/>
          <a:p>
            <a:r>
              <a:rPr lang="en-US" altLang="ja-JP" sz="1400"/>
              <a:t>D11B Pr</a:t>
            </a:r>
          </a:p>
        </p:txBody>
      </p:sp>
      <p:sp>
        <p:nvSpPr>
          <p:cNvPr id="9282" name="Oval 66"/>
          <p:cNvSpPr>
            <a:spLocks noChangeArrowheads="1"/>
          </p:cNvSpPr>
          <p:nvPr/>
        </p:nvSpPr>
        <p:spPr bwMode="auto">
          <a:xfrm>
            <a:off x="1835150" y="4062413"/>
            <a:ext cx="720725" cy="431800"/>
          </a:xfrm>
          <a:prstGeom prst="ellipse">
            <a:avLst/>
          </a:prstGeom>
          <a:noFill/>
          <a:ln w="28575">
            <a:solidFill>
              <a:srgbClr val="FF0000"/>
            </a:solidFill>
            <a:round/>
            <a:headEnd/>
            <a:tailEnd/>
          </a:ln>
          <a:effectLst/>
        </p:spPr>
        <p:txBody>
          <a:bodyPr wrap="none" anchor="ctr"/>
          <a:lstStyle/>
          <a:p>
            <a:endParaRPr lang="ja-JP" altLang="en-US"/>
          </a:p>
        </p:txBody>
      </p:sp>
      <p:sp>
        <p:nvSpPr>
          <p:cNvPr id="9283" name="Oval 67"/>
          <p:cNvSpPr>
            <a:spLocks noChangeArrowheads="1"/>
          </p:cNvSpPr>
          <p:nvPr/>
        </p:nvSpPr>
        <p:spPr bwMode="auto">
          <a:xfrm>
            <a:off x="5508625" y="3702050"/>
            <a:ext cx="720725" cy="431800"/>
          </a:xfrm>
          <a:prstGeom prst="ellipse">
            <a:avLst/>
          </a:prstGeom>
          <a:noFill/>
          <a:ln w="28575">
            <a:solidFill>
              <a:srgbClr val="FF0000"/>
            </a:solidFill>
            <a:round/>
            <a:headEnd/>
            <a:tailEnd/>
          </a:ln>
          <a:effectLst/>
        </p:spPr>
        <p:txBody>
          <a:bodyPr wrap="none" anchor="ctr"/>
          <a:lstStyle/>
          <a:p>
            <a:endParaRPr lang="ja-JP" altLang="en-US"/>
          </a:p>
        </p:txBody>
      </p:sp>
      <p:grpSp>
        <p:nvGrpSpPr>
          <p:cNvPr id="3" name="Group 82"/>
          <p:cNvGrpSpPr>
            <a:grpSpLocks/>
          </p:cNvGrpSpPr>
          <p:nvPr/>
        </p:nvGrpSpPr>
        <p:grpSpPr bwMode="auto">
          <a:xfrm>
            <a:off x="6516216" y="764704"/>
            <a:ext cx="2449513" cy="1879600"/>
            <a:chOff x="4104" y="119"/>
            <a:chExt cx="1543" cy="1184"/>
          </a:xfrm>
        </p:grpSpPr>
        <p:sp>
          <p:nvSpPr>
            <p:cNvPr id="9285" name="Line 69"/>
            <p:cNvSpPr>
              <a:spLocks noChangeShapeType="1"/>
            </p:cNvSpPr>
            <p:nvPr/>
          </p:nvSpPr>
          <p:spPr bwMode="auto">
            <a:xfrm>
              <a:off x="4195" y="1117"/>
              <a:ext cx="1452" cy="0"/>
            </a:xfrm>
            <a:prstGeom prst="line">
              <a:avLst/>
            </a:prstGeom>
            <a:noFill/>
            <a:ln w="9525">
              <a:solidFill>
                <a:schemeClr val="tx1"/>
              </a:solidFill>
              <a:round/>
              <a:headEnd/>
              <a:tailEnd/>
            </a:ln>
            <a:effectLst/>
          </p:spPr>
          <p:txBody>
            <a:bodyPr/>
            <a:lstStyle/>
            <a:p>
              <a:endParaRPr lang="ja-JP" altLang="en-US"/>
            </a:p>
          </p:txBody>
        </p:sp>
        <p:sp>
          <p:nvSpPr>
            <p:cNvPr id="9286" name="Line 70"/>
            <p:cNvSpPr>
              <a:spLocks noChangeShapeType="1"/>
            </p:cNvSpPr>
            <p:nvPr/>
          </p:nvSpPr>
          <p:spPr bwMode="auto">
            <a:xfrm>
              <a:off x="4875" y="119"/>
              <a:ext cx="0" cy="998"/>
            </a:xfrm>
            <a:prstGeom prst="line">
              <a:avLst/>
            </a:prstGeom>
            <a:noFill/>
            <a:ln w="9525">
              <a:solidFill>
                <a:schemeClr val="tx1"/>
              </a:solidFill>
              <a:round/>
              <a:headEnd/>
              <a:tailEnd/>
            </a:ln>
            <a:effectLst/>
          </p:spPr>
          <p:txBody>
            <a:bodyPr/>
            <a:lstStyle/>
            <a:p>
              <a:endParaRPr lang="ja-JP" altLang="en-US"/>
            </a:p>
          </p:txBody>
        </p:sp>
        <p:sp>
          <p:nvSpPr>
            <p:cNvPr id="9287" name="Freeform 71"/>
            <p:cNvSpPr>
              <a:spLocks/>
            </p:cNvSpPr>
            <p:nvPr/>
          </p:nvSpPr>
          <p:spPr bwMode="auto">
            <a:xfrm>
              <a:off x="4240" y="157"/>
              <a:ext cx="1270" cy="960"/>
            </a:xfrm>
            <a:custGeom>
              <a:avLst/>
              <a:gdLst/>
              <a:ahLst/>
              <a:cxnLst>
                <a:cxn ang="0">
                  <a:pos x="0" y="960"/>
                </a:cxn>
                <a:cxn ang="0">
                  <a:pos x="90" y="506"/>
                </a:cxn>
                <a:cxn ang="0">
                  <a:pos x="363" y="98"/>
                </a:cxn>
                <a:cxn ang="0">
                  <a:pos x="635" y="7"/>
                </a:cxn>
                <a:cxn ang="0">
                  <a:pos x="862" y="143"/>
                </a:cxn>
                <a:cxn ang="0">
                  <a:pos x="1088" y="461"/>
                </a:cxn>
                <a:cxn ang="0">
                  <a:pos x="1224" y="960"/>
                </a:cxn>
              </a:cxnLst>
              <a:rect l="0" t="0" r="r" b="b"/>
              <a:pathLst>
                <a:path w="1224" h="960">
                  <a:moveTo>
                    <a:pt x="0" y="960"/>
                  </a:moveTo>
                  <a:cubicBezTo>
                    <a:pt x="14" y="805"/>
                    <a:pt x="29" y="650"/>
                    <a:pt x="90" y="506"/>
                  </a:cubicBezTo>
                  <a:cubicBezTo>
                    <a:pt x="151" y="362"/>
                    <a:pt x="272" y="181"/>
                    <a:pt x="363" y="98"/>
                  </a:cubicBezTo>
                  <a:cubicBezTo>
                    <a:pt x="454" y="15"/>
                    <a:pt x="552" y="0"/>
                    <a:pt x="635" y="7"/>
                  </a:cubicBezTo>
                  <a:cubicBezTo>
                    <a:pt x="718" y="14"/>
                    <a:pt x="787" y="67"/>
                    <a:pt x="862" y="143"/>
                  </a:cubicBezTo>
                  <a:cubicBezTo>
                    <a:pt x="937" y="219"/>
                    <a:pt x="1028" y="325"/>
                    <a:pt x="1088" y="461"/>
                  </a:cubicBezTo>
                  <a:cubicBezTo>
                    <a:pt x="1148" y="597"/>
                    <a:pt x="1201" y="877"/>
                    <a:pt x="1224" y="960"/>
                  </a:cubicBezTo>
                </a:path>
              </a:pathLst>
            </a:custGeom>
            <a:noFill/>
            <a:ln w="9525">
              <a:solidFill>
                <a:schemeClr val="tx1"/>
              </a:solidFill>
              <a:round/>
              <a:headEnd/>
              <a:tailEnd/>
            </a:ln>
            <a:effectLst/>
          </p:spPr>
          <p:txBody>
            <a:bodyPr/>
            <a:lstStyle/>
            <a:p>
              <a:endParaRPr lang="ja-JP" altLang="en-US"/>
            </a:p>
          </p:txBody>
        </p:sp>
        <p:sp>
          <p:nvSpPr>
            <p:cNvPr id="9290" name="Line 74"/>
            <p:cNvSpPr>
              <a:spLocks noChangeShapeType="1"/>
            </p:cNvSpPr>
            <p:nvPr/>
          </p:nvSpPr>
          <p:spPr bwMode="auto">
            <a:xfrm>
              <a:off x="5329" y="527"/>
              <a:ext cx="0" cy="590"/>
            </a:xfrm>
            <a:prstGeom prst="line">
              <a:avLst/>
            </a:prstGeom>
            <a:noFill/>
            <a:ln w="9525">
              <a:solidFill>
                <a:schemeClr val="tx1"/>
              </a:solidFill>
              <a:round/>
              <a:headEnd/>
              <a:tailEnd/>
            </a:ln>
            <a:effectLst/>
          </p:spPr>
          <p:txBody>
            <a:bodyPr/>
            <a:lstStyle/>
            <a:p>
              <a:endParaRPr lang="ja-JP" altLang="en-US"/>
            </a:p>
          </p:txBody>
        </p:sp>
        <p:sp>
          <p:nvSpPr>
            <p:cNvPr id="9291" name="Line 75"/>
            <p:cNvSpPr>
              <a:spLocks noChangeShapeType="1"/>
            </p:cNvSpPr>
            <p:nvPr/>
          </p:nvSpPr>
          <p:spPr bwMode="auto">
            <a:xfrm>
              <a:off x="4422" y="527"/>
              <a:ext cx="0" cy="590"/>
            </a:xfrm>
            <a:prstGeom prst="line">
              <a:avLst/>
            </a:prstGeom>
            <a:noFill/>
            <a:ln w="9525">
              <a:solidFill>
                <a:schemeClr val="tx1"/>
              </a:solidFill>
              <a:round/>
              <a:headEnd/>
              <a:tailEnd/>
            </a:ln>
            <a:effectLst/>
          </p:spPr>
          <p:txBody>
            <a:bodyPr/>
            <a:lstStyle/>
            <a:p>
              <a:endParaRPr lang="ja-JP" altLang="en-US"/>
            </a:p>
          </p:txBody>
        </p:sp>
        <p:sp>
          <p:nvSpPr>
            <p:cNvPr id="9292" name="Text Box 76"/>
            <p:cNvSpPr txBox="1">
              <a:spLocks noChangeArrowheads="1"/>
            </p:cNvSpPr>
            <p:nvPr/>
          </p:nvSpPr>
          <p:spPr bwMode="auto">
            <a:xfrm>
              <a:off x="5226" y="1072"/>
              <a:ext cx="239" cy="231"/>
            </a:xfrm>
            <a:prstGeom prst="rect">
              <a:avLst/>
            </a:prstGeom>
            <a:noFill/>
            <a:ln w="9525">
              <a:noFill/>
              <a:miter lim="800000"/>
              <a:headEnd/>
              <a:tailEnd/>
            </a:ln>
            <a:effectLst/>
          </p:spPr>
          <p:txBody>
            <a:bodyPr wrap="none">
              <a:spAutoFit/>
            </a:bodyPr>
            <a:lstStyle/>
            <a:p>
              <a:pPr>
                <a:spcBef>
                  <a:spcPct val="50000"/>
                </a:spcBef>
              </a:pPr>
              <a:r>
                <a:rPr lang="en-US" altLang="ja-JP">
                  <a:latin typeface="Symbol" pitchFamily="18" charset="2"/>
                </a:rPr>
                <a:t>f</a:t>
              </a:r>
              <a:r>
                <a:rPr lang="en-US" altLang="ja-JP" baseline="-25000"/>
                <a:t>s</a:t>
              </a:r>
            </a:p>
          </p:txBody>
        </p:sp>
        <p:sp>
          <p:nvSpPr>
            <p:cNvPr id="9293" name="Text Box 77"/>
            <p:cNvSpPr txBox="1">
              <a:spLocks noChangeArrowheads="1"/>
            </p:cNvSpPr>
            <p:nvPr/>
          </p:nvSpPr>
          <p:spPr bwMode="auto">
            <a:xfrm>
              <a:off x="4319" y="1072"/>
              <a:ext cx="318" cy="231"/>
            </a:xfrm>
            <a:prstGeom prst="rect">
              <a:avLst/>
            </a:prstGeom>
            <a:noFill/>
            <a:ln w="9525">
              <a:noFill/>
              <a:miter lim="800000"/>
              <a:headEnd/>
              <a:tailEnd/>
            </a:ln>
            <a:effectLst/>
          </p:spPr>
          <p:txBody>
            <a:bodyPr wrap="none">
              <a:spAutoFit/>
            </a:bodyPr>
            <a:lstStyle/>
            <a:p>
              <a:pPr>
                <a:spcBef>
                  <a:spcPct val="50000"/>
                </a:spcBef>
              </a:pPr>
              <a:r>
                <a:rPr lang="en-US" altLang="ja-JP">
                  <a:latin typeface="Symbol" pitchFamily="18" charset="2"/>
                </a:rPr>
                <a:t>-f</a:t>
              </a:r>
              <a:r>
                <a:rPr lang="en-US" altLang="ja-JP" baseline="-25000"/>
                <a:t>s</a:t>
              </a:r>
            </a:p>
          </p:txBody>
        </p:sp>
        <p:sp>
          <p:nvSpPr>
            <p:cNvPr id="9294" name="Text Box 78"/>
            <p:cNvSpPr txBox="1">
              <a:spLocks noChangeArrowheads="1"/>
            </p:cNvSpPr>
            <p:nvPr/>
          </p:nvSpPr>
          <p:spPr bwMode="auto">
            <a:xfrm>
              <a:off x="5284" y="210"/>
              <a:ext cx="281" cy="233"/>
            </a:xfrm>
            <a:prstGeom prst="rect">
              <a:avLst/>
            </a:prstGeom>
            <a:noFill/>
            <a:ln w="9525">
              <a:noFill/>
              <a:miter lim="800000"/>
              <a:headEnd/>
              <a:tailEnd/>
            </a:ln>
            <a:effectLst/>
          </p:spPr>
          <p:txBody>
            <a:bodyPr wrap="none">
              <a:spAutoFit/>
            </a:bodyPr>
            <a:lstStyle/>
            <a:p>
              <a:pPr>
                <a:spcBef>
                  <a:spcPct val="50000"/>
                </a:spcBef>
              </a:pPr>
              <a:r>
                <a:rPr lang="en-US" altLang="ja-JP" dirty="0" err="1" smtClean="0">
                  <a:latin typeface="Symbol" pitchFamily="18" charset="2"/>
                </a:rPr>
                <a:t>Df</a:t>
              </a:r>
              <a:endParaRPr lang="en-US" altLang="ja-JP" baseline="-25000" dirty="0"/>
            </a:p>
          </p:txBody>
        </p:sp>
        <p:sp>
          <p:nvSpPr>
            <p:cNvPr id="9295" name="Line 79"/>
            <p:cNvSpPr>
              <a:spLocks noChangeShapeType="1"/>
            </p:cNvSpPr>
            <p:nvPr/>
          </p:nvSpPr>
          <p:spPr bwMode="auto">
            <a:xfrm flipH="1" flipV="1">
              <a:off x="5238" y="300"/>
              <a:ext cx="136" cy="182"/>
            </a:xfrm>
            <a:prstGeom prst="line">
              <a:avLst/>
            </a:prstGeom>
            <a:noFill/>
            <a:ln w="9525">
              <a:solidFill>
                <a:schemeClr val="tx1"/>
              </a:solidFill>
              <a:round/>
              <a:headEnd/>
              <a:tailEnd type="triangle" w="med" len="med"/>
            </a:ln>
            <a:effectLst/>
          </p:spPr>
          <p:txBody>
            <a:bodyPr/>
            <a:lstStyle/>
            <a:p>
              <a:endParaRPr lang="ja-JP" altLang="en-US"/>
            </a:p>
          </p:txBody>
        </p:sp>
        <p:sp>
          <p:nvSpPr>
            <p:cNvPr id="9296" name="Text Box 80"/>
            <p:cNvSpPr txBox="1">
              <a:spLocks noChangeArrowheads="1"/>
            </p:cNvSpPr>
            <p:nvPr/>
          </p:nvSpPr>
          <p:spPr bwMode="auto">
            <a:xfrm>
              <a:off x="4104" y="210"/>
              <a:ext cx="279" cy="231"/>
            </a:xfrm>
            <a:prstGeom prst="rect">
              <a:avLst/>
            </a:prstGeom>
            <a:noFill/>
            <a:ln w="9525">
              <a:noFill/>
              <a:miter lim="800000"/>
              <a:headEnd/>
              <a:tailEnd/>
            </a:ln>
            <a:effectLst/>
          </p:spPr>
          <p:txBody>
            <a:bodyPr wrap="none">
              <a:spAutoFit/>
            </a:bodyPr>
            <a:lstStyle/>
            <a:p>
              <a:pPr>
                <a:spcBef>
                  <a:spcPct val="50000"/>
                </a:spcBef>
              </a:pPr>
              <a:r>
                <a:rPr lang="en-US" altLang="ja-JP">
                  <a:latin typeface="Symbol" pitchFamily="18" charset="2"/>
                </a:rPr>
                <a:t>Df</a:t>
              </a:r>
              <a:endParaRPr lang="en-US" altLang="ja-JP" baseline="-25000"/>
            </a:p>
          </p:txBody>
        </p:sp>
        <p:sp>
          <p:nvSpPr>
            <p:cNvPr id="9297" name="Line 81"/>
            <p:cNvSpPr>
              <a:spLocks noChangeShapeType="1"/>
            </p:cNvSpPr>
            <p:nvPr/>
          </p:nvSpPr>
          <p:spPr bwMode="auto">
            <a:xfrm flipH="1">
              <a:off x="4240" y="392"/>
              <a:ext cx="136" cy="181"/>
            </a:xfrm>
            <a:prstGeom prst="line">
              <a:avLst/>
            </a:prstGeom>
            <a:noFill/>
            <a:ln w="9525">
              <a:solidFill>
                <a:schemeClr val="tx1"/>
              </a:solidFill>
              <a:round/>
              <a:headEnd/>
              <a:tailEnd type="triangle" w="med" len="med"/>
            </a:ln>
            <a:effectLst/>
          </p:spPr>
          <p:txBody>
            <a:bodyPr/>
            <a:lstStyle/>
            <a:p>
              <a:endParaRPr lang="ja-JP" altLang="en-US"/>
            </a:p>
          </p:txBody>
        </p:sp>
        <p:sp>
          <p:nvSpPr>
            <p:cNvPr id="9288" name="Oval 72"/>
            <p:cNvSpPr>
              <a:spLocks noChangeArrowheads="1"/>
            </p:cNvSpPr>
            <p:nvPr/>
          </p:nvSpPr>
          <p:spPr bwMode="auto">
            <a:xfrm rot="3671353">
              <a:off x="5216" y="526"/>
              <a:ext cx="226" cy="45"/>
            </a:xfrm>
            <a:prstGeom prst="ellipse">
              <a:avLst/>
            </a:prstGeom>
            <a:solidFill>
              <a:schemeClr val="accent1"/>
            </a:solidFill>
            <a:ln w="9525">
              <a:solidFill>
                <a:schemeClr val="tx1"/>
              </a:solidFill>
              <a:round/>
              <a:headEnd/>
              <a:tailEnd/>
            </a:ln>
            <a:effectLst/>
          </p:spPr>
          <p:txBody>
            <a:bodyPr wrap="none" anchor="ctr"/>
            <a:lstStyle/>
            <a:p>
              <a:endParaRPr lang="ja-JP" altLang="en-US"/>
            </a:p>
          </p:txBody>
        </p:sp>
        <p:sp>
          <p:nvSpPr>
            <p:cNvPr id="9289" name="Oval 73"/>
            <p:cNvSpPr>
              <a:spLocks noChangeArrowheads="1"/>
            </p:cNvSpPr>
            <p:nvPr/>
          </p:nvSpPr>
          <p:spPr bwMode="auto">
            <a:xfrm rot="-3665186">
              <a:off x="4286" y="526"/>
              <a:ext cx="226" cy="45"/>
            </a:xfrm>
            <a:prstGeom prst="ellipse">
              <a:avLst/>
            </a:prstGeom>
            <a:solidFill>
              <a:schemeClr val="accent1"/>
            </a:solidFill>
            <a:ln w="9525">
              <a:solidFill>
                <a:schemeClr val="tx1"/>
              </a:solidFill>
              <a:round/>
              <a:headEnd/>
              <a:tailEnd/>
            </a:ln>
            <a:effectLst/>
          </p:spPr>
          <p:txBody>
            <a:bodyPr wrap="none" anchor="ctr"/>
            <a:lstStyle/>
            <a:p>
              <a:endParaRPr lang="ja-JP" altLang="en-US"/>
            </a:p>
          </p:txBody>
        </p:sp>
      </p:grpSp>
      <p:sp>
        <p:nvSpPr>
          <p:cNvPr id="32" name="テキスト ボックス 31"/>
          <p:cNvSpPr txBox="1"/>
          <p:nvPr/>
        </p:nvSpPr>
        <p:spPr>
          <a:xfrm>
            <a:off x="7812360" y="548680"/>
            <a:ext cx="1204176" cy="307777"/>
          </a:xfrm>
          <a:prstGeom prst="rect">
            <a:avLst/>
          </a:prstGeom>
          <a:noFill/>
        </p:spPr>
        <p:txBody>
          <a:bodyPr wrap="none" rtlCol="0">
            <a:spAutoFit/>
          </a:bodyPr>
          <a:lstStyle/>
          <a:p>
            <a:r>
              <a:rPr kumimoji="1" lang="en-US" altLang="ja-JP" sz="1400" dirty="0" smtClean="0"/>
              <a:t>Normal phase</a:t>
            </a:r>
            <a:endParaRPr kumimoji="1" lang="ja-JP" altLang="en-US" sz="1400" dirty="0"/>
          </a:p>
        </p:txBody>
      </p:sp>
      <p:sp>
        <p:nvSpPr>
          <p:cNvPr id="33" name="テキスト ボックス 32"/>
          <p:cNvSpPr txBox="1"/>
          <p:nvPr/>
        </p:nvSpPr>
        <p:spPr>
          <a:xfrm>
            <a:off x="6300192" y="548680"/>
            <a:ext cx="1233799" cy="307777"/>
          </a:xfrm>
          <a:prstGeom prst="rect">
            <a:avLst/>
          </a:prstGeom>
          <a:noFill/>
        </p:spPr>
        <p:txBody>
          <a:bodyPr wrap="none" rtlCol="0">
            <a:spAutoFit/>
          </a:bodyPr>
          <a:lstStyle/>
          <a:p>
            <a:r>
              <a:rPr kumimoji="1" lang="en-US" altLang="ja-JP" sz="1400" dirty="0" smtClean="0"/>
              <a:t>Reverse phase</a:t>
            </a:r>
            <a:endParaRPr kumimoji="1" lang="ja-JP" altLang="en-US" sz="1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B1D93435-1F3E-4170-8367-36F199FE6F0D}"/>
              </a:ext>
            </a:extLst>
          </p:cNvPr>
          <p:cNvSpPr>
            <a:spLocks noGrp="1"/>
          </p:cNvSpPr>
          <p:nvPr>
            <p:ph type="title"/>
          </p:nvPr>
        </p:nvSpPr>
        <p:spPr/>
        <p:txBody>
          <a:bodyPr>
            <a:normAutofit/>
          </a:bodyPr>
          <a:lstStyle/>
          <a:p>
            <a:r>
              <a:rPr kumimoji="1" lang="en-US" altLang="ja-JP" sz="2800" dirty="0"/>
              <a:t>Beam study at high currents</a:t>
            </a:r>
            <a:endParaRPr kumimoji="1" lang="ja-JP" altLang="en-US" sz="2800" dirty="0"/>
          </a:p>
        </p:txBody>
      </p:sp>
      <p:sp>
        <p:nvSpPr>
          <p:cNvPr id="3" name="コンテンツ プレースホルダー 2">
            <a:extLst>
              <a:ext uri="{FF2B5EF4-FFF2-40B4-BE49-F238E27FC236}">
                <a16:creationId xmlns="" xmlns:a16="http://schemas.microsoft.com/office/drawing/2014/main" id="{016DFE80-1CE1-4744-BE7F-29C5CBA453D4}"/>
              </a:ext>
            </a:extLst>
          </p:cNvPr>
          <p:cNvSpPr>
            <a:spLocks noGrp="1"/>
          </p:cNvSpPr>
          <p:nvPr>
            <p:ph idx="1"/>
          </p:nvPr>
        </p:nvSpPr>
        <p:spPr/>
        <p:txBody>
          <a:bodyPr>
            <a:normAutofit/>
          </a:bodyPr>
          <a:lstStyle/>
          <a:p>
            <a:r>
              <a:rPr kumimoji="1" lang="en-US" altLang="ja-JP" sz="1800" dirty="0"/>
              <a:t>Beam currents up to 930 mA</a:t>
            </a:r>
          </a:p>
          <a:p>
            <a:r>
              <a:rPr lang="en-US" altLang="ja-JP" sz="1800" dirty="0" smtClean="0"/>
              <a:t>Study transient behaviors </a:t>
            </a:r>
            <a:r>
              <a:rPr lang="en-US" altLang="ja-JP" sz="1800" dirty="0"/>
              <a:t>of </a:t>
            </a:r>
            <a:r>
              <a:rPr lang="en-US" altLang="ja-JP" sz="1800" dirty="0" smtClean="0"/>
              <a:t>the cavity </a:t>
            </a:r>
            <a:r>
              <a:rPr lang="en-US" altLang="ja-JP" sz="1800" dirty="0"/>
              <a:t>voltage </a:t>
            </a:r>
            <a:r>
              <a:rPr lang="en-US" altLang="ja-JP" sz="1800" dirty="0" smtClean="0"/>
              <a:t> and the reflected power</a:t>
            </a:r>
            <a:endParaRPr lang="en-US" altLang="ja-JP" sz="1800" dirty="0"/>
          </a:p>
          <a:p>
            <a:pPr lvl="1"/>
            <a:r>
              <a:rPr lang="en-US" altLang="ja-JP" sz="1800" dirty="0" err="1" smtClean="0"/>
              <a:t>Vc</a:t>
            </a:r>
            <a:r>
              <a:rPr lang="en-US" altLang="ja-JP" sz="1800" dirty="0" smtClean="0"/>
              <a:t> and Pr at </a:t>
            </a:r>
            <a:r>
              <a:rPr lang="en-US" altLang="ja-JP" sz="1800" dirty="0"/>
              <a:t>cavity </a:t>
            </a:r>
            <a:r>
              <a:rPr lang="en-US" altLang="ja-JP" sz="1800" dirty="0" smtClean="0"/>
              <a:t>trip at the beam currents of 500, 700, 900 </a:t>
            </a:r>
            <a:r>
              <a:rPr lang="en-US" altLang="ja-JP" sz="1800" dirty="0" err="1" smtClean="0"/>
              <a:t>mA</a:t>
            </a:r>
            <a:endParaRPr lang="en-US" altLang="ja-JP" sz="1800" dirty="0"/>
          </a:p>
          <a:p>
            <a:pPr lvl="1"/>
            <a:r>
              <a:rPr kumimoji="1" lang="en-US" altLang="ja-JP" sz="1800" dirty="0" err="1" smtClean="0"/>
              <a:t>Vc</a:t>
            </a:r>
            <a:r>
              <a:rPr kumimoji="1" lang="en-US" altLang="ja-JP" sz="1800" dirty="0" smtClean="0"/>
              <a:t> and Pr at </a:t>
            </a:r>
            <a:r>
              <a:rPr kumimoji="1" lang="en-US" altLang="ja-JP" sz="1800" dirty="0"/>
              <a:t>beam </a:t>
            </a:r>
            <a:r>
              <a:rPr kumimoji="1" lang="en-US" altLang="ja-JP" sz="1800" dirty="0" smtClean="0"/>
              <a:t>abort at the beam current of 930 </a:t>
            </a:r>
            <a:r>
              <a:rPr kumimoji="1" lang="en-US" altLang="ja-JP" sz="1800" dirty="0" err="1" smtClean="0"/>
              <a:t>mA</a:t>
            </a:r>
            <a:endParaRPr kumimoji="1" lang="ja-JP" altLang="en-US" sz="1800" dirty="0"/>
          </a:p>
        </p:txBody>
      </p:sp>
    </p:spTree>
    <p:extLst>
      <p:ext uri="{BB962C8B-B14F-4D97-AF65-F5344CB8AC3E}">
        <p14:creationId xmlns="" xmlns:p14="http://schemas.microsoft.com/office/powerpoint/2010/main" val="2068314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2" descr="D11A-20091125-1303"/>
          <p:cNvPicPr>
            <a:picLocks noChangeAspect="1" noChangeArrowheads="1"/>
          </p:cNvPicPr>
          <p:nvPr/>
        </p:nvPicPr>
        <p:blipFill>
          <a:blip r:embed="rId3" cstate="print"/>
          <a:srcRect/>
          <a:stretch>
            <a:fillRect/>
          </a:stretch>
        </p:blipFill>
        <p:spPr bwMode="auto">
          <a:xfrm>
            <a:off x="35496" y="44624"/>
            <a:ext cx="4572000" cy="2228850"/>
          </a:xfrm>
          <a:prstGeom prst="rect">
            <a:avLst/>
          </a:prstGeom>
          <a:noFill/>
          <a:ln w="9525">
            <a:noFill/>
            <a:miter lim="800000"/>
            <a:headEnd/>
            <a:tailEnd/>
          </a:ln>
        </p:spPr>
      </p:pic>
      <p:pic>
        <p:nvPicPr>
          <p:cNvPr id="46" name="Picture 3" descr="D11B-20091125-1303"/>
          <p:cNvPicPr>
            <a:picLocks noChangeAspect="1" noChangeArrowheads="1"/>
          </p:cNvPicPr>
          <p:nvPr/>
        </p:nvPicPr>
        <p:blipFill>
          <a:blip r:embed="rId4" cstate="print"/>
          <a:srcRect/>
          <a:stretch>
            <a:fillRect/>
          </a:stretch>
        </p:blipFill>
        <p:spPr bwMode="auto">
          <a:xfrm>
            <a:off x="35496" y="2314575"/>
            <a:ext cx="4572000" cy="2228850"/>
          </a:xfrm>
          <a:prstGeom prst="rect">
            <a:avLst/>
          </a:prstGeom>
          <a:noFill/>
          <a:ln w="9525">
            <a:noFill/>
            <a:miter lim="800000"/>
            <a:headEnd/>
            <a:tailEnd/>
          </a:ln>
        </p:spPr>
      </p:pic>
      <p:pic>
        <p:nvPicPr>
          <p:cNvPr id="47" name="Picture 4" descr="D11C-20091125-1303"/>
          <p:cNvPicPr>
            <a:picLocks noChangeAspect="1" noChangeArrowheads="1"/>
          </p:cNvPicPr>
          <p:nvPr/>
        </p:nvPicPr>
        <p:blipFill>
          <a:blip r:embed="rId5" cstate="print"/>
          <a:srcRect/>
          <a:stretch>
            <a:fillRect/>
          </a:stretch>
        </p:blipFill>
        <p:spPr bwMode="auto">
          <a:xfrm>
            <a:off x="35496" y="4584526"/>
            <a:ext cx="4572000" cy="2228850"/>
          </a:xfrm>
          <a:prstGeom prst="rect">
            <a:avLst/>
          </a:prstGeom>
          <a:noFill/>
          <a:ln w="9525">
            <a:noFill/>
            <a:miter lim="800000"/>
            <a:headEnd/>
            <a:tailEnd/>
          </a:ln>
        </p:spPr>
      </p:pic>
      <p:sp>
        <p:nvSpPr>
          <p:cNvPr id="34820" name="Rectangle 4"/>
          <p:cNvSpPr>
            <a:spLocks noGrp="1" noChangeArrowheads="1"/>
          </p:cNvSpPr>
          <p:nvPr>
            <p:ph type="title"/>
          </p:nvPr>
        </p:nvSpPr>
        <p:spPr>
          <a:xfrm>
            <a:off x="4849688" y="274638"/>
            <a:ext cx="4114800" cy="1143000"/>
          </a:xfrm>
        </p:spPr>
        <p:txBody>
          <a:bodyPr/>
          <a:lstStyle/>
          <a:p>
            <a:pPr algn="l"/>
            <a:r>
              <a:rPr lang="en-US" altLang="ja-JP" sz="2000" dirty="0" smtClean="0"/>
              <a:t>Transient behaviors of </a:t>
            </a:r>
            <a:r>
              <a:rPr lang="en-US" altLang="ja-JP" sz="2000" dirty="0" err="1" smtClean="0"/>
              <a:t>Vc</a:t>
            </a:r>
            <a:r>
              <a:rPr lang="en-US" altLang="ja-JP" sz="2000" dirty="0" smtClean="0"/>
              <a:t> </a:t>
            </a:r>
            <a:r>
              <a:rPr lang="en-US" altLang="ja-JP" sz="2000" dirty="0" smtClean="0"/>
              <a:t>and Pr at  </a:t>
            </a:r>
            <a:r>
              <a:rPr lang="en-US" altLang="ja-JP" sz="2000" dirty="0"/>
              <a:t>cavity trip</a:t>
            </a:r>
            <a:br>
              <a:rPr lang="en-US" altLang="ja-JP" sz="2000" dirty="0"/>
            </a:br>
            <a:r>
              <a:rPr lang="en-US" altLang="ja-JP" sz="2000" dirty="0"/>
              <a:t>Beam current </a:t>
            </a:r>
            <a:r>
              <a:rPr lang="ja-JP" altLang="en-US" sz="2000" dirty="0"/>
              <a:t>：</a:t>
            </a:r>
            <a:r>
              <a:rPr lang="en-US" altLang="ja-JP" sz="2000" dirty="0"/>
              <a:t>500 </a:t>
            </a:r>
            <a:r>
              <a:rPr lang="en-US" altLang="ja-JP" sz="2000" dirty="0" err="1"/>
              <a:t>mA</a:t>
            </a:r>
            <a:endParaRPr lang="en-US" altLang="ja-JP" sz="2000" dirty="0"/>
          </a:p>
        </p:txBody>
      </p:sp>
      <p:sp>
        <p:nvSpPr>
          <p:cNvPr id="34824" name="Text Box 8"/>
          <p:cNvSpPr txBox="1">
            <a:spLocks noChangeArrowheads="1"/>
          </p:cNvSpPr>
          <p:nvPr/>
        </p:nvSpPr>
        <p:spPr bwMode="auto">
          <a:xfrm>
            <a:off x="3901878" y="260648"/>
            <a:ext cx="526106" cy="276999"/>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smtClean="0"/>
              <a:t>D11A</a:t>
            </a:r>
            <a:endParaRPr lang="en-US" altLang="ja-JP" sz="1200" dirty="0"/>
          </a:p>
        </p:txBody>
      </p:sp>
      <p:sp>
        <p:nvSpPr>
          <p:cNvPr id="34825" name="Text Box 9"/>
          <p:cNvSpPr txBox="1">
            <a:spLocks noChangeArrowheads="1"/>
          </p:cNvSpPr>
          <p:nvPr/>
        </p:nvSpPr>
        <p:spPr bwMode="auto">
          <a:xfrm>
            <a:off x="3276600" y="2565400"/>
            <a:ext cx="1214438" cy="274638"/>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D11B, Reverse</a:t>
            </a:r>
          </a:p>
        </p:txBody>
      </p:sp>
      <p:sp>
        <p:nvSpPr>
          <p:cNvPr id="34826" name="Text Box 10"/>
          <p:cNvSpPr txBox="1">
            <a:spLocks noChangeArrowheads="1"/>
          </p:cNvSpPr>
          <p:nvPr/>
        </p:nvSpPr>
        <p:spPr bwMode="auto">
          <a:xfrm>
            <a:off x="3276600" y="4868863"/>
            <a:ext cx="114617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D11C, Normal</a:t>
            </a:r>
          </a:p>
        </p:txBody>
      </p:sp>
      <p:sp>
        <p:nvSpPr>
          <p:cNvPr id="34853" name="Text Box 37"/>
          <p:cNvSpPr txBox="1">
            <a:spLocks noChangeArrowheads="1"/>
          </p:cNvSpPr>
          <p:nvPr/>
        </p:nvSpPr>
        <p:spPr bwMode="auto">
          <a:xfrm>
            <a:off x="395288" y="404813"/>
            <a:ext cx="98742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D11A-RFoff</a:t>
            </a:r>
          </a:p>
        </p:txBody>
      </p:sp>
      <p:sp>
        <p:nvSpPr>
          <p:cNvPr id="34854" name="Text Box 38"/>
          <p:cNvSpPr txBox="1">
            <a:spLocks noChangeArrowheads="1"/>
          </p:cNvSpPr>
          <p:nvPr/>
        </p:nvSpPr>
        <p:spPr bwMode="auto">
          <a:xfrm>
            <a:off x="2051050" y="404813"/>
            <a:ext cx="969963"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Beam abort</a:t>
            </a:r>
          </a:p>
        </p:txBody>
      </p:sp>
      <p:sp>
        <p:nvSpPr>
          <p:cNvPr id="34855" name="Line 39"/>
          <p:cNvSpPr>
            <a:spLocks noChangeShapeType="1"/>
          </p:cNvSpPr>
          <p:nvPr/>
        </p:nvSpPr>
        <p:spPr bwMode="auto">
          <a:xfrm>
            <a:off x="1331913"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34856" name="Line 40"/>
          <p:cNvSpPr>
            <a:spLocks noChangeShapeType="1"/>
          </p:cNvSpPr>
          <p:nvPr/>
        </p:nvSpPr>
        <p:spPr bwMode="auto">
          <a:xfrm>
            <a:off x="2051050"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41" name="Text Box 8"/>
          <p:cNvSpPr txBox="1">
            <a:spLocks noChangeArrowheads="1"/>
          </p:cNvSpPr>
          <p:nvPr/>
        </p:nvSpPr>
        <p:spPr bwMode="auto">
          <a:xfrm>
            <a:off x="2987824" y="797803"/>
            <a:ext cx="1545680" cy="830997"/>
          </a:xfrm>
          <a:prstGeom prst="rect">
            <a:avLst/>
          </a:prstGeom>
          <a:solidFill>
            <a:schemeClr val="tx1"/>
          </a:solidFill>
          <a:ln w="9525">
            <a:noFill/>
            <a:miter lim="800000"/>
            <a:headEnd/>
            <a:tailEnd/>
          </a:ln>
          <a:effectLst/>
        </p:spPr>
        <p:txBody>
          <a:bodyPr wrap="none">
            <a:spAutoFit/>
          </a:bodyPr>
          <a:lstStyle/>
          <a:p>
            <a:r>
              <a:rPr lang="en-US" altLang="ja-JP" sz="1200" dirty="0">
                <a:solidFill>
                  <a:srgbClr val="FFFF00"/>
                </a:solidFill>
              </a:rPr>
              <a:t>1 </a:t>
            </a:r>
            <a:r>
              <a:rPr lang="en-US" altLang="ja-JP" sz="1200" dirty="0" err="1">
                <a:solidFill>
                  <a:srgbClr val="FFFF00"/>
                </a:solidFill>
              </a:rPr>
              <a:t>Vc</a:t>
            </a:r>
            <a:r>
              <a:rPr lang="en-US" altLang="ja-JP" sz="1200" dirty="0">
                <a:solidFill>
                  <a:srgbClr val="FFFF00"/>
                </a:solidFill>
              </a:rPr>
              <a:t>: cavity voltage</a:t>
            </a:r>
          </a:p>
          <a:p>
            <a:r>
              <a:rPr lang="en-US" altLang="ja-JP" sz="1200" dirty="0">
                <a:solidFill>
                  <a:srgbClr val="33CCFF"/>
                </a:solidFill>
              </a:rPr>
              <a:t>2 Pr: reflected power</a:t>
            </a:r>
          </a:p>
          <a:p>
            <a:r>
              <a:rPr lang="en-US" altLang="ja-JP" sz="1200" dirty="0">
                <a:solidFill>
                  <a:srgbClr val="FF3399"/>
                </a:solidFill>
              </a:rPr>
              <a:t>3 φ: tuner phase</a:t>
            </a:r>
          </a:p>
          <a:p>
            <a:r>
              <a:rPr lang="en-US" altLang="ja-JP" sz="1200" dirty="0">
                <a:solidFill>
                  <a:srgbClr val="009900"/>
                </a:solidFill>
              </a:rPr>
              <a:t>4 DCCT: beam current</a:t>
            </a:r>
          </a:p>
        </p:txBody>
      </p:sp>
      <p:sp>
        <p:nvSpPr>
          <p:cNvPr id="42" name="Text Box 9"/>
          <p:cNvSpPr txBox="1">
            <a:spLocks noChangeArrowheads="1"/>
          </p:cNvSpPr>
          <p:nvPr/>
        </p:nvSpPr>
        <p:spPr bwMode="auto">
          <a:xfrm>
            <a:off x="4860032" y="1556792"/>
            <a:ext cx="3887787" cy="24622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r>
              <a:rPr lang="en-US" altLang="ja-JP" sz="1400" dirty="0"/>
              <a:t>Cut off </a:t>
            </a:r>
            <a:r>
              <a:rPr lang="en-US" altLang="ja-JP" sz="1400" dirty="0" smtClean="0"/>
              <a:t>the RF </a:t>
            </a:r>
            <a:r>
              <a:rPr lang="en-US" altLang="ja-JP" sz="1400" dirty="0"/>
              <a:t>power to the cavity D11A  </a:t>
            </a:r>
            <a:endParaRPr lang="en-US" altLang="ja-JP" sz="1400" dirty="0" smtClean="0"/>
          </a:p>
          <a:p>
            <a:r>
              <a:rPr lang="en-US" altLang="ja-JP" sz="1400" dirty="0" smtClean="0"/>
              <a:t>   </a:t>
            </a:r>
            <a:r>
              <a:rPr lang="en-US" altLang="ja-JP" sz="1400" dirty="0" err="1" smtClean="0"/>
              <a:t>Vc</a:t>
            </a:r>
            <a:r>
              <a:rPr lang="en-US" altLang="ja-JP" sz="1400" dirty="0" smtClean="0"/>
              <a:t> decreased</a:t>
            </a:r>
          </a:p>
          <a:p>
            <a:endParaRPr lang="en-US" altLang="ja-JP" sz="1400" dirty="0"/>
          </a:p>
          <a:p>
            <a:r>
              <a:rPr lang="en-US" altLang="ja-JP" sz="1400" dirty="0"/>
              <a:t>D11B (Reversed phase)</a:t>
            </a:r>
          </a:p>
          <a:p>
            <a:r>
              <a:rPr lang="en-US" altLang="ja-JP" sz="1400" dirty="0"/>
              <a:t>  </a:t>
            </a:r>
            <a:r>
              <a:rPr lang="en-US" altLang="ja-JP" sz="1400" dirty="0" err="1"/>
              <a:t>Vc</a:t>
            </a:r>
            <a:r>
              <a:rPr lang="en-US" altLang="ja-JP" sz="1400" dirty="0"/>
              <a:t> </a:t>
            </a:r>
            <a:r>
              <a:rPr lang="en-US" altLang="ja-JP" sz="1400" dirty="0" smtClean="0"/>
              <a:t>increased, Pr increased</a:t>
            </a:r>
            <a:endParaRPr lang="en-US" altLang="ja-JP" sz="1400" dirty="0"/>
          </a:p>
          <a:p>
            <a:endParaRPr lang="ja-JP" altLang="en-US" sz="1400" dirty="0"/>
          </a:p>
          <a:p>
            <a:r>
              <a:rPr lang="en-US" altLang="ja-JP" sz="1400" dirty="0"/>
              <a:t>D11C (Normal phase)</a:t>
            </a:r>
          </a:p>
          <a:p>
            <a:r>
              <a:rPr lang="en-US" altLang="ja-JP" sz="1400" dirty="0"/>
              <a:t>   </a:t>
            </a:r>
            <a:r>
              <a:rPr lang="en-US" altLang="ja-JP" sz="1400" dirty="0" err="1"/>
              <a:t>Vc</a:t>
            </a:r>
            <a:r>
              <a:rPr lang="en-US" altLang="ja-JP" sz="1400" dirty="0"/>
              <a:t> </a:t>
            </a:r>
            <a:r>
              <a:rPr lang="en-US" altLang="ja-JP" sz="1400" dirty="0" smtClean="0"/>
              <a:t>decreased, Pr decreased</a:t>
            </a:r>
            <a:endParaRPr lang="en-US" altLang="ja-JP" sz="1400" dirty="0"/>
          </a:p>
          <a:p>
            <a:endParaRPr lang="en-US" altLang="ja-JP" sz="1400" dirty="0"/>
          </a:p>
          <a:p>
            <a:r>
              <a:rPr lang="en-US" altLang="ja-JP" sz="1400" dirty="0"/>
              <a:t>Beam phase </a:t>
            </a:r>
            <a:r>
              <a:rPr lang="en-US" altLang="ja-JP" sz="1400" dirty="0" smtClean="0"/>
              <a:t>interlock made beam abort</a:t>
            </a:r>
            <a:endParaRPr lang="en-US" altLang="ja-JP" sz="1400" dirty="0"/>
          </a:p>
          <a:p>
            <a:r>
              <a:rPr lang="en-US" altLang="ja-JP" sz="1400" dirty="0"/>
              <a:t>Quench detector cut off RF power</a:t>
            </a:r>
          </a:p>
        </p:txBody>
      </p:sp>
      <p:pic>
        <p:nvPicPr>
          <p:cNvPr id="43" name="Picture 22" descr="D11_1-20091125-1245"/>
          <p:cNvPicPr>
            <a:picLocks noChangeAspect="1" noChangeArrowheads="1"/>
          </p:cNvPicPr>
          <p:nvPr/>
        </p:nvPicPr>
        <p:blipFill>
          <a:blip r:embed="rId6" cstate="print"/>
          <a:srcRect/>
          <a:stretch>
            <a:fillRect/>
          </a:stretch>
        </p:blipFill>
        <p:spPr bwMode="auto">
          <a:xfrm>
            <a:off x="4788024" y="4436318"/>
            <a:ext cx="3067050" cy="2305050"/>
          </a:xfrm>
          <a:prstGeom prst="rect">
            <a:avLst/>
          </a:prstGeom>
          <a:noFill/>
        </p:spPr>
      </p:pic>
      <p:sp>
        <p:nvSpPr>
          <p:cNvPr id="44" name="テキスト ボックス 43"/>
          <p:cNvSpPr txBox="1"/>
          <p:nvPr/>
        </p:nvSpPr>
        <p:spPr>
          <a:xfrm>
            <a:off x="7308304" y="5516438"/>
            <a:ext cx="1710405" cy="830997"/>
          </a:xfrm>
          <a:prstGeom prst="rect">
            <a:avLst/>
          </a:prstGeom>
          <a:solidFill>
            <a:schemeClr val="tx1"/>
          </a:solidFill>
        </p:spPr>
        <p:txBody>
          <a:bodyPr wrap="none" rtlCol="0">
            <a:spAutoFit/>
          </a:bodyPr>
          <a:lstStyle/>
          <a:p>
            <a:r>
              <a:rPr lang="en-US" altLang="ja-JP" sz="1200" dirty="0">
                <a:solidFill>
                  <a:srgbClr val="FFFF00"/>
                </a:solidFill>
              </a:rPr>
              <a:t>1. HER Beam Phase</a:t>
            </a:r>
          </a:p>
          <a:p>
            <a:r>
              <a:rPr lang="en-US" altLang="ja-JP" sz="1200" dirty="0">
                <a:solidFill>
                  <a:srgbClr val="00B0F0"/>
                </a:solidFill>
              </a:rPr>
              <a:t>2. HER BPA Req.</a:t>
            </a:r>
          </a:p>
          <a:p>
            <a:r>
              <a:rPr lang="en-US" altLang="ja-JP" sz="1200" dirty="0">
                <a:solidFill>
                  <a:srgbClr val="FF3399"/>
                </a:solidFill>
              </a:rPr>
              <a:t>3. HER Beam Pickup</a:t>
            </a:r>
          </a:p>
          <a:p>
            <a:r>
              <a:rPr lang="en-US" altLang="ja-JP" sz="1200" dirty="0">
                <a:solidFill>
                  <a:srgbClr val="00B050"/>
                </a:solidFill>
              </a:rPr>
              <a:t>4. HER Beam Pickup DET</a:t>
            </a:r>
            <a:endParaRPr kumimoji="1" lang="ja-JP" altLang="en-US" sz="1200" dirty="0">
              <a:solidFill>
                <a:srgbClr val="00B050"/>
              </a:solidFill>
            </a:endParaRPr>
          </a:p>
        </p:txBody>
      </p:sp>
      <p:cxnSp>
        <p:nvCxnSpPr>
          <p:cNvPr id="52" name="直線矢印コネクタ 51"/>
          <p:cNvCxnSpPr/>
          <p:nvPr/>
        </p:nvCxnSpPr>
        <p:spPr>
          <a:xfrm flipV="1">
            <a:off x="1475656" y="3573016"/>
            <a:ext cx="504056" cy="72008"/>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a:off x="1475656" y="5877272"/>
            <a:ext cx="504000" cy="7200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9" name="正方形/長方形 58"/>
          <p:cNvSpPr/>
          <p:nvPr/>
        </p:nvSpPr>
        <p:spPr>
          <a:xfrm>
            <a:off x="4932040" y="4643844"/>
            <a:ext cx="1763624" cy="369332"/>
          </a:xfrm>
          <a:prstGeom prst="rect">
            <a:avLst/>
          </a:prstGeom>
        </p:spPr>
        <p:txBody>
          <a:bodyPr wrap="none">
            <a:spAutoFit/>
          </a:bodyPr>
          <a:lstStyle/>
          <a:p>
            <a:r>
              <a:rPr lang="en-US" altLang="ja-JP" dirty="0">
                <a:solidFill>
                  <a:srgbClr val="FFFF00"/>
                </a:solidFill>
              </a:rPr>
              <a:t>HER Beam Phase</a:t>
            </a:r>
            <a:endParaRPr lang="ja-JP"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8" descr="D11_1-20091125-1332"/>
          <p:cNvPicPr>
            <a:picLocks noChangeAspect="1" noChangeArrowheads="1"/>
          </p:cNvPicPr>
          <p:nvPr/>
        </p:nvPicPr>
        <p:blipFill>
          <a:blip r:embed="rId3" cstate="print"/>
          <a:srcRect/>
          <a:stretch>
            <a:fillRect/>
          </a:stretch>
        </p:blipFill>
        <p:spPr bwMode="auto">
          <a:xfrm>
            <a:off x="4788024" y="4437112"/>
            <a:ext cx="3048000" cy="2286000"/>
          </a:xfrm>
          <a:prstGeom prst="rect">
            <a:avLst/>
          </a:prstGeom>
          <a:noFill/>
          <a:ln w="9525">
            <a:noFill/>
            <a:miter lim="800000"/>
            <a:headEnd/>
            <a:tailEnd/>
          </a:ln>
        </p:spPr>
      </p:pic>
      <p:pic>
        <p:nvPicPr>
          <p:cNvPr id="17" name="Picture 2" descr="D11A-20091125-1332"/>
          <p:cNvPicPr>
            <a:picLocks noChangeAspect="1" noChangeArrowheads="1"/>
          </p:cNvPicPr>
          <p:nvPr/>
        </p:nvPicPr>
        <p:blipFill>
          <a:blip r:embed="rId4" cstate="print"/>
          <a:srcRect/>
          <a:stretch>
            <a:fillRect/>
          </a:stretch>
        </p:blipFill>
        <p:spPr bwMode="auto">
          <a:xfrm>
            <a:off x="35496" y="44624"/>
            <a:ext cx="4572000" cy="2228850"/>
          </a:xfrm>
          <a:prstGeom prst="rect">
            <a:avLst/>
          </a:prstGeom>
          <a:noFill/>
          <a:ln w="9525">
            <a:noFill/>
            <a:miter lim="800000"/>
            <a:headEnd/>
            <a:tailEnd/>
          </a:ln>
        </p:spPr>
      </p:pic>
      <p:pic>
        <p:nvPicPr>
          <p:cNvPr id="18" name="Picture 3" descr="D11B-20091125-1332"/>
          <p:cNvPicPr>
            <a:picLocks noChangeAspect="1" noChangeArrowheads="1"/>
          </p:cNvPicPr>
          <p:nvPr/>
        </p:nvPicPr>
        <p:blipFill>
          <a:blip r:embed="rId5" cstate="print"/>
          <a:srcRect/>
          <a:stretch>
            <a:fillRect/>
          </a:stretch>
        </p:blipFill>
        <p:spPr bwMode="auto">
          <a:xfrm>
            <a:off x="35496" y="2314575"/>
            <a:ext cx="4572000" cy="2228850"/>
          </a:xfrm>
          <a:prstGeom prst="rect">
            <a:avLst/>
          </a:prstGeom>
          <a:noFill/>
          <a:ln w="9525">
            <a:noFill/>
            <a:miter lim="800000"/>
            <a:headEnd/>
            <a:tailEnd/>
          </a:ln>
        </p:spPr>
      </p:pic>
      <p:pic>
        <p:nvPicPr>
          <p:cNvPr id="19" name="Picture 4" descr="D11C-20091125-1332"/>
          <p:cNvPicPr>
            <a:picLocks noChangeAspect="1" noChangeArrowheads="1"/>
          </p:cNvPicPr>
          <p:nvPr/>
        </p:nvPicPr>
        <p:blipFill>
          <a:blip r:embed="rId6" cstate="print"/>
          <a:srcRect/>
          <a:stretch>
            <a:fillRect/>
          </a:stretch>
        </p:blipFill>
        <p:spPr bwMode="auto">
          <a:xfrm>
            <a:off x="35496" y="4584526"/>
            <a:ext cx="4572000" cy="2228850"/>
          </a:xfrm>
          <a:prstGeom prst="rect">
            <a:avLst/>
          </a:prstGeom>
          <a:noFill/>
          <a:ln w="9525">
            <a:noFill/>
            <a:miter lim="800000"/>
            <a:headEnd/>
            <a:tailEnd/>
          </a:ln>
        </p:spPr>
      </p:pic>
      <p:sp>
        <p:nvSpPr>
          <p:cNvPr id="34820" name="Rectangle 4"/>
          <p:cNvSpPr>
            <a:spLocks noGrp="1" noChangeArrowheads="1"/>
          </p:cNvSpPr>
          <p:nvPr>
            <p:ph type="title"/>
          </p:nvPr>
        </p:nvSpPr>
        <p:spPr>
          <a:xfrm>
            <a:off x="4849688" y="274638"/>
            <a:ext cx="4114800" cy="1143000"/>
          </a:xfrm>
        </p:spPr>
        <p:txBody>
          <a:bodyPr/>
          <a:lstStyle/>
          <a:p>
            <a:pPr algn="l"/>
            <a:r>
              <a:rPr lang="en-US" altLang="ja-JP" sz="2000" dirty="0" smtClean="0"/>
              <a:t>Transient behaviors of </a:t>
            </a:r>
            <a:r>
              <a:rPr lang="en-US" altLang="ja-JP" sz="2000" dirty="0" err="1" smtClean="0"/>
              <a:t>Vc</a:t>
            </a:r>
            <a:r>
              <a:rPr lang="en-US" altLang="ja-JP" sz="2000" dirty="0" smtClean="0"/>
              <a:t> </a:t>
            </a:r>
            <a:r>
              <a:rPr lang="en-US" altLang="ja-JP" sz="2000" dirty="0" smtClean="0"/>
              <a:t>and Pr at  </a:t>
            </a:r>
            <a:r>
              <a:rPr lang="en-US" altLang="ja-JP" sz="2000" dirty="0"/>
              <a:t>cavity trip</a:t>
            </a:r>
            <a:br>
              <a:rPr lang="en-US" altLang="ja-JP" sz="2000" dirty="0"/>
            </a:br>
            <a:r>
              <a:rPr lang="en-US" altLang="ja-JP" sz="2000" dirty="0"/>
              <a:t>Beam current </a:t>
            </a:r>
            <a:r>
              <a:rPr lang="ja-JP" altLang="en-US" sz="2000" dirty="0"/>
              <a:t>：</a:t>
            </a:r>
            <a:r>
              <a:rPr lang="en-US" altLang="ja-JP" sz="2000" dirty="0"/>
              <a:t>700 </a:t>
            </a:r>
            <a:r>
              <a:rPr lang="en-US" altLang="ja-JP" sz="2000" dirty="0" err="1"/>
              <a:t>mA</a:t>
            </a:r>
            <a:endParaRPr lang="en-US" altLang="ja-JP" sz="2000" dirty="0"/>
          </a:p>
        </p:txBody>
      </p:sp>
      <p:sp>
        <p:nvSpPr>
          <p:cNvPr id="34824" name="Text Box 8"/>
          <p:cNvSpPr txBox="1">
            <a:spLocks noChangeArrowheads="1"/>
          </p:cNvSpPr>
          <p:nvPr/>
        </p:nvSpPr>
        <p:spPr bwMode="auto">
          <a:xfrm>
            <a:off x="3901878" y="260648"/>
            <a:ext cx="526106" cy="276999"/>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a:t>
            </a:r>
          </a:p>
        </p:txBody>
      </p:sp>
      <p:sp>
        <p:nvSpPr>
          <p:cNvPr id="34825" name="Text Box 9"/>
          <p:cNvSpPr txBox="1">
            <a:spLocks noChangeArrowheads="1"/>
          </p:cNvSpPr>
          <p:nvPr/>
        </p:nvSpPr>
        <p:spPr bwMode="auto">
          <a:xfrm>
            <a:off x="3276600" y="2565400"/>
            <a:ext cx="1214438" cy="274638"/>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D11B, Reverse</a:t>
            </a:r>
          </a:p>
        </p:txBody>
      </p:sp>
      <p:sp>
        <p:nvSpPr>
          <p:cNvPr id="34826" name="Text Box 10"/>
          <p:cNvSpPr txBox="1">
            <a:spLocks noChangeArrowheads="1"/>
          </p:cNvSpPr>
          <p:nvPr/>
        </p:nvSpPr>
        <p:spPr bwMode="auto">
          <a:xfrm>
            <a:off x="3276600" y="4868863"/>
            <a:ext cx="114617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D11C, Normal</a:t>
            </a:r>
          </a:p>
        </p:txBody>
      </p:sp>
      <p:sp>
        <p:nvSpPr>
          <p:cNvPr id="34853" name="Text Box 37"/>
          <p:cNvSpPr txBox="1">
            <a:spLocks noChangeArrowheads="1"/>
          </p:cNvSpPr>
          <p:nvPr/>
        </p:nvSpPr>
        <p:spPr bwMode="auto">
          <a:xfrm>
            <a:off x="395288" y="404813"/>
            <a:ext cx="98742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D11A-RFoff</a:t>
            </a:r>
          </a:p>
        </p:txBody>
      </p:sp>
      <p:sp>
        <p:nvSpPr>
          <p:cNvPr id="34854" name="Text Box 38"/>
          <p:cNvSpPr txBox="1">
            <a:spLocks noChangeArrowheads="1"/>
          </p:cNvSpPr>
          <p:nvPr/>
        </p:nvSpPr>
        <p:spPr bwMode="auto">
          <a:xfrm>
            <a:off x="2051050" y="404813"/>
            <a:ext cx="969963"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Beam abort</a:t>
            </a:r>
          </a:p>
        </p:txBody>
      </p:sp>
      <p:sp>
        <p:nvSpPr>
          <p:cNvPr id="34855" name="Line 39"/>
          <p:cNvSpPr>
            <a:spLocks noChangeShapeType="1"/>
          </p:cNvSpPr>
          <p:nvPr/>
        </p:nvSpPr>
        <p:spPr bwMode="auto">
          <a:xfrm>
            <a:off x="1331913"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34856" name="Line 40"/>
          <p:cNvSpPr>
            <a:spLocks noChangeShapeType="1"/>
          </p:cNvSpPr>
          <p:nvPr/>
        </p:nvSpPr>
        <p:spPr bwMode="auto">
          <a:xfrm>
            <a:off x="2051050"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41" name="Text Box 8"/>
          <p:cNvSpPr txBox="1">
            <a:spLocks noChangeArrowheads="1"/>
          </p:cNvSpPr>
          <p:nvPr/>
        </p:nvSpPr>
        <p:spPr bwMode="auto">
          <a:xfrm>
            <a:off x="2987824" y="797803"/>
            <a:ext cx="1545680" cy="830997"/>
          </a:xfrm>
          <a:prstGeom prst="rect">
            <a:avLst/>
          </a:prstGeom>
          <a:solidFill>
            <a:schemeClr val="tx1"/>
          </a:solidFill>
          <a:ln w="9525">
            <a:noFill/>
            <a:miter lim="800000"/>
            <a:headEnd/>
            <a:tailEnd/>
          </a:ln>
          <a:effectLst/>
        </p:spPr>
        <p:txBody>
          <a:bodyPr wrap="none">
            <a:spAutoFit/>
          </a:bodyPr>
          <a:lstStyle/>
          <a:p>
            <a:r>
              <a:rPr lang="en-US" altLang="ja-JP" sz="1200" dirty="0">
                <a:solidFill>
                  <a:srgbClr val="FFFF00"/>
                </a:solidFill>
              </a:rPr>
              <a:t>1 </a:t>
            </a:r>
            <a:r>
              <a:rPr lang="en-US" altLang="ja-JP" sz="1200" dirty="0" err="1">
                <a:solidFill>
                  <a:srgbClr val="FFFF00"/>
                </a:solidFill>
              </a:rPr>
              <a:t>Vc</a:t>
            </a:r>
            <a:r>
              <a:rPr lang="en-US" altLang="ja-JP" sz="1200" dirty="0">
                <a:solidFill>
                  <a:srgbClr val="FFFF00"/>
                </a:solidFill>
              </a:rPr>
              <a:t>: cavity voltage</a:t>
            </a:r>
          </a:p>
          <a:p>
            <a:r>
              <a:rPr lang="en-US" altLang="ja-JP" sz="1200" dirty="0">
                <a:solidFill>
                  <a:srgbClr val="33CCFF"/>
                </a:solidFill>
              </a:rPr>
              <a:t>2 Pr: reflected power</a:t>
            </a:r>
          </a:p>
          <a:p>
            <a:r>
              <a:rPr lang="en-US" altLang="ja-JP" sz="1200" dirty="0">
                <a:solidFill>
                  <a:srgbClr val="FF3399"/>
                </a:solidFill>
              </a:rPr>
              <a:t>3 φ: tuner phase</a:t>
            </a:r>
          </a:p>
          <a:p>
            <a:r>
              <a:rPr lang="en-US" altLang="ja-JP" sz="1200" dirty="0">
                <a:solidFill>
                  <a:srgbClr val="009900"/>
                </a:solidFill>
              </a:rPr>
              <a:t>4 DCCT: beam current</a:t>
            </a:r>
          </a:p>
        </p:txBody>
      </p:sp>
      <p:sp>
        <p:nvSpPr>
          <p:cNvPr id="44" name="テキスト ボックス 43"/>
          <p:cNvSpPr txBox="1"/>
          <p:nvPr/>
        </p:nvSpPr>
        <p:spPr>
          <a:xfrm>
            <a:off x="7308304" y="5516438"/>
            <a:ext cx="1710405" cy="830997"/>
          </a:xfrm>
          <a:prstGeom prst="rect">
            <a:avLst/>
          </a:prstGeom>
          <a:solidFill>
            <a:schemeClr val="tx1"/>
          </a:solidFill>
        </p:spPr>
        <p:txBody>
          <a:bodyPr wrap="none" rtlCol="0">
            <a:spAutoFit/>
          </a:bodyPr>
          <a:lstStyle/>
          <a:p>
            <a:r>
              <a:rPr lang="en-US" altLang="ja-JP" sz="1200" dirty="0">
                <a:solidFill>
                  <a:srgbClr val="FFFF00"/>
                </a:solidFill>
              </a:rPr>
              <a:t>1. HER Beam Phase</a:t>
            </a:r>
          </a:p>
          <a:p>
            <a:r>
              <a:rPr lang="en-US" altLang="ja-JP" sz="1200" dirty="0">
                <a:solidFill>
                  <a:srgbClr val="00B0F0"/>
                </a:solidFill>
              </a:rPr>
              <a:t>2. HER BPA Req.</a:t>
            </a:r>
          </a:p>
          <a:p>
            <a:r>
              <a:rPr lang="en-US" altLang="ja-JP" sz="1200" dirty="0">
                <a:solidFill>
                  <a:srgbClr val="FF3399"/>
                </a:solidFill>
              </a:rPr>
              <a:t>3. HER Beam Pickup</a:t>
            </a:r>
          </a:p>
          <a:p>
            <a:r>
              <a:rPr lang="en-US" altLang="ja-JP" sz="1200" dirty="0">
                <a:solidFill>
                  <a:srgbClr val="00B050"/>
                </a:solidFill>
              </a:rPr>
              <a:t>4. HER Beam Pickup DET</a:t>
            </a:r>
            <a:endParaRPr kumimoji="1" lang="ja-JP" altLang="en-US" sz="1200" dirty="0">
              <a:solidFill>
                <a:srgbClr val="00B050"/>
              </a:solidFill>
            </a:endParaRPr>
          </a:p>
        </p:txBody>
      </p:sp>
      <p:sp>
        <p:nvSpPr>
          <p:cNvPr id="16" name="正方形/長方形 15"/>
          <p:cNvSpPr/>
          <p:nvPr/>
        </p:nvSpPr>
        <p:spPr>
          <a:xfrm>
            <a:off x="4932040" y="4643844"/>
            <a:ext cx="1763624" cy="369332"/>
          </a:xfrm>
          <a:prstGeom prst="rect">
            <a:avLst/>
          </a:prstGeom>
        </p:spPr>
        <p:txBody>
          <a:bodyPr wrap="none">
            <a:spAutoFit/>
          </a:bodyPr>
          <a:lstStyle/>
          <a:p>
            <a:r>
              <a:rPr lang="en-US" altLang="ja-JP" dirty="0">
                <a:solidFill>
                  <a:srgbClr val="FFFF00"/>
                </a:solidFill>
              </a:rPr>
              <a:t>HER Beam Phase</a:t>
            </a:r>
            <a:endParaRPr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8" descr="D11_1-20091125-1405"/>
          <p:cNvPicPr>
            <a:picLocks noChangeAspect="1" noChangeArrowheads="1"/>
          </p:cNvPicPr>
          <p:nvPr/>
        </p:nvPicPr>
        <p:blipFill>
          <a:blip r:embed="rId3" cstate="print"/>
          <a:srcRect/>
          <a:stretch>
            <a:fillRect/>
          </a:stretch>
        </p:blipFill>
        <p:spPr bwMode="auto">
          <a:xfrm>
            <a:off x="4788024" y="4437112"/>
            <a:ext cx="3048000" cy="2286000"/>
          </a:xfrm>
          <a:prstGeom prst="rect">
            <a:avLst/>
          </a:prstGeom>
          <a:noFill/>
          <a:ln w="9525">
            <a:noFill/>
            <a:miter lim="800000"/>
            <a:headEnd/>
            <a:tailEnd/>
          </a:ln>
        </p:spPr>
      </p:pic>
      <p:pic>
        <p:nvPicPr>
          <p:cNvPr id="24" name="Picture 2" descr="D11A-20091125-1405"/>
          <p:cNvPicPr>
            <a:picLocks noChangeAspect="1" noChangeArrowheads="1"/>
          </p:cNvPicPr>
          <p:nvPr/>
        </p:nvPicPr>
        <p:blipFill>
          <a:blip r:embed="rId4" cstate="print"/>
          <a:srcRect/>
          <a:stretch>
            <a:fillRect/>
          </a:stretch>
        </p:blipFill>
        <p:spPr bwMode="auto">
          <a:xfrm>
            <a:off x="35496" y="44624"/>
            <a:ext cx="4572000" cy="2228850"/>
          </a:xfrm>
          <a:prstGeom prst="rect">
            <a:avLst/>
          </a:prstGeom>
          <a:noFill/>
          <a:ln w="9525">
            <a:noFill/>
            <a:miter lim="800000"/>
            <a:headEnd/>
            <a:tailEnd/>
          </a:ln>
        </p:spPr>
      </p:pic>
      <p:pic>
        <p:nvPicPr>
          <p:cNvPr id="25" name="Picture 3" descr="D11B-20091125-1405"/>
          <p:cNvPicPr>
            <a:picLocks noChangeAspect="1" noChangeArrowheads="1"/>
          </p:cNvPicPr>
          <p:nvPr/>
        </p:nvPicPr>
        <p:blipFill>
          <a:blip r:embed="rId5" cstate="print"/>
          <a:srcRect/>
          <a:stretch>
            <a:fillRect/>
          </a:stretch>
        </p:blipFill>
        <p:spPr bwMode="auto">
          <a:xfrm>
            <a:off x="35496" y="2314575"/>
            <a:ext cx="4572000" cy="2228850"/>
          </a:xfrm>
          <a:prstGeom prst="rect">
            <a:avLst/>
          </a:prstGeom>
          <a:noFill/>
          <a:ln w="9525">
            <a:noFill/>
            <a:miter lim="800000"/>
            <a:headEnd/>
            <a:tailEnd/>
          </a:ln>
        </p:spPr>
      </p:pic>
      <p:pic>
        <p:nvPicPr>
          <p:cNvPr id="26" name="Picture 4" descr="D11C-20091125-1405"/>
          <p:cNvPicPr>
            <a:picLocks noChangeAspect="1" noChangeArrowheads="1"/>
          </p:cNvPicPr>
          <p:nvPr/>
        </p:nvPicPr>
        <p:blipFill>
          <a:blip r:embed="rId6" cstate="print"/>
          <a:srcRect/>
          <a:stretch>
            <a:fillRect/>
          </a:stretch>
        </p:blipFill>
        <p:spPr bwMode="auto">
          <a:xfrm>
            <a:off x="35496" y="4584526"/>
            <a:ext cx="4572000" cy="2228850"/>
          </a:xfrm>
          <a:prstGeom prst="rect">
            <a:avLst/>
          </a:prstGeom>
          <a:noFill/>
          <a:ln w="9525">
            <a:noFill/>
            <a:miter lim="800000"/>
            <a:headEnd/>
            <a:tailEnd/>
          </a:ln>
        </p:spPr>
      </p:pic>
      <p:sp>
        <p:nvSpPr>
          <p:cNvPr id="34820" name="Rectangle 4"/>
          <p:cNvSpPr>
            <a:spLocks noGrp="1" noChangeArrowheads="1"/>
          </p:cNvSpPr>
          <p:nvPr>
            <p:ph type="title"/>
          </p:nvPr>
        </p:nvSpPr>
        <p:spPr>
          <a:xfrm>
            <a:off x="4849688" y="274638"/>
            <a:ext cx="4114800" cy="1143000"/>
          </a:xfrm>
        </p:spPr>
        <p:txBody>
          <a:bodyPr/>
          <a:lstStyle/>
          <a:p>
            <a:pPr algn="l"/>
            <a:r>
              <a:rPr lang="en-US" altLang="ja-JP" sz="2000" dirty="0" smtClean="0"/>
              <a:t>Transient behaviors of </a:t>
            </a:r>
            <a:r>
              <a:rPr lang="en-US" altLang="ja-JP" sz="2000" dirty="0" err="1" smtClean="0"/>
              <a:t>Vc</a:t>
            </a:r>
            <a:r>
              <a:rPr lang="en-US" altLang="ja-JP" sz="2000" dirty="0" smtClean="0"/>
              <a:t> </a:t>
            </a:r>
            <a:r>
              <a:rPr lang="en-US" altLang="ja-JP" sz="2000" dirty="0" smtClean="0"/>
              <a:t>and Pr at  </a:t>
            </a:r>
            <a:r>
              <a:rPr lang="en-US" altLang="ja-JP" sz="2000" dirty="0"/>
              <a:t>cavity trip</a:t>
            </a:r>
            <a:br>
              <a:rPr lang="en-US" altLang="ja-JP" sz="2000" dirty="0"/>
            </a:br>
            <a:r>
              <a:rPr lang="en-US" altLang="ja-JP" sz="2000" dirty="0"/>
              <a:t>Beam current </a:t>
            </a:r>
            <a:r>
              <a:rPr lang="ja-JP" altLang="en-US" sz="2000" dirty="0"/>
              <a:t>：</a:t>
            </a:r>
            <a:r>
              <a:rPr lang="en-US" altLang="ja-JP" sz="2000" dirty="0"/>
              <a:t>900 </a:t>
            </a:r>
            <a:r>
              <a:rPr lang="en-US" altLang="ja-JP" sz="2000" dirty="0" err="1"/>
              <a:t>mA</a:t>
            </a:r>
            <a:endParaRPr lang="en-US" altLang="ja-JP" sz="2000" dirty="0"/>
          </a:p>
        </p:txBody>
      </p:sp>
      <p:sp>
        <p:nvSpPr>
          <p:cNvPr id="34824" name="Text Box 8"/>
          <p:cNvSpPr txBox="1">
            <a:spLocks noChangeArrowheads="1"/>
          </p:cNvSpPr>
          <p:nvPr/>
        </p:nvSpPr>
        <p:spPr bwMode="auto">
          <a:xfrm>
            <a:off x="3901878" y="260648"/>
            <a:ext cx="526106" cy="276999"/>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a:t>
            </a:r>
          </a:p>
        </p:txBody>
      </p:sp>
      <p:sp>
        <p:nvSpPr>
          <p:cNvPr id="34825" name="Text Box 9"/>
          <p:cNvSpPr txBox="1">
            <a:spLocks noChangeArrowheads="1"/>
          </p:cNvSpPr>
          <p:nvPr/>
        </p:nvSpPr>
        <p:spPr bwMode="auto">
          <a:xfrm>
            <a:off x="3276600" y="2565400"/>
            <a:ext cx="1214438" cy="274638"/>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D11B, Reverse</a:t>
            </a:r>
          </a:p>
        </p:txBody>
      </p:sp>
      <p:sp>
        <p:nvSpPr>
          <p:cNvPr id="34826" name="Text Box 10"/>
          <p:cNvSpPr txBox="1">
            <a:spLocks noChangeArrowheads="1"/>
          </p:cNvSpPr>
          <p:nvPr/>
        </p:nvSpPr>
        <p:spPr bwMode="auto">
          <a:xfrm>
            <a:off x="3276600" y="4868863"/>
            <a:ext cx="114617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D11C, Normal</a:t>
            </a:r>
          </a:p>
        </p:txBody>
      </p:sp>
      <p:sp>
        <p:nvSpPr>
          <p:cNvPr id="34853" name="Text Box 37"/>
          <p:cNvSpPr txBox="1">
            <a:spLocks noChangeArrowheads="1"/>
          </p:cNvSpPr>
          <p:nvPr/>
        </p:nvSpPr>
        <p:spPr bwMode="auto">
          <a:xfrm>
            <a:off x="395288" y="404813"/>
            <a:ext cx="98742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D11A-RFoff</a:t>
            </a:r>
          </a:p>
        </p:txBody>
      </p:sp>
      <p:sp>
        <p:nvSpPr>
          <p:cNvPr id="34854" name="Text Box 38"/>
          <p:cNvSpPr txBox="1">
            <a:spLocks noChangeArrowheads="1"/>
          </p:cNvSpPr>
          <p:nvPr/>
        </p:nvSpPr>
        <p:spPr bwMode="auto">
          <a:xfrm>
            <a:off x="2051050" y="404813"/>
            <a:ext cx="969963"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Beam abort</a:t>
            </a:r>
          </a:p>
        </p:txBody>
      </p:sp>
      <p:sp>
        <p:nvSpPr>
          <p:cNvPr id="34855" name="Line 39"/>
          <p:cNvSpPr>
            <a:spLocks noChangeShapeType="1"/>
          </p:cNvSpPr>
          <p:nvPr/>
        </p:nvSpPr>
        <p:spPr bwMode="auto">
          <a:xfrm>
            <a:off x="1331913"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34856" name="Line 40"/>
          <p:cNvSpPr>
            <a:spLocks noChangeShapeType="1"/>
          </p:cNvSpPr>
          <p:nvPr/>
        </p:nvSpPr>
        <p:spPr bwMode="auto">
          <a:xfrm>
            <a:off x="2051050"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41" name="Text Box 8"/>
          <p:cNvSpPr txBox="1">
            <a:spLocks noChangeArrowheads="1"/>
          </p:cNvSpPr>
          <p:nvPr/>
        </p:nvSpPr>
        <p:spPr bwMode="auto">
          <a:xfrm>
            <a:off x="2987824" y="797803"/>
            <a:ext cx="1545680" cy="830997"/>
          </a:xfrm>
          <a:prstGeom prst="rect">
            <a:avLst/>
          </a:prstGeom>
          <a:solidFill>
            <a:schemeClr val="tx1"/>
          </a:solidFill>
          <a:ln w="9525">
            <a:noFill/>
            <a:miter lim="800000"/>
            <a:headEnd/>
            <a:tailEnd/>
          </a:ln>
          <a:effectLst/>
        </p:spPr>
        <p:txBody>
          <a:bodyPr wrap="none">
            <a:spAutoFit/>
          </a:bodyPr>
          <a:lstStyle/>
          <a:p>
            <a:r>
              <a:rPr lang="en-US" altLang="ja-JP" sz="1200" dirty="0">
                <a:solidFill>
                  <a:srgbClr val="FFFF00"/>
                </a:solidFill>
              </a:rPr>
              <a:t>1 </a:t>
            </a:r>
            <a:r>
              <a:rPr lang="en-US" altLang="ja-JP" sz="1200" dirty="0" err="1">
                <a:solidFill>
                  <a:srgbClr val="FFFF00"/>
                </a:solidFill>
              </a:rPr>
              <a:t>Vc</a:t>
            </a:r>
            <a:r>
              <a:rPr lang="en-US" altLang="ja-JP" sz="1200" dirty="0">
                <a:solidFill>
                  <a:srgbClr val="FFFF00"/>
                </a:solidFill>
              </a:rPr>
              <a:t>: cavity voltage</a:t>
            </a:r>
          </a:p>
          <a:p>
            <a:r>
              <a:rPr lang="en-US" altLang="ja-JP" sz="1200" dirty="0">
                <a:solidFill>
                  <a:srgbClr val="33CCFF"/>
                </a:solidFill>
              </a:rPr>
              <a:t>2 Pr: reflected power</a:t>
            </a:r>
          </a:p>
          <a:p>
            <a:r>
              <a:rPr lang="en-US" altLang="ja-JP" sz="1200" dirty="0">
                <a:solidFill>
                  <a:srgbClr val="FF3399"/>
                </a:solidFill>
              </a:rPr>
              <a:t>3 φ: tuner phase</a:t>
            </a:r>
          </a:p>
          <a:p>
            <a:r>
              <a:rPr lang="en-US" altLang="ja-JP" sz="1200" dirty="0">
                <a:solidFill>
                  <a:srgbClr val="009900"/>
                </a:solidFill>
              </a:rPr>
              <a:t>4 DCCT: beam current</a:t>
            </a:r>
          </a:p>
        </p:txBody>
      </p:sp>
      <p:sp>
        <p:nvSpPr>
          <p:cNvPr id="44" name="テキスト ボックス 43"/>
          <p:cNvSpPr txBox="1"/>
          <p:nvPr/>
        </p:nvSpPr>
        <p:spPr>
          <a:xfrm>
            <a:off x="7308304" y="5516438"/>
            <a:ext cx="1710405" cy="830997"/>
          </a:xfrm>
          <a:prstGeom prst="rect">
            <a:avLst/>
          </a:prstGeom>
          <a:solidFill>
            <a:schemeClr val="tx1"/>
          </a:solidFill>
        </p:spPr>
        <p:txBody>
          <a:bodyPr wrap="none" rtlCol="0">
            <a:spAutoFit/>
          </a:bodyPr>
          <a:lstStyle/>
          <a:p>
            <a:r>
              <a:rPr lang="en-US" altLang="ja-JP" sz="1200" dirty="0">
                <a:solidFill>
                  <a:srgbClr val="FFFF00"/>
                </a:solidFill>
              </a:rPr>
              <a:t>1. HER Beam Phase</a:t>
            </a:r>
          </a:p>
          <a:p>
            <a:r>
              <a:rPr lang="en-US" altLang="ja-JP" sz="1200" dirty="0">
                <a:solidFill>
                  <a:srgbClr val="00B0F0"/>
                </a:solidFill>
              </a:rPr>
              <a:t>2. HER BPA Req.</a:t>
            </a:r>
          </a:p>
          <a:p>
            <a:r>
              <a:rPr lang="en-US" altLang="ja-JP" sz="1200" dirty="0">
                <a:solidFill>
                  <a:srgbClr val="FF3399"/>
                </a:solidFill>
              </a:rPr>
              <a:t>3. HER Beam Pickup</a:t>
            </a:r>
          </a:p>
          <a:p>
            <a:r>
              <a:rPr lang="en-US" altLang="ja-JP" sz="1200" dirty="0">
                <a:solidFill>
                  <a:srgbClr val="00B050"/>
                </a:solidFill>
              </a:rPr>
              <a:t>4. HER Beam Pickup DET</a:t>
            </a:r>
            <a:endParaRPr kumimoji="1" lang="ja-JP" altLang="en-US" sz="1200" dirty="0">
              <a:solidFill>
                <a:srgbClr val="00B050"/>
              </a:solidFill>
            </a:endParaRPr>
          </a:p>
        </p:txBody>
      </p:sp>
      <p:sp>
        <p:nvSpPr>
          <p:cNvPr id="16" name="正方形/長方形 15"/>
          <p:cNvSpPr/>
          <p:nvPr/>
        </p:nvSpPr>
        <p:spPr>
          <a:xfrm>
            <a:off x="4932040" y="4643844"/>
            <a:ext cx="1763624" cy="369332"/>
          </a:xfrm>
          <a:prstGeom prst="rect">
            <a:avLst/>
          </a:prstGeom>
        </p:spPr>
        <p:txBody>
          <a:bodyPr wrap="none">
            <a:spAutoFit/>
          </a:bodyPr>
          <a:lstStyle/>
          <a:p>
            <a:r>
              <a:rPr lang="en-US" altLang="ja-JP" dirty="0">
                <a:solidFill>
                  <a:srgbClr val="FFFF00"/>
                </a:solidFill>
              </a:rPr>
              <a:t>HER Beam Phase</a:t>
            </a:r>
            <a:endParaRPr lang="ja-JP"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847725" y="1214438"/>
            <a:ext cx="7448550" cy="4429125"/>
          </a:xfrm>
          <a:prstGeom prst="rect">
            <a:avLst/>
          </a:prstGeom>
          <a:noFill/>
          <a:ln w="9525">
            <a:noFill/>
            <a:miter lim="800000"/>
            <a:headEnd/>
            <a:tailEnd/>
          </a:ln>
        </p:spPr>
      </p:pic>
      <p:sp>
        <p:nvSpPr>
          <p:cNvPr id="3" name="タイトル 2"/>
          <p:cNvSpPr>
            <a:spLocks noGrp="1"/>
          </p:cNvSpPr>
          <p:nvPr>
            <p:ph type="title"/>
          </p:nvPr>
        </p:nvSpPr>
        <p:spPr/>
        <p:txBody>
          <a:bodyPr>
            <a:normAutofit/>
          </a:bodyPr>
          <a:lstStyle/>
          <a:p>
            <a:r>
              <a:rPr lang="en-US" altLang="ja-JP" sz="2400" dirty="0"/>
              <a:t>Cavity voltage variation at cavity trip</a:t>
            </a:r>
            <a:endParaRPr kumimoji="1" lang="ja-JP" altLang="en-US" sz="2400" dirty="0"/>
          </a:p>
        </p:txBody>
      </p:sp>
      <p:sp>
        <p:nvSpPr>
          <p:cNvPr id="4" name="テキスト ボックス 3"/>
          <p:cNvSpPr txBox="1"/>
          <p:nvPr/>
        </p:nvSpPr>
        <p:spPr>
          <a:xfrm>
            <a:off x="4499992" y="2060848"/>
            <a:ext cx="1530997" cy="369332"/>
          </a:xfrm>
          <a:prstGeom prst="rect">
            <a:avLst/>
          </a:prstGeom>
          <a:noFill/>
        </p:spPr>
        <p:txBody>
          <a:bodyPr wrap="none" rtlCol="0">
            <a:spAutoFit/>
          </a:bodyPr>
          <a:lstStyle/>
          <a:p>
            <a:r>
              <a:rPr kumimoji="1" lang="en-US" altLang="ja-JP" dirty="0" smtClean="0"/>
              <a:t>Reverse phase</a:t>
            </a:r>
            <a:endParaRPr kumimoji="1" lang="ja-JP" altLang="en-US" dirty="0"/>
          </a:p>
        </p:txBody>
      </p:sp>
      <p:sp>
        <p:nvSpPr>
          <p:cNvPr id="5" name="テキスト ボックス 4"/>
          <p:cNvSpPr txBox="1"/>
          <p:nvPr/>
        </p:nvSpPr>
        <p:spPr>
          <a:xfrm>
            <a:off x="4572000" y="3789040"/>
            <a:ext cx="1495922" cy="369332"/>
          </a:xfrm>
          <a:prstGeom prst="rect">
            <a:avLst/>
          </a:prstGeom>
          <a:noFill/>
        </p:spPr>
        <p:txBody>
          <a:bodyPr wrap="none" rtlCol="0">
            <a:spAutoFit/>
          </a:bodyPr>
          <a:lstStyle/>
          <a:p>
            <a:r>
              <a:rPr kumimoji="1" lang="en-US" altLang="ja-JP" dirty="0" smtClean="0"/>
              <a:t>Normal phase</a:t>
            </a:r>
            <a:endParaRPr kumimoji="1" lang="ja-JP" altLang="en-US" dirty="0"/>
          </a:p>
        </p:txBody>
      </p:sp>
      <p:sp>
        <p:nvSpPr>
          <p:cNvPr id="6" name="テキスト ボックス 5">
            <a:extLst>
              <a:ext uri="{FF2B5EF4-FFF2-40B4-BE49-F238E27FC236}">
                <a16:creationId xmlns="" xmlns:a16="http://schemas.microsoft.com/office/drawing/2014/main" id="{8FE83502-C731-4A2A-B97C-40ACD6DB20E9}"/>
              </a:ext>
            </a:extLst>
          </p:cNvPr>
          <p:cNvSpPr txBox="1"/>
          <p:nvPr/>
        </p:nvSpPr>
        <p:spPr>
          <a:xfrm>
            <a:off x="1979712" y="5661248"/>
            <a:ext cx="5609228" cy="923330"/>
          </a:xfrm>
          <a:prstGeom prst="rect">
            <a:avLst/>
          </a:prstGeom>
          <a:noFill/>
        </p:spPr>
        <p:txBody>
          <a:bodyPr wrap="none" rtlCol="0">
            <a:spAutoFit/>
          </a:bodyPr>
          <a:lstStyle/>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Voltage increases as the beam current increases</a:t>
            </a:r>
          </a:p>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Available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voltage is higher than 2MV  </a:t>
            </a:r>
            <a:endPar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endParaRPr>
          </a:p>
          <a:p>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Cavity </a:t>
            </a:r>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voltage increase </a:t>
            </a:r>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is acceptable</a:t>
            </a:r>
            <a:endPar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a:stretch>
            <a:fillRect/>
          </a:stretch>
        </p:blipFill>
        <p:spPr bwMode="auto">
          <a:xfrm>
            <a:off x="251520" y="1124744"/>
            <a:ext cx="3573780" cy="5173980"/>
          </a:xfrm>
          <a:prstGeom prst="rect">
            <a:avLst/>
          </a:prstGeom>
          <a:noFill/>
          <a:ln w="9525">
            <a:noFill/>
            <a:miter lim="800000"/>
            <a:headEnd/>
            <a:tailEnd/>
          </a:ln>
        </p:spPr>
      </p:pic>
      <p:sp>
        <p:nvSpPr>
          <p:cNvPr id="3" name="タイトル 2"/>
          <p:cNvSpPr>
            <a:spLocks noGrp="1"/>
          </p:cNvSpPr>
          <p:nvPr>
            <p:ph type="title"/>
          </p:nvPr>
        </p:nvSpPr>
        <p:spPr/>
        <p:txBody>
          <a:bodyPr>
            <a:normAutofit/>
          </a:bodyPr>
          <a:lstStyle/>
          <a:p>
            <a:r>
              <a:rPr lang="en-US" altLang="ja-JP" sz="2400" dirty="0"/>
              <a:t>Voltage </a:t>
            </a:r>
            <a:r>
              <a:rPr lang="en-US" altLang="ja-JP" sz="2400" dirty="0" smtClean="0"/>
              <a:t>increase of the reverse </a:t>
            </a:r>
            <a:r>
              <a:rPr lang="en-US" altLang="ja-JP" sz="2400" dirty="0"/>
              <a:t>phase cavity</a:t>
            </a:r>
            <a:endParaRPr kumimoji="1" lang="ja-JP" altLang="en-US" sz="2400" dirty="0"/>
          </a:p>
        </p:txBody>
      </p:sp>
      <p:sp>
        <p:nvSpPr>
          <p:cNvPr id="4" name="テキスト ボックス 3"/>
          <p:cNvSpPr txBox="1"/>
          <p:nvPr/>
        </p:nvSpPr>
        <p:spPr>
          <a:xfrm>
            <a:off x="2483768" y="4941168"/>
            <a:ext cx="3105466" cy="1815882"/>
          </a:xfrm>
          <a:prstGeom prst="rect">
            <a:avLst/>
          </a:prstGeom>
          <a:noFill/>
        </p:spPr>
        <p:txBody>
          <a:bodyPr wrap="none" rtlCol="0">
            <a:spAutoFit/>
          </a:bodyPr>
          <a:lstStyle/>
          <a:p>
            <a:r>
              <a:rPr lang="el-GR" altLang="ja-JP" sz="1400" dirty="0"/>
              <a:t>Φ</a:t>
            </a:r>
            <a:r>
              <a:rPr lang="en-US" altLang="ja-JP" sz="1400" dirty="0"/>
              <a:t>s: Synchronous phase of normal cavity</a:t>
            </a:r>
          </a:p>
          <a:p>
            <a:r>
              <a:rPr lang="el-GR" altLang="ja-JP" sz="1400" dirty="0"/>
              <a:t>Ψ</a:t>
            </a:r>
            <a:r>
              <a:rPr lang="en-US" altLang="ja-JP" sz="1400" dirty="0"/>
              <a:t>: Detuning angle</a:t>
            </a:r>
          </a:p>
          <a:p>
            <a:r>
              <a:rPr lang="en-US" altLang="ja-JP" sz="1400" dirty="0" err="1"/>
              <a:t>Vc</a:t>
            </a:r>
            <a:r>
              <a:rPr lang="en-US" altLang="ja-JP" sz="1400" dirty="0"/>
              <a:t>: Cavity voltage</a:t>
            </a:r>
          </a:p>
          <a:p>
            <a:r>
              <a:rPr lang="en-US" altLang="ja-JP" sz="1400" dirty="0" err="1"/>
              <a:t>Vb</a:t>
            </a:r>
            <a:r>
              <a:rPr lang="en-US" altLang="ja-JP" sz="1400" dirty="0"/>
              <a:t>: Voltage induced by the beam</a:t>
            </a:r>
          </a:p>
          <a:p>
            <a:r>
              <a:rPr lang="en-US" altLang="ja-JP" sz="1400" dirty="0"/>
              <a:t>Vg: Voltage induced by the generator</a:t>
            </a:r>
          </a:p>
          <a:p>
            <a:r>
              <a:rPr lang="en-US" altLang="ja-JP" sz="1400" dirty="0" err="1"/>
              <a:t>Δφb</a:t>
            </a:r>
            <a:r>
              <a:rPr lang="en-US" altLang="ja-JP" sz="1400" dirty="0"/>
              <a:t>: Beam phase shift</a:t>
            </a:r>
          </a:p>
          <a:p>
            <a:r>
              <a:rPr lang="en-US" altLang="ja-JP" sz="1400" dirty="0" err="1"/>
              <a:t>ΔVc</a:t>
            </a:r>
            <a:r>
              <a:rPr lang="en-US" altLang="ja-JP" sz="1400" dirty="0"/>
              <a:t>: Cavity voltage increase</a:t>
            </a:r>
          </a:p>
          <a:p>
            <a:r>
              <a:rPr lang="en-US" altLang="ja-JP" sz="1400" dirty="0" err="1"/>
              <a:t>Δφs</a:t>
            </a:r>
            <a:r>
              <a:rPr lang="en-US" altLang="ja-JP" sz="1400" dirty="0"/>
              <a:t>: Synchronous phase shift</a:t>
            </a:r>
          </a:p>
        </p:txBody>
      </p:sp>
      <p:sp>
        <p:nvSpPr>
          <p:cNvPr id="5" name="テキスト ボックス 4"/>
          <p:cNvSpPr txBox="1"/>
          <p:nvPr/>
        </p:nvSpPr>
        <p:spPr>
          <a:xfrm>
            <a:off x="3419872" y="1412776"/>
            <a:ext cx="5544616" cy="1323439"/>
          </a:xfrm>
          <a:prstGeom prst="rect">
            <a:avLst/>
          </a:prstGeom>
          <a:noFill/>
        </p:spPr>
        <p:txBody>
          <a:bodyPr wrap="square" rtlCol="0">
            <a:spAutoFit/>
          </a:bodyPr>
          <a:lstStyle/>
          <a:p>
            <a:r>
              <a:rPr kumimoji="1" lang="en-US" altLang="ja-JP" sz="1600" dirty="0">
                <a:latin typeface="HGP創英角ﾎﾟｯﾌﾟ体" pitchFamily="50" charset="-128"/>
                <a:ea typeface="HGP創英角ﾎﾟｯﾌﾟ体" pitchFamily="50" charset="-128"/>
              </a:rPr>
              <a:t>When one of cavities trips, </a:t>
            </a:r>
            <a:r>
              <a:rPr kumimoji="1" lang="en-US" altLang="ja-JP" sz="1600" dirty="0" smtClean="0">
                <a:latin typeface="HGP創英角ﾎﾟｯﾌﾟ体" pitchFamily="50" charset="-128"/>
                <a:ea typeface="HGP創英角ﾎﾟｯﾌﾟ体" pitchFamily="50" charset="-128"/>
              </a:rPr>
              <a:t>the beam </a:t>
            </a:r>
            <a:r>
              <a:rPr kumimoji="1" lang="en-US" altLang="ja-JP" sz="1600" dirty="0">
                <a:latin typeface="HGP創英角ﾎﾟｯﾌﾟ体" pitchFamily="50" charset="-128"/>
                <a:ea typeface="HGP創英角ﾎﾟｯﾌﾟ体" pitchFamily="50" charset="-128"/>
              </a:rPr>
              <a:t>phase </a:t>
            </a:r>
            <a:r>
              <a:rPr kumimoji="1" lang="en-US" altLang="ja-JP" sz="1600" dirty="0" smtClean="0">
                <a:latin typeface="HGP創英角ﾎﾟｯﾌﾟ体" pitchFamily="50" charset="-128"/>
                <a:ea typeface="HGP創英角ﾎﾟｯﾌﾟ体" pitchFamily="50" charset="-128"/>
              </a:rPr>
              <a:t>shifts </a:t>
            </a:r>
            <a:r>
              <a:rPr kumimoji="1" lang="en-US" altLang="ja-JP" sz="1600" dirty="0">
                <a:latin typeface="HGP創英角ﾎﾟｯﾌﾟ体" pitchFamily="50" charset="-128"/>
                <a:ea typeface="HGP創英角ﾎﾟｯﾌﾟ体" pitchFamily="50" charset="-128"/>
              </a:rPr>
              <a:t>to compensate </a:t>
            </a:r>
            <a:r>
              <a:rPr kumimoji="1" lang="en-US" altLang="ja-JP" sz="1600" dirty="0" smtClean="0">
                <a:latin typeface="HGP創英角ﾎﾟｯﾌﾟ体" pitchFamily="50" charset="-128"/>
                <a:ea typeface="HGP創英角ﾎﾟｯﾌﾟ体" pitchFamily="50" charset="-128"/>
              </a:rPr>
              <a:t>the beam </a:t>
            </a:r>
            <a:r>
              <a:rPr kumimoji="1" lang="en-US" altLang="ja-JP" sz="1600" dirty="0" smtClean="0">
                <a:latin typeface="HGP創英角ﾎﾟｯﾌﾟ体" pitchFamily="50" charset="-128"/>
                <a:ea typeface="HGP創英角ﾎﾟｯﾌﾟ体" pitchFamily="50" charset="-128"/>
              </a:rPr>
              <a:t>power </a:t>
            </a:r>
            <a:r>
              <a:rPr kumimoji="1" lang="en-US" altLang="ja-JP" sz="1600" dirty="0" smtClean="0">
                <a:latin typeface="HGP創英角ﾎﾟｯﾌﾟ体" pitchFamily="50" charset="-128"/>
                <a:ea typeface="HGP創英角ﾎﾟｯﾌﾟ体" pitchFamily="50" charset="-128"/>
              </a:rPr>
              <a:t>loss. </a:t>
            </a:r>
            <a:r>
              <a:rPr kumimoji="1" lang="en-US" altLang="ja-JP" sz="1600" dirty="0">
                <a:latin typeface="HGP創英角ﾎﾟｯﾌﾟ体" pitchFamily="50" charset="-128"/>
                <a:ea typeface="HGP創英角ﾎﾟｯﾌﾟ体" pitchFamily="50" charset="-128"/>
              </a:rPr>
              <a:t>The </a:t>
            </a:r>
            <a:r>
              <a:rPr lang="en-US" altLang="ja-JP" sz="1600" dirty="0">
                <a:latin typeface="HGP創英角ﾎﾟｯﾌﾟ体" pitchFamily="50" charset="-128"/>
                <a:ea typeface="HGP創英角ﾎﾟｯﾌﾟ体" pitchFamily="50" charset="-128"/>
              </a:rPr>
              <a:t>phase of the </a:t>
            </a:r>
            <a:r>
              <a:rPr lang="en-US" altLang="ja-JP" sz="1600" dirty="0" smtClean="0">
                <a:latin typeface="HGP創英角ﾎﾟｯﾌﾟ体" pitchFamily="50" charset="-128"/>
                <a:ea typeface="HGP創英角ﾎﾟｯﾌﾟ体" pitchFamily="50" charset="-128"/>
              </a:rPr>
              <a:t>voltage </a:t>
            </a:r>
            <a:r>
              <a:rPr lang="en-US" altLang="ja-JP" sz="1600" dirty="0">
                <a:latin typeface="HGP創英角ﾎﾟｯﾌﾟ体" pitchFamily="50" charset="-128"/>
                <a:ea typeface="HGP創英角ﾎﾟｯﾌﾟ体" pitchFamily="50" charset="-128"/>
              </a:rPr>
              <a:t>induced by the beam current also shifts. The normal cavity voltage </a:t>
            </a:r>
            <a:r>
              <a:rPr lang="en-US" altLang="ja-JP" sz="1600" dirty="0" err="1">
                <a:latin typeface="HGP創英角ﾎﾟｯﾌﾟ体" pitchFamily="50" charset="-128"/>
                <a:ea typeface="HGP創英角ﾎﾟｯﾌﾟ体" pitchFamily="50" charset="-128"/>
              </a:rPr>
              <a:t>Vc</a:t>
            </a:r>
            <a:r>
              <a:rPr lang="en-US" altLang="ja-JP" sz="1600" dirty="0">
                <a:latin typeface="HGP創英角ﾎﾟｯﾌﾟ体" pitchFamily="50" charset="-128"/>
                <a:ea typeface="HGP創英角ﾎﾟｯﾌﾟ体" pitchFamily="50" charset="-128"/>
              </a:rPr>
              <a:t> decreases, while the reverse phase cavity voltage </a:t>
            </a:r>
            <a:r>
              <a:rPr lang="en-US" altLang="ja-JP" sz="1600" dirty="0" err="1">
                <a:latin typeface="HGP創英角ﾎﾟｯﾌﾟ体" pitchFamily="50" charset="-128"/>
                <a:ea typeface="HGP創英角ﾎﾟｯﾌﾟ体" pitchFamily="50" charset="-128"/>
              </a:rPr>
              <a:t>V</a:t>
            </a:r>
            <a:r>
              <a:rPr lang="en-US" altLang="ja-JP" sz="1600" baseline="30000" dirty="0" err="1">
                <a:latin typeface="HGP創英角ﾎﾟｯﾌﾟ体" pitchFamily="50" charset="-128"/>
                <a:ea typeface="HGP創英角ﾎﾟｯﾌﾟ体" pitchFamily="50" charset="-128"/>
              </a:rPr>
              <a:t>R</a:t>
            </a:r>
            <a:r>
              <a:rPr lang="en-US" altLang="ja-JP" sz="1600" dirty="0" err="1">
                <a:latin typeface="HGP創英角ﾎﾟｯﾌﾟ体" pitchFamily="50" charset="-128"/>
                <a:ea typeface="HGP創英角ﾎﾟｯﾌﾟ体" pitchFamily="50" charset="-128"/>
              </a:rPr>
              <a:t>c</a:t>
            </a:r>
            <a:r>
              <a:rPr lang="en-US" altLang="ja-JP" sz="1600" dirty="0">
                <a:latin typeface="HGP創英角ﾎﾟｯﾌﾟ体" pitchFamily="50" charset="-128"/>
                <a:ea typeface="HGP創英角ﾎﾟｯﾌﾟ体" pitchFamily="50" charset="-128"/>
              </a:rPr>
              <a:t> </a:t>
            </a:r>
            <a:r>
              <a:rPr lang="en-US" altLang="ja-JP" sz="1600" dirty="0" smtClean="0">
                <a:latin typeface="HGP創英角ﾎﾟｯﾌﾟ体" pitchFamily="50" charset="-128"/>
                <a:ea typeface="HGP創英角ﾎﾟｯﾌﾟ体" pitchFamily="50" charset="-128"/>
              </a:rPr>
              <a:t>increases</a:t>
            </a:r>
            <a:r>
              <a:rPr lang="en-US" altLang="ja-JP" sz="1600" dirty="0" smtClean="0">
                <a:latin typeface="HGP創英角ﾎﾟｯﾌﾟ体" pitchFamily="50" charset="-128"/>
                <a:ea typeface="HGP創英角ﾎﾟｯﾌﾟ体" pitchFamily="50" charset="-128"/>
              </a:rPr>
              <a:t>.</a:t>
            </a:r>
            <a:endParaRPr kumimoji="1" lang="ja-JP" altLang="en-US" sz="1600" dirty="0">
              <a:latin typeface="HGP創英角ﾎﾟｯﾌﾟ体" pitchFamily="50" charset="-128"/>
              <a:ea typeface="HGP創英角ﾎﾟｯﾌﾟ体" pitchFamily="50" charset="-128"/>
            </a:endParaRPr>
          </a:p>
        </p:txBody>
      </p:sp>
      <p:sp>
        <p:nvSpPr>
          <p:cNvPr id="6" name="テキスト ボックス 5"/>
          <p:cNvSpPr txBox="1"/>
          <p:nvPr/>
        </p:nvSpPr>
        <p:spPr>
          <a:xfrm>
            <a:off x="5076056" y="2996952"/>
            <a:ext cx="3312368" cy="584775"/>
          </a:xfrm>
          <a:prstGeom prst="rect">
            <a:avLst/>
          </a:prstGeom>
          <a:noFill/>
        </p:spPr>
        <p:txBody>
          <a:bodyPr wrap="square" rtlCol="0">
            <a:spAutoFit/>
          </a:bodyPr>
          <a:lstStyle/>
          <a:p>
            <a:r>
              <a:rPr kumimoji="1" lang="en-US" altLang="ja-JP" sz="1600" dirty="0"/>
              <a:t>Rough estimation of </a:t>
            </a:r>
            <a:r>
              <a:rPr kumimoji="1" lang="en-US" altLang="ja-JP" sz="1600" dirty="0" err="1"/>
              <a:t>Vc</a:t>
            </a:r>
            <a:r>
              <a:rPr kumimoji="1" lang="en-US" altLang="ja-JP" sz="1600" dirty="0"/>
              <a:t> increase and synchronous phase </a:t>
            </a:r>
            <a:r>
              <a:rPr kumimoji="1" lang="en-US" altLang="ja-JP" sz="1600" dirty="0" smtClean="0"/>
              <a:t>shift;</a:t>
            </a:r>
            <a:endParaRPr kumimoji="1" lang="ja-JP" altLang="en-US" sz="1600" dirty="0"/>
          </a:p>
        </p:txBody>
      </p:sp>
      <p:sp>
        <p:nvSpPr>
          <p:cNvPr id="7" name="テキスト ボックス 6"/>
          <p:cNvSpPr txBox="1"/>
          <p:nvPr/>
        </p:nvSpPr>
        <p:spPr>
          <a:xfrm>
            <a:off x="5076056" y="3573016"/>
            <a:ext cx="2811604" cy="369332"/>
          </a:xfrm>
          <a:prstGeom prst="rect">
            <a:avLst/>
          </a:prstGeom>
          <a:noFill/>
        </p:spPr>
        <p:txBody>
          <a:bodyPr wrap="none" rtlCol="0">
            <a:spAutoFit/>
          </a:bodyPr>
          <a:lstStyle/>
          <a:p>
            <a:r>
              <a:rPr lang="en-US" altLang="ja-JP" dirty="0" err="1"/>
              <a:t>ΔVc</a:t>
            </a:r>
            <a:r>
              <a:rPr lang="ja-JP" altLang="en-US" dirty="0"/>
              <a:t>＝－</a:t>
            </a:r>
            <a:r>
              <a:rPr lang="en-US" altLang="ja-JP" dirty="0" err="1"/>
              <a:t>Vb</a:t>
            </a:r>
            <a:r>
              <a:rPr lang="ja-JP" altLang="en-US" dirty="0"/>
              <a:t> </a:t>
            </a:r>
            <a:r>
              <a:rPr lang="en-US" altLang="ja-JP" dirty="0"/>
              <a:t>Sin(</a:t>
            </a:r>
            <a:r>
              <a:rPr lang="en-US" altLang="ja-JP" dirty="0" err="1"/>
              <a:t>φs</a:t>
            </a:r>
            <a:r>
              <a:rPr lang="ja-JP" altLang="en-US" dirty="0"/>
              <a:t>－</a:t>
            </a:r>
            <a:r>
              <a:rPr lang="en-US" altLang="ja-JP" dirty="0"/>
              <a:t>ψ) </a:t>
            </a:r>
            <a:r>
              <a:rPr lang="en-US" altLang="ja-JP" dirty="0" err="1"/>
              <a:t>Δφb</a:t>
            </a:r>
            <a:endParaRPr kumimoji="1" lang="ja-JP" altLang="en-US" dirty="0"/>
          </a:p>
        </p:txBody>
      </p:sp>
      <p:sp>
        <p:nvSpPr>
          <p:cNvPr id="8" name="テキスト ボックス 7"/>
          <p:cNvSpPr txBox="1"/>
          <p:nvPr/>
        </p:nvSpPr>
        <p:spPr>
          <a:xfrm>
            <a:off x="5076056" y="3933056"/>
            <a:ext cx="3265253" cy="369332"/>
          </a:xfrm>
          <a:prstGeom prst="rect">
            <a:avLst/>
          </a:prstGeom>
          <a:noFill/>
        </p:spPr>
        <p:txBody>
          <a:bodyPr wrap="none" rtlCol="0">
            <a:spAutoFit/>
          </a:bodyPr>
          <a:lstStyle/>
          <a:p>
            <a:r>
              <a:rPr lang="en-US" altLang="ja-JP" dirty="0" err="1"/>
              <a:t>Vc</a:t>
            </a:r>
            <a:r>
              <a:rPr lang="en-US" altLang="ja-JP" dirty="0"/>
              <a:t> </a:t>
            </a:r>
            <a:r>
              <a:rPr lang="en-US" altLang="ja-JP" dirty="0" err="1"/>
              <a:t>Δφs</a:t>
            </a:r>
            <a:r>
              <a:rPr lang="ja-JP" altLang="en-US" dirty="0"/>
              <a:t>＝－</a:t>
            </a:r>
            <a:r>
              <a:rPr lang="en-US" altLang="ja-JP" dirty="0" err="1"/>
              <a:t>Vb</a:t>
            </a:r>
            <a:r>
              <a:rPr lang="ja-JP" altLang="en-US" dirty="0"/>
              <a:t> </a:t>
            </a:r>
            <a:r>
              <a:rPr lang="en-US" altLang="ja-JP" dirty="0"/>
              <a:t>Cos(</a:t>
            </a:r>
            <a:r>
              <a:rPr lang="en-US" altLang="ja-JP" dirty="0" err="1"/>
              <a:t>φs</a:t>
            </a:r>
            <a:r>
              <a:rPr lang="ja-JP" altLang="en-US" dirty="0"/>
              <a:t>－</a:t>
            </a:r>
            <a:r>
              <a:rPr lang="en-US" altLang="ja-JP" dirty="0"/>
              <a:t>ψ) </a:t>
            </a:r>
            <a:r>
              <a:rPr lang="en-US" altLang="ja-JP" dirty="0" err="1"/>
              <a:t>Δφb</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a:t>Motivation of reverse phase operation</a:t>
            </a:r>
            <a:endParaRPr kumimoji="1" lang="ja-JP" altLang="en-US" sz="2800" dirty="0"/>
          </a:p>
        </p:txBody>
      </p:sp>
      <p:sp>
        <p:nvSpPr>
          <p:cNvPr id="3" name="コンテンツ プレースホルダ 2"/>
          <p:cNvSpPr>
            <a:spLocks noGrp="1"/>
          </p:cNvSpPr>
          <p:nvPr>
            <p:ph idx="1"/>
          </p:nvPr>
        </p:nvSpPr>
        <p:spPr/>
        <p:txBody>
          <a:bodyPr>
            <a:noAutofit/>
          </a:bodyPr>
          <a:lstStyle/>
          <a:p>
            <a:r>
              <a:rPr kumimoji="1" lang="en-US" altLang="ja-JP" sz="1600" dirty="0" err="1" smtClean="0"/>
              <a:t>SuperKEKB</a:t>
            </a:r>
            <a:r>
              <a:rPr kumimoji="1" lang="en-US" altLang="ja-JP" sz="1600" dirty="0" smtClean="0"/>
              <a:t> </a:t>
            </a:r>
            <a:r>
              <a:rPr kumimoji="1" lang="en-US" altLang="ja-JP" sz="1600" dirty="0"/>
              <a:t>HER machine </a:t>
            </a:r>
            <a:r>
              <a:rPr kumimoji="1" lang="en-US" altLang="ja-JP" sz="1600" dirty="0" smtClean="0"/>
              <a:t>parameters </a:t>
            </a:r>
            <a:r>
              <a:rPr lang="en-US" altLang="ja-JP" sz="1600" dirty="0"/>
              <a:t>at the early stage</a:t>
            </a:r>
            <a:endParaRPr kumimoji="1" lang="en-US" altLang="ja-JP" sz="1600" dirty="0"/>
          </a:p>
          <a:p>
            <a:pPr lvl="1"/>
            <a:r>
              <a:rPr lang="en-US" altLang="ja-JP" sz="1600" dirty="0"/>
              <a:t>Lower total voltage: 6.7 MV</a:t>
            </a:r>
          </a:p>
          <a:p>
            <a:pPr lvl="1"/>
            <a:r>
              <a:rPr kumimoji="1" lang="en-US" altLang="ja-JP" sz="1600" dirty="0"/>
              <a:t>Higher beam power: 7.65MW</a:t>
            </a:r>
          </a:p>
          <a:p>
            <a:r>
              <a:rPr lang="en-US" altLang="ja-JP" sz="1600" dirty="0"/>
              <a:t>To use existing </a:t>
            </a:r>
            <a:r>
              <a:rPr lang="en-US" altLang="ja-JP" sz="1600" dirty="0" smtClean="0"/>
              <a:t>SRF </a:t>
            </a:r>
            <a:r>
              <a:rPr lang="en-US" altLang="ja-JP" sz="1600" dirty="0" smtClean="0"/>
              <a:t>cavities for </a:t>
            </a:r>
            <a:r>
              <a:rPr lang="en-US" altLang="ja-JP" sz="1600" dirty="0" err="1" smtClean="0"/>
              <a:t>SuperKEKB</a:t>
            </a:r>
            <a:endParaRPr lang="en-US" altLang="ja-JP" sz="1600" dirty="0"/>
          </a:p>
          <a:p>
            <a:pPr lvl="1"/>
            <a:r>
              <a:rPr lang="en-US" altLang="ja-JP" sz="1600" dirty="0" smtClean="0"/>
              <a:t>Need l</a:t>
            </a:r>
            <a:r>
              <a:rPr kumimoji="1" lang="en-US" altLang="ja-JP" sz="1600" dirty="0" smtClean="0"/>
              <a:t>ower </a:t>
            </a:r>
            <a:r>
              <a:rPr kumimoji="1" lang="en-US" altLang="ja-JP" sz="1600" dirty="0"/>
              <a:t>external </a:t>
            </a:r>
            <a:r>
              <a:rPr kumimoji="1" lang="en-US" altLang="ja-JP" sz="1600" dirty="0" smtClean="0"/>
              <a:t>Q</a:t>
            </a:r>
            <a:endParaRPr kumimoji="1" lang="en-US" altLang="ja-JP" sz="1600" dirty="0"/>
          </a:p>
          <a:p>
            <a:pPr lvl="1"/>
            <a:r>
              <a:rPr lang="en-US" altLang="ja-JP" sz="1600" dirty="0"/>
              <a:t>Need to change the length </a:t>
            </a:r>
            <a:r>
              <a:rPr lang="en-US" altLang="ja-JP" sz="1600" dirty="0" smtClean="0"/>
              <a:t>of high </a:t>
            </a:r>
            <a:r>
              <a:rPr lang="en-US" altLang="ja-JP" sz="1600" dirty="0"/>
              <a:t>power coupler </a:t>
            </a:r>
          </a:p>
          <a:p>
            <a:pPr lvl="1"/>
            <a:r>
              <a:rPr lang="en-US" altLang="ja-JP" sz="1600" dirty="0"/>
              <a:t>High risk </a:t>
            </a:r>
            <a:r>
              <a:rPr lang="en-US" altLang="ja-JP" sz="1600" dirty="0" smtClean="0"/>
              <a:t>for</a:t>
            </a:r>
            <a:r>
              <a:rPr lang="en-US" altLang="ja-JP" sz="1600" dirty="0" smtClean="0"/>
              <a:t> </a:t>
            </a:r>
            <a:r>
              <a:rPr lang="en-US" altLang="ja-JP" sz="1600" dirty="0"/>
              <a:t>performance degradation</a:t>
            </a:r>
          </a:p>
          <a:p>
            <a:r>
              <a:rPr lang="en-US" altLang="ja-JP" sz="1600" dirty="0" smtClean="0"/>
              <a:t>Develop reverse </a:t>
            </a:r>
            <a:r>
              <a:rPr lang="en-US" altLang="ja-JP" sz="1600" dirty="0" smtClean="0"/>
              <a:t>phase </a:t>
            </a:r>
            <a:r>
              <a:rPr lang="en-US" altLang="ja-JP" sz="1600" dirty="0" smtClean="0"/>
              <a:t>operation</a:t>
            </a:r>
            <a:endParaRPr lang="en-US" altLang="ja-JP" sz="1600" dirty="0"/>
          </a:p>
          <a:p>
            <a:pPr lvl="1"/>
            <a:r>
              <a:rPr lang="en-US" altLang="ja-JP" sz="1600" dirty="0"/>
              <a:t>Several cavities operated </a:t>
            </a:r>
            <a:r>
              <a:rPr lang="en-US" altLang="ja-JP" sz="1600" dirty="0" smtClean="0"/>
              <a:t>with </a:t>
            </a:r>
            <a:r>
              <a:rPr lang="en-US" altLang="ja-JP" sz="1600" dirty="0"/>
              <a:t>negative synchronous phase</a:t>
            </a:r>
          </a:p>
          <a:p>
            <a:pPr lvl="1"/>
            <a:r>
              <a:rPr kumimoji="1" lang="en-US" altLang="ja-JP" sz="1600" dirty="0"/>
              <a:t>Each cavity </a:t>
            </a:r>
            <a:r>
              <a:rPr lang="en-US" altLang="ja-JP" sz="1600" dirty="0" smtClean="0"/>
              <a:t>can have</a:t>
            </a:r>
            <a:r>
              <a:rPr kumimoji="1" lang="en-US" altLang="ja-JP" sz="1600" dirty="0" smtClean="0"/>
              <a:t> the high cavity voltage</a:t>
            </a:r>
            <a:endParaRPr kumimoji="1" lang="en-US" altLang="ja-JP" sz="1600" dirty="0"/>
          </a:p>
          <a:p>
            <a:pPr lvl="1"/>
            <a:r>
              <a:rPr lang="en-US" altLang="ja-JP" sz="1600" dirty="0"/>
              <a:t>Total voltage is as low as </a:t>
            </a:r>
            <a:r>
              <a:rPr lang="en-US" altLang="ja-JP" sz="1600" dirty="0" smtClean="0"/>
              <a:t>the design </a:t>
            </a:r>
            <a:r>
              <a:rPr lang="en-US" altLang="ja-JP" sz="1600" dirty="0"/>
              <a:t>value</a:t>
            </a:r>
          </a:p>
          <a:p>
            <a:pPr lvl="1"/>
            <a:r>
              <a:rPr kumimoji="1" lang="en-US" altLang="ja-JP" sz="1600" dirty="0"/>
              <a:t>Each cavity has equal beam power</a:t>
            </a:r>
          </a:p>
          <a:p>
            <a:pPr lvl="1"/>
            <a:r>
              <a:rPr lang="en-US" altLang="ja-JP" sz="1600" dirty="0"/>
              <a:t>No need to change the external Q</a:t>
            </a:r>
            <a:endParaRPr kumimoji="1" lang="en-US" altLang="ja-JP" sz="1600" dirty="0"/>
          </a:p>
          <a:p>
            <a:r>
              <a:rPr lang="en-US" altLang="ja-JP" sz="1600" dirty="0" smtClean="0"/>
              <a:t>To establish reverse phase operation</a:t>
            </a:r>
          </a:p>
          <a:p>
            <a:pPr lvl="1"/>
            <a:r>
              <a:rPr lang="en-US" altLang="ja-JP" sz="1600" dirty="0" smtClean="0"/>
              <a:t>Beam </a:t>
            </a:r>
            <a:r>
              <a:rPr lang="en-US" altLang="ja-JP" sz="1600" dirty="0"/>
              <a:t>tests carried </a:t>
            </a:r>
            <a:r>
              <a:rPr lang="en-US" altLang="ja-JP" sz="1600" dirty="0" smtClean="0"/>
              <a:t>out using KEKB machine</a:t>
            </a:r>
            <a:endParaRPr lang="en-US" altLang="ja-JP" sz="1600" dirty="0"/>
          </a:p>
          <a:p>
            <a:pPr>
              <a:buNone/>
            </a:pPr>
            <a:endParaRPr kumimoji="1" lang="en-US" altLang="ja-JP"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8" descr="D11_1-20091125-1502"/>
          <p:cNvPicPr>
            <a:picLocks noChangeAspect="1" noChangeArrowheads="1"/>
          </p:cNvPicPr>
          <p:nvPr/>
        </p:nvPicPr>
        <p:blipFill>
          <a:blip r:embed="rId3" cstate="print"/>
          <a:srcRect/>
          <a:stretch>
            <a:fillRect/>
          </a:stretch>
        </p:blipFill>
        <p:spPr bwMode="auto">
          <a:xfrm>
            <a:off x="4817318" y="4436318"/>
            <a:ext cx="3067050" cy="2305050"/>
          </a:xfrm>
          <a:prstGeom prst="rect">
            <a:avLst/>
          </a:prstGeom>
          <a:noFill/>
          <a:ln w="9525">
            <a:noFill/>
            <a:miter lim="800000"/>
            <a:headEnd/>
            <a:tailEnd/>
          </a:ln>
        </p:spPr>
      </p:pic>
      <p:pic>
        <p:nvPicPr>
          <p:cNvPr id="16" name="Picture 2" descr="D11A-20091125-1502"/>
          <p:cNvPicPr>
            <a:picLocks noChangeAspect="1" noChangeArrowheads="1"/>
          </p:cNvPicPr>
          <p:nvPr/>
        </p:nvPicPr>
        <p:blipFill>
          <a:blip r:embed="rId4" cstate="print"/>
          <a:srcRect/>
          <a:stretch>
            <a:fillRect/>
          </a:stretch>
        </p:blipFill>
        <p:spPr bwMode="auto">
          <a:xfrm>
            <a:off x="35496" y="44624"/>
            <a:ext cx="4572000" cy="2228850"/>
          </a:xfrm>
          <a:prstGeom prst="rect">
            <a:avLst/>
          </a:prstGeom>
          <a:noFill/>
          <a:ln w="9525">
            <a:noFill/>
            <a:miter lim="800000"/>
            <a:headEnd/>
            <a:tailEnd/>
          </a:ln>
        </p:spPr>
      </p:pic>
      <p:pic>
        <p:nvPicPr>
          <p:cNvPr id="17" name="Picture 3" descr="D11B-20091125-1502"/>
          <p:cNvPicPr>
            <a:picLocks noChangeAspect="1" noChangeArrowheads="1"/>
          </p:cNvPicPr>
          <p:nvPr/>
        </p:nvPicPr>
        <p:blipFill>
          <a:blip r:embed="rId5" cstate="print"/>
          <a:srcRect/>
          <a:stretch>
            <a:fillRect/>
          </a:stretch>
        </p:blipFill>
        <p:spPr bwMode="auto">
          <a:xfrm>
            <a:off x="45021" y="2305050"/>
            <a:ext cx="4572000" cy="2228850"/>
          </a:xfrm>
          <a:prstGeom prst="rect">
            <a:avLst/>
          </a:prstGeom>
          <a:noFill/>
          <a:ln w="9525">
            <a:noFill/>
            <a:miter lim="800000"/>
            <a:headEnd/>
            <a:tailEnd/>
          </a:ln>
        </p:spPr>
      </p:pic>
      <p:pic>
        <p:nvPicPr>
          <p:cNvPr id="18" name="Picture 4" descr="D11C-20091125-1502"/>
          <p:cNvPicPr>
            <a:picLocks noChangeAspect="1" noChangeArrowheads="1"/>
          </p:cNvPicPr>
          <p:nvPr/>
        </p:nvPicPr>
        <p:blipFill>
          <a:blip r:embed="rId6" cstate="print"/>
          <a:srcRect/>
          <a:stretch>
            <a:fillRect/>
          </a:stretch>
        </p:blipFill>
        <p:spPr bwMode="auto">
          <a:xfrm>
            <a:off x="45021" y="4584526"/>
            <a:ext cx="4572000" cy="2228850"/>
          </a:xfrm>
          <a:prstGeom prst="rect">
            <a:avLst/>
          </a:prstGeom>
          <a:noFill/>
          <a:ln w="9525">
            <a:noFill/>
            <a:miter lim="800000"/>
            <a:headEnd/>
            <a:tailEnd/>
          </a:ln>
        </p:spPr>
      </p:pic>
      <p:sp>
        <p:nvSpPr>
          <p:cNvPr id="34820" name="Rectangle 4"/>
          <p:cNvSpPr>
            <a:spLocks noGrp="1" noChangeArrowheads="1"/>
          </p:cNvSpPr>
          <p:nvPr>
            <p:ph type="title"/>
          </p:nvPr>
        </p:nvSpPr>
        <p:spPr>
          <a:xfrm>
            <a:off x="4849688" y="274638"/>
            <a:ext cx="4114800" cy="1143000"/>
          </a:xfrm>
        </p:spPr>
        <p:txBody>
          <a:bodyPr/>
          <a:lstStyle/>
          <a:p>
            <a:pPr algn="l"/>
            <a:r>
              <a:rPr lang="en-US" altLang="ja-JP" sz="2000" dirty="0" smtClean="0"/>
              <a:t>Transient behaviors of </a:t>
            </a:r>
            <a:r>
              <a:rPr lang="en-US" altLang="ja-JP" sz="2000" dirty="0" err="1" smtClean="0"/>
              <a:t>Vc</a:t>
            </a:r>
            <a:r>
              <a:rPr lang="en-US" altLang="ja-JP" sz="2000" dirty="0" smtClean="0"/>
              <a:t> </a:t>
            </a:r>
            <a:r>
              <a:rPr lang="en-US" altLang="ja-JP" sz="2000" dirty="0" smtClean="0"/>
              <a:t>at  </a:t>
            </a:r>
            <a:r>
              <a:rPr lang="en-US" altLang="ja-JP" sz="2000" dirty="0"/>
              <a:t>beam abort</a:t>
            </a:r>
            <a:br>
              <a:rPr lang="en-US" altLang="ja-JP" sz="2000" dirty="0"/>
            </a:br>
            <a:r>
              <a:rPr lang="en-US" altLang="ja-JP" sz="2000" dirty="0"/>
              <a:t>Beam current </a:t>
            </a:r>
            <a:r>
              <a:rPr lang="ja-JP" altLang="en-US" sz="2000" dirty="0"/>
              <a:t>：</a:t>
            </a:r>
            <a:r>
              <a:rPr lang="en-US" altLang="ja-JP" sz="2000" dirty="0"/>
              <a:t>930 </a:t>
            </a:r>
            <a:r>
              <a:rPr lang="en-US" altLang="ja-JP" sz="2000" dirty="0" err="1"/>
              <a:t>mA</a:t>
            </a:r>
            <a:endParaRPr lang="en-US" altLang="ja-JP" sz="2000" dirty="0"/>
          </a:p>
        </p:txBody>
      </p:sp>
      <p:sp>
        <p:nvSpPr>
          <p:cNvPr id="34824" name="Text Box 8"/>
          <p:cNvSpPr txBox="1">
            <a:spLocks noChangeArrowheads="1"/>
          </p:cNvSpPr>
          <p:nvPr/>
        </p:nvSpPr>
        <p:spPr bwMode="auto">
          <a:xfrm>
            <a:off x="3901878" y="260648"/>
            <a:ext cx="526106" cy="276999"/>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D11A</a:t>
            </a:r>
          </a:p>
        </p:txBody>
      </p:sp>
      <p:sp>
        <p:nvSpPr>
          <p:cNvPr id="34825" name="Text Box 9"/>
          <p:cNvSpPr txBox="1">
            <a:spLocks noChangeArrowheads="1"/>
          </p:cNvSpPr>
          <p:nvPr/>
        </p:nvSpPr>
        <p:spPr bwMode="auto">
          <a:xfrm>
            <a:off x="3276600" y="2565400"/>
            <a:ext cx="1214438" cy="274638"/>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D11B, Reverse</a:t>
            </a:r>
          </a:p>
        </p:txBody>
      </p:sp>
      <p:sp>
        <p:nvSpPr>
          <p:cNvPr id="34826" name="Text Box 10"/>
          <p:cNvSpPr txBox="1">
            <a:spLocks noChangeArrowheads="1"/>
          </p:cNvSpPr>
          <p:nvPr/>
        </p:nvSpPr>
        <p:spPr bwMode="auto">
          <a:xfrm>
            <a:off x="3276600" y="4868863"/>
            <a:ext cx="1146175"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a:t>D11C, Normal</a:t>
            </a:r>
          </a:p>
        </p:txBody>
      </p:sp>
      <p:sp>
        <p:nvSpPr>
          <p:cNvPr id="34854" name="Text Box 38"/>
          <p:cNvSpPr txBox="1">
            <a:spLocks noChangeArrowheads="1"/>
          </p:cNvSpPr>
          <p:nvPr/>
        </p:nvSpPr>
        <p:spPr bwMode="auto">
          <a:xfrm>
            <a:off x="2051050" y="404813"/>
            <a:ext cx="969963" cy="274637"/>
          </a:xfrm>
          <a:prstGeom prst="rect">
            <a:avLst/>
          </a:prstGeom>
          <a:solidFill>
            <a:schemeClr val="bg1">
              <a:lumMod val="85000"/>
            </a:schemeClr>
          </a:solidFill>
          <a:ln w="9525">
            <a:noFill/>
            <a:miter lim="800000"/>
            <a:headEnd/>
            <a:tailEnd/>
          </a:ln>
          <a:effectLst/>
        </p:spPr>
        <p:txBody>
          <a:bodyPr wrap="none">
            <a:spAutoFit/>
          </a:bodyPr>
          <a:lstStyle/>
          <a:p>
            <a:pPr>
              <a:spcBef>
                <a:spcPct val="50000"/>
              </a:spcBef>
            </a:pPr>
            <a:r>
              <a:rPr lang="en-US" altLang="ja-JP" sz="1200" dirty="0"/>
              <a:t>Beam abort</a:t>
            </a:r>
          </a:p>
        </p:txBody>
      </p:sp>
      <p:sp>
        <p:nvSpPr>
          <p:cNvPr id="34856" name="Line 40"/>
          <p:cNvSpPr>
            <a:spLocks noChangeShapeType="1"/>
          </p:cNvSpPr>
          <p:nvPr/>
        </p:nvSpPr>
        <p:spPr bwMode="auto">
          <a:xfrm>
            <a:off x="2051050" y="692150"/>
            <a:ext cx="0" cy="5761038"/>
          </a:xfrm>
          <a:prstGeom prst="line">
            <a:avLst/>
          </a:prstGeom>
          <a:noFill/>
          <a:ln w="9525">
            <a:solidFill>
              <a:srgbClr val="CCFFFF"/>
            </a:solidFill>
            <a:prstDash val="dash"/>
            <a:round/>
            <a:headEnd/>
            <a:tailEnd/>
          </a:ln>
          <a:effectLst/>
        </p:spPr>
        <p:txBody>
          <a:bodyPr/>
          <a:lstStyle/>
          <a:p>
            <a:endParaRPr lang="ja-JP" altLang="en-US"/>
          </a:p>
        </p:txBody>
      </p:sp>
      <p:sp>
        <p:nvSpPr>
          <p:cNvPr id="41" name="Text Box 8"/>
          <p:cNvSpPr txBox="1">
            <a:spLocks noChangeArrowheads="1"/>
          </p:cNvSpPr>
          <p:nvPr/>
        </p:nvSpPr>
        <p:spPr bwMode="auto">
          <a:xfrm>
            <a:off x="323528" y="188640"/>
            <a:ext cx="1545680" cy="830997"/>
          </a:xfrm>
          <a:prstGeom prst="rect">
            <a:avLst/>
          </a:prstGeom>
          <a:solidFill>
            <a:schemeClr val="tx1"/>
          </a:solidFill>
          <a:ln w="9525">
            <a:noFill/>
            <a:miter lim="800000"/>
            <a:headEnd/>
            <a:tailEnd/>
          </a:ln>
          <a:effectLst/>
        </p:spPr>
        <p:txBody>
          <a:bodyPr wrap="none">
            <a:spAutoFit/>
          </a:bodyPr>
          <a:lstStyle/>
          <a:p>
            <a:r>
              <a:rPr lang="en-US" altLang="ja-JP" sz="1200" dirty="0">
                <a:solidFill>
                  <a:srgbClr val="FFFF00"/>
                </a:solidFill>
              </a:rPr>
              <a:t>1 </a:t>
            </a:r>
            <a:r>
              <a:rPr lang="en-US" altLang="ja-JP" sz="1200" dirty="0" err="1">
                <a:solidFill>
                  <a:srgbClr val="FFFF00"/>
                </a:solidFill>
              </a:rPr>
              <a:t>Vc</a:t>
            </a:r>
            <a:r>
              <a:rPr lang="en-US" altLang="ja-JP" sz="1200" dirty="0">
                <a:solidFill>
                  <a:srgbClr val="FFFF00"/>
                </a:solidFill>
              </a:rPr>
              <a:t>: cavity voltage</a:t>
            </a:r>
          </a:p>
          <a:p>
            <a:r>
              <a:rPr lang="en-US" altLang="ja-JP" sz="1200" dirty="0">
                <a:solidFill>
                  <a:srgbClr val="33CCFF"/>
                </a:solidFill>
              </a:rPr>
              <a:t>2 Pr: reflected power</a:t>
            </a:r>
          </a:p>
          <a:p>
            <a:r>
              <a:rPr lang="en-US" altLang="ja-JP" sz="1200" dirty="0">
                <a:solidFill>
                  <a:srgbClr val="FF3399"/>
                </a:solidFill>
              </a:rPr>
              <a:t>3 φ: tuner phase</a:t>
            </a:r>
          </a:p>
          <a:p>
            <a:r>
              <a:rPr lang="en-US" altLang="ja-JP" sz="1200" dirty="0">
                <a:solidFill>
                  <a:srgbClr val="009900"/>
                </a:solidFill>
              </a:rPr>
              <a:t>4 DCCT: beam current</a:t>
            </a:r>
          </a:p>
        </p:txBody>
      </p:sp>
      <p:sp>
        <p:nvSpPr>
          <p:cNvPr id="44" name="テキスト ボックス 43"/>
          <p:cNvSpPr txBox="1"/>
          <p:nvPr/>
        </p:nvSpPr>
        <p:spPr>
          <a:xfrm>
            <a:off x="7308304" y="5516438"/>
            <a:ext cx="1710405" cy="830997"/>
          </a:xfrm>
          <a:prstGeom prst="rect">
            <a:avLst/>
          </a:prstGeom>
          <a:solidFill>
            <a:schemeClr val="tx1"/>
          </a:solidFill>
        </p:spPr>
        <p:txBody>
          <a:bodyPr wrap="none" rtlCol="0">
            <a:spAutoFit/>
          </a:bodyPr>
          <a:lstStyle/>
          <a:p>
            <a:r>
              <a:rPr lang="en-US" altLang="ja-JP" sz="1200" dirty="0">
                <a:solidFill>
                  <a:srgbClr val="FFFF00"/>
                </a:solidFill>
              </a:rPr>
              <a:t>1. HER Beam Phase</a:t>
            </a:r>
          </a:p>
          <a:p>
            <a:r>
              <a:rPr lang="en-US" altLang="ja-JP" sz="1200" dirty="0">
                <a:solidFill>
                  <a:srgbClr val="00B0F0"/>
                </a:solidFill>
              </a:rPr>
              <a:t>2. HER BPA Req.</a:t>
            </a:r>
          </a:p>
          <a:p>
            <a:r>
              <a:rPr lang="en-US" altLang="ja-JP" sz="1200" dirty="0">
                <a:solidFill>
                  <a:srgbClr val="FF3399"/>
                </a:solidFill>
              </a:rPr>
              <a:t>3. HER Beam Pickup</a:t>
            </a:r>
          </a:p>
          <a:p>
            <a:r>
              <a:rPr lang="en-US" altLang="ja-JP" sz="1200" dirty="0">
                <a:solidFill>
                  <a:srgbClr val="00B050"/>
                </a:solidFill>
              </a:rPr>
              <a:t>4. HER Beam Pickup DET</a:t>
            </a:r>
            <a:endParaRPr kumimoji="1" lang="ja-JP" altLang="en-US" sz="1200" dirty="0">
              <a:solidFill>
                <a:srgbClr val="00B050"/>
              </a:solidFill>
            </a:endParaRPr>
          </a:p>
        </p:txBody>
      </p:sp>
      <p:sp>
        <p:nvSpPr>
          <p:cNvPr id="20" name="Text Box 9"/>
          <p:cNvSpPr txBox="1">
            <a:spLocks noChangeArrowheads="1"/>
          </p:cNvSpPr>
          <p:nvPr/>
        </p:nvSpPr>
        <p:spPr bwMode="auto">
          <a:xfrm>
            <a:off x="4860032" y="1471424"/>
            <a:ext cx="3887787" cy="20313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r>
              <a:rPr lang="en-US" altLang="ja-JP" sz="1400" dirty="0"/>
              <a:t>Beam abort</a:t>
            </a:r>
          </a:p>
          <a:p>
            <a:endParaRPr lang="en-US" altLang="ja-JP" sz="1400" dirty="0"/>
          </a:p>
          <a:p>
            <a:r>
              <a:rPr lang="en-US" altLang="ja-JP" sz="1400" dirty="0"/>
              <a:t>D11B (Reverse phase)</a:t>
            </a:r>
          </a:p>
          <a:p>
            <a:r>
              <a:rPr lang="en-US" altLang="ja-JP" sz="1400" dirty="0"/>
              <a:t>  </a:t>
            </a:r>
            <a:r>
              <a:rPr lang="en-US" altLang="ja-JP" sz="1400" dirty="0" err="1"/>
              <a:t>Vc</a:t>
            </a:r>
            <a:r>
              <a:rPr lang="en-US" altLang="ja-JP" sz="1400" dirty="0"/>
              <a:t>: decreased, Pr: increased</a:t>
            </a:r>
          </a:p>
          <a:p>
            <a:endParaRPr lang="ja-JP" altLang="en-US" sz="1400" dirty="0"/>
          </a:p>
          <a:p>
            <a:r>
              <a:rPr lang="en-US" altLang="ja-JP" sz="1400" dirty="0"/>
              <a:t>D11A,D11C (Normal phase)</a:t>
            </a:r>
          </a:p>
          <a:p>
            <a:r>
              <a:rPr lang="en-US" altLang="ja-JP" sz="1400" dirty="0"/>
              <a:t>   </a:t>
            </a:r>
            <a:r>
              <a:rPr lang="en-US" altLang="ja-JP" sz="1400" dirty="0" err="1"/>
              <a:t>Vc</a:t>
            </a:r>
            <a:r>
              <a:rPr lang="en-US" altLang="ja-JP" sz="1400" dirty="0"/>
              <a:t>: decreased, Pr: increased</a:t>
            </a:r>
          </a:p>
          <a:p>
            <a:endParaRPr lang="en-US" altLang="ja-JP" sz="1400" dirty="0"/>
          </a:p>
          <a:p>
            <a:r>
              <a:rPr lang="en-US" altLang="ja-JP" sz="1400" dirty="0"/>
              <a:t>Quench detector cut off RF power</a:t>
            </a:r>
          </a:p>
        </p:txBody>
      </p:sp>
      <p:sp>
        <p:nvSpPr>
          <p:cNvPr id="15" name="正方形/長方形 14"/>
          <p:cNvSpPr/>
          <p:nvPr/>
        </p:nvSpPr>
        <p:spPr>
          <a:xfrm>
            <a:off x="4932040" y="4643844"/>
            <a:ext cx="1763624" cy="369332"/>
          </a:xfrm>
          <a:prstGeom prst="rect">
            <a:avLst/>
          </a:prstGeom>
        </p:spPr>
        <p:txBody>
          <a:bodyPr wrap="none">
            <a:spAutoFit/>
          </a:bodyPr>
          <a:lstStyle/>
          <a:p>
            <a:r>
              <a:rPr lang="en-US" altLang="ja-JP" dirty="0">
                <a:solidFill>
                  <a:srgbClr val="FFFF00"/>
                </a:solidFill>
              </a:rPr>
              <a:t>HER Beam Phase</a:t>
            </a:r>
            <a:endParaRPr lang="ja-JP" altLang="en-US" dirty="0"/>
          </a:p>
        </p:txBody>
      </p:sp>
      <p:sp>
        <p:nvSpPr>
          <p:cNvPr id="21" name="テキスト ボックス 20">
            <a:extLst>
              <a:ext uri="{FF2B5EF4-FFF2-40B4-BE49-F238E27FC236}">
                <a16:creationId xmlns="" xmlns:a16="http://schemas.microsoft.com/office/drawing/2014/main" id="{8FE83502-C731-4A2A-B97C-40ACD6DB20E9}"/>
              </a:ext>
            </a:extLst>
          </p:cNvPr>
          <p:cNvSpPr txBox="1"/>
          <p:nvPr/>
        </p:nvSpPr>
        <p:spPr>
          <a:xfrm>
            <a:off x="4788024" y="3645024"/>
            <a:ext cx="4083169" cy="584775"/>
          </a:xfrm>
          <a:prstGeom prst="rect">
            <a:avLst/>
          </a:prstGeom>
          <a:noFill/>
        </p:spPr>
        <p:txBody>
          <a:bodyPr wrap="none" rtlCol="0">
            <a:spAutoFit/>
          </a:bodyPr>
          <a:lstStyle/>
          <a:p>
            <a:r>
              <a:rPr lang="en-US" altLang="ja-JP" sz="1600" dirty="0" smtClean="0">
                <a:solidFill>
                  <a:srgbClr val="FF66FF"/>
                </a:solidFill>
                <a:latin typeface="HG創英角ﾎﾟｯﾌﾟ体" panose="040B0A09000000000000" pitchFamily="49" charset="-128"/>
                <a:ea typeface="HG創英角ﾎﾟｯﾌﾟ体" panose="040B0A09000000000000" pitchFamily="49" charset="-128"/>
              </a:rPr>
              <a:t>RPO applicable at high currents</a:t>
            </a:r>
          </a:p>
          <a:p>
            <a:r>
              <a:rPr lang="en-US" altLang="ja-JP" sz="1600" dirty="0" err="1" smtClean="0">
                <a:solidFill>
                  <a:srgbClr val="FF66FF"/>
                </a:solidFill>
                <a:latin typeface="HG創英角ﾎﾟｯﾌﾟ体" panose="040B0A09000000000000" pitchFamily="49" charset="-128"/>
                <a:ea typeface="HG創英角ﾎﾟｯﾌﾟ体" panose="040B0A09000000000000" pitchFamily="49" charset="-128"/>
              </a:rPr>
              <a:t>Vc</a:t>
            </a:r>
            <a:r>
              <a:rPr lang="en-US" altLang="ja-JP" sz="1600" dirty="0" smtClean="0">
                <a:solidFill>
                  <a:srgbClr val="FF66FF"/>
                </a:solidFill>
                <a:latin typeface="HG創英角ﾎﾟｯﾌﾟ体" panose="040B0A09000000000000" pitchFamily="49" charset="-128"/>
                <a:ea typeface="HG創英角ﾎﾟｯﾌﾟ体" panose="040B0A09000000000000" pitchFamily="49" charset="-128"/>
              </a:rPr>
              <a:t> </a:t>
            </a:r>
            <a:r>
              <a:rPr lang="en-US" altLang="ja-JP" sz="1600" dirty="0" smtClean="0">
                <a:solidFill>
                  <a:srgbClr val="FF66FF"/>
                </a:solidFill>
                <a:latin typeface="HG創英角ﾎﾟｯﾌﾟ体" panose="040B0A09000000000000" pitchFamily="49" charset="-128"/>
                <a:ea typeface="HG創英角ﾎﾟｯﾌﾟ体" panose="040B0A09000000000000" pitchFamily="49" charset="-128"/>
              </a:rPr>
              <a:t>decreased with no abnormal behavior</a:t>
            </a:r>
            <a:endParaRPr kumimoji="1" lang="ja-JP" altLang="en-US" sz="1600" dirty="0">
              <a:solidFill>
                <a:srgbClr val="FF66FF"/>
              </a:solidFill>
              <a:latin typeface="HG創英角ﾎﾟｯﾌﾟ体" panose="040B0A09000000000000" pitchFamily="49" charset="-128"/>
              <a:ea typeface="HG創英角ﾎﾟｯﾌﾟ体" panose="040B0A09000000000000" pitchFamily="49"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400" dirty="0" smtClean="0"/>
              <a:t>RPO at high l</a:t>
            </a:r>
            <a:r>
              <a:rPr kumimoji="1" lang="en-US" altLang="ja-JP" sz="2400" dirty="0" smtClean="0"/>
              <a:t>uminosity </a:t>
            </a:r>
            <a:r>
              <a:rPr kumimoji="1" lang="en-US" altLang="ja-JP" sz="2400" dirty="0"/>
              <a:t>RUN</a:t>
            </a:r>
            <a:endParaRPr kumimoji="1" lang="ja-JP" altLang="en-US" sz="2400" dirty="0"/>
          </a:p>
        </p:txBody>
      </p:sp>
      <p:sp>
        <p:nvSpPr>
          <p:cNvPr id="3" name="コンテンツ プレースホルダ 2"/>
          <p:cNvSpPr>
            <a:spLocks noGrp="1"/>
          </p:cNvSpPr>
          <p:nvPr>
            <p:ph idx="1"/>
          </p:nvPr>
        </p:nvSpPr>
        <p:spPr>
          <a:xfrm>
            <a:off x="457200" y="1600200"/>
            <a:ext cx="4114800" cy="4525963"/>
          </a:xfrm>
        </p:spPr>
        <p:txBody>
          <a:bodyPr>
            <a:normAutofit/>
          </a:bodyPr>
          <a:lstStyle/>
          <a:p>
            <a:r>
              <a:rPr lang="en-US" altLang="ja-JP" sz="1600" dirty="0" smtClean="0"/>
              <a:t>High luminosity </a:t>
            </a:r>
            <a:r>
              <a:rPr lang="en-US" altLang="ja-JP" sz="1600" dirty="0"/>
              <a:t>RUN with reverse phase operation</a:t>
            </a:r>
          </a:p>
          <a:p>
            <a:pPr lvl="1"/>
            <a:r>
              <a:rPr lang="en-US" altLang="ja-JP" sz="1600" dirty="0"/>
              <a:t>Dec. 18 to 24 , 2009</a:t>
            </a:r>
          </a:p>
          <a:p>
            <a:pPr lvl="1"/>
            <a:r>
              <a:rPr lang="en-US" altLang="ja-JP" sz="1600" dirty="0"/>
              <a:t>5S RUN</a:t>
            </a:r>
          </a:p>
          <a:p>
            <a:pPr lvl="1"/>
            <a:r>
              <a:rPr lang="en-US" altLang="ja-JP" sz="1600" dirty="0" smtClean="0"/>
              <a:t>Operated stably at 1.2 A</a:t>
            </a:r>
            <a:endParaRPr lang="en-US" altLang="ja-JP" sz="1600" dirty="0"/>
          </a:p>
          <a:p>
            <a:pPr lvl="2"/>
            <a:r>
              <a:rPr lang="en-US" altLang="ja-JP" sz="1600" dirty="0"/>
              <a:t>No beam abort caused by the cavity </a:t>
            </a:r>
          </a:p>
          <a:p>
            <a:pPr lvl="2"/>
            <a:r>
              <a:rPr lang="en-US" altLang="ja-JP" sz="1600" dirty="0" smtClean="0"/>
              <a:t>Beam </a:t>
            </a:r>
            <a:r>
              <a:rPr lang="en-US" altLang="ja-JP" sz="1600" dirty="0"/>
              <a:t>power delivered to beam: ~300kW/cavity</a:t>
            </a:r>
          </a:p>
          <a:p>
            <a:endParaRPr kumimoji="1" lang="ja-JP" altLang="en-US" sz="1600" dirty="0"/>
          </a:p>
        </p:txBody>
      </p:sp>
      <p:pic>
        <p:nvPicPr>
          <p:cNvPr id="4" name="Picture 11"/>
          <p:cNvPicPr>
            <a:picLocks noChangeAspect="1" noChangeArrowheads="1"/>
          </p:cNvPicPr>
          <p:nvPr/>
        </p:nvPicPr>
        <p:blipFill>
          <a:blip r:embed="rId2" cstate="print"/>
          <a:srcRect/>
          <a:stretch>
            <a:fillRect/>
          </a:stretch>
        </p:blipFill>
        <p:spPr bwMode="auto">
          <a:xfrm>
            <a:off x="4355976" y="2564904"/>
            <a:ext cx="4592589" cy="4032448"/>
          </a:xfrm>
          <a:prstGeom prst="rect">
            <a:avLst/>
          </a:prstGeom>
          <a:noFill/>
          <a:ln w="9525">
            <a:noFill/>
            <a:miter lim="800000"/>
            <a:headEnd/>
            <a:tailEnd/>
          </a:ln>
          <a:effectLst/>
        </p:spPr>
      </p:pic>
      <p:sp>
        <p:nvSpPr>
          <p:cNvPr id="5" name="Text Box 12"/>
          <p:cNvSpPr txBox="1">
            <a:spLocks noChangeArrowheads="1"/>
          </p:cNvSpPr>
          <p:nvPr/>
        </p:nvSpPr>
        <p:spPr bwMode="auto">
          <a:xfrm>
            <a:off x="5004048" y="1916832"/>
            <a:ext cx="3141245" cy="584775"/>
          </a:xfrm>
          <a:prstGeom prst="rect">
            <a:avLst/>
          </a:prstGeom>
          <a:noFill/>
          <a:ln w="9525">
            <a:noFill/>
            <a:miter lim="800000"/>
            <a:headEnd/>
            <a:tailEnd/>
          </a:ln>
          <a:effectLst/>
        </p:spPr>
        <p:txBody>
          <a:bodyPr wrap="none">
            <a:spAutoFit/>
          </a:bodyPr>
          <a:lstStyle/>
          <a:p>
            <a:r>
              <a:rPr lang="en-US" altLang="ja-JP" sz="1600" dirty="0"/>
              <a:t>Klystron powers and cavity voltages</a:t>
            </a:r>
          </a:p>
          <a:p>
            <a:r>
              <a:rPr lang="en-US" altLang="ja-JP" sz="1600" dirty="0"/>
              <a:t> at 5S-RUN@1200mA</a:t>
            </a:r>
          </a:p>
        </p:txBody>
      </p:sp>
      <p:sp>
        <p:nvSpPr>
          <p:cNvPr id="6" name="角丸四角形 5"/>
          <p:cNvSpPr/>
          <p:nvPr/>
        </p:nvSpPr>
        <p:spPr>
          <a:xfrm>
            <a:off x="4355976" y="5157192"/>
            <a:ext cx="3744416"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 xmlns:a16="http://schemas.microsoft.com/office/drawing/2014/main" id="{8FE83502-C731-4A2A-B97C-40ACD6DB20E9}"/>
              </a:ext>
            </a:extLst>
          </p:cNvPr>
          <p:cNvSpPr txBox="1"/>
          <p:nvPr/>
        </p:nvSpPr>
        <p:spPr>
          <a:xfrm>
            <a:off x="251520" y="260648"/>
            <a:ext cx="3456384" cy="369332"/>
          </a:xfrm>
          <a:prstGeom prst="rect">
            <a:avLst/>
          </a:prstGeom>
          <a:noFill/>
        </p:spPr>
        <p:txBody>
          <a:bodyPr wrap="square" rtlCol="0">
            <a:spAutoFit/>
          </a:bodyPr>
          <a:lstStyle/>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Beam study at luminosity RUN</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p:txBody>
          <a:bodyPr>
            <a:normAutofit/>
          </a:bodyPr>
          <a:lstStyle/>
          <a:p>
            <a:r>
              <a:rPr lang="en-US" altLang="ja-JP" sz="2200" dirty="0" smtClean="0"/>
              <a:t>Voltage </a:t>
            </a:r>
            <a:r>
              <a:rPr lang="en-US" altLang="ja-JP" sz="2200" dirty="0"/>
              <a:t>and phase settings</a:t>
            </a:r>
            <a:r>
              <a:rPr lang="ja-JP" altLang="en-US" sz="2200" dirty="0"/>
              <a:t>：</a:t>
            </a:r>
            <a:r>
              <a:rPr lang="en-US" altLang="ja-JP" sz="2200" dirty="0"/>
              <a:t>well controlled</a:t>
            </a:r>
          </a:p>
          <a:p>
            <a:r>
              <a:rPr lang="en-US" altLang="ja-JP" sz="2200" dirty="0"/>
              <a:t>Synchrotron </a:t>
            </a:r>
            <a:r>
              <a:rPr lang="en-US" altLang="ja-JP" sz="2200" dirty="0" smtClean="0"/>
              <a:t>frequency</a:t>
            </a:r>
            <a:r>
              <a:rPr lang="ja-JP" altLang="en-US" sz="2200" dirty="0" smtClean="0"/>
              <a:t>： </a:t>
            </a:r>
            <a:r>
              <a:rPr lang="en-US" altLang="ja-JP" sz="2200" dirty="0" smtClean="0"/>
              <a:t>same as normal mode</a:t>
            </a:r>
            <a:endParaRPr lang="en-US" altLang="ja-JP" sz="2200" dirty="0"/>
          </a:p>
          <a:p>
            <a:r>
              <a:rPr lang="en-US" altLang="ja-JP" sz="2200" dirty="0"/>
              <a:t>Bunch length: </a:t>
            </a:r>
            <a:r>
              <a:rPr lang="en-US" altLang="ja-JP" sz="2200" dirty="0" smtClean="0"/>
              <a:t>same as normal mode</a:t>
            </a:r>
            <a:endParaRPr lang="en-US" altLang="ja-JP" sz="2200" dirty="0"/>
          </a:p>
          <a:p>
            <a:r>
              <a:rPr lang="en-US" altLang="ja-JP" sz="2200" dirty="0"/>
              <a:t>Beam </a:t>
            </a:r>
            <a:r>
              <a:rPr lang="en-US" altLang="ja-JP" sz="2200" dirty="0" smtClean="0"/>
              <a:t>power of reverse phase cavity</a:t>
            </a:r>
            <a:r>
              <a:rPr lang="en-US" altLang="ja-JP" sz="2200" dirty="0" smtClean="0"/>
              <a:t>: can share equal power</a:t>
            </a:r>
            <a:endParaRPr lang="en-US" altLang="ja-JP" sz="2200" dirty="0"/>
          </a:p>
          <a:p>
            <a:r>
              <a:rPr lang="en-US" altLang="ja-JP" sz="2200" dirty="0"/>
              <a:t>Beam acceleration: very stable</a:t>
            </a:r>
          </a:p>
          <a:p>
            <a:pPr lvl="1"/>
            <a:r>
              <a:rPr lang="en-US" altLang="ja-JP" sz="1800" dirty="0"/>
              <a:t>At </a:t>
            </a:r>
            <a:r>
              <a:rPr lang="en-US" altLang="ja-JP" sz="1800" dirty="0" smtClean="0"/>
              <a:t>cavity trip</a:t>
            </a:r>
            <a:endParaRPr lang="en-US" altLang="ja-JP" sz="1800" dirty="0"/>
          </a:p>
          <a:p>
            <a:pPr lvl="2"/>
            <a:r>
              <a:rPr lang="en-US" altLang="ja-JP" sz="1800" dirty="0"/>
              <a:t>Voltage increase </a:t>
            </a:r>
            <a:r>
              <a:rPr lang="en-US" altLang="ja-JP" sz="1800" dirty="0" smtClean="0"/>
              <a:t>in </a:t>
            </a:r>
            <a:r>
              <a:rPr lang="en-US" altLang="ja-JP" sz="1800" dirty="0"/>
              <a:t>reverse phase cavity</a:t>
            </a:r>
          </a:p>
          <a:p>
            <a:pPr lvl="2"/>
            <a:r>
              <a:rPr lang="en-US" altLang="ja-JP" sz="1800" dirty="0" smtClean="0"/>
              <a:t>Acceptable</a:t>
            </a:r>
            <a:endParaRPr lang="en-US" altLang="ja-JP" sz="1800" dirty="0"/>
          </a:p>
          <a:p>
            <a:pPr lvl="1"/>
            <a:r>
              <a:rPr lang="en-US" altLang="ja-JP" sz="1800" dirty="0" smtClean="0"/>
              <a:t>High luminosity RUN</a:t>
            </a:r>
            <a:endParaRPr lang="en-US" altLang="ja-JP" sz="1800" dirty="0"/>
          </a:p>
          <a:p>
            <a:pPr lvl="2"/>
            <a:r>
              <a:rPr lang="en-US" altLang="ja-JP" sz="1800" dirty="0"/>
              <a:t>No beam abort caused by the </a:t>
            </a:r>
            <a:r>
              <a:rPr lang="en-US" altLang="ja-JP" sz="1800" dirty="0" smtClean="0"/>
              <a:t>cavity</a:t>
            </a:r>
            <a:endParaRPr lang="en-US" altLang="ja-JP" sz="1800" dirty="0"/>
          </a:p>
          <a:p>
            <a:pPr lvl="2"/>
            <a:r>
              <a:rPr lang="en-US" altLang="ja-JP" sz="1800" dirty="0"/>
              <a:t>Beam current of </a:t>
            </a:r>
            <a:r>
              <a:rPr lang="en-US" altLang="ja-JP" sz="1800" dirty="0" smtClean="0"/>
              <a:t>1.2 A, with </a:t>
            </a:r>
            <a:r>
              <a:rPr lang="en-US" altLang="ja-JP" sz="1800" dirty="0"/>
              <a:t>beam power of 300 kW</a:t>
            </a:r>
          </a:p>
        </p:txBody>
      </p:sp>
      <p:sp>
        <p:nvSpPr>
          <p:cNvPr id="43010" name="Rectangle 2"/>
          <p:cNvSpPr>
            <a:spLocks noGrp="1" noChangeArrowheads="1"/>
          </p:cNvSpPr>
          <p:nvPr>
            <p:ph type="title"/>
          </p:nvPr>
        </p:nvSpPr>
        <p:spPr/>
        <p:txBody>
          <a:bodyPr>
            <a:normAutofit/>
          </a:bodyPr>
          <a:lstStyle/>
          <a:p>
            <a:r>
              <a:rPr lang="en-US" altLang="ja-JP" sz="2800" dirty="0"/>
              <a:t>Summary of the reverse </a:t>
            </a:r>
            <a:r>
              <a:rPr lang="en-US" altLang="ja-JP" sz="2800" dirty="0" smtClean="0"/>
              <a:t>phase operation </a:t>
            </a:r>
            <a:r>
              <a:rPr lang="en-US" altLang="ja-JP" sz="2800" dirty="0"/>
              <a:t>study</a:t>
            </a:r>
          </a:p>
        </p:txBody>
      </p:sp>
      <p:sp>
        <p:nvSpPr>
          <p:cNvPr id="43014" name="Text Box 6"/>
          <p:cNvSpPr txBox="1">
            <a:spLocks noChangeArrowheads="1"/>
          </p:cNvSpPr>
          <p:nvPr/>
        </p:nvSpPr>
        <p:spPr bwMode="auto">
          <a:xfrm>
            <a:off x="1547664" y="5733256"/>
            <a:ext cx="6336704" cy="646331"/>
          </a:xfrm>
          <a:prstGeom prst="rect">
            <a:avLst/>
          </a:prstGeom>
          <a:noFill/>
          <a:ln w="9525">
            <a:noFill/>
            <a:miter lim="800000"/>
            <a:headEnd/>
            <a:tailEnd/>
          </a:ln>
          <a:effectLst/>
        </p:spPr>
        <p:txBody>
          <a:bodyPr wrap="square">
            <a:spAutoFit/>
          </a:bodyPr>
          <a:lstStyle/>
          <a:p>
            <a:pPr>
              <a:spcBef>
                <a:spcPct val="50000"/>
              </a:spcBef>
            </a:pPr>
            <a:r>
              <a:rPr lang="en-US" altLang="ja-JP" dirty="0">
                <a:solidFill>
                  <a:srgbClr val="FF66FF"/>
                </a:solidFill>
                <a:latin typeface="HGP創英角ﾎﾟｯﾌﾟ体" pitchFamily="50" charset="-128"/>
                <a:ea typeface="HGP創英角ﾎﾟｯﾌﾟ体" pitchFamily="50" charset="-128"/>
              </a:rPr>
              <a:t>We </a:t>
            </a:r>
            <a:r>
              <a:rPr lang="en-US" altLang="ja-JP" dirty="0" smtClean="0">
                <a:solidFill>
                  <a:srgbClr val="FF66FF"/>
                </a:solidFill>
                <a:latin typeface="HGP創英角ﾎﾟｯﾌﾟ体" pitchFamily="50" charset="-128"/>
                <a:ea typeface="HGP創英角ﾎﾟｯﾌﾟ体" pitchFamily="50" charset="-128"/>
              </a:rPr>
              <a:t>concluded that the reverse </a:t>
            </a:r>
            <a:r>
              <a:rPr lang="en-US" altLang="ja-JP" dirty="0">
                <a:solidFill>
                  <a:srgbClr val="FF66FF"/>
                </a:solidFill>
                <a:latin typeface="HGP創英角ﾎﾟｯﾌﾟ体" pitchFamily="50" charset="-128"/>
                <a:ea typeface="HGP創英角ﾎﾟｯﾌﾟ体" pitchFamily="50" charset="-128"/>
              </a:rPr>
              <a:t>phase operation </a:t>
            </a:r>
            <a:r>
              <a:rPr lang="en-US" altLang="ja-JP" dirty="0" smtClean="0">
                <a:solidFill>
                  <a:srgbClr val="FF66FF"/>
                </a:solidFill>
                <a:latin typeface="HGP創英角ﾎﾟｯﾌﾟ体" pitchFamily="50" charset="-128"/>
                <a:ea typeface="HGP創英角ﾎﾟｯﾌﾟ体" pitchFamily="50" charset="-128"/>
              </a:rPr>
              <a:t>is</a:t>
            </a:r>
            <a:r>
              <a:rPr lang="en-US" altLang="ja-JP" dirty="0" smtClean="0">
                <a:solidFill>
                  <a:srgbClr val="FF66FF"/>
                </a:solidFill>
                <a:latin typeface="HGP創英角ﾎﾟｯﾌﾟ体" pitchFamily="50" charset="-128"/>
                <a:ea typeface="HGP創英角ﾎﾟｯﾌﾟ体" pitchFamily="50" charset="-128"/>
              </a:rPr>
              <a:t> </a:t>
            </a:r>
            <a:r>
              <a:rPr lang="en-US" altLang="ja-JP" dirty="0" smtClean="0">
                <a:solidFill>
                  <a:srgbClr val="FF66FF"/>
                </a:solidFill>
                <a:latin typeface="HGP創英角ﾎﾟｯﾌﾟ体" pitchFamily="50" charset="-128"/>
                <a:ea typeface="HGP創英角ﾎﾟｯﾌﾟ体" pitchFamily="50" charset="-128"/>
              </a:rPr>
              <a:t>applicable for </a:t>
            </a:r>
            <a:r>
              <a:rPr lang="en-US" altLang="ja-JP" dirty="0" err="1" smtClean="0">
                <a:solidFill>
                  <a:srgbClr val="FF66FF"/>
                </a:solidFill>
                <a:latin typeface="HGP創英角ﾎﾟｯﾌﾟ体" pitchFamily="50" charset="-128"/>
                <a:ea typeface="HGP創英角ﾎﾟｯﾌﾟ体" pitchFamily="50" charset="-128"/>
              </a:rPr>
              <a:t>SuperKEKB</a:t>
            </a:r>
            <a:endParaRPr lang="en-US" altLang="ja-JP" dirty="0">
              <a:solidFill>
                <a:srgbClr val="FF66FF"/>
              </a:solidFill>
              <a:latin typeface="HGP創英角ﾎﾟｯﾌﾟ体" pitchFamily="50" charset="-128"/>
              <a:ea typeface="HGP創英角ﾎﾟｯﾌﾟ体" pitchFamily="50"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r>
              <a:rPr kumimoji="1" lang="en-US" altLang="ja-JP" sz="2800" dirty="0"/>
              <a:t>Present operating </a:t>
            </a:r>
            <a:r>
              <a:rPr kumimoji="1" lang="en-US" altLang="ja-JP" sz="2800" dirty="0" smtClean="0"/>
              <a:t>status of SRF cavities</a:t>
            </a:r>
            <a:endParaRPr kumimoji="1" lang="ja-JP" altLang="en-US" sz="2800" dirty="0"/>
          </a:p>
        </p:txBody>
      </p:sp>
      <p:sp>
        <p:nvSpPr>
          <p:cNvPr id="6" name="コンテンツ プレースホルダ 5"/>
          <p:cNvSpPr>
            <a:spLocks noGrp="1"/>
          </p:cNvSpPr>
          <p:nvPr>
            <p:ph idx="1"/>
          </p:nvPr>
        </p:nvSpPr>
        <p:spPr/>
        <p:txBody>
          <a:bodyPr>
            <a:normAutofit/>
          </a:bodyPr>
          <a:lstStyle/>
          <a:p>
            <a:r>
              <a:rPr kumimoji="1" lang="en-US" altLang="ja-JP" sz="1800" dirty="0" err="1"/>
              <a:t>SuperKEKB</a:t>
            </a:r>
            <a:r>
              <a:rPr kumimoji="1" lang="en-US" altLang="ja-JP" sz="1800" dirty="0"/>
              <a:t> machine parameters have changed</a:t>
            </a:r>
          </a:p>
          <a:p>
            <a:pPr lvl="1"/>
            <a:r>
              <a:rPr kumimoji="1" lang="en-US" altLang="ja-JP" sz="1800" dirty="0"/>
              <a:t>HER RF voltage increased to 15.8 MV because of lattice </a:t>
            </a:r>
            <a:r>
              <a:rPr kumimoji="1" lang="en-US" altLang="ja-JP" sz="1800" dirty="0" smtClean="0"/>
              <a:t>design change</a:t>
            </a:r>
            <a:endParaRPr kumimoji="1" lang="en-US" altLang="ja-JP" sz="1800" dirty="0"/>
          </a:p>
          <a:p>
            <a:pPr lvl="1"/>
            <a:r>
              <a:rPr lang="en-US" altLang="ja-JP" sz="1800" dirty="0"/>
              <a:t>No need for RPO</a:t>
            </a:r>
            <a:endParaRPr kumimoji="1" lang="en-US" altLang="ja-JP" sz="1800" dirty="0"/>
          </a:p>
          <a:p>
            <a:r>
              <a:rPr lang="en-US" altLang="ja-JP" sz="1800" dirty="0"/>
              <a:t>Eight </a:t>
            </a:r>
            <a:r>
              <a:rPr lang="en-US" altLang="ja-JP" sz="1800" dirty="0" smtClean="0"/>
              <a:t>SRF cavities </a:t>
            </a:r>
            <a:r>
              <a:rPr lang="en-US" altLang="ja-JP" sz="1800" dirty="0" smtClean="0"/>
              <a:t>are </a:t>
            </a:r>
            <a:r>
              <a:rPr lang="en-US" altLang="ja-JP" sz="1800" dirty="0"/>
              <a:t>operating stably for </a:t>
            </a:r>
            <a:r>
              <a:rPr lang="en-US" altLang="ja-JP" sz="1800" dirty="0" err="1" smtClean="0"/>
              <a:t>SuperKEKB</a:t>
            </a:r>
            <a:r>
              <a:rPr lang="en-US" altLang="ja-JP" sz="1800" dirty="0" smtClean="0"/>
              <a:t> in normal operating mode</a:t>
            </a:r>
            <a:endParaRPr lang="en-US" altLang="ja-JP" sz="1800" dirty="0"/>
          </a:p>
          <a:p>
            <a:pPr lvl="1"/>
            <a:r>
              <a:rPr kumimoji="1" lang="en-US" altLang="ja-JP" sz="1800" dirty="0"/>
              <a:t>Present cavity voltage: </a:t>
            </a:r>
            <a:r>
              <a:rPr kumimoji="1" lang="en-US" altLang="ja-JP" sz="1800" dirty="0" smtClean="0"/>
              <a:t>1.35MV/</a:t>
            </a:r>
            <a:r>
              <a:rPr kumimoji="1" lang="en-US" altLang="ja-JP" sz="1800" dirty="0" err="1" smtClean="0"/>
              <a:t>cav</a:t>
            </a:r>
            <a:endParaRPr lang="en-US" altLang="ja-JP" sz="1800" dirty="0" smtClean="0"/>
          </a:p>
          <a:p>
            <a:pPr lvl="1"/>
            <a:r>
              <a:rPr kumimoji="1" lang="en-US" altLang="ja-JP" sz="1800" dirty="0" smtClean="0"/>
              <a:t>For the stable operation</a:t>
            </a:r>
          </a:p>
          <a:p>
            <a:pPr lvl="2"/>
            <a:r>
              <a:rPr kumimoji="1" lang="en-US" altLang="ja-JP" sz="1800" dirty="0" smtClean="0"/>
              <a:t> </a:t>
            </a:r>
            <a:r>
              <a:rPr lang="en-US" altLang="ja-JP" sz="1800" dirty="0" smtClean="0"/>
              <a:t>T</a:t>
            </a:r>
            <a:r>
              <a:rPr kumimoji="1" lang="en-US" altLang="ja-JP" sz="1800" dirty="0" smtClean="0"/>
              <a:t>wo </a:t>
            </a:r>
            <a:r>
              <a:rPr kumimoji="1" lang="en-US" altLang="ja-JP" sz="1800" dirty="0"/>
              <a:t>cavities </a:t>
            </a:r>
            <a:r>
              <a:rPr kumimoji="1" lang="en-US" altLang="ja-JP" sz="1800" dirty="0" smtClean="0"/>
              <a:t>were high-pressure-rinsed in the cryostat after the KEKB shutdown and </a:t>
            </a:r>
            <a:r>
              <a:rPr kumimoji="1" lang="en-US" altLang="ja-JP" sz="1800" dirty="0" smtClean="0"/>
              <a:t>their </a:t>
            </a:r>
            <a:r>
              <a:rPr lang="en-US" altLang="ja-JP" sz="1800" dirty="0" smtClean="0"/>
              <a:t>Q </a:t>
            </a:r>
            <a:r>
              <a:rPr lang="en-US" altLang="ja-JP" sz="1800" dirty="0" smtClean="0"/>
              <a:t>values </a:t>
            </a:r>
            <a:r>
              <a:rPr lang="en-US" altLang="ja-JP" sz="1800" dirty="0" smtClean="0"/>
              <a:t>recovered to 1x10</a:t>
            </a:r>
            <a:r>
              <a:rPr lang="en-US" altLang="ja-JP" sz="1800" baseline="30000" dirty="0" smtClean="0"/>
              <a:t>9</a:t>
            </a:r>
            <a:r>
              <a:rPr lang="en-US" altLang="ja-JP" sz="1800" dirty="0" smtClean="0"/>
              <a:t> at 2MV</a:t>
            </a:r>
            <a:endParaRPr kumimoji="1" lang="en-US" altLang="ja-JP" sz="1800" dirty="0" smtClean="0"/>
          </a:p>
          <a:p>
            <a:pPr lvl="2"/>
            <a:endParaRPr kumimoji="1" lang="en-US" altLang="ja-JP" sz="1800" dirty="0" smtClean="0"/>
          </a:p>
          <a:p>
            <a:pPr lvl="2"/>
            <a:endParaRPr kumimoji="1" lang="en-US" altLang="ja-JP" sz="1800" dirty="0"/>
          </a:p>
          <a:p>
            <a:endParaRPr kumimoji="1" lang="ja-JP" alt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400" dirty="0" smtClean="0"/>
              <a:t>Present RF </a:t>
            </a:r>
            <a:r>
              <a:rPr lang="en-US" altLang="ja-JP" sz="2400" dirty="0"/>
              <a:t>rerated parameters for </a:t>
            </a:r>
            <a:r>
              <a:rPr lang="en-US" altLang="ja-JP" sz="2400" dirty="0" err="1"/>
              <a:t>SuperKEKB</a:t>
            </a:r>
            <a:endParaRPr kumimoji="1" lang="ja-JP" altLang="en-US" sz="2400" dirty="0"/>
          </a:p>
        </p:txBody>
      </p:sp>
      <p:graphicFrame>
        <p:nvGraphicFramePr>
          <p:cNvPr id="4" name="コンテンツ プレースホルダー 7"/>
          <p:cNvGraphicFramePr>
            <a:graphicFrameLocks/>
          </p:cNvGraphicFramePr>
          <p:nvPr>
            <p:extLst>
              <p:ext uri="{D42A27DB-BD31-4B8C-83A1-F6EECF244321}">
                <p14:modId xmlns="" xmlns:p14="http://schemas.microsoft.com/office/powerpoint/2010/main" val="2219534665"/>
              </p:ext>
            </p:extLst>
          </p:nvPr>
        </p:nvGraphicFramePr>
        <p:xfrm>
          <a:off x="1666173" y="1196752"/>
          <a:ext cx="5867018" cy="4358640"/>
        </p:xfrm>
        <a:graphic>
          <a:graphicData uri="http://schemas.openxmlformats.org/drawingml/2006/table">
            <a:tbl>
              <a:tblPr firstRow="1" bandRow="1">
                <a:tableStyleId>{5C22544A-7EE6-4342-B048-85BDC9FD1C3A}</a:tableStyleId>
              </a:tblPr>
              <a:tblGrid>
                <a:gridCol w="1867218">
                  <a:extLst>
                    <a:ext uri="{9D8B030D-6E8A-4147-A177-3AD203B41FA5}">
                      <a16:colId xmlns="" xmlns:a16="http://schemas.microsoft.com/office/drawing/2014/main" val="20000"/>
                    </a:ext>
                  </a:extLst>
                </a:gridCol>
                <a:gridCol w="885063">
                  <a:extLst>
                    <a:ext uri="{9D8B030D-6E8A-4147-A177-3AD203B41FA5}">
                      <a16:colId xmlns="" xmlns:a16="http://schemas.microsoft.com/office/drawing/2014/main" val="20001"/>
                    </a:ext>
                  </a:extLst>
                </a:gridCol>
                <a:gridCol w="638248">
                  <a:extLst>
                    <a:ext uri="{9D8B030D-6E8A-4147-A177-3AD203B41FA5}">
                      <a16:colId xmlns="" xmlns:a16="http://schemas.microsoft.com/office/drawing/2014/main" val="20002"/>
                    </a:ext>
                  </a:extLst>
                </a:gridCol>
                <a:gridCol w="638248">
                  <a:extLst>
                    <a:ext uri="{9D8B030D-6E8A-4147-A177-3AD203B41FA5}">
                      <a16:colId xmlns="" xmlns:a16="http://schemas.microsoft.com/office/drawing/2014/main" val="20003"/>
                    </a:ext>
                  </a:extLst>
                </a:gridCol>
                <a:gridCol w="638248">
                  <a:extLst>
                    <a:ext uri="{9D8B030D-6E8A-4147-A177-3AD203B41FA5}">
                      <a16:colId xmlns="" xmlns:a16="http://schemas.microsoft.com/office/drawing/2014/main" val="20004"/>
                    </a:ext>
                  </a:extLst>
                </a:gridCol>
                <a:gridCol w="1199993">
                  <a:extLst>
                    <a:ext uri="{9D8B030D-6E8A-4147-A177-3AD203B41FA5}">
                      <a16:colId xmlns="" xmlns:a16="http://schemas.microsoft.com/office/drawing/2014/main" val="20005"/>
                    </a:ext>
                  </a:extLst>
                </a:gridCol>
              </a:tblGrid>
              <a:tr h="242585">
                <a:tc>
                  <a:txBody>
                    <a:bodyPr/>
                    <a:lstStyle/>
                    <a:p>
                      <a:r>
                        <a:rPr kumimoji="1" lang="en-US" altLang="ja-JP" sz="1600" dirty="0">
                          <a:latin typeface="Calibri" panose="020F0502020204030204" pitchFamily="34" charset="0"/>
                        </a:rPr>
                        <a:t>Parameter</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unit</a:t>
                      </a:r>
                      <a:endParaRPr kumimoji="1" lang="ja-JP" altLang="en-US" sz="1600" dirty="0">
                        <a:latin typeface="Calibri" panose="020F0502020204030204" pitchFamily="34" charset="0"/>
                      </a:endParaRPr>
                    </a:p>
                  </a:txBody>
                  <a:tcPr/>
                </a:tc>
                <a:tc gridSpan="4">
                  <a:txBody>
                    <a:bodyPr/>
                    <a:lstStyle/>
                    <a:p>
                      <a:pPr algn="ctr"/>
                      <a:r>
                        <a:rPr kumimoji="1" lang="en-US" altLang="ja-JP" sz="1600" dirty="0">
                          <a:latin typeface="Calibri" panose="020F0502020204030204" pitchFamily="34" charset="0"/>
                        </a:rPr>
                        <a:t>KEKB</a:t>
                      </a:r>
                      <a:r>
                        <a:rPr kumimoji="1" lang="en-US" altLang="ja-JP" sz="1600" baseline="0" dirty="0">
                          <a:latin typeface="Calibri" panose="020F0502020204030204" pitchFamily="34" charset="0"/>
                        </a:rPr>
                        <a:t> (achieved)</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 xmlns:a16="http://schemas.microsoft.com/office/drawing/2014/main" val="10000"/>
                  </a:ext>
                </a:extLst>
              </a:tr>
              <a:tr h="242585">
                <a:tc>
                  <a:txBody>
                    <a:bodyPr/>
                    <a:lstStyle/>
                    <a:p>
                      <a:r>
                        <a:rPr kumimoji="1" lang="en-US" altLang="ja-JP" sz="1600" dirty="0">
                          <a:latin typeface="Calibri" panose="020F0502020204030204" pitchFamily="34" charset="0"/>
                        </a:rPr>
                        <a:t>Ring</a:t>
                      </a:r>
                      <a:endParaRPr kumimoji="1" lang="ja-JP" altLang="en-US" sz="1600" dirty="0">
                        <a:latin typeface="Calibri" panose="020F0502020204030204" pitchFamily="34" charset="0"/>
                      </a:endParaRPr>
                    </a:p>
                  </a:txBody>
                  <a:tcPr>
                    <a:solidFill>
                      <a:srgbClr val="CFE3E8"/>
                    </a:solidFill>
                  </a:tcPr>
                </a:tc>
                <a:tc>
                  <a:txBody>
                    <a:bodyPr/>
                    <a:lstStyle/>
                    <a:p>
                      <a:endParaRPr kumimoji="1" lang="ja-JP" altLang="en-US" sz="1600" dirty="0">
                        <a:latin typeface="Calibri" panose="020F0502020204030204" pitchFamily="34" charset="0"/>
                      </a:endParaRPr>
                    </a:p>
                  </a:txBody>
                  <a:tcPr>
                    <a:solidFill>
                      <a:srgbClr val="CFE3E8"/>
                    </a:solidFill>
                  </a:tcPr>
                </a:tc>
                <a:tc gridSpan="3">
                  <a:txBody>
                    <a:bodyPr/>
                    <a:lstStyle/>
                    <a:p>
                      <a:pPr algn="ctr"/>
                      <a:r>
                        <a:rPr kumimoji="1" lang="en-US" altLang="ja-JP" sz="1600" dirty="0">
                          <a:latin typeface="Calibri" panose="020F0502020204030204" pitchFamily="34" charset="0"/>
                        </a:rPr>
                        <a:t>HER</a:t>
                      </a:r>
                      <a:endParaRPr kumimoji="1" lang="ja-JP" altLang="en-US" sz="1600" dirty="0">
                        <a:latin typeface="Calibri" panose="020F0502020204030204" pitchFamily="34" charset="0"/>
                      </a:endParaRPr>
                    </a:p>
                  </a:txBody>
                  <a:tcPr>
                    <a:solidFill>
                      <a:srgbClr val="CFE3E8"/>
                    </a:solidFill>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LER</a:t>
                      </a:r>
                      <a:endParaRPr kumimoji="1" lang="ja-JP" altLang="en-US" sz="1600" dirty="0">
                        <a:latin typeface="Calibri" panose="020F0502020204030204" pitchFamily="34" charset="0"/>
                      </a:endParaRPr>
                    </a:p>
                  </a:txBody>
                  <a:tcPr>
                    <a:solidFill>
                      <a:srgbClr val="CFE3E8"/>
                    </a:solidFill>
                  </a:tcPr>
                </a:tc>
                <a:extLst>
                  <a:ext uri="{0D108BD9-81ED-4DB2-BD59-A6C34878D82A}">
                    <a16:rowId xmlns="" xmlns:a16="http://schemas.microsoft.com/office/drawing/2014/main" val="10001"/>
                  </a:ext>
                </a:extLst>
              </a:tr>
              <a:tr h="242585">
                <a:tc>
                  <a:txBody>
                    <a:bodyPr/>
                    <a:lstStyle/>
                    <a:p>
                      <a:r>
                        <a:rPr kumimoji="1" lang="en-US" altLang="ja-JP" sz="1600" dirty="0">
                          <a:latin typeface="Calibri" panose="020F0502020204030204" pitchFamily="34" charset="0"/>
                        </a:rPr>
                        <a:t>Energy</a:t>
                      </a:r>
                      <a:endParaRPr kumimoji="1" lang="ja-JP" altLang="en-US" sz="1600" dirty="0">
                        <a:latin typeface="Calibri" panose="020F0502020204030204" pitchFamily="34" charset="0"/>
                      </a:endParaRPr>
                    </a:p>
                  </a:txBody>
                  <a:tcPr/>
                </a:tc>
                <a:tc>
                  <a:txBody>
                    <a:bodyPr/>
                    <a:lstStyle/>
                    <a:p>
                      <a:r>
                        <a:rPr kumimoji="1" lang="en-US" altLang="ja-JP" sz="1600" dirty="0" err="1">
                          <a:latin typeface="Calibri" panose="020F0502020204030204" pitchFamily="34" charset="0"/>
                        </a:rPr>
                        <a:t>GeV</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8.0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3.5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2"/>
                  </a:ext>
                </a:extLst>
              </a:tr>
              <a:tr h="242585">
                <a:tc>
                  <a:txBody>
                    <a:bodyPr/>
                    <a:lstStyle/>
                    <a:p>
                      <a:r>
                        <a:rPr kumimoji="1" lang="en-US" altLang="ja-JP" sz="1600" dirty="0">
                          <a:latin typeface="Calibri" panose="020F0502020204030204" pitchFamily="34" charset="0"/>
                        </a:rPr>
                        <a:t>Beam Current</a:t>
                      </a:r>
                      <a:endParaRPr kumimoji="1" lang="ja-JP" altLang="en-US" sz="1600" dirty="0">
                        <a:latin typeface="Calibri" panose="020F0502020204030204" pitchFamily="34" charset="0"/>
                      </a:endParaRPr>
                    </a:p>
                  </a:txBody>
                  <a:tcPr>
                    <a:solidFill>
                      <a:srgbClr val="CFE3E8"/>
                    </a:solidFill>
                  </a:tcPr>
                </a:tc>
                <a:tc>
                  <a:txBody>
                    <a:bodyPr/>
                    <a:lstStyle/>
                    <a:p>
                      <a:r>
                        <a:rPr kumimoji="1" lang="en-US" altLang="ja-JP" sz="1600" dirty="0">
                          <a:latin typeface="Calibri" panose="020F0502020204030204" pitchFamily="34" charset="0"/>
                        </a:rPr>
                        <a:t>A</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1.4</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2</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3"/>
                  </a:ext>
                </a:extLst>
              </a:tr>
              <a:tr h="242585">
                <a:tc>
                  <a:txBody>
                    <a:bodyPr/>
                    <a:lstStyle/>
                    <a:p>
                      <a:r>
                        <a:rPr kumimoji="1" lang="en-US" altLang="ja-JP" sz="1600" dirty="0">
                          <a:latin typeface="Calibri" panose="020F0502020204030204" pitchFamily="34" charset="0"/>
                        </a:rPr>
                        <a:t>Number of Bunches</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1585</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1585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4"/>
                  </a:ext>
                </a:extLst>
              </a:tr>
              <a:tr h="242585">
                <a:tc>
                  <a:txBody>
                    <a:bodyPr/>
                    <a:lstStyle/>
                    <a:p>
                      <a:r>
                        <a:rPr kumimoji="1" lang="en-US" altLang="ja-JP" sz="1600" dirty="0">
                          <a:latin typeface="Calibri" panose="020F0502020204030204" pitchFamily="34" charset="0"/>
                        </a:rPr>
                        <a:t>Bunch Length</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mm</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6-7</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6-7</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5"/>
                  </a:ext>
                </a:extLst>
              </a:tr>
              <a:tr h="242585">
                <a:tc>
                  <a:txBody>
                    <a:bodyPr/>
                    <a:lstStyle/>
                    <a:p>
                      <a:r>
                        <a:rPr kumimoji="1" lang="en-US" altLang="ja-JP" sz="1600" dirty="0">
                          <a:latin typeface="Calibri" panose="020F0502020204030204" pitchFamily="34" charset="0"/>
                        </a:rPr>
                        <a:t>Total</a:t>
                      </a:r>
                      <a:r>
                        <a:rPr kumimoji="1" lang="en-US" altLang="ja-JP" sz="1600" baseline="0" dirty="0">
                          <a:latin typeface="Calibri" panose="020F0502020204030204" pitchFamily="34" charset="0"/>
                        </a:rPr>
                        <a:t> Beam Power</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MW</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~5.0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~3.5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6"/>
                  </a:ext>
                </a:extLst>
              </a:tr>
              <a:tr h="242585">
                <a:tc>
                  <a:txBody>
                    <a:bodyPr/>
                    <a:lstStyle/>
                    <a:p>
                      <a:r>
                        <a:rPr kumimoji="1" lang="en-US" altLang="ja-JP" sz="1600" dirty="0">
                          <a:latin typeface="Calibri" panose="020F0502020204030204" pitchFamily="34" charset="0"/>
                        </a:rPr>
                        <a:t>Total RF</a:t>
                      </a:r>
                      <a:r>
                        <a:rPr kumimoji="1" lang="en-US" altLang="ja-JP" sz="1600" baseline="0" dirty="0">
                          <a:latin typeface="Calibri" panose="020F0502020204030204" pitchFamily="34" charset="0"/>
                        </a:rPr>
                        <a:t> Voltage</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MV</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15.0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8.0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7"/>
                  </a:ext>
                </a:extLst>
              </a:tr>
              <a:tr h="24034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SCC</a:t>
                      </a:r>
                    </a:p>
                  </a:txBody>
                  <a:tcPr>
                    <a:solidFill>
                      <a:srgbClr val="00FFFF"/>
                    </a:solidFill>
                  </a:tcPr>
                </a:tc>
                <a:tc>
                  <a:txBody>
                    <a:bodyPr/>
                    <a:lstStyle/>
                    <a:p>
                      <a:pPr algn="ctr"/>
                      <a:r>
                        <a:rPr kumimoji="1" lang="en-US" altLang="ja-JP" sz="1600" dirty="0">
                          <a:latin typeface="Calibri" panose="020F0502020204030204" pitchFamily="34" charset="0"/>
                        </a:rPr>
                        <a:t>ARES</a:t>
                      </a:r>
                    </a:p>
                  </a:txBody>
                  <a:tcPr/>
                </a:tc>
                <a:extLst>
                  <a:ext uri="{0D108BD9-81ED-4DB2-BD59-A6C34878D82A}">
                    <a16:rowId xmlns="" xmlns:a16="http://schemas.microsoft.com/office/drawing/2014/main" val="10008"/>
                  </a:ext>
                </a:extLst>
              </a:tr>
              <a:tr h="24258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kumimoji="1" lang="en-US" altLang="ja-JP" sz="1600" dirty="0">
                          <a:latin typeface="Calibri" panose="020F0502020204030204" pitchFamily="34" charset="0"/>
                        </a:rPr>
                        <a:t>Number of Cavities</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10</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2</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9"/>
                  </a:ext>
                </a:extLst>
              </a:tr>
              <a:tr h="242585">
                <a:tc>
                  <a:txBody>
                    <a:bodyPr/>
                    <a:lstStyle/>
                    <a:p>
                      <a:r>
                        <a:rPr kumimoji="1" lang="en-US" altLang="ja-JP" sz="1600" dirty="0">
                          <a:latin typeface="Calibri" panose="020F0502020204030204" pitchFamily="34" charset="0"/>
                        </a:rPr>
                        <a:t>Klystron : Cavity</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0"/>
                  </a:ext>
                </a:extLst>
              </a:tr>
              <a:tr h="242585">
                <a:tc>
                  <a:txBody>
                    <a:bodyPr/>
                    <a:lstStyle/>
                    <a:p>
                      <a:r>
                        <a:rPr kumimoji="1" lang="en-US" altLang="ja-JP" sz="1600" dirty="0">
                          <a:latin typeface="Calibri" panose="020F0502020204030204" pitchFamily="34" charset="0"/>
                        </a:rPr>
                        <a:t>RF Voltage (Max.)</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MV/cav.</a:t>
                      </a:r>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hMerge="1">
                  <a:txBody>
                    <a:bodyPr/>
                    <a:lstStyle/>
                    <a:p>
                      <a:pPr algn="ct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1.5</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1"/>
                  </a:ext>
                </a:extLst>
              </a:tr>
              <a:tr h="242585">
                <a:tc>
                  <a:txBody>
                    <a:bodyPr/>
                    <a:lstStyle/>
                    <a:p>
                      <a:r>
                        <a:rPr kumimoji="1" lang="en-US" altLang="ja-JP" sz="1600" dirty="0">
                          <a:latin typeface="Calibri" panose="020F0502020204030204" pitchFamily="34" charset="0"/>
                        </a:rPr>
                        <a:t>Beam Power (Max.)</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kW/cav.</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solidFill>
                            <a:srgbClr val="3333CC"/>
                          </a:solidFill>
                          <a:latin typeface="Calibri" panose="020F0502020204030204" pitchFamily="34" charset="0"/>
                        </a:rPr>
                        <a:t>400</a:t>
                      </a:r>
                      <a:endParaRPr kumimoji="1" lang="ja-JP" altLang="en-US" sz="1600" dirty="0">
                        <a:solidFill>
                          <a:srgbClr val="3333CC"/>
                        </a:solidFill>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2"/>
                  </a:ext>
                </a:extLst>
              </a:tr>
            </a:tbl>
          </a:graphicData>
        </a:graphic>
      </p:graphicFrame>
      <p:graphicFrame>
        <p:nvGraphicFramePr>
          <p:cNvPr id="3" name="表 2"/>
          <p:cNvGraphicFramePr>
            <a:graphicFrameLocks noGrp="1"/>
          </p:cNvGraphicFramePr>
          <p:nvPr>
            <p:extLst>
              <p:ext uri="{D42A27DB-BD31-4B8C-83A1-F6EECF244321}">
                <p14:modId xmlns="" xmlns:p14="http://schemas.microsoft.com/office/powerpoint/2010/main" val="3068151094"/>
              </p:ext>
            </p:extLst>
          </p:nvPr>
        </p:nvGraphicFramePr>
        <p:xfrm>
          <a:off x="4411340" y="1196752"/>
          <a:ext cx="3257004" cy="4358640"/>
        </p:xfrm>
        <a:graphic>
          <a:graphicData uri="http://schemas.openxmlformats.org/drawingml/2006/table">
            <a:tbl>
              <a:tblPr firstRow="1" bandRow="1">
                <a:tableStyleId>{93296810-A885-4BE3-A3E7-6D5BEEA58F35}</a:tableStyleId>
              </a:tblPr>
              <a:tblGrid>
                <a:gridCol w="814251">
                  <a:extLst>
                    <a:ext uri="{9D8B030D-6E8A-4147-A177-3AD203B41FA5}">
                      <a16:colId xmlns="" xmlns:a16="http://schemas.microsoft.com/office/drawing/2014/main" val="20000"/>
                    </a:ext>
                  </a:extLst>
                </a:gridCol>
                <a:gridCol w="814251">
                  <a:extLst>
                    <a:ext uri="{9D8B030D-6E8A-4147-A177-3AD203B41FA5}">
                      <a16:colId xmlns="" xmlns:a16="http://schemas.microsoft.com/office/drawing/2014/main" val="20001"/>
                    </a:ext>
                  </a:extLst>
                </a:gridCol>
                <a:gridCol w="814251">
                  <a:extLst>
                    <a:ext uri="{9D8B030D-6E8A-4147-A177-3AD203B41FA5}">
                      <a16:colId xmlns="" xmlns:a16="http://schemas.microsoft.com/office/drawing/2014/main" val="20002"/>
                    </a:ext>
                  </a:extLst>
                </a:gridCol>
                <a:gridCol w="814251">
                  <a:extLst>
                    <a:ext uri="{9D8B030D-6E8A-4147-A177-3AD203B41FA5}">
                      <a16:colId xmlns="" xmlns:a16="http://schemas.microsoft.com/office/drawing/2014/main" val="20003"/>
                    </a:ext>
                  </a:extLst>
                </a:gridCol>
              </a:tblGrid>
              <a:tr h="205733">
                <a:tc gridSpan="4">
                  <a:txBody>
                    <a:bodyPr/>
                    <a:lstStyle/>
                    <a:p>
                      <a:pPr algn="ctr"/>
                      <a:r>
                        <a:rPr kumimoji="1" lang="en-US" altLang="ja-JP" sz="1600" dirty="0" err="1">
                          <a:latin typeface="Calibri" panose="020F0502020204030204" pitchFamily="34" charset="0"/>
                        </a:rPr>
                        <a:t>SuperKEKB</a:t>
                      </a:r>
                      <a:r>
                        <a:rPr kumimoji="1" lang="en-US" altLang="ja-JP" sz="1600" baseline="0" dirty="0">
                          <a:latin typeface="Calibri" panose="020F0502020204030204" pitchFamily="34" charset="0"/>
                        </a:rPr>
                        <a:t> (design)</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 xmlns:a16="http://schemas.microsoft.com/office/drawing/2014/main" val="10000"/>
                  </a:ext>
                </a:extLst>
              </a:tr>
              <a:tr h="205733">
                <a:tc gridSpan="2">
                  <a:txBody>
                    <a:bodyPr/>
                    <a:lstStyle/>
                    <a:p>
                      <a:pPr algn="ctr"/>
                      <a:r>
                        <a:rPr kumimoji="1" lang="en-US" altLang="ja-JP" sz="1600" dirty="0">
                          <a:latin typeface="Calibri" panose="020F0502020204030204" pitchFamily="34" charset="0"/>
                        </a:rPr>
                        <a:t>HER</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LER</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1"/>
                  </a:ext>
                </a:extLst>
              </a:tr>
              <a:tr h="205733">
                <a:tc gridSpan="2">
                  <a:txBody>
                    <a:bodyPr/>
                    <a:lstStyle/>
                    <a:p>
                      <a:pPr algn="ctr"/>
                      <a:r>
                        <a:rPr kumimoji="1" lang="en-US" altLang="ja-JP" sz="1600" dirty="0">
                          <a:latin typeface="Calibri" panose="020F0502020204030204" pitchFamily="34" charset="0"/>
                        </a:rPr>
                        <a:t>7.0</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4.0</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2"/>
                  </a:ext>
                </a:extLst>
              </a:tr>
              <a:tr h="205733">
                <a:tc gridSpan="2">
                  <a:txBody>
                    <a:bodyPr/>
                    <a:lstStyle/>
                    <a:p>
                      <a:pPr algn="ctr"/>
                      <a:r>
                        <a:rPr kumimoji="1" lang="en-US" altLang="ja-JP" sz="1600" dirty="0">
                          <a:solidFill>
                            <a:srgbClr val="FF0000"/>
                          </a:solidFill>
                          <a:latin typeface="Calibri" panose="020F0502020204030204" pitchFamily="34" charset="0"/>
                        </a:rPr>
                        <a:t>2.6</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solidFill>
                            <a:srgbClr val="FF0000"/>
                          </a:solidFill>
                          <a:latin typeface="Calibri" panose="020F0502020204030204" pitchFamily="34" charset="0"/>
                        </a:rPr>
                        <a:t>3.6</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3"/>
                  </a:ext>
                </a:extLst>
              </a:tr>
              <a:tr h="205733">
                <a:tc gridSpan="2">
                  <a:txBody>
                    <a:bodyPr/>
                    <a:lstStyle/>
                    <a:p>
                      <a:pPr algn="ctr"/>
                      <a:r>
                        <a:rPr kumimoji="1" lang="en-US" altLang="ja-JP" sz="1600" dirty="0">
                          <a:latin typeface="Calibri" panose="020F0502020204030204" pitchFamily="34" charset="0"/>
                        </a:rPr>
                        <a:t>2500</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2500</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4"/>
                  </a:ext>
                </a:extLst>
              </a:tr>
              <a:tr h="205733">
                <a:tc gridSpan="2">
                  <a:txBody>
                    <a:bodyPr/>
                    <a:lstStyle/>
                    <a:p>
                      <a:pPr algn="ctr"/>
                      <a:r>
                        <a:rPr kumimoji="1" lang="en-US" altLang="ja-JP" sz="1600" dirty="0">
                          <a:solidFill>
                            <a:srgbClr val="FF0000"/>
                          </a:solidFill>
                          <a:latin typeface="Calibri" panose="020F0502020204030204" pitchFamily="34" charset="0"/>
                        </a:rPr>
                        <a:t>5</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6</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5"/>
                  </a:ext>
                </a:extLst>
              </a:tr>
              <a:tr h="205733">
                <a:tc gridSpan="2">
                  <a:txBody>
                    <a:bodyPr/>
                    <a:lstStyle/>
                    <a:p>
                      <a:pPr algn="ctr"/>
                      <a:r>
                        <a:rPr kumimoji="1" lang="en-US" altLang="ja-JP" sz="1600" dirty="0">
                          <a:solidFill>
                            <a:srgbClr val="FF0000"/>
                          </a:solidFill>
                          <a:latin typeface="Calibri" panose="020F0502020204030204" pitchFamily="34" charset="0"/>
                        </a:rPr>
                        <a:t>8.0</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solidFill>
                            <a:srgbClr val="FF0000"/>
                          </a:solidFill>
                          <a:latin typeface="Calibri" panose="020F0502020204030204" pitchFamily="34" charset="0"/>
                        </a:rPr>
                        <a:t>8.3</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6"/>
                  </a:ext>
                </a:extLst>
              </a:tr>
              <a:tr h="205733">
                <a:tc gridSpan="2">
                  <a:txBody>
                    <a:bodyPr/>
                    <a:lstStyle/>
                    <a:p>
                      <a:pPr algn="ctr"/>
                      <a:r>
                        <a:rPr kumimoji="1" lang="en-US" altLang="ja-JP" sz="1600" dirty="0">
                          <a:latin typeface="Calibri" panose="020F0502020204030204" pitchFamily="34" charset="0"/>
                        </a:rPr>
                        <a:t>15.8</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9.4</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7"/>
                  </a:ext>
                </a:extLst>
              </a:tr>
              <a:tr h="205733">
                <a:tc>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SCC</a:t>
                      </a:r>
                      <a:endParaRPr kumimoji="1" lang="ja-JP" altLang="en-US" sz="1600" dirty="0">
                        <a:latin typeface="Calibri" panose="020F0502020204030204" pitchFamily="34" charset="0"/>
                      </a:endParaRPr>
                    </a:p>
                  </a:txBody>
                  <a:tcPr>
                    <a:solidFill>
                      <a:srgbClr val="00FFFF"/>
                    </a:solidFill>
                  </a:tcPr>
                </a:tc>
                <a:tc gridSpan="2">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8"/>
                  </a:ext>
                </a:extLst>
              </a:tr>
              <a:tr h="205733">
                <a:tc>
                  <a:txBody>
                    <a:bodyPr/>
                    <a:lstStyle/>
                    <a:p>
                      <a:pPr algn="ctr"/>
                      <a:r>
                        <a:rPr kumimoji="1" lang="en-US" altLang="ja-JP" sz="1600" dirty="0">
                          <a:latin typeface="Calibri" panose="020F0502020204030204" pitchFamily="34" charset="0"/>
                        </a:rPr>
                        <a:t>10</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14</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9"/>
                  </a:ext>
                </a:extLst>
              </a:tr>
              <a:tr h="205733">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0"/>
                  </a:ext>
                </a:extLst>
              </a:tr>
              <a:tr h="205733">
                <a:tc>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1.5</a:t>
                      </a:r>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hMerge="1">
                  <a:txBody>
                    <a:bodyPr/>
                    <a:lstStyle/>
                    <a:p>
                      <a:pPr algn="ct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1"/>
                  </a:ext>
                </a:extLst>
              </a:tr>
              <a:tr h="205733">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tc>
                <a:tc>
                  <a:txBody>
                    <a:bodyPr/>
                    <a:lstStyle/>
                    <a:p>
                      <a:pPr algn="ctr"/>
                      <a:r>
                        <a:rPr kumimoji="1" lang="en-US" altLang="ja-JP" sz="1600" dirty="0">
                          <a:solidFill>
                            <a:srgbClr val="3333CC"/>
                          </a:solidFill>
                          <a:latin typeface="Calibri" panose="020F0502020204030204" pitchFamily="34" charset="0"/>
                        </a:rPr>
                        <a:t>400</a:t>
                      </a:r>
                      <a:endParaRPr kumimoji="1" lang="ja-JP" altLang="en-US" sz="1600" dirty="0">
                        <a:solidFill>
                          <a:srgbClr val="3333CC"/>
                        </a:solidFill>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2"/>
                  </a:ext>
                </a:extLst>
              </a:tr>
            </a:tbl>
          </a:graphicData>
        </a:graphic>
      </p:graphicFrame>
      <p:sp>
        <p:nvSpPr>
          <p:cNvPr id="7" name="角丸四角形 6"/>
          <p:cNvSpPr/>
          <p:nvPr/>
        </p:nvSpPr>
        <p:spPr>
          <a:xfrm>
            <a:off x="5220072" y="3861048"/>
            <a:ext cx="864096" cy="172819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 xmlns:a16="http://schemas.microsoft.com/office/drawing/2014/main" id="{8FE83502-C731-4A2A-B97C-40ACD6DB20E9}"/>
              </a:ext>
            </a:extLst>
          </p:cNvPr>
          <p:cNvSpPr txBox="1"/>
          <p:nvPr/>
        </p:nvSpPr>
        <p:spPr>
          <a:xfrm>
            <a:off x="5076056" y="5661248"/>
            <a:ext cx="1928733" cy="338554"/>
          </a:xfrm>
          <a:prstGeom prst="rect">
            <a:avLst/>
          </a:prstGeom>
          <a:noFill/>
        </p:spPr>
        <p:txBody>
          <a:bodyPr wrap="none" rtlCol="0">
            <a:spAutoFit/>
          </a:bodyPr>
          <a:lstStyle/>
          <a:p>
            <a:r>
              <a:rPr lang="en-US" altLang="ja-JP" sz="1600" dirty="0" smtClean="0">
                <a:solidFill>
                  <a:srgbClr val="FF66FF"/>
                </a:solidFill>
                <a:latin typeface="HG創英角ﾎﾟｯﾌﾟ体" panose="040B0A09000000000000" pitchFamily="49" charset="-128"/>
                <a:ea typeface="HG創英角ﾎﾟｯﾌﾟ体" panose="040B0A09000000000000" pitchFamily="49" charset="-128"/>
              </a:rPr>
              <a:t>Normal operation </a:t>
            </a:r>
            <a:endParaRPr kumimoji="1" lang="ja-JP" altLang="en-US" sz="1600" dirty="0">
              <a:solidFill>
                <a:srgbClr val="FF66FF"/>
              </a:solidFill>
              <a:latin typeface="HG創英角ﾎﾟｯﾌﾟ体" panose="040B0A09000000000000" pitchFamily="49" charset="-128"/>
              <a:ea typeface="HG創英角ﾎﾟｯﾌﾟ体" panose="040B0A09000000000000" pitchFamily="49"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nvGraphicFramePr>
        <p:xfrm>
          <a:off x="2267744" y="1556792"/>
          <a:ext cx="4608512" cy="2225040"/>
        </p:xfrm>
        <a:graphic>
          <a:graphicData uri="http://schemas.openxmlformats.org/drawingml/2006/table">
            <a:tbl>
              <a:tblPr firstRow="1" bandRow="1">
                <a:tableStyleId>{5C22544A-7EE6-4342-B048-85BDC9FD1C3A}</a:tableStyleId>
              </a:tblPr>
              <a:tblGrid>
                <a:gridCol w="2044490">
                  <a:extLst>
                    <a:ext uri="{9D8B030D-6E8A-4147-A177-3AD203B41FA5}">
                      <a16:colId xmlns="" xmlns:a16="http://schemas.microsoft.com/office/drawing/2014/main" val="20000"/>
                    </a:ext>
                  </a:extLst>
                </a:gridCol>
                <a:gridCol w="1282011">
                  <a:extLst>
                    <a:ext uri="{9D8B030D-6E8A-4147-A177-3AD203B41FA5}">
                      <a16:colId xmlns="" xmlns:a16="http://schemas.microsoft.com/office/drawing/2014/main" val="20002"/>
                    </a:ext>
                  </a:extLst>
                </a:gridCol>
                <a:gridCol w="1282011"/>
              </a:tblGrid>
              <a:tr h="370840">
                <a:tc>
                  <a:txBody>
                    <a:bodyPr/>
                    <a:lstStyle/>
                    <a:p>
                      <a:r>
                        <a:rPr kumimoji="1" lang="en-US" altLang="ja-JP" dirty="0"/>
                        <a:t>Parameter</a:t>
                      </a:r>
                      <a:endParaRPr kumimoji="1" lang="ja-JP" altLang="en-US" dirty="0"/>
                    </a:p>
                  </a:txBody>
                  <a:tcPr/>
                </a:tc>
                <a:tc>
                  <a:txBody>
                    <a:bodyPr/>
                    <a:lstStyle/>
                    <a:p>
                      <a:r>
                        <a:rPr kumimoji="1" lang="en-US" altLang="ja-JP" dirty="0"/>
                        <a:t>Achieved</a:t>
                      </a:r>
                      <a:endParaRPr kumimoji="1" lang="ja-JP" altLang="en-US" dirty="0"/>
                    </a:p>
                  </a:txBody>
                  <a:tcPr/>
                </a:tc>
                <a:tc>
                  <a:txBody>
                    <a:bodyPr/>
                    <a:lstStyle/>
                    <a:p>
                      <a:r>
                        <a:rPr kumimoji="1" lang="en-US" altLang="ja-JP" dirty="0"/>
                        <a:t>Unit</a:t>
                      </a:r>
                      <a:endParaRPr kumimoji="1" lang="ja-JP" altLang="en-US" dirty="0"/>
                    </a:p>
                  </a:txBody>
                  <a:tcPr/>
                </a:tc>
                <a:extLst>
                  <a:ext uri="{0D108BD9-81ED-4DB2-BD59-A6C34878D82A}">
                    <a16:rowId xmlns="" xmlns:a16="http://schemas.microsoft.com/office/drawing/2014/main" val="10000"/>
                  </a:ext>
                </a:extLst>
              </a:tr>
              <a:tr h="370840">
                <a:tc>
                  <a:txBody>
                    <a:bodyPr/>
                    <a:lstStyle/>
                    <a:p>
                      <a:r>
                        <a:rPr kumimoji="1" lang="en-US" altLang="ja-JP" dirty="0"/>
                        <a:t>Beam Current</a:t>
                      </a:r>
                      <a:endParaRPr kumimoji="1" lang="ja-JP" altLang="en-US" dirty="0"/>
                    </a:p>
                  </a:txBody>
                  <a:tcPr/>
                </a:tc>
                <a:tc>
                  <a:txBody>
                    <a:bodyPr/>
                    <a:lstStyle/>
                    <a:p>
                      <a:r>
                        <a:rPr kumimoji="1" lang="en-US" altLang="ja-JP" dirty="0"/>
                        <a:t>0.94</a:t>
                      </a:r>
                      <a:endParaRPr kumimoji="1" lang="ja-JP" altLang="en-US" dirty="0"/>
                    </a:p>
                  </a:txBody>
                  <a:tcPr/>
                </a:tc>
                <a:tc>
                  <a:txBody>
                    <a:bodyPr/>
                    <a:lstStyle/>
                    <a:p>
                      <a:r>
                        <a:rPr kumimoji="1" lang="en-US" altLang="ja-JP" dirty="0"/>
                        <a:t>A</a:t>
                      </a:r>
                      <a:endParaRPr kumimoji="1" lang="ja-JP" altLang="en-US" dirty="0"/>
                    </a:p>
                  </a:txBody>
                  <a:tcPr/>
                </a:tc>
                <a:extLst>
                  <a:ext uri="{0D108BD9-81ED-4DB2-BD59-A6C34878D82A}">
                    <a16:rowId xmlns="" xmlns:a16="http://schemas.microsoft.com/office/drawing/2014/main" val="10001"/>
                  </a:ext>
                </a:extLst>
              </a:tr>
              <a:tr h="370840">
                <a:tc>
                  <a:txBody>
                    <a:bodyPr/>
                    <a:lstStyle/>
                    <a:p>
                      <a:r>
                        <a:rPr kumimoji="1" lang="en-US" altLang="ja-JP" dirty="0"/>
                        <a:t>Number of bunches</a:t>
                      </a:r>
                      <a:endParaRPr kumimoji="1" lang="ja-JP" altLang="en-US" dirty="0"/>
                    </a:p>
                  </a:txBody>
                  <a:tcPr/>
                </a:tc>
                <a:tc>
                  <a:txBody>
                    <a:bodyPr/>
                    <a:lstStyle/>
                    <a:p>
                      <a:r>
                        <a:rPr kumimoji="1" lang="en-US" altLang="ja-JP" dirty="0"/>
                        <a:t>1576</a:t>
                      </a:r>
                      <a:endParaRPr kumimoji="1" lang="ja-JP" altLang="en-US" dirty="0"/>
                    </a:p>
                  </a:txBody>
                  <a:tcPr/>
                </a:tc>
                <a:tc>
                  <a:txBody>
                    <a:bodyPr/>
                    <a:lstStyle/>
                    <a:p>
                      <a:endParaRPr kumimoji="1" lang="ja-JP" altLang="en-US" dirty="0"/>
                    </a:p>
                  </a:txBody>
                  <a:tcPr/>
                </a:tc>
                <a:extLst>
                  <a:ext uri="{0D108BD9-81ED-4DB2-BD59-A6C34878D82A}">
                    <a16:rowId xmlns="" xmlns:a16="http://schemas.microsoft.com/office/drawing/2014/main" val="10002"/>
                  </a:ext>
                </a:extLst>
              </a:tr>
              <a:tr h="370840">
                <a:tc>
                  <a:txBody>
                    <a:bodyPr/>
                    <a:lstStyle/>
                    <a:p>
                      <a:r>
                        <a:rPr kumimoji="1" lang="en-US" altLang="ja-JP" dirty="0"/>
                        <a:t>Number of cavities</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8</a:t>
                      </a:r>
                      <a:endParaRPr kumimoji="1" lang="ja-JP" altLang="en-US" dirty="0"/>
                    </a:p>
                  </a:txBody>
                  <a:tcPr/>
                </a:tc>
                <a:tc>
                  <a:txBody>
                    <a:bodyPr/>
                    <a:lstStyle/>
                    <a:p>
                      <a:endParaRPr kumimoji="1" lang="ja-JP" altLang="en-US" dirty="0"/>
                    </a:p>
                  </a:txBody>
                  <a:tcPr/>
                </a:tc>
                <a:extLst>
                  <a:ext uri="{0D108BD9-81ED-4DB2-BD59-A6C34878D82A}">
                    <a16:rowId xmlns="" xmlns:a16="http://schemas.microsoft.com/office/drawing/2014/main" val="10003"/>
                  </a:ext>
                </a:extLst>
              </a:tr>
              <a:tr h="370840">
                <a:tc>
                  <a:txBody>
                    <a:bodyPr/>
                    <a:lstStyle/>
                    <a:p>
                      <a:r>
                        <a:rPr kumimoji="1" lang="en-US" altLang="ja-JP" dirty="0"/>
                        <a:t>RF Voltage</a:t>
                      </a:r>
                      <a:endParaRPr kumimoji="1" lang="ja-JP"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1.35</a:t>
                      </a:r>
                      <a:endParaRPr kumimoji="1" lang="ja-JP" altLang="en-US" dirty="0"/>
                    </a:p>
                  </a:txBody>
                  <a:tcPr/>
                </a:tc>
                <a:tc>
                  <a:txBody>
                    <a:bodyPr/>
                    <a:lstStyle/>
                    <a:p>
                      <a:r>
                        <a:rPr kumimoji="1" lang="en-US" altLang="ja-JP" dirty="0"/>
                        <a:t>MV/</a:t>
                      </a:r>
                      <a:r>
                        <a:rPr kumimoji="1" lang="en-US" altLang="ja-JP" dirty="0" err="1"/>
                        <a:t>cav</a:t>
                      </a:r>
                      <a:endParaRPr kumimoji="1" lang="ja-JP" altLang="en-US" dirty="0"/>
                    </a:p>
                  </a:txBody>
                  <a:tcPr/>
                </a:tc>
                <a:extLst>
                  <a:ext uri="{0D108BD9-81ED-4DB2-BD59-A6C34878D82A}">
                    <a16:rowId xmlns="" xmlns:a16="http://schemas.microsoft.com/office/drawing/2014/main" val="10004"/>
                  </a:ext>
                </a:extLst>
              </a:tr>
              <a:tr h="370840">
                <a:tc>
                  <a:txBody>
                    <a:bodyPr/>
                    <a:lstStyle/>
                    <a:p>
                      <a:r>
                        <a:rPr kumimoji="1" lang="en-US" altLang="ja-JP" dirty="0"/>
                        <a:t>Beam power</a:t>
                      </a:r>
                      <a:endParaRPr kumimoji="1" lang="ja-JP" altLang="en-US" dirty="0"/>
                    </a:p>
                  </a:txBody>
                  <a:tcPr/>
                </a:tc>
                <a:tc>
                  <a:txBody>
                    <a:bodyPr/>
                    <a:lstStyle/>
                    <a:p>
                      <a:r>
                        <a:rPr kumimoji="1" lang="en-US" altLang="ja-JP" dirty="0"/>
                        <a:t>~180</a:t>
                      </a:r>
                      <a:endParaRPr kumimoji="1" lang="ja-JP" altLang="en-US" dirty="0"/>
                    </a:p>
                  </a:txBody>
                  <a:tcPr/>
                </a:tc>
                <a:tc>
                  <a:txBody>
                    <a:bodyPr/>
                    <a:lstStyle/>
                    <a:p>
                      <a:r>
                        <a:rPr kumimoji="1" lang="en-US" altLang="ja-JP" dirty="0"/>
                        <a:t>kW/</a:t>
                      </a:r>
                      <a:r>
                        <a:rPr kumimoji="1" lang="en-US" altLang="ja-JP" dirty="0" err="1"/>
                        <a:t>cav</a:t>
                      </a:r>
                      <a:endParaRPr kumimoji="1" lang="ja-JP" altLang="en-US" dirty="0"/>
                    </a:p>
                  </a:txBody>
                  <a:tcPr/>
                </a:tc>
                <a:extLst>
                  <a:ext uri="{0D108BD9-81ED-4DB2-BD59-A6C34878D82A}">
                    <a16:rowId xmlns="" xmlns:a16="http://schemas.microsoft.com/office/drawing/2014/main" val="10005"/>
                  </a:ext>
                </a:extLst>
              </a:tr>
            </a:tbl>
          </a:graphicData>
        </a:graphic>
      </p:graphicFrame>
      <p:sp>
        <p:nvSpPr>
          <p:cNvPr id="3" name="タイトル 2"/>
          <p:cNvSpPr>
            <a:spLocks noGrp="1"/>
          </p:cNvSpPr>
          <p:nvPr>
            <p:ph type="title"/>
          </p:nvPr>
        </p:nvSpPr>
        <p:spPr/>
        <p:txBody>
          <a:bodyPr>
            <a:normAutofit/>
          </a:bodyPr>
          <a:lstStyle/>
          <a:p>
            <a:r>
              <a:rPr kumimoji="1" lang="en-US" altLang="ja-JP" sz="2400" dirty="0"/>
              <a:t>Achieved parameters</a:t>
            </a:r>
            <a:endParaRPr kumimoji="1" lang="ja-JP" alt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a:t>S</a:t>
            </a:r>
            <a:r>
              <a:rPr kumimoji="1" lang="en-US" altLang="ja-JP" sz="2800" dirty="0"/>
              <a:t>ummary</a:t>
            </a:r>
            <a:endParaRPr kumimoji="1" lang="ja-JP" altLang="en-US" sz="2800" dirty="0"/>
          </a:p>
        </p:txBody>
      </p:sp>
      <p:sp>
        <p:nvSpPr>
          <p:cNvPr id="3" name="コンテンツ プレースホルダ 2"/>
          <p:cNvSpPr>
            <a:spLocks noGrp="1"/>
          </p:cNvSpPr>
          <p:nvPr>
            <p:ph idx="1"/>
          </p:nvPr>
        </p:nvSpPr>
        <p:spPr/>
        <p:txBody>
          <a:bodyPr>
            <a:noAutofit/>
          </a:bodyPr>
          <a:lstStyle/>
          <a:p>
            <a:r>
              <a:rPr kumimoji="1" lang="en-US" altLang="ja-JP" sz="1600" dirty="0"/>
              <a:t>RPO developed for </a:t>
            </a:r>
            <a:r>
              <a:rPr kumimoji="1" lang="en-US" altLang="ja-JP" sz="1600" dirty="0" err="1"/>
              <a:t>SuperKEKB</a:t>
            </a:r>
            <a:r>
              <a:rPr kumimoji="1" lang="en-US" altLang="ja-JP" sz="1600" dirty="0"/>
              <a:t> operation</a:t>
            </a:r>
          </a:p>
          <a:p>
            <a:pPr lvl="1"/>
            <a:r>
              <a:rPr lang="en-US" altLang="ja-JP" sz="1600" dirty="0" smtClean="0"/>
              <a:t>For the </a:t>
            </a:r>
            <a:r>
              <a:rPr lang="en-US" altLang="ja-JP" sz="1600" dirty="0"/>
              <a:t>l</a:t>
            </a:r>
            <a:r>
              <a:rPr lang="en-US" altLang="ja-JP" sz="1600" dirty="0" smtClean="0"/>
              <a:t>ow total RF </a:t>
            </a:r>
            <a:r>
              <a:rPr lang="en-US" altLang="ja-JP" sz="1600" dirty="0"/>
              <a:t>voltage and high beam power operation</a:t>
            </a:r>
          </a:p>
          <a:p>
            <a:r>
              <a:rPr lang="en-US" altLang="ja-JP" sz="1600" dirty="0" smtClean="0"/>
              <a:t>Advantages </a:t>
            </a:r>
            <a:r>
              <a:rPr lang="en-US" altLang="ja-JP" sz="1600" dirty="0"/>
              <a:t>of RPO</a:t>
            </a:r>
          </a:p>
          <a:p>
            <a:pPr lvl="1"/>
            <a:r>
              <a:rPr lang="en-US" altLang="ja-JP" sz="1600" dirty="0"/>
              <a:t>Each cavity can have high voltage</a:t>
            </a:r>
          </a:p>
          <a:p>
            <a:pPr lvl="1"/>
            <a:r>
              <a:rPr kumimoji="1" lang="en-US" altLang="ja-JP" sz="1600" dirty="0"/>
              <a:t>Each cavity can have equal beam power</a:t>
            </a:r>
          </a:p>
          <a:p>
            <a:pPr lvl="1"/>
            <a:r>
              <a:rPr lang="en-US" altLang="ja-JP" sz="1600" dirty="0"/>
              <a:t>No need to modify external Q</a:t>
            </a:r>
          </a:p>
          <a:p>
            <a:r>
              <a:rPr kumimoji="1" lang="en-US" altLang="ja-JP" sz="1600" dirty="0"/>
              <a:t>Beam study of RPO</a:t>
            </a:r>
          </a:p>
          <a:p>
            <a:pPr lvl="1"/>
            <a:r>
              <a:rPr lang="en-US" altLang="ja-JP" sz="1600" dirty="0" smtClean="0"/>
              <a:t>RPO applicable</a:t>
            </a:r>
          </a:p>
          <a:p>
            <a:pPr lvl="1"/>
            <a:r>
              <a:rPr lang="en-US" altLang="ja-JP" sz="1600" dirty="0" smtClean="0"/>
              <a:t>Reverse phase cavity can share equal beam power</a:t>
            </a:r>
            <a:endParaRPr lang="en-US" altLang="ja-JP" sz="1600" dirty="0"/>
          </a:p>
          <a:p>
            <a:pPr lvl="1"/>
            <a:r>
              <a:rPr lang="en-US" altLang="ja-JP" sz="1600" dirty="0"/>
              <a:t>No change in </a:t>
            </a:r>
            <a:r>
              <a:rPr lang="en-US" altLang="ja-JP" sz="1600" dirty="0" err="1"/>
              <a:t>νs</a:t>
            </a:r>
            <a:r>
              <a:rPr lang="en-US" altLang="ja-JP" sz="1600" dirty="0"/>
              <a:t> and </a:t>
            </a:r>
            <a:r>
              <a:rPr lang="en-US" altLang="ja-JP" sz="1600" dirty="0" err="1" smtClean="0"/>
              <a:t>σz</a:t>
            </a:r>
            <a:endParaRPr lang="en-US" altLang="ja-JP" sz="1600" dirty="0"/>
          </a:p>
          <a:p>
            <a:pPr lvl="1"/>
            <a:r>
              <a:rPr kumimoji="1" lang="en-US" altLang="ja-JP" sz="1600" dirty="0"/>
              <a:t>Increase of </a:t>
            </a:r>
            <a:r>
              <a:rPr kumimoji="1" lang="en-US" altLang="ja-JP" sz="1600" dirty="0" err="1"/>
              <a:t>Vc</a:t>
            </a:r>
            <a:r>
              <a:rPr kumimoji="1" lang="en-US" altLang="ja-JP" sz="1600" dirty="0"/>
              <a:t> </a:t>
            </a:r>
            <a:r>
              <a:rPr kumimoji="1" lang="en-US" altLang="ja-JP" sz="1600" dirty="0" smtClean="0"/>
              <a:t>at </a:t>
            </a:r>
            <a:r>
              <a:rPr kumimoji="1" lang="en-US" altLang="ja-JP" sz="1600" dirty="0"/>
              <a:t>cavity trip </a:t>
            </a:r>
            <a:r>
              <a:rPr kumimoji="1" lang="en-US" altLang="ja-JP" sz="1600" dirty="0" smtClean="0"/>
              <a:t>but acceptable</a:t>
            </a:r>
            <a:endParaRPr kumimoji="1" lang="en-US" altLang="ja-JP" sz="1600" dirty="0"/>
          </a:p>
          <a:p>
            <a:pPr lvl="1"/>
            <a:r>
              <a:rPr lang="en-US" altLang="ja-JP" sz="1600" dirty="0"/>
              <a:t>Successfully operated at 1.2A for 5 days</a:t>
            </a:r>
          </a:p>
          <a:p>
            <a:r>
              <a:rPr kumimoji="1" lang="en-US" altLang="ja-JP" sz="1600" dirty="0"/>
              <a:t>Present </a:t>
            </a:r>
            <a:r>
              <a:rPr kumimoji="1" lang="en-US" altLang="ja-JP" sz="1600" dirty="0" err="1"/>
              <a:t>SuperKEKB</a:t>
            </a:r>
            <a:r>
              <a:rPr kumimoji="1" lang="en-US" altLang="ja-JP" sz="1600" dirty="0"/>
              <a:t> parameters</a:t>
            </a:r>
          </a:p>
          <a:p>
            <a:pPr lvl="1"/>
            <a:r>
              <a:rPr lang="en-US" altLang="ja-JP" sz="1600" dirty="0"/>
              <a:t>High RF voltage because of lattice design change</a:t>
            </a:r>
          </a:p>
          <a:p>
            <a:pPr lvl="1"/>
            <a:r>
              <a:rPr kumimoji="1" lang="en-US" altLang="ja-JP" sz="1600" dirty="0"/>
              <a:t>No need for RPO</a:t>
            </a:r>
            <a:r>
              <a:rPr lang="en-US" altLang="ja-JP" sz="1600" dirty="0"/>
              <a:t> at present operation</a:t>
            </a:r>
          </a:p>
          <a:p>
            <a:pPr lvl="1"/>
            <a:r>
              <a:rPr lang="en-US" altLang="ja-JP" sz="1600" dirty="0"/>
              <a:t>Reserve RPO for future option </a:t>
            </a:r>
            <a:endParaRPr kumimoji="1" lang="en-US" altLang="ja-JP"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309C02E-A7ED-4AF5-9C48-06CC79A09FDA}"/>
              </a:ext>
            </a:extLst>
          </p:cNvPr>
          <p:cNvSpPr>
            <a:spLocks noGrp="1"/>
          </p:cNvSpPr>
          <p:nvPr>
            <p:ph type="title"/>
          </p:nvPr>
        </p:nvSpPr>
        <p:spPr>
          <a:xfrm>
            <a:off x="0" y="0"/>
            <a:ext cx="7543800" cy="923544"/>
          </a:xfrm>
        </p:spPr>
        <p:txBody>
          <a:bodyPr/>
          <a:lstStyle/>
          <a:p>
            <a:r>
              <a:rPr kumimoji="1" lang="en-US" altLang="ja-JP" dirty="0"/>
              <a:t>Super KEKB RF system</a:t>
            </a:r>
            <a:r>
              <a:rPr lang="ja-JP" altLang="en-US" dirty="0"/>
              <a:t> </a:t>
            </a:r>
            <a:r>
              <a:rPr lang="en-US" altLang="ja-JP" dirty="0"/>
              <a:t>(2020.7)</a:t>
            </a:r>
            <a:endParaRPr kumimoji="1" lang="ja-JP" altLang="en-US" dirty="0"/>
          </a:p>
        </p:txBody>
      </p:sp>
      <p:sp>
        <p:nvSpPr>
          <p:cNvPr id="3" name="コンテンツ プレースホルダー 2">
            <a:extLst>
              <a:ext uri="{FF2B5EF4-FFF2-40B4-BE49-F238E27FC236}">
                <a16:creationId xmlns="" xmlns:a16="http://schemas.microsoft.com/office/drawing/2014/main" id="{C456DDCF-0CF1-4E78-A06C-12F3B72CF0AE}"/>
              </a:ext>
            </a:extLst>
          </p:cNvPr>
          <p:cNvSpPr>
            <a:spLocks noGrp="1"/>
          </p:cNvSpPr>
          <p:nvPr>
            <p:ph idx="1"/>
          </p:nvPr>
        </p:nvSpPr>
        <p:spPr>
          <a:xfrm>
            <a:off x="6547539" y="1094618"/>
            <a:ext cx="2596461" cy="5077582"/>
          </a:xfrm>
        </p:spPr>
        <p:txBody>
          <a:bodyPr/>
          <a:lstStyle/>
          <a:p>
            <a:r>
              <a:rPr lang="ja-JP" altLang="en-US" dirty="0"/>
              <a:t>前回の運転と比較して</a:t>
            </a:r>
            <a:r>
              <a:rPr lang="en-US" altLang="ja-JP" dirty="0"/>
              <a:t>RF</a:t>
            </a:r>
            <a:r>
              <a:rPr lang="ja-JP" altLang="en-US" dirty="0"/>
              <a:t>関連の大きなアップグレード、システム変更はなし。</a:t>
            </a:r>
            <a:endParaRPr lang="en-US" altLang="ja-JP" dirty="0"/>
          </a:p>
          <a:p>
            <a:endParaRPr lang="en-US" altLang="ja-JP" dirty="0"/>
          </a:p>
          <a:p>
            <a:endParaRPr kumimoji="1" lang="en-US" altLang="ja-JP" dirty="0"/>
          </a:p>
        </p:txBody>
      </p:sp>
      <p:sp>
        <p:nvSpPr>
          <p:cNvPr id="4" name="スライド番号プレースホルダー 3">
            <a:extLst>
              <a:ext uri="{FF2B5EF4-FFF2-40B4-BE49-F238E27FC236}">
                <a16:creationId xmlns="" xmlns:a16="http://schemas.microsoft.com/office/drawing/2014/main" id="{05FA77A2-654C-4717-9F2D-D45513074014}"/>
              </a:ext>
            </a:extLst>
          </p:cNvPr>
          <p:cNvSpPr>
            <a:spLocks noGrp="1"/>
          </p:cNvSpPr>
          <p:nvPr>
            <p:ph type="sldNum" sz="quarter" idx="12"/>
          </p:nvPr>
        </p:nvSpPr>
        <p:spPr/>
        <p:txBody>
          <a:bodyPr/>
          <a:lstStyle/>
          <a:p>
            <a:fld id="{97BF36AB-B753-49FB-A78C-FCDB3D220735}" type="slidenum">
              <a:rPr kumimoji="1" lang="ja-JP" altLang="en-US" smtClean="0"/>
              <a:pPr/>
              <a:t>27</a:t>
            </a:fld>
            <a:endParaRPr kumimoji="1" lang="ja-JP" altLang="en-US"/>
          </a:p>
        </p:txBody>
      </p:sp>
      <p:pic>
        <p:nvPicPr>
          <p:cNvPr id="6" name="図 5">
            <a:extLst>
              <a:ext uri="{FF2B5EF4-FFF2-40B4-BE49-F238E27FC236}">
                <a16:creationId xmlns="" xmlns:a16="http://schemas.microsoft.com/office/drawing/2014/main" id="{F5CE2204-5DF7-4C19-9238-3526E0FB98E6}"/>
              </a:ext>
            </a:extLst>
          </p:cNvPr>
          <p:cNvPicPr>
            <a:picLocks noChangeAspect="1"/>
          </p:cNvPicPr>
          <p:nvPr/>
        </p:nvPicPr>
        <p:blipFill>
          <a:blip r:embed="rId2" cstate="print"/>
          <a:stretch>
            <a:fillRect/>
          </a:stretch>
        </p:blipFill>
        <p:spPr>
          <a:xfrm>
            <a:off x="113577" y="1195202"/>
            <a:ext cx="6555238" cy="5077582"/>
          </a:xfrm>
          <a:prstGeom prst="rect">
            <a:avLst/>
          </a:prstGeom>
        </p:spPr>
      </p:pic>
      <p:sp>
        <p:nvSpPr>
          <p:cNvPr id="5" name="テキスト ボックス 4">
            <a:extLst>
              <a:ext uri="{FF2B5EF4-FFF2-40B4-BE49-F238E27FC236}">
                <a16:creationId xmlns="" xmlns:a16="http://schemas.microsoft.com/office/drawing/2014/main" id="{5C3C8B17-9415-41B6-92D7-AA1E5211F1C7}"/>
              </a:ext>
            </a:extLst>
          </p:cNvPr>
          <p:cNvSpPr txBox="1"/>
          <p:nvPr/>
        </p:nvSpPr>
        <p:spPr>
          <a:xfrm>
            <a:off x="905934" y="5924379"/>
            <a:ext cx="1407758" cy="369332"/>
          </a:xfrm>
          <a:prstGeom prst="rect">
            <a:avLst/>
          </a:prstGeom>
          <a:noFill/>
        </p:spPr>
        <p:txBody>
          <a:bodyPr wrap="none" rtlCol="0">
            <a:spAutoFit/>
          </a:bodyPr>
          <a:lstStyle/>
          <a:p>
            <a:r>
              <a:rPr kumimoji="1" lang="en-US" altLang="ja-JP" dirty="0"/>
              <a:t>D08-E2</a:t>
            </a:r>
            <a:r>
              <a:rPr kumimoji="1" lang="ja-JP" altLang="en-US" dirty="0"/>
              <a:t>↔</a:t>
            </a:r>
            <a:r>
              <a:rPr kumimoji="1" lang="en-US" altLang="ja-JP" dirty="0"/>
              <a:t>A1</a:t>
            </a:r>
            <a:endParaRPr kumimoji="1" lang="ja-JP" altLang="en-US" dirty="0"/>
          </a:p>
        </p:txBody>
      </p:sp>
      <p:sp>
        <p:nvSpPr>
          <p:cNvPr id="8" name="テキスト ボックス 7">
            <a:extLst>
              <a:ext uri="{FF2B5EF4-FFF2-40B4-BE49-F238E27FC236}">
                <a16:creationId xmlns="" xmlns:a16="http://schemas.microsoft.com/office/drawing/2014/main" id="{4E5E19BA-2771-439B-A459-52A06CB1C625}"/>
              </a:ext>
            </a:extLst>
          </p:cNvPr>
          <p:cNvSpPr txBox="1"/>
          <p:nvPr/>
        </p:nvSpPr>
        <p:spPr>
          <a:xfrm>
            <a:off x="3598906" y="5555047"/>
            <a:ext cx="1407758" cy="369332"/>
          </a:xfrm>
          <a:prstGeom prst="rect">
            <a:avLst/>
          </a:prstGeom>
          <a:noFill/>
        </p:spPr>
        <p:txBody>
          <a:bodyPr wrap="none" rtlCol="0">
            <a:spAutoFit/>
          </a:bodyPr>
          <a:lstStyle/>
          <a:p>
            <a:r>
              <a:rPr kumimoji="1" lang="en-US" altLang="ja-JP" dirty="0"/>
              <a:t>D07-A1</a:t>
            </a:r>
            <a:r>
              <a:rPr kumimoji="1" lang="ja-JP" altLang="en-US" dirty="0"/>
              <a:t>↔</a:t>
            </a:r>
            <a:r>
              <a:rPr kumimoji="1" lang="en-US" altLang="ja-JP" dirty="0"/>
              <a:t>E2</a:t>
            </a:r>
            <a:endParaRPr kumimoji="1" lang="ja-JP" altLang="en-US" dirty="0"/>
          </a:p>
        </p:txBody>
      </p:sp>
      <p:sp>
        <p:nvSpPr>
          <p:cNvPr id="10" name="テキスト ボックス 9">
            <a:extLst>
              <a:ext uri="{FF2B5EF4-FFF2-40B4-BE49-F238E27FC236}">
                <a16:creationId xmlns="" xmlns:a16="http://schemas.microsoft.com/office/drawing/2014/main" id="{98044535-B68B-4686-AADF-10B350970F63}"/>
              </a:ext>
            </a:extLst>
          </p:cNvPr>
          <p:cNvSpPr txBox="1"/>
          <p:nvPr/>
        </p:nvSpPr>
        <p:spPr>
          <a:xfrm>
            <a:off x="5997717" y="4561204"/>
            <a:ext cx="737702" cy="369332"/>
          </a:xfrm>
          <a:prstGeom prst="rect">
            <a:avLst/>
          </a:prstGeom>
          <a:noFill/>
        </p:spPr>
        <p:txBody>
          <a:bodyPr wrap="none" rtlCol="0">
            <a:spAutoFit/>
          </a:bodyPr>
          <a:lstStyle/>
          <a:p>
            <a:r>
              <a:rPr kumimoji="1" lang="en-US" altLang="ja-JP" dirty="0"/>
              <a:t>D05-F</a:t>
            </a:r>
            <a:endParaRPr kumimoji="1" lang="ja-JP" altLang="en-US" dirty="0"/>
          </a:p>
        </p:txBody>
      </p:sp>
      <p:sp>
        <p:nvSpPr>
          <p:cNvPr id="12" name="テキスト ボックス 11">
            <a:extLst>
              <a:ext uri="{FF2B5EF4-FFF2-40B4-BE49-F238E27FC236}">
                <a16:creationId xmlns="" xmlns:a16="http://schemas.microsoft.com/office/drawing/2014/main" id="{06DA0F5E-1F88-43D2-AB7A-4B0113006535}"/>
              </a:ext>
            </a:extLst>
          </p:cNvPr>
          <p:cNvSpPr txBox="1"/>
          <p:nvPr/>
        </p:nvSpPr>
        <p:spPr>
          <a:xfrm>
            <a:off x="4789377" y="2234201"/>
            <a:ext cx="776175" cy="369332"/>
          </a:xfrm>
          <a:prstGeom prst="rect">
            <a:avLst/>
          </a:prstGeom>
          <a:noFill/>
        </p:spPr>
        <p:txBody>
          <a:bodyPr wrap="none" rtlCol="0">
            <a:spAutoFit/>
          </a:bodyPr>
          <a:lstStyle/>
          <a:p>
            <a:r>
              <a:rPr kumimoji="1" lang="en-US" altLang="ja-JP" dirty="0"/>
              <a:t>D04-H</a:t>
            </a:r>
            <a:endParaRPr kumimoji="1" lang="ja-JP" altLang="en-US" dirty="0"/>
          </a:p>
        </p:txBody>
      </p:sp>
      <p:cxnSp>
        <p:nvCxnSpPr>
          <p:cNvPr id="14" name="直線矢印コネクタ 13">
            <a:extLst>
              <a:ext uri="{FF2B5EF4-FFF2-40B4-BE49-F238E27FC236}">
                <a16:creationId xmlns="" xmlns:a16="http://schemas.microsoft.com/office/drawing/2014/main" id="{3C230F38-7DBD-46C2-9E9C-E9A4E84E30D4}"/>
              </a:ext>
            </a:extLst>
          </p:cNvPr>
          <p:cNvCxnSpPr>
            <a:cxnSpLocks/>
            <a:stCxn id="12" idx="3"/>
          </p:cNvCxnSpPr>
          <p:nvPr/>
        </p:nvCxnSpPr>
        <p:spPr>
          <a:xfrm flipV="1">
            <a:off x="5565552" y="2034748"/>
            <a:ext cx="186519" cy="384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 xmlns:a16="http://schemas.microsoft.com/office/drawing/2014/main" id="{F00BD18C-0019-4C1B-8072-53DFBEC64D01}"/>
              </a:ext>
            </a:extLst>
          </p:cNvPr>
          <p:cNvSpPr txBox="1"/>
          <p:nvPr/>
        </p:nvSpPr>
        <p:spPr>
          <a:xfrm>
            <a:off x="113576" y="6409626"/>
            <a:ext cx="5066515" cy="369332"/>
          </a:xfrm>
          <a:prstGeom prst="rect">
            <a:avLst/>
          </a:prstGeom>
          <a:noFill/>
        </p:spPr>
        <p:txBody>
          <a:bodyPr wrap="none" rtlCol="0">
            <a:spAutoFit/>
          </a:bodyPr>
          <a:lstStyle/>
          <a:p>
            <a:r>
              <a:rPr kumimoji="1" lang="ja-JP" altLang="en-US" dirty="0"/>
              <a:t>直線部に近い方から、</a:t>
            </a:r>
            <a:r>
              <a:rPr kumimoji="1" lang="en-US" altLang="ja-JP" dirty="0"/>
              <a:t>A,B,C,,,,</a:t>
            </a:r>
            <a:r>
              <a:rPr kumimoji="1" lang="ja-JP" altLang="en-US" dirty="0"/>
              <a:t>空洞と名付けている </a:t>
            </a:r>
          </a:p>
        </p:txBody>
      </p:sp>
      <p:cxnSp>
        <p:nvCxnSpPr>
          <p:cNvPr id="13" name="直線矢印コネクタ 12">
            <a:extLst>
              <a:ext uri="{FF2B5EF4-FFF2-40B4-BE49-F238E27FC236}">
                <a16:creationId xmlns="" xmlns:a16="http://schemas.microsoft.com/office/drawing/2014/main" id="{A436F9FA-4EAB-4326-A5B0-FF2275CDE1A8}"/>
              </a:ext>
            </a:extLst>
          </p:cNvPr>
          <p:cNvCxnSpPr>
            <a:cxnSpLocks/>
            <a:stCxn id="10" idx="1"/>
          </p:cNvCxnSpPr>
          <p:nvPr/>
        </p:nvCxnSpPr>
        <p:spPr>
          <a:xfrm flipH="1" flipV="1">
            <a:off x="5620098" y="4641112"/>
            <a:ext cx="377619" cy="104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 xmlns:a16="http://schemas.microsoft.com/office/drawing/2014/main" id="{88C77D0C-D8AF-4785-82C6-E861C7F9B31A}"/>
              </a:ext>
            </a:extLst>
          </p:cNvPr>
          <p:cNvSpPr txBox="1"/>
          <p:nvPr/>
        </p:nvSpPr>
        <p:spPr>
          <a:xfrm>
            <a:off x="5997716" y="3733993"/>
            <a:ext cx="764953" cy="369332"/>
          </a:xfrm>
          <a:prstGeom prst="rect">
            <a:avLst/>
          </a:prstGeom>
          <a:noFill/>
        </p:spPr>
        <p:txBody>
          <a:bodyPr wrap="none" rtlCol="0">
            <a:spAutoFit/>
          </a:bodyPr>
          <a:lstStyle/>
          <a:p>
            <a:r>
              <a:rPr kumimoji="1" lang="en-US" altLang="ja-JP" dirty="0"/>
              <a:t>D05-A</a:t>
            </a:r>
            <a:endParaRPr kumimoji="1" lang="ja-JP" altLang="en-US" dirty="0"/>
          </a:p>
        </p:txBody>
      </p:sp>
      <p:cxnSp>
        <p:nvCxnSpPr>
          <p:cNvPr id="19" name="直線矢印コネクタ 18">
            <a:extLst>
              <a:ext uri="{FF2B5EF4-FFF2-40B4-BE49-F238E27FC236}">
                <a16:creationId xmlns="" xmlns:a16="http://schemas.microsoft.com/office/drawing/2014/main" id="{104A53FA-37C7-4FB5-9CEC-3377B9EB28EC}"/>
              </a:ext>
            </a:extLst>
          </p:cNvPr>
          <p:cNvCxnSpPr>
            <a:cxnSpLocks/>
          </p:cNvCxnSpPr>
          <p:nvPr/>
        </p:nvCxnSpPr>
        <p:spPr>
          <a:xfrm flipH="1" flipV="1">
            <a:off x="5640213" y="3807181"/>
            <a:ext cx="377619" cy="104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623621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2810" y="365127"/>
            <a:ext cx="7438380" cy="657558"/>
          </a:xfrm>
        </p:spPr>
        <p:txBody>
          <a:bodyPr>
            <a:normAutofit/>
          </a:bodyPr>
          <a:lstStyle/>
          <a:p>
            <a:r>
              <a:rPr kumimoji="1" lang="en-US" altLang="ja-JP" sz="2800" dirty="0" err="1"/>
              <a:t>SuperKEKB</a:t>
            </a:r>
            <a:r>
              <a:rPr kumimoji="1" lang="en-US" altLang="ja-JP" sz="2800" dirty="0"/>
              <a:t> Parameters (RF Related)</a:t>
            </a:r>
            <a:endParaRPr kumimoji="1" lang="ja-JP" altLang="en-US" sz="2800" dirty="0"/>
          </a:p>
        </p:txBody>
      </p:sp>
      <p:graphicFrame>
        <p:nvGraphicFramePr>
          <p:cNvPr id="8" name="コンテンツ プレースホルダー 7"/>
          <p:cNvGraphicFramePr>
            <a:graphicFrameLocks noGrp="1"/>
          </p:cNvGraphicFramePr>
          <p:nvPr>
            <p:ph idx="1"/>
            <p:extLst>
              <p:ext uri="{D42A27DB-BD31-4B8C-83A1-F6EECF244321}">
                <p14:modId xmlns="" xmlns:p14="http://schemas.microsoft.com/office/powerpoint/2010/main" val="2219534665"/>
              </p:ext>
            </p:extLst>
          </p:nvPr>
        </p:nvGraphicFramePr>
        <p:xfrm>
          <a:off x="26126" y="1009195"/>
          <a:ext cx="5867018" cy="4358640"/>
        </p:xfrm>
        <a:graphic>
          <a:graphicData uri="http://schemas.openxmlformats.org/drawingml/2006/table">
            <a:tbl>
              <a:tblPr firstRow="1" bandRow="1">
                <a:tableStyleId>{5C22544A-7EE6-4342-B048-85BDC9FD1C3A}</a:tableStyleId>
              </a:tblPr>
              <a:tblGrid>
                <a:gridCol w="1867218">
                  <a:extLst>
                    <a:ext uri="{9D8B030D-6E8A-4147-A177-3AD203B41FA5}">
                      <a16:colId xmlns="" xmlns:a16="http://schemas.microsoft.com/office/drawing/2014/main" val="20000"/>
                    </a:ext>
                  </a:extLst>
                </a:gridCol>
                <a:gridCol w="885063">
                  <a:extLst>
                    <a:ext uri="{9D8B030D-6E8A-4147-A177-3AD203B41FA5}">
                      <a16:colId xmlns="" xmlns:a16="http://schemas.microsoft.com/office/drawing/2014/main" val="20001"/>
                    </a:ext>
                  </a:extLst>
                </a:gridCol>
                <a:gridCol w="638248">
                  <a:extLst>
                    <a:ext uri="{9D8B030D-6E8A-4147-A177-3AD203B41FA5}">
                      <a16:colId xmlns="" xmlns:a16="http://schemas.microsoft.com/office/drawing/2014/main" val="20002"/>
                    </a:ext>
                  </a:extLst>
                </a:gridCol>
                <a:gridCol w="638248">
                  <a:extLst>
                    <a:ext uri="{9D8B030D-6E8A-4147-A177-3AD203B41FA5}">
                      <a16:colId xmlns="" xmlns:a16="http://schemas.microsoft.com/office/drawing/2014/main" val="20003"/>
                    </a:ext>
                  </a:extLst>
                </a:gridCol>
                <a:gridCol w="638248">
                  <a:extLst>
                    <a:ext uri="{9D8B030D-6E8A-4147-A177-3AD203B41FA5}">
                      <a16:colId xmlns="" xmlns:a16="http://schemas.microsoft.com/office/drawing/2014/main" val="20004"/>
                    </a:ext>
                  </a:extLst>
                </a:gridCol>
                <a:gridCol w="1199993">
                  <a:extLst>
                    <a:ext uri="{9D8B030D-6E8A-4147-A177-3AD203B41FA5}">
                      <a16:colId xmlns="" xmlns:a16="http://schemas.microsoft.com/office/drawing/2014/main" val="20005"/>
                    </a:ext>
                  </a:extLst>
                </a:gridCol>
              </a:tblGrid>
              <a:tr h="242585">
                <a:tc>
                  <a:txBody>
                    <a:bodyPr/>
                    <a:lstStyle/>
                    <a:p>
                      <a:r>
                        <a:rPr kumimoji="1" lang="en-US" altLang="ja-JP" sz="1600" dirty="0">
                          <a:latin typeface="Calibri" panose="020F0502020204030204" pitchFamily="34" charset="0"/>
                        </a:rPr>
                        <a:t>Parameter</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unit</a:t>
                      </a:r>
                      <a:endParaRPr kumimoji="1" lang="ja-JP" altLang="en-US" sz="1600" dirty="0">
                        <a:latin typeface="Calibri" panose="020F0502020204030204" pitchFamily="34" charset="0"/>
                      </a:endParaRPr>
                    </a:p>
                  </a:txBody>
                  <a:tcPr/>
                </a:tc>
                <a:tc gridSpan="4">
                  <a:txBody>
                    <a:bodyPr/>
                    <a:lstStyle/>
                    <a:p>
                      <a:pPr algn="ctr"/>
                      <a:r>
                        <a:rPr kumimoji="1" lang="en-US" altLang="ja-JP" sz="1600" dirty="0">
                          <a:latin typeface="Calibri" panose="020F0502020204030204" pitchFamily="34" charset="0"/>
                        </a:rPr>
                        <a:t>KEKB</a:t>
                      </a:r>
                      <a:r>
                        <a:rPr kumimoji="1" lang="en-US" altLang="ja-JP" sz="1600" baseline="0" dirty="0">
                          <a:latin typeface="Calibri" panose="020F0502020204030204" pitchFamily="34" charset="0"/>
                        </a:rPr>
                        <a:t> (achieved)</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 xmlns:a16="http://schemas.microsoft.com/office/drawing/2014/main" val="10000"/>
                  </a:ext>
                </a:extLst>
              </a:tr>
              <a:tr h="242585">
                <a:tc>
                  <a:txBody>
                    <a:bodyPr/>
                    <a:lstStyle/>
                    <a:p>
                      <a:r>
                        <a:rPr kumimoji="1" lang="en-US" altLang="ja-JP" sz="1600" dirty="0">
                          <a:latin typeface="Calibri" panose="020F0502020204030204" pitchFamily="34" charset="0"/>
                        </a:rPr>
                        <a:t>Ring</a:t>
                      </a:r>
                      <a:endParaRPr kumimoji="1" lang="ja-JP" altLang="en-US" sz="1600" dirty="0">
                        <a:latin typeface="Calibri" panose="020F0502020204030204" pitchFamily="34" charset="0"/>
                      </a:endParaRPr>
                    </a:p>
                  </a:txBody>
                  <a:tcPr>
                    <a:solidFill>
                      <a:srgbClr val="CFE3E8"/>
                    </a:solidFill>
                  </a:tcPr>
                </a:tc>
                <a:tc>
                  <a:txBody>
                    <a:bodyPr/>
                    <a:lstStyle/>
                    <a:p>
                      <a:endParaRPr kumimoji="1" lang="ja-JP" altLang="en-US" sz="1600" dirty="0">
                        <a:latin typeface="Calibri" panose="020F0502020204030204" pitchFamily="34" charset="0"/>
                      </a:endParaRPr>
                    </a:p>
                  </a:txBody>
                  <a:tcPr>
                    <a:solidFill>
                      <a:srgbClr val="CFE3E8"/>
                    </a:solidFill>
                  </a:tcPr>
                </a:tc>
                <a:tc gridSpan="3">
                  <a:txBody>
                    <a:bodyPr/>
                    <a:lstStyle/>
                    <a:p>
                      <a:pPr algn="ctr"/>
                      <a:r>
                        <a:rPr kumimoji="1" lang="en-US" altLang="ja-JP" sz="1600" dirty="0">
                          <a:latin typeface="Calibri" panose="020F0502020204030204" pitchFamily="34" charset="0"/>
                        </a:rPr>
                        <a:t>HER</a:t>
                      </a:r>
                      <a:endParaRPr kumimoji="1" lang="ja-JP" altLang="en-US" sz="1600" dirty="0">
                        <a:latin typeface="Calibri" panose="020F0502020204030204" pitchFamily="34" charset="0"/>
                      </a:endParaRPr>
                    </a:p>
                  </a:txBody>
                  <a:tcPr>
                    <a:solidFill>
                      <a:srgbClr val="CFE3E8"/>
                    </a:solidFill>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LER</a:t>
                      </a:r>
                      <a:endParaRPr kumimoji="1" lang="ja-JP" altLang="en-US" sz="1600" dirty="0">
                        <a:latin typeface="Calibri" panose="020F0502020204030204" pitchFamily="34" charset="0"/>
                      </a:endParaRPr>
                    </a:p>
                  </a:txBody>
                  <a:tcPr>
                    <a:solidFill>
                      <a:srgbClr val="CFE3E8"/>
                    </a:solidFill>
                  </a:tcPr>
                </a:tc>
                <a:extLst>
                  <a:ext uri="{0D108BD9-81ED-4DB2-BD59-A6C34878D82A}">
                    <a16:rowId xmlns="" xmlns:a16="http://schemas.microsoft.com/office/drawing/2014/main" val="10001"/>
                  </a:ext>
                </a:extLst>
              </a:tr>
              <a:tr h="242585">
                <a:tc>
                  <a:txBody>
                    <a:bodyPr/>
                    <a:lstStyle/>
                    <a:p>
                      <a:r>
                        <a:rPr kumimoji="1" lang="en-US" altLang="ja-JP" sz="1600" dirty="0">
                          <a:latin typeface="Calibri" panose="020F0502020204030204" pitchFamily="34" charset="0"/>
                        </a:rPr>
                        <a:t>Energy</a:t>
                      </a:r>
                      <a:endParaRPr kumimoji="1" lang="ja-JP" altLang="en-US" sz="1600" dirty="0">
                        <a:latin typeface="Calibri" panose="020F0502020204030204" pitchFamily="34" charset="0"/>
                      </a:endParaRPr>
                    </a:p>
                  </a:txBody>
                  <a:tcPr/>
                </a:tc>
                <a:tc>
                  <a:txBody>
                    <a:bodyPr/>
                    <a:lstStyle/>
                    <a:p>
                      <a:r>
                        <a:rPr kumimoji="1" lang="en-US" altLang="ja-JP" sz="1600" dirty="0" err="1">
                          <a:latin typeface="Calibri" panose="020F0502020204030204" pitchFamily="34" charset="0"/>
                        </a:rPr>
                        <a:t>GeV</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8.0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3.5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2"/>
                  </a:ext>
                </a:extLst>
              </a:tr>
              <a:tr h="242585">
                <a:tc>
                  <a:txBody>
                    <a:bodyPr/>
                    <a:lstStyle/>
                    <a:p>
                      <a:r>
                        <a:rPr kumimoji="1" lang="en-US" altLang="ja-JP" sz="1600" dirty="0">
                          <a:latin typeface="Calibri" panose="020F0502020204030204" pitchFamily="34" charset="0"/>
                        </a:rPr>
                        <a:t>Beam Current</a:t>
                      </a:r>
                      <a:endParaRPr kumimoji="1" lang="ja-JP" altLang="en-US" sz="1600" dirty="0">
                        <a:latin typeface="Calibri" panose="020F0502020204030204" pitchFamily="34" charset="0"/>
                      </a:endParaRPr>
                    </a:p>
                  </a:txBody>
                  <a:tcPr>
                    <a:solidFill>
                      <a:srgbClr val="CFE3E8"/>
                    </a:solidFill>
                  </a:tcPr>
                </a:tc>
                <a:tc>
                  <a:txBody>
                    <a:bodyPr/>
                    <a:lstStyle/>
                    <a:p>
                      <a:r>
                        <a:rPr kumimoji="1" lang="en-US" altLang="ja-JP" sz="1600" dirty="0">
                          <a:latin typeface="Calibri" panose="020F0502020204030204" pitchFamily="34" charset="0"/>
                        </a:rPr>
                        <a:t>A</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1.4</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2</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3"/>
                  </a:ext>
                </a:extLst>
              </a:tr>
              <a:tr h="242585">
                <a:tc>
                  <a:txBody>
                    <a:bodyPr/>
                    <a:lstStyle/>
                    <a:p>
                      <a:r>
                        <a:rPr kumimoji="1" lang="en-US" altLang="ja-JP" sz="1600" dirty="0">
                          <a:latin typeface="Calibri" panose="020F0502020204030204" pitchFamily="34" charset="0"/>
                        </a:rPr>
                        <a:t>Number of Bunches</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1585</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1585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4"/>
                  </a:ext>
                </a:extLst>
              </a:tr>
              <a:tr h="242585">
                <a:tc>
                  <a:txBody>
                    <a:bodyPr/>
                    <a:lstStyle/>
                    <a:p>
                      <a:r>
                        <a:rPr kumimoji="1" lang="en-US" altLang="ja-JP" sz="1600" dirty="0">
                          <a:latin typeface="Calibri" panose="020F0502020204030204" pitchFamily="34" charset="0"/>
                        </a:rPr>
                        <a:t>Bunch Length</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mm</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6-7</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6-7</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5"/>
                  </a:ext>
                </a:extLst>
              </a:tr>
              <a:tr h="242585">
                <a:tc>
                  <a:txBody>
                    <a:bodyPr/>
                    <a:lstStyle/>
                    <a:p>
                      <a:r>
                        <a:rPr kumimoji="1" lang="en-US" altLang="ja-JP" sz="1600" dirty="0">
                          <a:latin typeface="Calibri" panose="020F0502020204030204" pitchFamily="34" charset="0"/>
                        </a:rPr>
                        <a:t>Total</a:t>
                      </a:r>
                      <a:r>
                        <a:rPr kumimoji="1" lang="en-US" altLang="ja-JP" sz="1600" baseline="0" dirty="0">
                          <a:latin typeface="Calibri" panose="020F0502020204030204" pitchFamily="34" charset="0"/>
                        </a:rPr>
                        <a:t> Beam Power</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MW</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~5.0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~3.5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6"/>
                  </a:ext>
                </a:extLst>
              </a:tr>
              <a:tr h="242585">
                <a:tc>
                  <a:txBody>
                    <a:bodyPr/>
                    <a:lstStyle/>
                    <a:p>
                      <a:r>
                        <a:rPr kumimoji="1" lang="en-US" altLang="ja-JP" sz="1600" dirty="0">
                          <a:latin typeface="Calibri" panose="020F0502020204030204" pitchFamily="34" charset="0"/>
                        </a:rPr>
                        <a:t>Total RF</a:t>
                      </a:r>
                      <a:r>
                        <a:rPr kumimoji="1" lang="en-US" altLang="ja-JP" sz="1600" baseline="0" dirty="0">
                          <a:latin typeface="Calibri" panose="020F0502020204030204" pitchFamily="34" charset="0"/>
                        </a:rPr>
                        <a:t> Voltage</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MV</a:t>
                      </a:r>
                      <a:endParaRPr kumimoji="1" lang="ja-JP" altLang="en-US" sz="1600" dirty="0">
                        <a:latin typeface="Calibri" panose="020F0502020204030204" pitchFamily="34" charset="0"/>
                      </a:endParaRPr>
                    </a:p>
                  </a:txBody>
                  <a:tcPr/>
                </a:tc>
                <a:tc gridSpan="3">
                  <a:txBody>
                    <a:bodyPr/>
                    <a:lstStyle/>
                    <a:p>
                      <a:pPr algn="ctr"/>
                      <a:r>
                        <a:rPr kumimoji="1" lang="en-US" altLang="ja-JP" sz="1600" dirty="0">
                          <a:latin typeface="Calibri" panose="020F0502020204030204" pitchFamily="34" charset="0"/>
                        </a:rPr>
                        <a:t>15.0</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8.0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7"/>
                  </a:ext>
                </a:extLst>
              </a:tr>
              <a:tr h="240346">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hMerge="1">
                  <a:txBody>
                    <a:bodyPr/>
                    <a:lstStyle/>
                    <a:p>
                      <a:endParaRPr kumimoji="1" lang="ja-JP" altLang="en-US"/>
                    </a:p>
                  </a:txBody>
                  <a:tcPr/>
                </a:tc>
                <a:tc>
                  <a:txBody>
                    <a:bodyPr/>
                    <a:lstStyle/>
                    <a:p>
                      <a:pPr algn="ctr"/>
                      <a:r>
                        <a:rPr kumimoji="1" lang="en-US" altLang="ja-JP" sz="1600" dirty="0">
                          <a:latin typeface="Calibri" panose="020F0502020204030204" pitchFamily="34" charset="0"/>
                        </a:rPr>
                        <a:t>SCC</a:t>
                      </a:r>
                    </a:p>
                  </a:txBody>
                  <a:tcPr>
                    <a:solidFill>
                      <a:srgbClr val="00FFFF"/>
                    </a:solidFill>
                  </a:tcPr>
                </a:tc>
                <a:tc>
                  <a:txBody>
                    <a:bodyPr/>
                    <a:lstStyle/>
                    <a:p>
                      <a:pPr algn="ctr"/>
                      <a:r>
                        <a:rPr kumimoji="1" lang="en-US" altLang="ja-JP" sz="1600" dirty="0">
                          <a:latin typeface="Calibri" panose="020F0502020204030204" pitchFamily="34" charset="0"/>
                        </a:rPr>
                        <a:t>ARES</a:t>
                      </a:r>
                    </a:p>
                  </a:txBody>
                  <a:tcPr/>
                </a:tc>
                <a:extLst>
                  <a:ext uri="{0D108BD9-81ED-4DB2-BD59-A6C34878D82A}">
                    <a16:rowId xmlns="" xmlns:a16="http://schemas.microsoft.com/office/drawing/2014/main" val="10008"/>
                  </a:ext>
                </a:extLst>
              </a:tr>
              <a:tr h="24258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kumimoji="1" lang="en-US" altLang="ja-JP" sz="1600" dirty="0">
                          <a:latin typeface="Calibri" panose="020F0502020204030204" pitchFamily="34" charset="0"/>
                        </a:rPr>
                        <a:t>Number of Cavities</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10</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2</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9"/>
                  </a:ext>
                </a:extLst>
              </a:tr>
              <a:tr h="242585">
                <a:tc>
                  <a:txBody>
                    <a:bodyPr/>
                    <a:lstStyle/>
                    <a:p>
                      <a:r>
                        <a:rPr kumimoji="1" lang="en-US" altLang="ja-JP" sz="1600" dirty="0">
                          <a:latin typeface="Calibri" panose="020F0502020204030204" pitchFamily="34" charset="0"/>
                        </a:rPr>
                        <a:t>Klystron : Cavity</a:t>
                      </a:r>
                      <a:endParaRPr kumimoji="1" lang="ja-JP" altLang="en-US" sz="1600" dirty="0">
                        <a:latin typeface="Calibri" panose="020F0502020204030204" pitchFamily="34" charset="0"/>
                      </a:endParaRPr>
                    </a:p>
                  </a:txBody>
                  <a:tcPr/>
                </a:tc>
                <a:tc>
                  <a:txBody>
                    <a:bodyPr/>
                    <a:lstStyle/>
                    <a:p>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0"/>
                  </a:ext>
                </a:extLst>
              </a:tr>
              <a:tr h="242585">
                <a:tc>
                  <a:txBody>
                    <a:bodyPr/>
                    <a:lstStyle/>
                    <a:p>
                      <a:r>
                        <a:rPr kumimoji="1" lang="en-US" altLang="ja-JP" sz="1600" dirty="0">
                          <a:latin typeface="Calibri" panose="020F0502020204030204" pitchFamily="34" charset="0"/>
                        </a:rPr>
                        <a:t>RF Voltage (Max.)</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MV/cav.</a:t>
                      </a:r>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hMerge="1">
                  <a:txBody>
                    <a:bodyPr/>
                    <a:lstStyle/>
                    <a:p>
                      <a:pPr algn="ct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latin typeface="Calibri" panose="020F0502020204030204" pitchFamily="34" charset="0"/>
                        </a:rPr>
                        <a:t>1.5</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1"/>
                  </a:ext>
                </a:extLst>
              </a:tr>
              <a:tr h="242585">
                <a:tc>
                  <a:txBody>
                    <a:bodyPr/>
                    <a:lstStyle/>
                    <a:p>
                      <a:r>
                        <a:rPr kumimoji="1" lang="en-US" altLang="ja-JP" sz="1600" dirty="0">
                          <a:latin typeface="Calibri" panose="020F0502020204030204" pitchFamily="34" charset="0"/>
                        </a:rPr>
                        <a:t>Beam Power (Max.)</a:t>
                      </a:r>
                      <a:endParaRPr kumimoji="1" lang="ja-JP" altLang="en-US" sz="1600" dirty="0">
                        <a:latin typeface="Calibri" panose="020F0502020204030204" pitchFamily="34" charset="0"/>
                      </a:endParaRPr>
                    </a:p>
                  </a:txBody>
                  <a:tcPr/>
                </a:tc>
                <a:tc>
                  <a:txBody>
                    <a:bodyPr/>
                    <a:lstStyle/>
                    <a:p>
                      <a:r>
                        <a:rPr kumimoji="1" lang="en-US" altLang="ja-JP" sz="1600" dirty="0">
                          <a:latin typeface="Calibri" panose="020F0502020204030204" pitchFamily="34" charset="0"/>
                        </a:rPr>
                        <a:t>kW/cav.</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lnL w="12700" cap="flat" cmpd="sng" algn="ctr">
                      <a:solidFill>
                        <a:schemeClr val="tx1"/>
                      </a:solidFill>
                      <a:prstDash val="solid"/>
                      <a:round/>
                      <a:headEnd type="none" w="med" len="med"/>
                      <a:tailEnd type="none" w="med" len="med"/>
                    </a:lnL>
                  </a:tcPr>
                </a:tc>
                <a:tc>
                  <a:txBody>
                    <a:bodyPr/>
                    <a:lstStyle/>
                    <a:p>
                      <a:pPr algn="ctr"/>
                      <a:r>
                        <a:rPr kumimoji="1" lang="en-US" altLang="ja-JP" sz="1600" dirty="0">
                          <a:solidFill>
                            <a:srgbClr val="3333CC"/>
                          </a:solidFill>
                          <a:latin typeface="Calibri" panose="020F0502020204030204" pitchFamily="34" charset="0"/>
                        </a:rPr>
                        <a:t>400</a:t>
                      </a:r>
                      <a:endParaRPr kumimoji="1" lang="ja-JP" altLang="en-US" sz="1600" dirty="0">
                        <a:solidFill>
                          <a:srgbClr val="3333CC"/>
                        </a:solidFill>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2"/>
                  </a:ext>
                </a:extLst>
              </a:tr>
            </a:tbl>
          </a:graphicData>
        </a:graphic>
      </p:graphicFrame>
      <p:sp>
        <p:nvSpPr>
          <p:cNvPr id="3" name="テキスト ボックス 2"/>
          <p:cNvSpPr txBox="1"/>
          <p:nvPr/>
        </p:nvSpPr>
        <p:spPr>
          <a:xfrm>
            <a:off x="880293" y="5300807"/>
            <a:ext cx="8178800" cy="1323439"/>
          </a:xfrm>
          <a:prstGeom prst="rect">
            <a:avLst/>
          </a:prstGeom>
          <a:noFill/>
        </p:spPr>
        <p:txBody>
          <a:bodyPr wrap="square" rtlCol="0">
            <a:spAutoFit/>
          </a:bodyPr>
          <a:lstStyle/>
          <a:p>
            <a:r>
              <a:rPr lang="en-US" altLang="ja-JP" sz="2000" dirty="0"/>
              <a:t>Issues for RF systems</a:t>
            </a:r>
          </a:p>
          <a:p>
            <a:pPr marL="285750" indent="-285750">
              <a:buFont typeface="Arial" panose="020B0604020202020204" pitchFamily="34" charset="0"/>
              <a:buChar char="•"/>
            </a:pPr>
            <a:r>
              <a:rPr lang="en-US" altLang="ja-JP" sz="2000" dirty="0"/>
              <a:t>Beam current will be twice of KEKB.</a:t>
            </a:r>
          </a:p>
          <a:p>
            <a:pPr marL="285750" indent="-285750">
              <a:buFont typeface="Arial" panose="020B0604020202020204" pitchFamily="34" charset="0"/>
              <a:buChar char="•"/>
            </a:pPr>
            <a:r>
              <a:rPr kumimoji="1" lang="en-US" altLang="ja-JP" sz="2000" dirty="0"/>
              <a:t>Bunch length will be short.</a:t>
            </a:r>
          </a:p>
          <a:p>
            <a:pPr marL="285750" indent="-285750">
              <a:buFont typeface="Arial" panose="020B0604020202020204" pitchFamily="34" charset="0"/>
              <a:buChar char="•"/>
            </a:pPr>
            <a:r>
              <a:rPr lang="en-US" altLang="ja-JP" sz="2000" dirty="0"/>
              <a:t>Beam powers is so large, </a:t>
            </a:r>
            <a:r>
              <a:rPr lang="en-US" altLang="ja-JP" sz="2000" dirty="0">
                <a:latin typeface="Calibri" panose="020F0502020204030204" pitchFamily="34" charset="0"/>
              </a:rPr>
              <a:t>1.5</a:t>
            </a:r>
            <a:r>
              <a:rPr lang="en-US" altLang="ja-JP" sz="2000" dirty="0"/>
              <a:t> times in HER and twice in LER of KEKB.</a:t>
            </a:r>
          </a:p>
        </p:txBody>
      </p:sp>
      <p:graphicFrame>
        <p:nvGraphicFramePr>
          <p:cNvPr id="9" name="表 8"/>
          <p:cNvGraphicFramePr>
            <a:graphicFrameLocks noGrp="1"/>
          </p:cNvGraphicFramePr>
          <p:nvPr>
            <p:extLst>
              <p:ext uri="{D42A27DB-BD31-4B8C-83A1-F6EECF244321}">
                <p14:modId xmlns="" xmlns:p14="http://schemas.microsoft.com/office/powerpoint/2010/main" val="3068151094"/>
              </p:ext>
            </p:extLst>
          </p:nvPr>
        </p:nvGraphicFramePr>
        <p:xfrm>
          <a:off x="5847806" y="1009195"/>
          <a:ext cx="3257004" cy="4358640"/>
        </p:xfrm>
        <a:graphic>
          <a:graphicData uri="http://schemas.openxmlformats.org/drawingml/2006/table">
            <a:tbl>
              <a:tblPr firstRow="1" bandRow="1">
                <a:tableStyleId>{93296810-A885-4BE3-A3E7-6D5BEEA58F35}</a:tableStyleId>
              </a:tblPr>
              <a:tblGrid>
                <a:gridCol w="814251">
                  <a:extLst>
                    <a:ext uri="{9D8B030D-6E8A-4147-A177-3AD203B41FA5}">
                      <a16:colId xmlns="" xmlns:a16="http://schemas.microsoft.com/office/drawing/2014/main" val="20000"/>
                    </a:ext>
                  </a:extLst>
                </a:gridCol>
                <a:gridCol w="814251">
                  <a:extLst>
                    <a:ext uri="{9D8B030D-6E8A-4147-A177-3AD203B41FA5}">
                      <a16:colId xmlns="" xmlns:a16="http://schemas.microsoft.com/office/drawing/2014/main" val="20001"/>
                    </a:ext>
                  </a:extLst>
                </a:gridCol>
                <a:gridCol w="814251">
                  <a:extLst>
                    <a:ext uri="{9D8B030D-6E8A-4147-A177-3AD203B41FA5}">
                      <a16:colId xmlns="" xmlns:a16="http://schemas.microsoft.com/office/drawing/2014/main" val="20002"/>
                    </a:ext>
                  </a:extLst>
                </a:gridCol>
                <a:gridCol w="814251">
                  <a:extLst>
                    <a:ext uri="{9D8B030D-6E8A-4147-A177-3AD203B41FA5}">
                      <a16:colId xmlns="" xmlns:a16="http://schemas.microsoft.com/office/drawing/2014/main" val="20003"/>
                    </a:ext>
                  </a:extLst>
                </a:gridCol>
              </a:tblGrid>
              <a:tr h="205733">
                <a:tc gridSpan="4">
                  <a:txBody>
                    <a:bodyPr/>
                    <a:lstStyle/>
                    <a:p>
                      <a:pPr algn="ctr"/>
                      <a:r>
                        <a:rPr kumimoji="1" lang="en-US" altLang="ja-JP" sz="1600" dirty="0" err="1">
                          <a:latin typeface="Calibri" panose="020F0502020204030204" pitchFamily="34" charset="0"/>
                        </a:rPr>
                        <a:t>SuperKEKB</a:t>
                      </a:r>
                      <a:r>
                        <a:rPr kumimoji="1" lang="en-US" altLang="ja-JP" sz="1600" baseline="0" dirty="0">
                          <a:latin typeface="Calibri" panose="020F0502020204030204" pitchFamily="34" charset="0"/>
                        </a:rPr>
                        <a:t> (design)</a:t>
                      </a:r>
                      <a:endParaRPr kumimoji="1" lang="ja-JP" altLang="en-US" sz="1600" dirty="0">
                        <a:latin typeface="Calibri" panose="020F0502020204030204" pitchFamily="34" charset="0"/>
                      </a:endParaRPr>
                    </a:p>
                  </a:txBody>
                  <a:tcPr/>
                </a:tc>
                <a:tc hMerge="1">
                  <a:txBody>
                    <a:bodyPr/>
                    <a:lstStyle/>
                    <a:p>
                      <a:endParaRPr kumimoji="1" lang="ja-JP" altLang="en-US"/>
                    </a:p>
                  </a:txBody>
                  <a:tcPr/>
                </a:tc>
                <a:tc hMerge="1">
                  <a:txBody>
                    <a:bodyPr/>
                    <a:lstStyle/>
                    <a:p>
                      <a:endParaRPr kumimoji="1" lang="ja-JP" altLang="en-US" dirty="0"/>
                    </a:p>
                  </a:txBody>
                  <a:tcPr/>
                </a:tc>
                <a:tc hMerge="1">
                  <a:txBody>
                    <a:bodyPr/>
                    <a:lstStyle/>
                    <a:p>
                      <a:endParaRPr kumimoji="1" lang="ja-JP" altLang="en-US"/>
                    </a:p>
                  </a:txBody>
                  <a:tcPr/>
                </a:tc>
                <a:extLst>
                  <a:ext uri="{0D108BD9-81ED-4DB2-BD59-A6C34878D82A}">
                    <a16:rowId xmlns="" xmlns:a16="http://schemas.microsoft.com/office/drawing/2014/main" val="10000"/>
                  </a:ext>
                </a:extLst>
              </a:tr>
              <a:tr h="205733">
                <a:tc gridSpan="2">
                  <a:txBody>
                    <a:bodyPr/>
                    <a:lstStyle/>
                    <a:p>
                      <a:pPr algn="ctr"/>
                      <a:r>
                        <a:rPr kumimoji="1" lang="en-US" altLang="ja-JP" sz="1600" dirty="0">
                          <a:latin typeface="Calibri" panose="020F0502020204030204" pitchFamily="34" charset="0"/>
                        </a:rPr>
                        <a:t>HER</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LER</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1"/>
                  </a:ext>
                </a:extLst>
              </a:tr>
              <a:tr h="205733">
                <a:tc gridSpan="2">
                  <a:txBody>
                    <a:bodyPr/>
                    <a:lstStyle/>
                    <a:p>
                      <a:pPr algn="ctr"/>
                      <a:r>
                        <a:rPr kumimoji="1" lang="en-US" altLang="ja-JP" sz="1600" dirty="0">
                          <a:latin typeface="Calibri" panose="020F0502020204030204" pitchFamily="34" charset="0"/>
                        </a:rPr>
                        <a:t>7.0</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4.0</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2"/>
                  </a:ext>
                </a:extLst>
              </a:tr>
              <a:tr h="205733">
                <a:tc gridSpan="2">
                  <a:txBody>
                    <a:bodyPr/>
                    <a:lstStyle/>
                    <a:p>
                      <a:pPr algn="ctr"/>
                      <a:r>
                        <a:rPr kumimoji="1" lang="en-US" altLang="ja-JP" sz="1600" dirty="0">
                          <a:solidFill>
                            <a:srgbClr val="FF0000"/>
                          </a:solidFill>
                          <a:latin typeface="Calibri" panose="020F0502020204030204" pitchFamily="34" charset="0"/>
                        </a:rPr>
                        <a:t>2.6</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solidFill>
                            <a:srgbClr val="FF0000"/>
                          </a:solidFill>
                          <a:latin typeface="Calibri" panose="020F0502020204030204" pitchFamily="34" charset="0"/>
                        </a:rPr>
                        <a:t>3.6</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3"/>
                  </a:ext>
                </a:extLst>
              </a:tr>
              <a:tr h="205733">
                <a:tc gridSpan="2">
                  <a:txBody>
                    <a:bodyPr/>
                    <a:lstStyle/>
                    <a:p>
                      <a:pPr algn="ctr"/>
                      <a:r>
                        <a:rPr kumimoji="1" lang="en-US" altLang="ja-JP" sz="1600" dirty="0">
                          <a:latin typeface="Calibri" panose="020F0502020204030204" pitchFamily="34" charset="0"/>
                        </a:rPr>
                        <a:t>2500</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2500</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4"/>
                  </a:ext>
                </a:extLst>
              </a:tr>
              <a:tr h="205733">
                <a:tc gridSpan="2">
                  <a:txBody>
                    <a:bodyPr/>
                    <a:lstStyle/>
                    <a:p>
                      <a:pPr algn="ctr"/>
                      <a:r>
                        <a:rPr kumimoji="1" lang="en-US" altLang="ja-JP" sz="1600" dirty="0">
                          <a:solidFill>
                            <a:srgbClr val="FF0000"/>
                          </a:solidFill>
                          <a:latin typeface="Calibri" panose="020F0502020204030204" pitchFamily="34" charset="0"/>
                        </a:rPr>
                        <a:t>5</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6</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5"/>
                  </a:ext>
                </a:extLst>
              </a:tr>
              <a:tr h="205733">
                <a:tc gridSpan="2">
                  <a:txBody>
                    <a:bodyPr/>
                    <a:lstStyle/>
                    <a:p>
                      <a:pPr algn="ctr"/>
                      <a:r>
                        <a:rPr kumimoji="1" lang="en-US" altLang="ja-JP" sz="1600" dirty="0">
                          <a:solidFill>
                            <a:srgbClr val="FF0000"/>
                          </a:solidFill>
                          <a:latin typeface="Calibri" panose="020F0502020204030204" pitchFamily="34" charset="0"/>
                        </a:rPr>
                        <a:t>8.0</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solidFill>
                            <a:srgbClr val="FF0000"/>
                          </a:solidFill>
                          <a:latin typeface="Calibri" panose="020F0502020204030204" pitchFamily="34" charset="0"/>
                        </a:rPr>
                        <a:t>8.3</a:t>
                      </a:r>
                      <a:endParaRPr kumimoji="1" lang="ja-JP" altLang="en-US" sz="1600" dirty="0">
                        <a:solidFill>
                          <a:srgbClr val="FF0000"/>
                        </a:solidFill>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6"/>
                  </a:ext>
                </a:extLst>
              </a:tr>
              <a:tr h="205733">
                <a:tc gridSpan="2">
                  <a:txBody>
                    <a:bodyPr/>
                    <a:lstStyle/>
                    <a:p>
                      <a:pPr algn="ctr"/>
                      <a:r>
                        <a:rPr kumimoji="1" lang="en-US" altLang="ja-JP" sz="1600" dirty="0">
                          <a:latin typeface="Calibri" panose="020F0502020204030204" pitchFamily="34" charset="0"/>
                        </a:rPr>
                        <a:t>15.8</a:t>
                      </a:r>
                      <a:endParaRPr kumimoji="1" lang="ja-JP" altLang="en-US" sz="1600" dirty="0">
                        <a:latin typeface="Calibri" panose="020F0502020204030204" pitchFamily="34" charset="0"/>
                      </a:endParaRPr>
                    </a:p>
                  </a:txBody>
                  <a:tcPr/>
                </a:tc>
                <a:tc hMerge="1">
                  <a:txBody>
                    <a:bodyPr/>
                    <a:lstStyle/>
                    <a:p>
                      <a:endParaRPr kumimoji="1" lang="ja-JP" altLang="en-US"/>
                    </a:p>
                  </a:txBody>
                  <a:tcPr/>
                </a:tc>
                <a:tc gridSpan="2">
                  <a:txBody>
                    <a:bodyPr/>
                    <a:lstStyle/>
                    <a:p>
                      <a:pPr algn="ctr"/>
                      <a:r>
                        <a:rPr kumimoji="1" lang="en-US" altLang="ja-JP" sz="1600" dirty="0">
                          <a:latin typeface="Calibri" panose="020F0502020204030204" pitchFamily="34" charset="0"/>
                        </a:rPr>
                        <a:t>9.4</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7"/>
                  </a:ext>
                </a:extLst>
              </a:tr>
              <a:tr h="205733">
                <a:tc>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SCC</a:t>
                      </a:r>
                      <a:endParaRPr kumimoji="1" lang="ja-JP" altLang="en-US" sz="1600" dirty="0">
                        <a:latin typeface="Calibri" panose="020F0502020204030204" pitchFamily="34" charset="0"/>
                      </a:endParaRPr>
                    </a:p>
                  </a:txBody>
                  <a:tcPr>
                    <a:solidFill>
                      <a:srgbClr val="00FFFF"/>
                    </a:solidFill>
                  </a:tcPr>
                </a:tc>
                <a:tc gridSpan="2">
                  <a:txBody>
                    <a:bodyPr/>
                    <a:lstStyle/>
                    <a:p>
                      <a:pPr algn="ctr"/>
                      <a:r>
                        <a:rPr kumimoji="1" lang="en-US" altLang="ja-JP" sz="1600" dirty="0">
                          <a:latin typeface="Calibri" panose="020F0502020204030204" pitchFamily="34" charset="0"/>
                        </a:rPr>
                        <a:t>ARES</a:t>
                      </a:r>
                      <a:endParaRPr kumimoji="1" lang="ja-JP" altLang="en-US" sz="1600" dirty="0">
                        <a:latin typeface="Calibri" panose="020F0502020204030204" pitchFamily="34" charset="0"/>
                      </a:endParaRPr>
                    </a:p>
                  </a:txBody>
                  <a:tcPr/>
                </a:tc>
                <a:tc hMerge="1">
                  <a:txBody>
                    <a:bodyPr/>
                    <a:lstStyle/>
                    <a:p>
                      <a:endParaRPr kumimoji="1" lang="ja-JP" altLang="en-US"/>
                    </a:p>
                  </a:txBody>
                  <a:tcPr/>
                </a:tc>
                <a:extLst>
                  <a:ext uri="{0D108BD9-81ED-4DB2-BD59-A6C34878D82A}">
                    <a16:rowId xmlns="" xmlns:a16="http://schemas.microsoft.com/office/drawing/2014/main" val="10008"/>
                  </a:ext>
                </a:extLst>
              </a:tr>
              <a:tr h="205733">
                <a:tc>
                  <a:txBody>
                    <a:bodyPr/>
                    <a:lstStyle/>
                    <a:p>
                      <a:pPr algn="ctr"/>
                      <a:r>
                        <a:rPr kumimoji="1" lang="en-US" altLang="ja-JP" sz="1600" dirty="0">
                          <a:latin typeface="Calibri" panose="020F0502020204030204" pitchFamily="34" charset="0"/>
                        </a:rPr>
                        <a:t>10</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8</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14</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09"/>
                  </a:ext>
                </a:extLst>
              </a:tr>
              <a:tr h="205733">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1:2</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1:1</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0"/>
                  </a:ext>
                </a:extLst>
              </a:tr>
              <a:tr h="205733">
                <a:tc>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1.5</a:t>
                      </a:r>
                      <a:endParaRPr kumimoji="1" lang="ja-JP" altLang="en-US" sz="1600" dirty="0">
                        <a:latin typeface="Calibri" panose="020F0502020204030204" pitchFamily="34" charset="0"/>
                      </a:endParaRPr>
                    </a:p>
                  </a:txBody>
                  <a:tcPr/>
                </a:tc>
                <a:tc gridSpan="2">
                  <a:txBody>
                    <a:bodyPr/>
                    <a:lstStyle/>
                    <a:p>
                      <a:pPr algn="ctr"/>
                      <a:r>
                        <a:rPr kumimoji="1" lang="en-US" altLang="ja-JP" sz="1600" dirty="0">
                          <a:latin typeface="Calibri" panose="020F0502020204030204" pitchFamily="34" charset="0"/>
                        </a:rPr>
                        <a:t>0.5</a:t>
                      </a:r>
                      <a:endParaRPr kumimoji="1" lang="ja-JP" altLang="en-US" sz="1600" dirty="0">
                        <a:latin typeface="Calibri" panose="020F0502020204030204" pitchFamily="34" charset="0"/>
                      </a:endParaRPr>
                    </a:p>
                  </a:txBody>
                  <a:tcPr/>
                </a:tc>
                <a:tc hMerge="1">
                  <a:txBody>
                    <a:bodyPr/>
                    <a:lstStyle/>
                    <a:p>
                      <a:pPr algn="ct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1"/>
                  </a:ext>
                </a:extLst>
              </a:tr>
              <a:tr h="205733">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tc>
                <a:tc>
                  <a:txBody>
                    <a:bodyPr/>
                    <a:lstStyle/>
                    <a:p>
                      <a:pPr algn="ctr"/>
                      <a:r>
                        <a:rPr kumimoji="1" lang="en-US" altLang="ja-JP" sz="1600" dirty="0">
                          <a:solidFill>
                            <a:srgbClr val="3333CC"/>
                          </a:solidFill>
                          <a:latin typeface="Calibri" panose="020F0502020204030204" pitchFamily="34" charset="0"/>
                        </a:rPr>
                        <a:t>400</a:t>
                      </a:r>
                      <a:endParaRPr kumimoji="1" lang="ja-JP" altLang="en-US" sz="1600" dirty="0">
                        <a:solidFill>
                          <a:srgbClr val="3333CC"/>
                        </a:solidFill>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200</a:t>
                      </a:r>
                      <a:endParaRPr kumimoji="1" lang="ja-JP" altLang="en-US" sz="1600" dirty="0">
                        <a:latin typeface="Calibri" panose="020F0502020204030204" pitchFamily="34" charset="0"/>
                      </a:endParaRPr>
                    </a:p>
                  </a:txBody>
                  <a:tcPr/>
                </a:tc>
                <a:tc>
                  <a:txBody>
                    <a:bodyPr/>
                    <a:lstStyle/>
                    <a:p>
                      <a:pPr algn="ctr"/>
                      <a:r>
                        <a:rPr kumimoji="1" lang="en-US" altLang="ja-JP" sz="1600" dirty="0">
                          <a:latin typeface="Calibri" panose="020F0502020204030204" pitchFamily="34" charset="0"/>
                        </a:rPr>
                        <a:t>550</a:t>
                      </a:r>
                      <a:endParaRPr kumimoji="1" lang="ja-JP" altLang="en-US" sz="1600" dirty="0">
                        <a:latin typeface="Calibri" panose="020F0502020204030204" pitchFamily="34" charset="0"/>
                      </a:endParaRPr>
                    </a:p>
                  </a:txBody>
                  <a:tcPr/>
                </a:tc>
                <a:extLst>
                  <a:ext uri="{0D108BD9-81ED-4DB2-BD59-A6C34878D82A}">
                    <a16:rowId xmlns="" xmlns:a16="http://schemas.microsoft.com/office/drawing/2014/main" val="10012"/>
                  </a:ext>
                </a:extLst>
              </a:tr>
            </a:tbl>
          </a:graphicData>
        </a:graphic>
      </p:graphicFrame>
    </p:spTree>
    <p:extLst>
      <p:ext uri="{BB962C8B-B14F-4D97-AF65-F5344CB8AC3E}">
        <p14:creationId xmlns="" xmlns:p14="http://schemas.microsoft.com/office/powerpoint/2010/main" val="2966702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ltLang="ja-JP" sz="2400" dirty="0"/>
              <a:t>KEKB superconducting cavity</a:t>
            </a:r>
          </a:p>
        </p:txBody>
      </p:sp>
      <p:pic>
        <p:nvPicPr>
          <p:cNvPr id="61443" name="Picture 3"/>
          <p:cNvPicPr>
            <a:picLocks noChangeAspect="1" noChangeArrowheads="1"/>
          </p:cNvPicPr>
          <p:nvPr/>
        </p:nvPicPr>
        <p:blipFill>
          <a:blip r:embed="rId2" cstate="print"/>
          <a:srcRect/>
          <a:stretch>
            <a:fillRect/>
          </a:stretch>
        </p:blipFill>
        <p:spPr bwMode="auto">
          <a:xfrm>
            <a:off x="179388" y="3629025"/>
            <a:ext cx="5016500" cy="3040063"/>
          </a:xfrm>
          <a:prstGeom prst="rect">
            <a:avLst/>
          </a:prstGeom>
          <a:noFill/>
          <a:ln w="9525">
            <a:noFill/>
            <a:miter lim="800000"/>
            <a:headEnd/>
            <a:tailEnd/>
          </a:ln>
        </p:spPr>
      </p:pic>
      <p:sp>
        <p:nvSpPr>
          <p:cNvPr id="61444" name="Rectangle 4"/>
          <p:cNvSpPr>
            <a:spLocks noChangeArrowheads="1"/>
          </p:cNvSpPr>
          <p:nvPr/>
        </p:nvSpPr>
        <p:spPr bwMode="auto">
          <a:xfrm>
            <a:off x="611560" y="1340768"/>
            <a:ext cx="4248150" cy="1384995"/>
          </a:xfrm>
          <a:prstGeom prst="rect">
            <a:avLst/>
          </a:prstGeom>
          <a:noFill/>
          <a:ln w="9525">
            <a:noFill/>
            <a:miter lim="800000"/>
            <a:headEnd/>
            <a:tailEnd/>
          </a:ln>
          <a:effectLst/>
        </p:spPr>
        <p:txBody>
          <a:bodyPr anchor="ctr">
            <a:spAutoFit/>
          </a:bodyPr>
          <a:lstStyle/>
          <a:p>
            <a:r>
              <a:rPr lang="en-GB" altLang="ja-JP" sz="1400" dirty="0"/>
              <a:t>A cross sectional view of the KEKB </a:t>
            </a:r>
            <a:r>
              <a:rPr lang="en-GB" altLang="ja-JP" sz="1400" dirty="0" smtClean="0"/>
              <a:t>superconducting </a:t>
            </a:r>
            <a:r>
              <a:rPr lang="en-GB" altLang="ja-JP" sz="1400" dirty="0"/>
              <a:t>a</a:t>
            </a:r>
            <a:r>
              <a:rPr lang="en-GB" altLang="ja-JP" sz="1400" dirty="0" smtClean="0"/>
              <a:t>ccelerating </a:t>
            </a:r>
            <a:r>
              <a:rPr lang="en-GB" altLang="ja-JP" sz="1400" dirty="0"/>
              <a:t>c</a:t>
            </a:r>
            <a:r>
              <a:rPr lang="en-GB" altLang="ja-JP" sz="1400" dirty="0" smtClean="0"/>
              <a:t>avity</a:t>
            </a:r>
            <a:r>
              <a:rPr lang="en-GB" altLang="ja-JP" sz="1400" dirty="0"/>
              <a:t>. </a:t>
            </a:r>
            <a:r>
              <a:rPr lang="en-GB" altLang="ja-JP" sz="1400" dirty="0" smtClean="0"/>
              <a:t> A </a:t>
            </a:r>
            <a:r>
              <a:rPr lang="en-GB" altLang="ja-JP" sz="1400" dirty="0"/>
              <a:t>509 MHz single cell cavity with a large iris diameter of 220 mm has ferrite HOM absorbers on both sides and a coaxial-type power coupler. The </a:t>
            </a:r>
            <a:r>
              <a:rPr lang="en-GB" altLang="ja-JP" sz="1400" dirty="0" err="1"/>
              <a:t>cryomodules</a:t>
            </a:r>
            <a:r>
              <a:rPr lang="en-GB" altLang="ja-JP" sz="1400" dirty="0"/>
              <a:t> of 3700 mm in length are connected to the beam ducts of 150 mm in diameter. </a:t>
            </a:r>
          </a:p>
        </p:txBody>
      </p:sp>
      <p:graphicFrame>
        <p:nvGraphicFramePr>
          <p:cNvPr id="61496" name="Group 56"/>
          <p:cNvGraphicFramePr>
            <a:graphicFrameLocks noGrp="1"/>
          </p:cNvGraphicFramePr>
          <p:nvPr>
            <p:extLst>
              <p:ext uri="{D42A27DB-BD31-4B8C-83A1-F6EECF244321}">
                <p14:modId xmlns="" xmlns:p14="http://schemas.microsoft.com/office/powerpoint/2010/main" val="3879673438"/>
              </p:ext>
            </p:extLst>
          </p:nvPr>
        </p:nvGraphicFramePr>
        <p:xfrm>
          <a:off x="5365750" y="1557338"/>
          <a:ext cx="3527425" cy="1645920"/>
        </p:xfrm>
        <a:graphic>
          <a:graphicData uri="http://schemas.openxmlformats.org/drawingml/2006/table">
            <a:tbl>
              <a:tblPr/>
              <a:tblGrid>
                <a:gridCol w="1150938">
                  <a:extLst>
                    <a:ext uri="{9D8B030D-6E8A-4147-A177-3AD203B41FA5}">
                      <a16:colId xmlns="" xmlns:a16="http://schemas.microsoft.com/office/drawing/2014/main" val="20000"/>
                    </a:ext>
                  </a:extLst>
                </a:gridCol>
                <a:gridCol w="720725">
                  <a:extLst>
                    <a:ext uri="{9D8B030D-6E8A-4147-A177-3AD203B41FA5}">
                      <a16:colId xmlns="" xmlns:a16="http://schemas.microsoft.com/office/drawing/2014/main" val="20001"/>
                    </a:ext>
                  </a:extLst>
                </a:gridCol>
                <a:gridCol w="863600">
                  <a:extLst>
                    <a:ext uri="{9D8B030D-6E8A-4147-A177-3AD203B41FA5}">
                      <a16:colId xmlns="" xmlns:a16="http://schemas.microsoft.com/office/drawing/2014/main" val="20002"/>
                    </a:ext>
                  </a:extLst>
                </a:gridCol>
                <a:gridCol w="792162">
                  <a:extLst>
                    <a:ext uri="{9D8B030D-6E8A-4147-A177-3AD203B41FA5}">
                      <a16:colId xmlns="" xmlns:a16="http://schemas.microsoft.com/office/drawing/2014/main" val="20003"/>
                    </a:ext>
                  </a:extLst>
                </a:gridCol>
              </a:tblGrid>
              <a:tr h="238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1" i="0" u="none" strike="noStrike" cap="none" normalizeH="0" baseline="0" dirty="0">
                          <a:ln>
                            <a:noFill/>
                          </a:ln>
                          <a:solidFill>
                            <a:schemeClr val="tx1"/>
                          </a:solidFill>
                          <a:effectLst/>
                          <a:latin typeface="Arial" charset="0"/>
                          <a:ea typeface="ＭＳ 明朝" pitchFamily="17" charset="-128"/>
                          <a:cs typeface="Times New Roman" pitchFamily="18" charset="0"/>
                        </a:rPr>
                        <a:t>Parameter</a:t>
                      </a:r>
                      <a:endParaRPr kumimoji="1" lang="en-GB" altLang="ja-JP" sz="1200" b="0" i="0" u="none" strike="noStrike" cap="none" normalizeH="0" baseline="0" dirty="0">
                        <a:ln>
                          <a:noFill/>
                        </a:ln>
                        <a:solidFill>
                          <a:schemeClr val="tx1"/>
                        </a:solidFill>
                        <a:effectLst/>
                        <a:latin typeface="Arial" charset="0"/>
                        <a:ea typeface="ＭＳ 明朝" pitchFamily="17" charset="-128"/>
                        <a:cs typeface="Times New Roman" pitchFamily="18" charset="0"/>
                      </a:endParaRP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1" i="0" u="none" strike="noStrike" cap="none" normalizeH="0" baseline="0">
                          <a:ln>
                            <a:noFill/>
                          </a:ln>
                          <a:solidFill>
                            <a:schemeClr val="tx1"/>
                          </a:solidFill>
                          <a:effectLst/>
                          <a:latin typeface="Arial" charset="0"/>
                          <a:ea typeface="ＭＳ 明朝" pitchFamily="17" charset="-128"/>
                          <a:cs typeface="Times New Roman" pitchFamily="18" charset="0"/>
                        </a:rPr>
                        <a:t>design</a:t>
                      </a:r>
                      <a:endPar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1" i="0" u="none" strike="noStrike" cap="none" normalizeH="0" baseline="0">
                          <a:ln>
                            <a:noFill/>
                          </a:ln>
                          <a:solidFill>
                            <a:schemeClr val="tx1"/>
                          </a:solidFill>
                          <a:effectLst/>
                          <a:latin typeface="Arial" charset="0"/>
                          <a:ea typeface="ＭＳ 明朝" pitchFamily="17" charset="-128"/>
                          <a:cs typeface="Times New Roman" pitchFamily="18" charset="0"/>
                        </a:rPr>
                        <a:t>achieved</a:t>
                      </a:r>
                      <a:endPar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1" i="0" u="none" strike="noStrike" cap="none" normalizeH="0" baseline="0">
                          <a:ln>
                            <a:noFill/>
                          </a:ln>
                          <a:solidFill>
                            <a:schemeClr val="tx1"/>
                          </a:solidFill>
                          <a:effectLst/>
                          <a:latin typeface="Arial" charset="0"/>
                          <a:ea typeface="ＭＳ 明朝" pitchFamily="17" charset="-128"/>
                          <a:cs typeface="Times New Roman" pitchFamily="18" charset="0"/>
                        </a:rPr>
                        <a:t>unit</a:t>
                      </a:r>
                      <a:endPar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Beam Current</a:t>
                      </a: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A</a:t>
                      </a: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Bunch charge</a:t>
                      </a: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nC</a:t>
                      </a: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RF voltage</a:t>
                      </a: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MV/cav.</a:t>
                      </a: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dirty="0">
                          <a:ln>
                            <a:noFill/>
                          </a:ln>
                          <a:solidFill>
                            <a:schemeClr val="tx1"/>
                          </a:solidFill>
                          <a:effectLst/>
                          <a:latin typeface="Arial" charset="0"/>
                          <a:ea typeface="ＭＳ 明朝" pitchFamily="17" charset="-128"/>
                          <a:cs typeface="Times New Roman" pitchFamily="18" charset="0"/>
                        </a:rPr>
                        <a:t>Beam power</a:t>
                      </a: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250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350-400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dirty="0">
                          <a:ln>
                            <a:noFill/>
                          </a:ln>
                          <a:solidFill>
                            <a:schemeClr val="tx1"/>
                          </a:solidFill>
                          <a:effectLst/>
                          <a:latin typeface="Arial" charset="0"/>
                          <a:ea typeface="ＭＳ 明朝" pitchFamily="17" charset="-128"/>
                          <a:cs typeface="Times New Roman" pitchFamily="18" charset="0"/>
                        </a:rPr>
                        <a:t>kW/cav.</a:t>
                      </a: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39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HOM power</a:t>
                      </a:r>
                    </a:p>
                  </a:txBody>
                  <a:tcPr horzOverflow="overflow">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a:ln>
                            <a:noFill/>
                          </a:ln>
                          <a:solidFill>
                            <a:schemeClr val="tx1"/>
                          </a:solidFill>
                          <a:effectLst/>
                          <a:latin typeface="Arial" charset="0"/>
                          <a:ea typeface="ＭＳ 明朝" pitchFamily="17" charset="-128"/>
                          <a:cs typeface="Times New Roman" pitchFamily="18" charset="0"/>
                        </a:rPr>
                        <a:t>16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altLang="ja-JP" sz="1200" b="0" i="0" u="none" strike="noStrike" cap="none" normalizeH="0" baseline="0" dirty="0">
                          <a:ln>
                            <a:noFill/>
                          </a:ln>
                          <a:solidFill>
                            <a:schemeClr val="tx1"/>
                          </a:solidFill>
                          <a:effectLst/>
                          <a:latin typeface="Arial" charset="0"/>
                          <a:ea typeface="ＭＳ 明朝" pitchFamily="17" charset="-128"/>
                          <a:cs typeface="Times New Roman" pitchFamily="18" charset="0"/>
                        </a:rPr>
                        <a:t>kW/cav.</a:t>
                      </a:r>
                    </a:p>
                  </a:txBody>
                  <a:tcPr horzOverflow="overflow">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bl>
          </a:graphicData>
        </a:graphic>
      </p:graphicFrame>
      <p:pic>
        <p:nvPicPr>
          <p:cNvPr id="61497" name="図 1" descr="C:\Documents and Settings\furuya\デスクトップ\beam abort 2008\RF abt per day\her_rf.jpg"/>
          <p:cNvPicPr>
            <a:picLocks noChangeAspect="1" noChangeArrowheads="1"/>
          </p:cNvPicPr>
          <p:nvPr/>
        </p:nvPicPr>
        <p:blipFill>
          <a:blip r:embed="rId3" cstate="print"/>
          <a:srcRect/>
          <a:stretch>
            <a:fillRect/>
          </a:stretch>
        </p:blipFill>
        <p:spPr bwMode="auto">
          <a:xfrm>
            <a:off x="5302250" y="3660775"/>
            <a:ext cx="3590925" cy="2863850"/>
          </a:xfrm>
          <a:prstGeom prst="rect">
            <a:avLst/>
          </a:prstGeom>
          <a:noFill/>
          <a:ln w="9525">
            <a:noFill/>
            <a:miter lim="800000"/>
            <a:headEnd/>
            <a:tailEnd/>
          </a:ln>
        </p:spPr>
      </p:pic>
      <p:sp>
        <p:nvSpPr>
          <p:cNvPr id="61498" name="Text Box 58"/>
          <p:cNvSpPr txBox="1">
            <a:spLocks noChangeArrowheads="1"/>
          </p:cNvSpPr>
          <p:nvPr/>
        </p:nvSpPr>
        <p:spPr bwMode="auto">
          <a:xfrm>
            <a:off x="7164388" y="4076700"/>
            <a:ext cx="1109662" cy="558800"/>
          </a:xfrm>
          <a:prstGeom prst="rect">
            <a:avLst/>
          </a:prstGeom>
          <a:solidFill>
            <a:schemeClr val="bg1"/>
          </a:solidFill>
          <a:ln w="9525">
            <a:solidFill>
              <a:srgbClr val="FF0000"/>
            </a:solidFill>
            <a:miter lim="800000"/>
            <a:headEnd/>
            <a:tailEnd/>
          </a:ln>
          <a:effectLst/>
        </p:spPr>
        <p:txBody>
          <a:bodyPr wrap="none">
            <a:spAutoFit/>
          </a:bodyPr>
          <a:lstStyle/>
          <a:p>
            <a:r>
              <a:rPr lang="en-US" altLang="ja-JP" sz="1000"/>
              <a:t>Trip rate</a:t>
            </a:r>
          </a:p>
          <a:p>
            <a:r>
              <a:rPr lang="en-US" altLang="ja-JP" sz="1000"/>
              <a:t>0.5/day at 1.4A</a:t>
            </a:r>
          </a:p>
          <a:p>
            <a:r>
              <a:rPr lang="en-US" altLang="ja-JP" sz="1000"/>
              <a:t>0.1/day at 0.85A</a:t>
            </a:r>
          </a:p>
        </p:txBody>
      </p:sp>
      <p:sp>
        <p:nvSpPr>
          <p:cNvPr id="61499" name="Text Box 59"/>
          <p:cNvSpPr txBox="1">
            <a:spLocks noChangeArrowheads="1"/>
          </p:cNvSpPr>
          <p:nvPr/>
        </p:nvSpPr>
        <p:spPr bwMode="auto">
          <a:xfrm>
            <a:off x="5724525" y="1196975"/>
            <a:ext cx="2981325" cy="304800"/>
          </a:xfrm>
          <a:prstGeom prst="rect">
            <a:avLst/>
          </a:prstGeom>
          <a:noFill/>
          <a:ln w="9525">
            <a:noFill/>
            <a:miter lim="800000"/>
            <a:headEnd/>
            <a:tailEnd/>
          </a:ln>
          <a:effectLst/>
        </p:spPr>
        <p:txBody>
          <a:bodyPr wrap="none">
            <a:spAutoFit/>
          </a:bodyPr>
          <a:lstStyle/>
          <a:p>
            <a:pPr>
              <a:spcBef>
                <a:spcPct val="50000"/>
              </a:spcBef>
            </a:pPr>
            <a:r>
              <a:rPr lang="en-US" altLang="ja-JP" sz="1400"/>
              <a:t>Designed and achieved parameters</a:t>
            </a:r>
          </a:p>
        </p:txBody>
      </p:sp>
      <p:sp>
        <p:nvSpPr>
          <p:cNvPr id="61500" name="Text Box 60"/>
          <p:cNvSpPr txBox="1">
            <a:spLocks noChangeArrowheads="1"/>
          </p:cNvSpPr>
          <p:nvPr/>
        </p:nvSpPr>
        <p:spPr bwMode="auto">
          <a:xfrm>
            <a:off x="6443663" y="3357563"/>
            <a:ext cx="2043112" cy="304800"/>
          </a:xfrm>
          <a:prstGeom prst="rect">
            <a:avLst/>
          </a:prstGeom>
          <a:noFill/>
          <a:ln w="9525">
            <a:noFill/>
            <a:miter lim="800000"/>
            <a:headEnd/>
            <a:tailEnd/>
          </a:ln>
          <a:effectLst/>
        </p:spPr>
        <p:txBody>
          <a:bodyPr wrap="none">
            <a:spAutoFit/>
          </a:bodyPr>
          <a:lstStyle/>
          <a:p>
            <a:pPr>
              <a:spcBef>
                <a:spcPct val="50000"/>
              </a:spcBef>
            </a:pPr>
            <a:r>
              <a:rPr lang="en-US" altLang="ja-JP" sz="1400"/>
              <a:t>Abort statistics @ HER </a:t>
            </a:r>
          </a:p>
        </p:txBody>
      </p:sp>
      <p:sp>
        <p:nvSpPr>
          <p:cNvPr id="61501" name="Text Box 61"/>
          <p:cNvSpPr txBox="1">
            <a:spLocks noChangeArrowheads="1"/>
          </p:cNvSpPr>
          <p:nvPr/>
        </p:nvSpPr>
        <p:spPr bwMode="auto">
          <a:xfrm>
            <a:off x="1042988" y="6308725"/>
            <a:ext cx="3192462" cy="304800"/>
          </a:xfrm>
          <a:prstGeom prst="rect">
            <a:avLst/>
          </a:prstGeom>
          <a:noFill/>
          <a:ln w="9525">
            <a:noFill/>
            <a:miter lim="800000"/>
            <a:headEnd/>
            <a:tailEnd/>
          </a:ln>
          <a:effectLst/>
        </p:spPr>
        <p:txBody>
          <a:bodyPr wrap="none">
            <a:spAutoFit/>
          </a:bodyPr>
          <a:lstStyle/>
          <a:p>
            <a:pPr>
              <a:spcBef>
                <a:spcPct val="50000"/>
              </a:spcBef>
            </a:pPr>
            <a:r>
              <a:rPr lang="en-US" altLang="ja-JP" sz="1400">
                <a:solidFill>
                  <a:srgbClr val="FF0000"/>
                </a:solidFill>
              </a:rPr>
              <a:t>Eight superconducting cavities in HER</a:t>
            </a:r>
          </a:p>
        </p:txBody>
      </p:sp>
      <p:sp>
        <p:nvSpPr>
          <p:cNvPr id="11" name="テキスト ボックス 10"/>
          <p:cNvSpPr txBox="1"/>
          <p:nvPr/>
        </p:nvSpPr>
        <p:spPr>
          <a:xfrm>
            <a:off x="395536" y="2924944"/>
            <a:ext cx="4951997" cy="646331"/>
          </a:xfrm>
          <a:prstGeom prst="rect">
            <a:avLst/>
          </a:prstGeom>
          <a:noFill/>
        </p:spPr>
        <p:txBody>
          <a:bodyPr wrap="none" rtlCol="0">
            <a:spAutoFit/>
          </a:bodyPr>
          <a:lstStyle/>
          <a:p>
            <a:r>
              <a:rPr lang="en-US" altLang="ja-JP" dirty="0">
                <a:solidFill>
                  <a:srgbClr val="FF66FF"/>
                </a:solidFill>
                <a:latin typeface="HGP創英角ﾎﾟｯﾌﾟ体" pitchFamily="50" charset="-128"/>
                <a:ea typeface="HGP創英角ﾎﾟｯﾌﾟ体" pitchFamily="50" charset="-128"/>
              </a:rPr>
              <a:t>All eight superconducting cavities </a:t>
            </a:r>
            <a:r>
              <a:rPr lang="en-US" altLang="ja-JP" dirty="0" smtClean="0">
                <a:solidFill>
                  <a:srgbClr val="FF66FF"/>
                </a:solidFill>
                <a:latin typeface="HGP創英角ﾎﾟｯﾌﾟ体" pitchFamily="50" charset="-128"/>
                <a:ea typeface="HGP創英角ﾎﾟｯﾌﾟ体" pitchFamily="50" charset="-128"/>
              </a:rPr>
              <a:t>are </a:t>
            </a:r>
            <a:r>
              <a:rPr lang="en-US" altLang="ja-JP" dirty="0">
                <a:solidFill>
                  <a:srgbClr val="FF66FF"/>
                </a:solidFill>
                <a:latin typeface="HGP創英角ﾎﾟｯﾌﾟ体" pitchFamily="50" charset="-128"/>
                <a:ea typeface="HGP創英角ﾎﾟｯﾌﾟ体" pitchFamily="50" charset="-128"/>
              </a:rPr>
              <a:t>used </a:t>
            </a:r>
          </a:p>
          <a:p>
            <a:r>
              <a:rPr lang="en-US" altLang="ja-JP" dirty="0">
                <a:solidFill>
                  <a:srgbClr val="FF66FF"/>
                </a:solidFill>
                <a:latin typeface="HGP創英角ﾎﾟｯﾌﾟ体" pitchFamily="50" charset="-128"/>
                <a:ea typeface="HGP創英角ﾎﾟｯﾌﾟ体" pitchFamily="50" charset="-128"/>
              </a:rPr>
              <a:t>for the </a:t>
            </a:r>
            <a:r>
              <a:rPr lang="en-US" altLang="ja-JP" dirty="0" err="1">
                <a:solidFill>
                  <a:srgbClr val="FF66FF"/>
                </a:solidFill>
                <a:latin typeface="HGP創英角ﾎﾟｯﾌﾟ体" pitchFamily="50" charset="-128"/>
                <a:ea typeface="HGP創英角ﾎﾟｯﾌﾟ体" pitchFamily="50" charset="-128"/>
              </a:rPr>
              <a:t>SuperKEKB</a:t>
            </a:r>
            <a:r>
              <a:rPr lang="en-US" altLang="ja-JP" dirty="0">
                <a:solidFill>
                  <a:srgbClr val="FF66FF"/>
                </a:solidFill>
                <a:latin typeface="HGP創英角ﾎﾟｯﾌﾟ体" pitchFamily="50" charset="-128"/>
                <a:ea typeface="HGP創英角ﾎﾟｯﾌﾟ体" pitchFamily="50" charset="-128"/>
              </a:rPr>
              <a:t> HER ring</a:t>
            </a:r>
            <a:endParaRPr kumimoji="1" lang="ja-JP" altLang="en-US" dirty="0">
              <a:solidFill>
                <a:srgbClr val="FF66FF"/>
              </a:solidFill>
              <a:latin typeface="HGP創英角ﾎﾟｯﾌﾟ体" pitchFamily="50" charset="-128"/>
              <a:ea typeface="HGP創英角ﾎﾟｯﾌﾟ体"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タイトル 1"/>
          <p:cNvSpPr>
            <a:spLocks noGrp="1"/>
          </p:cNvSpPr>
          <p:nvPr>
            <p:ph type="title"/>
          </p:nvPr>
        </p:nvSpPr>
        <p:spPr>
          <a:xfrm>
            <a:off x="457200" y="88875"/>
            <a:ext cx="8229600" cy="531813"/>
          </a:xfrm>
          <a:noFill/>
        </p:spPr>
        <p:txBody>
          <a:bodyPr/>
          <a:lstStyle/>
          <a:p>
            <a:r>
              <a:rPr lang="en-US" altLang="ja-JP" sz="2800" dirty="0">
                <a:solidFill>
                  <a:schemeClr val="tx2"/>
                </a:solidFill>
                <a:latin typeface="Arial Black" pitchFamily="34" charset="0"/>
              </a:rPr>
              <a:t>Machine Parameters of </a:t>
            </a:r>
            <a:r>
              <a:rPr lang="en-US" altLang="ja-JP" sz="2800" dirty="0" err="1">
                <a:solidFill>
                  <a:schemeClr val="tx2"/>
                </a:solidFill>
                <a:latin typeface="Arial Black" pitchFamily="34" charset="0"/>
              </a:rPr>
              <a:t>SuperKEKB</a:t>
            </a:r>
            <a:endParaRPr lang="ja-JP" altLang="en-US" sz="2800" dirty="0">
              <a:solidFill>
                <a:schemeClr val="tx2"/>
              </a:solidFill>
              <a:latin typeface="Arial Black" pitchFamily="34" charset="0"/>
            </a:endParaRPr>
          </a:p>
        </p:txBody>
      </p:sp>
      <p:graphicFrame>
        <p:nvGraphicFramePr>
          <p:cNvPr id="3" name="表 2"/>
          <p:cNvGraphicFramePr>
            <a:graphicFrameLocks noGrp="1"/>
          </p:cNvGraphicFramePr>
          <p:nvPr/>
        </p:nvGraphicFramePr>
        <p:xfrm>
          <a:off x="457200" y="476672"/>
          <a:ext cx="8397875" cy="6273808"/>
        </p:xfrm>
        <a:graphic>
          <a:graphicData uri="http://schemas.openxmlformats.org/drawingml/2006/table">
            <a:tbl>
              <a:tblPr/>
              <a:tblGrid>
                <a:gridCol w="2511425">
                  <a:extLst>
                    <a:ext uri="{9D8B030D-6E8A-4147-A177-3AD203B41FA5}">
                      <a16:colId xmlns="" xmlns:a16="http://schemas.microsoft.com/office/drawing/2014/main" val="20000"/>
                    </a:ext>
                  </a:extLst>
                </a:gridCol>
                <a:gridCol w="1066800">
                  <a:extLst>
                    <a:ext uri="{9D8B030D-6E8A-4147-A177-3AD203B41FA5}">
                      <a16:colId xmlns="" xmlns:a16="http://schemas.microsoft.com/office/drawing/2014/main" val="20001"/>
                    </a:ext>
                  </a:extLst>
                </a:gridCol>
                <a:gridCol w="1914525">
                  <a:extLst>
                    <a:ext uri="{9D8B030D-6E8A-4147-A177-3AD203B41FA5}">
                      <a16:colId xmlns="" xmlns:a16="http://schemas.microsoft.com/office/drawing/2014/main" val="20002"/>
                    </a:ext>
                  </a:extLst>
                </a:gridCol>
                <a:gridCol w="1912938">
                  <a:extLst>
                    <a:ext uri="{9D8B030D-6E8A-4147-A177-3AD203B41FA5}">
                      <a16:colId xmlns="" xmlns:a16="http://schemas.microsoft.com/office/drawing/2014/main" val="20003"/>
                    </a:ext>
                  </a:extLst>
                </a:gridCol>
                <a:gridCol w="992187">
                  <a:extLst>
                    <a:ext uri="{9D8B030D-6E8A-4147-A177-3AD203B41FA5}">
                      <a16:colId xmlns="" xmlns:a16="http://schemas.microsoft.com/office/drawing/2014/main" val="20004"/>
                    </a:ext>
                  </a:extLst>
                </a:gridCol>
              </a:tblGrid>
              <a:tr h="25082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dirty="0">
                        <a:ln>
                          <a:noFill/>
                        </a:ln>
                        <a:solidFill>
                          <a:srgbClr val="FFFF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a:ln>
                          <a:noFill/>
                        </a:ln>
                        <a:solidFill>
                          <a:srgbClr val="FFFFFF"/>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LER</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HER</a:t>
                      </a:r>
                      <a:endParaRPr kumimoji="1" lang="ja-JP" altLang="en-US" sz="1400" b="1" i="0" u="none" strike="noStrike" cap="none" normalizeH="0" baseline="0">
                        <a:ln>
                          <a:noFill/>
                        </a:ln>
                        <a:solidFill>
                          <a:srgbClr val="FFFF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a:ln>
                          <a:noFill/>
                        </a:ln>
                        <a:solidFill>
                          <a:srgbClr val="FFFF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Emittance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e</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x</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3.2(2.7)</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2.4(2.3)</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pitchFamily="34" charset="0"/>
                          <a:ea typeface="ＭＳ Ｐゴシック" pitchFamily="50" charset="-128"/>
                        </a:rPr>
                        <a:t>nm</a:t>
                      </a:r>
                      <a:endParaRPr kumimoji="1" lang="ja-JP" altLang="en-US" sz="1400" b="0" i="0" u="none" strike="noStrike" cap="none" normalizeH="0" baseline="0" dirty="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Coupling</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e</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y</a:t>
                      </a: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a:t>
                      </a: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e</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x</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0.40</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0.35</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Beta Function at IP</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b</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x</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a:t>
                      </a: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 / </a:t>
                      </a: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b</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y</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a:t>
                      </a:r>
                      <a:endParaRPr kumimoji="1" lang="ja-JP" altLang="en-US" sz="1400" b="0" i="0" u="none" strike="noStrike" cap="none" normalizeH="0" baseline="30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32 / 0.27</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25 / 0.41</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mm</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Horizontal Beam Size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s</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x</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a:t>
                      </a:r>
                      <a:endParaRPr kumimoji="1" lang="ja-JP" altLang="en-US" sz="1400" b="0" i="0" u="none" strike="noStrike" cap="none" normalizeH="0" baseline="30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10.2(10.1)</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7.75(7.58) </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m</a:t>
                      </a: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Vertical Beam Size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s</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y</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a:t>
                      </a:r>
                      <a:endParaRPr kumimoji="1" lang="ja-JP" altLang="en-US" sz="1400" b="0" i="0" u="none" strike="noStrike" cap="none" normalizeH="0" baseline="30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59</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59</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nm</a:t>
                      </a:r>
                      <a:endParaRPr kumimoji="1" lang="ja-JP" altLang="en-US" sz="1400" b="0"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Bunch Length</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s</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z</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6.0(4.9)</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5.0(4.9)</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mm</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Half Crossing Angle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f</a:t>
                      </a:r>
                      <a:endParaRPr kumimoji="1" lang="ja-JP" altLang="en-US" sz="1400" b="0" i="0" u="none" strike="noStrike" cap="none" normalizeH="0" baseline="0">
                        <a:ln>
                          <a:noFill/>
                        </a:ln>
                        <a:solidFill>
                          <a:srgbClr val="000000"/>
                        </a:solidFill>
                        <a:effectLst/>
                        <a:latin typeface="Symbol" pitchFamily="18" charset="2"/>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41.5</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mrad</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Beam Energy</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E</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4</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7</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GeV</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Beam Current</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I</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3.60</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2.62</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A</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Number of Bunches</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n</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b</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2503</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Energy Loss / turn</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U</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0</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2.15</a:t>
                      </a:r>
                      <a:endParaRPr kumimoji="1" lang="ja-JP" altLang="en-US" sz="1400" b="0"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2.50</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MeV</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Total Cavity Voltage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V</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c</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8.4</a:t>
                      </a:r>
                      <a:endParaRPr kumimoji="1" lang="ja-JP" altLang="en-US" sz="1400" b="0"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6.7</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MV</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Energy Spread</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s</a:t>
                      </a:r>
                      <a:r>
                        <a:rPr kumimoji="1" lang="en-US" altLang="ja-JP" sz="1400" b="0" i="0" u="none" strike="noStrike" cap="none" normalizeH="0" baseline="-25000">
                          <a:ln>
                            <a:noFill/>
                          </a:ln>
                          <a:solidFill>
                            <a:schemeClr val="tx1"/>
                          </a:solidFill>
                          <a:effectLst/>
                          <a:latin typeface="Symbol" pitchFamily="18" charset="2"/>
                          <a:ea typeface="ＭＳ Ｐゴシック" pitchFamily="50" charset="-128"/>
                        </a:rPr>
                        <a:t>d</a:t>
                      </a:r>
                      <a:endParaRPr kumimoji="1" lang="ja-JP" altLang="en-US" sz="1400" b="0" i="0" u="none" strike="noStrike" cap="none" normalizeH="0" baseline="-25000">
                        <a:ln>
                          <a:noFill/>
                        </a:ln>
                        <a:solidFill>
                          <a:srgbClr val="000000"/>
                        </a:solidFill>
                        <a:effectLst/>
                        <a:latin typeface="Symbol" pitchFamily="18" charset="2"/>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8.14(7.96)x10</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-4</a:t>
                      </a:r>
                      <a:endParaRPr kumimoji="1" lang="ja-JP" altLang="en-US" sz="1400" b="0" i="0" u="none" strike="noStrike" cap="none" normalizeH="0" baseline="3000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6.49(6.34) x10</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-4</a:t>
                      </a:r>
                      <a:endParaRPr kumimoji="1" lang="ja-JP" altLang="en-US" sz="1400" b="1" i="0" u="none" strike="noStrike" cap="none" normalizeH="0" baseline="3000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3"/>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Synchrotron Tune</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n</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s</a:t>
                      </a:r>
                      <a:endParaRPr kumimoji="1" lang="ja-JP" altLang="en-US" sz="1400" b="0" i="0" u="none" strike="noStrike" cap="none" normalizeH="0" baseline="-25000">
                        <a:ln>
                          <a:noFill/>
                        </a:ln>
                        <a:solidFill>
                          <a:schemeClr val="tx1"/>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-0.0213</a:t>
                      </a:r>
                      <a:endParaRPr kumimoji="1" lang="ja-JP" altLang="en-US" sz="1400" b="0"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-0.0117</a:t>
                      </a:r>
                      <a:endParaRPr kumimoji="1" lang="ja-JP" altLang="en-US" sz="1400" b="0"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4"/>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Momentum Compaction</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a</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p</a:t>
                      </a:r>
                      <a:endParaRPr kumimoji="1" lang="ja-JP" altLang="en-US" sz="1400" b="0" i="0" u="none" strike="noStrike" cap="none" normalizeH="0" baseline="-25000">
                        <a:ln>
                          <a:noFill/>
                        </a:ln>
                        <a:solidFill>
                          <a:schemeClr val="tx1"/>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2.74x10</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-4</a:t>
                      </a:r>
                      <a:endParaRPr kumimoji="1" lang="ja-JP" altLang="en-US" sz="1400" b="0" i="0" u="none" strike="noStrike" cap="none" normalizeH="0" baseline="3000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1.88x10</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-4</a:t>
                      </a:r>
                      <a:endParaRPr kumimoji="1" lang="ja-JP" altLang="en-US" sz="1400" b="0" i="0" u="none" strike="noStrike" cap="none" normalizeH="0" baseline="3000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5"/>
                  </a:ext>
                </a:extLst>
              </a:tr>
              <a:tr h="354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90"/>
                          </a:solidFill>
                          <a:effectLst/>
                          <a:latin typeface="Calibri" pitchFamily="34" charset="0"/>
                          <a:ea typeface="ＭＳ Ｐゴシック" pitchFamily="50" charset="-128"/>
                        </a:rPr>
                        <a:t>Beam-Beam Parameter</a:t>
                      </a:r>
                      <a:endParaRPr kumimoji="1" lang="ja-JP" altLang="en-US" sz="1400" b="0" i="0" u="none" strike="noStrike" cap="none" normalizeH="0" baseline="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Symbol" pitchFamily="18" charset="2"/>
                          <a:ea typeface="ＭＳ Ｐゴシック" pitchFamily="50" charset="-128"/>
                        </a:rPr>
                        <a:t>x</a:t>
                      </a:r>
                      <a:r>
                        <a:rPr kumimoji="1" lang="en-US" altLang="ja-JP" sz="1400" b="0" i="0" u="none" strike="noStrike" cap="none" normalizeH="0" baseline="-25000">
                          <a:ln>
                            <a:noFill/>
                          </a:ln>
                          <a:solidFill>
                            <a:schemeClr val="tx1"/>
                          </a:solidFill>
                          <a:effectLst/>
                          <a:latin typeface="Calibri" pitchFamily="34" charset="0"/>
                          <a:ea typeface="ＭＳ Ｐゴシック" pitchFamily="50" charset="-128"/>
                        </a:rPr>
                        <a:t>y</a:t>
                      </a:r>
                      <a:endParaRPr kumimoji="1" lang="ja-JP" altLang="en-US" sz="1400" b="0" i="0" u="none" strike="noStrike" cap="none" normalizeH="0" baseline="-2500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0.0900</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0.0875</a:t>
                      </a:r>
                      <a:endParaRPr kumimoji="1" lang="ja-JP" altLang="en-US" sz="1400" b="1" i="0" u="none" strike="noStrike" cap="none" normalizeH="0" baseline="0">
                        <a:ln>
                          <a:noFill/>
                        </a:ln>
                        <a:solidFill>
                          <a:srgbClr val="0000FF"/>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6"/>
                  </a:ext>
                </a:extLst>
              </a:tr>
              <a:tr h="19685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rgbClr val="000090"/>
                          </a:solidFill>
                          <a:effectLst/>
                          <a:latin typeface="Calibri" pitchFamily="34" charset="0"/>
                          <a:ea typeface="ＭＳ Ｐゴシック" pitchFamily="50" charset="-128"/>
                        </a:rPr>
                        <a:t>Luminosity</a:t>
                      </a:r>
                      <a:endParaRPr kumimoji="1" lang="ja-JP" altLang="en-US" sz="1400" b="0" i="0" u="none" strike="noStrike" cap="none" normalizeH="0" baseline="0" dirty="0">
                        <a:ln>
                          <a:noFill/>
                        </a:ln>
                        <a:solidFill>
                          <a:srgbClr val="00009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L</a:t>
                      </a:r>
                      <a:endParaRPr kumimoji="1" lang="ja-JP" altLang="en-US" sz="1400" b="0" i="0" u="none" strike="noStrike" cap="none" normalizeH="0" baseline="0">
                        <a:ln>
                          <a:noFill/>
                        </a:ln>
                        <a:solidFill>
                          <a:srgbClr val="000000"/>
                        </a:solidFill>
                        <a:effectLst/>
                        <a:latin typeface="Calibri" pitchFamily="34"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chemeClr val="tx1"/>
                          </a:solidFill>
                          <a:effectLst/>
                          <a:latin typeface="Calibri" pitchFamily="34" charset="0"/>
                          <a:ea typeface="ＭＳ Ｐゴシック" pitchFamily="50" charset="-128"/>
                        </a:rPr>
                        <a:t>8x10</a:t>
                      </a:r>
                      <a:r>
                        <a:rPr kumimoji="1" lang="en-US" altLang="ja-JP" sz="1400" b="0" i="0" u="none" strike="noStrike" cap="none" normalizeH="0" baseline="30000">
                          <a:ln>
                            <a:noFill/>
                          </a:ln>
                          <a:solidFill>
                            <a:schemeClr val="tx1"/>
                          </a:solidFill>
                          <a:effectLst/>
                          <a:latin typeface="Calibri" pitchFamily="34" charset="0"/>
                          <a:ea typeface="ＭＳ Ｐゴシック" pitchFamily="50" charset="-128"/>
                        </a:rPr>
                        <a:t>35</a:t>
                      </a:r>
                      <a:endParaRPr kumimoji="1" lang="ja-JP" altLang="en-US" sz="1400" b="1" i="0" u="none" strike="noStrike" cap="none" normalizeH="0" baseline="0">
                        <a:ln>
                          <a:noFill/>
                        </a:ln>
                        <a:solidFill>
                          <a:schemeClr val="tx1"/>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chemeClr val="tx1"/>
                          </a:solidFill>
                          <a:effectLst/>
                          <a:latin typeface="Calibri" pitchFamily="34" charset="0"/>
                          <a:ea typeface="ＭＳ Ｐゴシック" pitchFamily="50" charset="-128"/>
                        </a:rPr>
                        <a:t>cm</a:t>
                      </a:r>
                      <a:r>
                        <a:rPr kumimoji="1" lang="en-US" altLang="ja-JP" sz="1400" b="0" i="0" u="none" strike="noStrike" cap="none" normalizeH="0" baseline="30000" dirty="0">
                          <a:ln>
                            <a:noFill/>
                          </a:ln>
                          <a:solidFill>
                            <a:schemeClr val="tx1"/>
                          </a:solidFill>
                          <a:effectLst/>
                          <a:latin typeface="Calibri" pitchFamily="34" charset="0"/>
                          <a:ea typeface="ＭＳ Ｐゴシック" pitchFamily="50" charset="-128"/>
                        </a:rPr>
                        <a:t>-2</a:t>
                      </a:r>
                      <a:r>
                        <a:rPr kumimoji="1" lang="en-US" altLang="ja-JP" sz="1400" b="0" i="0" u="none" strike="noStrike" cap="none" normalizeH="0" baseline="0" dirty="0">
                          <a:ln>
                            <a:noFill/>
                          </a:ln>
                          <a:solidFill>
                            <a:schemeClr val="tx1"/>
                          </a:solidFill>
                          <a:effectLst/>
                          <a:latin typeface="Calibri" pitchFamily="34" charset="0"/>
                          <a:ea typeface="ＭＳ Ｐゴシック" pitchFamily="50" charset="-128"/>
                        </a:rPr>
                        <a:t>s</a:t>
                      </a:r>
                      <a:r>
                        <a:rPr kumimoji="1" lang="en-US" altLang="ja-JP" sz="1400" b="0" i="0" u="none" strike="noStrike" cap="none" normalizeH="0" baseline="30000" dirty="0">
                          <a:ln>
                            <a:noFill/>
                          </a:ln>
                          <a:solidFill>
                            <a:schemeClr val="tx1"/>
                          </a:solidFill>
                          <a:effectLst/>
                          <a:latin typeface="Calibri" pitchFamily="34" charset="0"/>
                          <a:ea typeface="ＭＳ Ｐゴシック" pitchFamily="50" charset="-128"/>
                        </a:rPr>
                        <a:t>-1</a:t>
                      </a:r>
                      <a:endParaRPr kumimoji="1" lang="ja-JP" altLang="en-US" sz="1400" b="0" i="0" u="none" strike="noStrike" cap="none" normalizeH="0" baseline="30000" dirty="0">
                        <a:ln>
                          <a:noFill/>
                        </a:ln>
                        <a:solidFill>
                          <a:srgbClr val="000000"/>
                        </a:solidFill>
                        <a:effectLst/>
                        <a:latin typeface="Calibri"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7"/>
                  </a:ext>
                </a:extLst>
              </a:tr>
            </a:tbl>
          </a:graphicData>
        </a:graphic>
      </p:graphicFrame>
      <p:sp>
        <p:nvSpPr>
          <p:cNvPr id="3190" name="テキスト ボックス 3"/>
          <p:cNvSpPr txBox="1">
            <a:spLocks noChangeArrowheads="1"/>
          </p:cNvSpPr>
          <p:nvPr/>
        </p:nvSpPr>
        <p:spPr bwMode="auto">
          <a:xfrm>
            <a:off x="457200" y="522288"/>
            <a:ext cx="2017713" cy="276225"/>
          </a:xfrm>
          <a:prstGeom prst="rect">
            <a:avLst/>
          </a:prstGeom>
          <a:noFill/>
          <a:ln w="9525">
            <a:noFill/>
            <a:miter lim="800000"/>
            <a:headEnd/>
            <a:tailEnd/>
          </a:ln>
        </p:spPr>
        <p:txBody>
          <a:bodyPr wrap="none">
            <a:spAutoFit/>
          </a:bodyPr>
          <a:lstStyle/>
          <a:p>
            <a:r>
              <a:rPr lang="en-US" altLang="ja-JP" sz="1200" dirty="0">
                <a:solidFill>
                  <a:srgbClr val="000000"/>
                </a:solidFill>
              </a:rPr>
              <a:t>(): zero current parameters</a:t>
            </a:r>
            <a:endParaRPr lang="ja-JP" altLang="en-US" sz="1200" dirty="0">
              <a:solidFill>
                <a:srgbClr val="000000"/>
              </a:solidFill>
            </a:endParaRPr>
          </a:p>
        </p:txBody>
      </p:sp>
      <p:sp>
        <p:nvSpPr>
          <p:cNvPr id="3191" name="テキスト ボックス 5"/>
          <p:cNvSpPr txBox="1">
            <a:spLocks noChangeArrowheads="1"/>
          </p:cNvSpPr>
          <p:nvPr/>
        </p:nvSpPr>
        <p:spPr bwMode="auto">
          <a:xfrm>
            <a:off x="8080375" y="276225"/>
            <a:ext cx="904875" cy="246063"/>
          </a:xfrm>
          <a:prstGeom prst="rect">
            <a:avLst/>
          </a:prstGeom>
          <a:noFill/>
          <a:ln w="9525">
            <a:noFill/>
            <a:miter lim="800000"/>
            <a:headEnd/>
            <a:tailEnd/>
          </a:ln>
        </p:spPr>
        <p:txBody>
          <a:bodyPr wrap="none">
            <a:spAutoFit/>
          </a:bodyPr>
          <a:lstStyle/>
          <a:p>
            <a:r>
              <a:rPr lang="en-US" altLang="ja-JP" sz="1000" dirty="0"/>
              <a:t>2010/Feb/08</a:t>
            </a:r>
            <a:endParaRPr lang="ja-JP" altLang="en-US" sz="1000" dirty="0"/>
          </a:p>
        </p:txBody>
      </p:sp>
      <p:sp>
        <p:nvSpPr>
          <p:cNvPr id="6" name="テキスト ボックス 5"/>
          <p:cNvSpPr txBox="1"/>
          <p:nvPr/>
        </p:nvSpPr>
        <p:spPr>
          <a:xfrm rot="20807383">
            <a:off x="1738567" y="1202990"/>
            <a:ext cx="6417141" cy="523220"/>
          </a:xfrm>
          <a:prstGeom prst="rect">
            <a:avLst/>
          </a:prstGeom>
          <a:noFill/>
        </p:spPr>
        <p:txBody>
          <a:bodyPr wrap="none" rtlCol="0">
            <a:spAutoFit/>
          </a:bodyPr>
          <a:lstStyle/>
          <a:p>
            <a:r>
              <a:rPr lang="en-US" altLang="ja-JP" sz="2800" dirty="0">
                <a:solidFill>
                  <a:srgbClr val="FF66FF"/>
                </a:solidFill>
                <a:latin typeface="HGP創英角ﾎﾟｯﾌﾟ体" pitchFamily="50" charset="-128"/>
                <a:ea typeface="HGP創英角ﾎﾟｯﾌﾟ体" pitchFamily="50" charset="-128"/>
              </a:rPr>
              <a:t>Not the present machine parameters</a:t>
            </a:r>
            <a:endParaRPr kumimoji="1" lang="ja-JP" altLang="en-US" sz="2800" dirty="0">
              <a:solidFill>
                <a:srgbClr val="FF66FF"/>
              </a:solidFill>
              <a:latin typeface="HGP創英角ﾎﾟｯﾌﾟ体" pitchFamily="50" charset="-128"/>
              <a:ea typeface="HGP創英角ﾎﾟｯﾌﾟ体" pitchFamily="50" charset="-128"/>
            </a:endParaRPr>
          </a:p>
        </p:txBody>
      </p:sp>
      <p:sp>
        <p:nvSpPr>
          <p:cNvPr id="8" name="角丸四角形 7"/>
          <p:cNvSpPr/>
          <p:nvPr/>
        </p:nvSpPr>
        <p:spPr>
          <a:xfrm>
            <a:off x="6588224" y="4653136"/>
            <a:ext cx="648072" cy="360040"/>
          </a:xfrm>
          <a:prstGeom prst="roundRect">
            <a:avLst/>
          </a:prstGeom>
          <a:noFill/>
          <a:ln w="38100">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6588224" y="3573016"/>
            <a:ext cx="648072" cy="360040"/>
          </a:xfrm>
          <a:prstGeom prst="roundRect">
            <a:avLst/>
          </a:prstGeom>
          <a:noFill/>
          <a:ln w="38100">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p:txBody>
          <a:bodyPr/>
          <a:lstStyle/>
          <a:p>
            <a:r>
              <a:rPr lang="en-US" altLang="ja-JP" sz="2400" dirty="0"/>
              <a:t>Issues of low voltage and high beam </a:t>
            </a:r>
            <a:r>
              <a:rPr lang="en-US" altLang="ja-JP" sz="2400" dirty="0" smtClean="0"/>
              <a:t>power </a:t>
            </a:r>
            <a:r>
              <a:rPr lang="en-US" altLang="ja-JP" sz="2400" dirty="0"/>
              <a:t>operation</a:t>
            </a:r>
          </a:p>
        </p:txBody>
      </p:sp>
      <p:sp>
        <p:nvSpPr>
          <p:cNvPr id="64516" name="Rectangle 4"/>
          <p:cNvSpPr>
            <a:spLocks noGrp="1" noChangeArrowheads="1"/>
          </p:cNvSpPr>
          <p:nvPr>
            <p:ph type="body" idx="1"/>
          </p:nvPr>
        </p:nvSpPr>
        <p:spPr>
          <a:xfrm>
            <a:off x="457200" y="1600200"/>
            <a:ext cx="5122912" cy="4525963"/>
          </a:xfrm>
        </p:spPr>
        <p:txBody>
          <a:bodyPr/>
          <a:lstStyle/>
          <a:p>
            <a:pPr marL="0" indent="0">
              <a:buFontTx/>
              <a:buNone/>
            </a:pPr>
            <a:r>
              <a:rPr lang="en-US" altLang="ja-JP" sz="1600" dirty="0"/>
              <a:t>Required RF parameters in </a:t>
            </a:r>
            <a:r>
              <a:rPr lang="en-US" altLang="ja-JP" sz="1600" dirty="0" err="1" smtClean="0"/>
              <a:t>S</a:t>
            </a:r>
            <a:r>
              <a:rPr lang="en-US" altLang="ja-JP" sz="1600" dirty="0" err="1" smtClean="0"/>
              <a:t>uperKEKB</a:t>
            </a:r>
            <a:r>
              <a:rPr lang="en-US" altLang="ja-JP" sz="1600" dirty="0" smtClean="0"/>
              <a:t> HER </a:t>
            </a:r>
            <a:r>
              <a:rPr lang="en-US" altLang="ja-JP" sz="1600" dirty="0"/>
              <a:t>ring</a:t>
            </a:r>
          </a:p>
          <a:p>
            <a:pPr marL="0" indent="0">
              <a:buFontTx/>
              <a:buNone/>
            </a:pPr>
            <a:r>
              <a:rPr lang="en-US" altLang="ja-JP" sz="1600" dirty="0"/>
              <a:t>Total voltage: Lower than </a:t>
            </a:r>
            <a:r>
              <a:rPr lang="en-US" altLang="ja-JP" sz="1600" dirty="0" smtClean="0"/>
              <a:t>KEKB</a:t>
            </a:r>
            <a:endParaRPr lang="en-US" altLang="ja-JP" sz="1600" dirty="0"/>
          </a:p>
          <a:p>
            <a:pPr marL="0" indent="0">
              <a:buFontTx/>
              <a:buNone/>
            </a:pPr>
            <a:r>
              <a:rPr lang="en-US" altLang="ja-JP" sz="1600" dirty="0"/>
              <a:t>	13-15 MV→6.7MV</a:t>
            </a:r>
          </a:p>
          <a:p>
            <a:pPr marL="0" indent="0">
              <a:buFontTx/>
              <a:buNone/>
            </a:pPr>
            <a:r>
              <a:rPr lang="en-US" altLang="ja-JP" sz="1600" dirty="0"/>
              <a:t>Total beam power: Higher than </a:t>
            </a:r>
            <a:r>
              <a:rPr lang="en-US" altLang="ja-JP" sz="1600" dirty="0" smtClean="0"/>
              <a:t>KEKB</a:t>
            </a:r>
            <a:endParaRPr lang="en-US" altLang="ja-JP" sz="1600" dirty="0"/>
          </a:p>
          <a:p>
            <a:pPr marL="0" indent="0">
              <a:buFontTx/>
              <a:buNone/>
            </a:pPr>
            <a:r>
              <a:rPr lang="en-US" altLang="ja-JP" sz="1600" dirty="0"/>
              <a:t>	5MW→7.7MW@2.6A</a:t>
            </a:r>
          </a:p>
          <a:p>
            <a:pPr marL="0" indent="0">
              <a:buFontTx/>
              <a:buNone/>
            </a:pPr>
            <a:r>
              <a:rPr lang="en-US" altLang="ja-JP" sz="1600" dirty="0" smtClean="0"/>
              <a:t>(These are shared </a:t>
            </a:r>
            <a:r>
              <a:rPr lang="en-US" altLang="ja-JP" sz="1600" dirty="0"/>
              <a:t>by normal (ARES) and 8 SRF </a:t>
            </a:r>
            <a:r>
              <a:rPr lang="en-US" altLang="ja-JP" sz="1600" dirty="0" smtClean="0"/>
              <a:t>cavities)</a:t>
            </a:r>
            <a:endParaRPr lang="en-US" altLang="ja-JP" sz="1600" dirty="0"/>
          </a:p>
          <a:p>
            <a:pPr marL="0" indent="0">
              <a:buFontTx/>
              <a:buNone/>
            </a:pPr>
            <a:endParaRPr lang="en-US" altLang="ja-JP" sz="1600" dirty="0"/>
          </a:p>
          <a:p>
            <a:pPr marL="0" indent="0">
              <a:buFontTx/>
              <a:buNone/>
            </a:pPr>
            <a:r>
              <a:rPr lang="en-US" altLang="ja-JP" sz="1600" dirty="0"/>
              <a:t>Low voltage and high beam power operation makes the </a:t>
            </a:r>
            <a:r>
              <a:rPr lang="en-US" altLang="ja-JP" sz="1600" dirty="0" smtClean="0"/>
              <a:t>cavity detuning </a:t>
            </a:r>
            <a:r>
              <a:rPr lang="en-US" altLang="ja-JP" sz="1600" dirty="0"/>
              <a:t>larger than the revolution frequency</a:t>
            </a:r>
          </a:p>
          <a:p>
            <a:pPr marL="0" indent="0">
              <a:buFontTx/>
              <a:buNone/>
            </a:pPr>
            <a:endParaRPr lang="en-US" altLang="ja-JP" sz="1600" dirty="0"/>
          </a:p>
          <a:p>
            <a:pPr marL="0" indent="0">
              <a:buFontTx/>
              <a:buNone/>
            </a:pPr>
            <a:r>
              <a:rPr lang="en-US" altLang="ja-JP" sz="1600" dirty="0"/>
              <a:t>External Q must be lowered (</a:t>
            </a:r>
            <a:r>
              <a:rPr lang="en-US" altLang="ja-JP" sz="1600" dirty="0" err="1"/>
              <a:t>Qext</a:t>
            </a:r>
            <a:r>
              <a:rPr lang="en-US" altLang="ja-JP" sz="1600" dirty="0"/>
              <a:t>=50,000 at present)</a:t>
            </a:r>
          </a:p>
          <a:p>
            <a:pPr marL="0" indent="0">
              <a:buFontTx/>
              <a:buNone/>
            </a:pPr>
            <a:r>
              <a:rPr lang="en-US" altLang="ja-JP" sz="1600" dirty="0"/>
              <a:t>Input couplers must be exchanged to adjust </a:t>
            </a:r>
            <a:r>
              <a:rPr lang="en-US" altLang="ja-JP" sz="1600" dirty="0" err="1"/>
              <a:t>Qext</a:t>
            </a:r>
            <a:endParaRPr lang="en-US" altLang="ja-JP" sz="1600" dirty="0"/>
          </a:p>
          <a:p>
            <a:pPr marL="0" indent="0">
              <a:buFontTx/>
              <a:buNone/>
            </a:pPr>
            <a:r>
              <a:rPr lang="en-US" altLang="ja-JP" sz="1600" dirty="0"/>
              <a:t>High risk for particle contamination </a:t>
            </a:r>
          </a:p>
          <a:p>
            <a:pPr marL="0" indent="0">
              <a:buFontTx/>
              <a:buNone/>
            </a:pPr>
            <a:r>
              <a:rPr lang="en-US" altLang="ja-JP" sz="1600" dirty="0"/>
              <a:t>High risk for performance degradation</a:t>
            </a:r>
          </a:p>
          <a:p>
            <a:pPr marL="0" indent="0">
              <a:buFontTx/>
              <a:buNone/>
            </a:pPr>
            <a:endParaRPr lang="en-US" altLang="ja-JP" sz="1600" dirty="0"/>
          </a:p>
          <a:p>
            <a:pPr marL="0" indent="0">
              <a:buFontTx/>
              <a:buNone/>
            </a:pPr>
            <a:endParaRPr lang="en-US" altLang="ja-JP" sz="1600" dirty="0"/>
          </a:p>
        </p:txBody>
      </p:sp>
      <p:sp>
        <p:nvSpPr>
          <p:cNvPr id="21" name="テキスト ボックス 20"/>
          <p:cNvSpPr txBox="1"/>
          <p:nvPr/>
        </p:nvSpPr>
        <p:spPr>
          <a:xfrm>
            <a:off x="5580112" y="3212976"/>
            <a:ext cx="2732928" cy="156966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altLang="ja-JP" sz="1600" dirty="0"/>
              <a:t>For example, </a:t>
            </a:r>
          </a:p>
          <a:p>
            <a:r>
              <a:rPr lang="en-US" altLang="ja-JP" sz="1600" dirty="0"/>
              <a:t>Operating voltage: 0.6 MV</a:t>
            </a:r>
          </a:p>
          <a:p>
            <a:r>
              <a:rPr lang="en-US" altLang="ja-JP" sz="1600" dirty="0"/>
              <a:t>Beam power: 300kW</a:t>
            </a:r>
          </a:p>
          <a:p>
            <a:r>
              <a:rPr lang="en-US" altLang="ja-JP" sz="1600" dirty="0"/>
              <a:t>Qext:50,000</a:t>
            </a:r>
          </a:p>
          <a:p>
            <a:r>
              <a:rPr lang="en-US" altLang="ja-JP" sz="1600" dirty="0" err="1" smtClean="0"/>
              <a:t>Detunig</a:t>
            </a:r>
            <a:r>
              <a:rPr lang="en-US" altLang="ja-JP" sz="1600" dirty="0" smtClean="0"/>
              <a:t> Δf:100kHz </a:t>
            </a:r>
            <a:endParaRPr lang="en-US" altLang="ja-JP" sz="1600" dirty="0"/>
          </a:p>
          <a:p>
            <a:r>
              <a:rPr lang="en-US" altLang="ja-JP" sz="1600" dirty="0" smtClean="0"/>
              <a:t>Equal </a:t>
            </a:r>
            <a:r>
              <a:rPr lang="en-US" altLang="ja-JP" sz="1600" dirty="0"/>
              <a:t>to revolution frequency</a:t>
            </a:r>
          </a:p>
        </p:txBody>
      </p:sp>
      <p:sp>
        <p:nvSpPr>
          <p:cNvPr id="22" name="テキスト ボックス 21"/>
          <p:cNvSpPr txBox="1"/>
          <p:nvPr/>
        </p:nvSpPr>
        <p:spPr>
          <a:xfrm>
            <a:off x="251520" y="5939988"/>
            <a:ext cx="8638903" cy="369332"/>
          </a:xfrm>
          <a:prstGeom prst="rect">
            <a:avLst/>
          </a:prstGeom>
          <a:noFill/>
        </p:spPr>
        <p:txBody>
          <a:bodyPr wrap="none" rtlCol="0">
            <a:spAutoFit/>
          </a:bodyPr>
          <a:lstStyle/>
          <a:p>
            <a:r>
              <a:rPr lang="en-US" altLang="ja-JP" dirty="0">
                <a:solidFill>
                  <a:srgbClr val="FF66FF"/>
                </a:solidFill>
                <a:latin typeface="HGP創英角ﾎﾟｯﾌﾟ体" pitchFamily="50" charset="-128"/>
                <a:ea typeface="HGP創英角ﾎﾟｯﾌﾟ体" pitchFamily="50" charset="-128"/>
              </a:rPr>
              <a:t>Low voltage and high beam power operation is not suitable for KEKB cavities </a:t>
            </a:r>
            <a:endParaRPr kumimoji="1" lang="ja-JP" altLang="en-US" dirty="0">
              <a:solidFill>
                <a:srgbClr val="FF66FF"/>
              </a:solidFill>
              <a:latin typeface="HGP創英角ﾎﾟｯﾌﾟ体" pitchFamily="50" charset="-128"/>
              <a:ea typeface="HGP創英角ﾎﾟｯﾌﾟ体"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a:xfrm>
            <a:off x="457200" y="274638"/>
            <a:ext cx="5842992" cy="1143000"/>
          </a:xfrm>
        </p:spPr>
        <p:txBody>
          <a:bodyPr/>
          <a:lstStyle/>
          <a:p>
            <a:r>
              <a:rPr lang="en-US" altLang="ja-JP" sz="2400" dirty="0"/>
              <a:t>Reverse phase operation (RPO)</a:t>
            </a:r>
          </a:p>
        </p:txBody>
      </p:sp>
      <p:sp>
        <p:nvSpPr>
          <p:cNvPr id="64516" name="Rectangle 4"/>
          <p:cNvSpPr>
            <a:spLocks noGrp="1" noChangeArrowheads="1"/>
          </p:cNvSpPr>
          <p:nvPr>
            <p:ph type="body" idx="1"/>
          </p:nvPr>
        </p:nvSpPr>
        <p:spPr>
          <a:xfrm>
            <a:off x="457200" y="1600200"/>
            <a:ext cx="5194920" cy="4525963"/>
          </a:xfrm>
        </p:spPr>
        <p:txBody>
          <a:bodyPr/>
          <a:lstStyle/>
          <a:p>
            <a:pPr>
              <a:buFontTx/>
              <a:buNone/>
            </a:pPr>
            <a:r>
              <a:rPr lang="en-US" altLang="ja-JP" sz="1600" dirty="0"/>
              <a:t>New </a:t>
            </a:r>
            <a:r>
              <a:rPr lang="en-US" altLang="ja-JP" sz="1600" dirty="0" smtClean="0"/>
              <a:t>operating method</a:t>
            </a:r>
            <a:endParaRPr lang="en-US" altLang="ja-JP" sz="1600" dirty="0"/>
          </a:p>
          <a:p>
            <a:pPr>
              <a:buFontTx/>
              <a:buNone/>
            </a:pPr>
            <a:r>
              <a:rPr lang="en-US" altLang="ja-JP" sz="1600" dirty="0"/>
              <a:t>Synchronous phases of several cavities are reversed</a:t>
            </a:r>
          </a:p>
          <a:p>
            <a:pPr>
              <a:buFontTx/>
              <a:buNone/>
            </a:pPr>
            <a:r>
              <a:rPr lang="en-US" altLang="ja-JP" sz="1600" dirty="0"/>
              <a:t>The total RF voltage is kept as low as the </a:t>
            </a:r>
            <a:r>
              <a:rPr lang="en-US" altLang="ja-JP" sz="1600" dirty="0" smtClean="0"/>
              <a:t>designed </a:t>
            </a:r>
            <a:r>
              <a:rPr lang="en-US" altLang="ja-JP" sz="1600" dirty="0"/>
              <a:t>value</a:t>
            </a:r>
          </a:p>
          <a:p>
            <a:pPr>
              <a:buFontTx/>
              <a:buNone/>
            </a:pPr>
            <a:endParaRPr lang="en-US" altLang="ja-JP" sz="1600" dirty="0"/>
          </a:p>
          <a:p>
            <a:pPr>
              <a:buFontTx/>
              <a:buNone/>
            </a:pPr>
            <a:r>
              <a:rPr lang="en-US" altLang="ja-JP" sz="1600" dirty="0"/>
              <a:t>Merits</a:t>
            </a:r>
          </a:p>
          <a:p>
            <a:r>
              <a:rPr lang="en-US" altLang="ja-JP" sz="1600" dirty="0"/>
              <a:t> Each cavity can have high voltage</a:t>
            </a:r>
          </a:p>
          <a:p>
            <a:r>
              <a:rPr lang="en-US" altLang="ja-JP" sz="1600" dirty="0"/>
              <a:t> Each cavity can share equal beam power</a:t>
            </a:r>
          </a:p>
          <a:p>
            <a:pPr lvl="1"/>
            <a:r>
              <a:rPr lang="en-US" altLang="ja-JP" sz="1200" dirty="0"/>
              <a:t>Beam power: Pb=</a:t>
            </a:r>
            <a:r>
              <a:rPr lang="en-US" altLang="ja-JP" sz="1200" dirty="0" err="1"/>
              <a:t>Vc</a:t>
            </a:r>
            <a:r>
              <a:rPr lang="en-US" altLang="ja-JP" sz="1200" dirty="0"/>
              <a:t> x </a:t>
            </a:r>
            <a:r>
              <a:rPr lang="en-US" altLang="ja-JP" sz="1200" dirty="0" err="1"/>
              <a:t>Ib</a:t>
            </a:r>
            <a:r>
              <a:rPr lang="en-US" altLang="ja-JP" sz="1200" dirty="0"/>
              <a:t> x </a:t>
            </a:r>
            <a:r>
              <a:rPr lang="en-US" altLang="ja-JP" sz="1200" dirty="0" err="1"/>
              <a:t>c</a:t>
            </a:r>
            <a:r>
              <a:rPr lang="en-US" altLang="ja-JP" sz="1200" dirty="0" err="1" smtClean="0"/>
              <a:t>osφs</a:t>
            </a:r>
            <a:endParaRPr lang="en-US" altLang="ja-JP" sz="1200" dirty="0"/>
          </a:p>
          <a:p>
            <a:r>
              <a:rPr lang="en-US" altLang="ja-JP" sz="1600" dirty="0"/>
              <a:t>No need to </a:t>
            </a:r>
            <a:r>
              <a:rPr lang="en-US" altLang="ja-JP" sz="1600" dirty="0" smtClean="0"/>
              <a:t>change </a:t>
            </a:r>
            <a:r>
              <a:rPr lang="en-US" altLang="ja-JP" sz="1600" dirty="0"/>
              <a:t>external Q</a:t>
            </a:r>
          </a:p>
          <a:p>
            <a:pPr lvl="1"/>
            <a:r>
              <a:rPr lang="en-US" altLang="ja-JP" sz="1200" dirty="0"/>
              <a:t>Detuning &lt; revolution frequency</a:t>
            </a:r>
          </a:p>
        </p:txBody>
      </p:sp>
      <p:grpSp>
        <p:nvGrpSpPr>
          <p:cNvPr id="2" name="Group 5"/>
          <p:cNvGrpSpPr>
            <a:grpSpLocks/>
          </p:cNvGrpSpPr>
          <p:nvPr/>
        </p:nvGrpSpPr>
        <p:grpSpPr bwMode="auto">
          <a:xfrm>
            <a:off x="5902325" y="4365625"/>
            <a:ext cx="2701925" cy="2247900"/>
            <a:chOff x="2312" y="1661"/>
            <a:chExt cx="1702" cy="1416"/>
          </a:xfrm>
        </p:grpSpPr>
        <p:sp>
          <p:nvSpPr>
            <p:cNvPr id="64518" name="Line 6"/>
            <p:cNvSpPr>
              <a:spLocks noChangeShapeType="1"/>
            </p:cNvSpPr>
            <p:nvPr/>
          </p:nvSpPr>
          <p:spPr bwMode="auto">
            <a:xfrm>
              <a:off x="2472" y="2881"/>
              <a:ext cx="1452" cy="0"/>
            </a:xfrm>
            <a:prstGeom prst="line">
              <a:avLst/>
            </a:prstGeom>
            <a:noFill/>
            <a:ln w="9525">
              <a:solidFill>
                <a:schemeClr val="tx1"/>
              </a:solidFill>
              <a:round/>
              <a:headEnd/>
              <a:tailEnd/>
            </a:ln>
            <a:effectLst/>
          </p:spPr>
          <p:txBody>
            <a:bodyPr/>
            <a:lstStyle/>
            <a:p>
              <a:endParaRPr lang="ja-JP" altLang="en-US"/>
            </a:p>
          </p:txBody>
        </p:sp>
        <p:sp>
          <p:nvSpPr>
            <p:cNvPr id="64519" name="Line 7"/>
            <p:cNvSpPr>
              <a:spLocks noChangeShapeType="1"/>
            </p:cNvSpPr>
            <p:nvPr/>
          </p:nvSpPr>
          <p:spPr bwMode="auto">
            <a:xfrm>
              <a:off x="3152" y="1883"/>
              <a:ext cx="0" cy="998"/>
            </a:xfrm>
            <a:prstGeom prst="line">
              <a:avLst/>
            </a:prstGeom>
            <a:noFill/>
            <a:ln w="9525">
              <a:solidFill>
                <a:schemeClr val="tx1"/>
              </a:solidFill>
              <a:round/>
              <a:headEnd/>
              <a:tailEnd/>
            </a:ln>
            <a:effectLst/>
          </p:spPr>
          <p:txBody>
            <a:bodyPr/>
            <a:lstStyle/>
            <a:p>
              <a:endParaRPr lang="ja-JP" altLang="en-US"/>
            </a:p>
          </p:txBody>
        </p:sp>
        <p:sp>
          <p:nvSpPr>
            <p:cNvPr id="64520" name="Freeform 8"/>
            <p:cNvSpPr>
              <a:spLocks/>
            </p:cNvSpPr>
            <p:nvPr/>
          </p:nvSpPr>
          <p:spPr bwMode="auto">
            <a:xfrm>
              <a:off x="2517" y="1921"/>
              <a:ext cx="1270" cy="960"/>
            </a:xfrm>
            <a:custGeom>
              <a:avLst/>
              <a:gdLst/>
              <a:ahLst/>
              <a:cxnLst>
                <a:cxn ang="0">
                  <a:pos x="0" y="960"/>
                </a:cxn>
                <a:cxn ang="0">
                  <a:pos x="90" y="506"/>
                </a:cxn>
                <a:cxn ang="0">
                  <a:pos x="363" y="98"/>
                </a:cxn>
                <a:cxn ang="0">
                  <a:pos x="635" y="7"/>
                </a:cxn>
                <a:cxn ang="0">
                  <a:pos x="862" y="143"/>
                </a:cxn>
                <a:cxn ang="0">
                  <a:pos x="1088" y="461"/>
                </a:cxn>
                <a:cxn ang="0">
                  <a:pos x="1224" y="960"/>
                </a:cxn>
              </a:cxnLst>
              <a:rect l="0" t="0" r="r" b="b"/>
              <a:pathLst>
                <a:path w="1224" h="960">
                  <a:moveTo>
                    <a:pt x="0" y="960"/>
                  </a:moveTo>
                  <a:cubicBezTo>
                    <a:pt x="14" y="805"/>
                    <a:pt x="29" y="650"/>
                    <a:pt x="90" y="506"/>
                  </a:cubicBezTo>
                  <a:cubicBezTo>
                    <a:pt x="151" y="362"/>
                    <a:pt x="272" y="181"/>
                    <a:pt x="363" y="98"/>
                  </a:cubicBezTo>
                  <a:cubicBezTo>
                    <a:pt x="454" y="15"/>
                    <a:pt x="552" y="0"/>
                    <a:pt x="635" y="7"/>
                  </a:cubicBezTo>
                  <a:cubicBezTo>
                    <a:pt x="718" y="14"/>
                    <a:pt x="787" y="67"/>
                    <a:pt x="862" y="143"/>
                  </a:cubicBezTo>
                  <a:cubicBezTo>
                    <a:pt x="937" y="219"/>
                    <a:pt x="1028" y="325"/>
                    <a:pt x="1088" y="461"/>
                  </a:cubicBezTo>
                  <a:cubicBezTo>
                    <a:pt x="1148" y="597"/>
                    <a:pt x="1201" y="877"/>
                    <a:pt x="1224" y="960"/>
                  </a:cubicBezTo>
                </a:path>
              </a:pathLst>
            </a:custGeom>
            <a:noFill/>
            <a:ln w="9525">
              <a:solidFill>
                <a:schemeClr val="tx1"/>
              </a:solidFill>
              <a:round/>
              <a:headEnd/>
              <a:tailEnd/>
            </a:ln>
            <a:effectLst/>
          </p:spPr>
          <p:txBody>
            <a:bodyPr/>
            <a:lstStyle/>
            <a:p>
              <a:endParaRPr lang="ja-JP" altLang="en-US"/>
            </a:p>
          </p:txBody>
        </p:sp>
        <p:sp>
          <p:nvSpPr>
            <p:cNvPr id="64521" name="Line 9"/>
            <p:cNvSpPr>
              <a:spLocks noChangeShapeType="1"/>
            </p:cNvSpPr>
            <p:nvPr/>
          </p:nvSpPr>
          <p:spPr bwMode="auto">
            <a:xfrm>
              <a:off x="3606" y="2291"/>
              <a:ext cx="0" cy="590"/>
            </a:xfrm>
            <a:prstGeom prst="line">
              <a:avLst/>
            </a:prstGeom>
            <a:noFill/>
            <a:ln w="9525">
              <a:solidFill>
                <a:schemeClr val="tx1"/>
              </a:solidFill>
              <a:round/>
              <a:headEnd/>
              <a:tailEnd/>
            </a:ln>
            <a:effectLst/>
          </p:spPr>
          <p:txBody>
            <a:bodyPr/>
            <a:lstStyle/>
            <a:p>
              <a:endParaRPr lang="ja-JP" altLang="en-US"/>
            </a:p>
          </p:txBody>
        </p:sp>
        <p:sp>
          <p:nvSpPr>
            <p:cNvPr id="64522" name="Line 10"/>
            <p:cNvSpPr>
              <a:spLocks noChangeShapeType="1"/>
            </p:cNvSpPr>
            <p:nvPr/>
          </p:nvSpPr>
          <p:spPr bwMode="auto">
            <a:xfrm>
              <a:off x="2699" y="2291"/>
              <a:ext cx="0" cy="590"/>
            </a:xfrm>
            <a:prstGeom prst="line">
              <a:avLst/>
            </a:prstGeom>
            <a:noFill/>
            <a:ln w="9525">
              <a:solidFill>
                <a:schemeClr val="tx1"/>
              </a:solidFill>
              <a:round/>
              <a:headEnd/>
              <a:tailEnd/>
            </a:ln>
            <a:effectLst/>
          </p:spPr>
          <p:txBody>
            <a:bodyPr/>
            <a:lstStyle/>
            <a:p>
              <a:endParaRPr lang="ja-JP" altLang="en-US"/>
            </a:p>
          </p:txBody>
        </p:sp>
        <p:sp>
          <p:nvSpPr>
            <p:cNvPr id="64523" name="Text Box 11"/>
            <p:cNvSpPr txBox="1">
              <a:spLocks noChangeArrowheads="1"/>
            </p:cNvSpPr>
            <p:nvPr/>
          </p:nvSpPr>
          <p:spPr bwMode="auto">
            <a:xfrm>
              <a:off x="3503" y="2836"/>
              <a:ext cx="239" cy="231"/>
            </a:xfrm>
            <a:prstGeom prst="rect">
              <a:avLst/>
            </a:prstGeom>
            <a:noFill/>
            <a:ln w="9525">
              <a:noFill/>
              <a:miter lim="800000"/>
              <a:headEnd/>
              <a:tailEnd/>
            </a:ln>
            <a:effectLst/>
          </p:spPr>
          <p:txBody>
            <a:bodyPr wrap="none">
              <a:spAutoFit/>
            </a:bodyPr>
            <a:lstStyle/>
            <a:p>
              <a:pPr>
                <a:spcBef>
                  <a:spcPct val="50000"/>
                </a:spcBef>
              </a:pPr>
              <a:r>
                <a:rPr lang="en-US" altLang="ja-JP">
                  <a:latin typeface="Symbol" pitchFamily="18" charset="2"/>
                </a:rPr>
                <a:t>f</a:t>
              </a:r>
              <a:r>
                <a:rPr lang="en-US" altLang="ja-JP" baseline="-25000"/>
                <a:t>s</a:t>
              </a:r>
            </a:p>
          </p:txBody>
        </p:sp>
        <p:sp>
          <p:nvSpPr>
            <p:cNvPr id="64524" name="Text Box 12"/>
            <p:cNvSpPr txBox="1">
              <a:spLocks noChangeArrowheads="1"/>
            </p:cNvSpPr>
            <p:nvPr/>
          </p:nvSpPr>
          <p:spPr bwMode="auto">
            <a:xfrm>
              <a:off x="2596" y="2836"/>
              <a:ext cx="318" cy="231"/>
            </a:xfrm>
            <a:prstGeom prst="rect">
              <a:avLst/>
            </a:prstGeom>
            <a:noFill/>
            <a:ln w="9525">
              <a:noFill/>
              <a:miter lim="800000"/>
              <a:headEnd/>
              <a:tailEnd/>
            </a:ln>
            <a:effectLst/>
          </p:spPr>
          <p:txBody>
            <a:bodyPr wrap="none">
              <a:spAutoFit/>
            </a:bodyPr>
            <a:lstStyle/>
            <a:p>
              <a:pPr>
                <a:spcBef>
                  <a:spcPct val="50000"/>
                </a:spcBef>
              </a:pPr>
              <a:r>
                <a:rPr lang="en-US" altLang="ja-JP">
                  <a:latin typeface="Symbol" pitchFamily="18" charset="2"/>
                </a:rPr>
                <a:t>-f</a:t>
              </a:r>
              <a:r>
                <a:rPr lang="en-US" altLang="ja-JP" baseline="-25000"/>
                <a:t>s</a:t>
              </a:r>
            </a:p>
          </p:txBody>
        </p:sp>
        <p:sp>
          <p:nvSpPr>
            <p:cNvPr id="64525" name="Text Box 13"/>
            <p:cNvSpPr txBox="1">
              <a:spLocks noChangeArrowheads="1"/>
            </p:cNvSpPr>
            <p:nvPr/>
          </p:nvSpPr>
          <p:spPr bwMode="auto">
            <a:xfrm>
              <a:off x="3555" y="1797"/>
              <a:ext cx="459" cy="397"/>
            </a:xfrm>
            <a:prstGeom prst="rect">
              <a:avLst/>
            </a:prstGeom>
            <a:noFill/>
            <a:ln w="9525">
              <a:noFill/>
              <a:miter lim="800000"/>
              <a:headEnd/>
              <a:tailEnd/>
            </a:ln>
            <a:effectLst/>
          </p:spPr>
          <p:txBody>
            <a:bodyPr wrap="none">
              <a:spAutoFit/>
            </a:bodyPr>
            <a:lstStyle/>
            <a:p>
              <a:pPr>
                <a:spcBef>
                  <a:spcPct val="50000"/>
                </a:spcBef>
              </a:pPr>
              <a:r>
                <a:rPr lang="en-US" altLang="ja-JP" sz="1400" dirty="0"/>
                <a:t>Normal</a:t>
              </a:r>
            </a:p>
            <a:p>
              <a:pPr>
                <a:spcBef>
                  <a:spcPct val="50000"/>
                </a:spcBef>
              </a:pPr>
              <a:r>
                <a:rPr lang="en-US" altLang="ja-JP" sz="1400" dirty="0"/>
                <a:t>phase</a:t>
              </a:r>
            </a:p>
          </p:txBody>
        </p:sp>
        <p:sp>
          <p:nvSpPr>
            <p:cNvPr id="64526" name="Text Box 14"/>
            <p:cNvSpPr txBox="1">
              <a:spLocks noChangeArrowheads="1"/>
            </p:cNvSpPr>
            <p:nvPr/>
          </p:nvSpPr>
          <p:spPr bwMode="auto">
            <a:xfrm>
              <a:off x="2312" y="1842"/>
              <a:ext cx="477" cy="397"/>
            </a:xfrm>
            <a:prstGeom prst="rect">
              <a:avLst/>
            </a:prstGeom>
            <a:noFill/>
            <a:ln w="9525">
              <a:noFill/>
              <a:miter lim="800000"/>
              <a:headEnd/>
              <a:tailEnd/>
            </a:ln>
            <a:effectLst/>
          </p:spPr>
          <p:txBody>
            <a:bodyPr wrap="none">
              <a:spAutoFit/>
            </a:bodyPr>
            <a:lstStyle/>
            <a:p>
              <a:pPr>
                <a:spcBef>
                  <a:spcPct val="50000"/>
                </a:spcBef>
              </a:pPr>
              <a:r>
                <a:rPr lang="en-US" altLang="ja-JP" sz="1400" dirty="0"/>
                <a:t>Reverse</a:t>
              </a:r>
            </a:p>
            <a:p>
              <a:pPr>
                <a:spcBef>
                  <a:spcPct val="50000"/>
                </a:spcBef>
              </a:pPr>
              <a:r>
                <a:rPr lang="en-US" altLang="ja-JP" sz="1400" dirty="0"/>
                <a:t>phase</a:t>
              </a:r>
            </a:p>
          </p:txBody>
        </p:sp>
        <p:sp>
          <p:nvSpPr>
            <p:cNvPr id="64527" name="Oval 15"/>
            <p:cNvSpPr>
              <a:spLocks noChangeArrowheads="1"/>
            </p:cNvSpPr>
            <p:nvPr/>
          </p:nvSpPr>
          <p:spPr bwMode="auto">
            <a:xfrm rot="3671353">
              <a:off x="3493" y="2290"/>
              <a:ext cx="226" cy="45"/>
            </a:xfrm>
            <a:prstGeom prst="ellipse">
              <a:avLst/>
            </a:prstGeom>
            <a:solidFill>
              <a:schemeClr val="accent1"/>
            </a:solidFill>
            <a:ln w="9525">
              <a:solidFill>
                <a:schemeClr val="tx1"/>
              </a:solidFill>
              <a:round/>
              <a:headEnd/>
              <a:tailEnd/>
            </a:ln>
            <a:effectLst/>
          </p:spPr>
          <p:txBody>
            <a:bodyPr wrap="none" anchor="ctr"/>
            <a:lstStyle/>
            <a:p>
              <a:endParaRPr lang="ja-JP" altLang="en-US"/>
            </a:p>
          </p:txBody>
        </p:sp>
        <p:sp>
          <p:nvSpPr>
            <p:cNvPr id="64528" name="Oval 16"/>
            <p:cNvSpPr>
              <a:spLocks noChangeArrowheads="1"/>
            </p:cNvSpPr>
            <p:nvPr/>
          </p:nvSpPr>
          <p:spPr bwMode="auto">
            <a:xfrm rot="-3665186">
              <a:off x="2563" y="2290"/>
              <a:ext cx="226" cy="45"/>
            </a:xfrm>
            <a:prstGeom prst="ellipse">
              <a:avLst/>
            </a:prstGeom>
            <a:solidFill>
              <a:schemeClr val="accent1"/>
            </a:solidFill>
            <a:ln w="9525">
              <a:solidFill>
                <a:schemeClr val="tx1"/>
              </a:solidFill>
              <a:round/>
              <a:headEnd/>
              <a:tailEnd/>
            </a:ln>
            <a:effectLst/>
          </p:spPr>
          <p:txBody>
            <a:bodyPr wrap="none" anchor="ctr"/>
            <a:lstStyle/>
            <a:p>
              <a:endParaRPr lang="ja-JP" altLang="en-US"/>
            </a:p>
          </p:txBody>
        </p:sp>
        <p:sp>
          <p:nvSpPr>
            <p:cNvPr id="64529" name="Text Box 17"/>
            <p:cNvSpPr txBox="1">
              <a:spLocks noChangeArrowheads="1"/>
            </p:cNvSpPr>
            <p:nvPr/>
          </p:nvSpPr>
          <p:spPr bwMode="auto">
            <a:xfrm>
              <a:off x="3062" y="1661"/>
              <a:ext cx="265" cy="212"/>
            </a:xfrm>
            <a:prstGeom prst="rect">
              <a:avLst/>
            </a:prstGeom>
            <a:noFill/>
            <a:ln w="9525">
              <a:noFill/>
              <a:miter lim="800000"/>
              <a:headEnd/>
              <a:tailEnd/>
            </a:ln>
            <a:effectLst/>
          </p:spPr>
          <p:txBody>
            <a:bodyPr wrap="none">
              <a:spAutoFit/>
            </a:bodyPr>
            <a:lstStyle/>
            <a:p>
              <a:pPr>
                <a:spcBef>
                  <a:spcPct val="50000"/>
                </a:spcBef>
              </a:pPr>
              <a:r>
                <a:rPr lang="en-US" altLang="ja-JP" sz="1600"/>
                <a:t>Vc</a:t>
              </a:r>
            </a:p>
          </p:txBody>
        </p:sp>
        <p:sp>
          <p:nvSpPr>
            <p:cNvPr id="64530" name="Text Box 18"/>
            <p:cNvSpPr txBox="1">
              <a:spLocks noChangeArrowheads="1"/>
            </p:cNvSpPr>
            <p:nvPr/>
          </p:nvSpPr>
          <p:spPr bwMode="auto">
            <a:xfrm>
              <a:off x="2991" y="2885"/>
              <a:ext cx="433" cy="192"/>
            </a:xfrm>
            <a:prstGeom prst="rect">
              <a:avLst/>
            </a:prstGeom>
            <a:noFill/>
            <a:ln w="9525">
              <a:noFill/>
              <a:miter lim="800000"/>
              <a:headEnd/>
              <a:tailEnd/>
            </a:ln>
            <a:effectLst/>
          </p:spPr>
          <p:txBody>
            <a:bodyPr wrap="none">
              <a:spAutoFit/>
            </a:bodyPr>
            <a:lstStyle/>
            <a:p>
              <a:pPr>
                <a:spcBef>
                  <a:spcPct val="50000"/>
                </a:spcBef>
              </a:pPr>
              <a:r>
                <a:rPr lang="en-US" altLang="ja-JP" sz="1400" dirty="0"/>
                <a:t>Phase</a:t>
              </a:r>
            </a:p>
          </p:txBody>
        </p:sp>
      </p:grpSp>
      <p:pic>
        <p:nvPicPr>
          <p:cNvPr id="5123" name="Picture 3"/>
          <p:cNvPicPr>
            <a:picLocks noChangeAspect="1" noChangeArrowheads="1"/>
          </p:cNvPicPr>
          <p:nvPr/>
        </p:nvPicPr>
        <p:blipFill>
          <a:blip r:embed="rId2" cstate="print"/>
          <a:srcRect/>
          <a:stretch>
            <a:fillRect/>
          </a:stretch>
        </p:blipFill>
        <p:spPr bwMode="auto">
          <a:xfrm>
            <a:off x="5940152" y="764704"/>
            <a:ext cx="2447925" cy="3128963"/>
          </a:xfrm>
          <a:prstGeom prst="rect">
            <a:avLst/>
          </a:prstGeom>
          <a:noFill/>
          <a:ln w="9525">
            <a:noFill/>
            <a:miter lim="800000"/>
            <a:headEnd/>
            <a:tailEnd/>
          </a:ln>
        </p:spPr>
      </p:pic>
      <p:sp>
        <p:nvSpPr>
          <p:cNvPr id="20" name="テキスト ボックス 19"/>
          <p:cNvSpPr txBox="1"/>
          <p:nvPr/>
        </p:nvSpPr>
        <p:spPr>
          <a:xfrm>
            <a:off x="467544" y="188640"/>
            <a:ext cx="8136904" cy="369332"/>
          </a:xfrm>
          <a:prstGeom prst="rect">
            <a:avLst/>
          </a:prstGeom>
          <a:noFill/>
        </p:spPr>
        <p:txBody>
          <a:bodyPr wrap="square" rtlCol="0">
            <a:spAutoFit/>
          </a:bodyPr>
          <a:lstStyle/>
          <a:p>
            <a:r>
              <a:rPr lang="en-US" altLang="ja-JP" dirty="0" smtClean="0">
                <a:solidFill>
                  <a:srgbClr val="FF66FF"/>
                </a:solidFill>
                <a:latin typeface="HGP創英角ﾎﾟｯﾌﾟ体" pitchFamily="50" charset="-128"/>
                <a:ea typeface="HGP創英角ﾎﾟｯﾌﾟ体" pitchFamily="50" charset="-128"/>
              </a:rPr>
              <a:t>To use our cavity with high </a:t>
            </a:r>
            <a:r>
              <a:rPr lang="en-US" altLang="ja-JP" dirty="0" err="1" smtClean="0">
                <a:solidFill>
                  <a:srgbClr val="FF66FF"/>
                </a:solidFill>
                <a:latin typeface="HGP創英角ﾎﾟｯﾌﾟ体" pitchFamily="50" charset="-128"/>
                <a:ea typeface="HGP創英角ﾎﾟｯﾌﾟ体" pitchFamily="50" charset="-128"/>
              </a:rPr>
              <a:t>Vc</a:t>
            </a:r>
            <a:r>
              <a:rPr lang="en-US" altLang="ja-JP" dirty="0" smtClean="0">
                <a:solidFill>
                  <a:srgbClr val="FF66FF"/>
                </a:solidFill>
                <a:latin typeface="HGP創英角ﾎﾟｯﾌﾟ体" pitchFamily="50" charset="-128"/>
                <a:ea typeface="HGP創英角ﾎﾟｯﾌﾟ体" pitchFamily="50" charset="-128"/>
              </a:rPr>
              <a:t> for </a:t>
            </a:r>
            <a:r>
              <a:rPr lang="en-US" altLang="ja-JP" dirty="0" err="1" smtClean="0">
                <a:solidFill>
                  <a:srgbClr val="FF66FF"/>
                </a:solidFill>
                <a:latin typeface="HGP創英角ﾎﾟｯﾌﾟ体" pitchFamily="50" charset="-128"/>
                <a:ea typeface="HGP創英角ﾎﾟｯﾌﾟ体" pitchFamily="50" charset="-128"/>
              </a:rPr>
              <a:t>SuperKEKB</a:t>
            </a:r>
            <a:r>
              <a:rPr lang="en-US" altLang="ja-JP" dirty="0" smtClean="0">
                <a:solidFill>
                  <a:srgbClr val="FF66FF"/>
                </a:solidFill>
                <a:latin typeface="HGP創英角ﾎﾟｯﾌﾟ体" pitchFamily="50" charset="-128"/>
                <a:ea typeface="HGP創英角ﾎﾟｯﾌﾟ体" pitchFamily="50" charset="-128"/>
              </a:rPr>
              <a:t>, we developed RPO </a:t>
            </a:r>
            <a:endParaRPr kumimoji="1" lang="ja-JP" altLang="en-US" dirty="0">
              <a:solidFill>
                <a:srgbClr val="FF66FF"/>
              </a:solidFill>
              <a:latin typeface="HGP創英角ﾎﾟｯﾌﾟ体" pitchFamily="50" charset="-128"/>
              <a:ea typeface="HGP創英角ﾎﾟｯﾌﾟ体" pitchFamily="50" charset="-128"/>
            </a:endParaRPr>
          </a:p>
        </p:txBody>
      </p:sp>
      <p:sp>
        <p:nvSpPr>
          <p:cNvPr id="22" name="テキスト ボックス 21"/>
          <p:cNvSpPr txBox="1"/>
          <p:nvPr/>
        </p:nvSpPr>
        <p:spPr>
          <a:xfrm>
            <a:off x="467544" y="4869160"/>
            <a:ext cx="4572000" cy="646331"/>
          </a:xfrm>
          <a:prstGeom prst="rect">
            <a:avLst/>
          </a:prstGeom>
          <a:noFill/>
        </p:spPr>
        <p:txBody>
          <a:bodyPr wrap="square" rtlCol="0">
            <a:spAutoFit/>
          </a:bodyPr>
          <a:lstStyle/>
          <a:p>
            <a:r>
              <a:rPr lang="en-US" altLang="ja-JP" dirty="0" smtClean="0">
                <a:solidFill>
                  <a:srgbClr val="FF66FF"/>
                </a:solidFill>
                <a:latin typeface="HGP創英角ﾎﾟｯﾌﾟ体" pitchFamily="50" charset="-128"/>
                <a:ea typeface="HGP創英角ﾎﾟｯﾌﾟ体" pitchFamily="50" charset="-128"/>
              </a:rPr>
              <a:t>RPO can make the SRF cavity operation possible w/o</a:t>
            </a:r>
            <a:r>
              <a:rPr lang="ja-JP" altLang="en-US" dirty="0" smtClean="0">
                <a:solidFill>
                  <a:srgbClr val="FF66FF"/>
                </a:solidFill>
                <a:latin typeface="HGP創英角ﾎﾟｯﾌﾟ体" pitchFamily="50" charset="-128"/>
                <a:ea typeface="HGP創英角ﾎﾟｯﾌﾟ体" pitchFamily="50" charset="-128"/>
              </a:rPr>
              <a:t> </a:t>
            </a:r>
            <a:r>
              <a:rPr lang="en-US" altLang="ja-JP" dirty="0" smtClean="0">
                <a:solidFill>
                  <a:srgbClr val="FF66FF"/>
                </a:solidFill>
                <a:latin typeface="HGP創英角ﾎﾟｯﾌﾟ体" pitchFamily="50" charset="-128"/>
                <a:ea typeface="HGP創英角ﾎﾟｯﾌﾟ体" pitchFamily="50" charset="-128"/>
              </a:rPr>
              <a:t>external Q modification</a:t>
            </a:r>
            <a:endParaRPr kumimoji="1" lang="ja-JP" altLang="en-US" dirty="0">
              <a:solidFill>
                <a:srgbClr val="FF66FF"/>
              </a:solidFill>
              <a:latin typeface="HGP創英角ﾎﾟｯﾌﾟ体" pitchFamily="50" charset="-128"/>
              <a:ea typeface="HGP創英角ﾎﾟｯﾌﾟ体" pitchFamily="50"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lstStyle/>
          <a:p>
            <a:r>
              <a:rPr lang="en-US" altLang="ja-JP" sz="2400" dirty="0"/>
              <a:t>RF parameters for the </a:t>
            </a:r>
            <a:r>
              <a:rPr lang="en-US" altLang="ja-JP" sz="2400" dirty="0" err="1"/>
              <a:t>SuperKEKB</a:t>
            </a:r>
            <a:r>
              <a:rPr lang="en-US" altLang="ja-JP" sz="2400" dirty="0"/>
              <a:t> HER ring</a:t>
            </a:r>
          </a:p>
        </p:txBody>
      </p:sp>
      <p:graphicFrame>
        <p:nvGraphicFramePr>
          <p:cNvPr id="4247" name="Group 151"/>
          <p:cNvGraphicFramePr>
            <a:graphicFrameLocks noGrp="1"/>
          </p:cNvGraphicFramePr>
          <p:nvPr/>
        </p:nvGraphicFramePr>
        <p:xfrm>
          <a:off x="1619672" y="1340768"/>
          <a:ext cx="5832648" cy="4030585"/>
        </p:xfrm>
        <a:graphic>
          <a:graphicData uri="http://schemas.openxmlformats.org/drawingml/2006/table">
            <a:tbl>
              <a:tblPr/>
              <a:tblGrid>
                <a:gridCol w="1986165">
                  <a:extLst>
                    <a:ext uri="{9D8B030D-6E8A-4147-A177-3AD203B41FA5}">
                      <a16:colId xmlns="" xmlns:a16="http://schemas.microsoft.com/office/drawing/2014/main" val="20000"/>
                    </a:ext>
                  </a:extLst>
                </a:gridCol>
                <a:gridCol w="1242036">
                  <a:extLst>
                    <a:ext uri="{9D8B030D-6E8A-4147-A177-3AD203B41FA5}">
                      <a16:colId xmlns="" xmlns:a16="http://schemas.microsoft.com/office/drawing/2014/main" val="20001"/>
                    </a:ext>
                  </a:extLst>
                </a:gridCol>
                <a:gridCol w="1611364">
                  <a:extLst>
                    <a:ext uri="{9D8B030D-6E8A-4147-A177-3AD203B41FA5}">
                      <a16:colId xmlns="" xmlns:a16="http://schemas.microsoft.com/office/drawing/2014/main" val="20002"/>
                    </a:ext>
                  </a:extLst>
                </a:gridCol>
                <a:gridCol w="993083">
                  <a:extLst>
                    <a:ext uri="{9D8B030D-6E8A-4147-A177-3AD203B41FA5}">
                      <a16:colId xmlns="" xmlns:a16="http://schemas.microsoft.com/office/drawing/2014/main" val="20003"/>
                    </a:ext>
                  </a:extLst>
                </a:gridCol>
              </a:tblGrid>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Parameters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Beam energy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7.0 (←8)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GeV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Beam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2.62 (←1.4)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of bunches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2503 (←1585)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425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Total beam power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7.65 (←5)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MW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Total RF voltage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6.7(←14)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MV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Cavity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ARES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SCC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of cavities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8 (3 for RPO)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RF voltage/cav.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0.48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MV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Beam power/cav.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556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400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kW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Loaded Q factor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1.8 x 10</a:t>
                      </a:r>
                      <a:r>
                        <a:rPr kumimoji="1" lang="en-US" altLang="ja-JP" sz="1600" b="0" i="0" u="none" strike="noStrike" cap="none" normalizeH="0" baseline="30000">
                          <a:ln>
                            <a:noFill/>
                          </a:ln>
                          <a:solidFill>
                            <a:schemeClr val="tx1"/>
                          </a:solidFill>
                          <a:effectLst/>
                          <a:latin typeface="Times New Roman" pitchFamily="18" charset="0"/>
                          <a:ea typeface="ＭＳ Ｐゴシック" pitchFamily="50" charset="-128"/>
                        </a:rPr>
                        <a:t>4</a:t>
                      </a: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5 x 10</a:t>
                      </a:r>
                      <a:r>
                        <a:rPr kumimoji="1" lang="en-US" altLang="ja-JP" sz="1600" b="0" i="0" u="none" strike="noStrike" cap="none" normalizeH="0" baseline="30000">
                          <a:ln>
                            <a:noFill/>
                          </a:ln>
                          <a:solidFill>
                            <a:schemeClr val="tx1"/>
                          </a:solidFill>
                          <a:effectLst/>
                          <a:latin typeface="Times New Roman" pitchFamily="18" charset="0"/>
                          <a:ea typeface="ＭＳ Ｐゴシック" pitchFamily="50" charset="-128"/>
                        </a:rPr>
                        <a:t>4</a:t>
                      </a: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32235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Detuning frequency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18.4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a:ln>
                            <a:noFill/>
                          </a:ln>
                          <a:solidFill>
                            <a:schemeClr val="tx1"/>
                          </a:solidFill>
                          <a:effectLst/>
                          <a:latin typeface="Times New Roman" pitchFamily="18" charset="0"/>
                          <a:ea typeface="ＭＳ Ｐゴシック" pitchFamily="50" charset="-128"/>
                        </a:rPr>
                        <a:t>47.4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dirty="0">
                          <a:ln>
                            <a:noFill/>
                          </a:ln>
                          <a:solidFill>
                            <a:schemeClr val="tx1"/>
                          </a:solidFill>
                          <a:effectLst/>
                          <a:latin typeface="Times New Roman" pitchFamily="18" charset="0"/>
                          <a:ea typeface="ＭＳ Ｐゴシック" pitchFamily="50" charset="-128"/>
                        </a:rPr>
                        <a:t>kHz</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bl>
          </a:graphicData>
        </a:graphic>
      </p:graphicFrame>
      <p:sp>
        <p:nvSpPr>
          <p:cNvPr id="5" name="テキスト ボックス 4"/>
          <p:cNvSpPr txBox="1"/>
          <p:nvPr/>
        </p:nvSpPr>
        <p:spPr>
          <a:xfrm>
            <a:off x="4487334" y="5373216"/>
            <a:ext cx="3366627" cy="584775"/>
          </a:xfrm>
          <a:prstGeom prst="rect">
            <a:avLst/>
          </a:prstGeom>
          <a:noFill/>
        </p:spPr>
        <p:txBody>
          <a:bodyPr wrap="none" rtlCol="0">
            <a:spAutoFit/>
          </a:bodyPr>
          <a:lstStyle/>
          <a:p>
            <a:r>
              <a:rPr lang="en-US" altLang="ja-JP" sz="1600" dirty="0" smtClean="0">
                <a:solidFill>
                  <a:srgbClr val="FF66FF"/>
                </a:solidFill>
                <a:latin typeface="HGP創英角ﾎﾟｯﾌﾟ体" pitchFamily="50" charset="-128"/>
                <a:ea typeface="HGP創英角ﾎﾟｯﾌﾟ体" pitchFamily="50" charset="-128"/>
              </a:rPr>
              <a:t>Reverse phase operation</a:t>
            </a:r>
          </a:p>
          <a:p>
            <a:r>
              <a:rPr lang="en-US" altLang="ja-JP" sz="1600" dirty="0" smtClean="0">
                <a:solidFill>
                  <a:srgbClr val="FF66FF"/>
                </a:solidFill>
                <a:latin typeface="HGP創英角ﾎﾟｯﾌﾟ体" pitchFamily="50" charset="-128"/>
                <a:ea typeface="HGP創英角ﾎﾟｯﾌﾟ体" pitchFamily="50" charset="-128"/>
              </a:rPr>
              <a:t>Detuning &lt; </a:t>
            </a:r>
            <a:r>
              <a:rPr lang="en-US" altLang="ja-JP" sz="1600" dirty="0" smtClean="0">
                <a:solidFill>
                  <a:srgbClr val="FF66FF"/>
                </a:solidFill>
                <a:latin typeface="HGP創英角ﾎﾟｯﾌﾟ体" pitchFamily="50" charset="-128"/>
                <a:ea typeface="HGP創英角ﾎﾟｯﾌﾟ体" pitchFamily="50" charset="-128"/>
              </a:rPr>
              <a:t>R</a:t>
            </a:r>
            <a:r>
              <a:rPr lang="en-US" altLang="ja-JP" sz="1600" dirty="0" smtClean="0">
                <a:solidFill>
                  <a:srgbClr val="FF66FF"/>
                </a:solidFill>
                <a:latin typeface="HGP創英角ﾎﾟｯﾌﾟ体" pitchFamily="50" charset="-128"/>
                <a:ea typeface="HGP創英角ﾎﾟｯﾌﾟ体" pitchFamily="50" charset="-128"/>
              </a:rPr>
              <a:t>evolution frequency</a:t>
            </a:r>
            <a:endParaRPr kumimoji="1" lang="ja-JP" altLang="en-US" sz="1600" dirty="0">
              <a:solidFill>
                <a:srgbClr val="FF66FF"/>
              </a:solidFill>
              <a:latin typeface="HGP創英角ﾎﾟｯﾌﾟ体" pitchFamily="50" charset="-128"/>
              <a:ea typeface="HGP創英角ﾎﾟｯﾌﾟ体" pitchFamily="50" charset="-128"/>
            </a:endParaRPr>
          </a:p>
        </p:txBody>
      </p:sp>
      <p:sp>
        <p:nvSpPr>
          <p:cNvPr id="6" name="テキスト ボックス 5"/>
          <p:cNvSpPr txBox="1"/>
          <p:nvPr/>
        </p:nvSpPr>
        <p:spPr>
          <a:xfrm>
            <a:off x="1115616" y="260648"/>
            <a:ext cx="7059946" cy="369332"/>
          </a:xfrm>
          <a:prstGeom prst="rect">
            <a:avLst/>
          </a:prstGeom>
          <a:noFill/>
        </p:spPr>
        <p:txBody>
          <a:bodyPr wrap="none" rtlCol="0">
            <a:spAutoFit/>
          </a:bodyPr>
          <a:lstStyle/>
          <a:p>
            <a:r>
              <a:rPr lang="en-US" altLang="ja-JP" dirty="0" smtClean="0">
                <a:solidFill>
                  <a:srgbClr val="FF66FF"/>
                </a:solidFill>
                <a:latin typeface="HGP創英角ﾎﾟｯﾌﾟ体" pitchFamily="50" charset="-128"/>
                <a:ea typeface="HGP創英角ﾎﾟｯﾌﾟ体" pitchFamily="50" charset="-128"/>
              </a:rPr>
              <a:t>RF system of HER with normal cavities (ARES) and SRF </a:t>
            </a:r>
            <a:r>
              <a:rPr lang="en-US" altLang="ja-JP" dirty="0" smtClean="0">
                <a:solidFill>
                  <a:srgbClr val="FF66FF"/>
                </a:solidFill>
                <a:latin typeface="HGP創英角ﾎﾟｯﾌﾟ体" pitchFamily="50" charset="-128"/>
                <a:ea typeface="HGP創英角ﾎﾟｯﾌﾟ体" pitchFamily="50" charset="-128"/>
              </a:rPr>
              <a:t>cavities</a:t>
            </a:r>
            <a:endParaRPr kumimoji="1" lang="ja-JP" altLang="en-US" dirty="0">
              <a:solidFill>
                <a:srgbClr val="FF66FF"/>
              </a:solidFill>
              <a:latin typeface="HGP創英角ﾎﾟｯﾌﾟ体" pitchFamily="50" charset="-128"/>
              <a:ea typeface="HGP創英角ﾎﾟｯﾌﾟ体" pitchFamily="50" charset="-128"/>
            </a:endParaRPr>
          </a:p>
        </p:txBody>
      </p:sp>
      <p:sp>
        <p:nvSpPr>
          <p:cNvPr id="7" name="角丸四角形 6"/>
          <p:cNvSpPr/>
          <p:nvPr/>
        </p:nvSpPr>
        <p:spPr>
          <a:xfrm>
            <a:off x="5004048" y="3356992"/>
            <a:ext cx="1296144" cy="201622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400" dirty="0"/>
              <a:t>Beam studies of RPO</a:t>
            </a:r>
            <a:endParaRPr kumimoji="1" lang="ja-JP" altLang="en-US" sz="2400" dirty="0"/>
          </a:p>
        </p:txBody>
      </p:sp>
      <p:sp>
        <p:nvSpPr>
          <p:cNvPr id="3" name="コンテンツ プレースホルダ 2"/>
          <p:cNvSpPr>
            <a:spLocks noGrp="1"/>
          </p:cNvSpPr>
          <p:nvPr>
            <p:ph idx="1"/>
          </p:nvPr>
        </p:nvSpPr>
        <p:spPr>
          <a:xfrm>
            <a:off x="457200" y="1600200"/>
            <a:ext cx="5770984" cy="4781128"/>
          </a:xfrm>
        </p:spPr>
        <p:txBody>
          <a:bodyPr>
            <a:noAutofit/>
          </a:bodyPr>
          <a:lstStyle/>
          <a:p>
            <a:r>
              <a:rPr lang="en-US" altLang="ja-JP" sz="1600" dirty="0" smtClean="0"/>
              <a:t>Beam study </a:t>
            </a:r>
            <a:r>
              <a:rPr lang="en-US" altLang="ja-JP" sz="1600" dirty="0"/>
              <a:t>at low </a:t>
            </a:r>
            <a:r>
              <a:rPr lang="en-US" altLang="ja-JP" sz="1600" dirty="0" smtClean="0"/>
              <a:t>currents of 150mA</a:t>
            </a:r>
            <a:endParaRPr lang="en-US" altLang="ja-JP" sz="1600" dirty="0"/>
          </a:p>
          <a:p>
            <a:pPr lvl="1"/>
            <a:r>
              <a:rPr lang="en-US" altLang="ja-JP" sz="1600" dirty="0" smtClean="0"/>
              <a:t>Each </a:t>
            </a:r>
            <a:r>
              <a:rPr lang="en-US" altLang="ja-JP" sz="1600" dirty="0"/>
              <a:t>cavity has 1.56 MV</a:t>
            </a:r>
          </a:p>
          <a:p>
            <a:pPr lvl="2"/>
            <a:r>
              <a:rPr kumimoji="1" lang="en-US" altLang="ja-JP" sz="1600" dirty="0"/>
              <a:t>Increased from 1.18 MV </a:t>
            </a:r>
          </a:p>
          <a:p>
            <a:pPr lvl="1"/>
            <a:r>
              <a:rPr lang="en-US" altLang="ja-JP" sz="1600" dirty="0"/>
              <a:t>Adjust negative synchronous phase of one cavity</a:t>
            </a:r>
          </a:p>
          <a:p>
            <a:pPr lvl="2"/>
            <a:r>
              <a:rPr lang="en-US" altLang="ja-JP" sz="1600" dirty="0" smtClean="0"/>
              <a:t>A</a:t>
            </a:r>
            <a:r>
              <a:rPr kumimoji="1" lang="en-US" altLang="ja-JP" sz="1600" dirty="0" smtClean="0"/>
              <a:t>djust </a:t>
            </a:r>
            <a:r>
              <a:rPr kumimoji="1" lang="en-US" altLang="ja-JP" sz="1600" dirty="0" smtClean="0"/>
              <a:t>beam </a:t>
            </a:r>
            <a:r>
              <a:rPr lang="en-US" altLang="ja-JP" sz="1600" dirty="0"/>
              <a:t>power</a:t>
            </a:r>
            <a:endParaRPr kumimoji="1" lang="en-US" altLang="ja-JP" sz="1600" dirty="0"/>
          </a:p>
          <a:p>
            <a:pPr lvl="1"/>
            <a:r>
              <a:rPr lang="en-US" altLang="ja-JP" sz="1600" dirty="0" smtClean="0"/>
              <a:t>Measure </a:t>
            </a:r>
            <a:r>
              <a:rPr lang="en-US" altLang="ja-JP" sz="1600" dirty="0"/>
              <a:t>RF rerated parameters</a:t>
            </a:r>
          </a:p>
          <a:p>
            <a:pPr lvl="2"/>
            <a:r>
              <a:rPr lang="en-US" altLang="ja-JP" sz="1600" dirty="0"/>
              <a:t>Synchrotron </a:t>
            </a:r>
            <a:r>
              <a:rPr lang="en-US" altLang="ja-JP" sz="1600" dirty="0" smtClean="0"/>
              <a:t>frequency</a:t>
            </a:r>
            <a:endParaRPr lang="en-US" altLang="ja-JP" sz="1600" dirty="0"/>
          </a:p>
          <a:p>
            <a:pPr lvl="2"/>
            <a:r>
              <a:rPr lang="en-US" altLang="ja-JP" sz="1600" dirty="0"/>
              <a:t>B</a:t>
            </a:r>
            <a:r>
              <a:rPr lang="en-US" altLang="ja-JP" sz="1600" dirty="0" smtClean="0"/>
              <a:t>unch </a:t>
            </a:r>
            <a:r>
              <a:rPr lang="en-US" altLang="ja-JP" sz="1600" dirty="0" smtClean="0"/>
              <a:t>length</a:t>
            </a:r>
          </a:p>
          <a:p>
            <a:pPr lvl="1"/>
            <a:r>
              <a:rPr lang="en-US" altLang="ja-JP" sz="1600" dirty="0" smtClean="0"/>
              <a:t>Cavity trip test</a:t>
            </a:r>
            <a:endParaRPr lang="en-US" altLang="ja-JP" sz="1600" dirty="0"/>
          </a:p>
          <a:p>
            <a:r>
              <a:rPr lang="en-US" altLang="ja-JP" sz="1600" dirty="0" smtClean="0"/>
              <a:t>Beam study </a:t>
            </a:r>
            <a:r>
              <a:rPr lang="en-US" altLang="ja-JP" sz="1600" dirty="0"/>
              <a:t>at high </a:t>
            </a:r>
            <a:r>
              <a:rPr lang="en-US" altLang="ja-JP" sz="1600" dirty="0" smtClean="0"/>
              <a:t>currents up to 930mA</a:t>
            </a:r>
            <a:endParaRPr lang="en-US" altLang="ja-JP" sz="1600" dirty="0"/>
          </a:p>
          <a:p>
            <a:pPr lvl="1"/>
            <a:r>
              <a:rPr lang="en-US" altLang="ja-JP" sz="1600" dirty="0" smtClean="0"/>
              <a:t>Transient behavior </a:t>
            </a:r>
            <a:r>
              <a:rPr lang="en-US" altLang="ja-JP" sz="1600" dirty="0"/>
              <a:t>of cavity voltage at cavity trip</a:t>
            </a:r>
          </a:p>
          <a:p>
            <a:pPr lvl="1"/>
            <a:r>
              <a:rPr lang="en-US" altLang="ja-JP" sz="1600" dirty="0" smtClean="0"/>
              <a:t>Transient behavior </a:t>
            </a:r>
            <a:r>
              <a:rPr lang="en-US" altLang="ja-JP" sz="1600" dirty="0"/>
              <a:t>of cavity voltage at beam abort</a:t>
            </a:r>
          </a:p>
          <a:p>
            <a:r>
              <a:rPr lang="en-US" altLang="ja-JP" sz="1600" dirty="0" smtClean="0"/>
              <a:t>Beam s</a:t>
            </a:r>
            <a:r>
              <a:rPr kumimoji="1" lang="en-US" altLang="ja-JP" sz="1600" dirty="0" smtClean="0"/>
              <a:t>tudy </a:t>
            </a:r>
            <a:r>
              <a:rPr kumimoji="1" lang="en-US" altLang="ja-JP" sz="1600" dirty="0"/>
              <a:t>at luminosity RUN</a:t>
            </a:r>
          </a:p>
          <a:p>
            <a:pPr lvl="1"/>
            <a:r>
              <a:rPr lang="en-US" altLang="ja-JP" sz="1600" dirty="0"/>
              <a:t>Beam current up to 1.2A</a:t>
            </a:r>
          </a:p>
          <a:p>
            <a:pPr lvl="1"/>
            <a:r>
              <a:rPr kumimoji="1" lang="en-US" altLang="ja-JP" sz="1600" dirty="0" smtClean="0"/>
              <a:t>Test </a:t>
            </a:r>
            <a:r>
              <a:rPr kumimoji="1" lang="en-US" altLang="ja-JP" sz="1600" dirty="0"/>
              <a:t>RPO for </a:t>
            </a:r>
            <a:r>
              <a:rPr lang="en-US" altLang="ja-JP" sz="1600" dirty="0" smtClean="0"/>
              <a:t>long-term operation</a:t>
            </a:r>
            <a:endParaRPr kumimoji="1" lang="en-US" altLang="ja-JP" sz="1600" dirty="0"/>
          </a:p>
        </p:txBody>
      </p:sp>
      <p:grpSp>
        <p:nvGrpSpPr>
          <p:cNvPr id="4" name="グループ化 3"/>
          <p:cNvGrpSpPr/>
          <p:nvPr/>
        </p:nvGrpSpPr>
        <p:grpSpPr>
          <a:xfrm>
            <a:off x="6156176" y="1196752"/>
            <a:ext cx="2687638" cy="3698875"/>
            <a:chOff x="6156325" y="620713"/>
            <a:chExt cx="2687638" cy="3698875"/>
          </a:xfrm>
        </p:grpSpPr>
        <p:pic>
          <p:nvPicPr>
            <p:cNvPr id="5" name="Picture 20"/>
            <p:cNvPicPr>
              <a:picLocks noChangeAspect="1" noChangeArrowheads="1"/>
            </p:cNvPicPr>
            <p:nvPr/>
          </p:nvPicPr>
          <p:blipFill>
            <a:blip r:embed="rId2" cstate="print"/>
            <a:srcRect/>
            <a:stretch>
              <a:fillRect/>
            </a:stretch>
          </p:blipFill>
          <p:spPr bwMode="auto">
            <a:xfrm>
              <a:off x="6156325" y="620713"/>
              <a:ext cx="2687638" cy="3698875"/>
            </a:xfrm>
            <a:prstGeom prst="rect">
              <a:avLst/>
            </a:prstGeom>
            <a:noFill/>
          </p:spPr>
        </p:pic>
        <p:sp>
          <p:nvSpPr>
            <p:cNvPr id="6" name="Text Box 21"/>
            <p:cNvSpPr txBox="1">
              <a:spLocks noChangeArrowheads="1"/>
            </p:cNvSpPr>
            <p:nvPr/>
          </p:nvSpPr>
          <p:spPr bwMode="auto">
            <a:xfrm>
              <a:off x="7596188" y="2349500"/>
              <a:ext cx="987425" cy="274638"/>
            </a:xfrm>
            <a:prstGeom prst="rect">
              <a:avLst/>
            </a:prstGeom>
            <a:noFill/>
            <a:ln w="9525">
              <a:noFill/>
              <a:miter lim="800000"/>
              <a:headEnd/>
              <a:tailEnd/>
            </a:ln>
            <a:effectLst/>
          </p:spPr>
          <p:txBody>
            <a:bodyPr wrap="none">
              <a:spAutoFit/>
            </a:bodyPr>
            <a:lstStyle/>
            <a:p>
              <a:pPr>
                <a:spcBef>
                  <a:spcPct val="50000"/>
                </a:spcBef>
              </a:pPr>
              <a:r>
                <a:rPr lang="en-US" altLang="ja-JP" sz="1200" b="1" dirty="0"/>
                <a:t>1.18MV×8 </a:t>
              </a:r>
            </a:p>
          </p:txBody>
        </p:sp>
        <p:sp>
          <p:nvSpPr>
            <p:cNvPr id="7" name="Text Box 22"/>
            <p:cNvSpPr txBox="1">
              <a:spLocks noChangeArrowheads="1"/>
            </p:cNvSpPr>
            <p:nvPr/>
          </p:nvSpPr>
          <p:spPr bwMode="auto">
            <a:xfrm>
              <a:off x="6588125" y="765175"/>
              <a:ext cx="1223963" cy="274638"/>
            </a:xfrm>
            <a:prstGeom prst="rect">
              <a:avLst/>
            </a:prstGeom>
            <a:noFill/>
            <a:ln w="9525">
              <a:noFill/>
              <a:miter lim="800000"/>
              <a:headEnd/>
              <a:tailEnd/>
            </a:ln>
            <a:effectLst/>
          </p:spPr>
          <p:txBody>
            <a:bodyPr wrap="none">
              <a:spAutoFit/>
            </a:bodyPr>
            <a:lstStyle/>
            <a:p>
              <a:pPr>
                <a:spcBef>
                  <a:spcPct val="50000"/>
                </a:spcBef>
              </a:pPr>
              <a:r>
                <a:rPr lang="en-US" altLang="ja-JP" sz="1200" b="1"/>
                <a:t>1.56MV×(7-1) </a:t>
              </a:r>
            </a:p>
          </p:txBody>
        </p:sp>
      </p:grpSp>
      <p:sp>
        <p:nvSpPr>
          <p:cNvPr id="8" name="テキスト ボックス 7">
            <a:extLst>
              <a:ext uri="{FF2B5EF4-FFF2-40B4-BE49-F238E27FC236}">
                <a16:creationId xmlns="" xmlns:a16="http://schemas.microsoft.com/office/drawing/2014/main" id="{8FE83502-C731-4A2A-B97C-40ACD6DB20E9}"/>
              </a:ext>
            </a:extLst>
          </p:cNvPr>
          <p:cNvSpPr txBox="1"/>
          <p:nvPr/>
        </p:nvSpPr>
        <p:spPr>
          <a:xfrm>
            <a:off x="395536" y="260648"/>
            <a:ext cx="5378395" cy="369332"/>
          </a:xfrm>
          <a:prstGeom prst="rect">
            <a:avLst/>
          </a:prstGeom>
          <a:noFill/>
        </p:spPr>
        <p:txBody>
          <a:bodyPr wrap="none" rtlCol="0">
            <a:spAutoFit/>
          </a:bodyPr>
          <a:lstStyle/>
          <a:p>
            <a:r>
              <a:rPr kumimoji="1" lang="en-US" altLang="ja-JP" dirty="0">
                <a:solidFill>
                  <a:srgbClr val="FF66FF"/>
                </a:solidFill>
                <a:latin typeface="HG創英角ﾎﾟｯﾌﾟ体" panose="040B0A09000000000000" pitchFamily="49" charset="-128"/>
                <a:ea typeface="HG創英角ﾎﾟｯﾌﾟ体" panose="040B0A09000000000000" pitchFamily="49" charset="-128"/>
              </a:rPr>
              <a:t>To establish RPO we carried out beam studies </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
        <p:nvSpPr>
          <p:cNvPr id="9" name="テキスト ボックス 8">
            <a:extLst>
              <a:ext uri="{FF2B5EF4-FFF2-40B4-BE49-F238E27FC236}">
                <a16:creationId xmlns="" xmlns:a16="http://schemas.microsoft.com/office/drawing/2014/main" id="{8FE83502-C731-4A2A-B97C-40ACD6DB20E9}"/>
              </a:ext>
            </a:extLst>
          </p:cNvPr>
          <p:cNvSpPr txBox="1"/>
          <p:nvPr/>
        </p:nvSpPr>
        <p:spPr>
          <a:xfrm>
            <a:off x="611560" y="1196752"/>
            <a:ext cx="1454244" cy="369332"/>
          </a:xfrm>
          <a:prstGeom prst="rect">
            <a:avLst/>
          </a:prstGeom>
          <a:noFill/>
        </p:spPr>
        <p:txBody>
          <a:bodyPr wrap="none" rtlCol="0">
            <a:spAutoFit/>
          </a:bodyPr>
          <a:lstStyle/>
          <a:p>
            <a:r>
              <a:rPr kumimoji="1" lang="en-US" altLang="ja-JP" dirty="0" smtClean="0">
                <a:solidFill>
                  <a:srgbClr val="FF66FF"/>
                </a:solidFill>
                <a:latin typeface="HG創英角ﾎﾟｯﾌﾟ体" panose="040B0A09000000000000" pitchFamily="49" charset="-128"/>
                <a:ea typeface="HG創英角ﾎﾟｯﾌﾟ体" panose="040B0A09000000000000" pitchFamily="49" charset="-128"/>
              </a:rPr>
              <a:t>Study items</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20078" y="1556791"/>
            <a:ext cx="3675858" cy="3600401"/>
          </a:xfrm>
          <a:prstGeom prst="rect">
            <a:avLst/>
          </a:prstGeom>
          <a:noFill/>
          <a:ln w="9525">
            <a:noFill/>
            <a:miter lim="800000"/>
            <a:headEnd/>
            <a:tailEnd/>
          </a:ln>
        </p:spPr>
      </p:pic>
      <p:sp>
        <p:nvSpPr>
          <p:cNvPr id="29700" name="Rectangle 4"/>
          <p:cNvSpPr>
            <a:spLocks noGrp="1" noChangeArrowheads="1"/>
          </p:cNvSpPr>
          <p:nvPr>
            <p:ph type="title"/>
          </p:nvPr>
        </p:nvSpPr>
        <p:spPr>
          <a:xfrm>
            <a:off x="611560" y="53752"/>
            <a:ext cx="8075240" cy="1143000"/>
          </a:xfrm>
        </p:spPr>
        <p:txBody>
          <a:bodyPr/>
          <a:lstStyle/>
          <a:p>
            <a:r>
              <a:rPr lang="en-US" altLang="ja-JP" sz="2400" dirty="0"/>
              <a:t>Voltage and phase settings</a:t>
            </a:r>
          </a:p>
        </p:txBody>
      </p:sp>
      <p:grpSp>
        <p:nvGrpSpPr>
          <p:cNvPr id="2" name="Group 14"/>
          <p:cNvGrpSpPr>
            <a:grpSpLocks/>
          </p:cNvGrpSpPr>
          <p:nvPr/>
        </p:nvGrpSpPr>
        <p:grpSpPr bwMode="auto">
          <a:xfrm>
            <a:off x="4356100" y="1556792"/>
            <a:ext cx="4648200" cy="3114675"/>
            <a:chOff x="204" y="799"/>
            <a:chExt cx="2928" cy="1962"/>
          </a:xfrm>
        </p:grpSpPr>
        <p:pic>
          <p:nvPicPr>
            <p:cNvPr id="29711" name="Picture 15"/>
            <p:cNvPicPr>
              <a:picLocks noChangeAspect="1" noChangeArrowheads="1"/>
            </p:cNvPicPr>
            <p:nvPr/>
          </p:nvPicPr>
          <p:blipFill>
            <a:blip r:embed="rId3" cstate="print"/>
            <a:srcRect/>
            <a:stretch>
              <a:fillRect/>
            </a:stretch>
          </p:blipFill>
          <p:spPr bwMode="auto">
            <a:xfrm>
              <a:off x="204" y="799"/>
              <a:ext cx="2928" cy="1962"/>
            </a:xfrm>
            <a:prstGeom prst="rect">
              <a:avLst/>
            </a:prstGeom>
            <a:noFill/>
            <a:ln w="9525">
              <a:noFill/>
              <a:miter lim="800000"/>
              <a:headEnd/>
              <a:tailEnd/>
            </a:ln>
            <a:effectLst/>
          </p:spPr>
        </p:pic>
        <p:sp>
          <p:nvSpPr>
            <p:cNvPr id="29712" name="Line 16"/>
            <p:cNvSpPr>
              <a:spLocks noChangeShapeType="1"/>
            </p:cNvSpPr>
            <p:nvPr/>
          </p:nvSpPr>
          <p:spPr bwMode="auto">
            <a:xfrm flipV="1">
              <a:off x="2880" y="2092"/>
              <a:ext cx="0" cy="204"/>
            </a:xfrm>
            <a:prstGeom prst="line">
              <a:avLst/>
            </a:prstGeom>
            <a:noFill/>
            <a:ln w="9525">
              <a:solidFill>
                <a:schemeClr val="tx1"/>
              </a:solidFill>
              <a:round/>
              <a:headEnd/>
              <a:tailEnd type="triangle" w="med" len="med"/>
            </a:ln>
            <a:effectLst/>
          </p:spPr>
          <p:txBody>
            <a:bodyPr/>
            <a:lstStyle/>
            <a:p>
              <a:endParaRPr lang="ja-JP" altLang="en-US"/>
            </a:p>
          </p:txBody>
        </p:sp>
        <p:sp>
          <p:nvSpPr>
            <p:cNvPr id="29713" name="Line 17"/>
            <p:cNvSpPr>
              <a:spLocks noChangeShapeType="1"/>
            </p:cNvSpPr>
            <p:nvPr/>
          </p:nvSpPr>
          <p:spPr bwMode="auto">
            <a:xfrm flipH="1">
              <a:off x="703" y="2080"/>
              <a:ext cx="2086" cy="0"/>
            </a:xfrm>
            <a:prstGeom prst="line">
              <a:avLst/>
            </a:prstGeom>
            <a:noFill/>
            <a:ln w="9525">
              <a:solidFill>
                <a:schemeClr val="tx1"/>
              </a:solidFill>
              <a:round/>
              <a:headEnd/>
              <a:tailEnd type="triangle" w="med" len="med"/>
            </a:ln>
            <a:effectLst/>
          </p:spPr>
          <p:txBody>
            <a:bodyPr/>
            <a:lstStyle/>
            <a:p>
              <a:endParaRPr lang="ja-JP" altLang="en-US"/>
            </a:p>
          </p:txBody>
        </p:sp>
        <p:sp>
          <p:nvSpPr>
            <p:cNvPr id="29714" name="Text Box 18"/>
            <p:cNvSpPr txBox="1">
              <a:spLocks noChangeArrowheads="1"/>
            </p:cNvSpPr>
            <p:nvPr/>
          </p:nvSpPr>
          <p:spPr bwMode="auto">
            <a:xfrm>
              <a:off x="793" y="1832"/>
              <a:ext cx="904" cy="192"/>
            </a:xfrm>
            <a:prstGeom prst="rect">
              <a:avLst/>
            </a:prstGeom>
            <a:noFill/>
            <a:ln w="9525">
              <a:noFill/>
              <a:miter lim="800000"/>
              <a:headEnd/>
              <a:tailEnd/>
            </a:ln>
            <a:effectLst/>
          </p:spPr>
          <p:txBody>
            <a:bodyPr wrap="none">
              <a:spAutoFit/>
            </a:bodyPr>
            <a:lstStyle/>
            <a:p>
              <a:pPr>
                <a:spcBef>
                  <a:spcPct val="50000"/>
                </a:spcBef>
              </a:pPr>
              <a:r>
                <a:rPr lang="en-US" altLang="ja-JP" sz="1400" b="1"/>
                <a:t>Reverse phase</a:t>
              </a:r>
            </a:p>
          </p:txBody>
        </p:sp>
        <p:sp>
          <p:nvSpPr>
            <p:cNvPr id="29715" name="Text Box 19"/>
            <p:cNvSpPr txBox="1">
              <a:spLocks noChangeArrowheads="1"/>
            </p:cNvSpPr>
            <p:nvPr/>
          </p:nvSpPr>
          <p:spPr bwMode="auto">
            <a:xfrm>
              <a:off x="2653" y="2523"/>
              <a:ext cx="290" cy="192"/>
            </a:xfrm>
            <a:prstGeom prst="rect">
              <a:avLst/>
            </a:prstGeom>
            <a:noFill/>
            <a:ln w="9525">
              <a:noFill/>
              <a:miter lim="800000"/>
              <a:headEnd/>
              <a:tailEnd/>
            </a:ln>
            <a:effectLst/>
          </p:spPr>
          <p:txBody>
            <a:bodyPr wrap="none">
              <a:spAutoFit/>
            </a:bodyPr>
            <a:lstStyle/>
            <a:p>
              <a:pPr>
                <a:spcBef>
                  <a:spcPct val="50000"/>
                </a:spcBef>
              </a:pPr>
              <a:r>
                <a:rPr lang="en-US" altLang="ja-JP" sz="1400" b="1" dirty="0"/>
                <a:t>Φs</a:t>
              </a:r>
            </a:p>
          </p:txBody>
        </p:sp>
        <p:sp>
          <p:nvSpPr>
            <p:cNvPr id="29716" name="Text Box 20"/>
            <p:cNvSpPr txBox="1">
              <a:spLocks noChangeArrowheads="1"/>
            </p:cNvSpPr>
            <p:nvPr/>
          </p:nvSpPr>
          <p:spPr bwMode="auto">
            <a:xfrm>
              <a:off x="476" y="2523"/>
              <a:ext cx="402" cy="192"/>
            </a:xfrm>
            <a:prstGeom prst="rect">
              <a:avLst/>
            </a:prstGeom>
            <a:noFill/>
            <a:ln w="9525">
              <a:noFill/>
              <a:miter lim="800000"/>
              <a:headEnd/>
              <a:tailEnd/>
            </a:ln>
            <a:effectLst/>
          </p:spPr>
          <p:txBody>
            <a:bodyPr wrap="none">
              <a:spAutoFit/>
            </a:bodyPr>
            <a:lstStyle/>
            <a:p>
              <a:pPr>
                <a:spcBef>
                  <a:spcPct val="50000"/>
                </a:spcBef>
              </a:pPr>
              <a:r>
                <a:rPr lang="ja-JP" altLang="en-US" sz="1400" b="1"/>
                <a:t>－</a:t>
              </a:r>
              <a:r>
                <a:rPr lang="en-US" altLang="ja-JP" sz="1400" b="1"/>
                <a:t>Φs</a:t>
              </a:r>
            </a:p>
          </p:txBody>
        </p:sp>
      </p:grpSp>
      <p:sp>
        <p:nvSpPr>
          <p:cNvPr id="3" name="テキスト ボックス 2">
            <a:extLst>
              <a:ext uri="{FF2B5EF4-FFF2-40B4-BE49-F238E27FC236}">
                <a16:creationId xmlns="" xmlns:a16="http://schemas.microsoft.com/office/drawing/2014/main" id="{4F0C3095-115B-4C82-9B62-D7E072024FC3}"/>
              </a:ext>
            </a:extLst>
          </p:cNvPr>
          <p:cNvSpPr txBox="1"/>
          <p:nvPr/>
        </p:nvSpPr>
        <p:spPr>
          <a:xfrm>
            <a:off x="179512" y="5661248"/>
            <a:ext cx="4669355" cy="584775"/>
          </a:xfrm>
          <a:prstGeom prst="rect">
            <a:avLst/>
          </a:prstGeom>
          <a:noFill/>
        </p:spPr>
        <p:txBody>
          <a:bodyPr wrap="none" rtlCol="0">
            <a:spAutoFit/>
          </a:bodyPr>
          <a:lstStyle/>
          <a:p>
            <a:r>
              <a:rPr kumimoji="1" lang="en-US" altLang="ja-JP" sz="1600" dirty="0"/>
              <a:t>8 x </a:t>
            </a:r>
            <a:r>
              <a:rPr kumimoji="1" lang="en-US" altLang="ja-JP" sz="1600" dirty="0" err="1"/>
              <a:t>Vc</a:t>
            </a:r>
            <a:r>
              <a:rPr kumimoji="1" lang="en-US" altLang="ja-JP" sz="1600" dirty="0"/>
              <a:t> x Cos(</a:t>
            </a:r>
            <a:r>
              <a:rPr kumimoji="1" lang="en-US" altLang="ja-JP" sz="1600" dirty="0" err="1"/>
              <a:t>φs</a:t>
            </a:r>
            <a:r>
              <a:rPr kumimoji="1" lang="en-US" altLang="ja-JP" sz="1600" dirty="0"/>
              <a:t>) = 7 x </a:t>
            </a:r>
            <a:r>
              <a:rPr kumimoji="1" lang="en-US" altLang="ja-JP" sz="1600" dirty="0" err="1"/>
              <a:t>VcN</a:t>
            </a:r>
            <a:r>
              <a:rPr kumimoji="1" lang="en-US" altLang="ja-JP" sz="1600" dirty="0"/>
              <a:t> x Cos(</a:t>
            </a:r>
            <a:r>
              <a:rPr kumimoji="1" lang="en-US" altLang="ja-JP" sz="1600" dirty="0" err="1"/>
              <a:t>φsN</a:t>
            </a:r>
            <a:r>
              <a:rPr kumimoji="1" lang="en-US" altLang="ja-JP" sz="1600" dirty="0"/>
              <a:t>) + </a:t>
            </a:r>
            <a:r>
              <a:rPr kumimoji="1" lang="en-US" altLang="ja-JP" sz="1600" dirty="0" err="1"/>
              <a:t>VcR</a:t>
            </a:r>
            <a:r>
              <a:rPr kumimoji="1" lang="en-US" altLang="ja-JP" sz="1600" dirty="0"/>
              <a:t> x Cos(</a:t>
            </a:r>
            <a:r>
              <a:rPr kumimoji="1" lang="en-US" altLang="ja-JP" sz="1600" dirty="0" err="1"/>
              <a:t>φsR</a:t>
            </a:r>
            <a:r>
              <a:rPr kumimoji="1" lang="en-US" altLang="ja-JP" sz="1600" dirty="0"/>
              <a:t>)</a:t>
            </a:r>
          </a:p>
          <a:p>
            <a:r>
              <a:rPr lang="en-US" altLang="ja-JP" sz="1600" dirty="0"/>
              <a:t>8 x </a:t>
            </a:r>
            <a:r>
              <a:rPr lang="en-US" altLang="ja-JP" sz="1600" dirty="0" err="1"/>
              <a:t>Vc</a:t>
            </a:r>
            <a:r>
              <a:rPr lang="en-US" altLang="ja-JP" sz="1600" dirty="0"/>
              <a:t> x Sin(</a:t>
            </a:r>
            <a:r>
              <a:rPr kumimoji="1" lang="en-US" altLang="ja-JP" sz="1600" dirty="0" err="1"/>
              <a:t>φs</a:t>
            </a:r>
            <a:r>
              <a:rPr kumimoji="1" lang="en-US" altLang="ja-JP" sz="1600" dirty="0"/>
              <a:t>) = 7 x </a:t>
            </a:r>
            <a:r>
              <a:rPr kumimoji="1" lang="en-US" altLang="ja-JP" sz="1600" dirty="0" err="1"/>
              <a:t>VcN</a:t>
            </a:r>
            <a:r>
              <a:rPr kumimoji="1" lang="en-US" altLang="ja-JP" sz="1600" dirty="0"/>
              <a:t> x </a:t>
            </a:r>
            <a:r>
              <a:rPr lang="en-US" altLang="ja-JP" sz="1600" dirty="0"/>
              <a:t>Sin(</a:t>
            </a:r>
            <a:r>
              <a:rPr kumimoji="1" lang="en-US" altLang="ja-JP" sz="1600" dirty="0" err="1"/>
              <a:t>φ</a:t>
            </a:r>
            <a:r>
              <a:rPr lang="en-US" altLang="ja-JP" sz="1600" dirty="0" err="1"/>
              <a:t>sN</a:t>
            </a:r>
            <a:r>
              <a:rPr lang="en-US" altLang="ja-JP" sz="1600" dirty="0"/>
              <a:t>) + </a:t>
            </a:r>
            <a:r>
              <a:rPr lang="en-US" altLang="ja-JP" sz="1600" dirty="0" err="1"/>
              <a:t>VcR</a:t>
            </a:r>
            <a:r>
              <a:rPr lang="en-US" altLang="ja-JP" sz="1600" dirty="0"/>
              <a:t> x Sin(</a:t>
            </a:r>
            <a:r>
              <a:rPr kumimoji="1" lang="en-US" altLang="ja-JP" sz="1600" dirty="0" err="1"/>
              <a:t>φ</a:t>
            </a:r>
            <a:r>
              <a:rPr lang="en-US" altLang="ja-JP" sz="1600" dirty="0" err="1"/>
              <a:t>sR</a:t>
            </a:r>
            <a:r>
              <a:rPr lang="en-US" altLang="ja-JP" sz="1600" dirty="0" smtClean="0"/>
              <a:t>)</a:t>
            </a:r>
          </a:p>
        </p:txBody>
      </p:sp>
      <p:sp>
        <p:nvSpPr>
          <p:cNvPr id="4" name="テキスト ボックス 3">
            <a:extLst>
              <a:ext uri="{FF2B5EF4-FFF2-40B4-BE49-F238E27FC236}">
                <a16:creationId xmlns="" xmlns:a16="http://schemas.microsoft.com/office/drawing/2014/main" id="{8840E14B-3ADD-4ADF-8359-D5225A6F160A}"/>
              </a:ext>
            </a:extLst>
          </p:cNvPr>
          <p:cNvSpPr txBox="1"/>
          <p:nvPr/>
        </p:nvSpPr>
        <p:spPr>
          <a:xfrm>
            <a:off x="5724128" y="5013176"/>
            <a:ext cx="230425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dirty="0"/>
              <a:t>Setting </a:t>
            </a:r>
            <a:r>
              <a:rPr kumimoji="1" lang="en-US" altLang="ja-JP" dirty="0" smtClean="0"/>
              <a:t>values are;</a:t>
            </a:r>
            <a:endParaRPr kumimoji="1" lang="en-US" altLang="ja-JP" dirty="0"/>
          </a:p>
          <a:p>
            <a:r>
              <a:rPr kumimoji="1" lang="en-US" altLang="ja-JP" dirty="0" err="1" smtClean="0"/>
              <a:t>VcN</a:t>
            </a:r>
            <a:r>
              <a:rPr kumimoji="1" lang="en-US" altLang="ja-JP" dirty="0" smtClean="0"/>
              <a:t>=</a:t>
            </a:r>
            <a:r>
              <a:rPr kumimoji="1" lang="en-US" altLang="ja-JP" dirty="0" err="1" smtClean="0"/>
              <a:t>VcR</a:t>
            </a:r>
            <a:r>
              <a:rPr kumimoji="1" lang="en-US" altLang="ja-JP" dirty="0" smtClean="0"/>
              <a:t>=1.56MV</a:t>
            </a:r>
          </a:p>
          <a:p>
            <a:r>
              <a:rPr lang="en-US" altLang="ja-JP" dirty="0" err="1" smtClean="0"/>
              <a:t>φsN</a:t>
            </a:r>
            <a:r>
              <a:rPr lang="en-US" altLang="ja-JP" dirty="0" smtClean="0"/>
              <a:t>= </a:t>
            </a:r>
            <a:r>
              <a:rPr lang="ja-JP" altLang="en-US" dirty="0" smtClean="0"/>
              <a:t>－</a:t>
            </a:r>
            <a:r>
              <a:rPr lang="en-US" altLang="ja-JP" dirty="0" err="1" smtClean="0"/>
              <a:t>φsR</a:t>
            </a:r>
            <a:r>
              <a:rPr lang="en-US" altLang="ja-JP" dirty="0" smtClean="0"/>
              <a:t>= </a:t>
            </a:r>
            <a:r>
              <a:rPr lang="en-US" altLang="ja-JP" dirty="0" err="1" smtClean="0"/>
              <a:t>φs</a:t>
            </a:r>
            <a:r>
              <a:rPr lang="en-US" altLang="ja-JP" dirty="0" smtClean="0"/>
              <a:t> + 3°</a:t>
            </a:r>
            <a:endParaRPr kumimoji="1" lang="en-US" altLang="ja-JP" dirty="0" smtClean="0"/>
          </a:p>
          <a:p>
            <a:r>
              <a:rPr lang="en-US" altLang="ja-JP" dirty="0" smtClean="0"/>
              <a:t>(</a:t>
            </a:r>
            <a:r>
              <a:rPr lang="en-US" altLang="ja-JP" dirty="0" err="1" smtClean="0"/>
              <a:t>Vc</a:t>
            </a:r>
            <a:r>
              <a:rPr lang="en-US" altLang="ja-JP" dirty="0" smtClean="0"/>
              <a:t>=1.18, </a:t>
            </a:r>
            <a:r>
              <a:rPr lang="el-GR" altLang="ja-JP" dirty="0" smtClean="0"/>
              <a:t>φ</a:t>
            </a:r>
            <a:r>
              <a:rPr lang="en-US" altLang="ja-JP" dirty="0" smtClean="0"/>
              <a:t>s=77.7°)</a:t>
            </a:r>
          </a:p>
        </p:txBody>
      </p:sp>
      <p:sp>
        <p:nvSpPr>
          <p:cNvPr id="13" name="テキスト ボックス 12">
            <a:extLst>
              <a:ext uri="{FF2B5EF4-FFF2-40B4-BE49-F238E27FC236}">
                <a16:creationId xmlns="" xmlns:a16="http://schemas.microsoft.com/office/drawing/2014/main" id="{8FE83502-C731-4A2A-B97C-40ACD6DB20E9}"/>
              </a:ext>
            </a:extLst>
          </p:cNvPr>
          <p:cNvSpPr txBox="1"/>
          <p:nvPr/>
        </p:nvSpPr>
        <p:spPr>
          <a:xfrm>
            <a:off x="3239844" y="836712"/>
            <a:ext cx="5724644" cy="646331"/>
          </a:xfrm>
          <a:prstGeom prst="rect">
            <a:avLst/>
          </a:prstGeom>
          <a:noFill/>
        </p:spPr>
        <p:txBody>
          <a:bodyPr wrap="none" rtlCol="0">
            <a:spAutoFit/>
          </a:bodyPr>
          <a:lstStyle/>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We increased cavity voltage from 1.18 to 1.56 MV</a:t>
            </a:r>
          </a:p>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One cavity </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has the reverse phase</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
        <p:nvSpPr>
          <p:cNvPr id="14" name="テキスト ボックス 13">
            <a:extLst>
              <a:ext uri="{FF2B5EF4-FFF2-40B4-BE49-F238E27FC236}">
                <a16:creationId xmlns="" xmlns:a16="http://schemas.microsoft.com/office/drawing/2014/main" id="{8FE83502-C731-4A2A-B97C-40ACD6DB20E9}"/>
              </a:ext>
            </a:extLst>
          </p:cNvPr>
          <p:cNvSpPr txBox="1"/>
          <p:nvPr/>
        </p:nvSpPr>
        <p:spPr>
          <a:xfrm>
            <a:off x="899592" y="5085184"/>
            <a:ext cx="2608406" cy="369332"/>
          </a:xfrm>
          <a:prstGeom prst="rect">
            <a:avLst/>
          </a:prstGeom>
          <a:noFill/>
        </p:spPr>
        <p:txBody>
          <a:bodyPr wrap="none" rtlCol="0">
            <a:spAutoFit/>
          </a:bodyPr>
          <a:lstStyle/>
          <a:p>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How to set </a:t>
            </a:r>
            <a:r>
              <a:rPr lang="en-US" altLang="ja-JP" dirty="0" err="1" smtClean="0">
                <a:solidFill>
                  <a:srgbClr val="FF66FF"/>
                </a:solidFill>
                <a:latin typeface="HG創英角ﾎﾟｯﾌﾟ体" panose="040B0A09000000000000" pitchFamily="49" charset="-128"/>
                <a:ea typeface="HG創英角ﾎﾟｯﾌﾟ体" panose="040B0A09000000000000" pitchFamily="49" charset="-128"/>
              </a:rPr>
              <a:t>Vc</a:t>
            </a:r>
            <a:r>
              <a:rPr lang="en-US" altLang="ja-JP" dirty="0" smtClean="0">
                <a:solidFill>
                  <a:srgbClr val="FF66FF"/>
                </a:solidFill>
                <a:latin typeface="HG創英角ﾎﾟｯﾌﾟ体" panose="040B0A09000000000000" pitchFamily="49" charset="-128"/>
                <a:ea typeface="HG創英角ﾎﾟｯﾌﾟ体" panose="040B0A09000000000000" pitchFamily="49" charset="-128"/>
              </a:rPr>
              <a:t> and </a:t>
            </a:r>
            <a:r>
              <a:rPr lang="en-US" altLang="ja-JP" dirty="0" err="1" smtClean="0">
                <a:solidFill>
                  <a:srgbClr val="FF66FF"/>
                </a:solidFill>
                <a:latin typeface="HG創英角ﾎﾟｯﾌﾟ体" panose="040B0A09000000000000" pitchFamily="49" charset="-128"/>
                <a:ea typeface="HG創英角ﾎﾟｯﾌﾟ体" panose="040B0A09000000000000" pitchFamily="49" charset="-128"/>
              </a:rPr>
              <a:t>φs</a:t>
            </a:r>
            <a:endParaRPr kumimoji="1" lang="ja-JP" altLang="en-US" dirty="0">
              <a:solidFill>
                <a:srgbClr val="FF66FF"/>
              </a:solidFill>
              <a:latin typeface="HG創英角ﾎﾟｯﾌﾟ体" panose="040B0A09000000000000" pitchFamily="49" charset="-128"/>
              <a:ea typeface="HG創英角ﾎﾟｯﾌﾟ体" panose="040B0A09000000000000" pitchFamily="49" charset="-128"/>
            </a:endParaRPr>
          </a:p>
        </p:txBody>
      </p:sp>
      <p:sp>
        <p:nvSpPr>
          <p:cNvPr id="17" name="テキスト ボックス 16"/>
          <p:cNvSpPr txBox="1"/>
          <p:nvPr/>
        </p:nvSpPr>
        <p:spPr>
          <a:xfrm>
            <a:off x="2915816" y="2132856"/>
            <a:ext cx="1069780" cy="307777"/>
          </a:xfrm>
          <a:prstGeom prst="rect">
            <a:avLst/>
          </a:prstGeom>
          <a:noFill/>
        </p:spPr>
        <p:txBody>
          <a:bodyPr wrap="none" rtlCol="0">
            <a:spAutoFit/>
          </a:bodyPr>
          <a:lstStyle/>
          <a:p>
            <a:r>
              <a:rPr kumimoji="1" lang="en-US" altLang="ja-JP" sz="1400" dirty="0" smtClean="0"/>
              <a:t>Cavity:D11B</a:t>
            </a:r>
            <a:endParaRPr kumimoji="1" lang="ja-JP" altLang="en-US" sz="1400" dirty="0"/>
          </a:p>
        </p:txBody>
      </p:sp>
      <p:sp>
        <p:nvSpPr>
          <p:cNvPr id="18" name="テキスト ボックス 17"/>
          <p:cNvSpPr txBox="1"/>
          <p:nvPr/>
        </p:nvSpPr>
        <p:spPr>
          <a:xfrm>
            <a:off x="683568" y="1196752"/>
            <a:ext cx="1960024" cy="523220"/>
          </a:xfrm>
          <a:prstGeom prst="rect">
            <a:avLst/>
          </a:prstGeom>
          <a:noFill/>
        </p:spPr>
        <p:txBody>
          <a:bodyPr wrap="none" rtlCol="0">
            <a:spAutoFit/>
          </a:bodyPr>
          <a:lstStyle/>
          <a:p>
            <a:r>
              <a:rPr kumimoji="1" lang="en-US" altLang="ja-JP" sz="1400" dirty="0" smtClean="0"/>
              <a:t>Cavity:D10A~D</a:t>
            </a:r>
          </a:p>
          <a:p>
            <a:r>
              <a:rPr lang="en-US" altLang="ja-JP" sz="1400" dirty="0" smtClean="0"/>
              <a:t>Cavity:D11A,D11C,D11D</a:t>
            </a:r>
            <a:endParaRPr kumimoji="1" lang="ja-JP" altLang="en-US" sz="1400"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4998</TotalTime>
  <Words>2330</Words>
  <Application>Microsoft Office PowerPoint</Application>
  <PresentationFormat>画面に合わせる (4:3)</PresentationFormat>
  <Paragraphs>736</Paragraphs>
  <Slides>28</Slides>
  <Notes>5</Notes>
  <HiddenSlides>0</HiddenSlides>
  <MMClips>0</MMClips>
  <ScaleCrop>false</ScaleCrop>
  <HeadingPairs>
    <vt:vector size="4" baseType="variant">
      <vt:variant>
        <vt:lpstr>テーマ</vt:lpstr>
      </vt:variant>
      <vt:variant>
        <vt:i4>1</vt:i4>
      </vt:variant>
      <vt:variant>
        <vt:lpstr>スライド タイトル</vt:lpstr>
      </vt:variant>
      <vt:variant>
        <vt:i4>28</vt:i4>
      </vt:variant>
    </vt:vector>
  </HeadingPairs>
  <TitlesOfParts>
    <vt:vector size="29" baseType="lpstr">
      <vt:lpstr>Office テーマ</vt:lpstr>
      <vt:lpstr>Reverse phase operation</vt:lpstr>
      <vt:lpstr>Motivation of reverse phase operation</vt:lpstr>
      <vt:lpstr>KEKB superconducting cavity</vt:lpstr>
      <vt:lpstr>Machine Parameters of SuperKEKB</vt:lpstr>
      <vt:lpstr>Issues of low voltage and high beam power operation</vt:lpstr>
      <vt:lpstr>Reverse phase operation (RPO)</vt:lpstr>
      <vt:lpstr>RF parameters for the SuperKEKB HER ring</vt:lpstr>
      <vt:lpstr>Beam studies of RPO</vt:lpstr>
      <vt:lpstr>Voltage and phase settings</vt:lpstr>
      <vt:lpstr>Beam study at low currents</vt:lpstr>
      <vt:lpstr>Bunch length</vt:lpstr>
      <vt:lpstr>Summary of low current beam study Beam power of D11B, νs and σz</vt:lpstr>
      <vt:lpstr>Trip test results</vt:lpstr>
      <vt:lpstr>Beam study at high currents</vt:lpstr>
      <vt:lpstr>Transient behaviors of Vc and Pr at  cavity trip Beam current ：500 mA</vt:lpstr>
      <vt:lpstr>Transient behaviors of Vc and Pr at  cavity trip Beam current ：700 mA</vt:lpstr>
      <vt:lpstr>Transient behaviors of Vc and Pr at  cavity trip Beam current ：900 mA</vt:lpstr>
      <vt:lpstr>Cavity voltage variation at cavity trip</vt:lpstr>
      <vt:lpstr>Voltage increase of the reverse phase cavity</vt:lpstr>
      <vt:lpstr>Transient behaviors of Vc at  beam abort Beam current ：930 mA</vt:lpstr>
      <vt:lpstr>RPO at high luminosity RUN</vt:lpstr>
      <vt:lpstr>Summary of the reverse phase operation study</vt:lpstr>
      <vt:lpstr>Present operating status of SRF cavities</vt:lpstr>
      <vt:lpstr>Present RF rerated parameters for SuperKEKB</vt:lpstr>
      <vt:lpstr>Achieved parameters</vt:lpstr>
      <vt:lpstr>Summary</vt:lpstr>
      <vt:lpstr>Super KEKB RF system (2020.7)</vt:lpstr>
      <vt:lpstr>SuperKEKB Parameters (RF Related)</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RPO2020</dc:title>
  <dc:creator>moritay612</dc:creator>
  <cp:lastModifiedBy>moritay612</cp:lastModifiedBy>
  <cp:revision>265</cp:revision>
  <dcterms:created xsi:type="dcterms:W3CDTF">2020-09-15T01:17:38Z</dcterms:created>
  <dcterms:modified xsi:type="dcterms:W3CDTF">2020-10-07T10:36:25Z</dcterms:modified>
</cp:coreProperties>
</file>