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6"/>
  </p:notesMasterIdLst>
  <p:sldIdLst>
    <p:sldId id="256" r:id="rId5"/>
    <p:sldId id="280" r:id="rId6"/>
    <p:sldId id="265" r:id="rId7"/>
    <p:sldId id="308" r:id="rId8"/>
    <p:sldId id="311" r:id="rId9"/>
    <p:sldId id="266" r:id="rId10"/>
    <p:sldId id="268" r:id="rId11"/>
    <p:sldId id="269" r:id="rId12"/>
    <p:sldId id="270" r:id="rId13"/>
    <p:sldId id="271" r:id="rId14"/>
    <p:sldId id="272" r:id="rId15"/>
    <p:sldId id="284" r:id="rId16"/>
    <p:sldId id="285" r:id="rId17"/>
    <p:sldId id="275" r:id="rId18"/>
    <p:sldId id="289" r:id="rId19"/>
    <p:sldId id="278" r:id="rId20"/>
    <p:sldId id="279" r:id="rId21"/>
    <p:sldId id="258" r:id="rId22"/>
    <p:sldId id="259" r:id="rId23"/>
    <p:sldId id="262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ntag, Christoph" initials="MC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19D"/>
    <a:srgbClr val="244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52"/>
    <p:restoredTop sz="94646"/>
  </p:normalViewPr>
  <p:slideViewPr>
    <p:cSldViewPr snapToGrid="0" snapToObjects="1">
      <p:cViewPr varScale="1">
        <p:scale>
          <a:sx n="124" d="100"/>
          <a:sy n="124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7T12:06:41.901" idx="1">
    <p:pos x="5364" y="1147"/>
    <p:text>smaller compared to what?
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7T12:10:09.011" idx="3">
    <p:pos x="5174" y="2650"/>
    <p:text>really "&gt;", not "up to" 1000 mm mrad? I also prefer um instead of mm-mrad - find the "minus" sign in the unit quite disturbing...
</p:text>
    <p:extLst>
      <p:ext uri="{C676402C-5697-4E1C-873F-D02D1690AC5C}">
        <p15:threadingInfo xmlns:p15="http://schemas.microsoft.com/office/powerpoint/2012/main" timeZoneBias="420"/>
      </p:ext>
    </p:extLst>
  </p:cm>
  <p:cm authorId="1" dt="2020-08-17T12:10:47.995" idx="4">
    <p:pos x="5270" y="2746"/>
    <p:text>beyond, or up to?
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7T12:13:12.199" idx="7">
    <p:pos x="10" y="10"/>
    <p:text>add "courtesy D. Holmes" to figure, instead of having his name in the caption
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2255C-AFDB-4D22-8373-2F4CFC10746D}" type="datetimeFigureOut">
              <a:rPr lang="en-US" smtClean="0"/>
              <a:t>10/6/20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E146D-72E3-4D17-8794-005420F3E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71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00192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38538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543300" y="6349480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543300" y="631031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4330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3069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36954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C4BE9006-42DF-4C65-9314-FEB6DE8658B3}" type="datetime1">
              <a:rPr lang="en-US" smtClean="0"/>
              <a:t>10/6/20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1F7AFC-E7DF-47B5-8351-8143A48E09EB}"/>
              </a:ext>
            </a:extLst>
          </p:cNvPr>
          <p:cNvSpPr txBox="1"/>
          <p:nvPr/>
        </p:nvSpPr>
        <p:spPr>
          <a:xfrm>
            <a:off x="3733800" y="2449287"/>
            <a:ext cx="50229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chemeClr val="bg1"/>
                </a:solidFill>
              </a:rPr>
              <a:t>EIC Polarized E-Injector Chain</a:t>
            </a:r>
          </a:p>
          <a:p>
            <a:pPr algn="r"/>
            <a:r>
              <a:rPr lang="en-US" sz="2800" dirty="0">
                <a:solidFill>
                  <a:schemeClr val="bg1"/>
                </a:solidFill>
              </a:rPr>
              <a:t>Vahid Ranjbar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C2086C-C6B9-4FA6-8204-B2C0BE13B7CC}"/>
              </a:ext>
            </a:extLst>
          </p:cNvPr>
          <p:cNvSpPr txBox="1"/>
          <p:nvPr/>
        </p:nvSpPr>
        <p:spPr>
          <a:xfrm>
            <a:off x="3733800" y="4083165"/>
            <a:ext cx="5022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</a:rPr>
              <a:t>EIC Accelerator Collaboration Workshop</a:t>
            </a:r>
          </a:p>
          <a:p>
            <a:pPr algn="r"/>
            <a:r>
              <a:rPr lang="en-US" sz="2400" dirty="0">
                <a:solidFill>
                  <a:schemeClr val="bg1"/>
                </a:solidFill>
              </a:rPr>
              <a:t>October 7-9, 2020</a:t>
            </a:r>
          </a:p>
        </p:txBody>
      </p:sp>
    </p:spTree>
    <p:extLst>
      <p:ext uri="{BB962C8B-B14F-4D97-AF65-F5344CB8AC3E}">
        <p14:creationId xmlns:p14="http://schemas.microsoft.com/office/powerpoint/2010/main" val="109204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Spin Resonances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272" y="1344339"/>
            <a:ext cx="3649915" cy="26321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8650" y="4212572"/>
            <a:ext cx="758305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No polarization loss from cumulative effects of intrinsic spin resonances for distributions with RMS normalized emittance &gt; 1000 mm-rad (100 msec ramp rate).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At 200 mm-</a:t>
            </a:r>
            <a:r>
              <a:rPr lang="en-US" dirty="0" err="1"/>
              <a:t>mrad</a:t>
            </a:r>
            <a:r>
              <a:rPr lang="en-US" dirty="0"/>
              <a:t> RMS normalized emittance, we can tolerate beyond 2% field errors and still maintain above 95% polarization transmission.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Issue to control: Imperfection spin resonances ~ vertical RMS orbit 0.5 mm to keep losses &lt; 5%. </a:t>
            </a:r>
          </a:p>
          <a:p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7518619" y="2876932"/>
            <a:ext cx="0" cy="7079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95908" y="2483602"/>
            <a:ext cx="122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Extraction</a:t>
            </a:r>
          </a:p>
        </p:txBody>
      </p:sp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35BB1C3D-5D0C-1341-B62D-4E3729CE9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72" y="1769885"/>
            <a:ext cx="3937435" cy="19902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16B31B4-A033-C748-9E88-EEBB1C491E78}"/>
              </a:ext>
            </a:extLst>
          </p:cNvPr>
          <p:cNvSpPr txBox="1"/>
          <p:nvPr/>
        </p:nvSpPr>
        <p:spPr>
          <a:xfrm>
            <a:off x="628650" y="1413690"/>
            <a:ext cx="3534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Intrinsic Resonance at 10 mm-</a:t>
            </a:r>
            <a:r>
              <a:rPr lang="en-US" sz="1200" dirty="0" err="1"/>
              <a:t>mrad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84674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RCS Design Parameters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CC352E-3EEF-5F47-914C-F7B2C024D827}"/>
              </a:ext>
            </a:extLst>
          </p:cNvPr>
          <p:cNvSpPr txBox="1"/>
          <p:nvPr/>
        </p:nvSpPr>
        <p:spPr>
          <a:xfrm>
            <a:off x="4571999" y="1351699"/>
            <a:ext cx="4572001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 accommodates detector bypasses and RF physical needs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Two connecting arc designs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Detector</a:t>
            </a:r>
            <a:r>
              <a:rPr lang="en-US" dirty="0">
                <a:sym typeface="Wingdings" pitchFamily="2" charset="2"/>
              </a:rPr>
              <a:t> IP6, IP8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/>
              <a:t>RF</a:t>
            </a:r>
            <a:r>
              <a:rPr lang="en-US" dirty="0">
                <a:sym typeface="Wingdings" pitchFamily="2" charset="2"/>
              </a:rPr>
              <a:t>, Extraction, Injection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>
                <a:sym typeface="Wingdings" pitchFamily="2" charset="2"/>
              </a:rPr>
              <a:t>IP10 RF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>
                <a:sym typeface="Wingdings" pitchFamily="2" charset="2"/>
              </a:rPr>
              <a:t>IP12 Extraction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>
                <a:sym typeface="Wingdings" pitchFamily="2" charset="2"/>
              </a:rPr>
              <a:t>IP2  Injection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>
                <a:sym typeface="Wingdings" pitchFamily="2" charset="2"/>
              </a:rPr>
              <a:t>IP4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Achieved 4 meters bypass at the IP.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Impacts symmetry of lattice.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However by optimizing the quad strengths in the bypass region we can recover low intrinsic losses.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0694D2-1935-CD45-8989-79141793F848}"/>
              </a:ext>
            </a:extLst>
          </p:cNvPr>
          <p:cNvSpPr/>
          <p:nvPr/>
        </p:nvSpPr>
        <p:spPr>
          <a:xfrm>
            <a:off x="4289498" y="541434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8650" lvl="1" indent="-171450">
              <a:buFont typeface="Wingdings" pitchFamily="2" charset="2"/>
              <a:buChar char="v"/>
            </a:pPr>
            <a:r>
              <a:rPr lang="en-US" sz="1200" b="1" dirty="0"/>
              <a:t>Spin resonance free electron ring injector Phys. Rev. Accel. Beams 21, 111003 – Published 27 November 2018</a:t>
            </a:r>
          </a:p>
        </p:txBody>
      </p:sp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7C658B1-1E67-7444-8E72-93E85A7D4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" y="1314539"/>
            <a:ext cx="4565870" cy="541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663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DEE7A-BC21-1748-B1F3-1246FCEDB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Detector bypass design IP6, IP8 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6272A0-8BDC-A044-B0D0-855B03816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A28363-3A32-E741-8870-6E466EEA7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512" y="1962040"/>
            <a:ext cx="5437140" cy="404334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ECAEAB9-7937-AB4E-8420-5B945F58F4CB}"/>
              </a:ext>
            </a:extLst>
          </p:cNvPr>
          <p:cNvSpPr/>
          <p:nvPr/>
        </p:nvSpPr>
        <p:spPr>
          <a:xfrm>
            <a:off x="749512" y="1962040"/>
            <a:ext cx="1993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courtesy D. Holmes</a:t>
            </a:r>
          </a:p>
        </p:txBody>
      </p:sp>
    </p:spTree>
    <p:extLst>
      <p:ext uri="{BB962C8B-B14F-4D97-AF65-F5344CB8AC3E}">
        <p14:creationId xmlns:p14="http://schemas.microsoft.com/office/powerpoint/2010/main" val="889461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9241F-253E-CD4E-87DA-0C0CC6A9E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Design IP10,12,2 and 4 for RF, Extraction,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0527C3-F66D-2E48-BDF8-57683BDA0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14C3F7-F066-C04B-BB0C-C23E30CF5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647" y="1841296"/>
            <a:ext cx="5552597" cy="447060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31E7355-8FDD-DC41-B9A2-5EF5E9E1EFD1}"/>
              </a:ext>
            </a:extLst>
          </p:cNvPr>
          <p:cNvSpPr/>
          <p:nvPr/>
        </p:nvSpPr>
        <p:spPr>
          <a:xfrm>
            <a:off x="2100647" y="5942567"/>
            <a:ext cx="1993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courtesy D. Holmes</a:t>
            </a:r>
          </a:p>
        </p:txBody>
      </p:sp>
    </p:spTree>
    <p:extLst>
      <p:ext uri="{BB962C8B-B14F-4D97-AF65-F5344CB8AC3E}">
        <p14:creationId xmlns:p14="http://schemas.microsoft.com/office/powerpoint/2010/main" val="524637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Polarization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551" y="1465701"/>
            <a:ext cx="7886700" cy="484619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Intrinsic resonances as calculated by DEPOL yield no cumulative depolarization loss for a beam with up to 1,000 um RMS normalized emittance. </a:t>
            </a:r>
            <a:endParaRPr lang="en-US" dirty="0"/>
          </a:p>
          <a:p>
            <a:r>
              <a:rPr lang="en-US" dirty="0"/>
              <a:t>Imperfections could however potentially cause greater than 5% losses during ramp.</a:t>
            </a:r>
          </a:p>
          <a:p>
            <a:r>
              <a:rPr lang="en-US" dirty="0">
                <a:latin typeface="Arial"/>
                <a:cs typeface="Arial"/>
              </a:rPr>
              <a:t>Polarization losses primarily due to quadrupole misalignment and dipole rolls.</a:t>
            </a:r>
            <a:endParaRPr lang="en-US" dirty="0">
              <a:latin typeface="Arial"/>
              <a:cs typeface="Arial"/>
              <a:sym typeface="Wingdings" pitchFamily="2" charset="2"/>
            </a:endParaRPr>
          </a:p>
          <a:p>
            <a:pPr lvl="1"/>
            <a:r>
              <a:rPr lang="en-US" dirty="0">
                <a:latin typeface="Arial"/>
                <a:cs typeface="Arial"/>
                <a:sym typeface="Wingdings" pitchFamily="2" charset="2"/>
              </a:rPr>
              <a:t> But these effects can be controlled to bring our losses below 5% on ramp. Orbit smoothing and imperfection bumps.</a:t>
            </a:r>
            <a:endParaRPr lang="en-US" dirty="0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517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B8D22-223A-7B46-9E66-43D6385AD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Imperfections: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59CF1-E548-C44C-B22C-D446EE12C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lvl="1"/>
            <a:r>
              <a:rPr lang="en-US" dirty="0">
                <a:latin typeface="Arial"/>
                <a:cs typeface="Arial"/>
              </a:rPr>
              <a:t>Survey estimates are 0.2 mm RMS with a 2 sigma cutoff and +/- 1 </a:t>
            </a:r>
            <a:r>
              <a:rPr lang="en-US" dirty="0" err="1">
                <a:latin typeface="Arial"/>
                <a:cs typeface="Arial"/>
              </a:rPr>
              <a:t>mrad</a:t>
            </a:r>
            <a:r>
              <a:rPr lang="en-US" dirty="0">
                <a:latin typeface="Arial"/>
                <a:cs typeface="Arial"/>
              </a:rPr>
              <a:t> rolls. This yields an estimated RMS orbit distortion of 3 to 6 mm RMS.</a:t>
            </a:r>
          </a:p>
          <a:p>
            <a:pPr lvl="1"/>
            <a:r>
              <a:rPr lang="en-US" dirty="0">
                <a:latin typeface="Arial"/>
                <a:cs typeface="Arial"/>
              </a:rPr>
              <a:t>Extracting at 10 GeV, RCS can handle &gt; 3 mm RMS orbit with &lt; 5% pol. loss and 2 </a:t>
            </a:r>
            <a:r>
              <a:rPr lang="en-US" dirty="0" err="1">
                <a:latin typeface="Arial"/>
                <a:cs typeface="Arial"/>
              </a:rPr>
              <a:t>mrad</a:t>
            </a:r>
            <a:r>
              <a:rPr lang="en-US" dirty="0">
                <a:latin typeface="Arial"/>
                <a:cs typeface="Arial"/>
              </a:rPr>
              <a:t> uncorrected rolls.</a:t>
            </a:r>
          </a:p>
          <a:p>
            <a:pPr lvl="1"/>
            <a:r>
              <a:rPr lang="en-US" dirty="0">
                <a:latin typeface="Arial"/>
                <a:cs typeface="Arial"/>
              </a:rPr>
              <a:t>With appropriate BPM and corrector pairs this can be corrected down to below 0.5 mm RMS and push our polarization losses below 5%, extracting at 18 GeV.</a:t>
            </a:r>
          </a:p>
          <a:p>
            <a:pPr lvl="1"/>
            <a:r>
              <a:rPr lang="en-US" dirty="0"/>
              <a:t>Once corrected, dynamical changes of the relative field strength in the quads and dipoles of greater than 0.5% can be tolerated with little effect on polarization transmission. </a:t>
            </a:r>
          </a:p>
          <a:p>
            <a:pPr lvl="1"/>
            <a:r>
              <a:rPr lang="en-US" dirty="0"/>
              <a:t>Orthogonal imperfection bump scheme to fix any remaining losses beyond SVD orbit smoothing.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76CB2E-2071-A34F-A24B-F8FDAAE69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58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0365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"/>
                <a:cs typeface="Arial"/>
              </a:rPr>
              <a:t>Studies with SVD orbit correction: Quadrupole misalignments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" name="Picture 2" descr="Screen Shot 2018-04-10 at 8.43.1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67" y="2326269"/>
            <a:ext cx="7124013" cy="40642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3534" y="1402939"/>
            <a:ext cx="8462660" cy="92333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dirty="0"/>
              <a:t> Polarization transmission to 18 GeV for random gaussian quadrupole misalignments with SVD orbit correction for 4 different random seeds.  * indicates tests with BPM misalignments of 0.2 mm RMS</a:t>
            </a:r>
          </a:p>
        </p:txBody>
      </p:sp>
    </p:spTree>
    <p:extLst>
      <p:ext uri="{BB962C8B-B14F-4D97-AF65-F5344CB8AC3E}">
        <p14:creationId xmlns:p14="http://schemas.microsoft.com/office/powerpoint/2010/main" val="94030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Orthogonal Imperfection Bump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431" y="1519061"/>
            <a:ext cx="4461994" cy="384147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b="1" dirty="0">
                <a:latin typeface="Arial"/>
                <a:cs typeface="Arial"/>
              </a:rPr>
              <a:t>Static imperfection </a:t>
            </a:r>
            <a:r>
              <a:rPr lang="en-US" sz="1800" dirty="0">
                <a:latin typeface="Arial"/>
                <a:cs typeface="Arial"/>
              </a:rPr>
              <a:t>bumps at any imperfection resonance "location" on the ramp. </a:t>
            </a:r>
            <a:endParaRPr lang="en-US" sz="1800" dirty="0"/>
          </a:p>
          <a:p>
            <a:r>
              <a:rPr lang="en-US" sz="1800" b="1" dirty="0"/>
              <a:t>Bumps are orthogonal </a:t>
            </a:r>
            <a:r>
              <a:rPr lang="en-US" sz="1800" dirty="0"/>
              <a:t>to each other and localized in energy space              </a:t>
            </a:r>
            <a:r>
              <a:rPr lang="en-US" sz="1800" dirty="0">
                <a:sym typeface="Wingdings"/>
              </a:rPr>
              <a:t> </a:t>
            </a:r>
            <a:r>
              <a:rPr lang="en-US" sz="1800" dirty="0"/>
              <a:t>no required bandwidth beyond  what is needed to ramp the dipoles with the energy.</a:t>
            </a:r>
          </a:p>
          <a:p>
            <a:r>
              <a:rPr lang="en-US" sz="1800" b="1" dirty="0">
                <a:latin typeface="Arial"/>
                <a:cs typeface="Arial"/>
              </a:rPr>
              <a:t>Example shown on right</a:t>
            </a:r>
            <a:r>
              <a:rPr lang="en-US" sz="1800" dirty="0">
                <a:latin typeface="Arial"/>
                <a:cs typeface="Arial"/>
              </a:rPr>
              <a:t>: 10 to 15% (0.005 res.) Depolarization Kick Imaginary and Real no kicks anywhere else.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 descr="ImpBumpOrt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901" y="1332933"/>
            <a:ext cx="3391864" cy="2394277"/>
          </a:xfrm>
          <a:prstGeom prst="rect">
            <a:avLst/>
          </a:prstGeom>
        </p:spPr>
      </p:pic>
      <p:pic>
        <p:nvPicPr>
          <p:cNvPr id="6" name="Picture 5" descr="Magne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425" y="4093203"/>
            <a:ext cx="3960355" cy="221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893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E25B2-2818-1A49-ADE2-0F289EBB6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21" y="1012816"/>
            <a:ext cx="3639817" cy="57745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LINAC Pulse Pattern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5EFAA6-8EF5-144A-B33B-C2461B3F2E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5212" y="1639589"/>
            <a:ext cx="3361907" cy="347372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2 x 7nC bunches per shot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Spaced  2 </a:t>
            </a:r>
            <a:r>
              <a:rPr lang="en-US" dirty="0" err="1"/>
              <a:t>usec</a:t>
            </a:r>
            <a:r>
              <a:rPr lang="en-US" dirty="0"/>
              <a:t>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Pulsed 4 times at 100Hz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2 bunch trains of 4 bunches</a:t>
            </a:r>
          </a:p>
          <a:p>
            <a:pPr marL="213995" indent="-213995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Total fill time 40 msec</a:t>
            </a:r>
          </a:p>
          <a:p>
            <a:pPr marL="213995" indent="-213995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40 </a:t>
            </a:r>
            <a:r>
              <a:rPr lang="en-US" dirty="0" err="1">
                <a:latin typeface="Arial"/>
                <a:cs typeface="Arial"/>
              </a:rPr>
              <a:t>ps</a:t>
            </a:r>
            <a:r>
              <a:rPr lang="en-US" dirty="0">
                <a:latin typeface="Arial"/>
                <a:cs typeface="Arial"/>
              </a:rPr>
              <a:t> bunch length RMS</a:t>
            </a:r>
          </a:p>
          <a:p>
            <a:pPr marL="213995" indent="-213995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2.5e-3 </a:t>
            </a:r>
            <a:r>
              <a:rPr lang="en-US" dirty="0" err="1">
                <a:latin typeface="Arial"/>
                <a:cs typeface="Arial"/>
              </a:rPr>
              <a:t>dp</a:t>
            </a:r>
            <a:r>
              <a:rPr lang="en-US" dirty="0">
                <a:latin typeface="Arial"/>
                <a:cs typeface="Arial"/>
              </a:rPr>
              <a:t>/p RMS</a:t>
            </a:r>
            <a:endParaRPr lang="en-US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sigma_t</a:t>
            </a:r>
            <a:r>
              <a:rPr lang="en-US" dirty="0"/>
              <a:t>*</a:t>
            </a:r>
            <a:r>
              <a:rPr lang="en-US" dirty="0" err="1"/>
              <a:t>sigma_E</a:t>
            </a:r>
            <a:r>
              <a:rPr lang="en-US" dirty="0"/>
              <a:t> = 4e-5 eV-s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Bunches filled in the RCS in neighboring buckets (1.6ns apart)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DF11086-0D50-044D-A66A-88525587FD8C}"/>
              </a:ext>
            </a:extLst>
          </p:cNvPr>
          <p:cNvSpPr/>
          <p:nvPr/>
        </p:nvSpPr>
        <p:spPr>
          <a:xfrm>
            <a:off x="3286339" y="996774"/>
            <a:ext cx="3037115" cy="2514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E589E52-03B3-3347-9037-885DE84F44DF}"/>
              </a:ext>
            </a:extLst>
          </p:cNvPr>
          <p:cNvSpPr/>
          <p:nvPr/>
        </p:nvSpPr>
        <p:spPr>
          <a:xfrm flipH="1">
            <a:off x="3218147" y="2103495"/>
            <a:ext cx="136385" cy="2875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C3B1D6B-218A-FC4A-B1C2-B6F6DF78D161}"/>
              </a:ext>
            </a:extLst>
          </p:cNvPr>
          <p:cNvSpPr/>
          <p:nvPr/>
        </p:nvSpPr>
        <p:spPr>
          <a:xfrm flipH="1">
            <a:off x="3389540" y="2680833"/>
            <a:ext cx="136385" cy="287594"/>
          </a:xfrm>
          <a:prstGeom prst="ellipse">
            <a:avLst/>
          </a:prstGeom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1907EF-1D02-2049-9BCE-AA7A28A7BC36}"/>
              </a:ext>
            </a:extLst>
          </p:cNvPr>
          <p:cNvSpPr/>
          <p:nvPr/>
        </p:nvSpPr>
        <p:spPr>
          <a:xfrm flipH="1">
            <a:off x="3382540" y="1475920"/>
            <a:ext cx="136385" cy="287594"/>
          </a:xfrm>
          <a:prstGeom prst="ellipse">
            <a:avLst/>
          </a:prstGeom>
          <a:scene3d>
            <a:camera prst="orthographicFront">
              <a:rot lat="0" lon="0" rev="8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85152B-CF6D-EE4F-ABD0-D454DD41A813}"/>
              </a:ext>
            </a:extLst>
          </p:cNvPr>
          <p:cNvSpPr/>
          <p:nvPr/>
        </p:nvSpPr>
        <p:spPr>
          <a:xfrm flipH="1">
            <a:off x="3253156" y="1763514"/>
            <a:ext cx="136385" cy="287594"/>
          </a:xfrm>
          <a:prstGeom prst="ellipse">
            <a:avLst/>
          </a:prstGeom>
          <a:scene3d>
            <a:camera prst="orthographicFront">
              <a:rot lat="0" lon="0" rev="10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BB85A7E-4C48-4249-9F35-C285A3D7599F}"/>
              </a:ext>
            </a:extLst>
          </p:cNvPr>
          <p:cNvSpPr/>
          <p:nvPr/>
        </p:nvSpPr>
        <p:spPr>
          <a:xfrm flipH="1">
            <a:off x="3636613" y="1233340"/>
            <a:ext cx="136385" cy="287594"/>
          </a:xfrm>
          <a:prstGeom prst="ellipse">
            <a:avLst/>
          </a:prstGeom>
          <a:scene3d>
            <a:camera prst="orthographicFront">
              <a:rot lat="0" lon="0" rev="7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4159356-9B72-4744-862B-C41F12407ADC}"/>
              </a:ext>
            </a:extLst>
          </p:cNvPr>
          <p:cNvSpPr/>
          <p:nvPr/>
        </p:nvSpPr>
        <p:spPr>
          <a:xfrm flipH="1">
            <a:off x="3616351" y="2961936"/>
            <a:ext cx="136385" cy="287594"/>
          </a:xfrm>
          <a:prstGeom prst="ellipse">
            <a:avLst/>
          </a:prstGeom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BED4E2-17CD-514F-9294-94D16342E841}"/>
              </a:ext>
            </a:extLst>
          </p:cNvPr>
          <p:cNvSpPr/>
          <p:nvPr/>
        </p:nvSpPr>
        <p:spPr>
          <a:xfrm flipH="1">
            <a:off x="3950950" y="3177976"/>
            <a:ext cx="136385" cy="287594"/>
          </a:xfrm>
          <a:prstGeom prst="ellipse">
            <a:avLst/>
          </a:prstGeom>
          <a:scene3d>
            <a:camera prst="orthographicFront">
              <a:rot lat="0" lon="0" rev="3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B2FFBB6-233F-4543-A054-8B2DBC4EB300}"/>
              </a:ext>
            </a:extLst>
          </p:cNvPr>
          <p:cNvSpPr/>
          <p:nvPr/>
        </p:nvSpPr>
        <p:spPr>
          <a:xfrm flipH="1">
            <a:off x="4335195" y="3336620"/>
            <a:ext cx="136385" cy="287594"/>
          </a:xfrm>
          <a:prstGeom prst="ellipse">
            <a:avLst/>
          </a:prstGeom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1170829-9D78-884D-9443-95B0AA89D4AC}"/>
              </a:ext>
            </a:extLst>
          </p:cNvPr>
          <p:cNvCxnSpPr/>
          <p:nvPr/>
        </p:nvCxnSpPr>
        <p:spPr>
          <a:xfrm flipH="1" flipV="1">
            <a:off x="3525925" y="1793396"/>
            <a:ext cx="710083" cy="38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E8ACDB2-B11B-C845-9D9C-2A8F665D0DCA}"/>
              </a:ext>
            </a:extLst>
          </p:cNvPr>
          <p:cNvCxnSpPr/>
          <p:nvPr/>
        </p:nvCxnSpPr>
        <p:spPr>
          <a:xfrm flipH="1">
            <a:off x="3772997" y="2247292"/>
            <a:ext cx="534669" cy="796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67DF302-DFFA-EA4D-92AE-7C0BEA2C67AF}"/>
              </a:ext>
            </a:extLst>
          </p:cNvPr>
          <p:cNvSpPr txBox="1"/>
          <p:nvPr/>
        </p:nvSpPr>
        <p:spPr>
          <a:xfrm>
            <a:off x="4356898" y="1994731"/>
            <a:ext cx="106005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Two bunch trains at 400 MeV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57EE4D7-6C41-2347-B0DF-0EB56C2F3988}"/>
              </a:ext>
            </a:extLst>
          </p:cNvPr>
          <p:cNvSpPr/>
          <p:nvPr/>
        </p:nvSpPr>
        <p:spPr>
          <a:xfrm>
            <a:off x="5480713" y="3336620"/>
            <a:ext cx="3037115" cy="2514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3146461-AC48-8147-B921-5F63AF41DE2A}"/>
              </a:ext>
            </a:extLst>
          </p:cNvPr>
          <p:cNvSpPr/>
          <p:nvPr/>
        </p:nvSpPr>
        <p:spPr>
          <a:xfrm flipH="1">
            <a:off x="5495560" y="4110142"/>
            <a:ext cx="136385" cy="287594"/>
          </a:xfrm>
          <a:prstGeom prst="ellipse">
            <a:avLst/>
          </a:prstGeom>
          <a:scene3d>
            <a:camera prst="orthographicFront">
              <a:rot lat="0" lon="0" rev="10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905E4C9-A5CA-B747-9D82-1A06CB314D62}"/>
              </a:ext>
            </a:extLst>
          </p:cNvPr>
          <p:cNvSpPr/>
          <p:nvPr/>
        </p:nvSpPr>
        <p:spPr>
          <a:xfrm flipH="1">
            <a:off x="5858756" y="5308564"/>
            <a:ext cx="136385" cy="287594"/>
          </a:xfrm>
          <a:prstGeom prst="ellipse">
            <a:avLst/>
          </a:prstGeom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EA34F36-F9FF-8544-8BD9-D93E6F7F2B7A}"/>
              </a:ext>
            </a:extLst>
          </p:cNvPr>
          <p:cNvCxnSpPr/>
          <p:nvPr/>
        </p:nvCxnSpPr>
        <p:spPr>
          <a:xfrm flipH="1" flipV="1">
            <a:off x="5707542" y="4262451"/>
            <a:ext cx="710083" cy="38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23E4333-5A97-1441-B994-0B72A7CB7796}"/>
              </a:ext>
            </a:extLst>
          </p:cNvPr>
          <p:cNvCxnSpPr>
            <a:cxnSpLocks/>
          </p:cNvCxnSpPr>
          <p:nvPr/>
        </p:nvCxnSpPr>
        <p:spPr>
          <a:xfrm flipH="1">
            <a:off x="6015402" y="4710793"/>
            <a:ext cx="402222" cy="679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D0763E5-03B0-2441-B4CC-49F03AC88BAA}"/>
              </a:ext>
            </a:extLst>
          </p:cNvPr>
          <p:cNvSpPr txBox="1"/>
          <p:nvPr/>
        </p:nvSpPr>
        <p:spPr>
          <a:xfrm>
            <a:off x="6686455" y="4397737"/>
            <a:ext cx="138618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Two final merged bunches at 1 GeV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5334F4B4-D1D4-C24F-8AFE-26504723D625}"/>
              </a:ext>
            </a:extLst>
          </p:cNvPr>
          <p:cNvSpPr txBox="1">
            <a:spLocks/>
          </p:cNvSpPr>
          <p:nvPr/>
        </p:nvSpPr>
        <p:spPr>
          <a:xfrm>
            <a:off x="1416902" y="4820"/>
            <a:ext cx="7100926" cy="9136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RCS Charge Accumulation Concept</a:t>
            </a:r>
          </a:p>
        </p:txBody>
      </p:sp>
    </p:spTree>
    <p:extLst>
      <p:ext uri="{BB962C8B-B14F-4D97-AF65-F5344CB8AC3E}">
        <p14:creationId xmlns:p14="http://schemas.microsoft.com/office/powerpoint/2010/main" val="2898302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A0AE7-8A04-0E49-869B-4598D3228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540" y="199673"/>
            <a:ext cx="2949178" cy="1600200"/>
          </a:xfrm>
        </p:spPr>
        <p:txBody>
          <a:bodyPr/>
          <a:lstStyle/>
          <a:p>
            <a:r>
              <a:rPr lang="en-US" dirty="0"/>
              <a:t>RF Injection Kicker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F61F2-777A-6045-BDBE-AA7A19FB2D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8386" y="1918607"/>
            <a:ext cx="2949178" cy="38115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13995" indent="-213995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Composed of two RF crab-like cavities (C1, C2)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C2:  147.8 MHz</a:t>
            </a:r>
            <a:r>
              <a:rPr lang="en-US" dirty="0">
                <a:sym typeface="Wingdings" pitchFamily="2" charset="2"/>
              </a:rPr>
              <a:t> 150 kV </a:t>
            </a:r>
            <a:endParaRPr lang="en-US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C1:  295.5 MHz </a:t>
            </a:r>
            <a:r>
              <a:rPr lang="en-US" dirty="0">
                <a:sym typeface="Wingdings" pitchFamily="2" charset="2"/>
              </a:rPr>
              <a:t> 100 kV</a:t>
            </a:r>
            <a:endParaRPr lang="en-US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C2:  443.3 MHz</a:t>
            </a:r>
            <a:r>
              <a:rPr lang="en-US" dirty="0">
                <a:sym typeface="Wingdings" pitchFamily="2" charset="2"/>
              </a:rPr>
              <a:t> 50 kV</a:t>
            </a:r>
            <a:endParaRPr lang="en-US" dirty="0"/>
          </a:p>
          <a:p>
            <a:pPr marL="213995" indent="-213995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Kick of 0.5 </a:t>
            </a:r>
            <a:r>
              <a:rPr lang="en-US" dirty="0" err="1">
                <a:latin typeface="Arial"/>
                <a:cs typeface="Arial"/>
              </a:rPr>
              <a:t>mrad</a:t>
            </a:r>
            <a:r>
              <a:rPr lang="en-US" dirty="0">
                <a:latin typeface="Arial"/>
                <a:cs typeface="Arial"/>
              </a:rPr>
              <a:t>  </a:t>
            </a:r>
            <a:endParaRPr lang="en-US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Rise and fall in under one turn ~ 10 </a:t>
            </a:r>
            <a:r>
              <a:rPr lang="en-US" dirty="0" err="1"/>
              <a:t>usec</a:t>
            </a:r>
            <a:endParaRPr lang="en-US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Slow bump of 2.5 </a:t>
            </a:r>
            <a:r>
              <a:rPr lang="en-US" dirty="0" err="1"/>
              <a:t>mrad</a:t>
            </a:r>
            <a:r>
              <a:rPr lang="en-US" dirty="0"/>
              <a:t>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Gives a total of 3 </a:t>
            </a:r>
            <a:r>
              <a:rPr lang="en-US" dirty="0" err="1"/>
              <a:t>mrad</a:t>
            </a:r>
            <a:r>
              <a:rPr lang="en-US" dirty="0"/>
              <a:t> necessary to kick bunch into RCS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891BD2-4BC9-3548-B240-0911259B1D59}"/>
              </a:ext>
            </a:extLst>
          </p:cNvPr>
          <p:cNvSpPr txBox="1"/>
          <p:nvPr/>
        </p:nvSpPr>
        <p:spPr>
          <a:xfrm>
            <a:off x="258386" y="199673"/>
            <a:ext cx="21059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Y. Huang, J. Guo and N. </a:t>
            </a:r>
            <a:r>
              <a:rPr lang="en-US" sz="1350" dirty="0" err="1"/>
              <a:t>Tsoupas</a:t>
            </a:r>
            <a:endParaRPr lang="en-US" sz="1350" dirty="0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7328BCD5-694A-0C41-BBE4-74E5790FC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4354" y="3504352"/>
            <a:ext cx="5329646" cy="13043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D07978-AD58-B647-AE4C-AE46F27EB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0474" y="595993"/>
            <a:ext cx="4702629" cy="264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05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Requirements</a:t>
            </a:r>
          </a:p>
          <a:p>
            <a:pPr lvl="1"/>
            <a:r>
              <a:rPr lang="en-US" dirty="0"/>
              <a:t>Proposed EIC electron injector</a:t>
            </a:r>
          </a:p>
          <a:p>
            <a:r>
              <a:rPr lang="en-US" dirty="0"/>
              <a:t>Pre-injector Concept</a:t>
            </a:r>
          </a:p>
          <a:p>
            <a:r>
              <a:rPr lang="en-US" dirty="0"/>
              <a:t>RCS Concept and Design </a:t>
            </a:r>
          </a:p>
          <a:p>
            <a:pPr lvl="1"/>
            <a:r>
              <a:rPr lang="en-US" dirty="0"/>
              <a:t>Geometry </a:t>
            </a:r>
          </a:p>
          <a:p>
            <a:pPr lvl="1"/>
            <a:r>
              <a:rPr lang="en-US" dirty="0"/>
              <a:t>Detector bypass </a:t>
            </a:r>
          </a:p>
          <a:p>
            <a:pPr lvl="1"/>
            <a:r>
              <a:rPr lang="en-US" dirty="0"/>
              <a:t>Spin resonance strengths</a:t>
            </a:r>
          </a:p>
          <a:p>
            <a:r>
              <a:rPr lang="en-US" dirty="0"/>
              <a:t>Injection/Extraction and Charge accumulation </a:t>
            </a:r>
          </a:p>
          <a:p>
            <a:pPr lvl="1"/>
            <a:r>
              <a:rPr lang="en-US" dirty="0"/>
              <a:t>RCS charge accumulation concept</a:t>
            </a:r>
          </a:p>
          <a:p>
            <a:pPr lvl="1"/>
            <a:r>
              <a:rPr lang="en-US" dirty="0"/>
              <a:t>RF kicker concept</a:t>
            </a:r>
          </a:p>
          <a:p>
            <a:pPr lvl="1"/>
            <a:r>
              <a:rPr lang="en-US" dirty="0">
                <a:latin typeface="Arial"/>
                <a:cs typeface="Arial"/>
              </a:rPr>
              <a:t>ESR injection kicker concept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213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E6346-FCC3-D04C-9369-0DDFE2F5B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1923" y="104603"/>
            <a:ext cx="6058342" cy="790303"/>
          </a:xfrm>
        </p:spPr>
        <p:txBody>
          <a:bodyPr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Injection Scheme into the ESR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B08006-B8DC-7842-B089-6A467696C1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9899" y="1591294"/>
            <a:ext cx="3119120" cy="427769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Slow closed bump</a:t>
            </a:r>
          </a:p>
          <a:p>
            <a:pPr marL="556895" lvl="1" indent="-213995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 Rising in one turn ~13usec and falling in the other for at total of 26 </a:t>
            </a:r>
            <a:r>
              <a:rPr lang="en-US" dirty="0" err="1">
                <a:latin typeface="Arial"/>
                <a:cs typeface="Arial"/>
              </a:rPr>
              <a:t>usec</a:t>
            </a:r>
            <a:endParaRPr lang="en-US" dirty="0"/>
          </a:p>
          <a:p>
            <a:pPr marL="556895" lvl="1" indent="-213995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Bump must be closed exactly (adjust quads or third corrector possible)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All bunches will see the slow bump at different stages</a:t>
            </a:r>
          </a:p>
          <a:p>
            <a:pPr marL="556895" lvl="1" indent="-213995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Bump should bring beam within 3-4 sigma of injection and extraction septa</a:t>
            </a:r>
            <a:endParaRPr lang="en-US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Fast kicker</a:t>
            </a:r>
          </a:p>
          <a:p>
            <a:pPr marL="556895" lvl="1" indent="-213995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Single kicker for extraction and injection. Kick every 10.15 </a:t>
            </a:r>
            <a:r>
              <a:rPr lang="en-US" dirty="0" err="1">
                <a:latin typeface="Arial"/>
                <a:cs typeface="Arial"/>
              </a:rPr>
              <a:t>nsec</a:t>
            </a:r>
            <a:r>
              <a:rPr lang="en-US">
                <a:latin typeface="Arial"/>
                <a:cs typeface="Arial"/>
              </a:rPr>
              <a:t> at 18 GeV</a:t>
            </a:r>
            <a:endParaRPr lang="en-US" dirty="0">
              <a:latin typeface="Arial"/>
              <a:cs typeface="Arial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Sum of slow and fast kick extracts/injects the bunch.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E5A51E1-1687-A044-9B3D-3DC34076C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1648" y="1415307"/>
            <a:ext cx="3784389" cy="21950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C5635E-8A49-9543-BD3D-73B57E556774}"/>
              </a:ext>
            </a:extLst>
          </p:cNvPr>
          <p:cNvSpPr txBox="1"/>
          <p:nvPr/>
        </p:nvSpPr>
        <p:spPr>
          <a:xfrm>
            <a:off x="258386" y="199673"/>
            <a:ext cx="18510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F. </a:t>
            </a:r>
            <a:r>
              <a:rPr lang="en-US" sz="1350" dirty="0" err="1"/>
              <a:t>Willeke</a:t>
            </a:r>
            <a:r>
              <a:rPr lang="en-US" sz="1350" dirty="0"/>
              <a:t>, N. </a:t>
            </a:r>
            <a:r>
              <a:rPr lang="en-US" sz="1350" dirty="0" err="1"/>
              <a:t>Tsoupas</a:t>
            </a:r>
            <a:endParaRPr lang="en-US" sz="1350" dirty="0"/>
          </a:p>
        </p:txBody>
      </p:sp>
      <p:pic>
        <p:nvPicPr>
          <p:cNvPr id="11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055B9507-67F0-F843-9F3D-9F2CEB99A3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70654" y="3893267"/>
            <a:ext cx="3893334" cy="1975721"/>
          </a:xfrm>
        </p:spPr>
      </p:pic>
    </p:spTree>
    <p:extLst>
      <p:ext uri="{BB962C8B-B14F-4D97-AF65-F5344CB8AC3E}">
        <p14:creationId xmlns:p14="http://schemas.microsoft.com/office/powerpoint/2010/main" val="2333677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174"/>
            <a:ext cx="9144000" cy="435133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 dirty="0">
                <a:latin typeface="Arial"/>
                <a:cs typeface="Arial"/>
              </a:rPr>
              <a:t>The EIC electron injector concept includes a source and a  commercially available LINAC</a:t>
            </a:r>
          </a:p>
          <a:p>
            <a:r>
              <a:rPr lang="en-US" dirty="0">
                <a:latin typeface="Arial"/>
                <a:cs typeface="Arial"/>
              </a:rPr>
              <a:t> A Rapid Cycling Synchrotron with a special spin transparent design</a:t>
            </a:r>
          </a:p>
          <a:p>
            <a:pPr lvl="1"/>
            <a:r>
              <a:rPr lang="en-US" dirty="0"/>
              <a:t>Resonances in this lattice are driven by imperfections</a:t>
            </a:r>
          </a:p>
          <a:p>
            <a:pPr lvl="1"/>
            <a:r>
              <a:rPr lang="en-US" dirty="0">
                <a:sym typeface="Wingdings"/>
              </a:rPr>
              <a:t>Intrinsic resonances are so weak that even large field distortions don’t hurt.</a:t>
            </a:r>
          </a:p>
          <a:p>
            <a:pPr lvl="1"/>
            <a:r>
              <a:rPr lang="en-US" dirty="0">
                <a:sym typeface="Wingdings"/>
              </a:rPr>
              <a:t>Resilient to misalignments, dipole rolls and orbit distortions:</a:t>
            </a:r>
          </a:p>
          <a:p>
            <a:pPr lvl="1"/>
            <a:r>
              <a:rPr lang="en-US" dirty="0">
                <a:sym typeface="Wingdings"/>
              </a:rPr>
              <a:t>To provide additional margin we show that fixed orthogonal imperfection bumps are capable of removing any residual polarization losses.</a:t>
            </a:r>
          </a:p>
          <a:p>
            <a:r>
              <a:rPr lang="en-US" dirty="0">
                <a:sym typeface="Wingdings"/>
              </a:rPr>
              <a:t>To achieve the high injected bunch charge in the ESR a merging scheme has been developed in the RCS using special RF 1.6nsec injection kicker</a:t>
            </a:r>
          </a:p>
          <a:p>
            <a:r>
              <a:rPr lang="en-US" dirty="0">
                <a:sym typeface="Wingdings"/>
              </a:rPr>
              <a:t>To inject the high charge bunches into the ESR a pair of fast </a:t>
            </a:r>
            <a:r>
              <a:rPr lang="en-US" dirty="0" err="1">
                <a:sym typeface="Wingdings"/>
              </a:rPr>
              <a:t>stripline</a:t>
            </a:r>
            <a:r>
              <a:rPr lang="en-US" dirty="0">
                <a:sym typeface="Wingdings"/>
              </a:rPr>
              <a:t> kickers are proposed to kick out the old and kick in the new bunches.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467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Injector Requirements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A cost-effective design to generate and accelerate polarized electrons up to 5, 10, and </a:t>
            </a:r>
            <a:r>
              <a:rPr lang="en-US" dirty="0">
                <a:latin typeface="Arial"/>
                <a:cs typeface="Arial"/>
                <a:sym typeface="Wingdings"/>
              </a:rPr>
              <a:t>18 GeV </a:t>
            </a:r>
            <a:endParaRPr lang="en-US" dirty="0">
              <a:sym typeface="Wingdings"/>
            </a:endParaRPr>
          </a:p>
          <a:p>
            <a:pPr lvl="1"/>
            <a:r>
              <a:rPr lang="en-US" dirty="0">
                <a:latin typeface="Arial"/>
                <a:cs typeface="Arial"/>
                <a:sym typeface="Wingdings"/>
              </a:rPr>
              <a:t>For injection of polarized bunches with 10 to 28 </a:t>
            </a:r>
            <a:r>
              <a:rPr lang="en-US" dirty="0" err="1">
                <a:latin typeface="Arial"/>
                <a:cs typeface="Arial"/>
                <a:sym typeface="Wingdings"/>
              </a:rPr>
              <a:t>nC</a:t>
            </a:r>
            <a:r>
              <a:rPr lang="en-US" dirty="0">
                <a:latin typeface="Arial"/>
                <a:cs typeface="Arial"/>
                <a:sym typeface="Wingdings"/>
              </a:rPr>
              <a:t> into electron storage ring (ESR)</a:t>
            </a:r>
            <a:endParaRPr lang="en-US" dirty="0">
              <a:latin typeface="Arial"/>
              <a:cs typeface="Arial"/>
            </a:endParaRPr>
          </a:p>
          <a:p>
            <a:pPr lvl="1"/>
            <a:r>
              <a:rPr lang="en-US" dirty="0">
                <a:latin typeface="Arial"/>
                <a:cs typeface="Arial"/>
                <a:sym typeface="Wingdings"/>
              </a:rPr>
              <a:t>Injection rate: two bunches per second (1 Hz)</a:t>
            </a:r>
            <a:endParaRPr lang="en-US" dirty="0">
              <a:latin typeface="Arial"/>
              <a:cs typeface="Arial"/>
            </a:endParaRPr>
          </a:p>
          <a:p>
            <a:pPr lvl="1"/>
            <a:r>
              <a:rPr lang="en-US" dirty="0">
                <a:sym typeface="Wingdings"/>
              </a:rPr>
              <a:t>Maintain polarization transmission losses &lt; 5%</a:t>
            </a:r>
          </a:p>
          <a:p>
            <a:pPr lvl="1"/>
            <a:r>
              <a:rPr lang="en-US" dirty="0">
                <a:latin typeface="Arial"/>
                <a:cs typeface="Arial"/>
                <a:sym typeface="Wingdings"/>
              </a:rPr>
              <a:t>Must fit inside existing RHIC tunnel with bypass for detectors, with smaller buildings to house source and LINAC.</a:t>
            </a:r>
            <a:endParaRPr lang="en-US" dirty="0">
              <a:latin typeface="Arial"/>
              <a:cs typeface="Arial"/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813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EDE4FA-D590-F34D-8E9A-2FF6CF853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48" y="1558930"/>
            <a:ext cx="8235900" cy="46326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A6D365-DE58-0247-9AFD-4A55A6B3A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840" y="25679"/>
            <a:ext cx="7152975" cy="982076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Layout of EIC e-injector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1B8CBB-B94E-E44C-BBE8-2E623F52D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9A6A89-E1FE-A745-85DD-3A9897BF8224}"/>
              </a:ext>
            </a:extLst>
          </p:cNvPr>
          <p:cNvSpPr txBox="1"/>
          <p:nvPr/>
        </p:nvSpPr>
        <p:spPr>
          <a:xfrm>
            <a:off x="3506672" y="1024989"/>
            <a:ext cx="15430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RCS to ESR Transfer Line</a:t>
            </a:r>
          </a:p>
          <a:p>
            <a:pPr algn="ctr"/>
            <a:r>
              <a:rPr lang="en-US" sz="1400" dirty="0"/>
              <a:t>12 o’clock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8E23F8D-DE78-294D-960A-46DA0A0B4411}"/>
              </a:ext>
            </a:extLst>
          </p:cNvPr>
          <p:cNvCxnSpPr>
            <a:cxnSpLocks/>
          </p:cNvCxnSpPr>
          <p:nvPr/>
        </p:nvCxnSpPr>
        <p:spPr>
          <a:xfrm>
            <a:off x="4278198" y="1514596"/>
            <a:ext cx="133782" cy="428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9DFFBB88-4EAC-7A4F-ADFF-FE2FDC426EB1}"/>
              </a:ext>
            </a:extLst>
          </p:cNvPr>
          <p:cNvSpPr/>
          <p:nvPr/>
        </p:nvSpPr>
        <p:spPr>
          <a:xfrm>
            <a:off x="3338160" y="1019216"/>
            <a:ext cx="2013857" cy="738664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9E7DEE-039A-B649-9117-75A3954087D3}"/>
              </a:ext>
            </a:extLst>
          </p:cNvPr>
          <p:cNvSpPr/>
          <p:nvPr/>
        </p:nvSpPr>
        <p:spPr>
          <a:xfrm>
            <a:off x="6749143" y="1882668"/>
            <a:ext cx="511628" cy="370675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A3C544A-4CEF-0544-896C-6CC9D743AE5E}"/>
              </a:ext>
            </a:extLst>
          </p:cNvPr>
          <p:cNvSpPr/>
          <p:nvPr/>
        </p:nvSpPr>
        <p:spPr>
          <a:xfrm>
            <a:off x="7260771" y="2177143"/>
            <a:ext cx="707572" cy="457200"/>
          </a:xfrm>
          <a:prstGeom prst="rect">
            <a:avLst/>
          </a:prstGeom>
          <a:solidFill>
            <a:srgbClr val="FFFF00">
              <a:alpha val="1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8A89080-CA31-8C48-936C-88F8F1A6DE6A}"/>
              </a:ext>
            </a:extLst>
          </p:cNvPr>
          <p:cNvSpPr/>
          <p:nvPr/>
        </p:nvSpPr>
        <p:spPr>
          <a:xfrm>
            <a:off x="1905000" y="3679371"/>
            <a:ext cx="925286" cy="446315"/>
          </a:xfrm>
          <a:prstGeom prst="rect">
            <a:avLst/>
          </a:prstGeom>
          <a:solidFill>
            <a:srgbClr val="FFFF00">
              <a:alpha val="1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43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73668-AAB4-C346-9400-AD180E3DD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3988"/>
            <a:ext cx="7886700" cy="1325563"/>
          </a:xfrm>
        </p:spPr>
        <p:txBody>
          <a:bodyPr/>
          <a:lstStyle/>
          <a:p>
            <a:r>
              <a:rPr lang="en-US" dirty="0"/>
              <a:t> Electron Pre-Injector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E60A9-7A2F-3E40-9F1F-E0857BCFB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A4FA3C-2998-3D4D-999C-C6FF69926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581150"/>
            <a:ext cx="5384800" cy="19812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E233715-E645-E34E-9C0D-B90A92A8D917}"/>
              </a:ext>
            </a:extLst>
          </p:cNvPr>
          <p:cNvSpPr/>
          <p:nvPr/>
        </p:nvSpPr>
        <p:spPr>
          <a:xfrm>
            <a:off x="3717244" y="4361290"/>
            <a:ext cx="3786101" cy="646331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en-US" dirty="0"/>
              <a:t>Transfer Lines and Injection/Extraction</a:t>
            </a:r>
          </a:p>
          <a:p>
            <a:r>
              <a:rPr lang="en-US" dirty="0"/>
              <a:t>(LINAC to RCS part)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E28221-3649-A140-B1EB-01CA9E853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117" y="3657916"/>
            <a:ext cx="3119116" cy="27776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AF7791-10B2-3344-B4E2-AEE268174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640" y="1423320"/>
            <a:ext cx="2663190" cy="241635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680B476-A148-CD42-BD83-3F950AFEA5FE}"/>
              </a:ext>
            </a:extLst>
          </p:cNvPr>
          <p:cNvCxnSpPr/>
          <p:nvPr/>
        </p:nvCxnSpPr>
        <p:spPr>
          <a:xfrm flipH="1" flipV="1">
            <a:off x="1727200" y="4114800"/>
            <a:ext cx="1990044" cy="55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4CF5C9C-B519-DE4B-A55F-5756F2E05EAB}"/>
              </a:ext>
            </a:extLst>
          </p:cNvPr>
          <p:cNvCxnSpPr>
            <a:stCxn id="11" idx="1"/>
          </p:cNvCxnSpPr>
          <p:nvPr/>
        </p:nvCxnSpPr>
        <p:spPr>
          <a:xfrm flipH="1">
            <a:off x="2536372" y="4684456"/>
            <a:ext cx="1180872" cy="1302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3AC8B96-113E-C544-A81D-C19A5EDBB639}"/>
              </a:ext>
            </a:extLst>
          </p:cNvPr>
          <p:cNvSpPr txBox="1"/>
          <p:nvPr/>
        </p:nvSpPr>
        <p:spPr>
          <a:xfrm>
            <a:off x="200116" y="153988"/>
            <a:ext cx="2059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 Wang, J. </a:t>
            </a:r>
            <a:r>
              <a:rPr lang="en-US" dirty="0" err="1"/>
              <a:t>Skaritka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537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8636000" y="3342106"/>
            <a:ext cx="508000" cy="4946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1603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Spin Resonance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2" y="2235736"/>
            <a:ext cx="3041351" cy="23136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6737" y="2365761"/>
            <a:ext cx="3876842" cy="28377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549364"/>
            <a:ext cx="4451684" cy="11022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6093" y="1388896"/>
            <a:ext cx="3821820" cy="6824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22" y="1458263"/>
            <a:ext cx="1995055" cy="3439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7253" y="4955674"/>
            <a:ext cx="1371600" cy="10972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44585" y="1340297"/>
            <a:ext cx="2338994" cy="779665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stCxn id="8" idx="3"/>
            <a:endCxn id="11" idx="1"/>
          </p:cNvCxnSpPr>
          <p:nvPr/>
        </p:nvCxnSpPr>
        <p:spPr>
          <a:xfrm>
            <a:off x="5807913" y="1730130"/>
            <a:ext cx="8366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458327" y="1087402"/>
            <a:ext cx="1546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Spinor</a:t>
            </a:r>
            <a:r>
              <a:rPr lang="en-US" dirty="0"/>
              <a:t> Form</a:t>
            </a:r>
          </a:p>
        </p:txBody>
      </p:sp>
    </p:spTree>
    <p:extLst>
      <p:ext uri="{BB962C8B-B14F-4D97-AF65-F5344CB8AC3E}">
        <p14:creationId xmlns:p14="http://schemas.microsoft.com/office/powerpoint/2010/main" val="379450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Overview: Spin Resonance Free Lattice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22372" y="1674202"/>
            <a:ext cx="761534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Both the strong intrinsic and imperfection resonances occur at: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K = </a:t>
            </a:r>
            <a:r>
              <a:rPr lang="en-US" dirty="0" err="1">
                <a:solidFill>
                  <a:srgbClr val="FF0000"/>
                </a:solidFill>
              </a:rPr>
              <a:t>nP</a:t>
            </a:r>
            <a:r>
              <a:rPr lang="en-US" dirty="0">
                <a:solidFill>
                  <a:srgbClr val="FF0000"/>
                </a:solidFill>
              </a:rPr>
              <a:t> +/- </a:t>
            </a:r>
            <a:r>
              <a:rPr lang="en-US" dirty="0" err="1">
                <a:solidFill>
                  <a:srgbClr val="FF0000"/>
                </a:solidFill>
              </a:rPr>
              <a:t>Qy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K = </a:t>
            </a:r>
            <a:r>
              <a:rPr lang="en-US" dirty="0" err="1">
                <a:solidFill>
                  <a:srgbClr val="FF0000"/>
                </a:solidFill>
              </a:rPr>
              <a:t>nP</a:t>
            </a:r>
            <a:r>
              <a:rPr lang="en-US" dirty="0">
                <a:solidFill>
                  <a:srgbClr val="FF0000"/>
                </a:solidFill>
              </a:rPr>
              <a:t> +/- [</a:t>
            </a:r>
            <a:r>
              <a:rPr lang="en-US" dirty="0" err="1">
                <a:solidFill>
                  <a:srgbClr val="FF0000"/>
                </a:solidFill>
              </a:rPr>
              <a:t>Qy</a:t>
            </a:r>
            <a:r>
              <a:rPr lang="en-US" dirty="0">
                <a:solidFill>
                  <a:srgbClr val="FF0000"/>
                </a:solidFill>
              </a:rPr>
              <a:t>] </a:t>
            </a:r>
            <a:r>
              <a:rPr lang="en-US" dirty="0"/>
              <a:t>(integer part of tune)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This has been observed in the AGS, for example where the 12 Periodicity determines the location of the observed intrinsic spin resonances and the other intrinsic do not affect polarization.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To accelerate from 400 MeV to 18 </a:t>
            </a:r>
            <a:r>
              <a:rPr lang="en-US" dirty="0" err="1"/>
              <a:t>GeV</a:t>
            </a:r>
            <a:r>
              <a:rPr lang="en-US" dirty="0"/>
              <a:t> requires the spin tune ramping from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>
                <a:solidFill>
                  <a:srgbClr val="0000FF"/>
                </a:solidFill>
              </a:rPr>
              <a:t>0.907 &lt; Gϒ &lt; 41.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If we use a periodicity of P=96  and a tune with an integer value of 50 then our first two intrinsic resonances will occur outside of the range of our spin tunes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K1 = 50+ν</a:t>
            </a:r>
            <a:r>
              <a:rPr lang="en-US" baseline="-25000" dirty="0">
                <a:solidFill>
                  <a:srgbClr val="FF0000"/>
                </a:solidFill>
              </a:rPr>
              <a:t>y</a:t>
            </a:r>
            <a:r>
              <a:rPr lang="en-US" dirty="0">
                <a:solidFill>
                  <a:srgbClr val="FF0000"/>
                </a:solidFill>
              </a:rPr>
              <a:t>   </a:t>
            </a:r>
            <a:r>
              <a:rPr lang="en-US" dirty="0"/>
              <a:t>(</a:t>
            </a:r>
            <a:r>
              <a:rPr lang="en-US" dirty="0" err="1"/>
              <a:t>ν</a:t>
            </a:r>
            <a:r>
              <a:rPr lang="en-US" baseline="-25000" dirty="0" err="1"/>
              <a:t>y</a:t>
            </a:r>
            <a:r>
              <a:rPr lang="en-US" dirty="0"/>
              <a:t>  is the fractional part of the tune)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K2 = 96 – (50+ν</a:t>
            </a:r>
            <a:r>
              <a:rPr lang="en-US" baseline="-25000" dirty="0">
                <a:solidFill>
                  <a:srgbClr val="FF0000"/>
                </a:solidFill>
              </a:rPr>
              <a:t>y</a:t>
            </a:r>
            <a:r>
              <a:rPr lang="en-US" dirty="0">
                <a:solidFill>
                  <a:srgbClr val="FF0000"/>
                </a:solidFill>
              </a:rPr>
              <a:t> ) =46-ν</a:t>
            </a:r>
            <a:r>
              <a:rPr lang="en-US" baseline="-25000" dirty="0">
                <a:solidFill>
                  <a:srgbClr val="FF0000"/>
                </a:solidFill>
              </a:rPr>
              <a:t>y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Also our imperfection will follow suit with the first major one occurring at  K2 = 96 – 50 = 46 </a:t>
            </a:r>
          </a:p>
        </p:txBody>
      </p:sp>
    </p:spTree>
    <p:extLst>
      <p:ext uri="{BB962C8B-B14F-4D97-AF65-F5344CB8AC3E}">
        <p14:creationId xmlns:p14="http://schemas.microsoft.com/office/powerpoint/2010/main" val="1921825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234013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How to make this work in the RHIC tunnel?</a:t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It is easy to accomplish this with a perfectly circular ring. Just construct a series of FODO cells with bending magnets so that we have total periodicity of 96. </a:t>
            </a:r>
          </a:p>
          <a:p>
            <a:r>
              <a:rPr lang="en-US" dirty="0"/>
              <a:t>The problem is that the RHIC tunnel is not circular and has an inherent six-fold symmetry.</a:t>
            </a:r>
          </a:p>
          <a:p>
            <a:r>
              <a:rPr lang="en-US" dirty="0">
                <a:latin typeface="Arial"/>
                <a:cs typeface="Arial"/>
              </a:rPr>
              <a:t>Solution: make the spin resonance integrals over the straight sections equal to zero.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648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RC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174" y="1553828"/>
            <a:ext cx="4418932" cy="45141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69442"/>
            <a:ext cx="7886700" cy="1325563"/>
          </a:xfrm>
        </p:spPr>
        <p:txBody>
          <a:bodyPr/>
          <a:lstStyle/>
          <a:p>
            <a:r>
              <a:rPr lang="en-US" dirty="0"/>
              <a:t>Project onto the RHIC tunnel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28650" y="1710465"/>
            <a:ext cx="16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RHIC Tunnel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031331" y="2121795"/>
            <a:ext cx="922421" cy="6970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959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42B07A94-C122-AF4A-B776-B6531AAFD1CE}" vid="{8277ED95-9917-D646-A591-4F3A7464B7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499330D76B4642A0E7B53F4A469F55" ma:contentTypeVersion="4" ma:contentTypeDescription="Create a new document." ma:contentTypeScope="" ma:versionID="0a505f3872db3378c6f17715516d6a7a">
  <xsd:schema xmlns:xsd="http://www.w3.org/2001/XMLSchema" xmlns:xs="http://www.w3.org/2001/XMLSchema" xmlns:p="http://schemas.microsoft.com/office/2006/metadata/properties" xmlns:ns2="9e4a43c1-b2a9-408a-8cac-448eda25f0f3" xmlns:ns3="dd7425a4-fa23-406d-b478-3c2992d2d4ba" targetNamespace="http://schemas.microsoft.com/office/2006/metadata/properties" ma:root="true" ma:fieldsID="99bb50b59841c63bd5cf07e832f74f6d" ns2:_="" ns3:_="">
    <xsd:import namespace="9e4a43c1-b2a9-408a-8cac-448eda25f0f3"/>
    <xsd:import namespace="dd7425a4-fa23-406d-b478-3c2992d2d4b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4a43c1-b2a9-408a-8cac-448eda25f0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425a4-fa23-406d-b478-3c2992d2d4b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0D9E7D-B6F2-43DF-BDEA-D732F3B705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4a43c1-b2a9-408a-8cac-448eda25f0f3"/>
    <ds:schemaRef ds:uri="dd7425a4-fa23-406d-b478-3c2992d2d4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BBE1C32-E9FB-4546-8A97-5A6C142FF51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9e4a43c1-b2a9-408a-8cac-448eda25f0f3"/>
    <ds:schemaRef ds:uri="http://purl.org/dc/terms/"/>
    <ds:schemaRef ds:uri="dd7425a4-fa23-406d-b478-3c2992d2d4ba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62265F2-8425-47D4-B883-E86218C529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EIC_PPT_Template_Rev0320 (1)</Template>
  <TotalTime>1277</TotalTime>
  <Words>1310</Words>
  <Application>Microsoft Macintosh PowerPoint</Application>
  <PresentationFormat>On-screen Show (4:3)</PresentationFormat>
  <Paragraphs>150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Office Theme</vt:lpstr>
      <vt:lpstr>PowerPoint Presentation</vt:lpstr>
      <vt:lpstr>Outline</vt:lpstr>
      <vt:lpstr>EIC Injector Requirements</vt:lpstr>
      <vt:lpstr>Layout of EIC e-injector</vt:lpstr>
      <vt:lpstr> Electron Pre-Injector </vt:lpstr>
      <vt:lpstr>Spin Resonance Review</vt:lpstr>
      <vt:lpstr>Concept Overview: Spin Resonance Free Lattice</vt:lpstr>
      <vt:lpstr>How to make this work in the RHIC tunnel? </vt:lpstr>
      <vt:lpstr>Project onto the RHIC tunnel</vt:lpstr>
      <vt:lpstr>Calculating Spin Resonances</vt:lpstr>
      <vt:lpstr>RCS Design Parameters</vt:lpstr>
      <vt:lpstr>Detector bypass design IP6, IP8 </vt:lpstr>
      <vt:lpstr>Design IP10,12,2 and 4 for RF, Extraction, Injection</vt:lpstr>
      <vt:lpstr>Polarization Performance</vt:lpstr>
      <vt:lpstr>Analysis of Imperfections:</vt:lpstr>
      <vt:lpstr>Studies with SVD orbit correction: Quadrupole misalignments</vt:lpstr>
      <vt:lpstr>Orthogonal Imperfection Bump</vt:lpstr>
      <vt:lpstr>LINAC Pulse Pattern</vt:lpstr>
      <vt:lpstr>RF Injection Kicker</vt:lpstr>
      <vt:lpstr>Injection Scheme into the ESR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Hooper, Jamie</dc:creator>
  <cp:lastModifiedBy>Ranjbar, Vahid</cp:lastModifiedBy>
  <cp:revision>11</cp:revision>
  <dcterms:created xsi:type="dcterms:W3CDTF">2020-09-21T20:03:40Z</dcterms:created>
  <dcterms:modified xsi:type="dcterms:W3CDTF">2020-10-07T01:58:18Z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0x010100E6499330D76B4642A0E7B53F4A469F55</vt:lpwstr>
  </property>
</Properties>
</file>