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35"/>
  </p:notesMasterIdLst>
  <p:sldIdLst>
    <p:sldId id="256" r:id="rId5"/>
    <p:sldId id="258" r:id="rId6"/>
    <p:sldId id="303" r:id="rId7"/>
    <p:sldId id="2241" r:id="rId8"/>
    <p:sldId id="259" r:id="rId9"/>
    <p:sldId id="314" r:id="rId10"/>
    <p:sldId id="307" r:id="rId11"/>
    <p:sldId id="366" r:id="rId12"/>
    <p:sldId id="2097" r:id="rId13"/>
    <p:sldId id="346" r:id="rId14"/>
    <p:sldId id="312" r:id="rId15"/>
    <p:sldId id="311" r:id="rId16"/>
    <p:sldId id="2235" r:id="rId17"/>
    <p:sldId id="310" r:id="rId18"/>
    <p:sldId id="2242" r:id="rId19"/>
    <p:sldId id="2099" r:id="rId20"/>
    <p:sldId id="2243" r:id="rId21"/>
    <p:sldId id="2238" r:id="rId22"/>
    <p:sldId id="2102" r:id="rId23"/>
    <p:sldId id="2240" r:id="rId24"/>
    <p:sldId id="269" r:id="rId25"/>
    <p:sldId id="288" r:id="rId26"/>
    <p:sldId id="274" r:id="rId27"/>
    <p:sldId id="2239" r:id="rId28"/>
    <p:sldId id="271" r:id="rId29"/>
    <p:sldId id="277" r:id="rId30"/>
    <p:sldId id="2244" r:id="rId31"/>
    <p:sldId id="309" r:id="rId32"/>
    <p:sldId id="2245" r:id="rId33"/>
    <p:sldId id="2120"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9C0F"/>
    <a:srgbClr val="30519D"/>
    <a:srgbClr val="FFB200"/>
    <a:srgbClr val="FBF5EA"/>
    <a:srgbClr val="0432FF"/>
    <a:srgbClr val="FCE861"/>
    <a:srgbClr val="DBE144"/>
    <a:srgbClr val="24407B"/>
    <a:srgbClr val="9980B9"/>
    <a:srgbClr val="7A81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83"/>
    <p:restoredTop sz="90441"/>
  </p:normalViewPr>
  <p:slideViewPr>
    <p:cSldViewPr snapToGrid="0" snapToObjects="1">
      <p:cViewPr varScale="1">
        <p:scale>
          <a:sx n="106" d="100"/>
          <a:sy n="106" d="100"/>
        </p:scale>
        <p:origin x="840" y="176"/>
      </p:cViewPr>
      <p:guideLst/>
    </p:cSldViewPr>
  </p:slideViewPr>
  <p:notesTextViewPr>
    <p:cViewPr>
      <p:scale>
        <a:sx n="1" d="1"/>
        <a:sy n="1" d="1"/>
      </p:scale>
      <p:origin x="0" y="0"/>
    </p:cViewPr>
  </p:notesTextViewPr>
  <p:sorterViewPr>
    <p:cViewPr>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2255C-AFDB-4D22-8373-2F4CFC10746D}" type="datetimeFigureOut">
              <a:rPr lang="en-US" smtClean="0"/>
              <a:t>10/7/20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146D-72E3-4D17-8794-005420F3EB37}" type="slidenum">
              <a:rPr lang="en-US" smtClean="0"/>
              <a:t>‹#›</a:t>
            </a:fld>
            <a:endParaRPr lang="en-US"/>
          </a:p>
        </p:txBody>
      </p:sp>
    </p:spTree>
    <p:extLst>
      <p:ext uri="{BB962C8B-B14F-4D97-AF65-F5344CB8AC3E}">
        <p14:creationId xmlns:p14="http://schemas.microsoft.com/office/powerpoint/2010/main" val="9585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everybody and thank you to the organizing committee for asking me to give this talk. This talk will go through the EIC RHIC Updates so let’s first get a glance to the RHIC/ start with some RHIC highlights/overview. </a:t>
            </a:r>
          </a:p>
        </p:txBody>
      </p:sp>
      <p:sp>
        <p:nvSpPr>
          <p:cNvPr id="4" name="Slide Number Placeholder 3"/>
          <p:cNvSpPr>
            <a:spLocks noGrp="1"/>
          </p:cNvSpPr>
          <p:nvPr>
            <p:ph type="sldNum" sz="quarter" idx="5"/>
          </p:nvPr>
        </p:nvSpPr>
        <p:spPr/>
        <p:txBody>
          <a:bodyPr/>
          <a:lstStyle/>
          <a:p>
            <a:fld id="{123E146D-72E3-4D17-8794-005420F3EB37}" type="slidenum">
              <a:rPr lang="en-US" smtClean="0"/>
              <a:t>1</a:t>
            </a:fld>
            <a:endParaRPr lang="en-US"/>
          </a:p>
        </p:txBody>
      </p:sp>
    </p:spTree>
    <p:extLst>
      <p:ext uri="{BB962C8B-B14F-4D97-AF65-F5344CB8AC3E}">
        <p14:creationId xmlns:p14="http://schemas.microsoft.com/office/powerpoint/2010/main" val="22793753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 mitigation countermeasures implemented in RHIC: </a:t>
            </a:r>
            <a:r>
              <a:rPr lang="en-US" sz="1200" dirty="0">
                <a:latin typeface="Arial" panose="020B0604020202020204" pitchFamily="34" charset="0"/>
                <a:cs typeface="Arial" panose="020B0604020202020204" pitchFamily="34" charset="0"/>
              </a:rPr>
              <a:t>baking, NEG coated warm beam pipes, solenoids, bunch patterns, anti-grazing rings, pre-pumped cold beam pipes, scrubbing, and operation with long bunches. </a:t>
            </a:r>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14</a:t>
            </a:fld>
            <a:endParaRPr lang="en-US"/>
          </a:p>
        </p:txBody>
      </p:sp>
    </p:spTree>
    <p:extLst>
      <p:ext uri="{BB962C8B-B14F-4D97-AF65-F5344CB8AC3E}">
        <p14:creationId xmlns:p14="http://schemas.microsoft.com/office/powerpoint/2010/main" val="1331845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let me show you already some collaborative people who contributed with materials for this talk.</a:t>
            </a:r>
          </a:p>
        </p:txBody>
      </p:sp>
      <p:sp>
        <p:nvSpPr>
          <p:cNvPr id="4" name="Slide Number Placeholder 3"/>
          <p:cNvSpPr>
            <a:spLocks noGrp="1"/>
          </p:cNvSpPr>
          <p:nvPr>
            <p:ph type="sldNum" sz="quarter" idx="5"/>
          </p:nvPr>
        </p:nvSpPr>
        <p:spPr/>
        <p:txBody>
          <a:bodyPr/>
          <a:lstStyle/>
          <a:p>
            <a:fld id="{123E146D-72E3-4D17-8794-005420F3EB37}" type="slidenum">
              <a:rPr lang="en-US" smtClean="0"/>
              <a:t>19</a:t>
            </a:fld>
            <a:endParaRPr lang="en-US"/>
          </a:p>
        </p:txBody>
      </p:sp>
    </p:spTree>
    <p:extLst>
      <p:ext uri="{BB962C8B-B14F-4D97-AF65-F5344CB8AC3E}">
        <p14:creationId xmlns:p14="http://schemas.microsoft.com/office/powerpoint/2010/main" val="2117047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B62540-A4D0-E34D-9498-FCC633449408}" type="slidenum">
              <a:rPr lang="en-US"/>
              <a:pPr/>
              <a:t>22</a:t>
            </a:fld>
            <a:endParaRPr lang="en-US"/>
          </a:p>
        </p:txBody>
      </p:sp>
      <p:sp>
        <p:nvSpPr>
          <p:cNvPr id="6225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225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765777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 but no least, the RF systems. </a:t>
            </a:r>
          </a:p>
        </p:txBody>
      </p:sp>
      <p:sp>
        <p:nvSpPr>
          <p:cNvPr id="4" name="Slide Number Placeholder 3"/>
          <p:cNvSpPr>
            <a:spLocks noGrp="1"/>
          </p:cNvSpPr>
          <p:nvPr>
            <p:ph type="sldNum" sz="quarter" idx="5"/>
          </p:nvPr>
        </p:nvSpPr>
        <p:spPr/>
        <p:txBody>
          <a:bodyPr/>
          <a:lstStyle/>
          <a:p>
            <a:fld id="{123E146D-72E3-4D17-8794-005420F3EB37}" type="slidenum">
              <a:rPr lang="en-US" smtClean="0"/>
              <a:t>28</a:t>
            </a:fld>
            <a:endParaRPr lang="en-US"/>
          </a:p>
        </p:txBody>
      </p:sp>
    </p:spTree>
    <p:extLst>
      <p:ext uri="{BB962C8B-B14F-4D97-AF65-F5344CB8AC3E}">
        <p14:creationId xmlns:p14="http://schemas.microsoft.com/office/powerpoint/2010/main" val="3877433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www.rhichome.bnl.gov</a:t>
            </a:r>
            <a:r>
              <a:rPr lang="en-US" dirty="0"/>
              <a:t>/RHIC/Runs/</a:t>
            </a:r>
            <a:r>
              <a:rPr lang="en-US" dirty="0" err="1"/>
              <a:t>index.html#HadronCollider_Lumi</a:t>
            </a:r>
            <a:endParaRPr lang="en-US" dirty="0"/>
          </a:p>
          <a:p>
            <a:r>
              <a:rPr lang="en-US" dirty="0"/>
              <a:t>Indeed, RHIC is a great start for an EIC. </a:t>
            </a:r>
          </a:p>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2</a:t>
            </a:fld>
            <a:endParaRPr lang="en-US"/>
          </a:p>
        </p:txBody>
      </p:sp>
    </p:spTree>
    <p:extLst>
      <p:ext uri="{BB962C8B-B14F-4D97-AF65-F5344CB8AC3E}">
        <p14:creationId xmlns:p14="http://schemas.microsoft.com/office/powerpoint/2010/main" val="26049748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all know by now, the existing RHIC accelerator complex will be reused for the EIC. </a:t>
            </a:r>
          </a:p>
        </p:txBody>
      </p:sp>
      <p:sp>
        <p:nvSpPr>
          <p:cNvPr id="4" name="Slide Number Placeholder 3"/>
          <p:cNvSpPr>
            <a:spLocks noGrp="1"/>
          </p:cNvSpPr>
          <p:nvPr>
            <p:ph type="sldNum" sz="quarter" idx="5"/>
          </p:nvPr>
        </p:nvSpPr>
        <p:spPr/>
        <p:txBody>
          <a:bodyPr/>
          <a:lstStyle/>
          <a:p>
            <a:fld id="{123E146D-72E3-4D17-8794-005420F3EB37}" type="slidenum">
              <a:rPr lang="en-US" smtClean="0"/>
              <a:t>3</a:t>
            </a:fld>
            <a:endParaRPr lang="en-US"/>
          </a:p>
        </p:txBody>
      </p:sp>
    </p:spTree>
    <p:extLst>
      <p:ext uri="{BB962C8B-B14F-4D97-AF65-F5344CB8AC3E}">
        <p14:creationId xmlns:p14="http://schemas.microsoft.com/office/powerpoint/2010/main" val="2580612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this table displays the beam parameters demonstrated in RHIC and those for which EI has been designed. Indeed RHIC is a great start for the EIC. Highlighted you see the parameters that significantly change. For example, energy increase , BB and </a:t>
            </a:r>
            <a:r>
              <a:rPr lang="en-US" dirty="0" err="1"/>
              <a:t>dp</a:t>
            </a:r>
            <a:r>
              <a:rPr lang="en-US" dirty="0"/>
              <a:t>/p being monitored by Yun Luo, shorter bunches and deliver higher polarization according to plan explained by </a:t>
            </a:r>
            <a:r>
              <a:rPr lang="en-US" dirty="0" err="1"/>
              <a:t>Vaim</a:t>
            </a:r>
            <a:r>
              <a:rPr lang="en-US" dirty="0"/>
              <a:t> </a:t>
            </a:r>
            <a:r>
              <a:rPr lang="en-US" dirty="0" err="1"/>
              <a:t>Ptitsyn</a:t>
            </a:r>
            <a:r>
              <a:rPr lang="en-US" dirty="0"/>
              <a:t>. </a:t>
            </a:r>
          </a:p>
          <a:p>
            <a:r>
              <a:rPr lang="en-US" dirty="0"/>
              <a:t>Energy upgrade: magnet strength, power supplies, RF cavities</a:t>
            </a:r>
          </a:p>
          <a:p>
            <a:r>
              <a:rPr lang="en-US" dirty="0"/>
              <a:t>BB: receiving especial attention, as EIC will use crab cavities and impact of their RF frequency, RF noise (beam-beam studies by Task Force led by Yun Luo). </a:t>
            </a:r>
          </a:p>
          <a:p>
            <a:r>
              <a:rPr lang="en-US" dirty="0"/>
              <a:t>Shorter bunch length: heating, HOM power, </a:t>
            </a:r>
            <a:r>
              <a:rPr lang="en-US" dirty="0" err="1"/>
              <a:t>ecloud</a:t>
            </a:r>
            <a:endParaRPr lang="en-US" dirty="0"/>
          </a:p>
          <a:p>
            <a:r>
              <a:rPr lang="en-US" dirty="0"/>
              <a:t>Larger momentum spread (</a:t>
            </a:r>
            <a:r>
              <a:rPr lang="en-US" dirty="0" err="1"/>
              <a:t>dp</a:t>
            </a:r>
            <a:r>
              <a:rPr lang="en-US" dirty="0"/>
              <a:t>/p): (dynamic aperture studies by Task Force led by Yun Luo). </a:t>
            </a:r>
          </a:p>
          <a:p>
            <a:r>
              <a:rPr lang="en-US" dirty="0"/>
              <a:t>Polarization: maximum polarization at center of beam (actually zero emittance beam would have highest polarization; the lower the emittance, the better the average polarization), almost the same as in source except if matching issues during injection through accelerators. The values quoted for polarization correspond to polarization measured during Run-17 Mode 1A averaged over storage time and transverse profile (thus conservative) for the two rings.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POC for beam-beam and dynamic aperture studies is Yun Luo. </a:t>
            </a:r>
          </a:p>
        </p:txBody>
      </p:sp>
      <p:sp>
        <p:nvSpPr>
          <p:cNvPr id="4" name="Slide Number Placeholder 3"/>
          <p:cNvSpPr>
            <a:spLocks noGrp="1"/>
          </p:cNvSpPr>
          <p:nvPr>
            <p:ph type="sldNum" sz="quarter" idx="5"/>
          </p:nvPr>
        </p:nvSpPr>
        <p:spPr/>
        <p:txBody>
          <a:bodyPr/>
          <a:lstStyle/>
          <a:p>
            <a:fld id="{123E146D-72E3-4D17-8794-005420F3EB37}" type="slidenum">
              <a:rPr lang="en-US" smtClean="0"/>
              <a:t>4</a:t>
            </a:fld>
            <a:endParaRPr lang="en-US"/>
          </a:p>
        </p:txBody>
      </p:sp>
    </p:spTree>
    <p:extLst>
      <p:ext uri="{BB962C8B-B14F-4D97-AF65-F5344CB8AC3E}">
        <p14:creationId xmlns:p14="http://schemas.microsoft.com/office/powerpoint/2010/main" val="3977679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identify 8 key updates</a:t>
            </a:r>
          </a:p>
        </p:txBody>
      </p:sp>
      <p:sp>
        <p:nvSpPr>
          <p:cNvPr id="4" name="Slide Number Placeholder 3"/>
          <p:cNvSpPr>
            <a:spLocks noGrp="1"/>
          </p:cNvSpPr>
          <p:nvPr>
            <p:ph type="sldNum" sz="quarter" idx="5"/>
          </p:nvPr>
        </p:nvSpPr>
        <p:spPr/>
        <p:txBody>
          <a:bodyPr/>
          <a:lstStyle/>
          <a:p>
            <a:fld id="{123E146D-72E3-4D17-8794-005420F3EB37}" type="slidenum">
              <a:rPr lang="en-US" smtClean="0"/>
              <a:t>5</a:t>
            </a:fld>
            <a:endParaRPr lang="en-US"/>
          </a:p>
        </p:txBody>
      </p:sp>
    </p:spTree>
    <p:extLst>
      <p:ext uri="{BB962C8B-B14F-4D97-AF65-F5344CB8AC3E}">
        <p14:creationId xmlns:p14="http://schemas.microsoft.com/office/powerpoint/2010/main" val="2415697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highlight>
                  <a:srgbClr val="FFFF00"/>
                </a:highlight>
              </a:rPr>
              <a:t>Currently considering idea to move this arc between 10 and 12 </a:t>
            </a:r>
            <a:r>
              <a:rPr lang="en-US" dirty="0" err="1">
                <a:solidFill>
                  <a:srgbClr val="FF0000"/>
                </a:solidFill>
                <a:highlight>
                  <a:srgbClr val="FFFF00"/>
                </a:highlight>
              </a:rPr>
              <a:t>oclock</a:t>
            </a:r>
            <a:r>
              <a:rPr lang="en-US" dirty="0">
                <a:solidFill>
                  <a:srgbClr val="FF0000"/>
                </a:solidFill>
                <a:highlight>
                  <a:srgbClr val="FFFF00"/>
                </a:highlight>
              </a:rPr>
              <a:t>. The reason is because 2 o’clock is pretty busy with strong hadron cooling where switch between inner and outer arcs is currently thought to be. </a:t>
            </a:r>
          </a:p>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7</a:t>
            </a:fld>
            <a:endParaRPr lang="en-US"/>
          </a:p>
        </p:txBody>
      </p:sp>
    </p:spTree>
    <p:extLst>
      <p:ext uri="{BB962C8B-B14F-4D97-AF65-F5344CB8AC3E}">
        <p14:creationId xmlns:p14="http://schemas.microsoft.com/office/powerpoint/2010/main" val="3692708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need for these switching magnets is clearly seen if we look at the sketches of the IRs. </a:t>
            </a:r>
          </a:p>
          <a:p>
            <a:r>
              <a:rPr lang="en-US" dirty="0"/>
              <a:t>In RHIC, the DX magnets, found in the straight sections, limit the beam energy to 260 GeV. The DX will be removed. We will remain with 3 types of IR. Here displayed two of them. </a:t>
            </a:r>
          </a:p>
          <a:p>
            <a:r>
              <a:rPr lang="en-US" dirty="0"/>
              <a:t>For IR8, IR10 and IR4 now we get direct connection. </a:t>
            </a:r>
          </a:p>
          <a:p>
            <a:r>
              <a:rPr lang="en-US" dirty="0"/>
              <a:t>For IR12 and IR2, we need a switching dipole to switch between Blue and Yellow arcs for beams of different energies. </a:t>
            </a:r>
          </a:p>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8</a:t>
            </a:fld>
            <a:endParaRPr lang="en-US"/>
          </a:p>
        </p:txBody>
      </p:sp>
    </p:spTree>
    <p:extLst>
      <p:ext uri="{BB962C8B-B14F-4D97-AF65-F5344CB8AC3E}">
        <p14:creationId xmlns:p14="http://schemas.microsoft.com/office/powerpoint/2010/main" val="2512245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brings us to a third class of IR, where the detector will be placed. This is a new detector, a new IR, a new beast. </a:t>
            </a:r>
          </a:p>
        </p:txBody>
      </p:sp>
      <p:sp>
        <p:nvSpPr>
          <p:cNvPr id="4" name="Slide Number Placeholder 3"/>
          <p:cNvSpPr>
            <a:spLocks noGrp="1"/>
          </p:cNvSpPr>
          <p:nvPr>
            <p:ph type="sldNum" sz="quarter" idx="5"/>
          </p:nvPr>
        </p:nvSpPr>
        <p:spPr/>
        <p:txBody>
          <a:bodyPr/>
          <a:lstStyle/>
          <a:p>
            <a:fld id="{123E146D-72E3-4D17-8794-005420F3EB37}" type="slidenum">
              <a:rPr lang="en-US" smtClean="0"/>
              <a:t>9</a:t>
            </a:fld>
            <a:endParaRPr lang="en-US"/>
          </a:p>
        </p:txBody>
      </p:sp>
    </p:spTree>
    <p:extLst>
      <p:ext uri="{BB962C8B-B14F-4D97-AF65-F5344CB8AC3E}">
        <p14:creationId xmlns:p14="http://schemas.microsoft.com/office/powerpoint/2010/main" val="3324244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FF00"/>
                </a:solidFill>
              </a:rPr>
              <a:t>Mention hardware when I go through e-cooler parameters </a:t>
            </a:r>
          </a:p>
          <a:p>
            <a:endParaRPr lang="en-US" dirty="0"/>
          </a:p>
        </p:txBody>
      </p:sp>
      <p:sp>
        <p:nvSpPr>
          <p:cNvPr id="4" name="Slide Number Placeholder 3"/>
          <p:cNvSpPr>
            <a:spLocks noGrp="1"/>
          </p:cNvSpPr>
          <p:nvPr>
            <p:ph type="sldNum" sz="quarter" idx="5"/>
          </p:nvPr>
        </p:nvSpPr>
        <p:spPr/>
        <p:txBody>
          <a:bodyPr/>
          <a:lstStyle/>
          <a:p>
            <a:fld id="{123E146D-72E3-4D17-8794-005420F3EB37}" type="slidenum">
              <a:rPr lang="en-US" smtClean="0"/>
              <a:t>13</a:t>
            </a:fld>
            <a:endParaRPr lang="en-US"/>
          </a:p>
        </p:txBody>
      </p:sp>
    </p:spTree>
    <p:extLst>
      <p:ext uri="{BB962C8B-B14F-4D97-AF65-F5344CB8AC3E}">
        <p14:creationId xmlns:p14="http://schemas.microsoft.com/office/powerpoint/2010/main" val="26056621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400192"/>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3543300" y="6362006"/>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3538538"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3543300" y="6349480"/>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3543300" y="631031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543300" y="635635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0691"/>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3543300" y="6336954"/>
            <a:ext cx="20574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C4BE9006-42DF-4C65-9314-FEB6DE8658B3}" type="datetime1">
              <a:rPr lang="en-US" smtClean="0"/>
              <a:t>10/7/20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4"/>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19.tiff"/><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tiff"/></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emf"/><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4.emf"/><Relationship Id="rId5" Type="http://schemas.openxmlformats.org/officeDocument/2006/relationships/image" Target="../media/image33.jpeg"/><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42.png"/><Relationship Id="rId2" Type="http://schemas.openxmlformats.org/officeDocument/2006/relationships/image" Target="../media/image38.jpe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9.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7.png"/><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emf"/><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1F7AFC-E7DF-47B5-8351-8143A48E09EB}"/>
              </a:ext>
            </a:extLst>
          </p:cNvPr>
          <p:cNvSpPr txBox="1"/>
          <p:nvPr/>
        </p:nvSpPr>
        <p:spPr>
          <a:xfrm>
            <a:off x="3733800" y="2449287"/>
            <a:ext cx="5022991" cy="1200329"/>
          </a:xfrm>
          <a:prstGeom prst="rect">
            <a:avLst/>
          </a:prstGeom>
          <a:noFill/>
        </p:spPr>
        <p:txBody>
          <a:bodyPr wrap="square" rtlCol="0">
            <a:spAutoFit/>
          </a:bodyPr>
          <a:lstStyle/>
          <a:p>
            <a:pPr algn="r"/>
            <a:r>
              <a:rPr lang="en-US" sz="4400" dirty="0">
                <a:solidFill>
                  <a:schemeClr val="bg1"/>
                </a:solidFill>
              </a:rPr>
              <a:t>EIC RHIC Updates</a:t>
            </a:r>
          </a:p>
          <a:p>
            <a:pPr algn="r"/>
            <a:r>
              <a:rPr lang="en-US" sz="2800" dirty="0">
                <a:solidFill>
                  <a:schemeClr val="bg1"/>
                </a:solidFill>
              </a:rPr>
              <a:t>Silvia Verdú-Andrés</a:t>
            </a:r>
            <a:endParaRPr lang="en-US" sz="2000" dirty="0">
              <a:solidFill>
                <a:schemeClr val="bg1"/>
              </a:solidFill>
            </a:endParaRPr>
          </a:p>
        </p:txBody>
      </p:sp>
      <p:sp>
        <p:nvSpPr>
          <p:cNvPr id="3" name="TextBox 2">
            <a:extLst>
              <a:ext uri="{FF2B5EF4-FFF2-40B4-BE49-F238E27FC236}">
                <a16:creationId xmlns:a16="http://schemas.microsoft.com/office/drawing/2014/main" id="{15C2086C-C6B9-4FA6-8204-B2C0BE13B7CC}"/>
              </a:ext>
            </a:extLst>
          </p:cNvPr>
          <p:cNvSpPr txBox="1"/>
          <p:nvPr/>
        </p:nvSpPr>
        <p:spPr>
          <a:xfrm>
            <a:off x="3463636" y="4083165"/>
            <a:ext cx="5293155" cy="830997"/>
          </a:xfrm>
          <a:prstGeom prst="rect">
            <a:avLst/>
          </a:prstGeom>
          <a:noFill/>
        </p:spPr>
        <p:txBody>
          <a:bodyPr wrap="square" rtlCol="0">
            <a:spAutoFit/>
          </a:bodyPr>
          <a:lstStyle/>
          <a:p>
            <a:pPr algn="r"/>
            <a:r>
              <a:rPr lang="en-US" sz="2400" dirty="0">
                <a:solidFill>
                  <a:schemeClr val="bg1"/>
                </a:solidFill>
              </a:rPr>
              <a:t>EIC Accelerator Collaboration Workshop</a:t>
            </a:r>
          </a:p>
          <a:p>
            <a:pPr algn="r"/>
            <a:r>
              <a:rPr lang="en-US" sz="2400" dirty="0">
                <a:solidFill>
                  <a:schemeClr val="bg1"/>
                </a:solidFill>
              </a:rPr>
              <a:t>October 7-9, 2020</a:t>
            </a:r>
          </a:p>
        </p:txBody>
      </p:sp>
    </p:spTree>
    <p:extLst>
      <p:ext uri="{BB962C8B-B14F-4D97-AF65-F5344CB8AC3E}">
        <p14:creationId xmlns:p14="http://schemas.microsoft.com/office/powerpoint/2010/main" val="109204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501" y="10796"/>
            <a:ext cx="7886700" cy="1325563"/>
          </a:xfrm>
        </p:spPr>
        <p:txBody>
          <a:bodyPr>
            <a:normAutofit fontScale="90000"/>
          </a:bodyPr>
          <a:lstStyle/>
          <a:p>
            <a:pPr algn="ctr"/>
            <a:r>
              <a:rPr lang="en-US" dirty="0">
                <a:latin typeface="Arial" panose="020B0604020202020204" pitchFamily="34" charset="0"/>
                <a:cs typeface="Arial" panose="020B0604020202020204" pitchFamily="34" charset="0"/>
              </a:rPr>
              <a:t>Additional Snakes for    Successful Acceleration of He-3</a:t>
            </a:r>
          </a:p>
        </p:txBody>
      </p:sp>
      <p:sp>
        <p:nvSpPr>
          <p:cNvPr id="3" name="Content Placeholder 2"/>
          <p:cNvSpPr>
            <a:spLocks noGrp="1"/>
          </p:cNvSpPr>
          <p:nvPr>
            <p:ph idx="1"/>
          </p:nvPr>
        </p:nvSpPr>
        <p:spPr>
          <a:xfrm>
            <a:off x="4281779" y="2779212"/>
            <a:ext cx="4705506" cy="1763047"/>
          </a:xfrm>
          <a:solidFill>
            <a:srgbClr val="FFB200"/>
          </a:solidFill>
        </p:spPr>
        <p:txBody>
          <a:bodyPr>
            <a:normAutofit/>
          </a:bodyPr>
          <a:lstStyle/>
          <a:p>
            <a:pPr marL="0" indent="0">
              <a:lnSpc>
                <a:spcPct val="100000"/>
              </a:lnSpc>
              <a:buNone/>
            </a:pPr>
            <a:r>
              <a:rPr lang="en-US" sz="1800" dirty="0"/>
              <a:t>To add 4 Siberian Snakes to Yellow ring:</a:t>
            </a:r>
          </a:p>
          <a:p>
            <a:pPr>
              <a:lnSpc>
                <a:spcPct val="100000"/>
              </a:lnSpc>
              <a:buClr>
                <a:srgbClr val="30519D"/>
              </a:buClr>
              <a:buFont typeface="Wingdings" pitchFamily="2" charset="2"/>
              <a:buChar char="§"/>
            </a:pPr>
            <a:r>
              <a:rPr lang="en-US" sz="1800" dirty="0"/>
              <a:t>Use the 2 Blue Siberian Snakes </a:t>
            </a:r>
          </a:p>
          <a:p>
            <a:pPr>
              <a:lnSpc>
                <a:spcPct val="100000"/>
              </a:lnSpc>
              <a:buClr>
                <a:srgbClr val="30519D"/>
              </a:buClr>
              <a:buFont typeface="Wingdings" pitchFamily="2" charset="2"/>
              <a:buChar char="§"/>
            </a:pPr>
            <a:r>
              <a:rPr lang="en-US" sz="1800" dirty="0"/>
              <a:t>Sort the helical dipoles from the Blue Spin Rotators by their helicity and recombine them to make another pair of Snakes </a:t>
            </a:r>
          </a:p>
        </p:txBody>
      </p:sp>
      <p:sp>
        <p:nvSpPr>
          <p:cNvPr id="4" name="Slide Number Placeholder 3"/>
          <p:cNvSpPr>
            <a:spLocks noGrp="1"/>
          </p:cNvSpPr>
          <p:nvPr>
            <p:ph type="sldNum" sz="quarter" idx="12"/>
          </p:nvPr>
        </p:nvSpPr>
        <p:spPr>
          <a:xfrm>
            <a:off x="6773184" y="5429853"/>
            <a:ext cx="2057400" cy="365125"/>
          </a:xfrm>
        </p:spPr>
        <p:txBody>
          <a:bodyPr/>
          <a:lstStyle/>
          <a:p>
            <a:fld id="{893C5830-40F3-F04E-B2E3-10E6672BA8FF}" type="slidenum">
              <a:rPr lang="en-US" smtClean="0"/>
              <a:pPr/>
              <a:t>10</a:t>
            </a:fld>
            <a:endParaRPr lang="en-US" dirty="0"/>
          </a:p>
        </p:txBody>
      </p:sp>
      <p:sp>
        <p:nvSpPr>
          <p:cNvPr id="10" name="Rectangle 9"/>
          <p:cNvSpPr/>
          <p:nvPr/>
        </p:nvSpPr>
        <p:spPr>
          <a:xfrm>
            <a:off x="490321" y="5793019"/>
            <a:ext cx="3356836" cy="523220"/>
          </a:xfrm>
          <a:prstGeom prst="rect">
            <a:avLst/>
          </a:prstGeom>
          <a:solidFill>
            <a:srgbClr val="FFFFFF"/>
          </a:solidFill>
        </p:spPr>
        <p:txBody>
          <a:bodyPr wrap="square">
            <a:spAutoFit/>
          </a:bodyPr>
          <a:lstStyle/>
          <a:p>
            <a:pPr defTabSz="457200"/>
            <a:r>
              <a:rPr lang="en-US" sz="1400" kern="1200" dirty="0">
                <a:solidFill>
                  <a:prstClr val="black"/>
                </a:solidFill>
                <a:latin typeface="Arial"/>
                <a:ea typeface=""/>
                <a:cs typeface="Arial"/>
              </a:rPr>
              <a:t>The RHIC </a:t>
            </a:r>
            <a:r>
              <a:rPr lang="en-US" sz="1400" b="1" dirty="0">
                <a:solidFill>
                  <a:prstClr val="black"/>
                </a:solidFill>
                <a:latin typeface="Arial"/>
                <a:ea typeface=""/>
                <a:cs typeface="Arial"/>
              </a:rPr>
              <a:t>S</a:t>
            </a:r>
            <a:r>
              <a:rPr lang="en-US" sz="1400" b="1" kern="1200" dirty="0">
                <a:solidFill>
                  <a:prstClr val="black"/>
                </a:solidFill>
                <a:latin typeface="Arial"/>
                <a:ea typeface=""/>
                <a:cs typeface="Arial"/>
              </a:rPr>
              <a:t>pin </a:t>
            </a:r>
            <a:r>
              <a:rPr lang="en-US" sz="1400" b="1" dirty="0">
                <a:solidFill>
                  <a:prstClr val="black"/>
                </a:solidFill>
                <a:latin typeface="Arial"/>
                <a:ea typeface=""/>
                <a:cs typeface="Arial"/>
              </a:rPr>
              <a:t>R</a:t>
            </a:r>
            <a:r>
              <a:rPr lang="en-US" sz="1400" b="1" kern="1200" dirty="0">
                <a:solidFill>
                  <a:prstClr val="black"/>
                </a:solidFill>
                <a:latin typeface="Arial"/>
                <a:ea typeface=""/>
                <a:cs typeface="Arial"/>
              </a:rPr>
              <a:t>otator </a:t>
            </a:r>
            <a:r>
              <a:rPr lang="en-US" sz="1400" kern="1200" dirty="0">
                <a:solidFill>
                  <a:prstClr val="black"/>
                </a:solidFill>
                <a:latin typeface="Arial"/>
                <a:ea typeface=""/>
                <a:cs typeface="Arial"/>
              </a:rPr>
              <a:t>consists of four helical magnets </a:t>
            </a:r>
            <a:r>
              <a:rPr lang="en-US" sz="1400" b="1" kern="1200" dirty="0">
                <a:solidFill>
                  <a:prstClr val="black"/>
                </a:solidFill>
                <a:latin typeface="Arial"/>
                <a:ea typeface=""/>
                <a:cs typeface="Arial"/>
              </a:rPr>
              <a:t>with </a:t>
            </a:r>
            <a:r>
              <a:rPr lang="en-US" sz="1400" b="1" dirty="0">
                <a:solidFill>
                  <a:prstClr val="black"/>
                </a:solidFill>
                <a:latin typeface="Arial"/>
                <a:ea typeface=""/>
                <a:cs typeface="Arial"/>
              </a:rPr>
              <a:t>alternate</a:t>
            </a:r>
            <a:r>
              <a:rPr lang="en-US" sz="1400" b="1" kern="1200" dirty="0">
                <a:solidFill>
                  <a:prstClr val="black"/>
                </a:solidFill>
                <a:latin typeface="Arial"/>
                <a:ea typeface=""/>
                <a:cs typeface="Arial"/>
              </a:rPr>
              <a:t> helicity</a:t>
            </a:r>
            <a:r>
              <a:rPr lang="en-US" sz="1400" kern="1200" dirty="0">
                <a:solidFill>
                  <a:prstClr val="black"/>
                </a:solidFill>
                <a:latin typeface="Arial"/>
                <a:ea typeface=""/>
                <a:cs typeface="Arial"/>
              </a:rPr>
              <a:t>. </a:t>
            </a:r>
          </a:p>
        </p:txBody>
      </p:sp>
      <p:sp>
        <p:nvSpPr>
          <p:cNvPr id="12" name="Rectangle 11"/>
          <p:cNvSpPr/>
          <p:nvPr/>
        </p:nvSpPr>
        <p:spPr>
          <a:xfrm>
            <a:off x="5063490" y="5793019"/>
            <a:ext cx="3872118" cy="523220"/>
          </a:xfrm>
          <a:prstGeom prst="rect">
            <a:avLst/>
          </a:prstGeom>
          <a:solidFill>
            <a:srgbClr val="FFFFFF"/>
          </a:solidFill>
        </p:spPr>
        <p:txBody>
          <a:bodyPr wrap="square">
            <a:spAutoFit/>
          </a:bodyPr>
          <a:lstStyle/>
          <a:p>
            <a:pPr algn="ctr" defTabSz="457200"/>
            <a:r>
              <a:rPr lang="en-US" sz="1400" kern="1200" dirty="0">
                <a:solidFill>
                  <a:prstClr val="black"/>
                </a:solidFill>
                <a:latin typeface="Arial"/>
                <a:ea typeface=""/>
                <a:cs typeface="Arial"/>
              </a:rPr>
              <a:t>The RHIC </a:t>
            </a:r>
            <a:r>
              <a:rPr lang="en-US" sz="1400" b="1" kern="1200" dirty="0">
                <a:solidFill>
                  <a:prstClr val="black"/>
                </a:solidFill>
                <a:latin typeface="Arial"/>
                <a:ea typeface=""/>
                <a:cs typeface="Arial"/>
              </a:rPr>
              <a:t>Siberian Snake </a:t>
            </a:r>
            <a:r>
              <a:rPr lang="en-US" sz="1400" kern="1200" dirty="0">
                <a:solidFill>
                  <a:prstClr val="black"/>
                </a:solidFill>
                <a:latin typeface="Arial"/>
                <a:ea typeface=""/>
                <a:cs typeface="Arial"/>
              </a:rPr>
              <a:t>consists of four helical magnets, </a:t>
            </a:r>
            <a:r>
              <a:rPr lang="en-US" sz="1400" b="1" kern="1200" dirty="0">
                <a:solidFill>
                  <a:prstClr val="black"/>
                </a:solidFill>
                <a:latin typeface="Arial"/>
                <a:ea typeface=""/>
                <a:cs typeface="Arial"/>
              </a:rPr>
              <a:t>all having the same helicity</a:t>
            </a:r>
            <a:r>
              <a:rPr lang="en-US" sz="1400" kern="1200" dirty="0">
                <a:solidFill>
                  <a:prstClr val="black"/>
                </a:solidFill>
                <a:latin typeface="Arial"/>
                <a:ea typeface=""/>
                <a:cs typeface="Arial"/>
              </a:rPr>
              <a:t>.</a:t>
            </a:r>
          </a:p>
        </p:txBody>
      </p:sp>
      <p:sp>
        <p:nvSpPr>
          <p:cNvPr id="17" name="TextBox 16"/>
          <p:cNvSpPr txBox="1"/>
          <p:nvPr/>
        </p:nvSpPr>
        <p:spPr>
          <a:xfrm>
            <a:off x="3605883" y="4852375"/>
            <a:ext cx="2305439" cy="276999"/>
          </a:xfrm>
          <a:prstGeom prst="rect">
            <a:avLst/>
          </a:prstGeom>
          <a:noFill/>
        </p:spPr>
        <p:txBody>
          <a:bodyPr wrap="none" rtlCol="0">
            <a:spAutoFit/>
          </a:bodyPr>
          <a:lstStyle/>
          <a:p>
            <a:r>
              <a:rPr lang="en-US" sz="1200" dirty="0">
                <a:solidFill>
                  <a:prstClr val="black"/>
                </a:solidFill>
                <a:latin typeface="Arial"/>
                <a:ea typeface=""/>
                <a:cs typeface="Arial"/>
              </a:rPr>
              <a:t>+/-  indicate the magnet helicity</a:t>
            </a:r>
          </a:p>
        </p:txBody>
      </p:sp>
      <p:grpSp>
        <p:nvGrpSpPr>
          <p:cNvPr id="23" name="Group 22">
            <a:extLst>
              <a:ext uri="{FF2B5EF4-FFF2-40B4-BE49-F238E27FC236}">
                <a16:creationId xmlns:a16="http://schemas.microsoft.com/office/drawing/2014/main" id="{9BED95B0-66A6-7D45-85BE-D8987F111B11}"/>
              </a:ext>
            </a:extLst>
          </p:cNvPr>
          <p:cNvGrpSpPr/>
          <p:nvPr/>
        </p:nvGrpSpPr>
        <p:grpSpPr>
          <a:xfrm>
            <a:off x="84759" y="5156803"/>
            <a:ext cx="4197020" cy="571500"/>
            <a:chOff x="628650" y="3314700"/>
            <a:chExt cx="4197020" cy="571500"/>
          </a:xfrm>
        </p:grpSpPr>
        <p:sp>
          <p:nvSpPr>
            <p:cNvPr id="24" name="Rectangle 23">
              <a:extLst>
                <a:ext uri="{FF2B5EF4-FFF2-40B4-BE49-F238E27FC236}">
                  <a16:creationId xmlns:a16="http://schemas.microsoft.com/office/drawing/2014/main" id="{43E072B2-4B29-C240-AE6E-CAC865E26990}"/>
                </a:ext>
              </a:extLst>
            </p:cNvPr>
            <p:cNvSpPr/>
            <p:nvPr/>
          </p:nvSpPr>
          <p:spPr>
            <a:xfrm>
              <a:off x="628650" y="3314700"/>
              <a:ext cx="971550" cy="5715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H1</a:t>
              </a:r>
            </a:p>
            <a:p>
              <a:pPr algn="ctr"/>
              <a:r>
                <a:rPr lang="en-US" dirty="0"/>
                <a:t>+</a:t>
              </a:r>
            </a:p>
          </p:txBody>
        </p:sp>
        <p:sp>
          <p:nvSpPr>
            <p:cNvPr id="25" name="Rectangle 24">
              <a:extLst>
                <a:ext uri="{FF2B5EF4-FFF2-40B4-BE49-F238E27FC236}">
                  <a16:creationId xmlns:a16="http://schemas.microsoft.com/office/drawing/2014/main" id="{B3C5CCA1-6E88-5E4E-BC5E-8AFA6FE2C5DE}"/>
                </a:ext>
              </a:extLst>
            </p:cNvPr>
            <p:cNvSpPr/>
            <p:nvPr/>
          </p:nvSpPr>
          <p:spPr>
            <a:xfrm>
              <a:off x="1703806" y="3314700"/>
              <a:ext cx="971550" cy="5715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H2</a:t>
              </a:r>
            </a:p>
            <a:p>
              <a:pPr algn="ctr"/>
              <a:r>
                <a:rPr lang="en-US" dirty="0"/>
                <a:t>-</a:t>
              </a:r>
            </a:p>
          </p:txBody>
        </p:sp>
        <p:sp>
          <p:nvSpPr>
            <p:cNvPr id="26" name="Rectangle 25">
              <a:extLst>
                <a:ext uri="{FF2B5EF4-FFF2-40B4-BE49-F238E27FC236}">
                  <a16:creationId xmlns:a16="http://schemas.microsoft.com/office/drawing/2014/main" id="{1D641C88-875A-0948-844C-9100E5F4F953}"/>
                </a:ext>
              </a:extLst>
            </p:cNvPr>
            <p:cNvSpPr/>
            <p:nvPr/>
          </p:nvSpPr>
          <p:spPr>
            <a:xfrm>
              <a:off x="3854120" y="3314700"/>
              <a:ext cx="971550" cy="5715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H1</a:t>
              </a:r>
            </a:p>
            <a:p>
              <a:pPr algn="ctr"/>
              <a:r>
                <a:rPr lang="en-US" dirty="0"/>
                <a:t>-</a:t>
              </a:r>
            </a:p>
          </p:txBody>
        </p:sp>
        <p:sp>
          <p:nvSpPr>
            <p:cNvPr id="27" name="Rectangle 26">
              <a:extLst>
                <a:ext uri="{FF2B5EF4-FFF2-40B4-BE49-F238E27FC236}">
                  <a16:creationId xmlns:a16="http://schemas.microsoft.com/office/drawing/2014/main" id="{58F1FFE7-78E3-6B46-A04B-1C4ED46618BF}"/>
                </a:ext>
              </a:extLst>
            </p:cNvPr>
            <p:cNvSpPr/>
            <p:nvPr/>
          </p:nvSpPr>
          <p:spPr>
            <a:xfrm>
              <a:off x="2778963" y="3314700"/>
              <a:ext cx="971550" cy="5715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H2</a:t>
              </a:r>
            </a:p>
            <a:p>
              <a:pPr algn="ctr"/>
              <a:r>
                <a:rPr lang="en-US" dirty="0"/>
                <a:t>+</a:t>
              </a:r>
            </a:p>
          </p:txBody>
        </p:sp>
      </p:grpSp>
      <p:grpSp>
        <p:nvGrpSpPr>
          <p:cNvPr id="28" name="Group 27">
            <a:extLst>
              <a:ext uri="{FF2B5EF4-FFF2-40B4-BE49-F238E27FC236}">
                <a16:creationId xmlns:a16="http://schemas.microsoft.com/office/drawing/2014/main" id="{C1891385-D11A-E84F-8271-ECDE52D429F7}"/>
              </a:ext>
            </a:extLst>
          </p:cNvPr>
          <p:cNvGrpSpPr/>
          <p:nvPr/>
        </p:nvGrpSpPr>
        <p:grpSpPr>
          <a:xfrm>
            <a:off x="4911002" y="5144103"/>
            <a:ext cx="4197020" cy="571500"/>
            <a:chOff x="628650" y="3314700"/>
            <a:chExt cx="4197020" cy="571500"/>
          </a:xfrm>
        </p:grpSpPr>
        <p:sp>
          <p:nvSpPr>
            <p:cNvPr id="29" name="Rectangle 28">
              <a:extLst>
                <a:ext uri="{FF2B5EF4-FFF2-40B4-BE49-F238E27FC236}">
                  <a16:creationId xmlns:a16="http://schemas.microsoft.com/office/drawing/2014/main" id="{E14A14E3-D223-0340-A996-442B1AD27BE8}"/>
                </a:ext>
              </a:extLst>
            </p:cNvPr>
            <p:cNvSpPr/>
            <p:nvPr/>
          </p:nvSpPr>
          <p:spPr>
            <a:xfrm>
              <a:off x="628650" y="3314700"/>
              <a:ext cx="971550" cy="5715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H1</a:t>
              </a:r>
            </a:p>
            <a:p>
              <a:pPr algn="ctr"/>
              <a:r>
                <a:rPr lang="en-US" dirty="0"/>
                <a:t>+</a:t>
              </a:r>
            </a:p>
          </p:txBody>
        </p:sp>
        <p:sp>
          <p:nvSpPr>
            <p:cNvPr id="30" name="Rectangle 29">
              <a:extLst>
                <a:ext uri="{FF2B5EF4-FFF2-40B4-BE49-F238E27FC236}">
                  <a16:creationId xmlns:a16="http://schemas.microsoft.com/office/drawing/2014/main" id="{E0A9863F-3E62-D446-941C-FD5204800CAD}"/>
                </a:ext>
              </a:extLst>
            </p:cNvPr>
            <p:cNvSpPr/>
            <p:nvPr/>
          </p:nvSpPr>
          <p:spPr>
            <a:xfrm>
              <a:off x="1703806" y="3314700"/>
              <a:ext cx="971550" cy="5715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H2</a:t>
              </a:r>
            </a:p>
            <a:p>
              <a:pPr algn="ctr"/>
              <a:r>
                <a:rPr lang="en-US" dirty="0"/>
                <a:t>+</a:t>
              </a:r>
            </a:p>
          </p:txBody>
        </p:sp>
        <p:sp>
          <p:nvSpPr>
            <p:cNvPr id="31" name="Rectangle 30">
              <a:extLst>
                <a:ext uri="{FF2B5EF4-FFF2-40B4-BE49-F238E27FC236}">
                  <a16:creationId xmlns:a16="http://schemas.microsoft.com/office/drawing/2014/main" id="{17E63490-77F1-464B-B936-B884646C0E3A}"/>
                </a:ext>
              </a:extLst>
            </p:cNvPr>
            <p:cNvSpPr/>
            <p:nvPr/>
          </p:nvSpPr>
          <p:spPr>
            <a:xfrm>
              <a:off x="3854120" y="3314700"/>
              <a:ext cx="971550" cy="5715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H1</a:t>
              </a:r>
            </a:p>
            <a:p>
              <a:pPr algn="ctr"/>
              <a:r>
                <a:rPr lang="en-US" dirty="0"/>
                <a:t>+</a:t>
              </a:r>
            </a:p>
          </p:txBody>
        </p:sp>
        <p:sp>
          <p:nvSpPr>
            <p:cNvPr id="32" name="Rectangle 31">
              <a:extLst>
                <a:ext uri="{FF2B5EF4-FFF2-40B4-BE49-F238E27FC236}">
                  <a16:creationId xmlns:a16="http://schemas.microsoft.com/office/drawing/2014/main" id="{761EDB95-3003-074A-9F97-8ED92646FF3D}"/>
                </a:ext>
              </a:extLst>
            </p:cNvPr>
            <p:cNvSpPr/>
            <p:nvPr/>
          </p:nvSpPr>
          <p:spPr>
            <a:xfrm>
              <a:off x="2778963" y="3314700"/>
              <a:ext cx="971550" cy="5715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H2</a:t>
              </a:r>
            </a:p>
            <a:p>
              <a:pPr algn="ctr"/>
              <a:r>
                <a:rPr lang="en-US" dirty="0"/>
                <a:t>+</a:t>
              </a:r>
            </a:p>
          </p:txBody>
        </p:sp>
      </p:gr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C88E0C62-3B29-3141-AC4B-E64F88A2FE55}"/>
                  </a:ext>
                </a:extLst>
              </p:cNvPr>
              <p:cNvSpPr txBox="1"/>
              <p:nvPr/>
            </p:nvSpPr>
            <p:spPr>
              <a:xfrm>
                <a:off x="382462" y="1516929"/>
                <a:ext cx="8589124" cy="923330"/>
              </a:xfrm>
              <a:prstGeom prst="rect">
                <a:avLst/>
              </a:prstGeom>
              <a:noFill/>
            </p:spPr>
            <p:txBody>
              <a:bodyPr wrap="square" rtlCol="0">
                <a:spAutoFit/>
              </a:bodyPr>
              <a:lstStyle/>
              <a:p>
                <a:pPr>
                  <a:buClr>
                    <a:srgbClr val="30519D"/>
                  </a:buClr>
                </a:pPr>
                <a:r>
                  <a:rPr lang="en-US" dirty="0">
                    <a:latin typeface="Arial" panose="020B0604020202020204" pitchFamily="34" charset="0"/>
                    <a:cs typeface="Arial" panose="020B0604020202020204" pitchFamily="34" charset="0"/>
                  </a:rPr>
                  <a:t>He-3 polarization preservation simulations show that </a:t>
                </a:r>
                <a:r>
                  <a:rPr lang="en-US" b="1" dirty="0">
                    <a:solidFill>
                      <a:srgbClr val="30519D"/>
                    </a:solidFill>
                    <a:latin typeface="Arial" panose="020B0604020202020204" pitchFamily="34" charset="0"/>
                    <a:cs typeface="Arial" panose="020B0604020202020204" pitchFamily="34" charset="0"/>
                  </a:rPr>
                  <a:t>number of Snakes must be increased from present 2 to 6 </a:t>
                </a:r>
                <a:r>
                  <a:rPr lang="en-US" b="1" dirty="0">
                    <a:solidFill>
                      <a:schemeClr val="accent2">
                        <a:lumMod val="75000"/>
                      </a:schemeClr>
                    </a:solidFill>
                    <a:latin typeface="Arial" panose="020B0604020202020204" pitchFamily="34" charset="0"/>
                    <a:cs typeface="Arial" panose="020B0604020202020204" pitchFamily="34" charset="0"/>
                  </a:rPr>
                  <a:t>for successful acceleration of He-3 </a:t>
                </a:r>
                <a:r>
                  <a:rPr lang="en-US" dirty="0">
                    <a:latin typeface="Arial" panose="020B0604020202020204" pitchFamily="34" charset="0"/>
                    <a:cs typeface="Arial" panose="020B0604020202020204" pitchFamily="34" charset="0"/>
                  </a:rPr>
                  <a:t>over the full energy range. It will eliminate also </a:t>
                </a:r>
                <a:r>
                  <a:rPr lang="en-US" b="1" dirty="0">
                    <a:solidFill>
                      <a:schemeClr val="accent2">
                        <a:lumMod val="75000"/>
                      </a:schemeClr>
                    </a:solidFill>
                    <a:latin typeface="Arial" panose="020B0604020202020204" pitchFamily="34" charset="0"/>
                    <a:cs typeface="Arial" panose="020B0604020202020204" pitchFamily="34" charset="0"/>
                  </a:rPr>
                  <a:t>weak depolarization of p</a:t>
                </a:r>
                <a14:m>
                  <m:oMath xmlns:m="http://schemas.openxmlformats.org/officeDocument/2006/math">
                    <m:r>
                      <a:rPr lang="en-US" b="1" i="1">
                        <a:solidFill>
                          <a:schemeClr val="accent2">
                            <a:lumMod val="75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seen in RHIC.</a:t>
                </a:r>
              </a:p>
            </p:txBody>
          </p:sp>
        </mc:Choice>
        <mc:Fallback xmlns="">
          <p:sp>
            <p:nvSpPr>
              <p:cNvPr id="34" name="TextBox 33">
                <a:extLst>
                  <a:ext uri="{FF2B5EF4-FFF2-40B4-BE49-F238E27FC236}">
                    <a16:creationId xmlns:a16="http://schemas.microsoft.com/office/drawing/2014/main" id="{C88E0C62-3B29-3141-AC4B-E64F88A2FE55}"/>
                  </a:ext>
                </a:extLst>
              </p:cNvPr>
              <p:cNvSpPr txBox="1">
                <a:spLocks noRot="1" noChangeAspect="1" noMove="1" noResize="1" noEditPoints="1" noAdjustHandles="1" noChangeArrowheads="1" noChangeShapeType="1" noTextEdit="1"/>
              </p:cNvSpPr>
              <p:nvPr/>
            </p:nvSpPr>
            <p:spPr>
              <a:xfrm>
                <a:off x="382462" y="1516929"/>
                <a:ext cx="8589124" cy="923330"/>
              </a:xfrm>
              <a:prstGeom prst="rect">
                <a:avLst/>
              </a:prstGeom>
              <a:blipFill>
                <a:blip r:embed="rId2"/>
                <a:stretch>
                  <a:fillRect l="-739" t="-2740" b="-10959"/>
                </a:stretch>
              </a:blipFill>
            </p:spPr>
            <p:txBody>
              <a:bodyPr/>
              <a:lstStyle/>
              <a:p>
                <a:r>
                  <a:rPr lang="en-US">
                    <a:noFill/>
                  </a:rPr>
                  <a:t> </a:t>
                </a:r>
              </a:p>
            </p:txBody>
          </p:sp>
        </mc:Fallback>
      </mc:AlternateContent>
      <p:grpSp>
        <p:nvGrpSpPr>
          <p:cNvPr id="6" name="Group 5">
            <a:extLst>
              <a:ext uri="{FF2B5EF4-FFF2-40B4-BE49-F238E27FC236}">
                <a16:creationId xmlns:a16="http://schemas.microsoft.com/office/drawing/2014/main" id="{E1AA0DAB-4496-3540-B8CC-9955400076EA}"/>
              </a:ext>
            </a:extLst>
          </p:cNvPr>
          <p:cNvGrpSpPr/>
          <p:nvPr/>
        </p:nvGrpSpPr>
        <p:grpSpPr>
          <a:xfrm>
            <a:off x="120737" y="2374358"/>
            <a:ext cx="4020922" cy="2509222"/>
            <a:chOff x="181925" y="2831852"/>
            <a:chExt cx="4020922" cy="2509222"/>
          </a:xfrm>
        </p:grpSpPr>
        <p:grpSp>
          <p:nvGrpSpPr>
            <p:cNvPr id="20" name="Group 19">
              <a:extLst>
                <a:ext uri="{FF2B5EF4-FFF2-40B4-BE49-F238E27FC236}">
                  <a16:creationId xmlns:a16="http://schemas.microsoft.com/office/drawing/2014/main" id="{7529C8D5-C89E-F946-9E11-94C2ACFA9DD8}"/>
                </a:ext>
              </a:extLst>
            </p:cNvPr>
            <p:cNvGrpSpPr/>
            <p:nvPr/>
          </p:nvGrpSpPr>
          <p:grpSpPr>
            <a:xfrm>
              <a:off x="181925" y="2931943"/>
              <a:ext cx="4020922" cy="2409131"/>
              <a:chOff x="3892513" y="2464850"/>
              <a:chExt cx="4877788" cy="2480372"/>
            </a:xfrm>
          </p:grpSpPr>
          <p:pic>
            <p:nvPicPr>
              <p:cNvPr id="21" name="Picture 20">
                <a:extLst>
                  <a:ext uri="{FF2B5EF4-FFF2-40B4-BE49-F238E27FC236}">
                    <a16:creationId xmlns:a16="http://schemas.microsoft.com/office/drawing/2014/main" id="{DE035947-B6C3-F24A-A52D-D1863CE68C99}"/>
                  </a:ext>
                </a:extLst>
              </p:cNvPr>
              <p:cNvPicPr>
                <a:picLocks noChangeAspect="1"/>
              </p:cNvPicPr>
              <p:nvPr/>
            </p:nvPicPr>
            <p:blipFill rotWithShape="1">
              <a:blip r:embed="rId3"/>
              <a:srcRect t="-1" b="-1"/>
              <a:stretch/>
            </p:blipFill>
            <p:spPr>
              <a:xfrm rot="5400000">
                <a:off x="5251711" y="1426631"/>
                <a:ext cx="2480372" cy="4556809"/>
              </a:xfrm>
              <a:prstGeom prst="rect">
                <a:avLst/>
              </a:prstGeom>
            </p:spPr>
          </p:pic>
          <p:sp>
            <p:nvSpPr>
              <p:cNvPr id="22" name="TextBox 21">
                <a:extLst>
                  <a:ext uri="{FF2B5EF4-FFF2-40B4-BE49-F238E27FC236}">
                    <a16:creationId xmlns:a16="http://schemas.microsoft.com/office/drawing/2014/main" id="{373BB27B-F01F-C94F-A4D6-9027F82DFBAE}"/>
                  </a:ext>
                </a:extLst>
              </p:cNvPr>
              <p:cNvSpPr txBox="1"/>
              <p:nvPr/>
            </p:nvSpPr>
            <p:spPr>
              <a:xfrm>
                <a:off x="3892513" y="3553508"/>
                <a:ext cx="486541" cy="348565"/>
              </a:xfrm>
              <a:prstGeom prst="rect">
                <a:avLst/>
              </a:prstGeom>
              <a:noFill/>
            </p:spPr>
            <p:txBody>
              <a:bodyPr wrap="none" rtlCol="0">
                <a:spAutoFit/>
              </a:bodyPr>
              <a:lstStyle/>
              <a:p>
                <a:r>
                  <a:rPr lang="en-US" sz="1600" dirty="0" err="1">
                    <a:latin typeface="Times" pitchFamily="2" charset="0"/>
                  </a:rPr>
                  <a:t>Sy</a:t>
                </a:r>
                <a:endParaRPr lang="en-US" sz="1600" dirty="0">
                  <a:latin typeface="Times" pitchFamily="2" charset="0"/>
                </a:endParaRPr>
              </a:p>
            </p:txBody>
          </p:sp>
        </p:grpSp>
        <p:sp>
          <p:nvSpPr>
            <p:cNvPr id="33" name="TextBox 32">
              <a:extLst>
                <a:ext uri="{FF2B5EF4-FFF2-40B4-BE49-F238E27FC236}">
                  <a16:creationId xmlns:a16="http://schemas.microsoft.com/office/drawing/2014/main" id="{C0A0C6B4-56B5-F349-B973-43CF1E30772B}"/>
                </a:ext>
              </a:extLst>
            </p:cNvPr>
            <p:cNvSpPr txBox="1"/>
            <p:nvPr/>
          </p:nvSpPr>
          <p:spPr>
            <a:xfrm>
              <a:off x="446520" y="2831852"/>
              <a:ext cx="3708066" cy="307777"/>
            </a:xfrm>
            <a:prstGeom prst="rect">
              <a:avLst/>
            </a:prstGeom>
            <a:solidFill>
              <a:schemeClr val="bg1"/>
            </a:solidFill>
          </p:spPr>
          <p:txBody>
            <a:bodyPr wrap="none" rtlCol="0">
              <a:spAutoFit/>
            </a:bodyPr>
            <a:lstStyle/>
            <a:p>
              <a:r>
                <a:rPr lang="en-US" sz="1400" i="1" dirty="0">
                  <a:latin typeface="Arial" panose="020B0604020202020204" pitchFamily="34" charset="0"/>
                  <a:cs typeface="Arial" panose="020B0604020202020204" pitchFamily="34" charset="0"/>
                </a:rPr>
                <a:t>Crossing strongest spin resonances in RHIC</a:t>
              </a:r>
            </a:p>
          </p:txBody>
        </p:sp>
        <p:sp>
          <p:nvSpPr>
            <p:cNvPr id="19" name="TextBox 18">
              <a:extLst>
                <a:ext uri="{FF2B5EF4-FFF2-40B4-BE49-F238E27FC236}">
                  <a16:creationId xmlns:a16="http://schemas.microsoft.com/office/drawing/2014/main" id="{0A779935-D38F-F94F-802D-C5E9B4F9B4F7}"/>
                </a:ext>
              </a:extLst>
            </p:cNvPr>
            <p:cNvSpPr txBox="1"/>
            <p:nvPr/>
          </p:nvSpPr>
          <p:spPr>
            <a:xfrm>
              <a:off x="3242600" y="4604271"/>
              <a:ext cx="937730" cy="523220"/>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F. </a:t>
              </a:r>
              <a:r>
                <a:rPr lang="en-US" sz="1400" dirty="0" err="1">
                  <a:latin typeface="Arial" panose="020B0604020202020204" pitchFamily="34" charset="0"/>
                  <a:cs typeface="Arial" panose="020B0604020202020204" pitchFamily="34" charset="0"/>
                </a:rPr>
                <a:t>Meot</a:t>
              </a:r>
              <a:r>
                <a:rPr lang="en-US" sz="1400" dirty="0">
                  <a:latin typeface="Arial" panose="020B0604020202020204" pitchFamily="34" charset="0"/>
                  <a:cs typeface="Arial" panose="020B0604020202020204" pitchFamily="34" charset="0"/>
                </a:rPr>
                <a:t>,</a:t>
              </a:r>
            </a:p>
            <a:p>
              <a:r>
                <a:rPr lang="en-US" sz="1400" dirty="0">
                  <a:latin typeface="Arial" panose="020B0604020202020204" pitchFamily="34" charset="0"/>
                  <a:cs typeface="Arial" panose="020B0604020202020204" pitchFamily="34" charset="0"/>
                </a:rPr>
                <a:t>ZGOUBI</a:t>
              </a:r>
            </a:p>
          </p:txBody>
        </p:sp>
      </p:grpSp>
      <p:sp>
        <p:nvSpPr>
          <p:cNvPr id="36" name="TextBox 35">
            <a:extLst>
              <a:ext uri="{FF2B5EF4-FFF2-40B4-BE49-F238E27FC236}">
                <a16:creationId xmlns:a16="http://schemas.microsoft.com/office/drawing/2014/main" id="{C0D31C91-8E69-D04A-8434-B3A0ADF30F60}"/>
              </a:ext>
            </a:extLst>
          </p:cNvPr>
          <p:cNvSpPr txBox="1"/>
          <p:nvPr/>
        </p:nvSpPr>
        <p:spPr>
          <a:xfrm>
            <a:off x="6861497" y="6458623"/>
            <a:ext cx="2023311"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Vadim </a:t>
            </a:r>
            <a:r>
              <a:rPr lang="en-US" sz="1600" dirty="0" err="1">
                <a:latin typeface="Book Antiqua" panose="02040602050305030304" pitchFamily="18" charset="0"/>
                <a:cs typeface="Apple Chancery" panose="03020702040506060504" pitchFamily="66" charset="-79"/>
              </a:rPr>
              <a:t>Ptitsyn</a:t>
            </a:r>
            <a:endParaRPr lang="en-US" sz="1600" dirty="0">
              <a:latin typeface="Book Antiqua" panose="02040602050305030304" pitchFamily="18" charset="0"/>
              <a:cs typeface="Apple Chancery" panose="03020702040506060504" pitchFamily="66" charset="-79"/>
            </a:endParaRPr>
          </a:p>
        </p:txBody>
      </p:sp>
    </p:spTree>
    <p:extLst>
      <p:ext uri="{BB962C8B-B14F-4D97-AF65-F5344CB8AC3E}">
        <p14:creationId xmlns:p14="http://schemas.microsoft.com/office/powerpoint/2010/main" val="2661864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840" y="0"/>
            <a:ext cx="8886160" cy="1325563"/>
          </a:xfrm>
        </p:spPr>
        <p:txBody>
          <a:bodyPr>
            <a:normAutofit/>
          </a:bodyPr>
          <a:lstStyle/>
          <a:p>
            <a:pPr algn="ctr"/>
            <a:r>
              <a:rPr lang="en-US" sz="4000" dirty="0">
                <a:latin typeface="Calibri"/>
              </a:rPr>
              <a:t>Beam Instrumentation Upgrade                 for High Beam Current</a:t>
            </a:r>
            <a:endParaRPr lang="en-US" sz="4000" dirty="0"/>
          </a:p>
        </p:txBody>
      </p:sp>
      <p:sp>
        <p:nvSpPr>
          <p:cNvPr id="3" name="Content Placeholder 2"/>
          <p:cNvSpPr>
            <a:spLocks noGrp="1"/>
          </p:cNvSpPr>
          <p:nvPr>
            <p:ph idx="1"/>
          </p:nvPr>
        </p:nvSpPr>
        <p:spPr>
          <a:xfrm>
            <a:off x="257840" y="1292685"/>
            <a:ext cx="4408666" cy="4959166"/>
          </a:xfrm>
          <a:solidFill>
            <a:srgbClr val="FFB200"/>
          </a:solidFill>
        </p:spPr>
        <p:txBody>
          <a:bodyPr anchor="ctr">
            <a:normAutofit fontScale="85000" lnSpcReduction="10000"/>
          </a:bodyPr>
          <a:lstStyle/>
          <a:p>
            <a:pPr marL="0" indent="0">
              <a:buNone/>
            </a:pPr>
            <a:r>
              <a:rPr lang="en-US" sz="2100" b="1" dirty="0"/>
              <a:t>Beam Position Monitor Upgrade:</a:t>
            </a:r>
          </a:p>
          <a:p>
            <a:pPr marL="342900" indent="-342900">
              <a:lnSpc>
                <a:spcPct val="120000"/>
              </a:lnSpc>
              <a:buFont typeface="+mj-lt"/>
              <a:buAutoNum type="arabicPeriod"/>
            </a:pPr>
            <a:r>
              <a:rPr lang="en-US" sz="2000" b="1" dirty="0">
                <a:solidFill>
                  <a:srgbClr val="30519D"/>
                </a:solidFill>
              </a:rPr>
              <a:t>Present stripline BPMs cannot be used </a:t>
            </a:r>
            <a:r>
              <a:rPr lang="en-US" sz="2000" dirty="0"/>
              <a:t>at EIC peak current values and large orbit radial shifts, because of BPM </a:t>
            </a:r>
            <a:r>
              <a:rPr lang="en-US" sz="2000" b="1" dirty="0">
                <a:solidFill>
                  <a:srgbClr val="30519D"/>
                </a:solidFill>
              </a:rPr>
              <a:t>cable heating issues</a:t>
            </a:r>
            <a:r>
              <a:rPr lang="en-US" sz="2000" dirty="0"/>
              <a:t>.</a:t>
            </a:r>
          </a:p>
          <a:p>
            <a:pPr marL="342900" indent="-342900">
              <a:lnSpc>
                <a:spcPct val="120000"/>
              </a:lnSpc>
              <a:buFont typeface="+mj-lt"/>
              <a:buAutoNum type="arabicPeriod"/>
            </a:pPr>
            <a:r>
              <a:rPr lang="en-US" sz="2000" dirty="0"/>
              <a:t>Manufacture </a:t>
            </a:r>
            <a:r>
              <a:rPr lang="en-US" sz="2000" b="1" dirty="0">
                <a:solidFill>
                  <a:srgbClr val="30519D"/>
                </a:solidFill>
              </a:rPr>
              <a:t>sleeves</a:t>
            </a:r>
            <a:r>
              <a:rPr lang="en-US" sz="2000" dirty="0"/>
              <a:t> </a:t>
            </a:r>
            <a:r>
              <a:rPr lang="en-US" sz="2000" b="1" dirty="0">
                <a:solidFill>
                  <a:srgbClr val="30519D"/>
                </a:solidFill>
              </a:rPr>
              <a:t>to shield </a:t>
            </a:r>
            <a:r>
              <a:rPr lang="en-US" sz="2000" dirty="0"/>
              <a:t>present BPMs in the entire Yellow ring and in Blue 2-12 sextant. </a:t>
            </a:r>
            <a:r>
              <a:rPr lang="en-US" sz="1600" dirty="0"/>
              <a:t>[279 BPMs]</a:t>
            </a:r>
          </a:p>
          <a:p>
            <a:pPr marL="342900" indent="-342900">
              <a:lnSpc>
                <a:spcPct val="120000"/>
              </a:lnSpc>
              <a:buFont typeface="+mj-lt"/>
              <a:buAutoNum type="arabicPeriod"/>
            </a:pPr>
            <a:r>
              <a:rPr lang="en-US" sz="2000" dirty="0"/>
              <a:t>Procure and test </a:t>
            </a:r>
            <a:r>
              <a:rPr lang="en-US" sz="2000" b="1" dirty="0">
                <a:solidFill>
                  <a:srgbClr val="30519D"/>
                </a:solidFill>
              </a:rPr>
              <a:t>new button BPMs </a:t>
            </a:r>
            <a:r>
              <a:rPr lang="en-US" sz="2000" dirty="0"/>
              <a:t>and produce BPM-bellows assemblies ready for the installation. </a:t>
            </a:r>
            <a:br>
              <a:rPr lang="en-US" sz="2000" dirty="0"/>
            </a:br>
            <a:r>
              <a:rPr lang="en-US" sz="1600" dirty="0"/>
              <a:t>[203 single plane and 76 dual plane BPMS. 710 cold SiO2 insulated cables.]</a:t>
            </a:r>
          </a:p>
          <a:p>
            <a:pPr marL="342900" indent="-342900">
              <a:lnSpc>
                <a:spcPct val="120000"/>
              </a:lnSpc>
              <a:buFont typeface="+mj-lt"/>
              <a:buAutoNum type="arabicPeriod"/>
            </a:pPr>
            <a:r>
              <a:rPr lang="en-US" sz="2000" dirty="0"/>
              <a:t>Upgrade </a:t>
            </a:r>
            <a:r>
              <a:rPr lang="en-US" sz="2000" b="1" dirty="0">
                <a:solidFill>
                  <a:srgbClr val="30519D"/>
                </a:solidFill>
              </a:rPr>
              <a:t>BPM electronics</a:t>
            </a:r>
            <a:r>
              <a:rPr lang="en-US" sz="2000" dirty="0"/>
              <a:t>: from old IFE to next generation V301 boards.</a:t>
            </a:r>
          </a:p>
        </p:txBody>
      </p:sp>
      <p:sp>
        <p:nvSpPr>
          <p:cNvPr id="4" name="Slide Number Placeholder 3"/>
          <p:cNvSpPr>
            <a:spLocks noGrp="1"/>
          </p:cNvSpPr>
          <p:nvPr>
            <p:ph type="sldNum" sz="quarter" idx="12"/>
          </p:nvPr>
        </p:nvSpPr>
        <p:spPr/>
        <p:txBody>
          <a:bodyPr/>
          <a:lstStyle/>
          <a:p>
            <a:fld id="{893C5830-40F3-F04E-B2E3-10E6672BA8FF}" type="slidenum">
              <a:rPr lang="en-US" smtClean="0"/>
              <a:pPr/>
              <a:t>11</a:t>
            </a:fld>
            <a:endParaRPr lang="en-US"/>
          </a:p>
        </p:txBody>
      </p:sp>
      <p:pic>
        <p:nvPicPr>
          <p:cNvPr id="6" name="Picture 5">
            <a:extLst>
              <a:ext uri="{FF2B5EF4-FFF2-40B4-BE49-F238E27FC236}">
                <a16:creationId xmlns:a16="http://schemas.microsoft.com/office/drawing/2014/main" id="{331CD75F-D3A8-BA40-94F2-6ED1862C52DD}"/>
              </a:ext>
            </a:extLst>
          </p:cNvPr>
          <p:cNvPicPr>
            <a:picLocks noChangeAspect="1"/>
          </p:cNvPicPr>
          <p:nvPr/>
        </p:nvPicPr>
        <p:blipFill rotWithShape="1">
          <a:blip r:embed="rId2"/>
          <a:srcRect b="14914"/>
          <a:stretch/>
        </p:blipFill>
        <p:spPr>
          <a:xfrm>
            <a:off x="4764319" y="4343543"/>
            <a:ext cx="3873071" cy="1908308"/>
          </a:xfrm>
          <a:prstGeom prst="rect">
            <a:avLst/>
          </a:prstGeom>
        </p:spPr>
      </p:pic>
      <p:pic>
        <p:nvPicPr>
          <p:cNvPr id="7" name="Picture 7">
            <a:extLst>
              <a:ext uri="{FF2B5EF4-FFF2-40B4-BE49-F238E27FC236}">
                <a16:creationId xmlns:a16="http://schemas.microsoft.com/office/drawing/2014/main" id="{4F801566-C26A-5241-BB59-0AA41E029C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2840" y="1258712"/>
            <a:ext cx="3566789" cy="2469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a:extLst>
              <a:ext uri="{FF2B5EF4-FFF2-40B4-BE49-F238E27FC236}">
                <a16:creationId xmlns:a16="http://schemas.microsoft.com/office/drawing/2014/main" id="{38BADA55-BDD4-F34E-94BC-7A15837C5D42}"/>
              </a:ext>
            </a:extLst>
          </p:cNvPr>
          <p:cNvSpPr txBox="1"/>
          <p:nvPr/>
        </p:nvSpPr>
        <p:spPr>
          <a:xfrm>
            <a:off x="4666506" y="3783367"/>
            <a:ext cx="4134594" cy="523220"/>
          </a:xfrm>
          <a:prstGeom prst="rect">
            <a:avLst/>
          </a:prstGeom>
          <a:noFill/>
        </p:spPr>
        <p:txBody>
          <a:bodyPr wrap="square" rtlCol="0">
            <a:spAutoFit/>
          </a:bodyPr>
          <a:lstStyle/>
          <a:p>
            <a:pPr algn="ctr"/>
            <a:r>
              <a:rPr lang="en-US" sz="1400" dirty="0">
                <a:latin typeface="Arial" panose="020B0604020202020204" pitchFamily="34" charset="0"/>
                <a:cs typeface="Arial" panose="020B0604020202020204" pitchFamily="34" charset="0"/>
              </a:rPr>
              <a:t>Existing stripline BPM (above) will be shielded;</a:t>
            </a:r>
          </a:p>
          <a:p>
            <a:pPr algn="ctr"/>
            <a:r>
              <a:rPr lang="en-US" sz="1400" dirty="0">
                <a:latin typeface="Arial" panose="020B0604020202020204" pitchFamily="34" charset="0"/>
                <a:cs typeface="Arial" panose="020B0604020202020204" pitchFamily="34" charset="0"/>
              </a:rPr>
              <a:t>button BPMs (below) will be installed adjacent</a:t>
            </a:r>
          </a:p>
        </p:txBody>
      </p:sp>
      <p:sp>
        <p:nvSpPr>
          <p:cNvPr id="9" name="TextBox 8">
            <a:extLst>
              <a:ext uri="{FF2B5EF4-FFF2-40B4-BE49-F238E27FC236}">
                <a16:creationId xmlns:a16="http://schemas.microsoft.com/office/drawing/2014/main" id="{CD491A96-7976-0643-99EE-6FB32112C3B3}"/>
              </a:ext>
            </a:extLst>
          </p:cNvPr>
          <p:cNvSpPr txBox="1"/>
          <p:nvPr/>
        </p:nvSpPr>
        <p:spPr>
          <a:xfrm>
            <a:off x="6686234" y="6425837"/>
            <a:ext cx="2063385"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David </a:t>
            </a:r>
            <a:r>
              <a:rPr lang="en-US" sz="1600" dirty="0" err="1">
                <a:latin typeface="Book Antiqua" panose="02040602050305030304" pitchFamily="18" charset="0"/>
                <a:cs typeface="Apple Chancery" panose="03020702040506060504" pitchFamily="66" charset="-79"/>
              </a:rPr>
              <a:t>Gassner</a:t>
            </a:r>
            <a:endParaRPr lang="en-US" sz="1600" dirty="0">
              <a:latin typeface="Book Antiqua" panose="02040602050305030304" pitchFamily="18" charset="0"/>
              <a:cs typeface="Apple Chancery" panose="03020702040506060504" pitchFamily="66" charset="-79"/>
            </a:endParaRPr>
          </a:p>
        </p:txBody>
      </p:sp>
    </p:spTree>
    <p:extLst>
      <p:ext uri="{BB962C8B-B14F-4D97-AF65-F5344CB8AC3E}">
        <p14:creationId xmlns:p14="http://schemas.microsoft.com/office/powerpoint/2010/main" val="2201917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12</a:t>
            </a:fld>
            <a:endParaRPr lang="en-US"/>
          </a:p>
        </p:txBody>
      </p:sp>
      <p:sp>
        <p:nvSpPr>
          <p:cNvPr id="7" name="TextBox 6">
            <a:extLst>
              <a:ext uri="{FF2B5EF4-FFF2-40B4-BE49-F238E27FC236}">
                <a16:creationId xmlns:a16="http://schemas.microsoft.com/office/drawing/2014/main" id="{B08B0463-CC23-2E42-BC20-1756C917263E}"/>
              </a:ext>
            </a:extLst>
          </p:cNvPr>
          <p:cNvSpPr txBox="1"/>
          <p:nvPr/>
        </p:nvSpPr>
        <p:spPr>
          <a:xfrm>
            <a:off x="5105480" y="6420673"/>
            <a:ext cx="3692036"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David </a:t>
            </a:r>
            <a:r>
              <a:rPr lang="en-US" sz="1600" dirty="0" err="1">
                <a:latin typeface="Book Antiqua" panose="02040602050305030304" pitchFamily="18" charset="0"/>
                <a:cs typeface="Apple Chancery" panose="03020702040506060504" pitchFamily="66" charset="-79"/>
              </a:rPr>
              <a:t>Gassner</a:t>
            </a:r>
            <a:r>
              <a:rPr lang="en-US" sz="1600" dirty="0">
                <a:latin typeface="Book Antiqua" panose="02040602050305030304" pitchFamily="18" charset="0"/>
                <a:cs typeface="Apple Chancery" panose="03020702040506060504" pitchFamily="66" charset="-79"/>
              </a:rPr>
              <a:t> + Angelika Drees</a:t>
            </a:r>
          </a:p>
        </p:txBody>
      </p:sp>
      <p:sp>
        <p:nvSpPr>
          <p:cNvPr id="9" name="Title 1">
            <a:extLst>
              <a:ext uri="{FF2B5EF4-FFF2-40B4-BE49-F238E27FC236}">
                <a16:creationId xmlns:a16="http://schemas.microsoft.com/office/drawing/2014/main" id="{3DD9DBA8-26D7-3147-93BE-7F7585CE0E4E}"/>
              </a:ext>
            </a:extLst>
          </p:cNvPr>
          <p:cNvSpPr>
            <a:spLocks noGrp="1"/>
          </p:cNvSpPr>
          <p:nvPr>
            <p:ph type="title"/>
          </p:nvPr>
        </p:nvSpPr>
        <p:spPr>
          <a:xfrm>
            <a:off x="257840" y="0"/>
            <a:ext cx="8886160" cy="1325563"/>
          </a:xfrm>
        </p:spPr>
        <p:txBody>
          <a:bodyPr>
            <a:normAutofit/>
          </a:bodyPr>
          <a:lstStyle/>
          <a:p>
            <a:pPr algn="ctr"/>
            <a:r>
              <a:rPr lang="en-US" sz="4000" dirty="0">
                <a:latin typeface="Calibri"/>
              </a:rPr>
              <a:t>Beam Instrumentation Upgrade                 for High Beam Current</a:t>
            </a:r>
            <a:endParaRPr lang="en-US" sz="4000" dirty="0"/>
          </a:p>
        </p:txBody>
      </p:sp>
      <p:sp>
        <p:nvSpPr>
          <p:cNvPr id="10" name="TextBox 9">
            <a:extLst>
              <a:ext uri="{FF2B5EF4-FFF2-40B4-BE49-F238E27FC236}">
                <a16:creationId xmlns:a16="http://schemas.microsoft.com/office/drawing/2014/main" id="{54614E0D-9CC5-B043-8922-1B8E2BA0DD41}"/>
              </a:ext>
            </a:extLst>
          </p:cNvPr>
          <p:cNvSpPr txBox="1"/>
          <p:nvPr/>
        </p:nvSpPr>
        <p:spPr>
          <a:xfrm>
            <a:off x="346484" y="1680210"/>
            <a:ext cx="8451032" cy="4385816"/>
          </a:xfrm>
          <a:prstGeom prst="rect">
            <a:avLst/>
          </a:prstGeom>
          <a:solidFill>
            <a:srgbClr val="FFB200"/>
          </a:solidFill>
        </p:spPr>
        <p:txBody>
          <a:bodyPr wrap="square" rtlCol="0">
            <a:spAutoFit/>
          </a:bodyPr>
          <a:lstStyle/>
          <a:p>
            <a:pPr>
              <a:lnSpc>
                <a:spcPct val="150000"/>
              </a:lnSpc>
            </a:pPr>
            <a:r>
              <a:rPr lang="en-US" b="1" dirty="0">
                <a:latin typeface="Arial" panose="020B0604020202020204" pitchFamily="34" charset="0"/>
                <a:cs typeface="Arial" panose="020B0604020202020204" pitchFamily="34" charset="0"/>
              </a:rPr>
              <a:t>Other instrumentation upgrades:</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Instrumentation for the new hadron injection transfer line </a:t>
            </a:r>
            <a:r>
              <a:rPr lang="en-US" dirty="0">
                <a:latin typeface="Arial" panose="020B0604020202020204" pitchFamily="34" charset="0"/>
                <a:cs typeface="Arial" panose="020B0604020202020204" pitchFamily="34" charset="0"/>
              </a:rPr>
              <a:t>(IR6 to IR4):                              2 Current transformers, 6 Profile Monitors, 6 BPMs, 10 BLMs</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Wall Current Monitor </a:t>
            </a:r>
            <a:r>
              <a:rPr lang="en-US" dirty="0">
                <a:latin typeface="Arial" panose="020B0604020202020204" pitchFamily="34" charset="0"/>
                <a:cs typeface="Arial" panose="020B0604020202020204" pitchFamily="34" charset="0"/>
              </a:rPr>
              <a:t>- replace by a wider band electro-optical WCM pick-up that can resolve the 6 cm rms (150ps) proton bunch length </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Ionization Profile Monitors </a:t>
            </a:r>
            <a:r>
              <a:rPr lang="en-US" dirty="0">
                <a:latin typeface="Arial" panose="020B0604020202020204" pitchFamily="34" charset="0"/>
                <a:cs typeface="Arial" panose="020B0604020202020204" pitchFamily="34" charset="0"/>
              </a:rPr>
              <a:t>(includes higher voltage bias to improve performance)</a:t>
            </a:r>
          </a:p>
          <a:p>
            <a:pPr marL="342900" indent="-342900">
              <a:buClr>
                <a:srgbClr val="30519D"/>
              </a:buClr>
              <a:buFont typeface="Wingdings" pitchFamily="2" charset="2"/>
              <a:buChar char="§"/>
            </a:pPr>
            <a:r>
              <a:rPr lang="en-US" dirty="0">
                <a:latin typeface="Arial" panose="020B0604020202020204" pitchFamily="34" charset="0"/>
                <a:cs typeface="Arial" panose="020B0604020202020204" pitchFamily="34" charset="0"/>
              </a:rPr>
              <a:t>Multi-use </a:t>
            </a:r>
            <a:r>
              <a:rPr lang="en-US" b="1" dirty="0" err="1">
                <a:solidFill>
                  <a:srgbClr val="30519D"/>
                </a:solidFill>
                <a:latin typeface="Arial" panose="020B0604020202020204" pitchFamily="34" charset="0"/>
                <a:cs typeface="Arial" panose="020B0604020202020204" pitchFamily="34" charset="0"/>
              </a:rPr>
              <a:t>Stripline</a:t>
            </a:r>
            <a:r>
              <a:rPr lang="en-US" b="1" dirty="0">
                <a:solidFill>
                  <a:srgbClr val="30519D"/>
                </a:solidFill>
                <a:latin typeface="Arial" panose="020B0604020202020204" pitchFamily="34" charset="0"/>
                <a:cs typeface="Arial" panose="020B0604020202020204" pitchFamily="34" charset="0"/>
              </a:rPr>
              <a:t> kickers</a:t>
            </a:r>
            <a:r>
              <a:rPr lang="en-US" dirty="0">
                <a:latin typeface="Arial" panose="020B0604020202020204" pitchFamily="34" charset="0"/>
                <a:cs typeface="Arial" panose="020B0604020202020204" pitchFamily="34" charset="0"/>
              </a:rPr>
              <a:t>: H &amp; V Tune meter kicker, Longitudinal damper, Injection damper, Gap cleaner</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Base-band Tune system </a:t>
            </a:r>
            <a:r>
              <a:rPr lang="en-US" dirty="0">
                <a:latin typeface="Arial" panose="020B0604020202020204" pitchFamily="34" charset="0"/>
                <a:cs typeface="Arial" panose="020B0604020202020204" pitchFamily="34" charset="0"/>
              </a:rPr>
              <a:t>(BBQ)</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HF Schottky and LF Schottky</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Collimators</a:t>
            </a:r>
          </a:p>
          <a:p>
            <a:pPr marL="342900" indent="-34290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Head-Tail Pick-up</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All upgraded hadron ring beamline components include </a:t>
            </a:r>
            <a:r>
              <a:rPr lang="en-US" b="1" dirty="0">
                <a:solidFill>
                  <a:srgbClr val="30519D"/>
                </a:solidFill>
                <a:latin typeface="Arial" panose="020B0604020202020204" pitchFamily="34" charset="0"/>
                <a:cs typeface="Arial" panose="020B0604020202020204" pitchFamily="34" charset="0"/>
              </a:rPr>
              <a:t>improved impedance</a:t>
            </a:r>
            <a:r>
              <a:rPr lang="en-US"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05542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62E4DF7C-E573-8948-8522-970F91A9C465}"/>
              </a:ext>
            </a:extLst>
          </p:cNvPr>
          <p:cNvGrpSpPr>
            <a:grpSpLocks noChangeAspect="1"/>
          </p:cNvGrpSpPr>
          <p:nvPr/>
        </p:nvGrpSpPr>
        <p:grpSpPr>
          <a:xfrm>
            <a:off x="5029200" y="3548761"/>
            <a:ext cx="4114800" cy="2315722"/>
            <a:chOff x="4067104" y="1191779"/>
            <a:chExt cx="5076896" cy="2857164"/>
          </a:xfrm>
        </p:grpSpPr>
        <p:pic>
          <p:nvPicPr>
            <p:cNvPr id="18" name="Picture 17" descr="A picture containing racket, sport, game, indoor&#10;&#10;Description automatically generated">
              <a:extLst>
                <a:ext uri="{FF2B5EF4-FFF2-40B4-BE49-F238E27FC236}">
                  <a16:creationId xmlns:a16="http://schemas.microsoft.com/office/drawing/2014/main" id="{A82F2AAC-4992-1B46-B17C-89C482BBA55E}"/>
                </a:ext>
              </a:extLst>
            </p:cNvPr>
            <p:cNvPicPr>
              <a:picLocks noChangeAspect="1"/>
            </p:cNvPicPr>
            <p:nvPr/>
          </p:nvPicPr>
          <p:blipFill>
            <a:blip r:embed="rId3"/>
            <a:stretch>
              <a:fillRect/>
            </a:stretch>
          </p:blipFill>
          <p:spPr>
            <a:xfrm>
              <a:off x="4067104" y="1191779"/>
              <a:ext cx="5076896" cy="2857164"/>
            </a:xfrm>
            <a:prstGeom prst="rect">
              <a:avLst/>
            </a:prstGeom>
          </p:spPr>
        </p:pic>
        <p:sp>
          <p:nvSpPr>
            <p:cNvPr id="21" name="TextBox 20">
              <a:extLst>
                <a:ext uri="{FF2B5EF4-FFF2-40B4-BE49-F238E27FC236}">
                  <a16:creationId xmlns:a16="http://schemas.microsoft.com/office/drawing/2014/main" id="{BB1C903C-4CF9-D949-BCE4-64843B37BAB4}"/>
                </a:ext>
              </a:extLst>
            </p:cNvPr>
            <p:cNvSpPr txBox="1"/>
            <p:nvPr/>
          </p:nvSpPr>
          <p:spPr>
            <a:xfrm>
              <a:off x="6454950" y="1830423"/>
              <a:ext cx="543739" cy="369332"/>
            </a:xfrm>
            <a:prstGeom prst="rect">
              <a:avLst/>
            </a:prstGeom>
            <a:noFill/>
          </p:spPr>
          <p:txBody>
            <a:bodyPr wrap="none" rtlCol="0">
              <a:spAutoFit/>
            </a:bodyPr>
            <a:lstStyle/>
            <a:p>
              <a:r>
                <a:rPr lang="en-US" b="1" dirty="0">
                  <a:latin typeface="Avenir Book" panose="02000503020000020003" pitchFamily="2" charset="0"/>
                </a:rPr>
                <a:t>EIC</a:t>
              </a:r>
            </a:p>
          </p:txBody>
        </p:sp>
      </p:grpSp>
      <p:sp>
        <p:nvSpPr>
          <p:cNvPr id="2" name="Title 1"/>
          <p:cNvSpPr>
            <a:spLocks noGrp="1"/>
          </p:cNvSpPr>
          <p:nvPr>
            <p:ph type="title"/>
          </p:nvPr>
        </p:nvSpPr>
        <p:spPr>
          <a:xfrm>
            <a:off x="628650" y="0"/>
            <a:ext cx="7886700" cy="1325563"/>
          </a:xfrm>
        </p:spPr>
        <p:txBody>
          <a:bodyPr/>
          <a:lstStyle/>
          <a:p>
            <a:pPr algn="ctr"/>
            <a:r>
              <a:rPr lang="en-US" dirty="0">
                <a:latin typeface="Calibri"/>
              </a:rPr>
              <a:t>Strong Hadron Cooling </a:t>
            </a:r>
            <a:br>
              <a:rPr lang="en-US" dirty="0">
                <a:latin typeface="Calibri"/>
              </a:rPr>
            </a:br>
            <a:r>
              <a:rPr lang="en-US" dirty="0">
                <a:latin typeface="Calibri"/>
              </a:rPr>
              <a:t>for High Luminosity</a:t>
            </a:r>
            <a:endParaRPr lang="en-US" dirty="0"/>
          </a:p>
        </p:txBody>
      </p:sp>
      <p:sp>
        <p:nvSpPr>
          <p:cNvPr id="4" name="Slide Number Placeholder 3">
            <a:extLst>
              <a:ext uri="{FF2B5EF4-FFF2-40B4-BE49-F238E27FC236}">
                <a16:creationId xmlns:a16="http://schemas.microsoft.com/office/drawing/2014/main" id="{F7A9A0F8-CBFB-4647-B377-12628B6A3C58}"/>
              </a:ext>
            </a:extLst>
          </p:cNvPr>
          <p:cNvSpPr>
            <a:spLocks noGrp="1"/>
          </p:cNvSpPr>
          <p:nvPr>
            <p:ph type="sldNum" sz="quarter" idx="12"/>
          </p:nvPr>
        </p:nvSpPr>
        <p:spPr/>
        <p:txBody>
          <a:bodyPr/>
          <a:lstStyle/>
          <a:p>
            <a:fld id="{893C5830-40F3-F04E-B2E3-10E6672BA8FF}" type="slidenum">
              <a:rPr lang="en-US" smtClean="0"/>
              <a:t>13</a:t>
            </a:fld>
            <a:endParaRPr lang="en-US" dirty="0"/>
          </a:p>
        </p:txBody>
      </p:sp>
      <p:sp>
        <p:nvSpPr>
          <p:cNvPr id="9" name="TextBox 8">
            <a:extLst>
              <a:ext uri="{FF2B5EF4-FFF2-40B4-BE49-F238E27FC236}">
                <a16:creationId xmlns:a16="http://schemas.microsoft.com/office/drawing/2014/main" id="{5AC74420-775E-5F4B-A9E5-BBD303AA9AD3}"/>
              </a:ext>
            </a:extLst>
          </p:cNvPr>
          <p:cNvSpPr txBox="1"/>
          <p:nvPr/>
        </p:nvSpPr>
        <p:spPr>
          <a:xfrm>
            <a:off x="6802975" y="6090981"/>
            <a:ext cx="1989647"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a:t>
            </a:r>
            <a:r>
              <a:rPr lang="en-US" sz="1600" dirty="0" err="1">
                <a:latin typeface="Book Antiqua" panose="02040602050305030304" pitchFamily="18" charset="0"/>
                <a:cs typeface="Apple Chancery" panose="03020702040506060504" pitchFamily="66" charset="-79"/>
              </a:rPr>
              <a:t>Erdong</a:t>
            </a:r>
            <a:r>
              <a:rPr lang="en-US" sz="1600" dirty="0">
                <a:latin typeface="Book Antiqua" panose="02040602050305030304" pitchFamily="18" charset="0"/>
                <a:cs typeface="Apple Chancery" panose="03020702040506060504" pitchFamily="66" charset="-79"/>
              </a:rPr>
              <a:t> Wang</a:t>
            </a:r>
          </a:p>
        </p:txBody>
      </p:sp>
      <p:sp>
        <p:nvSpPr>
          <p:cNvPr id="8" name="Rectangle 7">
            <a:extLst>
              <a:ext uri="{FF2B5EF4-FFF2-40B4-BE49-F238E27FC236}">
                <a16:creationId xmlns:a16="http://schemas.microsoft.com/office/drawing/2014/main" id="{7200AE52-5E49-9446-95F0-AADCA626B856}"/>
              </a:ext>
            </a:extLst>
          </p:cNvPr>
          <p:cNvSpPr/>
          <p:nvPr/>
        </p:nvSpPr>
        <p:spPr>
          <a:xfrm>
            <a:off x="384576" y="1397675"/>
            <a:ext cx="8645124" cy="1338828"/>
          </a:xfrm>
          <a:prstGeom prst="rect">
            <a:avLst/>
          </a:prstGeom>
        </p:spPr>
        <p:txBody>
          <a:bodyPr wrap="square">
            <a:spAutoFit/>
          </a:bodyPr>
          <a:lstStyle/>
          <a:p>
            <a:pPr>
              <a:lnSpc>
                <a:spcPct val="150000"/>
              </a:lnSpc>
            </a:pPr>
            <a:r>
              <a:rPr lang="en-US" dirty="0">
                <a:latin typeface="Arial" panose="020B0604020202020204" pitchFamily="34" charset="0"/>
                <a:cs typeface="Arial" panose="020B0604020202020204" pitchFamily="34" charset="0"/>
              </a:rPr>
              <a:t>High </a:t>
            </a:r>
            <a:r>
              <a:rPr lang="en-US" dirty="0" err="1">
                <a:latin typeface="Arial" panose="020B0604020202020204" pitchFamily="34" charset="0"/>
                <a:cs typeface="Arial" panose="020B0604020202020204" pitchFamily="34" charset="0"/>
              </a:rPr>
              <a:t>lumi</a:t>
            </a:r>
            <a:r>
              <a:rPr lang="en-US" dirty="0">
                <a:latin typeface="Arial" panose="020B0604020202020204" pitchFamily="34" charset="0"/>
                <a:cs typeface="Arial" panose="020B0604020202020204" pitchFamily="34" charset="0"/>
              </a:rPr>
              <a:t> requires small beam size </a:t>
            </a:r>
            <a:r>
              <a:rPr lang="en-US" u="sng" dirty="0">
                <a:latin typeface="Arial" panose="020B0604020202020204" pitchFamily="34" charset="0"/>
                <a:cs typeface="Arial" panose="020B0604020202020204" pitchFamily="34" charset="0"/>
              </a:rPr>
              <a:t>and</a:t>
            </a:r>
            <a:r>
              <a:rPr lang="en-US" dirty="0">
                <a:latin typeface="Arial" panose="020B0604020202020204" pitchFamily="34" charset="0"/>
                <a:cs typeface="Arial" panose="020B0604020202020204" pitchFamily="34" charset="0"/>
              </a:rPr>
              <a:t> small beam size requires small emittance. </a:t>
            </a:r>
          </a:p>
          <a:p>
            <a:r>
              <a:rPr lang="en-US" dirty="0">
                <a:latin typeface="Arial" panose="020B0604020202020204" pitchFamily="34" charset="0"/>
                <a:cs typeface="Arial" panose="020B0604020202020204" pitchFamily="34" charset="0"/>
              </a:rPr>
              <a:t>Reduction of the hadron beam emittance beyond what can be naturally provided, particularly a strongly reduced vertical emittance, is needed to reach the EIC luminosity goal of </a:t>
            </a:r>
            <a:r>
              <a:rPr lang="en-US" b="1" dirty="0">
                <a:latin typeface="Arial" panose="020B0604020202020204" pitchFamily="34" charset="0"/>
                <a:cs typeface="Arial" panose="020B0604020202020204" pitchFamily="34" charset="0"/>
              </a:rPr>
              <a:t> L = 10</a:t>
            </a:r>
            <a:r>
              <a:rPr lang="en-US" b="1" baseline="30000" dirty="0">
                <a:latin typeface="Arial" panose="020B0604020202020204" pitchFamily="34" charset="0"/>
                <a:cs typeface="Arial" panose="020B0604020202020204" pitchFamily="34" charset="0"/>
              </a:rPr>
              <a:t>34</a:t>
            </a:r>
            <a:r>
              <a:rPr lang="en-US" b="1" dirty="0">
                <a:latin typeface="Arial" panose="020B0604020202020204" pitchFamily="34" charset="0"/>
                <a:cs typeface="Arial" panose="020B0604020202020204" pitchFamily="34" charset="0"/>
              </a:rPr>
              <a:t>cm</a:t>
            </a:r>
            <a:r>
              <a:rPr lang="en-US" b="1" baseline="30000" dirty="0">
                <a:latin typeface="Arial" panose="020B0604020202020204" pitchFamily="34" charset="0"/>
                <a:cs typeface="Arial" panose="020B0604020202020204" pitchFamily="34" charset="0"/>
              </a:rPr>
              <a:t>-2</a:t>
            </a:r>
            <a:r>
              <a:rPr lang="en-US" b="1" dirty="0">
                <a:latin typeface="Arial" panose="020B0604020202020204" pitchFamily="34" charset="0"/>
                <a:cs typeface="Arial" panose="020B0604020202020204" pitchFamily="34" charset="0"/>
              </a:rPr>
              <a:t>s</a:t>
            </a:r>
            <a:r>
              <a:rPr lang="en-US" b="1" baseline="30000" dirty="0">
                <a:latin typeface="Arial" panose="020B0604020202020204" pitchFamily="34" charset="0"/>
                <a:cs typeface="Arial" panose="020B0604020202020204" pitchFamily="34" charset="0"/>
              </a:rPr>
              <a:t>-1</a:t>
            </a:r>
          </a:p>
        </p:txBody>
      </p:sp>
      <p:graphicFrame>
        <p:nvGraphicFramePr>
          <p:cNvPr id="20" name="Table 19">
            <a:extLst>
              <a:ext uri="{FF2B5EF4-FFF2-40B4-BE49-F238E27FC236}">
                <a16:creationId xmlns:a16="http://schemas.microsoft.com/office/drawing/2014/main" id="{FAECADA2-FDD9-C84D-9767-FA61509A55F7}"/>
              </a:ext>
            </a:extLst>
          </p:cNvPr>
          <p:cNvGraphicFramePr>
            <a:graphicFrameLocks noGrp="1"/>
          </p:cNvGraphicFramePr>
          <p:nvPr>
            <p:extLst>
              <p:ext uri="{D42A27DB-BD31-4B8C-83A1-F6EECF244321}">
                <p14:modId xmlns:p14="http://schemas.microsoft.com/office/powerpoint/2010/main" val="2923614886"/>
              </p:ext>
            </p:extLst>
          </p:nvPr>
        </p:nvGraphicFramePr>
        <p:xfrm>
          <a:off x="384576" y="3516630"/>
          <a:ext cx="4781784" cy="2255520"/>
        </p:xfrm>
        <a:graphic>
          <a:graphicData uri="http://schemas.openxmlformats.org/drawingml/2006/table">
            <a:tbl>
              <a:tblPr firstRow="1" bandRow="1">
                <a:tableStyleId>{5C22544A-7EE6-4342-B048-85BDC9FD1C3A}</a:tableStyleId>
              </a:tblPr>
              <a:tblGrid>
                <a:gridCol w="3671822">
                  <a:extLst>
                    <a:ext uri="{9D8B030D-6E8A-4147-A177-3AD203B41FA5}">
                      <a16:colId xmlns:a16="http://schemas.microsoft.com/office/drawing/2014/main" val="1255667757"/>
                    </a:ext>
                  </a:extLst>
                </a:gridCol>
                <a:gridCol w="1109962">
                  <a:extLst>
                    <a:ext uri="{9D8B030D-6E8A-4147-A177-3AD203B41FA5}">
                      <a16:colId xmlns:a16="http://schemas.microsoft.com/office/drawing/2014/main" val="272803869"/>
                    </a:ext>
                  </a:extLst>
                </a:gridCol>
              </a:tblGrid>
              <a:tr h="278130">
                <a:tc>
                  <a:txBody>
                    <a:bodyPr/>
                    <a:lstStyle/>
                    <a:p>
                      <a:r>
                        <a:rPr lang="en-US" sz="1400" b="0" i="0" dirty="0">
                          <a:latin typeface="Arial" panose="020B0604020202020204" pitchFamily="34" charset="0"/>
                          <a:cs typeface="Arial" panose="020B0604020202020204" pitchFamily="34" charset="0"/>
                        </a:rPr>
                        <a:t>E-Cooler Parameters</a:t>
                      </a:r>
                    </a:p>
                  </a:txBody>
                  <a:tcPr marL="68580" marR="68580" marT="34290" marB="34290">
                    <a:solidFill>
                      <a:srgbClr val="2C415B"/>
                    </a:solidFill>
                  </a:tcPr>
                </a:tc>
                <a:tc>
                  <a:txBody>
                    <a:bodyPr/>
                    <a:lstStyle/>
                    <a:p>
                      <a:pPr algn="ctr"/>
                      <a:r>
                        <a:rPr lang="en-US" altLang="zh-CN" sz="1400" b="0" i="0" dirty="0">
                          <a:latin typeface="Arial" panose="020B0604020202020204" pitchFamily="34" charset="0"/>
                          <a:cs typeface="Arial" panose="020B0604020202020204" pitchFamily="34" charset="0"/>
                        </a:rPr>
                        <a:t>Value</a:t>
                      </a:r>
                      <a:endParaRPr lang="en-US" sz="1400" b="0" i="0" dirty="0">
                        <a:latin typeface="Arial" panose="020B0604020202020204" pitchFamily="34" charset="0"/>
                        <a:cs typeface="Arial" panose="020B0604020202020204" pitchFamily="34" charset="0"/>
                      </a:endParaRPr>
                    </a:p>
                  </a:txBody>
                  <a:tcPr marL="68580" marR="68580" marT="34290" marB="34290">
                    <a:solidFill>
                      <a:srgbClr val="2C415B"/>
                    </a:solidFill>
                  </a:tcPr>
                </a:tc>
                <a:extLst>
                  <a:ext uri="{0D108BD9-81ED-4DB2-BD59-A6C34878D82A}">
                    <a16:rowId xmlns:a16="http://schemas.microsoft.com/office/drawing/2014/main" val="1688800476"/>
                  </a:ext>
                </a:extLst>
              </a:tr>
              <a:tr h="278130">
                <a:tc>
                  <a:txBody>
                    <a:bodyPr/>
                    <a:lstStyle/>
                    <a:p>
                      <a:r>
                        <a:rPr lang="en-US" altLang="zh-CN" sz="1400" b="0" i="0" dirty="0">
                          <a:solidFill>
                            <a:schemeClr val="bg1"/>
                          </a:solidFill>
                          <a:latin typeface="Arial" panose="020B0604020202020204" pitchFamily="34" charset="0"/>
                          <a:cs typeface="Arial" panose="020B0604020202020204" pitchFamily="34" charset="0"/>
                        </a:rPr>
                        <a:t>e-beam</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energy</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[MeV]</a:t>
                      </a:r>
                      <a:endParaRPr lang="en-US" sz="1400" b="0" i="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150</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solidFill>
                      <a:srgbClr val="CFD5EA"/>
                    </a:solidFill>
                  </a:tcPr>
                </a:tc>
                <a:extLst>
                  <a:ext uri="{0D108BD9-81ED-4DB2-BD59-A6C34878D82A}">
                    <a16:rowId xmlns:a16="http://schemas.microsoft.com/office/drawing/2014/main" val="2920566092"/>
                  </a:ext>
                </a:extLst>
              </a:tr>
              <a:tr h="278130">
                <a:tc>
                  <a:txBody>
                    <a:bodyPr/>
                    <a:lstStyle/>
                    <a:p>
                      <a:r>
                        <a:rPr lang="en-US" altLang="zh-CN" sz="1400" b="0" i="0" dirty="0">
                          <a:solidFill>
                            <a:schemeClr val="bg1"/>
                          </a:solidFill>
                          <a:latin typeface="Arial" panose="020B0604020202020204" pitchFamily="34" charset="0"/>
                          <a:cs typeface="Arial" panose="020B0604020202020204" pitchFamily="34" charset="0"/>
                        </a:rPr>
                        <a:t>e-beam</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normalized</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emittance</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[mm-</a:t>
                      </a:r>
                      <a:r>
                        <a:rPr lang="en-US" altLang="zh-CN" sz="1400" b="0" i="0" dirty="0" err="1">
                          <a:solidFill>
                            <a:schemeClr val="bg1"/>
                          </a:solidFill>
                          <a:latin typeface="Arial" panose="020B0604020202020204" pitchFamily="34" charset="0"/>
                          <a:cs typeface="Arial" panose="020B0604020202020204" pitchFamily="34" charset="0"/>
                        </a:rPr>
                        <a:t>mrad</a:t>
                      </a:r>
                      <a:r>
                        <a:rPr lang="en-US" altLang="zh-CN" sz="1400" b="0" i="0" dirty="0">
                          <a:solidFill>
                            <a:schemeClr val="bg1"/>
                          </a:solidFill>
                          <a:latin typeface="Arial" panose="020B0604020202020204" pitchFamily="34" charset="0"/>
                          <a:cs typeface="Arial" panose="020B0604020202020204" pitchFamily="34" charset="0"/>
                        </a:rPr>
                        <a:t>]</a:t>
                      </a:r>
                      <a:endParaRPr lang="en-US" sz="1400" b="0" i="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2.8</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572712834"/>
                  </a:ext>
                </a:extLst>
              </a:tr>
              <a:tr h="278130">
                <a:tc>
                  <a:txBody>
                    <a:bodyPr/>
                    <a:lstStyle/>
                    <a:p>
                      <a:r>
                        <a:rPr lang="en-US" altLang="zh-CN" sz="1400" b="0" i="0" dirty="0">
                          <a:solidFill>
                            <a:schemeClr val="bg1"/>
                          </a:solidFill>
                          <a:latin typeface="Arial" panose="020B0604020202020204" pitchFamily="34" charset="0"/>
                          <a:cs typeface="Arial" panose="020B0604020202020204" pitchFamily="34" charset="0"/>
                        </a:rPr>
                        <a:t>e-beam</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energy</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spread</a:t>
                      </a:r>
                      <a:endParaRPr lang="en-US" sz="1400" b="0" i="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10</a:t>
                      </a:r>
                      <a:r>
                        <a:rPr lang="en-US" altLang="zh-CN" sz="1400" b="0" i="0" baseline="30000" dirty="0">
                          <a:solidFill>
                            <a:schemeClr val="tx1"/>
                          </a:solidFill>
                          <a:latin typeface="Arial" panose="020B0604020202020204" pitchFamily="34" charset="0"/>
                          <a:cs typeface="Arial" panose="020B0604020202020204" pitchFamily="34" charset="0"/>
                        </a:rPr>
                        <a:t>-4</a:t>
                      </a:r>
                      <a:endParaRPr lang="en-US" sz="1400" b="0" i="0" baseline="3000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1797800798"/>
                  </a:ext>
                </a:extLst>
              </a:tr>
              <a:tr h="278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0" i="0" dirty="0">
                          <a:solidFill>
                            <a:schemeClr val="bg1"/>
                          </a:solidFill>
                          <a:latin typeface="Arial" panose="020B0604020202020204" pitchFamily="34" charset="0"/>
                          <a:cs typeface="Arial" panose="020B0604020202020204" pitchFamily="34" charset="0"/>
                        </a:rPr>
                        <a:t>RMS</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beam</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size[mm]</a:t>
                      </a:r>
                      <a:endParaRPr lang="en-US" sz="1400" b="0" i="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0.7</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29056539"/>
                  </a:ext>
                </a:extLst>
              </a:tr>
              <a:tr h="278130">
                <a:tc>
                  <a:txBody>
                    <a:bodyPr/>
                    <a:lstStyle/>
                    <a:p>
                      <a:r>
                        <a:rPr lang="en-US" altLang="zh-CN" sz="1400" b="0" i="0" dirty="0">
                          <a:solidFill>
                            <a:schemeClr val="bg1"/>
                          </a:solidFill>
                          <a:latin typeface="Arial" panose="020B0604020202020204" pitchFamily="34" charset="0"/>
                          <a:cs typeface="Arial" panose="020B0604020202020204" pitchFamily="34" charset="0"/>
                        </a:rPr>
                        <a:t>Average</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electron</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beam</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current</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[mA]</a:t>
                      </a:r>
                      <a:endParaRPr lang="en-US" sz="1400" b="0" i="0" baseline="-2500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120</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817279134"/>
                  </a:ext>
                </a:extLst>
              </a:tr>
              <a:tr h="2781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0" i="0" baseline="0" dirty="0">
                          <a:solidFill>
                            <a:schemeClr val="bg1"/>
                          </a:solidFill>
                          <a:latin typeface="Arial" panose="020B0604020202020204" pitchFamily="34" charset="0"/>
                          <a:cs typeface="Arial" panose="020B0604020202020204" pitchFamily="34" charset="0"/>
                        </a:rPr>
                        <a:t>e-beam</a:t>
                      </a:r>
                      <a:r>
                        <a:rPr lang="zh-CN" altLang="en-US" sz="1400" b="0" i="0" baseline="0" dirty="0">
                          <a:solidFill>
                            <a:schemeClr val="bg1"/>
                          </a:solidFill>
                          <a:latin typeface="Arial" panose="020B0604020202020204" pitchFamily="34" charset="0"/>
                          <a:cs typeface="Arial" panose="020B0604020202020204" pitchFamily="34" charset="0"/>
                        </a:rPr>
                        <a:t> </a:t>
                      </a:r>
                      <a:r>
                        <a:rPr lang="en-US" altLang="zh-CN" sz="1400" b="0" i="0" baseline="0" dirty="0">
                          <a:solidFill>
                            <a:schemeClr val="bg1"/>
                          </a:solidFill>
                          <a:latin typeface="Arial" panose="020B0604020202020204" pitchFamily="34" charset="0"/>
                          <a:cs typeface="Arial" panose="020B0604020202020204" pitchFamily="34" charset="0"/>
                        </a:rPr>
                        <a:t>bunch</a:t>
                      </a:r>
                      <a:r>
                        <a:rPr lang="zh-CN" altLang="en-US" sz="1400" b="0" i="0" baseline="0" dirty="0">
                          <a:solidFill>
                            <a:schemeClr val="bg1"/>
                          </a:solidFill>
                          <a:latin typeface="Arial" panose="020B0604020202020204" pitchFamily="34" charset="0"/>
                          <a:cs typeface="Arial" panose="020B0604020202020204" pitchFamily="34" charset="0"/>
                        </a:rPr>
                        <a:t> </a:t>
                      </a:r>
                      <a:r>
                        <a:rPr lang="en-US" altLang="zh-CN" sz="1400" b="0" i="0" baseline="0" dirty="0">
                          <a:solidFill>
                            <a:schemeClr val="bg1"/>
                          </a:solidFill>
                          <a:latin typeface="Arial" panose="020B0604020202020204" pitchFamily="34" charset="0"/>
                          <a:cs typeface="Arial" panose="020B0604020202020204" pitchFamily="34" charset="0"/>
                        </a:rPr>
                        <a:t>charge</a:t>
                      </a:r>
                      <a:r>
                        <a:rPr lang="zh-CN" altLang="en-US" sz="1400" b="0" i="0" baseline="0" dirty="0">
                          <a:solidFill>
                            <a:schemeClr val="bg1"/>
                          </a:solidFill>
                          <a:latin typeface="Arial" panose="020B0604020202020204" pitchFamily="34" charset="0"/>
                          <a:cs typeface="Arial" panose="020B0604020202020204" pitchFamily="34" charset="0"/>
                        </a:rPr>
                        <a:t> </a:t>
                      </a:r>
                      <a:r>
                        <a:rPr lang="en-US" altLang="zh-CN" sz="1400" b="0" i="0" baseline="0" dirty="0">
                          <a:solidFill>
                            <a:schemeClr val="bg1"/>
                          </a:solidFill>
                          <a:latin typeface="Arial" panose="020B0604020202020204" pitchFamily="34" charset="0"/>
                          <a:cs typeface="Arial" panose="020B0604020202020204" pitchFamily="34" charset="0"/>
                        </a:rPr>
                        <a:t>[</a:t>
                      </a:r>
                      <a:r>
                        <a:rPr lang="en-US" altLang="zh-CN" sz="1400" b="0" i="0" baseline="0" dirty="0" err="1">
                          <a:solidFill>
                            <a:schemeClr val="bg1"/>
                          </a:solidFill>
                          <a:latin typeface="Arial" panose="020B0604020202020204" pitchFamily="34" charset="0"/>
                          <a:cs typeface="Arial" panose="020B0604020202020204" pitchFamily="34" charset="0"/>
                        </a:rPr>
                        <a:t>nC</a:t>
                      </a:r>
                      <a:r>
                        <a:rPr lang="en-US" altLang="zh-CN" sz="1400" b="0" i="0" baseline="0" dirty="0">
                          <a:solidFill>
                            <a:schemeClr val="bg1"/>
                          </a:solidFill>
                          <a:latin typeface="Arial" panose="020B0604020202020204" pitchFamily="34" charset="0"/>
                          <a:cs typeface="Arial" panose="020B0604020202020204" pitchFamily="34" charset="0"/>
                        </a:rPr>
                        <a:t>]</a:t>
                      </a:r>
                      <a:endParaRPr lang="en-US" sz="1400" b="0" i="0" baseline="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1</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436917486"/>
                  </a:ext>
                </a:extLst>
              </a:tr>
              <a:tr h="278130">
                <a:tc>
                  <a:txBody>
                    <a:bodyPr/>
                    <a:lstStyle/>
                    <a:p>
                      <a:r>
                        <a:rPr lang="en-US" altLang="zh-CN" sz="1400" b="0" i="0" dirty="0">
                          <a:solidFill>
                            <a:schemeClr val="bg1"/>
                          </a:solidFill>
                          <a:latin typeface="Arial" panose="020B0604020202020204" pitchFamily="34" charset="0"/>
                          <a:cs typeface="Arial" panose="020B0604020202020204" pitchFamily="34" charset="0"/>
                        </a:rPr>
                        <a:t>Cooling</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time</a:t>
                      </a:r>
                      <a:r>
                        <a:rPr lang="zh-CN" altLang="en-US" sz="1400" b="0" i="0" dirty="0">
                          <a:solidFill>
                            <a:schemeClr val="bg1"/>
                          </a:solidFill>
                          <a:latin typeface="Arial" panose="020B0604020202020204" pitchFamily="34" charset="0"/>
                          <a:cs typeface="Arial" panose="020B0604020202020204" pitchFamily="34" charset="0"/>
                        </a:rPr>
                        <a:t> </a:t>
                      </a:r>
                      <a:r>
                        <a:rPr lang="en-US" altLang="zh-CN" sz="1400" b="0" i="0" dirty="0">
                          <a:solidFill>
                            <a:schemeClr val="bg1"/>
                          </a:solidFill>
                          <a:latin typeface="Arial" panose="020B0604020202020204" pitchFamily="34" charset="0"/>
                          <a:cs typeface="Arial" panose="020B0604020202020204" pitchFamily="34" charset="0"/>
                        </a:rPr>
                        <a:t>[min]</a:t>
                      </a:r>
                      <a:endParaRPr lang="en-US" sz="1400" b="0" i="0" dirty="0">
                        <a:solidFill>
                          <a:schemeClr val="bg1"/>
                        </a:solidFill>
                        <a:latin typeface="Arial" panose="020B0604020202020204" pitchFamily="34" charset="0"/>
                        <a:cs typeface="Arial" panose="020B0604020202020204" pitchFamily="34" charset="0"/>
                      </a:endParaRPr>
                    </a:p>
                  </a:txBody>
                  <a:tcPr marL="68580" marR="68580" marT="34290" marB="34290">
                    <a:solidFill>
                      <a:srgbClr val="2C415B"/>
                    </a:solidFill>
                  </a:tcPr>
                </a:tc>
                <a:tc>
                  <a:txBody>
                    <a:bodyPr/>
                    <a:lstStyle/>
                    <a:p>
                      <a:pPr algn="ctr"/>
                      <a:r>
                        <a:rPr lang="en-US" altLang="zh-CN" sz="1400" b="0" i="0" dirty="0">
                          <a:solidFill>
                            <a:schemeClr val="tx1"/>
                          </a:solidFill>
                          <a:latin typeface="Arial" panose="020B0604020202020204" pitchFamily="34" charset="0"/>
                          <a:cs typeface="Arial" panose="020B0604020202020204" pitchFamily="34" charset="0"/>
                        </a:rPr>
                        <a:t>50</a:t>
                      </a:r>
                      <a:endParaRPr lang="en-US" sz="1400" b="0" i="0" dirty="0">
                        <a:solidFill>
                          <a:schemeClr val="tx1"/>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3299483086"/>
                  </a:ext>
                </a:extLst>
              </a:tr>
            </a:tbl>
          </a:graphicData>
        </a:graphic>
      </p:graphicFrame>
      <mc:AlternateContent xmlns:mc="http://schemas.openxmlformats.org/markup-compatibility/2006" xmlns:a14="http://schemas.microsoft.com/office/drawing/2010/main">
        <mc:Choice Requires="a14">
          <p:sp>
            <p:nvSpPr>
              <p:cNvPr id="3" name="Rectangle 2">
                <a:extLst>
                  <a:ext uri="{FF2B5EF4-FFF2-40B4-BE49-F238E27FC236}">
                    <a16:creationId xmlns:a16="http://schemas.microsoft.com/office/drawing/2014/main" id="{6FD7DE7C-15DA-8D42-9A5C-6551F24187E1}"/>
                  </a:ext>
                </a:extLst>
              </p:cNvPr>
              <p:cNvSpPr/>
              <p:nvPr/>
            </p:nvSpPr>
            <p:spPr>
              <a:xfrm>
                <a:off x="384576" y="2815104"/>
                <a:ext cx="8527930" cy="369332"/>
              </a:xfrm>
              <a:prstGeom prst="rect">
                <a:avLst/>
              </a:prstGeom>
              <a:solidFill>
                <a:srgbClr val="FFB200"/>
              </a:solidFill>
            </p:spPr>
            <p:txBody>
              <a:bodyPr wrap="square">
                <a:spAutoFit/>
              </a:bodyPr>
              <a:lstStyle/>
              <a:p>
                <a14:m>
                  <m:oMath xmlns:m="http://schemas.openxmlformats.org/officeDocument/2006/math">
                    <m:r>
                      <a:rPr lang="en-US" i="1">
                        <a:latin typeface="Cambria Math" panose="02040503050406030204" pitchFamily="18" charset="0"/>
                        <a:ea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Strong Hadron Cooling needed to produce the small emittance and </a:t>
                </a:r>
                <a:r>
                  <a:rPr lang="en-US" altLang="zh-CN" dirty="0">
                    <a:latin typeface="Arial" panose="020B0604020202020204" pitchFamily="34" charset="0"/>
                    <a:cs typeface="Arial" panose="020B0604020202020204" pitchFamily="34" charset="0"/>
                  </a:rPr>
                  <a:t>against</a:t>
                </a:r>
                <a:r>
                  <a:rPr lang="en-US" dirty="0">
                    <a:latin typeface="Arial" panose="020B0604020202020204" pitchFamily="34" charset="0"/>
                    <a:cs typeface="Arial" panose="020B0604020202020204" pitchFamily="34" charset="0"/>
                  </a:rPr>
                  <a:t> IBS</a:t>
                </a:r>
              </a:p>
            </p:txBody>
          </p:sp>
        </mc:Choice>
        <mc:Fallback xmlns="">
          <p:sp>
            <p:nvSpPr>
              <p:cNvPr id="3" name="Rectangle 2">
                <a:extLst>
                  <a:ext uri="{FF2B5EF4-FFF2-40B4-BE49-F238E27FC236}">
                    <a16:creationId xmlns:a16="http://schemas.microsoft.com/office/drawing/2014/main" id="{6FD7DE7C-15DA-8D42-9A5C-6551F24187E1}"/>
                  </a:ext>
                </a:extLst>
              </p:cNvPr>
              <p:cNvSpPr>
                <a:spLocks noRot="1" noChangeAspect="1" noMove="1" noResize="1" noEditPoints="1" noAdjustHandles="1" noChangeArrowheads="1" noChangeShapeType="1" noTextEdit="1"/>
              </p:cNvSpPr>
              <p:nvPr/>
            </p:nvSpPr>
            <p:spPr>
              <a:xfrm>
                <a:off x="384576" y="2815104"/>
                <a:ext cx="8527930" cy="369332"/>
              </a:xfrm>
              <a:prstGeom prst="rect">
                <a:avLst/>
              </a:prstGeom>
              <a:blipFill>
                <a:blip r:embed="rId4"/>
                <a:stretch>
                  <a:fillRect t="-6667" b="-26667"/>
                </a:stretch>
              </a:blipFill>
            </p:spPr>
            <p:txBody>
              <a:bodyPr/>
              <a:lstStyle/>
              <a:p>
                <a:r>
                  <a:rPr lang="en-US">
                    <a:noFill/>
                  </a:rPr>
                  <a:t> </a:t>
                </a:r>
              </a:p>
            </p:txBody>
          </p:sp>
        </mc:Fallback>
      </mc:AlternateContent>
      <p:sp>
        <p:nvSpPr>
          <p:cNvPr id="22" name="Oval 21">
            <a:extLst>
              <a:ext uri="{FF2B5EF4-FFF2-40B4-BE49-F238E27FC236}">
                <a16:creationId xmlns:a16="http://schemas.microsoft.com/office/drawing/2014/main" id="{0F34AEA5-D3EF-D741-93BD-7A010B11EC59}"/>
              </a:ext>
            </a:extLst>
          </p:cNvPr>
          <p:cNvSpPr/>
          <p:nvPr/>
        </p:nvSpPr>
        <p:spPr>
          <a:xfrm>
            <a:off x="7718676" y="3635826"/>
            <a:ext cx="1311023" cy="729896"/>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61853AE-D4B6-6F44-8B79-325A3842C8E7}"/>
              </a:ext>
            </a:extLst>
          </p:cNvPr>
          <p:cNvSpPr txBox="1"/>
          <p:nvPr/>
        </p:nvSpPr>
        <p:spPr>
          <a:xfrm>
            <a:off x="7902743" y="3322263"/>
            <a:ext cx="942887" cy="338554"/>
          </a:xfrm>
          <a:prstGeom prst="rect">
            <a:avLst/>
          </a:prstGeom>
          <a:noFill/>
        </p:spPr>
        <p:txBody>
          <a:bodyPr wrap="none" rtlCol="0">
            <a:spAutoFit/>
          </a:bodyPr>
          <a:lstStyle/>
          <a:p>
            <a:r>
              <a:rPr lang="en-US" sz="1600" b="1" dirty="0">
                <a:solidFill>
                  <a:srgbClr val="7030A0"/>
                </a:solidFill>
                <a:latin typeface="Avenir Book" panose="02000503020000020003" pitchFamily="2" charset="0"/>
              </a:rPr>
              <a:t>e-cooler</a:t>
            </a:r>
          </a:p>
        </p:txBody>
      </p:sp>
    </p:spTree>
    <p:extLst>
      <p:ext uri="{BB962C8B-B14F-4D97-AF65-F5344CB8AC3E}">
        <p14:creationId xmlns:p14="http://schemas.microsoft.com/office/powerpoint/2010/main" val="4133382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73"/>
            <a:ext cx="9143999" cy="1120643"/>
          </a:xfrm>
        </p:spPr>
        <p:txBody>
          <a:bodyPr>
            <a:normAutofit/>
          </a:bodyPr>
          <a:lstStyle/>
          <a:p>
            <a:pPr algn="ctr"/>
            <a:r>
              <a:rPr lang="en-US" dirty="0">
                <a:latin typeface="Calibri"/>
              </a:rPr>
              <a:t>Vacuum Chamber Update</a:t>
            </a:r>
            <a:endParaRPr lang="en-US" dirty="0"/>
          </a:p>
        </p:txBody>
      </p:sp>
      <p:sp>
        <p:nvSpPr>
          <p:cNvPr id="4" name="Slide Number Placeholder 3"/>
          <p:cNvSpPr>
            <a:spLocks noGrp="1"/>
          </p:cNvSpPr>
          <p:nvPr>
            <p:ph type="sldNum" sz="quarter" idx="12"/>
          </p:nvPr>
        </p:nvSpPr>
        <p:spPr/>
        <p:txBody>
          <a:bodyPr/>
          <a:lstStyle/>
          <a:p>
            <a:fld id="{893C5830-40F3-F04E-B2E3-10E6672BA8FF}" type="slidenum">
              <a:rPr lang="en-US" smtClean="0"/>
              <a:pPr/>
              <a:t>14</a:t>
            </a:fld>
            <a:endParaRPr lang="en-US" dirty="0"/>
          </a:p>
        </p:txBody>
      </p:sp>
      <mc:AlternateContent xmlns:mc="http://schemas.openxmlformats.org/markup-compatibility/2006" xmlns:a14="http://schemas.microsoft.com/office/drawing/2010/main">
        <mc:Choice Requires="a14">
          <p:graphicFrame>
            <p:nvGraphicFramePr>
              <p:cNvPr id="18" name="Table 17">
                <a:extLst>
                  <a:ext uri="{FF2B5EF4-FFF2-40B4-BE49-F238E27FC236}">
                    <a16:creationId xmlns:a16="http://schemas.microsoft.com/office/drawing/2014/main" id="{14375AB6-F2E0-D745-8B28-EEF04708AFAA}"/>
                  </a:ext>
                </a:extLst>
              </p:cNvPr>
              <p:cNvGraphicFramePr>
                <a:graphicFrameLocks noGrp="1"/>
              </p:cNvGraphicFramePr>
              <p:nvPr>
                <p:extLst>
                  <p:ext uri="{D42A27DB-BD31-4B8C-83A1-F6EECF244321}">
                    <p14:modId xmlns:p14="http://schemas.microsoft.com/office/powerpoint/2010/main" val="4186264655"/>
                  </p:ext>
                </p:extLst>
              </p:nvPr>
            </p:nvGraphicFramePr>
            <p:xfrm>
              <a:off x="362855" y="2659992"/>
              <a:ext cx="8233333" cy="1090809"/>
            </p:xfrm>
            <a:graphic>
              <a:graphicData uri="http://schemas.openxmlformats.org/drawingml/2006/table">
                <a:tbl>
                  <a:tblPr firstRow="1" bandRow="1">
                    <a:tableStyleId>{93296810-A885-4BE3-A3E7-6D5BEEA58F35}</a:tableStyleId>
                  </a:tblPr>
                  <a:tblGrid>
                    <a:gridCol w="669719">
                      <a:extLst>
                        <a:ext uri="{9D8B030D-6E8A-4147-A177-3AD203B41FA5}">
                          <a16:colId xmlns:a16="http://schemas.microsoft.com/office/drawing/2014/main" val="4278677909"/>
                        </a:ext>
                      </a:extLst>
                    </a:gridCol>
                    <a:gridCol w="1080621">
                      <a:extLst>
                        <a:ext uri="{9D8B030D-6E8A-4147-A177-3AD203B41FA5}">
                          <a16:colId xmlns:a16="http://schemas.microsoft.com/office/drawing/2014/main" val="803902804"/>
                        </a:ext>
                      </a:extLst>
                    </a:gridCol>
                    <a:gridCol w="1099335">
                      <a:extLst>
                        <a:ext uri="{9D8B030D-6E8A-4147-A177-3AD203B41FA5}">
                          <a16:colId xmlns:a16="http://schemas.microsoft.com/office/drawing/2014/main" val="315316220"/>
                        </a:ext>
                      </a:extLst>
                    </a:gridCol>
                    <a:gridCol w="647272">
                      <a:extLst>
                        <a:ext uri="{9D8B030D-6E8A-4147-A177-3AD203B41FA5}">
                          <a16:colId xmlns:a16="http://schemas.microsoft.com/office/drawing/2014/main" val="2182675800"/>
                        </a:ext>
                      </a:extLst>
                    </a:gridCol>
                    <a:gridCol w="1428107">
                      <a:extLst>
                        <a:ext uri="{9D8B030D-6E8A-4147-A177-3AD203B41FA5}">
                          <a16:colId xmlns:a16="http://schemas.microsoft.com/office/drawing/2014/main" val="3361272312"/>
                        </a:ext>
                      </a:extLst>
                    </a:gridCol>
                    <a:gridCol w="1083060">
                      <a:extLst>
                        <a:ext uri="{9D8B030D-6E8A-4147-A177-3AD203B41FA5}">
                          <a16:colId xmlns:a16="http://schemas.microsoft.com/office/drawing/2014/main" val="3611963256"/>
                        </a:ext>
                      </a:extLst>
                    </a:gridCol>
                    <a:gridCol w="1095062">
                      <a:extLst>
                        <a:ext uri="{9D8B030D-6E8A-4147-A177-3AD203B41FA5}">
                          <a16:colId xmlns:a16="http://schemas.microsoft.com/office/drawing/2014/main" val="597109745"/>
                        </a:ext>
                      </a:extLst>
                    </a:gridCol>
                    <a:gridCol w="1130157">
                      <a:extLst>
                        <a:ext uri="{9D8B030D-6E8A-4147-A177-3AD203B41FA5}">
                          <a16:colId xmlns:a16="http://schemas.microsoft.com/office/drawing/2014/main" val="1267312561"/>
                        </a:ext>
                      </a:extLst>
                    </a:gridCol>
                  </a:tblGrid>
                  <a:tr h="420249">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r>
                            <a:rPr lang="en-US" sz="1600" dirty="0">
                              <a:latin typeface="Arial" panose="020B0604020202020204" pitchFamily="34" charset="0"/>
                              <a:cs typeface="Arial" panose="020B0604020202020204" pitchFamily="34" charset="0"/>
                            </a:rPr>
                            <a:t>Species</a:t>
                          </a:r>
                        </a:p>
                      </a:txBody>
                      <a:tcPr/>
                    </a:tc>
                    <a:tc>
                      <a:txBody>
                        <a:bodyPr/>
                        <a:lstStyle/>
                        <a:p>
                          <a:pPr algn="ctr"/>
                          <a:r>
                            <a:rPr lang="en-US" sz="1600" dirty="0">
                              <a:latin typeface="Arial" panose="020B0604020202020204" pitchFamily="34" charset="0"/>
                              <a:cs typeface="Arial" panose="020B0604020202020204" pitchFamily="34" charset="0"/>
                            </a:rPr>
                            <a:t>E (GeV/u)</a:t>
                          </a:r>
                        </a:p>
                      </a:txBody>
                      <a:tcPr/>
                    </a:tc>
                    <a:tc>
                      <a:txBody>
                        <a:bodyPr/>
                        <a:lstStyle/>
                        <a:p>
                          <a:pPr algn="ctr"/>
                          <a:r>
                            <a:rPr lang="en-US" sz="1600" baseline="0" dirty="0">
                              <a:latin typeface="Arial" panose="020B0604020202020204" pitchFamily="34" charset="0"/>
                              <a:cs typeface="Arial" panose="020B0604020202020204" pitchFamily="34" charset="0"/>
                            </a:rPr>
                            <a:t>M</a:t>
                          </a:r>
                        </a:p>
                      </a:txBody>
                      <a:tcPr/>
                    </a:tc>
                    <a:tc>
                      <a:txBody>
                        <a:bodyPr/>
                        <a:lstStyle/>
                        <a:p>
                          <a:pPr algn="ctr"/>
                          <a:r>
                            <a:rPr lang="en-US" sz="1600" dirty="0">
                              <a:latin typeface="Arial" panose="020B0604020202020204" pitchFamily="34" charset="0"/>
                              <a:cs typeface="Arial" panose="020B0604020202020204" pitchFamily="34" charset="0"/>
                            </a:rPr>
                            <a:t>N (10</a:t>
                          </a:r>
                          <a:r>
                            <a:rPr lang="en-US" sz="1600" baseline="30000" dirty="0">
                              <a:latin typeface="Arial" panose="020B0604020202020204" pitchFamily="34" charset="0"/>
                              <a:cs typeface="Arial" panose="020B0604020202020204" pitchFamily="34" charset="0"/>
                            </a:rPr>
                            <a:t>9 </a:t>
                          </a:r>
                          <a:r>
                            <a:rPr lang="en-US" sz="1600" dirty="0">
                              <a:latin typeface="Arial" panose="020B0604020202020204" pitchFamily="34" charset="0"/>
                              <a:cs typeface="Arial" panose="020B0604020202020204" pitchFamily="34" charset="0"/>
                            </a:rPr>
                            <a:t>ppb)</a:t>
                          </a:r>
                        </a:p>
                      </a:txBody>
                      <a:tcPr/>
                    </a:tc>
                    <a:tc>
                      <a:txBody>
                        <a:bodyPr/>
                        <a:lstStyle/>
                        <a:p>
                          <a:pPr algn="ctr"/>
                          <a:r>
                            <a:rPr lang="en-US" sz="1600" dirty="0" err="1">
                              <a:latin typeface="Arial" panose="020B0604020202020204" pitchFamily="34" charset="0"/>
                              <a:cs typeface="Arial" panose="020B0604020202020204" pitchFamily="34" charset="0"/>
                            </a:rPr>
                            <a:t>I</a:t>
                          </a:r>
                          <a:r>
                            <a:rPr lang="en-US" sz="1600" baseline="-25000" dirty="0" err="1">
                              <a:latin typeface="Arial" panose="020B0604020202020204" pitchFamily="34" charset="0"/>
                              <a:cs typeface="Arial" panose="020B0604020202020204" pitchFamily="34" charset="0"/>
                            </a:rPr>
                            <a:t>ave</a:t>
                          </a:r>
                          <a:r>
                            <a:rPr lang="en-US" sz="1600" dirty="0">
                              <a:latin typeface="Arial" panose="020B0604020202020204" pitchFamily="34" charset="0"/>
                              <a:cs typeface="Arial" panose="020B0604020202020204" pitchFamily="34" charset="0"/>
                            </a:rPr>
                            <a:t> (A)</a:t>
                          </a:r>
                        </a:p>
                      </a:txBody>
                      <a:tcPr/>
                    </a:tc>
                    <a:tc>
                      <a:txBody>
                        <a:bodyPr/>
                        <a:lstStyle/>
                        <a:p>
                          <a:pPr algn="ctr"/>
                          <a:r>
                            <a:rPr lang="en-US" sz="1600" dirty="0">
                              <a:latin typeface="Symbol" pitchFamily="2" charset="2"/>
                              <a:cs typeface="Arial" panose="020B0604020202020204" pitchFamily="34" charset="0"/>
                            </a:rPr>
                            <a:t>s</a:t>
                          </a:r>
                          <a:r>
                            <a:rPr lang="en-US" sz="1600" baseline="-25000" dirty="0">
                              <a:latin typeface="Arial" panose="020B0604020202020204" pitchFamily="34" charset="0"/>
                              <a:cs typeface="Arial" panose="020B0604020202020204" pitchFamily="34" charset="0"/>
                            </a:rPr>
                            <a:t>z</a:t>
                          </a:r>
                          <a:r>
                            <a:rPr lang="en-US" sz="1600" dirty="0">
                              <a:latin typeface="Arial" panose="020B0604020202020204" pitchFamily="34" charset="0"/>
                              <a:cs typeface="Arial" panose="020B0604020202020204" pitchFamily="34" charset="0"/>
                            </a:rPr>
                            <a:t> (m)</a:t>
                          </a:r>
                        </a:p>
                      </a:txBody>
                      <a:tcPr/>
                    </a:tc>
                    <a:tc>
                      <a:txBody>
                        <a:bodyPr/>
                        <a:lstStyle/>
                        <a:p>
                          <a:r>
                            <a:rPr lang="en-US" sz="1600" dirty="0">
                              <a:latin typeface="Arial" panose="020B0604020202020204" pitchFamily="34" charset="0"/>
                              <a:cs typeface="Arial" panose="020B0604020202020204" pitchFamily="34" charset="0"/>
                            </a:rPr>
                            <a:t>P’ (W/m)*</a:t>
                          </a:r>
                        </a:p>
                      </a:txBody>
                      <a:tcPr/>
                    </a:tc>
                    <a:extLst>
                      <a:ext uri="{0D108BD9-81ED-4DB2-BD59-A6C34878D82A}">
                        <a16:rowId xmlns:a16="http://schemas.microsoft.com/office/drawing/2014/main" val="2688237033"/>
                      </a:ext>
                    </a:extLst>
                  </a:tr>
                  <a:tr h="243478">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algn="ctr"/>
                          <a:r>
                            <a:rPr lang="en-US" sz="1600" dirty="0">
                              <a:latin typeface="Arial" panose="020B0604020202020204" pitchFamily="34" charset="0"/>
                              <a:cs typeface="Arial" panose="020B0604020202020204" pitchFamily="34" charset="0"/>
                            </a:rPr>
                            <a:t>p</a:t>
                          </a:r>
                          <a14:m>
                            <m:oMath xmlns:m="http://schemas.openxmlformats.org/officeDocument/2006/math">
                              <m:r>
                                <a:rPr lang="en-US" sz="1600" i="1" smtClean="0">
                                  <a:latin typeface="Cambria Math" panose="02040503050406030204" pitchFamily="18" charset="0"/>
                                  <a:ea typeface="Cambria Math" panose="02040503050406030204" pitchFamily="18" charset="0"/>
                                </a:rPr>
                                <m:t>↑</m:t>
                              </m:r>
                            </m:oMath>
                          </a14:m>
                          <a:endParaRPr lang="en-US" sz="1600" baseline="300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275</a:t>
                          </a:r>
                        </a:p>
                      </a:txBody>
                      <a:tcPr/>
                    </a:tc>
                    <a:tc>
                      <a:txBody>
                        <a:bodyPr/>
                        <a:lstStyle/>
                        <a:p>
                          <a:pPr algn="ctr"/>
                          <a:r>
                            <a:rPr lang="en-US" sz="1600" dirty="0">
                              <a:latin typeface="Arial" panose="020B0604020202020204" pitchFamily="34" charset="0"/>
                              <a:cs typeface="Arial" panose="020B0604020202020204" pitchFamily="34" charset="0"/>
                            </a:rPr>
                            <a:t>290</a:t>
                          </a:r>
                        </a:p>
                      </a:txBody>
                      <a:tcPr/>
                    </a:tc>
                    <a:tc>
                      <a:txBody>
                        <a:bodyPr/>
                        <a:lstStyle/>
                        <a:p>
                          <a:pPr algn="ctr"/>
                          <a:r>
                            <a:rPr lang="en-US" sz="1600" dirty="0">
                              <a:latin typeface="Arial" panose="020B0604020202020204" pitchFamily="34" charset="0"/>
                              <a:cs typeface="Arial" panose="020B0604020202020204" pitchFamily="34" charset="0"/>
                            </a:rPr>
                            <a:t>198</a:t>
                          </a:r>
                        </a:p>
                      </a:txBody>
                      <a:tcPr/>
                    </a:tc>
                    <a:tc>
                      <a:txBody>
                        <a:bodyPr/>
                        <a:lstStyle/>
                        <a:p>
                          <a:pPr algn="ctr"/>
                          <a:r>
                            <a:rPr lang="en-US" sz="1600" dirty="0">
                              <a:latin typeface="Arial" panose="020B0604020202020204" pitchFamily="34" charset="0"/>
                              <a:cs typeface="Arial" panose="020B0604020202020204" pitchFamily="34" charset="0"/>
                            </a:rPr>
                            <a:t>0.72</a:t>
                          </a:r>
                        </a:p>
                      </a:txBody>
                      <a:tcPr/>
                    </a:tc>
                    <a:tc>
                      <a:txBody>
                        <a:bodyPr/>
                        <a:lstStyle/>
                        <a:p>
                          <a:pPr algn="ctr"/>
                          <a:r>
                            <a:rPr lang="en-US" sz="1600" dirty="0">
                              <a:latin typeface="Arial" panose="020B0604020202020204" pitchFamily="34" charset="0"/>
                              <a:cs typeface="Arial" panose="020B0604020202020204" pitchFamily="34" charset="0"/>
                            </a:rPr>
                            <a:t>0.06</a:t>
                          </a:r>
                        </a:p>
                      </a:txBody>
                      <a:tcPr/>
                    </a:tc>
                    <a:tc>
                      <a:txBody>
                        <a:bodyPr/>
                        <a:lstStyle/>
                        <a:p>
                          <a:pPr algn="r"/>
                          <a:r>
                            <a:rPr lang="en-US" sz="1600" dirty="0">
                              <a:latin typeface="Arial" panose="020B0604020202020204" pitchFamily="34" charset="0"/>
                              <a:cs typeface="Arial" panose="020B0604020202020204" pitchFamily="34" charset="0"/>
                            </a:rPr>
                            <a:t>4.03</a:t>
                          </a:r>
                        </a:p>
                      </a:txBody>
                      <a:tcPr/>
                    </a:tc>
                    <a:extLst>
                      <a:ext uri="{0D108BD9-81ED-4DB2-BD59-A6C34878D82A}">
                        <a16:rowId xmlns:a16="http://schemas.microsoft.com/office/drawing/2014/main" val="2340692924"/>
                      </a:ext>
                    </a:extLst>
                  </a:tr>
                  <a:tr h="243478">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30000" dirty="0">
                              <a:latin typeface="Arial" panose="020B0604020202020204" pitchFamily="34" charset="0"/>
                              <a:cs typeface="Arial" panose="020B0604020202020204" pitchFamily="34" charset="0"/>
                            </a:rPr>
                            <a:t>197</a:t>
                          </a:r>
                          <a:r>
                            <a:rPr lang="en-US" sz="1600" dirty="0">
                              <a:latin typeface="Arial" panose="020B0604020202020204" pitchFamily="34" charset="0"/>
                              <a:cs typeface="Arial" panose="020B0604020202020204" pitchFamily="34" charset="0"/>
                            </a:rPr>
                            <a:t>Au</a:t>
                          </a:r>
                          <a:r>
                            <a:rPr lang="en-US" sz="1600" baseline="30000" dirty="0">
                              <a:latin typeface="Arial" panose="020B0604020202020204" pitchFamily="34" charset="0"/>
                              <a:cs typeface="Arial" panose="020B0604020202020204" pitchFamily="34" charset="0"/>
                            </a:rPr>
                            <a:t>79+</a:t>
                          </a:r>
                        </a:p>
                      </a:txBody>
                      <a:tcPr/>
                    </a:tc>
                    <a:tc>
                      <a:txBody>
                        <a:bodyPr/>
                        <a:lstStyle/>
                        <a:p>
                          <a:pPr algn="ctr"/>
                          <a:r>
                            <a:rPr lang="en-US" sz="1600" dirty="0">
                              <a:latin typeface="Arial" panose="020B0604020202020204" pitchFamily="34" charset="0"/>
                              <a:cs typeface="Arial" panose="020B0604020202020204" pitchFamily="34" charset="0"/>
                            </a:rPr>
                            <a:t>110</a:t>
                          </a:r>
                        </a:p>
                      </a:txBody>
                      <a:tcPr/>
                    </a:tc>
                    <a:tc>
                      <a:txBody>
                        <a:bodyPr/>
                        <a:lstStyle/>
                        <a:p>
                          <a:pPr algn="ctr"/>
                          <a:r>
                            <a:rPr lang="en-US" sz="1600" dirty="0">
                              <a:latin typeface="Arial" panose="020B0604020202020204" pitchFamily="34" charset="0"/>
                              <a:cs typeface="Arial" panose="020B0604020202020204" pitchFamily="34" charset="0"/>
                            </a:rPr>
                            <a:t>1160</a:t>
                          </a:r>
                        </a:p>
                      </a:txBody>
                      <a:tcPr/>
                    </a:tc>
                    <a:tc>
                      <a:txBody>
                        <a:bodyPr/>
                        <a:lstStyle/>
                        <a:p>
                          <a:pPr algn="ctr"/>
                          <a:r>
                            <a:rPr lang="en-US" sz="1600" dirty="0">
                              <a:latin typeface="Arial" panose="020B0604020202020204" pitchFamily="34" charset="0"/>
                              <a:cs typeface="Arial" panose="020B0604020202020204" pitchFamily="34" charset="0"/>
                            </a:rPr>
                            <a:t>0.5</a:t>
                          </a:r>
                        </a:p>
                      </a:txBody>
                      <a:tcPr/>
                    </a:tc>
                    <a:tc>
                      <a:txBody>
                        <a:bodyPr/>
                        <a:lstStyle/>
                        <a:p>
                          <a:pPr algn="ctr"/>
                          <a:r>
                            <a:rPr lang="en-US" sz="1600" dirty="0">
                              <a:latin typeface="Arial" panose="020B0604020202020204" pitchFamily="34" charset="0"/>
                              <a:cs typeface="Arial" panose="020B0604020202020204" pitchFamily="34" charset="0"/>
                            </a:rPr>
                            <a:t>0.57</a:t>
                          </a:r>
                        </a:p>
                      </a:txBody>
                      <a:tcPr/>
                    </a:tc>
                    <a:tc>
                      <a:txBody>
                        <a:bodyPr/>
                        <a:lstStyle/>
                        <a:p>
                          <a:pPr algn="ctr"/>
                          <a:r>
                            <a:rPr lang="en-US" sz="1600" dirty="0">
                              <a:latin typeface="Arial" panose="020B0604020202020204" pitchFamily="34" charset="0"/>
                              <a:cs typeface="Arial" panose="020B0604020202020204" pitchFamily="34" charset="0"/>
                            </a:rPr>
                            <a:t>0.07</a:t>
                          </a:r>
                        </a:p>
                      </a:txBody>
                      <a:tcPr/>
                    </a:tc>
                    <a:tc>
                      <a:txBody>
                        <a:bodyPr/>
                        <a:lstStyle/>
                        <a:p>
                          <a:pPr algn="r"/>
                          <a:r>
                            <a:rPr lang="en-US" sz="1600" dirty="0">
                              <a:latin typeface="Arial" panose="020B0604020202020204" pitchFamily="34" charset="0"/>
                              <a:cs typeface="Arial" panose="020B0604020202020204" pitchFamily="34" charset="0"/>
                            </a:rPr>
                            <a:t>0.62</a:t>
                          </a:r>
                        </a:p>
                      </a:txBody>
                      <a:tcPr/>
                    </a:tc>
                    <a:extLst>
                      <a:ext uri="{0D108BD9-81ED-4DB2-BD59-A6C34878D82A}">
                        <a16:rowId xmlns:a16="http://schemas.microsoft.com/office/drawing/2014/main" val="58406715"/>
                      </a:ext>
                    </a:extLst>
                  </a:tr>
                </a:tbl>
              </a:graphicData>
            </a:graphic>
          </p:graphicFrame>
        </mc:Choice>
        <mc:Fallback xmlns="">
          <p:graphicFrame>
            <p:nvGraphicFramePr>
              <p:cNvPr id="18" name="Table 17">
                <a:extLst>
                  <a:ext uri="{FF2B5EF4-FFF2-40B4-BE49-F238E27FC236}">
                    <a16:creationId xmlns:a16="http://schemas.microsoft.com/office/drawing/2014/main" id="{14375AB6-F2E0-D745-8B28-EEF04708AFAA}"/>
                  </a:ext>
                </a:extLst>
              </p:cNvPr>
              <p:cNvGraphicFramePr>
                <a:graphicFrameLocks noGrp="1"/>
              </p:cNvGraphicFramePr>
              <p:nvPr>
                <p:extLst>
                  <p:ext uri="{D42A27DB-BD31-4B8C-83A1-F6EECF244321}">
                    <p14:modId xmlns:p14="http://schemas.microsoft.com/office/powerpoint/2010/main" val="4186264655"/>
                  </p:ext>
                </p:extLst>
              </p:nvPr>
            </p:nvGraphicFramePr>
            <p:xfrm>
              <a:off x="362855" y="2659992"/>
              <a:ext cx="8233333" cy="1090809"/>
            </p:xfrm>
            <a:graphic>
              <a:graphicData uri="http://schemas.openxmlformats.org/drawingml/2006/table">
                <a:tbl>
                  <a:tblPr firstRow="1" bandRow="1">
                    <a:tableStyleId>{93296810-A885-4BE3-A3E7-6D5BEEA58F35}</a:tableStyleId>
                  </a:tblPr>
                  <a:tblGrid>
                    <a:gridCol w="669719">
                      <a:extLst>
                        <a:ext uri="{9D8B030D-6E8A-4147-A177-3AD203B41FA5}">
                          <a16:colId xmlns:a16="http://schemas.microsoft.com/office/drawing/2014/main" val="4278677909"/>
                        </a:ext>
                      </a:extLst>
                    </a:gridCol>
                    <a:gridCol w="1080621">
                      <a:extLst>
                        <a:ext uri="{9D8B030D-6E8A-4147-A177-3AD203B41FA5}">
                          <a16:colId xmlns:a16="http://schemas.microsoft.com/office/drawing/2014/main" val="803902804"/>
                        </a:ext>
                      </a:extLst>
                    </a:gridCol>
                    <a:gridCol w="1099335">
                      <a:extLst>
                        <a:ext uri="{9D8B030D-6E8A-4147-A177-3AD203B41FA5}">
                          <a16:colId xmlns:a16="http://schemas.microsoft.com/office/drawing/2014/main" val="315316220"/>
                        </a:ext>
                      </a:extLst>
                    </a:gridCol>
                    <a:gridCol w="647272">
                      <a:extLst>
                        <a:ext uri="{9D8B030D-6E8A-4147-A177-3AD203B41FA5}">
                          <a16:colId xmlns:a16="http://schemas.microsoft.com/office/drawing/2014/main" val="2182675800"/>
                        </a:ext>
                      </a:extLst>
                    </a:gridCol>
                    <a:gridCol w="1428107">
                      <a:extLst>
                        <a:ext uri="{9D8B030D-6E8A-4147-A177-3AD203B41FA5}">
                          <a16:colId xmlns:a16="http://schemas.microsoft.com/office/drawing/2014/main" val="3361272312"/>
                        </a:ext>
                      </a:extLst>
                    </a:gridCol>
                    <a:gridCol w="1083060">
                      <a:extLst>
                        <a:ext uri="{9D8B030D-6E8A-4147-A177-3AD203B41FA5}">
                          <a16:colId xmlns:a16="http://schemas.microsoft.com/office/drawing/2014/main" val="3611963256"/>
                        </a:ext>
                      </a:extLst>
                    </a:gridCol>
                    <a:gridCol w="1095062">
                      <a:extLst>
                        <a:ext uri="{9D8B030D-6E8A-4147-A177-3AD203B41FA5}">
                          <a16:colId xmlns:a16="http://schemas.microsoft.com/office/drawing/2014/main" val="597109745"/>
                        </a:ext>
                      </a:extLst>
                    </a:gridCol>
                    <a:gridCol w="1130157">
                      <a:extLst>
                        <a:ext uri="{9D8B030D-6E8A-4147-A177-3AD203B41FA5}">
                          <a16:colId xmlns:a16="http://schemas.microsoft.com/office/drawing/2014/main" val="1267312561"/>
                        </a:ext>
                      </a:extLst>
                    </a:gridCol>
                  </a:tblGrid>
                  <a:tr h="420249">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r>
                            <a:rPr lang="en-US" sz="1600" dirty="0">
                              <a:latin typeface="Arial" panose="020B0604020202020204" pitchFamily="34" charset="0"/>
                              <a:cs typeface="Arial" panose="020B0604020202020204" pitchFamily="34" charset="0"/>
                            </a:rPr>
                            <a:t>Species</a:t>
                          </a:r>
                        </a:p>
                      </a:txBody>
                      <a:tcPr/>
                    </a:tc>
                    <a:tc>
                      <a:txBody>
                        <a:bodyPr/>
                        <a:lstStyle/>
                        <a:p>
                          <a:pPr algn="ctr"/>
                          <a:r>
                            <a:rPr lang="en-US" sz="1600" dirty="0">
                              <a:latin typeface="Arial" panose="020B0604020202020204" pitchFamily="34" charset="0"/>
                              <a:cs typeface="Arial" panose="020B0604020202020204" pitchFamily="34" charset="0"/>
                            </a:rPr>
                            <a:t>E (GeV/u)</a:t>
                          </a:r>
                        </a:p>
                      </a:txBody>
                      <a:tcPr/>
                    </a:tc>
                    <a:tc>
                      <a:txBody>
                        <a:bodyPr/>
                        <a:lstStyle/>
                        <a:p>
                          <a:pPr algn="ctr"/>
                          <a:r>
                            <a:rPr lang="en-US" sz="1600" baseline="0" dirty="0">
                              <a:latin typeface="Arial" panose="020B0604020202020204" pitchFamily="34" charset="0"/>
                              <a:cs typeface="Arial" panose="020B0604020202020204" pitchFamily="34" charset="0"/>
                            </a:rPr>
                            <a:t>M</a:t>
                          </a:r>
                        </a:p>
                      </a:txBody>
                      <a:tcPr/>
                    </a:tc>
                    <a:tc>
                      <a:txBody>
                        <a:bodyPr/>
                        <a:lstStyle/>
                        <a:p>
                          <a:pPr algn="ctr"/>
                          <a:r>
                            <a:rPr lang="en-US" sz="1600" dirty="0">
                              <a:latin typeface="Arial" panose="020B0604020202020204" pitchFamily="34" charset="0"/>
                              <a:cs typeface="Arial" panose="020B0604020202020204" pitchFamily="34" charset="0"/>
                            </a:rPr>
                            <a:t>N (10</a:t>
                          </a:r>
                          <a:r>
                            <a:rPr lang="en-US" sz="1600" baseline="30000" dirty="0">
                              <a:latin typeface="Arial" panose="020B0604020202020204" pitchFamily="34" charset="0"/>
                              <a:cs typeface="Arial" panose="020B0604020202020204" pitchFamily="34" charset="0"/>
                            </a:rPr>
                            <a:t>9 </a:t>
                          </a:r>
                          <a:r>
                            <a:rPr lang="en-US" sz="1600" dirty="0">
                              <a:latin typeface="Arial" panose="020B0604020202020204" pitchFamily="34" charset="0"/>
                              <a:cs typeface="Arial" panose="020B0604020202020204" pitchFamily="34" charset="0"/>
                            </a:rPr>
                            <a:t>ppb)</a:t>
                          </a:r>
                        </a:p>
                      </a:txBody>
                      <a:tcPr/>
                    </a:tc>
                    <a:tc>
                      <a:txBody>
                        <a:bodyPr/>
                        <a:lstStyle/>
                        <a:p>
                          <a:pPr algn="ctr"/>
                          <a:r>
                            <a:rPr lang="en-US" sz="1600" dirty="0" err="1">
                              <a:latin typeface="Arial" panose="020B0604020202020204" pitchFamily="34" charset="0"/>
                              <a:cs typeface="Arial" panose="020B0604020202020204" pitchFamily="34" charset="0"/>
                            </a:rPr>
                            <a:t>I</a:t>
                          </a:r>
                          <a:r>
                            <a:rPr lang="en-US" sz="1600" baseline="-25000" dirty="0" err="1">
                              <a:latin typeface="Arial" panose="020B0604020202020204" pitchFamily="34" charset="0"/>
                              <a:cs typeface="Arial" panose="020B0604020202020204" pitchFamily="34" charset="0"/>
                            </a:rPr>
                            <a:t>ave</a:t>
                          </a:r>
                          <a:r>
                            <a:rPr lang="en-US" sz="1600" dirty="0">
                              <a:latin typeface="Arial" panose="020B0604020202020204" pitchFamily="34" charset="0"/>
                              <a:cs typeface="Arial" panose="020B0604020202020204" pitchFamily="34" charset="0"/>
                            </a:rPr>
                            <a:t> (A)</a:t>
                          </a:r>
                        </a:p>
                      </a:txBody>
                      <a:tcPr/>
                    </a:tc>
                    <a:tc>
                      <a:txBody>
                        <a:bodyPr/>
                        <a:lstStyle/>
                        <a:p>
                          <a:pPr algn="ctr"/>
                          <a:r>
                            <a:rPr lang="en-US" sz="1600" dirty="0">
                              <a:latin typeface="Symbol" pitchFamily="2" charset="2"/>
                              <a:cs typeface="Arial" panose="020B0604020202020204" pitchFamily="34" charset="0"/>
                            </a:rPr>
                            <a:t>s</a:t>
                          </a:r>
                          <a:r>
                            <a:rPr lang="en-US" sz="1600" baseline="-25000" dirty="0">
                              <a:latin typeface="Arial" panose="020B0604020202020204" pitchFamily="34" charset="0"/>
                              <a:cs typeface="Arial" panose="020B0604020202020204" pitchFamily="34" charset="0"/>
                            </a:rPr>
                            <a:t>z</a:t>
                          </a:r>
                          <a:r>
                            <a:rPr lang="en-US" sz="1600" dirty="0">
                              <a:latin typeface="Arial" panose="020B0604020202020204" pitchFamily="34" charset="0"/>
                              <a:cs typeface="Arial" panose="020B0604020202020204" pitchFamily="34" charset="0"/>
                            </a:rPr>
                            <a:t> (m)</a:t>
                          </a:r>
                        </a:p>
                      </a:txBody>
                      <a:tcPr/>
                    </a:tc>
                    <a:tc>
                      <a:txBody>
                        <a:bodyPr/>
                        <a:lstStyle/>
                        <a:p>
                          <a:r>
                            <a:rPr lang="en-US" sz="1600" dirty="0">
                              <a:latin typeface="Arial" panose="020B0604020202020204" pitchFamily="34" charset="0"/>
                              <a:cs typeface="Arial" panose="020B0604020202020204" pitchFamily="34" charset="0"/>
                            </a:rPr>
                            <a:t>P’ (W/m)*</a:t>
                          </a:r>
                        </a:p>
                      </a:txBody>
                      <a:tcPr/>
                    </a:tc>
                    <a:extLst>
                      <a:ext uri="{0D108BD9-81ED-4DB2-BD59-A6C34878D82A}">
                        <a16:rowId xmlns:a16="http://schemas.microsoft.com/office/drawing/2014/main" val="2688237033"/>
                      </a:ext>
                    </a:extLst>
                  </a:tr>
                  <a:tr h="335280">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endParaRPr lang="en-US"/>
                        </a:p>
                      </a:txBody>
                      <a:tcPr>
                        <a:blipFill>
                          <a:blip r:embed="rId3"/>
                          <a:stretch>
                            <a:fillRect l="-63529" t="-138462" r="-604706" b="-130769"/>
                          </a:stretch>
                        </a:blipFill>
                      </a:tcPr>
                    </a:tc>
                    <a:tc>
                      <a:txBody>
                        <a:bodyPr/>
                        <a:lstStyle/>
                        <a:p>
                          <a:pPr algn="ctr"/>
                          <a:r>
                            <a:rPr lang="en-US" sz="1600" dirty="0">
                              <a:latin typeface="Arial" panose="020B0604020202020204" pitchFamily="34" charset="0"/>
                              <a:cs typeface="Arial" panose="020B0604020202020204" pitchFamily="34" charset="0"/>
                            </a:rPr>
                            <a:t>275</a:t>
                          </a:r>
                        </a:p>
                      </a:txBody>
                      <a:tcPr/>
                    </a:tc>
                    <a:tc>
                      <a:txBody>
                        <a:bodyPr/>
                        <a:lstStyle/>
                        <a:p>
                          <a:pPr algn="ctr"/>
                          <a:r>
                            <a:rPr lang="en-US" sz="1600" dirty="0">
                              <a:latin typeface="Arial" panose="020B0604020202020204" pitchFamily="34" charset="0"/>
                              <a:cs typeface="Arial" panose="020B0604020202020204" pitchFamily="34" charset="0"/>
                            </a:rPr>
                            <a:t>290</a:t>
                          </a:r>
                        </a:p>
                      </a:txBody>
                      <a:tcPr/>
                    </a:tc>
                    <a:tc>
                      <a:txBody>
                        <a:bodyPr/>
                        <a:lstStyle/>
                        <a:p>
                          <a:pPr algn="ctr"/>
                          <a:r>
                            <a:rPr lang="en-US" sz="1600" dirty="0">
                              <a:latin typeface="Arial" panose="020B0604020202020204" pitchFamily="34" charset="0"/>
                              <a:cs typeface="Arial" panose="020B0604020202020204" pitchFamily="34" charset="0"/>
                            </a:rPr>
                            <a:t>198</a:t>
                          </a:r>
                        </a:p>
                      </a:txBody>
                      <a:tcPr/>
                    </a:tc>
                    <a:tc>
                      <a:txBody>
                        <a:bodyPr/>
                        <a:lstStyle/>
                        <a:p>
                          <a:pPr algn="ctr"/>
                          <a:r>
                            <a:rPr lang="en-US" sz="1600" dirty="0">
                              <a:latin typeface="Arial" panose="020B0604020202020204" pitchFamily="34" charset="0"/>
                              <a:cs typeface="Arial" panose="020B0604020202020204" pitchFamily="34" charset="0"/>
                            </a:rPr>
                            <a:t>0.72</a:t>
                          </a:r>
                        </a:p>
                      </a:txBody>
                      <a:tcPr/>
                    </a:tc>
                    <a:tc>
                      <a:txBody>
                        <a:bodyPr/>
                        <a:lstStyle/>
                        <a:p>
                          <a:pPr algn="ctr"/>
                          <a:r>
                            <a:rPr lang="en-US" sz="1600" dirty="0">
                              <a:latin typeface="Arial" panose="020B0604020202020204" pitchFamily="34" charset="0"/>
                              <a:cs typeface="Arial" panose="020B0604020202020204" pitchFamily="34" charset="0"/>
                            </a:rPr>
                            <a:t>0.06</a:t>
                          </a:r>
                        </a:p>
                      </a:txBody>
                      <a:tcPr/>
                    </a:tc>
                    <a:tc>
                      <a:txBody>
                        <a:bodyPr/>
                        <a:lstStyle/>
                        <a:p>
                          <a:pPr algn="r"/>
                          <a:r>
                            <a:rPr lang="en-US" sz="1600" dirty="0">
                              <a:latin typeface="Arial" panose="020B0604020202020204" pitchFamily="34" charset="0"/>
                              <a:cs typeface="Arial" panose="020B0604020202020204" pitchFamily="34" charset="0"/>
                            </a:rPr>
                            <a:t>4.03</a:t>
                          </a:r>
                        </a:p>
                      </a:txBody>
                      <a:tcPr/>
                    </a:tc>
                    <a:extLst>
                      <a:ext uri="{0D108BD9-81ED-4DB2-BD59-A6C34878D82A}">
                        <a16:rowId xmlns:a16="http://schemas.microsoft.com/office/drawing/2014/main" val="2340692924"/>
                      </a:ext>
                    </a:extLst>
                  </a:tr>
                  <a:tr h="335280">
                    <a:tc>
                      <a:txBody>
                        <a:bodyPr/>
                        <a:lstStyle/>
                        <a:p>
                          <a:endParaRPr lang="en-US" sz="1600" dirty="0">
                            <a:latin typeface="Arial" panose="020B0604020202020204" pitchFamily="34" charset="0"/>
                            <a:cs typeface="Arial" panose="020B0604020202020204" pitchFamily="34" charset="0"/>
                          </a:endParaRPr>
                        </a:p>
                      </a:txBody>
                      <a:tcP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30000" dirty="0">
                              <a:latin typeface="Arial" panose="020B0604020202020204" pitchFamily="34" charset="0"/>
                              <a:cs typeface="Arial" panose="020B0604020202020204" pitchFamily="34" charset="0"/>
                            </a:rPr>
                            <a:t>197</a:t>
                          </a:r>
                          <a:r>
                            <a:rPr lang="en-US" sz="1600" dirty="0">
                              <a:latin typeface="Arial" panose="020B0604020202020204" pitchFamily="34" charset="0"/>
                              <a:cs typeface="Arial" panose="020B0604020202020204" pitchFamily="34" charset="0"/>
                            </a:rPr>
                            <a:t>Au</a:t>
                          </a:r>
                          <a:r>
                            <a:rPr lang="en-US" sz="1600" baseline="30000" dirty="0">
                              <a:latin typeface="Arial" panose="020B0604020202020204" pitchFamily="34" charset="0"/>
                              <a:cs typeface="Arial" panose="020B0604020202020204" pitchFamily="34" charset="0"/>
                            </a:rPr>
                            <a:t>79+</a:t>
                          </a:r>
                        </a:p>
                      </a:txBody>
                      <a:tcPr/>
                    </a:tc>
                    <a:tc>
                      <a:txBody>
                        <a:bodyPr/>
                        <a:lstStyle/>
                        <a:p>
                          <a:pPr algn="ctr"/>
                          <a:r>
                            <a:rPr lang="en-US" sz="1600" dirty="0">
                              <a:latin typeface="Arial" panose="020B0604020202020204" pitchFamily="34" charset="0"/>
                              <a:cs typeface="Arial" panose="020B0604020202020204" pitchFamily="34" charset="0"/>
                            </a:rPr>
                            <a:t>110</a:t>
                          </a:r>
                        </a:p>
                      </a:txBody>
                      <a:tcPr/>
                    </a:tc>
                    <a:tc>
                      <a:txBody>
                        <a:bodyPr/>
                        <a:lstStyle/>
                        <a:p>
                          <a:pPr algn="ctr"/>
                          <a:r>
                            <a:rPr lang="en-US" sz="1600" dirty="0">
                              <a:latin typeface="Arial" panose="020B0604020202020204" pitchFamily="34" charset="0"/>
                              <a:cs typeface="Arial" panose="020B0604020202020204" pitchFamily="34" charset="0"/>
                            </a:rPr>
                            <a:t>1160</a:t>
                          </a:r>
                        </a:p>
                      </a:txBody>
                      <a:tcPr/>
                    </a:tc>
                    <a:tc>
                      <a:txBody>
                        <a:bodyPr/>
                        <a:lstStyle/>
                        <a:p>
                          <a:pPr algn="ctr"/>
                          <a:r>
                            <a:rPr lang="en-US" sz="1600" dirty="0">
                              <a:latin typeface="Arial" panose="020B0604020202020204" pitchFamily="34" charset="0"/>
                              <a:cs typeface="Arial" panose="020B0604020202020204" pitchFamily="34" charset="0"/>
                            </a:rPr>
                            <a:t>0.5</a:t>
                          </a:r>
                        </a:p>
                      </a:txBody>
                      <a:tcPr/>
                    </a:tc>
                    <a:tc>
                      <a:txBody>
                        <a:bodyPr/>
                        <a:lstStyle/>
                        <a:p>
                          <a:pPr algn="ctr"/>
                          <a:r>
                            <a:rPr lang="en-US" sz="1600" dirty="0">
                              <a:latin typeface="Arial" panose="020B0604020202020204" pitchFamily="34" charset="0"/>
                              <a:cs typeface="Arial" panose="020B0604020202020204" pitchFamily="34" charset="0"/>
                            </a:rPr>
                            <a:t>0.57</a:t>
                          </a:r>
                        </a:p>
                      </a:txBody>
                      <a:tcPr/>
                    </a:tc>
                    <a:tc>
                      <a:txBody>
                        <a:bodyPr/>
                        <a:lstStyle/>
                        <a:p>
                          <a:pPr algn="ctr"/>
                          <a:r>
                            <a:rPr lang="en-US" sz="1600" dirty="0">
                              <a:latin typeface="Arial" panose="020B0604020202020204" pitchFamily="34" charset="0"/>
                              <a:cs typeface="Arial" panose="020B0604020202020204" pitchFamily="34" charset="0"/>
                            </a:rPr>
                            <a:t>0.07</a:t>
                          </a:r>
                        </a:p>
                      </a:txBody>
                      <a:tcPr/>
                    </a:tc>
                    <a:tc>
                      <a:txBody>
                        <a:bodyPr/>
                        <a:lstStyle/>
                        <a:p>
                          <a:pPr algn="r"/>
                          <a:r>
                            <a:rPr lang="en-US" sz="1600" dirty="0">
                              <a:latin typeface="Arial" panose="020B0604020202020204" pitchFamily="34" charset="0"/>
                              <a:cs typeface="Arial" panose="020B0604020202020204" pitchFamily="34" charset="0"/>
                            </a:rPr>
                            <a:t>0.62</a:t>
                          </a:r>
                        </a:p>
                      </a:txBody>
                      <a:tcPr/>
                    </a:tc>
                    <a:extLst>
                      <a:ext uri="{0D108BD9-81ED-4DB2-BD59-A6C34878D82A}">
                        <a16:rowId xmlns:a16="http://schemas.microsoft.com/office/drawing/2014/main" val="5840671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D5927B03-1797-4040-B645-AAA4BA9D3D31}"/>
                  </a:ext>
                </a:extLst>
              </p:cNvPr>
              <p:cNvGraphicFramePr>
                <a:graphicFrameLocks noGrp="1"/>
              </p:cNvGraphicFramePr>
              <p:nvPr>
                <p:extLst>
                  <p:ext uri="{D42A27DB-BD31-4B8C-83A1-F6EECF244321}">
                    <p14:modId xmlns:p14="http://schemas.microsoft.com/office/powerpoint/2010/main" val="2925487686"/>
                  </p:ext>
                </p:extLst>
              </p:nvPr>
            </p:nvGraphicFramePr>
            <p:xfrm>
              <a:off x="362855" y="1963469"/>
              <a:ext cx="8233333" cy="1090809"/>
            </p:xfrm>
            <a:graphic>
              <a:graphicData uri="http://schemas.openxmlformats.org/drawingml/2006/table">
                <a:tbl>
                  <a:tblPr firstRow="1" bandRow="1">
                    <a:tableStyleId>{21E4AEA4-8DFA-4A89-87EB-49C32662AFE0}</a:tableStyleId>
                  </a:tblPr>
                  <a:tblGrid>
                    <a:gridCol w="669719">
                      <a:extLst>
                        <a:ext uri="{9D8B030D-6E8A-4147-A177-3AD203B41FA5}">
                          <a16:colId xmlns:a16="http://schemas.microsoft.com/office/drawing/2014/main" val="4278677909"/>
                        </a:ext>
                      </a:extLst>
                    </a:gridCol>
                    <a:gridCol w="1080621">
                      <a:extLst>
                        <a:ext uri="{9D8B030D-6E8A-4147-A177-3AD203B41FA5}">
                          <a16:colId xmlns:a16="http://schemas.microsoft.com/office/drawing/2014/main" val="803902804"/>
                        </a:ext>
                      </a:extLst>
                    </a:gridCol>
                    <a:gridCol w="1099335">
                      <a:extLst>
                        <a:ext uri="{9D8B030D-6E8A-4147-A177-3AD203B41FA5}">
                          <a16:colId xmlns:a16="http://schemas.microsoft.com/office/drawing/2014/main" val="315316220"/>
                        </a:ext>
                      </a:extLst>
                    </a:gridCol>
                    <a:gridCol w="647272">
                      <a:extLst>
                        <a:ext uri="{9D8B030D-6E8A-4147-A177-3AD203B41FA5}">
                          <a16:colId xmlns:a16="http://schemas.microsoft.com/office/drawing/2014/main" val="2182675800"/>
                        </a:ext>
                      </a:extLst>
                    </a:gridCol>
                    <a:gridCol w="1428107">
                      <a:extLst>
                        <a:ext uri="{9D8B030D-6E8A-4147-A177-3AD203B41FA5}">
                          <a16:colId xmlns:a16="http://schemas.microsoft.com/office/drawing/2014/main" val="3361272312"/>
                        </a:ext>
                      </a:extLst>
                    </a:gridCol>
                    <a:gridCol w="1083060">
                      <a:extLst>
                        <a:ext uri="{9D8B030D-6E8A-4147-A177-3AD203B41FA5}">
                          <a16:colId xmlns:a16="http://schemas.microsoft.com/office/drawing/2014/main" val="3611963256"/>
                        </a:ext>
                      </a:extLst>
                    </a:gridCol>
                    <a:gridCol w="1095062">
                      <a:extLst>
                        <a:ext uri="{9D8B030D-6E8A-4147-A177-3AD203B41FA5}">
                          <a16:colId xmlns:a16="http://schemas.microsoft.com/office/drawing/2014/main" val="597109745"/>
                        </a:ext>
                      </a:extLst>
                    </a:gridCol>
                    <a:gridCol w="1130157">
                      <a:extLst>
                        <a:ext uri="{9D8B030D-6E8A-4147-A177-3AD203B41FA5}">
                          <a16:colId xmlns:a16="http://schemas.microsoft.com/office/drawing/2014/main" val="1267312561"/>
                        </a:ext>
                      </a:extLst>
                    </a:gridCol>
                  </a:tblGrid>
                  <a:tr h="420249">
                    <a:tc>
                      <a:txBody>
                        <a:bodyPr/>
                        <a:lstStyle/>
                        <a:p>
                          <a:r>
                            <a:rPr lang="en-US" sz="1600" dirty="0">
                              <a:solidFill>
                                <a:schemeClr val="bg1"/>
                              </a:solidFill>
                              <a:latin typeface="Arial" panose="020B0604020202020204" pitchFamily="34" charset="0"/>
                              <a:cs typeface="Arial" panose="020B0604020202020204" pitchFamily="34" charset="0"/>
                            </a:rPr>
                            <a:t>RUN</a:t>
                          </a:r>
                        </a:p>
                      </a:txBody>
                      <a:tcPr>
                        <a:noFill/>
                      </a:tcPr>
                    </a:tc>
                    <a:tc>
                      <a:txBody>
                        <a:bodyPr/>
                        <a:lstStyle/>
                        <a:p>
                          <a:r>
                            <a:rPr lang="en-US" sz="1600" dirty="0">
                              <a:latin typeface="Arial" panose="020B0604020202020204" pitchFamily="34" charset="0"/>
                              <a:cs typeface="Arial" panose="020B0604020202020204" pitchFamily="34" charset="0"/>
                            </a:rPr>
                            <a:t>Species</a:t>
                          </a:r>
                        </a:p>
                      </a:txBody>
                      <a:tcPr/>
                    </a:tc>
                    <a:tc>
                      <a:txBody>
                        <a:bodyPr/>
                        <a:lstStyle/>
                        <a:p>
                          <a:pPr algn="ctr"/>
                          <a:r>
                            <a:rPr lang="en-US" sz="1600" dirty="0">
                              <a:latin typeface="Arial" panose="020B0604020202020204" pitchFamily="34" charset="0"/>
                              <a:cs typeface="Arial" panose="020B0604020202020204" pitchFamily="34" charset="0"/>
                            </a:rPr>
                            <a:t>E (GeV/u)</a:t>
                          </a:r>
                        </a:p>
                      </a:txBody>
                      <a:tcPr/>
                    </a:tc>
                    <a:tc>
                      <a:txBody>
                        <a:bodyPr/>
                        <a:lstStyle/>
                        <a:p>
                          <a:pPr algn="ctr"/>
                          <a:r>
                            <a:rPr lang="en-US" sz="1600" baseline="0" dirty="0">
                              <a:latin typeface="Arial" panose="020B0604020202020204" pitchFamily="34" charset="0"/>
                              <a:cs typeface="Arial" panose="020B0604020202020204" pitchFamily="34" charset="0"/>
                            </a:rPr>
                            <a:t>M</a:t>
                          </a:r>
                        </a:p>
                      </a:txBody>
                      <a:tcPr/>
                    </a:tc>
                    <a:tc>
                      <a:txBody>
                        <a:bodyPr/>
                        <a:lstStyle/>
                        <a:p>
                          <a:pPr algn="ctr"/>
                          <a:r>
                            <a:rPr lang="en-US" sz="1600" dirty="0">
                              <a:latin typeface="Arial" panose="020B0604020202020204" pitchFamily="34" charset="0"/>
                              <a:cs typeface="Arial" panose="020B0604020202020204" pitchFamily="34" charset="0"/>
                            </a:rPr>
                            <a:t>N (10</a:t>
                          </a:r>
                          <a:r>
                            <a:rPr lang="en-US" sz="1600" baseline="30000" dirty="0">
                              <a:latin typeface="Arial" panose="020B0604020202020204" pitchFamily="34" charset="0"/>
                              <a:cs typeface="Arial" panose="020B0604020202020204" pitchFamily="34" charset="0"/>
                            </a:rPr>
                            <a:t>9 </a:t>
                          </a:r>
                          <a:r>
                            <a:rPr lang="en-US" sz="1600" dirty="0">
                              <a:latin typeface="Arial" panose="020B0604020202020204" pitchFamily="34" charset="0"/>
                              <a:cs typeface="Arial" panose="020B0604020202020204" pitchFamily="34" charset="0"/>
                            </a:rPr>
                            <a:t>ppb)</a:t>
                          </a:r>
                        </a:p>
                      </a:txBody>
                      <a:tcPr/>
                    </a:tc>
                    <a:tc>
                      <a:txBody>
                        <a:bodyPr/>
                        <a:lstStyle/>
                        <a:p>
                          <a:pPr algn="ctr"/>
                          <a:r>
                            <a:rPr lang="en-US" sz="1600" dirty="0" err="1">
                              <a:latin typeface="Arial" panose="020B0604020202020204" pitchFamily="34" charset="0"/>
                              <a:cs typeface="Arial" panose="020B0604020202020204" pitchFamily="34" charset="0"/>
                            </a:rPr>
                            <a:t>I</a:t>
                          </a:r>
                          <a:r>
                            <a:rPr lang="en-US" sz="1600" baseline="-25000" dirty="0" err="1">
                              <a:latin typeface="Arial" panose="020B0604020202020204" pitchFamily="34" charset="0"/>
                              <a:cs typeface="Arial" panose="020B0604020202020204" pitchFamily="34" charset="0"/>
                            </a:rPr>
                            <a:t>ave</a:t>
                          </a:r>
                          <a:r>
                            <a:rPr lang="en-US" sz="1600" dirty="0">
                              <a:latin typeface="Arial" panose="020B0604020202020204" pitchFamily="34" charset="0"/>
                              <a:cs typeface="Arial" panose="020B0604020202020204" pitchFamily="34" charset="0"/>
                            </a:rPr>
                            <a:t> (A)</a:t>
                          </a:r>
                        </a:p>
                      </a:txBody>
                      <a:tcPr/>
                    </a:tc>
                    <a:tc>
                      <a:txBody>
                        <a:bodyPr/>
                        <a:lstStyle/>
                        <a:p>
                          <a:pPr algn="ctr"/>
                          <a:r>
                            <a:rPr lang="en-US" sz="1600" dirty="0">
                              <a:latin typeface="Symbol" pitchFamily="2" charset="2"/>
                              <a:cs typeface="Arial" panose="020B0604020202020204" pitchFamily="34" charset="0"/>
                            </a:rPr>
                            <a:t>s</a:t>
                          </a:r>
                          <a:r>
                            <a:rPr lang="en-US" sz="1600" baseline="-25000" dirty="0">
                              <a:latin typeface="Arial" panose="020B0604020202020204" pitchFamily="34" charset="0"/>
                              <a:cs typeface="Arial" panose="020B0604020202020204" pitchFamily="34" charset="0"/>
                            </a:rPr>
                            <a:t>z</a:t>
                          </a:r>
                          <a:r>
                            <a:rPr lang="en-US" sz="1600" dirty="0">
                              <a:latin typeface="Arial" panose="020B0604020202020204" pitchFamily="34" charset="0"/>
                              <a:cs typeface="Arial" panose="020B0604020202020204" pitchFamily="34" charset="0"/>
                            </a:rPr>
                            <a:t> (m)</a:t>
                          </a:r>
                        </a:p>
                      </a:txBody>
                      <a:tcPr/>
                    </a:tc>
                    <a:tc>
                      <a:txBody>
                        <a:bodyPr/>
                        <a:lstStyle/>
                        <a:p>
                          <a:r>
                            <a:rPr lang="en-US" sz="1600" dirty="0">
                              <a:latin typeface="Arial" panose="020B0604020202020204" pitchFamily="34" charset="0"/>
                              <a:cs typeface="Arial" panose="020B0604020202020204" pitchFamily="34" charset="0"/>
                            </a:rPr>
                            <a:t>P’ (W/m)*</a:t>
                          </a:r>
                        </a:p>
                      </a:txBody>
                      <a:tcPr/>
                    </a:tc>
                    <a:extLst>
                      <a:ext uri="{0D108BD9-81ED-4DB2-BD59-A6C34878D82A}">
                        <a16:rowId xmlns:a16="http://schemas.microsoft.com/office/drawing/2014/main" val="2688237033"/>
                      </a:ext>
                    </a:extLst>
                  </a:tr>
                  <a:tr h="243478">
                    <a:tc>
                      <a:txBody>
                        <a:bodyPr/>
                        <a:lstStyle/>
                        <a:p>
                          <a:r>
                            <a:rPr lang="en-US" sz="1600" dirty="0">
                              <a:solidFill>
                                <a:schemeClr val="bg1"/>
                              </a:solidFill>
                              <a:latin typeface="Arial" panose="020B0604020202020204" pitchFamily="34" charset="0"/>
                              <a:cs typeface="Arial" panose="020B0604020202020204" pitchFamily="34" charset="0"/>
                            </a:rPr>
                            <a:t>17</a:t>
                          </a:r>
                        </a:p>
                      </a:txBody>
                      <a:tcPr>
                        <a:noFill/>
                      </a:tcPr>
                    </a:tc>
                    <a:tc>
                      <a:txBody>
                        <a:bodyPr/>
                        <a:lstStyle/>
                        <a:p>
                          <a:pPr algn="ctr"/>
                          <a:r>
                            <a:rPr lang="en-US" sz="1600" dirty="0">
                              <a:latin typeface="Arial" panose="020B0604020202020204" pitchFamily="34" charset="0"/>
                              <a:cs typeface="Arial" panose="020B0604020202020204" pitchFamily="34" charset="0"/>
                            </a:rPr>
                            <a:t>p</a:t>
                          </a:r>
                          <a14:m>
                            <m:oMath xmlns:m="http://schemas.openxmlformats.org/officeDocument/2006/math">
                              <m:r>
                                <a:rPr lang="en-US" sz="1600" smtClean="0">
                                  <a:latin typeface="Cambria Math" panose="02040503050406030204" pitchFamily="18" charset="0"/>
                                </a:rPr>
                                <m:t>↑</m:t>
                              </m:r>
                            </m:oMath>
                          </a14:m>
                          <a:endParaRPr lang="en-US" sz="1600" dirty="0">
                            <a:latin typeface="Arial" panose="020B0604020202020204" pitchFamily="34" charset="0"/>
                            <a:cs typeface="Arial" panose="020B0604020202020204" pitchFamily="34" charset="0"/>
                          </a:endParaRPr>
                        </a:p>
                      </a:txBody>
                      <a:tcPr/>
                    </a:tc>
                    <a:tc>
                      <a:txBody>
                        <a:bodyPr/>
                        <a:lstStyle/>
                        <a:p>
                          <a:pPr algn="ctr"/>
                          <a:r>
                            <a:rPr lang="en-US" sz="1600" dirty="0">
                              <a:latin typeface="Arial" panose="020B0604020202020204" pitchFamily="34" charset="0"/>
                              <a:cs typeface="Arial" panose="020B0604020202020204" pitchFamily="34" charset="0"/>
                            </a:rPr>
                            <a:t>255</a:t>
                          </a:r>
                        </a:p>
                      </a:txBody>
                      <a:tcPr/>
                    </a:tc>
                    <a:tc>
                      <a:txBody>
                        <a:bodyPr/>
                        <a:lstStyle/>
                        <a:p>
                          <a:pPr algn="ctr"/>
                          <a:r>
                            <a:rPr lang="en-US" sz="1600" dirty="0">
                              <a:latin typeface="Arial" panose="020B0604020202020204" pitchFamily="34" charset="0"/>
                              <a:cs typeface="Arial" panose="020B0604020202020204" pitchFamily="34" charset="0"/>
                            </a:rPr>
                            <a:t>111</a:t>
                          </a:r>
                        </a:p>
                      </a:txBody>
                      <a:tcPr/>
                    </a:tc>
                    <a:tc>
                      <a:txBody>
                        <a:bodyPr/>
                        <a:lstStyle/>
                        <a:p>
                          <a:pPr algn="ctr"/>
                          <a:r>
                            <a:rPr lang="en-US" sz="1600" dirty="0">
                              <a:latin typeface="Arial" panose="020B0604020202020204" pitchFamily="34" charset="0"/>
                              <a:cs typeface="Arial" panose="020B0604020202020204" pitchFamily="34" charset="0"/>
                            </a:rPr>
                            <a:t>197</a:t>
                          </a:r>
                        </a:p>
                      </a:txBody>
                      <a:tcPr/>
                    </a:tc>
                    <a:tc>
                      <a:txBody>
                        <a:bodyPr/>
                        <a:lstStyle/>
                        <a:p>
                          <a:pPr algn="ctr"/>
                          <a:r>
                            <a:rPr lang="en-US" sz="1600" dirty="0">
                              <a:latin typeface="Arial" panose="020B0604020202020204" pitchFamily="34" charset="0"/>
                              <a:cs typeface="Arial" panose="020B0604020202020204" pitchFamily="34" charset="0"/>
                            </a:rPr>
                            <a:t>0.27</a:t>
                          </a:r>
                        </a:p>
                      </a:txBody>
                      <a:tcPr/>
                    </a:tc>
                    <a:tc>
                      <a:txBody>
                        <a:bodyPr/>
                        <a:lstStyle/>
                        <a:p>
                          <a:pPr algn="ctr"/>
                          <a:r>
                            <a:rPr lang="en-US" sz="1600" dirty="0">
                              <a:latin typeface="Arial" panose="020B0604020202020204" pitchFamily="34" charset="0"/>
                              <a:cs typeface="Arial" panose="020B0604020202020204" pitchFamily="34" charset="0"/>
                            </a:rPr>
                            <a:t>0.6</a:t>
                          </a:r>
                        </a:p>
                      </a:txBody>
                      <a:tcPr/>
                    </a:tc>
                    <a:tc>
                      <a:txBody>
                        <a:bodyPr/>
                        <a:lstStyle/>
                        <a:p>
                          <a:pPr algn="r"/>
                          <a:r>
                            <a:rPr lang="en-US" sz="1600" dirty="0">
                              <a:latin typeface="Arial" panose="020B0604020202020204" pitchFamily="34" charset="0"/>
                              <a:cs typeface="Arial" panose="020B0604020202020204" pitchFamily="34" charset="0"/>
                            </a:rPr>
                            <a:t>0.05</a:t>
                          </a:r>
                        </a:p>
                      </a:txBody>
                      <a:tcPr/>
                    </a:tc>
                    <a:extLst>
                      <a:ext uri="{0D108BD9-81ED-4DB2-BD59-A6C34878D82A}">
                        <a16:rowId xmlns:a16="http://schemas.microsoft.com/office/drawing/2014/main" val="1661632487"/>
                      </a:ext>
                    </a:extLst>
                  </a:tr>
                  <a:tr h="243478">
                    <a:tc>
                      <a:txBody>
                        <a:bodyPr/>
                        <a:lstStyle/>
                        <a:p>
                          <a:r>
                            <a:rPr lang="en-US" sz="1600" dirty="0">
                              <a:solidFill>
                                <a:schemeClr val="bg1"/>
                              </a:solidFill>
                              <a:latin typeface="Arial" panose="020B0604020202020204" pitchFamily="34" charset="0"/>
                              <a:cs typeface="Arial" panose="020B0604020202020204" pitchFamily="34" charset="0"/>
                            </a:rPr>
                            <a:t>19</a:t>
                          </a:r>
                        </a:p>
                      </a:txBody>
                      <a:tcPr>
                        <a:noFill/>
                      </a:tcPr>
                    </a:tc>
                    <a:tc>
                      <a:txBody>
                        <a:bodyPr/>
                        <a:lstStyle/>
                        <a:p>
                          <a:pPr algn="ctr"/>
                          <a:r>
                            <a:rPr lang="en-US" sz="1600" baseline="30000" dirty="0">
                              <a:latin typeface="Arial" panose="020B0604020202020204" pitchFamily="34" charset="0"/>
                              <a:cs typeface="Arial" panose="020B0604020202020204" pitchFamily="34" charset="0"/>
                            </a:rPr>
                            <a:t>197</a:t>
                          </a:r>
                          <a:r>
                            <a:rPr lang="en-US" sz="1600" dirty="0">
                              <a:latin typeface="Arial" panose="020B0604020202020204" pitchFamily="34" charset="0"/>
                              <a:cs typeface="Arial" panose="020B0604020202020204" pitchFamily="34" charset="0"/>
                            </a:rPr>
                            <a:t>Au</a:t>
                          </a:r>
                          <a:r>
                            <a:rPr lang="en-US" sz="1600" baseline="30000" dirty="0">
                              <a:latin typeface="Arial" panose="020B0604020202020204" pitchFamily="34" charset="0"/>
                              <a:cs typeface="Arial" panose="020B0604020202020204" pitchFamily="34" charset="0"/>
                            </a:rPr>
                            <a:t>79+</a:t>
                          </a:r>
                        </a:p>
                      </a:txBody>
                      <a:tcPr/>
                    </a:tc>
                    <a:tc>
                      <a:txBody>
                        <a:bodyPr/>
                        <a:lstStyle/>
                        <a:p>
                          <a:pPr algn="ctr"/>
                          <a:r>
                            <a:rPr lang="en-US" sz="1600" dirty="0">
                              <a:latin typeface="Arial" panose="020B0604020202020204" pitchFamily="34" charset="0"/>
                              <a:cs typeface="Arial" panose="020B0604020202020204" pitchFamily="34" charset="0"/>
                            </a:rPr>
                            <a:t>9.8</a:t>
                          </a:r>
                        </a:p>
                      </a:txBody>
                      <a:tcPr/>
                    </a:tc>
                    <a:tc>
                      <a:txBody>
                        <a:bodyPr/>
                        <a:lstStyle/>
                        <a:p>
                          <a:pPr algn="ctr"/>
                          <a:r>
                            <a:rPr lang="en-US" sz="1600" dirty="0">
                              <a:latin typeface="Arial" panose="020B0604020202020204" pitchFamily="34" charset="0"/>
                              <a:cs typeface="Arial" panose="020B0604020202020204" pitchFamily="34" charset="0"/>
                            </a:rPr>
                            <a:t>111</a:t>
                          </a:r>
                        </a:p>
                      </a:txBody>
                      <a:tcPr/>
                    </a:tc>
                    <a:tc>
                      <a:txBody>
                        <a:bodyPr/>
                        <a:lstStyle/>
                        <a:p>
                          <a:pPr algn="ctr"/>
                          <a:r>
                            <a:rPr lang="en-US" sz="1600" dirty="0">
                              <a:latin typeface="Arial" panose="020B0604020202020204" pitchFamily="34" charset="0"/>
                              <a:cs typeface="Arial" panose="020B0604020202020204" pitchFamily="34" charset="0"/>
                            </a:rPr>
                            <a:t>1.85</a:t>
                          </a:r>
                        </a:p>
                      </a:txBody>
                      <a:tcPr/>
                    </a:tc>
                    <a:tc>
                      <a:txBody>
                        <a:bodyPr/>
                        <a:lstStyle/>
                        <a:p>
                          <a:pPr algn="ctr"/>
                          <a:r>
                            <a:rPr lang="en-US" sz="1600" dirty="0">
                              <a:latin typeface="Arial" panose="020B0604020202020204" pitchFamily="34" charset="0"/>
                              <a:cs typeface="Arial" panose="020B0604020202020204" pitchFamily="34" charset="0"/>
                            </a:rPr>
                            <a:t>0.20</a:t>
                          </a:r>
                        </a:p>
                      </a:txBody>
                      <a:tcPr/>
                    </a:tc>
                    <a:tc>
                      <a:txBody>
                        <a:bodyPr/>
                        <a:lstStyle/>
                        <a:p>
                          <a:pPr algn="ctr"/>
                          <a:r>
                            <a:rPr lang="en-US" sz="1600" dirty="0">
                              <a:latin typeface="Arial" panose="020B0604020202020204" pitchFamily="34" charset="0"/>
                              <a:cs typeface="Arial" panose="020B0604020202020204" pitchFamily="34" charset="0"/>
                            </a:rPr>
                            <a:t>0.3</a:t>
                          </a:r>
                        </a:p>
                      </a:txBody>
                      <a:tcPr/>
                    </a:tc>
                    <a:tc>
                      <a:txBody>
                        <a:bodyPr/>
                        <a:lstStyle/>
                        <a:p>
                          <a:pPr algn="r"/>
                          <a:r>
                            <a:rPr lang="en-US" sz="1600" dirty="0">
                              <a:latin typeface="Arial" panose="020B0604020202020204" pitchFamily="34" charset="0"/>
                              <a:cs typeface="Arial" panose="020B0604020202020204" pitchFamily="34" charset="0"/>
                            </a:rPr>
                            <a:t>0.08</a:t>
                          </a:r>
                        </a:p>
                      </a:txBody>
                      <a:tcPr/>
                    </a:tc>
                    <a:extLst>
                      <a:ext uri="{0D108BD9-81ED-4DB2-BD59-A6C34878D82A}">
                        <a16:rowId xmlns:a16="http://schemas.microsoft.com/office/drawing/2014/main" val="2340692924"/>
                      </a:ext>
                    </a:extLst>
                  </a:tr>
                </a:tbl>
              </a:graphicData>
            </a:graphic>
          </p:graphicFrame>
        </mc:Choice>
        <mc:Fallback xmlns="">
          <p:graphicFrame>
            <p:nvGraphicFramePr>
              <p:cNvPr id="19" name="Table 18">
                <a:extLst>
                  <a:ext uri="{FF2B5EF4-FFF2-40B4-BE49-F238E27FC236}">
                    <a16:creationId xmlns:a16="http://schemas.microsoft.com/office/drawing/2014/main" id="{D5927B03-1797-4040-B645-AAA4BA9D3D31}"/>
                  </a:ext>
                </a:extLst>
              </p:cNvPr>
              <p:cNvGraphicFramePr>
                <a:graphicFrameLocks noGrp="1"/>
              </p:cNvGraphicFramePr>
              <p:nvPr>
                <p:extLst>
                  <p:ext uri="{D42A27DB-BD31-4B8C-83A1-F6EECF244321}">
                    <p14:modId xmlns:p14="http://schemas.microsoft.com/office/powerpoint/2010/main" val="2925487686"/>
                  </p:ext>
                </p:extLst>
              </p:nvPr>
            </p:nvGraphicFramePr>
            <p:xfrm>
              <a:off x="362855" y="1963469"/>
              <a:ext cx="8233333" cy="1090809"/>
            </p:xfrm>
            <a:graphic>
              <a:graphicData uri="http://schemas.openxmlformats.org/drawingml/2006/table">
                <a:tbl>
                  <a:tblPr firstRow="1" bandRow="1">
                    <a:tableStyleId>{21E4AEA4-8DFA-4A89-87EB-49C32662AFE0}</a:tableStyleId>
                  </a:tblPr>
                  <a:tblGrid>
                    <a:gridCol w="669719">
                      <a:extLst>
                        <a:ext uri="{9D8B030D-6E8A-4147-A177-3AD203B41FA5}">
                          <a16:colId xmlns:a16="http://schemas.microsoft.com/office/drawing/2014/main" val="4278677909"/>
                        </a:ext>
                      </a:extLst>
                    </a:gridCol>
                    <a:gridCol w="1080621">
                      <a:extLst>
                        <a:ext uri="{9D8B030D-6E8A-4147-A177-3AD203B41FA5}">
                          <a16:colId xmlns:a16="http://schemas.microsoft.com/office/drawing/2014/main" val="803902804"/>
                        </a:ext>
                      </a:extLst>
                    </a:gridCol>
                    <a:gridCol w="1099335">
                      <a:extLst>
                        <a:ext uri="{9D8B030D-6E8A-4147-A177-3AD203B41FA5}">
                          <a16:colId xmlns:a16="http://schemas.microsoft.com/office/drawing/2014/main" val="315316220"/>
                        </a:ext>
                      </a:extLst>
                    </a:gridCol>
                    <a:gridCol w="647272">
                      <a:extLst>
                        <a:ext uri="{9D8B030D-6E8A-4147-A177-3AD203B41FA5}">
                          <a16:colId xmlns:a16="http://schemas.microsoft.com/office/drawing/2014/main" val="2182675800"/>
                        </a:ext>
                      </a:extLst>
                    </a:gridCol>
                    <a:gridCol w="1428107">
                      <a:extLst>
                        <a:ext uri="{9D8B030D-6E8A-4147-A177-3AD203B41FA5}">
                          <a16:colId xmlns:a16="http://schemas.microsoft.com/office/drawing/2014/main" val="3361272312"/>
                        </a:ext>
                      </a:extLst>
                    </a:gridCol>
                    <a:gridCol w="1083060">
                      <a:extLst>
                        <a:ext uri="{9D8B030D-6E8A-4147-A177-3AD203B41FA5}">
                          <a16:colId xmlns:a16="http://schemas.microsoft.com/office/drawing/2014/main" val="3611963256"/>
                        </a:ext>
                      </a:extLst>
                    </a:gridCol>
                    <a:gridCol w="1095062">
                      <a:extLst>
                        <a:ext uri="{9D8B030D-6E8A-4147-A177-3AD203B41FA5}">
                          <a16:colId xmlns:a16="http://schemas.microsoft.com/office/drawing/2014/main" val="597109745"/>
                        </a:ext>
                      </a:extLst>
                    </a:gridCol>
                    <a:gridCol w="1130157">
                      <a:extLst>
                        <a:ext uri="{9D8B030D-6E8A-4147-A177-3AD203B41FA5}">
                          <a16:colId xmlns:a16="http://schemas.microsoft.com/office/drawing/2014/main" val="1267312561"/>
                        </a:ext>
                      </a:extLst>
                    </a:gridCol>
                  </a:tblGrid>
                  <a:tr h="420249">
                    <a:tc>
                      <a:txBody>
                        <a:bodyPr/>
                        <a:lstStyle/>
                        <a:p>
                          <a:r>
                            <a:rPr lang="en-US" sz="1600" dirty="0">
                              <a:solidFill>
                                <a:schemeClr val="bg1"/>
                              </a:solidFill>
                              <a:latin typeface="Arial" panose="020B0604020202020204" pitchFamily="34" charset="0"/>
                              <a:cs typeface="Arial" panose="020B0604020202020204" pitchFamily="34" charset="0"/>
                            </a:rPr>
                            <a:t>RUN</a:t>
                          </a:r>
                        </a:p>
                      </a:txBody>
                      <a:tcPr>
                        <a:noFill/>
                      </a:tcPr>
                    </a:tc>
                    <a:tc>
                      <a:txBody>
                        <a:bodyPr/>
                        <a:lstStyle/>
                        <a:p>
                          <a:r>
                            <a:rPr lang="en-US" sz="1600" dirty="0">
                              <a:latin typeface="Arial" panose="020B0604020202020204" pitchFamily="34" charset="0"/>
                              <a:cs typeface="Arial" panose="020B0604020202020204" pitchFamily="34" charset="0"/>
                            </a:rPr>
                            <a:t>Species</a:t>
                          </a:r>
                        </a:p>
                      </a:txBody>
                      <a:tcPr/>
                    </a:tc>
                    <a:tc>
                      <a:txBody>
                        <a:bodyPr/>
                        <a:lstStyle/>
                        <a:p>
                          <a:pPr algn="ctr"/>
                          <a:r>
                            <a:rPr lang="en-US" sz="1600" dirty="0">
                              <a:latin typeface="Arial" panose="020B0604020202020204" pitchFamily="34" charset="0"/>
                              <a:cs typeface="Arial" panose="020B0604020202020204" pitchFamily="34" charset="0"/>
                            </a:rPr>
                            <a:t>E (GeV/u)</a:t>
                          </a:r>
                        </a:p>
                      </a:txBody>
                      <a:tcPr/>
                    </a:tc>
                    <a:tc>
                      <a:txBody>
                        <a:bodyPr/>
                        <a:lstStyle/>
                        <a:p>
                          <a:pPr algn="ctr"/>
                          <a:r>
                            <a:rPr lang="en-US" sz="1600" baseline="0" dirty="0">
                              <a:latin typeface="Arial" panose="020B0604020202020204" pitchFamily="34" charset="0"/>
                              <a:cs typeface="Arial" panose="020B0604020202020204" pitchFamily="34" charset="0"/>
                            </a:rPr>
                            <a:t>M</a:t>
                          </a:r>
                        </a:p>
                      </a:txBody>
                      <a:tcPr/>
                    </a:tc>
                    <a:tc>
                      <a:txBody>
                        <a:bodyPr/>
                        <a:lstStyle/>
                        <a:p>
                          <a:pPr algn="ctr"/>
                          <a:r>
                            <a:rPr lang="en-US" sz="1600" dirty="0">
                              <a:latin typeface="Arial" panose="020B0604020202020204" pitchFamily="34" charset="0"/>
                              <a:cs typeface="Arial" panose="020B0604020202020204" pitchFamily="34" charset="0"/>
                            </a:rPr>
                            <a:t>N (10</a:t>
                          </a:r>
                          <a:r>
                            <a:rPr lang="en-US" sz="1600" baseline="30000" dirty="0">
                              <a:latin typeface="Arial" panose="020B0604020202020204" pitchFamily="34" charset="0"/>
                              <a:cs typeface="Arial" panose="020B0604020202020204" pitchFamily="34" charset="0"/>
                            </a:rPr>
                            <a:t>9 </a:t>
                          </a:r>
                          <a:r>
                            <a:rPr lang="en-US" sz="1600" dirty="0">
                              <a:latin typeface="Arial" panose="020B0604020202020204" pitchFamily="34" charset="0"/>
                              <a:cs typeface="Arial" panose="020B0604020202020204" pitchFamily="34" charset="0"/>
                            </a:rPr>
                            <a:t>ppb)</a:t>
                          </a:r>
                        </a:p>
                      </a:txBody>
                      <a:tcPr/>
                    </a:tc>
                    <a:tc>
                      <a:txBody>
                        <a:bodyPr/>
                        <a:lstStyle/>
                        <a:p>
                          <a:pPr algn="ctr"/>
                          <a:r>
                            <a:rPr lang="en-US" sz="1600" dirty="0" err="1">
                              <a:latin typeface="Arial" panose="020B0604020202020204" pitchFamily="34" charset="0"/>
                              <a:cs typeface="Arial" panose="020B0604020202020204" pitchFamily="34" charset="0"/>
                            </a:rPr>
                            <a:t>I</a:t>
                          </a:r>
                          <a:r>
                            <a:rPr lang="en-US" sz="1600" baseline="-25000" dirty="0" err="1">
                              <a:latin typeface="Arial" panose="020B0604020202020204" pitchFamily="34" charset="0"/>
                              <a:cs typeface="Arial" panose="020B0604020202020204" pitchFamily="34" charset="0"/>
                            </a:rPr>
                            <a:t>ave</a:t>
                          </a:r>
                          <a:r>
                            <a:rPr lang="en-US" sz="1600" dirty="0">
                              <a:latin typeface="Arial" panose="020B0604020202020204" pitchFamily="34" charset="0"/>
                              <a:cs typeface="Arial" panose="020B0604020202020204" pitchFamily="34" charset="0"/>
                            </a:rPr>
                            <a:t> (A)</a:t>
                          </a:r>
                        </a:p>
                      </a:txBody>
                      <a:tcPr/>
                    </a:tc>
                    <a:tc>
                      <a:txBody>
                        <a:bodyPr/>
                        <a:lstStyle/>
                        <a:p>
                          <a:pPr algn="ctr"/>
                          <a:r>
                            <a:rPr lang="en-US" sz="1600" dirty="0">
                              <a:latin typeface="Symbol" pitchFamily="2" charset="2"/>
                              <a:cs typeface="Arial" panose="020B0604020202020204" pitchFamily="34" charset="0"/>
                            </a:rPr>
                            <a:t>s</a:t>
                          </a:r>
                          <a:r>
                            <a:rPr lang="en-US" sz="1600" baseline="-25000" dirty="0">
                              <a:latin typeface="Arial" panose="020B0604020202020204" pitchFamily="34" charset="0"/>
                              <a:cs typeface="Arial" panose="020B0604020202020204" pitchFamily="34" charset="0"/>
                            </a:rPr>
                            <a:t>z</a:t>
                          </a:r>
                          <a:r>
                            <a:rPr lang="en-US" sz="1600" dirty="0">
                              <a:latin typeface="Arial" panose="020B0604020202020204" pitchFamily="34" charset="0"/>
                              <a:cs typeface="Arial" panose="020B0604020202020204" pitchFamily="34" charset="0"/>
                            </a:rPr>
                            <a:t> (m)</a:t>
                          </a:r>
                        </a:p>
                      </a:txBody>
                      <a:tcPr/>
                    </a:tc>
                    <a:tc>
                      <a:txBody>
                        <a:bodyPr/>
                        <a:lstStyle/>
                        <a:p>
                          <a:r>
                            <a:rPr lang="en-US" sz="1600" dirty="0">
                              <a:latin typeface="Arial" panose="020B0604020202020204" pitchFamily="34" charset="0"/>
                              <a:cs typeface="Arial" panose="020B0604020202020204" pitchFamily="34" charset="0"/>
                            </a:rPr>
                            <a:t>P’ (W/m)*</a:t>
                          </a:r>
                        </a:p>
                      </a:txBody>
                      <a:tcPr/>
                    </a:tc>
                    <a:extLst>
                      <a:ext uri="{0D108BD9-81ED-4DB2-BD59-A6C34878D82A}">
                        <a16:rowId xmlns:a16="http://schemas.microsoft.com/office/drawing/2014/main" val="2688237033"/>
                      </a:ext>
                    </a:extLst>
                  </a:tr>
                  <a:tr h="335280">
                    <a:tc>
                      <a:txBody>
                        <a:bodyPr/>
                        <a:lstStyle/>
                        <a:p>
                          <a:r>
                            <a:rPr lang="en-US" sz="1600" dirty="0">
                              <a:solidFill>
                                <a:schemeClr val="bg1"/>
                              </a:solidFill>
                              <a:latin typeface="Arial" panose="020B0604020202020204" pitchFamily="34" charset="0"/>
                              <a:cs typeface="Arial" panose="020B0604020202020204" pitchFamily="34" charset="0"/>
                            </a:rPr>
                            <a:t>17</a:t>
                          </a:r>
                        </a:p>
                      </a:txBody>
                      <a:tcPr>
                        <a:noFill/>
                      </a:tcPr>
                    </a:tc>
                    <a:tc>
                      <a:txBody>
                        <a:bodyPr/>
                        <a:lstStyle/>
                        <a:p>
                          <a:endParaRPr lang="en-US"/>
                        </a:p>
                      </a:txBody>
                      <a:tcPr>
                        <a:blipFill>
                          <a:blip r:embed="rId4"/>
                          <a:stretch>
                            <a:fillRect l="-63529" t="-134615" r="-604706" b="-130769"/>
                          </a:stretch>
                        </a:blipFill>
                      </a:tcPr>
                    </a:tc>
                    <a:tc>
                      <a:txBody>
                        <a:bodyPr/>
                        <a:lstStyle/>
                        <a:p>
                          <a:pPr algn="ctr"/>
                          <a:r>
                            <a:rPr lang="en-US" sz="1600" dirty="0">
                              <a:latin typeface="Arial" panose="020B0604020202020204" pitchFamily="34" charset="0"/>
                              <a:cs typeface="Arial" panose="020B0604020202020204" pitchFamily="34" charset="0"/>
                            </a:rPr>
                            <a:t>255</a:t>
                          </a:r>
                        </a:p>
                      </a:txBody>
                      <a:tcPr/>
                    </a:tc>
                    <a:tc>
                      <a:txBody>
                        <a:bodyPr/>
                        <a:lstStyle/>
                        <a:p>
                          <a:pPr algn="ctr"/>
                          <a:r>
                            <a:rPr lang="en-US" sz="1600" dirty="0">
                              <a:latin typeface="Arial" panose="020B0604020202020204" pitchFamily="34" charset="0"/>
                              <a:cs typeface="Arial" panose="020B0604020202020204" pitchFamily="34" charset="0"/>
                            </a:rPr>
                            <a:t>111</a:t>
                          </a:r>
                        </a:p>
                      </a:txBody>
                      <a:tcPr/>
                    </a:tc>
                    <a:tc>
                      <a:txBody>
                        <a:bodyPr/>
                        <a:lstStyle/>
                        <a:p>
                          <a:pPr algn="ctr"/>
                          <a:r>
                            <a:rPr lang="en-US" sz="1600" dirty="0">
                              <a:latin typeface="Arial" panose="020B0604020202020204" pitchFamily="34" charset="0"/>
                              <a:cs typeface="Arial" panose="020B0604020202020204" pitchFamily="34" charset="0"/>
                            </a:rPr>
                            <a:t>197</a:t>
                          </a:r>
                        </a:p>
                      </a:txBody>
                      <a:tcPr/>
                    </a:tc>
                    <a:tc>
                      <a:txBody>
                        <a:bodyPr/>
                        <a:lstStyle/>
                        <a:p>
                          <a:pPr algn="ctr"/>
                          <a:r>
                            <a:rPr lang="en-US" sz="1600" dirty="0">
                              <a:latin typeface="Arial" panose="020B0604020202020204" pitchFamily="34" charset="0"/>
                              <a:cs typeface="Arial" panose="020B0604020202020204" pitchFamily="34" charset="0"/>
                            </a:rPr>
                            <a:t>0.27</a:t>
                          </a:r>
                        </a:p>
                      </a:txBody>
                      <a:tcPr/>
                    </a:tc>
                    <a:tc>
                      <a:txBody>
                        <a:bodyPr/>
                        <a:lstStyle/>
                        <a:p>
                          <a:pPr algn="ctr"/>
                          <a:r>
                            <a:rPr lang="en-US" sz="1600" dirty="0">
                              <a:latin typeface="Arial" panose="020B0604020202020204" pitchFamily="34" charset="0"/>
                              <a:cs typeface="Arial" panose="020B0604020202020204" pitchFamily="34" charset="0"/>
                            </a:rPr>
                            <a:t>0.6</a:t>
                          </a:r>
                        </a:p>
                      </a:txBody>
                      <a:tcPr/>
                    </a:tc>
                    <a:tc>
                      <a:txBody>
                        <a:bodyPr/>
                        <a:lstStyle/>
                        <a:p>
                          <a:pPr algn="r"/>
                          <a:r>
                            <a:rPr lang="en-US" sz="1600" dirty="0">
                              <a:latin typeface="Arial" panose="020B0604020202020204" pitchFamily="34" charset="0"/>
                              <a:cs typeface="Arial" panose="020B0604020202020204" pitchFamily="34" charset="0"/>
                            </a:rPr>
                            <a:t>0.05</a:t>
                          </a:r>
                        </a:p>
                      </a:txBody>
                      <a:tcPr/>
                    </a:tc>
                    <a:extLst>
                      <a:ext uri="{0D108BD9-81ED-4DB2-BD59-A6C34878D82A}">
                        <a16:rowId xmlns:a16="http://schemas.microsoft.com/office/drawing/2014/main" val="1661632487"/>
                      </a:ext>
                    </a:extLst>
                  </a:tr>
                  <a:tr h="335280">
                    <a:tc>
                      <a:txBody>
                        <a:bodyPr/>
                        <a:lstStyle/>
                        <a:p>
                          <a:r>
                            <a:rPr lang="en-US" sz="1600" dirty="0">
                              <a:solidFill>
                                <a:schemeClr val="bg1"/>
                              </a:solidFill>
                              <a:latin typeface="Arial" panose="020B0604020202020204" pitchFamily="34" charset="0"/>
                              <a:cs typeface="Arial" panose="020B0604020202020204" pitchFamily="34" charset="0"/>
                            </a:rPr>
                            <a:t>19</a:t>
                          </a:r>
                        </a:p>
                      </a:txBody>
                      <a:tcPr>
                        <a:noFill/>
                      </a:tcPr>
                    </a:tc>
                    <a:tc>
                      <a:txBody>
                        <a:bodyPr/>
                        <a:lstStyle/>
                        <a:p>
                          <a:pPr algn="ctr"/>
                          <a:r>
                            <a:rPr lang="en-US" sz="1600" baseline="30000" dirty="0">
                              <a:latin typeface="Arial" panose="020B0604020202020204" pitchFamily="34" charset="0"/>
                              <a:cs typeface="Arial" panose="020B0604020202020204" pitchFamily="34" charset="0"/>
                            </a:rPr>
                            <a:t>197</a:t>
                          </a:r>
                          <a:r>
                            <a:rPr lang="en-US" sz="1600" dirty="0">
                              <a:latin typeface="Arial" panose="020B0604020202020204" pitchFamily="34" charset="0"/>
                              <a:cs typeface="Arial" panose="020B0604020202020204" pitchFamily="34" charset="0"/>
                            </a:rPr>
                            <a:t>Au</a:t>
                          </a:r>
                          <a:r>
                            <a:rPr lang="en-US" sz="1600" baseline="30000" dirty="0">
                              <a:latin typeface="Arial" panose="020B0604020202020204" pitchFamily="34" charset="0"/>
                              <a:cs typeface="Arial" panose="020B0604020202020204" pitchFamily="34" charset="0"/>
                            </a:rPr>
                            <a:t>79+</a:t>
                          </a:r>
                        </a:p>
                      </a:txBody>
                      <a:tcPr/>
                    </a:tc>
                    <a:tc>
                      <a:txBody>
                        <a:bodyPr/>
                        <a:lstStyle/>
                        <a:p>
                          <a:pPr algn="ctr"/>
                          <a:r>
                            <a:rPr lang="en-US" sz="1600" dirty="0">
                              <a:latin typeface="Arial" panose="020B0604020202020204" pitchFamily="34" charset="0"/>
                              <a:cs typeface="Arial" panose="020B0604020202020204" pitchFamily="34" charset="0"/>
                            </a:rPr>
                            <a:t>9.8</a:t>
                          </a:r>
                        </a:p>
                      </a:txBody>
                      <a:tcPr/>
                    </a:tc>
                    <a:tc>
                      <a:txBody>
                        <a:bodyPr/>
                        <a:lstStyle/>
                        <a:p>
                          <a:pPr algn="ctr"/>
                          <a:r>
                            <a:rPr lang="en-US" sz="1600" dirty="0">
                              <a:latin typeface="Arial" panose="020B0604020202020204" pitchFamily="34" charset="0"/>
                              <a:cs typeface="Arial" panose="020B0604020202020204" pitchFamily="34" charset="0"/>
                            </a:rPr>
                            <a:t>111</a:t>
                          </a:r>
                        </a:p>
                      </a:txBody>
                      <a:tcPr/>
                    </a:tc>
                    <a:tc>
                      <a:txBody>
                        <a:bodyPr/>
                        <a:lstStyle/>
                        <a:p>
                          <a:pPr algn="ctr"/>
                          <a:r>
                            <a:rPr lang="en-US" sz="1600" dirty="0">
                              <a:latin typeface="Arial" panose="020B0604020202020204" pitchFamily="34" charset="0"/>
                              <a:cs typeface="Arial" panose="020B0604020202020204" pitchFamily="34" charset="0"/>
                            </a:rPr>
                            <a:t>1.85</a:t>
                          </a:r>
                        </a:p>
                      </a:txBody>
                      <a:tcPr/>
                    </a:tc>
                    <a:tc>
                      <a:txBody>
                        <a:bodyPr/>
                        <a:lstStyle/>
                        <a:p>
                          <a:pPr algn="ctr"/>
                          <a:r>
                            <a:rPr lang="en-US" sz="1600" dirty="0">
                              <a:latin typeface="Arial" panose="020B0604020202020204" pitchFamily="34" charset="0"/>
                              <a:cs typeface="Arial" panose="020B0604020202020204" pitchFamily="34" charset="0"/>
                            </a:rPr>
                            <a:t>0.20</a:t>
                          </a:r>
                        </a:p>
                      </a:txBody>
                      <a:tcPr/>
                    </a:tc>
                    <a:tc>
                      <a:txBody>
                        <a:bodyPr/>
                        <a:lstStyle/>
                        <a:p>
                          <a:pPr algn="ctr"/>
                          <a:r>
                            <a:rPr lang="en-US" sz="1600" dirty="0">
                              <a:latin typeface="Arial" panose="020B0604020202020204" pitchFamily="34" charset="0"/>
                              <a:cs typeface="Arial" panose="020B0604020202020204" pitchFamily="34" charset="0"/>
                            </a:rPr>
                            <a:t>0.3</a:t>
                          </a:r>
                        </a:p>
                      </a:txBody>
                      <a:tcPr/>
                    </a:tc>
                    <a:tc>
                      <a:txBody>
                        <a:bodyPr/>
                        <a:lstStyle/>
                        <a:p>
                          <a:pPr algn="r"/>
                          <a:r>
                            <a:rPr lang="en-US" sz="1600" dirty="0">
                              <a:latin typeface="Arial" panose="020B0604020202020204" pitchFamily="34" charset="0"/>
                              <a:cs typeface="Arial" panose="020B0604020202020204" pitchFamily="34" charset="0"/>
                            </a:rPr>
                            <a:t>0.08</a:t>
                          </a:r>
                        </a:p>
                      </a:txBody>
                      <a:tcPr/>
                    </a:tc>
                    <a:extLst>
                      <a:ext uri="{0D108BD9-81ED-4DB2-BD59-A6C34878D82A}">
                        <a16:rowId xmlns:a16="http://schemas.microsoft.com/office/drawing/2014/main" val="2340692924"/>
                      </a:ext>
                    </a:extLst>
                  </a:tr>
                </a:tbl>
              </a:graphicData>
            </a:graphic>
          </p:graphicFrame>
        </mc:Fallback>
      </mc:AlternateContent>
      <p:sp>
        <p:nvSpPr>
          <p:cNvPr id="20" name="TextBox 19">
            <a:extLst>
              <a:ext uri="{FF2B5EF4-FFF2-40B4-BE49-F238E27FC236}">
                <a16:creationId xmlns:a16="http://schemas.microsoft.com/office/drawing/2014/main" id="{2FF9C859-91C0-1C48-ABEE-7BC548FC2D79}"/>
              </a:ext>
            </a:extLst>
          </p:cNvPr>
          <p:cNvSpPr txBox="1"/>
          <p:nvPr/>
        </p:nvSpPr>
        <p:spPr>
          <a:xfrm rot="16200000">
            <a:off x="448067" y="2475325"/>
            <a:ext cx="748923" cy="369332"/>
          </a:xfrm>
          <a:prstGeom prst="rect">
            <a:avLst/>
          </a:prstGeom>
          <a:noFill/>
        </p:spPr>
        <p:txBody>
          <a:bodyPr wrap="none" rtlCol="0">
            <a:spAutoFit/>
          </a:bodyPr>
          <a:lstStyle/>
          <a:p>
            <a:r>
              <a:rPr lang="en-US" b="1" dirty="0">
                <a:solidFill>
                  <a:schemeClr val="accent2">
                    <a:lumMod val="75000"/>
                  </a:schemeClr>
                </a:solidFill>
                <a:latin typeface="Arial" panose="020B0604020202020204" pitchFamily="34" charset="0"/>
                <a:cs typeface="Arial" panose="020B0604020202020204" pitchFamily="34" charset="0"/>
              </a:rPr>
              <a:t>RHIC</a:t>
            </a:r>
          </a:p>
        </p:txBody>
      </p:sp>
      <p:sp>
        <p:nvSpPr>
          <p:cNvPr id="21" name="TextBox 20">
            <a:extLst>
              <a:ext uri="{FF2B5EF4-FFF2-40B4-BE49-F238E27FC236}">
                <a16:creationId xmlns:a16="http://schemas.microsoft.com/office/drawing/2014/main" id="{8DC1DE01-2B7A-3E46-8E99-4B355825B80E}"/>
              </a:ext>
            </a:extLst>
          </p:cNvPr>
          <p:cNvSpPr txBox="1"/>
          <p:nvPr/>
        </p:nvSpPr>
        <p:spPr>
          <a:xfrm rot="16200000">
            <a:off x="537836" y="3191671"/>
            <a:ext cx="569387" cy="369332"/>
          </a:xfrm>
          <a:prstGeom prst="rect">
            <a:avLst/>
          </a:prstGeom>
          <a:noFill/>
        </p:spPr>
        <p:txBody>
          <a:bodyPr wrap="none" rtlCol="0">
            <a:spAutoFit/>
          </a:bodyPr>
          <a:lstStyle/>
          <a:p>
            <a:pPr algn="ctr"/>
            <a:r>
              <a:rPr lang="en-US" b="1" dirty="0">
                <a:solidFill>
                  <a:schemeClr val="accent6">
                    <a:lumMod val="75000"/>
                  </a:schemeClr>
                </a:solidFill>
                <a:latin typeface="Arial" panose="020B0604020202020204" pitchFamily="34" charset="0"/>
                <a:cs typeface="Arial" panose="020B0604020202020204" pitchFamily="34" charset="0"/>
              </a:rPr>
              <a:t>EIC</a:t>
            </a:r>
          </a:p>
        </p:txBody>
      </p:sp>
      <p:pic>
        <p:nvPicPr>
          <p:cNvPr id="22" name="Picture 21">
            <a:extLst>
              <a:ext uri="{FF2B5EF4-FFF2-40B4-BE49-F238E27FC236}">
                <a16:creationId xmlns:a16="http://schemas.microsoft.com/office/drawing/2014/main" id="{2182189C-F30E-7A40-A22F-B00AD0379220}"/>
              </a:ext>
            </a:extLst>
          </p:cNvPr>
          <p:cNvPicPr>
            <a:picLocks noChangeAspect="1"/>
          </p:cNvPicPr>
          <p:nvPr/>
        </p:nvPicPr>
        <p:blipFill>
          <a:blip r:embed="rId5"/>
          <a:stretch>
            <a:fillRect/>
          </a:stretch>
        </p:blipFill>
        <p:spPr>
          <a:xfrm>
            <a:off x="8603076" y="3171443"/>
            <a:ext cx="527595" cy="527595"/>
          </a:xfrm>
          <a:prstGeom prst="rect">
            <a:avLst/>
          </a:prstGeom>
        </p:spPr>
      </p:pic>
      <p:sp>
        <p:nvSpPr>
          <p:cNvPr id="14" name="TextBox 13">
            <a:extLst>
              <a:ext uri="{FF2B5EF4-FFF2-40B4-BE49-F238E27FC236}">
                <a16:creationId xmlns:a16="http://schemas.microsoft.com/office/drawing/2014/main" id="{EC2235BE-A334-A44D-AC52-9C6E93D3938A}"/>
              </a:ext>
            </a:extLst>
          </p:cNvPr>
          <p:cNvSpPr txBox="1"/>
          <p:nvPr/>
        </p:nvSpPr>
        <p:spPr>
          <a:xfrm>
            <a:off x="385815" y="1106484"/>
            <a:ext cx="8580468" cy="3277820"/>
          </a:xfrm>
          <a:prstGeom prst="rect">
            <a:avLst/>
          </a:prstGeom>
          <a:noFill/>
        </p:spPr>
        <p:txBody>
          <a:bodyPr wrap="square" rtlCol="0">
            <a:spAutoFit/>
          </a:bodyPr>
          <a:lstStyle/>
          <a:p>
            <a:pPr>
              <a:lnSpc>
                <a:spcPct val="150000"/>
              </a:lnSpc>
            </a:pPr>
            <a:r>
              <a:rPr lang="en-US" dirty="0">
                <a:latin typeface="Arial" panose="020B0604020202020204" pitchFamily="34" charset="0"/>
                <a:cs typeface="Arial" panose="020B0604020202020204" pitchFamily="34" charset="0"/>
              </a:rPr>
              <a:t>With the present RHIC beam pipe (stainless steel): </a:t>
            </a:r>
          </a:p>
          <a:p>
            <a:pPr marL="342900" indent="-342900">
              <a:buAutoNum type="arabicParenR"/>
            </a:pPr>
            <a:r>
              <a:rPr lang="en-US" b="1" u="sng" dirty="0">
                <a:solidFill>
                  <a:srgbClr val="30519D"/>
                </a:solidFill>
                <a:latin typeface="Arial" panose="020B0604020202020204" pitchFamily="34" charset="0"/>
                <a:cs typeface="Arial" panose="020B0604020202020204" pitchFamily="34" charset="0"/>
              </a:rPr>
              <a:t>Higher intensity, shorter bunches</a:t>
            </a:r>
            <a:r>
              <a:rPr lang="en-US" b="1" dirty="0">
                <a:solidFill>
                  <a:srgbClr val="30519D"/>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of EIC lead to large </a:t>
            </a:r>
            <a:r>
              <a:rPr lang="en-US" b="1" u="sng" dirty="0">
                <a:solidFill>
                  <a:srgbClr val="30519D"/>
                </a:solidFill>
                <a:latin typeface="Arial" panose="020B0604020202020204" pitchFamily="34" charset="0"/>
                <a:cs typeface="Arial" panose="020B0604020202020204" pitchFamily="34" charset="0"/>
              </a:rPr>
              <a:t>resistive-wall heating</a:t>
            </a:r>
          </a:p>
          <a:p>
            <a:pPr marL="342900" indent="-342900">
              <a:buAutoNum type="arabicParenR"/>
            </a:pPr>
            <a:endParaRPr lang="en-US" dirty="0">
              <a:latin typeface="Arial" panose="020B0604020202020204" pitchFamily="34" charset="0"/>
              <a:cs typeface="Arial" panose="020B0604020202020204" pitchFamily="34" charset="0"/>
            </a:endParaRPr>
          </a:p>
          <a:p>
            <a:pPr marL="342900" indent="-342900">
              <a:buAutoNum type="arabicParenR"/>
            </a:pPr>
            <a:endParaRPr lang="en-US" dirty="0">
              <a:latin typeface="Arial" panose="020B0604020202020204" pitchFamily="34" charset="0"/>
              <a:cs typeface="Arial" panose="020B0604020202020204" pitchFamily="34" charset="0"/>
            </a:endParaRPr>
          </a:p>
          <a:p>
            <a:pPr marL="342900" indent="-342900">
              <a:buAutoNum type="arabicParenR"/>
            </a:pPr>
            <a:endParaRPr lang="en-US" dirty="0">
              <a:latin typeface="Arial" panose="020B0604020202020204" pitchFamily="34" charset="0"/>
              <a:cs typeface="Arial" panose="020B0604020202020204" pitchFamily="34" charset="0"/>
            </a:endParaRPr>
          </a:p>
          <a:p>
            <a:pPr marL="342900" indent="-342900">
              <a:buAutoNum type="arabicParenR"/>
            </a:pPr>
            <a:endParaRPr lang="en-US" dirty="0">
              <a:latin typeface="Arial" panose="020B0604020202020204" pitchFamily="34" charset="0"/>
              <a:cs typeface="Arial" panose="020B0604020202020204" pitchFamily="34" charset="0"/>
            </a:endParaRPr>
          </a:p>
          <a:p>
            <a:pPr marL="342900" indent="-342900">
              <a:buAutoNum type="arabicParenR"/>
            </a:pPr>
            <a:endParaRPr lang="en-US" dirty="0">
              <a:latin typeface="Arial" panose="020B0604020202020204" pitchFamily="34" charset="0"/>
              <a:cs typeface="Arial" panose="020B0604020202020204" pitchFamily="34" charset="0"/>
            </a:endParaRPr>
          </a:p>
          <a:p>
            <a:pPr marL="342900" indent="-342900">
              <a:buAutoNum type="arabicParenR"/>
            </a:pPr>
            <a:endParaRPr lang="en-US" dirty="0">
              <a:latin typeface="Arial" panose="020B0604020202020204" pitchFamily="34" charset="0"/>
              <a:cs typeface="Arial" panose="020B0604020202020204" pitchFamily="34" charset="0"/>
            </a:endParaRPr>
          </a:p>
          <a:p>
            <a:pPr lvl="2"/>
            <a:endParaRPr lang="en-US" dirty="0">
              <a:latin typeface="Arial" panose="020B0604020202020204" pitchFamily="34" charset="0"/>
              <a:cs typeface="Arial" panose="020B0604020202020204" pitchFamily="34" charset="0"/>
            </a:endParaRPr>
          </a:p>
          <a:p>
            <a:pPr lvl="2"/>
            <a:endParaRPr lang="en-US" dirty="0">
              <a:latin typeface="Arial" panose="020B0604020202020204" pitchFamily="34" charset="0"/>
              <a:cs typeface="Arial" panose="020B0604020202020204" pitchFamily="34" charset="0"/>
            </a:endParaRPr>
          </a:p>
          <a:p>
            <a:pPr marL="342900" indent="-342900">
              <a:buAutoNum type="arabicParenR"/>
            </a:pPr>
            <a:r>
              <a:rPr lang="en-US" b="1" u="sng" dirty="0">
                <a:solidFill>
                  <a:srgbClr val="30519D"/>
                </a:solidFill>
                <a:latin typeface="Arial" panose="020B0604020202020204" pitchFamily="34" charset="0"/>
                <a:cs typeface="Arial" panose="020B0604020202020204" pitchFamily="34" charset="0"/>
              </a:rPr>
              <a:t>Higher intensity, short bunch spacing</a:t>
            </a:r>
            <a:r>
              <a:rPr lang="en-US" b="1" dirty="0">
                <a:solidFill>
                  <a:srgbClr val="30519D"/>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of EIC beam lead to </a:t>
            </a:r>
            <a:r>
              <a:rPr lang="en-US" b="1" u="sng" dirty="0">
                <a:solidFill>
                  <a:srgbClr val="30519D"/>
                </a:solidFill>
                <a:latin typeface="Arial" panose="020B0604020202020204" pitchFamily="34" charset="0"/>
                <a:cs typeface="Arial" panose="020B0604020202020204" pitchFamily="34" charset="0"/>
              </a:rPr>
              <a:t>e-cloud buildup </a:t>
            </a:r>
          </a:p>
        </p:txBody>
      </p:sp>
      <p:sp>
        <p:nvSpPr>
          <p:cNvPr id="25" name="Rectangle 24">
            <a:extLst>
              <a:ext uri="{FF2B5EF4-FFF2-40B4-BE49-F238E27FC236}">
                <a16:creationId xmlns:a16="http://schemas.microsoft.com/office/drawing/2014/main" id="{A40CA529-D265-5C43-B61E-16ED6BBD2B69}"/>
              </a:ext>
            </a:extLst>
          </p:cNvPr>
          <p:cNvSpPr/>
          <p:nvPr/>
        </p:nvSpPr>
        <p:spPr>
          <a:xfrm>
            <a:off x="229382" y="4387205"/>
            <a:ext cx="8580469" cy="1200329"/>
          </a:xfrm>
          <a:prstGeom prst="rect">
            <a:avLst/>
          </a:prstGeom>
        </p:spPr>
        <p:txBody>
          <a:bodyPr wrap="square">
            <a:spAutoFit/>
          </a:bodyPr>
          <a:lstStyle/>
          <a:p>
            <a:pPr marL="742950" lvl="1" indent="-285750">
              <a:buFont typeface="Wingdings" pitchFamily="2" charset="2"/>
              <a:buChar char="§"/>
            </a:pPr>
            <a:r>
              <a:rPr lang="en-US" dirty="0">
                <a:latin typeface="Arial" panose="020B0604020202020204" pitchFamily="34" charset="0"/>
                <a:cs typeface="Arial" panose="020B0604020202020204" pitchFamily="34" charset="0"/>
              </a:rPr>
              <a:t>RHIC experienced first e-cloud in 2001. Different mitigations implemented. </a:t>
            </a:r>
          </a:p>
          <a:p>
            <a:pPr marL="742950" lvl="1" indent="-285750">
              <a:buFont typeface="Wingdings" pitchFamily="2" charset="2"/>
              <a:buChar char="§"/>
            </a:pPr>
            <a:r>
              <a:rPr lang="en-US" dirty="0">
                <a:latin typeface="Arial" panose="020B0604020202020204" pitchFamily="34" charset="0"/>
                <a:cs typeface="Arial" panose="020B0604020202020204" pitchFamily="34" charset="0"/>
              </a:rPr>
              <a:t>No evidence of e-cloud in warm beam pipes where NEG was applied.</a:t>
            </a:r>
          </a:p>
          <a:p>
            <a:pPr marL="742950" lvl="1" indent="-285750">
              <a:buFont typeface="Wingdings" pitchFamily="2" charset="2"/>
              <a:buChar char="§"/>
            </a:pPr>
            <a:r>
              <a:rPr lang="en-US" altLang="en-US" dirty="0" err="1">
                <a:latin typeface="Arial" panose="020B0604020202020204" pitchFamily="34" charset="0"/>
                <a:ea typeface="Calibri" panose="020F0502020204030204" pitchFamily="34" charset="0"/>
                <a:cs typeface="Arial" panose="020B0604020202020204" pitchFamily="34" charset="0"/>
              </a:rPr>
              <a:t>PyECLOUD</a:t>
            </a:r>
            <a:r>
              <a:rPr lang="en-US" altLang="en-US" dirty="0">
                <a:latin typeface="Arial" panose="020B0604020202020204" pitchFamily="34" charset="0"/>
                <a:ea typeface="Calibri" panose="020F0502020204030204" pitchFamily="34" charset="0"/>
                <a:cs typeface="Arial" panose="020B0604020202020204" pitchFamily="34" charset="0"/>
              </a:rPr>
              <a:t> shows e-cloud builds up in the EIC Hadron Ring for SEY &gt; 1.1. Scrubbed stainless steel (current RHIC pipes) has SEY ~ 1.35.</a:t>
            </a:r>
          </a:p>
        </p:txBody>
      </p:sp>
      <mc:AlternateContent xmlns:mc="http://schemas.openxmlformats.org/markup-compatibility/2006" xmlns:a14="http://schemas.microsoft.com/office/drawing/2010/main">
        <mc:Choice Requires="a14">
          <p:sp>
            <p:nvSpPr>
              <p:cNvPr id="27" name="Rectangle 26">
                <a:extLst>
                  <a:ext uri="{FF2B5EF4-FFF2-40B4-BE49-F238E27FC236}">
                    <a16:creationId xmlns:a16="http://schemas.microsoft.com/office/drawing/2014/main" id="{4EA29CCC-DE52-C743-A12F-6B460507F0FB}"/>
                  </a:ext>
                </a:extLst>
              </p:cNvPr>
              <p:cNvSpPr/>
              <p:nvPr/>
            </p:nvSpPr>
            <p:spPr>
              <a:xfrm>
                <a:off x="435519" y="5621859"/>
                <a:ext cx="8481059" cy="1138773"/>
              </a:xfrm>
              <a:prstGeom prst="rect">
                <a:avLst/>
              </a:prstGeom>
              <a:solidFill>
                <a:srgbClr val="FFB200"/>
              </a:solidFill>
            </p:spPr>
            <p:txBody>
              <a:bodyPr wrap="square">
                <a:spAutoFit/>
              </a:bodyPr>
              <a:lstStyle/>
              <a:p>
                <a:pPr algn="ctr">
                  <a:buClr>
                    <a:srgbClr val="30519D"/>
                  </a:buClr>
                </a:pPr>
                <a14:m>
                  <m:oMath xmlns:m="http://schemas.openxmlformats.org/officeDocument/2006/math">
                    <m:r>
                      <a:rPr lang="en-US" i="1">
                        <a:latin typeface="Cambria Math" panose="02040503050406030204" pitchFamily="18" charset="0"/>
                        <a:ea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Install </a:t>
                </a:r>
                <a:r>
                  <a:rPr lang="en-US" b="1" u="sng" dirty="0">
                    <a:solidFill>
                      <a:srgbClr val="30519D"/>
                    </a:solidFill>
                    <a:latin typeface="Arial" panose="020B0604020202020204" pitchFamily="34" charset="0"/>
                    <a:cs typeface="Arial" panose="020B0604020202020204" pitchFamily="34" charset="0"/>
                  </a:rPr>
                  <a:t>amorphous-carbon coated copper screens</a:t>
                </a:r>
                <a:r>
                  <a:rPr lang="en-US" b="1" dirty="0">
                    <a:solidFill>
                      <a:srgbClr val="30519D"/>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into existing beam pipe, </a:t>
                </a:r>
              </a:p>
              <a:p>
                <a:pPr algn="ctr">
                  <a:buClr>
                    <a:srgbClr val="30519D"/>
                  </a:buClr>
                </a:pPr>
                <a:r>
                  <a:rPr lang="en-US" dirty="0">
                    <a:latin typeface="Arial" panose="020B0604020202020204" pitchFamily="34" charset="0"/>
                    <a:cs typeface="Arial" panose="020B0604020202020204" pitchFamily="34" charset="0"/>
                  </a:rPr>
                  <a:t>mirroring solution developed for LHC</a:t>
                </a:r>
              </a:p>
              <a:p>
                <a:pPr marL="742950" lvl="1" indent="-285750">
                  <a:lnSpc>
                    <a:spcPct val="100000"/>
                  </a:lnSpc>
                  <a:buClr>
                    <a:srgbClr val="30519D"/>
                  </a:buClr>
                  <a:buFont typeface="Arial" panose="020B0604020202020204" pitchFamily="34" charset="0"/>
                  <a:buChar char="•"/>
                </a:pPr>
                <a:r>
                  <a:rPr lang="en-US" sz="1600" dirty="0">
                    <a:latin typeface="Arial" panose="020B0604020202020204" pitchFamily="34" charset="0"/>
                    <a:cs typeface="Arial" panose="020B0604020202020204" pitchFamily="34" charset="0"/>
                  </a:rPr>
                  <a:t>High electrical conductor like copper	            …to reduce RW heating</a:t>
                </a:r>
              </a:p>
              <a:p>
                <a:pPr marL="742950" lvl="1" indent="-285750">
                  <a:lnSpc>
                    <a:spcPct val="100000"/>
                  </a:lnSpc>
                  <a:buClr>
                    <a:srgbClr val="30519D"/>
                  </a:buClr>
                  <a:buFont typeface="Arial" panose="020B0604020202020204" pitchFamily="34" charset="0"/>
                  <a:buChar char="•"/>
                </a:pPr>
                <a:r>
                  <a:rPr lang="en-US" sz="1600" dirty="0">
                    <a:latin typeface="Arial" panose="020B0604020202020204" pitchFamily="34" charset="0"/>
                    <a:cs typeface="Arial" panose="020B0604020202020204" pitchFamily="34" charset="0"/>
                  </a:rPr>
                  <a:t>Low-SEY material like amorphous carbon (a-C)     …to mitigate e-cloud</a:t>
                </a:r>
              </a:p>
            </p:txBody>
          </p:sp>
        </mc:Choice>
        <mc:Fallback xmlns="">
          <p:sp>
            <p:nvSpPr>
              <p:cNvPr id="27" name="Rectangle 26">
                <a:extLst>
                  <a:ext uri="{FF2B5EF4-FFF2-40B4-BE49-F238E27FC236}">
                    <a16:creationId xmlns:a16="http://schemas.microsoft.com/office/drawing/2014/main" id="{4EA29CCC-DE52-C743-A12F-6B460507F0FB}"/>
                  </a:ext>
                </a:extLst>
              </p:cNvPr>
              <p:cNvSpPr>
                <a:spLocks noRot="1" noChangeAspect="1" noMove="1" noResize="1" noEditPoints="1" noAdjustHandles="1" noChangeArrowheads="1" noChangeShapeType="1" noTextEdit="1"/>
              </p:cNvSpPr>
              <p:nvPr/>
            </p:nvSpPr>
            <p:spPr>
              <a:xfrm>
                <a:off x="435519" y="5621859"/>
                <a:ext cx="8481059" cy="1138773"/>
              </a:xfrm>
              <a:prstGeom prst="rect">
                <a:avLst/>
              </a:prstGeom>
              <a:blipFill>
                <a:blip r:embed="rId6"/>
                <a:stretch>
                  <a:fillRect t="-2198" b="-6593"/>
                </a:stretch>
              </a:blipFill>
            </p:spPr>
            <p:txBody>
              <a:bodyPr/>
              <a:lstStyle/>
              <a:p>
                <a:r>
                  <a:rPr lang="en-US">
                    <a:noFill/>
                  </a:rPr>
                  <a:t> </a:t>
                </a:r>
              </a:p>
            </p:txBody>
          </p:sp>
        </mc:Fallback>
      </mc:AlternateContent>
    </p:spTree>
    <p:extLst>
      <p:ext uri="{BB962C8B-B14F-4D97-AF65-F5344CB8AC3E}">
        <p14:creationId xmlns:p14="http://schemas.microsoft.com/office/powerpoint/2010/main" val="31153379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73"/>
            <a:ext cx="9143999" cy="1120643"/>
          </a:xfrm>
        </p:spPr>
        <p:txBody>
          <a:bodyPr>
            <a:normAutofit/>
          </a:bodyPr>
          <a:lstStyle/>
          <a:p>
            <a:pPr algn="ctr"/>
            <a:r>
              <a:rPr lang="en-US" dirty="0">
                <a:latin typeface="Calibri"/>
              </a:rPr>
              <a:t>Vacuum Chamber Update</a:t>
            </a:r>
            <a:endParaRPr lang="en-US" dirty="0"/>
          </a:p>
        </p:txBody>
      </p:sp>
      <p:sp>
        <p:nvSpPr>
          <p:cNvPr id="4" name="Slide Number Placeholder 3"/>
          <p:cNvSpPr>
            <a:spLocks noGrp="1"/>
          </p:cNvSpPr>
          <p:nvPr>
            <p:ph type="sldNum" sz="quarter" idx="12"/>
          </p:nvPr>
        </p:nvSpPr>
        <p:spPr/>
        <p:txBody>
          <a:bodyPr/>
          <a:lstStyle/>
          <a:p>
            <a:fld id="{893C5830-40F3-F04E-B2E3-10E6672BA8FF}" type="slidenum">
              <a:rPr lang="en-US" smtClean="0"/>
              <a:pPr/>
              <a:t>15</a:t>
            </a:fld>
            <a:endParaRPr lang="en-US" dirty="0"/>
          </a:p>
        </p:txBody>
      </p:sp>
      <p:pic>
        <p:nvPicPr>
          <p:cNvPr id="7" name="Picture 6" descr="A close up of a logo&#10;&#10;Description automatically generated">
            <a:extLst>
              <a:ext uri="{FF2B5EF4-FFF2-40B4-BE49-F238E27FC236}">
                <a16:creationId xmlns:a16="http://schemas.microsoft.com/office/drawing/2014/main" id="{456A659A-65DB-5E40-B545-742891A7181B}"/>
              </a:ext>
            </a:extLst>
          </p:cNvPr>
          <p:cNvPicPr>
            <a:picLocks noChangeAspect="1"/>
          </p:cNvPicPr>
          <p:nvPr/>
        </p:nvPicPr>
        <p:blipFill rotWithShape="1">
          <a:blip r:embed="rId2"/>
          <a:srcRect l="9271" b="21737"/>
          <a:stretch/>
        </p:blipFill>
        <p:spPr>
          <a:xfrm>
            <a:off x="436797" y="1529200"/>
            <a:ext cx="2897039" cy="2796517"/>
          </a:xfrm>
          <a:prstGeom prst="rect">
            <a:avLst/>
          </a:prstGeom>
        </p:spPr>
      </p:pic>
      <p:sp>
        <p:nvSpPr>
          <p:cNvPr id="8" name="TextBox 7">
            <a:extLst>
              <a:ext uri="{FF2B5EF4-FFF2-40B4-BE49-F238E27FC236}">
                <a16:creationId xmlns:a16="http://schemas.microsoft.com/office/drawing/2014/main" id="{F21E2090-50B9-ED4C-8BAF-08FC31CAC0CB}"/>
              </a:ext>
            </a:extLst>
          </p:cNvPr>
          <p:cNvSpPr txBox="1">
            <a:spLocks noChangeAspect="1"/>
          </p:cNvSpPr>
          <p:nvPr/>
        </p:nvSpPr>
        <p:spPr>
          <a:xfrm>
            <a:off x="3431676" y="1622891"/>
            <a:ext cx="4338047" cy="338554"/>
          </a:xfrm>
          <a:prstGeom prst="rect">
            <a:avLst/>
          </a:prstGeom>
          <a:noFill/>
        </p:spPr>
        <p:txBody>
          <a:bodyPr wrap="none" rtlCol="0">
            <a:spAutoFit/>
          </a:bodyPr>
          <a:lstStyle/>
          <a:p>
            <a:r>
              <a:rPr lang="en-US" sz="1600" i="1" dirty="0">
                <a:latin typeface="Arial" panose="020B0604020202020204" pitchFamily="34" charset="0"/>
                <a:cs typeface="Arial" panose="020B0604020202020204" pitchFamily="34" charset="0"/>
              </a:rPr>
              <a:t>Cold-bore beam pipe - </a:t>
            </a:r>
            <a:r>
              <a:rPr lang="en-US" sz="1600" dirty="0">
                <a:latin typeface="Arial" panose="020B0604020202020204" pitchFamily="34" charset="0"/>
                <a:cs typeface="Arial" panose="020B0604020202020204" pitchFamily="34" charset="0"/>
              </a:rPr>
              <a:t>SS316LN, I.D. 69 mm </a:t>
            </a:r>
          </a:p>
        </p:txBody>
      </p:sp>
      <p:cxnSp>
        <p:nvCxnSpPr>
          <p:cNvPr id="9" name="Straight Arrow Connector 8">
            <a:extLst>
              <a:ext uri="{FF2B5EF4-FFF2-40B4-BE49-F238E27FC236}">
                <a16:creationId xmlns:a16="http://schemas.microsoft.com/office/drawing/2014/main" id="{639C8FBE-CFC1-8A45-878F-D25603373730}"/>
              </a:ext>
            </a:extLst>
          </p:cNvPr>
          <p:cNvCxnSpPr>
            <a:cxnSpLocks/>
          </p:cNvCxnSpPr>
          <p:nvPr/>
        </p:nvCxnSpPr>
        <p:spPr>
          <a:xfrm flipH="1">
            <a:off x="2893073" y="1800393"/>
            <a:ext cx="543442" cy="294458"/>
          </a:xfrm>
          <a:prstGeom prst="straightConnector1">
            <a:avLst/>
          </a:prstGeom>
          <a:ln w="19050">
            <a:solidFill>
              <a:schemeClr val="tx1"/>
            </a:solidFill>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BBA123C-6A9C-7241-91EF-6C1A45EAF584}"/>
              </a:ext>
            </a:extLst>
          </p:cNvPr>
          <p:cNvSpPr txBox="1">
            <a:spLocks noChangeAspect="1"/>
          </p:cNvSpPr>
          <p:nvPr/>
        </p:nvSpPr>
        <p:spPr>
          <a:xfrm>
            <a:off x="3543300" y="2130958"/>
            <a:ext cx="5480988" cy="1077218"/>
          </a:xfrm>
          <a:prstGeom prst="rect">
            <a:avLst/>
          </a:prstGeom>
          <a:noFill/>
        </p:spPr>
        <p:txBody>
          <a:bodyPr wrap="none" rtlCol="0">
            <a:spAutoFit/>
          </a:bodyPr>
          <a:lstStyle/>
          <a:p>
            <a:r>
              <a:rPr lang="en-US" sz="1600" i="1" dirty="0">
                <a:latin typeface="Arial" panose="020B0604020202020204" pitchFamily="34" charset="0"/>
                <a:cs typeface="Arial" panose="020B0604020202020204" pitchFamily="34" charset="0"/>
              </a:rPr>
              <a:t>Screen	- OFHE copper-clad austenitic stainless steel</a:t>
            </a:r>
          </a:p>
          <a:p>
            <a:r>
              <a:rPr lang="en-US" sz="1600" i="1" dirty="0">
                <a:latin typeface="Arial" panose="020B0604020202020204" pitchFamily="34" charset="0"/>
                <a:cs typeface="Arial" panose="020B0604020202020204" pitchFamily="34" charset="0"/>
              </a:rPr>
              <a:t>	- deposited 100 nm amorphous carbon layer</a:t>
            </a:r>
          </a:p>
          <a:p>
            <a:r>
              <a:rPr lang="en-US" sz="1600" i="1" dirty="0">
                <a:latin typeface="Arial" panose="020B0604020202020204" pitchFamily="34" charset="0"/>
                <a:cs typeface="Arial" panose="020B0604020202020204" pitchFamily="34" charset="0"/>
              </a:rPr>
              <a:t>	- cooled by contact to 4.55K cold bore</a:t>
            </a:r>
          </a:p>
          <a:p>
            <a:r>
              <a:rPr lang="en-US" sz="1600" i="1" dirty="0">
                <a:latin typeface="Arial" panose="020B0604020202020204" pitchFamily="34" charset="0"/>
                <a:cs typeface="Arial" panose="020B0604020202020204" pitchFamily="34" charset="0"/>
              </a:rPr>
              <a:t>	- perforations for vacuum pumping at cold bore  </a:t>
            </a:r>
          </a:p>
        </p:txBody>
      </p:sp>
      <p:cxnSp>
        <p:nvCxnSpPr>
          <p:cNvPr id="11" name="Straight Arrow Connector 10">
            <a:extLst>
              <a:ext uri="{FF2B5EF4-FFF2-40B4-BE49-F238E27FC236}">
                <a16:creationId xmlns:a16="http://schemas.microsoft.com/office/drawing/2014/main" id="{495E4B3D-9247-2147-A7DC-DD8282024DFF}"/>
              </a:ext>
            </a:extLst>
          </p:cNvPr>
          <p:cNvCxnSpPr>
            <a:cxnSpLocks/>
          </p:cNvCxnSpPr>
          <p:nvPr/>
        </p:nvCxnSpPr>
        <p:spPr>
          <a:xfrm flipH="1">
            <a:off x="2976961" y="2330520"/>
            <a:ext cx="566339" cy="175463"/>
          </a:xfrm>
          <a:prstGeom prst="straightConnector1">
            <a:avLst/>
          </a:prstGeom>
          <a:ln w="19050">
            <a:solidFill>
              <a:schemeClr val="tx1"/>
            </a:solidFill>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A4F21502-38D2-3C4B-B51C-6E3E4F654B52}"/>
              </a:ext>
            </a:extLst>
          </p:cNvPr>
          <p:cNvSpPr txBox="1">
            <a:spLocks noChangeAspect="1"/>
          </p:cNvSpPr>
          <p:nvPr/>
        </p:nvSpPr>
        <p:spPr>
          <a:xfrm>
            <a:off x="3581978" y="3534725"/>
            <a:ext cx="957441" cy="584775"/>
          </a:xfrm>
          <a:prstGeom prst="rect">
            <a:avLst/>
          </a:prstGeom>
          <a:noFill/>
        </p:spPr>
        <p:txBody>
          <a:bodyPr wrap="square" rtlCol="0">
            <a:spAutoFit/>
          </a:bodyPr>
          <a:lstStyle/>
          <a:p>
            <a:r>
              <a:rPr lang="en-US" sz="1600" i="1" dirty="0">
                <a:latin typeface="Arial" panose="020B0604020202020204" pitchFamily="34" charset="0"/>
                <a:cs typeface="Arial" panose="020B0604020202020204" pitchFamily="34" charset="0"/>
              </a:rPr>
              <a:t>Wedge	</a:t>
            </a:r>
          </a:p>
        </p:txBody>
      </p:sp>
      <p:cxnSp>
        <p:nvCxnSpPr>
          <p:cNvPr id="13" name="Straight Arrow Connector 12">
            <a:extLst>
              <a:ext uri="{FF2B5EF4-FFF2-40B4-BE49-F238E27FC236}">
                <a16:creationId xmlns:a16="http://schemas.microsoft.com/office/drawing/2014/main" id="{5E2FB552-9D87-834C-A6EA-C1AA70455508}"/>
              </a:ext>
            </a:extLst>
          </p:cNvPr>
          <p:cNvCxnSpPr>
            <a:cxnSpLocks/>
          </p:cNvCxnSpPr>
          <p:nvPr/>
        </p:nvCxnSpPr>
        <p:spPr>
          <a:xfrm flipH="1">
            <a:off x="2099864" y="3691762"/>
            <a:ext cx="1495467" cy="396117"/>
          </a:xfrm>
          <a:prstGeom prst="straightConnector1">
            <a:avLst/>
          </a:prstGeom>
          <a:ln w="19050">
            <a:solidFill>
              <a:schemeClr val="tx1"/>
            </a:solidFill>
            <a:headEnd type="oval"/>
            <a:tailEnd type="triangle" w="med" len="lg"/>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1E058D2-B098-154D-827B-0E28078C029A}"/>
              </a:ext>
            </a:extLst>
          </p:cNvPr>
          <p:cNvSpPr txBox="1"/>
          <p:nvPr/>
        </p:nvSpPr>
        <p:spPr>
          <a:xfrm>
            <a:off x="6475138" y="6366378"/>
            <a:ext cx="2589170"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Silvia Verdú-Andrés</a:t>
            </a:r>
          </a:p>
        </p:txBody>
      </p:sp>
      <p:sp>
        <p:nvSpPr>
          <p:cNvPr id="16" name="TextBox 15">
            <a:extLst>
              <a:ext uri="{FF2B5EF4-FFF2-40B4-BE49-F238E27FC236}">
                <a16:creationId xmlns:a16="http://schemas.microsoft.com/office/drawing/2014/main" id="{8456573D-8EB1-B94A-9B5D-A066062EEDCF}"/>
              </a:ext>
            </a:extLst>
          </p:cNvPr>
          <p:cNvSpPr txBox="1"/>
          <p:nvPr/>
        </p:nvSpPr>
        <p:spPr>
          <a:xfrm>
            <a:off x="1057204" y="2742792"/>
            <a:ext cx="1656223" cy="369332"/>
          </a:xfrm>
          <a:prstGeom prst="rect">
            <a:avLst/>
          </a:prstGeom>
          <a:solidFill>
            <a:schemeClr val="bg1"/>
          </a:solidFill>
          <a:effectLst>
            <a:outerShdw blurRad="63500" sx="102000" sy="102000" algn="ctr" rotWithShape="0">
              <a:prstClr val="black">
                <a:alpha val="40000"/>
              </a:prstClr>
            </a:outerShdw>
          </a:effectLst>
        </p:spPr>
        <p:txBody>
          <a:bodyPr wrap="none" rtlCol="0">
            <a:spAutoFit/>
          </a:bodyPr>
          <a:lstStyle/>
          <a:p>
            <a:r>
              <a:rPr lang="en-US" i="1" dirty="0">
                <a:latin typeface="Century Schoolbook" panose="02040604050505020304" pitchFamily="18" charset="0"/>
              </a:rPr>
              <a:t>Still evolving!</a:t>
            </a:r>
          </a:p>
        </p:txBody>
      </p: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4D761D62-7DD5-3D43-9D7F-D635158CEDD6}"/>
                  </a:ext>
                </a:extLst>
              </p:cNvPr>
              <p:cNvSpPr/>
              <p:nvPr/>
            </p:nvSpPr>
            <p:spPr>
              <a:xfrm>
                <a:off x="435519" y="1155874"/>
                <a:ext cx="8481059" cy="369332"/>
              </a:xfrm>
              <a:prstGeom prst="rect">
                <a:avLst/>
              </a:prstGeom>
              <a:solidFill>
                <a:srgbClr val="FFB200"/>
              </a:solidFill>
            </p:spPr>
            <p:txBody>
              <a:bodyPr wrap="square">
                <a:spAutoFit/>
              </a:bodyPr>
              <a:lstStyle/>
              <a:p>
                <a:pPr algn="ctr">
                  <a:buClr>
                    <a:srgbClr val="30519D"/>
                  </a:buClr>
                </a:pPr>
                <a14:m>
                  <m:oMath xmlns:m="http://schemas.openxmlformats.org/officeDocument/2006/math">
                    <m:r>
                      <a:rPr lang="en-US" i="1">
                        <a:latin typeface="Cambria Math" panose="02040503050406030204" pitchFamily="18" charset="0"/>
                        <a:ea typeface="Cambria Math" panose="02040503050406030204" pitchFamily="18" charset="0"/>
                        <a:cs typeface="Arial" panose="020B0604020202020204" pitchFamily="34" charset="0"/>
                      </a:rPr>
                      <m:t>⇒ </m:t>
                    </m:r>
                  </m:oMath>
                </a14:m>
                <a:r>
                  <a:rPr lang="en-US" dirty="0">
                    <a:latin typeface="Arial" panose="020B0604020202020204" pitchFamily="34" charset="0"/>
                    <a:cs typeface="Arial" panose="020B0604020202020204" pitchFamily="34" charset="0"/>
                  </a:rPr>
                  <a:t>Install </a:t>
                </a:r>
                <a:r>
                  <a:rPr lang="en-US" b="1" u="sng" dirty="0">
                    <a:solidFill>
                      <a:srgbClr val="30519D"/>
                    </a:solidFill>
                    <a:latin typeface="Arial" panose="020B0604020202020204" pitchFamily="34" charset="0"/>
                    <a:cs typeface="Arial" panose="020B0604020202020204" pitchFamily="34" charset="0"/>
                  </a:rPr>
                  <a:t>amorphous-carbon coated copper screens</a:t>
                </a:r>
                <a:r>
                  <a:rPr lang="en-US" b="1" dirty="0">
                    <a:solidFill>
                      <a:srgbClr val="30519D"/>
                    </a:solidFill>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into existing beam pipe</a:t>
                </a:r>
              </a:p>
            </p:txBody>
          </p:sp>
        </mc:Choice>
        <mc:Fallback xmlns="">
          <p:sp>
            <p:nvSpPr>
              <p:cNvPr id="19" name="Rectangle 18">
                <a:extLst>
                  <a:ext uri="{FF2B5EF4-FFF2-40B4-BE49-F238E27FC236}">
                    <a16:creationId xmlns:a16="http://schemas.microsoft.com/office/drawing/2014/main" id="{4D761D62-7DD5-3D43-9D7F-D635158CEDD6}"/>
                  </a:ext>
                </a:extLst>
              </p:cNvPr>
              <p:cNvSpPr>
                <a:spLocks noRot="1" noChangeAspect="1" noMove="1" noResize="1" noEditPoints="1" noAdjustHandles="1" noChangeArrowheads="1" noChangeShapeType="1" noTextEdit="1"/>
              </p:cNvSpPr>
              <p:nvPr/>
            </p:nvSpPr>
            <p:spPr>
              <a:xfrm>
                <a:off x="435519" y="1155874"/>
                <a:ext cx="8481059" cy="369332"/>
              </a:xfrm>
              <a:prstGeom prst="rect">
                <a:avLst/>
              </a:prstGeom>
              <a:blipFill>
                <a:blip r:embed="rId3"/>
                <a:stretch>
                  <a:fillRect t="-10000" b="-23333"/>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0309F24E-0B07-FF44-8343-3C9D2FC14C3B}"/>
              </a:ext>
            </a:extLst>
          </p:cNvPr>
          <p:cNvSpPr txBox="1"/>
          <p:nvPr/>
        </p:nvSpPr>
        <p:spPr>
          <a:xfrm>
            <a:off x="295698" y="4692022"/>
            <a:ext cx="8728590" cy="1477328"/>
          </a:xfrm>
          <a:prstGeom prst="rect">
            <a:avLst/>
          </a:prstGeom>
          <a:solidFill>
            <a:srgbClr val="FFB200"/>
          </a:solidFill>
        </p:spPr>
        <p:txBody>
          <a:bodyPr wrap="square" rtlCol="0">
            <a:spAutoFit/>
          </a:bodyPr>
          <a:lstStyle/>
          <a:p>
            <a:r>
              <a:rPr lang="en-US" i="1" dirty="0">
                <a:latin typeface="Arial" panose="020B0604020202020204" pitchFamily="34" charset="0"/>
                <a:cs typeface="Arial" panose="020B0604020202020204" pitchFamily="34" charset="0"/>
              </a:rPr>
              <a:t>Challenges: </a:t>
            </a:r>
          </a:p>
          <a:p>
            <a:pPr marL="285750" indent="-285750">
              <a:buFont typeface="Wingdings" pitchFamily="2" charset="2"/>
              <a:buChar char="§"/>
            </a:pPr>
            <a:r>
              <a:rPr lang="en-US" dirty="0">
                <a:latin typeface="Arial" panose="020B0604020202020204" pitchFamily="34" charset="0"/>
                <a:cs typeface="Arial" panose="020B0604020202020204" pitchFamily="34" charset="0"/>
              </a:rPr>
              <a:t>Design screen with </a:t>
            </a:r>
            <a:r>
              <a:rPr lang="en-US" b="1" dirty="0">
                <a:solidFill>
                  <a:srgbClr val="30519D"/>
                </a:solidFill>
                <a:latin typeface="Arial" panose="020B0604020202020204" pitchFamily="34" charset="0"/>
                <a:cs typeface="Arial" panose="020B0604020202020204" pitchFamily="34" charset="0"/>
              </a:rPr>
              <a:t>minimal impact to aperture </a:t>
            </a:r>
            <a:r>
              <a:rPr lang="en-US" dirty="0">
                <a:latin typeface="Arial" panose="020B0604020202020204" pitchFamily="34" charset="0"/>
                <a:cs typeface="Arial" panose="020B0604020202020204" pitchFamily="34" charset="0"/>
              </a:rPr>
              <a:t>that can be </a:t>
            </a:r>
            <a:r>
              <a:rPr lang="en-US" b="1" dirty="0">
                <a:solidFill>
                  <a:srgbClr val="30519D"/>
                </a:solidFill>
                <a:latin typeface="Arial" panose="020B0604020202020204" pitchFamily="34" charset="0"/>
                <a:cs typeface="Arial" panose="020B0604020202020204" pitchFamily="34" charset="0"/>
              </a:rPr>
              <a:t>installed </a:t>
            </a:r>
            <a:r>
              <a:rPr lang="en-US" dirty="0">
                <a:latin typeface="Arial" panose="020B0604020202020204" pitchFamily="34" charset="0"/>
                <a:cs typeface="Arial" panose="020B0604020202020204" pitchFamily="34" charset="0"/>
              </a:rPr>
              <a:t>through vacuum chamber of 10 m-long RHIC dipoles </a:t>
            </a:r>
            <a:r>
              <a:rPr lang="en-US" b="1" dirty="0">
                <a:solidFill>
                  <a:srgbClr val="30519D"/>
                </a:solidFill>
                <a:latin typeface="Arial" panose="020B0604020202020204" pitchFamily="34" charset="0"/>
                <a:cs typeface="Arial" panose="020B0604020202020204" pitchFamily="34" charset="0"/>
              </a:rPr>
              <a:t>with large 45 mm sagitta</a:t>
            </a:r>
            <a:r>
              <a:rPr lang="en-US" b="1" dirty="0">
                <a:latin typeface="Arial" panose="020B0604020202020204" pitchFamily="34" charset="0"/>
                <a:cs typeface="Arial" panose="020B0604020202020204" pitchFamily="34" charset="0"/>
              </a:rPr>
              <a:t>.</a:t>
            </a:r>
          </a:p>
          <a:p>
            <a:pPr marL="285750" indent="-285750">
              <a:buFont typeface="Wingdings" pitchFamily="2" charset="2"/>
              <a:buChar char="§"/>
            </a:pPr>
            <a:r>
              <a:rPr lang="en-US" dirty="0">
                <a:latin typeface="Arial" panose="020B0604020202020204" pitchFamily="34" charset="0"/>
                <a:cs typeface="Arial" panose="020B0604020202020204" pitchFamily="34" charset="0"/>
              </a:rPr>
              <a:t>Provide </a:t>
            </a:r>
            <a:r>
              <a:rPr lang="en-US" b="1" dirty="0">
                <a:solidFill>
                  <a:srgbClr val="30519D"/>
                </a:solidFill>
                <a:latin typeface="Arial" panose="020B0604020202020204" pitchFamily="34" charset="0"/>
                <a:cs typeface="Arial" panose="020B0604020202020204" pitchFamily="34" charset="0"/>
              </a:rPr>
              <a:t>amorphous carbon </a:t>
            </a:r>
            <a:r>
              <a:rPr lang="en-US" dirty="0">
                <a:latin typeface="Arial" panose="020B0604020202020204" pitchFamily="34" charset="0"/>
                <a:cs typeface="Arial" panose="020B0604020202020204" pitchFamily="34" charset="0"/>
              </a:rPr>
              <a:t>film with </a:t>
            </a:r>
            <a:r>
              <a:rPr lang="en-US" b="1" dirty="0">
                <a:solidFill>
                  <a:srgbClr val="30519D"/>
                </a:solidFill>
                <a:latin typeface="Arial" panose="020B0604020202020204" pitchFamily="34" charset="0"/>
                <a:cs typeface="Arial" panose="020B0604020202020204" pitchFamily="34" charset="0"/>
              </a:rPr>
              <a:t>good adherence, reduced coating time</a:t>
            </a:r>
            <a:r>
              <a:rPr lang="en-US" b="1" dirty="0">
                <a:latin typeface="Arial" panose="020B0604020202020204" pitchFamily="34" charset="0"/>
                <a:cs typeface="Arial" panose="020B0604020202020204" pitchFamily="34" charset="0"/>
              </a:rPr>
              <a:t>.  </a:t>
            </a:r>
          </a:p>
          <a:p>
            <a:pPr marL="285750" indent="-285750">
              <a:buFont typeface="Wingdings" pitchFamily="2" charset="2"/>
              <a:buChar char="§"/>
            </a:pPr>
            <a:r>
              <a:rPr lang="en-US" dirty="0">
                <a:latin typeface="Arial" panose="020B0604020202020204" pitchFamily="34" charset="0"/>
                <a:cs typeface="Arial" panose="020B0604020202020204" pitchFamily="34" charset="0"/>
              </a:rPr>
              <a:t>Ensure </a:t>
            </a:r>
            <a:r>
              <a:rPr lang="en-US" b="1" dirty="0">
                <a:solidFill>
                  <a:srgbClr val="30519D"/>
                </a:solidFill>
                <a:latin typeface="Arial" panose="020B0604020202020204" pitchFamily="34" charset="0"/>
                <a:cs typeface="Arial" panose="020B0604020202020204" pitchFamily="34" charset="0"/>
              </a:rPr>
              <a:t>low impedance, adequate mechanical, vacuum and thermal stability</a:t>
            </a:r>
            <a:r>
              <a:rPr lang="en-US" dirty="0">
                <a:latin typeface="Arial" panose="020B0604020202020204" pitchFamily="34" charset="0"/>
                <a:cs typeface="Arial" panose="020B0604020202020204" pitchFamily="34" charset="0"/>
              </a:rPr>
              <a:t>. </a:t>
            </a:r>
          </a:p>
        </p:txBody>
      </p:sp>
      <p:pic>
        <p:nvPicPr>
          <p:cNvPr id="18" name="Picture 17">
            <a:extLst>
              <a:ext uri="{FF2B5EF4-FFF2-40B4-BE49-F238E27FC236}">
                <a16:creationId xmlns:a16="http://schemas.microsoft.com/office/drawing/2014/main" id="{532BABEF-8F7D-2B4D-B4EB-352C68005239}"/>
              </a:ext>
            </a:extLst>
          </p:cNvPr>
          <p:cNvPicPr>
            <a:picLocks noChangeAspect="1"/>
          </p:cNvPicPr>
          <p:nvPr/>
        </p:nvPicPr>
        <p:blipFill>
          <a:blip r:embed="rId4"/>
          <a:stretch>
            <a:fillRect/>
          </a:stretch>
        </p:blipFill>
        <p:spPr>
          <a:xfrm>
            <a:off x="9536985" y="1127885"/>
            <a:ext cx="3207026" cy="2405270"/>
          </a:xfrm>
          <a:prstGeom prst="rect">
            <a:avLst/>
          </a:prstGeom>
        </p:spPr>
      </p:pic>
      <p:pic>
        <p:nvPicPr>
          <p:cNvPr id="1026" name="Picture 2" descr="Accelerating Particles Accelerates Science — With Big Benefits for Society">
            <a:extLst>
              <a:ext uri="{FF2B5EF4-FFF2-40B4-BE49-F238E27FC236}">
                <a16:creationId xmlns:a16="http://schemas.microsoft.com/office/drawing/2014/main" id="{3C125907-EAF0-7242-9B0B-A2F31836490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6681" y="3234871"/>
            <a:ext cx="2323085" cy="1706015"/>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04E27ED-E33B-D74D-8C5A-448771A3D712}"/>
              </a:ext>
            </a:extLst>
          </p:cNvPr>
          <p:cNvSpPr txBox="1"/>
          <p:nvPr/>
        </p:nvSpPr>
        <p:spPr>
          <a:xfrm>
            <a:off x="295698" y="6212240"/>
            <a:ext cx="6010983" cy="623248"/>
          </a:xfrm>
          <a:prstGeom prst="rect">
            <a:avLst/>
          </a:prstGeom>
          <a:solidFill>
            <a:schemeClr val="bg1">
              <a:lumMod val="85000"/>
            </a:schemeClr>
          </a:solidFill>
        </p:spPr>
        <p:txBody>
          <a:bodyPr wrap="square" rtlCol="0">
            <a:spAutoFit/>
          </a:bodyPr>
          <a:lstStyle/>
          <a:p>
            <a:r>
              <a:rPr lang="en-US" sz="1150" dirty="0">
                <a:latin typeface="Arial" panose="020B0604020202020204" pitchFamily="34" charset="0"/>
                <a:cs typeface="Arial" panose="020B0604020202020204" pitchFamily="34" charset="0"/>
              </a:rPr>
              <a:t>Thanks to N. Kos, V. </a:t>
            </a:r>
            <a:r>
              <a:rPr lang="en-US" sz="1150" dirty="0" err="1">
                <a:latin typeface="Arial" panose="020B0604020202020204" pitchFamily="34" charset="0"/>
                <a:cs typeface="Arial" panose="020B0604020202020204" pitchFamily="34" charset="0"/>
              </a:rPr>
              <a:t>Baglin</a:t>
            </a:r>
            <a:r>
              <a:rPr lang="en-US" sz="1150" dirty="0">
                <a:latin typeface="Arial" panose="020B0604020202020204" pitchFamily="34" charset="0"/>
                <a:cs typeface="Arial" panose="020B0604020202020204" pitchFamily="34" charset="0"/>
              </a:rPr>
              <a:t>, P. Costa-Pinto, M. </a:t>
            </a:r>
            <a:r>
              <a:rPr lang="en-US" sz="1150" dirty="0" err="1">
                <a:latin typeface="Arial" panose="020B0604020202020204" pitchFamily="34" charset="0"/>
                <a:cs typeface="Arial" panose="020B0604020202020204" pitchFamily="34" charset="0"/>
              </a:rPr>
              <a:t>Taborelli</a:t>
            </a:r>
            <a:r>
              <a:rPr lang="en-US" sz="1150" dirty="0">
                <a:latin typeface="Arial" panose="020B0604020202020204" pitchFamily="34" charset="0"/>
                <a:cs typeface="Arial" panose="020B0604020202020204" pitchFamily="34" charset="0"/>
              </a:rPr>
              <a:t>, P. </a:t>
            </a:r>
            <a:r>
              <a:rPr lang="en-US" sz="1150" dirty="0" err="1">
                <a:latin typeface="Arial" panose="020B0604020202020204" pitchFamily="34" charset="0"/>
                <a:cs typeface="Arial" panose="020B0604020202020204" pitchFamily="34" charset="0"/>
              </a:rPr>
              <a:t>Chiggiato</a:t>
            </a:r>
            <a:r>
              <a:rPr lang="en-US" sz="1150" dirty="0">
                <a:latin typeface="Arial" panose="020B0604020202020204" pitchFamily="34" charset="0"/>
                <a:cs typeface="Arial" panose="020B0604020202020204" pitchFamily="34" charset="0"/>
              </a:rPr>
              <a:t>, L. </a:t>
            </a:r>
            <a:r>
              <a:rPr lang="en-US" sz="1150" dirty="0" err="1">
                <a:latin typeface="Arial" panose="020B0604020202020204" pitchFamily="34" charset="0"/>
                <a:cs typeface="Arial" panose="020B0604020202020204" pitchFamily="34" charset="0"/>
              </a:rPr>
              <a:t>Prever-Loiri</a:t>
            </a:r>
            <a:r>
              <a:rPr lang="en-US" sz="1150" dirty="0">
                <a:latin typeface="Arial" panose="020B0604020202020204" pitchFamily="34" charset="0"/>
                <a:cs typeface="Arial" panose="020B0604020202020204" pitchFamily="34" charset="0"/>
              </a:rPr>
              <a:t>,       E. </a:t>
            </a:r>
            <a:r>
              <a:rPr lang="en-US" sz="1150" dirty="0" err="1">
                <a:latin typeface="Arial" panose="020B0604020202020204" pitchFamily="34" charset="0"/>
                <a:cs typeface="Arial" panose="020B0604020202020204" pitchFamily="34" charset="0"/>
              </a:rPr>
              <a:t>Todesco</a:t>
            </a:r>
            <a:r>
              <a:rPr lang="en-US" sz="1150" dirty="0">
                <a:latin typeface="Arial" panose="020B0604020202020204" pitchFamily="34" charset="0"/>
                <a:cs typeface="Arial" panose="020B0604020202020204" pitchFamily="34" charset="0"/>
              </a:rPr>
              <a:t>, G. </a:t>
            </a:r>
            <a:r>
              <a:rPr lang="en-US" sz="1150" dirty="0" err="1">
                <a:latin typeface="Arial" panose="020B0604020202020204" pitchFamily="34" charset="0"/>
                <a:cs typeface="Arial" panose="020B0604020202020204" pitchFamily="34" charset="0"/>
              </a:rPr>
              <a:t>Willering</a:t>
            </a:r>
            <a:r>
              <a:rPr lang="en-US" sz="1150" dirty="0">
                <a:latin typeface="Arial" panose="020B0604020202020204" pitchFamily="34" charset="0"/>
                <a:cs typeface="Arial" panose="020B0604020202020204" pitchFamily="34" charset="0"/>
              </a:rPr>
              <a:t>, I. Aviles-</a:t>
            </a:r>
            <a:r>
              <a:rPr lang="en-US" sz="1150" dirty="0" err="1">
                <a:latin typeface="Arial" panose="020B0604020202020204" pitchFamily="34" charset="0"/>
                <a:cs typeface="Arial" panose="020B0604020202020204" pitchFamily="34" charset="0"/>
              </a:rPr>
              <a:t>Santillana</a:t>
            </a:r>
            <a:r>
              <a:rPr lang="en-US" sz="1150" dirty="0">
                <a:latin typeface="Arial" panose="020B0604020202020204" pitchFamily="34" charset="0"/>
                <a:cs typeface="Arial" panose="020B0604020202020204" pitchFamily="34" charset="0"/>
              </a:rPr>
              <a:t>, A. </a:t>
            </a:r>
            <a:r>
              <a:rPr lang="en-US" sz="1150" dirty="0" err="1">
                <a:latin typeface="Arial" panose="020B0604020202020204" pitchFamily="34" charset="0"/>
                <a:cs typeface="Arial" panose="020B0604020202020204" pitchFamily="34" charset="0"/>
              </a:rPr>
              <a:t>Gallifa-Terricabras</a:t>
            </a:r>
            <a:r>
              <a:rPr lang="en-US" sz="1150" dirty="0">
                <a:latin typeface="Arial" panose="020B0604020202020204" pitchFamily="34" charset="0"/>
                <a:cs typeface="Arial" panose="020B0604020202020204" pitchFamily="34" charset="0"/>
              </a:rPr>
              <a:t>, O. </a:t>
            </a:r>
            <a:r>
              <a:rPr lang="en-US" sz="1150" dirty="0" err="1">
                <a:latin typeface="Arial" panose="020B0604020202020204" pitchFamily="34" charset="0"/>
                <a:cs typeface="Arial" panose="020B0604020202020204" pitchFamily="34" charset="0"/>
              </a:rPr>
              <a:t>Capatina</a:t>
            </a:r>
            <a:r>
              <a:rPr lang="en-US" sz="1150" dirty="0">
                <a:latin typeface="Arial" panose="020B0604020202020204" pitchFamily="34" charset="0"/>
                <a:cs typeface="Arial" panose="020B0604020202020204" pitchFamily="34" charset="0"/>
              </a:rPr>
              <a:t> (CERN), R. </a:t>
            </a:r>
            <a:r>
              <a:rPr lang="en-US" sz="1150" dirty="0" err="1">
                <a:latin typeface="Arial" panose="020B0604020202020204" pitchFamily="34" charset="0"/>
                <a:cs typeface="Arial" panose="020B0604020202020204" pitchFamily="34" charset="0"/>
              </a:rPr>
              <a:t>Zwaska</a:t>
            </a:r>
            <a:r>
              <a:rPr lang="en-US" sz="1150" dirty="0">
                <a:latin typeface="Arial" panose="020B0604020202020204" pitchFamily="34" charset="0"/>
                <a:cs typeface="Arial" panose="020B0604020202020204" pitchFamily="34" charset="0"/>
              </a:rPr>
              <a:t>, R. Ainsworth (FNAL) for useful discussions</a:t>
            </a:r>
          </a:p>
        </p:txBody>
      </p:sp>
    </p:spTree>
    <p:extLst>
      <p:ext uri="{BB962C8B-B14F-4D97-AF65-F5344CB8AC3E}">
        <p14:creationId xmlns:p14="http://schemas.microsoft.com/office/powerpoint/2010/main" val="2623749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spect="1"/>
          </p:cNvSpPr>
          <p:nvPr>
            <p:ph type="sldNum" sz="quarter" idx="12"/>
          </p:nvPr>
        </p:nvSpPr>
        <p:spPr>
          <a:xfrm>
            <a:off x="3543300" y="6362006"/>
            <a:ext cx="1543050" cy="273847"/>
          </a:xfrm>
        </p:spPr>
        <p:txBody>
          <a:bodyPr/>
          <a:lstStyle/>
          <a:p>
            <a:fld id="{893C5830-40F3-F04E-B2E3-10E6672BA8FF}" type="slidenum">
              <a:rPr lang="en-US" sz="1050" smtClean="0"/>
              <a:pPr/>
              <a:t>16</a:t>
            </a:fld>
            <a:endParaRPr lang="en-US" sz="1050"/>
          </a:p>
        </p:txBody>
      </p:sp>
      <p:pic>
        <p:nvPicPr>
          <p:cNvPr id="20" name="Picture 19">
            <a:extLst>
              <a:ext uri="{FF2B5EF4-FFF2-40B4-BE49-F238E27FC236}">
                <a16:creationId xmlns:a16="http://schemas.microsoft.com/office/drawing/2014/main" id="{98BC8DF2-CBFB-49FC-A400-E65CECE6E7B9}"/>
              </a:ext>
            </a:extLst>
          </p:cNvPr>
          <p:cNvPicPr>
            <a:picLocks noChangeAspect="1"/>
          </p:cNvPicPr>
          <p:nvPr/>
        </p:nvPicPr>
        <p:blipFill>
          <a:blip r:embed="rId2"/>
          <a:stretch>
            <a:fillRect/>
          </a:stretch>
        </p:blipFill>
        <p:spPr>
          <a:xfrm>
            <a:off x="256582" y="1623391"/>
            <a:ext cx="1519661" cy="1173746"/>
          </a:xfrm>
          <a:prstGeom prst="rect">
            <a:avLst/>
          </a:prstGeom>
        </p:spPr>
      </p:pic>
      <p:pic>
        <p:nvPicPr>
          <p:cNvPr id="29" name="Picture 28">
            <a:extLst>
              <a:ext uri="{FF2B5EF4-FFF2-40B4-BE49-F238E27FC236}">
                <a16:creationId xmlns:a16="http://schemas.microsoft.com/office/drawing/2014/main" id="{8210C180-6140-4378-99C5-707E11FFBDB9}"/>
              </a:ext>
            </a:extLst>
          </p:cNvPr>
          <p:cNvPicPr>
            <a:picLocks noChangeAspect="1"/>
          </p:cNvPicPr>
          <p:nvPr/>
        </p:nvPicPr>
        <p:blipFill>
          <a:blip r:embed="rId3"/>
          <a:stretch>
            <a:fillRect/>
          </a:stretch>
        </p:blipFill>
        <p:spPr>
          <a:xfrm>
            <a:off x="464775" y="3162498"/>
            <a:ext cx="1311468" cy="2019175"/>
          </a:xfrm>
          <a:prstGeom prst="rect">
            <a:avLst/>
          </a:prstGeom>
        </p:spPr>
      </p:pic>
      <p:sp>
        <p:nvSpPr>
          <p:cNvPr id="34" name="Rectangle 33">
            <a:extLst>
              <a:ext uri="{FF2B5EF4-FFF2-40B4-BE49-F238E27FC236}">
                <a16:creationId xmlns:a16="http://schemas.microsoft.com/office/drawing/2014/main" id="{BEA633CA-4207-414B-A90C-18B365831C3D}"/>
              </a:ext>
            </a:extLst>
          </p:cNvPr>
          <p:cNvSpPr/>
          <p:nvPr/>
        </p:nvSpPr>
        <p:spPr>
          <a:xfrm>
            <a:off x="1859626" y="1705893"/>
            <a:ext cx="3031981" cy="1477328"/>
          </a:xfrm>
          <a:prstGeom prst="rect">
            <a:avLst/>
          </a:prstGeom>
        </p:spPr>
        <p:txBody>
          <a:bodyPr wrap="square">
            <a:spAutoFit/>
          </a:bodyPr>
          <a:lstStyle/>
          <a:p>
            <a:r>
              <a:rPr lang="en-US" b="1" dirty="0">
                <a:solidFill>
                  <a:srgbClr val="30519D"/>
                </a:solidFill>
                <a:latin typeface="Arial" panose="020B0604020202020204" pitchFamily="34" charset="0"/>
                <a:cs typeface="Arial" panose="020B0604020202020204" pitchFamily="34" charset="0"/>
              </a:rPr>
              <a:t>Two 591 MHz SRF </a:t>
            </a:r>
            <a:r>
              <a:rPr lang="en-US" dirty="0">
                <a:latin typeface="Arial" panose="020B0604020202020204" pitchFamily="34" charset="0"/>
                <a:cs typeface="Arial" panose="020B0604020202020204" pitchFamily="34" charset="0"/>
              </a:rPr>
              <a:t>for </a:t>
            </a:r>
            <a:r>
              <a:rPr lang="en-US" b="1" dirty="0">
                <a:solidFill>
                  <a:schemeClr val="accent2">
                    <a:lumMod val="75000"/>
                  </a:schemeClr>
                </a:solidFill>
                <a:latin typeface="Arial" panose="020B0604020202020204" pitchFamily="34" charset="0"/>
                <a:cs typeface="Arial" panose="020B0604020202020204" pitchFamily="34" charset="0"/>
              </a:rPr>
              <a:t>bunch compression to      6 cm rms </a:t>
            </a:r>
            <a:r>
              <a:rPr lang="en-US" dirty="0">
                <a:latin typeface="Arial" panose="020B0604020202020204" pitchFamily="34" charset="0"/>
                <a:cs typeface="Arial" panose="020B0604020202020204" pitchFamily="34" charset="0"/>
              </a:rPr>
              <a:t>bunch length. Same as RCS and SHC ERL cavities.  </a:t>
            </a:r>
            <a:endParaRPr lang="en-US" dirty="0"/>
          </a:p>
        </p:txBody>
      </p:sp>
      <p:sp>
        <p:nvSpPr>
          <p:cNvPr id="39" name="Title 1">
            <a:extLst>
              <a:ext uri="{FF2B5EF4-FFF2-40B4-BE49-F238E27FC236}">
                <a16:creationId xmlns:a16="http://schemas.microsoft.com/office/drawing/2014/main" id="{B4FD33D1-3451-214C-8A01-86990FB931FA}"/>
              </a:ext>
            </a:extLst>
          </p:cNvPr>
          <p:cNvSpPr>
            <a:spLocks noGrp="1"/>
          </p:cNvSpPr>
          <p:nvPr>
            <p:ph type="title"/>
          </p:nvPr>
        </p:nvSpPr>
        <p:spPr>
          <a:xfrm>
            <a:off x="0" y="17458"/>
            <a:ext cx="9144000" cy="1296406"/>
          </a:xfrm>
        </p:spPr>
        <p:txBody>
          <a:bodyPr>
            <a:normAutofit/>
          </a:bodyPr>
          <a:lstStyle/>
          <a:p>
            <a:pPr algn="ctr"/>
            <a:r>
              <a:rPr lang="en-US" sz="4000" dirty="0"/>
              <a:t>Hadron Ring RF Systems </a:t>
            </a:r>
          </a:p>
        </p:txBody>
      </p:sp>
      <p:sp>
        <p:nvSpPr>
          <p:cNvPr id="40" name="Rectangle 39">
            <a:extLst>
              <a:ext uri="{FF2B5EF4-FFF2-40B4-BE49-F238E27FC236}">
                <a16:creationId xmlns:a16="http://schemas.microsoft.com/office/drawing/2014/main" id="{AC5715F5-EBF2-134C-B5F6-CEAE70B6B207}"/>
              </a:ext>
            </a:extLst>
          </p:cNvPr>
          <p:cNvSpPr/>
          <p:nvPr/>
        </p:nvSpPr>
        <p:spPr>
          <a:xfrm>
            <a:off x="179728" y="1188892"/>
            <a:ext cx="2221335" cy="373372"/>
          </a:xfrm>
          <a:prstGeom prst="rect">
            <a:avLst/>
          </a:prstGeom>
          <a:solidFill>
            <a:srgbClr val="FFB200"/>
          </a:solidFill>
        </p:spPr>
        <p:txBody>
          <a:bodyPr wrap="square">
            <a:spAutoFit/>
          </a:bodyPr>
          <a:lstStyle/>
          <a:p>
            <a:pPr algn="ctr">
              <a:lnSpc>
                <a:spcPct val="110000"/>
              </a:lnSpc>
            </a:pPr>
            <a:r>
              <a:rPr lang="en-US" b="1" dirty="0">
                <a:solidFill>
                  <a:srgbClr val="30519D"/>
                </a:solidFill>
                <a:latin typeface="Arial" panose="020B0604020202020204" pitchFamily="34" charset="0"/>
                <a:cs typeface="Arial" panose="020B0604020202020204" pitchFamily="34" charset="0"/>
              </a:rPr>
              <a:t>NEW SYSTEMS</a:t>
            </a:r>
          </a:p>
        </p:txBody>
      </p:sp>
      <p:sp>
        <p:nvSpPr>
          <p:cNvPr id="12" name="Rectangle 11">
            <a:extLst>
              <a:ext uri="{FF2B5EF4-FFF2-40B4-BE49-F238E27FC236}">
                <a16:creationId xmlns:a16="http://schemas.microsoft.com/office/drawing/2014/main" id="{FF59CA25-0C6A-A045-A55C-D2DAD71F5146}"/>
              </a:ext>
            </a:extLst>
          </p:cNvPr>
          <p:cNvSpPr/>
          <p:nvPr/>
        </p:nvSpPr>
        <p:spPr>
          <a:xfrm>
            <a:off x="1859626" y="3395738"/>
            <a:ext cx="2834403" cy="1592167"/>
          </a:xfrm>
          <a:prstGeom prst="rect">
            <a:avLst/>
          </a:prstGeom>
        </p:spPr>
        <p:txBody>
          <a:bodyPr wrap="square">
            <a:spAutoFit/>
          </a:bodyPr>
          <a:lstStyle/>
          <a:p>
            <a:pPr>
              <a:lnSpc>
                <a:spcPct val="110000"/>
              </a:lnSpc>
            </a:pPr>
            <a:r>
              <a:rPr lang="en-US" b="1" dirty="0">
                <a:solidFill>
                  <a:srgbClr val="30519D"/>
                </a:solidFill>
                <a:latin typeface="Arial" panose="020B0604020202020204" pitchFamily="34" charset="0"/>
                <a:cs typeface="Arial" panose="020B0604020202020204" pitchFamily="34" charset="0"/>
              </a:rPr>
              <a:t>49 MHz &amp; 98 MHz NCRF </a:t>
            </a:r>
            <a:r>
              <a:rPr lang="en-US" dirty="0">
                <a:latin typeface="Arial" panose="020B0604020202020204" pitchFamily="34" charset="0"/>
                <a:cs typeface="Arial" panose="020B0604020202020204" pitchFamily="34" charset="0"/>
              </a:rPr>
              <a:t>cavities for two-step </a:t>
            </a:r>
            <a:r>
              <a:rPr lang="en-US" b="1" dirty="0">
                <a:solidFill>
                  <a:schemeClr val="accent2">
                    <a:lumMod val="75000"/>
                  </a:schemeClr>
                </a:solidFill>
                <a:latin typeface="Arial" panose="020B0604020202020204" pitchFamily="34" charset="0"/>
                <a:cs typeface="Arial" panose="020B0604020202020204" pitchFamily="34" charset="0"/>
              </a:rPr>
              <a:t>splitting</a:t>
            </a:r>
            <a:r>
              <a:rPr lang="en-US" dirty="0">
                <a:latin typeface="Arial" panose="020B0604020202020204" pitchFamily="34" charset="0"/>
                <a:cs typeface="Arial" panose="020B0604020202020204" pitchFamily="34" charset="0"/>
              </a:rPr>
              <a:t> of hadron bunches </a:t>
            </a:r>
            <a:r>
              <a:rPr lang="en-US" b="1" dirty="0">
                <a:solidFill>
                  <a:schemeClr val="accent2">
                    <a:lumMod val="75000"/>
                  </a:schemeClr>
                </a:solidFill>
                <a:latin typeface="Arial" panose="020B0604020202020204" pitchFamily="34" charset="0"/>
                <a:cs typeface="Arial" panose="020B0604020202020204" pitchFamily="34" charset="0"/>
              </a:rPr>
              <a:t>from 290 to 1160 after acceleration</a:t>
            </a:r>
            <a:r>
              <a:rPr lang="en-US" dirty="0">
                <a:latin typeface="Arial" panose="020B0604020202020204" pitchFamily="34" charset="0"/>
                <a:cs typeface="Arial" panose="020B0604020202020204" pitchFamily="34" charset="0"/>
              </a:rPr>
              <a:t>.</a:t>
            </a:r>
          </a:p>
        </p:txBody>
      </p:sp>
      <p:sp>
        <p:nvSpPr>
          <p:cNvPr id="16" name="Rectangle 15">
            <a:extLst>
              <a:ext uri="{FF2B5EF4-FFF2-40B4-BE49-F238E27FC236}">
                <a16:creationId xmlns:a16="http://schemas.microsoft.com/office/drawing/2014/main" id="{E30AF4B9-A55C-5B4B-B122-17279C103DF9}"/>
              </a:ext>
            </a:extLst>
          </p:cNvPr>
          <p:cNvSpPr/>
          <p:nvPr/>
        </p:nvSpPr>
        <p:spPr>
          <a:xfrm>
            <a:off x="1333111" y="5418786"/>
            <a:ext cx="5340577" cy="1287468"/>
          </a:xfrm>
          <a:prstGeom prst="rect">
            <a:avLst/>
          </a:prstGeom>
          <a:solidFill>
            <a:schemeClr val="bg1"/>
          </a:solidFill>
        </p:spPr>
        <p:txBody>
          <a:bodyPr wrap="square">
            <a:spAutoFit/>
          </a:bodyPr>
          <a:lstStyle/>
          <a:p>
            <a:pPr lvl="1">
              <a:lnSpc>
                <a:spcPct val="110000"/>
              </a:lnSpc>
            </a:pPr>
            <a:r>
              <a:rPr lang="en-US" b="1" dirty="0">
                <a:solidFill>
                  <a:srgbClr val="30519D"/>
                </a:solidFill>
                <a:latin typeface="Arial" panose="020B0604020202020204" pitchFamily="34" charset="0"/>
                <a:cs typeface="Arial" panose="020B0604020202020204" pitchFamily="34" charset="0"/>
              </a:rPr>
              <a:t>Eight 197 MHz and four 394 MHz SRF crabs </a:t>
            </a:r>
            <a:r>
              <a:rPr lang="en-US" dirty="0">
                <a:latin typeface="Arial" panose="020B0604020202020204" pitchFamily="34" charset="0"/>
                <a:cs typeface="Arial" panose="020B0604020202020204" pitchFamily="34" charset="0"/>
              </a:rPr>
              <a:t>for reestablishing </a:t>
            </a:r>
            <a:r>
              <a:rPr lang="en-US" b="1" dirty="0">
                <a:solidFill>
                  <a:schemeClr val="accent2">
                    <a:lumMod val="75000"/>
                  </a:schemeClr>
                </a:solidFill>
                <a:latin typeface="Arial" panose="020B0604020202020204" pitchFamily="34" charset="0"/>
                <a:cs typeface="Arial" panose="020B0604020202020204" pitchFamily="34" charset="0"/>
              </a:rPr>
              <a:t>head-on collision </a:t>
            </a:r>
            <a:r>
              <a:rPr lang="en-US" dirty="0">
                <a:latin typeface="Arial" panose="020B0604020202020204" pitchFamily="34" charset="0"/>
                <a:cs typeface="Arial" panose="020B0604020202020204" pitchFamily="34" charset="0"/>
              </a:rPr>
              <a:t>in 25 </a:t>
            </a:r>
            <a:r>
              <a:rPr lang="en-US" dirty="0" err="1">
                <a:latin typeface="Arial" panose="020B0604020202020204" pitchFamily="34" charset="0"/>
                <a:cs typeface="Arial" panose="020B0604020202020204" pitchFamily="34" charset="0"/>
              </a:rPr>
              <a:t>mrad</a:t>
            </a:r>
            <a:r>
              <a:rPr lang="en-US" dirty="0">
                <a:latin typeface="Arial" panose="020B0604020202020204" pitchFamily="34" charset="0"/>
                <a:cs typeface="Arial" panose="020B0604020202020204" pitchFamily="34" charset="0"/>
              </a:rPr>
              <a:t> x-angle. Several valid cavity types under consideration: DQW, RFD, WOW. </a:t>
            </a:r>
          </a:p>
        </p:txBody>
      </p:sp>
      <p:pic>
        <p:nvPicPr>
          <p:cNvPr id="46" name="Picture 45">
            <a:extLst>
              <a:ext uri="{FF2B5EF4-FFF2-40B4-BE49-F238E27FC236}">
                <a16:creationId xmlns:a16="http://schemas.microsoft.com/office/drawing/2014/main" id="{86CBAF2D-46CD-8C4A-9BEC-8166C7EA7295}"/>
              </a:ext>
            </a:extLst>
          </p:cNvPr>
          <p:cNvPicPr>
            <a:picLocks noChangeAspect="1"/>
          </p:cNvPicPr>
          <p:nvPr/>
        </p:nvPicPr>
        <p:blipFill>
          <a:blip r:embed="rId4"/>
          <a:stretch>
            <a:fillRect/>
          </a:stretch>
        </p:blipFill>
        <p:spPr>
          <a:xfrm>
            <a:off x="232484" y="5217992"/>
            <a:ext cx="1424038" cy="1494109"/>
          </a:xfrm>
          <a:prstGeom prst="rect">
            <a:avLst/>
          </a:prstGeom>
        </p:spPr>
      </p:pic>
      <p:sp>
        <p:nvSpPr>
          <p:cNvPr id="37" name="TextBox 36">
            <a:extLst>
              <a:ext uri="{FF2B5EF4-FFF2-40B4-BE49-F238E27FC236}">
                <a16:creationId xmlns:a16="http://schemas.microsoft.com/office/drawing/2014/main" id="{ECE481EC-4FF6-AD43-B059-D524C8FC4343}"/>
              </a:ext>
            </a:extLst>
          </p:cNvPr>
          <p:cNvSpPr txBox="1"/>
          <p:nvPr/>
        </p:nvSpPr>
        <p:spPr>
          <a:xfrm>
            <a:off x="6811830" y="6075220"/>
            <a:ext cx="1846980"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Kevin Smith</a:t>
            </a:r>
          </a:p>
        </p:txBody>
      </p:sp>
      <p:sp>
        <p:nvSpPr>
          <p:cNvPr id="48" name="Rectangle 47">
            <a:extLst>
              <a:ext uri="{FF2B5EF4-FFF2-40B4-BE49-F238E27FC236}">
                <a16:creationId xmlns:a16="http://schemas.microsoft.com/office/drawing/2014/main" id="{3A98B84F-D586-FB4B-B8D1-A7354F56F378}"/>
              </a:ext>
            </a:extLst>
          </p:cNvPr>
          <p:cNvSpPr/>
          <p:nvPr/>
        </p:nvSpPr>
        <p:spPr>
          <a:xfrm>
            <a:off x="205588" y="1214727"/>
            <a:ext cx="6468100" cy="5491527"/>
          </a:xfrm>
          <a:prstGeom prst="rect">
            <a:avLst/>
          </a:prstGeom>
          <a:noFill/>
          <a:ln w="57150">
            <a:solidFill>
              <a:srgbClr val="FFB2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E7C5C49-4470-5F42-B00A-8E45F8450D76}"/>
              </a:ext>
            </a:extLst>
          </p:cNvPr>
          <p:cNvSpPr/>
          <p:nvPr/>
        </p:nvSpPr>
        <p:spPr>
          <a:xfrm>
            <a:off x="4720533" y="1214727"/>
            <a:ext cx="4397607" cy="3913864"/>
          </a:xfrm>
          <a:prstGeom prst="rect">
            <a:avLst/>
          </a:prstGeom>
          <a:solidFill>
            <a:schemeClr val="bg1"/>
          </a:solidFill>
          <a:ln w="76200">
            <a:solidFill>
              <a:srgbClr val="30519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a16="http://schemas.microsoft.com/office/drawing/2014/main" id="{E5823594-94C9-49FC-A205-321ABB943B4D}"/>
              </a:ext>
            </a:extLst>
          </p:cNvPr>
          <p:cNvPicPr>
            <a:picLocks noChangeAspect="1"/>
          </p:cNvPicPr>
          <p:nvPr/>
        </p:nvPicPr>
        <p:blipFill>
          <a:blip r:embed="rId5"/>
          <a:stretch>
            <a:fillRect/>
          </a:stretch>
        </p:blipFill>
        <p:spPr>
          <a:xfrm>
            <a:off x="4831775" y="1795574"/>
            <a:ext cx="1277636" cy="958224"/>
          </a:xfrm>
          <a:prstGeom prst="rect">
            <a:avLst/>
          </a:prstGeom>
        </p:spPr>
      </p:pic>
      <p:pic>
        <p:nvPicPr>
          <p:cNvPr id="44" name="Picture 43">
            <a:extLst>
              <a:ext uri="{FF2B5EF4-FFF2-40B4-BE49-F238E27FC236}">
                <a16:creationId xmlns:a16="http://schemas.microsoft.com/office/drawing/2014/main" id="{96FAF4AB-899C-44F9-BF25-6B2783761680}"/>
              </a:ext>
            </a:extLst>
          </p:cNvPr>
          <p:cNvPicPr>
            <a:picLocks noChangeAspect="1"/>
          </p:cNvPicPr>
          <p:nvPr/>
        </p:nvPicPr>
        <p:blipFill>
          <a:blip r:embed="rId6"/>
          <a:stretch>
            <a:fillRect/>
          </a:stretch>
        </p:blipFill>
        <p:spPr>
          <a:xfrm>
            <a:off x="4933775" y="3319589"/>
            <a:ext cx="1088392" cy="1614757"/>
          </a:xfrm>
          <a:prstGeom prst="rect">
            <a:avLst/>
          </a:prstGeom>
        </p:spPr>
      </p:pic>
      <p:sp>
        <p:nvSpPr>
          <p:cNvPr id="10" name="Rectangle 9">
            <a:extLst>
              <a:ext uri="{FF2B5EF4-FFF2-40B4-BE49-F238E27FC236}">
                <a16:creationId xmlns:a16="http://schemas.microsoft.com/office/drawing/2014/main" id="{ECBB2D0F-06EE-3844-9B15-FF41A9E1D7B3}"/>
              </a:ext>
            </a:extLst>
          </p:cNvPr>
          <p:cNvSpPr/>
          <p:nvPr/>
        </p:nvSpPr>
        <p:spPr>
          <a:xfrm>
            <a:off x="6022167" y="3389990"/>
            <a:ext cx="3095973" cy="1592167"/>
          </a:xfrm>
          <a:prstGeom prst="rect">
            <a:avLst/>
          </a:prstGeom>
        </p:spPr>
        <p:txBody>
          <a:bodyPr wrap="square">
            <a:spAutoFit/>
          </a:bodyPr>
          <a:lstStyle/>
          <a:p>
            <a:pPr>
              <a:lnSpc>
                <a:spcPct val="110000"/>
              </a:lnSpc>
            </a:pPr>
            <a:r>
              <a:rPr lang="en-US" b="1" dirty="0">
                <a:solidFill>
                  <a:srgbClr val="30519D"/>
                </a:solidFill>
                <a:latin typeface="Arial" panose="020B0604020202020204" pitchFamily="34" charset="0"/>
                <a:cs typeface="Arial" panose="020B0604020202020204" pitchFamily="34" charset="0"/>
              </a:rPr>
              <a:t>Twelve 197 MHz NCRF </a:t>
            </a:r>
            <a:r>
              <a:rPr lang="en-US" dirty="0">
                <a:latin typeface="Arial" panose="020B0604020202020204" pitchFamily="34" charset="0"/>
                <a:cs typeface="Arial" panose="020B0604020202020204" pitchFamily="34" charset="0"/>
              </a:rPr>
              <a:t>cavities from Blue and Yellow RHIC rings together with their power amplifiers, to increase </a:t>
            </a:r>
            <a:r>
              <a:rPr lang="en-US" b="1" dirty="0">
                <a:solidFill>
                  <a:schemeClr val="accent2">
                    <a:lumMod val="75000"/>
                  </a:schemeClr>
                </a:solidFill>
                <a:latin typeface="Arial" panose="020B0604020202020204" pitchFamily="34" charset="0"/>
                <a:cs typeface="Arial" panose="020B0604020202020204" pitchFamily="34" charset="0"/>
              </a:rPr>
              <a:t>total voltage</a:t>
            </a:r>
            <a:r>
              <a:rPr lang="en-US" dirty="0">
                <a:latin typeface="Arial" panose="020B0604020202020204" pitchFamily="34" charset="0"/>
                <a:cs typeface="Arial" panose="020B0604020202020204" pitchFamily="34" charset="0"/>
              </a:rPr>
              <a:t>. </a:t>
            </a:r>
          </a:p>
        </p:txBody>
      </p:sp>
      <p:sp>
        <p:nvSpPr>
          <p:cNvPr id="11" name="Rectangle 10">
            <a:extLst>
              <a:ext uri="{FF2B5EF4-FFF2-40B4-BE49-F238E27FC236}">
                <a16:creationId xmlns:a16="http://schemas.microsoft.com/office/drawing/2014/main" id="{ED07EB30-AEB1-5045-921B-B28A3DA4BC39}"/>
              </a:ext>
            </a:extLst>
          </p:cNvPr>
          <p:cNvSpPr/>
          <p:nvPr/>
        </p:nvSpPr>
        <p:spPr>
          <a:xfrm>
            <a:off x="6086160" y="1734293"/>
            <a:ext cx="3031980" cy="1287468"/>
          </a:xfrm>
          <a:prstGeom prst="rect">
            <a:avLst/>
          </a:prstGeom>
        </p:spPr>
        <p:txBody>
          <a:bodyPr wrap="square">
            <a:spAutoFit/>
          </a:bodyPr>
          <a:lstStyle/>
          <a:p>
            <a:pPr>
              <a:lnSpc>
                <a:spcPct val="110000"/>
              </a:lnSpc>
            </a:pPr>
            <a:r>
              <a:rPr lang="en-US" b="1" dirty="0">
                <a:solidFill>
                  <a:srgbClr val="30519D"/>
                </a:solidFill>
                <a:latin typeface="Arial" panose="020B0604020202020204" pitchFamily="34" charset="0"/>
                <a:cs typeface="Arial" panose="020B0604020202020204" pitchFamily="34" charset="0"/>
              </a:rPr>
              <a:t>Two 28 MHz NCRF </a:t>
            </a:r>
            <a:r>
              <a:rPr lang="en-US" dirty="0">
                <a:latin typeface="Arial" panose="020B0604020202020204" pitchFamily="34" charset="0"/>
                <a:cs typeface="Arial" panose="020B0604020202020204" pitchFamily="34" charset="0"/>
              </a:rPr>
              <a:t>cavities in Yellow ring tuned to 24.5 </a:t>
            </a:r>
            <a:r>
              <a:rPr lang="en-US" dirty="0" err="1">
                <a:latin typeface="Arial" panose="020B0604020202020204" pitchFamily="34" charset="0"/>
                <a:cs typeface="Arial" panose="020B0604020202020204" pitchFamily="34" charset="0"/>
              </a:rPr>
              <a:t>MHz.</a:t>
            </a:r>
            <a:r>
              <a:rPr lang="en-US" dirty="0">
                <a:latin typeface="Arial" panose="020B0604020202020204" pitchFamily="34" charset="0"/>
                <a:cs typeface="Arial" panose="020B0604020202020204" pitchFamily="34" charset="0"/>
              </a:rPr>
              <a:t> Power amplifiers will be reused.</a:t>
            </a:r>
          </a:p>
        </p:txBody>
      </p:sp>
      <p:sp>
        <p:nvSpPr>
          <p:cNvPr id="9" name="Rectangle 8">
            <a:extLst>
              <a:ext uri="{FF2B5EF4-FFF2-40B4-BE49-F238E27FC236}">
                <a16:creationId xmlns:a16="http://schemas.microsoft.com/office/drawing/2014/main" id="{8DF0A6A5-F2BA-A141-8105-6F079C7E8A87}"/>
              </a:ext>
            </a:extLst>
          </p:cNvPr>
          <p:cNvSpPr/>
          <p:nvPr/>
        </p:nvSpPr>
        <p:spPr>
          <a:xfrm>
            <a:off x="4720533" y="1214727"/>
            <a:ext cx="4397607" cy="373372"/>
          </a:xfrm>
          <a:prstGeom prst="rect">
            <a:avLst/>
          </a:prstGeom>
          <a:solidFill>
            <a:srgbClr val="30519D"/>
          </a:solidFill>
        </p:spPr>
        <p:txBody>
          <a:bodyPr wrap="square">
            <a:spAutoFit/>
          </a:bodyPr>
          <a:lstStyle/>
          <a:p>
            <a:pPr algn="ctr">
              <a:lnSpc>
                <a:spcPct val="110000"/>
              </a:lnSpc>
            </a:pPr>
            <a:r>
              <a:rPr lang="en-US" b="1" dirty="0">
                <a:solidFill>
                  <a:srgbClr val="FFB200"/>
                </a:solidFill>
                <a:latin typeface="Arial" panose="020B0604020202020204" pitchFamily="34" charset="0"/>
                <a:cs typeface="Arial" panose="020B0604020202020204" pitchFamily="34" charset="0"/>
              </a:rPr>
              <a:t>MODIFY/REUSE EXISTING SYSTEMS</a:t>
            </a:r>
          </a:p>
        </p:txBody>
      </p:sp>
    </p:spTree>
    <p:extLst>
      <p:ext uri="{BB962C8B-B14F-4D97-AF65-F5344CB8AC3E}">
        <p14:creationId xmlns:p14="http://schemas.microsoft.com/office/powerpoint/2010/main" val="2508660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635B54-C27A-094F-8261-04414C41C327}"/>
              </a:ext>
            </a:extLst>
          </p:cNvPr>
          <p:cNvSpPr>
            <a:spLocks noGrp="1"/>
          </p:cNvSpPr>
          <p:nvPr>
            <p:ph type="sldNum" sz="quarter" idx="12"/>
          </p:nvPr>
        </p:nvSpPr>
        <p:spPr/>
        <p:txBody>
          <a:bodyPr/>
          <a:lstStyle/>
          <a:p>
            <a:fld id="{893C5830-40F3-F04E-B2E3-10E6672BA8FF}" type="slidenum">
              <a:rPr lang="en-US" smtClean="0"/>
              <a:pPr/>
              <a:t>17</a:t>
            </a:fld>
            <a:endParaRPr lang="en-US"/>
          </a:p>
        </p:txBody>
      </p:sp>
      <p:sp>
        <p:nvSpPr>
          <p:cNvPr id="5" name="Title 1">
            <a:extLst>
              <a:ext uri="{FF2B5EF4-FFF2-40B4-BE49-F238E27FC236}">
                <a16:creationId xmlns:a16="http://schemas.microsoft.com/office/drawing/2014/main" id="{6745C754-BE04-7E46-B9D2-EE548CA32944}"/>
              </a:ext>
            </a:extLst>
          </p:cNvPr>
          <p:cNvSpPr>
            <a:spLocks noGrp="1"/>
          </p:cNvSpPr>
          <p:nvPr>
            <p:ph type="title"/>
          </p:nvPr>
        </p:nvSpPr>
        <p:spPr>
          <a:xfrm>
            <a:off x="0" y="17458"/>
            <a:ext cx="9144000" cy="1296406"/>
          </a:xfrm>
        </p:spPr>
        <p:txBody>
          <a:bodyPr>
            <a:normAutofit/>
          </a:bodyPr>
          <a:lstStyle/>
          <a:p>
            <a:pPr algn="ctr"/>
            <a:r>
              <a:rPr lang="en-US" sz="4000" dirty="0"/>
              <a:t>Hadron Ring RF Systems </a:t>
            </a:r>
          </a:p>
        </p:txBody>
      </p:sp>
      <p:sp>
        <p:nvSpPr>
          <p:cNvPr id="7" name="TextBox 6">
            <a:extLst>
              <a:ext uri="{FF2B5EF4-FFF2-40B4-BE49-F238E27FC236}">
                <a16:creationId xmlns:a16="http://schemas.microsoft.com/office/drawing/2014/main" id="{51D5C274-33DC-F746-9B6F-2D0C250982C0}"/>
              </a:ext>
            </a:extLst>
          </p:cNvPr>
          <p:cNvSpPr txBox="1"/>
          <p:nvPr/>
        </p:nvSpPr>
        <p:spPr>
          <a:xfrm>
            <a:off x="6822883" y="6083549"/>
            <a:ext cx="1846980"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Kevin Smith</a:t>
            </a:r>
          </a:p>
        </p:txBody>
      </p:sp>
      <p:sp>
        <p:nvSpPr>
          <p:cNvPr id="9" name="Rectangle 8">
            <a:extLst>
              <a:ext uri="{FF2B5EF4-FFF2-40B4-BE49-F238E27FC236}">
                <a16:creationId xmlns:a16="http://schemas.microsoft.com/office/drawing/2014/main" id="{600285AD-7623-9B46-8560-F310008EDDC5}"/>
              </a:ext>
            </a:extLst>
          </p:cNvPr>
          <p:cNvSpPr/>
          <p:nvPr/>
        </p:nvSpPr>
        <p:spPr>
          <a:xfrm>
            <a:off x="708990" y="1313864"/>
            <a:ext cx="8156714" cy="3908762"/>
          </a:xfrm>
          <a:prstGeom prst="rect">
            <a:avLst/>
          </a:prstGeom>
          <a:solidFill>
            <a:srgbClr val="FFB200"/>
          </a:solidFill>
        </p:spPr>
        <p:txBody>
          <a:bodyPr wrap="square">
            <a:spAutoFit/>
          </a:bodyPr>
          <a:lstStyle/>
          <a:p>
            <a:r>
              <a:rPr lang="en-US" u="sng" dirty="0">
                <a:latin typeface="Arial" panose="020B0604020202020204" pitchFamily="34" charset="0"/>
                <a:cs typeface="Arial" panose="020B0604020202020204" pitchFamily="34" charset="0"/>
              </a:rPr>
              <a:t>Notable challenges</a:t>
            </a:r>
            <a:r>
              <a:rPr lang="en-US" dirty="0">
                <a:latin typeface="Arial" panose="020B0604020202020204" pitchFamily="34" charset="0"/>
                <a:cs typeface="Arial" panose="020B0604020202020204" pitchFamily="34" charset="0"/>
              </a:rPr>
              <a:t>: </a:t>
            </a: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High currents </a:t>
            </a:r>
            <a:r>
              <a:rPr lang="en-US" dirty="0">
                <a:latin typeface="Arial" panose="020B0604020202020204" pitchFamily="34" charset="0"/>
                <a:cs typeface="Arial" panose="020B0604020202020204" pitchFamily="34" charset="0"/>
              </a:rPr>
              <a:t>(up to 1 A): </a:t>
            </a:r>
            <a:r>
              <a:rPr lang="en-US" sz="1600" i="1" dirty="0">
                <a:latin typeface="Arial" panose="020B0604020202020204" pitchFamily="34" charset="0"/>
                <a:cs typeface="Arial" panose="020B0604020202020204" pitchFamily="34" charset="0"/>
              </a:rPr>
              <a:t>HOM power, RF stability, </a:t>
            </a:r>
            <a:r>
              <a:rPr lang="en-US" sz="1600" i="1" dirty="0" err="1">
                <a:latin typeface="Arial" panose="020B0604020202020204" pitchFamily="34" charset="0"/>
                <a:cs typeface="Arial" panose="020B0604020202020204" pitchFamily="34" charset="0"/>
              </a:rPr>
              <a:t>heating</a:t>
            </a:r>
            <a:r>
              <a:rPr lang="en-US" dirty="0" err="1">
                <a:solidFill>
                  <a:srgbClr val="FFB200"/>
                </a:solidFill>
                <a:latin typeface="Arial" panose="020B0604020202020204" pitchFamily="34" charset="0"/>
                <a:cs typeface="Arial" panose="020B0604020202020204" pitchFamily="34" charset="0"/>
              </a:rPr>
              <a:t>U</a:t>
            </a:r>
            <a:r>
              <a:rPr lang="en-US" dirty="0">
                <a:solidFill>
                  <a:srgbClr val="DF9C0F"/>
                </a:solidFill>
                <a:latin typeface="Arial" panose="020B0604020202020204" pitchFamily="34" charset="0"/>
                <a:cs typeface="Arial" panose="020B0604020202020204" pitchFamily="34" charset="0"/>
              </a:rPr>
              <a:t> </a:t>
            </a: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High bunch charge </a:t>
            </a:r>
            <a:r>
              <a:rPr lang="en-US" dirty="0">
                <a:latin typeface="Arial" panose="020B0604020202020204" pitchFamily="34" charset="0"/>
                <a:cs typeface="Arial" panose="020B0604020202020204" pitchFamily="34" charset="0"/>
              </a:rPr>
              <a:t>(up to 20e10 ppb): </a:t>
            </a:r>
            <a:r>
              <a:rPr lang="en-US" sz="1600" i="1" dirty="0">
                <a:latin typeface="Arial" panose="020B0604020202020204" pitchFamily="34" charset="0"/>
                <a:cs typeface="Arial" panose="020B0604020202020204" pitchFamily="34" charset="0"/>
              </a:rPr>
              <a:t>single bunch instabilities, </a:t>
            </a:r>
            <a:r>
              <a:rPr lang="en-US" sz="1600" i="1" dirty="0" err="1">
                <a:latin typeface="Arial" panose="020B0604020202020204" pitchFamily="34" charset="0"/>
                <a:cs typeface="Arial" panose="020B0604020202020204" pitchFamily="34" charset="0"/>
              </a:rPr>
              <a:t>wakefields</a:t>
            </a:r>
            <a:r>
              <a:rPr lang="en-US" sz="1600" i="1" dirty="0">
                <a:latin typeface="Arial" panose="020B0604020202020204" pitchFamily="34" charset="0"/>
                <a:cs typeface="Arial" panose="020B0604020202020204" pitchFamily="34" charset="0"/>
              </a:rPr>
              <a:t>, heating</a:t>
            </a:r>
            <a:endParaRPr lang="en-US" i="1" dirty="0">
              <a:solidFill>
                <a:srgbClr val="FFB200"/>
              </a:solidFill>
              <a:latin typeface="Arial" panose="020B0604020202020204" pitchFamily="34" charset="0"/>
              <a:cs typeface="Arial" panose="020B0604020202020204" pitchFamily="34" charset="0"/>
            </a:endParaRP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High beam power</a:t>
            </a:r>
            <a:r>
              <a:rPr lang="en-US"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RF power, couplers, collimators; gap transients</a:t>
            </a:r>
            <a:endParaRPr lang="en-US" i="1" dirty="0">
              <a:latin typeface="Arial" panose="020B0604020202020204" pitchFamily="34" charset="0"/>
              <a:cs typeface="Arial" panose="020B0604020202020204" pitchFamily="34" charset="0"/>
            </a:endParaRP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Crabbing</a:t>
            </a:r>
            <a:r>
              <a:rPr lang="en-US"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high voltage, HOMs, linearity, synchronization, noise</a:t>
            </a:r>
            <a:endParaRPr lang="en-US" dirty="0">
              <a:latin typeface="Arial" panose="020B0604020202020204" pitchFamily="34" charset="0"/>
              <a:cs typeface="Arial" panose="020B0604020202020204" pitchFamily="34" charset="0"/>
            </a:endParaRP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Variety of filling patterns</a:t>
            </a:r>
            <a:r>
              <a:rPr lang="en-US" dirty="0">
                <a:latin typeface="Arial" panose="020B0604020202020204" pitchFamily="34" charset="0"/>
                <a:cs typeface="Arial" panose="020B0604020202020204" pitchFamily="34" charset="0"/>
              </a:rPr>
              <a:t>: </a:t>
            </a:r>
            <a:r>
              <a:rPr lang="en-US" sz="1600" i="1" dirty="0">
                <a:latin typeface="Arial" panose="020B0604020202020204" pitchFamily="34" charset="0"/>
                <a:cs typeface="Arial" panose="020B0604020202020204" pitchFamily="34" charset="0"/>
              </a:rPr>
              <a:t>abort gaps, filling, bunch splitting</a:t>
            </a:r>
          </a:p>
          <a:p>
            <a:pPr marL="285750" indent="-285750">
              <a:buFont typeface="Wingdings" pitchFamily="2" charset="2"/>
              <a:buChar char="§"/>
            </a:pPr>
            <a:endParaRPr lang="en-US" sz="1600" i="1" dirty="0">
              <a:latin typeface="Arial" panose="020B0604020202020204" pitchFamily="34" charset="0"/>
              <a:cs typeface="Arial" panose="020B0604020202020204" pitchFamily="34" charset="0"/>
            </a:endParaRPr>
          </a:p>
          <a:p>
            <a:r>
              <a:rPr lang="en-US" u="sng" dirty="0">
                <a:latin typeface="Arial" panose="020B0604020202020204" pitchFamily="34" charset="0"/>
                <a:cs typeface="Arial" panose="020B0604020202020204" pitchFamily="34" charset="0"/>
              </a:rPr>
              <a:t>Work in progress</a:t>
            </a:r>
            <a:r>
              <a:rPr lang="en-US" dirty="0">
                <a:latin typeface="Arial" panose="020B0604020202020204" pitchFamily="34" charset="0"/>
                <a:cs typeface="Arial" panose="020B0604020202020204" pitchFamily="34" charset="0"/>
              </a:rPr>
              <a:t>:</a:t>
            </a:r>
          </a:p>
          <a:p>
            <a:pPr marL="285750" indent="-285750">
              <a:buClr>
                <a:schemeClr val="tx1"/>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Beam loading transient and collective effects </a:t>
            </a:r>
            <a:r>
              <a:rPr lang="en-US" dirty="0">
                <a:latin typeface="Arial" panose="020B0604020202020204" pitchFamily="34" charset="0"/>
                <a:cs typeface="Arial" panose="020B0604020202020204" pitchFamily="34" charset="0"/>
              </a:rPr>
              <a:t>studies started; focus on understanding stability margins and mitigation efforts if needed. </a:t>
            </a:r>
          </a:p>
          <a:p>
            <a:pPr marL="285750" indent="-285750">
              <a:buClr>
                <a:schemeClr val="tx1"/>
              </a:buClr>
              <a:buFont typeface="Wingdings" pitchFamily="2" charset="2"/>
              <a:buChar char="§"/>
            </a:pPr>
            <a:r>
              <a:rPr lang="en-US" dirty="0">
                <a:latin typeface="Arial" panose="020B0604020202020204" pitchFamily="34" charset="0"/>
                <a:cs typeface="Arial" panose="020B0604020202020204" pitchFamily="34" charset="0"/>
              </a:rPr>
              <a:t>Design of </a:t>
            </a:r>
            <a:r>
              <a:rPr lang="en-US" b="1" dirty="0">
                <a:solidFill>
                  <a:srgbClr val="30519D"/>
                </a:solidFill>
                <a:latin typeface="Arial" panose="020B0604020202020204" pitchFamily="34" charset="0"/>
                <a:cs typeface="Arial" panose="020B0604020202020204" pitchFamily="34" charset="0"/>
              </a:rPr>
              <a:t>197 MHz crab </a:t>
            </a:r>
            <a:r>
              <a:rPr lang="en-US" dirty="0">
                <a:latin typeface="Arial" panose="020B0604020202020204" pitchFamily="34" charset="0"/>
                <a:cs typeface="Arial" panose="020B0604020202020204" pitchFamily="34" charset="0"/>
              </a:rPr>
              <a:t>with improved HOM impedance</a:t>
            </a:r>
          </a:p>
          <a:p>
            <a:pPr marL="285750" indent="-285750">
              <a:buClr>
                <a:schemeClr val="tx1"/>
              </a:buClr>
              <a:buFont typeface="Wingdings" pitchFamily="2" charset="2"/>
              <a:buChar char="§"/>
            </a:pPr>
            <a:r>
              <a:rPr lang="en-US" dirty="0">
                <a:latin typeface="Arial" panose="020B0604020202020204" pitchFamily="34" charset="0"/>
                <a:cs typeface="Arial" panose="020B0604020202020204" pitchFamily="34" charset="0"/>
              </a:rPr>
              <a:t>Evaluating </a:t>
            </a:r>
            <a:r>
              <a:rPr lang="en-US" b="1" dirty="0">
                <a:solidFill>
                  <a:srgbClr val="30519D"/>
                </a:solidFill>
                <a:latin typeface="Arial" panose="020B0604020202020204" pitchFamily="34" charset="0"/>
                <a:cs typeface="Arial" panose="020B0604020202020204" pitchFamily="34" charset="0"/>
              </a:rPr>
              <a:t>RF power </a:t>
            </a:r>
            <a:r>
              <a:rPr lang="en-US" dirty="0">
                <a:latin typeface="Arial" panose="020B0604020202020204" pitchFamily="34" charset="0"/>
                <a:cs typeface="Arial" panose="020B0604020202020204" pitchFamily="34" charset="0"/>
              </a:rPr>
              <a:t>options</a:t>
            </a:r>
          </a:p>
          <a:p>
            <a:pPr marL="285750" indent="-285750">
              <a:buClr>
                <a:schemeClr val="tx1"/>
              </a:buClr>
              <a:buFont typeface="Wingdings" pitchFamily="2" charset="2"/>
              <a:buChar char="§"/>
            </a:pPr>
            <a:r>
              <a:rPr lang="en-US" dirty="0">
                <a:latin typeface="Arial" panose="020B0604020202020204" pitchFamily="34" charset="0"/>
                <a:cs typeface="Arial" panose="020B0604020202020204" pitchFamily="34" charset="0"/>
              </a:rPr>
              <a:t>Starting to think about </a:t>
            </a:r>
            <a:r>
              <a:rPr lang="en-US" b="1" dirty="0">
                <a:solidFill>
                  <a:srgbClr val="30519D"/>
                </a:solidFill>
                <a:latin typeface="Arial" panose="020B0604020202020204" pitchFamily="34" charset="0"/>
                <a:cs typeface="Arial" panose="020B0604020202020204" pitchFamily="34" charset="0"/>
              </a:rPr>
              <a:t>cavity production phase and facility requirements</a:t>
            </a:r>
          </a:p>
        </p:txBody>
      </p:sp>
    </p:spTree>
    <p:extLst>
      <p:ext uri="{BB962C8B-B14F-4D97-AF65-F5344CB8AC3E}">
        <p14:creationId xmlns:p14="http://schemas.microsoft.com/office/powerpoint/2010/main" val="2667724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E94D4-37FA-E54F-8FFB-27DF7680E905}"/>
              </a:ext>
            </a:extLst>
          </p:cNvPr>
          <p:cNvSpPr>
            <a:spLocks noGrp="1"/>
          </p:cNvSpPr>
          <p:nvPr>
            <p:ph type="title"/>
          </p:nvPr>
        </p:nvSpPr>
        <p:spPr>
          <a:xfrm>
            <a:off x="628650" y="0"/>
            <a:ext cx="7886700" cy="1325563"/>
          </a:xfrm>
        </p:spPr>
        <p:txBody>
          <a:bodyPr/>
          <a:lstStyle/>
          <a:p>
            <a:pPr algn="ctr"/>
            <a:r>
              <a:rPr lang="en-US" dirty="0"/>
              <a:t>Summary and Overview</a:t>
            </a:r>
          </a:p>
        </p:txBody>
      </p:sp>
      <p:sp>
        <p:nvSpPr>
          <p:cNvPr id="3" name="Content Placeholder 2">
            <a:extLst>
              <a:ext uri="{FF2B5EF4-FFF2-40B4-BE49-F238E27FC236}">
                <a16:creationId xmlns:a16="http://schemas.microsoft.com/office/drawing/2014/main" id="{1A121EDC-7413-CC43-9DB9-9323CEFF1F68}"/>
              </a:ext>
            </a:extLst>
          </p:cNvPr>
          <p:cNvSpPr>
            <a:spLocks noGrp="1"/>
          </p:cNvSpPr>
          <p:nvPr>
            <p:ph idx="1"/>
          </p:nvPr>
        </p:nvSpPr>
        <p:spPr>
          <a:xfrm>
            <a:off x="457200" y="1461288"/>
            <a:ext cx="8343899" cy="3189921"/>
          </a:xfrm>
          <a:solidFill>
            <a:srgbClr val="FFB200"/>
          </a:solidFill>
        </p:spPr>
        <p:txBody>
          <a:bodyPr anchor="ctr">
            <a:normAutofit/>
          </a:bodyPr>
          <a:lstStyle/>
          <a:p>
            <a:pPr>
              <a:buClr>
                <a:srgbClr val="30519D"/>
              </a:buClr>
              <a:buSzPct val="90000"/>
              <a:buFont typeface="Wingdings" pitchFamily="2" charset="2"/>
              <a:buChar char="§"/>
            </a:pPr>
            <a:r>
              <a:rPr lang="en-US" sz="2400" dirty="0"/>
              <a:t>RHIC is a </a:t>
            </a:r>
            <a:r>
              <a:rPr lang="en-US" sz="2400" b="1" dirty="0">
                <a:solidFill>
                  <a:srgbClr val="30519D"/>
                </a:solidFill>
              </a:rPr>
              <a:t>solid backbone to build upon </a:t>
            </a:r>
            <a:r>
              <a:rPr lang="en-US" sz="2400" dirty="0"/>
              <a:t>the future EIC. </a:t>
            </a:r>
          </a:p>
          <a:p>
            <a:pPr>
              <a:buClr>
                <a:srgbClr val="30519D"/>
              </a:buClr>
              <a:buSzPct val="90000"/>
              <a:buFont typeface="Wingdings" pitchFamily="2" charset="2"/>
              <a:buChar char="§"/>
            </a:pPr>
            <a:r>
              <a:rPr lang="en-US" sz="2400" b="1" dirty="0">
                <a:solidFill>
                  <a:srgbClr val="30519D"/>
                </a:solidFill>
              </a:rPr>
              <a:t>Eight key updates </a:t>
            </a:r>
            <a:r>
              <a:rPr lang="en-US" sz="2400" dirty="0"/>
              <a:t>were identified, involving a </a:t>
            </a:r>
            <a:r>
              <a:rPr lang="en-US" sz="2400" b="1" dirty="0">
                <a:solidFill>
                  <a:schemeClr val="bg1"/>
                </a:solidFill>
              </a:rPr>
              <a:t>broad variety of systems </a:t>
            </a:r>
            <a:r>
              <a:rPr lang="en-US" sz="2400" dirty="0"/>
              <a:t>that require the implication of experts </a:t>
            </a:r>
            <a:r>
              <a:rPr lang="en-US" sz="2400" b="1" dirty="0"/>
              <a:t>in </a:t>
            </a:r>
            <a:r>
              <a:rPr lang="en-US" sz="2400" b="1" dirty="0">
                <a:solidFill>
                  <a:schemeClr val="bg1"/>
                </a:solidFill>
              </a:rPr>
              <a:t>multitude of disciplines</a:t>
            </a:r>
            <a:r>
              <a:rPr lang="en-US" sz="2400" dirty="0"/>
              <a:t>. </a:t>
            </a:r>
          </a:p>
          <a:p>
            <a:pPr>
              <a:buClr>
                <a:srgbClr val="30519D"/>
              </a:buClr>
              <a:buSzPct val="90000"/>
              <a:buFont typeface="Wingdings" pitchFamily="2" charset="2"/>
              <a:buChar char="§"/>
            </a:pPr>
            <a:r>
              <a:rPr lang="en-US" sz="2400" dirty="0"/>
              <a:t>There exist </a:t>
            </a:r>
            <a:r>
              <a:rPr lang="en-US" sz="2400" b="1" dirty="0">
                <a:solidFill>
                  <a:srgbClr val="30519D"/>
                </a:solidFill>
              </a:rPr>
              <a:t>challenges and R&amp;D opportunities, an ambitious project, </a:t>
            </a:r>
            <a:r>
              <a:rPr lang="en-US" sz="2400" dirty="0"/>
              <a:t>as well as </a:t>
            </a:r>
            <a:r>
              <a:rPr lang="en-US" sz="2400" b="1" dirty="0">
                <a:solidFill>
                  <a:srgbClr val="30519D"/>
                </a:solidFill>
              </a:rPr>
              <a:t>synergies</a:t>
            </a:r>
            <a:r>
              <a:rPr lang="en-US" sz="2400" b="1" dirty="0">
                <a:solidFill>
                  <a:schemeClr val="accent2"/>
                </a:solidFill>
              </a:rPr>
              <a:t> </a:t>
            </a:r>
            <a:r>
              <a:rPr lang="en-US" sz="2400" dirty="0"/>
              <a:t>with work for LHC, HL-LHC, LCLS-II and with accelerators currently under study: </a:t>
            </a:r>
            <a:r>
              <a:rPr lang="en-US" sz="2400" i="1" dirty="0"/>
              <a:t>sufficient strong motivations to join forces.</a:t>
            </a:r>
            <a:r>
              <a:rPr lang="en-US" sz="2400" dirty="0"/>
              <a:t>   </a:t>
            </a:r>
          </a:p>
        </p:txBody>
      </p:sp>
      <p:sp>
        <p:nvSpPr>
          <p:cNvPr id="4" name="Slide Number Placeholder 3">
            <a:extLst>
              <a:ext uri="{FF2B5EF4-FFF2-40B4-BE49-F238E27FC236}">
                <a16:creationId xmlns:a16="http://schemas.microsoft.com/office/drawing/2014/main" id="{C0AE5402-DB81-834F-9D53-CB4DF51B74B9}"/>
              </a:ext>
            </a:extLst>
          </p:cNvPr>
          <p:cNvSpPr>
            <a:spLocks noGrp="1"/>
          </p:cNvSpPr>
          <p:nvPr>
            <p:ph type="sldNum" sz="quarter" idx="12"/>
          </p:nvPr>
        </p:nvSpPr>
        <p:spPr/>
        <p:txBody>
          <a:bodyPr/>
          <a:lstStyle/>
          <a:p>
            <a:fld id="{893C5830-40F3-F04E-B2E3-10E6672BA8FF}" type="slidenum">
              <a:rPr lang="en-US" smtClean="0"/>
              <a:pPr/>
              <a:t>18</a:t>
            </a:fld>
            <a:endParaRPr lang="en-US"/>
          </a:p>
        </p:txBody>
      </p:sp>
      <p:sp>
        <p:nvSpPr>
          <p:cNvPr id="5" name="TextBox 4">
            <a:extLst>
              <a:ext uri="{FF2B5EF4-FFF2-40B4-BE49-F238E27FC236}">
                <a16:creationId xmlns:a16="http://schemas.microsoft.com/office/drawing/2014/main" id="{A9A2AE63-C438-1345-84EB-DEEA943BB361}"/>
              </a:ext>
            </a:extLst>
          </p:cNvPr>
          <p:cNvSpPr txBox="1"/>
          <p:nvPr/>
        </p:nvSpPr>
        <p:spPr>
          <a:xfrm>
            <a:off x="457200" y="5206964"/>
            <a:ext cx="8241029" cy="677108"/>
          </a:xfrm>
          <a:prstGeom prst="rect">
            <a:avLst/>
          </a:prstGeom>
          <a:solidFill>
            <a:schemeClr val="bg1"/>
          </a:solidFill>
          <a:effectLst>
            <a:outerShdw blurRad="317500" sx="102000" sy="102000" algn="ctr" rotWithShape="0">
              <a:srgbClr val="7A81FF">
                <a:alpha val="40000"/>
              </a:srgbClr>
            </a:outerShdw>
          </a:effectLst>
        </p:spPr>
        <p:txBody>
          <a:bodyPr wrap="square" rtlCol="0">
            <a:spAutoFit/>
          </a:bodyPr>
          <a:lstStyle/>
          <a:p>
            <a:pPr algn="ctr"/>
            <a:r>
              <a:rPr lang="en-US" sz="2000" b="1" i="1" dirty="0">
                <a:solidFill>
                  <a:srgbClr val="30519D"/>
                </a:solidFill>
                <a:latin typeface="Courier" pitchFamily="2" charset="0"/>
                <a:cs typeface="Beirut" pitchFamily="2" charset="-78"/>
              </a:rPr>
              <a:t>“None of us is as smart as all of us”</a:t>
            </a:r>
          </a:p>
          <a:p>
            <a:pPr algn="ctr"/>
            <a:r>
              <a:rPr lang="en-US" dirty="0">
                <a:solidFill>
                  <a:srgbClr val="30519D"/>
                </a:solidFill>
                <a:latin typeface="Courier" pitchFamily="2" charset="0"/>
                <a:cs typeface="Beirut" pitchFamily="2" charset="-78"/>
              </a:rPr>
              <a:t>Ken Blanchard</a:t>
            </a:r>
          </a:p>
        </p:txBody>
      </p:sp>
      <p:sp>
        <p:nvSpPr>
          <p:cNvPr id="6" name="TextBox 5">
            <a:extLst>
              <a:ext uri="{FF2B5EF4-FFF2-40B4-BE49-F238E27FC236}">
                <a16:creationId xmlns:a16="http://schemas.microsoft.com/office/drawing/2014/main" id="{03E768C4-4272-4F44-8FC3-8282AAB540AA}"/>
              </a:ext>
            </a:extLst>
          </p:cNvPr>
          <p:cNvSpPr txBox="1"/>
          <p:nvPr/>
        </p:nvSpPr>
        <p:spPr>
          <a:xfrm>
            <a:off x="457200" y="6207680"/>
            <a:ext cx="8241029" cy="523220"/>
          </a:xfrm>
          <a:prstGeom prst="rect">
            <a:avLst/>
          </a:prstGeom>
          <a:solidFill>
            <a:srgbClr val="FFB200"/>
          </a:solidFill>
        </p:spPr>
        <p:txBody>
          <a:bodyPr wrap="square" rtlCol="0">
            <a:spAutoFit/>
          </a:bodyPr>
          <a:lstStyle/>
          <a:p>
            <a:pPr algn="ctr"/>
            <a:r>
              <a:rPr lang="en-US" sz="2800" dirty="0">
                <a:solidFill>
                  <a:srgbClr val="30519D"/>
                </a:solidFill>
                <a:latin typeface="Arial" panose="020B0604020202020204" pitchFamily="34" charset="0"/>
                <a:cs typeface="Arial" panose="020B0604020202020204" pitchFamily="34" charset="0"/>
              </a:rPr>
              <a:t>Let’s collaborate!</a:t>
            </a:r>
          </a:p>
        </p:txBody>
      </p:sp>
    </p:spTree>
    <p:extLst>
      <p:ext uri="{BB962C8B-B14F-4D97-AF65-F5344CB8AC3E}">
        <p14:creationId xmlns:p14="http://schemas.microsoft.com/office/powerpoint/2010/main" val="4179516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89B7B-4636-7342-8F41-4BA5777FC873}"/>
              </a:ext>
            </a:extLst>
          </p:cNvPr>
          <p:cNvSpPr>
            <a:spLocks noGrp="1"/>
          </p:cNvSpPr>
          <p:nvPr>
            <p:ph type="title"/>
          </p:nvPr>
        </p:nvSpPr>
        <p:spPr/>
        <p:txBody>
          <a:bodyPr/>
          <a:lstStyle/>
          <a:p>
            <a:r>
              <a:rPr lang="en-US" dirty="0"/>
              <a:t>Acknowledgements</a:t>
            </a:r>
          </a:p>
        </p:txBody>
      </p:sp>
      <p:sp>
        <p:nvSpPr>
          <p:cNvPr id="4" name="Slide Number Placeholder 3">
            <a:extLst>
              <a:ext uri="{FF2B5EF4-FFF2-40B4-BE49-F238E27FC236}">
                <a16:creationId xmlns:a16="http://schemas.microsoft.com/office/drawing/2014/main" id="{F46EA869-409E-B948-87E8-36043BC4EE51}"/>
              </a:ext>
            </a:extLst>
          </p:cNvPr>
          <p:cNvSpPr>
            <a:spLocks noGrp="1"/>
          </p:cNvSpPr>
          <p:nvPr>
            <p:ph type="sldNum" sz="quarter" idx="12"/>
          </p:nvPr>
        </p:nvSpPr>
        <p:spPr/>
        <p:txBody>
          <a:bodyPr/>
          <a:lstStyle/>
          <a:p>
            <a:fld id="{893C5830-40F3-F04E-B2E3-10E6672BA8FF}" type="slidenum">
              <a:rPr lang="en-US" smtClean="0"/>
              <a:pPr/>
              <a:t>19</a:t>
            </a:fld>
            <a:endParaRPr lang="en-US"/>
          </a:p>
        </p:txBody>
      </p:sp>
      <p:sp>
        <p:nvSpPr>
          <p:cNvPr id="5" name="TextBox 4">
            <a:extLst>
              <a:ext uri="{FF2B5EF4-FFF2-40B4-BE49-F238E27FC236}">
                <a16:creationId xmlns:a16="http://schemas.microsoft.com/office/drawing/2014/main" id="{060645CB-CEB8-1643-8DBD-938669E93055}"/>
              </a:ext>
            </a:extLst>
          </p:cNvPr>
          <p:cNvSpPr txBox="1"/>
          <p:nvPr/>
        </p:nvSpPr>
        <p:spPr>
          <a:xfrm>
            <a:off x="628650" y="1690689"/>
            <a:ext cx="8031255" cy="4955203"/>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Thanks to the following colleagues for providing materials for this talk:</a:t>
            </a:r>
          </a:p>
          <a:p>
            <a:pPr lvl="1"/>
            <a:r>
              <a:rPr lang="en-US" sz="2000" dirty="0">
                <a:latin typeface="Arial" panose="020B0604020202020204" pitchFamily="34" charset="0"/>
                <a:cs typeface="Arial" panose="020B0604020202020204" pitchFamily="34" charset="0"/>
              </a:rPr>
              <a:t>Vadim </a:t>
            </a:r>
            <a:r>
              <a:rPr lang="en-US" sz="2000" dirty="0" err="1">
                <a:latin typeface="Arial" panose="020B0604020202020204" pitchFamily="34" charset="0"/>
                <a:cs typeface="Arial" panose="020B0604020202020204" pitchFamily="34" charset="0"/>
              </a:rPr>
              <a:t>Ptitsyn</a:t>
            </a:r>
            <a:r>
              <a:rPr lang="en-US" sz="2000" dirty="0">
                <a:latin typeface="Arial" panose="020B0604020202020204" pitchFamily="34" charset="0"/>
                <a:cs typeface="Arial" panose="020B0604020202020204" pitchFamily="34" charset="0"/>
              </a:rPr>
              <a:t>	(EIC)</a:t>
            </a:r>
          </a:p>
          <a:p>
            <a:pPr lvl="1"/>
            <a:r>
              <a:rPr lang="en-US" sz="2000" dirty="0" err="1">
                <a:latin typeface="Arial" panose="020B0604020202020204" pitchFamily="34" charset="0"/>
                <a:cs typeface="Arial" panose="020B0604020202020204" pitchFamily="34" charset="0"/>
              </a:rPr>
              <a:t>Erdong</a:t>
            </a:r>
            <a:r>
              <a:rPr lang="en-US" sz="2000" dirty="0">
                <a:latin typeface="Arial" panose="020B0604020202020204" pitchFamily="34" charset="0"/>
                <a:cs typeface="Arial" panose="020B0604020202020204" pitchFamily="34" charset="0"/>
              </a:rPr>
              <a:t> Wang	(EIC)</a:t>
            </a:r>
          </a:p>
          <a:p>
            <a:pPr lvl="1"/>
            <a:r>
              <a:rPr lang="en-US" sz="2000" dirty="0">
                <a:latin typeface="Arial" panose="020B0604020202020204" pitchFamily="34" charset="0"/>
                <a:cs typeface="Arial" panose="020B0604020202020204" pitchFamily="34" charset="0"/>
              </a:rPr>
              <a:t>Kevin Smith 	(EIC)</a:t>
            </a:r>
          </a:p>
          <a:p>
            <a:pPr lvl="1"/>
            <a:r>
              <a:rPr lang="en-US" sz="2000" dirty="0">
                <a:latin typeface="Arial" panose="020B0604020202020204" pitchFamily="34" charset="0"/>
                <a:cs typeface="Arial" panose="020B0604020202020204" pitchFamily="34" charset="0"/>
              </a:rPr>
              <a:t>Holger Witte 	(EIC)</a:t>
            </a:r>
          </a:p>
          <a:p>
            <a:pPr lvl="1"/>
            <a:r>
              <a:rPr lang="en-US" sz="2000" dirty="0" err="1">
                <a:latin typeface="Arial" panose="020B0604020202020204" pitchFamily="34" charset="0"/>
                <a:cs typeface="Arial" panose="020B0604020202020204" pitchFamily="34" charset="0"/>
              </a:rPr>
              <a:t>Medani</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Sangroula</a:t>
            </a:r>
            <a:r>
              <a:rPr lang="en-US" sz="2000" dirty="0">
                <a:latin typeface="Arial" panose="020B0604020202020204" pitchFamily="34" charset="0"/>
                <a:cs typeface="Arial" panose="020B0604020202020204" pitchFamily="34" charset="0"/>
              </a:rPr>
              <a:t> 	(EIC) </a:t>
            </a:r>
          </a:p>
          <a:p>
            <a:pPr lvl="1"/>
            <a:r>
              <a:rPr lang="en-US" sz="2000" dirty="0">
                <a:latin typeface="Arial" panose="020B0604020202020204" pitchFamily="34" charset="0"/>
                <a:cs typeface="Arial" panose="020B0604020202020204" pitchFamily="34" charset="0"/>
              </a:rPr>
              <a:t>David </a:t>
            </a:r>
            <a:r>
              <a:rPr lang="en-US" sz="2000" dirty="0" err="1">
                <a:latin typeface="Arial" panose="020B0604020202020204" pitchFamily="34" charset="0"/>
                <a:cs typeface="Arial" panose="020B0604020202020204" pitchFamily="34" charset="0"/>
              </a:rPr>
              <a:t>Gassner</a:t>
            </a:r>
            <a:r>
              <a:rPr lang="en-US" sz="2000" dirty="0">
                <a:latin typeface="Arial" panose="020B0604020202020204" pitchFamily="34" charset="0"/>
                <a:cs typeface="Arial" panose="020B0604020202020204" pitchFamily="34" charset="0"/>
              </a:rPr>
              <a:t> 	(EIC)</a:t>
            </a:r>
          </a:p>
          <a:p>
            <a:pPr lvl="1"/>
            <a:r>
              <a:rPr lang="en-US" sz="2000" dirty="0">
                <a:latin typeface="Arial" panose="020B0604020202020204" pitchFamily="34" charset="0"/>
                <a:cs typeface="Arial" panose="020B0604020202020204" pitchFamily="34" charset="0"/>
              </a:rPr>
              <a:t>Wolfram Fischer	(EIC)</a:t>
            </a:r>
          </a:p>
          <a:p>
            <a:pPr lvl="1"/>
            <a:r>
              <a:rPr lang="en-US" sz="2000" dirty="0">
                <a:latin typeface="Arial" panose="020B0604020202020204" pitchFamily="34" charset="0"/>
                <a:cs typeface="Arial" panose="020B0604020202020204" pitchFamily="34" charset="0"/>
              </a:rPr>
              <a:t>Yun Luo		(EIC)</a:t>
            </a:r>
          </a:p>
          <a:p>
            <a:pPr lvl="1"/>
            <a:r>
              <a:rPr lang="en-US" sz="2000" dirty="0">
                <a:latin typeface="Arial" panose="020B0604020202020204" pitchFamily="34" charset="0"/>
                <a:cs typeface="Arial" panose="020B0604020202020204" pitchFamily="34" charset="0"/>
              </a:rPr>
              <a:t>Thomas Roser 	(CAD)</a:t>
            </a:r>
          </a:p>
          <a:p>
            <a:pPr lvl="1"/>
            <a:r>
              <a:rPr lang="en-US" sz="2000" dirty="0">
                <a:latin typeface="Arial" panose="020B0604020202020204" pitchFamily="34" charset="0"/>
                <a:cs typeface="Arial" panose="020B0604020202020204" pitchFamily="34" charset="0"/>
              </a:rPr>
              <a:t>Robert </a:t>
            </a:r>
            <a:r>
              <a:rPr lang="en-US" sz="2000" dirty="0" err="1">
                <a:latin typeface="Arial" panose="020B0604020202020204" pitchFamily="34" charset="0"/>
                <a:cs typeface="Arial" panose="020B0604020202020204" pitchFamily="34" charset="0"/>
              </a:rPr>
              <a:t>Rimmer</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JLab</a:t>
            </a:r>
            <a:r>
              <a:rPr lang="en-US" sz="2000" dirty="0">
                <a:latin typeface="Arial" panose="020B0604020202020204" pitchFamily="34" charset="0"/>
                <a:cs typeface="Arial" panose="020B0604020202020204" pitchFamily="34" charset="0"/>
              </a:rPr>
              <a:t>)  </a:t>
            </a:r>
          </a:p>
          <a:p>
            <a:pPr lvl="1"/>
            <a:r>
              <a:rPr lang="en-US" sz="2000" dirty="0">
                <a:latin typeface="Arial" panose="020B0604020202020204" pitchFamily="34" charset="0"/>
                <a:cs typeface="Arial" panose="020B0604020202020204" pitchFamily="34" charset="0"/>
              </a:rPr>
              <a:t>Themis </a:t>
            </a:r>
            <a:r>
              <a:rPr lang="en-US" sz="2000" dirty="0" err="1">
                <a:latin typeface="Arial" panose="020B0604020202020204" pitchFamily="34" charset="0"/>
                <a:cs typeface="Arial" panose="020B0604020202020204" pitchFamily="34" charset="0"/>
              </a:rPr>
              <a:t>Mastoridis</a:t>
            </a:r>
            <a:r>
              <a:rPr lang="en-US" sz="2000" dirty="0">
                <a:latin typeface="Arial" panose="020B0604020202020204" pitchFamily="34" charset="0"/>
                <a:cs typeface="Arial" panose="020B0604020202020204" pitchFamily="34" charset="0"/>
              </a:rPr>
              <a:t> 	(UCLA San Luis Obispo) </a:t>
            </a:r>
          </a:p>
          <a:p>
            <a:pPr lvl="1"/>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                                        </a:t>
            </a:r>
            <a:r>
              <a:rPr lang="en-US" sz="2400" i="1" dirty="0">
                <a:latin typeface="Arial" panose="020B0604020202020204" pitchFamily="34" charset="0"/>
                <a:cs typeface="Arial" panose="020B0604020202020204" pitchFamily="34" charset="0"/>
              </a:rPr>
              <a:t>…and to you for your attention!</a:t>
            </a:r>
          </a:p>
        </p:txBody>
      </p:sp>
    </p:spTree>
    <p:extLst>
      <p:ext uri="{BB962C8B-B14F-4D97-AF65-F5344CB8AC3E}">
        <p14:creationId xmlns:p14="http://schemas.microsoft.com/office/powerpoint/2010/main" val="21289173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364F0-5711-824B-9D90-A994EB352785}"/>
              </a:ext>
            </a:extLst>
          </p:cNvPr>
          <p:cNvSpPr>
            <a:spLocks noGrp="1"/>
          </p:cNvSpPr>
          <p:nvPr>
            <p:ph type="title"/>
          </p:nvPr>
        </p:nvSpPr>
        <p:spPr>
          <a:xfrm>
            <a:off x="628650" y="0"/>
            <a:ext cx="7886700" cy="1325563"/>
          </a:xfrm>
        </p:spPr>
        <p:txBody>
          <a:bodyPr>
            <a:normAutofit/>
          </a:bodyPr>
          <a:lstStyle/>
          <a:p>
            <a:pPr algn="ctr"/>
            <a:r>
              <a:rPr lang="en-US" dirty="0"/>
              <a:t>On the shoulders of giants</a:t>
            </a:r>
          </a:p>
        </p:txBody>
      </p:sp>
      <p:sp>
        <p:nvSpPr>
          <p:cNvPr id="4" name="Slide Number Placeholder 3">
            <a:extLst>
              <a:ext uri="{FF2B5EF4-FFF2-40B4-BE49-F238E27FC236}">
                <a16:creationId xmlns:a16="http://schemas.microsoft.com/office/drawing/2014/main" id="{0C8B7E18-1583-8B44-B59B-C3F3CAFBE89F}"/>
              </a:ext>
            </a:extLst>
          </p:cNvPr>
          <p:cNvSpPr>
            <a:spLocks noGrp="1"/>
          </p:cNvSpPr>
          <p:nvPr>
            <p:ph type="sldNum" sz="quarter" idx="12"/>
          </p:nvPr>
        </p:nvSpPr>
        <p:spPr/>
        <p:txBody>
          <a:bodyPr/>
          <a:lstStyle/>
          <a:p>
            <a:fld id="{893C5830-40F3-F04E-B2E3-10E6672BA8FF}" type="slidenum">
              <a:rPr lang="en-US" smtClean="0"/>
              <a:pPr/>
              <a:t>2</a:t>
            </a:fld>
            <a:endParaRPr lang="en-US"/>
          </a:p>
        </p:txBody>
      </p:sp>
      <p:pic>
        <p:nvPicPr>
          <p:cNvPr id="6" name="Picture 5">
            <a:extLst>
              <a:ext uri="{FF2B5EF4-FFF2-40B4-BE49-F238E27FC236}">
                <a16:creationId xmlns:a16="http://schemas.microsoft.com/office/drawing/2014/main" id="{7643452A-0E97-8848-9BD4-68946E20A623}"/>
              </a:ext>
            </a:extLst>
          </p:cNvPr>
          <p:cNvPicPr>
            <a:picLocks noChangeAspect="1"/>
          </p:cNvPicPr>
          <p:nvPr/>
        </p:nvPicPr>
        <p:blipFill>
          <a:blip r:embed="rId3"/>
          <a:stretch>
            <a:fillRect/>
          </a:stretch>
        </p:blipFill>
        <p:spPr>
          <a:xfrm>
            <a:off x="1559539" y="1090997"/>
            <a:ext cx="6024921" cy="3357578"/>
          </a:xfrm>
          <a:prstGeom prst="rect">
            <a:avLst/>
          </a:prstGeom>
          <a:effectLst>
            <a:outerShdw blurRad="63500" sx="102000" sy="102000" algn="ctr" rotWithShape="0">
              <a:prstClr val="black">
                <a:alpha val="40000"/>
              </a:prstClr>
            </a:outerShdw>
          </a:effectLst>
        </p:spPr>
      </p:pic>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5302498A-71B5-AA46-8D79-937C9FB9EDAE}"/>
                  </a:ext>
                </a:extLst>
              </p:cNvPr>
              <p:cNvSpPr/>
              <p:nvPr/>
            </p:nvSpPr>
            <p:spPr>
              <a:xfrm>
                <a:off x="0" y="4576529"/>
                <a:ext cx="9144000" cy="2208583"/>
              </a:xfrm>
              <a:prstGeom prst="rect">
                <a:avLst/>
              </a:prstGeom>
              <a:solidFill>
                <a:srgbClr val="FFB200"/>
              </a:solidFill>
              <a:ln>
                <a:solidFill>
                  <a:srgbClr val="DF9C0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u="sng" dirty="0">
                    <a:solidFill>
                      <a:srgbClr val="30519D"/>
                    </a:solidFill>
                    <a:latin typeface="Arial" panose="020B0604020202020204" pitchFamily="34" charset="0"/>
                    <a:cs typeface="Arial" panose="020B0604020202020204" pitchFamily="34" charset="0"/>
                  </a:rPr>
                  <a:t>The Relativistic Heavy Ion Collider – RHIC </a:t>
                </a:r>
              </a:p>
              <a:p>
                <a:pPr marL="285750" indent="-285750">
                  <a:spcBef>
                    <a:spcPts val="600"/>
                  </a:spcBef>
                  <a:buClr>
                    <a:srgbClr val="30519D"/>
                  </a:buClr>
                  <a:buFont typeface="Wingdings" pitchFamily="2" charset="2"/>
                  <a:buChar char="§"/>
                </a:pPr>
                <a:r>
                  <a:rPr lang="en-US" sz="1600" dirty="0">
                    <a:solidFill>
                      <a:schemeClr val="tx1"/>
                    </a:solidFill>
                    <a:latin typeface="Arial" panose="020B0604020202020204" pitchFamily="34" charset="0"/>
                    <a:cs typeface="Arial" panose="020B0604020202020204" pitchFamily="34" charset="0"/>
                  </a:rPr>
                  <a:t>Hadron accelerator and collider consisting of </a:t>
                </a:r>
                <a:r>
                  <a:rPr lang="en-US" sz="1600" b="1" dirty="0">
                    <a:solidFill>
                      <a:srgbClr val="30519D"/>
                    </a:solidFill>
                    <a:latin typeface="Arial" panose="020B0604020202020204" pitchFamily="34" charset="0"/>
                    <a:cs typeface="Arial" panose="020B0604020202020204" pitchFamily="34" charset="0"/>
                  </a:rPr>
                  <a:t>two independent rings</a:t>
                </a:r>
                <a:r>
                  <a:rPr lang="en-US" sz="1600" dirty="0">
                    <a:solidFill>
                      <a:schemeClr val="tx1"/>
                    </a:solidFill>
                    <a:latin typeface="Arial" panose="020B0604020202020204" pitchFamily="34" charset="0"/>
                    <a:cs typeface="Arial" panose="020B0604020202020204" pitchFamily="34" charset="0"/>
                  </a:rPr>
                  <a:t>. </a:t>
                </a:r>
              </a:p>
              <a:p>
                <a:pPr marL="285750" indent="-285750">
                  <a:spcBef>
                    <a:spcPts val="600"/>
                  </a:spcBef>
                  <a:buClr>
                    <a:srgbClr val="30519D"/>
                  </a:buClr>
                  <a:buFont typeface="Wingdings" pitchFamily="2" charset="2"/>
                  <a:buChar char="§"/>
                </a:pPr>
                <a:r>
                  <a:rPr lang="en-US" sz="1600" dirty="0">
                    <a:solidFill>
                      <a:schemeClr val="tx1"/>
                    </a:solidFill>
                    <a:latin typeface="Arial" panose="020B0604020202020204" pitchFamily="34" charset="0"/>
                    <a:cs typeface="Arial" panose="020B0604020202020204" pitchFamily="34" charset="0"/>
                  </a:rPr>
                  <a:t>Operated with </a:t>
                </a:r>
                <a:r>
                  <a:rPr lang="en-US" sz="1600" b="1" dirty="0">
                    <a:solidFill>
                      <a:srgbClr val="30519D"/>
                    </a:solidFill>
                    <a:latin typeface="Arial" panose="020B0604020202020204" pitchFamily="34" charset="0"/>
                    <a:cs typeface="Arial" panose="020B0604020202020204" pitchFamily="34" charset="0"/>
                  </a:rPr>
                  <a:t>wide range of beam energies </a:t>
                </a:r>
                <a:r>
                  <a:rPr lang="en-US" sz="1400" dirty="0">
                    <a:solidFill>
                      <a:schemeClr val="tx1"/>
                    </a:solidFill>
                    <a:latin typeface="Arial" panose="020B0604020202020204" pitchFamily="34" charset="0"/>
                    <a:cs typeface="Arial" panose="020B0604020202020204" pitchFamily="34" charset="0"/>
                  </a:rPr>
                  <a:t>(3.85 to 100 GeV/u for Au and 255 GeV for protons) </a:t>
                </a:r>
                <a:r>
                  <a:rPr lang="en-US" sz="1600" dirty="0">
                    <a:solidFill>
                      <a:schemeClr val="tx1"/>
                    </a:solidFill>
                    <a:latin typeface="Arial" panose="020B0604020202020204" pitchFamily="34" charset="0"/>
                    <a:cs typeface="Arial" panose="020B0604020202020204" pitchFamily="34" charset="0"/>
                  </a:rPr>
                  <a:t>and</a:t>
                </a:r>
                <a:r>
                  <a:rPr lang="en-US" sz="1600" dirty="0">
                    <a:solidFill>
                      <a:srgbClr val="30519D"/>
                    </a:solidFill>
                    <a:latin typeface="Arial" panose="020B0604020202020204" pitchFamily="34" charset="0"/>
                    <a:cs typeface="Arial" panose="020B0604020202020204" pitchFamily="34" charset="0"/>
                  </a:rPr>
                  <a:t> </a:t>
                </a:r>
                <a:r>
                  <a:rPr lang="en-US" sz="1600" b="1" dirty="0">
                    <a:solidFill>
                      <a:srgbClr val="30519D"/>
                    </a:solidFill>
                    <a:latin typeface="Arial" panose="020B0604020202020204" pitchFamily="34" charset="0"/>
                    <a:cs typeface="Arial" panose="020B0604020202020204" pitchFamily="34" charset="0"/>
                  </a:rPr>
                  <a:t>particle species </a:t>
                </a:r>
                <a:r>
                  <a:rPr lang="en-US" sz="1400" dirty="0">
                    <a:solidFill>
                      <a:schemeClr val="tx1"/>
                    </a:solidFill>
                    <a:latin typeface="Arial" panose="020B0604020202020204" pitchFamily="34" charset="0"/>
                    <a:cs typeface="Arial" panose="020B0604020202020204" pitchFamily="34" charset="0"/>
                  </a:rPr>
                  <a:t>(p</a:t>
                </a:r>
                <a14:m>
                  <m:oMath xmlns:m="http://schemas.openxmlformats.org/officeDocument/2006/math">
                    <m:r>
                      <a:rPr lang="en-US" sz="1400" i="1">
                        <a:solidFill>
                          <a:schemeClr val="tx1"/>
                        </a:solidFill>
                        <a:latin typeface="Cambria Math" panose="02040503050406030204" pitchFamily="18" charset="0"/>
                        <a:ea typeface="Cambria Math" panose="02040503050406030204" pitchFamily="18" charset="0"/>
                      </a:rPr>
                      <m:t>↑</m:t>
                    </m:r>
                  </m:oMath>
                </a14:m>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Au,U</a:t>
                </a:r>
                <a:r>
                  <a:rPr lang="en-US" sz="1400" dirty="0">
                    <a:solidFill>
                      <a:schemeClr val="tx1"/>
                    </a:solidFill>
                    <a:latin typeface="Arial" panose="020B0604020202020204" pitchFamily="34" charset="0"/>
                    <a:cs typeface="Arial" panose="020B0604020202020204" pitchFamily="34" charset="0"/>
                  </a:rPr>
                  <a:t>,…)</a:t>
                </a:r>
                <a:endParaRPr lang="en-US" sz="1600" dirty="0">
                  <a:solidFill>
                    <a:schemeClr val="tx1"/>
                  </a:solidFill>
                  <a:latin typeface="Arial" panose="020B0604020202020204" pitchFamily="34" charset="0"/>
                  <a:cs typeface="Arial" panose="020B0604020202020204" pitchFamily="34" charset="0"/>
                </a:endParaRPr>
              </a:p>
              <a:p>
                <a:pPr marL="285750" indent="-285750">
                  <a:spcBef>
                    <a:spcPts val="600"/>
                  </a:spcBef>
                  <a:buClr>
                    <a:srgbClr val="30519D"/>
                  </a:buClr>
                  <a:buFont typeface="Wingdings" pitchFamily="2" charset="2"/>
                  <a:buChar char="§"/>
                </a:pPr>
                <a:r>
                  <a:rPr lang="en-US" sz="1600" b="1" dirty="0">
                    <a:solidFill>
                      <a:srgbClr val="30519D"/>
                    </a:solidFill>
                    <a:latin typeface="Arial" panose="020B0604020202020204" pitchFamily="34" charset="0"/>
                    <a:cs typeface="Arial" panose="020B0604020202020204" pitchFamily="34" charset="0"/>
                  </a:rPr>
                  <a:t>Operating since 2000 </a:t>
                </a:r>
                <a:r>
                  <a:rPr lang="en-US" sz="1600" dirty="0">
                    <a:solidFill>
                      <a:schemeClr val="tx1"/>
                    </a:solidFill>
                    <a:latin typeface="Arial" panose="020B0604020202020204" pitchFamily="34" charset="0"/>
                    <a:cs typeface="Arial" panose="020B0604020202020204" pitchFamily="34" charset="0"/>
                  </a:rPr>
                  <a:t>with</a:t>
                </a:r>
                <a:r>
                  <a:rPr lang="en-US" sz="1600" b="1" dirty="0">
                    <a:solidFill>
                      <a:srgbClr val="30519D"/>
                    </a:solidFill>
                    <a:latin typeface="Arial" panose="020B0604020202020204" pitchFamily="34" charset="0"/>
                    <a:cs typeface="Arial" panose="020B0604020202020204" pitchFamily="34" charset="0"/>
                  </a:rPr>
                  <a:t> outstanding performance</a:t>
                </a:r>
                <a:r>
                  <a:rPr lang="en-US" sz="1600" dirty="0">
                    <a:solidFill>
                      <a:schemeClr val="tx1"/>
                    </a:solidFill>
                    <a:latin typeface="Arial" panose="020B0604020202020204" pitchFamily="34" charset="0"/>
                    <a:cs typeface="Arial" panose="020B0604020202020204" pitchFamily="34" charset="0"/>
                  </a:rPr>
                  <a:t>, showcasing max. </a:t>
                </a:r>
                <a:r>
                  <a:rPr lang="en-US" sz="1600" dirty="0" err="1">
                    <a:solidFill>
                      <a:schemeClr val="tx1"/>
                    </a:solidFill>
                    <a:latin typeface="Arial" panose="020B0604020202020204" pitchFamily="34" charset="0"/>
                    <a:cs typeface="Arial" panose="020B0604020202020204" pitchFamily="34" charset="0"/>
                  </a:rPr>
                  <a:t>L</a:t>
                </a:r>
                <a:r>
                  <a:rPr lang="en-US" sz="1600" baseline="-25000" dirty="0" err="1">
                    <a:solidFill>
                      <a:schemeClr val="tx1"/>
                    </a:solidFill>
                    <a:latin typeface="Arial" panose="020B0604020202020204" pitchFamily="34" charset="0"/>
                    <a:cs typeface="Arial" panose="020B0604020202020204" pitchFamily="34" charset="0"/>
                  </a:rPr>
                  <a:t>pk</a:t>
                </a:r>
                <a:r>
                  <a:rPr lang="en-US" sz="1600" dirty="0">
                    <a:solidFill>
                      <a:schemeClr val="tx1"/>
                    </a:solidFill>
                    <a:latin typeface="Arial" panose="020B0604020202020204" pitchFamily="34" charset="0"/>
                    <a:cs typeface="Arial" panose="020B0604020202020204" pitchFamily="34" charset="0"/>
                  </a:rPr>
                  <a:t> of 7x10</a:t>
                </a:r>
                <a:r>
                  <a:rPr lang="en-US" sz="1600" baseline="30000" dirty="0">
                    <a:solidFill>
                      <a:schemeClr val="tx1"/>
                    </a:solidFill>
                    <a:latin typeface="Arial" panose="020B0604020202020204" pitchFamily="34" charset="0"/>
                    <a:cs typeface="Arial" panose="020B0604020202020204" pitchFamily="34" charset="0"/>
                  </a:rPr>
                  <a:t>32</a:t>
                </a:r>
                <a:r>
                  <a:rPr lang="en-US" sz="1600" dirty="0">
                    <a:solidFill>
                      <a:schemeClr val="tx1"/>
                    </a:solidFill>
                    <a:latin typeface="Arial" panose="020B0604020202020204" pitchFamily="34" charset="0"/>
                    <a:cs typeface="Arial" panose="020B0604020202020204" pitchFamily="34" charset="0"/>
                  </a:rPr>
                  <a:t> /cm</a:t>
                </a:r>
                <a:r>
                  <a:rPr lang="en-US" sz="1600" baseline="30000" dirty="0">
                    <a:solidFill>
                      <a:schemeClr val="tx1"/>
                    </a:solidFill>
                    <a:latin typeface="Arial" panose="020B0604020202020204" pitchFamily="34" charset="0"/>
                    <a:cs typeface="Arial" panose="020B0604020202020204" pitchFamily="34" charset="0"/>
                  </a:rPr>
                  <a:t>2</a:t>
                </a:r>
                <a:r>
                  <a:rPr lang="en-US" sz="1600" dirty="0">
                    <a:solidFill>
                      <a:schemeClr val="tx1"/>
                    </a:solidFill>
                    <a:latin typeface="Arial" panose="020B0604020202020204" pitchFamily="34" charset="0"/>
                    <a:cs typeface="Arial" panose="020B0604020202020204" pitchFamily="34" charset="0"/>
                  </a:rPr>
                  <a:t>/s per IP during ion-ion collisions (x40 higher than design) and proton polarization of 55% average.</a:t>
                </a:r>
              </a:p>
              <a:p>
                <a:pPr marL="285750" indent="-285750">
                  <a:spcBef>
                    <a:spcPts val="600"/>
                  </a:spcBef>
                  <a:buClr>
                    <a:srgbClr val="30519D"/>
                  </a:buClr>
                  <a:buFont typeface="Wingdings" pitchFamily="2" charset="2"/>
                  <a:buChar char="§"/>
                </a:pPr>
                <a:r>
                  <a:rPr lang="en-US" sz="1600" dirty="0">
                    <a:solidFill>
                      <a:schemeClr val="tx1"/>
                    </a:solidFill>
                    <a:latin typeface="Arial" panose="020B0604020202020204" pitchFamily="34" charset="0"/>
                    <a:cs typeface="Arial" panose="020B0604020202020204" pitchFamily="34" charset="0"/>
                  </a:rPr>
                  <a:t>Injectors also provide beams for </a:t>
                </a:r>
                <a:r>
                  <a:rPr lang="en-US" sz="1600" b="1" dirty="0">
                    <a:solidFill>
                      <a:srgbClr val="30519D"/>
                    </a:solidFill>
                    <a:latin typeface="Arial" panose="020B0604020202020204" pitchFamily="34" charset="0"/>
                    <a:cs typeface="Arial" panose="020B0604020202020204" pitchFamily="34" charset="0"/>
                  </a:rPr>
                  <a:t>unique applications</a:t>
                </a:r>
                <a:r>
                  <a:rPr lang="en-US" sz="1600" dirty="0">
                    <a:solidFill>
                      <a:schemeClr val="tx1"/>
                    </a:solidFill>
                    <a:latin typeface="Arial" panose="020B0604020202020204" pitchFamily="34" charset="0"/>
                    <a:cs typeface="Arial" panose="020B0604020202020204" pitchFamily="34" charset="0"/>
                  </a:rPr>
                  <a:t>.  </a:t>
                </a:r>
              </a:p>
            </p:txBody>
          </p:sp>
        </mc:Choice>
        <mc:Fallback xmlns="">
          <p:sp>
            <p:nvSpPr>
              <p:cNvPr id="5" name="Rectangle 4">
                <a:extLst>
                  <a:ext uri="{FF2B5EF4-FFF2-40B4-BE49-F238E27FC236}">
                    <a16:creationId xmlns:a16="http://schemas.microsoft.com/office/drawing/2014/main" id="{5302498A-71B5-AA46-8D79-937C9FB9EDAE}"/>
                  </a:ext>
                </a:extLst>
              </p:cNvPr>
              <p:cNvSpPr>
                <a:spLocks noRot="1" noChangeAspect="1" noMove="1" noResize="1" noEditPoints="1" noAdjustHandles="1" noChangeArrowheads="1" noChangeShapeType="1" noTextEdit="1"/>
              </p:cNvSpPr>
              <p:nvPr/>
            </p:nvSpPr>
            <p:spPr>
              <a:xfrm>
                <a:off x="0" y="4576529"/>
                <a:ext cx="9144000" cy="2208583"/>
              </a:xfrm>
              <a:prstGeom prst="rect">
                <a:avLst/>
              </a:prstGeom>
              <a:blipFill>
                <a:blip r:embed="rId4"/>
                <a:stretch>
                  <a:fillRect/>
                </a:stretch>
              </a:blipFill>
              <a:ln>
                <a:solidFill>
                  <a:srgbClr val="DF9C0F"/>
                </a:solidFill>
              </a:ln>
              <a:effectLst>
                <a:outerShdw blurRad="63500" sx="102000" sy="102000" algn="ctr" rotWithShape="0">
                  <a:prstClr val="black">
                    <a:alpha val="40000"/>
                  </a:prstClr>
                </a:outerShdw>
              </a:effectLst>
            </p:spPr>
            <p:txBody>
              <a:bodyPr/>
              <a:lstStyle/>
              <a:p>
                <a:r>
                  <a:rPr lang="en-US">
                    <a:noFill/>
                  </a:rPr>
                  <a:t> </a:t>
                </a:r>
              </a:p>
            </p:txBody>
          </p:sp>
        </mc:Fallback>
      </mc:AlternateContent>
      <p:sp>
        <p:nvSpPr>
          <p:cNvPr id="11" name="TextBox 10">
            <a:extLst>
              <a:ext uri="{FF2B5EF4-FFF2-40B4-BE49-F238E27FC236}">
                <a16:creationId xmlns:a16="http://schemas.microsoft.com/office/drawing/2014/main" id="{33486C78-BBE6-3740-8855-D900F68CAC79}"/>
              </a:ext>
            </a:extLst>
          </p:cNvPr>
          <p:cNvSpPr txBox="1"/>
          <p:nvPr/>
        </p:nvSpPr>
        <p:spPr>
          <a:xfrm>
            <a:off x="5600700" y="4056147"/>
            <a:ext cx="1868973" cy="307777"/>
          </a:xfrm>
          <a:prstGeom prst="rect">
            <a:avLst/>
          </a:prstGeom>
          <a:solidFill>
            <a:schemeClr val="accent6">
              <a:lumMod val="20000"/>
              <a:lumOff val="80000"/>
            </a:schemeClr>
          </a:solidFill>
          <a:effectLst>
            <a:innerShdw blurRad="114300">
              <a:prstClr val="black"/>
            </a:innerShdw>
          </a:effectLst>
        </p:spPr>
        <p:txBody>
          <a:bodyPr wrap="none" rtlCol="0">
            <a:spAutoFit/>
          </a:bodyPr>
          <a:lstStyle/>
          <a:p>
            <a:pPr algn="ctr"/>
            <a:r>
              <a:rPr lang="en-US" sz="1400" i="1" dirty="0">
                <a:latin typeface="Arial" panose="020B0604020202020204" pitchFamily="34" charset="0"/>
                <a:cs typeface="Arial" panose="020B0604020202020204" pitchFamily="34" charset="0"/>
              </a:rPr>
              <a:t>Courtesy of T. Roser </a:t>
            </a:r>
          </a:p>
        </p:txBody>
      </p:sp>
    </p:spTree>
    <p:extLst>
      <p:ext uri="{BB962C8B-B14F-4D97-AF65-F5344CB8AC3E}">
        <p14:creationId xmlns:p14="http://schemas.microsoft.com/office/powerpoint/2010/main" val="1335255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A50DDD-408E-D745-9B3C-34500775C69C}"/>
              </a:ext>
            </a:extLst>
          </p:cNvPr>
          <p:cNvSpPr>
            <a:spLocks noGrp="1"/>
          </p:cNvSpPr>
          <p:nvPr>
            <p:ph type="title"/>
          </p:nvPr>
        </p:nvSpPr>
        <p:spPr/>
        <p:txBody>
          <a:bodyPr/>
          <a:lstStyle/>
          <a:p>
            <a:r>
              <a:rPr lang="en-US" dirty="0"/>
              <a:t>BACK-UP SLIDES</a:t>
            </a:r>
          </a:p>
        </p:txBody>
      </p:sp>
      <p:sp>
        <p:nvSpPr>
          <p:cNvPr id="4" name="Slide Number Placeholder 3">
            <a:extLst>
              <a:ext uri="{FF2B5EF4-FFF2-40B4-BE49-F238E27FC236}">
                <a16:creationId xmlns:a16="http://schemas.microsoft.com/office/drawing/2014/main" id="{FF6DE313-E163-4E43-8D2D-9CABEF53E7A9}"/>
              </a:ext>
            </a:extLst>
          </p:cNvPr>
          <p:cNvSpPr>
            <a:spLocks noGrp="1"/>
          </p:cNvSpPr>
          <p:nvPr>
            <p:ph type="sldNum" sz="quarter" idx="12"/>
          </p:nvPr>
        </p:nvSpPr>
        <p:spPr/>
        <p:txBody>
          <a:bodyPr/>
          <a:lstStyle/>
          <a:p>
            <a:fld id="{893C5830-40F3-F04E-B2E3-10E6672BA8FF}" type="slidenum">
              <a:rPr lang="en-US" smtClean="0"/>
              <a:pPr/>
              <a:t>20</a:t>
            </a:fld>
            <a:endParaRPr lang="en-US"/>
          </a:p>
        </p:txBody>
      </p:sp>
    </p:spTree>
    <p:extLst>
      <p:ext uri="{BB962C8B-B14F-4D97-AF65-F5344CB8AC3E}">
        <p14:creationId xmlns:p14="http://schemas.microsoft.com/office/powerpoint/2010/main" val="1256156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45F4357-8DDF-4207-AE9C-BC96A985C1B5}"/>
              </a:ext>
            </a:extLst>
          </p:cNvPr>
          <p:cNvPicPr>
            <a:picLocks noChangeAspect="1"/>
          </p:cNvPicPr>
          <p:nvPr/>
        </p:nvPicPr>
        <p:blipFill>
          <a:blip r:embed="rId2"/>
          <a:srcRect/>
          <a:stretch/>
        </p:blipFill>
        <p:spPr>
          <a:xfrm>
            <a:off x="164827" y="255990"/>
            <a:ext cx="9144000" cy="5715000"/>
          </a:xfrm>
          <a:prstGeom prst="rect">
            <a:avLst/>
          </a:prstGeom>
        </p:spPr>
      </p:pic>
      <p:sp>
        <p:nvSpPr>
          <p:cNvPr id="2" name="Title 1"/>
          <p:cNvSpPr>
            <a:spLocks noGrp="1"/>
          </p:cNvSpPr>
          <p:nvPr>
            <p:ph type="title"/>
          </p:nvPr>
        </p:nvSpPr>
        <p:spPr/>
        <p:txBody>
          <a:bodyPr/>
          <a:lstStyle/>
          <a:p>
            <a:r>
              <a:rPr lang="en-US" dirty="0"/>
              <a:t>Scope</a:t>
            </a:r>
          </a:p>
        </p:txBody>
      </p:sp>
      <p:sp>
        <p:nvSpPr>
          <p:cNvPr id="7" name="Slide Number Placeholder 6">
            <a:extLst>
              <a:ext uri="{FF2B5EF4-FFF2-40B4-BE49-F238E27FC236}">
                <a16:creationId xmlns:a16="http://schemas.microsoft.com/office/drawing/2014/main" id="{F449469F-3F4E-4454-AB2C-051704594E05}"/>
              </a:ext>
            </a:extLst>
          </p:cNvPr>
          <p:cNvSpPr>
            <a:spLocks noGrp="1"/>
          </p:cNvSpPr>
          <p:nvPr>
            <p:ph type="sldNum" sz="quarter" idx="12"/>
          </p:nvPr>
        </p:nvSpPr>
        <p:spPr/>
        <p:txBody>
          <a:bodyPr/>
          <a:lstStyle/>
          <a:p>
            <a:fld id="{893C5830-40F3-F04E-B2E3-10E6672BA8FF}" type="slidenum">
              <a:rPr lang="en-US" smtClean="0"/>
              <a:t>21</a:t>
            </a:fld>
            <a:endParaRPr lang="en-US" dirty="0"/>
          </a:p>
        </p:txBody>
      </p:sp>
      <p:sp>
        <p:nvSpPr>
          <p:cNvPr id="3" name="Rectangle 2">
            <a:extLst>
              <a:ext uri="{FF2B5EF4-FFF2-40B4-BE49-F238E27FC236}">
                <a16:creationId xmlns:a16="http://schemas.microsoft.com/office/drawing/2014/main" id="{17BD0386-BDE6-4D12-AAC1-A724EADFAFCC}"/>
              </a:ext>
            </a:extLst>
          </p:cNvPr>
          <p:cNvSpPr/>
          <p:nvPr/>
        </p:nvSpPr>
        <p:spPr>
          <a:xfrm>
            <a:off x="3543325" y="2248755"/>
            <a:ext cx="753292" cy="362224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F0AE0D6E-B4CB-144B-80F5-AB0B2700DF27}"/>
              </a:ext>
            </a:extLst>
          </p:cNvPr>
          <p:cNvSpPr txBox="1"/>
          <p:nvPr/>
        </p:nvSpPr>
        <p:spPr>
          <a:xfrm>
            <a:off x="5880100" y="5870996"/>
            <a:ext cx="2830647"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Vadim </a:t>
            </a:r>
            <a:r>
              <a:rPr lang="en-US" i="1" dirty="0" err="1">
                <a:latin typeface="Arial" panose="020B0604020202020204" pitchFamily="34" charset="0"/>
                <a:cs typeface="Arial" panose="020B0604020202020204" pitchFamily="34" charset="0"/>
              </a:rPr>
              <a:t>Ptitsyn</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5316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1570" name="Rectangle 2"/>
          <p:cNvSpPr>
            <a:spLocks noGrp="1" noChangeArrowheads="1"/>
          </p:cNvSpPr>
          <p:nvPr>
            <p:ph type="title"/>
          </p:nvPr>
        </p:nvSpPr>
        <p:spPr>
          <a:xfrm>
            <a:off x="628650" y="-53325"/>
            <a:ext cx="7886700" cy="1325563"/>
          </a:xfrm>
        </p:spPr>
        <p:txBody>
          <a:bodyPr/>
          <a:lstStyle/>
          <a:p>
            <a:r>
              <a:rPr lang="en-US"/>
              <a:t>Siberian Snakes</a:t>
            </a:r>
          </a:p>
        </p:txBody>
      </p:sp>
      <p:sp>
        <p:nvSpPr>
          <p:cNvPr id="621572" name="Text Box 4"/>
          <p:cNvSpPr txBox="1">
            <a:spLocks noChangeArrowheads="1"/>
          </p:cNvSpPr>
          <p:nvPr/>
        </p:nvSpPr>
        <p:spPr bwMode="auto">
          <a:xfrm>
            <a:off x="0" y="1142718"/>
            <a:ext cx="5121233" cy="646331"/>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accent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lvl1pPr marL="292100" indent="-292100" algn="l">
              <a:defRPr sz="2400">
                <a:solidFill>
                  <a:schemeClr val="tx1"/>
                </a:solidFill>
                <a:latin typeface="Times New Roman" charset="0"/>
                <a:ea typeface="ＭＳ Ｐゴシック" charset="0"/>
              </a:defRPr>
            </a:lvl1pPr>
            <a:lvl2pPr marL="2400300" algn="l">
              <a:defRPr sz="2400">
                <a:solidFill>
                  <a:schemeClr val="tx1"/>
                </a:solidFill>
                <a:latin typeface="Times New Roman" charset="0"/>
                <a:ea typeface="ＭＳ Ｐゴシック" charset="0"/>
              </a:defRPr>
            </a:lvl2pPr>
            <a:lvl3pPr marL="2514600" algn="l">
              <a:defRPr sz="2400">
                <a:solidFill>
                  <a:schemeClr val="tx1"/>
                </a:solidFill>
                <a:latin typeface="Times New Roman" charset="0"/>
                <a:ea typeface="ＭＳ Ｐゴシック" charset="0"/>
              </a:defRPr>
            </a:lvl3pPr>
            <a:lvl4pPr marL="2628900" algn="l">
              <a:defRPr sz="2400">
                <a:solidFill>
                  <a:schemeClr val="tx1"/>
                </a:solidFill>
                <a:latin typeface="Times New Roman" charset="0"/>
                <a:ea typeface="ＭＳ Ｐゴシック" charset="0"/>
              </a:defRPr>
            </a:lvl4pPr>
            <a:lvl5pPr marL="2743200" algn="l">
              <a:defRPr sz="2400">
                <a:solidFill>
                  <a:schemeClr val="tx1"/>
                </a:solidFill>
                <a:latin typeface="Times New Roman" charset="0"/>
                <a:ea typeface="ＭＳ Ｐゴシック" charset="0"/>
              </a:defRPr>
            </a:lvl5pPr>
            <a:lvl6pPr marL="3200400" eaLnBrk="0" fontAlgn="base" hangingPunct="0">
              <a:spcBef>
                <a:spcPct val="0"/>
              </a:spcBef>
              <a:spcAft>
                <a:spcPct val="0"/>
              </a:spcAft>
              <a:defRPr sz="2400">
                <a:solidFill>
                  <a:schemeClr val="tx1"/>
                </a:solidFill>
                <a:latin typeface="Times New Roman" charset="0"/>
                <a:ea typeface="ＭＳ Ｐゴシック" charset="0"/>
              </a:defRPr>
            </a:lvl6pPr>
            <a:lvl7pPr marL="3657600" eaLnBrk="0" fontAlgn="base" hangingPunct="0">
              <a:spcBef>
                <a:spcPct val="0"/>
              </a:spcBef>
              <a:spcAft>
                <a:spcPct val="0"/>
              </a:spcAft>
              <a:defRPr sz="2400">
                <a:solidFill>
                  <a:schemeClr val="tx1"/>
                </a:solidFill>
                <a:latin typeface="Times New Roman" charset="0"/>
                <a:ea typeface="ＭＳ Ｐゴシック" charset="0"/>
              </a:defRPr>
            </a:lvl7pPr>
            <a:lvl8pPr marL="4114800" eaLnBrk="0" fontAlgn="base" hangingPunct="0">
              <a:spcBef>
                <a:spcPct val="0"/>
              </a:spcBef>
              <a:spcAft>
                <a:spcPct val="0"/>
              </a:spcAft>
              <a:defRPr sz="2400">
                <a:solidFill>
                  <a:schemeClr val="tx1"/>
                </a:solidFill>
                <a:latin typeface="Times New Roman" charset="0"/>
                <a:ea typeface="ＭＳ Ｐゴシック" charset="0"/>
              </a:defRPr>
            </a:lvl8pPr>
            <a:lvl9pPr marL="4572000" eaLnBrk="0" fontAlgn="base" hangingPunct="0">
              <a:spcBef>
                <a:spcPct val="0"/>
              </a:spcBef>
              <a:spcAft>
                <a:spcPct val="0"/>
              </a:spcAft>
              <a:defRPr sz="2400">
                <a:solidFill>
                  <a:schemeClr val="tx1"/>
                </a:solidFill>
                <a:latin typeface="Times New Roman" charset="0"/>
                <a:ea typeface="ＭＳ Ｐゴシック" charset="0"/>
              </a:defRPr>
            </a:lvl9pPr>
          </a:lstStyle>
          <a:p>
            <a:pPr>
              <a:buClr>
                <a:schemeClr val="tx1"/>
              </a:buClr>
              <a:buFont typeface="Wingdings" charset="0"/>
              <a:buChar char="Ø"/>
            </a:pPr>
            <a:r>
              <a:rPr lang="en-US" sz="1800" b="0" dirty="0">
                <a:solidFill>
                  <a:srgbClr val="0033CC"/>
                </a:solidFill>
              </a:rPr>
              <a:t>RHIC Siberian Snakes: 4 SC helical dipoles, 4 T, each 2.4 m long and full  360</a:t>
            </a:r>
            <a:r>
              <a:rPr lang="en-US" sz="1800" b="0" dirty="0">
                <a:solidFill>
                  <a:srgbClr val="0033CC"/>
                </a:solidFill>
                <a:sym typeface="Symbol" charset="0"/>
              </a:rPr>
              <a:t> twist</a:t>
            </a:r>
            <a:endParaRPr lang="en-US" sz="1800" b="0" dirty="0">
              <a:solidFill>
                <a:srgbClr val="0033CC"/>
              </a:solidFill>
              <a:sym typeface="Wingdings" charset="0"/>
            </a:endParaRPr>
          </a:p>
        </p:txBody>
      </p:sp>
      <p:grpSp>
        <p:nvGrpSpPr>
          <p:cNvPr id="621573" name="Group 5"/>
          <p:cNvGrpSpPr>
            <a:grpSpLocks/>
          </p:cNvGrpSpPr>
          <p:nvPr/>
        </p:nvGrpSpPr>
        <p:grpSpPr bwMode="auto">
          <a:xfrm>
            <a:off x="2895600" y="4572000"/>
            <a:ext cx="3657600" cy="1981200"/>
            <a:chOff x="2646" y="2736"/>
            <a:chExt cx="2562" cy="1284"/>
          </a:xfrm>
        </p:grpSpPr>
        <p:pic>
          <p:nvPicPr>
            <p:cNvPr id="621574" name="Picture 6"/>
            <p:cNvPicPr>
              <a:picLocks noChangeAspect="1" noChangeArrowheads="1"/>
            </p:cNvPicPr>
            <p:nvPr/>
          </p:nvPicPr>
          <p:blipFill>
            <a:blip r:embed="rId3">
              <a:extLst>
                <a:ext uri="{28A0092B-C50C-407E-A947-70E740481C1C}">
                  <a14:useLocalDpi xmlns:a14="http://schemas.microsoft.com/office/drawing/2010/main" val="0"/>
                </a:ext>
              </a:extLst>
            </a:blip>
            <a:srcRect l="23770" t="13472" r="19041" b="48347"/>
            <a:stretch>
              <a:fillRect/>
            </a:stretch>
          </p:blipFill>
          <p:spPr bwMode="auto">
            <a:xfrm>
              <a:off x="2688" y="2736"/>
              <a:ext cx="2353" cy="11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621575" name="Rectangle 7"/>
            <p:cNvSpPr>
              <a:spLocks noChangeArrowheads="1"/>
            </p:cNvSpPr>
            <p:nvPr/>
          </p:nvSpPr>
          <p:spPr bwMode="auto">
            <a:xfrm rot="1128713">
              <a:off x="3054" y="3732"/>
              <a:ext cx="1056" cy="288"/>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21576" name="Line 8"/>
            <p:cNvSpPr>
              <a:spLocks noChangeShapeType="1"/>
            </p:cNvSpPr>
            <p:nvPr/>
          </p:nvSpPr>
          <p:spPr bwMode="auto">
            <a:xfrm>
              <a:off x="2646" y="3114"/>
              <a:ext cx="2562" cy="498"/>
            </a:xfrm>
            <a:prstGeom prst="line">
              <a:avLst/>
            </a:prstGeom>
            <a:noFill/>
            <a:ln w="19050">
              <a:solidFill>
                <a:srgbClr val="0000CC"/>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pic>
        <p:nvPicPr>
          <p:cNvPr id="621577" name="Picture 9" descr="Hel_Sect_Photo"/>
          <p:cNvPicPr>
            <a:picLocks noChangeAspect="1" noChangeArrowheads="1"/>
          </p:cNvPicPr>
          <p:nvPr/>
        </p:nvPicPr>
        <p:blipFill>
          <a:blip r:embed="rId4">
            <a:extLst>
              <a:ext uri="{28A0092B-C50C-407E-A947-70E740481C1C}">
                <a14:useLocalDpi xmlns:a14="http://schemas.microsoft.com/office/drawing/2010/main" val="0"/>
              </a:ext>
            </a:extLst>
          </a:blip>
          <a:srcRect l="21216" t="14598" r="21674" b="15193"/>
          <a:stretch>
            <a:fillRect/>
          </a:stretch>
        </p:blipFill>
        <p:spPr bwMode="auto">
          <a:xfrm>
            <a:off x="6629400" y="4491038"/>
            <a:ext cx="2514600" cy="2366962"/>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C0953FC-9B96-9B4F-984E-2BD9CFF8B079}"/>
              </a:ext>
            </a:extLst>
          </p:cNvPr>
          <p:cNvPicPr>
            <a:picLocks noChangeAspect="1"/>
          </p:cNvPicPr>
          <p:nvPr/>
        </p:nvPicPr>
        <p:blipFill>
          <a:blip r:embed="rId5"/>
          <a:stretch>
            <a:fillRect/>
          </a:stretch>
        </p:blipFill>
        <p:spPr>
          <a:xfrm>
            <a:off x="6448982" y="304110"/>
            <a:ext cx="3078161" cy="4125703"/>
          </a:xfrm>
          <a:prstGeom prst="rect">
            <a:avLst/>
          </a:prstGeom>
        </p:spPr>
      </p:pic>
      <p:pic>
        <p:nvPicPr>
          <p:cNvPr id="3" name="Picture 2">
            <a:extLst>
              <a:ext uri="{FF2B5EF4-FFF2-40B4-BE49-F238E27FC236}">
                <a16:creationId xmlns:a16="http://schemas.microsoft.com/office/drawing/2014/main" id="{808F6A3D-33B6-0D4A-BF86-78EB2F548B07}"/>
              </a:ext>
            </a:extLst>
          </p:cNvPr>
          <p:cNvPicPr>
            <a:picLocks noChangeAspect="1"/>
          </p:cNvPicPr>
          <p:nvPr/>
        </p:nvPicPr>
        <p:blipFill>
          <a:blip r:embed="rId6"/>
          <a:stretch>
            <a:fillRect/>
          </a:stretch>
        </p:blipFill>
        <p:spPr>
          <a:xfrm rot="5400000">
            <a:off x="212007" y="4282155"/>
            <a:ext cx="2375756" cy="2514599"/>
          </a:xfrm>
          <a:prstGeom prst="rect">
            <a:avLst/>
          </a:prstGeom>
        </p:spPr>
      </p:pic>
      <p:sp>
        <p:nvSpPr>
          <p:cNvPr id="4" name="TextBox 3">
            <a:extLst>
              <a:ext uri="{FF2B5EF4-FFF2-40B4-BE49-F238E27FC236}">
                <a16:creationId xmlns:a16="http://schemas.microsoft.com/office/drawing/2014/main" id="{5351E479-AA81-E142-95CE-D4466C98A2FB}"/>
              </a:ext>
            </a:extLst>
          </p:cNvPr>
          <p:cNvSpPr txBox="1"/>
          <p:nvPr/>
        </p:nvSpPr>
        <p:spPr>
          <a:xfrm>
            <a:off x="2728180" y="4251455"/>
            <a:ext cx="4047775" cy="369332"/>
          </a:xfrm>
          <a:prstGeom prst="rect">
            <a:avLst/>
          </a:prstGeom>
          <a:noFill/>
        </p:spPr>
        <p:txBody>
          <a:bodyPr wrap="none" rtlCol="0">
            <a:spAutoFit/>
          </a:bodyPr>
          <a:lstStyle/>
          <a:p>
            <a:r>
              <a:rPr lang="en-US" dirty="0"/>
              <a:t>Particle and spin trajectories in the Snake</a:t>
            </a:r>
          </a:p>
        </p:txBody>
      </p:sp>
      <p:pic>
        <p:nvPicPr>
          <p:cNvPr id="5" name="Picture 4">
            <a:extLst>
              <a:ext uri="{FF2B5EF4-FFF2-40B4-BE49-F238E27FC236}">
                <a16:creationId xmlns:a16="http://schemas.microsoft.com/office/drawing/2014/main" id="{D53A7D8D-6B2C-2543-B712-1980BC5E4AE3}"/>
              </a:ext>
            </a:extLst>
          </p:cNvPr>
          <p:cNvPicPr>
            <a:picLocks noChangeAspect="1"/>
          </p:cNvPicPr>
          <p:nvPr/>
        </p:nvPicPr>
        <p:blipFill>
          <a:blip r:embed="rId7"/>
          <a:stretch>
            <a:fillRect/>
          </a:stretch>
        </p:blipFill>
        <p:spPr>
          <a:xfrm rot="5400000">
            <a:off x="1538418" y="657087"/>
            <a:ext cx="2237533" cy="4869925"/>
          </a:xfrm>
          <a:prstGeom prst="rect">
            <a:avLst/>
          </a:prstGeom>
        </p:spPr>
      </p:pic>
      <p:sp>
        <p:nvSpPr>
          <p:cNvPr id="23" name="TextBox 22">
            <a:extLst>
              <a:ext uri="{FF2B5EF4-FFF2-40B4-BE49-F238E27FC236}">
                <a16:creationId xmlns:a16="http://schemas.microsoft.com/office/drawing/2014/main" id="{8DCB5499-A378-6947-AC3B-5D3A4FC584F4}"/>
              </a:ext>
            </a:extLst>
          </p:cNvPr>
          <p:cNvSpPr txBox="1"/>
          <p:nvPr/>
        </p:nvSpPr>
        <p:spPr>
          <a:xfrm>
            <a:off x="490161" y="1781589"/>
            <a:ext cx="3048655" cy="369332"/>
          </a:xfrm>
          <a:prstGeom prst="rect">
            <a:avLst/>
          </a:prstGeom>
          <a:noFill/>
        </p:spPr>
        <p:txBody>
          <a:bodyPr wrap="none" rtlCol="0">
            <a:spAutoFit/>
          </a:bodyPr>
          <a:lstStyle/>
          <a:p>
            <a:r>
              <a:rPr lang="en-US" dirty="0"/>
              <a:t>Particle trajectory in the Snake</a:t>
            </a:r>
          </a:p>
        </p:txBody>
      </p:sp>
      <p:sp>
        <p:nvSpPr>
          <p:cNvPr id="14" name="TextBox 13">
            <a:extLst>
              <a:ext uri="{FF2B5EF4-FFF2-40B4-BE49-F238E27FC236}">
                <a16:creationId xmlns:a16="http://schemas.microsoft.com/office/drawing/2014/main" id="{0746D9C6-9877-C64B-BDB8-A1A11C0DFF33}"/>
              </a:ext>
            </a:extLst>
          </p:cNvPr>
          <p:cNvSpPr txBox="1"/>
          <p:nvPr/>
        </p:nvSpPr>
        <p:spPr>
          <a:xfrm>
            <a:off x="1413414" y="788620"/>
            <a:ext cx="2830647"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Vadim </a:t>
            </a:r>
            <a:r>
              <a:rPr lang="en-US" i="1" dirty="0" err="1">
                <a:latin typeface="Arial" panose="020B0604020202020204" pitchFamily="34" charset="0"/>
                <a:cs typeface="Arial" panose="020B0604020202020204" pitchFamily="34" charset="0"/>
              </a:rPr>
              <a:t>Ptitsyn</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664871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3E5D936D-E7D8-4FFE-85AB-4BD2F142F98A}"/>
              </a:ext>
            </a:extLst>
          </p:cNvPr>
          <p:cNvPicPr>
            <a:picLocks noChangeAspect="1"/>
          </p:cNvPicPr>
          <p:nvPr/>
        </p:nvPicPr>
        <p:blipFill>
          <a:blip r:embed="rId2"/>
          <a:stretch>
            <a:fillRect/>
          </a:stretch>
        </p:blipFill>
        <p:spPr>
          <a:xfrm>
            <a:off x="0" y="1976467"/>
            <a:ext cx="9144000" cy="3379304"/>
          </a:xfrm>
          <a:prstGeom prst="rect">
            <a:avLst/>
          </a:prstGeom>
        </p:spPr>
      </p:pic>
      <p:sp>
        <p:nvSpPr>
          <p:cNvPr id="2" name="Title 1"/>
          <p:cNvSpPr>
            <a:spLocks noGrp="1"/>
          </p:cNvSpPr>
          <p:nvPr>
            <p:ph type="title"/>
          </p:nvPr>
        </p:nvSpPr>
        <p:spPr>
          <a:xfrm>
            <a:off x="629256" y="82124"/>
            <a:ext cx="7886700" cy="656239"/>
          </a:xfrm>
        </p:spPr>
        <p:txBody>
          <a:bodyPr>
            <a:normAutofit fontScale="90000"/>
          </a:bodyPr>
          <a:lstStyle/>
          <a:p>
            <a:r>
              <a:rPr lang="en-US" dirty="0"/>
              <a:t>Overview of RF for EIC at BNL</a:t>
            </a:r>
          </a:p>
        </p:txBody>
      </p:sp>
      <p:sp>
        <p:nvSpPr>
          <p:cNvPr id="7" name="Slide Number Placeholder 6">
            <a:extLst>
              <a:ext uri="{FF2B5EF4-FFF2-40B4-BE49-F238E27FC236}">
                <a16:creationId xmlns:a16="http://schemas.microsoft.com/office/drawing/2014/main" id="{F449469F-3F4E-4454-AB2C-051704594E05}"/>
              </a:ext>
            </a:extLst>
          </p:cNvPr>
          <p:cNvSpPr>
            <a:spLocks noGrp="1"/>
          </p:cNvSpPr>
          <p:nvPr>
            <p:ph type="sldNum" sz="quarter" idx="12"/>
          </p:nvPr>
        </p:nvSpPr>
        <p:spPr/>
        <p:txBody>
          <a:bodyPr/>
          <a:lstStyle/>
          <a:p>
            <a:fld id="{893C5830-40F3-F04E-B2E3-10E6672BA8FF}" type="slidenum">
              <a:rPr lang="en-US" smtClean="0"/>
              <a:pPr/>
              <a:t>23</a:t>
            </a:fld>
            <a:endParaRPr lang="en-US" dirty="0"/>
          </a:p>
        </p:txBody>
      </p:sp>
      <p:sp>
        <p:nvSpPr>
          <p:cNvPr id="26" name="TextBox 25">
            <a:extLst>
              <a:ext uri="{FF2B5EF4-FFF2-40B4-BE49-F238E27FC236}">
                <a16:creationId xmlns:a16="http://schemas.microsoft.com/office/drawing/2014/main" id="{E7658AC5-A671-40B4-A2CC-242ACC3543E6}"/>
              </a:ext>
            </a:extLst>
          </p:cNvPr>
          <p:cNvSpPr txBox="1"/>
          <p:nvPr/>
        </p:nvSpPr>
        <p:spPr>
          <a:xfrm>
            <a:off x="87688" y="738363"/>
            <a:ext cx="2764731" cy="338554"/>
          </a:xfrm>
          <a:prstGeom prst="rect">
            <a:avLst/>
          </a:prstGeom>
          <a:noFill/>
        </p:spPr>
        <p:txBody>
          <a:bodyPr wrap="none" rtlCol="0">
            <a:spAutoFit/>
          </a:bodyPr>
          <a:lstStyle/>
          <a:p>
            <a:r>
              <a:rPr lang="en-US" sz="1600" dirty="0">
                <a:solidFill>
                  <a:srgbClr val="C00000"/>
                </a:solidFill>
              </a:rPr>
              <a:t>RCS: Rapid Cycling Synchrotron</a:t>
            </a:r>
          </a:p>
        </p:txBody>
      </p:sp>
      <p:sp>
        <p:nvSpPr>
          <p:cNvPr id="27" name="TextBox 26">
            <a:extLst>
              <a:ext uri="{FF2B5EF4-FFF2-40B4-BE49-F238E27FC236}">
                <a16:creationId xmlns:a16="http://schemas.microsoft.com/office/drawing/2014/main" id="{6F271A05-311F-4D30-A2E7-EE4F9E7F7C6F}"/>
              </a:ext>
            </a:extLst>
          </p:cNvPr>
          <p:cNvSpPr txBox="1"/>
          <p:nvPr/>
        </p:nvSpPr>
        <p:spPr>
          <a:xfrm>
            <a:off x="331907" y="1070650"/>
            <a:ext cx="4240699"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rgbClr val="C00000"/>
                </a:solidFill>
              </a:rPr>
              <a:t>400 MeV – 18 GeV Full Energy e- Injector</a:t>
            </a:r>
          </a:p>
          <a:p>
            <a:pPr marL="285750" indent="-285750">
              <a:buFont typeface="Arial" panose="020B0604020202020204" pitchFamily="34" charset="0"/>
              <a:buChar char="•"/>
            </a:pPr>
            <a:r>
              <a:rPr lang="en-US" sz="1400" dirty="0">
                <a:solidFill>
                  <a:srgbClr val="C00000"/>
                </a:solidFill>
              </a:rPr>
              <a:t>1 Hz Repetition Rate</a:t>
            </a:r>
          </a:p>
          <a:p>
            <a:pPr marL="285750" indent="-285750">
              <a:buFont typeface="Arial" panose="020B0604020202020204" pitchFamily="34" charset="0"/>
              <a:buChar char="•"/>
            </a:pPr>
            <a:r>
              <a:rPr lang="en-US" sz="1400" dirty="0">
                <a:solidFill>
                  <a:srgbClr val="C00000"/>
                </a:solidFill>
              </a:rPr>
              <a:t>100 </a:t>
            </a:r>
            <a:r>
              <a:rPr lang="en-US" sz="1400" dirty="0" err="1">
                <a:solidFill>
                  <a:srgbClr val="C00000"/>
                </a:solidFill>
              </a:rPr>
              <a:t>ms</a:t>
            </a:r>
            <a:r>
              <a:rPr lang="en-US" sz="1400" dirty="0">
                <a:solidFill>
                  <a:srgbClr val="C00000"/>
                </a:solidFill>
              </a:rPr>
              <a:t> ramp</a:t>
            </a:r>
          </a:p>
          <a:p>
            <a:pPr marL="285750" indent="-285750">
              <a:buFont typeface="Arial" panose="020B0604020202020204" pitchFamily="34" charset="0"/>
              <a:buChar char="•"/>
            </a:pPr>
            <a:r>
              <a:rPr lang="en-US" sz="1400" dirty="0">
                <a:solidFill>
                  <a:srgbClr val="C00000"/>
                </a:solidFill>
              </a:rPr>
              <a:t>28 </a:t>
            </a:r>
            <a:r>
              <a:rPr lang="en-US" sz="1400" dirty="0" err="1">
                <a:solidFill>
                  <a:srgbClr val="C00000"/>
                </a:solidFill>
              </a:rPr>
              <a:t>nC</a:t>
            </a:r>
            <a:r>
              <a:rPr lang="en-US" sz="1400" dirty="0">
                <a:solidFill>
                  <a:srgbClr val="C00000"/>
                </a:solidFill>
              </a:rPr>
              <a:t> per bunch</a:t>
            </a:r>
          </a:p>
        </p:txBody>
      </p:sp>
      <p:sp>
        <p:nvSpPr>
          <p:cNvPr id="28" name="TextBox 27">
            <a:extLst>
              <a:ext uri="{FF2B5EF4-FFF2-40B4-BE49-F238E27FC236}">
                <a16:creationId xmlns:a16="http://schemas.microsoft.com/office/drawing/2014/main" id="{15BD83A9-4FD1-45A5-AB41-770851F7BADE}"/>
              </a:ext>
            </a:extLst>
          </p:cNvPr>
          <p:cNvSpPr txBox="1"/>
          <p:nvPr/>
        </p:nvSpPr>
        <p:spPr>
          <a:xfrm>
            <a:off x="5253257" y="738363"/>
            <a:ext cx="2375907" cy="338554"/>
          </a:xfrm>
          <a:prstGeom prst="rect">
            <a:avLst/>
          </a:prstGeom>
          <a:noFill/>
        </p:spPr>
        <p:txBody>
          <a:bodyPr wrap="none" rtlCol="0">
            <a:spAutoFit/>
          </a:bodyPr>
          <a:lstStyle/>
          <a:p>
            <a:r>
              <a:rPr lang="en-US" sz="1600" dirty="0" err="1">
                <a:solidFill>
                  <a:srgbClr val="00B0F0"/>
                </a:solidFill>
              </a:rPr>
              <a:t>eSR</a:t>
            </a:r>
            <a:r>
              <a:rPr lang="en-US" sz="1600" dirty="0">
                <a:solidFill>
                  <a:srgbClr val="00B0F0"/>
                </a:solidFill>
              </a:rPr>
              <a:t>: electron Storage Ring</a:t>
            </a:r>
          </a:p>
        </p:txBody>
      </p:sp>
      <p:sp>
        <p:nvSpPr>
          <p:cNvPr id="29" name="TextBox 28">
            <a:extLst>
              <a:ext uri="{FF2B5EF4-FFF2-40B4-BE49-F238E27FC236}">
                <a16:creationId xmlns:a16="http://schemas.microsoft.com/office/drawing/2014/main" id="{0243E12A-2642-4CF1-A32A-3600E74C369C}"/>
              </a:ext>
            </a:extLst>
          </p:cNvPr>
          <p:cNvSpPr txBox="1"/>
          <p:nvPr/>
        </p:nvSpPr>
        <p:spPr>
          <a:xfrm>
            <a:off x="5508814" y="1021365"/>
            <a:ext cx="4240699"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rgbClr val="00B0F0"/>
                </a:solidFill>
              </a:rPr>
              <a:t>5 GeV – 18 GeV</a:t>
            </a:r>
          </a:p>
          <a:p>
            <a:pPr marL="285750" indent="-285750">
              <a:buFont typeface="Arial" panose="020B0604020202020204" pitchFamily="34" charset="0"/>
              <a:buChar char="•"/>
            </a:pPr>
            <a:r>
              <a:rPr lang="en-US" sz="1400" dirty="0">
                <a:solidFill>
                  <a:srgbClr val="00B0F0"/>
                </a:solidFill>
              </a:rPr>
              <a:t>2.5 A maximum beam current (10 GeV)</a:t>
            </a:r>
          </a:p>
          <a:p>
            <a:pPr marL="742950" lvl="1" indent="-285750">
              <a:buFont typeface="Arial" panose="020B0604020202020204" pitchFamily="34" charset="0"/>
              <a:buChar char="•"/>
            </a:pPr>
            <a:r>
              <a:rPr lang="en-US" sz="1400" dirty="0">
                <a:solidFill>
                  <a:srgbClr val="00B0F0"/>
                </a:solidFill>
              </a:rPr>
              <a:t>1160 bunches, 28 </a:t>
            </a:r>
            <a:r>
              <a:rPr lang="en-US" sz="1400" dirty="0" err="1">
                <a:solidFill>
                  <a:srgbClr val="00B0F0"/>
                </a:solidFill>
              </a:rPr>
              <a:t>nC</a:t>
            </a:r>
            <a:r>
              <a:rPr lang="en-US" sz="1400" dirty="0">
                <a:solidFill>
                  <a:srgbClr val="00B0F0"/>
                </a:solidFill>
              </a:rPr>
              <a:t> per bunch</a:t>
            </a:r>
          </a:p>
          <a:p>
            <a:pPr marL="285750" indent="-285750">
              <a:buFont typeface="Arial" panose="020B0604020202020204" pitchFamily="34" charset="0"/>
              <a:buChar char="•"/>
            </a:pPr>
            <a:r>
              <a:rPr lang="en-US" sz="1400" dirty="0">
                <a:solidFill>
                  <a:srgbClr val="00B0F0"/>
                </a:solidFill>
              </a:rPr>
              <a:t>Up to 10 MW synchrotron radiation power</a:t>
            </a:r>
          </a:p>
          <a:p>
            <a:pPr marL="285750" indent="-285750">
              <a:buFont typeface="Arial" panose="020B0604020202020204" pitchFamily="34" charset="0"/>
              <a:buChar char="•"/>
            </a:pPr>
            <a:r>
              <a:rPr lang="en-US" sz="1400" dirty="0">
                <a:solidFill>
                  <a:srgbClr val="00B0F0"/>
                </a:solidFill>
              </a:rPr>
              <a:t>Up to 38 MeV loss per turn (18 GeV)</a:t>
            </a:r>
          </a:p>
        </p:txBody>
      </p:sp>
      <p:sp>
        <p:nvSpPr>
          <p:cNvPr id="30" name="TextBox 29">
            <a:extLst>
              <a:ext uri="{FF2B5EF4-FFF2-40B4-BE49-F238E27FC236}">
                <a16:creationId xmlns:a16="http://schemas.microsoft.com/office/drawing/2014/main" id="{4B2E8F9E-1486-4EC1-A4D3-477E150B777F}"/>
              </a:ext>
            </a:extLst>
          </p:cNvPr>
          <p:cNvSpPr txBox="1"/>
          <p:nvPr/>
        </p:nvSpPr>
        <p:spPr>
          <a:xfrm>
            <a:off x="5442064" y="5283551"/>
            <a:ext cx="1212063" cy="338554"/>
          </a:xfrm>
          <a:prstGeom prst="rect">
            <a:avLst/>
          </a:prstGeom>
          <a:noFill/>
        </p:spPr>
        <p:txBody>
          <a:bodyPr wrap="none" rtlCol="0">
            <a:spAutoFit/>
          </a:bodyPr>
          <a:lstStyle/>
          <a:p>
            <a:r>
              <a:rPr lang="en-US" sz="1600" dirty="0">
                <a:solidFill>
                  <a:schemeClr val="accent4">
                    <a:lumMod val="75000"/>
                  </a:schemeClr>
                </a:solidFill>
              </a:rPr>
              <a:t>Hadron Ring</a:t>
            </a:r>
          </a:p>
        </p:txBody>
      </p:sp>
      <p:sp>
        <p:nvSpPr>
          <p:cNvPr id="31" name="TextBox 30">
            <a:extLst>
              <a:ext uri="{FF2B5EF4-FFF2-40B4-BE49-F238E27FC236}">
                <a16:creationId xmlns:a16="http://schemas.microsoft.com/office/drawing/2014/main" id="{B4329385-7A17-448F-9236-726892864471}"/>
              </a:ext>
            </a:extLst>
          </p:cNvPr>
          <p:cNvSpPr txBox="1"/>
          <p:nvPr/>
        </p:nvSpPr>
        <p:spPr>
          <a:xfrm>
            <a:off x="5685392" y="5614647"/>
            <a:ext cx="4240699"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4">
                    <a:lumMod val="75000"/>
                  </a:schemeClr>
                </a:solidFill>
              </a:rPr>
              <a:t>Up to 275 GeV Proton Store Energy</a:t>
            </a:r>
          </a:p>
          <a:p>
            <a:pPr marL="285750" indent="-285750">
              <a:buFont typeface="Arial" panose="020B0604020202020204" pitchFamily="34" charset="0"/>
              <a:buChar char="•"/>
            </a:pPr>
            <a:r>
              <a:rPr lang="en-US" sz="1400" dirty="0">
                <a:solidFill>
                  <a:schemeClr val="accent4">
                    <a:lumMod val="75000"/>
                  </a:schemeClr>
                </a:solidFill>
              </a:rPr>
              <a:t>1 A maximum beam current</a:t>
            </a:r>
          </a:p>
          <a:p>
            <a:pPr marL="742950" lvl="1" indent="-285750">
              <a:buFont typeface="Arial" panose="020B0604020202020204" pitchFamily="34" charset="0"/>
              <a:buChar char="•"/>
            </a:pPr>
            <a:r>
              <a:rPr lang="en-US" sz="1400" dirty="0">
                <a:solidFill>
                  <a:schemeClr val="accent4">
                    <a:lumMod val="75000"/>
                  </a:schemeClr>
                </a:solidFill>
              </a:rPr>
              <a:t>1160 bunches, 11 </a:t>
            </a:r>
            <a:r>
              <a:rPr lang="en-US" sz="1400" dirty="0" err="1">
                <a:solidFill>
                  <a:schemeClr val="accent4">
                    <a:lumMod val="75000"/>
                  </a:schemeClr>
                </a:solidFill>
              </a:rPr>
              <a:t>nC</a:t>
            </a:r>
            <a:r>
              <a:rPr lang="en-US" sz="1400" dirty="0">
                <a:solidFill>
                  <a:schemeClr val="accent4">
                    <a:lumMod val="75000"/>
                  </a:schemeClr>
                </a:solidFill>
              </a:rPr>
              <a:t> per bunch</a:t>
            </a:r>
          </a:p>
        </p:txBody>
      </p:sp>
      <p:sp>
        <p:nvSpPr>
          <p:cNvPr id="32" name="TextBox 31">
            <a:extLst>
              <a:ext uri="{FF2B5EF4-FFF2-40B4-BE49-F238E27FC236}">
                <a16:creationId xmlns:a16="http://schemas.microsoft.com/office/drawing/2014/main" id="{2CE2561F-D9F2-4903-867D-D74F53CCC356}"/>
              </a:ext>
            </a:extLst>
          </p:cNvPr>
          <p:cNvSpPr txBox="1"/>
          <p:nvPr/>
        </p:nvSpPr>
        <p:spPr>
          <a:xfrm>
            <a:off x="87688" y="5289818"/>
            <a:ext cx="1464247" cy="338554"/>
          </a:xfrm>
          <a:prstGeom prst="rect">
            <a:avLst/>
          </a:prstGeom>
          <a:noFill/>
        </p:spPr>
        <p:txBody>
          <a:bodyPr wrap="none" rtlCol="0">
            <a:spAutoFit/>
          </a:bodyPr>
          <a:lstStyle/>
          <a:p>
            <a:r>
              <a:rPr lang="en-US" sz="1600" dirty="0">
                <a:solidFill>
                  <a:schemeClr val="accent2">
                    <a:lumMod val="75000"/>
                  </a:schemeClr>
                </a:solidFill>
              </a:rPr>
              <a:t>IR Crab Cavities</a:t>
            </a:r>
          </a:p>
        </p:txBody>
      </p:sp>
      <p:sp>
        <p:nvSpPr>
          <p:cNvPr id="33" name="TextBox 32">
            <a:extLst>
              <a:ext uri="{FF2B5EF4-FFF2-40B4-BE49-F238E27FC236}">
                <a16:creationId xmlns:a16="http://schemas.microsoft.com/office/drawing/2014/main" id="{E3CFC5C7-63FD-4C94-97F9-0B065312203A}"/>
              </a:ext>
            </a:extLst>
          </p:cNvPr>
          <p:cNvSpPr txBox="1"/>
          <p:nvPr/>
        </p:nvSpPr>
        <p:spPr>
          <a:xfrm>
            <a:off x="331907" y="5615838"/>
            <a:ext cx="4240699"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2">
                    <a:lumMod val="75000"/>
                  </a:schemeClr>
                </a:solidFill>
              </a:rPr>
              <a:t>25 </a:t>
            </a:r>
            <a:r>
              <a:rPr lang="en-US" sz="1400" dirty="0" err="1">
                <a:solidFill>
                  <a:schemeClr val="accent2">
                    <a:lumMod val="75000"/>
                  </a:schemeClr>
                </a:solidFill>
              </a:rPr>
              <a:t>mrad</a:t>
            </a:r>
            <a:r>
              <a:rPr lang="en-US" sz="1400" dirty="0">
                <a:solidFill>
                  <a:schemeClr val="accent2">
                    <a:lumMod val="75000"/>
                  </a:schemeClr>
                </a:solidFill>
              </a:rPr>
              <a:t> crossing angle</a:t>
            </a:r>
          </a:p>
          <a:p>
            <a:pPr marL="285750" indent="-285750">
              <a:buFont typeface="Arial" panose="020B0604020202020204" pitchFamily="34" charset="0"/>
              <a:buChar char="•"/>
            </a:pPr>
            <a:r>
              <a:rPr lang="en-US" sz="1400" dirty="0">
                <a:solidFill>
                  <a:schemeClr val="accent2">
                    <a:lumMod val="75000"/>
                  </a:schemeClr>
                </a:solidFill>
              </a:rPr>
              <a:t>8x Hadron Crab Cavities</a:t>
            </a:r>
          </a:p>
          <a:p>
            <a:pPr marL="285750" indent="-285750">
              <a:buFont typeface="Arial" panose="020B0604020202020204" pitchFamily="34" charset="0"/>
              <a:buChar char="•"/>
            </a:pPr>
            <a:r>
              <a:rPr lang="en-US" sz="1400" dirty="0">
                <a:solidFill>
                  <a:schemeClr val="accent2">
                    <a:lumMod val="75000"/>
                  </a:schemeClr>
                </a:solidFill>
              </a:rPr>
              <a:t>6x electron Crab Cavities</a:t>
            </a:r>
          </a:p>
        </p:txBody>
      </p:sp>
      <p:sp>
        <p:nvSpPr>
          <p:cNvPr id="36" name="TextBox 35">
            <a:extLst>
              <a:ext uri="{FF2B5EF4-FFF2-40B4-BE49-F238E27FC236}">
                <a16:creationId xmlns:a16="http://schemas.microsoft.com/office/drawing/2014/main" id="{718DB25C-651D-4D6E-8E65-71497AEED92B}"/>
              </a:ext>
            </a:extLst>
          </p:cNvPr>
          <p:cNvSpPr txBox="1"/>
          <p:nvPr/>
        </p:nvSpPr>
        <p:spPr>
          <a:xfrm>
            <a:off x="4220891" y="3007631"/>
            <a:ext cx="2064732" cy="338554"/>
          </a:xfrm>
          <a:prstGeom prst="rect">
            <a:avLst/>
          </a:prstGeom>
          <a:noFill/>
        </p:spPr>
        <p:txBody>
          <a:bodyPr wrap="none" rtlCol="0">
            <a:spAutoFit/>
          </a:bodyPr>
          <a:lstStyle/>
          <a:p>
            <a:r>
              <a:rPr lang="en-US" sz="1600" dirty="0">
                <a:solidFill>
                  <a:srgbClr val="7030A0"/>
                </a:solidFill>
              </a:rPr>
              <a:t>Strong Hadron Cooling</a:t>
            </a:r>
          </a:p>
        </p:txBody>
      </p:sp>
      <p:sp>
        <p:nvSpPr>
          <p:cNvPr id="37" name="TextBox 36">
            <a:extLst>
              <a:ext uri="{FF2B5EF4-FFF2-40B4-BE49-F238E27FC236}">
                <a16:creationId xmlns:a16="http://schemas.microsoft.com/office/drawing/2014/main" id="{FCA3F515-1E67-4A6B-9557-DAEF6B503209}"/>
              </a:ext>
            </a:extLst>
          </p:cNvPr>
          <p:cNvSpPr txBox="1"/>
          <p:nvPr/>
        </p:nvSpPr>
        <p:spPr>
          <a:xfrm>
            <a:off x="4464219" y="3338727"/>
            <a:ext cx="4240699"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rgbClr val="7030A0"/>
                </a:solidFill>
              </a:rPr>
              <a:t>ERL, Single Pass Up/Down</a:t>
            </a:r>
          </a:p>
          <a:p>
            <a:pPr marL="285750" indent="-285750">
              <a:buFont typeface="Arial" panose="020B0604020202020204" pitchFamily="34" charset="0"/>
              <a:buChar char="•"/>
            </a:pPr>
            <a:r>
              <a:rPr lang="en-US" sz="1400" dirty="0">
                <a:solidFill>
                  <a:srgbClr val="7030A0"/>
                </a:solidFill>
              </a:rPr>
              <a:t>150 MeV, 100 mA</a:t>
            </a:r>
          </a:p>
        </p:txBody>
      </p:sp>
    </p:spTree>
    <p:extLst>
      <p:ext uri="{BB962C8B-B14F-4D97-AF65-F5344CB8AC3E}">
        <p14:creationId xmlns:p14="http://schemas.microsoft.com/office/powerpoint/2010/main" val="26985106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1325563"/>
          </a:xfrm>
        </p:spPr>
        <p:txBody>
          <a:bodyPr/>
          <a:lstStyle/>
          <a:p>
            <a:pPr algn="ctr"/>
            <a:r>
              <a:rPr lang="en-US" dirty="0">
                <a:latin typeface="Calibri"/>
              </a:rPr>
              <a:t>Strong Hadron Cooling </a:t>
            </a:r>
            <a:br>
              <a:rPr lang="en-US" dirty="0">
                <a:latin typeface="Calibri"/>
              </a:rPr>
            </a:br>
            <a:r>
              <a:rPr lang="en-US" dirty="0">
                <a:latin typeface="Calibri"/>
              </a:rPr>
              <a:t>for High Luminosity</a:t>
            </a:r>
            <a:endParaRPr lang="en-US" dirty="0"/>
          </a:p>
        </p:txBody>
      </p:sp>
      <p:sp>
        <p:nvSpPr>
          <p:cNvPr id="3" name="Content Placeholder 2"/>
          <p:cNvSpPr>
            <a:spLocks noGrp="1"/>
          </p:cNvSpPr>
          <p:nvPr>
            <p:ph idx="1"/>
          </p:nvPr>
        </p:nvSpPr>
        <p:spPr>
          <a:xfrm>
            <a:off x="183978" y="1396804"/>
            <a:ext cx="8776044" cy="2793231"/>
          </a:xfrm>
          <a:solidFill>
            <a:schemeClr val="bg1"/>
          </a:solidFill>
        </p:spPr>
        <p:txBody>
          <a:bodyPr>
            <a:noAutofit/>
          </a:bodyPr>
          <a:lstStyle/>
          <a:p>
            <a:pPr marL="0" indent="0" algn="ctr">
              <a:lnSpc>
                <a:spcPct val="100000"/>
              </a:lnSpc>
              <a:buClr>
                <a:srgbClr val="30519D"/>
              </a:buClr>
              <a:buNone/>
            </a:pPr>
            <a:r>
              <a:rPr lang="en-US" sz="1800" u="sng" dirty="0">
                <a:latin typeface="Arial" panose="020B0604020202020204" pitchFamily="34" charset="0"/>
                <a:cs typeface="Arial" panose="020B0604020202020204" pitchFamily="34" charset="0"/>
              </a:rPr>
              <a:t>Design based on Coherent Electron Cooling with Micro-bunched amplification</a:t>
            </a: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a:lnSpc>
                <a:spcPct val="100000"/>
              </a:lnSpc>
              <a:buClr>
                <a:srgbClr val="30519D"/>
              </a:buClr>
              <a:buFont typeface="Wingdings" pitchFamily="2" charset="2"/>
              <a:buChar char="§"/>
            </a:pPr>
            <a:endParaRPr lang="en-US" sz="1800" dirty="0">
              <a:latin typeface="Arial" panose="020B0604020202020204" pitchFamily="34" charset="0"/>
              <a:cs typeface="Arial" panose="020B0604020202020204" pitchFamily="34" charset="0"/>
            </a:endParaRPr>
          </a:p>
          <a:p>
            <a:pPr marL="0" indent="0">
              <a:lnSpc>
                <a:spcPct val="100000"/>
              </a:lnSpc>
              <a:buClr>
                <a:srgbClr val="30519D"/>
              </a:buClr>
              <a:buNone/>
            </a:pPr>
            <a:endParaRPr lang="en-US" sz="1800" dirty="0">
              <a:latin typeface="Arial" panose="020B0604020202020204" pitchFamily="34" charset="0"/>
              <a:cs typeface="Arial" panose="020B0604020202020204" pitchFamily="34" charset="0"/>
            </a:endParaRPr>
          </a:p>
          <a:p>
            <a:pPr marL="0" indent="0">
              <a:lnSpc>
                <a:spcPct val="100000"/>
              </a:lnSpc>
              <a:buClr>
                <a:srgbClr val="30519D"/>
              </a:buClr>
              <a:buNone/>
            </a:pPr>
            <a:endParaRPr lang="en-US" sz="1800" dirty="0">
              <a:latin typeface="Arial" panose="020B0604020202020204" pitchFamily="34" charset="0"/>
              <a:cs typeface="Arial" panose="020B0604020202020204" pitchFamily="34" charset="0"/>
            </a:endParaRPr>
          </a:p>
        </p:txBody>
      </p:sp>
      <p:pic>
        <p:nvPicPr>
          <p:cNvPr id="18" name="Picture 17" descr="A screenshot of a cell phone&#10;&#10;Description automatically generated">
            <a:extLst>
              <a:ext uri="{FF2B5EF4-FFF2-40B4-BE49-F238E27FC236}">
                <a16:creationId xmlns:a16="http://schemas.microsoft.com/office/drawing/2014/main" id="{C6673428-3187-444C-A25C-A4E5385C09DD}"/>
              </a:ext>
            </a:extLst>
          </p:cNvPr>
          <p:cNvPicPr>
            <a:picLocks noChangeAspect="1"/>
          </p:cNvPicPr>
          <p:nvPr/>
        </p:nvPicPr>
        <p:blipFill rotWithShape="1">
          <a:blip r:embed="rId2"/>
          <a:srcRect l="11398"/>
          <a:stretch/>
        </p:blipFill>
        <p:spPr>
          <a:xfrm>
            <a:off x="346484" y="1770537"/>
            <a:ext cx="8647271" cy="2323637"/>
          </a:xfrm>
          <a:prstGeom prst="rect">
            <a:avLst/>
          </a:prstGeom>
        </p:spPr>
      </p:pic>
      <p:sp>
        <p:nvSpPr>
          <p:cNvPr id="4" name="Slide Number Placeholder 3">
            <a:extLst>
              <a:ext uri="{FF2B5EF4-FFF2-40B4-BE49-F238E27FC236}">
                <a16:creationId xmlns:a16="http://schemas.microsoft.com/office/drawing/2014/main" id="{F7A9A0F8-CBFB-4647-B377-12628B6A3C58}"/>
              </a:ext>
            </a:extLst>
          </p:cNvPr>
          <p:cNvSpPr>
            <a:spLocks noGrp="1"/>
          </p:cNvSpPr>
          <p:nvPr>
            <p:ph type="sldNum" sz="quarter" idx="12"/>
          </p:nvPr>
        </p:nvSpPr>
        <p:spPr/>
        <p:txBody>
          <a:bodyPr/>
          <a:lstStyle/>
          <a:p>
            <a:fld id="{893C5830-40F3-F04E-B2E3-10E6672BA8FF}" type="slidenum">
              <a:rPr lang="en-US" smtClean="0"/>
              <a:t>24</a:t>
            </a:fld>
            <a:endParaRPr lang="en-US" dirty="0"/>
          </a:p>
        </p:txBody>
      </p:sp>
      <p:sp>
        <p:nvSpPr>
          <p:cNvPr id="5" name="Rectangle 4">
            <a:extLst>
              <a:ext uri="{FF2B5EF4-FFF2-40B4-BE49-F238E27FC236}">
                <a16:creationId xmlns:a16="http://schemas.microsoft.com/office/drawing/2014/main" id="{E32D2E4E-8187-0C49-BDDF-AFAAB5C22273}"/>
              </a:ext>
            </a:extLst>
          </p:cNvPr>
          <p:cNvSpPr/>
          <p:nvPr/>
        </p:nvSpPr>
        <p:spPr>
          <a:xfrm>
            <a:off x="491924" y="4330681"/>
            <a:ext cx="8468098" cy="2031325"/>
          </a:xfrm>
          <a:prstGeom prst="rect">
            <a:avLst/>
          </a:prstGeom>
          <a:solidFill>
            <a:srgbClr val="FFB200"/>
          </a:solidFill>
        </p:spPr>
        <p:txBody>
          <a:bodyPr wrap="square">
            <a:spAutoFit/>
          </a:bodyPr>
          <a:lstStyle/>
          <a:p>
            <a:pPr marL="285750" indent="-285750">
              <a:lnSpc>
                <a:spcPct val="100000"/>
              </a:lnSpc>
              <a:buClr>
                <a:srgbClr val="30519D"/>
              </a:buClr>
              <a:buFont typeface="Wingdings" pitchFamily="2" charset="2"/>
              <a:buChar char="§"/>
            </a:pPr>
            <a:r>
              <a:rPr lang="en-US" dirty="0">
                <a:latin typeface="Arial" panose="020B0604020202020204" pitchFamily="34" charset="0"/>
                <a:cs typeface="Arial" panose="020B0604020202020204" pitchFamily="34" charset="0"/>
              </a:rPr>
              <a:t>150 MeV electron accelerator utilizing: 120 mA injector, ERL consisting of five 591 MHz and three 1773 MHz SRF cavities; beam transfer lines, 2K cryogenics system for ERL. </a:t>
            </a:r>
          </a:p>
          <a:p>
            <a:pPr marL="285750" indent="-285750">
              <a:buClr>
                <a:srgbClr val="30519D"/>
              </a:buClr>
              <a:buFont typeface="Wingdings" pitchFamily="2" charset="2"/>
              <a:buChar char="§"/>
            </a:pPr>
            <a:r>
              <a:rPr lang="en-US" altLang="zh-CN" dirty="0">
                <a:latin typeface="Arial" panose="020B0604020202020204" pitchFamily="34" charset="0"/>
                <a:cs typeface="Arial" panose="020B0604020202020204" pitchFamily="34" charset="0"/>
              </a:rPr>
              <a:t>H</a:t>
            </a:r>
            <a:r>
              <a:rPr lang="en-US" dirty="0">
                <a:latin typeface="Arial" panose="020B0604020202020204" pitchFamily="34" charset="0"/>
                <a:cs typeface="Arial" panose="020B0604020202020204" pitchFamily="34" charset="0"/>
              </a:rPr>
              <a:t>adron chicane for pathlength and R5</a:t>
            </a:r>
            <a:r>
              <a:rPr lang="en-US" altLang="zh-CN" dirty="0">
                <a:latin typeface="Arial" panose="020B0604020202020204" pitchFamily="34" charset="0"/>
                <a:cs typeface="Arial" panose="020B0604020202020204" pitchFamily="34" charset="0"/>
              </a:rPr>
              <a:t>6</a:t>
            </a:r>
            <a:r>
              <a:rPr lang="en-US" dirty="0">
                <a:latin typeface="Arial" panose="020B0604020202020204" pitchFamily="34" charset="0"/>
                <a:cs typeface="Arial" panose="020B0604020202020204" pitchFamily="34" charset="0"/>
              </a:rPr>
              <a:t> adjustment using displaced SC </a:t>
            </a:r>
            <a:r>
              <a:rPr lang="en-US" altLang="zh-CN" dirty="0">
                <a:latin typeface="Arial" panose="020B0604020202020204" pitchFamily="34" charset="0"/>
                <a:cs typeface="Arial" panose="020B0604020202020204" pitchFamily="34" charset="0"/>
              </a:rPr>
              <a:t>dipole</a:t>
            </a:r>
            <a:r>
              <a:rPr lang="en-US" dirty="0">
                <a:latin typeface="Arial" panose="020B0604020202020204" pitchFamily="34" charset="0"/>
                <a:cs typeface="Arial" panose="020B0604020202020204" pitchFamily="34" charset="0"/>
              </a:rPr>
              <a:t> magnets at I</a:t>
            </a:r>
            <a:r>
              <a:rPr lang="en-US" altLang="zh-CN" dirty="0">
                <a:latin typeface="Arial" panose="020B0604020202020204" pitchFamily="34" charset="0"/>
                <a:cs typeface="Arial" panose="020B0604020202020204" pitchFamily="34" charset="0"/>
              </a:rPr>
              <a:t>R</a:t>
            </a:r>
            <a:r>
              <a:rPr lang="en-US" dirty="0">
                <a:latin typeface="Arial" panose="020B0604020202020204" pitchFamily="34" charset="0"/>
                <a:cs typeface="Arial" panose="020B0604020202020204" pitchFamily="34" charset="0"/>
              </a:rPr>
              <a:t>2 straight section.</a:t>
            </a:r>
          </a:p>
          <a:p>
            <a:pPr marL="285750" indent="-285750">
              <a:lnSpc>
                <a:spcPct val="100000"/>
              </a:lnSpc>
              <a:buClr>
                <a:srgbClr val="30519D"/>
              </a:buClr>
              <a:buFont typeface="Wingdings" pitchFamily="2" charset="2"/>
              <a:buChar char="§"/>
            </a:pPr>
            <a:r>
              <a:rPr lang="en-US" dirty="0">
                <a:latin typeface="Arial" panose="020B0604020202020204" pitchFamily="34" charset="0"/>
                <a:cs typeface="Arial" panose="020B0604020202020204" pitchFamily="34" charset="0"/>
              </a:rPr>
              <a:t>Two-stage amplification section uses three chicanes and two </a:t>
            </a:r>
            <a:r>
              <a:rPr lang="en-US" dirty="0" err="1">
                <a:latin typeface="Symbol" pitchFamily="2" charset="2"/>
                <a:cs typeface="Arial" panose="020B0604020202020204" pitchFamily="34" charset="0"/>
              </a:rPr>
              <a:t>l</a:t>
            </a:r>
            <a:r>
              <a:rPr lang="en-US" baseline="-25000" dirty="0" err="1">
                <a:latin typeface="Arial" panose="020B0604020202020204" pitchFamily="34" charset="0"/>
                <a:cs typeface="Arial" panose="020B0604020202020204" pitchFamily="34" charset="0"/>
              </a:rPr>
              <a:t>p</a:t>
            </a:r>
            <a:r>
              <a:rPr lang="en-US" dirty="0">
                <a:latin typeface="Arial" panose="020B0604020202020204" pitchFamily="34" charset="0"/>
                <a:cs typeface="Arial" panose="020B0604020202020204" pitchFamily="34" charset="0"/>
              </a:rPr>
              <a:t>/4 drifts</a:t>
            </a:r>
          </a:p>
          <a:p>
            <a:pPr marL="285750" indent="-285750">
              <a:lnSpc>
                <a:spcPct val="100000"/>
              </a:lnSpc>
              <a:buClr>
                <a:srgbClr val="30519D"/>
              </a:buClr>
              <a:buFont typeface="Wingdings" pitchFamily="2" charset="2"/>
              <a:buChar char="§"/>
            </a:pPr>
            <a:r>
              <a:rPr lang="en-US" dirty="0">
                <a:latin typeface="Arial" panose="020B0604020202020204" pitchFamily="34" charset="0"/>
                <a:cs typeface="Arial" panose="020B0604020202020204" pitchFamily="34" charset="0"/>
              </a:rPr>
              <a:t>Modulator and kicker section common for both hadron and electron beams</a:t>
            </a:r>
          </a:p>
        </p:txBody>
      </p:sp>
      <p:sp>
        <p:nvSpPr>
          <p:cNvPr id="7" name="TextBox 6">
            <a:extLst>
              <a:ext uri="{FF2B5EF4-FFF2-40B4-BE49-F238E27FC236}">
                <a16:creationId xmlns:a16="http://schemas.microsoft.com/office/drawing/2014/main" id="{631DE7A8-1835-3047-BB74-D0F8ADBD2368}"/>
              </a:ext>
            </a:extLst>
          </p:cNvPr>
          <p:cNvSpPr txBox="1"/>
          <p:nvPr/>
        </p:nvSpPr>
        <p:spPr>
          <a:xfrm>
            <a:off x="346484" y="6427592"/>
            <a:ext cx="1989647"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a:t>
            </a:r>
            <a:r>
              <a:rPr lang="en-US" sz="1600" dirty="0" err="1">
                <a:latin typeface="Book Antiqua" panose="02040602050305030304" pitchFamily="18" charset="0"/>
                <a:cs typeface="Apple Chancery" panose="03020702040506060504" pitchFamily="66" charset="-79"/>
              </a:rPr>
              <a:t>Erdong</a:t>
            </a:r>
            <a:r>
              <a:rPr lang="en-US" sz="1600" dirty="0">
                <a:latin typeface="Book Antiqua" panose="02040602050305030304" pitchFamily="18" charset="0"/>
                <a:cs typeface="Apple Chancery" panose="03020702040506060504" pitchFamily="66" charset="-79"/>
              </a:rPr>
              <a:t> Wang</a:t>
            </a:r>
          </a:p>
        </p:txBody>
      </p:sp>
    </p:spTree>
    <p:extLst>
      <p:ext uri="{BB962C8B-B14F-4D97-AF65-F5344CB8AC3E}">
        <p14:creationId xmlns:p14="http://schemas.microsoft.com/office/powerpoint/2010/main" val="35395836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195" y="147983"/>
            <a:ext cx="7886700" cy="673120"/>
          </a:xfrm>
        </p:spPr>
        <p:txBody>
          <a:bodyPr>
            <a:normAutofit fontScale="90000"/>
          </a:bodyPr>
          <a:lstStyle/>
          <a:p>
            <a:r>
              <a:rPr lang="en-US" dirty="0"/>
              <a:t>Crabbing Systems</a:t>
            </a:r>
          </a:p>
        </p:txBody>
      </p:sp>
      <p:sp>
        <p:nvSpPr>
          <p:cNvPr id="4" name="Slide Number Placeholder 3"/>
          <p:cNvSpPr>
            <a:spLocks noGrp="1"/>
          </p:cNvSpPr>
          <p:nvPr>
            <p:ph type="sldNum" sz="quarter" idx="12"/>
          </p:nvPr>
        </p:nvSpPr>
        <p:spPr/>
        <p:txBody>
          <a:bodyPr/>
          <a:lstStyle/>
          <a:p>
            <a:fld id="{893C5830-40F3-F04E-B2E3-10E6672BA8FF}" type="slidenum">
              <a:rPr lang="en-US" smtClean="0"/>
              <a:pPr/>
              <a:t>25</a:t>
            </a:fld>
            <a:endParaRPr lang="en-US"/>
          </a:p>
        </p:txBody>
      </p:sp>
      <p:pic>
        <p:nvPicPr>
          <p:cNvPr id="5" name="Picture 4" descr="JL0098666 11AUG2020 A.JPG"/>
          <p:cNvPicPr>
            <a:picLocks noChangeAspect="1"/>
          </p:cNvPicPr>
          <p:nvPr/>
        </p:nvPicPr>
        <p:blipFill>
          <a:blip r:embed="rId2"/>
          <a:stretch>
            <a:fillRect/>
          </a:stretch>
        </p:blipFill>
        <p:spPr>
          <a:xfrm>
            <a:off x="6257327" y="2645137"/>
            <a:ext cx="2865432" cy="2868944"/>
          </a:xfrm>
          <a:prstGeom prst="rect">
            <a:avLst/>
          </a:prstGeom>
        </p:spPr>
      </p:pic>
      <p:grpSp>
        <p:nvGrpSpPr>
          <p:cNvPr id="6" name="Group 5">
            <a:extLst>
              <a:ext uri="{FF2B5EF4-FFF2-40B4-BE49-F238E27FC236}">
                <a16:creationId xmlns:a16="http://schemas.microsoft.com/office/drawing/2014/main" id="{CBF0897C-AE94-4651-98C8-50D6F895928F}"/>
              </a:ext>
            </a:extLst>
          </p:cNvPr>
          <p:cNvGrpSpPr>
            <a:grpSpLocks noChangeAspect="1"/>
          </p:cNvGrpSpPr>
          <p:nvPr/>
        </p:nvGrpSpPr>
        <p:grpSpPr>
          <a:xfrm>
            <a:off x="361802" y="3366034"/>
            <a:ext cx="2540311" cy="2665318"/>
            <a:chOff x="5114784" y="3256051"/>
            <a:chExt cx="1812969" cy="1902184"/>
          </a:xfrm>
        </p:grpSpPr>
        <p:pic>
          <p:nvPicPr>
            <p:cNvPr id="7" name="Picture 6">
              <a:extLst>
                <a:ext uri="{FF2B5EF4-FFF2-40B4-BE49-F238E27FC236}">
                  <a16:creationId xmlns:a16="http://schemas.microsoft.com/office/drawing/2014/main" id="{9BDDDED3-DBAE-417F-A219-2A7809527521}"/>
                </a:ext>
              </a:extLst>
            </p:cNvPr>
            <p:cNvPicPr>
              <a:picLocks noChangeAspect="1"/>
            </p:cNvPicPr>
            <p:nvPr/>
          </p:nvPicPr>
          <p:blipFill>
            <a:blip r:embed="rId3"/>
            <a:stretch>
              <a:fillRect/>
            </a:stretch>
          </p:blipFill>
          <p:spPr>
            <a:xfrm>
              <a:off x="5114784" y="3256051"/>
              <a:ext cx="1812969" cy="1902184"/>
            </a:xfrm>
            <a:prstGeom prst="rect">
              <a:avLst/>
            </a:prstGeom>
          </p:spPr>
        </p:pic>
        <p:sp>
          <p:nvSpPr>
            <p:cNvPr id="8" name="TextBox 7">
              <a:extLst>
                <a:ext uri="{FF2B5EF4-FFF2-40B4-BE49-F238E27FC236}">
                  <a16:creationId xmlns:a16="http://schemas.microsoft.com/office/drawing/2014/main" id="{F329C864-518F-4D17-BD19-BD5FE68ECC25}"/>
                </a:ext>
              </a:extLst>
            </p:cNvPr>
            <p:cNvSpPr txBox="1"/>
            <p:nvPr/>
          </p:nvSpPr>
          <p:spPr>
            <a:xfrm>
              <a:off x="5114784" y="4887913"/>
              <a:ext cx="1448272" cy="197689"/>
            </a:xfrm>
            <a:prstGeom prst="rect">
              <a:avLst/>
            </a:prstGeom>
            <a:noFill/>
          </p:spPr>
          <p:txBody>
            <a:bodyPr wrap="square" rtlCol="0">
              <a:spAutoFit/>
            </a:bodyPr>
            <a:lstStyle/>
            <a:p>
              <a:pPr algn="ctr"/>
              <a:r>
                <a:rPr lang="en-US" altLang="zh-CN" sz="1200" dirty="0"/>
                <a:t>DQW 394 MHz crab cavity</a:t>
              </a:r>
              <a:endParaRPr lang="en-US" sz="1200" dirty="0"/>
            </a:p>
          </p:txBody>
        </p:sp>
      </p:grpSp>
      <p:sp>
        <p:nvSpPr>
          <p:cNvPr id="9" name="TextBox 8">
            <a:extLst>
              <a:ext uri="{FF2B5EF4-FFF2-40B4-BE49-F238E27FC236}">
                <a16:creationId xmlns:a16="http://schemas.microsoft.com/office/drawing/2014/main" id="{F329C864-518F-4D17-BD19-BD5FE68ECC25}"/>
              </a:ext>
            </a:extLst>
          </p:cNvPr>
          <p:cNvSpPr txBox="1"/>
          <p:nvPr/>
        </p:nvSpPr>
        <p:spPr>
          <a:xfrm>
            <a:off x="6560207" y="5514081"/>
            <a:ext cx="2321485" cy="276999"/>
          </a:xfrm>
          <a:prstGeom prst="rect">
            <a:avLst/>
          </a:prstGeom>
          <a:noFill/>
        </p:spPr>
        <p:txBody>
          <a:bodyPr wrap="square" rtlCol="0">
            <a:spAutoFit/>
          </a:bodyPr>
          <a:lstStyle/>
          <a:p>
            <a:pPr algn="ctr"/>
            <a:r>
              <a:rPr lang="en-US" altLang="zh-CN" sz="1200" dirty="0"/>
              <a:t>RFD 197 MHz crab cavity</a:t>
            </a:r>
            <a:endParaRPr lang="en-US" sz="1200" dirty="0"/>
          </a:p>
        </p:txBody>
      </p:sp>
      <p:pic>
        <p:nvPicPr>
          <p:cNvPr id="10" name="Picture 2" descr="C:\Users\qiowu\Google Drive\Work Related\CrabWriting\pCDR\RF\cavityports.png">
            <a:extLst>
              <a:ext uri="{FF2B5EF4-FFF2-40B4-BE49-F238E27FC236}">
                <a16:creationId xmlns:a16="http://schemas.microsoft.com/office/drawing/2014/main" id="{8DECEC81-D8DB-47F2-9BE3-DA5EC3FD96B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858" y="1003746"/>
            <a:ext cx="3332591" cy="228419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4AF7760B-AF81-4B53-8811-1ABA3B45A5D7}"/>
              </a:ext>
            </a:extLst>
          </p:cNvPr>
          <p:cNvSpPr txBox="1"/>
          <p:nvPr/>
        </p:nvSpPr>
        <p:spPr>
          <a:xfrm>
            <a:off x="56475" y="6031349"/>
            <a:ext cx="4074464" cy="523220"/>
          </a:xfrm>
          <a:prstGeom prst="rect">
            <a:avLst/>
          </a:prstGeom>
          <a:solidFill>
            <a:schemeClr val="bg2"/>
          </a:solidFill>
        </p:spPr>
        <p:txBody>
          <a:bodyPr wrap="square" rtlCol="0">
            <a:spAutoFit/>
          </a:bodyPr>
          <a:lstStyle/>
          <a:p>
            <a:r>
              <a:rPr lang="en-US" sz="1400" i="1" dirty="0"/>
              <a:t>Courtesy: Qiong Wu, Silvia </a:t>
            </a:r>
            <a:r>
              <a:rPr lang="en-US" sz="1400" i="1" dirty="0" err="1"/>
              <a:t>Verdú</a:t>
            </a:r>
            <a:r>
              <a:rPr lang="en-US" sz="1400" i="1" dirty="0"/>
              <a:t>-Andrés, Doug Holmes, </a:t>
            </a:r>
            <a:r>
              <a:rPr lang="en-US" sz="1400" i="1" dirty="0" err="1"/>
              <a:t>Binping</a:t>
            </a:r>
            <a:r>
              <a:rPr lang="en-US" sz="1400" i="1" dirty="0"/>
              <a:t>  Xiao</a:t>
            </a:r>
          </a:p>
        </p:txBody>
      </p:sp>
      <p:sp>
        <p:nvSpPr>
          <p:cNvPr id="12" name="TextBox 11">
            <a:extLst>
              <a:ext uri="{FF2B5EF4-FFF2-40B4-BE49-F238E27FC236}">
                <a16:creationId xmlns:a16="http://schemas.microsoft.com/office/drawing/2014/main" id="{4AF7760B-AF81-4B53-8811-1ABA3B45A5D7}"/>
              </a:ext>
            </a:extLst>
          </p:cNvPr>
          <p:cNvSpPr txBox="1"/>
          <p:nvPr/>
        </p:nvSpPr>
        <p:spPr>
          <a:xfrm>
            <a:off x="5069536" y="5838786"/>
            <a:ext cx="4074464" cy="523220"/>
          </a:xfrm>
          <a:prstGeom prst="rect">
            <a:avLst/>
          </a:prstGeom>
          <a:solidFill>
            <a:schemeClr val="bg2"/>
          </a:solidFill>
        </p:spPr>
        <p:txBody>
          <a:bodyPr wrap="square" rtlCol="0">
            <a:spAutoFit/>
          </a:bodyPr>
          <a:lstStyle/>
          <a:p>
            <a:r>
              <a:rPr lang="en-US" sz="1400" i="1" dirty="0"/>
              <a:t>Courtesy: </a:t>
            </a:r>
            <a:r>
              <a:rPr lang="en-US" sz="1400" i="1" dirty="0" err="1"/>
              <a:t>Suba</a:t>
            </a:r>
            <a:r>
              <a:rPr lang="en-US" sz="1400" i="1" dirty="0"/>
              <a:t> </a:t>
            </a:r>
            <a:r>
              <a:rPr lang="en-US" sz="1400" i="1" dirty="0" err="1"/>
              <a:t>Da</a:t>
            </a:r>
            <a:r>
              <a:rPr lang="en-US" sz="1400" i="1" dirty="0"/>
              <a:t> Silva, </a:t>
            </a:r>
            <a:r>
              <a:rPr lang="en-US" sz="1400" i="1" dirty="0" err="1"/>
              <a:t>HyeKyoung</a:t>
            </a:r>
            <a:r>
              <a:rPr lang="en-US" sz="1400" i="1" dirty="0"/>
              <a:t> Park, Jean </a:t>
            </a:r>
            <a:r>
              <a:rPr lang="en-US" sz="1400" i="1" dirty="0" err="1"/>
              <a:t>Delayen</a:t>
            </a:r>
            <a:r>
              <a:rPr lang="en-US" sz="1400" i="1" dirty="0"/>
              <a:t>, ODU, Jim Henry </a:t>
            </a:r>
            <a:r>
              <a:rPr lang="en-US" sz="1400" i="1" dirty="0" err="1"/>
              <a:t>Jlab</a:t>
            </a:r>
            <a:r>
              <a:rPr lang="en-US" sz="1400" i="1" dirty="0"/>
              <a:t>.</a:t>
            </a:r>
          </a:p>
        </p:txBody>
      </p:sp>
      <p:pic>
        <p:nvPicPr>
          <p:cNvPr id="13" name="Picture 12">
            <a:extLst>
              <a:ext uri="{FF2B5EF4-FFF2-40B4-BE49-F238E27FC236}">
                <a16:creationId xmlns:a16="http://schemas.microsoft.com/office/drawing/2014/main" id="{84C81D2A-0985-0B40-A2D8-B8C48014C579}"/>
              </a:ext>
            </a:extLst>
          </p:cNvPr>
          <p:cNvPicPr>
            <a:picLocks noChangeAspect="1"/>
          </p:cNvPicPr>
          <p:nvPr/>
        </p:nvPicPr>
        <p:blipFill>
          <a:blip r:embed="rId5"/>
          <a:stretch>
            <a:fillRect/>
          </a:stretch>
        </p:blipFill>
        <p:spPr>
          <a:xfrm>
            <a:off x="3047730" y="4049871"/>
            <a:ext cx="3209597" cy="761934"/>
          </a:xfrm>
          <a:prstGeom prst="rect">
            <a:avLst/>
          </a:prstGeom>
        </p:spPr>
      </p:pic>
      <p:grpSp>
        <p:nvGrpSpPr>
          <p:cNvPr id="20" name="Group 19"/>
          <p:cNvGrpSpPr>
            <a:grpSpLocks noChangeAspect="1"/>
          </p:cNvGrpSpPr>
          <p:nvPr/>
        </p:nvGrpSpPr>
        <p:grpSpPr>
          <a:xfrm>
            <a:off x="6222291" y="662624"/>
            <a:ext cx="2583794" cy="2191339"/>
            <a:chOff x="7135248" y="1588324"/>
            <a:chExt cx="4715889" cy="3999588"/>
          </a:xfrm>
        </p:grpSpPr>
        <p:pic>
          <p:nvPicPr>
            <p:cNvPr id="14" name="Picture 13">
              <a:extLst>
                <a:ext uri="{FF2B5EF4-FFF2-40B4-BE49-F238E27FC236}">
                  <a16:creationId xmlns:a16="http://schemas.microsoft.com/office/drawing/2014/main" id="{861E5D53-B65D-4410-86C8-61B755885B4D}"/>
                </a:ext>
              </a:extLst>
            </p:cNvPr>
            <p:cNvPicPr>
              <a:picLocks noChangeAspect="1"/>
            </p:cNvPicPr>
            <p:nvPr/>
          </p:nvPicPr>
          <p:blipFill rotWithShape="1">
            <a:blip r:embed="rId6"/>
            <a:srcRect l="3992" t="4418" r="5934" b="7881"/>
            <a:stretch/>
          </p:blipFill>
          <p:spPr>
            <a:xfrm>
              <a:off x="7135248" y="1940224"/>
              <a:ext cx="4715889" cy="3383320"/>
            </a:xfrm>
            <a:prstGeom prst="rect">
              <a:avLst/>
            </a:prstGeom>
          </p:spPr>
        </p:pic>
        <p:grpSp>
          <p:nvGrpSpPr>
            <p:cNvPr id="15" name="Group 14">
              <a:extLst>
                <a:ext uri="{FF2B5EF4-FFF2-40B4-BE49-F238E27FC236}">
                  <a16:creationId xmlns:a16="http://schemas.microsoft.com/office/drawing/2014/main" id="{AFFFFE1F-F647-4AE3-BEC2-5268B3E85C80}"/>
                </a:ext>
              </a:extLst>
            </p:cNvPr>
            <p:cNvGrpSpPr/>
            <p:nvPr/>
          </p:nvGrpSpPr>
          <p:grpSpPr>
            <a:xfrm>
              <a:off x="9025008" y="1588324"/>
              <a:ext cx="2826129" cy="3999588"/>
              <a:chOff x="4810652" y="1101282"/>
              <a:chExt cx="2826129" cy="3999588"/>
            </a:xfrm>
          </p:grpSpPr>
          <p:cxnSp>
            <p:nvCxnSpPr>
              <p:cNvPr id="16" name="Straight Arrow Connector 15">
                <a:extLst>
                  <a:ext uri="{FF2B5EF4-FFF2-40B4-BE49-F238E27FC236}">
                    <a16:creationId xmlns:a16="http://schemas.microsoft.com/office/drawing/2014/main" id="{E3FA6DFC-1B05-44EB-9B0D-ED2BDEABED8E}"/>
                  </a:ext>
                </a:extLst>
              </p:cNvPr>
              <p:cNvCxnSpPr>
                <a:cxnSpLocks/>
              </p:cNvCxnSpPr>
              <p:nvPr/>
            </p:nvCxnSpPr>
            <p:spPr>
              <a:xfrm flipH="1" flipV="1">
                <a:off x="6414584" y="1203648"/>
                <a:ext cx="1216509" cy="1750365"/>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A5E8E01-6978-4F37-9668-1688BB6DC267}"/>
                  </a:ext>
                </a:extLst>
              </p:cNvPr>
              <p:cNvSpPr txBox="1"/>
              <p:nvPr/>
            </p:nvSpPr>
            <p:spPr>
              <a:xfrm rot="3180000">
                <a:off x="6580982" y="1251333"/>
                <a:ext cx="805675" cy="505573"/>
              </a:xfrm>
              <a:prstGeom prst="rect">
                <a:avLst/>
              </a:prstGeom>
              <a:noFill/>
            </p:spPr>
            <p:txBody>
              <a:bodyPr wrap="none" rtlCol="0">
                <a:spAutoFit/>
              </a:bodyPr>
              <a:lstStyle/>
              <a:p>
                <a:r>
                  <a:rPr lang="en-US" sz="1200" dirty="0"/>
                  <a:t>621</a:t>
                </a:r>
              </a:p>
            </p:txBody>
          </p:sp>
          <p:cxnSp>
            <p:nvCxnSpPr>
              <p:cNvPr id="18" name="Straight Arrow Connector 17">
                <a:extLst>
                  <a:ext uri="{FF2B5EF4-FFF2-40B4-BE49-F238E27FC236}">
                    <a16:creationId xmlns:a16="http://schemas.microsoft.com/office/drawing/2014/main" id="{AA43215C-BF9A-44C5-AEED-EEE624F5C89C}"/>
                  </a:ext>
                </a:extLst>
              </p:cNvPr>
              <p:cNvCxnSpPr>
                <a:cxnSpLocks/>
              </p:cNvCxnSpPr>
              <p:nvPr/>
            </p:nvCxnSpPr>
            <p:spPr>
              <a:xfrm flipV="1">
                <a:off x="4810652" y="3287631"/>
                <a:ext cx="2826129" cy="1813239"/>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172418B-3BAE-4E5B-AABA-620291130287}"/>
                  </a:ext>
                </a:extLst>
              </p:cNvPr>
              <p:cNvSpPr txBox="1"/>
              <p:nvPr/>
            </p:nvSpPr>
            <p:spPr>
              <a:xfrm rot="19690761">
                <a:off x="6092354" y="4119611"/>
                <a:ext cx="805675" cy="505573"/>
              </a:xfrm>
              <a:prstGeom prst="rect">
                <a:avLst/>
              </a:prstGeom>
              <a:noFill/>
            </p:spPr>
            <p:txBody>
              <a:bodyPr wrap="none" rtlCol="0">
                <a:spAutoFit/>
              </a:bodyPr>
              <a:lstStyle/>
              <a:p>
                <a:r>
                  <a:rPr lang="en-US" sz="1200" dirty="0"/>
                  <a:t>940</a:t>
                </a:r>
              </a:p>
            </p:txBody>
          </p:sp>
        </p:grpSp>
      </p:grpSp>
      <p:sp>
        <p:nvSpPr>
          <p:cNvPr id="21" name="TextBox 20">
            <a:extLst>
              <a:ext uri="{FF2B5EF4-FFF2-40B4-BE49-F238E27FC236}">
                <a16:creationId xmlns:a16="http://schemas.microsoft.com/office/drawing/2014/main" id="{F329C864-518F-4D17-BD19-BD5FE68ECC25}"/>
              </a:ext>
            </a:extLst>
          </p:cNvPr>
          <p:cNvSpPr txBox="1"/>
          <p:nvPr/>
        </p:nvSpPr>
        <p:spPr>
          <a:xfrm>
            <a:off x="3536528" y="4811805"/>
            <a:ext cx="2435433" cy="461665"/>
          </a:xfrm>
          <a:prstGeom prst="rect">
            <a:avLst/>
          </a:prstGeom>
          <a:noFill/>
        </p:spPr>
        <p:txBody>
          <a:bodyPr wrap="square" rtlCol="0">
            <a:spAutoFit/>
          </a:bodyPr>
          <a:lstStyle/>
          <a:p>
            <a:pPr algn="ctr"/>
            <a:r>
              <a:rPr lang="en-US" altLang="zh-CN" sz="1200" dirty="0"/>
              <a:t>“WOW” crab cavity</a:t>
            </a:r>
          </a:p>
          <a:p>
            <a:pPr algn="ctr"/>
            <a:r>
              <a:rPr lang="en-US" sz="1200" i="1" dirty="0"/>
              <a:t>Courtesy: </a:t>
            </a:r>
            <a:r>
              <a:rPr lang="en-US" sz="1200" i="1" dirty="0" err="1"/>
              <a:t>Zhenghai</a:t>
            </a:r>
            <a:r>
              <a:rPr lang="en-US" sz="1200" i="1" dirty="0"/>
              <a:t>. Li</a:t>
            </a:r>
          </a:p>
        </p:txBody>
      </p:sp>
      <p:sp>
        <p:nvSpPr>
          <p:cNvPr id="32" name="TextBox 31">
            <a:extLst>
              <a:ext uri="{FF2B5EF4-FFF2-40B4-BE49-F238E27FC236}">
                <a16:creationId xmlns:a16="http://schemas.microsoft.com/office/drawing/2014/main" id="{F329C864-518F-4D17-BD19-BD5FE68ECC25}"/>
              </a:ext>
            </a:extLst>
          </p:cNvPr>
          <p:cNvSpPr txBox="1"/>
          <p:nvPr/>
        </p:nvSpPr>
        <p:spPr>
          <a:xfrm>
            <a:off x="3764501" y="3010939"/>
            <a:ext cx="2207460" cy="276999"/>
          </a:xfrm>
          <a:prstGeom prst="rect">
            <a:avLst/>
          </a:prstGeom>
          <a:noFill/>
        </p:spPr>
        <p:txBody>
          <a:bodyPr wrap="square" rtlCol="0">
            <a:spAutoFit/>
          </a:bodyPr>
          <a:lstStyle/>
          <a:p>
            <a:pPr algn="ctr"/>
            <a:r>
              <a:rPr lang="en-US" altLang="zh-CN" sz="1200" dirty="0"/>
              <a:t>DQW 197 MHz crab cavity</a:t>
            </a:r>
            <a:endParaRPr lang="en-US" sz="1200" dirty="0"/>
          </a:p>
        </p:txBody>
      </p:sp>
      <p:grpSp>
        <p:nvGrpSpPr>
          <p:cNvPr id="33" name="Group 32">
            <a:extLst>
              <a:ext uri="{FF2B5EF4-FFF2-40B4-BE49-F238E27FC236}">
                <a16:creationId xmlns:a16="http://schemas.microsoft.com/office/drawing/2014/main" id="{9A882BD1-1D77-4775-B2D7-8C4912C3C6D1}"/>
              </a:ext>
            </a:extLst>
          </p:cNvPr>
          <p:cNvGrpSpPr/>
          <p:nvPr/>
        </p:nvGrpSpPr>
        <p:grpSpPr>
          <a:xfrm>
            <a:off x="3565195" y="1210309"/>
            <a:ext cx="2474113" cy="1711008"/>
            <a:chOff x="4613482" y="886763"/>
            <a:chExt cx="2965036" cy="2028488"/>
          </a:xfrm>
        </p:grpSpPr>
        <p:pic>
          <p:nvPicPr>
            <p:cNvPr id="34" name="Picture 33">
              <a:extLst>
                <a:ext uri="{FF2B5EF4-FFF2-40B4-BE49-F238E27FC236}">
                  <a16:creationId xmlns:a16="http://schemas.microsoft.com/office/drawing/2014/main" id="{8CDC0138-A14B-4E9A-9023-F1301506E3A3}"/>
                </a:ext>
              </a:extLst>
            </p:cNvPr>
            <p:cNvPicPr>
              <a:picLocks noChangeAspect="1"/>
            </p:cNvPicPr>
            <p:nvPr/>
          </p:nvPicPr>
          <p:blipFill>
            <a:blip r:embed="rId7"/>
            <a:stretch>
              <a:fillRect/>
            </a:stretch>
          </p:blipFill>
          <p:spPr>
            <a:xfrm>
              <a:off x="4613482" y="886763"/>
              <a:ext cx="2965036" cy="2028488"/>
            </a:xfrm>
            <a:prstGeom prst="rect">
              <a:avLst/>
            </a:prstGeom>
          </p:spPr>
        </p:pic>
        <p:grpSp>
          <p:nvGrpSpPr>
            <p:cNvPr id="35" name="Group 23">
              <a:extLst>
                <a:ext uri="{FF2B5EF4-FFF2-40B4-BE49-F238E27FC236}">
                  <a16:creationId xmlns:a16="http://schemas.microsoft.com/office/drawing/2014/main" id="{1CF5EFB7-943A-4042-9861-0DF1F72E7BB7}"/>
                </a:ext>
              </a:extLst>
            </p:cNvPr>
            <p:cNvGrpSpPr/>
            <p:nvPr/>
          </p:nvGrpSpPr>
          <p:grpSpPr>
            <a:xfrm>
              <a:off x="4758179" y="1019091"/>
              <a:ext cx="1905560" cy="1626046"/>
              <a:chOff x="3747859" y="3100014"/>
              <a:chExt cx="3648679" cy="3113477"/>
            </a:xfrm>
          </p:grpSpPr>
          <p:cxnSp>
            <p:nvCxnSpPr>
              <p:cNvPr id="36" name="Straight Arrow Connector 35">
                <a:extLst>
                  <a:ext uri="{FF2B5EF4-FFF2-40B4-BE49-F238E27FC236}">
                    <a16:creationId xmlns:a16="http://schemas.microsoft.com/office/drawing/2014/main" id="{D8BC3EC4-A9C1-4165-9BFA-1AAA8667FE7E}"/>
                  </a:ext>
                </a:extLst>
              </p:cNvPr>
              <p:cNvCxnSpPr>
                <a:cxnSpLocks/>
              </p:cNvCxnSpPr>
              <p:nvPr/>
            </p:nvCxnSpPr>
            <p:spPr>
              <a:xfrm flipV="1">
                <a:off x="5424655" y="4361122"/>
                <a:ext cx="309183" cy="1852369"/>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FFB46810-D3A5-47FE-9628-C12482C1B210}"/>
                  </a:ext>
                </a:extLst>
              </p:cNvPr>
              <p:cNvCxnSpPr>
                <a:cxnSpLocks/>
                <a:stCxn id="38" idx="3"/>
              </p:cNvCxnSpPr>
              <p:nvPr/>
            </p:nvCxnSpPr>
            <p:spPr>
              <a:xfrm flipH="1" flipV="1">
                <a:off x="3747859" y="4728964"/>
                <a:ext cx="3538087" cy="1080055"/>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12745C17-D2D1-440E-A59D-FCF03DBFA1C9}"/>
                  </a:ext>
                </a:extLst>
              </p:cNvPr>
              <p:cNvSpPr txBox="1"/>
              <p:nvPr/>
            </p:nvSpPr>
            <p:spPr>
              <a:xfrm rot="1929844">
                <a:off x="5955341" y="5174952"/>
                <a:ext cx="1441197" cy="500919"/>
              </a:xfrm>
              <a:prstGeom prst="rect">
                <a:avLst/>
              </a:prstGeom>
              <a:noFill/>
            </p:spPr>
            <p:txBody>
              <a:bodyPr wrap="square" rtlCol="0">
                <a:spAutoFit/>
              </a:bodyPr>
              <a:lstStyle/>
              <a:p>
                <a:r>
                  <a:rPr lang="en-US" sz="1100" dirty="0"/>
                  <a:t>822</a:t>
                </a:r>
              </a:p>
            </p:txBody>
          </p:sp>
          <p:sp>
            <p:nvSpPr>
              <p:cNvPr id="39" name="TextBox 38">
                <a:extLst>
                  <a:ext uri="{FF2B5EF4-FFF2-40B4-BE49-F238E27FC236}">
                    <a16:creationId xmlns:a16="http://schemas.microsoft.com/office/drawing/2014/main" id="{BC2AE5B5-9733-446B-97EA-A1962FB1CA64}"/>
                  </a:ext>
                </a:extLst>
              </p:cNvPr>
              <p:cNvSpPr txBox="1"/>
              <p:nvPr/>
            </p:nvSpPr>
            <p:spPr>
              <a:xfrm rot="16200000">
                <a:off x="5007252" y="4652869"/>
                <a:ext cx="767954" cy="500919"/>
              </a:xfrm>
              <a:prstGeom prst="rect">
                <a:avLst/>
              </a:prstGeom>
              <a:noFill/>
            </p:spPr>
            <p:txBody>
              <a:bodyPr wrap="none" rtlCol="0">
                <a:spAutoFit/>
              </a:bodyPr>
              <a:lstStyle/>
              <a:p>
                <a:r>
                  <a:rPr lang="en-US" sz="1100" dirty="0"/>
                  <a:t>453</a:t>
                </a:r>
              </a:p>
            </p:txBody>
          </p:sp>
          <p:cxnSp>
            <p:nvCxnSpPr>
              <p:cNvPr id="40" name="Straight Arrow Connector 39">
                <a:extLst>
                  <a:ext uri="{FF2B5EF4-FFF2-40B4-BE49-F238E27FC236}">
                    <a16:creationId xmlns:a16="http://schemas.microsoft.com/office/drawing/2014/main" id="{7EF83770-D5D1-45A3-8B4E-14A5B1E756AA}"/>
                  </a:ext>
                </a:extLst>
              </p:cNvPr>
              <p:cNvCxnSpPr>
                <a:cxnSpLocks/>
              </p:cNvCxnSpPr>
              <p:nvPr/>
            </p:nvCxnSpPr>
            <p:spPr>
              <a:xfrm flipV="1">
                <a:off x="5715012" y="3100014"/>
                <a:ext cx="1161654" cy="113952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75AD5CF-A272-4241-95C9-2D27950E9558}"/>
                  </a:ext>
                </a:extLst>
              </p:cNvPr>
              <p:cNvSpPr txBox="1"/>
              <p:nvPr/>
            </p:nvSpPr>
            <p:spPr>
              <a:xfrm rot="19690761">
                <a:off x="6228530" y="3516785"/>
                <a:ext cx="767954" cy="500919"/>
              </a:xfrm>
              <a:prstGeom prst="rect">
                <a:avLst/>
              </a:prstGeom>
              <a:noFill/>
            </p:spPr>
            <p:txBody>
              <a:bodyPr wrap="none" rtlCol="0">
                <a:spAutoFit/>
              </a:bodyPr>
              <a:lstStyle/>
              <a:p>
                <a:r>
                  <a:rPr lang="en-US" sz="1100" dirty="0"/>
                  <a:t>585</a:t>
                </a:r>
              </a:p>
            </p:txBody>
          </p:sp>
        </p:grpSp>
      </p:grpSp>
      <p:sp>
        <p:nvSpPr>
          <p:cNvPr id="42" name="TextBox 41">
            <a:extLst>
              <a:ext uri="{FF2B5EF4-FFF2-40B4-BE49-F238E27FC236}">
                <a16:creationId xmlns:a16="http://schemas.microsoft.com/office/drawing/2014/main" id="{40FDEC5B-C4E9-164A-B3E7-4E9586D3FE53}"/>
              </a:ext>
            </a:extLst>
          </p:cNvPr>
          <p:cNvSpPr txBox="1"/>
          <p:nvPr/>
        </p:nvSpPr>
        <p:spPr>
          <a:xfrm>
            <a:off x="4796316" y="71493"/>
            <a:ext cx="4352474"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Kevin Smith, Robert </a:t>
            </a:r>
            <a:r>
              <a:rPr lang="en-US" i="1" dirty="0" err="1">
                <a:latin typeface="Arial" panose="020B0604020202020204" pitchFamily="34" charset="0"/>
                <a:cs typeface="Arial" panose="020B0604020202020204" pitchFamily="34" charset="0"/>
              </a:rPr>
              <a:t>Rimmer</a:t>
            </a:r>
            <a:endParaRPr lang="en-US"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2364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203" y="86852"/>
            <a:ext cx="8709593" cy="681700"/>
          </a:xfrm>
        </p:spPr>
        <p:txBody>
          <a:bodyPr>
            <a:normAutofit fontScale="90000"/>
          </a:bodyPr>
          <a:lstStyle/>
          <a:p>
            <a:r>
              <a:rPr lang="en-US" sz="2800" dirty="0"/>
              <a:t>Strong Hadron Cooling RF System Parameters and Concept</a:t>
            </a:r>
          </a:p>
        </p:txBody>
      </p:sp>
      <p:sp>
        <p:nvSpPr>
          <p:cNvPr id="7" name="Slide Number Placeholder 6">
            <a:extLst>
              <a:ext uri="{FF2B5EF4-FFF2-40B4-BE49-F238E27FC236}">
                <a16:creationId xmlns:a16="http://schemas.microsoft.com/office/drawing/2014/main" id="{F449469F-3F4E-4454-AB2C-051704594E05}"/>
              </a:ext>
            </a:extLst>
          </p:cNvPr>
          <p:cNvSpPr>
            <a:spLocks noGrp="1"/>
          </p:cNvSpPr>
          <p:nvPr>
            <p:ph type="sldNum" sz="quarter" idx="12"/>
          </p:nvPr>
        </p:nvSpPr>
        <p:spPr/>
        <p:txBody>
          <a:bodyPr/>
          <a:lstStyle/>
          <a:p>
            <a:fld id="{893C5830-40F3-F04E-B2E3-10E6672BA8FF}" type="slidenum">
              <a:rPr lang="en-US" smtClean="0"/>
              <a:pPr/>
              <a:t>26</a:t>
            </a:fld>
            <a:endParaRPr lang="en-US" dirty="0"/>
          </a:p>
        </p:txBody>
      </p:sp>
      <p:sp>
        <p:nvSpPr>
          <p:cNvPr id="62" name="Content Placeholder 2">
            <a:extLst>
              <a:ext uri="{FF2B5EF4-FFF2-40B4-BE49-F238E27FC236}">
                <a16:creationId xmlns:a16="http://schemas.microsoft.com/office/drawing/2014/main" id="{BCF6CEF5-7756-4ED3-9197-2FD26BB83289}"/>
              </a:ext>
            </a:extLst>
          </p:cNvPr>
          <p:cNvSpPr>
            <a:spLocks noGrp="1"/>
          </p:cNvSpPr>
          <p:nvPr>
            <p:ph idx="1"/>
          </p:nvPr>
        </p:nvSpPr>
        <p:spPr>
          <a:xfrm>
            <a:off x="96871" y="768552"/>
            <a:ext cx="3898497" cy="5836709"/>
          </a:xfrm>
        </p:spPr>
        <p:txBody>
          <a:bodyPr>
            <a:normAutofit lnSpcReduction="10000"/>
          </a:bodyPr>
          <a:lstStyle/>
          <a:p>
            <a:r>
              <a:rPr lang="en-US" sz="1600" dirty="0"/>
              <a:t>Cryomodules</a:t>
            </a:r>
          </a:p>
          <a:p>
            <a:pPr lvl="1"/>
            <a:r>
              <a:rPr lang="en-US" sz="1200" dirty="0"/>
              <a:t>9x 591 MHz, 5-cell elliptical, 2K (ERL)</a:t>
            </a:r>
          </a:p>
          <a:p>
            <a:pPr lvl="1"/>
            <a:r>
              <a:rPr lang="en-US" sz="1200" dirty="0"/>
              <a:t>Single cavity per cryomodule</a:t>
            </a:r>
          </a:p>
          <a:p>
            <a:pPr lvl="1"/>
            <a:r>
              <a:rPr lang="en-US" sz="1200" dirty="0"/>
              <a:t>Warm beamline </a:t>
            </a:r>
            <a:r>
              <a:rPr lang="en-US" sz="1200" dirty="0" err="1"/>
              <a:t>SiC</a:t>
            </a:r>
            <a:r>
              <a:rPr lang="en-US" sz="1200" dirty="0"/>
              <a:t> HOM absorbers</a:t>
            </a:r>
          </a:p>
          <a:p>
            <a:pPr lvl="1"/>
            <a:r>
              <a:rPr lang="en-US" sz="1200" dirty="0"/>
              <a:t>Maximum 180 MV installed voltage</a:t>
            </a:r>
          </a:p>
          <a:p>
            <a:pPr lvl="2"/>
            <a:r>
              <a:rPr lang="en-US" sz="1200" dirty="0" err="1"/>
              <a:t>E</a:t>
            </a:r>
            <a:r>
              <a:rPr lang="en-US" sz="1200" baseline="-25000" dirty="0" err="1"/>
              <a:t>acc</a:t>
            </a:r>
            <a:r>
              <a:rPr lang="en-US" sz="1200" dirty="0"/>
              <a:t>:   15.8 MV/m</a:t>
            </a:r>
          </a:p>
          <a:p>
            <a:pPr lvl="2"/>
            <a:r>
              <a:rPr lang="en-US" sz="1200" dirty="0" err="1"/>
              <a:t>E</a:t>
            </a:r>
            <a:r>
              <a:rPr lang="en-US" sz="1200" baseline="-25000" dirty="0" err="1"/>
              <a:t>pk</a:t>
            </a:r>
            <a:r>
              <a:rPr lang="en-US" sz="1200" dirty="0"/>
              <a:t>:    35.8 MV/m</a:t>
            </a:r>
          </a:p>
          <a:p>
            <a:pPr lvl="2"/>
            <a:r>
              <a:rPr lang="en-US" sz="1200" dirty="0" err="1"/>
              <a:t>B</a:t>
            </a:r>
            <a:r>
              <a:rPr lang="en-US" sz="1200" baseline="-25000" dirty="0" err="1"/>
              <a:t>pk</a:t>
            </a:r>
            <a:r>
              <a:rPr lang="en-US" sz="1200" dirty="0"/>
              <a:t>:    69.7 </a:t>
            </a:r>
            <a:r>
              <a:rPr lang="en-US" sz="1200" dirty="0" err="1"/>
              <a:t>mT</a:t>
            </a:r>
            <a:endParaRPr lang="en-US" sz="1200" dirty="0"/>
          </a:p>
          <a:p>
            <a:pPr lvl="2"/>
            <a:r>
              <a:rPr lang="en-US" sz="1200" dirty="0" err="1"/>
              <a:t>P</a:t>
            </a:r>
            <a:r>
              <a:rPr lang="en-US" sz="1200" baseline="-25000" dirty="0" err="1"/>
              <a:t>dyn</a:t>
            </a:r>
            <a:r>
              <a:rPr lang="en-US" sz="1200" dirty="0"/>
              <a:t>:   32 W</a:t>
            </a:r>
          </a:p>
          <a:p>
            <a:pPr lvl="1"/>
            <a:r>
              <a:rPr lang="en-US" sz="1200" dirty="0"/>
              <a:t>Reusing the same design as the RCS 5-cell single cavity cryomodules.</a:t>
            </a:r>
          </a:p>
          <a:p>
            <a:pPr lvl="1"/>
            <a:endParaRPr lang="en-US" sz="1200" dirty="0"/>
          </a:p>
          <a:p>
            <a:r>
              <a:rPr lang="en-US" sz="1600" dirty="0"/>
              <a:t>RF Power Amplifiers</a:t>
            </a:r>
          </a:p>
          <a:p>
            <a:pPr lvl="1"/>
            <a:r>
              <a:rPr lang="en-US" sz="1200" dirty="0"/>
              <a:t>9x 591 MHz, 65 kW CW, IOT</a:t>
            </a:r>
          </a:p>
          <a:p>
            <a:pPr lvl="1"/>
            <a:r>
              <a:rPr lang="en-US" sz="1200" dirty="0"/>
              <a:t>Commercial transmitter units</a:t>
            </a:r>
          </a:p>
          <a:p>
            <a:endParaRPr lang="en-US" sz="1600" dirty="0"/>
          </a:p>
          <a:p>
            <a:r>
              <a:rPr lang="en-US" sz="1600" dirty="0"/>
              <a:t>Beam Parameters</a:t>
            </a:r>
          </a:p>
          <a:p>
            <a:pPr lvl="1"/>
            <a:r>
              <a:rPr lang="en-US" sz="1200" dirty="0"/>
              <a:t>Single Pass 150 MeV ERL (1 up, 1 down)</a:t>
            </a:r>
          </a:p>
          <a:p>
            <a:pPr lvl="2"/>
            <a:r>
              <a:rPr lang="en-US" sz="1200" dirty="0"/>
              <a:t>Maximizes beam breakup threshold current</a:t>
            </a:r>
          </a:p>
          <a:p>
            <a:pPr lvl="1"/>
            <a:r>
              <a:rPr lang="en-US" sz="1200" dirty="0"/>
              <a:t>1 </a:t>
            </a:r>
            <a:r>
              <a:rPr lang="en-US" sz="1200" dirty="0" err="1"/>
              <a:t>nC</a:t>
            </a:r>
            <a:r>
              <a:rPr lang="en-US" sz="1200" dirty="0"/>
              <a:t> per bunch</a:t>
            </a:r>
          </a:p>
          <a:p>
            <a:pPr lvl="1"/>
            <a:r>
              <a:rPr lang="en-US" sz="1200" dirty="0"/>
              <a:t>100 mA single pass current</a:t>
            </a:r>
          </a:p>
          <a:p>
            <a:pPr lvl="2"/>
            <a:r>
              <a:rPr lang="en-US" sz="1200" dirty="0"/>
              <a:t>98.5 MHz bunch frequency</a:t>
            </a:r>
          </a:p>
          <a:p>
            <a:pPr lvl="1"/>
            <a:r>
              <a:rPr lang="en-US" sz="1200" dirty="0"/>
              <a:t>HOM power well below the 20 kW per absorber rating.</a:t>
            </a:r>
          </a:p>
          <a:p>
            <a:pPr lvl="1"/>
            <a:endParaRPr lang="en-US" sz="1600" dirty="0"/>
          </a:p>
          <a:p>
            <a:endParaRPr lang="en-US" sz="1600" dirty="0"/>
          </a:p>
          <a:p>
            <a:endParaRPr lang="en-US" sz="1600" dirty="0"/>
          </a:p>
        </p:txBody>
      </p:sp>
      <p:pic>
        <p:nvPicPr>
          <p:cNvPr id="5" name="Picture 4">
            <a:extLst>
              <a:ext uri="{FF2B5EF4-FFF2-40B4-BE49-F238E27FC236}">
                <a16:creationId xmlns:a16="http://schemas.microsoft.com/office/drawing/2014/main" id="{AFF0BE4D-B5CB-411F-90BD-E46CFFB8F7FF}"/>
              </a:ext>
            </a:extLst>
          </p:cNvPr>
          <p:cNvPicPr>
            <a:picLocks noChangeAspect="1"/>
          </p:cNvPicPr>
          <p:nvPr/>
        </p:nvPicPr>
        <p:blipFill>
          <a:blip r:embed="rId2"/>
          <a:stretch>
            <a:fillRect/>
          </a:stretch>
        </p:blipFill>
        <p:spPr>
          <a:xfrm>
            <a:off x="3898816" y="1639902"/>
            <a:ext cx="4975117" cy="3940210"/>
          </a:xfrm>
          <a:prstGeom prst="rect">
            <a:avLst/>
          </a:prstGeom>
        </p:spPr>
      </p:pic>
    </p:spTree>
    <p:extLst>
      <p:ext uri="{BB962C8B-B14F-4D97-AF65-F5344CB8AC3E}">
        <p14:creationId xmlns:p14="http://schemas.microsoft.com/office/powerpoint/2010/main" val="2471004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spect="1"/>
          </p:cNvSpPr>
          <p:nvPr>
            <p:ph type="sldNum" sz="quarter" idx="12"/>
          </p:nvPr>
        </p:nvSpPr>
        <p:spPr>
          <a:xfrm>
            <a:off x="3543300" y="6362006"/>
            <a:ext cx="1543050" cy="273847"/>
          </a:xfrm>
        </p:spPr>
        <p:txBody>
          <a:bodyPr/>
          <a:lstStyle/>
          <a:p>
            <a:fld id="{893C5830-40F3-F04E-B2E3-10E6672BA8FF}" type="slidenum">
              <a:rPr lang="en-US" sz="1050" smtClean="0"/>
              <a:pPr/>
              <a:t>27</a:t>
            </a:fld>
            <a:endParaRPr lang="en-US" sz="1050"/>
          </a:p>
        </p:txBody>
      </p:sp>
      <p:pic>
        <p:nvPicPr>
          <p:cNvPr id="6" name="Picture 5" descr="A picture containing athletic game, sport, tennis&#10;&#10;Description automatically generated">
            <a:extLst>
              <a:ext uri="{FF2B5EF4-FFF2-40B4-BE49-F238E27FC236}">
                <a16:creationId xmlns:a16="http://schemas.microsoft.com/office/drawing/2014/main" id="{5870C7C3-EEB7-4C50-8FD2-9CFE8189E36D}"/>
              </a:ext>
            </a:extLst>
          </p:cNvPr>
          <p:cNvPicPr>
            <a:picLocks noChangeAspect="1"/>
          </p:cNvPicPr>
          <p:nvPr/>
        </p:nvPicPr>
        <p:blipFill>
          <a:blip r:embed="rId2"/>
          <a:stretch>
            <a:fillRect/>
          </a:stretch>
        </p:blipFill>
        <p:spPr>
          <a:xfrm>
            <a:off x="836001" y="1713481"/>
            <a:ext cx="7086602" cy="3986005"/>
          </a:xfrm>
          <a:prstGeom prst="rect">
            <a:avLst/>
          </a:prstGeom>
        </p:spPr>
      </p:pic>
      <p:grpSp>
        <p:nvGrpSpPr>
          <p:cNvPr id="19" name="Group 18">
            <a:extLst>
              <a:ext uri="{FF2B5EF4-FFF2-40B4-BE49-F238E27FC236}">
                <a16:creationId xmlns:a16="http://schemas.microsoft.com/office/drawing/2014/main" id="{E1EC5305-ED8F-43D9-B902-4D0E9453021B}"/>
              </a:ext>
            </a:extLst>
          </p:cNvPr>
          <p:cNvGrpSpPr>
            <a:grpSpLocks noChangeAspect="1"/>
          </p:cNvGrpSpPr>
          <p:nvPr/>
        </p:nvGrpSpPr>
        <p:grpSpPr>
          <a:xfrm>
            <a:off x="3805975" y="378599"/>
            <a:ext cx="1766251" cy="1559830"/>
            <a:chOff x="2191648" y="3651699"/>
            <a:chExt cx="2354999" cy="2079767"/>
          </a:xfrm>
        </p:grpSpPr>
        <p:pic>
          <p:nvPicPr>
            <p:cNvPr id="20" name="Picture 19">
              <a:extLst>
                <a:ext uri="{FF2B5EF4-FFF2-40B4-BE49-F238E27FC236}">
                  <a16:creationId xmlns:a16="http://schemas.microsoft.com/office/drawing/2014/main" id="{98BC8DF2-CBFB-49FC-A400-E65CECE6E7B9}"/>
                </a:ext>
              </a:extLst>
            </p:cNvPr>
            <p:cNvPicPr>
              <a:picLocks noChangeAspect="1"/>
            </p:cNvPicPr>
            <p:nvPr/>
          </p:nvPicPr>
          <p:blipFill>
            <a:blip r:embed="rId3"/>
            <a:stretch>
              <a:fillRect/>
            </a:stretch>
          </p:blipFill>
          <p:spPr>
            <a:xfrm>
              <a:off x="2191648" y="3651699"/>
              <a:ext cx="2026213" cy="1564990"/>
            </a:xfrm>
            <a:prstGeom prst="rect">
              <a:avLst/>
            </a:prstGeom>
          </p:spPr>
        </p:pic>
        <p:sp>
          <p:nvSpPr>
            <p:cNvPr id="21" name="TextBox 20">
              <a:extLst>
                <a:ext uri="{FF2B5EF4-FFF2-40B4-BE49-F238E27FC236}">
                  <a16:creationId xmlns:a16="http://schemas.microsoft.com/office/drawing/2014/main" id="{09308C39-9690-48CC-97E8-FD9B4D490896}"/>
                </a:ext>
              </a:extLst>
            </p:cNvPr>
            <p:cNvSpPr txBox="1"/>
            <p:nvPr/>
          </p:nvSpPr>
          <p:spPr>
            <a:xfrm>
              <a:off x="2407838" y="5177471"/>
              <a:ext cx="2138809" cy="553995"/>
            </a:xfrm>
            <a:prstGeom prst="rect">
              <a:avLst/>
            </a:prstGeom>
            <a:noFill/>
          </p:spPr>
          <p:txBody>
            <a:bodyPr wrap="square" rtlCol="0">
              <a:spAutoFit/>
            </a:bodyPr>
            <a:lstStyle/>
            <a:p>
              <a:r>
                <a:rPr lang="en-US" altLang="zh-CN" sz="1050" dirty="0"/>
                <a:t>Hadron - 591 MHz              bunch compression cavity</a:t>
              </a:r>
              <a:endParaRPr lang="en-US" sz="1050" dirty="0"/>
            </a:p>
          </p:txBody>
        </p:sp>
      </p:grpSp>
      <p:grpSp>
        <p:nvGrpSpPr>
          <p:cNvPr id="22" name="Group 21">
            <a:extLst>
              <a:ext uri="{FF2B5EF4-FFF2-40B4-BE49-F238E27FC236}">
                <a16:creationId xmlns:a16="http://schemas.microsoft.com/office/drawing/2014/main" id="{66DCAADA-B701-4499-86BE-E5F1C459269E}"/>
              </a:ext>
            </a:extLst>
          </p:cNvPr>
          <p:cNvGrpSpPr>
            <a:grpSpLocks noChangeAspect="1"/>
          </p:cNvGrpSpPr>
          <p:nvPr/>
        </p:nvGrpSpPr>
        <p:grpSpPr>
          <a:xfrm>
            <a:off x="6321691" y="4388397"/>
            <a:ext cx="2127367" cy="1431118"/>
            <a:chOff x="8401129" y="2795785"/>
            <a:chExt cx="2836488" cy="1908162"/>
          </a:xfrm>
        </p:grpSpPr>
        <p:pic>
          <p:nvPicPr>
            <p:cNvPr id="23" name="Picture 22">
              <a:extLst>
                <a:ext uri="{FF2B5EF4-FFF2-40B4-BE49-F238E27FC236}">
                  <a16:creationId xmlns:a16="http://schemas.microsoft.com/office/drawing/2014/main" id="{E5823594-94C9-49FC-A205-321ABB943B4D}"/>
                </a:ext>
              </a:extLst>
            </p:cNvPr>
            <p:cNvPicPr>
              <a:picLocks noChangeAspect="1"/>
            </p:cNvPicPr>
            <p:nvPr/>
          </p:nvPicPr>
          <p:blipFill>
            <a:blip r:embed="rId4"/>
            <a:stretch>
              <a:fillRect/>
            </a:stretch>
          </p:blipFill>
          <p:spPr>
            <a:xfrm>
              <a:off x="8401129" y="2795785"/>
              <a:ext cx="1703514" cy="1277635"/>
            </a:xfrm>
            <a:prstGeom prst="rect">
              <a:avLst/>
            </a:prstGeom>
          </p:spPr>
        </p:pic>
        <p:sp>
          <p:nvSpPr>
            <p:cNvPr id="24" name="TextBox 23">
              <a:extLst>
                <a:ext uri="{FF2B5EF4-FFF2-40B4-BE49-F238E27FC236}">
                  <a16:creationId xmlns:a16="http://schemas.microsoft.com/office/drawing/2014/main" id="{D4C50FF1-2AC2-4D10-AE3C-E532201FE6BD}"/>
                </a:ext>
              </a:extLst>
            </p:cNvPr>
            <p:cNvSpPr txBox="1"/>
            <p:nvPr/>
          </p:nvSpPr>
          <p:spPr>
            <a:xfrm>
              <a:off x="8497903" y="4129430"/>
              <a:ext cx="2739714" cy="574517"/>
            </a:xfrm>
            <a:prstGeom prst="rect">
              <a:avLst/>
            </a:prstGeom>
            <a:noFill/>
          </p:spPr>
          <p:txBody>
            <a:bodyPr wrap="square" rtlCol="0">
              <a:spAutoFit/>
            </a:bodyPr>
            <a:lstStyle/>
            <a:p>
              <a:r>
                <a:rPr lang="en-US" altLang="zh-CN" sz="1050" dirty="0"/>
                <a:t>Hadron – 24.5 MHz          acceleration cavity</a:t>
              </a:r>
              <a:endParaRPr lang="en-US" sz="1050" dirty="0"/>
            </a:p>
          </p:txBody>
        </p:sp>
      </p:grpSp>
      <p:grpSp>
        <p:nvGrpSpPr>
          <p:cNvPr id="25" name="Group 24">
            <a:extLst>
              <a:ext uri="{FF2B5EF4-FFF2-40B4-BE49-F238E27FC236}">
                <a16:creationId xmlns:a16="http://schemas.microsoft.com/office/drawing/2014/main" id="{CBF0897C-AE94-4651-98C8-50D6F895928F}"/>
              </a:ext>
            </a:extLst>
          </p:cNvPr>
          <p:cNvGrpSpPr>
            <a:grpSpLocks noChangeAspect="1"/>
          </p:cNvGrpSpPr>
          <p:nvPr/>
        </p:nvGrpSpPr>
        <p:grpSpPr>
          <a:xfrm>
            <a:off x="136663" y="1596150"/>
            <a:ext cx="1653525" cy="1867728"/>
            <a:chOff x="4884271" y="3256051"/>
            <a:chExt cx="2204696" cy="2490308"/>
          </a:xfrm>
        </p:grpSpPr>
        <p:pic>
          <p:nvPicPr>
            <p:cNvPr id="26" name="Picture 25">
              <a:extLst>
                <a:ext uri="{FF2B5EF4-FFF2-40B4-BE49-F238E27FC236}">
                  <a16:creationId xmlns:a16="http://schemas.microsoft.com/office/drawing/2014/main" id="{9BDDDED3-DBAE-417F-A219-2A7809527521}"/>
                </a:ext>
              </a:extLst>
            </p:cNvPr>
            <p:cNvPicPr>
              <a:picLocks noChangeAspect="1"/>
            </p:cNvPicPr>
            <p:nvPr/>
          </p:nvPicPr>
          <p:blipFill>
            <a:blip r:embed="rId5"/>
            <a:stretch>
              <a:fillRect/>
            </a:stretch>
          </p:blipFill>
          <p:spPr>
            <a:xfrm>
              <a:off x="5114784" y="3256051"/>
              <a:ext cx="1812969" cy="1902184"/>
            </a:xfrm>
            <a:prstGeom prst="rect">
              <a:avLst/>
            </a:prstGeom>
          </p:spPr>
        </p:pic>
        <p:sp>
          <p:nvSpPr>
            <p:cNvPr id="27" name="TextBox 26">
              <a:extLst>
                <a:ext uri="{FF2B5EF4-FFF2-40B4-BE49-F238E27FC236}">
                  <a16:creationId xmlns:a16="http://schemas.microsoft.com/office/drawing/2014/main" id="{F329C864-518F-4D17-BD19-BD5FE68ECC25}"/>
                </a:ext>
              </a:extLst>
            </p:cNvPr>
            <p:cNvSpPr txBox="1"/>
            <p:nvPr/>
          </p:nvSpPr>
          <p:spPr>
            <a:xfrm>
              <a:off x="4884271" y="5171842"/>
              <a:ext cx="2204696" cy="574517"/>
            </a:xfrm>
            <a:prstGeom prst="rect">
              <a:avLst/>
            </a:prstGeom>
            <a:noFill/>
          </p:spPr>
          <p:txBody>
            <a:bodyPr wrap="square" rtlCol="0">
              <a:spAutoFit/>
            </a:bodyPr>
            <a:lstStyle/>
            <a:p>
              <a:r>
                <a:rPr lang="en-US" altLang="zh-CN" sz="1050" dirty="0"/>
                <a:t>Both rings – 394 MHz </a:t>
              </a:r>
            </a:p>
            <a:p>
              <a:r>
                <a:rPr lang="en-US" altLang="zh-CN" sz="1050" dirty="0"/>
                <a:t>crab cavity</a:t>
              </a:r>
              <a:endParaRPr lang="en-US" sz="1050" dirty="0"/>
            </a:p>
          </p:txBody>
        </p:sp>
      </p:grpSp>
      <p:grpSp>
        <p:nvGrpSpPr>
          <p:cNvPr id="28" name="Group 27">
            <a:extLst>
              <a:ext uri="{FF2B5EF4-FFF2-40B4-BE49-F238E27FC236}">
                <a16:creationId xmlns:a16="http://schemas.microsoft.com/office/drawing/2014/main" id="{57B5BE37-1A7C-45BF-91BA-96998B088F87}"/>
              </a:ext>
            </a:extLst>
          </p:cNvPr>
          <p:cNvGrpSpPr>
            <a:grpSpLocks noChangeAspect="1"/>
          </p:cNvGrpSpPr>
          <p:nvPr/>
        </p:nvGrpSpPr>
        <p:grpSpPr>
          <a:xfrm>
            <a:off x="4034656" y="4068851"/>
            <a:ext cx="2054786" cy="2151335"/>
            <a:chOff x="6841976" y="3206377"/>
            <a:chExt cx="2739707" cy="2868448"/>
          </a:xfrm>
        </p:grpSpPr>
        <p:pic>
          <p:nvPicPr>
            <p:cNvPr id="29" name="Picture 28">
              <a:extLst>
                <a:ext uri="{FF2B5EF4-FFF2-40B4-BE49-F238E27FC236}">
                  <a16:creationId xmlns:a16="http://schemas.microsoft.com/office/drawing/2014/main" id="{8210C180-6140-4378-99C5-707E11FFBDB9}"/>
                </a:ext>
              </a:extLst>
            </p:cNvPr>
            <p:cNvPicPr>
              <a:picLocks noChangeAspect="1"/>
            </p:cNvPicPr>
            <p:nvPr/>
          </p:nvPicPr>
          <p:blipFill>
            <a:blip r:embed="rId6"/>
            <a:stretch>
              <a:fillRect/>
            </a:stretch>
          </p:blipFill>
          <p:spPr>
            <a:xfrm>
              <a:off x="7460206" y="3206377"/>
              <a:ext cx="1503247" cy="2314450"/>
            </a:xfrm>
            <a:prstGeom prst="rect">
              <a:avLst/>
            </a:prstGeom>
          </p:spPr>
        </p:pic>
        <p:sp>
          <p:nvSpPr>
            <p:cNvPr id="30" name="TextBox 29">
              <a:extLst>
                <a:ext uri="{FF2B5EF4-FFF2-40B4-BE49-F238E27FC236}">
                  <a16:creationId xmlns:a16="http://schemas.microsoft.com/office/drawing/2014/main" id="{2D2C6D61-67F8-48EB-AE6D-3E5238F2DFC1}"/>
                </a:ext>
              </a:extLst>
            </p:cNvPr>
            <p:cNvSpPr txBox="1"/>
            <p:nvPr/>
          </p:nvSpPr>
          <p:spPr>
            <a:xfrm>
              <a:off x="6841976" y="5520827"/>
              <a:ext cx="2739707" cy="553998"/>
            </a:xfrm>
            <a:prstGeom prst="rect">
              <a:avLst/>
            </a:prstGeom>
            <a:noFill/>
          </p:spPr>
          <p:txBody>
            <a:bodyPr wrap="square" rtlCol="0">
              <a:spAutoFit/>
            </a:bodyPr>
            <a:lstStyle/>
            <a:p>
              <a:r>
                <a:rPr lang="en-US" altLang="zh-CN" sz="1050" dirty="0"/>
                <a:t>Hadron – 49.2 MHz and 98.5 MHz bunch splitter cavity</a:t>
              </a:r>
              <a:endParaRPr lang="en-US" sz="1050" dirty="0"/>
            </a:p>
          </p:txBody>
        </p:sp>
      </p:grpSp>
      <p:grpSp>
        <p:nvGrpSpPr>
          <p:cNvPr id="43" name="Group 42">
            <a:extLst>
              <a:ext uri="{FF2B5EF4-FFF2-40B4-BE49-F238E27FC236}">
                <a16:creationId xmlns:a16="http://schemas.microsoft.com/office/drawing/2014/main" id="{64E12BD8-925C-47F9-81A2-D4364275227E}"/>
              </a:ext>
            </a:extLst>
          </p:cNvPr>
          <p:cNvGrpSpPr>
            <a:grpSpLocks noChangeAspect="1"/>
          </p:cNvGrpSpPr>
          <p:nvPr/>
        </p:nvGrpSpPr>
        <p:grpSpPr>
          <a:xfrm>
            <a:off x="7912875" y="3519568"/>
            <a:ext cx="1395450" cy="2016519"/>
            <a:chOff x="2611070" y="3768883"/>
            <a:chExt cx="1860600" cy="2688697"/>
          </a:xfrm>
        </p:grpSpPr>
        <p:pic>
          <p:nvPicPr>
            <p:cNvPr id="44" name="Picture 43">
              <a:extLst>
                <a:ext uri="{FF2B5EF4-FFF2-40B4-BE49-F238E27FC236}">
                  <a16:creationId xmlns:a16="http://schemas.microsoft.com/office/drawing/2014/main" id="{96FAF4AB-899C-44F9-BF25-6B2783761680}"/>
                </a:ext>
              </a:extLst>
            </p:cNvPr>
            <p:cNvPicPr>
              <a:picLocks noChangeAspect="1"/>
            </p:cNvPicPr>
            <p:nvPr/>
          </p:nvPicPr>
          <p:blipFill>
            <a:blip r:embed="rId7"/>
            <a:stretch>
              <a:fillRect/>
            </a:stretch>
          </p:blipFill>
          <p:spPr>
            <a:xfrm>
              <a:off x="2824113" y="3768883"/>
              <a:ext cx="1294739" cy="1920900"/>
            </a:xfrm>
            <a:prstGeom prst="rect">
              <a:avLst/>
            </a:prstGeom>
          </p:spPr>
        </p:pic>
        <p:sp>
          <p:nvSpPr>
            <p:cNvPr id="45" name="TextBox 44">
              <a:extLst>
                <a:ext uri="{FF2B5EF4-FFF2-40B4-BE49-F238E27FC236}">
                  <a16:creationId xmlns:a16="http://schemas.microsoft.com/office/drawing/2014/main" id="{7CD7A281-FACE-4127-8CCB-3F49576E1F63}"/>
                </a:ext>
              </a:extLst>
            </p:cNvPr>
            <p:cNvSpPr txBox="1"/>
            <p:nvPr/>
          </p:nvSpPr>
          <p:spPr>
            <a:xfrm>
              <a:off x="2611070" y="5688137"/>
              <a:ext cx="1860600" cy="769443"/>
            </a:xfrm>
            <a:prstGeom prst="rect">
              <a:avLst/>
            </a:prstGeom>
            <a:noFill/>
          </p:spPr>
          <p:txBody>
            <a:bodyPr wrap="square" rtlCol="0">
              <a:spAutoFit/>
            </a:bodyPr>
            <a:lstStyle/>
            <a:p>
              <a:r>
                <a:rPr lang="en-US" altLang="zh-CN" sz="1050" dirty="0"/>
                <a:t>Hadron - 197 MHz bunch compression cavity</a:t>
              </a:r>
              <a:endParaRPr lang="en-US" sz="1050" dirty="0"/>
            </a:p>
          </p:txBody>
        </p:sp>
      </p:grpSp>
      <p:sp>
        <p:nvSpPr>
          <p:cNvPr id="3" name="TextBox 2">
            <a:extLst>
              <a:ext uri="{FF2B5EF4-FFF2-40B4-BE49-F238E27FC236}">
                <a16:creationId xmlns:a16="http://schemas.microsoft.com/office/drawing/2014/main" id="{1FE6B40D-1C08-D141-8F84-413B003660B0}"/>
              </a:ext>
            </a:extLst>
          </p:cNvPr>
          <p:cNvSpPr txBox="1"/>
          <p:nvPr/>
        </p:nvSpPr>
        <p:spPr>
          <a:xfrm>
            <a:off x="577401" y="5214275"/>
            <a:ext cx="2105063"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[Courtesy of R. </a:t>
            </a:r>
            <a:r>
              <a:rPr lang="en-US" sz="1400" dirty="0" err="1">
                <a:latin typeface="Arial" panose="020B0604020202020204" pitchFamily="34" charset="0"/>
                <a:cs typeface="Arial" panose="020B0604020202020204" pitchFamily="34" charset="0"/>
              </a:rPr>
              <a:t>Rimmer</a:t>
            </a:r>
            <a:r>
              <a:rPr lang="en-US" sz="1400" dirty="0">
                <a:latin typeface="Arial" panose="020B0604020202020204" pitchFamily="34" charset="0"/>
                <a:cs typeface="Arial" panose="020B0604020202020204" pitchFamily="34" charset="0"/>
              </a:rPr>
              <a:t>]</a:t>
            </a:r>
          </a:p>
        </p:txBody>
      </p:sp>
      <p:sp>
        <p:nvSpPr>
          <p:cNvPr id="2" name="Title 1"/>
          <p:cNvSpPr>
            <a:spLocks noGrp="1" noChangeAspect="1"/>
          </p:cNvSpPr>
          <p:nvPr>
            <p:ph type="title"/>
          </p:nvPr>
        </p:nvSpPr>
        <p:spPr>
          <a:xfrm>
            <a:off x="405115" y="-1"/>
            <a:ext cx="3071374" cy="1554143"/>
          </a:xfrm>
        </p:spPr>
        <p:txBody>
          <a:bodyPr>
            <a:normAutofit/>
          </a:bodyPr>
          <a:lstStyle/>
          <a:p>
            <a:r>
              <a:rPr lang="en-US" sz="4000" dirty="0"/>
              <a:t>Hadron Ring </a:t>
            </a:r>
            <a:br>
              <a:rPr lang="en-US" sz="4000" dirty="0"/>
            </a:br>
            <a:r>
              <a:rPr lang="en-US" sz="4000" dirty="0"/>
              <a:t>RF Systems</a:t>
            </a:r>
          </a:p>
        </p:txBody>
      </p:sp>
      <p:sp>
        <p:nvSpPr>
          <p:cNvPr id="37" name="TextBox 36">
            <a:extLst>
              <a:ext uri="{FF2B5EF4-FFF2-40B4-BE49-F238E27FC236}">
                <a16:creationId xmlns:a16="http://schemas.microsoft.com/office/drawing/2014/main" id="{ECE481EC-4FF6-AD43-B059-D524C8FC4343}"/>
              </a:ext>
            </a:extLst>
          </p:cNvPr>
          <p:cNvSpPr txBox="1"/>
          <p:nvPr/>
        </p:nvSpPr>
        <p:spPr>
          <a:xfrm>
            <a:off x="6822883" y="6083549"/>
            <a:ext cx="1846980"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Kevin Smith</a:t>
            </a:r>
          </a:p>
        </p:txBody>
      </p:sp>
      <p:grpSp>
        <p:nvGrpSpPr>
          <p:cNvPr id="35" name="Group 34">
            <a:extLst>
              <a:ext uri="{FF2B5EF4-FFF2-40B4-BE49-F238E27FC236}">
                <a16:creationId xmlns:a16="http://schemas.microsoft.com/office/drawing/2014/main" id="{899B1584-7028-3B42-9418-E68EA23EC62C}"/>
              </a:ext>
            </a:extLst>
          </p:cNvPr>
          <p:cNvGrpSpPr>
            <a:grpSpLocks noChangeAspect="1"/>
          </p:cNvGrpSpPr>
          <p:nvPr/>
        </p:nvGrpSpPr>
        <p:grpSpPr>
          <a:xfrm>
            <a:off x="5718986" y="412916"/>
            <a:ext cx="1766251" cy="1559830"/>
            <a:chOff x="2191648" y="3651699"/>
            <a:chExt cx="2354999" cy="2079767"/>
          </a:xfrm>
        </p:grpSpPr>
        <p:pic>
          <p:nvPicPr>
            <p:cNvPr id="36" name="Picture 35">
              <a:extLst>
                <a:ext uri="{FF2B5EF4-FFF2-40B4-BE49-F238E27FC236}">
                  <a16:creationId xmlns:a16="http://schemas.microsoft.com/office/drawing/2014/main" id="{3686DB7A-5B90-FB4F-B606-F78769DA527F}"/>
                </a:ext>
              </a:extLst>
            </p:cNvPr>
            <p:cNvPicPr>
              <a:picLocks noChangeAspect="1"/>
            </p:cNvPicPr>
            <p:nvPr/>
          </p:nvPicPr>
          <p:blipFill>
            <a:blip r:embed="rId3"/>
            <a:stretch>
              <a:fillRect/>
            </a:stretch>
          </p:blipFill>
          <p:spPr>
            <a:xfrm>
              <a:off x="2191648" y="3651699"/>
              <a:ext cx="2026213" cy="1564990"/>
            </a:xfrm>
            <a:prstGeom prst="rect">
              <a:avLst/>
            </a:prstGeom>
          </p:spPr>
        </p:pic>
        <p:sp>
          <p:nvSpPr>
            <p:cNvPr id="38" name="TextBox 37">
              <a:extLst>
                <a:ext uri="{FF2B5EF4-FFF2-40B4-BE49-F238E27FC236}">
                  <a16:creationId xmlns:a16="http://schemas.microsoft.com/office/drawing/2014/main" id="{695A7493-1EF1-D64A-948A-812AC0936CE0}"/>
                </a:ext>
              </a:extLst>
            </p:cNvPr>
            <p:cNvSpPr txBox="1"/>
            <p:nvPr/>
          </p:nvSpPr>
          <p:spPr>
            <a:xfrm>
              <a:off x="2407838" y="5177471"/>
              <a:ext cx="2138809" cy="553995"/>
            </a:xfrm>
            <a:prstGeom prst="rect">
              <a:avLst/>
            </a:prstGeom>
            <a:noFill/>
          </p:spPr>
          <p:txBody>
            <a:bodyPr wrap="square" rtlCol="0">
              <a:spAutoFit/>
            </a:bodyPr>
            <a:lstStyle/>
            <a:p>
              <a:r>
                <a:rPr lang="en-US" altLang="zh-CN" sz="1050" dirty="0"/>
                <a:t>Hadron - 591 MHz              strong hadron cooling</a:t>
              </a:r>
              <a:endParaRPr lang="en-US" sz="1050" dirty="0"/>
            </a:p>
          </p:txBody>
        </p:sp>
      </p:grpSp>
    </p:spTree>
    <p:extLst>
      <p:ext uri="{BB962C8B-B14F-4D97-AF65-F5344CB8AC3E}">
        <p14:creationId xmlns:p14="http://schemas.microsoft.com/office/powerpoint/2010/main" val="1269227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C31F70AF-D5C9-5E40-820A-D0F550C451C0}"/>
              </a:ext>
            </a:extLst>
          </p:cNvPr>
          <p:cNvSpPr txBox="1"/>
          <p:nvPr/>
        </p:nvSpPr>
        <p:spPr>
          <a:xfrm>
            <a:off x="393593" y="1128740"/>
            <a:ext cx="8356814" cy="5691302"/>
          </a:xfrm>
          <a:prstGeom prst="rect">
            <a:avLst/>
          </a:prstGeom>
          <a:solidFill>
            <a:schemeClr val="bg1"/>
          </a:solidFill>
        </p:spPr>
        <p:txBody>
          <a:bodyPr wrap="square" rtlCol="0">
            <a:spAutoFit/>
          </a:bodyPr>
          <a:lstStyle/>
          <a:p>
            <a:pPr>
              <a:lnSpc>
                <a:spcPct val="110000"/>
              </a:lnSpc>
            </a:pPr>
            <a:r>
              <a:rPr lang="en-US" sz="2000" dirty="0">
                <a:latin typeface="Arial" panose="020B0604020202020204" pitchFamily="34" charset="0"/>
                <a:cs typeface="Arial" panose="020B0604020202020204" pitchFamily="34" charset="0"/>
              </a:rPr>
              <a:t>New systems:</a:t>
            </a:r>
          </a:p>
          <a:p>
            <a:pPr marL="285750" indent="-285750">
              <a:lnSpc>
                <a:spcPct val="110000"/>
              </a:lnSpc>
              <a:buFont typeface="Arial" panose="020B0604020202020204" pitchFamily="34" charset="0"/>
              <a:buChar char="•"/>
            </a:pPr>
            <a:r>
              <a:rPr lang="en-US" sz="1600" b="1" dirty="0">
                <a:solidFill>
                  <a:srgbClr val="30519D"/>
                </a:solidFill>
                <a:latin typeface="Arial" panose="020B0604020202020204" pitchFamily="34" charset="0"/>
                <a:cs typeface="Arial" panose="020B0604020202020204" pitchFamily="34" charset="0"/>
              </a:rPr>
              <a:t>Two 591 MHz SRF </a:t>
            </a:r>
            <a:r>
              <a:rPr lang="en-US" sz="1600" dirty="0">
                <a:latin typeface="Arial" panose="020B0604020202020204" pitchFamily="34" charset="0"/>
                <a:cs typeface="Arial" panose="020B0604020202020204" pitchFamily="34" charset="0"/>
              </a:rPr>
              <a:t>used for </a:t>
            </a:r>
            <a:r>
              <a:rPr lang="en-US" sz="1600" b="1" dirty="0">
                <a:solidFill>
                  <a:schemeClr val="accent2">
                    <a:lumMod val="75000"/>
                  </a:schemeClr>
                </a:solidFill>
                <a:latin typeface="Arial" panose="020B0604020202020204" pitchFamily="34" charset="0"/>
                <a:cs typeface="Arial" panose="020B0604020202020204" pitchFamily="34" charset="0"/>
              </a:rPr>
              <a:t>bunch compression to 6cm rms </a:t>
            </a:r>
            <a:r>
              <a:rPr lang="en-US" sz="1600" dirty="0">
                <a:latin typeface="Arial" panose="020B0604020202020204" pitchFamily="34" charset="0"/>
                <a:cs typeface="Arial" panose="020B0604020202020204" pitchFamily="34" charset="0"/>
              </a:rPr>
              <a:t>bunch length. Same as RCS and SHC ERL cavities.</a:t>
            </a:r>
          </a:p>
          <a:p>
            <a:pPr marL="285750" indent="-285750">
              <a:lnSpc>
                <a:spcPct val="110000"/>
              </a:lnSpc>
              <a:buFont typeface="Arial" panose="020B0604020202020204" pitchFamily="34" charset="0"/>
              <a:buChar char="•"/>
            </a:pPr>
            <a:r>
              <a:rPr lang="en-US" sz="1600" b="1" dirty="0">
                <a:solidFill>
                  <a:srgbClr val="30519D"/>
                </a:solidFill>
                <a:latin typeface="Arial" panose="020B0604020202020204" pitchFamily="34" charset="0"/>
                <a:cs typeface="Arial" panose="020B0604020202020204" pitchFamily="34" charset="0"/>
              </a:rPr>
              <a:t>49 MHz and 98 MHz NCRF </a:t>
            </a:r>
            <a:r>
              <a:rPr lang="en-US" sz="1600" dirty="0">
                <a:latin typeface="Arial" panose="020B0604020202020204" pitchFamily="34" charset="0"/>
                <a:cs typeface="Arial" panose="020B0604020202020204" pitchFamily="34" charset="0"/>
              </a:rPr>
              <a:t>cavities for realizing two steps </a:t>
            </a:r>
            <a:r>
              <a:rPr lang="en-US" sz="1600" b="1" dirty="0">
                <a:solidFill>
                  <a:schemeClr val="accent2">
                    <a:lumMod val="75000"/>
                  </a:schemeClr>
                </a:solidFill>
                <a:latin typeface="Arial" panose="020B0604020202020204" pitchFamily="34" charset="0"/>
                <a:cs typeface="Arial" panose="020B0604020202020204" pitchFamily="34" charset="0"/>
              </a:rPr>
              <a:t>splitting</a:t>
            </a:r>
            <a:r>
              <a:rPr lang="en-US" sz="1600" dirty="0">
                <a:latin typeface="Arial" panose="020B0604020202020204" pitchFamily="34" charset="0"/>
                <a:cs typeface="Arial" panose="020B0604020202020204" pitchFamily="34" charset="0"/>
              </a:rPr>
              <a:t> of hadron bunches </a:t>
            </a:r>
            <a:r>
              <a:rPr lang="en-US" sz="1600" b="1" dirty="0">
                <a:solidFill>
                  <a:schemeClr val="accent2">
                    <a:lumMod val="75000"/>
                  </a:schemeClr>
                </a:solidFill>
                <a:latin typeface="Arial" panose="020B0604020202020204" pitchFamily="34" charset="0"/>
                <a:cs typeface="Arial" panose="020B0604020202020204" pitchFamily="34" charset="0"/>
              </a:rPr>
              <a:t>from 290 to 1160 after acceleration</a:t>
            </a:r>
            <a:r>
              <a:rPr lang="en-US" sz="1600" dirty="0">
                <a:latin typeface="Arial" panose="020B0604020202020204" pitchFamily="34" charset="0"/>
                <a:cs typeface="Arial" panose="020B0604020202020204" pitchFamily="34" charset="0"/>
              </a:rPr>
              <a:t>.</a:t>
            </a:r>
          </a:p>
          <a:p>
            <a:pPr marL="285750" indent="-285750">
              <a:lnSpc>
                <a:spcPct val="110000"/>
              </a:lnSpc>
              <a:buFont typeface="Arial" panose="020B0604020202020204" pitchFamily="34" charset="0"/>
              <a:buChar char="•"/>
            </a:pPr>
            <a:r>
              <a:rPr lang="en-US" sz="1600" b="1" dirty="0">
                <a:solidFill>
                  <a:srgbClr val="30519D"/>
                </a:solidFill>
                <a:latin typeface="Arial" panose="020B0604020202020204" pitchFamily="34" charset="0"/>
                <a:cs typeface="Arial" panose="020B0604020202020204" pitchFamily="34" charset="0"/>
              </a:rPr>
              <a:t>Eight 197 MHz and four 394 MHz SRF crabs </a:t>
            </a:r>
            <a:r>
              <a:rPr lang="en-US" sz="1600" dirty="0">
                <a:latin typeface="Arial" panose="020B0604020202020204" pitchFamily="34" charset="0"/>
                <a:cs typeface="Arial" panose="020B0604020202020204" pitchFamily="34" charset="0"/>
              </a:rPr>
              <a:t>for reestablishing </a:t>
            </a:r>
            <a:r>
              <a:rPr lang="en-US" sz="1600" b="1" dirty="0">
                <a:solidFill>
                  <a:schemeClr val="accent2">
                    <a:lumMod val="75000"/>
                  </a:schemeClr>
                </a:solidFill>
                <a:latin typeface="Arial" panose="020B0604020202020204" pitchFamily="34" charset="0"/>
                <a:cs typeface="Arial" panose="020B0604020202020204" pitchFamily="34" charset="0"/>
              </a:rPr>
              <a:t>head-on collision </a:t>
            </a:r>
            <a:r>
              <a:rPr lang="en-US" sz="1600" dirty="0">
                <a:latin typeface="Arial" panose="020B0604020202020204" pitchFamily="34" charset="0"/>
                <a:cs typeface="Arial" panose="020B0604020202020204" pitchFamily="34" charset="0"/>
              </a:rPr>
              <a:t>in 25 </a:t>
            </a:r>
            <a:r>
              <a:rPr lang="en-US" sz="1600" dirty="0" err="1">
                <a:latin typeface="Arial" panose="020B0604020202020204" pitchFamily="34" charset="0"/>
                <a:cs typeface="Arial" panose="020B0604020202020204" pitchFamily="34" charset="0"/>
              </a:rPr>
              <a:t>mrad</a:t>
            </a:r>
            <a:r>
              <a:rPr lang="en-US" sz="1600" dirty="0">
                <a:latin typeface="Arial" panose="020B0604020202020204" pitchFamily="34" charset="0"/>
                <a:cs typeface="Arial" panose="020B0604020202020204" pitchFamily="34" charset="0"/>
              </a:rPr>
              <a:t> x-angle.  Several valid cavity types under consideration: DQW, RFD, WOW. </a:t>
            </a:r>
          </a:p>
          <a:p>
            <a:pPr>
              <a:lnSpc>
                <a:spcPct val="110000"/>
              </a:lnSpc>
            </a:pPr>
            <a:br>
              <a:rPr lang="en-US" sz="2000" dirty="0">
                <a:latin typeface="Arial" panose="020B0604020202020204" pitchFamily="34" charset="0"/>
                <a:cs typeface="Arial" panose="020B0604020202020204" pitchFamily="34" charset="0"/>
              </a:rPr>
            </a:br>
            <a:endParaRPr lang="en-US" sz="2000" dirty="0">
              <a:latin typeface="Arial" panose="020B0604020202020204" pitchFamily="34" charset="0"/>
              <a:cs typeface="Arial" panose="020B0604020202020204" pitchFamily="34" charset="0"/>
            </a:endParaRPr>
          </a:p>
          <a:p>
            <a:pPr lvl="1">
              <a:lnSpc>
                <a:spcPct val="110000"/>
              </a:lnSpc>
            </a:pPr>
            <a:endParaRPr lang="en-US" dirty="0">
              <a:latin typeface="Arial" panose="020B0604020202020204" pitchFamily="34" charset="0"/>
              <a:cs typeface="Arial" panose="020B0604020202020204" pitchFamily="34" charset="0"/>
            </a:endParaRPr>
          </a:p>
          <a:p>
            <a:pPr lvl="1">
              <a:lnSpc>
                <a:spcPct val="110000"/>
              </a:lnSpc>
            </a:pPr>
            <a:endParaRPr lang="en-US" dirty="0">
              <a:latin typeface="Arial" panose="020B0604020202020204" pitchFamily="34" charset="0"/>
              <a:cs typeface="Arial" panose="020B0604020202020204" pitchFamily="34" charset="0"/>
            </a:endParaRPr>
          </a:p>
          <a:p>
            <a:pPr>
              <a:lnSpc>
                <a:spcPct val="110000"/>
              </a:lnSpc>
            </a:pPr>
            <a:endParaRPr lang="en-US" sz="2000" dirty="0">
              <a:latin typeface="Arial" panose="020B0604020202020204" pitchFamily="34" charset="0"/>
              <a:cs typeface="Arial" panose="020B0604020202020204" pitchFamily="34" charset="0"/>
            </a:endParaRPr>
          </a:p>
          <a:p>
            <a:pPr>
              <a:lnSpc>
                <a:spcPct val="110000"/>
              </a:lnSpc>
            </a:pPr>
            <a:endParaRPr lang="en-US" sz="2000" dirty="0">
              <a:latin typeface="Arial" panose="020B0604020202020204" pitchFamily="34" charset="0"/>
              <a:cs typeface="Arial" panose="020B0604020202020204" pitchFamily="34" charset="0"/>
            </a:endParaRPr>
          </a:p>
          <a:p>
            <a:pPr>
              <a:lnSpc>
                <a:spcPct val="110000"/>
              </a:lnSpc>
            </a:pPr>
            <a:r>
              <a:rPr lang="en-US" sz="2000" dirty="0">
                <a:latin typeface="Arial" panose="020B0604020202020204" pitchFamily="34" charset="0"/>
                <a:cs typeface="Arial" panose="020B0604020202020204" pitchFamily="34" charset="0"/>
              </a:rPr>
              <a:t>Modifications and reuse of existing systems:</a:t>
            </a:r>
          </a:p>
          <a:p>
            <a:pPr marL="285750" indent="-285750">
              <a:lnSpc>
                <a:spcPct val="110000"/>
              </a:lnSpc>
              <a:buFont typeface="Arial" panose="020B0604020202020204" pitchFamily="34" charset="0"/>
              <a:buChar char="•"/>
            </a:pPr>
            <a:r>
              <a:rPr lang="en-US" sz="1600" b="1" dirty="0">
                <a:solidFill>
                  <a:srgbClr val="30519D"/>
                </a:solidFill>
                <a:latin typeface="Arial" panose="020B0604020202020204" pitchFamily="34" charset="0"/>
                <a:cs typeface="Arial" panose="020B0604020202020204" pitchFamily="34" charset="0"/>
              </a:rPr>
              <a:t>197 MHz NCRF </a:t>
            </a:r>
            <a:r>
              <a:rPr lang="en-US" sz="1600" dirty="0">
                <a:latin typeface="Arial" panose="020B0604020202020204" pitchFamily="34" charset="0"/>
                <a:cs typeface="Arial" panose="020B0604020202020204" pitchFamily="34" charset="0"/>
              </a:rPr>
              <a:t>cavities from Blue and Yellow RHIC rings will be re-used in EIC hadron (Yellow) ring together with their power amplifiers, in order to increase the </a:t>
            </a:r>
            <a:r>
              <a:rPr lang="en-US" sz="1600" b="1" dirty="0">
                <a:solidFill>
                  <a:schemeClr val="accent2">
                    <a:lumMod val="75000"/>
                  </a:schemeClr>
                </a:solidFill>
                <a:latin typeface="Arial" panose="020B0604020202020204" pitchFamily="34" charset="0"/>
                <a:cs typeface="Arial" panose="020B0604020202020204" pitchFamily="34" charset="0"/>
              </a:rPr>
              <a:t>total voltage</a:t>
            </a:r>
            <a:r>
              <a:rPr lang="en-US" sz="1600" dirty="0">
                <a:latin typeface="Arial" panose="020B0604020202020204" pitchFamily="34" charset="0"/>
                <a:cs typeface="Arial" panose="020B0604020202020204" pitchFamily="34" charset="0"/>
              </a:rPr>
              <a:t>.</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Total of 12 cavities.</a:t>
            </a:r>
          </a:p>
          <a:p>
            <a:pPr marL="285750" indent="-285750">
              <a:lnSpc>
                <a:spcPct val="110000"/>
              </a:lnSpc>
              <a:buFont typeface="Arial" panose="020B0604020202020204" pitchFamily="34" charset="0"/>
              <a:buChar char="•"/>
            </a:pPr>
            <a:r>
              <a:rPr lang="en-US" sz="1600" b="1" dirty="0">
                <a:solidFill>
                  <a:srgbClr val="30519D"/>
                </a:solidFill>
                <a:latin typeface="Arial" panose="020B0604020202020204" pitchFamily="34" charset="0"/>
                <a:cs typeface="Arial" panose="020B0604020202020204" pitchFamily="34" charset="0"/>
              </a:rPr>
              <a:t>Two 28 MHz NCRF </a:t>
            </a:r>
            <a:r>
              <a:rPr lang="en-US" sz="1600" dirty="0">
                <a:latin typeface="Arial" panose="020B0604020202020204" pitchFamily="34" charset="0"/>
                <a:cs typeface="Arial" panose="020B0604020202020204" pitchFamily="34" charset="0"/>
              </a:rPr>
              <a:t>cavities in Yellow ring will be modified to the 24.5 MHz frequency. Power amplifiers will be reused.</a:t>
            </a:r>
          </a:p>
        </p:txBody>
      </p:sp>
      <p:sp>
        <p:nvSpPr>
          <p:cNvPr id="2" name="Title 1"/>
          <p:cNvSpPr>
            <a:spLocks noGrp="1"/>
          </p:cNvSpPr>
          <p:nvPr>
            <p:ph type="title"/>
          </p:nvPr>
        </p:nvSpPr>
        <p:spPr>
          <a:xfrm>
            <a:off x="0" y="17458"/>
            <a:ext cx="9144000" cy="1296406"/>
          </a:xfrm>
        </p:spPr>
        <p:txBody>
          <a:bodyPr>
            <a:normAutofit/>
          </a:bodyPr>
          <a:lstStyle/>
          <a:p>
            <a:pPr algn="ctr"/>
            <a:r>
              <a:rPr lang="en-US" sz="4000" dirty="0"/>
              <a:t>Hadron Ring RF Systems </a:t>
            </a:r>
          </a:p>
        </p:txBody>
      </p:sp>
      <p:sp>
        <p:nvSpPr>
          <p:cNvPr id="4" name="Slide Number Placeholder 3"/>
          <p:cNvSpPr>
            <a:spLocks noGrp="1"/>
          </p:cNvSpPr>
          <p:nvPr>
            <p:ph type="sldNum" sz="quarter" idx="12"/>
          </p:nvPr>
        </p:nvSpPr>
        <p:spPr/>
        <p:txBody>
          <a:bodyPr/>
          <a:lstStyle/>
          <a:p>
            <a:fld id="{893C5830-40F3-F04E-B2E3-10E6672BA8FF}" type="slidenum">
              <a:rPr lang="en-US" smtClean="0"/>
              <a:pPr/>
              <a:t>28</a:t>
            </a:fld>
            <a:endParaRPr lang="en-US"/>
          </a:p>
        </p:txBody>
      </p:sp>
      <p:sp>
        <p:nvSpPr>
          <p:cNvPr id="6" name="TextBox 5">
            <a:extLst>
              <a:ext uri="{FF2B5EF4-FFF2-40B4-BE49-F238E27FC236}">
                <a16:creationId xmlns:a16="http://schemas.microsoft.com/office/drawing/2014/main" id="{04EE2278-1790-EE4A-8137-9BF0BDFA26BD}"/>
              </a:ext>
            </a:extLst>
          </p:cNvPr>
          <p:cNvSpPr txBox="1"/>
          <p:nvPr/>
        </p:nvSpPr>
        <p:spPr>
          <a:xfrm>
            <a:off x="393593" y="4590599"/>
            <a:ext cx="2584831" cy="461665"/>
          </a:xfrm>
          <a:prstGeom prst="rect">
            <a:avLst/>
          </a:prstGeom>
          <a:noFill/>
        </p:spPr>
        <p:txBody>
          <a:bodyPr wrap="square" rtlCol="0">
            <a:spAutoFit/>
          </a:bodyPr>
          <a:lstStyle/>
          <a:p>
            <a:pPr algn="ctr"/>
            <a:r>
              <a:rPr lang="en-US" altLang="zh-CN" sz="1200" dirty="0"/>
              <a:t>RFD 197 MHz crab cavity [Da Silva, Park, </a:t>
            </a:r>
            <a:r>
              <a:rPr lang="en-US" altLang="zh-CN" sz="1200" dirty="0" err="1"/>
              <a:t>Delayen</a:t>
            </a:r>
            <a:r>
              <a:rPr lang="en-US" altLang="zh-CN" sz="1200" dirty="0"/>
              <a:t>, Henry]</a:t>
            </a:r>
            <a:endParaRPr lang="en-US" sz="1200" dirty="0"/>
          </a:p>
        </p:txBody>
      </p:sp>
      <p:pic>
        <p:nvPicPr>
          <p:cNvPr id="7" name="Picture 6">
            <a:extLst>
              <a:ext uri="{FF2B5EF4-FFF2-40B4-BE49-F238E27FC236}">
                <a16:creationId xmlns:a16="http://schemas.microsoft.com/office/drawing/2014/main" id="{EF2AE7AA-D552-C74B-9FAD-E4582A45A0ED}"/>
              </a:ext>
            </a:extLst>
          </p:cNvPr>
          <p:cNvPicPr>
            <a:picLocks noChangeAspect="1"/>
          </p:cNvPicPr>
          <p:nvPr/>
        </p:nvPicPr>
        <p:blipFill>
          <a:blip r:embed="rId3"/>
          <a:stretch>
            <a:fillRect/>
          </a:stretch>
        </p:blipFill>
        <p:spPr>
          <a:xfrm>
            <a:off x="5386987" y="3606789"/>
            <a:ext cx="3209597" cy="761934"/>
          </a:xfrm>
          <a:prstGeom prst="rect">
            <a:avLst/>
          </a:prstGeom>
        </p:spPr>
      </p:pic>
      <p:pic>
        <p:nvPicPr>
          <p:cNvPr id="9" name="Picture 8">
            <a:extLst>
              <a:ext uri="{FF2B5EF4-FFF2-40B4-BE49-F238E27FC236}">
                <a16:creationId xmlns:a16="http://schemas.microsoft.com/office/drawing/2014/main" id="{F5D8F850-7FB0-2746-BDA3-FF97BA021513}"/>
              </a:ext>
            </a:extLst>
          </p:cNvPr>
          <p:cNvPicPr>
            <a:picLocks noChangeAspect="1"/>
          </p:cNvPicPr>
          <p:nvPr/>
        </p:nvPicPr>
        <p:blipFill rotWithShape="1">
          <a:blip r:embed="rId4"/>
          <a:srcRect l="3992" t="4418" r="5934" b="7881"/>
          <a:stretch/>
        </p:blipFill>
        <p:spPr>
          <a:xfrm>
            <a:off x="787128" y="3284901"/>
            <a:ext cx="1935931" cy="1388896"/>
          </a:xfrm>
          <a:prstGeom prst="rect">
            <a:avLst/>
          </a:prstGeom>
        </p:spPr>
      </p:pic>
      <p:sp>
        <p:nvSpPr>
          <p:cNvPr id="15" name="TextBox 14">
            <a:extLst>
              <a:ext uri="{FF2B5EF4-FFF2-40B4-BE49-F238E27FC236}">
                <a16:creationId xmlns:a16="http://schemas.microsoft.com/office/drawing/2014/main" id="{409E38C5-49CA-6B4E-85C2-140CEDEA9122}"/>
              </a:ext>
            </a:extLst>
          </p:cNvPr>
          <p:cNvSpPr txBox="1"/>
          <p:nvPr/>
        </p:nvSpPr>
        <p:spPr>
          <a:xfrm>
            <a:off x="5843945" y="4359765"/>
            <a:ext cx="2435433" cy="461665"/>
          </a:xfrm>
          <a:prstGeom prst="rect">
            <a:avLst/>
          </a:prstGeom>
          <a:noFill/>
        </p:spPr>
        <p:txBody>
          <a:bodyPr wrap="square" rtlCol="0">
            <a:spAutoFit/>
          </a:bodyPr>
          <a:lstStyle/>
          <a:p>
            <a:pPr algn="ctr"/>
            <a:r>
              <a:rPr lang="en-US" altLang="zh-CN" sz="1200" dirty="0"/>
              <a:t>“WOW” crab cavity</a:t>
            </a:r>
          </a:p>
          <a:p>
            <a:pPr algn="ctr"/>
            <a:r>
              <a:rPr lang="en-US" sz="1200" i="1" dirty="0"/>
              <a:t>[</a:t>
            </a:r>
            <a:r>
              <a:rPr lang="en-US" sz="1200" i="1" dirty="0" err="1"/>
              <a:t>Zhenghai</a:t>
            </a:r>
            <a:r>
              <a:rPr lang="en-US" sz="1200" i="1" dirty="0"/>
              <a:t> Li]</a:t>
            </a:r>
          </a:p>
        </p:txBody>
      </p:sp>
      <p:sp>
        <p:nvSpPr>
          <p:cNvPr id="16" name="TextBox 15">
            <a:extLst>
              <a:ext uri="{FF2B5EF4-FFF2-40B4-BE49-F238E27FC236}">
                <a16:creationId xmlns:a16="http://schemas.microsoft.com/office/drawing/2014/main" id="{91D8A4BB-8A30-7844-A9C6-5D4F70E54BE4}"/>
              </a:ext>
            </a:extLst>
          </p:cNvPr>
          <p:cNvSpPr txBox="1"/>
          <p:nvPr/>
        </p:nvSpPr>
        <p:spPr>
          <a:xfrm>
            <a:off x="3106909" y="4590598"/>
            <a:ext cx="2207460" cy="461665"/>
          </a:xfrm>
          <a:prstGeom prst="rect">
            <a:avLst/>
          </a:prstGeom>
          <a:noFill/>
        </p:spPr>
        <p:txBody>
          <a:bodyPr wrap="square" rtlCol="0">
            <a:spAutoFit/>
          </a:bodyPr>
          <a:lstStyle/>
          <a:p>
            <a:pPr algn="ctr"/>
            <a:r>
              <a:rPr lang="en-US" altLang="zh-CN" sz="1200" dirty="0"/>
              <a:t>DQW 197 MHz crab cavity [Verdu-Andres, Xiao]</a:t>
            </a:r>
            <a:endParaRPr lang="en-US" sz="1200" dirty="0"/>
          </a:p>
        </p:txBody>
      </p:sp>
      <p:pic>
        <p:nvPicPr>
          <p:cNvPr id="18" name="Picture 17">
            <a:extLst>
              <a:ext uri="{FF2B5EF4-FFF2-40B4-BE49-F238E27FC236}">
                <a16:creationId xmlns:a16="http://schemas.microsoft.com/office/drawing/2014/main" id="{6DA204CA-33E5-6649-B732-4C9E67E92295}"/>
              </a:ext>
            </a:extLst>
          </p:cNvPr>
          <p:cNvPicPr>
            <a:picLocks noChangeAspect="1"/>
          </p:cNvPicPr>
          <p:nvPr/>
        </p:nvPicPr>
        <p:blipFill>
          <a:blip r:embed="rId5"/>
          <a:stretch>
            <a:fillRect/>
          </a:stretch>
        </p:blipFill>
        <p:spPr>
          <a:xfrm>
            <a:off x="3476994" y="3414512"/>
            <a:ext cx="1638492" cy="1269840"/>
          </a:xfrm>
          <a:prstGeom prst="rect">
            <a:avLst/>
          </a:prstGeom>
        </p:spPr>
      </p:pic>
      <p:sp>
        <p:nvSpPr>
          <p:cNvPr id="27" name="TextBox 26">
            <a:extLst>
              <a:ext uri="{FF2B5EF4-FFF2-40B4-BE49-F238E27FC236}">
                <a16:creationId xmlns:a16="http://schemas.microsoft.com/office/drawing/2014/main" id="{6CF4955F-3B5F-BD47-8E8B-0185389D8B1B}"/>
              </a:ext>
            </a:extLst>
          </p:cNvPr>
          <p:cNvSpPr txBox="1"/>
          <p:nvPr/>
        </p:nvSpPr>
        <p:spPr>
          <a:xfrm>
            <a:off x="6822883" y="6453941"/>
            <a:ext cx="1846980"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Kevin Smith</a:t>
            </a:r>
          </a:p>
        </p:txBody>
      </p:sp>
    </p:spTree>
    <p:extLst>
      <p:ext uri="{BB962C8B-B14F-4D97-AF65-F5344CB8AC3E}">
        <p14:creationId xmlns:p14="http://schemas.microsoft.com/office/powerpoint/2010/main" val="2615521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36ED8-4A8C-4F20-A05F-0CE7C60746E9}"/>
              </a:ext>
            </a:extLst>
          </p:cNvPr>
          <p:cNvSpPr>
            <a:spLocks noGrp="1"/>
          </p:cNvSpPr>
          <p:nvPr>
            <p:ph type="title"/>
          </p:nvPr>
        </p:nvSpPr>
        <p:spPr>
          <a:xfrm>
            <a:off x="571500" y="180976"/>
            <a:ext cx="7886700" cy="616722"/>
          </a:xfrm>
        </p:spPr>
        <p:txBody>
          <a:bodyPr>
            <a:normAutofit fontScale="90000"/>
          </a:bodyPr>
          <a:lstStyle/>
          <a:p>
            <a:r>
              <a:rPr lang="en-US" dirty="0"/>
              <a:t>IR Magnets - Overview</a:t>
            </a:r>
          </a:p>
        </p:txBody>
      </p:sp>
      <p:pic>
        <p:nvPicPr>
          <p:cNvPr id="8" name="Content Placeholder 7">
            <a:extLst>
              <a:ext uri="{FF2B5EF4-FFF2-40B4-BE49-F238E27FC236}">
                <a16:creationId xmlns:a16="http://schemas.microsoft.com/office/drawing/2014/main" id="{67522280-40BB-4571-A19C-4D58EDED00C1}"/>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201379" y="2593184"/>
            <a:ext cx="2596943" cy="2514601"/>
          </a:xfrm>
          <a:prstGeom prst="rect">
            <a:avLst/>
          </a:prstGeom>
        </p:spPr>
      </p:pic>
      <p:sp>
        <p:nvSpPr>
          <p:cNvPr id="4" name="Slide Number Placeholder 3">
            <a:extLst>
              <a:ext uri="{FF2B5EF4-FFF2-40B4-BE49-F238E27FC236}">
                <a16:creationId xmlns:a16="http://schemas.microsoft.com/office/drawing/2014/main" id="{E0A4DF82-205A-4CB6-83C3-1A2CE82001A7}"/>
              </a:ext>
            </a:extLst>
          </p:cNvPr>
          <p:cNvSpPr>
            <a:spLocks noGrp="1"/>
          </p:cNvSpPr>
          <p:nvPr>
            <p:ph type="sldNum" sz="quarter" idx="12"/>
          </p:nvPr>
        </p:nvSpPr>
        <p:spPr/>
        <p:txBody>
          <a:bodyPr/>
          <a:lstStyle/>
          <a:p>
            <a:fld id="{893C5830-40F3-F04E-B2E3-10E6672BA8FF}" type="slidenum">
              <a:rPr lang="en-US" smtClean="0"/>
              <a:pPr/>
              <a:t>29</a:t>
            </a:fld>
            <a:endParaRPr lang="en-US"/>
          </a:p>
        </p:txBody>
      </p:sp>
      <p:sp>
        <p:nvSpPr>
          <p:cNvPr id="5" name="TextBox 4">
            <a:extLst>
              <a:ext uri="{FF2B5EF4-FFF2-40B4-BE49-F238E27FC236}">
                <a16:creationId xmlns:a16="http://schemas.microsoft.com/office/drawing/2014/main" id="{32599121-B5FB-4FA4-B3CC-F4CA135BE6B5}"/>
              </a:ext>
            </a:extLst>
          </p:cNvPr>
          <p:cNvSpPr txBox="1"/>
          <p:nvPr/>
        </p:nvSpPr>
        <p:spPr>
          <a:xfrm>
            <a:off x="260557" y="5289212"/>
            <a:ext cx="2596943" cy="646331"/>
          </a:xfrm>
          <a:prstGeom prst="rect">
            <a:avLst/>
          </a:prstGeom>
          <a:noFill/>
        </p:spPr>
        <p:txBody>
          <a:bodyPr wrap="square" rtlCol="0">
            <a:spAutoFit/>
          </a:bodyPr>
          <a:lstStyle/>
          <a:p>
            <a:r>
              <a:rPr lang="en-US" dirty="0"/>
              <a:t>9 Direct Wind Magnets</a:t>
            </a:r>
            <a:br>
              <a:rPr lang="en-US" dirty="0"/>
            </a:br>
            <a:r>
              <a:rPr lang="en-US" dirty="0"/>
              <a:t>(S-MD)</a:t>
            </a:r>
          </a:p>
        </p:txBody>
      </p:sp>
      <p:sp>
        <p:nvSpPr>
          <p:cNvPr id="6" name="TextBox 5">
            <a:extLst>
              <a:ext uri="{FF2B5EF4-FFF2-40B4-BE49-F238E27FC236}">
                <a16:creationId xmlns:a16="http://schemas.microsoft.com/office/drawing/2014/main" id="{EE5C6419-A50D-4509-86F9-451EF1105EFD}"/>
              </a:ext>
            </a:extLst>
          </p:cNvPr>
          <p:cNvSpPr txBox="1"/>
          <p:nvPr/>
        </p:nvSpPr>
        <p:spPr>
          <a:xfrm>
            <a:off x="3394075" y="5288212"/>
            <a:ext cx="2355850" cy="369332"/>
          </a:xfrm>
          <a:prstGeom prst="rect">
            <a:avLst/>
          </a:prstGeom>
          <a:noFill/>
        </p:spPr>
        <p:txBody>
          <a:bodyPr wrap="square" rtlCol="0">
            <a:spAutoFit/>
          </a:bodyPr>
          <a:lstStyle/>
          <a:p>
            <a:r>
              <a:rPr lang="en-US" dirty="0"/>
              <a:t>6 Collared Magnets</a:t>
            </a:r>
          </a:p>
        </p:txBody>
      </p:sp>
      <p:sp>
        <p:nvSpPr>
          <p:cNvPr id="7" name="TextBox 6">
            <a:extLst>
              <a:ext uri="{FF2B5EF4-FFF2-40B4-BE49-F238E27FC236}">
                <a16:creationId xmlns:a16="http://schemas.microsoft.com/office/drawing/2014/main" id="{36FD0BBD-6D1D-4B47-AAEA-30933EA52F23}"/>
              </a:ext>
            </a:extLst>
          </p:cNvPr>
          <p:cNvSpPr txBox="1"/>
          <p:nvPr/>
        </p:nvSpPr>
        <p:spPr>
          <a:xfrm>
            <a:off x="6286500" y="5288212"/>
            <a:ext cx="2355850" cy="369332"/>
          </a:xfrm>
          <a:prstGeom prst="rect">
            <a:avLst/>
          </a:prstGeom>
          <a:noFill/>
        </p:spPr>
        <p:txBody>
          <a:bodyPr wrap="square" rtlCol="0">
            <a:spAutoFit/>
          </a:bodyPr>
          <a:lstStyle/>
          <a:p>
            <a:r>
              <a:rPr lang="en-US" dirty="0"/>
              <a:t>1 Special Magnet</a:t>
            </a:r>
          </a:p>
        </p:txBody>
      </p:sp>
      <p:sp>
        <p:nvSpPr>
          <p:cNvPr id="16" name="Content Placeholder 2">
            <a:extLst>
              <a:ext uri="{FF2B5EF4-FFF2-40B4-BE49-F238E27FC236}">
                <a16:creationId xmlns:a16="http://schemas.microsoft.com/office/drawing/2014/main" id="{DAE4EA32-AB21-455E-8629-E17A85502246}"/>
              </a:ext>
            </a:extLst>
          </p:cNvPr>
          <p:cNvSpPr txBox="1">
            <a:spLocks/>
          </p:cNvSpPr>
          <p:nvPr/>
        </p:nvSpPr>
        <p:spPr>
          <a:xfrm>
            <a:off x="445771" y="1258181"/>
            <a:ext cx="7886700" cy="123817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Three groups of superconducting magnets</a:t>
            </a:r>
          </a:p>
          <a:p>
            <a:pPr lvl="1"/>
            <a:r>
              <a:rPr lang="en-US" dirty="0"/>
              <a:t>All </a:t>
            </a:r>
            <a:r>
              <a:rPr lang="en-US" dirty="0" err="1"/>
              <a:t>NbTi</a:t>
            </a:r>
            <a:endParaRPr lang="en-US" dirty="0"/>
          </a:p>
          <a:p>
            <a:r>
              <a:rPr lang="en-US" dirty="0"/>
              <a:t>(Also: normal conducting magnets, not addressed here)</a:t>
            </a:r>
          </a:p>
        </p:txBody>
      </p:sp>
      <p:pic>
        <p:nvPicPr>
          <p:cNvPr id="12" name="Picture 11">
            <a:extLst>
              <a:ext uri="{FF2B5EF4-FFF2-40B4-BE49-F238E27FC236}">
                <a16:creationId xmlns:a16="http://schemas.microsoft.com/office/drawing/2014/main" id="{E8561638-B099-452F-B80D-2968657830F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4818" y="2330660"/>
            <a:ext cx="2723584" cy="2488931"/>
          </a:xfrm>
          <a:prstGeom prst="rect">
            <a:avLst/>
          </a:prstGeom>
        </p:spPr>
      </p:pic>
      <p:pic>
        <p:nvPicPr>
          <p:cNvPr id="13" name="Picture 12">
            <a:extLst>
              <a:ext uri="{FF2B5EF4-FFF2-40B4-BE49-F238E27FC236}">
                <a16:creationId xmlns:a16="http://schemas.microsoft.com/office/drawing/2014/main" id="{E5BF5E8B-09E2-416D-880A-F96E57405A16}"/>
              </a:ext>
            </a:extLst>
          </p:cNvPr>
          <p:cNvPicPr>
            <a:picLocks noChangeAspect="1"/>
          </p:cNvPicPr>
          <p:nvPr/>
        </p:nvPicPr>
        <p:blipFill rotWithShape="1">
          <a:blip r:embed="rId4"/>
          <a:srcRect l="35024"/>
          <a:stretch/>
        </p:blipFill>
        <p:spPr>
          <a:xfrm>
            <a:off x="3234225" y="2436562"/>
            <a:ext cx="2723583" cy="2671223"/>
          </a:xfrm>
          <a:prstGeom prst="rect">
            <a:avLst/>
          </a:prstGeom>
        </p:spPr>
      </p:pic>
      <p:sp>
        <p:nvSpPr>
          <p:cNvPr id="11" name="TextBox 10">
            <a:extLst>
              <a:ext uri="{FF2B5EF4-FFF2-40B4-BE49-F238E27FC236}">
                <a16:creationId xmlns:a16="http://schemas.microsoft.com/office/drawing/2014/main" id="{D8813976-BDE5-7442-A581-37C634DB8762}"/>
              </a:ext>
            </a:extLst>
          </p:cNvPr>
          <p:cNvSpPr txBox="1"/>
          <p:nvPr/>
        </p:nvSpPr>
        <p:spPr>
          <a:xfrm>
            <a:off x="2904577" y="5916834"/>
            <a:ext cx="2696123"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Holger Witte</a:t>
            </a:r>
          </a:p>
        </p:txBody>
      </p:sp>
    </p:spTree>
    <p:extLst>
      <p:ext uri="{BB962C8B-B14F-4D97-AF65-F5344CB8AC3E}">
        <p14:creationId xmlns:p14="http://schemas.microsoft.com/office/powerpoint/2010/main" val="2293002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500" y="120004"/>
            <a:ext cx="8188569" cy="1325563"/>
          </a:xfrm>
        </p:spPr>
        <p:txBody>
          <a:bodyPr>
            <a:normAutofit/>
          </a:bodyPr>
          <a:lstStyle/>
          <a:p>
            <a:pPr algn="ctr"/>
            <a:r>
              <a:rPr lang="en-US" sz="4000" dirty="0"/>
              <a:t>Existing RHIC accelerator complex will be re-used for EIC</a:t>
            </a:r>
          </a:p>
        </p:txBody>
      </p:sp>
      <p:sp>
        <p:nvSpPr>
          <p:cNvPr id="3" name="Content Placeholder 2"/>
          <p:cNvSpPr>
            <a:spLocks noGrp="1"/>
          </p:cNvSpPr>
          <p:nvPr>
            <p:ph idx="1"/>
          </p:nvPr>
        </p:nvSpPr>
        <p:spPr>
          <a:xfrm>
            <a:off x="274797" y="4323023"/>
            <a:ext cx="8698229" cy="2395076"/>
          </a:xfrm>
          <a:solidFill>
            <a:srgbClr val="FFB200"/>
          </a:solidFill>
          <a:effectLst>
            <a:outerShdw blurRad="63500" sx="102000" sy="102000" algn="ctr" rotWithShape="0">
              <a:prstClr val="black">
                <a:alpha val="40000"/>
              </a:prstClr>
            </a:outerShdw>
          </a:effectLst>
        </p:spPr>
        <p:txBody>
          <a:bodyPr>
            <a:noAutofit/>
          </a:bodyPr>
          <a:lstStyle/>
          <a:p>
            <a:pPr>
              <a:lnSpc>
                <a:spcPct val="120000"/>
              </a:lnSpc>
              <a:buClr>
                <a:srgbClr val="30519D"/>
              </a:buClr>
              <a:buFont typeface="Wingdings" pitchFamily="2" charset="2"/>
              <a:buChar char="§"/>
            </a:pPr>
            <a:r>
              <a:rPr lang="en-US" sz="1600" b="1" dirty="0">
                <a:solidFill>
                  <a:srgbClr val="30519D"/>
                </a:solidFill>
              </a:rPr>
              <a:t>Yellow RHIC ring </a:t>
            </a:r>
            <a:r>
              <a:rPr lang="en-US" sz="1600" dirty="0"/>
              <a:t>will be used </a:t>
            </a:r>
            <a:r>
              <a:rPr lang="en-US" sz="1600" b="1" dirty="0">
                <a:solidFill>
                  <a:srgbClr val="30519D"/>
                </a:solidFill>
              </a:rPr>
              <a:t>for EIC hadron beam</a:t>
            </a:r>
            <a:r>
              <a:rPr lang="en-US" sz="1600" dirty="0"/>
              <a:t>.</a:t>
            </a:r>
          </a:p>
          <a:p>
            <a:pPr>
              <a:lnSpc>
                <a:spcPct val="120000"/>
              </a:lnSpc>
              <a:buClr>
                <a:srgbClr val="30519D"/>
              </a:buClr>
              <a:buFont typeface="Wingdings" pitchFamily="2" charset="2"/>
              <a:buChar char="§"/>
            </a:pPr>
            <a:r>
              <a:rPr lang="en-US" sz="1600" b="1" dirty="0">
                <a:solidFill>
                  <a:srgbClr val="30519D"/>
                </a:solidFill>
              </a:rPr>
              <a:t>Two arcs of Blue RHIC ring </a:t>
            </a:r>
            <a:r>
              <a:rPr lang="en-US" sz="1600" dirty="0"/>
              <a:t>(12-2 and 4-6 o’clock) used as </a:t>
            </a:r>
            <a:r>
              <a:rPr lang="en-US" sz="1600" b="1" dirty="0">
                <a:solidFill>
                  <a:srgbClr val="30519D"/>
                </a:solidFill>
              </a:rPr>
              <a:t>EIC hadron beamlines</a:t>
            </a:r>
            <a:r>
              <a:rPr lang="en-US" sz="1600" dirty="0"/>
              <a:t>;       </a:t>
            </a:r>
            <a:r>
              <a:rPr lang="en-US" sz="1600" b="1" dirty="0">
                <a:solidFill>
                  <a:srgbClr val="30519D"/>
                </a:solidFill>
              </a:rPr>
              <a:t>one arc as a </a:t>
            </a:r>
            <a:r>
              <a:rPr lang="en-US" sz="1600" b="1" dirty="0" err="1">
                <a:solidFill>
                  <a:srgbClr val="30519D"/>
                </a:solidFill>
              </a:rPr>
              <a:t>cryoline</a:t>
            </a:r>
            <a:r>
              <a:rPr lang="en-US" sz="1600" b="1" dirty="0">
                <a:solidFill>
                  <a:srgbClr val="30519D"/>
                </a:solidFill>
              </a:rPr>
              <a:t> </a:t>
            </a:r>
            <a:r>
              <a:rPr lang="en-US" sz="1600" dirty="0"/>
              <a:t>(2-4 o’clock). Most of remaining Blue ring components stay in tunnel.</a:t>
            </a:r>
          </a:p>
          <a:p>
            <a:pPr>
              <a:lnSpc>
                <a:spcPct val="120000"/>
              </a:lnSpc>
              <a:buClr>
                <a:srgbClr val="30519D"/>
              </a:buClr>
              <a:buFont typeface="Wingdings" pitchFamily="2" charset="2"/>
              <a:buChar char="§"/>
            </a:pPr>
            <a:r>
              <a:rPr lang="en-US" sz="1600" dirty="0"/>
              <a:t>On-going </a:t>
            </a:r>
            <a:r>
              <a:rPr lang="en-US" sz="1600" b="1" dirty="0">
                <a:solidFill>
                  <a:srgbClr val="30519D"/>
                </a:solidFill>
              </a:rPr>
              <a:t>upgrade of ion source EBIS </a:t>
            </a:r>
            <a:r>
              <a:rPr lang="en-US" sz="1600" dirty="0"/>
              <a:t>will provide capability of </a:t>
            </a:r>
            <a:r>
              <a:rPr lang="en-US" sz="1600" b="1" dirty="0">
                <a:solidFill>
                  <a:srgbClr val="30519D"/>
                </a:solidFill>
              </a:rPr>
              <a:t>polarized </a:t>
            </a:r>
            <a:r>
              <a:rPr lang="en-US" sz="1600" b="1" baseline="30000" dirty="0">
                <a:solidFill>
                  <a:srgbClr val="30519D"/>
                </a:solidFill>
              </a:rPr>
              <a:t>3</a:t>
            </a:r>
            <a:r>
              <a:rPr lang="en-US" sz="1600" b="1" dirty="0">
                <a:solidFill>
                  <a:srgbClr val="30519D"/>
                </a:solidFill>
              </a:rPr>
              <a:t>He</a:t>
            </a:r>
            <a:r>
              <a:rPr lang="en-US" sz="1600" dirty="0"/>
              <a:t>. </a:t>
            </a:r>
            <a:endParaRPr lang="en-US" sz="1600" i="1" dirty="0"/>
          </a:p>
          <a:p>
            <a:pPr>
              <a:lnSpc>
                <a:spcPct val="120000"/>
              </a:lnSpc>
              <a:buClr>
                <a:srgbClr val="30519D"/>
              </a:buClr>
              <a:buFont typeface="Wingdings" pitchFamily="2" charset="2"/>
              <a:buChar char="§"/>
            </a:pPr>
            <a:r>
              <a:rPr lang="en-US" sz="1600" dirty="0"/>
              <a:t>Present </a:t>
            </a:r>
            <a:r>
              <a:rPr lang="en-US" sz="1600" b="1" dirty="0">
                <a:solidFill>
                  <a:srgbClr val="30519D"/>
                </a:solidFill>
              </a:rPr>
              <a:t>injector chain </a:t>
            </a:r>
            <a:r>
              <a:rPr lang="en-US" sz="1600" dirty="0"/>
              <a:t>will be </a:t>
            </a:r>
            <a:r>
              <a:rPr lang="en-US" sz="1600" b="1" dirty="0">
                <a:solidFill>
                  <a:srgbClr val="30519D"/>
                </a:solidFill>
              </a:rPr>
              <a:t>entirely re-used</a:t>
            </a:r>
            <a:r>
              <a:rPr lang="en-US" sz="1600" dirty="0"/>
              <a:t>. (EBIS, </a:t>
            </a:r>
            <a:r>
              <a:rPr lang="en-US" sz="1600" dirty="0" err="1"/>
              <a:t>Linac</a:t>
            </a:r>
            <a:r>
              <a:rPr lang="en-US" sz="1600" dirty="0"/>
              <a:t>, Booster, AGS)</a:t>
            </a:r>
          </a:p>
          <a:p>
            <a:pPr>
              <a:lnSpc>
                <a:spcPct val="120000"/>
              </a:lnSpc>
              <a:buClr>
                <a:srgbClr val="30519D"/>
              </a:buClr>
              <a:buFont typeface="Wingdings" pitchFamily="2" charset="2"/>
              <a:buChar char="§"/>
            </a:pPr>
            <a:r>
              <a:rPr lang="en-US" sz="1600" dirty="0"/>
              <a:t>An </a:t>
            </a:r>
            <a:r>
              <a:rPr lang="en-US" sz="1600" b="1" dirty="0">
                <a:solidFill>
                  <a:srgbClr val="30519D"/>
                </a:solidFill>
              </a:rPr>
              <a:t>electron ring </a:t>
            </a:r>
            <a:r>
              <a:rPr lang="en-US" sz="1600" dirty="0"/>
              <a:t>will be added to the tunnel to complete the </a:t>
            </a:r>
            <a:r>
              <a:rPr lang="en-US" sz="1600" b="1" u="sng" dirty="0">
                <a:solidFill>
                  <a:srgbClr val="30519D"/>
                </a:solidFill>
              </a:rPr>
              <a:t>Electron-Ion Collider</a:t>
            </a:r>
            <a:r>
              <a:rPr lang="en-US" sz="1600" dirty="0"/>
              <a:t>.</a:t>
            </a:r>
          </a:p>
        </p:txBody>
      </p:sp>
      <p:sp>
        <p:nvSpPr>
          <p:cNvPr id="4" name="Slide Number Placeholder 3"/>
          <p:cNvSpPr>
            <a:spLocks noGrp="1"/>
          </p:cNvSpPr>
          <p:nvPr>
            <p:ph type="sldNum" sz="quarter" idx="12"/>
          </p:nvPr>
        </p:nvSpPr>
        <p:spPr/>
        <p:txBody>
          <a:bodyPr/>
          <a:lstStyle/>
          <a:p>
            <a:fld id="{893C5830-40F3-F04E-B2E3-10E6672BA8FF}" type="slidenum">
              <a:rPr lang="en-US" smtClean="0"/>
              <a:pPr/>
              <a:t>3</a:t>
            </a:fld>
            <a:endParaRPr lang="en-US" dirty="0"/>
          </a:p>
        </p:txBody>
      </p:sp>
      <p:grpSp>
        <p:nvGrpSpPr>
          <p:cNvPr id="13" name="Group 12">
            <a:extLst>
              <a:ext uri="{FF2B5EF4-FFF2-40B4-BE49-F238E27FC236}">
                <a16:creationId xmlns:a16="http://schemas.microsoft.com/office/drawing/2014/main" id="{E3941779-CB21-F04D-B656-324BAB11E432}"/>
              </a:ext>
            </a:extLst>
          </p:cNvPr>
          <p:cNvGrpSpPr/>
          <p:nvPr/>
        </p:nvGrpSpPr>
        <p:grpSpPr>
          <a:xfrm>
            <a:off x="274797" y="1681841"/>
            <a:ext cx="3792307" cy="2427170"/>
            <a:chOff x="331947" y="1323040"/>
            <a:chExt cx="3792307" cy="2427170"/>
          </a:xfrm>
        </p:grpSpPr>
        <p:pic>
          <p:nvPicPr>
            <p:cNvPr id="7" name="Picture 6" descr="A picture containing kite, flying, outdoor, grass&#10;&#10;Description automatically generated">
              <a:extLst>
                <a:ext uri="{FF2B5EF4-FFF2-40B4-BE49-F238E27FC236}">
                  <a16:creationId xmlns:a16="http://schemas.microsoft.com/office/drawing/2014/main" id="{17DBB34F-9D50-204C-9CA0-6FEC769CC89D}"/>
                </a:ext>
              </a:extLst>
            </p:cNvPr>
            <p:cNvPicPr>
              <a:picLocks noChangeAspect="1"/>
            </p:cNvPicPr>
            <p:nvPr/>
          </p:nvPicPr>
          <p:blipFill>
            <a:blip r:embed="rId3"/>
            <a:stretch>
              <a:fillRect/>
            </a:stretch>
          </p:blipFill>
          <p:spPr>
            <a:xfrm>
              <a:off x="331947" y="1323040"/>
              <a:ext cx="3792307" cy="2427170"/>
            </a:xfrm>
            <a:prstGeom prst="rect">
              <a:avLst/>
            </a:prstGeom>
          </p:spPr>
        </p:pic>
        <p:pic>
          <p:nvPicPr>
            <p:cNvPr id="16" name="Picture 15" descr="A picture containing kite, flying, outdoor, grass&#10;&#10;Description automatically generated">
              <a:extLst>
                <a:ext uri="{FF2B5EF4-FFF2-40B4-BE49-F238E27FC236}">
                  <a16:creationId xmlns:a16="http://schemas.microsoft.com/office/drawing/2014/main" id="{50E08A7C-57AA-AB43-B9BB-95BCE2353740}"/>
                </a:ext>
              </a:extLst>
            </p:cNvPr>
            <p:cNvPicPr>
              <a:picLocks noChangeAspect="1"/>
            </p:cNvPicPr>
            <p:nvPr/>
          </p:nvPicPr>
          <p:blipFill rotWithShape="1">
            <a:blip r:embed="rId3"/>
            <a:srcRect l="46342" t="15970" r="39833" b="74063"/>
            <a:stretch/>
          </p:blipFill>
          <p:spPr>
            <a:xfrm>
              <a:off x="1973182" y="1605136"/>
              <a:ext cx="1083322" cy="499867"/>
            </a:xfrm>
            <a:prstGeom prst="rect">
              <a:avLst/>
            </a:prstGeom>
          </p:spPr>
        </p:pic>
      </p:grpSp>
      <p:grpSp>
        <p:nvGrpSpPr>
          <p:cNvPr id="15" name="Group 14">
            <a:extLst>
              <a:ext uri="{FF2B5EF4-FFF2-40B4-BE49-F238E27FC236}">
                <a16:creationId xmlns:a16="http://schemas.microsoft.com/office/drawing/2014/main" id="{B0243F10-79B4-AE42-9816-0A76ECB729A6}"/>
              </a:ext>
            </a:extLst>
          </p:cNvPr>
          <p:cNvGrpSpPr/>
          <p:nvPr/>
        </p:nvGrpSpPr>
        <p:grpSpPr>
          <a:xfrm>
            <a:off x="4067104" y="1390560"/>
            <a:ext cx="5076896" cy="2857164"/>
            <a:chOff x="4067104" y="1191779"/>
            <a:chExt cx="5076896" cy="2857164"/>
          </a:xfrm>
        </p:grpSpPr>
        <p:pic>
          <p:nvPicPr>
            <p:cNvPr id="10" name="Picture 9" descr="A picture containing racket, sport, game, indoor&#10;&#10;Description automatically generated">
              <a:extLst>
                <a:ext uri="{FF2B5EF4-FFF2-40B4-BE49-F238E27FC236}">
                  <a16:creationId xmlns:a16="http://schemas.microsoft.com/office/drawing/2014/main" id="{DE0DFD43-1A3B-B946-9170-EE5254D55F1E}"/>
                </a:ext>
              </a:extLst>
            </p:cNvPr>
            <p:cNvPicPr>
              <a:picLocks noChangeAspect="1"/>
            </p:cNvPicPr>
            <p:nvPr/>
          </p:nvPicPr>
          <p:blipFill>
            <a:blip r:embed="rId4"/>
            <a:stretch>
              <a:fillRect/>
            </a:stretch>
          </p:blipFill>
          <p:spPr>
            <a:xfrm>
              <a:off x="4067104" y="1191779"/>
              <a:ext cx="5076896" cy="2857164"/>
            </a:xfrm>
            <a:prstGeom prst="rect">
              <a:avLst/>
            </a:prstGeom>
          </p:spPr>
        </p:pic>
        <p:sp>
          <p:nvSpPr>
            <p:cNvPr id="14" name="TextBox 13">
              <a:extLst>
                <a:ext uri="{FF2B5EF4-FFF2-40B4-BE49-F238E27FC236}">
                  <a16:creationId xmlns:a16="http://schemas.microsoft.com/office/drawing/2014/main" id="{0E8169D5-4254-3C44-BD77-63C1877C6E3C}"/>
                </a:ext>
              </a:extLst>
            </p:cNvPr>
            <p:cNvSpPr txBox="1"/>
            <p:nvPr/>
          </p:nvSpPr>
          <p:spPr>
            <a:xfrm>
              <a:off x="6454950" y="1830423"/>
              <a:ext cx="543739" cy="369332"/>
            </a:xfrm>
            <a:prstGeom prst="rect">
              <a:avLst/>
            </a:prstGeom>
            <a:noFill/>
          </p:spPr>
          <p:txBody>
            <a:bodyPr wrap="none" rtlCol="0">
              <a:spAutoFit/>
            </a:bodyPr>
            <a:lstStyle/>
            <a:p>
              <a:r>
                <a:rPr lang="en-US" b="1" dirty="0">
                  <a:latin typeface="Avenir Book" panose="02000503020000020003" pitchFamily="2" charset="0"/>
                </a:rPr>
                <a:t>EIC</a:t>
              </a:r>
            </a:p>
          </p:txBody>
        </p:sp>
      </p:grpSp>
    </p:spTree>
    <p:extLst>
      <p:ext uri="{BB962C8B-B14F-4D97-AF65-F5344CB8AC3E}">
        <p14:creationId xmlns:p14="http://schemas.microsoft.com/office/powerpoint/2010/main" val="20874621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37953-8675-4B74-815D-640DFFA5B85D}"/>
              </a:ext>
            </a:extLst>
          </p:cNvPr>
          <p:cNvSpPr>
            <a:spLocks noGrp="1"/>
          </p:cNvSpPr>
          <p:nvPr>
            <p:ph type="title"/>
          </p:nvPr>
        </p:nvSpPr>
        <p:spPr>
          <a:xfrm>
            <a:off x="554831" y="113949"/>
            <a:ext cx="7886700" cy="814722"/>
          </a:xfrm>
        </p:spPr>
        <p:txBody>
          <a:bodyPr/>
          <a:lstStyle/>
          <a:p>
            <a:r>
              <a:rPr lang="en-US" dirty="0"/>
              <a:t>Tapered Double Helix Magnet</a:t>
            </a:r>
          </a:p>
        </p:txBody>
      </p:sp>
      <p:sp>
        <p:nvSpPr>
          <p:cNvPr id="3" name="Content Placeholder 2">
            <a:extLst>
              <a:ext uri="{FF2B5EF4-FFF2-40B4-BE49-F238E27FC236}">
                <a16:creationId xmlns:a16="http://schemas.microsoft.com/office/drawing/2014/main" id="{DF717445-83D0-4C90-9B55-9888ADD59F1D}"/>
              </a:ext>
            </a:extLst>
          </p:cNvPr>
          <p:cNvSpPr>
            <a:spLocks noGrp="1"/>
          </p:cNvSpPr>
          <p:nvPr>
            <p:ph sz="half" idx="1"/>
          </p:nvPr>
        </p:nvSpPr>
        <p:spPr>
          <a:xfrm>
            <a:off x="179388" y="928671"/>
            <a:ext cx="6221412" cy="2406378"/>
          </a:xfrm>
        </p:spPr>
        <p:txBody>
          <a:bodyPr>
            <a:normAutofit fontScale="77500" lnSpcReduction="20000"/>
          </a:bodyPr>
          <a:lstStyle/>
          <a:p>
            <a:r>
              <a:rPr lang="en-US" dirty="0"/>
              <a:t>Demonstrator presently under construction</a:t>
            </a:r>
          </a:p>
          <a:p>
            <a:r>
              <a:rPr lang="en-US" dirty="0"/>
              <a:t>4 layer coil</a:t>
            </a:r>
          </a:p>
          <a:p>
            <a:pPr lvl="1"/>
            <a:r>
              <a:rPr lang="en-US" dirty="0"/>
              <a:t>Aperture: 60..80mm</a:t>
            </a:r>
          </a:p>
          <a:p>
            <a:pPr lvl="1"/>
            <a:r>
              <a:rPr lang="en-US" dirty="0"/>
              <a:t>L=0.4m</a:t>
            </a:r>
          </a:p>
          <a:p>
            <a:r>
              <a:rPr lang="en-US" dirty="0"/>
              <a:t>Compatible with direct wind process</a:t>
            </a:r>
          </a:p>
          <a:p>
            <a:r>
              <a:rPr lang="en-US" dirty="0">
                <a:solidFill>
                  <a:srgbClr val="008000"/>
                </a:solidFill>
              </a:rPr>
              <a:t>H. Witte et al. http://dx.doi.org/10.1109/TASC.2019.2902982</a:t>
            </a:r>
          </a:p>
        </p:txBody>
      </p:sp>
      <p:pic>
        <p:nvPicPr>
          <p:cNvPr id="5" name="Content Placeholder 4">
            <a:extLst>
              <a:ext uri="{FF2B5EF4-FFF2-40B4-BE49-F238E27FC236}">
                <a16:creationId xmlns:a16="http://schemas.microsoft.com/office/drawing/2014/main" id="{6031E67A-60E1-406E-B051-6B3255E07C0C}"/>
              </a:ext>
            </a:extLst>
          </p:cNvPr>
          <p:cNvPicPr>
            <a:picLocks noGrp="1" noChangeAspect="1"/>
          </p:cNvPicPr>
          <p:nvPr>
            <p:ph sz="half" idx="2"/>
          </p:nvPr>
        </p:nvPicPr>
        <p:blipFill>
          <a:blip r:embed="rId2" cstate="screen">
            <a:extLst>
              <a:ext uri="{28A0092B-C50C-407E-A947-70E740481C1C}">
                <a14:useLocalDpi xmlns:a14="http://schemas.microsoft.com/office/drawing/2010/main"/>
              </a:ext>
            </a:extLst>
          </a:blip>
          <a:stretch>
            <a:fillRect/>
          </a:stretch>
        </p:blipFill>
        <p:spPr>
          <a:xfrm>
            <a:off x="179388" y="3444298"/>
            <a:ext cx="8637587" cy="2966696"/>
          </a:xfrm>
          <a:prstGeom prst="rect">
            <a:avLst/>
          </a:prstGeom>
        </p:spPr>
      </p:pic>
      <p:pic>
        <p:nvPicPr>
          <p:cNvPr id="4" name="Picture 3">
            <a:extLst>
              <a:ext uri="{FF2B5EF4-FFF2-40B4-BE49-F238E27FC236}">
                <a16:creationId xmlns:a16="http://schemas.microsoft.com/office/drawing/2014/main" id="{D9CEF9AB-2AFC-4B6F-8490-BAB15DBDF5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96565" y="1020628"/>
            <a:ext cx="3061726" cy="2179772"/>
          </a:xfrm>
          <a:prstGeom prst="rect">
            <a:avLst/>
          </a:prstGeom>
        </p:spPr>
      </p:pic>
      <p:sp>
        <p:nvSpPr>
          <p:cNvPr id="6" name="TextBox 5">
            <a:extLst>
              <a:ext uri="{FF2B5EF4-FFF2-40B4-BE49-F238E27FC236}">
                <a16:creationId xmlns:a16="http://schemas.microsoft.com/office/drawing/2014/main" id="{97E4F394-0965-40F6-AFFB-4398C35325DA}"/>
              </a:ext>
            </a:extLst>
          </p:cNvPr>
          <p:cNvSpPr txBox="1"/>
          <p:nvPr/>
        </p:nvSpPr>
        <p:spPr>
          <a:xfrm>
            <a:off x="7696200" y="2427696"/>
            <a:ext cx="898644" cy="369332"/>
          </a:xfrm>
          <a:prstGeom prst="rect">
            <a:avLst/>
          </a:prstGeom>
          <a:noFill/>
        </p:spPr>
        <p:txBody>
          <a:bodyPr wrap="none" rtlCol="0">
            <a:spAutoFit/>
          </a:bodyPr>
          <a:lstStyle/>
          <a:p>
            <a:r>
              <a:rPr lang="en-US" dirty="0"/>
              <a:t>40 T/m</a:t>
            </a:r>
          </a:p>
        </p:txBody>
      </p:sp>
      <p:sp>
        <p:nvSpPr>
          <p:cNvPr id="7" name="TextBox 6">
            <a:extLst>
              <a:ext uri="{FF2B5EF4-FFF2-40B4-BE49-F238E27FC236}">
                <a16:creationId xmlns:a16="http://schemas.microsoft.com/office/drawing/2014/main" id="{B2B8669D-875B-5B4B-9F81-FBA6FA25935E}"/>
              </a:ext>
            </a:extLst>
          </p:cNvPr>
          <p:cNvSpPr txBox="1"/>
          <p:nvPr/>
        </p:nvSpPr>
        <p:spPr>
          <a:xfrm>
            <a:off x="3150119" y="6422123"/>
            <a:ext cx="2696123" cy="369332"/>
          </a:xfrm>
          <a:prstGeom prst="rect">
            <a:avLst/>
          </a:prstGeom>
          <a:noFill/>
        </p:spPr>
        <p:txBody>
          <a:bodyPr wrap="none" rtlCol="0">
            <a:spAutoFit/>
          </a:bodyPr>
          <a:lstStyle/>
          <a:p>
            <a:r>
              <a:rPr lang="en-US" i="1" dirty="0">
                <a:latin typeface="Arial" panose="020B0604020202020204" pitchFamily="34" charset="0"/>
                <a:cs typeface="Arial" panose="020B0604020202020204" pitchFamily="34" charset="0"/>
              </a:rPr>
              <a:t>Courtesy of Holger Witte</a:t>
            </a:r>
          </a:p>
        </p:txBody>
      </p:sp>
    </p:spTree>
    <p:extLst>
      <p:ext uri="{BB962C8B-B14F-4D97-AF65-F5344CB8AC3E}">
        <p14:creationId xmlns:p14="http://schemas.microsoft.com/office/powerpoint/2010/main" val="537131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506A1A0-5E23-E94E-8318-DCE96ABACDCC}"/>
              </a:ext>
            </a:extLst>
          </p:cNvPr>
          <p:cNvSpPr>
            <a:spLocks noGrp="1"/>
          </p:cNvSpPr>
          <p:nvPr>
            <p:ph type="sldNum" sz="quarter" idx="12"/>
          </p:nvPr>
        </p:nvSpPr>
        <p:spPr/>
        <p:txBody>
          <a:bodyPr/>
          <a:lstStyle/>
          <a:p>
            <a:fld id="{893C5830-40F3-F04E-B2E3-10E6672BA8FF}" type="slidenum">
              <a:rPr lang="en-US" smtClean="0"/>
              <a:pPr/>
              <a:t>4</a:t>
            </a:fld>
            <a:endParaRPr lang="en-US"/>
          </a:p>
        </p:txBody>
      </p:sp>
      <p:pic>
        <p:nvPicPr>
          <p:cNvPr id="5" name="Picture 4" descr="Table&#10;&#10;Description automatically generated">
            <a:extLst>
              <a:ext uri="{FF2B5EF4-FFF2-40B4-BE49-F238E27FC236}">
                <a16:creationId xmlns:a16="http://schemas.microsoft.com/office/drawing/2014/main" id="{25652053-3C91-2341-8712-2D32E026BEED}"/>
              </a:ext>
            </a:extLst>
          </p:cNvPr>
          <p:cNvPicPr>
            <a:picLocks noChangeAspect="1"/>
          </p:cNvPicPr>
          <p:nvPr/>
        </p:nvPicPr>
        <p:blipFill rotWithShape="1">
          <a:blip r:embed="rId3"/>
          <a:srcRect t="23676" b="9199"/>
          <a:stretch/>
        </p:blipFill>
        <p:spPr>
          <a:xfrm>
            <a:off x="482061" y="1663011"/>
            <a:ext cx="8079008" cy="3531977"/>
          </a:xfrm>
          <a:prstGeom prst="rect">
            <a:avLst/>
          </a:prstGeom>
        </p:spPr>
      </p:pic>
      <p:sp>
        <p:nvSpPr>
          <p:cNvPr id="6" name="Title 1">
            <a:extLst>
              <a:ext uri="{FF2B5EF4-FFF2-40B4-BE49-F238E27FC236}">
                <a16:creationId xmlns:a16="http://schemas.microsoft.com/office/drawing/2014/main" id="{2EAE5AD0-8179-DD4D-8DE3-364978F47EBF}"/>
              </a:ext>
            </a:extLst>
          </p:cNvPr>
          <p:cNvSpPr>
            <a:spLocks noGrp="1"/>
          </p:cNvSpPr>
          <p:nvPr>
            <p:ph type="title"/>
          </p:nvPr>
        </p:nvSpPr>
        <p:spPr>
          <a:xfrm>
            <a:off x="372500" y="120004"/>
            <a:ext cx="8188569" cy="1325563"/>
          </a:xfrm>
        </p:spPr>
        <p:txBody>
          <a:bodyPr>
            <a:normAutofit/>
          </a:bodyPr>
          <a:lstStyle/>
          <a:p>
            <a:pPr algn="ctr"/>
            <a:r>
              <a:rPr lang="en-US" sz="4000" dirty="0"/>
              <a:t>Existing RHIC accelerator complex will be re-used for EIC</a:t>
            </a:r>
          </a:p>
        </p:txBody>
      </p:sp>
      <p:sp>
        <p:nvSpPr>
          <p:cNvPr id="7" name="TextBox 6">
            <a:extLst>
              <a:ext uri="{FF2B5EF4-FFF2-40B4-BE49-F238E27FC236}">
                <a16:creationId xmlns:a16="http://schemas.microsoft.com/office/drawing/2014/main" id="{F845848D-BB88-294C-A3EE-520A8FE8D4D7}"/>
              </a:ext>
            </a:extLst>
          </p:cNvPr>
          <p:cNvSpPr txBox="1"/>
          <p:nvPr/>
        </p:nvSpPr>
        <p:spPr>
          <a:xfrm>
            <a:off x="5205571" y="5167190"/>
            <a:ext cx="2964017" cy="307777"/>
          </a:xfrm>
          <a:prstGeom prst="rect">
            <a:avLst/>
          </a:prstGeom>
          <a:noFill/>
        </p:spPr>
        <p:txBody>
          <a:bodyPr wrap="none" rtlCol="0">
            <a:spAutoFit/>
          </a:bodyPr>
          <a:lstStyle/>
          <a:p>
            <a:r>
              <a:rPr lang="en-US" sz="1400" i="1" dirty="0">
                <a:latin typeface="Arial" panose="020B0604020202020204" pitchFamily="34" charset="0"/>
                <a:cs typeface="Arial" panose="020B0604020202020204" pitchFamily="34" charset="0"/>
              </a:rPr>
              <a:t>Courtesy of W. Fischer (from CDR)</a:t>
            </a:r>
          </a:p>
        </p:txBody>
      </p:sp>
      <p:sp>
        <p:nvSpPr>
          <p:cNvPr id="2" name="Terminator 1">
            <a:extLst>
              <a:ext uri="{FF2B5EF4-FFF2-40B4-BE49-F238E27FC236}">
                <a16:creationId xmlns:a16="http://schemas.microsoft.com/office/drawing/2014/main" id="{ED43AB36-2CB1-1B46-A749-6BB59102F7DB}"/>
              </a:ext>
            </a:extLst>
          </p:cNvPr>
          <p:cNvSpPr/>
          <p:nvPr/>
        </p:nvSpPr>
        <p:spPr>
          <a:xfrm>
            <a:off x="3543300" y="2821301"/>
            <a:ext cx="4726057" cy="291548"/>
          </a:xfrm>
          <a:prstGeom prst="flowChartTerminator">
            <a:avLst/>
          </a:prstGeom>
          <a:solidFill>
            <a:srgbClr val="FFB200">
              <a:alpha val="20000"/>
            </a:srgbClr>
          </a:solid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rminator 16">
            <a:extLst>
              <a:ext uri="{FF2B5EF4-FFF2-40B4-BE49-F238E27FC236}">
                <a16:creationId xmlns:a16="http://schemas.microsoft.com/office/drawing/2014/main" id="{72276C9A-4326-FF4E-AEF8-7BE71DDDB1E5}"/>
              </a:ext>
            </a:extLst>
          </p:cNvPr>
          <p:cNvSpPr/>
          <p:nvPr/>
        </p:nvSpPr>
        <p:spPr>
          <a:xfrm>
            <a:off x="3543299" y="3702697"/>
            <a:ext cx="4726057" cy="291548"/>
          </a:xfrm>
          <a:prstGeom prst="flowChartTerminator">
            <a:avLst/>
          </a:prstGeom>
          <a:solidFill>
            <a:srgbClr val="FFB200">
              <a:alpha val="20000"/>
            </a:srgbClr>
          </a:solid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rminator 17">
            <a:extLst>
              <a:ext uri="{FF2B5EF4-FFF2-40B4-BE49-F238E27FC236}">
                <a16:creationId xmlns:a16="http://schemas.microsoft.com/office/drawing/2014/main" id="{51209F99-553C-7F4B-ADDD-1BD8CC963895}"/>
              </a:ext>
            </a:extLst>
          </p:cNvPr>
          <p:cNvSpPr/>
          <p:nvPr/>
        </p:nvSpPr>
        <p:spPr>
          <a:xfrm>
            <a:off x="3543299" y="4246457"/>
            <a:ext cx="4726057" cy="291548"/>
          </a:xfrm>
          <a:prstGeom prst="flowChartTerminator">
            <a:avLst/>
          </a:prstGeom>
          <a:solidFill>
            <a:srgbClr val="FFB200">
              <a:alpha val="20000"/>
            </a:srgbClr>
          </a:solid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rminator 18">
            <a:extLst>
              <a:ext uri="{FF2B5EF4-FFF2-40B4-BE49-F238E27FC236}">
                <a16:creationId xmlns:a16="http://schemas.microsoft.com/office/drawing/2014/main" id="{FDC7F897-3874-024A-A2A1-A24DE9567873}"/>
              </a:ext>
            </a:extLst>
          </p:cNvPr>
          <p:cNvSpPr/>
          <p:nvPr/>
        </p:nvSpPr>
        <p:spPr>
          <a:xfrm>
            <a:off x="3543298" y="4532220"/>
            <a:ext cx="4726057" cy="291548"/>
          </a:xfrm>
          <a:prstGeom prst="flowChartTerminator">
            <a:avLst/>
          </a:prstGeom>
          <a:solidFill>
            <a:srgbClr val="FFB200">
              <a:alpha val="20000"/>
            </a:srgbClr>
          </a:solid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rminator 19">
            <a:extLst>
              <a:ext uri="{FF2B5EF4-FFF2-40B4-BE49-F238E27FC236}">
                <a16:creationId xmlns:a16="http://schemas.microsoft.com/office/drawing/2014/main" id="{0C292C83-CBA1-2E43-81A5-175FF9C3E6F0}"/>
              </a:ext>
            </a:extLst>
          </p:cNvPr>
          <p:cNvSpPr/>
          <p:nvPr/>
        </p:nvSpPr>
        <p:spPr>
          <a:xfrm>
            <a:off x="3543298" y="4828419"/>
            <a:ext cx="2512945" cy="281112"/>
          </a:xfrm>
          <a:prstGeom prst="flowChartTerminator">
            <a:avLst/>
          </a:prstGeom>
          <a:solidFill>
            <a:srgbClr val="FFB200">
              <a:alpha val="20000"/>
            </a:srgbClr>
          </a:solidFill>
          <a:ln w="38100">
            <a:solidFill>
              <a:srgbClr val="FFB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05875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C4E4BA1-C795-DE48-83DB-73996C1355D1}"/>
              </a:ext>
            </a:extLst>
          </p:cNvPr>
          <p:cNvSpPr>
            <a:spLocks noGrp="1"/>
          </p:cNvSpPr>
          <p:nvPr>
            <p:ph type="sldNum" sz="quarter" idx="12"/>
          </p:nvPr>
        </p:nvSpPr>
        <p:spPr/>
        <p:txBody>
          <a:bodyPr/>
          <a:lstStyle/>
          <a:p>
            <a:fld id="{893C5830-40F3-F04E-B2E3-10E6672BA8FF}" type="slidenum">
              <a:rPr lang="en-US" smtClean="0"/>
              <a:pPr/>
              <a:t>5</a:t>
            </a:fld>
            <a:endParaRPr lang="en-US"/>
          </a:p>
        </p:txBody>
      </p:sp>
      <p:sp>
        <p:nvSpPr>
          <p:cNvPr id="6" name="Title 5">
            <a:extLst>
              <a:ext uri="{FF2B5EF4-FFF2-40B4-BE49-F238E27FC236}">
                <a16:creationId xmlns:a16="http://schemas.microsoft.com/office/drawing/2014/main" id="{ACC40CBB-3977-A64C-BE25-5DA2A704C956}"/>
              </a:ext>
            </a:extLst>
          </p:cNvPr>
          <p:cNvSpPr>
            <a:spLocks noGrp="1"/>
          </p:cNvSpPr>
          <p:nvPr>
            <p:ph type="title"/>
          </p:nvPr>
        </p:nvSpPr>
        <p:spPr>
          <a:xfrm>
            <a:off x="1" y="17257"/>
            <a:ext cx="9114812" cy="1325563"/>
          </a:xfrm>
        </p:spPr>
        <p:txBody>
          <a:bodyPr>
            <a:normAutofit/>
          </a:bodyPr>
          <a:lstStyle/>
          <a:p>
            <a:pPr algn="ctr"/>
            <a:r>
              <a:rPr lang="en-US" sz="4000" dirty="0"/>
              <a:t>Eight Key Updates of </a:t>
            </a:r>
            <a:br>
              <a:rPr lang="en-US" sz="4000" dirty="0"/>
            </a:br>
            <a:r>
              <a:rPr lang="en-US" sz="4000" dirty="0"/>
              <a:t>the RHIC Hadron Rings Towards EIC</a:t>
            </a:r>
          </a:p>
        </p:txBody>
      </p:sp>
      <p:sp>
        <p:nvSpPr>
          <p:cNvPr id="2" name="TextBox 1">
            <a:extLst>
              <a:ext uri="{FF2B5EF4-FFF2-40B4-BE49-F238E27FC236}">
                <a16:creationId xmlns:a16="http://schemas.microsoft.com/office/drawing/2014/main" id="{EC17FD14-9610-A343-8F9A-5546FAD65184}"/>
              </a:ext>
            </a:extLst>
          </p:cNvPr>
          <p:cNvSpPr txBox="1"/>
          <p:nvPr/>
        </p:nvSpPr>
        <p:spPr>
          <a:xfrm>
            <a:off x="6337776" y="6143359"/>
            <a:ext cx="2683748"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L2 Manager</a:t>
            </a:r>
            <a:r>
              <a:rPr lang="en-US" sz="1600" dirty="0">
                <a:latin typeface="Book Antiqua" panose="02040602050305030304" pitchFamily="18" charset="0"/>
                <a:cs typeface="Apple Chancery" panose="03020702040506060504" pitchFamily="66" charset="-79"/>
              </a:rPr>
              <a:t>: Vadim </a:t>
            </a:r>
            <a:r>
              <a:rPr lang="en-US" sz="1600" dirty="0" err="1">
                <a:latin typeface="Book Antiqua" panose="02040602050305030304" pitchFamily="18" charset="0"/>
                <a:cs typeface="Apple Chancery" panose="03020702040506060504" pitchFamily="66" charset="-79"/>
              </a:rPr>
              <a:t>Ptitsyn</a:t>
            </a:r>
            <a:endParaRPr lang="en-US" sz="1600" dirty="0">
              <a:latin typeface="Book Antiqua" panose="02040602050305030304" pitchFamily="18" charset="0"/>
              <a:cs typeface="Apple Chancery" panose="03020702040506060504" pitchFamily="66" charset="-79"/>
            </a:endParaRPr>
          </a:p>
        </p:txBody>
      </p:sp>
      <p:grpSp>
        <p:nvGrpSpPr>
          <p:cNvPr id="11" name="Group 10">
            <a:extLst>
              <a:ext uri="{FF2B5EF4-FFF2-40B4-BE49-F238E27FC236}">
                <a16:creationId xmlns:a16="http://schemas.microsoft.com/office/drawing/2014/main" id="{D4925E09-CC90-914C-8A8D-17921943C6D2}"/>
              </a:ext>
            </a:extLst>
          </p:cNvPr>
          <p:cNvGrpSpPr>
            <a:grpSpLocks noChangeAspect="1"/>
          </p:cNvGrpSpPr>
          <p:nvPr/>
        </p:nvGrpSpPr>
        <p:grpSpPr>
          <a:xfrm>
            <a:off x="1796162" y="2164295"/>
            <a:ext cx="5493678" cy="3091713"/>
            <a:chOff x="4067104" y="1191779"/>
            <a:chExt cx="5076896" cy="2857164"/>
          </a:xfrm>
        </p:grpSpPr>
        <p:pic>
          <p:nvPicPr>
            <p:cNvPr id="12" name="Picture 11" descr="A picture containing racket, sport, game, indoor&#10;&#10;Description automatically generated">
              <a:extLst>
                <a:ext uri="{FF2B5EF4-FFF2-40B4-BE49-F238E27FC236}">
                  <a16:creationId xmlns:a16="http://schemas.microsoft.com/office/drawing/2014/main" id="{216E5A15-F49E-6E49-8322-7959925C1413}"/>
                </a:ext>
              </a:extLst>
            </p:cNvPr>
            <p:cNvPicPr>
              <a:picLocks noChangeAspect="1"/>
            </p:cNvPicPr>
            <p:nvPr/>
          </p:nvPicPr>
          <p:blipFill>
            <a:blip r:embed="rId3"/>
            <a:stretch>
              <a:fillRect/>
            </a:stretch>
          </p:blipFill>
          <p:spPr>
            <a:xfrm>
              <a:off x="4067104" y="1191779"/>
              <a:ext cx="5076896" cy="2857164"/>
            </a:xfrm>
            <a:prstGeom prst="rect">
              <a:avLst/>
            </a:prstGeom>
          </p:spPr>
        </p:pic>
        <p:sp>
          <p:nvSpPr>
            <p:cNvPr id="13" name="TextBox 12">
              <a:extLst>
                <a:ext uri="{FF2B5EF4-FFF2-40B4-BE49-F238E27FC236}">
                  <a16:creationId xmlns:a16="http://schemas.microsoft.com/office/drawing/2014/main" id="{5467AAE3-F954-4445-93F7-3CC82713D08C}"/>
                </a:ext>
              </a:extLst>
            </p:cNvPr>
            <p:cNvSpPr txBox="1"/>
            <p:nvPr/>
          </p:nvSpPr>
          <p:spPr>
            <a:xfrm>
              <a:off x="6454950" y="1830423"/>
              <a:ext cx="543739" cy="369332"/>
            </a:xfrm>
            <a:prstGeom prst="rect">
              <a:avLst/>
            </a:prstGeom>
            <a:noFill/>
          </p:spPr>
          <p:txBody>
            <a:bodyPr wrap="none" rtlCol="0">
              <a:spAutoFit/>
            </a:bodyPr>
            <a:lstStyle/>
            <a:p>
              <a:r>
                <a:rPr lang="en-US" b="1" dirty="0">
                  <a:latin typeface="Avenir Book" panose="02000503020000020003" pitchFamily="2" charset="0"/>
                </a:rPr>
                <a:t>EIC</a:t>
              </a:r>
            </a:p>
          </p:txBody>
        </p:sp>
      </p:grpSp>
      <p:sp>
        <p:nvSpPr>
          <p:cNvPr id="5" name="Terminator 4">
            <a:extLst>
              <a:ext uri="{FF2B5EF4-FFF2-40B4-BE49-F238E27FC236}">
                <a16:creationId xmlns:a16="http://schemas.microsoft.com/office/drawing/2014/main" id="{1611F6CC-B180-F84E-A7A4-B38B717E23A2}"/>
              </a:ext>
            </a:extLst>
          </p:cNvPr>
          <p:cNvSpPr/>
          <p:nvPr/>
        </p:nvSpPr>
        <p:spPr>
          <a:xfrm>
            <a:off x="1281423" y="1325039"/>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Injection</a:t>
            </a:r>
          </a:p>
          <a:p>
            <a:pPr algn="ctr"/>
            <a:r>
              <a:rPr lang="en-US" b="1" dirty="0">
                <a:solidFill>
                  <a:srgbClr val="30519D"/>
                </a:solidFill>
                <a:latin typeface="Arial" panose="020B0604020202020204" pitchFamily="34" charset="0"/>
                <a:cs typeface="Arial" panose="020B0604020202020204" pitchFamily="34" charset="0"/>
              </a:rPr>
              <a:t>System</a:t>
            </a:r>
          </a:p>
          <a:p>
            <a:pPr algn="ctr"/>
            <a:r>
              <a:rPr lang="en-US" b="1" dirty="0">
                <a:solidFill>
                  <a:srgbClr val="30519D"/>
                </a:solidFill>
                <a:latin typeface="Arial" panose="020B0604020202020204" pitchFamily="34" charset="0"/>
                <a:cs typeface="Arial" panose="020B0604020202020204" pitchFamily="34" charset="0"/>
              </a:rPr>
              <a:t>Upgrade</a:t>
            </a:r>
          </a:p>
        </p:txBody>
      </p:sp>
      <p:sp>
        <p:nvSpPr>
          <p:cNvPr id="14" name="Terminator 13">
            <a:extLst>
              <a:ext uri="{FF2B5EF4-FFF2-40B4-BE49-F238E27FC236}">
                <a16:creationId xmlns:a16="http://schemas.microsoft.com/office/drawing/2014/main" id="{FFDDC083-36FB-3748-AF6C-1D4AADBCC47D}"/>
              </a:ext>
            </a:extLst>
          </p:cNvPr>
          <p:cNvSpPr/>
          <p:nvPr/>
        </p:nvSpPr>
        <p:spPr>
          <a:xfrm>
            <a:off x="122476" y="2587555"/>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30519D"/>
                </a:solidFill>
                <a:latin typeface="Arial" panose="020B0604020202020204" pitchFamily="34" charset="0"/>
                <a:cs typeface="Arial" panose="020B0604020202020204" pitchFamily="34" charset="0"/>
              </a:rPr>
              <a:t>Path Length </a:t>
            </a:r>
          </a:p>
          <a:p>
            <a:pPr algn="ctr"/>
            <a:r>
              <a:rPr lang="en-US" sz="1600" b="1" dirty="0">
                <a:solidFill>
                  <a:srgbClr val="30519D"/>
                </a:solidFill>
                <a:latin typeface="Arial" panose="020B0604020202020204" pitchFamily="34" charset="0"/>
                <a:cs typeface="Arial" panose="020B0604020202020204" pitchFamily="34" charset="0"/>
              </a:rPr>
              <a:t>Variation, Energy Upgrade</a:t>
            </a:r>
          </a:p>
        </p:txBody>
      </p:sp>
      <p:sp>
        <p:nvSpPr>
          <p:cNvPr id="15" name="Terminator 14">
            <a:extLst>
              <a:ext uri="{FF2B5EF4-FFF2-40B4-BE49-F238E27FC236}">
                <a16:creationId xmlns:a16="http://schemas.microsoft.com/office/drawing/2014/main" id="{A514521A-AF33-C341-ADBF-74B0F3A78908}"/>
              </a:ext>
            </a:extLst>
          </p:cNvPr>
          <p:cNvSpPr/>
          <p:nvPr/>
        </p:nvSpPr>
        <p:spPr>
          <a:xfrm>
            <a:off x="122476" y="3811604"/>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Interaction Regions</a:t>
            </a:r>
          </a:p>
        </p:txBody>
      </p:sp>
      <p:sp>
        <p:nvSpPr>
          <p:cNvPr id="16" name="Terminator 15">
            <a:extLst>
              <a:ext uri="{FF2B5EF4-FFF2-40B4-BE49-F238E27FC236}">
                <a16:creationId xmlns:a16="http://schemas.microsoft.com/office/drawing/2014/main" id="{AA659117-CD3E-9F45-8291-52BB40B3DD69}"/>
              </a:ext>
            </a:extLst>
          </p:cNvPr>
          <p:cNvSpPr/>
          <p:nvPr/>
        </p:nvSpPr>
        <p:spPr>
          <a:xfrm>
            <a:off x="1281423" y="5064225"/>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Additional Snakes</a:t>
            </a:r>
          </a:p>
        </p:txBody>
      </p:sp>
      <p:sp>
        <p:nvSpPr>
          <p:cNvPr id="17" name="Terminator 16">
            <a:extLst>
              <a:ext uri="{FF2B5EF4-FFF2-40B4-BE49-F238E27FC236}">
                <a16:creationId xmlns:a16="http://schemas.microsoft.com/office/drawing/2014/main" id="{46D0AEBA-3ACB-2E41-AAF7-79C1971F9E82}"/>
              </a:ext>
            </a:extLst>
          </p:cNvPr>
          <p:cNvSpPr/>
          <p:nvPr/>
        </p:nvSpPr>
        <p:spPr>
          <a:xfrm>
            <a:off x="5795237" y="1342820"/>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30519D"/>
                </a:solidFill>
                <a:latin typeface="Arial" panose="020B0604020202020204" pitchFamily="34" charset="0"/>
                <a:cs typeface="Arial" panose="020B0604020202020204" pitchFamily="34" charset="0"/>
              </a:rPr>
              <a:t>Beam Instrumentation Upgrade</a:t>
            </a:r>
          </a:p>
        </p:txBody>
      </p:sp>
      <p:sp>
        <p:nvSpPr>
          <p:cNvPr id="18" name="Terminator 17">
            <a:extLst>
              <a:ext uri="{FF2B5EF4-FFF2-40B4-BE49-F238E27FC236}">
                <a16:creationId xmlns:a16="http://schemas.microsoft.com/office/drawing/2014/main" id="{938C6E08-FEE5-7342-A401-FCCFE04E82BB}"/>
              </a:ext>
            </a:extLst>
          </p:cNvPr>
          <p:cNvSpPr/>
          <p:nvPr/>
        </p:nvSpPr>
        <p:spPr>
          <a:xfrm>
            <a:off x="6954184" y="2567280"/>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Vacuum Chamber Update</a:t>
            </a:r>
          </a:p>
        </p:txBody>
      </p:sp>
      <p:sp>
        <p:nvSpPr>
          <p:cNvPr id="19" name="Terminator 18">
            <a:extLst>
              <a:ext uri="{FF2B5EF4-FFF2-40B4-BE49-F238E27FC236}">
                <a16:creationId xmlns:a16="http://schemas.microsoft.com/office/drawing/2014/main" id="{C23CB87D-205E-624A-9C57-A7831711DED3}"/>
              </a:ext>
            </a:extLst>
          </p:cNvPr>
          <p:cNvSpPr/>
          <p:nvPr/>
        </p:nvSpPr>
        <p:spPr>
          <a:xfrm>
            <a:off x="6954184" y="3817945"/>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Strong Hadron Cooling</a:t>
            </a:r>
          </a:p>
        </p:txBody>
      </p:sp>
      <p:sp>
        <p:nvSpPr>
          <p:cNvPr id="20" name="Terminator 19">
            <a:extLst>
              <a:ext uri="{FF2B5EF4-FFF2-40B4-BE49-F238E27FC236}">
                <a16:creationId xmlns:a16="http://schemas.microsoft.com/office/drawing/2014/main" id="{0A1BD8A6-3A60-884C-B2C5-1245C1858F8A}"/>
              </a:ext>
            </a:extLst>
          </p:cNvPr>
          <p:cNvSpPr/>
          <p:nvPr/>
        </p:nvSpPr>
        <p:spPr>
          <a:xfrm>
            <a:off x="5795237" y="5064224"/>
            <a:ext cx="2067340" cy="1041769"/>
          </a:xfrm>
          <a:prstGeom prst="flowChartTerminator">
            <a:avLst/>
          </a:prstGeom>
          <a:solidFill>
            <a:srgbClr val="FBF5EA"/>
          </a:solidFill>
          <a:ln w="57150">
            <a:solidFill>
              <a:srgbClr val="DF9C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30519D"/>
                </a:solidFill>
                <a:latin typeface="Arial" panose="020B0604020202020204" pitchFamily="34" charset="0"/>
                <a:cs typeface="Arial" panose="020B0604020202020204" pitchFamily="34" charset="0"/>
              </a:rPr>
              <a:t>Hadron Ring RF Systems</a:t>
            </a:r>
          </a:p>
        </p:txBody>
      </p:sp>
    </p:spTree>
    <p:extLst>
      <p:ext uri="{BB962C8B-B14F-4D97-AF65-F5344CB8AC3E}">
        <p14:creationId xmlns:p14="http://schemas.microsoft.com/office/powerpoint/2010/main" val="2601380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EED63302-F577-A24A-9DFF-26C507B62A5B}"/>
              </a:ext>
            </a:extLst>
          </p:cNvPr>
          <p:cNvGrpSpPr/>
          <p:nvPr/>
        </p:nvGrpSpPr>
        <p:grpSpPr>
          <a:xfrm>
            <a:off x="127772" y="2190245"/>
            <a:ext cx="4684834" cy="2739484"/>
            <a:chOff x="4067104" y="1191779"/>
            <a:chExt cx="5076896" cy="2857164"/>
          </a:xfrm>
        </p:grpSpPr>
        <p:pic>
          <p:nvPicPr>
            <p:cNvPr id="20" name="Picture 19" descr="A picture containing racket, sport, game, indoor&#10;&#10;Description automatically generated">
              <a:extLst>
                <a:ext uri="{FF2B5EF4-FFF2-40B4-BE49-F238E27FC236}">
                  <a16:creationId xmlns:a16="http://schemas.microsoft.com/office/drawing/2014/main" id="{3F0AD9A5-91B4-334E-937D-DAFF6DDE70C8}"/>
                </a:ext>
              </a:extLst>
            </p:cNvPr>
            <p:cNvPicPr>
              <a:picLocks noChangeAspect="1"/>
            </p:cNvPicPr>
            <p:nvPr/>
          </p:nvPicPr>
          <p:blipFill>
            <a:blip r:embed="rId2"/>
            <a:stretch>
              <a:fillRect/>
            </a:stretch>
          </p:blipFill>
          <p:spPr>
            <a:xfrm>
              <a:off x="4067104" y="1191779"/>
              <a:ext cx="5076896" cy="2857164"/>
            </a:xfrm>
            <a:prstGeom prst="rect">
              <a:avLst/>
            </a:prstGeom>
          </p:spPr>
        </p:pic>
        <p:sp>
          <p:nvSpPr>
            <p:cNvPr id="21" name="TextBox 20">
              <a:extLst>
                <a:ext uri="{FF2B5EF4-FFF2-40B4-BE49-F238E27FC236}">
                  <a16:creationId xmlns:a16="http://schemas.microsoft.com/office/drawing/2014/main" id="{577045BE-DBAF-C44D-9BD1-001E8834A656}"/>
                </a:ext>
              </a:extLst>
            </p:cNvPr>
            <p:cNvSpPr txBox="1"/>
            <p:nvPr/>
          </p:nvSpPr>
          <p:spPr>
            <a:xfrm>
              <a:off x="6454950" y="1830423"/>
              <a:ext cx="543739" cy="369332"/>
            </a:xfrm>
            <a:prstGeom prst="rect">
              <a:avLst/>
            </a:prstGeom>
            <a:noFill/>
          </p:spPr>
          <p:txBody>
            <a:bodyPr wrap="none" rtlCol="0">
              <a:spAutoFit/>
            </a:bodyPr>
            <a:lstStyle/>
            <a:p>
              <a:r>
                <a:rPr lang="en-US" b="1" dirty="0">
                  <a:latin typeface="Avenir Book" panose="02000503020000020003" pitchFamily="2" charset="0"/>
                </a:rPr>
                <a:t>EIC</a:t>
              </a:r>
            </a:p>
          </p:txBody>
        </p:sp>
      </p:grpSp>
      <p:sp>
        <p:nvSpPr>
          <p:cNvPr id="2" name="Title 1"/>
          <p:cNvSpPr>
            <a:spLocks noGrp="1"/>
          </p:cNvSpPr>
          <p:nvPr>
            <p:ph type="title"/>
          </p:nvPr>
        </p:nvSpPr>
        <p:spPr>
          <a:xfrm>
            <a:off x="628650" y="9335"/>
            <a:ext cx="7886700" cy="1325563"/>
          </a:xfrm>
        </p:spPr>
        <p:txBody>
          <a:bodyPr/>
          <a:lstStyle/>
          <a:p>
            <a:pPr algn="ctr"/>
            <a:r>
              <a:rPr lang="en-US" dirty="0">
                <a:latin typeface="Calibri"/>
              </a:rPr>
              <a:t>Transfer Line &amp; Injection Upgrade</a:t>
            </a:r>
            <a:endParaRPr lang="en-US" dirty="0"/>
          </a:p>
        </p:txBody>
      </p:sp>
      <p:sp>
        <p:nvSpPr>
          <p:cNvPr id="4" name="Slide Number Placeholder 3"/>
          <p:cNvSpPr>
            <a:spLocks noGrp="1"/>
          </p:cNvSpPr>
          <p:nvPr>
            <p:ph type="sldNum" sz="quarter" idx="12"/>
          </p:nvPr>
        </p:nvSpPr>
        <p:spPr/>
        <p:txBody>
          <a:bodyPr/>
          <a:lstStyle/>
          <a:p>
            <a:fld id="{893C5830-40F3-F04E-B2E3-10E6672BA8FF}" type="slidenum">
              <a:rPr lang="en-US" smtClean="0"/>
              <a:pPr/>
              <a:t>6</a:t>
            </a:fld>
            <a:endParaRPr lang="en-US"/>
          </a:p>
        </p:txBody>
      </p:sp>
      <p:sp>
        <p:nvSpPr>
          <p:cNvPr id="7" name="Rounded Rectangle 6">
            <a:extLst>
              <a:ext uri="{FF2B5EF4-FFF2-40B4-BE49-F238E27FC236}">
                <a16:creationId xmlns:a16="http://schemas.microsoft.com/office/drawing/2014/main" id="{40A24821-0111-5A4A-BE2A-80B5F317A39F}"/>
              </a:ext>
            </a:extLst>
          </p:cNvPr>
          <p:cNvSpPr/>
          <p:nvPr/>
        </p:nvSpPr>
        <p:spPr>
          <a:xfrm rot="20916264">
            <a:off x="2511023" y="3096899"/>
            <a:ext cx="1706662" cy="583612"/>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5923AE78-29E5-C746-923B-060957665BA5}"/>
                  </a:ext>
                </a:extLst>
              </p:cNvPr>
              <p:cNvSpPr/>
              <p:nvPr/>
            </p:nvSpPr>
            <p:spPr>
              <a:xfrm>
                <a:off x="491490" y="1281941"/>
                <a:ext cx="8457998" cy="646331"/>
              </a:xfrm>
              <a:prstGeom prst="rect">
                <a:avLst/>
              </a:prstGeom>
            </p:spPr>
            <p:txBody>
              <a:bodyPr wrap="square">
                <a:spAutoFit/>
              </a:bodyPr>
              <a:lstStyle/>
              <a:p>
                <a:r>
                  <a:rPr lang="en-US" dirty="0">
                    <a:latin typeface="Arial" panose="020B0604020202020204" pitchFamily="34" charset="0"/>
                    <a:cs typeface="Arial" panose="020B0604020202020204" pitchFamily="34" charset="0"/>
                  </a:rPr>
                  <a:t>Tripling </a:t>
                </a:r>
                <a:r>
                  <a:rPr lang="en-US" b="1" dirty="0">
                    <a:latin typeface="Arial" panose="020B0604020202020204" pitchFamily="34" charset="0"/>
                    <a:cs typeface="Arial" panose="020B0604020202020204" pitchFamily="34" charset="0"/>
                  </a:rPr>
                  <a:t>number of bunches </a:t>
                </a:r>
                <a:r>
                  <a:rPr lang="en-US" dirty="0">
                    <a:latin typeface="Arial" panose="020B0604020202020204" pitchFamily="34" charset="0"/>
                    <a:cs typeface="Arial" panose="020B0604020202020204" pitchFamily="34" charset="0"/>
                  </a:rPr>
                  <a:t>requires </a:t>
                </a:r>
                <a:r>
                  <a:rPr lang="en-US" b="1" dirty="0">
                    <a:latin typeface="Arial" panose="020B0604020202020204" pitchFamily="34" charset="0"/>
                    <a:cs typeface="Arial" panose="020B0604020202020204" pitchFamily="34" charset="0"/>
                  </a:rPr>
                  <a:t>longer injection kicker insertion (</a:t>
                </a:r>
                <a:r>
                  <a:rPr lang="en-US" dirty="0">
                    <a:latin typeface="Arial" panose="020B0604020202020204" pitchFamily="34" charset="0"/>
                    <a:cs typeface="Arial" panose="020B0604020202020204" pitchFamily="34" charset="0"/>
                  </a:rPr>
                  <a:t>~20m) </a:t>
                </a:r>
                <a14:m>
                  <m:oMath xmlns:m="http://schemas.openxmlformats.org/officeDocument/2006/math">
                    <m:r>
                      <a:rPr lang="en-US" i="1" smtClean="0">
                        <a:latin typeface="Cambria Math" panose="02040503050406030204" pitchFamily="18" charset="0"/>
                        <a:ea typeface="Cambria Math" panose="02040503050406030204" pitchFamily="18" charset="0"/>
                        <a:cs typeface="Arial" panose="020B0604020202020204" pitchFamily="34" charset="0"/>
                      </a:rPr>
                      <m:t>→</m:t>
                    </m:r>
                  </m:oMath>
                </a14:m>
                <a:r>
                  <a:rPr lang="en-US" dirty="0">
                    <a:latin typeface="Arial" panose="020B0604020202020204" pitchFamily="34" charset="0"/>
                    <a:cs typeface="Arial" panose="020B0604020202020204" pitchFamily="34" charset="0"/>
                  </a:rPr>
                  <a:t> not enough space for this system in presently used injection area at 5 o’clock. </a:t>
                </a:r>
              </a:p>
            </p:txBody>
          </p:sp>
        </mc:Choice>
        <mc:Fallback xmlns="">
          <p:sp>
            <p:nvSpPr>
              <p:cNvPr id="10" name="Rectangle 9">
                <a:extLst>
                  <a:ext uri="{FF2B5EF4-FFF2-40B4-BE49-F238E27FC236}">
                    <a16:creationId xmlns:a16="http://schemas.microsoft.com/office/drawing/2014/main" id="{5923AE78-29E5-C746-923B-060957665BA5}"/>
                  </a:ext>
                </a:extLst>
              </p:cNvPr>
              <p:cNvSpPr>
                <a:spLocks noRot="1" noChangeAspect="1" noMove="1" noResize="1" noEditPoints="1" noAdjustHandles="1" noChangeArrowheads="1" noChangeShapeType="1" noTextEdit="1"/>
              </p:cNvSpPr>
              <p:nvPr/>
            </p:nvSpPr>
            <p:spPr>
              <a:xfrm>
                <a:off x="491490" y="1281941"/>
                <a:ext cx="8457998" cy="646331"/>
              </a:xfrm>
              <a:prstGeom prst="rect">
                <a:avLst/>
              </a:prstGeom>
              <a:blipFill>
                <a:blip r:embed="rId3"/>
                <a:stretch>
                  <a:fillRect l="-600" t="-3846" b="-13462"/>
                </a:stretch>
              </a:blipFill>
            </p:spPr>
            <p:txBody>
              <a:bodyPr/>
              <a:lstStyle/>
              <a:p>
                <a:r>
                  <a:rPr lang="en-US">
                    <a:noFill/>
                  </a:rPr>
                  <a:t> </a:t>
                </a:r>
              </a:p>
            </p:txBody>
          </p:sp>
        </mc:Fallback>
      </mc:AlternateContent>
      <p:sp>
        <p:nvSpPr>
          <p:cNvPr id="12" name="Rectangle 11">
            <a:extLst>
              <a:ext uri="{FF2B5EF4-FFF2-40B4-BE49-F238E27FC236}">
                <a16:creationId xmlns:a16="http://schemas.microsoft.com/office/drawing/2014/main" id="{B1F793BC-6210-6242-A223-28A72C738054}"/>
              </a:ext>
            </a:extLst>
          </p:cNvPr>
          <p:cNvSpPr/>
          <p:nvPr/>
        </p:nvSpPr>
        <p:spPr>
          <a:xfrm>
            <a:off x="4688993" y="2136338"/>
            <a:ext cx="4455003" cy="2308324"/>
          </a:xfrm>
          <a:prstGeom prst="rect">
            <a:avLst/>
          </a:prstGeom>
          <a:solidFill>
            <a:srgbClr val="FFB200"/>
          </a:solidFill>
        </p:spPr>
        <p:txBody>
          <a:bodyPr wrap="square">
            <a:spAutoFit/>
          </a:bodyPr>
          <a:lstStyle/>
          <a:p>
            <a:r>
              <a:rPr lang="en-US" dirty="0">
                <a:latin typeface="Arial" panose="020B0604020202020204" pitchFamily="34" charset="0"/>
                <a:cs typeface="Arial" panose="020B0604020202020204" pitchFamily="34" charset="0"/>
              </a:rPr>
              <a:t>Required </a:t>
            </a:r>
            <a:r>
              <a:rPr lang="en-US" b="1" dirty="0">
                <a:latin typeface="Arial" panose="020B0604020202020204" pitchFamily="34" charset="0"/>
                <a:cs typeface="Arial" panose="020B0604020202020204" pitchFamily="34" charset="0"/>
              </a:rPr>
              <a:t>modifications</a:t>
            </a:r>
            <a:r>
              <a:rPr lang="en-US" dirty="0">
                <a:latin typeface="Arial" panose="020B0604020202020204" pitchFamily="34" charset="0"/>
                <a:cs typeface="Arial" panose="020B0604020202020204" pitchFamily="34" charset="0"/>
              </a:rPr>
              <a:t>: </a:t>
            </a:r>
          </a:p>
          <a:p>
            <a:pPr marL="342900" indent="-342900">
              <a:buFont typeface="System Font Regular"/>
              <a:buChar char="–"/>
            </a:pPr>
            <a:r>
              <a:rPr lang="en-US" dirty="0">
                <a:latin typeface="Arial" panose="020B0604020202020204" pitchFamily="34" charset="0"/>
                <a:cs typeface="Arial" panose="020B0604020202020204" pitchFamily="34" charset="0"/>
              </a:rPr>
              <a:t>Beam transported to IR4 area through inner Blue arc.</a:t>
            </a:r>
          </a:p>
          <a:p>
            <a:pPr marL="342900" indent="-342900">
              <a:buFont typeface="System Font Regular"/>
              <a:buChar char="–"/>
            </a:pPr>
            <a:r>
              <a:rPr lang="en-US" dirty="0" err="1">
                <a:latin typeface="Arial" panose="020B0604020202020204" pitchFamily="34" charset="0"/>
                <a:cs typeface="Arial" panose="020B0604020202020204" pitchFamily="34" charset="0"/>
              </a:rPr>
              <a:t>AtR</a:t>
            </a:r>
            <a:r>
              <a:rPr lang="en-US" dirty="0">
                <a:latin typeface="Arial" panose="020B0604020202020204" pitchFamily="34" charset="0"/>
                <a:cs typeface="Arial" panose="020B0604020202020204" pitchFamily="34" charset="0"/>
              </a:rPr>
              <a:t> Y-line for transfer into Blue 6-4 arc</a:t>
            </a:r>
          </a:p>
          <a:p>
            <a:pPr marL="342900" indent="-342900">
              <a:buFont typeface="System Font Regular"/>
              <a:buChar char="–"/>
            </a:pPr>
            <a:r>
              <a:rPr lang="en-US" dirty="0">
                <a:latin typeface="Arial" panose="020B0604020202020204" pitchFamily="34" charset="0"/>
                <a:cs typeface="Arial" panose="020B0604020202020204" pitchFamily="34" charset="0"/>
              </a:rPr>
              <a:t>4 o’clock transfer line and injection kicker system</a:t>
            </a:r>
          </a:p>
          <a:p>
            <a:pPr marL="342900" indent="-342900">
              <a:buFont typeface="System Font Regular"/>
              <a:buChar char="–"/>
            </a:pPr>
            <a:r>
              <a:rPr lang="en-US" dirty="0">
                <a:latin typeface="Arial" panose="020B0604020202020204" pitchFamily="34" charset="0"/>
                <a:cs typeface="Arial" panose="020B0604020202020204" pitchFamily="34" charset="0"/>
              </a:rPr>
              <a:t>Blue 6-4 arc SC bus connections and power supplies</a:t>
            </a:r>
          </a:p>
        </p:txBody>
      </p:sp>
      <p:cxnSp>
        <p:nvCxnSpPr>
          <p:cNvPr id="17" name="Straight Arrow Connector 16">
            <a:extLst>
              <a:ext uri="{FF2B5EF4-FFF2-40B4-BE49-F238E27FC236}">
                <a16:creationId xmlns:a16="http://schemas.microsoft.com/office/drawing/2014/main" id="{43BF4660-C553-7E43-AEBD-2D450E3DD12A}"/>
              </a:ext>
            </a:extLst>
          </p:cNvPr>
          <p:cNvCxnSpPr>
            <a:cxnSpLocks/>
          </p:cNvCxnSpPr>
          <p:nvPr/>
        </p:nvCxnSpPr>
        <p:spPr>
          <a:xfrm flipV="1">
            <a:off x="3899451" y="3596443"/>
            <a:ext cx="0" cy="246919"/>
          </a:xfrm>
          <a:prstGeom prst="straightConnector1">
            <a:avLst/>
          </a:prstGeom>
          <a:ln w="28575">
            <a:solidFill>
              <a:srgbClr val="30519D"/>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0E8A448-56E3-C248-A93F-37BFECBE089F}"/>
              </a:ext>
            </a:extLst>
          </p:cNvPr>
          <p:cNvSpPr txBox="1"/>
          <p:nvPr/>
        </p:nvSpPr>
        <p:spPr>
          <a:xfrm>
            <a:off x="2750905" y="3846394"/>
            <a:ext cx="2009974" cy="338554"/>
          </a:xfrm>
          <a:prstGeom prst="rect">
            <a:avLst/>
          </a:prstGeom>
          <a:noFill/>
        </p:spPr>
        <p:txBody>
          <a:bodyPr wrap="none" rtlCol="0">
            <a:spAutoFit/>
          </a:bodyPr>
          <a:lstStyle/>
          <a:p>
            <a:r>
              <a:rPr lang="en-US" sz="1600" b="1" dirty="0">
                <a:solidFill>
                  <a:srgbClr val="30519D"/>
                </a:solidFill>
                <a:latin typeface="Avenir Book" panose="02000503020000020003" pitchFamily="2" charset="0"/>
              </a:rPr>
              <a:t>Injection kicker area</a:t>
            </a:r>
          </a:p>
        </p:txBody>
      </p:sp>
      <p:grpSp>
        <p:nvGrpSpPr>
          <p:cNvPr id="8" name="Group 7">
            <a:extLst>
              <a:ext uri="{FF2B5EF4-FFF2-40B4-BE49-F238E27FC236}">
                <a16:creationId xmlns:a16="http://schemas.microsoft.com/office/drawing/2014/main" id="{645A7AE6-81DA-6644-9C61-5081833130CB}"/>
              </a:ext>
            </a:extLst>
          </p:cNvPr>
          <p:cNvGrpSpPr/>
          <p:nvPr/>
        </p:nvGrpSpPr>
        <p:grpSpPr>
          <a:xfrm>
            <a:off x="22860" y="4914564"/>
            <a:ext cx="5489146" cy="1447442"/>
            <a:chOff x="178613" y="4108310"/>
            <a:chExt cx="5489146" cy="1447442"/>
          </a:xfrm>
        </p:grpSpPr>
        <p:pic>
          <p:nvPicPr>
            <p:cNvPr id="13" name="Picture 12" descr="Shape, rectangle&#10;&#10;Description automatically generated">
              <a:extLst>
                <a:ext uri="{FF2B5EF4-FFF2-40B4-BE49-F238E27FC236}">
                  <a16:creationId xmlns:a16="http://schemas.microsoft.com/office/drawing/2014/main" id="{E33CB684-8E27-6C47-A72D-4E413241FFA6}"/>
                </a:ext>
              </a:extLst>
            </p:cNvPr>
            <p:cNvPicPr>
              <a:picLocks noChangeAspect="1"/>
            </p:cNvPicPr>
            <p:nvPr/>
          </p:nvPicPr>
          <p:blipFill>
            <a:blip r:embed="rId4"/>
            <a:stretch>
              <a:fillRect/>
            </a:stretch>
          </p:blipFill>
          <p:spPr>
            <a:xfrm>
              <a:off x="178613" y="4108310"/>
              <a:ext cx="5489146" cy="1447442"/>
            </a:xfrm>
            <a:prstGeom prst="rect">
              <a:avLst/>
            </a:prstGeom>
          </p:spPr>
        </p:pic>
        <p:sp>
          <p:nvSpPr>
            <p:cNvPr id="6" name="TextBox 5">
              <a:extLst>
                <a:ext uri="{FF2B5EF4-FFF2-40B4-BE49-F238E27FC236}">
                  <a16:creationId xmlns:a16="http://schemas.microsoft.com/office/drawing/2014/main" id="{39ECD716-A935-D643-BF77-1F86B91AA490}"/>
                </a:ext>
              </a:extLst>
            </p:cNvPr>
            <p:cNvSpPr txBox="1"/>
            <p:nvPr/>
          </p:nvSpPr>
          <p:spPr>
            <a:xfrm>
              <a:off x="476886" y="4108310"/>
              <a:ext cx="4871847" cy="307777"/>
            </a:xfrm>
            <a:prstGeom prst="rect">
              <a:avLst/>
            </a:prstGeom>
            <a:noFill/>
          </p:spPr>
          <p:txBody>
            <a:bodyPr wrap="none" rtlCol="0">
              <a:spAutoFit/>
            </a:bodyPr>
            <a:lstStyle/>
            <a:p>
              <a:r>
                <a:rPr lang="en-US" sz="1400" i="1" dirty="0">
                  <a:latin typeface="Arial" panose="020B0604020202020204" pitchFamily="34" charset="0"/>
                  <a:cs typeface="Arial" panose="020B0604020202020204" pitchFamily="34" charset="0"/>
                </a:rPr>
                <a:t>Cross section of injection kicker [Courtesy of M. </a:t>
              </a:r>
              <a:r>
                <a:rPr lang="en-US" sz="1400" i="1" dirty="0" err="1">
                  <a:latin typeface="Arial" panose="020B0604020202020204" pitchFamily="34" charset="0"/>
                  <a:cs typeface="Arial" panose="020B0604020202020204" pitchFamily="34" charset="0"/>
                </a:rPr>
                <a:t>Sangroula</a:t>
              </a:r>
              <a:r>
                <a:rPr lang="en-US" sz="1400" i="1" dirty="0">
                  <a:latin typeface="Arial" panose="020B0604020202020204" pitchFamily="34" charset="0"/>
                  <a:cs typeface="Arial" panose="020B0604020202020204" pitchFamily="34" charset="0"/>
                </a:rPr>
                <a:t>]</a:t>
              </a:r>
            </a:p>
          </p:txBody>
        </p:sp>
      </p:grpSp>
      <p:sp>
        <p:nvSpPr>
          <p:cNvPr id="16" name="TextBox 15">
            <a:extLst>
              <a:ext uri="{FF2B5EF4-FFF2-40B4-BE49-F238E27FC236}">
                <a16:creationId xmlns:a16="http://schemas.microsoft.com/office/drawing/2014/main" id="{817A3D6C-8860-1E45-9195-BFF1923ACE4D}"/>
              </a:ext>
            </a:extLst>
          </p:cNvPr>
          <p:cNvSpPr txBox="1"/>
          <p:nvPr/>
        </p:nvSpPr>
        <p:spPr>
          <a:xfrm>
            <a:off x="6796024" y="6086905"/>
            <a:ext cx="1963999"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Nick </a:t>
            </a:r>
            <a:r>
              <a:rPr lang="en-US" sz="1600" dirty="0" err="1">
                <a:latin typeface="Book Antiqua" panose="02040602050305030304" pitchFamily="18" charset="0"/>
                <a:cs typeface="Apple Chancery" panose="03020702040506060504" pitchFamily="66" charset="-79"/>
              </a:rPr>
              <a:t>Tsoupas</a:t>
            </a:r>
            <a:endParaRPr lang="en-US" sz="1600" dirty="0">
              <a:latin typeface="Book Antiqua" panose="02040602050305030304" pitchFamily="18" charset="0"/>
              <a:cs typeface="Apple Chancery" panose="03020702040506060504" pitchFamily="66" charset="-79"/>
            </a:endParaRPr>
          </a:p>
        </p:txBody>
      </p:sp>
    </p:spTree>
    <p:extLst>
      <p:ext uri="{BB962C8B-B14F-4D97-AF65-F5344CB8AC3E}">
        <p14:creationId xmlns:p14="http://schemas.microsoft.com/office/powerpoint/2010/main" val="38600122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1628"/>
            <a:ext cx="9143999" cy="1296593"/>
          </a:xfrm>
        </p:spPr>
        <p:txBody>
          <a:bodyPr>
            <a:noAutofit/>
          </a:bodyPr>
          <a:lstStyle/>
          <a:p>
            <a:pPr algn="ctr"/>
            <a:r>
              <a:rPr lang="en-US" sz="3600" dirty="0"/>
              <a:t>Path Length Variation to Synchronize Electrons and Hadrons at Different Energies</a:t>
            </a:r>
          </a:p>
        </p:txBody>
      </p:sp>
      <p:sp>
        <p:nvSpPr>
          <p:cNvPr id="4" name="Slide Number Placeholder 3"/>
          <p:cNvSpPr>
            <a:spLocks noGrp="1"/>
          </p:cNvSpPr>
          <p:nvPr>
            <p:ph type="sldNum" sz="quarter" idx="12"/>
          </p:nvPr>
        </p:nvSpPr>
        <p:spPr/>
        <p:txBody>
          <a:bodyPr/>
          <a:lstStyle/>
          <a:p>
            <a:fld id="{893C5830-40F3-F04E-B2E3-10E6672BA8FF}" type="slidenum">
              <a:rPr lang="en-US" smtClean="0"/>
              <a:pPr/>
              <a:t>7</a:t>
            </a:fld>
            <a:endParaRPr lang="en-US"/>
          </a:p>
        </p:txBody>
      </p:sp>
      <p:grpSp>
        <p:nvGrpSpPr>
          <p:cNvPr id="16" name="Group 15">
            <a:extLst>
              <a:ext uri="{FF2B5EF4-FFF2-40B4-BE49-F238E27FC236}">
                <a16:creationId xmlns:a16="http://schemas.microsoft.com/office/drawing/2014/main" id="{51F6CDAA-EC88-6446-A0A1-601C5B46D456}"/>
              </a:ext>
            </a:extLst>
          </p:cNvPr>
          <p:cNvGrpSpPr/>
          <p:nvPr/>
        </p:nvGrpSpPr>
        <p:grpSpPr>
          <a:xfrm>
            <a:off x="3863338" y="1173720"/>
            <a:ext cx="5280661" cy="3369722"/>
            <a:chOff x="-1" y="1678377"/>
            <a:chExt cx="5379653" cy="3230667"/>
          </a:xfrm>
        </p:grpSpPr>
        <p:pic>
          <p:nvPicPr>
            <p:cNvPr id="6" name="Picture 5"/>
            <p:cNvPicPr>
              <a:picLocks noChangeAspect="1"/>
            </p:cNvPicPr>
            <p:nvPr/>
          </p:nvPicPr>
          <p:blipFill rotWithShape="1">
            <a:blip r:embed="rId3"/>
            <a:srcRect l="4762" t="11132" b="11702"/>
            <a:stretch/>
          </p:blipFill>
          <p:spPr>
            <a:xfrm>
              <a:off x="256173" y="1966952"/>
              <a:ext cx="5123479" cy="2942092"/>
            </a:xfrm>
            <a:prstGeom prst="rect">
              <a:avLst/>
            </a:prstGeom>
          </p:spPr>
        </p:pic>
        <p:sp>
          <p:nvSpPr>
            <p:cNvPr id="7" name="TextBox 6"/>
            <p:cNvSpPr txBox="1"/>
            <p:nvPr/>
          </p:nvSpPr>
          <p:spPr>
            <a:xfrm>
              <a:off x="2908357" y="1678377"/>
              <a:ext cx="2362751" cy="355144"/>
            </a:xfrm>
            <a:prstGeom prst="rect">
              <a:avLst/>
            </a:prstGeom>
            <a:noFill/>
          </p:spPr>
          <p:txBody>
            <a:bodyPr wrap="none" rtlCol="0">
              <a:spAutoFit/>
            </a:bodyPr>
            <a:lstStyle/>
            <a:p>
              <a:r>
                <a:rPr lang="en-US" sz="1200" b="1" dirty="0">
                  <a:solidFill>
                    <a:schemeClr val="accent2"/>
                  </a:solidFill>
                </a:rPr>
                <a:t>Arc used for 100-275 GeV</a:t>
              </a:r>
            </a:p>
          </p:txBody>
        </p:sp>
        <p:sp>
          <p:nvSpPr>
            <p:cNvPr id="8" name="TextBox 7"/>
            <p:cNvSpPr txBox="1"/>
            <p:nvPr/>
          </p:nvSpPr>
          <p:spPr>
            <a:xfrm>
              <a:off x="1937521" y="2536333"/>
              <a:ext cx="1131647" cy="591906"/>
            </a:xfrm>
            <a:prstGeom prst="rect">
              <a:avLst/>
            </a:prstGeom>
            <a:noFill/>
          </p:spPr>
          <p:txBody>
            <a:bodyPr wrap="square" rtlCol="0">
              <a:spAutoFit/>
            </a:bodyPr>
            <a:lstStyle/>
            <a:p>
              <a:pPr algn="ctr"/>
              <a:r>
                <a:rPr lang="en-US" sz="1200" b="1" dirty="0">
                  <a:solidFill>
                    <a:srgbClr val="0000FF"/>
                  </a:solidFill>
                </a:rPr>
                <a:t>Arc used for 41 GeV</a:t>
              </a:r>
            </a:p>
          </p:txBody>
        </p:sp>
        <p:cxnSp>
          <p:nvCxnSpPr>
            <p:cNvPr id="10" name="Straight Arrow Connector 9"/>
            <p:cNvCxnSpPr>
              <a:cxnSpLocks/>
            </p:cNvCxnSpPr>
            <p:nvPr/>
          </p:nvCxnSpPr>
          <p:spPr>
            <a:xfrm flipH="1">
              <a:off x="3162324" y="1920727"/>
              <a:ext cx="424110" cy="216521"/>
            </a:xfrm>
            <a:prstGeom prst="straightConnector1">
              <a:avLst/>
            </a:prstGeom>
            <a:ln w="28575">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503344" y="2358227"/>
              <a:ext cx="190500" cy="253999"/>
            </a:xfrm>
            <a:prstGeom prst="straightConnector1">
              <a:avLst/>
            </a:prstGeom>
            <a:ln w="28575">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1" y="2670880"/>
              <a:ext cx="1310254" cy="355144"/>
            </a:xfrm>
            <a:prstGeom prst="rect">
              <a:avLst/>
            </a:prstGeom>
            <a:noFill/>
          </p:spPr>
          <p:txBody>
            <a:bodyPr wrap="square" rtlCol="0">
              <a:spAutoFit/>
            </a:bodyPr>
            <a:lstStyle/>
            <a:p>
              <a:r>
                <a:rPr lang="en-US" sz="1200" b="1" dirty="0">
                  <a:solidFill>
                    <a:schemeClr val="accent2"/>
                  </a:solidFill>
                </a:rPr>
                <a:t>Hadron ring</a:t>
              </a:r>
            </a:p>
          </p:txBody>
        </p:sp>
        <p:cxnSp>
          <p:nvCxnSpPr>
            <p:cNvPr id="12" name="Straight Arrow Connector 11"/>
            <p:cNvCxnSpPr/>
            <p:nvPr/>
          </p:nvCxnSpPr>
          <p:spPr>
            <a:xfrm flipV="1">
              <a:off x="533260" y="2358217"/>
              <a:ext cx="94650" cy="356230"/>
            </a:xfrm>
            <a:prstGeom prst="straightConnector1">
              <a:avLst/>
            </a:prstGeom>
            <a:ln w="28575">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11AB56F0-5E14-9746-9D3F-DBC4F746C692}"/>
                </a:ext>
              </a:extLst>
            </p:cNvPr>
            <p:cNvSpPr txBox="1"/>
            <p:nvPr/>
          </p:nvSpPr>
          <p:spPr>
            <a:xfrm>
              <a:off x="1081848" y="1737135"/>
              <a:ext cx="1014119" cy="265568"/>
            </a:xfrm>
            <a:prstGeom prst="rect">
              <a:avLst/>
            </a:prstGeom>
            <a:solidFill>
              <a:schemeClr val="bg1"/>
            </a:solidFill>
          </p:spPr>
          <p:txBody>
            <a:bodyPr wrap="square" rtlCol="0">
              <a:spAutoFit/>
            </a:bodyPr>
            <a:lstStyle/>
            <a:p>
              <a:r>
                <a:rPr lang="en-US" sz="1200" dirty="0">
                  <a:latin typeface="Arial" panose="020B0604020202020204" pitchFamily="34" charset="0"/>
                  <a:cs typeface="Arial" panose="020B0604020202020204" pitchFamily="34" charset="0"/>
                </a:rPr>
                <a:t>12 o’clock</a:t>
              </a:r>
            </a:p>
          </p:txBody>
        </p:sp>
        <p:sp>
          <p:nvSpPr>
            <p:cNvPr id="14" name="TextBox 13">
              <a:extLst>
                <a:ext uri="{FF2B5EF4-FFF2-40B4-BE49-F238E27FC236}">
                  <a16:creationId xmlns:a16="http://schemas.microsoft.com/office/drawing/2014/main" id="{24791F85-CEB9-9C48-9EC3-42538F586E48}"/>
                </a:ext>
              </a:extLst>
            </p:cNvPr>
            <p:cNvSpPr txBox="1"/>
            <p:nvPr/>
          </p:nvSpPr>
          <p:spPr>
            <a:xfrm rot="4000679">
              <a:off x="4690979" y="3803991"/>
              <a:ext cx="781827" cy="282192"/>
            </a:xfrm>
            <a:prstGeom prst="rect">
              <a:avLst/>
            </a:prstGeom>
            <a:solidFill>
              <a:schemeClr val="bg1"/>
            </a:solidFill>
          </p:spPr>
          <p:txBody>
            <a:bodyPr wrap="square" rtlCol="0">
              <a:spAutoFit/>
            </a:bodyPr>
            <a:lstStyle/>
            <a:p>
              <a:r>
                <a:rPr lang="en-US" sz="1200" dirty="0">
                  <a:latin typeface="Arial" panose="020B0604020202020204" pitchFamily="34" charset="0"/>
                  <a:cs typeface="Arial" panose="020B0604020202020204" pitchFamily="34" charset="0"/>
                </a:rPr>
                <a:t>2 o’clock</a:t>
              </a:r>
            </a:p>
          </p:txBody>
        </p:sp>
      </p:grpSp>
      <p:sp>
        <p:nvSpPr>
          <p:cNvPr id="19" name="Round Single Corner Rectangle 18">
            <a:extLst>
              <a:ext uri="{FF2B5EF4-FFF2-40B4-BE49-F238E27FC236}">
                <a16:creationId xmlns:a16="http://schemas.microsoft.com/office/drawing/2014/main" id="{E55CC9A7-30BB-0E44-948A-7D0C40143D0A}"/>
              </a:ext>
            </a:extLst>
          </p:cNvPr>
          <p:cNvSpPr/>
          <p:nvPr/>
        </p:nvSpPr>
        <p:spPr>
          <a:xfrm>
            <a:off x="73326" y="2741831"/>
            <a:ext cx="7459044" cy="3280974"/>
          </a:xfrm>
          <a:prstGeom prst="round1Rect">
            <a:avLst/>
          </a:prstGeom>
          <a:solidFill>
            <a:srgbClr val="FFB2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3358" y="2833862"/>
            <a:ext cx="7564330" cy="3544590"/>
          </a:xfrm>
          <a:noFill/>
        </p:spPr>
        <p:txBody>
          <a:bodyPr>
            <a:normAutofit/>
          </a:bodyPr>
          <a:lstStyle/>
          <a:p>
            <a:pPr marL="0" indent="0">
              <a:lnSpc>
                <a:spcPct val="100000"/>
              </a:lnSpc>
              <a:buClr>
                <a:srgbClr val="30519D"/>
              </a:buClr>
              <a:buNone/>
            </a:pPr>
            <a:r>
              <a:rPr lang="en-US" sz="2000" dirty="0"/>
              <a:t>Required </a:t>
            </a:r>
            <a:r>
              <a:rPr lang="en-US" sz="2000" b="1" dirty="0"/>
              <a:t>modifications in 12-2 o’clock</a:t>
            </a:r>
            <a:r>
              <a:rPr lang="en-US" sz="2000" dirty="0"/>
              <a:t>:  </a:t>
            </a:r>
          </a:p>
          <a:p>
            <a:pPr>
              <a:lnSpc>
                <a:spcPct val="100000"/>
              </a:lnSpc>
              <a:buClr>
                <a:schemeClr val="tx1"/>
              </a:buClr>
              <a:buFont typeface="System Font Regular"/>
              <a:buChar char="–"/>
            </a:pPr>
            <a:r>
              <a:rPr lang="en-US" sz="1800" b="1" dirty="0">
                <a:solidFill>
                  <a:srgbClr val="30519D"/>
                </a:solidFill>
              </a:rPr>
              <a:t>100-275 GeV </a:t>
            </a:r>
            <a:r>
              <a:rPr lang="en-US" sz="1800" dirty="0"/>
              <a:t>hadron beam travels through </a:t>
            </a:r>
            <a:r>
              <a:rPr lang="en-US" sz="1800" b="1" dirty="0">
                <a:solidFill>
                  <a:srgbClr val="30519D"/>
                </a:solidFill>
              </a:rPr>
              <a:t>outer arc</a:t>
            </a:r>
            <a:r>
              <a:rPr lang="en-US" sz="1800" dirty="0"/>
              <a:t>.</a:t>
            </a:r>
          </a:p>
          <a:p>
            <a:pPr>
              <a:lnSpc>
                <a:spcPct val="100000"/>
              </a:lnSpc>
              <a:buClr>
                <a:schemeClr val="tx1"/>
              </a:buClr>
              <a:buFont typeface="System Font Regular"/>
              <a:buChar char="–"/>
            </a:pPr>
            <a:r>
              <a:rPr lang="en-US" sz="1800" dirty="0"/>
              <a:t>Slower </a:t>
            </a:r>
            <a:r>
              <a:rPr lang="en-US" sz="1800" b="1" dirty="0">
                <a:solidFill>
                  <a:srgbClr val="30519D"/>
                </a:solidFill>
              </a:rPr>
              <a:t>41 GeV </a:t>
            </a:r>
            <a:r>
              <a:rPr lang="en-US" sz="1800" dirty="0"/>
              <a:t>hadron beam travels through </a:t>
            </a:r>
            <a:r>
              <a:rPr lang="en-US" sz="1800" b="1" dirty="0">
                <a:solidFill>
                  <a:srgbClr val="30519D"/>
                </a:solidFill>
              </a:rPr>
              <a:t>shorter inner arc</a:t>
            </a:r>
            <a:r>
              <a:rPr lang="en-US" sz="1800" dirty="0"/>
              <a:t>.                   </a:t>
            </a:r>
            <a:r>
              <a:rPr lang="en-US" sz="1600" dirty="0"/>
              <a:t>(Effectively shortens hadron ring circumference by 94.2 cm.)</a:t>
            </a:r>
            <a:endParaRPr lang="en-US" sz="1800" dirty="0"/>
          </a:p>
          <a:p>
            <a:pPr marL="0" indent="0">
              <a:lnSpc>
                <a:spcPct val="100000"/>
              </a:lnSpc>
              <a:buClr>
                <a:schemeClr val="tx1"/>
              </a:buClr>
              <a:buNone/>
            </a:pPr>
            <a:endParaRPr lang="en-US" sz="200" dirty="0"/>
          </a:p>
          <a:p>
            <a:pPr>
              <a:lnSpc>
                <a:spcPct val="100000"/>
              </a:lnSpc>
              <a:buClr>
                <a:schemeClr val="tx1"/>
              </a:buClr>
              <a:buFont typeface="System Font Regular"/>
              <a:buChar char="–"/>
            </a:pPr>
            <a:r>
              <a:rPr lang="en-US" sz="1800" dirty="0"/>
              <a:t>Modifications of </a:t>
            </a:r>
            <a:r>
              <a:rPr lang="en-US" sz="1800" b="1" dirty="0">
                <a:solidFill>
                  <a:srgbClr val="30519D"/>
                </a:solidFill>
              </a:rPr>
              <a:t>power supply bus connections </a:t>
            </a:r>
            <a:r>
              <a:rPr lang="en-US" sz="1800" dirty="0"/>
              <a:t>at 2 and 12 o’clock valve boxes.</a:t>
            </a:r>
          </a:p>
          <a:p>
            <a:pPr>
              <a:lnSpc>
                <a:spcPct val="100000"/>
              </a:lnSpc>
              <a:buClr>
                <a:schemeClr val="tx1"/>
              </a:buClr>
              <a:buFont typeface="System Font Regular"/>
              <a:buChar char="–"/>
            </a:pPr>
            <a:r>
              <a:rPr lang="en-US" sz="1800" dirty="0"/>
              <a:t>New </a:t>
            </a:r>
            <a:r>
              <a:rPr lang="en-US" sz="1800" b="1" dirty="0">
                <a:solidFill>
                  <a:srgbClr val="30519D"/>
                </a:solidFill>
              </a:rPr>
              <a:t>power supplies </a:t>
            </a:r>
            <a:r>
              <a:rPr lang="en-US" sz="1800" dirty="0"/>
              <a:t>for inner arc and D0 magnets. </a:t>
            </a:r>
          </a:p>
          <a:p>
            <a:pPr>
              <a:lnSpc>
                <a:spcPct val="100000"/>
              </a:lnSpc>
              <a:buClr>
                <a:schemeClr val="tx1"/>
              </a:buClr>
              <a:buFont typeface="System Font Regular"/>
              <a:buChar char="–"/>
            </a:pPr>
            <a:r>
              <a:rPr lang="en-US" sz="1800" dirty="0"/>
              <a:t>Two additional </a:t>
            </a:r>
            <a:r>
              <a:rPr lang="en-US" sz="1800" b="1" dirty="0">
                <a:solidFill>
                  <a:srgbClr val="30519D"/>
                </a:solidFill>
              </a:rPr>
              <a:t>warm “switching” magnets </a:t>
            </a:r>
            <a:r>
              <a:rPr lang="en-US" sz="1800" dirty="0"/>
              <a:t>to deviate 41 GeV beam</a:t>
            </a:r>
          </a:p>
        </p:txBody>
      </p:sp>
      <p:sp>
        <p:nvSpPr>
          <p:cNvPr id="20" name="TextBox 19">
            <a:extLst>
              <a:ext uri="{FF2B5EF4-FFF2-40B4-BE49-F238E27FC236}">
                <a16:creationId xmlns:a16="http://schemas.microsoft.com/office/drawing/2014/main" id="{5B492A6F-02CA-E64C-919D-26F1A095B917}"/>
              </a:ext>
            </a:extLst>
          </p:cNvPr>
          <p:cNvSpPr txBox="1"/>
          <p:nvPr/>
        </p:nvSpPr>
        <p:spPr>
          <a:xfrm>
            <a:off x="6864604" y="6086905"/>
            <a:ext cx="1790875"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Steve </a:t>
            </a:r>
            <a:r>
              <a:rPr lang="en-US" sz="1600" dirty="0" err="1">
                <a:latin typeface="Book Antiqua" panose="02040602050305030304" pitchFamily="18" charset="0"/>
                <a:cs typeface="Apple Chancery" panose="03020702040506060504" pitchFamily="66" charset="-79"/>
              </a:rPr>
              <a:t>Peggs</a:t>
            </a:r>
            <a:endParaRPr lang="en-US" sz="1600" dirty="0">
              <a:latin typeface="Book Antiqua" panose="02040602050305030304" pitchFamily="18" charset="0"/>
              <a:cs typeface="Apple Chancery" panose="03020702040506060504" pitchFamily="66" charset="-79"/>
            </a:endParaRPr>
          </a:p>
        </p:txBody>
      </p:sp>
    </p:spTree>
    <p:extLst>
      <p:ext uri="{BB962C8B-B14F-4D97-AF65-F5344CB8AC3E}">
        <p14:creationId xmlns:p14="http://schemas.microsoft.com/office/powerpoint/2010/main" val="1398630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406"/>
            <a:ext cx="9143999" cy="1351750"/>
          </a:xfrm>
        </p:spPr>
        <p:txBody>
          <a:bodyPr>
            <a:normAutofit/>
          </a:bodyPr>
          <a:lstStyle/>
          <a:p>
            <a:pPr algn="ctr"/>
            <a:r>
              <a:rPr lang="en-US" sz="4100" dirty="0"/>
              <a:t>Energy upgrade: from 260 to 275 GeV</a:t>
            </a:r>
            <a:endParaRPr lang="en-US" sz="4100" u="sng" dirty="0"/>
          </a:p>
        </p:txBody>
      </p:sp>
      <p:sp>
        <p:nvSpPr>
          <p:cNvPr id="4" name="Slide Number Placeholder 3"/>
          <p:cNvSpPr>
            <a:spLocks noGrp="1"/>
          </p:cNvSpPr>
          <p:nvPr>
            <p:ph type="sldNum" sz="quarter" idx="12"/>
          </p:nvPr>
        </p:nvSpPr>
        <p:spPr/>
        <p:txBody>
          <a:bodyPr/>
          <a:lstStyle/>
          <a:p>
            <a:fld id="{893C5830-40F3-F04E-B2E3-10E6672BA8FF}" type="slidenum">
              <a:rPr lang="en-US" smtClean="0"/>
              <a:pPr/>
              <a:t>8</a:t>
            </a:fld>
            <a:endParaRPr lang="en-US" dirty="0"/>
          </a:p>
        </p:txBody>
      </p:sp>
      <p:pic>
        <p:nvPicPr>
          <p:cNvPr id="6" name="Picture 5">
            <a:extLst>
              <a:ext uri="{FF2B5EF4-FFF2-40B4-BE49-F238E27FC236}">
                <a16:creationId xmlns:a16="http://schemas.microsoft.com/office/drawing/2014/main" id="{A2D3470B-9042-0B40-ADA8-584C553E5590}"/>
              </a:ext>
            </a:extLst>
          </p:cNvPr>
          <p:cNvPicPr>
            <a:picLocks noChangeAspect="1"/>
          </p:cNvPicPr>
          <p:nvPr/>
        </p:nvPicPr>
        <p:blipFill>
          <a:blip r:embed="rId3"/>
          <a:stretch>
            <a:fillRect/>
          </a:stretch>
        </p:blipFill>
        <p:spPr>
          <a:xfrm>
            <a:off x="0" y="2809871"/>
            <a:ext cx="3563395" cy="1852965"/>
          </a:xfrm>
          <a:prstGeom prst="rect">
            <a:avLst/>
          </a:prstGeom>
        </p:spPr>
      </p:pic>
      <p:pic>
        <p:nvPicPr>
          <p:cNvPr id="7" name="Picture 6">
            <a:extLst>
              <a:ext uri="{FF2B5EF4-FFF2-40B4-BE49-F238E27FC236}">
                <a16:creationId xmlns:a16="http://schemas.microsoft.com/office/drawing/2014/main" id="{B2229A61-543A-424D-8F64-DDCB561EC0A3}"/>
              </a:ext>
            </a:extLst>
          </p:cNvPr>
          <p:cNvPicPr>
            <a:picLocks noChangeAspect="1"/>
          </p:cNvPicPr>
          <p:nvPr/>
        </p:nvPicPr>
        <p:blipFill>
          <a:blip r:embed="rId4"/>
          <a:stretch>
            <a:fillRect/>
          </a:stretch>
        </p:blipFill>
        <p:spPr>
          <a:xfrm>
            <a:off x="0" y="4625609"/>
            <a:ext cx="3484611" cy="1937826"/>
          </a:xfrm>
          <a:prstGeom prst="rect">
            <a:avLst/>
          </a:prstGeom>
        </p:spPr>
      </p:pic>
      <p:sp>
        <p:nvSpPr>
          <p:cNvPr id="8" name="TextBox 7">
            <a:extLst>
              <a:ext uri="{FF2B5EF4-FFF2-40B4-BE49-F238E27FC236}">
                <a16:creationId xmlns:a16="http://schemas.microsoft.com/office/drawing/2014/main" id="{E4EDAE15-8429-D241-812B-A87E0319CF11}"/>
              </a:ext>
            </a:extLst>
          </p:cNvPr>
          <p:cNvSpPr txBox="1"/>
          <p:nvPr/>
        </p:nvSpPr>
        <p:spPr>
          <a:xfrm>
            <a:off x="2846295" y="6224151"/>
            <a:ext cx="638316" cy="276999"/>
          </a:xfrm>
          <a:prstGeom prst="rect">
            <a:avLst/>
          </a:prstGeom>
          <a:noFill/>
        </p:spPr>
        <p:txBody>
          <a:bodyPr wrap="none" rtlCol="0">
            <a:spAutoFit/>
          </a:bodyPr>
          <a:lstStyle/>
          <a:p>
            <a:r>
              <a:rPr lang="en-US" sz="1200" dirty="0"/>
              <a:t>41 GeV</a:t>
            </a:r>
          </a:p>
        </p:txBody>
      </p:sp>
      <p:sp>
        <p:nvSpPr>
          <p:cNvPr id="11" name="TextBox 10">
            <a:extLst>
              <a:ext uri="{FF2B5EF4-FFF2-40B4-BE49-F238E27FC236}">
                <a16:creationId xmlns:a16="http://schemas.microsoft.com/office/drawing/2014/main" id="{CDFB9B64-7F86-6F4C-886D-91B2D7E42102}"/>
              </a:ext>
            </a:extLst>
          </p:cNvPr>
          <p:cNvSpPr txBox="1"/>
          <p:nvPr/>
        </p:nvSpPr>
        <p:spPr>
          <a:xfrm>
            <a:off x="2692150" y="5321485"/>
            <a:ext cx="1003801" cy="276999"/>
          </a:xfrm>
          <a:prstGeom prst="rect">
            <a:avLst/>
          </a:prstGeom>
          <a:noFill/>
        </p:spPr>
        <p:txBody>
          <a:bodyPr wrap="none" rtlCol="0">
            <a:spAutoFit/>
          </a:bodyPr>
          <a:lstStyle/>
          <a:p>
            <a:r>
              <a:rPr lang="en-US" sz="1200" dirty="0"/>
              <a:t>100-275 GeV</a:t>
            </a:r>
          </a:p>
        </p:txBody>
      </p:sp>
      <p:grpSp>
        <p:nvGrpSpPr>
          <p:cNvPr id="16" name="Group 15">
            <a:extLst>
              <a:ext uri="{FF2B5EF4-FFF2-40B4-BE49-F238E27FC236}">
                <a16:creationId xmlns:a16="http://schemas.microsoft.com/office/drawing/2014/main" id="{F1077B3B-65AF-BC44-8B65-2E1223863F13}"/>
              </a:ext>
            </a:extLst>
          </p:cNvPr>
          <p:cNvGrpSpPr/>
          <p:nvPr/>
        </p:nvGrpSpPr>
        <p:grpSpPr>
          <a:xfrm>
            <a:off x="0" y="1012983"/>
            <a:ext cx="3563395" cy="1937826"/>
            <a:chOff x="187118" y="1399329"/>
            <a:chExt cx="3563395" cy="1937826"/>
          </a:xfrm>
        </p:grpSpPr>
        <p:pic>
          <p:nvPicPr>
            <p:cNvPr id="5" name="Picture 4">
              <a:extLst>
                <a:ext uri="{FF2B5EF4-FFF2-40B4-BE49-F238E27FC236}">
                  <a16:creationId xmlns:a16="http://schemas.microsoft.com/office/drawing/2014/main" id="{51EFB8EF-5F04-E844-81D8-EA1EA6AFC887}"/>
                </a:ext>
              </a:extLst>
            </p:cNvPr>
            <p:cNvPicPr>
              <a:picLocks noChangeAspect="1"/>
            </p:cNvPicPr>
            <p:nvPr/>
          </p:nvPicPr>
          <p:blipFill>
            <a:blip r:embed="rId5"/>
            <a:stretch>
              <a:fillRect/>
            </a:stretch>
          </p:blipFill>
          <p:spPr>
            <a:xfrm>
              <a:off x="187118" y="1399329"/>
              <a:ext cx="3563395" cy="1937826"/>
            </a:xfrm>
            <a:prstGeom prst="rect">
              <a:avLst/>
            </a:prstGeom>
          </p:spPr>
        </p:pic>
        <p:sp>
          <p:nvSpPr>
            <p:cNvPr id="12" name="TextBox 11">
              <a:extLst>
                <a:ext uri="{FF2B5EF4-FFF2-40B4-BE49-F238E27FC236}">
                  <a16:creationId xmlns:a16="http://schemas.microsoft.com/office/drawing/2014/main" id="{E3972D4D-49E9-AB49-A153-D7767A9F5D0B}"/>
                </a:ext>
              </a:extLst>
            </p:cNvPr>
            <p:cNvSpPr txBox="1"/>
            <p:nvPr/>
          </p:nvSpPr>
          <p:spPr>
            <a:xfrm>
              <a:off x="398458" y="1788007"/>
              <a:ext cx="460382" cy="276999"/>
            </a:xfrm>
            <a:prstGeom prst="rect">
              <a:avLst/>
            </a:prstGeom>
            <a:noFill/>
          </p:spPr>
          <p:txBody>
            <a:bodyPr wrap="none" rtlCol="0">
              <a:spAutoFit/>
            </a:bodyPr>
            <a:lstStyle/>
            <a:p>
              <a:r>
                <a:rPr lang="en-US" sz="1200" dirty="0"/>
                <a:t>Blue</a:t>
              </a:r>
            </a:p>
          </p:txBody>
        </p:sp>
        <p:sp>
          <p:nvSpPr>
            <p:cNvPr id="13" name="TextBox 12">
              <a:extLst>
                <a:ext uri="{FF2B5EF4-FFF2-40B4-BE49-F238E27FC236}">
                  <a16:creationId xmlns:a16="http://schemas.microsoft.com/office/drawing/2014/main" id="{33E7173C-CE5F-C94F-9E30-6E96EE5BEB0E}"/>
                </a:ext>
              </a:extLst>
            </p:cNvPr>
            <p:cNvSpPr txBox="1"/>
            <p:nvPr/>
          </p:nvSpPr>
          <p:spPr>
            <a:xfrm>
              <a:off x="3122380" y="2836591"/>
              <a:ext cx="460382" cy="276999"/>
            </a:xfrm>
            <a:prstGeom prst="rect">
              <a:avLst/>
            </a:prstGeom>
            <a:noFill/>
          </p:spPr>
          <p:txBody>
            <a:bodyPr wrap="none" rtlCol="0">
              <a:spAutoFit/>
            </a:bodyPr>
            <a:lstStyle/>
            <a:p>
              <a:r>
                <a:rPr lang="en-US" sz="1200" dirty="0"/>
                <a:t>Blue</a:t>
              </a:r>
            </a:p>
          </p:txBody>
        </p:sp>
        <p:sp>
          <p:nvSpPr>
            <p:cNvPr id="14" name="TextBox 13">
              <a:extLst>
                <a:ext uri="{FF2B5EF4-FFF2-40B4-BE49-F238E27FC236}">
                  <a16:creationId xmlns:a16="http://schemas.microsoft.com/office/drawing/2014/main" id="{2882D339-A6FB-F84D-BC4C-1A0AC7D9DFCB}"/>
                </a:ext>
              </a:extLst>
            </p:cNvPr>
            <p:cNvSpPr txBox="1"/>
            <p:nvPr/>
          </p:nvSpPr>
          <p:spPr>
            <a:xfrm>
              <a:off x="3083491" y="1798824"/>
              <a:ext cx="588238" cy="276999"/>
            </a:xfrm>
            <a:prstGeom prst="rect">
              <a:avLst/>
            </a:prstGeom>
            <a:noFill/>
          </p:spPr>
          <p:txBody>
            <a:bodyPr wrap="none" rtlCol="0">
              <a:spAutoFit/>
            </a:bodyPr>
            <a:lstStyle/>
            <a:p>
              <a:r>
                <a:rPr lang="en-US" sz="1200" dirty="0"/>
                <a:t>Yellow</a:t>
              </a:r>
            </a:p>
          </p:txBody>
        </p:sp>
        <p:sp>
          <p:nvSpPr>
            <p:cNvPr id="15" name="TextBox 14">
              <a:extLst>
                <a:ext uri="{FF2B5EF4-FFF2-40B4-BE49-F238E27FC236}">
                  <a16:creationId xmlns:a16="http://schemas.microsoft.com/office/drawing/2014/main" id="{B70695B8-AEC5-6B42-8A3A-BFD710D6EC54}"/>
                </a:ext>
              </a:extLst>
            </p:cNvPr>
            <p:cNvSpPr txBox="1"/>
            <p:nvPr/>
          </p:nvSpPr>
          <p:spPr>
            <a:xfrm>
              <a:off x="273580" y="2832735"/>
              <a:ext cx="588238" cy="276999"/>
            </a:xfrm>
            <a:prstGeom prst="rect">
              <a:avLst/>
            </a:prstGeom>
            <a:noFill/>
          </p:spPr>
          <p:txBody>
            <a:bodyPr wrap="none" rtlCol="0">
              <a:spAutoFit/>
            </a:bodyPr>
            <a:lstStyle/>
            <a:p>
              <a:r>
                <a:rPr lang="en-US" sz="1200" dirty="0"/>
                <a:t>Yellow</a:t>
              </a:r>
            </a:p>
          </p:txBody>
        </p:sp>
      </p:grpSp>
      <p:sp>
        <p:nvSpPr>
          <p:cNvPr id="17" name="TextBox 16">
            <a:extLst>
              <a:ext uri="{FF2B5EF4-FFF2-40B4-BE49-F238E27FC236}">
                <a16:creationId xmlns:a16="http://schemas.microsoft.com/office/drawing/2014/main" id="{98FA509D-2167-174E-B117-9357812504E5}"/>
              </a:ext>
            </a:extLst>
          </p:cNvPr>
          <p:cNvSpPr txBox="1"/>
          <p:nvPr/>
        </p:nvSpPr>
        <p:spPr>
          <a:xfrm>
            <a:off x="6748626" y="6115970"/>
            <a:ext cx="2023311"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Vadim </a:t>
            </a:r>
            <a:r>
              <a:rPr lang="en-US" sz="1600" dirty="0" err="1">
                <a:latin typeface="Book Antiqua" panose="02040602050305030304" pitchFamily="18" charset="0"/>
                <a:cs typeface="Apple Chancery" panose="03020702040506060504" pitchFamily="66" charset="-79"/>
              </a:rPr>
              <a:t>Ptitsyn</a:t>
            </a:r>
            <a:endParaRPr lang="en-US" sz="1600" dirty="0">
              <a:latin typeface="Book Antiqua" panose="02040602050305030304" pitchFamily="18" charset="0"/>
              <a:cs typeface="Apple Chancery" panose="03020702040506060504" pitchFamily="66" charset="-79"/>
            </a:endParaRPr>
          </a:p>
        </p:txBody>
      </p:sp>
      <p:sp>
        <p:nvSpPr>
          <p:cNvPr id="3" name="Content Placeholder 2"/>
          <p:cNvSpPr>
            <a:spLocks noGrp="1"/>
          </p:cNvSpPr>
          <p:nvPr>
            <p:ph idx="1"/>
          </p:nvPr>
        </p:nvSpPr>
        <p:spPr>
          <a:xfrm>
            <a:off x="3584033" y="1101572"/>
            <a:ext cx="5559966" cy="2870620"/>
          </a:xfrm>
          <a:solidFill>
            <a:srgbClr val="FFB200"/>
          </a:solidFill>
        </p:spPr>
        <p:txBody>
          <a:bodyPr>
            <a:normAutofit/>
          </a:bodyPr>
          <a:lstStyle/>
          <a:p>
            <a:pPr>
              <a:lnSpc>
                <a:spcPct val="120000"/>
              </a:lnSpc>
              <a:buClr>
                <a:srgbClr val="30519D"/>
              </a:buClr>
              <a:buFont typeface="Wingdings" pitchFamily="2" charset="2"/>
              <a:buChar char="§"/>
            </a:pPr>
            <a:r>
              <a:rPr lang="en-US" sz="1800" dirty="0"/>
              <a:t>Present </a:t>
            </a:r>
            <a:r>
              <a:rPr lang="en-US" sz="1800" b="1" dirty="0">
                <a:solidFill>
                  <a:srgbClr val="30519D"/>
                </a:solidFill>
              </a:rPr>
              <a:t>RHIC proton energy limited to 260 GeV by DX</a:t>
            </a:r>
            <a:r>
              <a:rPr lang="en-US" sz="1800" dirty="0"/>
              <a:t> separator magnets, </a:t>
            </a:r>
            <a:r>
              <a:rPr lang="en-US" sz="1800" b="1" dirty="0">
                <a:solidFill>
                  <a:srgbClr val="30519D"/>
                </a:solidFill>
              </a:rPr>
              <a:t>to be removed </a:t>
            </a:r>
            <a:r>
              <a:rPr lang="en-US" sz="1800" dirty="0"/>
              <a:t>for EIC.                                                       </a:t>
            </a:r>
            <a:r>
              <a:rPr lang="en-US" sz="1400" dirty="0"/>
              <a:t>(In the center of each straight section.)</a:t>
            </a:r>
            <a:br>
              <a:rPr lang="en-US" sz="2000" dirty="0"/>
            </a:br>
            <a:endParaRPr lang="en-US" sz="2000" dirty="0"/>
          </a:p>
          <a:p>
            <a:pPr>
              <a:lnSpc>
                <a:spcPct val="120000"/>
              </a:lnSpc>
              <a:buClr>
                <a:srgbClr val="30519D"/>
              </a:buClr>
              <a:buFont typeface="Wingdings" pitchFamily="2" charset="2"/>
              <a:buChar char="§"/>
            </a:pPr>
            <a:r>
              <a:rPr lang="en-US" sz="1800" dirty="0"/>
              <a:t>Arc magnets could ultimately go 30% higher in field. However, trying to </a:t>
            </a:r>
            <a:r>
              <a:rPr lang="en-US" sz="1800" b="1" dirty="0">
                <a:solidFill>
                  <a:srgbClr val="30519D"/>
                </a:solidFill>
              </a:rPr>
              <a:t>avoid additional PS upgrade costs and required quench training</a:t>
            </a:r>
            <a:r>
              <a:rPr lang="en-US" sz="1800" dirty="0"/>
              <a:t>, we </a:t>
            </a:r>
            <a:r>
              <a:rPr lang="en-US" sz="1800" b="1" dirty="0">
                <a:solidFill>
                  <a:srgbClr val="30519D"/>
                </a:solidFill>
              </a:rPr>
              <a:t>limit the energy increase</a:t>
            </a:r>
            <a:r>
              <a:rPr lang="en-US" sz="1800" dirty="0">
                <a:solidFill>
                  <a:srgbClr val="30519D"/>
                </a:solidFill>
              </a:rPr>
              <a:t> </a:t>
            </a:r>
            <a:r>
              <a:rPr lang="en-US" sz="1800" dirty="0"/>
              <a:t>in EIC </a:t>
            </a:r>
            <a:r>
              <a:rPr lang="en-US" sz="1800" b="1" dirty="0">
                <a:solidFill>
                  <a:srgbClr val="30519D"/>
                </a:solidFill>
              </a:rPr>
              <a:t>to 275 GeV</a:t>
            </a:r>
            <a:r>
              <a:rPr lang="en-US" sz="1800" dirty="0"/>
              <a:t>.</a:t>
            </a:r>
          </a:p>
        </p:txBody>
      </p:sp>
    </p:spTree>
    <p:extLst>
      <p:ext uri="{BB962C8B-B14F-4D97-AF65-F5344CB8AC3E}">
        <p14:creationId xmlns:p14="http://schemas.microsoft.com/office/powerpoint/2010/main" val="1908112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DE62406-7E0E-BF48-89CE-1158038D54DB}"/>
              </a:ext>
            </a:extLst>
          </p:cNvPr>
          <p:cNvGrpSpPr/>
          <p:nvPr/>
        </p:nvGrpSpPr>
        <p:grpSpPr>
          <a:xfrm>
            <a:off x="-265234" y="1035347"/>
            <a:ext cx="4684834" cy="2739484"/>
            <a:chOff x="4067104" y="1191779"/>
            <a:chExt cx="5076896" cy="2857164"/>
          </a:xfrm>
        </p:grpSpPr>
        <p:pic>
          <p:nvPicPr>
            <p:cNvPr id="15" name="Picture 14" descr="A picture containing racket, sport, game, indoor&#10;&#10;Description automatically generated">
              <a:extLst>
                <a:ext uri="{FF2B5EF4-FFF2-40B4-BE49-F238E27FC236}">
                  <a16:creationId xmlns:a16="http://schemas.microsoft.com/office/drawing/2014/main" id="{97F4AA2B-AEA8-014F-9434-C0A219B46D4A}"/>
                </a:ext>
              </a:extLst>
            </p:cNvPr>
            <p:cNvPicPr>
              <a:picLocks noChangeAspect="1"/>
            </p:cNvPicPr>
            <p:nvPr/>
          </p:nvPicPr>
          <p:blipFill>
            <a:blip r:embed="rId3"/>
            <a:stretch>
              <a:fillRect/>
            </a:stretch>
          </p:blipFill>
          <p:spPr>
            <a:xfrm>
              <a:off x="4067104" y="1191779"/>
              <a:ext cx="5076896" cy="2857164"/>
            </a:xfrm>
            <a:prstGeom prst="rect">
              <a:avLst/>
            </a:prstGeom>
          </p:spPr>
        </p:pic>
        <p:sp>
          <p:nvSpPr>
            <p:cNvPr id="17" name="TextBox 16">
              <a:extLst>
                <a:ext uri="{FF2B5EF4-FFF2-40B4-BE49-F238E27FC236}">
                  <a16:creationId xmlns:a16="http://schemas.microsoft.com/office/drawing/2014/main" id="{82ADAE64-7E6B-1C43-B9E4-D770DBA3FAE1}"/>
                </a:ext>
              </a:extLst>
            </p:cNvPr>
            <p:cNvSpPr txBox="1"/>
            <p:nvPr/>
          </p:nvSpPr>
          <p:spPr>
            <a:xfrm>
              <a:off x="6454950" y="1830423"/>
              <a:ext cx="543739" cy="369332"/>
            </a:xfrm>
            <a:prstGeom prst="rect">
              <a:avLst/>
            </a:prstGeom>
            <a:noFill/>
          </p:spPr>
          <p:txBody>
            <a:bodyPr wrap="none" rtlCol="0">
              <a:spAutoFit/>
            </a:bodyPr>
            <a:lstStyle/>
            <a:p>
              <a:r>
                <a:rPr lang="en-US" b="1" dirty="0">
                  <a:latin typeface="Avenir Book" panose="02000503020000020003" pitchFamily="2" charset="0"/>
                </a:rPr>
                <a:t>EIC</a:t>
              </a:r>
            </a:p>
          </p:txBody>
        </p:sp>
      </p:grpSp>
      <p:sp>
        <p:nvSpPr>
          <p:cNvPr id="4" name="Slide Number Placeholder 3">
            <a:extLst>
              <a:ext uri="{FF2B5EF4-FFF2-40B4-BE49-F238E27FC236}">
                <a16:creationId xmlns:a16="http://schemas.microsoft.com/office/drawing/2014/main" id="{4B76ACA5-3497-4955-A1EB-B59B28F2B4C1}"/>
              </a:ext>
            </a:extLst>
          </p:cNvPr>
          <p:cNvSpPr>
            <a:spLocks noGrp="1"/>
          </p:cNvSpPr>
          <p:nvPr>
            <p:ph type="sldNum" sz="quarter" idx="12"/>
          </p:nvPr>
        </p:nvSpPr>
        <p:spPr/>
        <p:txBody>
          <a:bodyPr/>
          <a:lstStyle/>
          <a:p>
            <a:fld id="{893C5830-40F3-F04E-B2E3-10E6672BA8FF}" type="slidenum">
              <a:rPr lang="en-US" smtClean="0"/>
              <a:pPr/>
              <a:t>9</a:t>
            </a:fld>
            <a:endParaRPr lang="en-US"/>
          </a:p>
        </p:txBody>
      </p:sp>
      <p:sp>
        <p:nvSpPr>
          <p:cNvPr id="8" name="Oval 7">
            <a:extLst>
              <a:ext uri="{FF2B5EF4-FFF2-40B4-BE49-F238E27FC236}">
                <a16:creationId xmlns:a16="http://schemas.microsoft.com/office/drawing/2014/main" id="{3C8747F7-737B-4EBE-A349-D9D27005323F}"/>
              </a:ext>
            </a:extLst>
          </p:cNvPr>
          <p:cNvSpPr/>
          <p:nvPr/>
        </p:nvSpPr>
        <p:spPr>
          <a:xfrm>
            <a:off x="1352105" y="1966798"/>
            <a:ext cx="958850" cy="59029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Content Placeholder 11">
            <a:extLst>
              <a:ext uri="{FF2B5EF4-FFF2-40B4-BE49-F238E27FC236}">
                <a16:creationId xmlns:a16="http://schemas.microsoft.com/office/drawing/2014/main" id="{7E0037BF-252C-49FE-A5DE-003BA46C1938}"/>
              </a:ext>
            </a:extLst>
          </p:cNvPr>
          <p:cNvPicPr>
            <a:picLocks noGrp="1" noChangeAspect="1"/>
          </p:cNvPicPr>
          <p:nvPr>
            <p:ph idx="1"/>
          </p:nvPr>
        </p:nvPicPr>
        <p:blipFill>
          <a:blip r:embed="rId4" cstate="screen">
            <a:extLst>
              <a:ext uri="{28A0092B-C50C-407E-A947-70E740481C1C}">
                <a14:useLocalDpi xmlns:a14="http://schemas.microsoft.com/office/drawing/2010/main"/>
              </a:ext>
            </a:extLst>
          </a:blip>
          <a:stretch>
            <a:fillRect/>
          </a:stretch>
        </p:blipFill>
        <p:spPr>
          <a:xfrm>
            <a:off x="4095751" y="1078890"/>
            <a:ext cx="4948067" cy="3496218"/>
          </a:xfrm>
          <a:prstGeom prst="rect">
            <a:avLst/>
          </a:prstGeom>
        </p:spPr>
      </p:pic>
      <p:sp>
        <p:nvSpPr>
          <p:cNvPr id="13" name="Title 12">
            <a:extLst>
              <a:ext uri="{FF2B5EF4-FFF2-40B4-BE49-F238E27FC236}">
                <a16:creationId xmlns:a16="http://schemas.microsoft.com/office/drawing/2014/main" id="{3518FF88-0B29-444F-93AC-4E7549B8D96F}"/>
              </a:ext>
            </a:extLst>
          </p:cNvPr>
          <p:cNvSpPr>
            <a:spLocks noGrp="1"/>
          </p:cNvSpPr>
          <p:nvPr>
            <p:ph type="title"/>
          </p:nvPr>
        </p:nvSpPr>
        <p:spPr>
          <a:xfrm>
            <a:off x="628650" y="24539"/>
            <a:ext cx="7886700" cy="1325563"/>
          </a:xfrm>
        </p:spPr>
        <p:txBody>
          <a:bodyPr/>
          <a:lstStyle/>
          <a:p>
            <a:pPr algn="ctr"/>
            <a:r>
              <a:rPr lang="en-US" dirty="0"/>
              <a:t>Interaction Region for Detector</a:t>
            </a:r>
          </a:p>
        </p:txBody>
      </p:sp>
      <p:cxnSp>
        <p:nvCxnSpPr>
          <p:cNvPr id="11" name="Straight Arrow Connector 10">
            <a:extLst>
              <a:ext uri="{FF2B5EF4-FFF2-40B4-BE49-F238E27FC236}">
                <a16:creationId xmlns:a16="http://schemas.microsoft.com/office/drawing/2014/main" id="{B063E222-C826-4EE0-BEE0-6F00F03E3039}"/>
              </a:ext>
            </a:extLst>
          </p:cNvPr>
          <p:cNvCxnSpPr>
            <a:cxnSpLocks/>
            <a:stCxn id="8" idx="6"/>
          </p:cNvCxnSpPr>
          <p:nvPr/>
        </p:nvCxnSpPr>
        <p:spPr>
          <a:xfrm>
            <a:off x="2310955" y="2261943"/>
            <a:ext cx="1678115" cy="298377"/>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17EDE2A-BE1A-4BF3-988E-F06B1EF0399D}"/>
              </a:ext>
            </a:extLst>
          </p:cNvPr>
          <p:cNvSpPr txBox="1"/>
          <p:nvPr/>
        </p:nvSpPr>
        <p:spPr>
          <a:xfrm>
            <a:off x="7107695" y="1248167"/>
            <a:ext cx="971292" cy="276999"/>
          </a:xfrm>
          <a:prstGeom prst="rect">
            <a:avLst/>
          </a:prstGeom>
          <a:noFill/>
        </p:spPr>
        <p:txBody>
          <a:bodyPr wrap="none" rtlCol="0">
            <a:spAutoFit/>
          </a:bodyPr>
          <a:lstStyle/>
          <a:p>
            <a:r>
              <a:rPr lang="en-US" sz="1200" b="1" dirty="0">
                <a:solidFill>
                  <a:schemeClr val="accent6">
                    <a:lumMod val="75000"/>
                  </a:schemeClr>
                </a:solidFill>
                <a:latin typeface="Arial" panose="020B0604020202020204" pitchFamily="34" charset="0"/>
                <a:cs typeface="Arial" panose="020B0604020202020204" pitchFamily="34" charset="0"/>
              </a:rPr>
              <a:t>FORWARD</a:t>
            </a:r>
          </a:p>
        </p:txBody>
      </p:sp>
      <p:sp>
        <p:nvSpPr>
          <p:cNvPr id="6" name="TextBox 5">
            <a:extLst>
              <a:ext uri="{FF2B5EF4-FFF2-40B4-BE49-F238E27FC236}">
                <a16:creationId xmlns:a16="http://schemas.microsoft.com/office/drawing/2014/main" id="{87114F95-E556-4DBB-9F23-6E0DE1625D58}"/>
              </a:ext>
            </a:extLst>
          </p:cNvPr>
          <p:cNvSpPr txBox="1"/>
          <p:nvPr/>
        </p:nvSpPr>
        <p:spPr>
          <a:xfrm>
            <a:off x="5211602" y="1270127"/>
            <a:ext cx="619080" cy="276999"/>
          </a:xfrm>
          <a:prstGeom prst="rect">
            <a:avLst/>
          </a:prstGeom>
          <a:noFill/>
        </p:spPr>
        <p:txBody>
          <a:bodyPr wrap="none" rtlCol="0">
            <a:spAutoFit/>
          </a:bodyPr>
          <a:lstStyle/>
          <a:p>
            <a:r>
              <a:rPr lang="en-US" sz="1200" b="1" dirty="0">
                <a:solidFill>
                  <a:schemeClr val="accent6">
                    <a:lumMod val="75000"/>
                  </a:schemeClr>
                </a:solidFill>
                <a:latin typeface="Arial" panose="020B0604020202020204" pitchFamily="34" charset="0"/>
                <a:cs typeface="Arial" panose="020B0604020202020204" pitchFamily="34" charset="0"/>
              </a:rPr>
              <a:t>REAR</a:t>
            </a:r>
          </a:p>
        </p:txBody>
      </p:sp>
      <p:sp>
        <p:nvSpPr>
          <p:cNvPr id="5" name="TextBox 4">
            <a:extLst>
              <a:ext uri="{FF2B5EF4-FFF2-40B4-BE49-F238E27FC236}">
                <a16:creationId xmlns:a16="http://schemas.microsoft.com/office/drawing/2014/main" id="{6B3BC5E8-41B0-4761-B791-57C2493CAF91}"/>
              </a:ext>
            </a:extLst>
          </p:cNvPr>
          <p:cNvSpPr txBox="1"/>
          <p:nvPr/>
        </p:nvSpPr>
        <p:spPr>
          <a:xfrm>
            <a:off x="129864" y="4613796"/>
            <a:ext cx="8866208" cy="2031325"/>
          </a:xfrm>
          <a:prstGeom prst="rect">
            <a:avLst/>
          </a:prstGeom>
          <a:solidFill>
            <a:srgbClr val="FFB200"/>
          </a:solidFill>
        </p:spPr>
        <p:txBody>
          <a:bodyPr wrap="square" rtlCol="0">
            <a:spAutoFit/>
          </a:bodyPr>
          <a:lstStyle/>
          <a:p>
            <a:pPr marL="285750" indent="-285750">
              <a:buClr>
                <a:srgbClr val="30519D"/>
              </a:buClr>
              <a:buFont typeface="Wingdings" pitchFamily="2" charset="2"/>
              <a:buChar char="§"/>
            </a:pPr>
            <a:r>
              <a:rPr lang="en-US" dirty="0">
                <a:latin typeface="Arial" panose="020B0604020202020204" pitchFamily="34" charset="0"/>
                <a:cs typeface="Arial" panose="020B0604020202020204" pitchFamily="34" charset="0"/>
              </a:rPr>
              <a:t>Possible IR location: IP6</a:t>
            </a:r>
          </a:p>
          <a:p>
            <a:pPr marL="285750" indent="-285750">
              <a:buClr>
                <a:srgbClr val="30519D"/>
              </a:buClr>
              <a:buFont typeface="Wingdings" pitchFamily="2" charset="2"/>
              <a:buChar char="§"/>
            </a:pPr>
            <a:r>
              <a:rPr lang="en-US" dirty="0">
                <a:latin typeface="Arial" panose="020B0604020202020204" pitchFamily="34" charset="0"/>
                <a:cs typeface="Arial" panose="020B0604020202020204" pitchFamily="34" charset="0"/>
              </a:rPr>
              <a:t>Need to </a:t>
            </a:r>
            <a:r>
              <a:rPr lang="en-US" b="1" dirty="0">
                <a:solidFill>
                  <a:srgbClr val="30519D"/>
                </a:solidFill>
                <a:latin typeface="Arial" panose="020B0604020202020204" pitchFamily="34" charset="0"/>
                <a:cs typeface="Arial" panose="020B0604020202020204" pitchFamily="34" charset="0"/>
              </a:rPr>
              <a:t>match existing hadron ring lattice with new IR</a:t>
            </a:r>
            <a:r>
              <a:rPr lang="en-US" dirty="0">
                <a:latin typeface="Arial" panose="020B0604020202020204" pitchFamily="34" charset="0"/>
                <a:cs typeface="Arial" panose="020B0604020202020204" pitchFamily="34" charset="0"/>
              </a:rPr>
              <a:t>. </a:t>
            </a:r>
          </a:p>
          <a:p>
            <a:pPr marL="285750" indent="-285750">
              <a:buClr>
                <a:srgbClr val="30519D"/>
              </a:buClr>
              <a:buFont typeface="Wingdings" pitchFamily="2" charset="2"/>
              <a:buChar char="§"/>
            </a:pPr>
            <a:r>
              <a:rPr lang="en-US" b="1" dirty="0">
                <a:solidFill>
                  <a:srgbClr val="30519D"/>
                </a:solidFill>
                <a:latin typeface="Arial" panose="020B0604020202020204" pitchFamily="34" charset="0"/>
                <a:cs typeface="Arial" panose="020B0604020202020204" pitchFamily="34" charset="0"/>
              </a:rPr>
              <a:t>Most</a:t>
            </a:r>
            <a:r>
              <a:rPr lang="en-US" dirty="0">
                <a:latin typeface="Arial" panose="020B0604020202020204" pitchFamily="34" charset="0"/>
                <a:cs typeface="Arial" panose="020B0604020202020204" pitchFamily="34" charset="0"/>
              </a:rPr>
              <a:t> of IR </a:t>
            </a:r>
            <a:r>
              <a:rPr lang="en-US" b="1" dirty="0">
                <a:solidFill>
                  <a:srgbClr val="30519D"/>
                </a:solidFill>
                <a:latin typeface="Arial" panose="020B0604020202020204" pitchFamily="34" charset="0"/>
                <a:cs typeface="Arial" panose="020B0604020202020204" pitchFamily="34" charset="0"/>
              </a:rPr>
              <a:t>magnets</a:t>
            </a:r>
            <a:r>
              <a:rPr lang="en-US" dirty="0">
                <a:latin typeface="Arial" panose="020B0604020202020204" pitchFamily="34" charset="0"/>
                <a:cs typeface="Arial" panose="020B0604020202020204" pitchFamily="34" charset="0"/>
              </a:rPr>
              <a:t> will be </a:t>
            </a:r>
            <a:r>
              <a:rPr lang="en-US" b="1" dirty="0">
                <a:solidFill>
                  <a:srgbClr val="30519D"/>
                </a:solidFill>
                <a:latin typeface="Arial" panose="020B0604020202020204" pitchFamily="34" charset="0"/>
                <a:cs typeface="Arial" panose="020B0604020202020204" pitchFamily="34" charset="0"/>
              </a:rPr>
              <a:t>new</a:t>
            </a:r>
            <a:r>
              <a:rPr lang="en-US" dirty="0">
                <a:latin typeface="Arial" panose="020B0604020202020204" pitchFamily="34" charset="0"/>
                <a:cs typeface="Arial" panose="020B0604020202020204" pitchFamily="34" charset="0"/>
              </a:rPr>
              <a:t>,</a:t>
            </a:r>
            <a:r>
              <a:rPr lang="en-US" b="1" dirty="0">
                <a:solidFill>
                  <a:srgbClr val="30519D"/>
                </a:solidFill>
                <a:latin typeface="Arial" panose="020B0604020202020204" pitchFamily="34" charset="0"/>
                <a:cs typeface="Arial" panose="020B0604020202020204" pitchFamily="34" charset="0"/>
              </a:rPr>
              <a:t> some</a:t>
            </a:r>
            <a:r>
              <a:rPr lang="en-US" dirty="0">
                <a:latin typeface="Arial" panose="020B0604020202020204" pitchFamily="34" charset="0"/>
                <a:cs typeface="Arial" panose="020B0604020202020204" pitchFamily="34" charset="0"/>
              </a:rPr>
              <a:t> </a:t>
            </a:r>
            <a:r>
              <a:rPr lang="en-US" b="1" dirty="0">
                <a:solidFill>
                  <a:srgbClr val="30519D"/>
                </a:solidFill>
                <a:latin typeface="Arial" panose="020B0604020202020204" pitchFamily="34" charset="0"/>
                <a:cs typeface="Arial" panose="020B0604020202020204" pitchFamily="34" charset="0"/>
              </a:rPr>
              <a:t>SC</a:t>
            </a:r>
            <a:r>
              <a:rPr lang="en-US" dirty="0">
                <a:latin typeface="Arial" panose="020B0604020202020204" pitchFamily="34" charset="0"/>
                <a:cs typeface="Arial" panose="020B0604020202020204" pitchFamily="34" charset="0"/>
              </a:rPr>
              <a:t> (all </a:t>
            </a:r>
            <a:r>
              <a:rPr lang="en-US" dirty="0" err="1">
                <a:latin typeface="Arial" panose="020B0604020202020204" pitchFamily="34" charset="0"/>
                <a:cs typeface="Arial" panose="020B0604020202020204" pitchFamily="34" charset="0"/>
              </a:rPr>
              <a:t>NbTi</a:t>
            </a:r>
            <a:r>
              <a:rPr lang="en-US" dirty="0">
                <a:latin typeface="Arial" panose="020B0604020202020204" pitchFamily="34" charset="0"/>
                <a:cs typeface="Arial" panose="020B0604020202020204" pitchFamily="34" charset="0"/>
              </a:rPr>
              <a:t>; three main types: 9 direct wind magnets, 6 collared magnets, 1 special magnet + tapered double helix); </a:t>
            </a:r>
            <a:r>
              <a:rPr lang="en-US" b="1" dirty="0">
                <a:solidFill>
                  <a:srgbClr val="30519D"/>
                </a:solidFill>
                <a:latin typeface="Arial" panose="020B0604020202020204" pitchFamily="34" charset="0"/>
                <a:cs typeface="Arial" panose="020B0604020202020204" pitchFamily="34" charset="0"/>
              </a:rPr>
              <a:t>others warm</a:t>
            </a:r>
            <a:r>
              <a:rPr lang="en-US" dirty="0">
                <a:latin typeface="Arial" panose="020B0604020202020204" pitchFamily="34" charset="0"/>
                <a:cs typeface="Arial" panose="020B0604020202020204" pitchFamily="34" charset="0"/>
              </a:rPr>
              <a:t>. </a:t>
            </a:r>
          </a:p>
          <a:p>
            <a:pPr marL="285750" indent="-285750">
              <a:buClr>
                <a:srgbClr val="30519D"/>
              </a:buClr>
              <a:buFont typeface="Wingdings" pitchFamily="2" charset="2"/>
              <a:buChar char="§"/>
            </a:pPr>
            <a:r>
              <a:rPr lang="en-US" dirty="0">
                <a:latin typeface="Arial" panose="020B0604020202020204" pitchFamily="34" charset="0"/>
                <a:cs typeface="Arial" panose="020B0604020202020204" pitchFamily="34" charset="0"/>
              </a:rPr>
              <a:t>The IR also </a:t>
            </a:r>
            <a:r>
              <a:rPr lang="en-US" b="1" dirty="0">
                <a:solidFill>
                  <a:srgbClr val="30519D"/>
                </a:solidFill>
                <a:latin typeface="Arial" panose="020B0604020202020204" pitchFamily="34" charset="0"/>
                <a:cs typeface="Arial" panose="020B0604020202020204" pitchFamily="34" charset="0"/>
              </a:rPr>
              <a:t>hosts crabs and spin rotators</a:t>
            </a:r>
            <a:r>
              <a:rPr lang="en-US" dirty="0">
                <a:latin typeface="Arial" panose="020B0604020202020204" pitchFamily="34" charset="0"/>
                <a:cs typeface="Arial" panose="020B0604020202020204" pitchFamily="34" charset="0"/>
              </a:rPr>
              <a:t>, and will precise new </a:t>
            </a:r>
            <a:r>
              <a:rPr lang="en-US" b="1" dirty="0">
                <a:solidFill>
                  <a:srgbClr val="30519D"/>
                </a:solidFill>
                <a:latin typeface="Arial" panose="020B0604020202020204" pitchFamily="34" charset="0"/>
                <a:cs typeface="Arial" panose="020B0604020202020204" pitchFamily="34" charset="0"/>
              </a:rPr>
              <a:t>beam instrumentation</a:t>
            </a:r>
            <a:r>
              <a:rPr lang="en-US" dirty="0">
                <a:latin typeface="Arial" panose="020B0604020202020204" pitchFamily="34" charset="0"/>
                <a:cs typeface="Arial" panose="020B0604020202020204" pitchFamily="34" charset="0"/>
              </a:rPr>
              <a:t>. </a:t>
            </a:r>
          </a:p>
        </p:txBody>
      </p:sp>
      <p:sp>
        <p:nvSpPr>
          <p:cNvPr id="16" name="TextBox 15">
            <a:extLst>
              <a:ext uri="{FF2B5EF4-FFF2-40B4-BE49-F238E27FC236}">
                <a16:creationId xmlns:a16="http://schemas.microsoft.com/office/drawing/2014/main" id="{857C4236-BD09-6949-BAE6-852ADED2F731}"/>
              </a:ext>
            </a:extLst>
          </p:cNvPr>
          <p:cNvSpPr txBox="1"/>
          <p:nvPr/>
        </p:nvSpPr>
        <p:spPr>
          <a:xfrm>
            <a:off x="6771775" y="6441119"/>
            <a:ext cx="1903085" cy="338554"/>
          </a:xfrm>
          <a:prstGeom prst="rect">
            <a:avLst/>
          </a:prstGeom>
          <a:solidFill>
            <a:schemeClr val="bg1"/>
          </a:solidFill>
          <a:effectLst>
            <a:innerShdw blurRad="114300">
              <a:prstClr val="black"/>
            </a:innerShdw>
          </a:effectLst>
        </p:spPr>
        <p:txBody>
          <a:bodyPr wrap="none" rtlCol="0">
            <a:spAutoFit/>
          </a:bodyPr>
          <a:lstStyle/>
          <a:p>
            <a:r>
              <a:rPr lang="en-US" sz="1600" u="sng" dirty="0">
                <a:latin typeface="Book Antiqua" panose="02040602050305030304" pitchFamily="18" charset="0"/>
                <a:cs typeface="Apple Chancery" panose="03020702040506060504" pitchFamily="66" charset="-79"/>
              </a:rPr>
              <a:t>POC</a:t>
            </a:r>
            <a:r>
              <a:rPr lang="en-US" sz="1600" dirty="0">
                <a:latin typeface="Book Antiqua" panose="02040602050305030304" pitchFamily="18" charset="0"/>
                <a:cs typeface="Apple Chancery" panose="03020702040506060504" pitchFamily="66" charset="-79"/>
              </a:rPr>
              <a:t>: Holger Witte</a:t>
            </a:r>
          </a:p>
        </p:txBody>
      </p:sp>
    </p:spTree>
    <p:extLst>
      <p:ext uri="{BB962C8B-B14F-4D97-AF65-F5344CB8AC3E}">
        <p14:creationId xmlns:p14="http://schemas.microsoft.com/office/powerpoint/2010/main" val="58549780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42B07A94-C122-AF4A-B776-B6531AAFD1CE}" vid="{8277ED95-9917-D646-A591-4F3A7464B7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499330D76B4642A0E7B53F4A469F55" ma:contentTypeVersion="4" ma:contentTypeDescription="Create a new document." ma:contentTypeScope="" ma:versionID="0a505f3872db3378c6f17715516d6a7a">
  <xsd:schema xmlns:xsd="http://www.w3.org/2001/XMLSchema" xmlns:xs="http://www.w3.org/2001/XMLSchema" xmlns:p="http://schemas.microsoft.com/office/2006/metadata/properties" xmlns:ns2="9e4a43c1-b2a9-408a-8cac-448eda25f0f3" xmlns:ns3="dd7425a4-fa23-406d-b478-3c2992d2d4ba" targetNamespace="http://schemas.microsoft.com/office/2006/metadata/properties" ma:root="true" ma:fieldsID="99bb50b59841c63bd5cf07e832f74f6d" ns2:_="" ns3:_="">
    <xsd:import namespace="9e4a43c1-b2a9-408a-8cac-448eda25f0f3"/>
    <xsd:import namespace="dd7425a4-fa23-406d-b478-3c2992d2d4b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e4a43c1-b2a9-408a-8cac-448eda25f0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d7425a4-fa23-406d-b478-3c2992d2d4b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2265F2-8425-47D4-B883-E86218C52976}">
  <ds:schemaRefs>
    <ds:schemaRef ds:uri="http://schemas.microsoft.com/sharepoint/v3/contenttype/forms"/>
  </ds:schemaRefs>
</ds:datastoreItem>
</file>

<file path=customXml/itemProps2.xml><?xml version="1.0" encoding="utf-8"?>
<ds:datastoreItem xmlns:ds="http://schemas.openxmlformats.org/officeDocument/2006/customXml" ds:itemID="{5BBE1C32-E9FB-4546-8A97-5A6C142FF51B}">
  <ds:schemaRefs>
    <ds:schemaRef ds:uri="http://schemas.microsoft.com/office/infopath/2007/PartnerControls"/>
    <ds:schemaRef ds:uri="http://purl.org/dc/elements/1.1/"/>
    <ds:schemaRef ds:uri="http://schemas.microsoft.com/office/2006/metadata/properties"/>
    <ds:schemaRef ds:uri="9e4a43c1-b2a9-408a-8cac-448eda25f0f3"/>
    <ds:schemaRef ds:uri="http://purl.org/dc/terms/"/>
    <ds:schemaRef ds:uri="dd7425a4-fa23-406d-b478-3c2992d2d4ba"/>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EF0D9E7D-B6F2-43DF-BDEA-D732F3B705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e4a43c1-b2a9-408a-8cac-448eda25f0f3"/>
    <ds:schemaRef ds:uri="dd7425a4-fa23-406d-b478-3c2992d2d4b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EIC_PPT_Template_Rev0320 (1)</Template>
  <TotalTime>9033</TotalTime>
  <Words>3408</Words>
  <Application>Microsoft Macintosh PowerPoint</Application>
  <PresentationFormat>On-screen Show (4:3)</PresentationFormat>
  <Paragraphs>468</Paragraphs>
  <Slides>30</Slides>
  <Notes>13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Arial</vt:lpstr>
      <vt:lpstr>Avenir Book</vt:lpstr>
      <vt:lpstr>Book Antiqua</vt:lpstr>
      <vt:lpstr>Calibri</vt:lpstr>
      <vt:lpstr>Cambria Math</vt:lpstr>
      <vt:lpstr>Century Schoolbook</vt:lpstr>
      <vt:lpstr>Courier</vt:lpstr>
      <vt:lpstr>Symbol</vt:lpstr>
      <vt:lpstr>System Font Regular</vt:lpstr>
      <vt:lpstr>Times</vt:lpstr>
      <vt:lpstr>Times New Roman</vt:lpstr>
      <vt:lpstr>Wingdings</vt:lpstr>
      <vt:lpstr>Office Theme</vt:lpstr>
      <vt:lpstr>PowerPoint Presentation</vt:lpstr>
      <vt:lpstr>On the shoulders of giants</vt:lpstr>
      <vt:lpstr>Existing RHIC accelerator complex will be re-used for EIC</vt:lpstr>
      <vt:lpstr>Existing RHIC accelerator complex will be re-used for EIC</vt:lpstr>
      <vt:lpstr>Eight Key Updates of  the RHIC Hadron Rings Towards EIC</vt:lpstr>
      <vt:lpstr>Transfer Line &amp; Injection Upgrade</vt:lpstr>
      <vt:lpstr>Path Length Variation to Synchronize Electrons and Hadrons at Different Energies</vt:lpstr>
      <vt:lpstr>Energy upgrade: from 260 to 275 GeV</vt:lpstr>
      <vt:lpstr>Interaction Region for Detector</vt:lpstr>
      <vt:lpstr>Additional Snakes for    Successful Acceleration of He-3</vt:lpstr>
      <vt:lpstr>Beam Instrumentation Upgrade                 for High Beam Current</vt:lpstr>
      <vt:lpstr>Beam Instrumentation Upgrade                 for High Beam Current</vt:lpstr>
      <vt:lpstr>Strong Hadron Cooling  for High Luminosity</vt:lpstr>
      <vt:lpstr>Vacuum Chamber Update</vt:lpstr>
      <vt:lpstr>Vacuum Chamber Update</vt:lpstr>
      <vt:lpstr>Hadron Ring RF Systems </vt:lpstr>
      <vt:lpstr>Hadron Ring RF Systems </vt:lpstr>
      <vt:lpstr>Summary and Overview</vt:lpstr>
      <vt:lpstr>Acknowledgements</vt:lpstr>
      <vt:lpstr>BACK-UP SLIDES</vt:lpstr>
      <vt:lpstr>Scope</vt:lpstr>
      <vt:lpstr>Siberian Snakes</vt:lpstr>
      <vt:lpstr>Overview of RF for EIC at BNL</vt:lpstr>
      <vt:lpstr>Strong Hadron Cooling  for High Luminosity</vt:lpstr>
      <vt:lpstr>Crabbing Systems</vt:lpstr>
      <vt:lpstr>Strong Hadron Cooling RF System Parameters and Concept</vt:lpstr>
      <vt:lpstr>Hadron Ring  RF Systems</vt:lpstr>
      <vt:lpstr>Hadron Ring RF Systems </vt:lpstr>
      <vt:lpstr>IR Magnets - Overview</vt:lpstr>
      <vt:lpstr>Tapered Double Helix Magnet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Hooper, Jamie</dc:creator>
  <cp:lastModifiedBy>Verdu Andres, Silvia</cp:lastModifiedBy>
  <cp:revision>133</cp:revision>
  <dcterms:created xsi:type="dcterms:W3CDTF">2020-09-21T20:03:40Z</dcterms:created>
  <dcterms:modified xsi:type="dcterms:W3CDTF">2020-10-08T01:38:04Z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0x010100E6499330D76B4642A0E7B53F4A469F55</vt:lpwstr>
  </property>
</Properties>
</file>