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Default Extension="gif" ContentType="image/gif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54" r:id="rId1"/>
    <p:sldMasterId id="2147483660" r:id="rId2"/>
  </p:sldMasterIdLst>
  <p:notesMasterIdLst>
    <p:notesMasterId r:id="rId23"/>
  </p:notesMasterIdLst>
  <p:handoutMasterIdLst>
    <p:handoutMasterId r:id="rId24"/>
  </p:handoutMasterIdLst>
  <p:sldIdLst>
    <p:sldId id="260" r:id="rId3"/>
    <p:sldId id="347" r:id="rId4"/>
    <p:sldId id="348" r:id="rId5"/>
    <p:sldId id="297" r:id="rId6"/>
    <p:sldId id="313" r:id="rId7"/>
    <p:sldId id="339" r:id="rId8"/>
    <p:sldId id="336" r:id="rId9"/>
    <p:sldId id="341" r:id="rId10"/>
    <p:sldId id="342" r:id="rId11"/>
    <p:sldId id="340" r:id="rId12"/>
    <p:sldId id="318" r:id="rId13"/>
    <p:sldId id="302" r:id="rId14"/>
    <p:sldId id="307" r:id="rId15"/>
    <p:sldId id="262" r:id="rId16"/>
    <p:sldId id="344" r:id="rId17"/>
    <p:sldId id="343" r:id="rId18"/>
    <p:sldId id="345" r:id="rId19"/>
    <p:sldId id="346" r:id="rId20"/>
    <p:sldId id="334" r:id="rId21"/>
    <p:sldId id="335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560">
          <p15:clr>
            <a:srgbClr val="A4A3A4"/>
          </p15:clr>
        </p15:guide>
        <p15:guide id="2" orient="horz" pos="1010">
          <p15:clr>
            <a:srgbClr val="A4A3A4"/>
          </p15:clr>
        </p15:guide>
        <p15:guide id="3" orient="horz" pos="3630">
          <p15:clr>
            <a:srgbClr val="A4A3A4"/>
          </p15:clr>
        </p15:guide>
        <p15:guide id="4" orient="horz" pos="2309">
          <p15:clr>
            <a:srgbClr val="A4A3A4"/>
          </p15:clr>
        </p15:guide>
        <p15:guide id="5" pos="5471">
          <p15:clr>
            <a:srgbClr val="A4A3A4"/>
          </p15:clr>
        </p15:guide>
        <p15:guide id="6" pos="295">
          <p15:clr>
            <a:srgbClr val="A4A3A4"/>
          </p15:clr>
        </p15:guide>
        <p15:guide id="7">
          <p15:clr>
            <a:srgbClr val="A4A3A4"/>
          </p15:clr>
        </p15:guide>
        <p15:guide id="8" pos="2075">
          <p15:clr>
            <a:srgbClr val="A4A3A4"/>
          </p15:clr>
        </p15:guide>
        <p15:guide id="9" pos="3889">
          <p15:clr>
            <a:srgbClr val="A4A3A4"/>
          </p15:clr>
        </p15:guide>
        <p15:guide id="10" pos="3679">
          <p15:clr>
            <a:srgbClr val="A4A3A4"/>
          </p15:clr>
        </p15:guide>
        <p15:guide id="11" pos="2852">
          <p15:clr>
            <a:srgbClr val="A4A3A4"/>
          </p15:clr>
        </p15:guide>
        <p15:guide id="12" pos="187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631D5"/>
    <a:srgbClr val="898989"/>
    <a:srgbClr val="1F49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0622"/>
    <p:restoredTop sz="94690"/>
  </p:normalViewPr>
  <p:slideViewPr>
    <p:cSldViewPr snapToGrid="0" snapToObjects="1">
      <p:cViewPr>
        <p:scale>
          <a:sx n="100" d="100"/>
          <a:sy n="100" d="100"/>
        </p:scale>
        <p:origin x="1216" y="312"/>
      </p:cViewPr>
      <p:guideLst>
        <p:guide orient="horz" pos="2560"/>
        <p:guide orient="horz" pos="1010"/>
        <p:guide orient="horz" pos="3630"/>
        <p:guide orient="horz" pos="2309"/>
        <p:guide pos="5471"/>
        <p:guide pos="295"/>
        <p:guide/>
        <p:guide pos="2075"/>
        <p:guide pos="3889"/>
        <p:guide pos="3679"/>
        <p:guide pos="2852"/>
        <p:guide pos="187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4549886060304"/>
          <c:y val="9.4070669609337701E-2"/>
          <c:w val="0.61469783464566996"/>
          <c:h val="0.92204675196850405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E29-4190-BB83-C2F850C732B1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E29-4190-BB83-C2F850C732B1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BE29-4190-BB83-C2F850C732B1}"/>
              </c:ext>
            </c:extLst>
          </c:dPt>
          <c:dLbls>
            <c:dLbl>
              <c:idx val="0"/>
              <c:layout>
                <c:manualLayout>
                  <c:x val="-0.25127171451206898"/>
                  <c:y val="0.174030563757191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SUPERFISH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1374479382189613"/>
                      <c:h val="0.16748459385714509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BE29-4190-BB83-C2F850C732B1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/>
                      <a:t>MPI</a:t>
                    </a:r>
                    <a:endParaRPr lang="en-US" dirty="0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E29-4190-BB83-C2F850C732B1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/>
                      <a:t>NSGA-II</a:t>
                    </a:r>
                    <a:endParaRPr lang="en-US" dirty="0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BE29-4190-BB83-C2F850C732B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FE solver</c:v>
                </c:pt>
                <c:pt idx="1">
                  <c:v>Paraller computing</c:v>
                </c:pt>
                <c:pt idx="2">
                  <c:v>MOGA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</c:v>
                </c:pt>
                <c:pt idx="1">
                  <c:v>1</c:v>
                </c:pt>
                <c:pt idx="2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E29-4190-BB83-C2F850C732B1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9D2C41-C2D0-FF45-8B99-3885B7F78EB1}" type="datetimeFigureOut">
              <a:rPr lang="en-US" smtClean="0"/>
              <a:pPr/>
              <a:t>10/6/20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9AC406-2681-664E-BB07-370330405AE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13687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948ED6-3360-EB40-9D40-476C2156E9E8}" type="datetimeFigureOut">
              <a:rPr lang="en-US" smtClean="0"/>
              <a:pPr/>
              <a:t>10/6/20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C10DA6-9909-7D4F-83A2-7593F71DDB5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025281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12303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C10DA6-9909-7D4F-83A2-7593F71DDB5D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25826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 userDrawn="1"/>
        </p:nvGrpSpPr>
        <p:grpSpPr>
          <a:xfrm>
            <a:off x="0" y="650078"/>
            <a:ext cx="9144000" cy="5598322"/>
            <a:chOff x="0" y="3415"/>
            <a:chExt cx="9144000" cy="5521325"/>
          </a:xfrm>
        </p:grpSpPr>
        <p:pic>
          <p:nvPicPr>
            <p:cNvPr id="8" name="Picture 2" descr="Base aerial with improvements.jp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415"/>
              <a:ext cx="9144000" cy="5521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0" y="3415"/>
              <a:ext cx="9144000" cy="5521325"/>
            </a:xfrm>
            <a:prstGeom prst="rect">
              <a:avLst/>
            </a:prstGeom>
            <a:solidFill>
              <a:srgbClr val="376092">
                <a:alpha val="83136"/>
              </a:srgb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4291" tIns="32146" rIns="64291" bIns="32146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0609"/>
            <a:ext cx="9144000" cy="1133929"/>
          </a:xfrm>
          <a:solidFill>
            <a:schemeClr val="tx2"/>
          </a:solidFill>
          <a:ln>
            <a:noFill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>
            <a:normAutofit/>
          </a:bodyPr>
          <a:lstStyle>
            <a:lvl1pPr>
              <a:defRPr sz="3600">
                <a:effectLst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8787" y="4387983"/>
            <a:ext cx="8226425" cy="805052"/>
          </a:xfrm>
        </p:spPr>
        <p:txBody>
          <a:bodyPr anchor="b" anchorCtr="0"/>
          <a:lstStyle>
            <a:lvl1pPr marL="0" indent="0" algn="ctr">
              <a:buNone/>
              <a:defRPr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458788" y="2095500"/>
            <a:ext cx="8226426" cy="1574800"/>
          </a:xfrm>
        </p:spPr>
        <p:txBody>
          <a:bodyPr anchor="ctr" anchorCtr="1">
            <a:normAutofit/>
          </a:bodyPr>
          <a:lstStyle>
            <a:lvl1pPr marL="0" indent="0" algn="ctr">
              <a:buNone/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233351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0E43B-7F43-FA45-AAB7-E054FD6CC4E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6350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1597025"/>
            <a:ext cx="9144000" cy="2068513"/>
          </a:xfrm>
        </p:spPr>
        <p:txBody>
          <a:bodyPr anchor="ctr" anchorCtr="1">
            <a:normAutofit/>
          </a:bodyPr>
          <a:lstStyle>
            <a:lvl1pPr algn="ctr">
              <a:defRPr sz="3200" b="1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8788" y="4064000"/>
            <a:ext cx="8228012" cy="1698625"/>
          </a:xfrm>
        </p:spPr>
        <p:txBody>
          <a:bodyPr anchor="ctr" anchorCtr="1">
            <a:normAutofit/>
          </a:bodyPr>
          <a:lstStyle>
            <a:lvl1pPr marL="0" indent="0" algn="ctr">
              <a:buNone/>
              <a:tabLst>
                <a:tab pos="2003425" algn="l"/>
              </a:tabLst>
              <a:defRPr sz="240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0E43B-7F43-FA45-AAB7-E054FD6CC4E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60829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0E43B-7F43-FA45-AAB7-E054FD6CC4E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5109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 marL="228600" indent="-228600">
              <a:defRPr sz="2000"/>
            </a:lvl1pPr>
            <a:lvl2pPr marL="457200" indent="-228600">
              <a:defRPr sz="2000"/>
            </a:lvl2pPr>
            <a:lvl3pPr marL="687388" indent="-230188">
              <a:defRPr sz="2000"/>
            </a:lvl3pPr>
            <a:lvl4pPr marL="915988" indent="-228600">
              <a:defRPr sz="2000"/>
            </a:lvl4pPr>
            <a:lvl5pPr marL="1144588" indent="-228600"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 marL="228600" indent="-228600">
              <a:defRPr sz="2000"/>
            </a:lvl1pPr>
            <a:lvl2pPr marL="457200" indent="-228600">
              <a:defRPr sz="2000"/>
            </a:lvl2pPr>
            <a:lvl3pPr marL="685800" indent="-228600">
              <a:tabLst/>
              <a:defRPr sz="2000"/>
            </a:lvl3pPr>
            <a:lvl4pPr marL="915988" indent="-228600">
              <a:defRPr sz="2000"/>
            </a:lvl4pPr>
            <a:lvl5pPr marL="1144588" indent="-228600"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0E43B-7F43-FA45-AAB7-E054FD6CC4E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86694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0E43B-7F43-FA45-AAB7-E054FD6CC4E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5102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1597025"/>
            <a:ext cx="9144000" cy="2068513"/>
          </a:xfrm>
        </p:spPr>
        <p:txBody>
          <a:bodyPr anchor="ctr" anchorCtr="1">
            <a:normAutofit/>
          </a:bodyPr>
          <a:lstStyle>
            <a:lvl1pPr algn="ctr">
              <a:defRPr sz="3200" b="1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8788" y="4064000"/>
            <a:ext cx="8228012" cy="1698625"/>
          </a:xfrm>
        </p:spPr>
        <p:txBody>
          <a:bodyPr anchor="ctr" anchorCtr="1">
            <a:normAutofit/>
          </a:bodyPr>
          <a:lstStyle>
            <a:lvl1pPr marL="0" indent="0" algn="ctr">
              <a:buNone/>
              <a:defRPr sz="240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0E43B-7F43-FA45-AAB7-E054FD6CC4E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92294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OE templ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855663"/>
          </a:xfrm>
          <a:prstGeom prst="rect">
            <a:avLst/>
          </a:prstGeom>
          <a:solidFill>
            <a:srgbClr val="1F497D"/>
          </a:solidFill>
          <a:ln w="9525">
            <a:noFill/>
            <a:round/>
            <a:headEnd/>
            <a:tailEnd/>
          </a:ln>
          <a:effectLst>
            <a:outerShdw dist="38100" dir="5400000" algn="t" rotWithShape="0">
              <a:srgbClr val="808080">
                <a:alpha val="39998"/>
              </a:srgbClr>
            </a:outerShdw>
          </a:effectLst>
        </p:spPr>
        <p:txBody>
          <a:bodyPr/>
          <a:lstStyle>
            <a:lvl1pPr defTabSz="91281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0" y="12577"/>
            <a:ext cx="9144000" cy="855765"/>
          </a:xfrm>
        </p:spPr>
        <p:txBody>
          <a:bodyPr anchor="ctr"/>
          <a:lstStyle>
            <a:lvl1pPr>
              <a:defRPr sz="280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592584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 userDrawn="1"/>
        </p:nvGrpSpPr>
        <p:grpSpPr>
          <a:xfrm>
            <a:off x="0" y="650078"/>
            <a:ext cx="9144000" cy="5598322"/>
            <a:chOff x="0" y="3415"/>
            <a:chExt cx="9144000" cy="5521325"/>
          </a:xfrm>
        </p:grpSpPr>
        <p:pic>
          <p:nvPicPr>
            <p:cNvPr id="8" name="Picture 2" descr="Base aerial with improvements.jp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415"/>
              <a:ext cx="9144000" cy="5521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0" y="3415"/>
              <a:ext cx="9144000" cy="5521325"/>
            </a:xfrm>
            <a:prstGeom prst="rect">
              <a:avLst/>
            </a:prstGeom>
            <a:solidFill>
              <a:srgbClr val="376092">
                <a:alpha val="83136"/>
              </a:srgb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4291" tIns="32146" rIns="64291" bIns="32146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0609"/>
            <a:ext cx="9144000" cy="1133929"/>
          </a:xfrm>
          <a:solidFill>
            <a:schemeClr val="tx2"/>
          </a:solidFill>
          <a:ln>
            <a:noFill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>
            <a:normAutofit/>
          </a:bodyPr>
          <a:lstStyle>
            <a:lvl1pPr>
              <a:defRPr sz="3600">
                <a:effectLst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8787" y="4387983"/>
            <a:ext cx="8226425" cy="805052"/>
          </a:xfrm>
        </p:spPr>
        <p:txBody>
          <a:bodyPr anchor="b" anchorCtr="0"/>
          <a:lstStyle>
            <a:lvl1pPr marL="0" indent="0" algn="ctr">
              <a:buNone/>
              <a:defRPr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458788" y="2095500"/>
            <a:ext cx="8226426" cy="1574800"/>
          </a:xfrm>
        </p:spPr>
        <p:txBody>
          <a:bodyPr anchor="ctr" anchorCtr="1">
            <a:normAutofit/>
          </a:bodyPr>
          <a:lstStyle>
            <a:lvl1pPr marL="0" indent="0" algn="ctr">
              <a:buNone/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773601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D260E43B-7F43-FA45-AAB7-E054FD6CC4E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4772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 marL="228600" indent="-228600">
              <a:defRPr sz="2000"/>
            </a:lvl1pPr>
            <a:lvl2pPr marL="457200" indent="-228600">
              <a:defRPr sz="2000"/>
            </a:lvl2pPr>
            <a:lvl3pPr marL="687388" indent="-230188">
              <a:defRPr sz="2000"/>
            </a:lvl3pPr>
            <a:lvl4pPr marL="915988" indent="-228600">
              <a:defRPr sz="2000"/>
            </a:lvl4pPr>
            <a:lvl5pPr marL="1144588" indent="-228600"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 marL="228600" indent="-228600">
              <a:defRPr sz="2000"/>
            </a:lvl1pPr>
            <a:lvl2pPr marL="457200" indent="-228600">
              <a:defRPr sz="2000"/>
            </a:lvl2pPr>
            <a:lvl3pPr marL="685800" indent="-228600">
              <a:tabLst/>
              <a:defRPr sz="2000"/>
            </a:lvl3pPr>
            <a:lvl4pPr marL="915988" indent="-228600">
              <a:defRPr sz="2000"/>
            </a:lvl4pPr>
            <a:lvl5pPr marL="1144588" indent="-228600"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0E43B-7F43-FA45-AAB7-E054FD6CC4E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9720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51"/>
          <p:cNvSpPr/>
          <p:nvPr userDrawn="1"/>
        </p:nvSpPr>
        <p:spPr>
          <a:xfrm>
            <a:off x="0" y="6239580"/>
            <a:ext cx="9144000" cy="61842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16" tIns="45709" rIns="91416" bIns="45709" anchor="ctr"/>
          <a:lstStyle/>
          <a:p>
            <a:pPr algn="ctr" defTabSz="457082">
              <a:defRPr/>
            </a:pPr>
            <a:endParaRPr lang="en-US" dirty="0">
              <a:solidFill>
                <a:srgbClr val="FFFFFF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algn="ctr" defTabSz="457082">
              <a:defRPr/>
            </a:pPr>
            <a:endParaRPr lang="en-US" dirty="0">
              <a:solidFill>
                <a:srgbClr val="FFFFFF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prstGeom prst="rect">
            <a:avLst/>
          </a:prstGeom>
          <a:solidFill>
            <a:schemeClr val="tx2"/>
          </a:solidFill>
          <a:ln>
            <a:noFill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70125" y="6356350"/>
            <a:ext cx="5166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D260E43B-7F43-FA45-AAB7-E054FD6CC4E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-158720" y="-142629"/>
            <a:ext cx="9447494" cy="7137992"/>
            <a:chOff x="-158720" y="-142629"/>
            <a:chExt cx="9447494" cy="7137992"/>
          </a:xfrm>
        </p:grpSpPr>
        <p:grpSp>
          <p:nvGrpSpPr>
            <p:cNvPr id="11" name="Group 10"/>
            <p:cNvGrpSpPr/>
            <p:nvPr userDrawn="1"/>
          </p:nvGrpSpPr>
          <p:grpSpPr>
            <a:xfrm>
              <a:off x="467806" y="6873248"/>
              <a:ext cx="8217866" cy="122115"/>
              <a:chOff x="467806" y="6873248"/>
              <a:chExt cx="8217866" cy="122115"/>
            </a:xfrm>
          </p:grpSpPr>
          <p:cxnSp>
            <p:nvCxnSpPr>
              <p:cNvPr id="39" name="Straight Connector 38"/>
              <p:cNvCxnSpPr/>
              <p:nvPr userDrawn="1"/>
            </p:nvCxnSpPr>
            <p:spPr>
              <a:xfrm>
                <a:off x="467806" y="6873248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/>
              <p:cNvCxnSpPr/>
              <p:nvPr userDrawn="1"/>
            </p:nvCxnSpPr>
            <p:spPr>
              <a:xfrm>
                <a:off x="8685672" y="6873248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1" name="Group 40"/>
              <p:cNvGrpSpPr/>
              <p:nvPr userDrawn="1"/>
            </p:nvGrpSpPr>
            <p:grpSpPr>
              <a:xfrm>
                <a:off x="5715000" y="6873248"/>
                <a:ext cx="457200" cy="122115"/>
                <a:chOff x="5715000" y="6873248"/>
                <a:chExt cx="457200" cy="122115"/>
              </a:xfrm>
            </p:grpSpPr>
            <p:cxnSp>
              <p:nvCxnSpPr>
                <p:cNvPr id="45" name="Straight Connector 44"/>
                <p:cNvCxnSpPr/>
                <p:nvPr userDrawn="1"/>
              </p:nvCxnSpPr>
              <p:spPr>
                <a:xfrm>
                  <a:off x="6172200" y="6873248"/>
                  <a:ext cx="0" cy="1221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Connector 45"/>
                <p:cNvCxnSpPr/>
                <p:nvPr userDrawn="1"/>
              </p:nvCxnSpPr>
              <p:spPr>
                <a:xfrm>
                  <a:off x="5715000" y="6873248"/>
                  <a:ext cx="0" cy="1221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2" name="Group 41"/>
              <p:cNvGrpSpPr/>
              <p:nvPr userDrawn="1"/>
            </p:nvGrpSpPr>
            <p:grpSpPr>
              <a:xfrm>
                <a:off x="2971800" y="6873248"/>
                <a:ext cx="457200" cy="122115"/>
                <a:chOff x="5715000" y="6873248"/>
                <a:chExt cx="457200" cy="122115"/>
              </a:xfrm>
            </p:grpSpPr>
            <p:cxnSp>
              <p:nvCxnSpPr>
                <p:cNvPr id="43" name="Straight Connector 42"/>
                <p:cNvCxnSpPr/>
                <p:nvPr userDrawn="1"/>
              </p:nvCxnSpPr>
              <p:spPr>
                <a:xfrm>
                  <a:off x="6172200" y="6873248"/>
                  <a:ext cx="0" cy="1221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Connector 43"/>
                <p:cNvCxnSpPr/>
                <p:nvPr userDrawn="1"/>
              </p:nvCxnSpPr>
              <p:spPr>
                <a:xfrm>
                  <a:off x="5715000" y="6873248"/>
                  <a:ext cx="0" cy="1221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2" name="Group 11"/>
            <p:cNvGrpSpPr/>
            <p:nvPr userDrawn="1"/>
          </p:nvGrpSpPr>
          <p:grpSpPr>
            <a:xfrm>
              <a:off x="467806" y="-142629"/>
              <a:ext cx="8217866" cy="122115"/>
              <a:chOff x="467806" y="6873248"/>
              <a:chExt cx="8217866" cy="122115"/>
            </a:xfrm>
          </p:grpSpPr>
          <p:cxnSp>
            <p:nvCxnSpPr>
              <p:cNvPr id="31" name="Straight Connector 30"/>
              <p:cNvCxnSpPr/>
              <p:nvPr userDrawn="1"/>
            </p:nvCxnSpPr>
            <p:spPr>
              <a:xfrm>
                <a:off x="467806" y="6873248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 userDrawn="1"/>
            </p:nvCxnSpPr>
            <p:spPr>
              <a:xfrm>
                <a:off x="8685672" y="6873248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3" name="Group 32"/>
              <p:cNvGrpSpPr/>
              <p:nvPr userDrawn="1"/>
            </p:nvGrpSpPr>
            <p:grpSpPr>
              <a:xfrm>
                <a:off x="5715000" y="6873248"/>
                <a:ext cx="457200" cy="122115"/>
                <a:chOff x="5715000" y="6873248"/>
                <a:chExt cx="457200" cy="122115"/>
              </a:xfrm>
            </p:grpSpPr>
            <p:cxnSp>
              <p:nvCxnSpPr>
                <p:cNvPr id="37" name="Straight Connector 36"/>
                <p:cNvCxnSpPr/>
                <p:nvPr userDrawn="1"/>
              </p:nvCxnSpPr>
              <p:spPr>
                <a:xfrm>
                  <a:off x="6172200" y="6873248"/>
                  <a:ext cx="0" cy="1221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/>
                <p:cNvCxnSpPr/>
                <p:nvPr userDrawn="1"/>
              </p:nvCxnSpPr>
              <p:spPr>
                <a:xfrm>
                  <a:off x="5715000" y="6873248"/>
                  <a:ext cx="0" cy="1221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4" name="Group 33"/>
              <p:cNvGrpSpPr/>
              <p:nvPr userDrawn="1"/>
            </p:nvGrpSpPr>
            <p:grpSpPr>
              <a:xfrm>
                <a:off x="2971800" y="6873248"/>
                <a:ext cx="457200" cy="122115"/>
                <a:chOff x="5715000" y="6873248"/>
                <a:chExt cx="457200" cy="122115"/>
              </a:xfrm>
            </p:grpSpPr>
            <p:cxnSp>
              <p:nvCxnSpPr>
                <p:cNvPr id="35" name="Straight Connector 34"/>
                <p:cNvCxnSpPr/>
                <p:nvPr userDrawn="1"/>
              </p:nvCxnSpPr>
              <p:spPr>
                <a:xfrm>
                  <a:off x="6172200" y="6873248"/>
                  <a:ext cx="0" cy="1221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/>
                <p:cNvCxnSpPr/>
                <p:nvPr userDrawn="1"/>
              </p:nvCxnSpPr>
              <p:spPr>
                <a:xfrm>
                  <a:off x="5715000" y="6873248"/>
                  <a:ext cx="0" cy="1221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3" name="Group 12"/>
            <p:cNvGrpSpPr/>
            <p:nvPr userDrawn="1"/>
          </p:nvGrpSpPr>
          <p:grpSpPr>
            <a:xfrm>
              <a:off x="-158720" y="1143066"/>
              <a:ext cx="122115" cy="5029134"/>
              <a:chOff x="-158720" y="1143066"/>
              <a:chExt cx="122115" cy="5029134"/>
            </a:xfrm>
          </p:grpSpPr>
          <p:cxnSp>
            <p:nvCxnSpPr>
              <p:cNvPr id="25" name="Straight Connector 24"/>
              <p:cNvCxnSpPr/>
              <p:nvPr userDrawn="1"/>
            </p:nvCxnSpPr>
            <p:spPr>
              <a:xfrm rot="5400000">
                <a:off x="-97662" y="1082008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 userDrawn="1"/>
            </p:nvCxnSpPr>
            <p:spPr>
              <a:xfrm rot="5400000">
                <a:off x="-97662" y="1539143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 userDrawn="1"/>
            </p:nvCxnSpPr>
            <p:spPr>
              <a:xfrm rot="5400000">
                <a:off x="-97662" y="6111142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 userDrawn="1"/>
            </p:nvCxnSpPr>
            <p:spPr>
              <a:xfrm flipH="1">
                <a:off x="-158720" y="4075647"/>
                <a:ext cx="122113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 userDrawn="1"/>
            </p:nvCxnSpPr>
            <p:spPr>
              <a:xfrm flipH="1">
                <a:off x="-158720" y="3679446"/>
                <a:ext cx="122113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/>
              <p:cNvCxnSpPr/>
              <p:nvPr userDrawn="1"/>
            </p:nvCxnSpPr>
            <p:spPr>
              <a:xfrm flipH="1">
                <a:off x="-158720" y="5773880"/>
                <a:ext cx="122113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Group 13"/>
            <p:cNvGrpSpPr/>
            <p:nvPr userDrawn="1"/>
          </p:nvGrpSpPr>
          <p:grpSpPr>
            <a:xfrm>
              <a:off x="9166659" y="1143066"/>
              <a:ext cx="122115" cy="5029134"/>
              <a:chOff x="-158720" y="1143066"/>
              <a:chExt cx="122115" cy="5029134"/>
            </a:xfrm>
          </p:grpSpPr>
          <p:cxnSp>
            <p:nvCxnSpPr>
              <p:cNvPr id="17" name="Straight Connector 16"/>
              <p:cNvCxnSpPr/>
              <p:nvPr userDrawn="1"/>
            </p:nvCxnSpPr>
            <p:spPr>
              <a:xfrm rot="5400000">
                <a:off x="-97662" y="1082008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 userDrawn="1"/>
            </p:nvCxnSpPr>
            <p:spPr>
              <a:xfrm rot="5400000">
                <a:off x="-97662" y="1539143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 userDrawn="1"/>
            </p:nvCxnSpPr>
            <p:spPr>
              <a:xfrm rot="5400000">
                <a:off x="-97662" y="6111142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 userDrawn="1"/>
            </p:nvCxnSpPr>
            <p:spPr>
              <a:xfrm flipH="1">
                <a:off x="-158720" y="4075647"/>
                <a:ext cx="122113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 userDrawn="1"/>
            </p:nvCxnSpPr>
            <p:spPr>
              <a:xfrm flipH="1">
                <a:off x="-158720" y="3679446"/>
                <a:ext cx="122113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/>
              <p:cNvCxnSpPr/>
              <p:nvPr userDrawn="1"/>
            </p:nvCxnSpPr>
            <p:spPr>
              <a:xfrm flipH="1">
                <a:off x="-158720" y="5773880"/>
                <a:ext cx="122113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58" name="Picture 1" descr="ATAP_footer_orange_reversed_.png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1929" y="6311321"/>
            <a:ext cx="2898775" cy="433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" name="Picture 46" descr="LBL_logo_notext_rev_transparent.png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9479" y="6357358"/>
            <a:ext cx="518160" cy="365760"/>
          </a:xfrm>
          <a:prstGeom prst="rect">
            <a:avLst/>
          </a:prstGeom>
        </p:spPr>
      </p:pic>
      <p:pic>
        <p:nvPicPr>
          <p:cNvPr id="48" name="Picture 47" descr="RGB_White-Seal_White-Mark_SC_Horizontal.png"/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2020" y="6353368"/>
            <a:ext cx="2286000" cy="383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339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9" r:id="rId6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2"/>
          </a:solidFill>
          <a:latin typeface="+mj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Courier New"/>
        <a:buChar char="o"/>
        <a:defRPr sz="2000" kern="1200">
          <a:solidFill>
            <a:srgbClr val="1F497D"/>
          </a:solidFill>
          <a:latin typeface="+mj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rgbClr val="1F497D"/>
          </a:solidFill>
          <a:latin typeface="+mj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1F497D"/>
          </a:solidFill>
          <a:latin typeface="+mj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1F497D"/>
          </a:solidFill>
          <a:latin typeface="+mj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prstGeom prst="rect">
            <a:avLst/>
          </a:prstGeom>
          <a:solidFill>
            <a:schemeClr val="tx2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70125" y="6356350"/>
            <a:ext cx="5166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898989"/>
                </a:solidFill>
              </a:defRPr>
            </a:lvl1pPr>
          </a:lstStyle>
          <a:p>
            <a:fld id="{D260E43B-7F43-FA45-AAB7-E054FD6CC4E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-158720" y="-142629"/>
            <a:ext cx="9447494" cy="7137992"/>
            <a:chOff x="-158720" y="-142629"/>
            <a:chExt cx="9447494" cy="7137992"/>
          </a:xfrm>
        </p:grpSpPr>
        <p:grpSp>
          <p:nvGrpSpPr>
            <p:cNvPr id="11" name="Group 10"/>
            <p:cNvGrpSpPr/>
            <p:nvPr userDrawn="1"/>
          </p:nvGrpSpPr>
          <p:grpSpPr>
            <a:xfrm>
              <a:off x="467806" y="6873248"/>
              <a:ext cx="8217866" cy="122115"/>
              <a:chOff x="467806" y="6873248"/>
              <a:chExt cx="8217866" cy="122115"/>
            </a:xfrm>
          </p:grpSpPr>
          <p:cxnSp>
            <p:nvCxnSpPr>
              <p:cNvPr id="39" name="Straight Connector 38"/>
              <p:cNvCxnSpPr/>
              <p:nvPr userDrawn="1"/>
            </p:nvCxnSpPr>
            <p:spPr>
              <a:xfrm>
                <a:off x="467806" y="6873248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/>
              <p:cNvCxnSpPr/>
              <p:nvPr userDrawn="1"/>
            </p:nvCxnSpPr>
            <p:spPr>
              <a:xfrm>
                <a:off x="8685672" y="6873248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1" name="Group 40"/>
              <p:cNvGrpSpPr/>
              <p:nvPr userDrawn="1"/>
            </p:nvGrpSpPr>
            <p:grpSpPr>
              <a:xfrm>
                <a:off x="5715000" y="6873248"/>
                <a:ext cx="457200" cy="122115"/>
                <a:chOff x="5715000" y="6873248"/>
                <a:chExt cx="457200" cy="122115"/>
              </a:xfrm>
            </p:grpSpPr>
            <p:cxnSp>
              <p:nvCxnSpPr>
                <p:cNvPr id="45" name="Straight Connector 44"/>
                <p:cNvCxnSpPr/>
                <p:nvPr userDrawn="1"/>
              </p:nvCxnSpPr>
              <p:spPr>
                <a:xfrm>
                  <a:off x="6172200" y="6873248"/>
                  <a:ext cx="0" cy="1221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Connector 45"/>
                <p:cNvCxnSpPr/>
                <p:nvPr userDrawn="1"/>
              </p:nvCxnSpPr>
              <p:spPr>
                <a:xfrm>
                  <a:off x="5715000" y="6873248"/>
                  <a:ext cx="0" cy="1221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2" name="Group 41"/>
              <p:cNvGrpSpPr/>
              <p:nvPr userDrawn="1"/>
            </p:nvGrpSpPr>
            <p:grpSpPr>
              <a:xfrm>
                <a:off x="2971800" y="6873248"/>
                <a:ext cx="457200" cy="122115"/>
                <a:chOff x="5715000" y="6873248"/>
                <a:chExt cx="457200" cy="122115"/>
              </a:xfrm>
            </p:grpSpPr>
            <p:cxnSp>
              <p:nvCxnSpPr>
                <p:cNvPr id="43" name="Straight Connector 42"/>
                <p:cNvCxnSpPr/>
                <p:nvPr userDrawn="1"/>
              </p:nvCxnSpPr>
              <p:spPr>
                <a:xfrm>
                  <a:off x="6172200" y="6873248"/>
                  <a:ext cx="0" cy="1221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Connector 43"/>
                <p:cNvCxnSpPr/>
                <p:nvPr userDrawn="1"/>
              </p:nvCxnSpPr>
              <p:spPr>
                <a:xfrm>
                  <a:off x="5715000" y="6873248"/>
                  <a:ext cx="0" cy="1221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2" name="Group 11"/>
            <p:cNvGrpSpPr/>
            <p:nvPr userDrawn="1"/>
          </p:nvGrpSpPr>
          <p:grpSpPr>
            <a:xfrm>
              <a:off x="467806" y="-142629"/>
              <a:ext cx="8217866" cy="122115"/>
              <a:chOff x="467806" y="6873248"/>
              <a:chExt cx="8217866" cy="122115"/>
            </a:xfrm>
          </p:grpSpPr>
          <p:cxnSp>
            <p:nvCxnSpPr>
              <p:cNvPr id="31" name="Straight Connector 30"/>
              <p:cNvCxnSpPr/>
              <p:nvPr userDrawn="1"/>
            </p:nvCxnSpPr>
            <p:spPr>
              <a:xfrm>
                <a:off x="467806" y="6873248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 userDrawn="1"/>
            </p:nvCxnSpPr>
            <p:spPr>
              <a:xfrm>
                <a:off x="8685672" y="6873248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3" name="Group 32"/>
              <p:cNvGrpSpPr/>
              <p:nvPr userDrawn="1"/>
            </p:nvGrpSpPr>
            <p:grpSpPr>
              <a:xfrm>
                <a:off x="5715000" y="6873248"/>
                <a:ext cx="457200" cy="122115"/>
                <a:chOff x="5715000" y="6873248"/>
                <a:chExt cx="457200" cy="122115"/>
              </a:xfrm>
            </p:grpSpPr>
            <p:cxnSp>
              <p:nvCxnSpPr>
                <p:cNvPr id="37" name="Straight Connector 36"/>
                <p:cNvCxnSpPr/>
                <p:nvPr userDrawn="1"/>
              </p:nvCxnSpPr>
              <p:spPr>
                <a:xfrm>
                  <a:off x="6172200" y="6873248"/>
                  <a:ext cx="0" cy="1221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/>
                <p:cNvCxnSpPr/>
                <p:nvPr userDrawn="1"/>
              </p:nvCxnSpPr>
              <p:spPr>
                <a:xfrm>
                  <a:off x="5715000" y="6873248"/>
                  <a:ext cx="0" cy="1221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4" name="Group 33"/>
              <p:cNvGrpSpPr/>
              <p:nvPr userDrawn="1"/>
            </p:nvGrpSpPr>
            <p:grpSpPr>
              <a:xfrm>
                <a:off x="2971800" y="6873248"/>
                <a:ext cx="457200" cy="122115"/>
                <a:chOff x="5715000" y="6873248"/>
                <a:chExt cx="457200" cy="122115"/>
              </a:xfrm>
            </p:grpSpPr>
            <p:cxnSp>
              <p:nvCxnSpPr>
                <p:cNvPr id="35" name="Straight Connector 34"/>
                <p:cNvCxnSpPr/>
                <p:nvPr userDrawn="1"/>
              </p:nvCxnSpPr>
              <p:spPr>
                <a:xfrm>
                  <a:off x="6172200" y="6873248"/>
                  <a:ext cx="0" cy="1221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/>
                <p:cNvCxnSpPr/>
                <p:nvPr userDrawn="1"/>
              </p:nvCxnSpPr>
              <p:spPr>
                <a:xfrm>
                  <a:off x="5715000" y="6873248"/>
                  <a:ext cx="0" cy="1221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3" name="Group 12"/>
            <p:cNvGrpSpPr/>
            <p:nvPr userDrawn="1"/>
          </p:nvGrpSpPr>
          <p:grpSpPr>
            <a:xfrm>
              <a:off x="-158720" y="1143066"/>
              <a:ext cx="122115" cy="5029134"/>
              <a:chOff x="-158720" y="1143066"/>
              <a:chExt cx="122115" cy="5029134"/>
            </a:xfrm>
          </p:grpSpPr>
          <p:cxnSp>
            <p:nvCxnSpPr>
              <p:cNvPr id="25" name="Straight Connector 24"/>
              <p:cNvCxnSpPr/>
              <p:nvPr userDrawn="1"/>
            </p:nvCxnSpPr>
            <p:spPr>
              <a:xfrm rot="5400000">
                <a:off x="-97662" y="1082008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 userDrawn="1"/>
            </p:nvCxnSpPr>
            <p:spPr>
              <a:xfrm rot="5400000">
                <a:off x="-97662" y="1539143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 userDrawn="1"/>
            </p:nvCxnSpPr>
            <p:spPr>
              <a:xfrm rot="5400000">
                <a:off x="-97662" y="6111142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 userDrawn="1"/>
            </p:nvCxnSpPr>
            <p:spPr>
              <a:xfrm flipH="1">
                <a:off x="-158720" y="4075647"/>
                <a:ext cx="122113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 userDrawn="1"/>
            </p:nvCxnSpPr>
            <p:spPr>
              <a:xfrm flipH="1">
                <a:off x="-158720" y="3679446"/>
                <a:ext cx="122113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/>
              <p:cNvCxnSpPr/>
              <p:nvPr userDrawn="1"/>
            </p:nvCxnSpPr>
            <p:spPr>
              <a:xfrm flipH="1">
                <a:off x="-158720" y="5773880"/>
                <a:ext cx="122113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Group 13"/>
            <p:cNvGrpSpPr/>
            <p:nvPr userDrawn="1"/>
          </p:nvGrpSpPr>
          <p:grpSpPr>
            <a:xfrm>
              <a:off x="9166659" y="1143066"/>
              <a:ext cx="122115" cy="5029134"/>
              <a:chOff x="-158720" y="1143066"/>
              <a:chExt cx="122115" cy="5029134"/>
            </a:xfrm>
          </p:grpSpPr>
          <p:cxnSp>
            <p:nvCxnSpPr>
              <p:cNvPr id="17" name="Straight Connector 16"/>
              <p:cNvCxnSpPr/>
              <p:nvPr userDrawn="1"/>
            </p:nvCxnSpPr>
            <p:spPr>
              <a:xfrm rot="5400000">
                <a:off x="-97662" y="1082008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 userDrawn="1"/>
            </p:nvCxnSpPr>
            <p:spPr>
              <a:xfrm rot="5400000">
                <a:off x="-97662" y="1539143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 userDrawn="1"/>
            </p:nvCxnSpPr>
            <p:spPr>
              <a:xfrm rot="5400000">
                <a:off x="-97662" y="6111142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 userDrawn="1"/>
            </p:nvCxnSpPr>
            <p:spPr>
              <a:xfrm flipH="1">
                <a:off x="-158720" y="4075647"/>
                <a:ext cx="122113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 userDrawn="1"/>
            </p:nvCxnSpPr>
            <p:spPr>
              <a:xfrm flipH="1">
                <a:off x="-158720" y="3679446"/>
                <a:ext cx="122113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/>
              <p:cNvCxnSpPr/>
              <p:nvPr userDrawn="1"/>
            </p:nvCxnSpPr>
            <p:spPr>
              <a:xfrm flipH="1">
                <a:off x="-158720" y="5773880"/>
                <a:ext cx="122113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905364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2"/>
          </a:solidFill>
          <a:latin typeface="+mj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Courier New"/>
        <a:buChar char="o"/>
        <a:defRPr sz="2000" kern="1200">
          <a:solidFill>
            <a:srgbClr val="1F497D"/>
          </a:solidFill>
          <a:latin typeface="+mj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rgbClr val="1F497D"/>
          </a:solidFill>
          <a:latin typeface="+mj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1F497D"/>
          </a:solidFill>
          <a:latin typeface="+mj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1F497D"/>
          </a:solidFill>
          <a:latin typeface="+mj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7" Type="http://schemas.openxmlformats.org/officeDocument/2006/relationships/image" Target="../media/image53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2.jpeg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jp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3" Type="http://schemas.openxmlformats.org/officeDocument/2006/relationships/image" Target="../media/image57.png"/><Relationship Id="rId7" Type="http://schemas.openxmlformats.org/officeDocument/2006/relationships/image" Target="../media/image6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Relationship Id="rId9" Type="http://schemas.openxmlformats.org/officeDocument/2006/relationships/image" Target="../media/image63.tif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3" Type="http://schemas.openxmlformats.org/officeDocument/2006/relationships/image" Target="../media/image66.png"/><Relationship Id="rId7" Type="http://schemas.openxmlformats.org/officeDocument/2006/relationships/image" Target="../media/image68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5.emf"/><Relationship Id="rId5" Type="http://schemas.openxmlformats.org/officeDocument/2006/relationships/oleObject" Target="../embeddings/oleObject1.bin"/><Relationship Id="rId10" Type="http://schemas.openxmlformats.org/officeDocument/2006/relationships/image" Target="../media/image71.png"/><Relationship Id="rId4" Type="http://schemas.openxmlformats.org/officeDocument/2006/relationships/image" Target="../media/image67.emf"/><Relationship Id="rId9" Type="http://schemas.openxmlformats.org/officeDocument/2006/relationships/image" Target="../media/image70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jpeg"/><Relationship Id="rId3" Type="http://schemas.openxmlformats.org/officeDocument/2006/relationships/image" Target="../media/image73.png"/><Relationship Id="rId7" Type="http://schemas.openxmlformats.org/officeDocument/2006/relationships/image" Target="../media/image77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6.png"/><Relationship Id="rId11" Type="http://schemas.openxmlformats.org/officeDocument/2006/relationships/image" Target="../media/image81.png"/><Relationship Id="rId5" Type="http://schemas.openxmlformats.org/officeDocument/2006/relationships/image" Target="../media/image75.png"/><Relationship Id="rId10" Type="http://schemas.openxmlformats.org/officeDocument/2006/relationships/image" Target="../media/image80.png"/><Relationship Id="rId4" Type="http://schemas.openxmlformats.org/officeDocument/2006/relationships/image" Target="../media/image74.emf"/><Relationship Id="rId9" Type="http://schemas.openxmlformats.org/officeDocument/2006/relationships/image" Target="../media/image7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tif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12" Type="http://schemas.openxmlformats.org/officeDocument/2006/relationships/image" Target="../media/image17.jpeg"/><Relationship Id="rId17" Type="http://schemas.openxmlformats.org/officeDocument/2006/relationships/image" Target="../media/image22.jpeg"/><Relationship Id="rId2" Type="http://schemas.openxmlformats.org/officeDocument/2006/relationships/image" Target="../media/image7.tiff"/><Relationship Id="rId16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11" Type="http://schemas.openxmlformats.org/officeDocument/2006/relationships/image" Target="../media/image16.gif"/><Relationship Id="rId5" Type="http://schemas.openxmlformats.org/officeDocument/2006/relationships/image" Target="../media/image10.png"/><Relationship Id="rId15" Type="http://schemas.openxmlformats.org/officeDocument/2006/relationships/image" Target="../media/image20.jpe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13" Type="http://schemas.openxmlformats.org/officeDocument/2006/relationships/image" Target="../media/image39.png"/><Relationship Id="rId18" Type="http://schemas.openxmlformats.org/officeDocument/2006/relationships/image" Target="../media/image44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12" Type="http://schemas.openxmlformats.org/officeDocument/2006/relationships/image" Target="../media/image38.png"/><Relationship Id="rId17" Type="http://schemas.openxmlformats.org/officeDocument/2006/relationships/image" Target="../media/image43.png"/><Relationship Id="rId2" Type="http://schemas.openxmlformats.org/officeDocument/2006/relationships/image" Target="../media/image28.tiff"/><Relationship Id="rId16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11" Type="http://schemas.openxmlformats.org/officeDocument/2006/relationships/image" Target="../media/image37.png"/><Relationship Id="rId5" Type="http://schemas.openxmlformats.org/officeDocument/2006/relationships/image" Target="../media/image31.png"/><Relationship Id="rId15" Type="http://schemas.openxmlformats.org/officeDocument/2006/relationships/image" Target="../media/image41.png"/><Relationship Id="rId10" Type="http://schemas.openxmlformats.org/officeDocument/2006/relationships/image" Target="../media/image36.png"/><Relationship Id="rId19" Type="http://schemas.openxmlformats.org/officeDocument/2006/relationships/image" Target="../media/image45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Relationship Id="rId14" Type="http://schemas.openxmlformats.org/officeDocument/2006/relationships/image" Target="../media/image4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auto">
          <a:xfrm>
            <a:off x="1" y="868342"/>
            <a:ext cx="9143999" cy="5380058"/>
          </a:xfrm>
          <a:prstGeom prst="rect">
            <a:avLst/>
          </a:prstGeom>
          <a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16" tIns="45709" rIns="91416" bIns="45709" numCol="1" rtlCol="0" anchor="t" anchorCtr="0" compatLnSpc="1">
            <a:prstTxWarp prst="textNoShape">
              <a:avLst/>
            </a:prstTxWarp>
          </a:bodyPr>
          <a:lstStyle/>
          <a:p>
            <a:pPr defTabSz="914165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prstClr val="black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 </a:t>
            </a: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458787" y="4678878"/>
            <a:ext cx="8226425" cy="1225357"/>
          </a:xfrm>
        </p:spPr>
        <p:txBody>
          <a:bodyPr>
            <a:noAutofit/>
          </a:bodyPr>
          <a:lstStyle/>
          <a:p>
            <a:r>
              <a:rPr lang="en-US" sz="2800" b="1" dirty="0">
                <a:solidFill>
                  <a:srgbClr val="FFFF00"/>
                </a:solidFill>
              </a:rPr>
              <a:t>EIC Workshop – Promoting Collaboration on the Electron-Ion Collider</a:t>
            </a:r>
          </a:p>
          <a:p>
            <a:r>
              <a:rPr lang="en-US" sz="2800" b="1" dirty="0">
                <a:solidFill>
                  <a:srgbClr val="FFFF00"/>
                </a:solidFill>
              </a:rPr>
              <a:t>October 7, 2020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83502" y="1903415"/>
            <a:ext cx="8226426" cy="1680386"/>
          </a:xfrm>
        </p:spPr>
        <p:txBody>
          <a:bodyPr>
            <a:noAutofit/>
          </a:bodyPr>
          <a:lstStyle/>
          <a:p>
            <a:pPr marL="341313" lvl="0" indent="-341313" defTabSz="914400" fontAlgn="base">
              <a:spcBef>
                <a:spcPts val="900"/>
              </a:spcBef>
              <a:spcAft>
                <a:spcPct val="0"/>
              </a:spcAft>
              <a:defRPr/>
            </a:pPr>
            <a:r>
              <a:rPr lang="en-US" sz="3200" b="1" dirty="0"/>
              <a:t>Berkeley Accelerator Controls and Instrumentation (BACI) Center for the </a:t>
            </a:r>
            <a:r>
              <a:rPr lang="en-US" sz="3200" b="1" dirty="0">
                <a:solidFill>
                  <a:prstClr val="white"/>
                </a:solidFill>
                <a:latin typeface="Franklin Gothic Medium" panose="020B0603020102020204" pitchFamily="34" charset="0"/>
                <a:ea typeface="ＭＳ Ｐゴシック" charset="0"/>
                <a:cs typeface="ＭＳ Ｐゴシック" charset="0"/>
              </a:rPr>
              <a:t>Electron-Ion Collider </a:t>
            </a:r>
          </a:p>
          <a:p>
            <a:pPr marL="341313" lvl="0" indent="-341313" defTabSz="914400" fontAlgn="base">
              <a:spcBef>
                <a:spcPts val="900"/>
              </a:spcBef>
              <a:spcAft>
                <a:spcPct val="0"/>
              </a:spcAft>
              <a:defRPr/>
            </a:pPr>
            <a:r>
              <a:rPr lang="en-US" sz="1050" b="1" dirty="0">
                <a:solidFill>
                  <a:prstClr val="white"/>
                </a:solidFill>
                <a:latin typeface="Franklin Gothic Medium" panose="020B0603020102020204" pitchFamily="34" charset="0"/>
                <a:ea typeface="ＭＳ Ｐゴシック" charset="0"/>
                <a:cs typeface="ＭＳ Ｐゴシック" charset="0"/>
              </a:rPr>
              <a:t> </a:t>
            </a:r>
          </a:p>
          <a:p>
            <a:pPr marL="341313" lvl="0" indent="-341313" defTabSz="914400" fontAlgn="base">
              <a:spcBef>
                <a:spcPts val="900"/>
              </a:spcBef>
              <a:spcAft>
                <a:spcPct val="0"/>
              </a:spcAft>
              <a:defRPr/>
            </a:pPr>
            <a:r>
              <a:rPr lang="en-US" sz="3200" b="1" dirty="0">
                <a:solidFill>
                  <a:prstClr val="white"/>
                </a:solidFill>
                <a:latin typeface="Franklin Gothic Medium" panose="020B0603020102020204" pitchFamily="34" charset="0"/>
                <a:ea typeface="ＭＳ Ｐゴシック" charset="0"/>
                <a:cs typeface="ＭＳ Ｐゴシック" charset="0"/>
              </a:rPr>
              <a:t>Derun Li</a:t>
            </a:r>
          </a:p>
        </p:txBody>
      </p:sp>
    </p:spTree>
    <p:extLst>
      <p:ext uri="{BB962C8B-B14F-4D97-AF65-F5344CB8AC3E}">
        <p14:creationId xmlns:p14="http://schemas.microsoft.com/office/powerpoint/2010/main" val="24126933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9520E7-DE62-3848-9A94-B38FDA0B31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R&amp;D relevant to EIC, and potential </a:t>
            </a:r>
            <a:br>
              <a:rPr lang="en-US" dirty="0"/>
            </a:br>
            <a:r>
              <a:rPr lang="en-US" dirty="0"/>
              <a:t>collaboration opportunities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7F12ED-1174-1F49-BFB5-0BAAADB1E7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7506" y="1208317"/>
            <a:ext cx="8728364" cy="4883727"/>
          </a:xfrm>
        </p:spPr>
        <p:txBody>
          <a:bodyPr>
            <a:normAutofit/>
          </a:bodyPr>
          <a:lstStyle/>
          <a:p>
            <a:r>
              <a:rPr lang="en-US" dirty="0">
                <a:latin typeface="+mn-lt"/>
              </a:rPr>
              <a:t>Front-end system, ion sources and RFQ</a:t>
            </a:r>
          </a:p>
          <a:p>
            <a:pPr lvl="1"/>
            <a:r>
              <a:rPr lang="en-US" dirty="0">
                <a:solidFill>
                  <a:schemeClr val="tx1"/>
                </a:solidFill>
                <a:latin typeface="+mn-lt"/>
              </a:rPr>
              <a:t>Five pulsed RFQs and one CW RFQ for PIP-II</a:t>
            </a:r>
          </a:p>
          <a:p>
            <a:r>
              <a:rPr lang="en-US" dirty="0">
                <a:latin typeface="+mn-lt"/>
              </a:rPr>
              <a:t>Advanced RF structure design and impedance</a:t>
            </a:r>
          </a:p>
          <a:p>
            <a:pPr lvl="1"/>
            <a:r>
              <a:rPr lang="en-US" dirty="0">
                <a:latin typeface="+mn-lt"/>
              </a:rPr>
              <a:t>Development of advanced MOGA RF design (2D) and application to the spare RF gun design of LCLS-II injector and HHC design for the ALS-U</a:t>
            </a:r>
          </a:p>
          <a:p>
            <a:pPr lvl="1"/>
            <a:r>
              <a:rPr lang="en-US" dirty="0">
                <a:latin typeface="+mn-lt"/>
              </a:rPr>
              <a:t>ALS-U stripline kicker design  </a:t>
            </a:r>
          </a:p>
          <a:p>
            <a:pPr lvl="1"/>
            <a:r>
              <a:rPr lang="en-US" dirty="0">
                <a:latin typeface="+mn-lt"/>
              </a:rPr>
              <a:t>High brightness electron source APEX2 (2-cell) gun design for LCLS-II HE</a:t>
            </a:r>
          </a:p>
          <a:p>
            <a:pPr lvl="1"/>
            <a:r>
              <a:rPr lang="en-US" dirty="0">
                <a:latin typeface="+mn-lt"/>
              </a:rPr>
              <a:t>Broad-band impedance studies of ALS-U.</a:t>
            </a:r>
          </a:p>
          <a:p>
            <a:r>
              <a:rPr lang="en-US" dirty="0">
                <a:latin typeface="+mn-lt"/>
              </a:rPr>
              <a:t>Testbeds for development of high precision FPGA-based RF controls systems, diagnostics and ML (machine learning) </a:t>
            </a:r>
          </a:p>
          <a:p>
            <a:pPr lvl="1"/>
            <a:r>
              <a:rPr lang="en-US" dirty="0">
                <a:latin typeface="+mn-lt"/>
              </a:rPr>
              <a:t>HiRES UED &amp; cathode studies;</a:t>
            </a:r>
          </a:p>
          <a:p>
            <a:pPr lvl="1"/>
            <a:r>
              <a:rPr lang="en-US" dirty="0">
                <a:latin typeface="+mn-lt"/>
              </a:rPr>
              <a:t>High average power laser system.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953F83-CEDE-AE4A-A2C3-A1B969F27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0E43B-7F43-FA45-AAB7-E054FD6CC4E3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71937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 have designed &amp; built six RFQs, they all work !  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8141" y="3887778"/>
            <a:ext cx="2838307" cy="2103120"/>
          </a:xfrm>
          <a:prstGeom prst="rect">
            <a:avLst/>
          </a:prstGeom>
          <a:noFill/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386" y="3874130"/>
            <a:ext cx="2888182" cy="2103120"/>
          </a:xfrm>
          <a:prstGeom prst="rect">
            <a:avLst/>
          </a:prstGeom>
          <a:noFill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17525" y="1048812"/>
            <a:ext cx="2103120" cy="2512015"/>
          </a:xfrm>
          <a:prstGeom prst="rect">
            <a:avLst/>
          </a:prstGeom>
          <a:noFill/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07525" y="1364675"/>
            <a:ext cx="3721294" cy="2194560"/>
          </a:xfrm>
          <a:prstGeom prst="rect">
            <a:avLst/>
          </a:prstGeom>
          <a:noFill/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9125" y="1364675"/>
            <a:ext cx="2286000" cy="2194560"/>
          </a:xfrm>
          <a:prstGeom prst="rect">
            <a:avLst/>
          </a:prstGeom>
          <a:noFill/>
        </p:spPr>
      </p:pic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597725" y="3615812"/>
            <a:ext cx="1230850" cy="200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93000"/>
              </a:lnSpc>
              <a:buClr>
                <a:srgbClr val="000000"/>
              </a:buClr>
              <a:buSzPct val="100000"/>
              <a:buFont typeface="Times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zh-CN" sz="1400" b="1" dirty="0">
                <a:solidFill>
                  <a:srgbClr val="0070C0"/>
                </a:solidFill>
                <a:ea typeface="宋体" charset="-122"/>
              </a:rPr>
              <a:t>RFQ1 - </a:t>
            </a:r>
            <a:r>
              <a:rPr lang="en-GB" altLang="zh-CN" sz="1400" b="1" dirty="0" err="1">
                <a:solidFill>
                  <a:srgbClr val="0070C0"/>
                </a:solidFill>
                <a:ea typeface="宋体" charset="-122"/>
              </a:rPr>
              <a:t>Bevatron</a:t>
            </a:r>
            <a:endParaRPr lang="en-GB" altLang="zh-CN" sz="1400" b="1" dirty="0">
              <a:solidFill>
                <a:srgbClr val="0070C0"/>
              </a:solidFill>
              <a:ea typeface="宋体" charset="-122"/>
            </a:endParaRPr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6886769" y="3616651"/>
            <a:ext cx="1589089" cy="200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93000"/>
              </a:lnSpc>
              <a:buClr>
                <a:srgbClr val="000000"/>
              </a:buClr>
              <a:buSzPct val="100000"/>
              <a:buFont typeface="Times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zh-CN" sz="1400" b="1" dirty="0">
                <a:solidFill>
                  <a:srgbClr val="0070C0"/>
                </a:solidFill>
                <a:ea typeface="宋体" charset="-122"/>
              </a:rPr>
              <a:t>RFQ3 – BNL Injector </a:t>
            </a: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3937679" y="3611229"/>
            <a:ext cx="1093248" cy="200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93000"/>
              </a:lnSpc>
              <a:buClr>
                <a:srgbClr val="000000"/>
              </a:buClr>
              <a:buSzPct val="100000"/>
              <a:buFont typeface="Times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zh-CN" sz="1400" b="1" dirty="0">
                <a:solidFill>
                  <a:srgbClr val="0070C0"/>
                </a:solidFill>
                <a:ea typeface="宋体" charset="-122"/>
              </a:rPr>
              <a:t>RFQ2 – CERN </a:t>
            </a:r>
          </a:p>
        </p:txBody>
      </p:sp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664490" y="6022628"/>
            <a:ext cx="1558760" cy="200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buFont typeface="Times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zh-CN" sz="1400" b="1" dirty="0">
                <a:solidFill>
                  <a:srgbClr val="0070C0"/>
                </a:solidFill>
                <a:ea typeface="宋体" charset="-122"/>
              </a:rPr>
              <a:t>RFQ4 – LBNL Proton</a:t>
            </a:r>
          </a:p>
        </p:txBody>
      </p:sp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3827128" y="6011981"/>
            <a:ext cx="880049" cy="200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93000"/>
              </a:lnSpc>
              <a:buClr>
                <a:srgbClr val="000000"/>
              </a:buClr>
              <a:buSzPct val="100000"/>
              <a:buFont typeface="Times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zh-CN" sz="1400" b="1" dirty="0">
                <a:solidFill>
                  <a:srgbClr val="0070C0"/>
                </a:solidFill>
                <a:ea typeface="宋体" charset="-122"/>
              </a:rPr>
              <a:t>RFQ5 - SNS</a:t>
            </a:r>
          </a:p>
        </p:txBody>
      </p:sp>
      <p:sp>
        <p:nvSpPr>
          <p:cNvPr id="21" name="Rectangle 2"/>
          <p:cNvSpPr txBox="1">
            <a:spLocks noChangeArrowheads="1"/>
          </p:cNvSpPr>
          <p:nvPr/>
        </p:nvSpPr>
        <p:spPr bwMode="auto">
          <a:xfrm>
            <a:off x="109703" y="847953"/>
            <a:ext cx="8686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6" tIns="45709" rIns="91416" bIns="45709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0" cap="none" spc="0" normalizeH="0" baseline="0" noProof="0" dirty="0">
                <a:ln>
                  <a:noFill/>
                </a:ln>
                <a:uLnTx/>
                <a:uFillTx/>
                <a:ea typeface="宋体" charset="-122"/>
                <a:cs typeface="Tahoma" pitchFamily="34" charset="0"/>
              </a:rPr>
              <a:t>LBNL has designed and built </a:t>
            </a:r>
            <a:r>
              <a:rPr lang="en-US" altLang="zh-CN" sz="2000" b="1" kern="0" dirty="0">
                <a:ea typeface="宋体" charset="-122"/>
                <a:cs typeface="Tahoma" pitchFamily="34" charset="0"/>
              </a:rPr>
              <a:t>six</a:t>
            </a:r>
            <a:r>
              <a:rPr kumimoji="0" lang="en-US" altLang="zh-CN" sz="2000" b="1" i="0" u="none" strike="noStrike" kern="0" cap="none" spc="0" normalizeH="0" baseline="0" noProof="0" dirty="0">
                <a:ln>
                  <a:noFill/>
                </a:ln>
                <a:uLnTx/>
                <a:uFillTx/>
                <a:ea typeface="宋体" charset="-122"/>
                <a:cs typeface="Tahoma" pitchFamily="34" charset="0"/>
              </a:rPr>
              <a:t> RFQs </a:t>
            </a:r>
          </a:p>
        </p:txBody>
      </p:sp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07544" y="3887778"/>
            <a:ext cx="3282122" cy="2103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Text Box 12"/>
          <p:cNvSpPr txBox="1">
            <a:spLocks noChangeArrowheads="1"/>
          </p:cNvSpPr>
          <p:nvPr/>
        </p:nvSpPr>
        <p:spPr bwMode="auto">
          <a:xfrm>
            <a:off x="6408352" y="6019072"/>
            <a:ext cx="2290692" cy="200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93000"/>
              </a:lnSpc>
              <a:buClr>
                <a:srgbClr val="000000"/>
              </a:buClr>
              <a:buSzPct val="100000"/>
              <a:buFont typeface="Times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zh-CN" sz="1400" b="1" dirty="0">
                <a:solidFill>
                  <a:srgbClr val="C00000"/>
                </a:solidFill>
                <a:ea typeface="宋体" charset="-122"/>
              </a:rPr>
              <a:t>RFQ6  (CW) – FNAL PIP-II RFQ </a:t>
            </a:r>
          </a:p>
        </p:txBody>
      </p:sp>
    </p:spTree>
    <p:extLst>
      <p:ext uri="{BB962C8B-B14F-4D97-AF65-F5344CB8AC3E}">
        <p14:creationId xmlns:p14="http://schemas.microsoft.com/office/powerpoint/2010/main" val="18463465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>
            <a:normAutofit/>
          </a:bodyPr>
          <a:lstStyle/>
          <a:p>
            <a:r>
              <a:rPr lang="en-US" b="1" dirty="0">
                <a:cs typeface="Arial"/>
              </a:rPr>
              <a:t>Development of RF MOGA design technique (supported also by Berkeley Lab’s LDRD) for cavity geometry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31495" y="1094125"/>
            <a:ext cx="8796758" cy="2591450"/>
          </a:xfrm>
        </p:spPr>
        <p:txBody>
          <a:bodyPr>
            <a:normAutofit/>
          </a:bodyPr>
          <a:lstStyle/>
          <a:p>
            <a:pPr>
              <a:spcBef>
                <a:spcPts val="900"/>
              </a:spcBef>
            </a:pPr>
            <a:r>
              <a:rPr lang="en-US" sz="1800" b="1" dirty="0">
                <a:solidFill>
                  <a:schemeClr val="accent1">
                    <a:lumMod val="50000"/>
                  </a:schemeClr>
                </a:solidFill>
                <a:latin typeface="+mn-lt"/>
                <a:cs typeface="Arial"/>
              </a:rPr>
              <a:t>Multi-Objective Genetic Algorithm (MOGA) for the cavity geometry design:</a:t>
            </a:r>
          </a:p>
          <a:p>
            <a:pPr lvl="1">
              <a:spcBef>
                <a:spcPts val="900"/>
              </a:spcBef>
            </a:pPr>
            <a:r>
              <a:rPr lang="en-US" sz="1600" dirty="0">
                <a:solidFill>
                  <a:schemeClr val="tx1"/>
                </a:solidFill>
                <a:latin typeface="+mn-lt"/>
                <a:cs typeface="Arial"/>
              </a:rPr>
              <a:t>Parameterize cavity geometry description and solve the cavity RF field by SUPERFISH.</a:t>
            </a:r>
          </a:p>
          <a:p>
            <a:pPr lvl="1">
              <a:spcBef>
                <a:spcPts val="900"/>
              </a:spcBef>
            </a:pPr>
            <a:r>
              <a:rPr lang="en-US" sz="1600" dirty="0">
                <a:solidFill>
                  <a:schemeClr val="tx1"/>
                </a:solidFill>
                <a:latin typeface="+mn-lt"/>
                <a:cs typeface="Arial"/>
              </a:rPr>
              <a:t>Optimize the cavity geometry by Non-dominant Sorting Genetic Algorithm II (NSGA-II).</a:t>
            </a:r>
          </a:p>
          <a:p>
            <a:pPr lvl="1">
              <a:spcBef>
                <a:spcPts val="900"/>
              </a:spcBef>
            </a:pPr>
            <a:r>
              <a:rPr lang="en-US" sz="1600" dirty="0">
                <a:solidFill>
                  <a:schemeClr val="tx1"/>
                </a:solidFill>
                <a:latin typeface="+mn-lt"/>
                <a:cs typeface="Arial"/>
              </a:rPr>
              <a:t>Implement parallel computing through Message Passage Interface (MPI).  </a:t>
            </a:r>
          </a:p>
          <a:p>
            <a:pPr>
              <a:spcBef>
                <a:spcPts val="900"/>
              </a:spcBef>
            </a:pPr>
            <a:r>
              <a:rPr lang="en-US" sz="1800" b="1" dirty="0">
                <a:solidFill>
                  <a:schemeClr val="accent1">
                    <a:lumMod val="50000"/>
                  </a:schemeClr>
                </a:solidFill>
                <a:latin typeface="+mn-lt"/>
                <a:cs typeface="Arial"/>
              </a:rPr>
              <a:t>APEX2 cavities are described by 21 geometric parameters. 2D SUPERFISH models consist of straight lines, circular arcs and elliptical arcs. A flexible geometry description is one key to achieve a good cavity design. </a:t>
            </a:r>
          </a:p>
        </p:txBody>
      </p:sp>
      <p:sp>
        <p:nvSpPr>
          <p:cNvPr id="4" name="Slide Number Placeholder 2"/>
          <p:cNvSpPr txBox="1">
            <a:spLocks/>
          </p:cNvSpPr>
          <p:nvPr/>
        </p:nvSpPr>
        <p:spPr>
          <a:xfrm>
            <a:off x="8610600" y="6324600"/>
            <a:ext cx="685800" cy="304800"/>
          </a:xfrm>
          <a:prstGeom prst="rect">
            <a:avLst/>
          </a:prstGeom>
        </p:spPr>
        <p:txBody>
          <a:bodyPr/>
          <a:lstStyle>
            <a:defPPr>
              <a:defRPr lang="en-GB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bg1"/>
                </a:solidFill>
                <a:latin typeface="Franklin Gothic Book" charset="0"/>
                <a:ea typeface="+mn-ea"/>
                <a:cs typeface="+mn-cs"/>
              </a:defRPr>
            </a:lvl1pPr>
            <a:lvl2pPr marL="742950" indent="-285750"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bg1"/>
                </a:solidFill>
                <a:latin typeface="Franklin Gothic Book" charset="0"/>
                <a:ea typeface="+mn-ea"/>
                <a:cs typeface="+mn-cs"/>
              </a:defRPr>
            </a:lvl2pPr>
            <a:lvl3pPr marL="1143000" indent="-228600"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bg1"/>
                </a:solidFill>
                <a:latin typeface="Franklin Gothic Book" charset="0"/>
                <a:ea typeface="+mn-ea"/>
                <a:cs typeface="+mn-cs"/>
              </a:defRPr>
            </a:lvl3pPr>
            <a:lvl4pPr marL="1600200" indent="-228600"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bg1"/>
                </a:solidFill>
                <a:latin typeface="Franklin Gothic Book" charset="0"/>
                <a:ea typeface="+mn-ea"/>
                <a:cs typeface="+mn-cs"/>
              </a:defRPr>
            </a:lvl4pPr>
            <a:lvl5pPr marL="2057400" indent="-228600"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bg1"/>
                </a:solidFill>
                <a:latin typeface="Franklin Gothic Book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bg1"/>
                </a:solidFill>
                <a:latin typeface="Franklin Gothic Book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bg1"/>
                </a:solidFill>
                <a:latin typeface="Franklin Gothic Book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bg1"/>
                </a:solidFill>
                <a:latin typeface="Franklin Gothic Book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bg1"/>
                </a:solidFill>
                <a:latin typeface="Franklin Gothic Book" charset="0"/>
                <a:ea typeface="+mn-ea"/>
                <a:cs typeface="+mn-cs"/>
              </a:defRPr>
            </a:lvl9pPr>
          </a:lstStyle>
          <a:p>
            <a:pPr defTabSz="914400" eaLnBrk="0" hangingPunct="0">
              <a:buClrTx/>
              <a:buSzTx/>
              <a:buFontTx/>
              <a:buNone/>
              <a:defRPr/>
            </a:pPr>
            <a:fld id="{3C155119-D6E5-4448-A8EA-57000BD18970}" type="slidenum">
              <a:rPr lang="en-US" sz="1200">
                <a:latin typeface="Arial" charset="0"/>
                <a:ea typeface="ＭＳ Ｐゴシック" charset="0"/>
                <a:cs typeface="ＭＳ Ｐゴシック" charset="0"/>
                <a:sym typeface="Arial" charset="0"/>
              </a:rPr>
              <a:pPr defTabSz="914400" eaLnBrk="0" hangingPunct="0">
                <a:buClrTx/>
                <a:buSzTx/>
                <a:buFontTx/>
                <a:buNone/>
                <a:defRPr/>
              </a:pPr>
              <a:t>12</a:t>
            </a:fld>
            <a:endParaRPr lang="en-US" sz="1200" dirty="0">
              <a:latin typeface="Arial" charset="0"/>
              <a:ea typeface="ＭＳ Ｐゴシック" charset="0"/>
              <a:cs typeface="ＭＳ Ｐゴシック" charset="0"/>
              <a:sym typeface="Arial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C54B114-FFC2-489F-A158-616215BA5F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99464" y="4057962"/>
            <a:ext cx="2470972" cy="2047495"/>
          </a:xfrm>
          <a:prstGeom prst="rect">
            <a:avLst/>
          </a:prstGeom>
        </p:spPr>
      </p:pic>
      <p:graphicFrame>
        <p:nvGraphicFramePr>
          <p:cNvPr id="15" name="Chart 14">
            <a:extLst>
              <a:ext uri="{FF2B5EF4-FFF2-40B4-BE49-F238E27FC236}">
                <a16:creationId xmlns:a16="http://schemas.microsoft.com/office/drawing/2014/main" id="{9BFD6ADD-5C6D-4F6F-92B3-9E2EFE40D21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42476564"/>
              </p:ext>
            </p:extLst>
          </p:nvPr>
        </p:nvGraphicFramePr>
        <p:xfrm>
          <a:off x="29900" y="3596675"/>
          <a:ext cx="3810000" cy="25140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8" name="TextBox 37">
            <a:extLst>
              <a:ext uri="{FF2B5EF4-FFF2-40B4-BE49-F238E27FC236}">
                <a16:creationId xmlns:a16="http://schemas.microsoft.com/office/drawing/2014/main" id="{4B72D422-80A1-4BD6-AFF5-C19808C8A59F}"/>
              </a:ext>
            </a:extLst>
          </p:cNvPr>
          <p:cNvSpPr txBox="1"/>
          <p:nvPr/>
        </p:nvSpPr>
        <p:spPr>
          <a:xfrm>
            <a:off x="6301450" y="3742410"/>
            <a:ext cx="2971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C00000"/>
                </a:solidFill>
              </a:rPr>
              <a:t>Major geometric parameters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02FCD82-95F6-46D0-8783-215F5BC675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54363" y="3748600"/>
            <a:ext cx="2835274" cy="230822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973A547-CB9C-3940-9509-5D93F787F395}"/>
              </a:ext>
            </a:extLst>
          </p:cNvPr>
          <p:cNvSpPr txBox="1"/>
          <p:nvPr/>
        </p:nvSpPr>
        <p:spPr>
          <a:xfrm>
            <a:off x="6636573" y="3287316"/>
            <a:ext cx="2391680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B050"/>
                </a:solidFill>
              </a:rPr>
              <a:t>Courtesy of Dr. Dan Wang</a:t>
            </a:r>
          </a:p>
        </p:txBody>
      </p:sp>
    </p:spTree>
    <p:extLst>
      <p:ext uri="{BB962C8B-B14F-4D97-AF65-F5344CB8AC3E}">
        <p14:creationId xmlns:p14="http://schemas.microsoft.com/office/powerpoint/2010/main" val="38220152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</p:spPr>
        <p:txBody>
          <a:bodyPr>
            <a:normAutofit/>
          </a:bodyPr>
          <a:lstStyle/>
          <a:p>
            <a:r>
              <a:rPr lang="en-US" sz="3200" b="1" dirty="0">
                <a:latin typeface="+mn-lt"/>
                <a:cs typeface="Arial"/>
              </a:rPr>
              <a:t>Cavity geometry design with MOGA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01600" y="1093818"/>
            <a:ext cx="8864600" cy="1365824"/>
          </a:xfrm>
        </p:spPr>
        <p:txBody>
          <a:bodyPr>
            <a:normAutofit lnSpcReduction="10000"/>
          </a:bodyPr>
          <a:lstStyle/>
          <a:p>
            <a:pPr>
              <a:lnSpc>
                <a:spcPct val="110000"/>
              </a:lnSpc>
            </a:pPr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+mn-lt"/>
                <a:cs typeface="Arial"/>
              </a:rPr>
              <a:t>Cavities design goals and requirements are defined as “objectives” and “constraints” in NSGA-II to steer the direction of “evolution” in GA. Most of the optimizations were carried out with 720 populations. Good convergence were achieved after 200 generations.   </a:t>
            </a:r>
          </a:p>
        </p:txBody>
      </p:sp>
      <p:sp>
        <p:nvSpPr>
          <p:cNvPr id="4" name="Slide Number Placeholder 2"/>
          <p:cNvSpPr txBox="1">
            <a:spLocks/>
          </p:cNvSpPr>
          <p:nvPr/>
        </p:nvSpPr>
        <p:spPr>
          <a:xfrm>
            <a:off x="8610600" y="6324600"/>
            <a:ext cx="685800" cy="304800"/>
          </a:xfrm>
          <a:prstGeom prst="rect">
            <a:avLst/>
          </a:prstGeom>
        </p:spPr>
        <p:txBody>
          <a:bodyPr/>
          <a:lstStyle>
            <a:defPPr>
              <a:defRPr lang="en-GB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bg1"/>
                </a:solidFill>
                <a:latin typeface="Franklin Gothic Book" charset="0"/>
                <a:ea typeface="+mn-ea"/>
                <a:cs typeface="+mn-cs"/>
              </a:defRPr>
            </a:lvl1pPr>
            <a:lvl2pPr marL="742950" indent="-285750"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bg1"/>
                </a:solidFill>
                <a:latin typeface="Franklin Gothic Book" charset="0"/>
                <a:ea typeface="+mn-ea"/>
                <a:cs typeface="+mn-cs"/>
              </a:defRPr>
            </a:lvl2pPr>
            <a:lvl3pPr marL="1143000" indent="-228600"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bg1"/>
                </a:solidFill>
                <a:latin typeface="Franklin Gothic Book" charset="0"/>
                <a:ea typeface="+mn-ea"/>
                <a:cs typeface="+mn-cs"/>
              </a:defRPr>
            </a:lvl3pPr>
            <a:lvl4pPr marL="1600200" indent="-228600"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bg1"/>
                </a:solidFill>
                <a:latin typeface="Franklin Gothic Book" charset="0"/>
                <a:ea typeface="+mn-ea"/>
                <a:cs typeface="+mn-cs"/>
              </a:defRPr>
            </a:lvl4pPr>
            <a:lvl5pPr marL="2057400" indent="-228600" algn="l" defTabSz="457200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kern="1200">
                <a:solidFill>
                  <a:schemeClr val="bg1"/>
                </a:solidFill>
                <a:latin typeface="Franklin Gothic Book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bg1"/>
                </a:solidFill>
                <a:latin typeface="Franklin Gothic Book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bg1"/>
                </a:solidFill>
                <a:latin typeface="Franklin Gothic Book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bg1"/>
                </a:solidFill>
                <a:latin typeface="Franklin Gothic Book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bg1"/>
                </a:solidFill>
                <a:latin typeface="Franklin Gothic Book" charset="0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C155119-D6E5-4448-A8EA-57000BD18970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ＭＳ Ｐゴシック" charset="0"/>
                <a:sym typeface="Arial" charset="0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charset="0"/>
              <a:ea typeface="ＭＳ Ｐゴシック" charset="0"/>
              <a:cs typeface="ＭＳ Ｐゴシック" charset="0"/>
              <a:sym typeface="Arial" charset="0"/>
            </a:endParaRPr>
          </a:p>
        </p:txBody>
      </p:sp>
      <p:pic>
        <p:nvPicPr>
          <p:cNvPr id="76" name="Picture 75">
            <a:extLst>
              <a:ext uri="{FF2B5EF4-FFF2-40B4-BE49-F238E27FC236}">
                <a16:creationId xmlns:a16="http://schemas.microsoft.com/office/drawing/2014/main" id="{D0694932-2301-4FD9-9ADA-DACF1481B1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6900" y="2982775"/>
            <a:ext cx="5217199" cy="2873338"/>
          </a:xfrm>
          <a:prstGeom prst="rect">
            <a:avLst/>
          </a:prstGeom>
        </p:spPr>
      </p:pic>
      <p:sp>
        <p:nvSpPr>
          <p:cNvPr id="77" name="TextBox 76">
            <a:extLst>
              <a:ext uri="{FF2B5EF4-FFF2-40B4-BE49-F238E27FC236}">
                <a16:creationId xmlns:a16="http://schemas.microsoft.com/office/drawing/2014/main" id="{8BB0F672-98A4-402D-A5F3-6B05E8E34B27}"/>
              </a:ext>
            </a:extLst>
          </p:cNvPr>
          <p:cNvSpPr txBox="1"/>
          <p:nvPr/>
        </p:nvSpPr>
        <p:spPr>
          <a:xfrm>
            <a:off x="330200" y="2363256"/>
            <a:ext cx="861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  <a:defRPr/>
            </a:pPr>
            <a:r>
              <a:rPr kumimoji="0" lang="en-US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ea typeface="+mn-ea"/>
                <a:cs typeface="+mn-cs"/>
              </a:rPr>
              <a:t>An example of Pareto front evolution in MOGA </a:t>
            </a:r>
            <a:r>
              <a:rPr lang="en-US" dirty="0">
                <a:solidFill>
                  <a:srgbClr val="C00000"/>
                </a:solidFill>
              </a:rPr>
              <a:t>for APEX2 (upgraded version of APEX with 2-cell for higher energy and lower emittance) g</a:t>
            </a:r>
            <a:r>
              <a:rPr kumimoji="0" lang="en-US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ea typeface="+mn-ea"/>
                <a:cs typeface="+mn-cs"/>
              </a:rPr>
              <a:t>un cell design (2D SUPERFISH)</a:t>
            </a:r>
            <a:endParaRPr kumimoji="0" lang="en-US" sz="160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9C2328B-B1D0-BD41-850C-DBE1E8EB7DDD}"/>
              </a:ext>
            </a:extLst>
          </p:cNvPr>
          <p:cNvSpPr txBox="1"/>
          <p:nvPr/>
        </p:nvSpPr>
        <p:spPr>
          <a:xfrm>
            <a:off x="292100" y="5829300"/>
            <a:ext cx="86598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C00000"/>
                </a:solidFill>
              </a:rPr>
              <a:t>The technique can be applied to the design of any 2D cylindrical RF structures.</a:t>
            </a:r>
          </a:p>
        </p:txBody>
      </p:sp>
    </p:spTree>
    <p:extLst>
      <p:ext uri="{BB962C8B-B14F-4D97-AF65-F5344CB8AC3E}">
        <p14:creationId xmlns:p14="http://schemas.microsoft.com/office/powerpoint/2010/main" val="5712725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9317B9D6-DC8B-4C45-8FDD-DFE42D2D7B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1404" y="3926890"/>
            <a:ext cx="2643554" cy="2276733"/>
          </a:xfrm>
          <a:prstGeom prst="rect">
            <a:avLst/>
          </a:prstGeom>
        </p:spPr>
      </p:pic>
      <p:sp>
        <p:nvSpPr>
          <p:cNvPr id="361" name="Titl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Complete RF Design of APEX2, comparison with APEX </a:t>
            </a:r>
            <a:br>
              <a:rPr lang="en-US" dirty="0"/>
            </a:br>
            <a:r>
              <a:rPr lang="en-US" sz="2400" dirty="0">
                <a:solidFill>
                  <a:srgbClr val="FFFF00"/>
                </a:solidFill>
              </a:rPr>
              <a:t>(need 3D modeling to include vacuum slots, RF coupler, … )</a:t>
            </a:r>
            <a:endParaRPr dirty="0">
              <a:solidFill>
                <a:srgbClr val="FFFF00"/>
              </a:solidFill>
            </a:endParaRP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22FE922A-E1DB-4F4B-9209-760FE1E6CC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0021740"/>
              </p:ext>
            </p:extLst>
          </p:nvPr>
        </p:nvGraphicFramePr>
        <p:xfrm>
          <a:off x="4026078" y="2681449"/>
          <a:ext cx="4775199" cy="35221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01127">
                  <a:extLst>
                    <a:ext uri="{9D8B030D-6E8A-4147-A177-3AD203B41FA5}">
                      <a16:colId xmlns:a16="http://schemas.microsoft.com/office/drawing/2014/main" val="4050736789"/>
                    </a:ext>
                  </a:extLst>
                </a:gridCol>
                <a:gridCol w="962205">
                  <a:extLst>
                    <a:ext uri="{9D8B030D-6E8A-4147-A177-3AD203B41FA5}">
                      <a16:colId xmlns:a16="http://schemas.microsoft.com/office/drawing/2014/main" val="1454856959"/>
                    </a:ext>
                  </a:extLst>
                </a:gridCol>
                <a:gridCol w="948267">
                  <a:extLst>
                    <a:ext uri="{9D8B030D-6E8A-4147-A177-3AD203B41FA5}">
                      <a16:colId xmlns:a16="http://schemas.microsoft.com/office/drawing/2014/main" val="2645155182"/>
                    </a:ext>
                  </a:extLst>
                </a:gridCol>
                <a:gridCol w="863600">
                  <a:extLst>
                    <a:ext uri="{9D8B030D-6E8A-4147-A177-3AD203B41FA5}">
                      <a16:colId xmlns:a16="http://schemas.microsoft.com/office/drawing/2014/main" val="1221501967"/>
                    </a:ext>
                  </a:extLst>
                </a:gridCol>
              </a:tblGrid>
              <a:tr h="448348">
                <a:tc>
                  <a:txBody>
                    <a:bodyPr/>
                    <a:lstStyle/>
                    <a:p>
                      <a:pPr algn="l"/>
                      <a:r>
                        <a:rPr lang="en-US" sz="1400" dirty="0"/>
                        <a:t>Parameters</a:t>
                      </a: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Gun cell </a:t>
                      </a: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</a:t>
                      </a:r>
                      <a:r>
                        <a:rPr lang="en-US" sz="1400" baseline="30000" dirty="0"/>
                        <a:t>nd</a:t>
                      </a:r>
                      <a:r>
                        <a:rPr lang="en-US" sz="1400" dirty="0"/>
                        <a:t> cell</a:t>
                      </a: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APEX</a:t>
                      </a:r>
                    </a:p>
                  </a:txBody>
                  <a:tcP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5510831"/>
                  </a:ext>
                </a:extLst>
              </a:tr>
              <a:tr h="275187">
                <a:tc>
                  <a:txBody>
                    <a:bodyPr/>
                    <a:lstStyle/>
                    <a:p>
                      <a:pPr algn="l"/>
                      <a:r>
                        <a:rPr lang="en-US" sz="1200" dirty="0"/>
                        <a:t>Frequency (MHz)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162.5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162.5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C00000"/>
                          </a:solidFill>
                        </a:rPr>
                        <a:t>185.7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0335799"/>
                  </a:ext>
                </a:extLst>
              </a:tr>
              <a:tr h="275187">
                <a:tc>
                  <a:txBody>
                    <a:bodyPr/>
                    <a:lstStyle/>
                    <a:p>
                      <a:pPr algn="l"/>
                      <a:r>
                        <a:rPr lang="en-US" sz="1200" dirty="0"/>
                        <a:t>Cavity inner radius </a:t>
                      </a:r>
                      <a:r>
                        <a:rPr lang="en-US" sz="1200" i="1" dirty="0"/>
                        <a:t>R</a:t>
                      </a:r>
                      <a:r>
                        <a:rPr lang="en-US" sz="1200" dirty="0"/>
                        <a:t> (cm)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39.3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39.1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C00000"/>
                          </a:solidFill>
                        </a:rPr>
                        <a:t>36.0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6408041"/>
                  </a:ext>
                </a:extLst>
              </a:tr>
              <a:tr h="275187">
                <a:tc>
                  <a:txBody>
                    <a:bodyPr/>
                    <a:lstStyle/>
                    <a:p>
                      <a:pPr algn="l"/>
                      <a:r>
                        <a:rPr lang="en-US" sz="1200" dirty="0"/>
                        <a:t>Cavity length </a:t>
                      </a:r>
                      <a:r>
                        <a:rPr lang="en-US" sz="1200" i="1" dirty="0"/>
                        <a:t>L</a:t>
                      </a:r>
                      <a:r>
                        <a:rPr lang="en-US" sz="1200" dirty="0"/>
                        <a:t> (cm)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38.7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36.0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C00000"/>
                          </a:solidFill>
                        </a:rPr>
                        <a:t>35.0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3879536"/>
                  </a:ext>
                </a:extLst>
              </a:tr>
              <a:tr h="275187">
                <a:tc>
                  <a:txBody>
                    <a:bodyPr/>
                    <a:lstStyle/>
                    <a:p>
                      <a:pPr algn="l"/>
                      <a:r>
                        <a:rPr lang="en-US" sz="1200" dirty="0"/>
                        <a:t>Accelerating Gap (cm)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2.5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4.6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C00000"/>
                          </a:solidFill>
                        </a:rPr>
                        <a:t>4.0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288311"/>
                  </a:ext>
                </a:extLst>
              </a:tr>
              <a:tr h="275187">
                <a:tc>
                  <a:txBody>
                    <a:bodyPr/>
                    <a:lstStyle/>
                    <a:p>
                      <a:pPr algn="l"/>
                      <a:r>
                        <a:rPr lang="en-US" sz="1200" dirty="0"/>
                        <a:t>Beam Iris </a:t>
                      </a:r>
                      <a:r>
                        <a:rPr lang="en-US" sz="1200" i="1" dirty="0"/>
                        <a:t>r</a:t>
                      </a:r>
                      <a:r>
                        <a:rPr lang="en-US" sz="1200" dirty="0"/>
                        <a:t> (cm)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1.0 - 1.5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C00000"/>
                          </a:solidFill>
                        </a:rPr>
                        <a:t>1.5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6030854"/>
                  </a:ext>
                </a:extLst>
              </a:tr>
              <a:tr h="275187">
                <a:tc>
                  <a:txBody>
                    <a:bodyPr/>
                    <a:lstStyle/>
                    <a:p>
                      <a:pPr algn="l"/>
                      <a:r>
                        <a:rPr lang="en-US" sz="1200" dirty="0"/>
                        <a:t>Operation mode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CW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CW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C00000"/>
                          </a:solidFill>
                        </a:rPr>
                        <a:t>CW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4506716"/>
                  </a:ext>
                </a:extLst>
              </a:tr>
              <a:tr h="275187">
                <a:tc>
                  <a:txBody>
                    <a:bodyPr/>
                    <a:lstStyle/>
                    <a:p>
                      <a:pPr algn="l"/>
                      <a:r>
                        <a:rPr lang="en-US" sz="1200" dirty="0"/>
                        <a:t>Gradient at cathode (MV/m)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34 (</a:t>
                      </a:r>
                      <a:r>
                        <a:rPr lang="en-US" sz="12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30</a:t>
                      </a:r>
                      <a:r>
                        <a:rPr lang="en-US" sz="120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N/A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C00000"/>
                          </a:solidFill>
                        </a:rPr>
                        <a:t>19.5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6342312"/>
                  </a:ext>
                </a:extLst>
              </a:tr>
              <a:tr h="275187">
                <a:tc>
                  <a:txBody>
                    <a:bodyPr/>
                    <a:lstStyle/>
                    <a:p>
                      <a:pPr algn="l"/>
                      <a:r>
                        <a:rPr lang="en-US" sz="1200" dirty="0"/>
                        <a:t>Energy gain V (kV)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820 (</a:t>
                      </a:r>
                      <a:r>
                        <a:rPr lang="en-US" sz="12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724</a:t>
                      </a:r>
                      <a:r>
                        <a:rPr lang="en-US" sz="120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820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C00000"/>
                          </a:solidFill>
                        </a:rPr>
                        <a:t>750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998921"/>
                  </a:ext>
                </a:extLst>
              </a:tr>
              <a:tr h="275187">
                <a:tc>
                  <a:txBody>
                    <a:bodyPr/>
                    <a:lstStyle/>
                    <a:p>
                      <a:pPr algn="l"/>
                      <a:r>
                        <a:rPr lang="en-US" sz="1200" b="1" i="1" dirty="0" err="1"/>
                        <a:t>E</a:t>
                      </a:r>
                      <a:r>
                        <a:rPr lang="en-US" sz="1200" baseline="-25000" dirty="0" err="1"/>
                        <a:t>max</a:t>
                      </a:r>
                      <a:r>
                        <a:rPr lang="en-US" sz="1200" dirty="0"/>
                        <a:t> (MV/m)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37.0 (</a:t>
                      </a:r>
                      <a:r>
                        <a:rPr lang="en-US" sz="12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33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24.7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C00000"/>
                          </a:solidFill>
                        </a:rPr>
                        <a:t>24.0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9957916"/>
                  </a:ext>
                </a:extLst>
              </a:tr>
              <a:tr h="275187">
                <a:tc>
                  <a:txBody>
                    <a:bodyPr/>
                    <a:lstStyle/>
                    <a:p>
                      <a:pPr algn="l"/>
                      <a:r>
                        <a:rPr lang="en-US" sz="1200" dirty="0"/>
                        <a:t>Power (kW)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90.7 (</a:t>
                      </a:r>
                      <a:r>
                        <a:rPr lang="en-US" sz="12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70.6</a:t>
                      </a:r>
                      <a:r>
                        <a:rPr lang="en-US" sz="120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85.4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C00000"/>
                          </a:solidFill>
                        </a:rPr>
                        <a:t>88.5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6871391"/>
                  </a:ext>
                </a:extLst>
              </a:tr>
              <a:tr h="321956">
                <a:tc>
                  <a:txBody>
                    <a:bodyPr/>
                    <a:lstStyle/>
                    <a:p>
                      <a:pPr algn="l"/>
                      <a:r>
                        <a:rPr lang="en-US" sz="1200" dirty="0"/>
                        <a:t>Max. power density (w/cm</a:t>
                      </a:r>
                      <a:r>
                        <a:rPr lang="en-US" sz="1200" baseline="30000" dirty="0"/>
                        <a:t>2</a:t>
                      </a:r>
                      <a:r>
                        <a:rPr lang="en-US" sz="1200" baseline="0" dirty="0"/>
                        <a:t>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32.1 (</a:t>
                      </a:r>
                      <a:r>
                        <a:rPr lang="en-US" sz="12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25</a:t>
                      </a:r>
                      <a:r>
                        <a:rPr lang="en-US" sz="120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29.8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C00000"/>
                          </a:solidFill>
                        </a:rPr>
                        <a:t>22.8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3424035"/>
                  </a:ext>
                </a:extLst>
              </a:tr>
            </a:tbl>
          </a:graphicData>
        </a:graphic>
      </p:graphicFrame>
      <p:grpSp>
        <p:nvGrpSpPr>
          <p:cNvPr id="2" name="Group 1">
            <a:extLst>
              <a:ext uri="{FF2B5EF4-FFF2-40B4-BE49-F238E27FC236}">
                <a16:creationId xmlns:a16="http://schemas.microsoft.com/office/drawing/2014/main" id="{B951435C-A449-994E-88B2-5C09BC35FDF1}"/>
              </a:ext>
            </a:extLst>
          </p:cNvPr>
          <p:cNvGrpSpPr/>
          <p:nvPr/>
        </p:nvGrpSpPr>
        <p:grpSpPr>
          <a:xfrm>
            <a:off x="3894662" y="1229424"/>
            <a:ext cx="4841875" cy="1408176"/>
            <a:chOff x="304801" y="1235000"/>
            <a:chExt cx="4841875" cy="1408176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D5D537BC-1630-6A45-9152-0B82D2E181E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04801" y="1235000"/>
              <a:ext cx="2177711" cy="1403413"/>
            </a:xfrm>
            <a:prstGeom prst="rect">
              <a:avLst/>
            </a:prstGeom>
          </p:spPr>
        </p:pic>
        <p:pic>
          <p:nvPicPr>
            <p:cNvPr id="9" name="Picture 8" descr="A picture containing blue&#10;&#10;Description automatically generated">
              <a:extLst>
                <a:ext uri="{FF2B5EF4-FFF2-40B4-BE49-F238E27FC236}">
                  <a16:creationId xmlns:a16="http://schemas.microsoft.com/office/drawing/2014/main" id="{1F36DC48-6F26-E044-BA1B-A509F648FD8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650244" y="1320798"/>
              <a:ext cx="752737" cy="822960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E1115CC3-8110-984B-875C-00AB01F5B0D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942575" y="1235000"/>
              <a:ext cx="2204101" cy="1408176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39B1557C-B228-DE41-9A2B-AEB268A0C96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30833" t="5612" r="22500" b="9636"/>
            <a:stretch/>
          </p:blipFill>
          <p:spPr>
            <a:xfrm>
              <a:off x="4278413" y="1323850"/>
              <a:ext cx="801587" cy="819908"/>
            </a:xfrm>
            <a:prstGeom prst="rect">
              <a:avLst/>
            </a:prstGeom>
          </p:spPr>
        </p:pic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08187321-2AD3-5A46-9F6B-4B2AFF392FA3}"/>
              </a:ext>
            </a:extLst>
          </p:cNvPr>
          <p:cNvSpPr txBox="1"/>
          <p:nvPr/>
        </p:nvSpPr>
        <p:spPr>
          <a:xfrm>
            <a:off x="5845786" y="1166657"/>
            <a:ext cx="1423788" cy="261610"/>
          </a:xfrm>
          <a:prstGeom prst="rect">
            <a:avLst/>
          </a:prstGeom>
          <a:solidFill>
            <a:srgbClr val="FFFFFF"/>
          </a:solidFill>
          <a:ln w="63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Multipacting studies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320F139-7C7B-F84E-8B19-78F2C56E0609}"/>
              </a:ext>
            </a:extLst>
          </p:cNvPr>
          <p:cNvSpPr txBox="1"/>
          <p:nvPr/>
        </p:nvSpPr>
        <p:spPr>
          <a:xfrm>
            <a:off x="5359590" y="2101642"/>
            <a:ext cx="562655" cy="2641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5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Franklin Gothic Book"/>
              </a:rPr>
              <a:t>Gun cell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6BE52F5-0791-1946-8DC5-745CDA710164}"/>
              </a:ext>
            </a:extLst>
          </p:cNvPr>
          <p:cNvSpPr txBox="1"/>
          <p:nvPr/>
        </p:nvSpPr>
        <p:spPr>
          <a:xfrm>
            <a:off x="8019823" y="2103665"/>
            <a:ext cx="504946" cy="2641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050" dirty="0"/>
              <a:t>2</a:t>
            </a:r>
            <a:r>
              <a:rPr lang="en-US" sz="1050" baseline="30000" dirty="0"/>
              <a:t>nd</a:t>
            </a:r>
            <a:r>
              <a:rPr lang="en-US" sz="1050" dirty="0"/>
              <a:t> </a:t>
            </a:r>
            <a:r>
              <a:rPr kumimoji="0" lang="en-US" sz="105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Franklin Gothic Book"/>
              </a:rPr>
              <a:t>cell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0B4434D-63EE-B14D-AC5B-5EF66862C0A1}"/>
              </a:ext>
            </a:extLst>
          </p:cNvPr>
          <p:cNvSpPr txBox="1"/>
          <p:nvPr/>
        </p:nvSpPr>
        <p:spPr>
          <a:xfrm>
            <a:off x="142978" y="1098057"/>
            <a:ext cx="3935033" cy="143218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174625" marR="0" indent="-174625" algn="l" defTabSz="457200" rtl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Further optimized cell geometries (2D): e</a:t>
            </a:r>
            <a:r>
              <a:rPr kumimoji="0" lang="en-US" sz="16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Calibri" panose="020F0502020204030204" pitchFamily="34" charset="0"/>
                <a:cs typeface="Calibri" panose="020F0502020204030204" pitchFamily="34" charset="0"/>
                <a:sym typeface="Franklin Gothic Book"/>
              </a:rPr>
              <a:t>lliptical curves to further reduce peak surface field and peak power density;</a:t>
            </a:r>
          </a:p>
          <a:p>
            <a:pPr marL="174625" marR="0" indent="-174625" algn="l" defTabSz="457200" rtl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Iterations with beam dynamics and engineering designs;</a:t>
            </a:r>
            <a:endParaRPr kumimoji="0" lang="en-US" sz="1600" b="0" i="0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latin typeface="Calibri" panose="020F0502020204030204" pitchFamily="34" charset="0"/>
              <a:cs typeface="Calibri" panose="020F0502020204030204" pitchFamily="34" charset="0"/>
              <a:sym typeface="Franklin Gothic Book"/>
            </a:endParaRPr>
          </a:p>
          <a:p>
            <a:pPr marL="174625" marR="0" indent="-174625" algn="l" defTabSz="457200" rtl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Multipacting simulation studies</a:t>
            </a:r>
            <a:endParaRPr kumimoji="0" lang="en-US" sz="1600" b="0" i="0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latin typeface="Calibri" panose="020F0502020204030204" pitchFamily="34" charset="0"/>
              <a:cs typeface="Calibri" panose="020F0502020204030204" pitchFamily="34" charset="0"/>
              <a:sym typeface="Franklin Gothic Book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EFB980E-EAB2-F046-9FF5-3B439A8F82DC}"/>
              </a:ext>
            </a:extLst>
          </p:cNvPr>
          <p:cNvSpPr txBox="1"/>
          <p:nvPr/>
        </p:nvSpPr>
        <p:spPr>
          <a:xfrm>
            <a:off x="1041022" y="4144378"/>
            <a:ext cx="718145" cy="31803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FFFF00"/>
                </a:solidFill>
                <a:effectLst/>
                <a:uFillTx/>
                <a:latin typeface="+mn-lt"/>
                <a:ea typeface="+mn-ea"/>
                <a:cs typeface="+mn-cs"/>
                <a:sym typeface="Franklin Gothic Book"/>
              </a:rPr>
              <a:t>Gun cell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5B63D0E-BE2A-A74A-A38F-F917688CDCDA}"/>
              </a:ext>
            </a:extLst>
          </p:cNvPr>
          <p:cNvSpPr txBox="1"/>
          <p:nvPr/>
        </p:nvSpPr>
        <p:spPr>
          <a:xfrm>
            <a:off x="2252818" y="4144378"/>
            <a:ext cx="641201" cy="31803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rgbClr val="FFFF00"/>
                </a:solidFill>
              </a:rPr>
              <a:t>2</a:t>
            </a:r>
            <a:r>
              <a:rPr lang="en-US" sz="1400" baseline="30000" dirty="0">
                <a:solidFill>
                  <a:srgbClr val="FFFF00"/>
                </a:solidFill>
              </a:rPr>
              <a:t>nd</a:t>
            </a:r>
            <a:r>
              <a:rPr lang="en-US" sz="1400" dirty="0">
                <a:solidFill>
                  <a:srgbClr val="FFFF00"/>
                </a:solidFill>
              </a:rPr>
              <a:t> </a:t>
            </a: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FFFF00"/>
                </a:solidFill>
                <a:effectLst/>
                <a:uFillTx/>
                <a:latin typeface="+mn-lt"/>
                <a:ea typeface="+mn-ea"/>
                <a:cs typeface="+mn-cs"/>
                <a:sym typeface="Franklin Gothic Book"/>
              </a:rPr>
              <a:t>cell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4648070-A01C-D944-AEE2-33FD3615EFDC}"/>
              </a:ext>
            </a:extLst>
          </p:cNvPr>
          <p:cNvGrpSpPr/>
          <p:nvPr/>
        </p:nvGrpSpPr>
        <p:grpSpPr>
          <a:xfrm>
            <a:off x="629780" y="2504116"/>
            <a:ext cx="2772289" cy="1345495"/>
            <a:chOff x="599433" y="2393790"/>
            <a:chExt cx="2772289" cy="1345495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D3C12BA0-ECD3-4C42-AAC8-4D183D04CFB5}"/>
                </a:ext>
              </a:extLst>
            </p:cNvPr>
            <p:cNvGrpSpPr/>
            <p:nvPr/>
          </p:nvGrpSpPr>
          <p:grpSpPr>
            <a:xfrm>
              <a:off x="599433" y="2393790"/>
              <a:ext cx="2772289" cy="1345495"/>
              <a:chOff x="-17837" y="2571101"/>
              <a:chExt cx="2772289" cy="1345495"/>
            </a:xfrm>
          </p:grpSpPr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32FFA361-EFB4-4F4F-9831-5C610F8716F3}"/>
                  </a:ext>
                </a:extLst>
              </p:cNvPr>
              <p:cNvSpPr/>
              <p:nvPr/>
            </p:nvSpPr>
            <p:spPr>
              <a:xfrm>
                <a:off x="-17837" y="2571101"/>
                <a:ext cx="2772289" cy="1345495"/>
              </a:xfrm>
              <a:prstGeom prst="rect">
                <a:avLst/>
              </a:prstGeom>
              <a:solidFill>
                <a:srgbClr val="FFFFFF"/>
              </a:solidFill>
              <a:ln w="6350" cap="flat">
                <a:solidFill>
                  <a:srgbClr val="002060"/>
                </a:solidFill>
                <a:prstDash val="solid"/>
                <a:round/>
              </a:ln>
              <a:effectLst>
                <a:outerShdw blurRad="38100" dist="23000" dir="5400000" rotWithShape="0">
                  <a:srgbClr val="000000">
                    <a:alpha val="35000"/>
                  </a:srgbClr>
                </a:outerShdw>
              </a:effectLst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457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Franklin Gothic Book"/>
                </a:endParaRPr>
              </a:p>
            </p:txBody>
          </p:sp>
          <p:pic>
            <p:nvPicPr>
              <p:cNvPr id="23" name="Picture 22" descr="A close up of a map&#10;&#10;Description automatically generated">
                <a:extLst>
                  <a:ext uri="{FF2B5EF4-FFF2-40B4-BE49-F238E27FC236}">
                    <a16:creationId xmlns:a16="http://schemas.microsoft.com/office/drawing/2014/main" id="{3572775E-FB7B-E449-8EA1-755520419C3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316745" y="2628646"/>
                <a:ext cx="1437707" cy="1271016"/>
              </a:xfrm>
              <a:prstGeom prst="rect">
                <a:avLst/>
              </a:prstGeom>
            </p:spPr>
          </p:pic>
        </p:grpSp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4F408F0F-0245-2144-B337-95950784C1D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/>
            <a:srcRect r="24162"/>
            <a:stretch/>
          </p:blipFill>
          <p:spPr>
            <a:xfrm flipH="1">
              <a:off x="681819" y="2457412"/>
              <a:ext cx="1277596" cy="1271016"/>
            </a:xfrm>
            <a:prstGeom prst="rect">
              <a:avLst/>
            </a:prstGeom>
          </p:spPr>
        </p:pic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65B598F7-3B0B-8441-8B85-D946B28A3A74}"/>
              </a:ext>
            </a:extLst>
          </p:cNvPr>
          <p:cNvSpPr txBox="1"/>
          <p:nvPr/>
        </p:nvSpPr>
        <p:spPr>
          <a:xfrm>
            <a:off x="942355" y="5427736"/>
            <a:ext cx="512961" cy="37959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900" dirty="0">
                <a:solidFill>
                  <a:srgbClr val="FFFF00"/>
                </a:solidFill>
              </a:rPr>
              <a:t>Bucking</a:t>
            </a:r>
            <a:br>
              <a:rPr lang="en-US" sz="900" dirty="0">
                <a:solidFill>
                  <a:srgbClr val="FFFF00"/>
                </a:solidFill>
              </a:rPr>
            </a:br>
            <a:r>
              <a:rPr lang="en-US" sz="900" dirty="0">
                <a:solidFill>
                  <a:srgbClr val="FFFF00"/>
                </a:solidFill>
              </a:rPr>
              <a:t>solenoid</a:t>
            </a:r>
            <a:endParaRPr kumimoji="0" lang="en-US" sz="900" b="0" i="0" u="none" strike="noStrike" cap="none" spc="0" normalizeH="0" baseline="0" dirty="0">
              <a:ln>
                <a:noFill/>
              </a:ln>
              <a:solidFill>
                <a:srgbClr val="FFFF00"/>
              </a:solidFill>
              <a:effectLst/>
              <a:uFillTx/>
              <a:latin typeface="+mn-lt"/>
              <a:ea typeface="+mn-ea"/>
              <a:cs typeface="+mn-cs"/>
              <a:sym typeface="Franklin Gothic Book"/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6785EF52-6892-464F-AA94-CA9F36BF99D7}"/>
              </a:ext>
            </a:extLst>
          </p:cNvPr>
          <p:cNvCxnSpPr/>
          <p:nvPr/>
        </p:nvCxnSpPr>
        <p:spPr>
          <a:xfrm flipV="1">
            <a:off x="1198447" y="5209082"/>
            <a:ext cx="201647" cy="202367"/>
          </a:xfrm>
          <a:prstGeom prst="straightConnector1">
            <a:avLst/>
          </a:prstGeom>
          <a:noFill/>
          <a:ln w="12700" cap="flat">
            <a:solidFill>
              <a:srgbClr val="FFFF00"/>
            </a:solidFill>
            <a:prstDash val="solid"/>
            <a:round/>
            <a:tailEnd type="triangle"/>
          </a:ln>
          <a:effectLst>
            <a:outerShdw blurRad="38100" dist="19999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76E1BB5F-0251-8947-966C-C54806C1E4F0}"/>
              </a:ext>
            </a:extLst>
          </p:cNvPr>
          <p:cNvSpPr txBox="1"/>
          <p:nvPr/>
        </p:nvSpPr>
        <p:spPr>
          <a:xfrm>
            <a:off x="1737509" y="5496984"/>
            <a:ext cx="509755" cy="24109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900" b="0" i="0" u="none" strike="noStrike" cap="none" spc="0" normalizeH="0" baseline="0" dirty="0">
                <a:ln>
                  <a:noFill/>
                </a:ln>
                <a:solidFill>
                  <a:srgbClr val="FFFF00"/>
                </a:solidFill>
                <a:effectLst/>
                <a:uFillTx/>
                <a:latin typeface="+mn-lt"/>
                <a:ea typeface="+mn-ea"/>
                <a:cs typeface="+mn-cs"/>
                <a:sym typeface="Franklin Gothic Book"/>
              </a:rPr>
              <a:t>Cathode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E117897E-22DC-0247-91A7-86FABA7CB339}"/>
              </a:ext>
            </a:extLst>
          </p:cNvPr>
          <p:cNvCxnSpPr>
            <a:cxnSpLocks/>
          </p:cNvCxnSpPr>
          <p:nvPr/>
        </p:nvCxnSpPr>
        <p:spPr>
          <a:xfrm flipH="1" flipV="1">
            <a:off x="1759167" y="5065256"/>
            <a:ext cx="219834" cy="431729"/>
          </a:xfrm>
          <a:prstGeom prst="straightConnector1">
            <a:avLst/>
          </a:prstGeom>
          <a:noFill/>
          <a:ln w="12700" cap="flat">
            <a:solidFill>
              <a:srgbClr val="FFFF00"/>
            </a:solidFill>
            <a:prstDash val="solid"/>
            <a:round/>
            <a:tailEnd type="triangle"/>
          </a:ln>
          <a:effectLst>
            <a:outerShdw blurRad="38100" dist="19999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BD80ADFE-468E-3848-8931-D78BFB1CFD50}"/>
              </a:ext>
            </a:extLst>
          </p:cNvPr>
          <p:cNvSpPr txBox="1"/>
          <p:nvPr/>
        </p:nvSpPr>
        <p:spPr>
          <a:xfrm>
            <a:off x="2376957" y="5424911"/>
            <a:ext cx="702115" cy="37959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900" dirty="0">
                <a:solidFill>
                  <a:srgbClr val="FFFF00"/>
                </a:solidFill>
              </a:rPr>
              <a:t>Long narrow</a:t>
            </a:r>
            <a:br>
              <a:rPr lang="en-US" sz="900" dirty="0">
                <a:solidFill>
                  <a:srgbClr val="FFFF00"/>
                </a:solidFill>
              </a:rPr>
            </a:br>
            <a:r>
              <a:rPr lang="en-US" sz="900" dirty="0">
                <a:solidFill>
                  <a:srgbClr val="FFFF00"/>
                </a:solidFill>
              </a:rPr>
              <a:t>solenoid</a:t>
            </a:r>
            <a:endParaRPr kumimoji="0" lang="en-US" sz="900" b="0" i="0" u="none" strike="noStrike" cap="none" spc="0" normalizeH="0" baseline="0" dirty="0">
              <a:ln>
                <a:noFill/>
              </a:ln>
              <a:solidFill>
                <a:srgbClr val="FFFF00"/>
              </a:solidFill>
              <a:effectLst/>
              <a:uFillTx/>
              <a:latin typeface="+mn-lt"/>
              <a:ea typeface="+mn-ea"/>
              <a:cs typeface="+mn-cs"/>
              <a:sym typeface="Franklin Gothic Book"/>
            </a:endParaRP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1DDB4C3B-27C7-0844-9681-3522E12A501C}"/>
              </a:ext>
            </a:extLst>
          </p:cNvPr>
          <p:cNvCxnSpPr/>
          <p:nvPr/>
        </p:nvCxnSpPr>
        <p:spPr>
          <a:xfrm flipH="1" flipV="1">
            <a:off x="2672453" y="5209082"/>
            <a:ext cx="55561" cy="202367"/>
          </a:xfrm>
          <a:prstGeom prst="straightConnector1">
            <a:avLst/>
          </a:prstGeom>
          <a:noFill/>
          <a:ln w="12700" cap="flat">
            <a:solidFill>
              <a:srgbClr val="FFFF00"/>
            </a:solidFill>
            <a:prstDash val="solid"/>
            <a:round/>
            <a:tailEnd type="triangle"/>
          </a:ln>
          <a:effectLst>
            <a:outerShdw blurRad="38100" dist="19999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04225" y="6400414"/>
            <a:ext cx="182575" cy="27699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rPr sz="1200"/>
              <a:t>14</a:t>
            </a:fld>
            <a:endParaRPr sz="1200" dirty="0"/>
          </a:p>
        </p:txBody>
      </p:sp>
    </p:spTree>
    <p:extLst>
      <p:ext uri="{BB962C8B-B14F-4D97-AF65-F5344CB8AC3E}">
        <p14:creationId xmlns:p14="http://schemas.microsoft.com/office/powerpoint/2010/main" val="39859189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0965FF-C6D3-844B-82AE-1193745AF0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Mechanical design of APEX2 with all the features </a:t>
            </a:r>
            <a:br>
              <a:rPr lang="en-US" dirty="0"/>
            </a:br>
            <a:r>
              <a:rPr lang="en-US" dirty="0"/>
              <a:t>included and studied by FEA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6380AD-47AD-CA42-92E1-F67A42B5E5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0E43B-7F43-FA45-AAB7-E054FD6CC4E3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5" name="Content Placeholder 5">
            <a:extLst>
              <a:ext uri="{FF2B5EF4-FFF2-40B4-BE49-F238E27FC236}">
                <a16:creationId xmlns:a16="http://schemas.microsoft.com/office/drawing/2014/main" id="{7758B8A2-93F6-BF4E-94C4-A36F3F2FC13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114" r="21884"/>
          <a:stretch/>
        </p:blipFill>
        <p:spPr>
          <a:xfrm>
            <a:off x="1652951" y="1195518"/>
            <a:ext cx="5697416" cy="50229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2F0D852-AF7F-044E-9E82-1A2AF013B5EA}"/>
              </a:ext>
            </a:extLst>
          </p:cNvPr>
          <p:cNvSpPr txBox="1"/>
          <p:nvPr/>
        </p:nvSpPr>
        <p:spPr>
          <a:xfrm>
            <a:off x="457201" y="1803126"/>
            <a:ext cx="883255" cy="379591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Franklin Gothic Book"/>
              </a:rPr>
              <a:t> Tuners 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F1CF77F-FFAA-A746-BD49-832CF18774D2}"/>
              </a:ext>
            </a:extLst>
          </p:cNvPr>
          <p:cNvCxnSpPr>
            <a:cxnSpLocks/>
            <a:stCxn id="6" idx="2"/>
          </p:cNvCxnSpPr>
          <p:nvPr/>
        </p:nvCxnSpPr>
        <p:spPr>
          <a:xfrm>
            <a:off x="898829" y="2182717"/>
            <a:ext cx="1164434" cy="1076296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round/>
            <a:tailEnd type="arrow"/>
          </a:ln>
          <a:effectLst>
            <a:outerShdw blurRad="38100" dist="19999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9862B4A5-27F8-8641-838A-0350AAFB4830}"/>
              </a:ext>
            </a:extLst>
          </p:cNvPr>
          <p:cNvSpPr txBox="1"/>
          <p:nvPr/>
        </p:nvSpPr>
        <p:spPr>
          <a:xfrm>
            <a:off x="471867" y="1274883"/>
            <a:ext cx="3831177" cy="379591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/>
              <a:t>Vacuum ports and pumps (10 per cell)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Franklin Gothic Book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EAEA1B0-6D1A-0A44-A63E-ABC4C7757480}"/>
              </a:ext>
            </a:extLst>
          </p:cNvPr>
          <p:cNvCxnSpPr>
            <a:stCxn id="8" idx="2"/>
          </p:cNvCxnSpPr>
          <p:nvPr/>
        </p:nvCxnSpPr>
        <p:spPr>
          <a:xfrm>
            <a:off x="2387456" y="1654474"/>
            <a:ext cx="601929" cy="432234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round/>
            <a:tailEnd type="arrow"/>
          </a:ln>
          <a:effectLst>
            <a:outerShdw blurRad="38100" dist="19999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5BA6CB87-1079-4C47-BCB6-84305B2CA6A3}"/>
              </a:ext>
            </a:extLst>
          </p:cNvPr>
          <p:cNvSpPr txBox="1"/>
          <p:nvPr/>
        </p:nvSpPr>
        <p:spPr>
          <a:xfrm>
            <a:off x="6729047" y="5660019"/>
            <a:ext cx="2072683" cy="379591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/>
              <a:t> RF coupler port (x2)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Franklin Gothic Book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187057BD-8213-3648-ACFE-3E3FA27C9695}"/>
              </a:ext>
            </a:extLst>
          </p:cNvPr>
          <p:cNvCxnSpPr>
            <a:cxnSpLocks/>
            <a:stCxn id="10" idx="0"/>
          </p:cNvCxnSpPr>
          <p:nvPr/>
        </p:nvCxnSpPr>
        <p:spPr>
          <a:xfrm flipH="1" flipV="1">
            <a:off x="5978769" y="3997569"/>
            <a:ext cx="1786620" cy="1662450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round/>
            <a:tailEnd type="arrow"/>
          </a:ln>
          <a:effectLst>
            <a:outerShdw blurRad="38100" dist="19999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DE29F05F-44F6-994F-8B67-5509558FFC7C}"/>
              </a:ext>
            </a:extLst>
          </p:cNvPr>
          <p:cNvSpPr txBox="1"/>
          <p:nvPr/>
        </p:nvSpPr>
        <p:spPr>
          <a:xfrm>
            <a:off x="7463222" y="4911816"/>
            <a:ext cx="1338508" cy="379591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/>
              <a:t> 2 RF probes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Franklin Gothic Book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7D25A00-04AD-EA4F-A648-508707B12E4A}"/>
              </a:ext>
            </a:extLst>
          </p:cNvPr>
          <p:cNvSpPr txBox="1"/>
          <p:nvPr/>
        </p:nvSpPr>
        <p:spPr>
          <a:xfrm>
            <a:off x="7463222" y="3988775"/>
            <a:ext cx="1338508" cy="656590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/>
              <a:t> 2 vacuum </a:t>
            </a:r>
            <a:br>
              <a:rPr lang="en-US" dirty="0"/>
            </a:br>
            <a:r>
              <a:rPr lang="en-US" dirty="0" err="1"/>
              <a:t>mea</a:t>
            </a:r>
            <a:r>
              <a:rPr lang="en-US" dirty="0"/>
              <a:t>. </a:t>
            </a: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Franklin Gothic Book"/>
              </a:rPr>
              <a:t>ports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220B2BB-523C-0A4A-8B10-D0CB0C40A408}"/>
              </a:ext>
            </a:extLst>
          </p:cNvPr>
          <p:cNvCxnSpPr>
            <a:cxnSpLocks/>
            <a:stCxn id="13" idx="1"/>
          </p:cNvCxnSpPr>
          <p:nvPr/>
        </p:nvCxnSpPr>
        <p:spPr>
          <a:xfrm flipH="1" flipV="1">
            <a:off x="5756032" y="3722324"/>
            <a:ext cx="1707190" cy="594746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round/>
            <a:tailEnd type="arrow"/>
          </a:ln>
          <a:effectLst>
            <a:outerShdw blurRad="38100" dist="19999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1675C15C-3E59-7C42-98AB-4B3ECE7BF04D}"/>
              </a:ext>
            </a:extLst>
          </p:cNvPr>
          <p:cNvSpPr txBox="1"/>
          <p:nvPr/>
        </p:nvSpPr>
        <p:spPr>
          <a:xfrm>
            <a:off x="403491" y="5660019"/>
            <a:ext cx="1982915" cy="379591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Franklin Gothic Book"/>
              </a:rPr>
              <a:t> Gun cell end-plate 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4FCDA851-4A41-F84F-9019-A44E66A68C8C}"/>
              </a:ext>
            </a:extLst>
          </p:cNvPr>
          <p:cNvCxnSpPr>
            <a:cxnSpLocks/>
            <a:stCxn id="15" idx="0"/>
          </p:cNvCxnSpPr>
          <p:nvPr/>
        </p:nvCxnSpPr>
        <p:spPr>
          <a:xfrm flipV="1">
            <a:off x="1394949" y="4911817"/>
            <a:ext cx="1741735" cy="748202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round/>
            <a:tailEnd type="arrow"/>
          </a:ln>
          <a:effectLst>
            <a:outerShdw blurRad="38100" dist="19999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B3A493BE-0D8B-5645-954F-A6EDFD35BFD6}"/>
              </a:ext>
            </a:extLst>
          </p:cNvPr>
          <p:cNvSpPr txBox="1"/>
          <p:nvPr/>
        </p:nvSpPr>
        <p:spPr>
          <a:xfrm>
            <a:off x="4269800" y="5695188"/>
            <a:ext cx="1275990" cy="37959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Franklin Gothic Book"/>
              </a:rPr>
              <a:t> center wall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1149DB4-C8D3-134D-BBA3-A552E8584DED}"/>
              </a:ext>
            </a:extLst>
          </p:cNvPr>
          <p:cNvSpPr txBox="1"/>
          <p:nvPr/>
        </p:nvSpPr>
        <p:spPr>
          <a:xfrm>
            <a:off x="6818815" y="1464822"/>
            <a:ext cx="1744067" cy="379591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Franklin Gothic Book"/>
              </a:rPr>
              <a:t> </a:t>
            </a:r>
            <a:r>
              <a:rPr lang="en-US" dirty="0"/>
              <a:t>C</a:t>
            </a: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Franklin Gothic Book"/>
              </a:rPr>
              <a:t>ell-2 end-plate 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93228AEC-064A-7D44-B11E-A024CD3AB4A3}"/>
              </a:ext>
            </a:extLst>
          </p:cNvPr>
          <p:cNvCxnSpPr>
            <a:cxnSpLocks/>
            <a:stCxn id="18" idx="2"/>
          </p:cNvCxnSpPr>
          <p:nvPr/>
        </p:nvCxnSpPr>
        <p:spPr>
          <a:xfrm flipH="1">
            <a:off x="6330463" y="1844413"/>
            <a:ext cx="1360386" cy="746387"/>
          </a:xfrm>
          <a:prstGeom prst="line">
            <a:avLst/>
          </a:prstGeom>
          <a:noFill/>
          <a:ln w="12700" cap="flat">
            <a:solidFill>
              <a:schemeClr val="tx1"/>
            </a:solidFill>
            <a:prstDash val="solid"/>
            <a:round/>
            <a:tailEnd type="arrow"/>
          </a:ln>
          <a:effectLst>
            <a:outerShdw blurRad="38100" dist="19999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BD23204B-7345-D740-B1C1-FB9615C66060}"/>
              </a:ext>
            </a:extLst>
          </p:cNvPr>
          <p:cNvSpPr txBox="1"/>
          <p:nvPr/>
        </p:nvSpPr>
        <p:spPr>
          <a:xfrm>
            <a:off x="190265" y="3285417"/>
            <a:ext cx="8495787" cy="646331"/>
          </a:xfrm>
          <a:prstGeom prst="rect">
            <a:avLst/>
          </a:prstGeom>
          <a:solidFill>
            <a:srgbClr val="FFFF00"/>
          </a:solidFill>
          <a:ln w="15875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C00000"/>
                </a:solidFill>
              </a:rPr>
              <a:t>APEX2 (using LCLS-II injector layout) provides very good beam dynamics performance </a:t>
            </a:r>
            <a:br>
              <a:rPr lang="en-US" dirty="0">
                <a:solidFill>
                  <a:srgbClr val="C00000"/>
                </a:solidFill>
              </a:rPr>
            </a:br>
            <a:r>
              <a:rPr lang="en-US" dirty="0">
                <a:solidFill>
                  <a:srgbClr val="C00000"/>
                </a:solidFill>
              </a:rPr>
              <a:t>over wide range of RF gradient at the cathode (20 MV/m up to 37 MV/m) </a:t>
            </a:r>
          </a:p>
        </p:txBody>
      </p:sp>
    </p:spTree>
    <p:extLst>
      <p:ext uri="{BB962C8B-B14F-4D97-AF65-F5344CB8AC3E}">
        <p14:creationId xmlns:p14="http://schemas.microsoft.com/office/powerpoint/2010/main" val="4279540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783BEB-2813-BC43-BA7A-53E08FFF6C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Development of fast stripline kicker for the ALS-U</a:t>
            </a:r>
            <a:br>
              <a:rPr lang="en-US" dirty="0"/>
            </a:br>
            <a:r>
              <a:rPr lang="en-US" dirty="0"/>
              <a:t>(</a:t>
            </a:r>
            <a:r>
              <a:rPr lang="en-US" sz="2000" dirty="0" err="1"/>
              <a:t>Pulser</a:t>
            </a:r>
            <a:r>
              <a:rPr lang="en-US" sz="2000" dirty="0"/>
              <a:t> rise/fall time ~ 7 ns),  </a:t>
            </a:r>
            <a:r>
              <a:rPr lang="en-US" sz="2000" dirty="0">
                <a:solidFill>
                  <a:srgbClr val="FFFF00"/>
                </a:solidFill>
              </a:rPr>
              <a:t>a seminar has been scheduled late-Oct at BNL 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37B1916-9774-0A49-8BBD-F21413AAEA6D}"/>
              </a:ext>
            </a:extLst>
          </p:cNvPr>
          <p:cNvSpPr txBox="1"/>
          <p:nvPr/>
        </p:nvSpPr>
        <p:spPr>
          <a:xfrm>
            <a:off x="3449430" y="1192651"/>
            <a:ext cx="3008520" cy="1643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5100" indent="-1651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70C0"/>
                </a:solidFill>
              </a:rPr>
              <a:t>Test kicker has to satisfy ALS horizontal aperture requirements;</a:t>
            </a:r>
          </a:p>
          <a:p>
            <a:pPr marL="165100" indent="-1651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70C0"/>
                </a:solidFill>
              </a:rPr>
              <a:t>ALS-U kicker will include midplane “fenders” to bring the even mode impedance closer to 50 </a:t>
            </a:r>
            <a:r>
              <a:rPr lang="en-US" sz="1600" dirty="0" err="1">
                <a:solidFill>
                  <a:srgbClr val="0070C0"/>
                </a:solidFill>
              </a:rPr>
              <a:t>Ω</a:t>
            </a:r>
            <a:r>
              <a:rPr lang="en-US" sz="1600" dirty="0">
                <a:solidFill>
                  <a:srgbClr val="0070C0"/>
                </a:solidFill>
              </a:rPr>
              <a:t>.</a:t>
            </a:r>
          </a:p>
        </p:txBody>
      </p:sp>
      <p:pic>
        <p:nvPicPr>
          <p:cNvPr id="20" name="Picture 2">
            <a:extLst>
              <a:ext uri="{FF2B5EF4-FFF2-40B4-BE49-F238E27FC236}">
                <a16:creationId xmlns:a16="http://schemas.microsoft.com/office/drawing/2014/main" id="{91DF7538-1101-C247-A93B-84879F4ED57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4" b="3824"/>
          <a:stretch/>
        </p:blipFill>
        <p:spPr bwMode="auto">
          <a:xfrm>
            <a:off x="98901" y="1268851"/>
            <a:ext cx="3330897" cy="1338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89ECA980-1513-B647-BD7E-FD3F0057BC3B}"/>
              </a:ext>
            </a:extLst>
          </p:cNvPr>
          <p:cNvSpPr txBox="1"/>
          <p:nvPr/>
        </p:nvSpPr>
        <p:spPr>
          <a:xfrm>
            <a:off x="2774669" y="1268851"/>
            <a:ext cx="7255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C000"/>
                </a:solidFill>
                <a:latin typeface="Calibri"/>
                <a:cs typeface="Calibri"/>
              </a:rPr>
              <a:t>ALS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EC4386C-2404-C14A-AD4F-B23373AD2A3F}"/>
              </a:ext>
            </a:extLst>
          </p:cNvPr>
          <p:cNvSpPr txBox="1">
            <a:spLocks/>
          </p:cNvSpPr>
          <p:nvPr/>
        </p:nvSpPr>
        <p:spPr>
          <a:xfrm>
            <a:off x="137001" y="2709328"/>
            <a:ext cx="518429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Font typeface="Arial"/>
              <a:buChar char="•"/>
            </a:pPr>
            <a:r>
              <a:rPr lang="en-US" dirty="0">
                <a:solidFill>
                  <a:srgbClr val="C00000"/>
                </a:solidFill>
                <a:latin typeface="Calibri"/>
                <a:cs typeface="Calibri"/>
              </a:rPr>
              <a:t>ALS kicker single module was successfully tested with beam.</a:t>
            </a:r>
          </a:p>
          <a:p>
            <a:pPr marL="228600" indent="-228600">
              <a:buFont typeface="Arial"/>
              <a:buChar char="•"/>
            </a:pPr>
            <a:r>
              <a:rPr lang="en-US" dirty="0">
                <a:solidFill>
                  <a:srgbClr val="000000"/>
                </a:solidFill>
                <a:latin typeface="Calibri"/>
                <a:cs typeface="Calibri"/>
              </a:rPr>
              <a:t>Beam oscillation amplitude matched the estimated kick strength and residual kick on bunches outside targeted train satisfied rise/fall time requirements.</a:t>
            </a:r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B0E942E2-69A7-5646-A07A-3A181233692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089" t="3451" r="6323"/>
          <a:stretch/>
        </p:blipFill>
        <p:spPr>
          <a:xfrm>
            <a:off x="5704602" y="2552674"/>
            <a:ext cx="3340100" cy="2492654"/>
          </a:xfrm>
          <a:prstGeom prst="rect">
            <a:avLst/>
          </a:prstGeom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DD48C7E4-E9D8-CB44-8097-8E6DE41573F0}"/>
              </a:ext>
            </a:extLst>
          </p:cNvPr>
          <p:cNvSpPr txBox="1">
            <a:spLocks/>
          </p:cNvSpPr>
          <p:nvPr/>
        </p:nvSpPr>
        <p:spPr>
          <a:xfrm>
            <a:off x="6291665" y="3259984"/>
            <a:ext cx="1274052" cy="116955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  <a:latin typeface="Calibri"/>
                <a:cs typeface="Calibri"/>
              </a:rPr>
              <a:t>Good reproducibility, acceptable rise time and flat top</a:t>
            </a:r>
          </a:p>
        </p:txBody>
      </p:sp>
      <p:graphicFrame>
        <p:nvGraphicFramePr>
          <p:cNvPr id="53" name="Content Placeholder 3">
            <a:extLst>
              <a:ext uri="{FF2B5EF4-FFF2-40B4-BE49-F238E27FC236}">
                <a16:creationId xmlns:a16="http://schemas.microsoft.com/office/drawing/2014/main" id="{A75B651E-FC84-B74F-AF6C-5F561DFB689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34970965"/>
              </p:ext>
            </p:extLst>
          </p:nvPr>
        </p:nvGraphicFramePr>
        <p:xfrm>
          <a:off x="3080507" y="4180346"/>
          <a:ext cx="2240793" cy="16933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Image" r:id="rId5" imgW="15568200" imgH="7466400" progId="">
                  <p:embed/>
                </p:oleObj>
              </mc:Choice>
              <mc:Fallback>
                <p:oleObj name="Image" r:id="rId5" imgW="15568200" imgH="7466400" progId="">
                  <p:embed/>
                  <p:pic>
                    <p:nvPicPr>
                      <p:cNvPr id="8" name="Content Placeholder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80507" y="4180346"/>
                        <a:ext cx="2240793" cy="1693328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5" name="Group 54">
            <a:extLst>
              <a:ext uri="{FF2B5EF4-FFF2-40B4-BE49-F238E27FC236}">
                <a16:creationId xmlns:a16="http://schemas.microsoft.com/office/drawing/2014/main" id="{E643037A-8297-0F49-9630-DD38D42C8C9E}"/>
              </a:ext>
            </a:extLst>
          </p:cNvPr>
          <p:cNvGrpSpPr/>
          <p:nvPr/>
        </p:nvGrpSpPr>
        <p:grpSpPr>
          <a:xfrm>
            <a:off x="254000" y="4185966"/>
            <a:ext cx="2736569" cy="1870958"/>
            <a:chOff x="838200" y="990600"/>
            <a:chExt cx="3048000" cy="2526323"/>
          </a:xfrm>
        </p:grpSpPr>
        <p:pic>
          <p:nvPicPr>
            <p:cNvPr id="58" name="Picture 57" descr="Evenmode.png">
              <a:extLst>
                <a:ext uri="{FF2B5EF4-FFF2-40B4-BE49-F238E27FC236}">
                  <a16:creationId xmlns:a16="http://schemas.microsoft.com/office/drawing/2014/main" id="{955E7914-85FE-2342-9FB2-1DEBAE6EFF7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38200" y="990600"/>
              <a:ext cx="3048000" cy="1326777"/>
            </a:xfrm>
            <a:prstGeom prst="rect">
              <a:avLst/>
            </a:prstGeom>
          </p:spPr>
        </p:pic>
        <p:pic>
          <p:nvPicPr>
            <p:cNvPr id="59" name="Picture 58" descr="Oddmode.png">
              <a:extLst>
                <a:ext uri="{FF2B5EF4-FFF2-40B4-BE49-F238E27FC236}">
                  <a16:creationId xmlns:a16="http://schemas.microsoft.com/office/drawing/2014/main" id="{4D2BE90D-15AC-5641-B1E2-D66F5FCE524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838200" y="2209800"/>
              <a:ext cx="3048000" cy="1307123"/>
            </a:xfrm>
            <a:prstGeom prst="rect">
              <a:avLst/>
            </a:prstGeom>
          </p:spPr>
        </p:pic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29F49C84-DFC4-4D48-9DAF-35528E15C476}"/>
              </a:ext>
            </a:extLst>
          </p:cNvPr>
          <p:cNvSpPr txBox="1"/>
          <p:nvPr/>
        </p:nvSpPr>
        <p:spPr>
          <a:xfrm>
            <a:off x="327488" y="4533901"/>
            <a:ext cx="5361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  <a:latin typeface="Calibri"/>
                <a:cs typeface="Calibri"/>
              </a:rPr>
              <a:t>even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B74E13A-37DA-B14B-BE6A-AF5135821529}"/>
              </a:ext>
            </a:extLst>
          </p:cNvPr>
          <p:cNvSpPr txBox="1"/>
          <p:nvPr/>
        </p:nvSpPr>
        <p:spPr>
          <a:xfrm>
            <a:off x="276688" y="5407224"/>
            <a:ext cx="4679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  <a:latin typeface="Calibri"/>
                <a:cs typeface="Calibri"/>
              </a:rPr>
              <a:t>odd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9C378ED0-345E-244E-8ACC-B9DF5852E9D1}"/>
              </a:ext>
            </a:extLst>
          </p:cNvPr>
          <p:cNvSpPr txBox="1"/>
          <p:nvPr/>
        </p:nvSpPr>
        <p:spPr>
          <a:xfrm>
            <a:off x="969327" y="6001954"/>
            <a:ext cx="15527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cap="small" dirty="0">
                <a:solidFill>
                  <a:srgbClr val="000000"/>
                </a:solidFill>
                <a:latin typeface="Calibri"/>
                <a:cs typeface="Calibri"/>
              </a:rPr>
              <a:t>CST Microwave Studio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D3F65B4D-5FC2-054B-AB3C-56F47CE0183A}"/>
              </a:ext>
            </a:extLst>
          </p:cNvPr>
          <p:cNvSpPr txBox="1"/>
          <p:nvPr/>
        </p:nvSpPr>
        <p:spPr>
          <a:xfrm>
            <a:off x="3639658" y="5492674"/>
            <a:ext cx="11613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cap="small" dirty="0">
                <a:solidFill>
                  <a:srgbClr val="000000"/>
                </a:solidFill>
                <a:latin typeface="Calibri"/>
                <a:cs typeface="Calibri"/>
              </a:rPr>
              <a:t>ANSYS Maxwell</a:t>
            </a:r>
          </a:p>
        </p:txBody>
      </p:sp>
      <p:pic>
        <p:nvPicPr>
          <p:cNvPr id="64" name="Picture 63" descr="NewHalfStrip.JPG">
            <a:extLst>
              <a:ext uri="{FF2B5EF4-FFF2-40B4-BE49-F238E27FC236}">
                <a16:creationId xmlns:a16="http://schemas.microsoft.com/office/drawing/2014/main" id="{C84B95E4-11FA-ED4C-8DAB-262AE7C8393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10800000">
            <a:off x="5526875" y="4999569"/>
            <a:ext cx="1824479" cy="1161202"/>
          </a:xfrm>
          <a:prstGeom prst="rect">
            <a:avLst/>
          </a:prstGeom>
        </p:spPr>
      </p:pic>
      <p:sp>
        <p:nvSpPr>
          <p:cNvPr id="68" name="TextBox 67">
            <a:extLst>
              <a:ext uri="{FF2B5EF4-FFF2-40B4-BE49-F238E27FC236}">
                <a16:creationId xmlns:a16="http://schemas.microsoft.com/office/drawing/2014/main" id="{7D89168A-C7FC-0A41-9FBF-59C5AB87FE00}"/>
              </a:ext>
            </a:extLst>
          </p:cNvPr>
          <p:cNvSpPr txBox="1"/>
          <p:nvPr/>
        </p:nvSpPr>
        <p:spPr>
          <a:xfrm>
            <a:off x="6350000" y="1166493"/>
            <a:ext cx="2697181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b="1" dirty="0"/>
              <a:t>Kicker parameters </a:t>
            </a:r>
          </a:p>
          <a:p>
            <a:r>
              <a:rPr lang="en-US" sz="1600" dirty="0"/>
              <a:t>Maximum length: &lt; 2 m</a:t>
            </a:r>
          </a:p>
          <a:p>
            <a:r>
              <a:rPr lang="en-US" sz="1600" dirty="0"/>
              <a:t>Total deflection: 3.15 </a:t>
            </a:r>
            <a:r>
              <a:rPr lang="en-US" sz="1600" dirty="0" err="1"/>
              <a:t>mrad</a:t>
            </a:r>
            <a:endParaRPr lang="en-US" sz="1600" dirty="0"/>
          </a:p>
          <a:p>
            <a:r>
              <a:rPr lang="en-US" sz="1600" dirty="0"/>
              <a:t>Gap between trains: &lt; </a:t>
            </a:r>
            <a:r>
              <a:rPr lang="en-US" sz="1600" dirty="0">
                <a:solidFill>
                  <a:srgbClr val="C00000"/>
                </a:solidFill>
              </a:rPr>
              <a:t>10 ns</a:t>
            </a:r>
          </a:p>
          <a:p>
            <a:r>
              <a:rPr lang="en-US" sz="1600" dirty="0"/>
              <a:t>Train length: </a:t>
            </a:r>
            <a:r>
              <a:rPr lang="en-US" sz="1600" dirty="0">
                <a:solidFill>
                  <a:srgbClr val="C00000"/>
                </a:solidFill>
              </a:rPr>
              <a:t>50 ns</a:t>
            </a:r>
          </a:p>
        </p:txBody>
      </p:sp>
      <p:pic>
        <p:nvPicPr>
          <p:cNvPr id="45" name="Picture 44">
            <a:extLst>
              <a:ext uri="{FF2B5EF4-FFF2-40B4-BE49-F238E27FC236}">
                <a16:creationId xmlns:a16="http://schemas.microsoft.com/office/drawing/2014/main" id="{D8C72FE4-0909-2848-AA69-76C42460FEA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553017" y="4963256"/>
            <a:ext cx="1324283" cy="1219300"/>
          </a:xfrm>
          <a:prstGeom prst="rect">
            <a:avLst/>
          </a:prstGeom>
        </p:spPr>
      </p:pic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7FA03EBF-F485-9041-AFA4-DE00A6EDC9B8}"/>
              </a:ext>
            </a:extLst>
          </p:cNvPr>
          <p:cNvCxnSpPr>
            <a:cxnSpLocks/>
          </p:cNvCxnSpPr>
          <p:nvPr/>
        </p:nvCxnSpPr>
        <p:spPr>
          <a:xfrm>
            <a:off x="5016500" y="2921000"/>
            <a:ext cx="889000" cy="114300"/>
          </a:xfrm>
          <a:prstGeom prst="line">
            <a:avLst/>
          </a:prstGeom>
          <a:ln w="12700">
            <a:solidFill>
              <a:srgbClr val="C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CEF236D4-E593-184E-950A-F5F6448CE8A0}"/>
              </a:ext>
            </a:extLst>
          </p:cNvPr>
          <p:cNvSpPr txBox="1"/>
          <p:nvPr/>
        </p:nvSpPr>
        <p:spPr>
          <a:xfrm>
            <a:off x="2965978" y="5873674"/>
            <a:ext cx="2555700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B050"/>
                </a:solidFill>
              </a:rPr>
              <a:t>Courtesy of Dr. S. DeSantis</a:t>
            </a:r>
            <a:endParaRPr lang="en-US" sz="1600" dirty="0">
              <a:solidFill>
                <a:srgbClr val="00B05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137878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F31B40-A600-824E-8C38-6FA5E23559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NCRF-CW guns are a mature technology for producing high intensity beams: a potential electron source for EIC applications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6AE5F1-0F15-5C45-9D49-13A1CA00EC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0E43B-7F43-FA45-AAB7-E054FD6CC4E3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5" name="Picture 4" descr="energyHistogram_fbOn_July29_2014.png">
            <a:extLst>
              <a:ext uri="{FF2B5EF4-FFF2-40B4-BE49-F238E27FC236}">
                <a16:creationId xmlns:a16="http://schemas.microsoft.com/office/drawing/2014/main" id="{BBBE56D1-90F2-9D4C-B77E-BDB375B4C2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9670" y="1250643"/>
            <a:ext cx="1143755" cy="931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lide Number Placeholder 2">
            <a:extLst>
              <a:ext uri="{FF2B5EF4-FFF2-40B4-BE49-F238E27FC236}">
                <a16:creationId xmlns:a16="http://schemas.microsoft.com/office/drawing/2014/main" id="{398F24AD-0947-3C43-A538-6411D7E4CCD4}"/>
              </a:ext>
            </a:extLst>
          </p:cNvPr>
          <p:cNvSpPr txBox="1">
            <a:spLocks/>
          </p:cNvSpPr>
          <p:nvPr/>
        </p:nvSpPr>
        <p:spPr>
          <a:xfrm>
            <a:off x="10820400" y="6324600"/>
            <a:ext cx="81590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260E43B-7F43-FA45-AAB7-E054FD6CC4E3}" type="slidenum">
              <a:rPr lang="en-US" smtClean="0">
                <a:solidFill>
                  <a:prstClr val="white"/>
                </a:solidFill>
              </a:rPr>
              <a:pPr/>
              <a:t>17</a:t>
            </a:fld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2F53339-A8CF-3043-8D33-70EB41261CE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8924" y="1348968"/>
            <a:ext cx="2722578" cy="75179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F3E30AE-A1F1-EA4A-96A7-3FA8D2367614}"/>
              </a:ext>
            </a:extLst>
          </p:cNvPr>
          <p:cNvSpPr txBox="1"/>
          <p:nvPr/>
        </p:nvSpPr>
        <p:spPr>
          <a:xfrm>
            <a:off x="36156" y="1168400"/>
            <a:ext cx="5281003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5100" indent="-1651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  <a:latin typeface="+mj-lt"/>
              </a:rPr>
              <a:t>Low Frequency NC electron guns are driving the next generation of MHz- class FELs</a:t>
            </a:r>
          </a:p>
          <a:p>
            <a:pPr lvl="1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  <a:latin typeface="+mn-lt"/>
              </a:rPr>
              <a:t>Leap on injector parameters (20+ MV/m, MHz)</a:t>
            </a:r>
          </a:p>
          <a:p>
            <a:pPr lvl="1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  <a:latin typeface="+mn-lt"/>
              </a:rPr>
              <a:t>mA-class currents</a:t>
            </a:r>
          </a:p>
          <a:p>
            <a:pPr lvl="1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  <a:latin typeface="+mn-lt"/>
              </a:rPr>
              <a:t>Low emittance, high peak currents</a:t>
            </a:r>
          </a:p>
          <a:p>
            <a:pPr lvl="1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  <a:latin typeface="+mn-lt"/>
              </a:rPr>
              <a:t>Nanometer-scale electron beams and diagnostic, </a:t>
            </a:r>
            <a:br>
              <a:rPr lang="en-US" sz="1600" dirty="0">
                <a:solidFill>
                  <a:schemeClr val="tx2"/>
                </a:solidFill>
                <a:latin typeface="+mn-lt"/>
              </a:rPr>
            </a:br>
            <a:r>
              <a:rPr lang="en-US" sz="1600" dirty="0">
                <a:solidFill>
                  <a:schemeClr val="tx2"/>
                </a:solidFill>
                <a:latin typeface="+mn-lt"/>
              </a:rPr>
              <a:t>for injection in advanced accelerators and nanobeam control studies</a:t>
            </a:r>
          </a:p>
          <a:p>
            <a:pPr lvl="1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  <a:latin typeface="+mn-lt"/>
              </a:rPr>
              <a:t>High precision control of beam parameters</a:t>
            </a:r>
            <a:endParaRPr lang="en-US" sz="1600" dirty="0">
              <a:solidFill>
                <a:schemeClr val="tx2"/>
              </a:solidFill>
              <a:latin typeface="+mj-lt"/>
            </a:endParaRPr>
          </a:p>
          <a:p>
            <a:pPr marL="165100" indent="-1651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  <a:latin typeface="+mj-lt"/>
              </a:rPr>
              <a:t>Additional key features</a:t>
            </a:r>
          </a:p>
          <a:p>
            <a:pPr lvl="1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Low vacuum levels compatible with semiconductor cathodes (CsTe2 and </a:t>
            </a:r>
            <a:r>
              <a:rPr lang="en-US" sz="1600" dirty="0" err="1">
                <a:solidFill>
                  <a:schemeClr val="tx2"/>
                </a:solidFill>
              </a:rPr>
              <a:t>multialkali</a:t>
            </a:r>
            <a:r>
              <a:rPr lang="en-US" sz="1600" dirty="0">
                <a:solidFill>
                  <a:schemeClr val="tx2"/>
                </a:solidFill>
              </a:rPr>
              <a:t> routinely used)</a:t>
            </a:r>
          </a:p>
          <a:p>
            <a:pPr lvl="1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Compatibility with large magnetic fields at cathode</a:t>
            </a:r>
          </a:p>
          <a:p>
            <a:pPr lvl="1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Load lock system for cathode replacement (20 mins) </a:t>
            </a:r>
          </a:p>
          <a:p>
            <a:pPr lvl="1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Reliability and RF stability (in-house development of LLRF controls).  </a:t>
            </a:r>
          </a:p>
          <a:p>
            <a:pPr marL="165100" indent="-1651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  <a:latin typeface="+mj-lt"/>
              </a:rPr>
              <a:t>Possible EIC-relevant applications:</a:t>
            </a:r>
          </a:p>
          <a:p>
            <a:pPr lvl="1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Flat beams</a:t>
            </a:r>
          </a:p>
          <a:p>
            <a:pPr lvl="1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Generation of tens of mA for cooling &amp; </a:t>
            </a:r>
            <a:r>
              <a:rPr lang="en-US" sz="1600" dirty="0">
                <a:solidFill>
                  <a:srgbClr val="C00000"/>
                </a:solidFill>
              </a:rPr>
              <a:t>beam loading?</a:t>
            </a:r>
          </a:p>
          <a:p>
            <a:pPr lvl="1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Pulse format ideal for injection into Advanced accelerators</a:t>
            </a:r>
          </a:p>
          <a:p>
            <a:pPr lvl="1" indent="-4000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  <a:latin typeface="+mn-lt"/>
              </a:rPr>
              <a:t>Polarized e-beams…?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109AA19-6E82-174D-990B-DE16699007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37543" y="1409044"/>
            <a:ext cx="719704" cy="276809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4706661-AAD7-7244-AADE-3D51FF9BF89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645"/>
          <a:stretch/>
        </p:blipFill>
        <p:spPr>
          <a:xfrm>
            <a:off x="5151843" y="2297993"/>
            <a:ext cx="1925174" cy="124296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0B2B358-BF61-754E-958F-863D4C434099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35" r="12688"/>
          <a:stretch/>
        </p:blipFill>
        <p:spPr>
          <a:xfrm>
            <a:off x="6710152" y="3561730"/>
            <a:ext cx="2373086" cy="1575394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51D43E0A-DC0F-7C43-B208-884029CC270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5619" y="3842752"/>
            <a:ext cx="1479685" cy="1258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3">
            <a:extLst>
              <a:ext uri="{FF2B5EF4-FFF2-40B4-BE49-F238E27FC236}">
                <a16:creationId xmlns:a16="http://schemas.microsoft.com/office/drawing/2014/main" id="{1A9F36FA-EE90-624E-971F-F5EDC3360EB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17" b="62557"/>
          <a:stretch/>
        </p:blipFill>
        <p:spPr bwMode="auto">
          <a:xfrm>
            <a:off x="6057900" y="3612530"/>
            <a:ext cx="841487" cy="5681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76DCC0E7-459F-AB4D-91E9-DF354861F88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335873" y="5114213"/>
            <a:ext cx="1367662" cy="1092197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75CD3947-D92B-304B-AE23-607B9BD0717E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61946" t="3961" r="5104" b="50362"/>
          <a:stretch/>
        </p:blipFill>
        <p:spPr>
          <a:xfrm>
            <a:off x="7173540" y="2297993"/>
            <a:ext cx="1843460" cy="1240166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6D89D08C-7C4E-234D-BCD1-D045C6B65F6F}"/>
              </a:ext>
            </a:extLst>
          </p:cNvPr>
          <p:cNvSpPr txBox="1"/>
          <p:nvPr/>
        </p:nvSpPr>
        <p:spPr>
          <a:xfrm>
            <a:off x="7360672" y="5032685"/>
            <a:ext cx="13388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  <a:latin typeface="+mj-lt"/>
              </a:rPr>
              <a:t>Nano-cathodes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2573B04A-31F2-484F-8F59-150134012E42}"/>
              </a:ext>
            </a:extLst>
          </p:cNvPr>
          <p:cNvPicPr/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216" t="47251"/>
          <a:stretch/>
        </p:blipFill>
        <p:spPr>
          <a:xfrm>
            <a:off x="5410095" y="5147138"/>
            <a:ext cx="1585395" cy="106927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5D3E160-25E9-6A42-8C61-86B9E3A04FC0}"/>
              </a:ext>
            </a:extLst>
          </p:cNvPr>
          <p:cNvSpPr txBox="1"/>
          <p:nvPr/>
        </p:nvSpPr>
        <p:spPr>
          <a:xfrm>
            <a:off x="5359510" y="3645517"/>
            <a:ext cx="7954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CsTe</a:t>
            </a:r>
            <a:r>
              <a:rPr lang="en-US" sz="1400" baseline="-25000" dirty="0"/>
              <a:t>2</a:t>
            </a:r>
            <a:endParaRPr lang="en-US" sz="14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E960188-EEA0-B74B-A70D-F8FED139466E}"/>
              </a:ext>
            </a:extLst>
          </p:cNvPr>
          <p:cNvSpPr txBox="1"/>
          <p:nvPr/>
        </p:nvSpPr>
        <p:spPr>
          <a:xfrm>
            <a:off x="2760211" y="5889209"/>
            <a:ext cx="2537169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B050"/>
                </a:solidFill>
              </a:rPr>
              <a:t>Courtesy of Dr. D. </a:t>
            </a:r>
            <a:r>
              <a:rPr lang="en-US" sz="1600" dirty="0" err="1">
                <a:solidFill>
                  <a:srgbClr val="00B050"/>
                </a:solidFill>
              </a:rPr>
              <a:t>Filippetto</a:t>
            </a:r>
            <a:endParaRPr lang="en-US" sz="1600" dirty="0">
              <a:solidFill>
                <a:srgbClr val="00B05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673745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E223ED-B44D-B844-BE49-03335BDB8D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 and impedance studies for the ALS-U project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34DDB4-84B1-6E4E-8F24-E7EDBDC6D9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300" y="1130300"/>
            <a:ext cx="3797300" cy="5110163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10000"/>
              </a:lnSpc>
            </a:pPr>
            <a:r>
              <a:rPr lang="en-US" sz="2000" dirty="0">
                <a:latin typeface="+mn-lt"/>
              </a:rPr>
              <a:t>BACI has full capabilities of RF and impedance modeling (started from PEP-II HOM-damped cavities and </a:t>
            </a:r>
            <a:r>
              <a:rPr lang="en-US" sz="2000" dirty="0" err="1">
                <a:latin typeface="+mn-lt"/>
              </a:rPr>
              <a:t>wakefield</a:t>
            </a:r>
            <a:r>
              <a:rPr lang="en-US" sz="2000" dirty="0">
                <a:latin typeface="+mn-lt"/>
              </a:rPr>
              <a:t>/impedance studies)</a:t>
            </a:r>
          </a:p>
          <a:p>
            <a:pPr>
              <a:lnSpc>
                <a:spcPct val="110000"/>
              </a:lnSpc>
            </a:pPr>
            <a:r>
              <a:rPr lang="en-US" sz="2000" dirty="0">
                <a:latin typeface="+mn-lt"/>
              </a:rPr>
              <a:t>BEG lab for low power RF measurements; </a:t>
            </a:r>
          </a:p>
          <a:p>
            <a:pPr>
              <a:lnSpc>
                <a:spcPct val="110000"/>
              </a:lnSpc>
            </a:pPr>
            <a:r>
              <a:rPr lang="en-US" sz="2000" dirty="0">
                <a:latin typeface="+mn-lt"/>
              </a:rPr>
              <a:t>CST MWS studio suite and SLAC’s ACE3p;</a:t>
            </a:r>
          </a:p>
          <a:p>
            <a:pPr>
              <a:lnSpc>
                <a:spcPct val="110000"/>
              </a:lnSpc>
            </a:pPr>
            <a:r>
              <a:rPr lang="en-US" sz="2000" dirty="0">
                <a:latin typeface="+mn-lt"/>
              </a:rPr>
              <a:t>Strong collaboration with ALS accelerator physics group on</a:t>
            </a:r>
          </a:p>
          <a:p>
            <a:pPr lvl="1">
              <a:lnSpc>
                <a:spcPct val="110000"/>
              </a:lnSpc>
            </a:pPr>
            <a:r>
              <a:rPr lang="en-US" sz="1800" dirty="0">
                <a:solidFill>
                  <a:schemeClr val="tx1"/>
                </a:solidFill>
                <a:latin typeface="+mn-lt"/>
              </a:rPr>
              <a:t>RF design and impedance</a:t>
            </a:r>
          </a:p>
          <a:p>
            <a:pPr>
              <a:lnSpc>
                <a:spcPct val="110000"/>
              </a:lnSpc>
            </a:pPr>
            <a:r>
              <a:rPr lang="en-US" sz="2000" dirty="0">
                <a:latin typeface="+mn-lt"/>
              </a:rPr>
              <a:t>Responsible for HHC RF cavity design and impedance simulations;</a:t>
            </a:r>
          </a:p>
          <a:p>
            <a:pPr>
              <a:lnSpc>
                <a:spcPct val="110000"/>
              </a:lnSpc>
            </a:pPr>
            <a:r>
              <a:rPr lang="en-US" sz="2000" dirty="0">
                <a:solidFill>
                  <a:srgbClr val="C00000"/>
                </a:solidFill>
                <a:latin typeface="+mn-lt"/>
              </a:rPr>
              <a:t>We are well-positioned for impedance study collaboration with EIC project </a:t>
            </a:r>
          </a:p>
          <a:p>
            <a:pPr lvl="1"/>
            <a:endParaRPr lang="en-US" sz="18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26885B-9CEF-3347-B8D8-3BFF7EC45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0E43B-7F43-FA45-AAB7-E054FD6CC4E3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8A77100-D935-ED45-A17A-704D9BC19E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1001" y="1518443"/>
            <a:ext cx="4660900" cy="243125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8CEBB43-9FAD-9F41-B1EF-E2E1F0F297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29101" y="3855244"/>
            <a:ext cx="4793842" cy="238521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5958765-DAAC-E74F-88CB-555644FCCCB7}"/>
              </a:ext>
            </a:extLst>
          </p:cNvPr>
          <p:cNvSpPr txBox="1"/>
          <p:nvPr/>
        </p:nvSpPr>
        <p:spPr>
          <a:xfrm>
            <a:off x="3949701" y="1176922"/>
            <a:ext cx="50650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Examples of impedance studies for ALS-U project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DA54BEB-C832-F042-8E08-6C93148ED9AB}"/>
              </a:ext>
            </a:extLst>
          </p:cNvPr>
          <p:cNvSpPr txBox="1"/>
          <p:nvPr/>
        </p:nvSpPr>
        <p:spPr>
          <a:xfrm>
            <a:off x="2645911" y="5901909"/>
            <a:ext cx="2391680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B050"/>
                </a:solidFill>
              </a:rPr>
              <a:t>Courtesy of Dr. Dan Wang</a:t>
            </a:r>
            <a:endParaRPr lang="en-US" sz="1600" dirty="0">
              <a:solidFill>
                <a:srgbClr val="00B05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370683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2271" y="1257300"/>
            <a:ext cx="8801099" cy="4914900"/>
          </a:xfrm>
        </p:spPr>
        <p:txBody>
          <a:bodyPr>
            <a:normAutofit lnSpcReduction="10000"/>
          </a:bodyPr>
          <a:lstStyle/>
          <a:p>
            <a:r>
              <a:rPr lang="en-US" dirty="0">
                <a:latin typeface="+mn-lt"/>
              </a:rPr>
              <a:t>We are committed to helping with the EIC;</a:t>
            </a:r>
          </a:p>
          <a:p>
            <a:r>
              <a:rPr lang="en-US" dirty="0">
                <a:latin typeface="+mn-lt"/>
              </a:rPr>
              <a:t>We have developed important capabilities from past experience that can be helpful for EIC:</a:t>
            </a:r>
          </a:p>
          <a:p>
            <a:pPr lvl="1"/>
            <a:r>
              <a:rPr lang="en-US" dirty="0">
                <a:solidFill>
                  <a:schemeClr val="tx1"/>
                </a:solidFill>
                <a:latin typeface="+mn-lt"/>
              </a:rPr>
              <a:t>Skilled team with specialized experience in RFQ accelerator design, fabrication and integration;</a:t>
            </a:r>
          </a:p>
          <a:p>
            <a:pPr lvl="1"/>
            <a:r>
              <a:rPr lang="en-US" dirty="0">
                <a:solidFill>
                  <a:schemeClr val="tx1"/>
                </a:solidFill>
                <a:latin typeface="+mn-lt"/>
              </a:rPr>
              <a:t>Specialized in advanced RF design and impedance modeling;</a:t>
            </a:r>
          </a:p>
          <a:p>
            <a:pPr lvl="1"/>
            <a:r>
              <a:rPr lang="en-US" dirty="0">
                <a:solidFill>
                  <a:schemeClr val="tx1"/>
                </a:solidFill>
                <a:latin typeface="+mn-lt"/>
              </a:rPr>
              <a:t>High precision digital RF control for accelerator complex, timing and synchronization for crab cavities;</a:t>
            </a:r>
          </a:p>
          <a:p>
            <a:pPr lvl="1"/>
            <a:r>
              <a:rPr lang="en-US" dirty="0">
                <a:solidFill>
                  <a:schemeClr val="tx1"/>
                </a:solidFill>
                <a:latin typeface="+mn-lt"/>
              </a:rPr>
              <a:t>We have testbeds for the development of precision controls, diagnostics and ML: HiRES &amp; BEG laser lab;</a:t>
            </a:r>
          </a:p>
          <a:p>
            <a:pPr lvl="1"/>
            <a:r>
              <a:rPr lang="en-US" dirty="0">
                <a:solidFill>
                  <a:schemeClr val="tx1"/>
                </a:solidFill>
                <a:latin typeface="+mn-lt"/>
              </a:rPr>
              <a:t>Existing strong accelerator physics collaboration with Berkeley Lab’s high performance modeling program, Bella Center and magnet program. </a:t>
            </a:r>
          </a:p>
          <a:p>
            <a:r>
              <a:rPr lang="en-US" dirty="0">
                <a:latin typeface="+mn-lt"/>
              </a:rPr>
              <a:t>Berkeley Lab is the partners-of-choice for almost all DOE accelerator projects. </a:t>
            </a:r>
          </a:p>
          <a:p>
            <a:pPr lvl="1"/>
            <a:endParaRPr lang="en-US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0E43B-7F43-FA45-AAB7-E054FD6CC4E3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86589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AE8E3D-1DDB-BA4A-A319-94A12240E5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Outline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D70E63-241E-CD4B-8D5C-236F894738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9100" y="1206500"/>
            <a:ext cx="8267700" cy="4851400"/>
          </a:xfrm>
        </p:spPr>
        <p:txBody>
          <a:bodyPr>
            <a:normAutofit lnSpcReduction="10000"/>
          </a:bodyPr>
          <a:lstStyle/>
          <a:p>
            <a:r>
              <a:rPr lang="en-US" sz="2800" dirty="0">
                <a:latin typeface="+mn-lt"/>
              </a:rPr>
              <a:t>Introduction of Berkeley Lab’s BACI Center;</a:t>
            </a:r>
          </a:p>
          <a:p>
            <a:endParaRPr lang="en-US" sz="2000" dirty="0">
              <a:latin typeface="+mn-lt"/>
            </a:endParaRPr>
          </a:p>
          <a:p>
            <a:r>
              <a:rPr lang="en-US" sz="2800" dirty="0">
                <a:latin typeface="+mn-lt"/>
              </a:rPr>
              <a:t>BACI’s capabilities and past contributions to accelerator projects;</a:t>
            </a:r>
          </a:p>
          <a:p>
            <a:endParaRPr lang="en-US" sz="2000" dirty="0">
              <a:latin typeface="+mn-lt"/>
            </a:endParaRPr>
          </a:p>
          <a:p>
            <a:r>
              <a:rPr lang="en-US" sz="2800" dirty="0">
                <a:latin typeface="+mn-lt"/>
              </a:rPr>
              <a:t>HiRES and BEG optical laser lab</a:t>
            </a:r>
          </a:p>
          <a:p>
            <a:pPr marL="0" indent="0">
              <a:buNone/>
            </a:pPr>
            <a:endParaRPr lang="en-US" sz="2000" dirty="0">
              <a:latin typeface="+mn-lt"/>
            </a:endParaRPr>
          </a:p>
          <a:p>
            <a:r>
              <a:rPr lang="en-US" sz="2800" dirty="0">
                <a:latin typeface="+mn-lt"/>
              </a:rPr>
              <a:t>Current R&amp;D activities and efforts relevant to EIC, and potential collaboration opportunities</a:t>
            </a:r>
          </a:p>
          <a:p>
            <a:endParaRPr lang="en-US" sz="2000" dirty="0">
              <a:latin typeface="+mn-lt"/>
            </a:endParaRPr>
          </a:p>
          <a:p>
            <a:r>
              <a:rPr lang="en-US" sz="2800" dirty="0">
                <a:latin typeface="+mn-lt"/>
              </a:rPr>
              <a:t>Summary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1B47BF-1D2B-AD49-8E55-D34CF6DCE9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0E43B-7F43-FA45-AAB7-E054FD6CC4E3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61463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285035"/>
            <a:ext cx="9122844" cy="4929279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0E43B-7F43-FA45-AAB7-E054FD6CC4E3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759390" y="2988129"/>
            <a:ext cx="360406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>
                <a:solidFill>
                  <a:schemeClr val="bg1"/>
                </a:solidFill>
                <a:latin typeface="+mj-lt"/>
              </a:rPr>
              <a:t>Thank You</a:t>
            </a:r>
            <a:endParaRPr lang="en-US" sz="60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670967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5271BA-BBA1-634B-AB75-9D3A7268C5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Introduction to Berkeley Accelerator Controls and </a:t>
            </a:r>
            <a:br>
              <a:rPr lang="en-US" dirty="0"/>
            </a:br>
            <a:r>
              <a:rPr lang="en-US" dirty="0"/>
              <a:t>Instrumentation (BACI) Center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4D6DB9-57DD-7345-95CC-1F13447759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0E43B-7F43-FA45-AAB7-E054FD6CC4E3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4251C4C-56A6-9343-A4E1-E39A420B65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325" y="1257300"/>
            <a:ext cx="8235950" cy="490217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2EEB800-392A-6647-AE54-3210015A2723}"/>
              </a:ext>
            </a:extLst>
          </p:cNvPr>
          <p:cNvSpPr txBox="1"/>
          <p:nvPr/>
        </p:nvSpPr>
        <p:spPr>
          <a:xfrm>
            <a:off x="2078271" y="1168400"/>
            <a:ext cx="68314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BACI is in Accelerator Technology and Applied Physics (ATAP) Division,</a:t>
            </a:r>
          </a:p>
          <a:p>
            <a:r>
              <a:rPr lang="en-US" dirty="0">
                <a:solidFill>
                  <a:srgbClr val="0070C0"/>
                </a:solidFill>
              </a:rPr>
              <a:t>supported by the US DOE HEP GARD program. 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5D9A0CE-7388-7849-AD73-D42562492873}"/>
              </a:ext>
            </a:extLst>
          </p:cNvPr>
          <p:cNvSpPr/>
          <p:nvPr/>
        </p:nvSpPr>
        <p:spPr>
          <a:xfrm>
            <a:off x="5651500" y="4457700"/>
            <a:ext cx="1079500" cy="1777971"/>
          </a:xfrm>
          <a:prstGeom prst="rect">
            <a:avLst/>
          </a:prstGeom>
          <a:noFill/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1872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Research activities and expertise at BACI Center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EA9BB7C7-FBDD-A64D-B061-AA893BC1A400}"/>
              </a:ext>
            </a:extLst>
          </p:cNvPr>
          <p:cNvSpPr txBox="1">
            <a:spLocks/>
          </p:cNvSpPr>
          <p:nvPr/>
        </p:nvSpPr>
        <p:spPr>
          <a:xfrm>
            <a:off x="95003" y="1182693"/>
            <a:ext cx="8953995" cy="5056235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2"/>
                </a:solidFill>
                <a:latin typeface="Arial"/>
                <a:ea typeface="ＭＳ Ｐゴシック" charset="0"/>
                <a:cs typeface="Arial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charset="0"/>
              <a:buChar char="o"/>
              <a:defRPr sz="2000" kern="1200">
                <a:solidFill>
                  <a:srgbClr val="1F497D"/>
                </a:solidFill>
                <a:latin typeface="Arial"/>
                <a:ea typeface="ＭＳ Ｐゴシック" charset="0"/>
                <a:cs typeface="Arial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1F497D"/>
                </a:solidFill>
                <a:latin typeface="+mj-lt"/>
                <a:ea typeface="ＭＳ Ｐゴシック" charset="0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rgbClr val="1F497D"/>
                </a:solidFill>
                <a:latin typeface="+mj-lt"/>
                <a:ea typeface="ＭＳ Ｐゴシック" charset="0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rgbClr val="1F497D"/>
                </a:solidFill>
                <a:latin typeface="+mj-lt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</a:pPr>
            <a:r>
              <a:rPr lang="en-US" altLang="zh-Hans" sz="2700" dirty="0">
                <a:latin typeface="+mn-lt"/>
                <a:cs typeface="Georgia"/>
              </a:rPr>
              <a:t>BACI (formed in 2017, spin-off from CBP), a world-leading center in innovative RF structure</a:t>
            </a:r>
            <a:r>
              <a:rPr lang="zh-Hans" altLang="en-US" sz="2700" dirty="0">
                <a:latin typeface="+mn-lt"/>
                <a:cs typeface="Georgia"/>
              </a:rPr>
              <a:t> </a:t>
            </a:r>
            <a:r>
              <a:rPr lang="en-US" altLang="zh-Hans" sz="2700" dirty="0">
                <a:latin typeface="+mn-lt"/>
                <a:cs typeface="Georgia"/>
              </a:rPr>
              <a:t>design and advanced digital RF controls, enabled by decades of investment under the US DOE.  BACI has made significant contributions to the accelerator R&amp;D and facilities worldwide.  </a:t>
            </a:r>
          </a:p>
          <a:p>
            <a:pPr>
              <a:lnSpc>
                <a:spcPct val="110000"/>
              </a:lnSpc>
            </a:pPr>
            <a:r>
              <a:rPr lang="en-US" sz="2700" dirty="0">
                <a:latin typeface="+mn-lt"/>
              </a:rPr>
              <a:t>BACI’s unique skill set (and team) and world-leading capabilities allow </a:t>
            </a:r>
            <a:r>
              <a:rPr lang="en-US" altLang="zh-Hans" sz="2700" dirty="0">
                <a:latin typeface="+mn-lt"/>
              </a:rPr>
              <a:t>for new opportunities &amp; potential contributions to EIC. </a:t>
            </a:r>
          </a:p>
          <a:p>
            <a:pPr>
              <a:lnSpc>
                <a:spcPct val="110000"/>
              </a:lnSpc>
            </a:pPr>
            <a:r>
              <a:rPr lang="en-US" sz="2700" dirty="0">
                <a:latin typeface="+mn-lt"/>
                <a:cs typeface="Georgia"/>
              </a:rPr>
              <a:t>BACI has maintained clear competitive advantages in three areas:</a:t>
            </a:r>
          </a:p>
          <a:p>
            <a:pPr marL="914400" lvl="1" indent="-457200">
              <a:lnSpc>
                <a:spcPct val="110000"/>
              </a:lnSpc>
              <a:buFont typeface="+mj-lt"/>
              <a:buAutoNum type="arabicParenR"/>
            </a:pPr>
            <a:r>
              <a:rPr lang="en-US" sz="2200" b="1" dirty="0">
                <a:solidFill>
                  <a:srgbClr val="C00000"/>
                </a:solidFill>
                <a:latin typeface="+mn-lt"/>
                <a:cs typeface="Georgia"/>
              </a:rPr>
              <a:t>Advanced RF Design and Engineering</a:t>
            </a:r>
          </a:p>
          <a:p>
            <a:pPr marL="1309688" lvl="2" indent="-282575">
              <a:lnSpc>
                <a:spcPct val="110000"/>
              </a:lnSpc>
            </a:pPr>
            <a:r>
              <a:rPr lang="en-US" sz="2200" dirty="0">
                <a:solidFill>
                  <a:schemeClr val="tx1"/>
                </a:solidFill>
                <a:latin typeface="+mn-lt"/>
                <a:cs typeface="Georgia"/>
              </a:rPr>
              <a:t>CW Normal conducting cavities and RF structures </a:t>
            </a:r>
          </a:p>
          <a:p>
            <a:pPr marL="1309688" lvl="2" indent="-282575">
              <a:lnSpc>
                <a:spcPct val="110000"/>
              </a:lnSpc>
            </a:pPr>
            <a:r>
              <a:rPr lang="en-US" sz="2200" dirty="0">
                <a:solidFill>
                  <a:schemeClr val="tx1"/>
                </a:solidFill>
                <a:latin typeface="+mn-lt"/>
                <a:cs typeface="Georgia"/>
              </a:rPr>
              <a:t>Beam impedance modeling and measurement</a:t>
            </a:r>
          </a:p>
          <a:p>
            <a:pPr marL="917575" lvl="1" indent="-407988">
              <a:lnSpc>
                <a:spcPct val="110000"/>
              </a:lnSpc>
              <a:buFont typeface="+mj-lt"/>
              <a:buAutoNum type="arabicParenR"/>
            </a:pPr>
            <a:r>
              <a:rPr lang="en-US" sz="2200" b="1" dirty="0">
                <a:solidFill>
                  <a:srgbClr val="C00000"/>
                </a:solidFill>
                <a:latin typeface="+mn-lt"/>
                <a:cs typeface="Georgia"/>
              </a:rPr>
              <a:t>Ultrahigh Precision Controls</a:t>
            </a:r>
          </a:p>
          <a:p>
            <a:pPr marL="1309688" lvl="2" indent="-282575">
              <a:lnSpc>
                <a:spcPct val="110000"/>
              </a:lnSpc>
            </a:pPr>
            <a:r>
              <a:rPr lang="en-US" sz="2200" dirty="0">
                <a:solidFill>
                  <a:srgbClr val="000000"/>
                </a:solidFill>
                <a:latin typeface="+mn-lt"/>
                <a:cs typeface="Georgia"/>
              </a:rPr>
              <a:t>RF controls</a:t>
            </a:r>
            <a:r>
              <a:rPr lang="zh-Hans" altLang="en-US" sz="2200" dirty="0">
                <a:solidFill>
                  <a:srgbClr val="000000"/>
                </a:solidFill>
                <a:latin typeface="+mn-lt"/>
                <a:cs typeface="Georgia"/>
              </a:rPr>
              <a:t> </a:t>
            </a:r>
            <a:r>
              <a:rPr lang="en-US" altLang="zh-Hans" sz="2200" dirty="0">
                <a:solidFill>
                  <a:srgbClr val="000000"/>
                </a:solidFill>
                <a:latin typeface="+mn-lt"/>
                <a:cs typeface="Georgia"/>
              </a:rPr>
              <a:t>and f</a:t>
            </a:r>
            <a:r>
              <a:rPr lang="en-US" sz="2200" dirty="0">
                <a:solidFill>
                  <a:srgbClr val="000000"/>
                </a:solidFill>
                <a:latin typeface="+mn-lt"/>
                <a:cs typeface="Georgia"/>
              </a:rPr>
              <a:t>emtosecond synchronization</a:t>
            </a:r>
          </a:p>
          <a:p>
            <a:pPr marL="1309688" lvl="2" indent="-282575">
              <a:lnSpc>
                <a:spcPct val="110000"/>
              </a:lnSpc>
            </a:pPr>
            <a:r>
              <a:rPr lang="en-US" sz="2200" dirty="0">
                <a:solidFill>
                  <a:srgbClr val="000000"/>
                </a:solidFill>
                <a:latin typeface="+mn-lt"/>
                <a:cs typeface="Georgia"/>
              </a:rPr>
              <a:t>Controls for complex systems</a:t>
            </a:r>
          </a:p>
          <a:p>
            <a:pPr marL="917575" lvl="1" indent="-407988">
              <a:lnSpc>
                <a:spcPct val="110000"/>
              </a:lnSpc>
              <a:buFont typeface="+mj-lt"/>
              <a:buAutoNum type="arabicParenR"/>
            </a:pPr>
            <a:r>
              <a:rPr lang="en-US" sz="2200" b="1" dirty="0">
                <a:solidFill>
                  <a:srgbClr val="C00000"/>
                </a:solidFill>
                <a:latin typeface="+mn-lt"/>
                <a:cs typeface="Georgia"/>
              </a:rPr>
              <a:t>High Dynamic Range Beam Instrumentation</a:t>
            </a:r>
          </a:p>
          <a:p>
            <a:pPr marL="1309688" lvl="2" indent="-282575">
              <a:lnSpc>
                <a:spcPct val="110000"/>
              </a:lnSpc>
            </a:pPr>
            <a:r>
              <a:rPr lang="en-US" sz="2200" dirty="0">
                <a:solidFill>
                  <a:srgbClr val="000000"/>
                </a:solidFill>
                <a:latin typeface="+mn-lt"/>
                <a:cs typeface="Georgia"/>
              </a:rPr>
              <a:t>Beam orbit feedback systems and beam loss measurement and control</a:t>
            </a:r>
          </a:p>
          <a:p>
            <a:pPr marL="1309688" lvl="2" indent="-282575">
              <a:lnSpc>
                <a:spcPct val="110000"/>
              </a:lnSpc>
            </a:pPr>
            <a:r>
              <a:rPr lang="en-US" sz="2200" dirty="0">
                <a:solidFill>
                  <a:srgbClr val="000000"/>
                </a:solidFill>
                <a:latin typeface="+mn-lt"/>
                <a:cs typeface="Georgia"/>
              </a:rPr>
              <a:t>Femtosecond electron beams</a:t>
            </a:r>
          </a:p>
        </p:txBody>
      </p:sp>
    </p:spTree>
    <p:extLst>
      <p:ext uri="{BB962C8B-B14F-4D97-AF65-F5344CB8AC3E}">
        <p14:creationId xmlns:p14="http://schemas.microsoft.com/office/powerpoint/2010/main" val="2534813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Our RF Capabilities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52400" y="934447"/>
            <a:ext cx="8757921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7475">
              <a:spcBef>
                <a:spcPts val="0"/>
              </a:spcBef>
            </a:pPr>
            <a:r>
              <a:rPr lang="en-US" sz="2400" b="1" dirty="0">
                <a:solidFill>
                  <a:srgbClr val="C00000"/>
                </a:solidFill>
              </a:rPr>
              <a:t>RF design and construction capabilities</a:t>
            </a:r>
          </a:p>
          <a:p>
            <a:pPr marL="865188" lvl="1" indent="-403225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/>
                </a:solidFill>
              </a:rPr>
              <a:t>EM structure designs (general) and </a:t>
            </a:r>
            <a:r>
              <a:rPr lang="en-US" sz="2000" b="1" dirty="0">
                <a:solidFill>
                  <a:srgbClr val="00B050"/>
                </a:solidFill>
              </a:rPr>
              <a:t>advanced RF MOGA design </a:t>
            </a:r>
          </a:p>
          <a:p>
            <a:pPr marL="1257300" lvl="2" indent="-284163">
              <a:buFont typeface="Wingdings" pitchFamily="2" charset="2"/>
              <a:buChar char="§"/>
            </a:pPr>
            <a:r>
              <a:rPr lang="en-US" dirty="0"/>
              <a:t>RF cavities, kickers, crabbing cavities, BPMs and linear accelerators</a:t>
            </a:r>
          </a:p>
          <a:p>
            <a:pPr marL="865188" lvl="1" indent="-403225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/>
                </a:solidFill>
              </a:rPr>
              <a:t>Engineering , mechanical design, fabrication, assembly and system integration (long-term partnership with Berkeley Lab’s Engineering Division)</a:t>
            </a:r>
          </a:p>
          <a:p>
            <a:pPr marL="1257300" lvl="2" indent="-284163">
              <a:buFont typeface="Wingdings" pitchFamily="2" charset="2"/>
              <a:buChar char="§"/>
            </a:pPr>
            <a:r>
              <a:rPr lang="en-US" dirty="0"/>
              <a:t>Thermal and stress analyses (FEA) </a:t>
            </a:r>
          </a:p>
          <a:p>
            <a:pPr marL="865188" lvl="1" indent="-403225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/>
                </a:solidFill>
              </a:rPr>
              <a:t>Numerical modeling and simulations</a:t>
            </a:r>
          </a:p>
          <a:p>
            <a:pPr marL="1257300" lvl="2" indent="-284163">
              <a:spcBef>
                <a:spcPts val="0"/>
              </a:spcBef>
              <a:buFont typeface="Wingdings" pitchFamily="2" charset="2"/>
              <a:buChar char="§"/>
            </a:pPr>
            <a:r>
              <a:rPr lang="en-US" dirty="0"/>
              <a:t>Impedance and </a:t>
            </a:r>
            <a:r>
              <a:rPr lang="en-US" dirty="0" err="1"/>
              <a:t>wakefield</a:t>
            </a:r>
            <a:r>
              <a:rPr lang="en-US" dirty="0"/>
              <a:t> in accelerators</a:t>
            </a:r>
          </a:p>
          <a:p>
            <a:pPr marL="1257300" lvl="2" indent="-284163">
              <a:spcBef>
                <a:spcPts val="0"/>
              </a:spcBef>
              <a:buFont typeface="Wingdings" pitchFamily="2" charset="2"/>
              <a:buChar char="§"/>
            </a:pPr>
            <a:r>
              <a:rPr lang="en-US" dirty="0"/>
              <a:t>HOM damping</a:t>
            </a:r>
          </a:p>
          <a:p>
            <a:pPr marL="1257300" lvl="2" indent="-284163">
              <a:spcBef>
                <a:spcPts val="0"/>
              </a:spcBef>
              <a:buFont typeface="Wingdings" pitchFamily="2" charset="2"/>
              <a:buChar char="§"/>
            </a:pPr>
            <a:r>
              <a:rPr lang="en-US" dirty="0"/>
              <a:t>RF coupler design</a:t>
            </a:r>
          </a:p>
          <a:p>
            <a:pPr marL="865188" lvl="1" indent="-403225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/>
                </a:solidFill>
              </a:rPr>
              <a:t>Low power RF measurements </a:t>
            </a:r>
          </a:p>
          <a:p>
            <a:pPr marL="865188" lvl="1" indent="-403225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/>
                </a:solidFill>
              </a:rPr>
              <a:t>High power RF measurements and testing (APEX and ALS) </a:t>
            </a:r>
          </a:p>
          <a:p>
            <a:pPr marL="865188" lvl="1" indent="-403225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2"/>
                </a:solidFill>
              </a:rPr>
              <a:t>RFQ accelerators</a:t>
            </a:r>
          </a:p>
          <a:p>
            <a:pPr marL="1257300" lvl="2" indent="-284163">
              <a:buFont typeface="Wingdings" pitchFamily="2" charset="2"/>
              <a:buChar char="§"/>
            </a:pPr>
            <a:r>
              <a:rPr lang="en-US" dirty="0"/>
              <a:t>Beam dynamics design</a:t>
            </a:r>
          </a:p>
          <a:p>
            <a:pPr marL="865188" lvl="1" indent="-403225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C00000"/>
                </a:solidFill>
              </a:rPr>
              <a:t>Decades of successful collaboration on accelerator projects domestically and internationally. </a:t>
            </a:r>
          </a:p>
        </p:txBody>
      </p:sp>
    </p:spTree>
    <p:extLst>
      <p:ext uri="{BB962C8B-B14F-4D97-AF65-F5344CB8AC3E}">
        <p14:creationId xmlns:p14="http://schemas.microsoft.com/office/powerpoint/2010/main" val="9046044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A242EA-470F-564F-868A-087F357C44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Franklin Gothic Medium" charset="0"/>
              </a:rPr>
              <a:t>BACI’s RF design, engineering, fabrication and system integration serve DOE’s accelerator projects in HEP, BES and NP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6A935C-9EA8-A040-9459-5085E2E691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0E43B-7F43-FA45-AAB7-E054FD6CC4E3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47AF0BD-25E2-1F42-BAD8-7139F3E9470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849" t="8566" b="5412"/>
          <a:stretch/>
        </p:blipFill>
        <p:spPr>
          <a:xfrm>
            <a:off x="6956687" y="1238796"/>
            <a:ext cx="1989809" cy="1349163"/>
          </a:xfrm>
          <a:prstGeom prst="rect">
            <a:avLst/>
          </a:prstGeom>
        </p:spPr>
      </p:pic>
      <p:sp>
        <p:nvSpPr>
          <p:cNvPr id="6" name="Right Arrow 5">
            <a:extLst>
              <a:ext uri="{FF2B5EF4-FFF2-40B4-BE49-F238E27FC236}">
                <a16:creationId xmlns:a16="http://schemas.microsoft.com/office/drawing/2014/main" id="{8D79E85D-424F-6344-AC32-642C7884B1FA}"/>
              </a:ext>
            </a:extLst>
          </p:cNvPr>
          <p:cNvSpPr/>
          <p:nvPr/>
        </p:nvSpPr>
        <p:spPr bwMode="auto">
          <a:xfrm rot="19863352">
            <a:off x="-89083" y="3920817"/>
            <a:ext cx="7445075" cy="649396"/>
          </a:xfrm>
          <a:prstGeom prst="rightArrow">
            <a:avLst>
              <a:gd name="adj1" fmla="val 62598"/>
              <a:gd name="adj2" fmla="val 50000"/>
            </a:avLst>
          </a:prstGeom>
          <a:gradFill flip="none" rotWithShape="1">
            <a:gsLst>
              <a:gs pos="0">
                <a:schemeClr val="accent6">
                  <a:lumMod val="75000"/>
                </a:schemeClr>
              </a:gs>
              <a:gs pos="100000">
                <a:srgbClr val="FFFFFF">
                  <a:alpha val="74000"/>
                </a:srgbClr>
              </a:gs>
              <a:gs pos="95000">
                <a:schemeClr val="accent6">
                  <a:lumMod val="41000"/>
                  <a:lumOff val="59000"/>
                </a:schemeClr>
              </a:gs>
            </a:gsLst>
            <a:path path="shap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914400" eaLnBrk="0" hangingPunct="0">
              <a:defRPr/>
            </a:pPr>
            <a:endParaRPr lang="en-US" sz="2400" dirty="0">
              <a:solidFill>
                <a:prstClr val="black"/>
              </a:solidFill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7" name="Picture 2" descr="http://www.longislandbrowser.com/community/events/children-kids/2016-07-10_0008340/large.jpg">
            <a:extLst>
              <a:ext uri="{FF2B5EF4-FFF2-40B4-BE49-F238E27FC236}">
                <a16:creationId xmlns:a16="http://schemas.microsoft.com/office/drawing/2014/main" id="{9E3D0A54-8532-5A41-95D1-2B6499F8F0A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240" b="11690"/>
          <a:stretch/>
        </p:blipFill>
        <p:spPr bwMode="auto">
          <a:xfrm>
            <a:off x="402526" y="4810272"/>
            <a:ext cx="1034895" cy="4932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CE05843-0054-F048-BB94-C48202CB4C8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53" r="5852"/>
          <a:stretch/>
        </p:blipFill>
        <p:spPr bwMode="auto">
          <a:xfrm>
            <a:off x="2021712" y="3100183"/>
            <a:ext cx="1223258" cy="11101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57CF888-8658-4946-B807-3AEFA16B09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8766" y="3989717"/>
            <a:ext cx="2301828" cy="1829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lumMod val="100000"/>
                    <a:lumOff val="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>
                    <a:lumMod val="100000"/>
                    <a:lumOff val="0"/>
                  </a:schemeClr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setup.jpg">
            <a:extLst>
              <a:ext uri="{FF2B5EF4-FFF2-40B4-BE49-F238E27FC236}">
                <a16:creationId xmlns:a16="http://schemas.microsoft.com/office/drawing/2014/main" id="{6F882D79-12D4-274D-9EC8-B01B038B430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12" r="8151"/>
          <a:stretch>
            <a:fillRect/>
          </a:stretch>
        </p:blipFill>
        <p:spPr bwMode="auto">
          <a:xfrm>
            <a:off x="1950716" y="1243816"/>
            <a:ext cx="1280160" cy="12562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yt5_9637.jpg">
            <a:extLst>
              <a:ext uri="{FF2B5EF4-FFF2-40B4-BE49-F238E27FC236}">
                <a16:creationId xmlns:a16="http://schemas.microsoft.com/office/drawing/2014/main" id="{84297DF7-97EE-B34B-9411-BB80C944DD2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64" b="19595"/>
          <a:stretch>
            <a:fillRect/>
          </a:stretch>
        </p:blipFill>
        <p:spPr bwMode="auto">
          <a:xfrm>
            <a:off x="5626128" y="1252467"/>
            <a:ext cx="1049941" cy="10509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7568538-03D0-4E47-8301-71BE0F4045FD}"/>
              </a:ext>
            </a:extLst>
          </p:cNvPr>
          <p:cNvSpPr txBox="1"/>
          <p:nvPr/>
        </p:nvSpPr>
        <p:spPr>
          <a:xfrm>
            <a:off x="2289495" y="5188222"/>
            <a:ext cx="13544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rgbClr val="C00000"/>
                </a:solidFill>
                <a:latin typeface="+mj-lt"/>
              </a:rPr>
              <a:t>SNS RFQ and </a:t>
            </a:r>
            <a:br>
              <a:rPr lang="en-US" sz="1200" b="1" dirty="0">
                <a:solidFill>
                  <a:srgbClr val="C00000"/>
                </a:solidFill>
                <a:latin typeface="+mj-lt"/>
              </a:rPr>
            </a:br>
            <a:r>
              <a:rPr lang="en-US" sz="1200" b="1" dirty="0">
                <a:solidFill>
                  <a:srgbClr val="C00000"/>
                </a:solidFill>
                <a:latin typeface="+mj-lt"/>
              </a:rPr>
              <a:t>Front-end system </a:t>
            </a:r>
          </a:p>
        </p:txBody>
      </p:sp>
      <p:pic>
        <p:nvPicPr>
          <p:cNvPr id="13" name="Picture 2" descr="https://pbs.twimg.com/profile_banners/3002063657/1422399456/1500x500">
            <a:extLst>
              <a:ext uri="{FF2B5EF4-FFF2-40B4-BE49-F238E27FC236}">
                <a16:creationId xmlns:a16="http://schemas.microsoft.com/office/drawing/2014/main" id="{B2106D53-8AF6-A046-94C0-16151449FD3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88" t="12260" b="9201"/>
          <a:stretch/>
        </p:blipFill>
        <p:spPr bwMode="auto">
          <a:xfrm>
            <a:off x="2068943" y="5667870"/>
            <a:ext cx="1761760" cy="524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3A5D87E-6D04-6F4D-AA31-645E273EE5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39" y="3864143"/>
            <a:ext cx="1815214" cy="101623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75171CEB-A9A7-6241-BDA3-E3D57BF05F1A}"/>
              </a:ext>
            </a:extLst>
          </p:cNvPr>
          <p:cNvSpPr txBox="1"/>
          <p:nvPr/>
        </p:nvSpPr>
        <p:spPr>
          <a:xfrm>
            <a:off x="191567" y="3648887"/>
            <a:ext cx="1832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err="1">
                <a:solidFill>
                  <a:schemeClr val="tx2"/>
                </a:solidFill>
                <a:latin typeface="+mj-lt"/>
              </a:rPr>
              <a:t>Schottky</a:t>
            </a:r>
            <a:r>
              <a:rPr lang="en-US" sz="1200" b="1" dirty="0">
                <a:solidFill>
                  <a:schemeClr val="tx2"/>
                </a:solidFill>
                <a:latin typeface="+mj-lt"/>
              </a:rPr>
              <a:t> cavity </a:t>
            </a:r>
            <a:r>
              <a:rPr lang="en-US" altLang="zh-CN" sz="1200" b="1" dirty="0">
                <a:solidFill>
                  <a:schemeClr val="tx2"/>
                </a:solidFill>
                <a:latin typeface="+mj-lt"/>
              </a:rPr>
              <a:t>for</a:t>
            </a:r>
            <a:r>
              <a:rPr lang="zh-CN" altLang="en-US" sz="1200" b="1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1200" b="1" dirty="0">
                <a:solidFill>
                  <a:schemeClr val="tx2"/>
                </a:solidFill>
                <a:latin typeface="+mj-lt"/>
              </a:rPr>
              <a:t>RHIC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1CC8DB9F-EA2B-7844-AF6B-346CD12CEB8F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 l="24761" r="1488" b="333"/>
          <a:stretch/>
        </p:blipFill>
        <p:spPr>
          <a:xfrm>
            <a:off x="3470554" y="1238796"/>
            <a:ext cx="1818796" cy="16459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5863E374-2E36-2240-B43E-BA31A6ADEC27}"/>
              </a:ext>
            </a:extLst>
          </p:cNvPr>
          <p:cNvSpPr txBox="1"/>
          <p:nvPr/>
        </p:nvSpPr>
        <p:spPr>
          <a:xfrm>
            <a:off x="1922454" y="2555874"/>
            <a:ext cx="13257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rgbClr val="C00000"/>
                </a:solidFill>
                <a:latin typeface="+mj-lt"/>
              </a:rPr>
              <a:t>The 3</a:t>
            </a:r>
            <a:r>
              <a:rPr lang="en-US" sz="1200" b="1" baseline="30000" dirty="0">
                <a:solidFill>
                  <a:srgbClr val="C00000"/>
                </a:solidFill>
                <a:latin typeface="+mj-lt"/>
              </a:rPr>
              <a:t>rd</a:t>
            </a:r>
            <a:r>
              <a:rPr lang="en-US" sz="1200" b="1" dirty="0">
                <a:solidFill>
                  <a:srgbClr val="C00000"/>
                </a:solidFill>
                <a:latin typeface="+mj-lt"/>
              </a:rPr>
              <a:t> harmonic </a:t>
            </a:r>
            <a:br>
              <a:rPr lang="en-US" sz="1200" b="1" dirty="0">
                <a:solidFill>
                  <a:srgbClr val="C00000"/>
                </a:solidFill>
                <a:latin typeface="+mj-lt"/>
              </a:rPr>
            </a:br>
            <a:r>
              <a:rPr lang="en-US" sz="1200" b="1" dirty="0">
                <a:solidFill>
                  <a:srgbClr val="C00000"/>
                </a:solidFill>
                <a:latin typeface="+mj-lt"/>
              </a:rPr>
              <a:t>cavity at ALS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8CE01719-50AB-4A43-B9CF-7346D7EB949E}"/>
              </a:ext>
            </a:extLst>
          </p:cNvPr>
          <p:cNvGrpSpPr/>
          <p:nvPr/>
        </p:nvGrpSpPr>
        <p:grpSpPr>
          <a:xfrm>
            <a:off x="462290" y="1137917"/>
            <a:ext cx="1289165" cy="2473405"/>
            <a:chOff x="462290" y="1137917"/>
            <a:chExt cx="1289165" cy="2473405"/>
          </a:xfrm>
        </p:grpSpPr>
        <p:pic>
          <p:nvPicPr>
            <p:cNvPr id="19" name="Picture 4" descr="http://home.slac.stanford.edu/pressreleases/1998/images/layout.gif">
              <a:extLst>
                <a:ext uri="{FF2B5EF4-FFF2-40B4-BE49-F238E27FC236}">
                  <a16:creationId xmlns:a16="http://schemas.microsoft.com/office/drawing/2014/main" id="{C64B7CC2-F85A-F14C-909D-302D1B0492E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295" y="2936283"/>
              <a:ext cx="1280160" cy="67503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19" descr="Image result for PEP II RF cavity">
              <a:extLst>
                <a:ext uri="{FF2B5EF4-FFF2-40B4-BE49-F238E27FC236}">
                  <a16:creationId xmlns:a16="http://schemas.microsoft.com/office/drawing/2014/main" id="{D8029828-43D1-4A47-9B4A-8BF922A11AD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630" t="1156" r="5198" b="6064"/>
            <a:stretch/>
          </p:blipFill>
          <p:spPr bwMode="auto">
            <a:xfrm>
              <a:off x="462290" y="1573942"/>
              <a:ext cx="1280160" cy="132744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67A6EFA5-5921-8246-A665-FEFAA51EEEE5}"/>
                </a:ext>
              </a:extLst>
            </p:cNvPr>
            <p:cNvSpPr txBox="1"/>
            <p:nvPr/>
          </p:nvSpPr>
          <p:spPr>
            <a:xfrm>
              <a:off x="1164970" y="3340235"/>
              <a:ext cx="55501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>
                  <a:solidFill>
                    <a:srgbClr val="FFFF00"/>
                  </a:solidFill>
                  <a:latin typeface="+mj-lt"/>
                </a:rPr>
                <a:t>SLAC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90FD156C-388A-6549-B700-977E9754BE8C}"/>
                </a:ext>
              </a:extLst>
            </p:cNvPr>
            <p:cNvSpPr txBox="1"/>
            <p:nvPr/>
          </p:nvSpPr>
          <p:spPr>
            <a:xfrm>
              <a:off x="506132" y="1137917"/>
              <a:ext cx="118308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>
                  <a:latin typeface="+mj-lt"/>
                </a:rPr>
                <a:t>PEP-II HOM</a:t>
              </a:r>
              <a:br>
                <a:rPr lang="en-US" sz="1200" b="1" dirty="0">
                  <a:latin typeface="+mj-lt"/>
                </a:rPr>
              </a:br>
              <a:r>
                <a:rPr lang="en-US" sz="1200" b="1" dirty="0">
                  <a:latin typeface="+mj-lt"/>
                </a:rPr>
                <a:t>Damped Cavity</a:t>
              </a:r>
            </a:p>
          </p:txBody>
        </p:sp>
      </p:grpSp>
      <p:sp>
        <p:nvSpPr>
          <p:cNvPr id="23" name="TextBox 49">
            <a:extLst>
              <a:ext uri="{FF2B5EF4-FFF2-40B4-BE49-F238E27FC236}">
                <a16:creationId xmlns:a16="http://schemas.microsoft.com/office/drawing/2014/main" id="{3FD00FE1-0CF3-9041-AFDD-A282EA908C16}"/>
              </a:ext>
            </a:extLst>
          </p:cNvPr>
          <p:cNvSpPr txBox="1">
            <a:spLocks noChangeArrowheads="1"/>
          </p:cNvSpPr>
          <p:nvPr/>
        </p:nvSpPr>
        <p:spPr bwMode="auto">
          <a:xfrm rot="19920000">
            <a:off x="737321" y="5454132"/>
            <a:ext cx="75533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b="1" dirty="0">
                <a:solidFill>
                  <a:prstClr val="white"/>
                </a:solidFill>
              </a:rPr>
              <a:t>1995</a:t>
            </a:r>
          </a:p>
        </p:txBody>
      </p:sp>
      <p:sp>
        <p:nvSpPr>
          <p:cNvPr id="24" name="TextBox 49">
            <a:extLst>
              <a:ext uri="{FF2B5EF4-FFF2-40B4-BE49-F238E27FC236}">
                <a16:creationId xmlns:a16="http://schemas.microsoft.com/office/drawing/2014/main" id="{8E71371C-3487-AF4A-AB23-E4F84B3C3B21}"/>
              </a:ext>
            </a:extLst>
          </p:cNvPr>
          <p:cNvSpPr txBox="1">
            <a:spLocks noChangeArrowheads="1"/>
          </p:cNvSpPr>
          <p:nvPr/>
        </p:nvSpPr>
        <p:spPr bwMode="auto">
          <a:xfrm rot="19920000">
            <a:off x="2061435" y="4687210"/>
            <a:ext cx="84888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b="1" dirty="0">
                <a:solidFill>
                  <a:prstClr val="white"/>
                </a:solidFill>
              </a:rPr>
              <a:t>2000</a:t>
            </a:r>
          </a:p>
        </p:txBody>
      </p:sp>
      <p:sp>
        <p:nvSpPr>
          <p:cNvPr id="25" name="TextBox 49">
            <a:extLst>
              <a:ext uri="{FF2B5EF4-FFF2-40B4-BE49-F238E27FC236}">
                <a16:creationId xmlns:a16="http://schemas.microsoft.com/office/drawing/2014/main" id="{FF47AF7B-8FA6-274E-86FE-1ACFFF9BFE36}"/>
              </a:ext>
            </a:extLst>
          </p:cNvPr>
          <p:cNvSpPr txBox="1">
            <a:spLocks noChangeArrowheads="1"/>
          </p:cNvSpPr>
          <p:nvPr/>
        </p:nvSpPr>
        <p:spPr bwMode="auto">
          <a:xfrm rot="19920000">
            <a:off x="3173719" y="4058737"/>
            <a:ext cx="84888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b="1" dirty="0">
                <a:solidFill>
                  <a:prstClr val="white"/>
                </a:solidFill>
              </a:rPr>
              <a:t>2005</a:t>
            </a:r>
          </a:p>
        </p:txBody>
      </p:sp>
      <p:sp>
        <p:nvSpPr>
          <p:cNvPr id="26" name="TextBox 49">
            <a:extLst>
              <a:ext uri="{FF2B5EF4-FFF2-40B4-BE49-F238E27FC236}">
                <a16:creationId xmlns:a16="http://schemas.microsoft.com/office/drawing/2014/main" id="{C1EB8CF8-A612-4E44-AD9C-2D9C74E080E1}"/>
              </a:ext>
            </a:extLst>
          </p:cNvPr>
          <p:cNvSpPr txBox="1">
            <a:spLocks noChangeArrowheads="1"/>
          </p:cNvSpPr>
          <p:nvPr/>
        </p:nvSpPr>
        <p:spPr bwMode="auto">
          <a:xfrm rot="19920000">
            <a:off x="4421975" y="3374548"/>
            <a:ext cx="84888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b="1" dirty="0">
                <a:solidFill>
                  <a:prstClr val="white"/>
                </a:solidFill>
              </a:rPr>
              <a:t>2010</a:t>
            </a:r>
          </a:p>
        </p:txBody>
      </p:sp>
      <p:sp>
        <p:nvSpPr>
          <p:cNvPr id="27" name="TextBox 49">
            <a:extLst>
              <a:ext uri="{FF2B5EF4-FFF2-40B4-BE49-F238E27FC236}">
                <a16:creationId xmlns:a16="http://schemas.microsoft.com/office/drawing/2014/main" id="{A3777385-53EC-214D-B80B-CDA44CDAF91B}"/>
              </a:ext>
            </a:extLst>
          </p:cNvPr>
          <p:cNvSpPr txBox="1">
            <a:spLocks noChangeArrowheads="1"/>
          </p:cNvSpPr>
          <p:nvPr/>
        </p:nvSpPr>
        <p:spPr bwMode="auto">
          <a:xfrm rot="19920000">
            <a:off x="5926595" y="2539635"/>
            <a:ext cx="84888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b="1" dirty="0">
                <a:solidFill>
                  <a:prstClr val="white"/>
                </a:solidFill>
              </a:rPr>
              <a:t>2020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B7D6C30-536A-404E-945B-2A30E01EAB92}"/>
              </a:ext>
            </a:extLst>
          </p:cNvPr>
          <p:cNvSpPr txBox="1"/>
          <p:nvPr/>
        </p:nvSpPr>
        <p:spPr>
          <a:xfrm>
            <a:off x="3482393" y="2930997"/>
            <a:ext cx="12602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+mj-lt"/>
              </a:rPr>
              <a:t>MUCOOL 805 &amp; </a:t>
            </a:r>
            <a:br>
              <a:rPr lang="en-US" sz="1200" b="1" dirty="0">
                <a:latin typeface="+mj-lt"/>
              </a:rPr>
            </a:br>
            <a:r>
              <a:rPr lang="en-US" sz="1200" b="1" dirty="0">
                <a:latin typeface="+mj-lt"/>
              </a:rPr>
              <a:t>201 MHz Cavity </a:t>
            </a:r>
          </a:p>
          <a:p>
            <a:r>
              <a:rPr lang="en-US" sz="1200" b="1" dirty="0">
                <a:latin typeface="+mj-lt"/>
              </a:rPr>
              <a:t>at </a:t>
            </a:r>
            <a:r>
              <a:rPr lang="en-US" sz="1200" b="1" dirty="0" err="1">
                <a:latin typeface="+mj-lt"/>
              </a:rPr>
              <a:t>Fermilab</a:t>
            </a:r>
            <a:r>
              <a:rPr lang="en-US" sz="1200" b="1" dirty="0">
                <a:latin typeface="+mj-lt"/>
              </a:rPr>
              <a:t>  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CD67CD2-1D0D-7B4B-B420-8B63DA896CFD}"/>
              </a:ext>
            </a:extLst>
          </p:cNvPr>
          <p:cNvSpPr txBox="1"/>
          <p:nvPr/>
        </p:nvSpPr>
        <p:spPr>
          <a:xfrm>
            <a:off x="4237894" y="5799748"/>
            <a:ext cx="2232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rgbClr val="C00000"/>
                </a:solidFill>
                <a:latin typeface="+mj-lt"/>
              </a:rPr>
              <a:t>APEX 186 MHz CW Gun Cavity </a:t>
            </a:r>
            <a:br>
              <a:rPr lang="en-US" sz="1200" b="1" dirty="0">
                <a:solidFill>
                  <a:srgbClr val="C00000"/>
                </a:solidFill>
                <a:latin typeface="+mj-lt"/>
              </a:rPr>
            </a:br>
            <a:r>
              <a:rPr lang="en-US" sz="1200" b="1" dirty="0">
                <a:solidFill>
                  <a:srgbClr val="C00000"/>
                </a:solidFill>
                <a:latin typeface="+mj-lt"/>
              </a:rPr>
              <a:t>at ALS, LBNL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6013C98-DFE9-0E49-B0FC-C2E1E67235EC}"/>
              </a:ext>
            </a:extLst>
          </p:cNvPr>
          <p:cNvSpPr txBox="1"/>
          <p:nvPr/>
        </p:nvSpPr>
        <p:spPr>
          <a:xfrm>
            <a:off x="6786283" y="4438556"/>
            <a:ext cx="21284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+mj-lt"/>
              </a:rPr>
              <a:t>162.5 MHz CW RFQ for PIP-II 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DA7D2EF9-8053-CE4E-9C79-D0F459B93247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91692" y="4744470"/>
            <a:ext cx="1056109" cy="1408145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grpSp>
        <p:nvGrpSpPr>
          <p:cNvPr id="32" name="Group 31">
            <a:extLst>
              <a:ext uri="{FF2B5EF4-FFF2-40B4-BE49-F238E27FC236}">
                <a16:creationId xmlns:a16="http://schemas.microsoft.com/office/drawing/2014/main" id="{F8444403-35CD-A14F-84DC-211FEA1EA8C7}"/>
              </a:ext>
            </a:extLst>
          </p:cNvPr>
          <p:cNvGrpSpPr/>
          <p:nvPr/>
        </p:nvGrpSpPr>
        <p:grpSpPr>
          <a:xfrm>
            <a:off x="6690545" y="2896370"/>
            <a:ext cx="2286000" cy="1533683"/>
            <a:chOff x="6690545" y="2861534"/>
            <a:chExt cx="2286000" cy="1533683"/>
          </a:xfrm>
        </p:grpSpPr>
        <p:pic>
          <p:nvPicPr>
            <p:cNvPr id="33" name="Content Placeholder 3">
              <a:extLst>
                <a:ext uri="{FF2B5EF4-FFF2-40B4-BE49-F238E27FC236}">
                  <a16:creationId xmlns:a16="http://schemas.microsoft.com/office/drawing/2014/main" id="{1BA52306-3D16-1B4D-ABDE-48FAE1DBEFB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690545" y="2861534"/>
              <a:ext cx="2286000" cy="1533683"/>
            </a:xfrm>
            <a:prstGeom prst="rect">
              <a:avLst/>
            </a:prstGeom>
          </p:spPr>
        </p:pic>
        <p:pic>
          <p:nvPicPr>
            <p:cNvPr id="34" name="Picture 2" descr="http://www.fnal.gov/faw/designstandards/filesfordownload/FNAL-Logo-NAL-Blue.jpg">
              <a:extLst>
                <a:ext uri="{FF2B5EF4-FFF2-40B4-BE49-F238E27FC236}">
                  <a16:creationId xmlns:a16="http://schemas.microsoft.com/office/drawing/2014/main" id="{8C60BD81-8510-524E-925D-7D8ACD191D9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13718" y="4166719"/>
              <a:ext cx="914400" cy="19542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C2B2FAFE-5D2E-0A43-8351-6A2B7DA2AE79}"/>
              </a:ext>
            </a:extLst>
          </p:cNvPr>
          <p:cNvSpPr txBox="1"/>
          <p:nvPr/>
        </p:nvSpPr>
        <p:spPr>
          <a:xfrm>
            <a:off x="6778707" y="2604913"/>
            <a:ext cx="23104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C00000"/>
                </a:solidFill>
                <a:latin typeface="+mj-lt"/>
              </a:rPr>
              <a:t>LCLS-II Injector (Gun &amp; </a:t>
            </a:r>
            <a:r>
              <a:rPr lang="en-US" sz="1200" b="1" dirty="0" err="1">
                <a:solidFill>
                  <a:srgbClr val="C00000"/>
                </a:solidFill>
                <a:latin typeface="+mj-lt"/>
              </a:rPr>
              <a:t>buncher</a:t>
            </a:r>
            <a:r>
              <a:rPr lang="en-US" sz="1200" b="1" dirty="0">
                <a:solidFill>
                  <a:srgbClr val="C00000"/>
                </a:solidFill>
                <a:latin typeface="+mj-lt"/>
              </a:rPr>
              <a:t>) 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9AB8DD9-055E-4040-B93C-0268E58089BE}"/>
              </a:ext>
            </a:extLst>
          </p:cNvPr>
          <p:cNvSpPr txBox="1"/>
          <p:nvPr/>
        </p:nvSpPr>
        <p:spPr>
          <a:xfrm>
            <a:off x="7743769" y="4754938"/>
            <a:ext cx="12795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+mj-lt"/>
              </a:rPr>
              <a:t>MICE RF module</a:t>
            </a: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B9821BA9-DD4E-3A42-AFA2-0E385D70274E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7852813" y="5081969"/>
            <a:ext cx="1097280" cy="771804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6844D32E-1F23-9A4C-A1D7-E5BC4226359D}"/>
              </a:ext>
            </a:extLst>
          </p:cNvPr>
          <p:cNvSpPr txBox="1"/>
          <p:nvPr/>
        </p:nvSpPr>
        <p:spPr>
          <a:xfrm>
            <a:off x="7717435" y="5937312"/>
            <a:ext cx="1449436" cy="2246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70000"/>
              </a:lnSpc>
            </a:pPr>
            <a:r>
              <a:rPr lang="en-US" sz="1200" b="1" dirty="0">
                <a:solidFill>
                  <a:srgbClr val="C00000"/>
                </a:solidFill>
                <a:latin typeface="+mj-lt"/>
              </a:rPr>
              <a:t>APEX2 (RF design) </a:t>
            </a:r>
          </a:p>
        </p:txBody>
      </p:sp>
      <p:pic>
        <p:nvPicPr>
          <p:cNvPr id="39" name="Picture 4" descr="Image result for 805 MHz mucool cavity">
            <a:extLst>
              <a:ext uri="{FF2B5EF4-FFF2-40B4-BE49-F238E27FC236}">
                <a16:creationId xmlns:a16="http://schemas.microsoft.com/office/drawing/2014/main" id="{89959DA7-DCBE-DF4F-A4CC-D3D6925F733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113" t="45206" r="4034" b="16029"/>
          <a:stretch/>
        </p:blipFill>
        <p:spPr bwMode="auto">
          <a:xfrm>
            <a:off x="3512328" y="4653976"/>
            <a:ext cx="640080" cy="5666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07156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Our Ultrahigh Precision Control Capabilities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0E43B-7F43-FA45-AAB7-E054FD6CC4E3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8410" y="1192836"/>
            <a:ext cx="3980565" cy="5163514"/>
          </a:xfrm>
        </p:spPr>
        <p:txBody>
          <a:bodyPr>
            <a:normAutofit fontScale="85000" lnSpcReduction="10000"/>
          </a:bodyPr>
          <a:lstStyle/>
          <a:p>
            <a:r>
              <a:rPr lang="en-US" sz="2000" dirty="0">
                <a:latin typeface="+mn-lt"/>
              </a:rPr>
              <a:t>We’ve collaborated on many projects</a:t>
            </a:r>
          </a:p>
          <a:p>
            <a:pPr lvl="1"/>
            <a:r>
              <a:rPr lang="en-US" sz="1900" dirty="0">
                <a:solidFill>
                  <a:schemeClr val="tx1"/>
                </a:solidFill>
                <a:latin typeface="+mn-lt"/>
              </a:rPr>
              <a:t>PIP-II project;</a:t>
            </a:r>
          </a:p>
          <a:p>
            <a:pPr lvl="1"/>
            <a:r>
              <a:rPr lang="en-US" sz="1900" dirty="0">
                <a:solidFill>
                  <a:schemeClr val="tx1"/>
                </a:solidFill>
                <a:latin typeface="+mn-lt"/>
              </a:rPr>
              <a:t>LCLS-II;</a:t>
            </a:r>
          </a:p>
          <a:p>
            <a:pPr lvl="1"/>
            <a:r>
              <a:rPr lang="en-US" sz="1900" dirty="0">
                <a:solidFill>
                  <a:schemeClr val="tx1"/>
                </a:solidFill>
                <a:latin typeface="+mn-lt"/>
              </a:rPr>
              <a:t>LCLS-I;</a:t>
            </a:r>
          </a:p>
          <a:p>
            <a:pPr lvl="1"/>
            <a:r>
              <a:rPr lang="en-US" sz="1900" dirty="0" err="1">
                <a:solidFill>
                  <a:schemeClr val="tx1"/>
                </a:solidFill>
                <a:latin typeface="+mn-lt"/>
              </a:rPr>
              <a:t>Fermi@Elettra</a:t>
            </a:r>
            <a:r>
              <a:rPr lang="en-US" sz="1900" dirty="0">
                <a:solidFill>
                  <a:schemeClr val="tx1"/>
                </a:solidFill>
                <a:latin typeface="+mn-lt"/>
              </a:rPr>
              <a:t>;</a:t>
            </a:r>
          </a:p>
          <a:p>
            <a:pPr lvl="1"/>
            <a:r>
              <a:rPr lang="en-US" sz="1900" dirty="0">
                <a:solidFill>
                  <a:schemeClr val="tx1"/>
                </a:solidFill>
                <a:latin typeface="+mn-lt"/>
              </a:rPr>
              <a:t>ALS</a:t>
            </a:r>
            <a:r>
              <a:rPr lang="zh-CN" altLang="en-US" sz="1900" dirty="0">
                <a:solidFill>
                  <a:schemeClr val="tx1"/>
                </a:solidFill>
                <a:latin typeface="+mn-lt"/>
              </a:rPr>
              <a:t> </a:t>
            </a:r>
            <a:r>
              <a:rPr lang="en-US" altLang="zh-CN" sz="1900" dirty="0">
                <a:solidFill>
                  <a:schemeClr val="tx1"/>
                </a:solidFill>
                <a:latin typeface="+mn-lt"/>
              </a:rPr>
              <a:t>and ALS-U;</a:t>
            </a:r>
            <a:endParaRPr lang="en-US" sz="1900" dirty="0">
              <a:solidFill>
                <a:schemeClr val="tx1"/>
              </a:solidFill>
              <a:latin typeface="+mn-lt"/>
            </a:endParaRPr>
          </a:p>
          <a:p>
            <a:pPr lvl="1"/>
            <a:r>
              <a:rPr lang="en-US" sz="1900" dirty="0">
                <a:solidFill>
                  <a:schemeClr val="tx1"/>
                </a:solidFill>
                <a:latin typeface="+mn-lt"/>
              </a:rPr>
              <a:t>APEX HiRES UED beamline;</a:t>
            </a:r>
          </a:p>
          <a:p>
            <a:pPr lvl="1"/>
            <a:r>
              <a:rPr lang="en-US" sz="1900" dirty="0">
                <a:solidFill>
                  <a:schemeClr val="tx1"/>
                </a:solidFill>
                <a:latin typeface="+mn-lt"/>
              </a:rPr>
              <a:t>Bella Center;</a:t>
            </a:r>
          </a:p>
          <a:p>
            <a:pPr lvl="1"/>
            <a:r>
              <a:rPr lang="en-US" sz="1900" dirty="0">
                <a:solidFill>
                  <a:schemeClr val="tx1"/>
                </a:solidFill>
                <a:latin typeface="+mn-lt"/>
              </a:rPr>
              <a:t>APS;</a:t>
            </a:r>
          </a:p>
          <a:p>
            <a:pPr lvl="1"/>
            <a:r>
              <a:rPr lang="en-US" sz="1900" dirty="0">
                <a:solidFill>
                  <a:schemeClr val="tx1"/>
                </a:solidFill>
                <a:latin typeface="+mn-lt"/>
              </a:rPr>
              <a:t>SNS;</a:t>
            </a:r>
          </a:p>
          <a:p>
            <a:pPr lvl="1"/>
            <a:r>
              <a:rPr lang="en-US" sz="1900" dirty="0">
                <a:solidFill>
                  <a:schemeClr val="tx1"/>
                </a:solidFill>
                <a:latin typeface="+mn-lt"/>
              </a:rPr>
              <a:t>AWA at ANL, …</a:t>
            </a:r>
          </a:p>
          <a:p>
            <a:r>
              <a:rPr lang="en-US" sz="2000" dirty="0">
                <a:latin typeface="+mn-lt"/>
              </a:rPr>
              <a:t>We continue developing open source hardware (LLRF boards) and BIDS system;</a:t>
            </a:r>
          </a:p>
          <a:p>
            <a:r>
              <a:rPr lang="en-US" sz="2000" dirty="0">
                <a:latin typeface="+mn-lt"/>
              </a:rPr>
              <a:t>We apply the precision control techniques to fiber-based laser technology for high average power and quantum qubits controls;</a:t>
            </a:r>
          </a:p>
          <a:p>
            <a:r>
              <a:rPr lang="en-US" sz="2000" dirty="0">
                <a:solidFill>
                  <a:srgbClr val="C00000"/>
                </a:solidFill>
                <a:latin typeface="+mn-lt"/>
              </a:rPr>
              <a:t>We are ready to collaborate on EIC.</a:t>
            </a:r>
          </a:p>
        </p:txBody>
      </p:sp>
      <p:pic>
        <p:nvPicPr>
          <p:cNvPr id="1025" name="Picture 1" descr="page3image34939008">
            <a:extLst>
              <a:ext uri="{FF2B5EF4-FFF2-40B4-BE49-F238E27FC236}">
                <a16:creationId xmlns:a16="http://schemas.microsoft.com/office/drawing/2014/main" id="{FD63B363-B811-414A-9C2D-1F2FB878DA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5600" y="3493965"/>
            <a:ext cx="3038907" cy="2803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4D231C1-ADB0-B848-8418-6DFFE6518E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94513" y="1240339"/>
            <a:ext cx="3901869" cy="2316615"/>
          </a:xfrm>
          <a:prstGeom prst="rect">
            <a:avLst/>
          </a:prstGeom>
        </p:spPr>
      </p:pic>
      <p:pic>
        <p:nvPicPr>
          <p:cNvPr id="1026" name="Picture 2" descr="page8image35238080">
            <a:extLst>
              <a:ext uri="{FF2B5EF4-FFF2-40B4-BE49-F238E27FC236}">
                <a16:creationId xmlns:a16="http://schemas.microsoft.com/office/drawing/2014/main" id="{BEA5103F-C07E-EF4E-8290-7EDE582C1E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3954" y="1608088"/>
            <a:ext cx="2018715" cy="1509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Google Shape;61;p14">
            <a:extLst>
              <a:ext uri="{FF2B5EF4-FFF2-40B4-BE49-F238E27FC236}">
                <a16:creationId xmlns:a16="http://schemas.microsoft.com/office/drawing/2014/main" id="{F4CC0307-A148-3E40-8F8A-43694A359C67}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031705" y="3191383"/>
            <a:ext cx="1748241" cy="11668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68;p15">
            <a:extLst>
              <a:ext uri="{FF2B5EF4-FFF2-40B4-BE49-F238E27FC236}">
                <a16:creationId xmlns:a16="http://schemas.microsoft.com/office/drawing/2014/main" id="{03C9C2C2-4466-FE44-A074-0701B1F547DD}"/>
              </a:ext>
            </a:extLst>
          </p:cNvPr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984205" y="4421192"/>
            <a:ext cx="1826807" cy="1277639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FDA08E0-36AE-7E49-A805-7033A036F991}"/>
              </a:ext>
            </a:extLst>
          </p:cNvPr>
          <p:cNvSpPr txBox="1"/>
          <p:nvPr/>
        </p:nvSpPr>
        <p:spPr>
          <a:xfrm>
            <a:off x="4043580" y="5671302"/>
            <a:ext cx="18079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rgbClr val="0070C0"/>
                </a:solidFill>
              </a:rPr>
              <a:t>Development of new </a:t>
            </a:r>
            <a:br>
              <a:rPr lang="en-US" sz="1400" dirty="0">
                <a:solidFill>
                  <a:srgbClr val="0070C0"/>
                </a:solidFill>
              </a:rPr>
            </a:br>
            <a:r>
              <a:rPr lang="en-US" sz="1400" dirty="0">
                <a:solidFill>
                  <a:srgbClr val="0070C0"/>
                </a:solidFill>
              </a:rPr>
              <a:t>LLRF board: Marble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54AA986-9D53-8244-8832-F51A9C3F0618}"/>
              </a:ext>
            </a:extLst>
          </p:cNvPr>
          <p:cNvSpPr txBox="1"/>
          <p:nvPr/>
        </p:nvSpPr>
        <p:spPr>
          <a:xfrm>
            <a:off x="3900218" y="2850080"/>
            <a:ext cx="13660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FFFF00"/>
                </a:solidFill>
                <a:latin typeface="+mj-lt"/>
              </a:rPr>
              <a:t>LCLS-II chassis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4E7F343-CC9D-BD4E-87E6-1919B5C7D507}"/>
              </a:ext>
            </a:extLst>
          </p:cNvPr>
          <p:cNvSpPr txBox="1"/>
          <p:nvPr/>
        </p:nvSpPr>
        <p:spPr>
          <a:xfrm>
            <a:off x="6536073" y="901785"/>
            <a:ext cx="2411429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B050"/>
                </a:solidFill>
              </a:rPr>
              <a:t>Courtesy of Dr. C. Serrano</a:t>
            </a:r>
            <a:endParaRPr lang="en-US" sz="1600" dirty="0">
              <a:solidFill>
                <a:srgbClr val="00B05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000846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Picture 64">
            <a:extLst>
              <a:ext uri="{FF2B5EF4-FFF2-40B4-BE49-F238E27FC236}">
                <a16:creationId xmlns:a16="http://schemas.microsoft.com/office/drawing/2014/main" id="{02148F35-2DBA-3844-80F2-4F8F827D7A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8568" y="2979015"/>
            <a:ext cx="1032501" cy="69774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31DA420-C3F2-8F43-A667-ED10D24ED3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Franklin Gothic Medium" charset="0"/>
              </a:rPr>
              <a:t>BACI has world-leading technology in FPGA-based RF control and timing and serves accelerator projects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4616D9-3EF3-F446-957C-9841744DFA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0E43B-7F43-FA45-AAB7-E054FD6CC4E3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5" name="Picture 54">
            <a:extLst>
              <a:ext uri="{FF2B5EF4-FFF2-40B4-BE49-F238E27FC236}">
                <a16:creationId xmlns:a16="http://schemas.microsoft.com/office/drawing/2014/main" id="{FA32C680-BDED-2344-B3C2-E669073135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02060" y="1221532"/>
            <a:ext cx="1792635" cy="10669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4BD956F-BCC0-5044-A22F-85BBB84058D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128731" y="1930751"/>
            <a:ext cx="879197" cy="54765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Picture 51">
            <a:extLst>
              <a:ext uri="{FF2B5EF4-FFF2-40B4-BE49-F238E27FC236}">
                <a16:creationId xmlns:a16="http://schemas.microsoft.com/office/drawing/2014/main" id="{0CFE9A8B-F2B0-9848-A8F6-85923B02692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26823" y="3225466"/>
            <a:ext cx="1597025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oup 45">
            <a:extLst>
              <a:ext uri="{FF2B5EF4-FFF2-40B4-BE49-F238E27FC236}">
                <a16:creationId xmlns:a16="http://schemas.microsoft.com/office/drawing/2014/main" id="{F5F274E2-0D24-CD49-836B-5926F38BCBAC}"/>
              </a:ext>
            </a:extLst>
          </p:cNvPr>
          <p:cNvGrpSpPr>
            <a:grpSpLocks/>
          </p:cNvGrpSpPr>
          <p:nvPr/>
        </p:nvGrpSpPr>
        <p:grpSpPr bwMode="auto">
          <a:xfrm>
            <a:off x="4973964" y="3681997"/>
            <a:ext cx="1651000" cy="1749425"/>
            <a:chOff x="3901996" y="2913066"/>
            <a:chExt cx="2638503" cy="2725734"/>
          </a:xfrm>
        </p:grpSpPr>
        <p:pic>
          <p:nvPicPr>
            <p:cNvPr id="9" name="Picture 46">
              <a:extLst>
                <a:ext uri="{FF2B5EF4-FFF2-40B4-BE49-F238E27FC236}">
                  <a16:creationId xmlns:a16="http://schemas.microsoft.com/office/drawing/2014/main" id="{47316252-6E76-DB4F-AC84-047E38B450D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8238"/>
            <a:stretch>
              <a:fillRect/>
            </a:stretch>
          </p:blipFill>
          <p:spPr bwMode="auto">
            <a:xfrm>
              <a:off x="3901996" y="2913066"/>
              <a:ext cx="2638503" cy="27257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47">
              <a:extLst>
                <a:ext uri="{FF2B5EF4-FFF2-40B4-BE49-F238E27FC236}">
                  <a16:creationId xmlns:a16="http://schemas.microsoft.com/office/drawing/2014/main" id="{CDAF504D-7668-7542-90E5-F78EE21971D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49123" y="3440039"/>
              <a:ext cx="2549601" cy="8040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1" name="Picture 39">
            <a:extLst>
              <a:ext uri="{FF2B5EF4-FFF2-40B4-BE49-F238E27FC236}">
                <a16:creationId xmlns:a16="http://schemas.microsoft.com/office/drawing/2014/main" id="{7D2A0FD4-C51A-AD4D-BB4F-269BECC20F8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7499" y="4536490"/>
            <a:ext cx="1838325" cy="928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>
            <a:extLst>
              <a:ext uri="{FF2B5EF4-FFF2-40B4-BE49-F238E27FC236}">
                <a16:creationId xmlns:a16="http://schemas.microsoft.com/office/drawing/2014/main" id="{2880CF46-E08E-154D-9044-63312E6F401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08885" y="5309081"/>
            <a:ext cx="1363663" cy="903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8133A503-161D-BD43-B21C-03FF2A20F6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81529" y="2472318"/>
            <a:ext cx="10668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400" b="1" dirty="0">
                <a:solidFill>
                  <a:prstClr val="black"/>
                </a:solidFill>
              </a:rPr>
              <a:t>Tsinghua XGLS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63E44F6-BD50-0C46-812B-466D1C13F8AF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40822" y="1949068"/>
            <a:ext cx="295610" cy="128356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ight Arrow 14">
            <a:extLst>
              <a:ext uri="{FF2B5EF4-FFF2-40B4-BE49-F238E27FC236}">
                <a16:creationId xmlns:a16="http://schemas.microsoft.com/office/drawing/2014/main" id="{B61DBE55-83C7-174B-9A14-1A146728276F}"/>
              </a:ext>
            </a:extLst>
          </p:cNvPr>
          <p:cNvSpPr/>
          <p:nvPr/>
        </p:nvSpPr>
        <p:spPr bwMode="auto">
          <a:xfrm rot="19863352">
            <a:off x="404257" y="3234563"/>
            <a:ext cx="8600961" cy="649396"/>
          </a:xfrm>
          <a:prstGeom prst="rightArrow">
            <a:avLst>
              <a:gd name="adj1" fmla="val 62598"/>
              <a:gd name="adj2" fmla="val 50000"/>
            </a:avLst>
          </a:prstGeom>
          <a:gradFill flip="none" rotWithShape="1">
            <a:gsLst>
              <a:gs pos="0">
                <a:srgbClr val="2A267D">
                  <a:alpha val="74000"/>
                </a:srgbClr>
              </a:gs>
              <a:gs pos="100000">
                <a:srgbClr val="FFFFFF">
                  <a:alpha val="74000"/>
                </a:srgbClr>
              </a:gs>
              <a:gs pos="95000">
                <a:schemeClr val="tx2">
                  <a:lumMod val="40000"/>
                  <a:lumOff val="60000"/>
                  <a:alpha val="74000"/>
                </a:schemeClr>
              </a:gs>
            </a:gsLst>
            <a:path path="shap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914400" eaLnBrk="0" hangingPunct="0">
              <a:defRPr/>
            </a:pPr>
            <a:endParaRPr lang="en-US" sz="2400">
              <a:solidFill>
                <a:prstClr val="black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16" name="TextBox 9">
            <a:extLst>
              <a:ext uri="{FF2B5EF4-FFF2-40B4-BE49-F238E27FC236}">
                <a16:creationId xmlns:a16="http://schemas.microsoft.com/office/drawing/2014/main" id="{110CDB13-25B7-5D4D-800E-2C0EA8847383}"/>
              </a:ext>
            </a:extLst>
          </p:cNvPr>
          <p:cNvSpPr txBox="1">
            <a:spLocks noChangeArrowheads="1"/>
          </p:cNvSpPr>
          <p:nvPr/>
        </p:nvSpPr>
        <p:spPr bwMode="auto">
          <a:xfrm rot="19920000">
            <a:off x="2089803" y="4594852"/>
            <a:ext cx="75523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>
              <a:defRPr sz="2000" b="1">
                <a:solidFill>
                  <a:srgbClr val="D6232E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latin typeface="Arial" charset="0"/>
                <a:ea typeface="ＭＳ Ｐゴシック" charset="0"/>
              </a:defRPr>
            </a:lvl9pPr>
          </a:lstStyle>
          <a:p>
            <a:r>
              <a:rPr lang="en-US" dirty="0">
                <a:solidFill>
                  <a:srgbClr val="FFFFFF"/>
                </a:solidFill>
              </a:rPr>
              <a:t>2007</a:t>
            </a:r>
          </a:p>
        </p:txBody>
      </p:sp>
      <p:grpSp>
        <p:nvGrpSpPr>
          <p:cNvPr id="17" name="Group 39">
            <a:extLst>
              <a:ext uri="{FF2B5EF4-FFF2-40B4-BE49-F238E27FC236}">
                <a16:creationId xmlns:a16="http://schemas.microsoft.com/office/drawing/2014/main" id="{3A612D3B-80DE-9242-8EDB-7AB6C9BC6958}"/>
              </a:ext>
            </a:extLst>
          </p:cNvPr>
          <p:cNvGrpSpPr>
            <a:grpSpLocks/>
          </p:cNvGrpSpPr>
          <p:nvPr/>
        </p:nvGrpSpPr>
        <p:grpSpPr bwMode="auto">
          <a:xfrm>
            <a:off x="4119166" y="1345764"/>
            <a:ext cx="934726" cy="1087267"/>
            <a:chOff x="1143000" y="2400300"/>
            <a:chExt cx="2489200" cy="2717799"/>
          </a:xfrm>
        </p:grpSpPr>
        <p:grpSp>
          <p:nvGrpSpPr>
            <p:cNvPr id="18" name="Group 81">
              <a:extLst>
                <a:ext uri="{FF2B5EF4-FFF2-40B4-BE49-F238E27FC236}">
                  <a16:creationId xmlns:a16="http://schemas.microsoft.com/office/drawing/2014/main" id="{6CD814B4-0090-E14B-A054-3F4AAADBBFB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09688" y="3975100"/>
              <a:ext cx="2322512" cy="1142999"/>
              <a:chOff x="15070" y="9215"/>
              <a:chExt cx="2517" cy="640"/>
            </a:xfrm>
          </p:grpSpPr>
          <p:sp>
            <p:nvSpPr>
              <p:cNvPr id="27" name="Line 82">
                <a:extLst>
                  <a:ext uri="{FF2B5EF4-FFF2-40B4-BE49-F238E27FC236}">
                    <a16:creationId xmlns:a16="http://schemas.microsoft.com/office/drawing/2014/main" id="{E58F425A-334D-9D40-AB07-A66F4FB4E27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5069" y="9854"/>
                <a:ext cx="2520" cy="1"/>
              </a:xfrm>
              <a:prstGeom prst="line">
                <a:avLst/>
              </a:prstGeom>
              <a:noFill/>
              <a:ln w="3816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" name="Line 83">
                <a:extLst>
                  <a:ext uri="{FF2B5EF4-FFF2-40B4-BE49-F238E27FC236}">
                    <a16:creationId xmlns:a16="http://schemas.microsoft.com/office/drawing/2014/main" id="{C32E12C5-B1A4-E048-AA90-677CBAB8739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447" y="9710"/>
                <a:ext cx="1" cy="147"/>
              </a:xfrm>
              <a:prstGeom prst="line">
                <a:avLst/>
              </a:prstGeom>
              <a:noFill/>
              <a:ln w="38160">
                <a:solidFill>
                  <a:srgbClr val="99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" name="Line 84">
                <a:extLst>
                  <a:ext uri="{FF2B5EF4-FFF2-40B4-BE49-F238E27FC236}">
                    <a16:creationId xmlns:a16="http://schemas.microsoft.com/office/drawing/2014/main" id="{AC309EC7-85E1-9F4F-A68A-123FBF318A9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168" y="9496"/>
                <a:ext cx="1" cy="361"/>
              </a:xfrm>
              <a:prstGeom prst="line">
                <a:avLst/>
              </a:prstGeom>
              <a:noFill/>
              <a:ln w="38160">
                <a:solidFill>
                  <a:srgbClr val="0099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" name="Line 85">
                <a:extLst>
                  <a:ext uri="{FF2B5EF4-FFF2-40B4-BE49-F238E27FC236}">
                    <a16:creationId xmlns:a16="http://schemas.microsoft.com/office/drawing/2014/main" id="{93F29514-3A67-F14C-A84E-7F3205649FA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6888" y="9284"/>
                <a:ext cx="1" cy="572"/>
              </a:xfrm>
              <a:prstGeom prst="line">
                <a:avLst/>
              </a:prstGeom>
              <a:noFill/>
              <a:ln w="38160">
                <a:solidFill>
                  <a:srgbClr val="00FF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1" name="Line 86">
                <a:extLst>
                  <a:ext uri="{FF2B5EF4-FFF2-40B4-BE49-F238E27FC236}">
                    <a16:creationId xmlns:a16="http://schemas.microsoft.com/office/drawing/2014/main" id="{F25A8ED1-BA0D-C049-B456-B483B707E8A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6609" y="9214"/>
                <a:ext cx="1" cy="643"/>
              </a:xfrm>
              <a:prstGeom prst="line">
                <a:avLst/>
              </a:prstGeom>
              <a:noFill/>
              <a:ln w="38160">
                <a:solidFill>
                  <a:srgbClr val="00FF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2" name="Line 87">
                <a:extLst>
                  <a:ext uri="{FF2B5EF4-FFF2-40B4-BE49-F238E27FC236}">
                    <a16:creationId xmlns:a16="http://schemas.microsoft.com/office/drawing/2014/main" id="{DAC2E465-70FB-AD4B-9843-B85A879845E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6329" y="9214"/>
                <a:ext cx="1" cy="643"/>
              </a:xfrm>
              <a:prstGeom prst="line">
                <a:avLst/>
              </a:prstGeom>
              <a:noFill/>
              <a:ln w="38160">
                <a:solidFill>
                  <a:srgbClr val="99FF3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3" name="Line 88">
                <a:extLst>
                  <a:ext uri="{FF2B5EF4-FFF2-40B4-BE49-F238E27FC236}">
                    <a16:creationId xmlns:a16="http://schemas.microsoft.com/office/drawing/2014/main" id="{21B29ACD-D6A2-6943-8B8E-35895039667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6050" y="9214"/>
                <a:ext cx="1" cy="643"/>
              </a:xfrm>
              <a:prstGeom prst="line">
                <a:avLst/>
              </a:prstGeom>
              <a:noFill/>
              <a:ln w="3816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4" name="Line 89">
                <a:extLst>
                  <a:ext uri="{FF2B5EF4-FFF2-40B4-BE49-F238E27FC236}">
                    <a16:creationId xmlns:a16="http://schemas.microsoft.com/office/drawing/2014/main" id="{C29F1D88-F4F9-3544-AC5F-E37EEA7BE93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5771" y="9284"/>
                <a:ext cx="1" cy="572"/>
              </a:xfrm>
              <a:prstGeom prst="line">
                <a:avLst/>
              </a:prstGeom>
              <a:noFill/>
              <a:ln w="38160">
                <a:solidFill>
                  <a:srgbClr val="FFCC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5" name="Line 90">
                <a:extLst>
                  <a:ext uri="{FF2B5EF4-FFF2-40B4-BE49-F238E27FC236}">
                    <a16:creationId xmlns:a16="http://schemas.microsoft.com/office/drawing/2014/main" id="{FD4FB6CB-47C5-F142-82D7-AF874140B3C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5491" y="9496"/>
                <a:ext cx="1" cy="361"/>
              </a:xfrm>
              <a:prstGeom prst="line">
                <a:avLst/>
              </a:prstGeom>
              <a:noFill/>
              <a:ln w="3816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6" name="Line 91">
                <a:extLst>
                  <a:ext uri="{FF2B5EF4-FFF2-40B4-BE49-F238E27FC236}">
                    <a16:creationId xmlns:a16="http://schemas.microsoft.com/office/drawing/2014/main" id="{572BF25F-4B49-2140-9072-A2F247FB4FB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5211" y="9710"/>
                <a:ext cx="1" cy="147"/>
              </a:xfrm>
              <a:prstGeom prst="line">
                <a:avLst/>
              </a:prstGeom>
              <a:noFill/>
              <a:ln w="38160">
                <a:solidFill>
                  <a:srgbClr val="FF00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</p:grpSp>
        <p:pic>
          <p:nvPicPr>
            <p:cNvPr id="19" name="Picture 41">
              <a:extLst>
                <a:ext uri="{FF2B5EF4-FFF2-40B4-BE49-F238E27FC236}">
                  <a16:creationId xmlns:a16="http://schemas.microsoft.com/office/drawing/2014/main" id="{B8534206-299B-A248-B998-9BAFDFBF1E6D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3000" y="2400300"/>
              <a:ext cx="2451100" cy="939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20" name="Elbow Connector 42">
              <a:extLst>
                <a:ext uri="{FF2B5EF4-FFF2-40B4-BE49-F238E27FC236}">
                  <a16:creationId xmlns:a16="http://schemas.microsoft.com/office/drawing/2014/main" id="{AEF3E534-DA74-564C-A981-6430E777CF9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1676400" y="3695700"/>
              <a:ext cx="762000" cy="711200"/>
            </a:xfrm>
            <a:prstGeom prst="bentConnector3">
              <a:avLst>
                <a:gd name="adj1" fmla="val 6667"/>
              </a:avLst>
            </a:prstGeom>
            <a:noFill/>
            <a:ln w="12700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1" name="Elbow Connector 43">
              <a:extLst>
                <a:ext uri="{FF2B5EF4-FFF2-40B4-BE49-F238E27FC236}">
                  <a16:creationId xmlns:a16="http://schemas.microsoft.com/office/drawing/2014/main" id="{82A51873-0814-8C49-8810-0BCB01B5BAC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6200000" flipV="1">
              <a:off x="2622550" y="3765550"/>
              <a:ext cx="723900" cy="584200"/>
            </a:xfrm>
            <a:prstGeom prst="bentConnector3">
              <a:avLst>
                <a:gd name="adj1" fmla="val 99125"/>
              </a:avLst>
            </a:prstGeom>
            <a:noFill/>
            <a:ln w="12700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grpSp>
          <p:nvGrpSpPr>
            <p:cNvPr id="22" name="Group 149">
              <a:extLst>
                <a:ext uri="{FF2B5EF4-FFF2-40B4-BE49-F238E27FC236}">
                  <a16:creationId xmlns:a16="http://schemas.microsoft.com/office/drawing/2014/main" id="{8572AB84-4B78-CD4A-8263-CD4AAD8A5A4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62200" y="3530600"/>
              <a:ext cx="381000" cy="342900"/>
              <a:chOff x="1944" y="1544"/>
              <a:chExt cx="288" cy="280"/>
            </a:xfrm>
          </p:grpSpPr>
          <p:sp>
            <p:nvSpPr>
              <p:cNvPr id="24" name="Oval 146">
                <a:extLst>
                  <a:ext uri="{FF2B5EF4-FFF2-40B4-BE49-F238E27FC236}">
                    <a16:creationId xmlns:a16="http://schemas.microsoft.com/office/drawing/2014/main" id="{4A99F374-2336-B04A-9082-B878F473BA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4" y="1544"/>
                <a:ext cx="288" cy="280"/>
              </a:xfrm>
              <a:prstGeom prst="ellipse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" name="Line 147">
                <a:extLst>
                  <a:ext uri="{FF2B5EF4-FFF2-40B4-BE49-F238E27FC236}">
                    <a16:creationId xmlns:a16="http://schemas.microsoft.com/office/drawing/2014/main" id="{1F666759-D3C1-2842-9337-FC651C3A5B9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92" y="1584"/>
                <a:ext cx="192" cy="2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" name="Line 148">
                <a:extLst>
                  <a:ext uri="{FF2B5EF4-FFF2-40B4-BE49-F238E27FC236}">
                    <a16:creationId xmlns:a16="http://schemas.microsoft.com/office/drawing/2014/main" id="{25BCAA8C-F741-704D-9D59-42B1B52D798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992" y="1584"/>
                <a:ext cx="192" cy="2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</p:grpSp>
        <p:cxnSp>
          <p:nvCxnSpPr>
            <p:cNvPr id="23" name="Straight Arrow Connector 45">
              <a:extLst>
                <a:ext uri="{FF2B5EF4-FFF2-40B4-BE49-F238E27FC236}">
                  <a16:creationId xmlns:a16="http://schemas.microsoft.com/office/drawing/2014/main" id="{AB6ECD0C-788A-E240-8FAA-C8C92C454C3D}"/>
                </a:ext>
              </a:extLst>
            </p:cNvPr>
            <p:cNvCxnSpPr>
              <a:cxnSpLocks noChangeShapeType="1"/>
              <a:stCxn id="24" idx="0"/>
            </p:cNvCxnSpPr>
            <p:nvPr/>
          </p:nvCxnSpPr>
          <p:spPr bwMode="auto">
            <a:xfrm flipV="1">
              <a:off x="2552700" y="3136900"/>
              <a:ext cx="0" cy="393700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</p:grpSp>
      <p:sp>
        <p:nvSpPr>
          <p:cNvPr id="37" name="TextBox 18">
            <a:extLst>
              <a:ext uri="{FF2B5EF4-FFF2-40B4-BE49-F238E27FC236}">
                <a16:creationId xmlns:a16="http://schemas.microsoft.com/office/drawing/2014/main" id="{C97E2318-3C2A-C443-B7C8-670C5F5A94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69989" y="2434605"/>
            <a:ext cx="14065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400" b="1" dirty="0">
                <a:solidFill>
                  <a:prstClr val="black"/>
                </a:solidFill>
                <a:latin typeface="Franklin Gothic Book"/>
              </a:rPr>
              <a:t>Next-gen </a:t>
            </a:r>
            <a:r>
              <a:rPr lang="en-US" sz="1400" b="1" dirty="0" err="1">
                <a:solidFill>
                  <a:prstClr val="black"/>
                </a:solidFill>
                <a:latin typeface="Franklin Gothic Book"/>
              </a:rPr>
              <a:t>atto</a:t>
            </a:r>
            <a:r>
              <a:rPr lang="en-US" altLang="zh-CN" sz="1400" b="1" dirty="0">
                <a:solidFill>
                  <a:prstClr val="black"/>
                </a:solidFill>
                <a:latin typeface="Franklin Gothic Book"/>
              </a:rPr>
              <a:t>-</a:t>
            </a:r>
            <a:r>
              <a:rPr lang="en-US" sz="1400" b="1" dirty="0">
                <a:solidFill>
                  <a:prstClr val="black"/>
                </a:solidFill>
                <a:latin typeface="Franklin Gothic Book"/>
              </a:rPr>
              <a:t>second timing</a:t>
            </a:r>
            <a:endParaRPr lang="en-US" sz="2000" b="1" dirty="0">
              <a:solidFill>
                <a:prstClr val="black"/>
              </a:solidFill>
              <a:latin typeface="Franklin Gothic Book"/>
            </a:endParaRPr>
          </a:p>
        </p:txBody>
      </p:sp>
      <p:pic>
        <p:nvPicPr>
          <p:cNvPr id="38" name="Picture 40">
            <a:extLst>
              <a:ext uri="{FF2B5EF4-FFF2-40B4-BE49-F238E27FC236}">
                <a16:creationId xmlns:a16="http://schemas.microsoft.com/office/drawing/2014/main" id="{62D006A9-DE8E-1742-8260-2172CD81DD64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91051" y="4337199"/>
            <a:ext cx="1089451" cy="3275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" name="TextBox 41">
            <a:extLst>
              <a:ext uri="{FF2B5EF4-FFF2-40B4-BE49-F238E27FC236}">
                <a16:creationId xmlns:a16="http://schemas.microsoft.com/office/drawing/2014/main" id="{9CFFBE9B-7830-924C-8D92-687A365EF955}"/>
              </a:ext>
            </a:extLst>
          </p:cNvPr>
          <p:cNvSpPr txBox="1">
            <a:spLocks noChangeArrowheads="1"/>
          </p:cNvSpPr>
          <p:nvPr/>
        </p:nvSpPr>
        <p:spPr bwMode="auto">
          <a:xfrm rot="19920000">
            <a:off x="2841755" y="4183586"/>
            <a:ext cx="75523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b="1" dirty="0">
                <a:solidFill>
                  <a:srgbClr val="FFFFFF"/>
                </a:solidFill>
              </a:rPr>
              <a:t>2008</a:t>
            </a:r>
          </a:p>
        </p:txBody>
      </p:sp>
      <p:sp>
        <p:nvSpPr>
          <p:cNvPr id="40" name="TextBox 42">
            <a:extLst>
              <a:ext uri="{FF2B5EF4-FFF2-40B4-BE49-F238E27FC236}">
                <a16:creationId xmlns:a16="http://schemas.microsoft.com/office/drawing/2014/main" id="{F76072CC-C0A1-844A-97CD-8D650B7102F7}"/>
              </a:ext>
            </a:extLst>
          </p:cNvPr>
          <p:cNvSpPr txBox="1">
            <a:spLocks noChangeArrowheads="1"/>
          </p:cNvSpPr>
          <p:nvPr/>
        </p:nvSpPr>
        <p:spPr bwMode="auto">
          <a:xfrm rot="19920000">
            <a:off x="3831223" y="3632577"/>
            <a:ext cx="75523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b="1" dirty="0">
                <a:solidFill>
                  <a:srgbClr val="FFFFFF"/>
                </a:solidFill>
              </a:rPr>
              <a:t>2010</a:t>
            </a:r>
          </a:p>
        </p:txBody>
      </p:sp>
      <p:sp>
        <p:nvSpPr>
          <p:cNvPr id="41" name="TextBox 49">
            <a:extLst>
              <a:ext uri="{FF2B5EF4-FFF2-40B4-BE49-F238E27FC236}">
                <a16:creationId xmlns:a16="http://schemas.microsoft.com/office/drawing/2014/main" id="{72F31FA1-209D-E64B-8BFF-DD099686FA98}"/>
              </a:ext>
            </a:extLst>
          </p:cNvPr>
          <p:cNvSpPr txBox="1">
            <a:spLocks noChangeArrowheads="1"/>
          </p:cNvSpPr>
          <p:nvPr/>
        </p:nvSpPr>
        <p:spPr bwMode="auto">
          <a:xfrm rot="19920000">
            <a:off x="1111982" y="5123563"/>
            <a:ext cx="75523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b="1" dirty="0">
                <a:solidFill>
                  <a:prstClr val="white"/>
                </a:solidFill>
              </a:rPr>
              <a:t>2004</a:t>
            </a:r>
          </a:p>
        </p:txBody>
      </p:sp>
      <p:sp>
        <p:nvSpPr>
          <p:cNvPr id="42" name="TextBox 50">
            <a:extLst>
              <a:ext uri="{FF2B5EF4-FFF2-40B4-BE49-F238E27FC236}">
                <a16:creationId xmlns:a16="http://schemas.microsoft.com/office/drawing/2014/main" id="{D2A0EC22-E2A8-EB44-9C5B-E10F8C084A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408" y="4897216"/>
            <a:ext cx="1196068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 b="1" dirty="0">
                <a:solidFill>
                  <a:srgbClr val="0070C0"/>
                </a:solidFill>
                <a:latin typeface="+mn-lt"/>
                <a:cs typeface="Franklin Gothic Medium" charset="0"/>
              </a:rPr>
              <a:t>Optical </a:t>
            </a:r>
            <a:br>
              <a:rPr lang="en-US" sz="1600" b="1" dirty="0">
                <a:solidFill>
                  <a:srgbClr val="0070C0"/>
                </a:solidFill>
                <a:latin typeface="+mn-lt"/>
                <a:cs typeface="Franklin Gothic Medium" charset="0"/>
              </a:rPr>
            </a:br>
            <a:r>
              <a:rPr lang="en-US" sz="1600" b="1" dirty="0">
                <a:solidFill>
                  <a:srgbClr val="0070C0"/>
                </a:solidFill>
                <a:latin typeface="+mn-lt"/>
                <a:cs typeface="Franklin Gothic Medium" charset="0"/>
              </a:rPr>
              <a:t>Timing </a:t>
            </a:r>
            <a:br>
              <a:rPr lang="en-US" sz="1600" b="1" dirty="0">
                <a:solidFill>
                  <a:srgbClr val="0070C0"/>
                </a:solidFill>
                <a:latin typeface="+mn-lt"/>
                <a:cs typeface="Franklin Gothic Medium" charset="0"/>
              </a:rPr>
            </a:br>
            <a:r>
              <a:rPr lang="en-US" sz="1600" b="1" dirty="0">
                <a:solidFill>
                  <a:srgbClr val="0070C0"/>
                </a:solidFill>
                <a:latin typeface="+mn-lt"/>
                <a:cs typeface="Franklin Gothic Medium" charset="0"/>
              </a:rPr>
              <a:t>Lab (</a:t>
            </a:r>
            <a:r>
              <a:rPr lang="en-US" altLang="zh-CN" sz="1600" b="1" dirty="0">
                <a:solidFill>
                  <a:srgbClr val="0070C0"/>
                </a:solidFill>
                <a:latin typeface="+mn-lt"/>
                <a:cs typeface="Franklin Gothic Medium" charset="0"/>
              </a:rPr>
              <a:t>orig. </a:t>
            </a:r>
            <a:br>
              <a:rPr lang="en-US" altLang="zh-CN" sz="1600" b="1" dirty="0">
                <a:solidFill>
                  <a:srgbClr val="0070C0"/>
                </a:solidFill>
                <a:latin typeface="+mn-lt"/>
                <a:cs typeface="Franklin Gothic Medium" charset="0"/>
              </a:rPr>
            </a:br>
            <a:r>
              <a:rPr lang="en-US" altLang="zh-CN" sz="1600" b="1" dirty="0">
                <a:solidFill>
                  <a:srgbClr val="0070C0"/>
                </a:solidFill>
                <a:latin typeface="+mn-lt"/>
                <a:cs typeface="Franklin Gothic Medium" charset="0"/>
              </a:rPr>
              <a:t>BEG Lab)</a:t>
            </a:r>
            <a:br>
              <a:rPr lang="en-US" sz="1600" b="1" dirty="0">
                <a:solidFill>
                  <a:srgbClr val="0070C0"/>
                </a:solidFill>
                <a:latin typeface="+mn-lt"/>
                <a:cs typeface="Franklin Gothic Medium" charset="0"/>
              </a:rPr>
            </a:br>
            <a:r>
              <a:rPr lang="en-US" sz="1600" b="1" dirty="0">
                <a:solidFill>
                  <a:srgbClr val="0070C0"/>
                </a:solidFill>
                <a:latin typeface="+mn-lt"/>
                <a:cs typeface="Franklin Gothic Medium" charset="0"/>
              </a:rPr>
              <a:t>founded</a:t>
            </a:r>
          </a:p>
        </p:txBody>
      </p:sp>
      <p:sp>
        <p:nvSpPr>
          <p:cNvPr id="43" name="Rectangle 53">
            <a:extLst>
              <a:ext uri="{FF2B5EF4-FFF2-40B4-BE49-F238E27FC236}">
                <a16:creationId xmlns:a16="http://schemas.microsoft.com/office/drawing/2014/main" id="{12ED22B4-7474-C748-9468-87CFD17116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82451" y="1387910"/>
            <a:ext cx="199002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prstClr val="black"/>
                </a:solidFill>
              </a:rPr>
              <a:t>Coherent Combination</a:t>
            </a:r>
          </a:p>
        </p:txBody>
      </p:sp>
      <p:sp>
        <p:nvSpPr>
          <p:cNvPr id="44" name="TextBox 42">
            <a:extLst>
              <a:ext uri="{FF2B5EF4-FFF2-40B4-BE49-F238E27FC236}">
                <a16:creationId xmlns:a16="http://schemas.microsoft.com/office/drawing/2014/main" id="{D257A0C2-DC05-3D42-8C5E-7970DC9F18F0}"/>
              </a:ext>
            </a:extLst>
          </p:cNvPr>
          <p:cNvSpPr txBox="1">
            <a:spLocks noChangeArrowheads="1"/>
          </p:cNvSpPr>
          <p:nvPr/>
        </p:nvSpPr>
        <p:spPr bwMode="auto">
          <a:xfrm rot="19920000">
            <a:off x="5529263" y="2703367"/>
            <a:ext cx="7556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b="1" dirty="0">
                <a:solidFill>
                  <a:srgbClr val="FFFFFF"/>
                </a:solidFill>
              </a:rPr>
              <a:t>2014</a:t>
            </a:r>
          </a:p>
        </p:txBody>
      </p:sp>
      <p:sp>
        <p:nvSpPr>
          <p:cNvPr id="45" name="TextBox 42">
            <a:extLst>
              <a:ext uri="{FF2B5EF4-FFF2-40B4-BE49-F238E27FC236}">
                <a16:creationId xmlns:a16="http://schemas.microsoft.com/office/drawing/2014/main" id="{57289A14-5BF7-5C46-9299-B96E8A560339}"/>
              </a:ext>
            </a:extLst>
          </p:cNvPr>
          <p:cNvSpPr txBox="1">
            <a:spLocks noChangeArrowheads="1"/>
          </p:cNvSpPr>
          <p:nvPr/>
        </p:nvSpPr>
        <p:spPr bwMode="auto">
          <a:xfrm rot="19920000">
            <a:off x="6261838" y="2290033"/>
            <a:ext cx="7556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b="1" dirty="0">
                <a:solidFill>
                  <a:srgbClr val="FFFFFF"/>
                </a:solidFill>
              </a:rPr>
              <a:t>2015</a:t>
            </a:r>
          </a:p>
        </p:txBody>
      </p:sp>
      <p:pic>
        <p:nvPicPr>
          <p:cNvPr id="46" name="Picture 3">
            <a:extLst>
              <a:ext uri="{FF2B5EF4-FFF2-40B4-BE49-F238E27FC236}">
                <a16:creationId xmlns:a16="http://schemas.microsoft.com/office/drawing/2014/main" id="{DE4D4357-F2F4-614A-A115-4914894021E6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3890" y="1245917"/>
            <a:ext cx="1660286" cy="1499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" name="Rectangle 4">
            <a:extLst>
              <a:ext uri="{FF2B5EF4-FFF2-40B4-BE49-F238E27FC236}">
                <a16:creationId xmlns:a16="http://schemas.microsoft.com/office/drawing/2014/main" id="{BFF7DC7B-81F6-AE47-8C8D-C35FC12D96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82088" y="2695819"/>
            <a:ext cx="140294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1400" b="1" dirty="0">
                <a:solidFill>
                  <a:prstClr val="black"/>
                </a:solidFill>
              </a:rPr>
              <a:t>Stabilized MLOs</a:t>
            </a:r>
            <a:endParaRPr lang="en-US" sz="2000" b="1" dirty="0">
              <a:solidFill>
                <a:prstClr val="black"/>
              </a:solidFill>
            </a:endParaRPr>
          </a:p>
        </p:txBody>
      </p:sp>
      <p:pic>
        <p:nvPicPr>
          <p:cNvPr id="48" name="Picture 55">
            <a:extLst>
              <a:ext uri="{FF2B5EF4-FFF2-40B4-BE49-F238E27FC236}">
                <a16:creationId xmlns:a16="http://schemas.microsoft.com/office/drawing/2014/main" id="{4F167F03-6555-5B47-9E76-156F3C285E67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4894" y="1201406"/>
            <a:ext cx="1974732" cy="1493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" name="Rectangle 53">
            <a:extLst>
              <a:ext uri="{FF2B5EF4-FFF2-40B4-BE49-F238E27FC236}">
                <a16:creationId xmlns:a16="http://schemas.microsoft.com/office/drawing/2014/main" id="{51880EB1-5362-384D-B5D1-51A7F22779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363" y="2747671"/>
            <a:ext cx="196899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prstClr val="black"/>
                </a:solidFill>
              </a:rPr>
              <a:t>Precision Digital Control</a:t>
            </a:r>
          </a:p>
        </p:txBody>
      </p:sp>
      <p:pic>
        <p:nvPicPr>
          <p:cNvPr id="50" name="Picture 5">
            <a:extLst>
              <a:ext uri="{FF2B5EF4-FFF2-40B4-BE49-F238E27FC236}">
                <a16:creationId xmlns:a16="http://schemas.microsoft.com/office/drawing/2014/main" id="{DFB6AA39-D93F-7149-86AA-BF08661A7633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615" y="3211110"/>
            <a:ext cx="2528635" cy="1190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" name="Rectangle 57">
            <a:extLst>
              <a:ext uri="{FF2B5EF4-FFF2-40B4-BE49-F238E27FC236}">
                <a16:creationId xmlns:a16="http://schemas.microsoft.com/office/drawing/2014/main" id="{96F6AD87-7B18-9848-BA76-0BF51DE89C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2090" y="4385852"/>
            <a:ext cx="1966055" cy="351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1400" b="1" dirty="0">
                <a:solidFill>
                  <a:prstClr val="black"/>
                </a:solidFill>
              </a:rPr>
              <a:t>Stabilized Fiber Links</a:t>
            </a:r>
            <a:endParaRPr lang="en-US" sz="2000" b="1" dirty="0">
              <a:solidFill>
                <a:prstClr val="black"/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E77D73B3-5635-7B48-AA3B-1EEA600B6737}"/>
              </a:ext>
            </a:extLst>
          </p:cNvPr>
          <p:cNvSpPr txBox="1"/>
          <p:nvPr/>
        </p:nvSpPr>
        <p:spPr>
          <a:xfrm>
            <a:off x="2936068" y="5533040"/>
            <a:ext cx="6174711" cy="677108"/>
          </a:xfrm>
          <a:prstGeom prst="rect">
            <a:avLst/>
          </a:prstGeom>
          <a:solidFill>
            <a:schemeClr val="tx2"/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900" b="1" dirty="0">
                <a:solidFill>
                  <a:prstClr val="white"/>
                </a:solidFill>
                <a:latin typeface="Franklin Gothic Medium"/>
                <a:cs typeface="Franklin Gothic Medium"/>
              </a:rPr>
              <a:t>Over a decade of innovation in precision control &amp; timing technology and application under the US DOE support. </a:t>
            </a:r>
          </a:p>
        </p:txBody>
      </p:sp>
      <p:pic>
        <p:nvPicPr>
          <p:cNvPr id="53" name="Picture 9">
            <a:extLst>
              <a:ext uri="{FF2B5EF4-FFF2-40B4-BE49-F238E27FC236}">
                <a16:creationId xmlns:a16="http://schemas.microsoft.com/office/drawing/2014/main" id="{F465E79B-907C-4E45-A5B4-4EF9B071FB80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42204" y="5063491"/>
            <a:ext cx="1437375" cy="31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" name="TextBox 42">
            <a:extLst>
              <a:ext uri="{FF2B5EF4-FFF2-40B4-BE49-F238E27FC236}">
                <a16:creationId xmlns:a16="http://schemas.microsoft.com/office/drawing/2014/main" id="{F852D5BB-C07C-4045-BC96-864D350C12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03035" y="4940163"/>
            <a:ext cx="675928" cy="560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800" b="1" i="1" dirty="0">
                <a:solidFill>
                  <a:prstClr val="black"/>
                </a:solidFill>
              </a:rPr>
              <a:t>K</a:t>
            </a:r>
            <a:r>
              <a:rPr lang="en-US" sz="1800" dirty="0">
                <a:solidFill>
                  <a:prstClr val="black"/>
                </a:solidFill>
              </a:rPr>
              <a:t>Hz</a:t>
            </a:r>
          </a:p>
        </p:txBody>
      </p:sp>
      <p:pic>
        <p:nvPicPr>
          <p:cNvPr id="55" name="Picture 12">
            <a:extLst>
              <a:ext uri="{FF2B5EF4-FFF2-40B4-BE49-F238E27FC236}">
                <a16:creationId xmlns:a16="http://schemas.microsoft.com/office/drawing/2014/main" id="{3678FDA7-2011-8F49-B9CC-1C17E15CDC35}"/>
              </a:ext>
            </a:extLst>
          </p:cNvPr>
          <p:cNvPicPr>
            <a:picLocks noChangeAspect="1"/>
          </p:cNvPicPr>
          <p:nvPr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028739" y="2410286"/>
            <a:ext cx="1477671" cy="1087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" name="Picture 14">
            <a:extLst>
              <a:ext uri="{FF2B5EF4-FFF2-40B4-BE49-F238E27FC236}">
                <a16:creationId xmlns:a16="http://schemas.microsoft.com/office/drawing/2014/main" id="{1543E397-86A5-2F4B-895A-93F47C66D410}"/>
              </a:ext>
            </a:extLst>
          </p:cNvPr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71810" y="3140216"/>
            <a:ext cx="925897" cy="467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" name="Picture 17">
            <a:extLst>
              <a:ext uri="{FF2B5EF4-FFF2-40B4-BE49-F238E27FC236}">
                <a16:creationId xmlns:a16="http://schemas.microsoft.com/office/drawing/2014/main" id="{3AA09FE3-CB38-FE47-9FDD-61B0DB21BB6D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65261" y="3650095"/>
            <a:ext cx="1626064" cy="1317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" name="Rectangle 19">
            <a:extLst>
              <a:ext uri="{FF2B5EF4-FFF2-40B4-BE49-F238E27FC236}">
                <a16:creationId xmlns:a16="http://schemas.microsoft.com/office/drawing/2014/main" id="{6718B416-2E24-8540-AB36-01CBC58437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02156" y="4645251"/>
            <a:ext cx="22653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prstClr val="black"/>
                </a:solidFill>
              </a:rPr>
              <a:t>Controlled LPA injection</a:t>
            </a:r>
          </a:p>
        </p:txBody>
      </p:sp>
      <p:sp>
        <p:nvSpPr>
          <p:cNvPr id="59" name="TextBox 42">
            <a:extLst>
              <a:ext uri="{FF2B5EF4-FFF2-40B4-BE49-F238E27FC236}">
                <a16:creationId xmlns:a16="http://schemas.microsoft.com/office/drawing/2014/main" id="{C7E6B442-DBEB-3F40-B09D-8FB18BCF1C18}"/>
              </a:ext>
            </a:extLst>
          </p:cNvPr>
          <p:cNvSpPr txBox="1">
            <a:spLocks noChangeArrowheads="1"/>
          </p:cNvSpPr>
          <p:nvPr/>
        </p:nvSpPr>
        <p:spPr bwMode="auto">
          <a:xfrm rot="19920000">
            <a:off x="7391125" y="1647245"/>
            <a:ext cx="75533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b="1" dirty="0">
                <a:solidFill>
                  <a:srgbClr val="FFFFFF"/>
                </a:solidFill>
              </a:rPr>
              <a:t>20</a:t>
            </a:r>
            <a:r>
              <a:rPr lang="en-US" altLang="zh-CN" sz="2000" b="1" dirty="0">
                <a:solidFill>
                  <a:srgbClr val="FFFFFF"/>
                </a:solidFill>
              </a:rPr>
              <a:t>20</a:t>
            </a:r>
            <a:endParaRPr lang="en-US" sz="2000" b="1" dirty="0">
              <a:solidFill>
                <a:srgbClr val="FFFFFF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FDF2BE73-BA31-864C-91AA-8CFE30D39810}"/>
              </a:ext>
            </a:extLst>
          </p:cNvPr>
          <p:cNvSpPr txBox="1"/>
          <p:nvPr/>
        </p:nvSpPr>
        <p:spPr>
          <a:xfrm>
            <a:off x="8300685" y="3606714"/>
            <a:ext cx="7255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err="1">
                <a:solidFill>
                  <a:prstClr val="black"/>
                </a:solidFill>
              </a:rPr>
              <a:t>HiRES</a:t>
            </a:r>
            <a:endParaRPr lang="en-US" sz="1600" b="1" dirty="0">
              <a:solidFill>
                <a:prstClr val="black"/>
              </a:solidFill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0951919-1485-4243-BF8C-AD455C561133}"/>
              </a:ext>
            </a:extLst>
          </p:cNvPr>
          <p:cNvSpPr txBox="1"/>
          <p:nvPr/>
        </p:nvSpPr>
        <p:spPr>
          <a:xfrm>
            <a:off x="6665949" y="3652461"/>
            <a:ext cx="13273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prstClr val="black"/>
                </a:solidFill>
              </a:rPr>
              <a:t>LCLS-II Injector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1E089A2A-57DD-614E-B937-EBE6A6353F18}"/>
              </a:ext>
            </a:extLst>
          </p:cNvPr>
          <p:cNvSpPr txBox="1"/>
          <p:nvPr/>
        </p:nvSpPr>
        <p:spPr>
          <a:xfrm>
            <a:off x="8528310" y="1523683"/>
            <a:ext cx="4796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20BD20"/>
                </a:solidFill>
                <a:latin typeface="Franklin Gothic Medium"/>
              </a:rPr>
              <a:t>EIC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6ED05F18-20DB-9040-A7B4-4C09B3F3FFF5}"/>
              </a:ext>
            </a:extLst>
          </p:cNvPr>
          <p:cNvSpPr txBox="1"/>
          <p:nvPr/>
        </p:nvSpPr>
        <p:spPr>
          <a:xfrm>
            <a:off x="8206891" y="1122975"/>
            <a:ext cx="9190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Franklin Gothic Medium"/>
              </a:rPr>
              <a:t>QUBITS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43CDCE3F-A406-2843-8161-6EE06B4B17E4}"/>
              </a:ext>
            </a:extLst>
          </p:cNvPr>
          <p:cNvSpPr txBox="1"/>
          <p:nvPr/>
        </p:nvSpPr>
        <p:spPr>
          <a:xfrm>
            <a:off x="3426694" y="3407920"/>
            <a:ext cx="5434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FF00"/>
                </a:solidFill>
              </a:rPr>
              <a:t>SSRC</a:t>
            </a:r>
            <a:endParaRPr lang="en-US" sz="11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3626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4FB97F-2792-AA4E-BCC0-D2D5620B26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BACI is the home of HiRES UED beamline and fiber-based high average laser technology development (BEG lab)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89AA43-28D5-8140-8DF9-2D3D7B391E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9181" y="1206500"/>
            <a:ext cx="8752114" cy="5032169"/>
          </a:xfrm>
        </p:spPr>
        <p:txBody>
          <a:bodyPr>
            <a:normAutofit/>
          </a:bodyPr>
          <a:lstStyle/>
          <a:p>
            <a:pPr>
              <a:lnSpc>
                <a:spcPct val="114000"/>
              </a:lnSpc>
              <a:spcBef>
                <a:spcPts val="0"/>
              </a:spcBef>
            </a:pPr>
            <a:r>
              <a:rPr lang="en-US" sz="1800" dirty="0">
                <a:latin typeface="+mn-lt"/>
              </a:rPr>
              <a:t>HiRES and BEG optical lab are ideal test-beds for the development of advanced precision RF controls, timing and synchronization, and electron beam diagnostics;</a:t>
            </a:r>
          </a:p>
          <a:p>
            <a:pPr>
              <a:lnSpc>
                <a:spcPct val="114000"/>
              </a:lnSpc>
              <a:spcBef>
                <a:spcPts val="0"/>
              </a:spcBef>
            </a:pPr>
            <a:r>
              <a:rPr lang="en-US" sz="1800" dirty="0">
                <a:latin typeface="+mn-lt"/>
              </a:rPr>
              <a:t>We are applying ML (machine learning) algorithm/techniques to further improving the performance of the HiRES beamline and coherent laser combination techniques;</a:t>
            </a:r>
          </a:p>
          <a:p>
            <a:pPr>
              <a:lnSpc>
                <a:spcPct val="114000"/>
              </a:lnSpc>
              <a:spcBef>
                <a:spcPts val="0"/>
              </a:spcBef>
            </a:pPr>
            <a:r>
              <a:rPr lang="en-US" sz="1800" dirty="0">
                <a:latin typeface="+mn-lt"/>
              </a:rPr>
              <a:t>High gradient RF and cathode studies.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2D9D8A-AD9D-804E-A2B7-8BB981F5D8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0E43B-7F43-FA45-AAB7-E054FD6CC4E3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2050" name="Picture 2" descr="Seeing atoms and molecules in action with an electron 'eye'">
            <a:extLst>
              <a:ext uri="{FF2B5EF4-FFF2-40B4-BE49-F238E27FC236}">
                <a16:creationId xmlns:a16="http://schemas.microsoft.com/office/drawing/2014/main" id="{E0778EB1-62E6-E746-951F-AB35ED0296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823" y="2882496"/>
            <a:ext cx="4282431" cy="2262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655AACD-55C1-3E43-ADE4-99487C6128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8502" y="2936596"/>
            <a:ext cx="4381995" cy="239458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8C7D7E4-14AE-AC4C-9F52-326302EEF6D8}"/>
              </a:ext>
            </a:extLst>
          </p:cNvPr>
          <p:cNvSpPr txBox="1"/>
          <p:nvPr/>
        </p:nvSpPr>
        <p:spPr>
          <a:xfrm>
            <a:off x="112679" y="5101757"/>
            <a:ext cx="459077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C00000"/>
                </a:solidFill>
              </a:rPr>
              <a:t>Berkeley Lab’s HiRES beamline for UED experiments using NC CW APEX electron gun;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C00000"/>
                </a:solidFill>
              </a:rPr>
              <a:t>2</a:t>
            </a:r>
            <a:r>
              <a:rPr lang="en-US" sz="1600" baseline="30000" dirty="0">
                <a:solidFill>
                  <a:srgbClr val="C00000"/>
                </a:solidFill>
              </a:rPr>
              <a:t>nd</a:t>
            </a:r>
            <a:r>
              <a:rPr lang="en-US" sz="1600" dirty="0">
                <a:solidFill>
                  <a:srgbClr val="C00000"/>
                </a:solidFill>
              </a:rPr>
              <a:t> APEX-like gun was designed &amp; built for </a:t>
            </a:r>
            <a:br>
              <a:rPr lang="en-US" sz="1600" dirty="0">
                <a:solidFill>
                  <a:srgbClr val="C00000"/>
                </a:solidFill>
              </a:rPr>
            </a:br>
            <a:r>
              <a:rPr lang="en-US" sz="1600" dirty="0">
                <a:solidFill>
                  <a:srgbClr val="C00000"/>
                </a:solidFill>
              </a:rPr>
              <a:t>LCLS-II as the current injector.</a:t>
            </a:r>
            <a:r>
              <a:rPr lang="en-US" dirty="0">
                <a:solidFill>
                  <a:srgbClr val="C00000"/>
                </a:solidFill>
              </a:rPr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E88029E-5A85-1B4E-826A-C05A3B61C3A2}"/>
              </a:ext>
            </a:extLst>
          </p:cNvPr>
          <p:cNvSpPr txBox="1"/>
          <p:nvPr/>
        </p:nvSpPr>
        <p:spPr>
          <a:xfrm>
            <a:off x="4589154" y="5342232"/>
            <a:ext cx="457529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C00000"/>
                </a:solidFill>
              </a:rPr>
              <a:t>Experimental results at BEG Lab for 8, 120 fs</a:t>
            </a:r>
            <a:br>
              <a:rPr lang="en-US" sz="1600" dirty="0">
                <a:solidFill>
                  <a:srgbClr val="C00000"/>
                </a:solidFill>
              </a:rPr>
            </a:br>
            <a:r>
              <a:rPr lang="en-US" sz="1600" dirty="0">
                <a:solidFill>
                  <a:srgbClr val="C00000"/>
                </a:solidFill>
              </a:rPr>
              <a:t>pulses spatially combined, optical scheme with </a:t>
            </a:r>
            <a:br>
              <a:rPr lang="en-US" sz="1600" dirty="0">
                <a:solidFill>
                  <a:srgbClr val="C00000"/>
                </a:solidFill>
              </a:rPr>
            </a:br>
            <a:r>
              <a:rPr lang="en-US" sz="1600" dirty="0">
                <a:solidFill>
                  <a:srgbClr val="C00000"/>
                </a:solidFill>
              </a:rPr>
              <a:t>advanced digital controls. </a:t>
            </a:r>
          </a:p>
        </p:txBody>
      </p:sp>
    </p:spTree>
    <p:extLst>
      <p:ext uri="{BB962C8B-B14F-4D97-AF65-F5344CB8AC3E}">
        <p14:creationId xmlns:p14="http://schemas.microsoft.com/office/powerpoint/2010/main" val="1982075573"/>
      </p:ext>
    </p:extLst>
  </p:cSld>
  <p:clrMapOvr>
    <a:masterClrMapping/>
  </p:clrMapOvr>
</p:sld>
</file>

<file path=ppt/theme/theme1.xml><?xml version="1.0" encoding="utf-8"?>
<a:theme xmlns:a="http://schemas.openxmlformats.org/drawingml/2006/main" name="ATAP Blue Footer">
  <a:themeElements>
    <a:clrScheme name="ATAP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华文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400" dirty="0" smtClean="0">
            <a:solidFill>
              <a:schemeClr val="tx2"/>
            </a:solidFill>
            <a:latin typeface="+mj-lt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ATAP No Footer">
  <a:themeElements>
    <a:clrScheme name="Custom 10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华文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54828</TotalTime>
  <Words>1911</Words>
  <Application>Microsoft Macintosh PowerPoint</Application>
  <PresentationFormat>On-screen Show (4:3)</PresentationFormat>
  <Paragraphs>292</Paragraphs>
  <Slides>20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13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36" baseType="lpstr">
      <vt:lpstr>ＭＳ Ｐゴシック</vt:lpstr>
      <vt:lpstr>宋体</vt:lpstr>
      <vt:lpstr>华文隶书</vt:lpstr>
      <vt:lpstr>Arial</vt:lpstr>
      <vt:lpstr>Calibri</vt:lpstr>
      <vt:lpstr>Courier New</vt:lpstr>
      <vt:lpstr>Franklin Gothic Book</vt:lpstr>
      <vt:lpstr>Franklin Gothic Medium</vt:lpstr>
      <vt:lpstr>Georgia</vt:lpstr>
      <vt:lpstr>Tahoma</vt:lpstr>
      <vt:lpstr>Times</vt:lpstr>
      <vt:lpstr>Times New Roman</vt:lpstr>
      <vt:lpstr>Wingdings</vt:lpstr>
      <vt:lpstr>ATAP Blue Footer</vt:lpstr>
      <vt:lpstr>ATAP No Footer</vt:lpstr>
      <vt:lpstr>Image</vt:lpstr>
      <vt:lpstr> </vt:lpstr>
      <vt:lpstr>Outline </vt:lpstr>
      <vt:lpstr>Introduction to Berkeley Accelerator Controls and  Instrumentation (BACI) Center</vt:lpstr>
      <vt:lpstr>Research activities and expertise at BACI Center</vt:lpstr>
      <vt:lpstr>Our RF Capabilities </vt:lpstr>
      <vt:lpstr>BACI’s RF design, engineering, fabrication and system integration serve DOE’s accelerator projects in HEP, BES and NP</vt:lpstr>
      <vt:lpstr>Our Ultrahigh Precision Control Capabilities</vt:lpstr>
      <vt:lpstr>BACI has world-leading technology in FPGA-based RF control and timing and serves accelerator projects</vt:lpstr>
      <vt:lpstr>BACI is the home of HiRES UED beamline and fiber-based high average laser technology development (BEG lab)</vt:lpstr>
      <vt:lpstr>Current R&amp;D relevant to EIC, and potential  collaboration opportunities</vt:lpstr>
      <vt:lpstr>We have designed &amp; built six RFQs, they all work !  </vt:lpstr>
      <vt:lpstr>Development of RF MOGA design technique (supported also by Berkeley Lab’s LDRD) for cavity geometry</vt:lpstr>
      <vt:lpstr>Cavity geometry design with MOGA</vt:lpstr>
      <vt:lpstr>Complete RF Design of APEX2, comparison with APEX  (need 3D modeling to include vacuum slots, RF coupler, … )</vt:lpstr>
      <vt:lpstr>Mechanical design of APEX2 with all the features  included and studied by FEA</vt:lpstr>
      <vt:lpstr>Development of fast stripline kicker for the ALS-U (Pulser rise/fall time ~ 7 ns),  a seminar has been scheduled late-Oct at BNL </vt:lpstr>
      <vt:lpstr>NCRF-CW guns are a mature technology for producing high intensity beams: a potential electron source for EIC applications</vt:lpstr>
      <vt:lpstr>RF and impedance studies for the ALS-U project</vt:lpstr>
      <vt:lpstr>Summary</vt:lpstr>
      <vt:lpstr> </vt:lpstr>
    </vt:vector>
  </TitlesOfParts>
  <Company>Lawrence Berkekley Nationl Lab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teid05</dc:creator>
  <cp:lastModifiedBy>Microsoft Office User</cp:lastModifiedBy>
  <cp:revision>270</cp:revision>
  <dcterms:created xsi:type="dcterms:W3CDTF">2015-07-10T17:44:33Z</dcterms:created>
  <dcterms:modified xsi:type="dcterms:W3CDTF">2020-10-07T04:21:39Z</dcterms:modified>
</cp:coreProperties>
</file>