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66" r:id="rId1"/>
  </p:sldMasterIdLst>
  <p:notesMasterIdLst>
    <p:notesMasterId r:id="rId33"/>
  </p:notesMasterIdLst>
  <p:handoutMasterIdLst>
    <p:handoutMasterId r:id="rId34"/>
  </p:handoutMasterIdLst>
  <p:sldIdLst>
    <p:sldId id="537" r:id="rId2"/>
    <p:sldId id="1775" r:id="rId3"/>
    <p:sldId id="547" r:id="rId4"/>
    <p:sldId id="549" r:id="rId5"/>
    <p:sldId id="629" r:id="rId6"/>
    <p:sldId id="628" r:id="rId7"/>
    <p:sldId id="634" r:id="rId8"/>
    <p:sldId id="632" r:id="rId9"/>
    <p:sldId id="627" r:id="rId10"/>
    <p:sldId id="635" r:id="rId11"/>
    <p:sldId id="636" r:id="rId12"/>
    <p:sldId id="1776" r:id="rId13"/>
    <p:sldId id="568" r:id="rId14"/>
    <p:sldId id="637" r:id="rId15"/>
    <p:sldId id="638" r:id="rId16"/>
    <p:sldId id="1777" r:id="rId17"/>
    <p:sldId id="1778" r:id="rId18"/>
    <p:sldId id="1744" r:id="rId19"/>
    <p:sldId id="376" r:id="rId20"/>
    <p:sldId id="1781" r:id="rId21"/>
    <p:sldId id="1773" r:id="rId22"/>
    <p:sldId id="1786" r:id="rId23"/>
    <p:sldId id="1526" r:id="rId24"/>
    <p:sldId id="1782" r:id="rId25"/>
    <p:sldId id="1740" r:id="rId26"/>
    <p:sldId id="1785" r:id="rId27"/>
    <p:sldId id="1774" r:id="rId28"/>
    <p:sldId id="1772" r:id="rId29"/>
    <p:sldId id="567" r:id="rId30"/>
    <p:sldId id="1783" r:id="rId31"/>
    <p:sldId id="550"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 Laxdal" initials="RL" lastIdx="12" clrIdx="0">
    <p:extLst>
      <p:ext uri="{19B8F6BF-5375-455C-9EA6-DF929625EA0E}">
        <p15:presenceInfo xmlns:p15="http://schemas.microsoft.com/office/powerpoint/2012/main" userId="S::lax@triumf.ca::64c737b3-87cf-410d-aa6b-4807a52003f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B3EA"/>
    <a:srgbClr val="3AB9F2"/>
    <a:srgbClr val="039BE7"/>
    <a:srgbClr val="FFFFFF"/>
    <a:srgbClr val="B2B2B2"/>
    <a:srgbClr val="04ADE2"/>
    <a:srgbClr val="04B9F2"/>
    <a:srgbClr val="04A7DA"/>
    <a:srgbClr val="05B9F1"/>
    <a:srgbClr val="0EC2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8" d="100"/>
          <a:sy n="58" d="100"/>
        </p:scale>
        <p:origin x="168" y="150"/>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F9C03A-79D8-174C-8A65-8B724BE9D7B5}" type="datetimeFigureOut">
              <a:rPr lang="en-US" smtClean="0"/>
              <a:t>10/7/2020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6D49E93-5542-D14B-A07B-05AD65D6EB97}" type="slidenum">
              <a:rPr lang="en-US" smtClean="0"/>
              <a:t>‹#›</a:t>
            </a:fld>
            <a:endParaRPr lang="en-US"/>
          </a:p>
        </p:txBody>
      </p:sp>
    </p:spTree>
    <p:extLst>
      <p:ext uri="{BB962C8B-B14F-4D97-AF65-F5344CB8AC3E}">
        <p14:creationId xmlns:p14="http://schemas.microsoft.com/office/powerpoint/2010/main" val="19892045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03967B-E13D-644C-B749-25F5E6C5117C}" type="datetimeFigureOut">
              <a:rPr lang="en-US" smtClean="0"/>
              <a:t>10/7/2020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FA6A82-C43D-0E45-8BBC-3BA89641B414}" type="slidenum">
              <a:rPr lang="en-US" smtClean="0"/>
              <a:t>‹#›</a:t>
            </a:fld>
            <a:endParaRPr lang="en-US"/>
          </a:p>
        </p:txBody>
      </p:sp>
    </p:spTree>
    <p:extLst>
      <p:ext uri="{BB962C8B-B14F-4D97-AF65-F5344CB8AC3E}">
        <p14:creationId xmlns:p14="http://schemas.microsoft.com/office/powerpoint/2010/main" val="1504460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fld id="{492020D0-FFB1-4BB8-89D8-2E5665C8E89B}" type="slidenum">
              <a:rPr lang="de-DE" altLang="de-DE" smtClean="0"/>
              <a:pPr/>
              <a:t>4</a:t>
            </a:fld>
            <a:endParaRPr lang="de-DE" altLang="de-DE"/>
          </a:p>
        </p:txBody>
      </p:sp>
      <p:sp>
        <p:nvSpPr>
          <p:cNvPr id="27651" name="Slide Image Placeholder 1"/>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439738"/>
            <a:endParaRPr lang="en-CA" altLang="de-DE"/>
          </a:p>
        </p:txBody>
      </p:sp>
    </p:spTree>
    <p:extLst>
      <p:ext uri="{BB962C8B-B14F-4D97-AF65-F5344CB8AC3E}">
        <p14:creationId xmlns:p14="http://schemas.microsoft.com/office/powerpoint/2010/main" val="2133714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AFA6A82-C43D-0E45-8BBC-3BA89641B414}" type="slidenum">
              <a:rPr lang="en-US" smtClean="0"/>
              <a:t>6</a:t>
            </a:fld>
            <a:endParaRPr lang="en-US"/>
          </a:p>
        </p:txBody>
      </p:sp>
    </p:spTree>
    <p:extLst>
      <p:ext uri="{BB962C8B-B14F-4D97-AF65-F5344CB8AC3E}">
        <p14:creationId xmlns:p14="http://schemas.microsoft.com/office/powerpoint/2010/main" val="10853658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AFA6A82-C43D-0E45-8BBC-3BA89641B414}" type="slidenum">
              <a:rPr lang="en-US" smtClean="0"/>
              <a:t>7</a:t>
            </a:fld>
            <a:endParaRPr lang="en-US"/>
          </a:p>
        </p:txBody>
      </p:sp>
    </p:spTree>
    <p:extLst>
      <p:ext uri="{BB962C8B-B14F-4D97-AF65-F5344CB8AC3E}">
        <p14:creationId xmlns:p14="http://schemas.microsoft.com/office/powerpoint/2010/main" val="13336061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1AFA6A82-C43D-0E45-8BBC-3BA89641B414}" type="slidenum">
              <a:rPr lang="en-US" smtClean="0"/>
              <a:t>9</a:t>
            </a:fld>
            <a:endParaRPr lang="en-US"/>
          </a:p>
        </p:txBody>
      </p:sp>
    </p:spTree>
    <p:extLst>
      <p:ext uri="{BB962C8B-B14F-4D97-AF65-F5344CB8AC3E}">
        <p14:creationId xmlns:p14="http://schemas.microsoft.com/office/powerpoint/2010/main" val="3198211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96476310-DAD6-EE4F-ABB6-4124C82A7486}" type="slidenum">
              <a:rPr lang="en-US" smtClean="0"/>
              <a:t>17</a:t>
            </a:fld>
            <a:endParaRPr lang="en-US"/>
          </a:p>
        </p:txBody>
      </p:sp>
    </p:spTree>
    <p:extLst>
      <p:ext uri="{BB962C8B-B14F-4D97-AF65-F5344CB8AC3E}">
        <p14:creationId xmlns:p14="http://schemas.microsoft.com/office/powerpoint/2010/main" val="3355009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a:extLst>
              <a:ext uri="{FF2B5EF4-FFF2-40B4-BE49-F238E27FC236}">
                <a16:creationId xmlns:a16="http://schemas.microsoft.com/office/drawing/2014/main" id="{E3B9AF3A-7D33-134B-A15E-D9D9E7DF9EBF}"/>
              </a:ext>
            </a:extLst>
          </p:cNvPr>
          <p:cNvSpPr>
            <a:spLocks noGrp="1"/>
          </p:cNvSpPr>
          <p:nvPr>
            <p:ph type="sldNum" sz="quarter" idx="5"/>
          </p:nvPr>
        </p:nvSpPr>
        <p:spPr/>
        <p:txBody>
          <a:bodyPr/>
          <a:lstStyle/>
          <a:p>
            <a:fld id="{1AFA6A82-C43D-0E45-8BBC-3BA89641B414}" type="slidenum">
              <a:rPr lang="en-US" smtClean="0"/>
              <a:t>23</a:t>
            </a:fld>
            <a:endParaRPr lang="en-US"/>
          </a:p>
        </p:txBody>
      </p:sp>
    </p:spTree>
    <p:extLst>
      <p:ext uri="{BB962C8B-B14F-4D97-AF65-F5344CB8AC3E}">
        <p14:creationId xmlns:p14="http://schemas.microsoft.com/office/powerpoint/2010/main" val="416759474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Rectangle 10"/>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15" name="Rectangle 14"/>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07/10/2020</a:t>
            </a:fld>
            <a:endParaRPr lang="en-US">
              <a:solidFill>
                <a:schemeClr val="bg2">
                  <a:lumMod val="10000"/>
                </a:schemeClr>
              </a:solidFill>
              <a:latin typeface="Arial" panose="020B0604020202020204"/>
            </a:endParaRPr>
          </a:p>
        </p:txBody>
      </p:sp>
      <p:sp>
        <p:nvSpPr>
          <p:cNvPr id="17"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8" name="TextBox 17"/>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pic>
        <p:nvPicPr>
          <p:cNvPr id="19" name="Picture 1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0"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82534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Text Placeholder 2"/>
          <p:cNvSpPr>
            <a:spLocks noGrp="1"/>
          </p:cNvSpPr>
          <p:nvPr>
            <p:ph type="body" idx="1"/>
          </p:nvPr>
        </p:nvSpPr>
        <p:spPr>
          <a:xfrm>
            <a:off x="773411"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Content Placeholder 3"/>
          <p:cNvSpPr>
            <a:spLocks noGrp="1"/>
          </p:cNvSpPr>
          <p:nvPr>
            <p:ph sz="half" idx="2"/>
          </p:nvPr>
        </p:nvSpPr>
        <p:spPr>
          <a:xfrm>
            <a:off x="773410" y="3337854"/>
            <a:ext cx="4869744" cy="3040252"/>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9" name="Text Placeholder 2"/>
          <p:cNvSpPr>
            <a:spLocks noGrp="1"/>
          </p:cNvSpPr>
          <p:nvPr>
            <p:ph type="body" idx="12"/>
          </p:nvPr>
        </p:nvSpPr>
        <p:spPr>
          <a:xfrm>
            <a:off x="5968074" y="2032777"/>
            <a:ext cx="4869743" cy="769809"/>
          </a:xfrm>
          <a:prstGeom prst="rect">
            <a:avLst/>
          </a:prstGeom>
        </p:spPr>
        <p:txBody>
          <a:bodyPr anchor="b">
            <a:noAutofit/>
          </a:bodyPr>
          <a:lstStyle>
            <a:lvl1pPr marL="0" indent="0" algn="l">
              <a:lnSpc>
                <a:spcPct val="100000"/>
              </a:lnSpc>
              <a:buNone/>
              <a:defRPr sz="2200" b="0" cap="none" baseline="0">
                <a:solidFill>
                  <a:srgbClr val="00A9FF"/>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p:cNvSpPr>
            <a:spLocks noGrp="1"/>
          </p:cNvSpPr>
          <p:nvPr>
            <p:ph sz="half" idx="13"/>
          </p:nvPr>
        </p:nvSpPr>
        <p:spPr>
          <a:xfrm>
            <a:off x="5968073" y="3337854"/>
            <a:ext cx="4869744" cy="3040251"/>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1" name="Title 1"/>
          <p:cNvSpPr>
            <a:spLocks noGrp="1"/>
          </p:cNvSpPr>
          <p:nvPr>
            <p:ph type="title" hasCustomPrompt="1"/>
          </p:nvPr>
        </p:nvSpPr>
        <p:spPr>
          <a:xfrm>
            <a:off x="773410" y="979687"/>
            <a:ext cx="10064407" cy="637077"/>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903464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2"/>
          </a:xfrm>
          <a:prstGeom prst="rect">
            <a:avLst/>
          </a:prstGeom>
        </p:spPr>
        <p:txBody>
          <a:bodyPr anchor="t">
            <a:normAutofit/>
          </a:bodyPr>
          <a:lstStyle>
            <a:lvl1pPr algn="l">
              <a:defRPr sz="3200" b="0">
                <a:solidFill>
                  <a:srgbClr val="00B0F0"/>
                </a:solidFill>
                <a:latin typeface="+mn-lt"/>
              </a:defRPr>
            </a:lvl1pPr>
          </a:lstStyle>
          <a:p>
            <a:r>
              <a:rPr lang="en-US"/>
              <a:t>Click to edit Master title style</a:t>
            </a:r>
          </a:p>
        </p:txBody>
      </p:sp>
      <p:sp>
        <p:nvSpPr>
          <p:cNvPr id="11"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2" name="Content Placeholder 2"/>
          <p:cNvSpPr>
            <a:spLocks noGrp="1"/>
          </p:cNvSpPr>
          <p:nvPr>
            <p:ph idx="1"/>
          </p:nvPr>
        </p:nvSpPr>
        <p:spPr>
          <a:xfrm>
            <a:off x="5075864" y="2032776"/>
            <a:ext cx="5446278" cy="3931442"/>
          </a:xfrm>
          <a:prstGeom prst="rect">
            <a:avLst/>
          </a:prstGeom>
        </p:spPr>
        <p:txBody>
          <a:bodyPr anchor="ct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563653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Title 1"/>
          <p:cNvSpPr>
            <a:spLocks noGrp="1"/>
          </p:cNvSpPr>
          <p:nvPr>
            <p:ph type="title"/>
          </p:nvPr>
        </p:nvSpPr>
        <p:spPr>
          <a:xfrm>
            <a:off x="661743" y="2032776"/>
            <a:ext cx="3938833" cy="1581962"/>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Picture Placeholder 2"/>
          <p:cNvSpPr>
            <a:spLocks noGrp="1" noChangeAspect="1"/>
          </p:cNvSpPr>
          <p:nvPr>
            <p:ph type="pic" idx="1"/>
          </p:nvPr>
        </p:nvSpPr>
        <p:spPr>
          <a:xfrm>
            <a:off x="6747062" y="979688"/>
            <a:ext cx="4182876"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4687878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7687507"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a:off x="1947791" y="979688"/>
            <a:ext cx="7687507" cy="663582"/>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5920659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8" name="Vertical Text Placeholder 2"/>
          <p:cNvSpPr>
            <a:spLocks noGrp="1"/>
          </p:cNvSpPr>
          <p:nvPr>
            <p:ph type="body" orient="vert" idx="1"/>
          </p:nvPr>
        </p:nvSpPr>
        <p:spPr>
          <a:xfrm>
            <a:off x="1947791" y="2032777"/>
            <a:ext cx="6921889" cy="4439522"/>
          </a:xfrm>
          <a:prstGeom prst="rect">
            <a:avLst/>
          </a:prstGeom>
        </p:spPr>
        <p:txBody>
          <a:bodyPr vert="eaVert">
            <a:normAutofit/>
          </a:bodyPr>
          <a:lstStyle>
            <a:lvl1pPr marL="228600" indent="-228600">
              <a:lnSpc>
                <a:spcPct val="100000"/>
              </a:lnSpc>
              <a:buClr>
                <a:srgbClr val="00B0F0"/>
              </a:buClr>
              <a:buFont typeface="Wingdings" charset="2"/>
              <a:buChar char="§"/>
              <a:defRPr sz="3200" b="0">
                <a:solidFill>
                  <a:schemeClr val="tx1"/>
                </a:solidFill>
              </a:defRPr>
            </a:lvl1pPr>
            <a:lvl2pPr marL="685800" indent="-228600">
              <a:lnSpc>
                <a:spcPct val="100000"/>
              </a:lnSpc>
              <a:buClr>
                <a:srgbClr val="00B0F0"/>
              </a:buClr>
              <a:buFont typeface="Wingdings" charset="2"/>
              <a:buChar char="§"/>
              <a:defRPr sz="3200" b="0">
                <a:solidFill>
                  <a:schemeClr val="tx1"/>
                </a:solidFill>
              </a:defRPr>
            </a:lvl2pPr>
            <a:lvl3pPr marL="1143000" indent="-228600">
              <a:lnSpc>
                <a:spcPct val="100000"/>
              </a:lnSpc>
              <a:buClr>
                <a:srgbClr val="00B0F0"/>
              </a:buClr>
              <a:buFont typeface="Wingdings" charset="2"/>
              <a:buChar char="§"/>
              <a:defRPr sz="3200" b="0">
                <a:solidFill>
                  <a:schemeClr val="tx1"/>
                </a:solidFill>
              </a:defRPr>
            </a:lvl3pPr>
            <a:lvl4pPr marL="1600200" indent="-228600">
              <a:lnSpc>
                <a:spcPct val="100000"/>
              </a:lnSpc>
              <a:buClr>
                <a:srgbClr val="00B0F0"/>
              </a:buClr>
              <a:buFont typeface="Wingdings" charset="2"/>
              <a:buChar char="§"/>
              <a:defRPr sz="3200" b="0">
                <a:solidFill>
                  <a:schemeClr val="tx1"/>
                </a:solidFill>
              </a:defRPr>
            </a:lvl4pPr>
            <a:lvl5pPr marL="2057400" indent="-228600">
              <a:lnSpc>
                <a:spcPct val="100000"/>
              </a:lnSpc>
              <a:buClr>
                <a:srgbClr val="00B0F0"/>
              </a:buClr>
              <a:buFont typeface="Wingdings" charset="2"/>
              <a:buChar char="§"/>
              <a:defRPr sz="3200" b="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1"/>
          <p:cNvSpPr>
            <a:spLocks noGrp="1"/>
          </p:cNvSpPr>
          <p:nvPr>
            <p:ph type="title" hasCustomPrompt="1"/>
          </p:nvPr>
        </p:nvSpPr>
        <p:spPr>
          <a:xfrm rot="5400000">
            <a:off x="7116880" y="3953881"/>
            <a:ext cx="4439522" cy="597317"/>
          </a:xfrm>
          <a:prstGeom prst="rect">
            <a:avLst/>
          </a:prstGeom>
        </p:spPr>
        <p:txBody>
          <a:bodyPr>
            <a:normAutofit/>
          </a:bodyPr>
          <a:lstStyle>
            <a:lvl1pPr algn="l">
              <a:defRPr sz="18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15606682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losure Slide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0"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3"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4"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1301855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sur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535462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losur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15641767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losur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9" name="TextBox 8"/>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12"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3"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losur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392788"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9822"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title" hasCustomPrompt="1"/>
          </p:nvPr>
        </p:nvSpPr>
        <p:spPr>
          <a:xfrm>
            <a:off x="661743" y="2032776"/>
            <a:ext cx="3938833" cy="1581961"/>
          </a:xfrm>
          <a:prstGeom prst="rect">
            <a:avLst/>
          </a:prstGeom>
        </p:spPr>
        <p:txBody>
          <a:bodyPr anchor="t">
            <a:normAutofit/>
          </a:bodyPr>
          <a:lstStyle>
            <a:lvl1pPr algn="l">
              <a:defRPr sz="3200" b="0" i="0">
                <a:solidFill>
                  <a:schemeClr val="tx1"/>
                </a:solidFill>
                <a:latin typeface="Arial" charset="0"/>
                <a:ea typeface="Arial" charset="0"/>
                <a:cs typeface="Arial" charset="0"/>
              </a:defRPr>
            </a:lvl1pPr>
          </a:lstStyle>
          <a:p>
            <a:r>
              <a:rPr lang="en-US"/>
              <a:t>Thank you</a:t>
            </a:r>
            <a:br>
              <a:rPr lang="en-US"/>
            </a:br>
            <a:r>
              <a:rPr lang="en-US">
                <a:solidFill>
                  <a:srgbClr val="00B0F0"/>
                </a:solidFill>
              </a:rPr>
              <a:t>Merci</a:t>
            </a:r>
            <a:endParaRPr lang="en-US"/>
          </a:p>
        </p:txBody>
      </p:sp>
      <p:sp>
        <p:nvSpPr>
          <p:cNvPr id="9" name="Text Placeholder 12"/>
          <p:cNvSpPr>
            <a:spLocks noGrp="1"/>
          </p:cNvSpPr>
          <p:nvPr>
            <p:ph type="body" sz="quarter" idx="10" hasCustomPrompt="1"/>
          </p:nvPr>
        </p:nvSpPr>
        <p:spPr>
          <a:xfrm>
            <a:off x="661988" y="4493174"/>
            <a:ext cx="3938587" cy="781188"/>
          </a:xfrm>
          <a:prstGeom prst="rect">
            <a:avLst/>
          </a:prstGeom>
        </p:spPr>
        <p:txBody>
          <a:bodyPr/>
          <a:lstStyle>
            <a:lvl1pPr marL="0" indent="0">
              <a:buFontTx/>
              <a:buNone/>
              <a:defRPr sz="1800"/>
            </a:lvl1pPr>
            <a:lvl3pPr marL="914400" indent="0">
              <a:buFontTx/>
              <a:buNone/>
              <a:defRPr/>
            </a:lvl3pPr>
          </a:lstStyle>
          <a:p>
            <a:pPr lvl="0"/>
            <a:r>
              <a:rPr lang="en-US"/>
              <a:t>Social Handles</a:t>
            </a:r>
          </a:p>
        </p:txBody>
      </p:sp>
      <p:sp>
        <p:nvSpPr>
          <p:cNvPr id="10" name="Text Placeholder 12"/>
          <p:cNvSpPr>
            <a:spLocks noGrp="1"/>
          </p:cNvSpPr>
          <p:nvPr>
            <p:ph type="body" sz="quarter" idx="11"/>
          </p:nvPr>
        </p:nvSpPr>
        <p:spPr>
          <a:xfrm>
            <a:off x="661743" y="4118554"/>
            <a:ext cx="3938587" cy="374620"/>
          </a:xfrm>
          <a:prstGeom prst="rect">
            <a:avLst/>
          </a:prstGeom>
        </p:spPr>
        <p:txBody>
          <a:bodyPr/>
          <a:lstStyle>
            <a:lvl1pPr marL="0" indent="0">
              <a:buFontTx/>
              <a:buNone/>
              <a:defRPr sz="2000" b="1">
                <a:solidFill>
                  <a:srgbClr val="00B0F0"/>
                </a:solidFill>
              </a:defRPr>
            </a:lvl1pPr>
            <a:lvl3pPr marL="914400" indent="0">
              <a:buFontTx/>
              <a:buNone/>
              <a:defRPr/>
            </a:lvl3pPr>
          </a:lstStyle>
          <a:p>
            <a:pPr lvl="0"/>
            <a:r>
              <a:rPr lang="en-US"/>
              <a:t>Click to edit Master text styles</a:t>
            </a:r>
          </a:p>
        </p:txBody>
      </p:sp>
    </p:spTree>
    <p:extLst>
      <p:ext uri="{BB962C8B-B14F-4D97-AF65-F5344CB8AC3E}">
        <p14:creationId xmlns:p14="http://schemas.microsoft.com/office/powerpoint/2010/main" val="885934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20" name="TextBox 19"/>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1"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2"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6"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07/10/2020</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668115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Control Room 1">
    <p:bg>
      <p:bgPr>
        <a:blipFill dpi="0" rotWithShape="1">
          <a:blip r:embed="rId2">
            <a:lum/>
          </a:blip>
          <a:srcRect/>
          <a:stretch>
            <a:fillRect l="52000" t="15000" b="15000"/>
          </a:stretch>
        </a:blipFill>
        <a:effectLst/>
      </p:bgPr>
    </p:bg>
    <p:spTree>
      <p:nvGrpSpPr>
        <p:cNvPr id="1" name=""/>
        <p:cNvGrpSpPr/>
        <p:nvPr/>
      </p:nvGrpSpPr>
      <p:grpSpPr>
        <a:xfrm>
          <a:off x="0" y="0"/>
          <a:ext cx="0" cy="0"/>
          <a:chOff x="0" y="0"/>
          <a:chExt cx="0" cy="0"/>
        </a:xfrm>
      </p:grpSpPr>
      <p:sp>
        <p:nvSpPr>
          <p:cNvPr id="4" name="Rectangle 3"/>
          <p:cNvSpPr/>
          <p:nvPr userDrawn="1"/>
        </p:nvSpPr>
        <p:spPr>
          <a:xfrm>
            <a:off x="1" y="0"/>
            <a:ext cx="6580413"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pic>
        <p:nvPicPr>
          <p:cNvPr id="3" name="Picture 2">
            <a:extLst>
              <a:ext uri="{FF2B5EF4-FFF2-40B4-BE49-F238E27FC236}">
                <a16:creationId xmlns:a16="http://schemas.microsoft.com/office/drawing/2014/main" id="{E20B1B79-5956-4E84-9500-79CB1C04FC5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itle 1">
            <a:extLst>
              <a:ext uri="{FF2B5EF4-FFF2-40B4-BE49-F238E27FC236}">
                <a16:creationId xmlns:a16="http://schemas.microsoft.com/office/drawing/2014/main" id="{EC655AC9-1413-4E49-84D6-EC822D547281}"/>
              </a:ext>
            </a:extLst>
          </p:cNvPr>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Tree>
    <p:extLst>
      <p:ext uri="{BB962C8B-B14F-4D97-AF65-F5344CB8AC3E}">
        <p14:creationId xmlns:p14="http://schemas.microsoft.com/office/powerpoint/2010/main" val="36261787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1237773" y="1381583"/>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spTree>
    <p:extLst>
      <p:ext uri="{BB962C8B-B14F-4D97-AF65-F5344CB8AC3E}">
        <p14:creationId xmlns:p14="http://schemas.microsoft.com/office/powerpoint/2010/main" val="18115518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3" name="Slide Number Placeholder 5"/>
          <p:cNvSpPr txBox="1">
            <a:spLocks/>
          </p:cNvSpPr>
          <p:nvPr userDrawn="1"/>
        </p:nvSpPr>
        <p:spPr>
          <a:xfrm>
            <a:off x="10717073" y="6319111"/>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rgbClr val="0096FF"/>
                </a:solidFill>
                <a:latin typeface="Arial" panose="020B0604020202020204"/>
              </a:rPr>
              <a:pPr/>
              <a:t>‹#›</a:t>
            </a:fld>
            <a:endParaRPr lang="en-US">
              <a:solidFill>
                <a:srgbClr val="0096FF"/>
              </a:solidFill>
              <a:latin typeface="Arial" panose="020B0604020202020204"/>
            </a:endParaRP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85680" y="204095"/>
            <a:ext cx="1947186" cy="350306"/>
          </a:xfrm>
          <a:prstGeom prst="rect">
            <a:avLst/>
          </a:prstGeom>
        </p:spPr>
      </p:pic>
      <p:sp>
        <p:nvSpPr>
          <p:cNvPr id="5" name="TextBox 4"/>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0" name="Title 9"/>
          <p:cNvSpPr>
            <a:spLocks noGrp="1"/>
          </p:cNvSpPr>
          <p:nvPr>
            <p:ph type="title"/>
          </p:nvPr>
        </p:nvSpPr>
        <p:spPr>
          <a:xfrm>
            <a:off x="2094807" y="698270"/>
            <a:ext cx="9258993" cy="676102"/>
          </a:xfrm>
          <a:prstGeom prst="rect">
            <a:avLst/>
          </a:prstGeom>
        </p:spPr>
        <p:txBody>
          <a:bodyPr/>
          <a:lstStyle>
            <a:lvl1pPr>
              <a:defRPr sz="3600">
                <a:solidFill>
                  <a:srgbClr val="00B0F0"/>
                </a:solidFill>
                <a:latin typeface="+mn-lt"/>
              </a:defRPr>
            </a:lvl1pPr>
          </a:lstStyle>
          <a:p>
            <a:r>
              <a:rPr lang="en-US"/>
              <a:t>Click to edit Master title style</a:t>
            </a:r>
            <a:endParaRPr lang="en-CA"/>
          </a:p>
        </p:txBody>
      </p:sp>
    </p:spTree>
    <p:extLst>
      <p:ext uri="{BB962C8B-B14F-4D97-AF65-F5344CB8AC3E}">
        <p14:creationId xmlns:p14="http://schemas.microsoft.com/office/powerpoint/2010/main" val="3802633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yclotr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51282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ARIE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343981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eson Hall">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5896059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heor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921574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yclotron Grou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20394195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afety">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2979259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tuden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695984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07/10/2020</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1740321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IB">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376732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emote Handling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065897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mote Handling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124815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mote Handling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701012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Remote Handling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177894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IF NIF">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95971451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A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10994469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ALPHA">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37384881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DRAG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852085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ISOSIM">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39267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92426" y="-16387"/>
            <a:ext cx="5957888"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11" name="TextBox 10"/>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12"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13"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07/10/2020</a:t>
            </a:fld>
            <a:endParaRPr lang="en-US">
              <a:solidFill>
                <a:schemeClr val="bg2">
                  <a:lumMod val="10000"/>
                </a:schemeClr>
              </a:solidFill>
              <a:latin typeface="Arial" panose="020B0604020202020204"/>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lium Recycl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Rectangle 5"/>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41315163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R-1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223233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R-13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536696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SCA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326409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DESCANT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350479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er Tap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2366870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esign Draft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7982826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Rabbit Lin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0764980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achine Shop">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718993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rol Room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828653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5">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5"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5680" y="204095"/>
            <a:ext cx="1947186" cy="350306"/>
          </a:xfrm>
          <a:prstGeom prst="rect">
            <a:avLst/>
          </a:prstGeom>
        </p:spPr>
      </p:pic>
      <p:sp>
        <p:nvSpPr>
          <p:cNvPr id="7" name="TextBox 6"/>
          <p:cNvSpPr txBox="1"/>
          <p:nvPr userDrawn="1"/>
        </p:nvSpPr>
        <p:spPr>
          <a:xfrm rot="16200000">
            <a:off x="10098877" y="4771510"/>
            <a:ext cx="3514724" cy="503984"/>
          </a:xfrm>
          <a:prstGeom prst="rect">
            <a:avLst/>
          </a:prstGeom>
          <a:noFill/>
        </p:spPr>
        <p:txBody>
          <a:bodyPr wrap="square" rtlCol="0">
            <a:spAutoFit/>
          </a:bodyPr>
          <a:lstStyle/>
          <a:p>
            <a:pPr>
              <a:lnSpc>
                <a:spcPts val="1560"/>
              </a:lnSpc>
            </a:pPr>
            <a:r>
              <a:rPr lang="en-US" b="1">
                <a:solidFill>
                  <a:srgbClr val="00B0F0"/>
                </a:solidFill>
                <a:latin typeface="Arial" charset="0"/>
                <a:ea typeface="Arial" charset="0"/>
                <a:cs typeface="Arial" charset="0"/>
              </a:rPr>
              <a:t>Discovery,</a:t>
            </a:r>
          </a:p>
          <a:p>
            <a:pPr>
              <a:lnSpc>
                <a:spcPts val="1560"/>
              </a:lnSpc>
            </a:pPr>
            <a:r>
              <a:rPr lang="en-US" b="1">
                <a:solidFill>
                  <a:srgbClr val="00B0F0"/>
                </a:solidFill>
                <a:latin typeface="Arial" charset="0"/>
                <a:ea typeface="Arial" charset="0"/>
                <a:cs typeface="Arial" charset="0"/>
              </a:rPr>
              <a:t>accelerated</a:t>
            </a:r>
          </a:p>
        </p:txBody>
      </p:sp>
      <p:sp>
        <p:nvSpPr>
          <p:cNvPr id="8" name="Title 1"/>
          <p:cNvSpPr>
            <a:spLocks noGrp="1"/>
          </p:cNvSpPr>
          <p:nvPr>
            <p:ph type="ctrTitle" hasCustomPrompt="1"/>
          </p:nvPr>
        </p:nvSpPr>
        <p:spPr>
          <a:xfrm>
            <a:off x="662725" y="2032777"/>
            <a:ext cx="3937851" cy="2082023"/>
          </a:xfrm>
          <a:prstGeom prst="rect">
            <a:avLst/>
          </a:prstGeom>
        </p:spPr>
        <p:txBody>
          <a:bodyPr anchor="t">
            <a:normAutofit/>
          </a:bodyPr>
          <a:lstStyle>
            <a:lvl1pPr algn="l">
              <a:defRPr sz="4000" b="1" i="0">
                <a:solidFill>
                  <a:srgbClr val="00B0F0"/>
                </a:solidFill>
                <a:latin typeface="Arial" charset="0"/>
                <a:ea typeface="Arial" charset="0"/>
                <a:cs typeface="Arial" charset="0"/>
              </a:defRPr>
            </a:lvl1pPr>
          </a:lstStyle>
          <a:p>
            <a:r>
              <a:rPr lang="en-US"/>
              <a:t>Click to edit master title style</a:t>
            </a:r>
          </a:p>
        </p:txBody>
      </p:sp>
      <p:sp>
        <p:nvSpPr>
          <p:cNvPr id="9" name="Subtitle 2"/>
          <p:cNvSpPr>
            <a:spLocks noGrp="1"/>
          </p:cNvSpPr>
          <p:nvPr>
            <p:ph type="subTitle" idx="1"/>
          </p:nvPr>
        </p:nvSpPr>
        <p:spPr>
          <a:xfrm>
            <a:off x="661743" y="4114800"/>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0" name="Date Placeholder 3"/>
          <p:cNvSpPr txBox="1">
            <a:spLocks/>
          </p:cNvSpPr>
          <p:nvPr userDrawn="1"/>
        </p:nvSpPr>
        <p:spPr>
          <a:xfrm>
            <a:off x="661743" y="6496971"/>
            <a:ext cx="1305077" cy="144991"/>
          </a:xfrm>
          <a:prstGeom prst="rect">
            <a:avLst/>
          </a:prstGeom>
        </p:spPr>
        <p:txBody>
          <a:bodyPr vert="horz" lIns="91440" tIns="18288" rIns="91440" bIns="45720" rtlCol="0" anchor="t"/>
          <a:lstStyle>
            <a:defPPr>
              <a:defRPr lang="en-US"/>
            </a:defPPr>
            <a:lvl1pPr marL="0" algn="l"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BCACA69-0E10-6F4E-ACF3-A1D2B38594B4}" type="datetime1">
              <a:rPr lang="en-CA" sz="900" smtClean="0">
                <a:solidFill>
                  <a:schemeClr val="bg2">
                    <a:lumMod val="10000"/>
                  </a:schemeClr>
                </a:solidFill>
                <a:latin typeface="Arial" panose="020B0604020202020204"/>
              </a:rPr>
              <a:pPr/>
              <a:t>07/10/2020</a:t>
            </a:fld>
            <a:endParaRPr lang="en-US">
              <a:solidFill>
                <a:schemeClr val="bg2">
                  <a:lumMod val="10000"/>
                </a:schemeClr>
              </a:solidFill>
              <a:latin typeface="Arial" panose="020B0604020202020204"/>
            </a:endParaRPr>
          </a:p>
        </p:txBody>
      </p:sp>
    </p:spTree>
    <p:extLst>
      <p:ext uri="{BB962C8B-B14F-4D97-AF65-F5344CB8AC3E}">
        <p14:creationId xmlns:p14="http://schemas.microsoft.com/office/powerpoint/2010/main" val="82062424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rol Room 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14520384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ontrol Room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9674047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aper Clip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128284" y="-16387"/>
            <a:ext cx="8357884" cy="6899872"/>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Arial" panose="020B0604020202020204"/>
              <a:ea typeface=""/>
              <a:cs typeface=""/>
            </a:endParaRPr>
          </a:p>
        </p:txBody>
      </p:sp>
    </p:spTree>
    <p:extLst>
      <p:ext uri="{BB962C8B-B14F-4D97-AF65-F5344CB8AC3E}">
        <p14:creationId xmlns:p14="http://schemas.microsoft.com/office/powerpoint/2010/main" val="65631485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7" name="Text Placeholder 4"/>
          <p:cNvSpPr>
            <a:spLocks noGrp="1"/>
          </p:cNvSpPr>
          <p:nvPr>
            <p:ph type="body" sz="quarter" idx="21" hasCustomPrompt="1"/>
          </p:nvPr>
        </p:nvSpPr>
        <p:spPr>
          <a:xfrm>
            <a:off x="810132" y="205595"/>
            <a:ext cx="10450005" cy="1014516"/>
          </a:xfrm>
          <a:prstGeom prst="rect">
            <a:avLst/>
          </a:prstGeom>
        </p:spPr>
        <p:txBody>
          <a:bodyPr/>
          <a:lstStyle>
            <a:lvl1pPr marL="0" indent="0" algn="l">
              <a:buFontTx/>
              <a:buNone/>
              <a:defRPr sz="2400" b="1" i="0" baseline="0">
                <a:solidFill>
                  <a:srgbClr val="00B0F0"/>
                </a:solidFill>
                <a:latin typeface="Arial" charset="0"/>
                <a:ea typeface="Arial" charset="0"/>
                <a:cs typeface="Arial" charset="0"/>
              </a:defRPr>
            </a:lvl1pPr>
            <a:lvl2pPr marL="457200" indent="0">
              <a:buFontTx/>
              <a:buNone/>
              <a:defRPr sz="2000" b="1" i="0">
                <a:solidFill>
                  <a:srgbClr val="00AAFF"/>
                </a:solidFill>
                <a:latin typeface="Arial" charset="0"/>
                <a:ea typeface="Arial" charset="0"/>
                <a:cs typeface="Arial" charset="0"/>
              </a:defRPr>
            </a:lvl2pPr>
            <a:lvl3pPr marL="914400" indent="0">
              <a:buFontTx/>
              <a:buNone/>
              <a:defRPr sz="2000" b="1" i="0">
                <a:solidFill>
                  <a:srgbClr val="00AAFF"/>
                </a:solidFill>
                <a:latin typeface="Arial" charset="0"/>
                <a:ea typeface="Arial" charset="0"/>
                <a:cs typeface="Arial" charset="0"/>
              </a:defRPr>
            </a:lvl3pPr>
            <a:lvl4pPr marL="1371600" indent="0">
              <a:buFontTx/>
              <a:buNone/>
              <a:defRPr sz="2000" b="1" i="0">
                <a:solidFill>
                  <a:srgbClr val="00AAFF"/>
                </a:solidFill>
                <a:latin typeface="Arial" charset="0"/>
                <a:ea typeface="Arial" charset="0"/>
                <a:cs typeface="Arial" charset="0"/>
              </a:defRPr>
            </a:lvl4pPr>
            <a:lvl5pPr marL="1828800" indent="0">
              <a:buFontTx/>
              <a:buNone/>
              <a:defRPr sz="2000" b="1" i="0">
                <a:solidFill>
                  <a:srgbClr val="00AAFF"/>
                </a:solidFill>
                <a:latin typeface="Arial" charset="0"/>
                <a:ea typeface="Arial" charset="0"/>
                <a:cs typeface="Arial" charset="0"/>
              </a:defRPr>
            </a:lvl5pPr>
          </a:lstStyle>
          <a:p>
            <a:pPr lvl="0"/>
            <a:r>
              <a:rPr lang="en-US"/>
              <a:t>Slide Title—Arial Bold 24-Cyan Blue</a:t>
            </a:r>
          </a:p>
        </p:txBody>
      </p:sp>
      <p:sp>
        <p:nvSpPr>
          <p:cNvPr id="11" name="Slide Number Placeholder 5"/>
          <p:cNvSpPr>
            <a:spLocks noGrp="1"/>
          </p:cNvSpPr>
          <p:nvPr>
            <p:ph type="sldNum" sz="quarter" idx="12"/>
          </p:nvPr>
        </p:nvSpPr>
        <p:spPr>
          <a:xfrm>
            <a:off x="8610600" y="6311898"/>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5"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spTree>
    <p:extLst>
      <p:ext uri="{BB962C8B-B14F-4D97-AF65-F5344CB8AC3E}">
        <p14:creationId xmlns:p14="http://schemas.microsoft.com/office/powerpoint/2010/main" val="7473979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4" name="Slide Number Placeholder 5"/>
          <p:cNvSpPr>
            <a:spLocks noGrp="1"/>
          </p:cNvSpPr>
          <p:nvPr>
            <p:ph type="sldNum" sz="quarter" idx="12"/>
          </p:nvPr>
        </p:nvSpPr>
        <p:spPr>
          <a:xfrm>
            <a:off x="8704105" y="6480968"/>
            <a:ext cx="2743200" cy="365125"/>
          </a:xfrm>
          <a:prstGeom prst="rect">
            <a:avLst/>
          </a:prstGeom>
        </p:spPr>
        <p:txBody>
          <a:bodyPr/>
          <a:lstStyle>
            <a:lvl1pPr algn="r">
              <a:defRPr sz="900" b="0" i="0">
                <a:solidFill>
                  <a:srgbClr val="00B0F0"/>
                </a:solidFill>
                <a:latin typeface="+mn-lt"/>
                <a:ea typeface="Arial" charset="0"/>
                <a:cs typeface="Arial" charset="0"/>
              </a:defRPr>
            </a:lvl1pPr>
          </a:lstStyle>
          <a:p>
            <a:fld id="{72890513-E58D-2644-ACDB-E89B1349FCEB}" type="slidenum">
              <a:rPr lang="en-US" smtClean="0"/>
              <a:pPr/>
              <a:t>‹#›</a:t>
            </a:fld>
            <a:endParaRPr lang="en-US"/>
          </a:p>
        </p:txBody>
      </p:sp>
      <p:sp>
        <p:nvSpPr>
          <p:cNvPr id="6" name="Text Placeholder 10"/>
          <p:cNvSpPr>
            <a:spLocks noGrp="1"/>
          </p:cNvSpPr>
          <p:nvPr>
            <p:ph type="body" sz="quarter" idx="18" hasCustomPrompt="1"/>
          </p:nvPr>
        </p:nvSpPr>
        <p:spPr>
          <a:xfrm>
            <a:off x="4333875" y="6346825"/>
            <a:ext cx="3987800" cy="330200"/>
          </a:xfrm>
          <a:prstGeom prst="rect">
            <a:avLst/>
          </a:prstGeom>
        </p:spPr>
        <p:txBody>
          <a:bodyPr/>
          <a:lstStyle>
            <a:lvl1pPr marL="0" indent="0" algn="ctr">
              <a:buFontTx/>
              <a:buNone/>
              <a:defRPr sz="1200" b="0" i="1" baseline="0">
                <a:solidFill>
                  <a:srgbClr val="00B0F0"/>
                </a:solidFill>
              </a:defRPr>
            </a:lvl1pPr>
            <a:lvl2pPr>
              <a:defRPr sz="1200" b="1" i="1"/>
            </a:lvl2pPr>
            <a:lvl3pPr>
              <a:defRPr sz="1200" b="1" i="1"/>
            </a:lvl3pPr>
            <a:lvl4pPr>
              <a:defRPr sz="1200" b="1" i="1"/>
            </a:lvl4pPr>
            <a:lvl5pPr>
              <a:defRPr sz="1200" b="1" i="1"/>
            </a:lvl5pPr>
          </a:lstStyle>
          <a:p>
            <a:pPr lvl="0"/>
            <a:r>
              <a:rPr lang="en-US"/>
              <a:t>Author’s Full Name</a:t>
            </a:r>
          </a:p>
        </p:txBody>
      </p:sp>
    </p:spTree>
    <p:extLst>
      <p:ext uri="{BB962C8B-B14F-4D97-AF65-F5344CB8AC3E}">
        <p14:creationId xmlns:p14="http://schemas.microsoft.com/office/powerpoint/2010/main" val="3900158511"/>
      </p:ext>
    </p:extLst>
  </p:cSld>
  <p:clrMapOvr>
    <a:masterClrMapping/>
  </p:clrMapOvr>
  <p:hf sldNum="0" hdr="0" ftr="0"/>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8389287"/>
      </p:ext>
    </p:extLst>
  </p:cSld>
  <p:clrMapOvr>
    <a:masterClrMapping/>
  </p:clrMapOvr>
  <p:hf sldNum="0" hdr="0" ftr="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Rectangle 5"/>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8"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1" name="Title 1"/>
          <p:cNvSpPr>
            <a:spLocks noGrp="1"/>
          </p:cNvSpPr>
          <p:nvPr>
            <p:ph type="title" hasCustomPrompt="1"/>
          </p:nvPr>
        </p:nvSpPr>
        <p:spPr>
          <a:xfrm>
            <a:off x="681471" y="979687"/>
            <a:ext cx="8953827" cy="650329"/>
          </a:xfrm>
          <a:prstGeom prst="rect">
            <a:avLst/>
          </a:prstGeom>
        </p:spPr>
        <p:txBody>
          <a:bodyPr>
            <a:normAutofit/>
          </a:bodyPr>
          <a:lstStyle>
            <a:lvl1pPr algn="l">
              <a:defRPr sz="1800" b="1" i="0">
                <a:solidFill>
                  <a:srgbClr val="00A9FF"/>
                </a:solidFill>
                <a:latin typeface="Arial" charset="0"/>
                <a:ea typeface="Arial" charset="0"/>
                <a:cs typeface="Arial" charset="0"/>
              </a:defRPr>
            </a:lvl1pPr>
          </a:lstStyle>
          <a:p>
            <a:r>
              <a:rPr lang="en-US"/>
              <a:t>Click to edit master title style</a:t>
            </a:r>
          </a:p>
        </p:txBody>
      </p:sp>
      <p:sp>
        <p:nvSpPr>
          <p:cNvPr id="12" name="Content Placeholder 2"/>
          <p:cNvSpPr>
            <a:spLocks noGrp="1"/>
          </p:cNvSpPr>
          <p:nvPr>
            <p:ph idx="1"/>
          </p:nvPr>
        </p:nvSpPr>
        <p:spPr>
          <a:xfrm>
            <a:off x="681471" y="2032777"/>
            <a:ext cx="8953827" cy="3939398"/>
          </a:xfrm>
          <a:prstGeom prst="rect">
            <a:avLst/>
          </a:prstGeom>
        </p:spPr>
        <p:txBody>
          <a:bodyPr anchor="ctr">
            <a:normAutofit/>
          </a:bodyPr>
          <a:lstStyle>
            <a:lvl1pPr marL="228600" indent="-228600">
              <a:buClr>
                <a:srgbClr val="00A9FF"/>
              </a:buClr>
              <a:buFont typeface="Wingdings" charset="2"/>
              <a:buChar char="§"/>
              <a:defRPr sz="3200" b="0" i="0">
                <a:solidFill>
                  <a:schemeClr val="tx1"/>
                </a:solidFill>
                <a:latin typeface="Arial" charset="0"/>
                <a:ea typeface="Arial" charset="0"/>
                <a:cs typeface="Arial" charset="0"/>
              </a:defRPr>
            </a:lvl1pPr>
            <a:lvl2pPr marL="685800" indent="-228600">
              <a:buClr>
                <a:srgbClr val="00A9FF"/>
              </a:buClr>
              <a:buFont typeface="Wingdings" charset="2"/>
              <a:buChar char="§"/>
              <a:defRPr sz="3200" b="0" i="0">
                <a:solidFill>
                  <a:schemeClr val="tx1"/>
                </a:solidFill>
                <a:latin typeface="Arial" charset="0"/>
                <a:ea typeface="Arial" charset="0"/>
                <a:cs typeface="Arial" charset="0"/>
              </a:defRPr>
            </a:lvl2pPr>
            <a:lvl3pPr marL="1143000" indent="-228600">
              <a:buClr>
                <a:srgbClr val="00A9FF"/>
              </a:buClr>
              <a:buFont typeface="Wingdings" charset="2"/>
              <a:buChar char="§"/>
              <a:defRPr sz="3200" b="0" i="0">
                <a:solidFill>
                  <a:schemeClr val="tx1"/>
                </a:solidFill>
                <a:latin typeface="Arial" charset="0"/>
                <a:ea typeface="Arial" charset="0"/>
                <a:cs typeface="Arial" charset="0"/>
              </a:defRPr>
            </a:lvl3pPr>
            <a:lvl4pPr marL="1600200" indent="-228600">
              <a:buClr>
                <a:srgbClr val="00A9FF"/>
              </a:buClr>
              <a:buFont typeface="Wingdings" charset="2"/>
              <a:buChar char="§"/>
              <a:defRPr sz="3200" b="0" i="0">
                <a:solidFill>
                  <a:schemeClr val="tx1"/>
                </a:solidFill>
                <a:latin typeface="Arial" charset="0"/>
                <a:ea typeface="Arial" charset="0"/>
                <a:cs typeface="Arial" charset="0"/>
              </a:defRPr>
            </a:lvl4pPr>
            <a:lvl5pPr marL="2057400" indent="-228600">
              <a:buClr>
                <a:srgbClr val="00A9FF"/>
              </a:buClr>
              <a:buFont typeface="Wingdings" charset="2"/>
              <a:buChar char="§"/>
              <a:defRPr sz="3200" b="0" i="0">
                <a:solidFill>
                  <a:schemeClr val="tx1"/>
                </a:solidFill>
                <a:latin typeface="Arial" charset="0"/>
                <a:ea typeface="Arial" charset="0"/>
                <a:cs typeface="Arial"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75236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rge Image">
    <p:spTree>
      <p:nvGrpSpPr>
        <p:cNvPr id="1" name=""/>
        <p:cNvGrpSpPr/>
        <p:nvPr/>
      </p:nvGrpSpPr>
      <p:grpSpPr>
        <a:xfrm>
          <a:off x="0" y="0"/>
          <a:ext cx="0" cy="0"/>
          <a:chOff x="0" y="0"/>
          <a:chExt cx="0" cy="0"/>
        </a:xfrm>
      </p:grpSpPr>
      <p:sp>
        <p:nvSpPr>
          <p:cNvPr id="4"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7" name="Picture Placeholder 2"/>
          <p:cNvSpPr>
            <a:spLocks noGrp="1" noChangeAspect="1"/>
          </p:cNvSpPr>
          <p:nvPr>
            <p:ph type="pic" idx="1"/>
          </p:nvPr>
        </p:nvSpPr>
        <p:spPr>
          <a:xfrm>
            <a:off x="698269" y="979688"/>
            <a:ext cx="10231669" cy="5881540"/>
          </a:xfrm>
          <a:prstGeom prst="rect">
            <a:avLst/>
          </a:prstGeom>
          <a:solidFill>
            <a:schemeClr val="tx1">
              <a:alpha val="10000"/>
            </a:schemeClr>
          </a:solidFill>
          <a:ln w="9525" cap="sq">
            <a:noFill/>
            <a:miter lim="800000"/>
          </a:ln>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2800">
                <a:solidFill>
                  <a:schemeClr val="bg2">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Tree>
    <p:extLst>
      <p:ext uri="{BB962C8B-B14F-4D97-AF65-F5344CB8AC3E}">
        <p14:creationId xmlns:p14="http://schemas.microsoft.com/office/powerpoint/2010/main" val="12395740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Header 1">
    <p:bg>
      <p:bgPr>
        <a:solidFill>
          <a:schemeClr val="bg1"/>
        </a:solidFill>
        <a:effectLst/>
      </p:bgPr>
    </p:bg>
    <p:spTree>
      <p:nvGrpSpPr>
        <p:cNvPr id="1" name=""/>
        <p:cNvGrpSpPr/>
        <p:nvPr/>
      </p:nvGrpSpPr>
      <p:grpSpPr>
        <a:xfrm>
          <a:off x="0" y="0"/>
          <a:ext cx="0" cy="0"/>
          <a:chOff x="0" y="0"/>
          <a:chExt cx="0" cy="0"/>
        </a:xfrm>
      </p:grpSpPr>
      <p:sp>
        <p:nvSpPr>
          <p:cNvPr id="4" name="Rectangle 3"/>
          <p:cNvSpPr/>
          <p:nvPr userDrawn="1"/>
        </p:nvSpPr>
        <p:spPr>
          <a:xfrm>
            <a:off x="11403106" y="0"/>
            <a:ext cx="788893" cy="6858000"/>
          </a:xfrm>
          <a:prstGeom prst="rect">
            <a:avLst/>
          </a:prstGeom>
          <a:solidFill>
            <a:schemeClr val="bg1"/>
          </a:solidFill>
          <a:ln w="15875" cap="flat" cmpd="sng" algn="ctr">
            <a:noFill/>
            <a:prstDash val="soli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chemeClr val="bg1"/>
              </a:solidFill>
              <a:effectLst/>
              <a:uLnTx/>
              <a:uFillTx/>
              <a:latin typeface="Arial" panose="020B0604020202020204"/>
              <a:ea typeface=""/>
              <a:cs typeface=""/>
            </a:endParaRPr>
          </a:p>
        </p:txBody>
      </p:sp>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10" name="Title 1"/>
          <p:cNvSpPr>
            <a:spLocks noGrp="1"/>
          </p:cNvSpPr>
          <p:nvPr>
            <p:ph type="title"/>
          </p:nvPr>
        </p:nvSpPr>
        <p:spPr>
          <a:xfrm>
            <a:off x="661743" y="2032776"/>
            <a:ext cx="3938833" cy="1581961"/>
          </a:xfrm>
          <a:prstGeom prst="rect">
            <a:avLst/>
          </a:prstGeom>
        </p:spPr>
        <p:txBody>
          <a:bodyPr anchor="t">
            <a:normAutofit/>
          </a:bodyPr>
          <a:lstStyle>
            <a:lvl1pPr algn="l">
              <a:defRPr sz="3200" b="0" i="0">
                <a:solidFill>
                  <a:srgbClr val="00B0F0"/>
                </a:solidFill>
                <a:latin typeface="Arial" charset="0"/>
                <a:ea typeface="Arial" charset="0"/>
                <a:cs typeface="Arial" charset="0"/>
              </a:defRPr>
            </a:lvl1pPr>
          </a:lstStyle>
          <a:p>
            <a:r>
              <a:rPr lang="en-US"/>
              <a:t>Click to edit Master title style</a:t>
            </a:r>
          </a:p>
        </p:txBody>
      </p:sp>
      <p:sp>
        <p:nvSpPr>
          <p:cNvPr id="14" name="Subtitle 2"/>
          <p:cNvSpPr>
            <a:spLocks noGrp="1"/>
          </p:cNvSpPr>
          <p:nvPr>
            <p:ph type="subTitle" idx="1"/>
          </p:nvPr>
        </p:nvSpPr>
        <p:spPr>
          <a:xfrm>
            <a:off x="661743" y="3814534"/>
            <a:ext cx="3938833" cy="900340"/>
          </a:xfrm>
          <a:prstGeom prst="rect">
            <a:avLst/>
          </a:prstGeom>
        </p:spPr>
        <p:txBody>
          <a:bodyPr tIns="0" anchor="b">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2558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Slide Number Placeholder 5"/>
          <p:cNvSpPr txBox="1">
            <a:spLocks/>
          </p:cNvSpPr>
          <p:nvPr userDrawn="1"/>
        </p:nvSpPr>
        <p:spPr>
          <a:xfrm>
            <a:off x="11428646" y="979688"/>
            <a:ext cx="636727" cy="322851"/>
          </a:xfrm>
          <a:prstGeom prst="rect">
            <a:avLst/>
          </a:prstGeom>
        </p:spPr>
        <p:txBody>
          <a:bodyPr vert="horz" lIns="91440" tIns="45720" rIns="45720" bIns="45720" rtlCol="0" anchor="ctr"/>
          <a:lstStyle>
            <a:defPPr>
              <a:defRPr lang="en-US"/>
            </a:defPPr>
            <a:lvl1pPr marL="0" algn="r" defTabSz="457200" rtl="0" eaLnBrk="1" latinLnBrk="0" hangingPunct="1">
              <a:defRPr sz="10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D22F896-40B5-4ADD-8801-0D06FADFA095}" type="slidenum">
              <a:rPr lang="en-US" smtClean="0">
                <a:solidFill>
                  <a:schemeClr val="bg2">
                    <a:lumMod val="10000"/>
                  </a:schemeClr>
                </a:solidFill>
                <a:latin typeface="Arial" panose="020B0604020202020204"/>
              </a:rPr>
              <a:pPr/>
              <a:t>‹#›</a:t>
            </a:fld>
            <a:endParaRPr lang="en-US">
              <a:solidFill>
                <a:schemeClr val="bg2">
                  <a:lumMod val="10000"/>
                </a:schemeClr>
              </a:solidFill>
              <a:latin typeface="Arial" panose="020B0604020202020204"/>
            </a:endParaRPr>
          </a:p>
        </p:txBody>
      </p:sp>
      <p:sp>
        <p:nvSpPr>
          <p:cNvPr id="9" name="Content Placeholder 3"/>
          <p:cNvSpPr>
            <a:spLocks noGrp="1"/>
          </p:cNvSpPr>
          <p:nvPr>
            <p:ph sz="half" idx="2"/>
          </p:nvPr>
        </p:nvSpPr>
        <p:spPr>
          <a:xfrm>
            <a:off x="773410"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
        <p:nvSpPr>
          <p:cNvPr id="10" name="Content Placeholder 3"/>
          <p:cNvSpPr>
            <a:spLocks noGrp="1"/>
          </p:cNvSpPr>
          <p:nvPr>
            <p:ph sz="half" idx="13"/>
          </p:nvPr>
        </p:nvSpPr>
        <p:spPr>
          <a:xfrm>
            <a:off x="5968073" y="2032777"/>
            <a:ext cx="4869744" cy="4345329"/>
          </a:xfrm>
          <a:prstGeom prst="rect">
            <a:avLst/>
          </a:prstGeom>
        </p:spPr>
        <p:txBody>
          <a:bodyPr>
            <a:noAutofit/>
          </a:bodyPr>
          <a:lstStyle>
            <a:lvl1pPr marL="228600" indent="-228600">
              <a:lnSpc>
                <a:spcPct val="100000"/>
              </a:lnSpc>
              <a:buClr>
                <a:srgbClr val="00A9FF"/>
              </a:buClr>
              <a:buFont typeface="Wingdings" charset="2"/>
              <a:buChar char="§"/>
              <a:defRPr sz="3200" b="0">
                <a:solidFill>
                  <a:schemeClr val="tx1"/>
                </a:solidFill>
              </a:defRPr>
            </a:lvl1pPr>
            <a:lvl2pPr marL="685800" indent="-228600">
              <a:lnSpc>
                <a:spcPct val="100000"/>
              </a:lnSpc>
              <a:buClr>
                <a:srgbClr val="00A9FF"/>
              </a:buClr>
              <a:buFont typeface="Wingdings" charset="2"/>
              <a:buChar char="§"/>
              <a:defRPr sz="3200" b="0">
                <a:solidFill>
                  <a:schemeClr val="tx1"/>
                </a:solidFill>
              </a:defRPr>
            </a:lvl2pPr>
            <a:lvl3pPr marL="1143000" indent="-228600">
              <a:lnSpc>
                <a:spcPct val="100000"/>
              </a:lnSpc>
              <a:buClr>
                <a:srgbClr val="00A9FF"/>
              </a:buClr>
              <a:buFont typeface="Wingdings" charset="2"/>
              <a:buChar char="§"/>
              <a:defRPr sz="3200" b="0">
                <a:solidFill>
                  <a:schemeClr val="tx1"/>
                </a:solidFill>
              </a:defRPr>
            </a:lvl3pPr>
            <a:lvl4pPr>
              <a:defRPr sz="3200"/>
            </a:lvl4pPr>
            <a:lvl5pPr>
              <a:defRPr sz="3200"/>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90661670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410231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86" r:id="rId4"/>
    <p:sldLayoutId id="2147483817" r:id="rId5"/>
    <p:sldLayoutId id="2147483770" r:id="rId6"/>
    <p:sldLayoutId id="2147483784" r:id="rId7"/>
    <p:sldLayoutId id="2147483771"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8" r:id="rId18"/>
    <p:sldLayoutId id="2147483818" r:id="rId19"/>
    <p:sldLayoutId id="2147483827" r:id="rId20"/>
    <p:sldLayoutId id="2147483825" r:id="rId21"/>
    <p:sldLayoutId id="2147483826" r:id="rId22"/>
    <p:sldLayoutId id="2147483790" r:id="rId23"/>
    <p:sldLayoutId id="2147483791" r:id="rId24"/>
    <p:sldLayoutId id="2147483793" r:id="rId25"/>
    <p:sldLayoutId id="2147483794" r:id="rId26"/>
    <p:sldLayoutId id="2147483795" r:id="rId27"/>
    <p:sldLayoutId id="2147483798" r:id="rId28"/>
    <p:sldLayoutId id="2147483799" r:id="rId29"/>
    <p:sldLayoutId id="2147483800" r:id="rId30"/>
    <p:sldLayoutId id="2147483801" r:id="rId31"/>
    <p:sldLayoutId id="2147483802" r:id="rId32"/>
    <p:sldLayoutId id="2147483803" r:id="rId33"/>
    <p:sldLayoutId id="2147483804" r:id="rId34"/>
    <p:sldLayoutId id="2147483805" r:id="rId35"/>
    <p:sldLayoutId id="2147483806" r:id="rId36"/>
    <p:sldLayoutId id="2147483807" r:id="rId37"/>
    <p:sldLayoutId id="2147483808" r:id="rId38"/>
    <p:sldLayoutId id="2147483809" r:id="rId39"/>
    <p:sldLayoutId id="2147483810" r:id="rId40"/>
    <p:sldLayoutId id="2147483811" r:id="rId41"/>
    <p:sldLayoutId id="2147483812" r:id="rId42"/>
    <p:sldLayoutId id="2147483813" r:id="rId43"/>
    <p:sldLayoutId id="2147483796" r:id="rId44"/>
    <p:sldLayoutId id="2147483821" r:id="rId45"/>
    <p:sldLayoutId id="2147483823" r:id="rId46"/>
    <p:sldLayoutId id="2147483819" r:id="rId47"/>
    <p:sldLayoutId id="2147483820" r:id="rId48"/>
    <p:sldLayoutId id="2147483814" r:id="rId49"/>
    <p:sldLayoutId id="2147483815" r:id="rId50"/>
    <p:sldLayoutId id="2147483816" r:id="rId51"/>
    <p:sldLayoutId id="2147483824" r:id="rId52"/>
    <p:sldLayoutId id="2147483828" r:id="rId53"/>
    <p:sldLayoutId id="2147483830" r:id="rId54"/>
    <p:sldLayoutId id="2147483831" r:id="rId5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png"/><Relationship Id="rId1" Type="http://schemas.openxmlformats.org/officeDocument/2006/relationships/slideLayout" Target="../slideLayouts/slideLayout53.xml"/><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xml"/><Relationship Id="rId1" Type="http://schemas.openxmlformats.org/officeDocument/2006/relationships/slideLayout" Target="../slideLayouts/slideLayout53.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58.jpeg"/><Relationship Id="rId2" Type="http://schemas.openxmlformats.org/officeDocument/2006/relationships/image" Target="../media/image56.png"/><Relationship Id="rId1" Type="http://schemas.openxmlformats.org/officeDocument/2006/relationships/slideLayout" Target="../slideLayouts/slideLayout54.xml"/><Relationship Id="rId6" Type="http://schemas.openxmlformats.org/officeDocument/2006/relationships/image" Target="../media/image55.jpeg"/><Relationship Id="rId5" Type="http://schemas.openxmlformats.org/officeDocument/2006/relationships/image" Target="../media/image54.png"/><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9.png"/><Relationship Id="rId1" Type="http://schemas.openxmlformats.org/officeDocument/2006/relationships/slideLayout" Target="../slideLayouts/slideLayout55.xml"/><Relationship Id="rId5" Type="http://schemas.openxmlformats.org/officeDocument/2006/relationships/image" Target="../media/image55.jpe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6.xml"/><Relationship Id="rId6" Type="http://schemas.openxmlformats.org/officeDocument/2006/relationships/image" Target="../media/image64.png"/><Relationship Id="rId5" Type="http://schemas.openxmlformats.org/officeDocument/2006/relationships/image" Target="../media/image63.jpeg"/><Relationship Id="rId4" Type="http://schemas.openxmlformats.org/officeDocument/2006/relationships/image" Target="../media/image62.jpe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1.xml"/><Relationship Id="rId5" Type="http://schemas.openxmlformats.org/officeDocument/2006/relationships/image" Target="../media/image68.jpeg"/><Relationship Id="rId4" Type="http://schemas.openxmlformats.org/officeDocument/2006/relationships/image" Target="../media/image67.jpeg"/></Relationships>
</file>

<file path=ppt/slides/_rels/slide22.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72.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jpeg"/><Relationship Id="rId1" Type="http://schemas.openxmlformats.org/officeDocument/2006/relationships/slideLayout" Target="../slideLayouts/slideLayout8.xml"/><Relationship Id="rId4" Type="http://schemas.openxmlformats.org/officeDocument/2006/relationships/image" Target="../media/image75.emf"/></Relationships>
</file>

<file path=ppt/slides/_rels/slide25.xml.rels><?xml version="1.0" encoding="UTF-8" standalone="yes"?>
<Relationships xmlns="http://schemas.openxmlformats.org/package/2006/relationships"><Relationship Id="rId3" Type="http://schemas.openxmlformats.org/officeDocument/2006/relationships/image" Target="../media/image77.tiff"/><Relationship Id="rId2" Type="http://schemas.openxmlformats.org/officeDocument/2006/relationships/image" Target="../media/image76.jpeg"/><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hyperlink" Target="https://cerncourier.com/wp-content/uploads/2015/01/CCtri3_01_15th.jpg" TargetMode="External"/><Relationship Id="rId1" Type="http://schemas.openxmlformats.org/officeDocument/2006/relationships/slideLayout" Target="../slideLayouts/slideLayout8.xml"/><Relationship Id="rId4" Type="http://schemas.openxmlformats.org/officeDocument/2006/relationships/image" Target="../media/image79.g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8.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18.xml"/><Relationship Id="rId6" Type="http://schemas.openxmlformats.org/officeDocument/2006/relationships/image" Target="../media/image87.jpeg"/><Relationship Id="rId5" Type="http://schemas.openxmlformats.org/officeDocument/2006/relationships/image" Target="../media/image86.png"/><Relationship Id="rId4" Type="http://schemas.openxmlformats.org/officeDocument/2006/relationships/image" Target="../media/image85.png"/></Relationships>
</file>

<file path=ppt/slides/_rels/slide4.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43.png"/></Relationships>
</file>

<file path=ppt/slides/_rels/slide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2.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C9611-6B87-4DD6-802C-6616C0922FFE}"/>
              </a:ext>
            </a:extLst>
          </p:cNvPr>
          <p:cNvSpPr>
            <a:spLocks noGrp="1"/>
          </p:cNvSpPr>
          <p:nvPr>
            <p:ph type="ctrTitle"/>
          </p:nvPr>
        </p:nvSpPr>
        <p:spPr>
          <a:xfrm>
            <a:off x="662725" y="2032777"/>
            <a:ext cx="4358726" cy="2082023"/>
          </a:xfrm>
        </p:spPr>
        <p:txBody>
          <a:bodyPr>
            <a:normAutofit/>
          </a:bodyPr>
          <a:lstStyle/>
          <a:p>
            <a:r>
              <a:rPr lang="en-CA" dirty="0"/>
              <a:t>TRIUMF and EIC</a:t>
            </a:r>
          </a:p>
        </p:txBody>
      </p:sp>
      <p:sp>
        <p:nvSpPr>
          <p:cNvPr id="3" name="Subtitle 2">
            <a:extLst>
              <a:ext uri="{FF2B5EF4-FFF2-40B4-BE49-F238E27FC236}">
                <a16:creationId xmlns:a16="http://schemas.microsoft.com/office/drawing/2014/main" id="{089E852D-5052-41EF-9A1B-0DE7A51335BC}"/>
              </a:ext>
            </a:extLst>
          </p:cNvPr>
          <p:cNvSpPr>
            <a:spLocks noGrp="1"/>
          </p:cNvSpPr>
          <p:nvPr>
            <p:ph type="subTitle" idx="1"/>
          </p:nvPr>
        </p:nvSpPr>
        <p:spPr/>
        <p:txBody>
          <a:bodyPr/>
          <a:lstStyle/>
          <a:p>
            <a:r>
              <a:rPr lang="en-CA" dirty="0"/>
              <a:t>Bob. </a:t>
            </a:r>
            <a:r>
              <a:rPr lang="en-CA" dirty="0" err="1"/>
              <a:t>Laxdal</a:t>
            </a:r>
            <a:r>
              <a:rPr lang="en-CA" dirty="0"/>
              <a:t>, TRIUMF</a:t>
            </a:r>
          </a:p>
        </p:txBody>
      </p:sp>
    </p:spTree>
    <p:extLst>
      <p:ext uri="{BB962C8B-B14F-4D97-AF65-F5344CB8AC3E}">
        <p14:creationId xmlns:p14="http://schemas.microsoft.com/office/powerpoint/2010/main" val="2918107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F0C928E-D6FB-4811-8ECC-54A95986F931}"/>
              </a:ext>
            </a:extLst>
          </p:cNvPr>
          <p:cNvSpPr/>
          <p:nvPr/>
        </p:nvSpPr>
        <p:spPr>
          <a:xfrm>
            <a:off x="14990" y="0"/>
            <a:ext cx="4199990" cy="685800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b="1" dirty="0"/>
          </a:p>
          <a:p>
            <a:pPr algn="just"/>
            <a:r>
              <a:rPr lang="en-US" sz="2400" b="1" dirty="0"/>
              <a:t> ARIEL e-</a:t>
            </a:r>
            <a:r>
              <a:rPr lang="en-US" sz="2400" b="1" dirty="0" err="1"/>
              <a:t>Linac</a:t>
            </a:r>
            <a:r>
              <a:rPr lang="en-US" sz="2400" b="1" dirty="0"/>
              <a:t> (2008-2014)</a:t>
            </a:r>
            <a:endParaRPr lang="en-US" dirty="0"/>
          </a:p>
          <a:p>
            <a:pPr algn="just"/>
            <a:endParaRPr lang="en-US" sz="2400" dirty="0"/>
          </a:p>
          <a:p>
            <a:pPr marL="468000" indent="-342900">
              <a:spcBef>
                <a:spcPts val="600"/>
              </a:spcBef>
              <a:buFont typeface="Arial" panose="020B0604020202020204" pitchFamily="34" charset="0"/>
              <a:buChar char="•"/>
            </a:pPr>
            <a:r>
              <a:rPr lang="en-US" sz="2400" dirty="0"/>
              <a:t>Superconducting RF technology for electrons</a:t>
            </a:r>
            <a:endParaRPr lang="en-US" sz="2400" dirty="0">
              <a:cs typeface="Arial"/>
            </a:endParaRPr>
          </a:p>
          <a:p>
            <a:pPr marL="468000" indent="-342900" algn="just">
              <a:spcBef>
                <a:spcPts val="600"/>
              </a:spcBef>
              <a:buFont typeface="Arial" panose="020B0604020202020204" pitchFamily="34" charset="0"/>
              <a:buChar char="•"/>
            </a:pPr>
            <a:r>
              <a:rPr lang="en-US" sz="2400" dirty="0"/>
              <a:t>High Voltage DC gun</a:t>
            </a:r>
            <a:endParaRPr lang="en-US" sz="2400" dirty="0">
              <a:cs typeface="Arial"/>
            </a:endParaRPr>
          </a:p>
          <a:p>
            <a:pPr marL="468000" indent="-342900">
              <a:spcBef>
                <a:spcPts val="600"/>
              </a:spcBef>
              <a:buFont typeface="Arial" panose="020B0604020202020204" pitchFamily="34" charset="0"/>
              <a:buChar char="•"/>
            </a:pPr>
            <a:r>
              <a:rPr lang="en-US" sz="2400" dirty="0"/>
              <a:t>Beam physics of high intensity electrons</a:t>
            </a:r>
            <a:endParaRPr lang="en-US" sz="2400" dirty="0">
              <a:cs typeface="Arial"/>
            </a:endParaRPr>
          </a:p>
          <a:p>
            <a:pPr marL="468000" indent="-342900">
              <a:spcBef>
                <a:spcPts val="600"/>
              </a:spcBef>
              <a:buFont typeface="Arial" panose="020B0604020202020204" pitchFamily="34" charset="0"/>
              <a:buChar char="•"/>
            </a:pPr>
            <a:r>
              <a:rPr lang="en-US" sz="2400" dirty="0"/>
              <a:t>High Intensity beam diagnostics </a:t>
            </a:r>
            <a:endParaRPr lang="en-US" sz="2400" dirty="0">
              <a:cs typeface="Arial"/>
            </a:endParaRPr>
          </a:p>
          <a:p>
            <a:pPr marL="468000" indent="-342900" algn="just">
              <a:spcBef>
                <a:spcPts val="600"/>
              </a:spcBef>
              <a:buFont typeface="Arial" panose="020B0604020202020204" pitchFamily="34" charset="0"/>
              <a:buChar char="•"/>
            </a:pPr>
            <a:r>
              <a:rPr lang="en-US" sz="2400" dirty="0"/>
              <a:t>High power klystrons</a:t>
            </a:r>
          </a:p>
        </p:txBody>
      </p:sp>
      <p:pic>
        <p:nvPicPr>
          <p:cNvPr id="4" name="Picture 3" descr="ARIEL-I-3.jpg">
            <a:extLst>
              <a:ext uri="{FF2B5EF4-FFF2-40B4-BE49-F238E27FC236}">
                <a16:creationId xmlns:a16="http://schemas.microsoft.com/office/drawing/2014/main" id="{25F6B9B2-DF07-4079-A17F-FACC24A371F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214980" y="-9062"/>
            <a:ext cx="7957029" cy="6876124"/>
          </a:xfrm>
          <a:prstGeom prst="rect">
            <a:avLst/>
          </a:prstGeom>
        </p:spPr>
      </p:pic>
    </p:spTree>
    <p:extLst>
      <p:ext uri="{BB962C8B-B14F-4D97-AF65-F5344CB8AC3E}">
        <p14:creationId xmlns:p14="http://schemas.microsoft.com/office/powerpoint/2010/main" val="41644182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17303D-8D0A-4F17-BCBD-725B70248111}"/>
              </a:ext>
            </a:extLst>
          </p:cNvPr>
          <p:cNvSpPr/>
          <p:nvPr/>
        </p:nvSpPr>
        <p:spPr>
          <a:xfrm>
            <a:off x="133004" y="0"/>
            <a:ext cx="2310938" cy="6982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Rectangle 3">
            <a:extLst>
              <a:ext uri="{FF2B5EF4-FFF2-40B4-BE49-F238E27FC236}">
                <a16:creationId xmlns:a16="http://schemas.microsoft.com/office/drawing/2014/main" id="{7F03B125-8563-4E4F-88F0-17A28257DA5E}"/>
              </a:ext>
            </a:extLst>
          </p:cNvPr>
          <p:cNvSpPr/>
          <p:nvPr/>
        </p:nvSpPr>
        <p:spPr>
          <a:xfrm>
            <a:off x="-133004" y="0"/>
            <a:ext cx="5991108" cy="6856132"/>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b="1" dirty="0"/>
          </a:p>
          <a:p>
            <a:pPr algn="just"/>
            <a:r>
              <a:rPr lang="en-US" sz="2400" b="1" dirty="0"/>
              <a:t> ARIEL Phase II (2014-present)</a:t>
            </a:r>
            <a:endParaRPr lang="en-US" dirty="0"/>
          </a:p>
          <a:p>
            <a:pPr algn="just"/>
            <a:endParaRPr lang="en-US" sz="2400" dirty="0"/>
          </a:p>
          <a:p>
            <a:pPr marL="540000" lvl="1" indent="-396000" algn="just">
              <a:spcBef>
                <a:spcPts val="600"/>
              </a:spcBef>
              <a:buFont typeface="Arial" panose="020B0604020202020204" pitchFamily="34" charset="0"/>
              <a:buChar char="•"/>
            </a:pPr>
            <a:r>
              <a:rPr lang="en-US" sz="2400" dirty="0"/>
              <a:t>High power target design for electrons</a:t>
            </a:r>
            <a:endParaRPr lang="en-US" sz="2400" dirty="0">
              <a:cs typeface="Arial"/>
            </a:endParaRPr>
          </a:p>
          <a:p>
            <a:pPr marL="540000" lvl="1" indent="-396000" algn="just">
              <a:spcBef>
                <a:spcPts val="600"/>
              </a:spcBef>
              <a:buFont typeface="Arial" panose="020B0604020202020204" pitchFamily="34" charset="0"/>
              <a:buChar char="•"/>
            </a:pPr>
            <a:r>
              <a:rPr lang="en-US" sz="2400" dirty="0"/>
              <a:t>EBIS Charge breeding</a:t>
            </a:r>
            <a:endParaRPr lang="en-US" sz="2400" dirty="0">
              <a:cs typeface="Arial"/>
            </a:endParaRPr>
          </a:p>
          <a:p>
            <a:pPr marL="540000" lvl="1" indent="-396000" algn="just">
              <a:spcBef>
                <a:spcPts val="600"/>
              </a:spcBef>
              <a:buFont typeface="Arial" panose="020B0604020202020204" pitchFamily="34" charset="0"/>
              <a:buChar char="•"/>
            </a:pPr>
            <a:r>
              <a:rPr lang="en-US" sz="2400" dirty="0"/>
              <a:t>High resolution spectrometers</a:t>
            </a:r>
            <a:endParaRPr lang="en-US" sz="2400" dirty="0">
              <a:cs typeface="Arial"/>
            </a:endParaRPr>
          </a:p>
          <a:p>
            <a:pPr marL="540000" lvl="1" indent="-396000" algn="just">
              <a:spcBef>
                <a:spcPts val="600"/>
              </a:spcBef>
              <a:buFont typeface="Arial" panose="020B0604020202020204" pitchFamily="34" charset="0"/>
              <a:buChar char="•"/>
            </a:pPr>
            <a:r>
              <a:rPr lang="en-US" sz="2400" dirty="0"/>
              <a:t>Machine protection systems</a:t>
            </a:r>
          </a:p>
          <a:p>
            <a:pPr marL="540000" lvl="1" indent="-396000" algn="just">
              <a:spcBef>
                <a:spcPts val="600"/>
              </a:spcBef>
              <a:buFont typeface="Arial" panose="020B0604020202020204" pitchFamily="34" charset="0"/>
              <a:buChar char="•"/>
            </a:pPr>
            <a:r>
              <a:rPr lang="en-US" sz="2400" dirty="0"/>
              <a:t>ISOL systems</a:t>
            </a:r>
          </a:p>
          <a:p>
            <a:pPr marL="540000" lvl="1" indent="-396000" algn="just">
              <a:spcBef>
                <a:spcPts val="600"/>
              </a:spcBef>
              <a:buFont typeface="Arial" panose="020B0604020202020204" pitchFamily="34" charset="0"/>
              <a:buChar char="•"/>
            </a:pPr>
            <a:r>
              <a:rPr lang="en-US" sz="2400" dirty="0"/>
              <a:t>Remote handling</a:t>
            </a:r>
          </a:p>
          <a:p>
            <a:pPr marL="540000" lvl="1" indent="-396000" algn="just">
              <a:spcBef>
                <a:spcPts val="600"/>
              </a:spcBef>
              <a:buFont typeface="Arial" panose="020B0604020202020204" pitchFamily="34" charset="0"/>
              <a:buChar char="•"/>
            </a:pPr>
            <a:r>
              <a:rPr lang="en-US" sz="2400" dirty="0">
                <a:cs typeface="Arial"/>
              </a:rPr>
              <a:t>FFA optics</a:t>
            </a: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p>
          <a:p>
            <a:pPr marL="342900" indent="-342900" algn="just">
              <a:spcBef>
                <a:spcPts val="600"/>
              </a:spcBef>
              <a:buFont typeface="Arial" panose="020B0604020202020204" pitchFamily="34" charset="0"/>
              <a:buChar char="•"/>
            </a:pPr>
            <a:endParaRPr lang="en-US" sz="2400" dirty="0"/>
          </a:p>
        </p:txBody>
      </p:sp>
    </p:spTree>
    <p:extLst>
      <p:ext uri="{BB962C8B-B14F-4D97-AF65-F5344CB8AC3E}">
        <p14:creationId xmlns:p14="http://schemas.microsoft.com/office/powerpoint/2010/main" val="8342596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1B17F-5ED0-4D8E-B8D2-546A80E86875}"/>
              </a:ext>
            </a:extLst>
          </p:cNvPr>
          <p:cNvSpPr>
            <a:spLocks noGrp="1"/>
          </p:cNvSpPr>
          <p:nvPr>
            <p:ph type="ctrTitle"/>
          </p:nvPr>
        </p:nvSpPr>
        <p:spPr>
          <a:xfrm>
            <a:off x="708488" y="3226146"/>
            <a:ext cx="10775024" cy="2082023"/>
          </a:xfrm>
        </p:spPr>
        <p:txBody>
          <a:bodyPr>
            <a:normAutofit/>
          </a:bodyPr>
          <a:lstStyle/>
          <a:p>
            <a:pPr algn="ctr"/>
            <a:r>
              <a:rPr lang="en-CA" sz="3600" dirty="0"/>
              <a:t>TRIUMF and International Collaborations </a:t>
            </a:r>
          </a:p>
        </p:txBody>
      </p:sp>
    </p:spTree>
    <p:extLst>
      <p:ext uri="{BB962C8B-B14F-4D97-AF65-F5344CB8AC3E}">
        <p14:creationId xmlns:p14="http://schemas.microsoft.com/office/powerpoint/2010/main" val="5091086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2CB3CC0-C34E-486A-A3B0-4C9DE067A371}"/>
              </a:ext>
            </a:extLst>
          </p:cNvPr>
          <p:cNvSpPr txBox="1">
            <a:spLocks/>
          </p:cNvSpPr>
          <p:nvPr/>
        </p:nvSpPr>
        <p:spPr>
          <a:xfrm>
            <a:off x="291126" y="287431"/>
            <a:ext cx="7038822" cy="1929623"/>
          </a:xfrm>
          <a:prstGeom prst="rect">
            <a:avLst/>
          </a:prstGeom>
        </p:spPr>
        <p:txBody>
          <a:bodyPr anchor="t">
            <a:normAutofit/>
          </a:bodyPr>
          <a:lstStyle>
            <a:lvl1pPr defTabSz="914400">
              <a:lnSpc>
                <a:spcPct val="90000"/>
              </a:lnSpc>
              <a:spcBef>
                <a:spcPct val="0"/>
              </a:spcBef>
              <a:buNone/>
              <a:defRPr sz="4000" b="1" i="0">
                <a:solidFill>
                  <a:srgbClr val="00B0F0"/>
                </a:solidFill>
                <a:latin typeface="Arial" charset="0"/>
                <a:ea typeface="Arial" charset="0"/>
                <a:cs typeface="Arial" charset="0"/>
              </a:defRPr>
            </a:lvl1pPr>
          </a:lstStyle>
          <a:p>
            <a:endParaRPr lang="en-CA" sz="3200" dirty="0"/>
          </a:p>
        </p:txBody>
      </p:sp>
      <p:sp>
        <p:nvSpPr>
          <p:cNvPr id="5" name="Rectangle 4">
            <a:extLst>
              <a:ext uri="{FF2B5EF4-FFF2-40B4-BE49-F238E27FC236}">
                <a16:creationId xmlns:a16="http://schemas.microsoft.com/office/drawing/2014/main" id="{F81DA8DD-593F-4FCA-8DFB-0BBC07EA957C}"/>
              </a:ext>
            </a:extLst>
          </p:cNvPr>
          <p:cNvSpPr/>
          <p:nvPr/>
        </p:nvSpPr>
        <p:spPr>
          <a:xfrm>
            <a:off x="-116379" y="1868"/>
            <a:ext cx="8379229" cy="6856132"/>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b="1" dirty="0"/>
          </a:p>
          <a:p>
            <a:r>
              <a:rPr lang="en-US" sz="2400" b="1" dirty="0"/>
              <a:t>  </a:t>
            </a:r>
            <a:r>
              <a:rPr lang="en-CA" sz="2800" dirty="0"/>
              <a:t>Accelerator research at TRIUMF </a:t>
            </a:r>
          </a:p>
          <a:p>
            <a:pPr algn="just"/>
            <a:endParaRPr lang="en-US" sz="2400" dirty="0"/>
          </a:p>
          <a:p>
            <a:pPr marL="540000" lvl="2" indent="-342900">
              <a:spcBef>
                <a:spcPts val="600"/>
              </a:spcBef>
              <a:buClr>
                <a:srgbClr val="FFFFFF"/>
              </a:buClr>
              <a:buFont typeface="Arial" panose="020B0604020202020204" pitchFamily="34" charset="0"/>
              <a:buChar char="•"/>
            </a:pPr>
            <a:r>
              <a:rPr lang="en-CA" sz="2400" dirty="0">
                <a:sym typeface="Wingdings" panose="05000000000000000000" pitchFamily="2" charset="2"/>
              </a:rPr>
              <a:t>The legacy from this on-going development is diverse cutting-edge infrastructure and staff with expertise in a wide range of technologies </a:t>
            </a:r>
          </a:p>
          <a:p>
            <a:pPr marL="540000" lvl="2" indent="-342900">
              <a:spcBef>
                <a:spcPts val="600"/>
              </a:spcBef>
              <a:buClr>
                <a:srgbClr val="FFFFFF"/>
              </a:buClr>
              <a:buFont typeface="Arial" panose="020B0604020202020204" pitchFamily="34" charset="0"/>
              <a:buChar char="•"/>
            </a:pPr>
            <a:r>
              <a:rPr lang="en-CA" sz="2400" dirty="0">
                <a:sym typeface="Wingdings" panose="05000000000000000000" pitchFamily="2" charset="2"/>
              </a:rPr>
              <a:t>Accelerator science at TRIUMF provides Canada with a world-class platform in</a:t>
            </a:r>
          </a:p>
          <a:p>
            <a:pPr marL="1257300" lvl="3" indent="-342900">
              <a:spcBef>
                <a:spcPts val="600"/>
              </a:spcBef>
              <a:buClr>
                <a:srgbClr val="FFFFFF"/>
              </a:buClr>
              <a:buFont typeface="Arial" panose="020B0604020202020204" pitchFamily="34" charset="0"/>
              <a:buChar char="•"/>
            </a:pPr>
            <a:r>
              <a:rPr lang="en-CA" sz="2200" dirty="0">
                <a:sym typeface="Wingdings" panose="05000000000000000000" pitchFamily="2" charset="2"/>
              </a:rPr>
              <a:t>beam physics and instrumentation</a:t>
            </a:r>
          </a:p>
          <a:p>
            <a:pPr marL="1257300" lvl="3" indent="-342900">
              <a:spcBef>
                <a:spcPts val="600"/>
              </a:spcBef>
              <a:buClr>
                <a:srgbClr val="FFFFFF"/>
              </a:buClr>
              <a:buFont typeface="Arial" panose="020B0604020202020204" pitchFamily="34" charset="0"/>
              <a:buChar char="•"/>
            </a:pPr>
            <a:r>
              <a:rPr lang="en-CA" sz="2200" dirty="0">
                <a:sym typeface="Wingdings" panose="05000000000000000000" pitchFamily="2" charset="2"/>
              </a:rPr>
              <a:t>secondary particle production, and</a:t>
            </a:r>
          </a:p>
          <a:p>
            <a:pPr marL="1257300" lvl="3" indent="-342900">
              <a:spcBef>
                <a:spcPts val="600"/>
              </a:spcBef>
              <a:buClr>
                <a:srgbClr val="FFFFFF"/>
              </a:buClr>
              <a:buFont typeface="Arial" panose="020B0604020202020204" pitchFamily="34" charset="0"/>
              <a:buChar char="•"/>
            </a:pPr>
            <a:r>
              <a:rPr lang="en-CA" sz="2200" dirty="0">
                <a:sym typeface="Wingdings" panose="05000000000000000000" pitchFamily="2" charset="2"/>
              </a:rPr>
              <a:t>SRF technologies.</a:t>
            </a:r>
          </a:p>
          <a:p>
            <a:pPr marL="540000" lvl="2" indent="-342900">
              <a:spcBef>
                <a:spcPts val="600"/>
              </a:spcBef>
              <a:buClr>
                <a:srgbClr val="FFFFFF"/>
              </a:buClr>
              <a:buFont typeface="Arial" panose="020B0604020202020204" pitchFamily="34" charset="0"/>
              <a:buChar char="•"/>
            </a:pPr>
            <a:r>
              <a:rPr lang="en-CA" sz="2400" dirty="0">
                <a:sym typeface="Wingdings" panose="05000000000000000000" pitchFamily="2" charset="2"/>
              </a:rPr>
              <a:t>Accelerator science supports the high performance and availability of TRIUMF’s accelerator complex, new projects like ARIEL, the training of HQP, and international projects and collaborations.</a:t>
            </a: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p>
          <a:p>
            <a:pPr marL="342900" indent="-342900" algn="just">
              <a:spcBef>
                <a:spcPts val="600"/>
              </a:spcBef>
              <a:buFont typeface="Arial" panose="020B0604020202020204" pitchFamily="34" charset="0"/>
              <a:buChar char="•"/>
            </a:pPr>
            <a:endParaRPr lang="en-US" sz="2400" dirty="0"/>
          </a:p>
        </p:txBody>
      </p:sp>
    </p:spTree>
    <p:extLst>
      <p:ext uri="{BB962C8B-B14F-4D97-AF65-F5344CB8AC3E}">
        <p14:creationId xmlns:p14="http://schemas.microsoft.com/office/powerpoint/2010/main" val="32774555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51BB-F2F3-4E26-9D54-E9577A4C7EA9}"/>
              </a:ext>
            </a:extLst>
          </p:cNvPr>
          <p:cNvSpPr>
            <a:spLocks noGrp="1"/>
          </p:cNvSpPr>
          <p:nvPr>
            <p:ph type="title"/>
          </p:nvPr>
        </p:nvSpPr>
        <p:spPr>
          <a:xfrm>
            <a:off x="0" y="12247"/>
            <a:ext cx="3938833" cy="1581961"/>
          </a:xfrm>
        </p:spPr>
        <p:txBody>
          <a:bodyPr/>
          <a:lstStyle/>
          <a:p>
            <a:r>
              <a:rPr lang="en-CA"/>
              <a:t>Collaboration map</a:t>
            </a:r>
          </a:p>
        </p:txBody>
      </p:sp>
      <p:pic>
        <p:nvPicPr>
          <p:cNvPr id="4" name="Picture 3">
            <a:extLst>
              <a:ext uri="{FF2B5EF4-FFF2-40B4-BE49-F238E27FC236}">
                <a16:creationId xmlns:a16="http://schemas.microsoft.com/office/drawing/2014/main" id="{6DA52672-EDED-49D1-A0CC-0E2904E5FF5B}"/>
              </a:ext>
            </a:extLst>
          </p:cNvPr>
          <p:cNvPicPr>
            <a:picLocks noChangeAspect="1"/>
          </p:cNvPicPr>
          <p:nvPr/>
        </p:nvPicPr>
        <p:blipFill>
          <a:blip r:embed="rId2"/>
          <a:stretch>
            <a:fillRect/>
          </a:stretch>
        </p:blipFill>
        <p:spPr>
          <a:xfrm>
            <a:off x="7876" y="1381430"/>
            <a:ext cx="12184124" cy="4707780"/>
          </a:xfrm>
          <a:prstGeom prst="rect">
            <a:avLst/>
          </a:prstGeom>
        </p:spPr>
      </p:pic>
      <p:sp>
        <p:nvSpPr>
          <p:cNvPr id="17" name="Star: 5 Points 16">
            <a:extLst>
              <a:ext uri="{FF2B5EF4-FFF2-40B4-BE49-F238E27FC236}">
                <a16:creationId xmlns:a16="http://schemas.microsoft.com/office/drawing/2014/main" id="{73F62604-3458-4FC1-8149-549D23195BE9}"/>
              </a:ext>
            </a:extLst>
          </p:cNvPr>
          <p:cNvSpPr/>
          <p:nvPr/>
        </p:nvSpPr>
        <p:spPr>
          <a:xfrm>
            <a:off x="1611716" y="3363428"/>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4" name="TextBox 23">
            <a:extLst>
              <a:ext uri="{FF2B5EF4-FFF2-40B4-BE49-F238E27FC236}">
                <a16:creationId xmlns:a16="http://schemas.microsoft.com/office/drawing/2014/main" id="{6FADED6A-58CC-4352-B29E-68533448A712}"/>
              </a:ext>
            </a:extLst>
          </p:cNvPr>
          <p:cNvSpPr txBox="1"/>
          <p:nvPr/>
        </p:nvSpPr>
        <p:spPr>
          <a:xfrm>
            <a:off x="0" y="598659"/>
            <a:ext cx="12192000" cy="1015663"/>
          </a:xfrm>
          <a:prstGeom prst="rect">
            <a:avLst/>
          </a:prstGeom>
          <a:noFill/>
        </p:spPr>
        <p:txBody>
          <a:bodyPr wrap="square" rtlCol="0">
            <a:spAutoFit/>
          </a:bodyPr>
          <a:lstStyle/>
          <a:p>
            <a:r>
              <a:rPr lang="en-CA" sz="2000"/>
              <a:t>TRIUMF accelerator scientists are engaged in a number of international collaborations. </a:t>
            </a:r>
            <a:r>
              <a:rPr lang="en-CA" sz="2000">
                <a:sym typeface="Wingdings" panose="05000000000000000000" pitchFamily="2" charset="2"/>
              </a:rPr>
              <a:t>The international projects aid the community but also nurture our internal expertise while training HQP.</a:t>
            </a:r>
          </a:p>
          <a:p>
            <a:r>
              <a:rPr lang="en-CA" sz="2000"/>
              <a:t> </a:t>
            </a:r>
          </a:p>
        </p:txBody>
      </p:sp>
      <p:sp>
        <p:nvSpPr>
          <p:cNvPr id="25" name="Star: 5 Points 24">
            <a:extLst>
              <a:ext uri="{FF2B5EF4-FFF2-40B4-BE49-F238E27FC236}">
                <a16:creationId xmlns:a16="http://schemas.microsoft.com/office/drawing/2014/main" id="{9D4B42C1-3D54-4745-9EA2-3034990E3CE7}"/>
              </a:ext>
            </a:extLst>
          </p:cNvPr>
          <p:cNvSpPr/>
          <p:nvPr/>
        </p:nvSpPr>
        <p:spPr>
          <a:xfrm>
            <a:off x="1959902" y="3263229"/>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6" name="Star: 5 Points 25">
            <a:extLst>
              <a:ext uri="{FF2B5EF4-FFF2-40B4-BE49-F238E27FC236}">
                <a16:creationId xmlns:a16="http://schemas.microsoft.com/office/drawing/2014/main" id="{C5EDD2AC-FB79-4AF7-8685-1D0719BC778B}"/>
              </a:ext>
            </a:extLst>
          </p:cNvPr>
          <p:cNvSpPr/>
          <p:nvPr/>
        </p:nvSpPr>
        <p:spPr>
          <a:xfrm>
            <a:off x="2600154" y="3152545"/>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7" name="Star: 5 Points 26">
            <a:extLst>
              <a:ext uri="{FF2B5EF4-FFF2-40B4-BE49-F238E27FC236}">
                <a16:creationId xmlns:a16="http://schemas.microsoft.com/office/drawing/2014/main" id="{0399E954-3DD5-49CC-92A1-560A07B08804}"/>
              </a:ext>
            </a:extLst>
          </p:cNvPr>
          <p:cNvSpPr/>
          <p:nvPr/>
        </p:nvSpPr>
        <p:spPr>
          <a:xfrm>
            <a:off x="2893373" y="3152544"/>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8" name="Star: 5 Points 27">
            <a:extLst>
              <a:ext uri="{FF2B5EF4-FFF2-40B4-BE49-F238E27FC236}">
                <a16:creationId xmlns:a16="http://schemas.microsoft.com/office/drawing/2014/main" id="{3C9123BC-527E-44BF-B685-EFD42D2EBBA1}"/>
              </a:ext>
            </a:extLst>
          </p:cNvPr>
          <p:cNvSpPr/>
          <p:nvPr/>
        </p:nvSpPr>
        <p:spPr>
          <a:xfrm>
            <a:off x="3019101" y="3301423"/>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9" name="Star: 5 Points 28">
            <a:extLst>
              <a:ext uri="{FF2B5EF4-FFF2-40B4-BE49-F238E27FC236}">
                <a16:creationId xmlns:a16="http://schemas.microsoft.com/office/drawing/2014/main" id="{E7D8B04D-568A-48E0-8467-B766FDFF99DE}"/>
              </a:ext>
            </a:extLst>
          </p:cNvPr>
          <p:cNvSpPr/>
          <p:nvPr/>
        </p:nvSpPr>
        <p:spPr>
          <a:xfrm>
            <a:off x="5542124" y="2681486"/>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Star: 5 Points 29">
            <a:extLst>
              <a:ext uri="{FF2B5EF4-FFF2-40B4-BE49-F238E27FC236}">
                <a16:creationId xmlns:a16="http://schemas.microsoft.com/office/drawing/2014/main" id="{9BD8E97B-0CD2-4958-8674-E0DB57A4AF2B}"/>
              </a:ext>
            </a:extLst>
          </p:cNvPr>
          <p:cNvSpPr/>
          <p:nvPr/>
        </p:nvSpPr>
        <p:spPr>
          <a:xfrm>
            <a:off x="5624384" y="279654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Star: 5 Points 30">
            <a:extLst>
              <a:ext uri="{FF2B5EF4-FFF2-40B4-BE49-F238E27FC236}">
                <a16:creationId xmlns:a16="http://schemas.microsoft.com/office/drawing/2014/main" id="{366ED0F0-6463-41B3-93EE-9DC69BD66C68}"/>
              </a:ext>
            </a:extLst>
          </p:cNvPr>
          <p:cNvSpPr/>
          <p:nvPr/>
        </p:nvSpPr>
        <p:spPr>
          <a:xfrm>
            <a:off x="5839773" y="268264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2" name="Star: 5 Points 31">
            <a:extLst>
              <a:ext uri="{FF2B5EF4-FFF2-40B4-BE49-F238E27FC236}">
                <a16:creationId xmlns:a16="http://schemas.microsoft.com/office/drawing/2014/main" id="{76F93464-D86C-40D4-85BE-B13BEAE971AB}"/>
              </a:ext>
            </a:extLst>
          </p:cNvPr>
          <p:cNvSpPr/>
          <p:nvPr/>
        </p:nvSpPr>
        <p:spPr>
          <a:xfrm>
            <a:off x="5755197" y="2796690"/>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3" name="Star: 5 Points 32">
            <a:extLst>
              <a:ext uri="{FF2B5EF4-FFF2-40B4-BE49-F238E27FC236}">
                <a16:creationId xmlns:a16="http://schemas.microsoft.com/office/drawing/2014/main" id="{EA5D1A9B-F8EF-40EC-80D9-4E5864DEBC7D}"/>
              </a:ext>
            </a:extLst>
          </p:cNvPr>
          <p:cNvSpPr/>
          <p:nvPr/>
        </p:nvSpPr>
        <p:spPr>
          <a:xfrm>
            <a:off x="5823732" y="291044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4" name="Star: 5 Points 33">
            <a:extLst>
              <a:ext uri="{FF2B5EF4-FFF2-40B4-BE49-F238E27FC236}">
                <a16:creationId xmlns:a16="http://schemas.microsoft.com/office/drawing/2014/main" id="{80B5E5E3-3B5A-4FD9-9501-85A15215BF88}"/>
              </a:ext>
            </a:extLst>
          </p:cNvPr>
          <p:cNvSpPr/>
          <p:nvPr/>
        </p:nvSpPr>
        <p:spPr>
          <a:xfrm>
            <a:off x="6009355" y="3004924"/>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5" name="Star: 5 Points 34">
            <a:extLst>
              <a:ext uri="{FF2B5EF4-FFF2-40B4-BE49-F238E27FC236}">
                <a16:creationId xmlns:a16="http://schemas.microsoft.com/office/drawing/2014/main" id="{E77F09AD-9597-43E6-B426-59B0FDCEDE06}"/>
              </a:ext>
            </a:extLst>
          </p:cNvPr>
          <p:cNvSpPr/>
          <p:nvPr/>
        </p:nvSpPr>
        <p:spPr>
          <a:xfrm>
            <a:off x="6667682" y="2480625"/>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6" name="Star: 5 Points 35">
            <a:extLst>
              <a:ext uri="{FF2B5EF4-FFF2-40B4-BE49-F238E27FC236}">
                <a16:creationId xmlns:a16="http://schemas.microsoft.com/office/drawing/2014/main" id="{11528DE8-31B3-474C-A273-D13B12A67ADD}"/>
              </a:ext>
            </a:extLst>
          </p:cNvPr>
          <p:cNvSpPr/>
          <p:nvPr/>
        </p:nvSpPr>
        <p:spPr>
          <a:xfrm>
            <a:off x="6784770" y="3465246"/>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7" name="Star: 5 Points 36">
            <a:extLst>
              <a:ext uri="{FF2B5EF4-FFF2-40B4-BE49-F238E27FC236}">
                <a16:creationId xmlns:a16="http://schemas.microsoft.com/office/drawing/2014/main" id="{F73BA4A3-A6F8-4E92-A1FE-854470588BCE}"/>
              </a:ext>
            </a:extLst>
          </p:cNvPr>
          <p:cNvSpPr/>
          <p:nvPr/>
        </p:nvSpPr>
        <p:spPr>
          <a:xfrm>
            <a:off x="8467175" y="3952011"/>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8" name="Star: 5 Points 37">
            <a:extLst>
              <a:ext uri="{FF2B5EF4-FFF2-40B4-BE49-F238E27FC236}">
                <a16:creationId xmlns:a16="http://schemas.microsoft.com/office/drawing/2014/main" id="{8D23E864-0322-4BAE-A179-6E7536A4573C}"/>
              </a:ext>
            </a:extLst>
          </p:cNvPr>
          <p:cNvSpPr/>
          <p:nvPr/>
        </p:nvSpPr>
        <p:spPr>
          <a:xfrm>
            <a:off x="8967208" y="3226983"/>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9" name="Star: 5 Points 38">
            <a:extLst>
              <a:ext uri="{FF2B5EF4-FFF2-40B4-BE49-F238E27FC236}">
                <a16:creationId xmlns:a16="http://schemas.microsoft.com/office/drawing/2014/main" id="{24F2395D-5D0A-4BA7-B075-7C968F7BEE6F}"/>
              </a:ext>
            </a:extLst>
          </p:cNvPr>
          <p:cNvSpPr/>
          <p:nvPr/>
        </p:nvSpPr>
        <p:spPr>
          <a:xfrm>
            <a:off x="9371297" y="3309633"/>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0" name="Star: 5 Points 39">
            <a:extLst>
              <a:ext uri="{FF2B5EF4-FFF2-40B4-BE49-F238E27FC236}">
                <a16:creationId xmlns:a16="http://schemas.microsoft.com/office/drawing/2014/main" id="{DDF2AA92-CF56-4AF9-829D-FB721012A53D}"/>
              </a:ext>
            </a:extLst>
          </p:cNvPr>
          <p:cNvSpPr/>
          <p:nvPr/>
        </p:nvSpPr>
        <p:spPr>
          <a:xfrm>
            <a:off x="9915179" y="330142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1" name="Star: 5 Points 40">
            <a:extLst>
              <a:ext uri="{FF2B5EF4-FFF2-40B4-BE49-F238E27FC236}">
                <a16:creationId xmlns:a16="http://schemas.microsoft.com/office/drawing/2014/main" id="{5D6D4BB8-AC77-498B-A737-CD11C245B3CA}"/>
              </a:ext>
            </a:extLst>
          </p:cNvPr>
          <p:cNvSpPr/>
          <p:nvPr/>
        </p:nvSpPr>
        <p:spPr>
          <a:xfrm>
            <a:off x="10316774" y="335456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2" name="Star: 5 Points 41">
            <a:extLst>
              <a:ext uri="{FF2B5EF4-FFF2-40B4-BE49-F238E27FC236}">
                <a16:creationId xmlns:a16="http://schemas.microsoft.com/office/drawing/2014/main" id="{E86AD969-B6D7-44B6-969F-15ED0A5696DC}"/>
              </a:ext>
            </a:extLst>
          </p:cNvPr>
          <p:cNvSpPr/>
          <p:nvPr/>
        </p:nvSpPr>
        <p:spPr>
          <a:xfrm>
            <a:off x="1460444" y="2910442"/>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3" name="Star: 5 Points 42">
            <a:extLst>
              <a:ext uri="{FF2B5EF4-FFF2-40B4-BE49-F238E27FC236}">
                <a16:creationId xmlns:a16="http://schemas.microsoft.com/office/drawing/2014/main" id="{3D389633-D28A-46F0-BA32-CCBD4F97C34C}"/>
              </a:ext>
            </a:extLst>
          </p:cNvPr>
          <p:cNvSpPr/>
          <p:nvPr/>
        </p:nvSpPr>
        <p:spPr>
          <a:xfrm>
            <a:off x="2709751" y="3051535"/>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4" name="Star: 5 Points 43">
            <a:extLst>
              <a:ext uri="{FF2B5EF4-FFF2-40B4-BE49-F238E27FC236}">
                <a16:creationId xmlns:a16="http://schemas.microsoft.com/office/drawing/2014/main" id="{709FDA62-A6E0-4614-A33C-376D19BBD643}"/>
              </a:ext>
            </a:extLst>
          </p:cNvPr>
          <p:cNvSpPr/>
          <p:nvPr/>
        </p:nvSpPr>
        <p:spPr>
          <a:xfrm>
            <a:off x="5847795" y="2819000"/>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5" name="Star: 5 Points 44">
            <a:extLst>
              <a:ext uri="{FF2B5EF4-FFF2-40B4-BE49-F238E27FC236}">
                <a16:creationId xmlns:a16="http://schemas.microsoft.com/office/drawing/2014/main" id="{EC2B0FDE-F6D7-4FE2-AACD-B79E7E40F7DF}"/>
              </a:ext>
            </a:extLst>
          </p:cNvPr>
          <p:cNvSpPr/>
          <p:nvPr/>
        </p:nvSpPr>
        <p:spPr>
          <a:xfrm>
            <a:off x="10196460" y="3410710"/>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6" name="Star: 5 Points 45">
            <a:extLst>
              <a:ext uri="{FF2B5EF4-FFF2-40B4-BE49-F238E27FC236}">
                <a16:creationId xmlns:a16="http://schemas.microsoft.com/office/drawing/2014/main" id="{4A130525-B4B3-46E3-8F51-A51A8B3B4575}"/>
              </a:ext>
            </a:extLst>
          </p:cNvPr>
          <p:cNvSpPr/>
          <p:nvPr/>
        </p:nvSpPr>
        <p:spPr>
          <a:xfrm>
            <a:off x="5919985" y="2778896"/>
            <a:ext cx="234176" cy="202017"/>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122359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A8495-1745-4266-A9CE-3B206702810A}"/>
              </a:ext>
            </a:extLst>
          </p:cNvPr>
          <p:cNvSpPr>
            <a:spLocks noGrp="1"/>
          </p:cNvSpPr>
          <p:nvPr>
            <p:ph type="ctrTitle"/>
          </p:nvPr>
        </p:nvSpPr>
        <p:spPr/>
        <p:txBody>
          <a:bodyPr/>
          <a:lstStyle/>
          <a:p>
            <a:r>
              <a:rPr lang="en-CA"/>
              <a:t>CERN</a:t>
            </a:r>
          </a:p>
        </p:txBody>
      </p:sp>
      <p:sp>
        <p:nvSpPr>
          <p:cNvPr id="3" name="Subtitle 2">
            <a:extLst>
              <a:ext uri="{FF2B5EF4-FFF2-40B4-BE49-F238E27FC236}">
                <a16:creationId xmlns:a16="http://schemas.microsoft.com/office/drawing/2014/main" id="{94A0C320-CBAA-43E9-9EB2-A92D416BB72D}"/>
              </a:ext>
            </a:extLst>
          </p:cNvPr>
          <p:cNvSpPr>
            <a:spLocks noGrp="1"/>
          </p:cNvSpPr>
          <p:nvPr>
            <p:ph type="subTitle" idx="1"/>
          </p:nvPr>
        </p:nvSpPr>
        <p:spPr/>
        <p:txBody>
          <a:bodyPr/>
          <a:lstStyle/>
          <a:p>
            <a:endParaRPr lang="en-CA"/>
          </a:p>
        </p:txBody>
      </p:sp>
      <p:pic>
        <p:nvPicPr>
          <p:cNvPr id="4" name="Picture 2" descr="Related image">
            <a:extLst>
              <a:ext uri="{FF2B5EF4-FFF2-40B4-BE49-F238E27FC236}">
                <a16:creationId xmlns:a16="http://schemas.microsoft.com/office/drawing/2014/main" id="{F678ACD3-27B6-48DA-ADE5-11BD7C6603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38" y="0"/>
            <a:ext cx="12202841"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491D03CA-7AB6-43E0-90EC-64E0A952D56E}"/>
              </a:ext>
            </a:extLst>
          </p:cNvPr>
          <p:cNvSpPr/>
          <p:nvPr/>
        </p:nvSpPr>
        <p:spPr>
          <a:xfrm>
            <a:off x="7854846" y="0"/>
            <a:ext cx="4337154"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dirty="0"/>
          </a:p>
          <a:p>
            <a:pPr marL="36000" algn="just">
              <a:spcBef>
                <a:spcPts val="600"/>
              </a:spcBef>
            </a:pPr>
            <a:r>
              <a:rPr lang="en-US" sz="2400" dirty="0"/>
              <a:t>TRIUMF has had an active engagement with CERN historically with important contributions to LEP and the LHC (48 twin aperture quads).</a:t>
            </a:r>
            <a:endParaRPr lang="en-US" sz="2400" dirty="0">
              <a:cs typeface="Arial"/>
            </a:endParaRPr>
          </a:p>
          <a:p>
            <a:pPr marL="36000" algn="just">
              <a:spcBef>
                <a:spcPts val="600"/>
              </a:spcBef>
            </a:pPr>
            <a:r>
              <a:rPr lang="en-US" sz="2400" dirty="0"/>
              <a:t>This continues in the TRIUMF FYP through collaborations and contributions towards LHC, Hi-</a:t>
            </a:r>
            <a:r>
              <a:rPr lang="en-US" sz="2400" dirty="0" err="1"/>
              <a:t>Lumi</a:t>
            </a:r>
            <a:r>
              <a:rPr lang="en-US" sz="2400" dirty="0"/>
              <a:t> and AWAKE:</a:t>
            </a:r>
            <a:endParaRPr lang="en-US" sz="2400" dirty="0">
              <a:cs typeface="Arial"/>
            </a:endParaRPr>
          </a:p>
          <a:p>
            <a:pPr marL="468000" indent="-342900" algn="just">
              <a:spcBef>
                <a:spcPts val="600"/>
              </a:spcBef>
              <a:buFont typeface="Arial" panose="020B0604020202020204" pitchFamily="34" charset="0"/>
              <a:buChar char="•"/>
            </a:pPr>
            <a:r>
              <a:rPr lang="en-US" sz="2400" dirty="0"/>
              <a:t>Crab cavity cryomodules, </a:t>
            </a:r>
            <a:endParaRPr lang="en-US" sz="2400" dirty="0">
              <a:cs typeface="Arial"/>
            </a:endParaRPr>
          </a:p>
          <a:p>
            <a:pPr marL="468000" indent="-342900" algn="just">
              <a:spcBef>
                <a:spcPts val="600"/>
              </a:spcBef>
              <a:buFont typeface="Arial" panose="020B0604020202020204" pitchFamily="34" charset="0"/>
              <a:buChar char="•"/>
            </a:pPr>
            <a:r>
              <a:rPr lang="en-US" sz="2400" dirty="0"/>
              <a:t>Beam physics, </a:t>
            </a:r>
            <a:endParaRPr lang="en-US" sz="2400" dirty="0">
              <a:cs typeface="Arial"/>
            </a:endParaRPr>
          </a:p>
          <a:p>
            <a:pPr marL="468000" indent="-342900" algn="just">
              <a:spcBef>
                <a:spcPts val="600"/>
              </a:spcBef>
              <a:buFont typeface="Arial" panose="020B0604020202020204" pitchFamily="34" charset="0"/>
              <a:buChar char="•"/>
            </a:pPr>
            <a:r>
              <a:rPr lang="en-US" sz="2400" dirty="0"/>
              <a:t>Beam diagnostics</a:t>
            </a:r>
            <a:endParaRPr lang="en-US" sz="2400" dirty="0">
              <a:cs typeface="Arial"/>
            </a:endParaRPr>
          </a:p>
        </p:txBody>
      </p:sp>
    </p:spTree>
    <p:extLst>
      <p:ext uri="{BB962C8B-B14F-4D97-AF65-F5344CB8AC3E}">
        <p14:creationId xmlns:p14="http://schemas.microsoft.com/office/powerpoint/2010/main" val="41612863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21"/>
          </p:nvPr>
        </p:nvSpPr>
        <p:spPr/>
        <p:txBody>
          <a:bodyPr/>
          <a:lstStyle/>
          <a:p>
            <a:endParaRPr lang="en-CA"/>
          </a:p>
        </p:txBody>
      </p:sp>
      <p:sp>
        <p:nvSpPr>
          <p:cNvPr id="4" name="Text Placeholder 3"/>
          <p:cNvSpPr>
            <a:spLocks noGrp="1"/>
          </p:cNvSpPr>
          <p:nvPr>
            <p:ph type="body" sz="quarter" idx="18"/>
          </p:nvPr>
        </p:nvSpPr>
        <p:spPr/>
        <p:txBody>
          <a:bodyPr/>
          <a:lstStyle/>
          <a:p>
            <a:endParaRPr lang="en-CA"/>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13" y="-226443"/>
            <a:ext cx="12068175" cy="6838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0" name="Picture 2">
            <a:extLst>
              <a:ext uri="{FF2B5EF4-FFF2-40B4-BE49-F238E27FC236}">
                <a16:creationId xmlns:a16="http://schemas.microsoft.com/office/drawing/2014/main" id="{705F89A9-8741-4B22-A6BA-D38FF32655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659" y="4047670"/>
            <a:ext cx="8009025" cy="279802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43F1B769-2815-441C-A6B9-2025C0C5E102}"/>
              </a:ext>
            </a:extLst>
          </p:cNvPr>
          <p:cNvPicPr>
            <a:picLocks noChangeAspect="1"/>
          </p:cNvPicPr>
          <p:nvPr/>
        </p:nvPicPr>
        <p:blipFill>
          <a:blip r:embed="rId4"/>
          <a:stretch>
            <a:fillRect/>
          </a:stretch>
        </p:blipFill>
        <p:spPr>
          <a:xfrm>
            <a:off x="7934633" y="4047670"/>
            <a:ext cx="4171642" cy="2842537"/>
          </a:xfrm>
          <a:prstGeom prst="rect">
            <a:avLst/>
          </a:prstGeom>
        </p:spPr>
      </p:pic>
      <p:sp>
        <p:nvSpPr>
          <p:cNvPr id="8" name="Rectangle 7">
            <a:extLst>
              <a:ext uri="{FF2B5EF4-FFF2-40B4-BE49-F238E27FC236}">
                <a16:creationId xmlns:a16="http://schemas.microsoft.com/office/drawing/2014/main" id="{E4C68EEB-98D1-4979-AB5C-463F1A3A9D22}"/>
              </a:ext>
            </a:extLst>
          </p:cNvPr>
          <p:cNvSpPr/>
          <p:nvPr/>
        </p:nvSpPr>
        <p:spPr>
          <a:xfrm>
            <a:off x="0" y="-7589"/>
            <a:ext cx="12192000" cy="892492"/>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400"/>
              <a:t>Hi-</a:t>
            </a:r>
            <a:r>
              <a:rPr lang="en-US" sz="2400" err="1"/>
              <a:t>Lumi</a:t>
            </a:r>
            <a:r>
              <a:rPr lang="en-US" sz="2400"/>
              <a:t> Crab Cavities – increase luminosity by skewing the intersecting beams longitudinally at ATLAS and CMS – collaboration with CERN, Russia, UK, USA  </a:t>
            </a:r>
          </a:p>
        </p:txBody>
      </p:sp>
      <p:sp>
        <p:nvSpPr>
          <p:cNvPr id="5" name="Oval 4">
            <a:extLst>
              <a:ext uri="{FF2B5EF4-FFF2-40B4-BE49-F238E27FC236}">
                <a16:creationId xmlns:a16="http://schemas.microsoft.com/office/drawing/2014/main" id="{E99921BE-59A1-43BC-8C97-CF7173398B2F}"/>
              </a:ext>
            </a:extLst>
          </p:cNvPr>
          <p:cNvSpPr/>
          <p:nvPr/>
        </p:nvSpPr>
        <p:spPr>
          <a:xfrm>
            <a:off x="6454476" y="4565983"/>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0" name="Oval 9">
            <a:extLst>
              <a:ext uri="{FF2B5EF4-FFF2-40B4-BE49-F238E27FC236}">
                <a16:creationId xmlns:a16="http://schemas.microsoft.com/office/drawing/2014/main" id="{B7E12216-8CE9-4BFB-91E6-F5CF082F4A97}"/>
              </a:ext>
            </a:extLst>
          </p:cNvPr>
          <p:cNvSpPr/>
          <p:nvPr/>
        </p:nvSpPr>
        <p:spPr>
          <a:xfrm>
            <a:off x="7052714" y="4753071"/>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Oval 10">
            <a:extLst>
              <a:ext uri="{FF2B5EF4-FFF2-40B4-BE49-F238E27FC236}">
                <a16:creationId xmlns:a16="http://schemas.microsoft.com/office/drawing/2014/main" id="{1D29481F-BA53-4BB3-AAAC-CF2324DBEEF9}"/>
              </a:ext>
            </a:extLst>
          </p:cNvPr>
          <p:cNvSpPr/>
          <p:nvPr/>
        </p:nvSpPr>
        <p:spPr>
          <a:xfrm>
            <a:off x="679723" y="5364132"/>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2" name="Oval 11">
            <a:extLst>
              <a:ext uri="{FF2B5EF4-FFF2-40B4-BE49-F238E27FC236}">
                <a16:creationId xmlns:a16="http://schemas.microsoft.com/office/drawing/2014/main" id="{B5FA46DA-E037-4578-A4D1-B7A4332D93BC}"/>
              </a:ext>
            </a:extLst>
          </p:cNvPr>
          <p:cNvSpPr/>
          <p:nvPr/>
        </p:nvSpPr>
        <p:spPr>
          <a:xfrm>
            <a:off x="966758" y="4931385"/>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Oval 12">
            <a:extLst>
              <a:ext uri="{FF2B5EF4-FFF2-40B4-BE49-F238E27FC236}">
                <a16:creationId xmlns:a16="http://schemas.microsoft.com/office/drawing/2014/main" id="{07FBF5CA-AEA7-4FCA-A9D9-F2A8B7527F37}"/>
              </a:ext>
            </a:extLst>
          </p:cNvPr>
          <p:cNvSpPr/>
          <p:nvPr/>
        </p:nvSpPr>
        <p:spPr>
          <a:xfrm>
            <a:off x="1068422" y="4987685"/>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Oval 13">
            <a:extLst>
              <a:ext uri="{FF2B5EF4-FFF2-40B4-BE49-F238E27FC236}">
                <a16:creationId xmlns:a16="http://schemas.microsoft.com/office/drawing/2014/main" id="{1FF55951-28DF-48FA-B6EE-5AB425D045BB}"/>
              </a:ext>
            </a:extLst>
          </p:cNvPr>
          <p:cNvSpPr/>
          <p:nvPr/>
        </p:nvSpPr>
        <p:spPr>
          <a:xfrm>
            <a:off x="810132" y="5398176"/>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Oval 16">
            <a:extLst>
              <a:ext uri="{FF2B5EF4-FFF2-40B4-BE49-F238E27FC236}">
                <a16:creationId xmlns:a16="http://schemas.microsoft.com/office/drawing/2014/main" id="{03073E48-752C-4F59-BBBF-67595D2B3397}"/>
              </a:ext>
            </a:extLst>
          </p:cNvPr>
          <p:cNvSpPr/>
          <p:nvPr/>
        </p:nvSpPr>
        <p:spPr>
          <a:xfrm>
            <a:off x="6993913" y="4822585"/>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8" name="Oval 17">
            <a:extLst>
              <a:ext uri="{FF2B5EF4-FFF2-40B4-BE49-F238E27FC236}">
                <a16:creationId xmlns:a16="http://schemas.microsoft.com/office/drawing/2014/main" id="{16948CAD-6AD5-4645-A40E-5497749D0A08}"/>
              </a:ext>
            </a:extLst>
          </p:cNvPr>
          <p:cNvSpPr/>
          <p:nvPr/>
        </p:nvSpPr>
        <p:spPr>
          <a:xfrm>
            <a:off x="6465780" y="4492051"/>
            <a:ext cx="179515" cy="16510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6219365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6532A89-49F8-4456-BA37-89C8EDF2B8B4}"/>
              </a:ext>
            </a:extLst>
          </p:cNvPr>
          <p:cNvPicPr>
            <a:picLocks noChangeAspect="1"/>
          </p:cNvPicPr>
          <p:nvPr/>
        </p:nvPicPr>
        <p:blipFill>
          <a:blip r:embed="rId3"/>
          <a:stretch>
            <a:fillRect/>
          </a:stretch>
        </p:blipFill>
        <p:spPr>
          <a:xfrm>
            <a:off x="4904841" y="1005709"/>
            <a:ext cx="7287160" cy="5113158"/>
          </a:xfrm>
          <a:prstGeom prst="rect">
            <a:avLst/>
          </a:prstGeom>
        </p:spPr>
      </p:pic>
      <p:sp>
        <p:nvSpPr>
          <p:cNvPr id="10" name="Slide Number Placeholder 4">
            <a:extLst>
              <a:ext uri="{FF2B5EF4-FFF2-40B4-BE49-F238E27FC236}">
                <a16:creationId xmlns:a16="http://schemas.microsoft.com/office/drawing/2014/main" id="{ED89AF0C-7722-4B05-B757-1666B5F61F50}"/>
              </a:ext>
            </a:extLst>
          </p:cNvPr>
          <p:cNvSpPr txBox="1">
            <a:spLocks/>
          </p:cNvSpPr>
          <p:nvPr/>
        </p:nvSpPr>
        <p:spPr>
          <a:xfrm>
            <a:off x="9067800" y="6581001"/>
            <a:ext cx="2844800" cy="27699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defRPr/>
            </a:pPr>
            <a:fld id="{420971A8-BAEC-4833-8872-3B095E36DD2F}" type="slidenum">
              <a:rPr lang="en-US" sz="1200" smtClean="0">
                <a:solidFill>
                  <a:srgbClr val="00A4FF"/>
                </a:solidFill>
              </a:rPr>
              <a:pPr algn="r">
                <a:defRPr/>
              </a:pPr>
              <a:t>17</a:t>
            </a:fld>
            <a:endParaRPr lang="en-US" sz="1200">
              <a:solidFill>
                <a:srgbClr val="00A4FF"/>
              </a:solidFill>
            </a:endParaRPr>
          </a:p>
        </p:txBody>
      </p:sp>
      <p:grpSp>
        <p:nvGrpSpPr>
          <p:cNvPr id="16" name="Group 15">
            <a:extLst>
              <a:ext uri="{FF2B5EF4-FFF2-40B4-BE49-F238E27FC236}">
                <a16:creationId xmlns:a16="http://schemas.microsoft.com/office/drawing/2014/main" id="{CCF8A56A-29D2-4F5B-B480-155E48298F3B}"/>
              </a:ext>
            </a:extLst>
          </p:cNvPr>
          <p:cNvGrpSpPr/>
          <p:nvPr/>
        </p:nvGrpSpPr>
        <p:grpSpPr>
          <a:xfrm>
            <a:off x="9366200" y="63521"/>
            <a:ext cx="1602862" cy="611622"/>
            <a:chOff x="2899741" y="3408765"/>
            <a:chExt cx="3401670" cy="1421594"/>
          </a:xfrm>
        </p:grpSpPr>
        <p:pic>
          <p:nvPicPr>
            <p:cNvPr id="17" name="Picture 16">
              <a:extLst>
                <a:ext uri="{FF2B5EF4-FFF2-40B4-BE49-F238E27FC236}">
                  <a16:creationId xmlns:a16="http://schemas.microsoft.com/office/drawing/2014/main" id="{12D5E437-9FEC-4724-8345-0DF1599D7E8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8" name="Picture 2" descr="Bildergebnis für canadian flag">
              <a:extLst>
                <a:ext uri="{FF2B5EF4-FFF2-40B4-BE49-F238E27FC236}">
                  <a16:creationId xmlns:a16="http://schemas.microsoft.com/office/drawing/2014/main" id="{5953E9D9-3CD4-4ECF-A30A-28A70863876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A picture containing drawing&#10;&#10;Description automatically generated">
              <a:extLst>
                <a:ext uri="{FF2B5EF4-FFF2-40B4-BE49-F238E27FC236}">
                  <a16:creationId xmlns:a16="http://schemas.microsoft.com/office/drawing/2014/main" id="{0E6CF4C4-66C1-4ACF-993C-92763192B8CB}"/>
                </a:ext>
              </a:extLst>
            </p:cNvPr>
            <p:cNvPicPr>
              <a:picLocks noChangeAspect="1"/>
            </p:cNvPicPr>
            <p:nvPr/>
          </p:nvPicPr>
          <p:blipFill>
            <a:blip r:embed="rId6"/>
            <a:stretch>
              <a:fillRect/>
            </a:stretch>
          </p:blipFill>
          <p:spPr>
            <a:xfrm>
              <a:off x="5743417" y="4302845"/>
              <a:ext cx="486874" cy="486874"/>
            </a:xfrm>
            <a:prstGeom prst="rect">
              <a:avLst/>
            </a:prstGeom>
          </p:spPr>
        </p:pic>
      </p:grpSp>
      <p:sp>
        <p:nvSpPr>
          <p:cNvPr id="11" name="TextBox 10">
            <a:extLst>
              <a:ext uri="{FF2B5EF4-FFF2-40B4-BE49-F238E27FC236}">
                <a16:creationId xmlns:a16="http://schemas.microsoft.com/office/drawing/2014/main" id="{84DC9A42-28DC-47FF-BDF2-EC4C0544D35A}"/>
              </a:ext>
            </a:extLst>
          </p:cNvPr>
          <p:cNvSpPr txBox="1"/>
          <p:nvPr/>
        </p:nvSpPr>
        <p:spPr>
          <a:xfrm>
            <a:off x="8725546" y="0"/>
            <a:ext cx="3466454" cy="369332"/>
          </a:xfrm>
          <a:prstGeom prst="rect">
            <a:avLst/>
          </a:prstGeom>
          <a:noFill/>
        </p:spPr>
        <p:txBody>
          <a:bodyPr wrap="square" rtlCol="0">
            <a:spAutoFit/>
          </a:bodyPr>
          <a:lstStyle/>
          <a:p>
            <a:pPr algn="r"/>
            <a:r>
              <a:rPr lang="en-US" dirty="0">
                <a:solidFill>
                  <a:srgbClr val="04B3EA"/>
                </a:solidFill>
              </a:rPr>
              <a:t>R. </a:t>
            </a:r>
            <a:r>
              <a:rPr lang="en-US" dirty="0" err="1">
                <a:solidFill>
                  <a:srgbClr val="04B3EA"/>
                </a:solidFill>
              </a:rPr>
              <a:t>Laxdal</a:t>
            </a:r>
            <a:endParaRPr lang="en-CA" dirty="0">
              <a:solidFill>
                <a:srgbClr val="04B3EA"/>
              </a:solidFill>
            </a:endParaRPr>
          </a:p>
        </p:txBody>
      </p:sp>
      <p:sp>
        <p:nvSpPr>
          <p:cNvPr id="12" name="Rectangle 11">
            <a:extLst>
              <a:ext uri="{FF2B5EF4-FFF2-40B4-BE49-F238E27FC236}">
                <a16:creationId xmlns:a16="http://schemas.microsoft.com/office/drawing/2014/main" id="{67AEA6CC-6149-4EA5-9EAC-C61CBBB390A1}"/>
              </a:ext>
            </a:extLst>
          </p:cNvPr>
          <p:cNvSpPr/>
          <p:nvPr/>
        </p:nvSpPr>
        <p:spPr>
          <a:xfrm>
            <a:off x="-1" y="0"/>
            <a:ext cx="4971011"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spcAft>
                <a:spcPts val="600"/>
              </a:spcAft>
              <a:buClr>
                <a:srgbClr val="00A4FF"/>
              </a:buClr>
            </a:pPr>
            <a:r>
              <a:rPr lang="en-US" sz="2400" dirty="0"/>
              <a:t>HL-LHC Crab Cavity Cryomodules</a:t>
            </a:r>
            <a:endParaRPr lang="en-CA" sz="2400" dirty="0">
              <a:cs typeface="Arial"/>
            </a:endParaRPr>
          </a:p>
          <a:p>
            <a:pPr marL="180000" indent="-180000">
              <a:spcBef>
                <a:spcPts val="600"/>
              </a:spcBef>
              <a:spcAft>
                <a:spcPts val="600"/>
              </a:spcAft>
              <a:buClr>
                <a:srgbClr val="FFFFFF"/>
              </a:buClr>
              <a:buFont typeface="Arial" panose="020B0604020202020204" pitchFamily="34" charset="0"/>
              <a:buChar char="•"/>
            </a:pPr>
            <a:r>
              <a:rPr lang="en-CA" sz="2400" dirty="0"/>
              <a:t>TRIUMF to receive 10 RFD resonators produced and qualified by US DOE lab consortium (AUP), to assemble each pair of RFDs into five cryomodules</a:t>
            </a:r>
            <a:endParaRPr lang="en-CA" sz="2400" dirty="0">
              <a:cs typeface="Arial"/>
            </a:endParaRPr>
          </a:p>
          <a:p>
            <a:pPr marL="180000" indent="-180000">
              <a:spcBef>
                <a:spcPts val="600"/>
              </a:spcBef>
              <a:spcAft>
                <a:spcPts val="600"/>
              </a:spcAft>
              <a:buClr>
                <a:srgbClr val="FFFFFF"/>
              </a:buClr>
              <a:buFont typeface="Arial" panose="020B0604020202020204" pitchFamily="34" charset="0"/>
              <a:buChar char="•"/>
            </a:pPr>
            <a:r>
              <a:rPr lang="en-CA" sz="2400" dirty="0"/>
              <a:t>TRIUMF to qualify the cryomodules through testing at TRIUMF before packaging and shipping to CERN</a:t>
            </a:r>
            <a:endParaRPr lang="en-CA" sz="2400" dirty="0">
              <a:cs typeface="Arial"/>
            </a:endParaRPr>
          </a:p>
          <a:p>
            <a:pPr marL="180000" indent="-180000">
              <a:spcBef>
                <a:spcPts val="600"/>
              </a:spcBef>
              <a:spcAft>
                <a:spcPts val="600"/>
              </a:spcAft>
              <a:buClr>
                <a:srgbClr val="FFFFFF"/>
              </a:buClr>
              <a:buFont typeface="Arial" panose="020B0604020202020204" pitchFamily="34" charset="0"/>
              <a:buChar char="•"/>
            </a:pPr>
            <a:r>
              <a:rPr lang="x-none" sz="2400" dirty="0"/>
              <a:t>The project </a:t>
            </a:r>
            <a:r>
              <a:rPr lang="en-CA" sz="2400" dirty="0"/>
              <a:t>supplies cri</a:t>
            </a:r>
            <a:r>
              <a:rPr lang="x-none" sz="2400" dirty="0"/>
              <a:t>tical infrastructure to CERN, supporting both the HL-LHC and the Canadian IPP community</a:t>
            </a:r>
            <a:endParaRPr lang="en-CA" sz="2400" dirty="0">
              <a:cs typeface="Arial" panose="020B0604020202020204"/>
            </a:endParaRPr>
          </a:p>
        </p:txBody>
      </p:sp>
    </p:spTree>
    <p:extLst>
      <p:ext uri="{BB962C8B-B14F-4D97-AF65-F5344CB8AC3E}">
        <p14:creationId xmlns:p14="http://schemas.microsoft.com/office/powerpoint/2010/main" val="3678840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F3421F4-D1E6-4EDC-AA36-19637E57E142}"/>
              </a:ext>
            </a:extLst>
          </p:cNvPr>
          <p:cNvSpPr txBox="1"/>
          <p:nvPr/>
        </p:nvSpPr>
        <p:spPr>
          <a:xfrm>
            <a:off x="341950" y="4498853"/>
            <a:ext cx="6215122" cy="1631216"/>
          </a:xfrm>
          <a:prstGeom prst="rect">
            <a:avLst/>
          </a:prstGeom>
          <a:solidFill>
            <a:srgbClr val="039BE7"/>
          </a:solidFill>
        </p:spPr>
        <p:txBody>
          <a:bodyPr wrap="square" rtlCol="0">
            <a:spAutoFit/>
          </a:bodyPr>
          <a:lstStyle/>
          <a:p>
            <a:r>
              <a:rPr lang="en-CA" sz="2000" dirty="0">
                <a:solidFill>
                  <a:schemeClr val="bg1"/>
                </a:solidFill>
              </a:rPr>
              <a:t>The Hi-</a:t>
            </a:r>
            <a:r>
              <a:rPr lang="en-CA" sz="2000" dirty="0" err="1">
                <a:solidFill>
                  <a:schemeClr val="bg1"/>
                </a:solidFill>
              </a:rPr>
              <a:t>Lumi</a:t>
            </a:r>
            <a:r>
              <a:rPr lang="en-CA" sz="2000" dirty="0">
                <a:solidFill>
                  <a:schemeClr val="bg1"/>
                </a:solidFill>
              </a:rPr>
              <a:t> cryomodule design borrows from the ARIEL e-</a:t>
            </a:r>
            <a:r>
              <a:rPr lang="en-CA" sz="2000" dirty="0" err="1">
                <a:solidFill>
                  <a:schemeClr val="bg1"/>
                </a:solidFill>
              </a:rPr>
              <a:t>Linac</a:t>
            </a:r>
            <a:r>
              <a:rPr lang="en-CA" sz="2000" dirty="0">
                <a:solidFill>
                  <a:schemeClr val="bg1"/>
                </a:solidFill>
              </a:rPr>
              <a:t> module developed and fabricated at TRIUMF. </a:t>
            </a:r>
          </a:p>
          <a:p>
            <a:r>
              <a:rPr lang="en-CA" sz="2000" dirty="0">
                <a:solidFill>
                  <a:schemeClr val="bg1"/>
                </a:solidFill>
                <a:cs typeface="Arial" panose="020B0604020202020204"/>
              </a:rPr>
              <a:t>A prototype will be assembled in 2021 and series production at TRIUMF will span 2022-24</a:t>
            </a:r>
          </a:p>
        </p:txBody>
      </p:sp>
      <p:pic>
        <p:nvPicPr>
          <p:cNvPr id="6" name="Picture 5" descr="image002">
            <a:extLst>
              <a:ext uri="{FF2B5EF4-FFF2-40B4-BE49-F238E27FC236}">
                <a16:creationId xmlns:a16="http://schemas.microsoft.com/office/drawing/2014/main" id="{6297AFAD-C25C-4AFD-B5E0-A968DC564B6F}"/>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7252679" y="3430887"/>
            <a:ext cx="3985611" cy="2674906"/>
          </a:xfrm>
          <a:prstGeom prst="rect">
            <a:avLst/>
          </a:prstGeom>
          <a:noFill/>
          <a:ln>
            <a:no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5" name="Group 44">
            <a:extLst>
              <a:ext uri="{FF2B5EF4-FFF2-40B4-BE49-F238E27FC236}">
                <a16:creationId xmlns:a16="http://schemas.microsoft.com/office/drawing/2014/main" id="{D32ED98A-F445-4722-89E5-002CFE4C42CF}"/>
              </a:ext>
            </a:extLst>
          </p:cNvPr>
          <p:cNvGrpSpPr/>
          <p:nvPr/>
        </p:nvGrpSpPr>
        <p:grpSpPr>
          <a:xfrm>
            <a:off x="6751526" y="269365"/>
            <a:ext cx="5059499" cy="2918486"/>
            <a:chOff x="736600" y="871481"/>
            <a:chExt cx="6706922" cy="3721450"/>
          </a:xfrm>
        </p:grpSpPr>
        <p:grpSp>
          <p:nvGrpSpPr>
            <p:cNvPr id="26" name="Group 56">
              <a:extLst>
                <a:ext uri="{FF2B5EF4-FFF2-40B4-BE49-F238E27FC236}">
                  <a16:creationId xmlns:a16="http://schemas.microsoft.com/office/drawing/2014/main" id="{F3B08AC7-5EE3-40DC-BABB-35C154916B8E}"/>
                </a:ext>
              </a:extLst>
            </p:cNvPr>
            <p:cNvGrpSpPr>
              <a:grpSpLocks/>
            </p:cNvGrpSpPr>
            <p:nvPr/>
          </p:nvGrpSpPr>
          <p:grpSpPr bwMode="auto">
            <a:xfrm>
              <a:off x="1124002" y="871481"/>
              <a:ext cx="6319520" cy="3721450"/>
              <a:chOff x="5241956" y="1145263"/>
              <a:chExt cx="3938258" cy="2357756"/>
            </a:xfrm>
          </p:grpSpPr>
          <p:sp>
            <p:nvSpPr>
              <p:cNvPr id="27" name="Rectangle 26">
                <a:extLst>
                  <a:ext uri="{FF2B5EF4-FFF2-40B4-BE49-F238E27FC236}">
                    <a16:creationId xmlns:a16="http://schemas.microsoft.com/office/drawing/2014/main" id="{6DE07048-A99D-4516-87BD-CC56EFDAF8B0}"/>
                  </a:ext>
                </a:extLst>
              </p:cNvPr>
              <p:cNvSpPr/>
              <p:nvPr/>
            </p:nvSpPr>
            <p:spPr>
              <a:xfrm>
                <a:off x="5241956" y="1145263"/>
                <a:ext cx="3938258" cy="235775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1200"/>
              </a:p>
            </p:txBody>
          </p:sp>
          <p:pic>
            <p:nvPicPr>
              <p:cNvPr id="28" name="Picture 2">
                <a:extLst>
                  <a:ext uri="{FF2B5EF4-FFF2-40B4-BE49-F238E27FC236}">
                    <a16:creationId xmlns:a16="http://schemas.microsoft.com/office/drawing/2014/main" id="{F6DCDC5A-8A12-4229-A628-B97654B7AC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8172" t="8234" r="2029" b="11731"/>
              <a:stretch>
                <a:fillRect/>
              </a:stretch>
            </p:blipFill>
            <p:spPr bwMode="auto">
              <a:xfrm>
                <a:off x="5548935" y="1243592"/>
                <a:ext cx="3320734" cy="2173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6">
                <a:extLst>
                  <a:ext uri="{FF2B5EF4-FFF2-40B4-BE49-F238E27FC236}">
                    <a16:creationId xmlns:a16="http://schemas.microsoft.com/office/drawing/2014/main" id="{05893EF1-C7C7-4F78-B8C8-0A69AFACE5E4}"/>
                  </a:ext>
                </a:extLst>
              </p:cNvPr>
              <p:cNvSpPr txBox="1">
                <a:spLocks noChangeArrowheads="1"/>
              </p:cNvSpPr>
              <p:nvPr/>
            </p:nvSpPr>
            <p:spPr bwMode="auto">
              <a:xfrm>
                <a:off x="5807797" y="1321806"/>
                <a:ext cx="647323" cy="3466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4K-2K </a:t>
                </a:r>
                <a:r>
                  <a:rPr lang="en-CA" altLang="en-US" sz="1200" err="1">
                    <a:latin typeface="Calibri" pitchFamily="34" charset="0"/>
                    <a:cs typeface="Arial" pitchFamily="34" charset="0"/>
                  </a:rPr>
                  <a:t>Cryoinsert</a:t>
                </a:r>
                <a:endParaRPr lang="en-CA" altLang="en-US" sz="1200">
                  <a:latin typeface="Calibri" pitchFamily="34" charset="0"/>
                  <a:cs typeface="Arial" pitchFamily="34" charset="0"/>
                </a:endParaRPr>
              </a:p>
            </p:txBody>
          </p:sp>
          <p:sp>
            <p:nvSpPr>
              <p:cNvPr id="30" name="TextBox 10">
                <a:extLst>
                  <a:ext uri="{FF2B5EF4-FFF2-40B4-BE49-F238E27FC236}">
                    <a16:creationId xmlns:a16="http://schemas.microsoft.com/office/drawing/2014/main" id="{FF4A4934-6D27-49EF-AD09-1CD5F365C3D7}"/>
                  </a:ext>
                </a:extLst>
              </p:cNvPr>
              <p:cNvSpPr txBox="1">
                <a:spLocks noChangeArrowheads="1"/>
              </p:cNvSpPr>
              <p:nvPr/>
            </p:nvSpPr>
            <p:spPr bwMode="auto">
              <a:xfrm>
                <a:off x="8424251" y="2076262"/>
                <a:ext cx="719751" cy="21449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Strongback</a:t>
                </a:r>
              </a:p>
            </p:txBody>
          </p:sp>
          <p:sp>
            <p:nvSpPr>
              <p:cNvPr id="31" name="TextBox 24">
                <a:extLst>
                  <a:ext uri="{FF2B5EF4-FFF2-40B4-BE49-F238E27FC236}">
                    <a16:creationId xmlns:a16="http://schemas.microsoft.com/office/drawing/2014/main" id="{4DE76378-EFA6-465D-84DD-1E4B890204AB}"/>
                  </a:ext>
                </a:extLst>
              </p:cNvPr>
              <p:cNvSpPr txBox="1">
                <a:spLocks noChangeArrowheads="1"/>
              </p:cNvSpPr>
              <p:nvPr/>
            </p:nvSpPr>
            <p:spPr bwMode="auto">
              <a:xfrm>
                <a:off x="5246484" y="1700543"/>
                <a:ext cx="669956" cy="3466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Heat exchanger</a:t>
                </a:r>
              </a:p>
            </p:txBody>
          </p:sp>
          <p:sp>
            <p:nvSpPr>
              <p:cNvPr id="32" name="TextBox 25">
                <a:extLst>
                  <a:ext uri="{FF2B5EF4-FFF2-40B4-BE49-F238E27FC236}">
                    <a16:creationId xmlns:a16="http://schemas.microsoft.com/office/drawing/2014/main" id="{84AF694D-1BF0-4D4B-9A6C-AF9E057E9AD0}"/>
                  </a:ext>
                </a:extLst>
              </p:cNvPr>
              <p:cNvSpPr txBox="1">
                <a:spLocks noChangeArrowheads="1"/>
              </p:cNvSpPr>
              <p:nvPr/>
            </p:nvSpPr>
            <p:spPr bwMode="auto">
              <a:xfrm>
                <a:off x="7223155" y="1148282"/>
                <a:ext cx="647323" cy="3466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4K phase separator</a:t>
                </a:r>
              </a:p>
            </p:txBody>
          </p:sp>
          <p:sp>
            <p:nvSpPr>
              <p:cNvPr id="33" name="TextBox 26">
                <a:extLst>
                  <a:ext uri="{FF2B5EF4-FFF2-40B4-BE49-F238E27FC236}">
                    <a16:creationId xmlns:a16="http://schemas.microsoft.com/office/drawing/2014/main" id="{80CC6756-17F1-4EC9-B75F-F20072E0A615}"/>
                  </a:ext>
                </a:extLst>
              </p:cNvPr>
              <p:cNvSpPr txBox="1">
                <a:spLocks noChangeArrowheads="1"/>
              </p:cNvSpPr>
              <p:nvPr/>
            </p:nvSpPr>
            <p:spPr bwMode="auto">
              <a:xfrm>
                <a:off x="8128504" y="1287102"/>
                <a:ext cx="719751" cy="3466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Support Post</a:t>
                </a:r>
              </a:p>
            </p:txBody>
          </p:sp>
          <p:cxnSp>
            <p:nvCxnSpPr>
              <p:cNvPr id="34" name="Straight Arrow Connector 33">
                <a:extLst>
                  <a:ext uri="{FF2B5EF4-FFF2-40B4-BE49-F238E27FC236}">
                    <a16:creationId xmlns:a16="http://schemas.microsoft.com/office/drawing/2014/main" id="{12486965-DE46-4A12-B88F-3AAC97B791B3}"/>
                  </a:ext>
                </a:extLst>
              </p:cNvPr>
              <p:cNvCxnSpPr>
                <a:stCxn id="32" idx="2"/>
              </p:cNvCxnSpPr>
              <p:nvPr/>
            </p:nvCxnSpPr>
            <p:spPr>
              <a:xfrm flipH="1">
                <a:off x="7148385" y="1494893"/>
                <a:ext cx="398432" cy="64091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E39F4E2C-2B97-456F-BC1A-CEE7D09106FC}"/>
                  </a:ext>
                </a:extLst>
              </p:cNvPr>
              <p:cNvCxnSpPr/>
              <p:nvPr/>
            </p:nvCxnSpPr>
            <p:spPr>
              <a:xfrm flipH="1">
                <a:off x="7921432" y="1498383"/>
                <a:ext cx="425414" cy="941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157AB9C1-C75E-4811-985D-643EF7342448}"/>
                  </a:ext>
                </a:extLst>
              </p:cNvPr>
              <p:cNvCxnSpPr/>
              <p:nvPr/>
            </p:nvCxnSpPr>
            <p:spPr>
              <a:xfrm flipH="1">
                <a:off x="8126202" y="2231787"/>
                <a:ext cx="411129" cy="1810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F3720F2C-F0E4-4A4B-A114-5E87BA702D7F}"/>
                  </a:ext>
                </a:extLst>
              </p:cNvPr>
              <p:cNvCxnSpPr/>
              <p:nvPr/>
            </p:nvCxnSpPr>
            <p:spPr>
              <a:xfrm>
                <a:off x="6368987" y="1583494"/>
                <a:ext cx="398429" cy="14124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41">
                <a:extLst>
                  <a:ext uri="{FF2B5EF4-FFF2-40B4-BE49-F238E27FC236}">
                    <a16:creationId xmlns:a16="http://schemas.microsoft.com/office/drawing/2014/main" id="{681B8CB3-3094-49DA-973E-9770B03F5211}"/>
                  </a:ext>
                </a:extLst>
              </p:cNvPr>
              <p:cNvSpPr txBox="1">
                <a:spLocks noChangeArrowheads="1"/>
              </p:cNvSpPr>
              <p:nvPr/>
            </p:nvSpPr>
            <p:spPr bwMode="auto">
              <a:xfrm>
                <a:off x="7452510" y="3147590"/>
                <a:ext cx="550754" cy="34661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WPM bracket</a:t>
                </a:r>
              </a:p>
            </p:txBody>
          </p:sp>
          <p:cxnSp>
            <p:nvCxnSpPr>
              <p:cNvPr id="39" name="Straight Arrow Connector 38">
                <a:extLst>
                  <a:ext uri="{FF2B5EF4-FFF2-40B4-BE49-F238E27FC236}">
                    <a16:creationId xmlns:a16="http://schemas.microsoft.com/office/drawing/2014/main" id="{EF71DA1A-B1CE-4EC6-80EF-767DD6E8C946}"/>
                  </a:ext>
                </a:extLst>
              </p:cNvPr>
              <p:cNvCxnSpPr/>
              <p:nvPr/>
            </p:nvCxnSpPr>
            <p:spPr>
              <a:xfrm>
                <a:off x="5776898" y="1864179"/>
                <a:ext cx="980993" cy="249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BEC7CA69-41F8-48A0-8161-AF4DDD91FEB0}"/>
                  </a:ext>
                </a:extLst>
              </p:cNvPr>
              <p:cNvCxnSpPr/>
              <p:nvPr/>
            </p:nvCxnSpPr>
            <p:spPr>
              <a:xfrm flipV="1">
                <a:off x="7835714" y="3019516"/>
                <a:ext cx="376206" cy="18470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1" name="TextBox 50">
                <a:extLst>
                  <a:ext uri="{FF2B5EF4-FFF2-40B4-BE49-F238E27FC236}">
                    <a16:creationId xmlns:a16="http://schemas.microsoft.com/office/drawing/2014/main" id="{9C4D7AD3-4CD3-4F63-B364-CF0BC0345D54}"/>
                  </a:ext>
                </a:extLst>
              </p:cNvPr>
              <p:cNvSpPr txBox="1">
                <a:spLocks noChangeArrowheads="1"/>
              </p:cNvSpPr>
              <p:nvPr/>
            </p:nvSpPr>
            <p:spPr bwMode="auto">
              <a:xfrm>
                <a:off x="6138243" y="3281882"/>
                <a:ext cx="908365" cy="20796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Power coupler</a:t>
                </a:r>
              </a:p>
            </p:txBody>
          </p:sp>
          <p:cxnSp>
            <p:nvCxnSpPr>
              <p:cNvPr id="42" name="Straight Arrow Connector 41">
                <a:extLst>
                  <a:ext uri="{FF2B5EF4-FFF2-40B4-BE49-F238E27FC236}">
                    <a16:creationId xmlns:a16="http://schemas.microsoft.com/office/drawing/2014/main" id="{831E1807-1EB0-4018-9B19-16C78EE003B8}"/>
                  </a:ext>
                </a:extLst>
              </p:cNvPr>
              <p:cNvCxnSpPr/>
              <p:nvPr/>
            </p:nvCxnSpPr>
            <p:spPr>
              <a:xfrm flipV="1">
                <a:off x="6559471" y="3010462"/>
                <a:ext cx="193659" cy="32595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3" name="TextBox 6">
              <a:extLst>
                <a:ext uri="{FF2B5EF4-FFF2-40B4-BE49-F238E27FC236}">
                  <a16:creationId xmlns:a16="http://schemas.microsoft.com/office/drawing/2014/main" id="{3FC39B7B-2C76-416E-9E75-5D1121B30260}"/>
                </a:ext>
              </a:extLst>
            </p:cNvPr>
            <p:cNvSpPr txBox="1">
              <a:spLocks noChangeArrowheads="1"/>
            </p:cNvSpPr>
            <p:nvPr/>
          </p:nvSpPr>
          <p:spPr bwMode="auto">
            <a:xfrm>
              <a:off x="736600" y="1033816"/>
              <a:ext cx="1038726" cy="5470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800">
                  <a:solidFill>
                    <a:schemeClr val="tx1"/>
                  </a:solidFill>
                  <a:latin typeface="Myriad Pro"/>
                  <a:ea typeface="Myriad Pro"/>
                  <a:cs typeface="Myriad Pro"/>
                </a:defRPr>
              </a:lvl1pPr>
              <a:lvl2pPr marL="742950" indent="-285750" eaLnBrk="0" hangingPunct="0">
                <a:spcBef>
                  <a:spcPct val="20000"/>
                </a:spcBef>
                <a:buFont typeface="Arial" pitchFamily="34" charset="0"/>
                <a:buChar char="–"/>
                <a:defRPr sz="2400">
                  <a:solidFill>
                    <a:schemeClr val="tx1"/>
                  </a:solidFill>
                  <a:latin typeface="Myriad Pro"/>
                  <a:ea typeface="Myriad Pro"/>
                  <a:cs typeface="Myriad Pro"/>
                </a:defRPr>
              </a:lvl2pPr>
              <a:lvl3pPr marL="1143000" indent="-228600" eaLnBrk="0" hangingPunct="0">
                <a:spcBef>
                  <a:spcPct val="20000"/>
                </a:spcBef>
                <a:buFont typeface="Arial" pitchFamily="34" charset="0"/>
                <a:buChar char="•"/>
                <a:defRPr sz="2000">
                  <a:solidFill>
                    <a:schemeClr val="tx1"/>
                  </a:solidFill>
                  <a:latin typeface="Myriad Pro"/>
                  <a:ea typeface="Myriad Pro"/>
                  <a:cs typeface="Myriad Pro"/>
                </a:defRPr>
              </a:lvl3pPr>
              <a:lvl4pPr marL="1600200" indent="-228600" eaLnBrk="0" hangingPunct="0">
                <a:spcBef>
                  <a:spcPct val="20000"/>
                </a:spcBef>
                <a:buFont typeface="Arial" pitchFamily="34" charset="0"/>
                <a:buChar char="–"/>
                <a:defRPr>
                  <a:solidFill>
                    <a:schemeClr val="tx1"/>
                  </a:solidFill>
                  <a:latin typeface="Myriad Pro"/>
                  <a:ea typeface="Myriad Pro"/>
                  <a:cs typeface="Myriad Pro"/>
                </a:defRPr>
              </a:lvl4pPr>
              <a:lvl5pPr marL="2057400" indent="-228600" eaLnBrk="0" hangingPunct="0">
                <a:spcBef>
                  <a:spcPct val="20000"/>
                </a:spcBef>
                <a:buFont typeface="Arial"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itchFamily="34" charset="0"/>
                <a:buChar char="»"/>
                <a:defRPr>
                  <a:solidFill>
                    <a:schemeClr val="tx1"/>
                  </a:solidFill>
                  <a:latin typeface="Myriad Pro"/>
                  <a:ea typeface="Myriad Pro"/>
                  <a:cs typeface="Myriad Pro"/>
                </a:defRPr>
              </a:lvl9pPr>
            </a:lstStyle>
            <a:p>
              <a:pPr algn="ctr" eaLnBrk="1" hangingPunct="1">
                <a:spcBef>
                  <a:spcPct val="0"/>
                </a:spcBef>
                <a:buFontTx/>
                <a:buNone/>
              </a:pPr>
              <a:r>
                <a:rPr lang="en-CA" altLang="en-US" sz="1200">
                  <a:latin typeface="Calibri" pitchFamily="34" charset="0"/>
                  <a:cs typeface="Arial" pitchFamily="34" charset="0"/>
                </a:rPr>
                <a:t>Tuner motor</a:t>
              </a:r>
            </a:p>
          </p:txBody>
        </p:sp>
        <p:cxnSp>
          <p:nvCxnSpPr>
            <p:cNvPr id="44" name="Straight Arrow Connector 43">
              <a:extLst>
                <a:ext uri="{FF2B5EF4-FFF2-40B4-BE49-F238E27FC236}">
                  <a16:creationId xmlns:a16="http://schemas.microsoft.com/office/drawing/2014/main" id="{2BC6DBEA-78C3-4A82-B351-04AB19539958}"/>
                </a:ext>
              </a:extLst>
            </p:cNvPr>
            <p:cNvCxnSpPr/>
            <p:nvPr/>
          </p:nvCxnSpPr>
          <p:spPr bwMode="auto">
            <a:xfrm>
              <a:off x="1541763" y="1553544"/>
              <a:ext cx="1574149" cy="3944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6" name="Slide Number Placeholder 4">
            <a:extLst>
              <a:ext uri="{FF2B5EF4-FFF2-40B4-BE49-F238E27FC236}">
                <a16:creationId xmlns:a16="http://schemas.microsoft.com/office/drawing/2014/main" id="{17DAA635-D0B0-4A3F-B0E3-15570BCC3816}"/>
              </a:ext>
            </a:extLst>
          </p:cNvPr>
          <p:cNvSpPr txBox="1">
            <a:spLocks/>
          </p:cNvSpPr>
          <p:nvPr/>
        </p:nvSpPr>
        <p:spPr>
          <a:xfrm>
            <a:off x="9098280" y="6581001"/>
            <a:ext cx="2844800" cy="276999"/>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defRPr/>
            </a:pPr>
            <a:fld id="{420971A8-BAEC-4833-8872-3B095E36DD2F}" type="slidenum">
              <a:rPr lang="en-US" sz="1200" smtClean="0">
                <a:solidFill>
                  <a:srgbClr val="00A4FF"/>
                </a:solidFill>
              </a:rPr>
              <a:pPr algn="r">
                <a:defRPr/>
              </a:pPr>
              <a:t>18</a:t>
            </a:fld>
            <a:endParaRPr lang="en-US" sz="1200">
              <a:solidFill>
                <a:srgbClr val="00A4FF"/>
              </a:solidFill>
            </a:endParaRPr>
          </a:p>
        </p:txBody>
      </p:sp>
      <p:sp>
        <p:nvSpPr>
          <p:cNvPr id="48" name="Rectangle 47">
            <a:extLst>
              <a:ext uri="{FF2B5EF4-FFF2-40B4-BE49-F238E27FC236}">
                <a16:creationId xmlns:a16="http://schemas.microsoft.com/office/drawing/2014/main" id="{67E32D7A-83FF-493F-A72A-D05AA0D96A59}"/>
              </a:ext>
            </a:extLst>
          </p:cNvPr>
          <p:cNvSpPr/>
          <p:nvPr/>
        </p:nvSpPr>
        <p:spPr>
          <a:xfrm>
            <a:off x="341950" y="238884"/>
            <a:ext cx="5318088" cy="523220"/>
          </a:xfrm>
          <a:prstGeom prst="rect">
            <a:avLst/>
          </a:prstGeom>
        </p:spPr>
        <p:txBody>
          <a:bodyPr wrap="square">
            <a:spAutoFit/>
          </a:bodyPr>
          <a:lstStyle/>
          <a:p>
            <a:r>
              <a:rPr lang="en-CA" sz="2800">
                <a:solidFill>
                  <a:srgbClr val="00A4FF"/>
                </a:solidFill>
              </a:rPr>
              <a:t>Hi-</a:t>
            </a:r>
            <a:r>
              <a:rPr lang="en-CA" sz="2800" err="1">
                <a:solidFill>
                  <a:srgbClr val="00A4FF"/>
                </a:solidFill>
              </a:rPr>
              <a:t>Lumi</a:t>
            </a:r>
            <a:r>
              <a:rPr lang="en-CA" sz="2800">
                <a:solidFill>
                  <a:srgbClr val="00A4FF"/>
                </a:solidFill>
              </a:rPr>
              <a:t> Cryomodule vs ARIEL</a:t>
            </a:r>
          </a:p>
        </p:txBody>
      </p:sp>
      <p:grpSp>
        <p:nvGrpSpPr>
          <p:cNvPr id="56" name="Group 55">
            <a:extLst>
              <a:ext uri="{FF2B5EF4-FFF2-40B4-BE49-F238E27FC236}">
                <a16:creationId xmlns:a16="http://schemas.microsoft.com/office/drawing/2014/main" id="{C78A7738-DC5C-4302-99B4-51532ED589B6}"/>
              </a:ext>
            </a:extLst>
          </p:cNvPr>
          <p:cNvGrpSpPr/>
          <p:nvPr/>
        </p:nvGrpSpPr>
        <p:grpSpPr>
          <a:xfrm>
            <a:off x="0" y="6233678"/>
            <a:ext cx="1602862" cy="611622"/>
            <a:chOff x="2899741" y="3408765"/>
            <a:chExt cx="3401670" cy="1421594"/>
          </a:xfrm>
        </p:grpSpPr>
        <p:pic>
          <p:nvPicPr>
            <p:cNvPr id="57" name="Picture 56">
              <a:extLst>
                <a:ext uri="{FF2B5EF4-FFF2-40B4-BE49-F238E27FC236}">
                  <a16:creationId xmlns:a16="http://schemas.microsoft.com/office/drawing/2014/main" id="{168F6EB6-51BC-42FB-8534-520CCA3149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8" name="Picture 2" descr="Bildergebnis für canadian flag">
              <a:extLst>
                <a:ext uri="{FF2B5EF4-FFF2-40B4-BE49-F238E27FC236}">
                  <a16:creationId xmlns:a16="http://schemas.microsoft.com/office/drawing/2014/main" id="{56DFDF84-4CFE-4D89-8E0C-AA8F240A208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58" descr="A picture containing drawing&#10;&#10;Description automatically generated">
              <a:extLst>
                <a:ext uri="{FF2B5EF4-FFF2-40B4-BE49-F238E27FC236}">
                  <a16:creationId xmlns:a16="http://schemas.microsoft.com/office/drawing/2014/main" id="{259829F5-34B6-45C8-9580-D7941F47C25E}"/>
                </a:ext>
              </a:extLst>
            </p:cNvPr>
            <p:cNvPicPr>
              <a:picLocks noChangeAspect="1"/>
            </p:cNvPicPr>
            <p:nvPr/>
          </p:nvPicPr>
          <p:blipFill>
            <a:blip r:embed="rId6"/>
            <a:stretch>
              <a:fillRect/>
            </a:stretch>
          </p:blipFill>
          <p:spPr>
            <a:xfrm>
              <a:off x="5743417" y="4302845"/>
              <a:ext cx="486874" cy="486874"/>
            </a:xfrm>
            <a:prstGeom prst="rect">
              <a:avLst/>
            </a:prstGeom>
          </p:spPr>
        </p:pic>
      </p:grpSp>
      <p:pic>
        <p:nvPicPr>
          <p:cNvPr id="61" name="Picture 60">
            <a:extLst>
              <a:ext uri="{FF2B5EF4-FFF2-40B4-BE49-F238E27FC236}">
                <a16:creationId xmlns:a16="http://schemas.microsoft.com/office/drawing/2014/main" id="{826115BB-4592-4C44-95AC-57A95A002027}"/>
              </a:ext>
            </a:extLst>
          </p:cNvPr>
          <p:cNvPicPr>
            <a:picLocks noChangeAspect="1"/>
          </p:cNvPicPr>
          <p:nvPr/>
        </p:nvPicPr>
        <p:blipFill>
          <a:blip r:embed="rId7">
            <a:clrChange>
              <a:clrFrom>
                <a:srgbClr val="FFFFFF"/>
              </a:clrFrom>
              <a:clrTo>
                <a:srgbClr val="FFFFFF">
                  <a:alpha val="0"/>
                </a:srgbClr>
              </a:clrTo>
            </a:clrChange>
          </a:blip>
          <a:srcRect l="6557" r="9257" b="3840"/>
          <a:stretch/>
        </p:blipFill>
        <p:spPr bwMode="auto">
          <a:xfrm>
            <a:off x="577088" y="811059"/>
            <a:ext cx="5552183" cy="3573409"/>
          </a:xfrm>
          <a:prstGeom prst="rect">
            <a:avLst/>
          </a:prstGeom>
        </p:spPr>
      </p:pic>
      <p:sp>
        <p:nvSpPr>
          <p:cNvPr id="2" name="TextBox 1">
            <a:extLst>
              <a:ext uri="{FF2B5EF4-FFF2-40B4-BE49-F238E27FC236}">
                <a16:creationId xmlns:a16="http://schemas.microsoft.com/office/drawing/2014/main" id="{C844AB81-F065-4561-9B1E-F54DFDD5422E}"/>
              </a:ext>
            </a:extLst>
          </p:cNvPr>
          <p:cNvSpPr txBox="1"/>
          <p:nvPr/>
        </p:nvSpPr>
        <p:spPr>
          <a:xfrm>
            <a:off x="8019608" y="5776779"/>
            <a:ext cx="2844800" cy="369332"/>
          </a:xfrm>
          <a:prstGeom prst="rect">
            <a:avLst/>
          </a:prstGeom>
          <a:solidFill>
            <a:srgbClr val="3AB9F2"/>
          </a:solidFill>
        </p:spPr>
        <p:txBody>
          <a:bodyPr wrap="square" rtlCol="0">
            <a:spAutoFit/>
          </a:bodyPr>
          <a:lstStyle/>
          <a:p>
            <a:pPr algn="ctr"/>
            <a:r>
              <a:rPr lang="en-CA" b="1">
                <a:solidFill>
                  <a:schemeClr val="bg1"/>
                </a:solidFill>
              </a:rPr>
              <a:t>ARIEL Cryomodule</a:t>
            </a:r>
          </a:p>
        </p:txBody>
      </p:sp>
    </p:spTree>
    <p:extLst>
      <p:ext uri="{BB962C8B-B14F-4D97-AF65-F5344CB8AC3E}">
        <p14:creationId xmlns:p14="http://schemas.microsoft.com/office/powerpoint/2010/main" val="35599815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ustomShape 3"/>
          <p:cNvSpPr/>
          <p:nvPr/>
        </p:nvSpPr>
        <p:spPr>
          <a:xfrm>
            <a:off x="239520" y="198120"/>
            <a:ext cx="8222835" cy="4572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lstStyle/>
          <a:p>
            <a:pPr>
              <a:lnSpc>
                <a:spcPct val="100000"/>
              </a:lnSpc>
            </a:pPr>
            <a:r>
              <a:rPr lang="en-US" sz="2400" strike="noStrike" dirty="0">
                <a:solidFill>
                  <a:srgbClr val="039BE7"/>
                </a:solidFill>
                <a:ea typeface="DejaVu Sans"/>
              </a:rPr>
              <a:t>Collaboration on Beam </a:t>
            </a:r>
            <a:r>
              <a:rPr lang="en-US" sz="2400">
                <a:solidFill>
                  <a:srgbClr val="039BE7"/>
                </a:solidFill>
                <a:ea typeface="DejaVu Sans"/>
              </a:rPr>
              <a:t>Dynamics in </a:t>
            </a:r>
            <a:r>
              <a:rPr lang="en-US" sz="2400" strike="noStrike" dirty="0">
                <a:solidFill>
                  <a:srgbClr val="039BE7"/>
                </a:solidFill>
                <a:ea typeface="DejaVu Sans"/>
              </a:rPr>
              <a:t>High-Luminosity LHC </a:t>
            </a:r>
            <a:endParaRPr sz="2400" dirty="0">
              <a:solidFill>
                <a:srgbClr val="039BE7"/>
              </a:solidFill>
            </a:endParaRPr>
          </a:p>
        </p:txBody>
      </p:sp>
      <p:sp>
        <p:nvSpPr>
          <p:cNvPr id="16" name="Slide Number Placeholder 4"/>
          <p:cNvSpPr txBox="1">
            <a:spLocks/>
          </p:cNvSpPr>
          <p:nvPr/>
        </p:nvSpPr>
        <p:spPr>
          <a:xfrm>
            <a:off x="9347200" y="6575037"/>
            <a:ext cx="2844800" cy="36618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defRPr/>
            </a:pPr>
            <a:fld id="{420971A8-BAEC-4833-8872-3B095E36DD2F}" type="slidenum">
              <a:rPr lang="en-US" sz="1600" smtClean="0"/>
              <a:pPr algn="r">
                <a:defRPr/>
              </a:pPr>
              <a:t>19</a:t>
            </a:fld>
            <a:endParaRPr lang="en-US" sz="1600"/>
          </a:p>
        </p:txBody>
      </p:sp>
      <p:sp>
        <p:nvSpPr>
          <p:cNvPr id="18" name="Subtitle 2"/>
          <p:cNvSpPr txBox="1">
            <a:spLocks/>
          </p:cNvSpPr>
          <p:nvPr/>
        </p:nvSpPr>
        <p:spPr>
          <a:xfrm>
            <a:off x="536316" y="704275"/>
            <a:ext cx="11284886" cy="3299467"/>
          </a:xfrm>
          <a:prstGeom prst="rect">
            <a:avLst/>
          </a:prstGeom>
        </p:spPr>
        <p:txBody>
          <a:bodyPr>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spcBef>
                <a:spcPts val="600"/>
              </a:spcBef>
              <a:buNone/>
            </a:pPr>
            <a:r>
              <a:rPr lang="en-US" sz="2000" dirty="0"/>
              <a:t>Beam physics studies  focus on the </a:t>
            </a:r>
            <a:r>
              <a:rPr lang="en-CA" sz="2000" dirty="0"/>
              <a:t>general understanding of the impact of resonances to the choice of the optimal working point at collision. </a:t>
            </a:r>
          </a:p>
          <a:p>
            <a:pPr>
              <a:lnSpc>
                <a:spcPct val="100000"/>
              </a:lnSpc>
              <a:spcBef>
                <a:spcPts val="600"/>
              </a:spcBef>
            </a:pPr>
            <a:r>
              <a:rPr lang="en-CA" sz="2000" b="1" dirty="0"/>
              <a:t>Tune-scans:</a:t>
            </a:r>
            <a:r>
              <a:rPr lang="en-CA" sz="2000" dirty="0"/>
              <a:t> look for dependencies of the dynamic aperture of HL-LHC on the tune working point (WP) as part of a detailed tracking campaign aimed at luminosity optimization</a:t>
            </a:r>
          </a:p>
          <a:p>
            <a:pPr>
              <a:lnSpc>
                <a:spcPct val="100000"/>
              </a:lnSpc>
              <a:spcBef>
                <a:spcPts val="600"/>
              </a:spcBef>
            </a:pPr>
            <a:r>
              <a:rPr lang="en-CA" sz="2000" b="1" dirty="0"/>
              <a:t>Beam – beam effects at IR: </a:t>
            </a:r>
            <a:r>
              <a:rPr lang="en-CA" sz="2000" dirty="0"/>
              <a:t>including optimization of wire compensation</a:t>
            </a:r>
          </a:p>
        </p:txBody>
      </p:sp>
      <p:grpSp>
        <p:nvGrpSpPr>
          <p:cNvPr id="25" name="Group 24">
            <a:extLst>
              <a:ext uri="{FF2B5EF4-FFF2-40B4-BE49-F238E27FC236}">
                <a16:creationId xmlns:a16="http://schemas.microsoft.com/office/drawing/2014/main" id="{DEA103E1-41B8-4839-BA2B-7A4C3795FD49}"/>
              </a:ext>
            </a:extLst>
          </p:cNvPr>
          <p:cNvGrpSpPr/>
          <p:nvPr/>
        </p:nvGrpSpPr>
        <p:grpSpPr>
          <a:xfrm>
            <a:off x="1713985" y="2594145"/>
            <a:ext cx="8705304" cy="4159364"/>
            <a:chOff x="1672591" y="2638694"/>
            <a:chExt cx="8705304" cy="4159364"/>
          </a:xfrm>
        </p:grpSpPr>
        <p:pic>
          <p:nvPicPr>
            <p:cNvPr id="26" name="Picture 5" descr="A close up of a logo&#10;&#10;Description automatically generated">
              <a:extLst>
                <a:ext uri="{FF2B5EF4-FFF2-40B4-BE49-F238E27FC236}">
                  <a16:creationId xmlns:a16="http://schemas.microsoft.com/office/drawing/2014/main" id="{D4BE104A-12D3-4A9C-8914-88EEEC69677C}"/>
                </a:ext>
              </a:extLst>
            </p:cNvPr>
            <p:cNvPicPr>
              <a:picLocks noChangeAspect="1"/>
            </p:cNvPicPr>
            <p:nvPr/>
          </p:nvPicPr>
          <p:blipFill>
            <a:blip r:embed="rId2"/>
            <a:stretch>
              <a:fillRect/>
            </a:stretch>
          </p:blipFill>
          <p:spPr>
            <a:xfrm>
              <a:off x="3657600" y="2885870"/>
              <a:ext cx="4959530" cy="3912188"/>
            </a:xfrm>
            <a:prstGeom prst="rect">
              <a:avLst/>
            </a:prstGeom>
          </p:spPr>
        </p:pic>
        <p:sp>
          <p:nvSpPr>
            <p:cNvPr id="27" name="TextBox 26">
              <a:extLst>
                <a:ext uri="{FF2B5EF4-FFF2-40B4-BE49-F238E27FC236}">
                  <a16:creationId xmlns:a16="http://schemas.microsoft.com/office/drawing/2014/main" id="{22429654-E7EE-4674-BE00-9FFAF7D09D43}"/>
                </a:ext>
              </a:extLst>
            </p:cNvPr>
            <p:cNvSpPr txBox="1"/>
            <p:nvPr/>
          </p:nvSpPr>
          <p:spPr>
            <a:xfrm>
              <a:off x="1672591" y="2883624"/>
              <a:ext cx="2220685"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FF0000"/>
                  </a:solidFill>
                  <a:cs typeface="Arial"/>
                </a:rPr>
                <a:t>Resonance lines</a:t>
              </a:r>
              <a:endParaRPr lang="en-US">
                <a:solidFill>
                  <a:srgbClr val="FF0000"/>
                </a:solidFill>
              </a:endParaRPr>
            </a:p>
          </p:txBody>
        </p:sp>
        <p:sp>
          <p:nvSpPr>
            <p:cNvPr id="28" name="TextBox 27">
              <a:extLst>
                <a:ext uri="{FF2B5EF4-FFF2-40B4-BE49-F238E27FC236}">
                  <a16:creationId xmlns:a16="http://schemas.microsoft.com/office/drawing/2014/main" id="{8954E654-3624-46F0-B5A7-071EACEA6FA3}"/>
                </a:ext>
              </a:extLst>
            </p:cNvPr>
            <p:cNvSpPr txBox="1"/>
            <p:nvPr/>
          </p:nvSpPr>
          <p:spPr>
            <a:xfrm>
              <a:off x="4574721" y="309154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t>​</a:t>
              </a:r>
            </a:p>
          </p:txBody>
        </p:sp>
        <p:sp>
          <p:nvSpPr>
            <p:cNvPr id="29" name="TextBox 28">
              <a:extLst>
                <a:ext uri="{FF2B5EF4-FFF2-40B4-BE49-F238E27FC236}">
                  <a16:creationId xmlns:a16="http://schemas.microsoft.com/office/drawing/2014/main" id="{C0671090-97D5-4378-903E-83A6FCBB9AE2}"/>
                </a:ext>
              </a:extLst>
            </p:cNvPr>
            <p:cNvSpPr txBox="1"/>
            <p:nvPr/>
          </p:nvSpPr>
          <p:spPr>
            <a:xfrm>
              <a:off x="7764779" y="3425732"/>
              <a:ext cx="849086"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cs typeface="Arial"/>
                </a:rPr>
                <a:t>DA</a:t>
              </a:r>
            </a:p>
          </p:txBody>
        </p:sp>
        <p:sp>
          <p:nvSpPr>
            <p:cNvPr id="30" name="TextBox 29">
              <a:extLst>
                <a:ext uri="{FF2B5EF4-FFF2-40B4-BE49-F238E27FC236}">
                  <a16:creationId xmlns:a16="http://schemas.microsoft.com/office/drawing/2014/main" id="{BACFC888-F9F5-4B3F-8452-31085BCF4820}"/>
                </a:ext>
              </a:extLst>
            </p:cNvPr>
            <p:cNvSpPr txBox="1"/>
            <p:nvPr/>
          </p:nvSpPr>
          <p:spPr>
            <a:xfrm>
              <a:off x="7919901" y="2638694"/>
              <a:ext cx="2457994"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FF0000"/>
                  </a:solidFill>
                  <a:cs typeface="Arial"/>
                </a:rPr>
                <a:t>HL-LHC nominal working point (WP)</a:t>
              </a:r>
            </a:p>
          </p:txBody>
        </p:sp>
        <p:sp>
          <p:nvSpPr>
            <p:cNvPr id="31" name="TextBox 30">
              <a:extLst>
                <a:ext uri="{FF2B5EF4-FFF2-40B4-BE49-F238E27FC236}">
                  <a16:creationId xmlns:a16="http://schemas.microsoft.com/office/drawing/2014/main" id="{7D8FBEE7-2BBA-43A0-8A3E-C15749848D11}"/>
                </a:ext>
              </a:extLst>
            </p:cNvPr>
            <p:cNvSpPr txBox="1"/>
            <p:nvPr/>
          </p:nvSpPr>
          <p:spPr>
            <a:xfrm>
              <a:off x="1785258" y="4140925"/>
              <a:ext cx="1866899" cy="64633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a:solidFill>
                    <a:srgbClr val="FF0000"/>
                  </a:solidFill>
                  <a:cs typeface="Arial"/>
                </a:rPr>
                <a:t>Good WP candidate </a:t>
              </a:r>
            </a:p>
          </p:txBody>
        </p:sp>
        <p:cxnSp>
          <p:nvCxnSpPr>
            <p:cNvPr id="32" name="Straight Arrow Connector 31">
              <a:extLst>
                <a:ext uri="{FF2B5EF4-FFF2-40B4-BE49-F238E27FC236}">
                  <a16:creationId xmlns:a16="http://schemas.microsoft.com/office/drawing/2014/main" id="{1D1E50DF-E032-417C-B770-AA0D9048118E}"/>
                </a:ext>
              </a:extLst>
            </p:cNvPr>
            <p:cNvCxnSpPr>
              <a:cxnSpLocks/>
            </p:cNvCxnSpPr>
            <p:nvPr/>
          </p:nvCxnSpPr>
          <p:spPr>
            <a:xfrm>
              <a:off x="3312793" y="3205893"/>
              <a:ext cx="1462124" cy="443870"/>
            </a:xfrm>
            <a:prstGeom prst="straightConnector1">
              <a:avLst/>
            </a:prstGeom>
            <a:ln w="38100">
              <a:solidFill>
                <a:srgbClr val="FF0000"/>
              </a:solidFill>
              <a:tailEnd type="arrow"/>
            </a:ln>
          </p:spPr>
          <p:style>
            <a:lnRef idx="3">
              <a:schemeClr val="accent6"/>
            </a:lnRef>
            <a:fillRef idx="0">
              <a:schemeClr val="accent6"/>
            </a:fillRef>
            <a:effectRef idx="2">
              <a:schemeClr val="accent6"/>
            </a:effectRef>
            <a:fontRef idx="minor">
              <a:schemeClr val="tx1"/>
            </a:fontRef>
          </p:style>
        </p:cxnSp>
        <p:cxnSp>
          <p:nvCxnSpPr>
            <p:cNvPr id="33" name="Straight Arrow Connector 32">
              <a:extLst>
                <a:ext uri="{FF2B5EF4-FFF2-40B4-BE49-F238E27FC236}">
                  <a16:creationId xmlns:a16="http://schemas.microsoft.com/office/drawing/2014/main" id="{2567BF6E-B401-4BDE-B578-EE11402377F5}"/>
                </a:ext>
              </a:extLst>
            </p:cNvPr>
            <p:cNvCxnSpPr>
              <a:cxnSpLocks/>
            </p:cNvCxnSpPr>
            <p:nvPr/>
          </p:nvCxnSpPr>
          <p:spPr>
            <a:xfrm>
              <a:off x="2673257" y="4865965"/>
              <a:ext cx="2224124" cy="607155"/>
            </a:xfrm>
            <a:prstGeom prst="straightConnector1">
              <a:avLst/>
            </a:prstGeom>
            <a:ln w="38100">
              <a:solidFill>
                <a:srgbClr val="FF0000"/>
              </a:solidFill>
              <a:tailEnd type="arrow"/>
            </a:ln>
          </p:spPr>
          <p:style>
            <a:lnRef idx="3">
              <a:schemeClr val="accent6"/>
            </a:lnRef>
            <a:fillRef idx="0">
              <a:schemeClr val="accent6"/>
            </a:fillRef>
            <a:effectRef idx="2">
              <a:schemeClr val="accent6"/>
            </a:effectRef>
            <a:fontRef idx="minor">
              <a:schemeClr val="tx1"/>
            </a:fontRef>
          </p:style>
        </p:cxnSp>
        <p:cxnSp>
          <p:nvCxnSpPr>
            <p:cNvPr id="34" name="Straight Arrow Connector 33">
              <a:extLst>
                <a:ext uri="{FF2B5EF4-FFF2-40B4-BE49-F238E27FC236}">
                  <a16:creationId xmlns:a16="http://schemas.microsoft.com/office/drawing/2014/main" id="{9DBD2DF0-DEDB-433C-BF0D-839641B7E98A}"/>
                </a:ext>
              </a:extLst>
            </p:cNvPr>
            <p:cNvCxnSpPr>
              <a:cxnSpLocks/>
            </p:cNvCxnSpPr>
            <p:nvPr/>
          </p:nvCxnSpPr>
          <p:spPr>
            <a:xfrm flipH="1">
              <a:off x="7240164" y="3010509"/>
              <a:ext cx="660590" cy="389442"/>
            </a:xfrm>
            <a:prstGeom prst="straightConnector1">
              <a:avLst/>
            </a:prstGeom>
            <a:ln w="38100">
              <a:solidFill>
                <a:srgbClr val="FF0000"/>
              </a:solidFill>
              <a:tailEnd type="arrow"/>
            </a:ln>
          </p:spPr>
          <p:style>
            <a:lnRef idx="3">
              <a:schemeClr val="accent6"/>
            </a:lnRef>
            <a:fillRef idx="0">
              <a:schemeClr val="accent6"/>
            </a:fillRef>
            <a:effectRef idx="2">
              <a:schemeClr val="accent6"/>
            </a:effectRef>
            <a:fontRef idx="minor">
              <a:schemeClr val="tx1"/>
            </a:fontRef>
          </p:style>
        </p:cxnSp>
      </p:grpSp>
      <p:sp>
        <p:nvSpPr>
          <p:cNvPr id="35" name="TextBox 34">
            <a:extLst>
              <a:ext uri="{FF2B5EF4-FFF2-40B4-BE49-F238E27FC236}">
                <a16:creationId xmlns:a16="http://schemas.microsoft.com/office/drawing/2014/main" id="{BC208327-FF08-47F7-8E33-0BB2AED249BD}"/>
              </a:ext>
            </a:extLst>
          </p:cNvPr>
          <p:cNvSpPr txBox="1"/>
          <p:nvPr/>
        </p:nvSpPr>
        <p:spPr>
          <a:xfrm>
            <a:off x="7281558" y="59578"/>
            <a:ext cx="4910443" cy="369332"/>
          </a:xfrm>
          <a:prstGeom prst="rect">
            <a:avLst/>
          </a:prstGeom>
          <a:noFill/>
        </p:spPr>
        <p:txBody>
          <a:bodyPr wrap="square" rtlCol="0">
            <a:spAutoFit/>
          </a:bodyPr>
          <a:lstStyle/>
          <a:p>
            <a:pPr algn="r"/>
            <a:r>
              <a:rPr lang="en-CA" dirty="0">
                <a:solidFill>
                  <a:srgbClr val="039BE7"/>
                </a:solidFill>
              </a:rPr>
              <a:t>D. </a:t>
            </a:r>
            <a:r>
              <a:rPr lang="en-CA" dirty="0" err="1">
                <a:solidFill>
                  <a:srgbClr val="039BE7"/>
                </a:solidFill>
              </a:rPr>
              <a:t>Kaltchev</a:t>
            </a:r>
            <a:r>
              <a:rPr lang="en-CA" dirty="0">
                <a:solidFill>
                  <a:srgbClr val="039BE7"/>
                </a:solidFill>
              </a:rPr>
              <a:t>, R. </a:t>
            </a:r>
            <a:r>
              <a:rPr lang="en-CA" dirty="0" err="1">
                <a:solidFill>
                  <a:srgbClr val="039BE7"/>
                </a:solidFill>
              </a:rPr>
              <a:t>Baartman</a:t>
            </a:r>
            <a:endParaRPr lang="en-CA" dirty="0">
              <a:solidFill>
                <a:srgbClr val="039BE7"/>
              </a:solidFill>
            </a:endParaRPr>
          </a:p>
        </p:txBody>
      </p:sp>
      <p:grpSp>
        <p:nvGrpSpPr>
          <p:cNvPr id="37" name="Group 36">
            <a:extLst>
              <a:ext uri="{FF2B5EF4-FFF2-40B4-BE49-F238E27FC236}">
                <a16:creationId xmlns:a16="http://schemas.microsoft.com/office/drawing/2014/main" id="{18F5A125-F394-4B0D-84BF-75C44A078D25}"/>
              </a:ext>
            </a:extLst>
          </p:cNvPr>
          <p:cNvGrpSpPr/>
          <p:nvPr/>
        </p:nvGrpSpPr>
        <p:grpSpPr>
          <a:xfrm>
            <a:off x="0" y="6233678"/>
            <a:ext cx="1602862" cy="611622"/>
            <a:chOff x="2899741" y="3408765"/>
            <a:chExt cx="3401670" cy="1421594"/>
          </a:xfrm>
        </p:grpSpPr>
        <p:pic>
          <p:nvPicPr>
            <p:cNvPr id="38" name="Picture 37">
              <a:extLst>
                <a:ext uri="{FF2B5EF4-FFF2-40B4-BE49-F238E27FC236}">
                  <a16:creationId xmlns:a16="http://schemas.microsoft.com/office/drawing/2014/main" id="{2FB8AF52-1E94-434E-8846-80A98C9096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9741" y="3408765"/>
              <a:ext cx="3401670" cy="14215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2" descr="Bildergebnis für canadian flag">
              <a:extLst>
                <a:ext uri="{FF2B5EF4-FFF2-40B4-BE49-F238E27FC236}">
                  <a16:creationId xmlns:a16="http://schemas.microsoft.com/office/drawing/2014/main" id="{484FCA36-F2E4-4F8C-8BEE-97AF378D57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231" t="7128" r="28419" b="22799"/>
            <a:stretch/>
          </p:blipFill>
          <p:spPr bwMode="auto">
            <a:xfrm rot="19695849">
              <a:off x="2926840" y="3435876"/>
              <a:ext cx="622100" cy="512244"/>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41" descr="A picture containing drawing&#10;&#10;Description automatically generated">
              <a:extLst>
                <a:ext uri="{FF2B5EF4-FFF2-40B4-BE49-F238E27FC236}">
                  <a16:creationId xmlns:a16="http://schemas.microsoft.com/office/drawing/2014/main" id="{1999AB89-E360-4987-B002-E87D371EC462}"/>
                </a:ext>
              </a:extLst>
            </p:cNvPr>
            <p:cNvPicPr>
              <a:picLocks noChangeAspect="1"/>
            </p:cNvPicPr>
            <p:nvPr/>
          </p:nvPicPr>
          <p:blipFill>
            <a:blip r:embed="rId5"/>
            <a:stretch>
              <a:fillRect/>
            </a:stretch>
          </p:blipFill>
          <p:spPr>
            <a:xfrm>
              <a:off x="5743417" y="4302845"/>
              <a:ext cx="486874" cy="486874"/>
            </a:xfrm>
            <a:prstGeom prst="rect">
              <a:avLst/>
            </a:prstGeom>
          </p:spPr>
        </p:pic>
      </p:grpSp>
    </p:spTree>
    <p:extLst>
      <p:ext uri="{BB962C8B-B14F-4D97-AF65-F5344CB8AC3E}">
        <p14:creationId xmlns:p14="http://schemas.microsoft.com/office/powerpoint/2010/main" val="107697470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2A34-0551-4EED-9202-04F5F00D0803}"/>
              </a:ext>
            </a:extLst>
          </p:cNvPr>
          <p:cNvSpPr>
            <a:spLocks noGrp="1"/>
          </p:cNvSpPr>
          <p:nvPr>
            <p:ph type="title"/>
          </p:nvPr>
        </p:nvSpPr>
        <p:spPr>
          <a:xfrm>
            <a:off x="1466503" y="3090949"/>
            <a:ext cx="9258993" cy="676102"/>
          </a:xfrm>
        </p:spPr>
        <p:txBody>
          <a:bodyPr/>
          <a:lstStyle/>
          <a:p>
            <a:pPr algn="ctr"/>
            <a:r>
              <a:rPr lang="en-CA" b="1" dirty="0"/>
              <a:t>Introduction to TRIUMF</a:t>
            </a:r>
          </a:p>
        </p:txBody>
      </p:sp>
    </p:spTree>
    <p:extLst>
      <p:ext uri="{BB962C8B-B14F-4D97-AF65-F5344CB8AC3E}">
        <p14:creationId xmlns:p14="http://schemas.microsoft.com/office/powerpoint/2010/main" val="3778483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818" y="137001"/>
            <a:ext cx="8953827" cy="650329"/>
          </a:xfrm>
        </p:spPr>
        <p:txBody>
          <a:bodyPr>
            <a:normAutofit fontScale="90000"/>
          </a:bodyPr>
          <a:lstStyle/>
          <a:p>
            <a:r>
              <a:rPr lang="en-US" sz="2800" b="0" dirty="0"/>
              <a:t>TRIUMF and AWAKE experiment</a:t>
            </a:r>
            <a:br>
              <a:rPr lang="en-US" sz="2800" b="0" dirty="0"/>
            </a:br>
            <a:r>
              <a:rPr lang="en-US" sz="2800" b="0" dirty="0"/>
              <a:t>Ultra high gradients</a:t>
            </a:r>
          </a:p>
        </p:txBody>
      </p:sp>
      <p:pic>
        <p:nvPicPr>
          <p:cNvPr id="5" name="Picture 4" descr="Screen Clipping"/>
          <p:cNvPicPr>
            <a:picLocks noChangeAspect="1"/>
          </p:cNvPicPr>
          <p:nvPr/>
        </p:nvPicPr>
        <p:blipFill rotWithShape="1">
          <a:blip r:embed="rId2">
            <a:extLst>
              <a:ext uri="{28A0092B-C50C-407E-A947-70E740481C1C}">
                <a14:useLocalDpi xmlns:a14="http://schemas.microsoft.com/office/drawing/2010/main" val="0"/>
              </a:ext>
            </a:extLst>
          </a:blip>
          <a:srcRect l="1439" t="41729" r="11986" b="24276"/>
          <a:stretch/>
        </p:blipFill>
        <p:spPr>
          <a:xfrm>
            <a:off x="259399" y="4703927"/>
            <a:ext cx="8419381" cy="1841249"/>
          </a:xfrm>
          <a:prstGeom prst="rect">
            <a:avLst/>
          </a:prstGeom>
        </p:spPr>
      </p:pic>
      <p:sp>
        <p:nvSpPr>
          <p:cNvPr id="3" name="Rectangle 2">
            <a:extLst>
              <a:ext uri="{FF2B5EF4-FFF2-40B4-BE49-F238E27FC236}">
                <a16:creationId xmlns:a16="http://schemas.microsoft.com/office/drawing/2014/main" id="{1ECFE2CD-17A8-4010-8FEE-B09A8FA70F4F}"/>
              </a:ext>
            </a:extLst>
          </p:cNvPr>
          <p:cNvSpPr/>
          <p:nvPr/>
        </p:nvSpPr>
        <p:spPr>
          <a:xfrm>
            <a:off x="715368" y="1199051"/>
            <a:ext cx="6752169" cy="3093154"/>
          </a:xfrm>
          <a:prstGeom prst="rect">
            <a:avLst/>
          </a:prstGeom>
          <a:solidFill>
            <a:schemeClr val="bg1"/>
          </a:solidFill>
        </p:spPr>
        <p:txBody>
          <a:bodyPr wrap="square">
            <a:spAutoFit/>
          </a:bodyPr>
          <a:lstStyle/>
          <a:p>
            <a:pPr marL="285750" indent="-285750">
              <a:spcBef>
                <a:spcPts val="600"/>
              </a:spcBef>
              <a:buFont typeface="Arial" panose="020B0604020202020204" pitchFamily="34" charset="0"/>
              <a:buChar char="•"/>
            </a:pPr>
            <a:r>
              <a:rPr lang="en-US" sz="2000" dirty="0"/>
              <a:t>AWAKE is an R&amp;D experiment at CERN - Exploits acceleration of electrons by plasma waves driven by high energy protons from SPS</a:t>
            </a:r>
          </a:p>
          <a:p>
            <a:pPr marL="285750" indent="-285750">
              <a:spcBef>
                <a:spcPts val="600"/>
              </a:spcBef>
              <a:buFont typeface="Arial" panose="020B0604020202020204" pitchFamily="34" charset="0"/>
              <a:buChar char="•"/>
            </a:pPr>
            <a:r>
              <a:rPr lang="en-US" sz="2000" dirty="0"/>
              <a:t>TRIUMF scope (NSERC funded)</a:t>
            </a:r>
          </a:p>
          <a:p>
            <a:pPr marL="742950" lvl="1" indent="-285750">
              <a:spcBef>
                <a:spcPts val="600"/>
              </a:spcBef>
              <a:buFont typeface="Arial" panose="020B0604020202020204" pitchFamily="34" charset="0"/>
              <a:buChar char="•"/>
            </a:pPr>
            <a:r>
              <a:rPr lang="en-US" sz="2000" dirty="0"/>
              <a:t>Design and construction of diagnostics (strip-line beam position monitors, Faraday cup and associated electronics for electron and common beam lines</a:t>
            </a:r>
          </a:p>
          <a:p>
            <a:pPr marL="285750" indent="-285750">
              <a:spcBef>
                <a:spcPts val="600"/>
              </a:spcBef>
              <a:buFont typeface="Arial" panose="020B0604020202020204" pitchFamily="34" charset="0"/>
              <a:buChar char="•"/>
            </a:pPr>
            <a:r>
              <a:rPr lang="en-US" sz="2000" dirty="0"/>
              <a:t>Now preparing for AWAKE Run 2</a:t>
            </a:r>
          </a:p>
        </p:txBody>
      </p:sp>
      <p:pic>
        <p:nvPicPr>
          <p:cNvPr id="12290" name="Picture 2" descr="AWAKE collaboration meeting @ CERN (1-3 April 2019): WELCOME · Indico">
            <a:extLst>
              <a:ext uri="{FF2B5EF4-FFF2-40B4-BE49-F238E27FC236}">
                <a16:creationId xmlns:a16="http://schemas.microsoft.com/office/drawing/2014/main" id="{59401DD9-C815-466F-934D-FD5C0DE385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8936" y="50223"/>
            <a:ext cx="1204740" cy="61595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1287ADE-C54E-4510-9E9A-0139B8FD26D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10829" y="3045696"/>
            <a:ext cx="3085240" cy="1722399"/>
          </a:xfrm>
          <a:prstGeom prst="rect">
            <a:avLst/>
          </a:prstGeom>
        </p:spPr>
      </p:pic>
      <p:pic>
        <p:nvPicPr>
          <p:cNvPr id="8" name="Picture 7">
            <a:extLst>
              <a:ext uri="{FF2B5EF4-FFF2-40B4-BE49-F238E27FC236}">
                <a16:creationId xmlns:a16="http://schemas.microsoft.com/office/drawing/2014/main" id="{7BB43072-500C-4B11-ACA4-99E789DC4D9B}"/>
              </a:ext>
            </a:extLst>
          </p:cNvPr>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8810829" y="4821340"/>
            <a:ext cx="3085240" cy="1734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descr="Screen Clipping">
            <a:extLst>
              <a:ext uri="{FF2B5EF4-FFF2-40B4-BE49-F238E27FC236}">
                <a16:creationId xmlns:a16="http://schemas.microsoft.com/office/drawing/2014/main" id="{218D1275-7B13-4313-B350-7F511825D21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696402" y="438522"/>
            <a:ext cx="3199667" cy="2553929"/>
          </a:xfrm>
          <a:prstGeom prst="rect">
            <a:avLst/>
          </a:prstGeom>
        </p:spPr>
      </p:pic>
      <p:sp>
        <p:nvSpPr>
          <p:cNvPr id="11" name="TextBox 10">
            <a:extLst>
              <a:ext uri="{FF2B5EF4-FFF2-40B4-BE49-F238E27FC236}">
                <a16:creationId xmlns:a16="http://schemas.microsoft.com/office/drawing/2014/main" id="{39D68338-82E1-4548-A068-C87EC4DDAC4B}"/>
              </a:ext>
            </a:extLst>
          </p:cNvPr>
          <p:cNvSpPr txBox="1"/>
          <p:nvPr/>
        </p:nvSpPr>
        <p:spPr>
          <a:xfrm>
            <a:off x="7130739" y="106824"/>
            <a:ext cx="4910443" cy="369332"/>
          </a:xfrm>
          <a:prstGeom prst="rect">
            <a:avLst/>
          </a:prstGeom>
          <a:noFill/>
        </p:spPr>
        <p:txBody>
          <a:bodyPr wrap="square" rtlCol="0">
            <a:spAutoFit/>
          </a:bodyPr>
          <a:lstStyle/>
          <a:p>
            <a:pPr algn="r"/>
            <a:r>
              <a:rPr lang="en-CA" dirty="0">
                <a:solidFill>
                  <a:srgbClr val="039BE7"/>
                </a:solidFill>
              </a:rPr>
              <a:t>V. </a:t>
            </a:r>
            <a:r>
              <a:rPr lang="en-CA" dirty="0" err="1">
                <a:solidFill>
                  <a:srgbClr val="039BE7"/>
                </a:solidFill>
              </a:rPr>
              <a:t>Verzilov</a:t>
            </a:r>
            <a:endParaRPr lang="en-CA" dirty="0">
              <a:solidFill>
                <a:srgbClr val="039BE7"/>
              </a:solidFill>
            </a:endParaRPr>
          </a:p>
        </p:txBody>
      </p:sp>
    </p:spTree>
    <p:extLst>
      <p:ext uri="{BB962C8B-B14F-4D97-AF65-F5344CB8AC3E}">
        <p14:creationId xmlns:p14="http://schemas.microsoft.com/office/powerpoint/2010/main" val="1854371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BE5B3-D26E-D84E-BBE5-6AD93291A54B}"/>
              </a:ext>
            </a:extLst>
          </p:cNvPr>
          <p:cNvSpPr>
            <a:spLocks noGrp="1"/>
          </p:cNvSpPr>
          <p:nvPr>
            <p:ph type="title"/>
          </p:nvPr>
        </p:nvSpPr>
        <p:spPr>
          <a:xfrm>
            <a:off x="150203" y="185369"/>
            <a:ext cx="7213123" cy="676102"/>
          </a:xfrm>
          <a:solidFill>
            <a:schemeClr val="bg1"/>
          </a:solidFill>
        </p:spPr>
        <p:txBody>
          <a:bodyPr/>
          <a:lstStyle/>
          <a:p>
            <a:r>
              <a:rPr lang="en-US" sz="2800" b="0"/>
              <a:t>TRIUMF Remote Handling</a:t>
            </a:r>
          </a:p>
        </p:txBody>
      </p:sp>
      <p:sp>
        <p:nvSpPr>
          <p:cNvPr id="17" name="Content Placeholder 1">
            <a:extLst>
              <a:ext uri="{FF2B5EF4-FFF2-40B4-BE49-F238E27FC236}">
                <a16:creationId xmlns:a16="http://schemas.microsoft.com/office/drawing/2014/main" id="{11379B12-9FB1-DD4E-9E91-5A251A5233BE}"/>
              </a:ext>
            </a:extLst>
          </p:cNvPr>
          <p:cNvSpPr txBox="1">
            <a:spLocks/>
          </p:cNvSpPr>
          <p:nvPr/>
        </p:nvSpPr>
        <p:spPr>
          <a:xfrm>
            <a:off x="4042300" y="3341635"/>
            <a:ext cx="4246843" cy="438826"/>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panose="020B0604020202020204" pitchFamily="34" charset="0"/>
              <a:buNone/>
              <a:defRPr sz="1200" kern="1200">
                <a:solidFill>
                  <a:srgbClr val="002060"/>
                </a:solidFill>
                <a:latin typeface="+mj-lt"/>
                <a:ea typeface="+mn-ea"/>
                <a:cs typeface="Myriad Pro" pitchFamily="34" charset="0"/>
              </a:defRPr>
            </a:lvl1pPr>
            <a:lvl2pPr marL="6286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2pPr>
            <a:lvl3pPr marL="10858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3pPr>
            <a:lvl4pPr marL="15430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4pPr>
            <a:lvl5pPr marL="20002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600" b="1" i="0" u="none" strike="noStrike" kern="1200" cap="none" spc="0" normalizeH="0" baseline="0" noProof="0">
                <a:ln>
                  <a:noFill/>
                </a:ln>
                <a:solidFill>
                  <a:srgbClr val="E7E6E6">
                    <a:lumMod val="25000"/>
                  </a:srgbClr>
                </a:solidFill>
                <a:effectLst/>
                <a:uLnTx/>
                <a:uFillTx/>
                <a:latin typeface="Arial" panose="020B0604020202020204"/>
                <a:ea typeface="+mn-ea"/>
              </a:rPr>
              <a:t>TRIUMF RH specialists assisting in T2K target repair</a:t>
            </a:r>
          </a:p>
        </p:txBody>
      </p:sp>
      <p:sp>
        <p:nvSpPr>
          <p:cNvPr id="18" name="Content Placeholder 1">
            <a:extLst>
              <a:ext uri="{FF2B5EF4-FFF2-40B4-BE49-F238E27FC236}">
                <a16:creationId xmlns:a16="http://schemas.microsoft.com/office/drawing/2014/main" id="{76A6C35D-2746-1645-85FF-AC3F7F37995D}"/>
              </a:ext>
            </a:extLst>
          </p:cNvPr>
          <p:cNvSpPr txBox="1">
            <a:spLocks/>
          </p:cNvSpPr>
          <p:nvPr/>
        </p:nvSpPr>
        <p:spPr>
          <a:xfrm>
            <a:off x="162239" y="968444"/>
            <a:ext cx="7201087" cy="2705044"/>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panose="020B0604020202020204" pitchFamily="34" charset="0"/>
              <a:buNone/>
              <a:defRPr sz="1200" kern="1200">
                <a:solidFill>
                  <a:srgbClr val="002060"/>
                </a:solidFill>
                <a:latin typeface="+mj-lt"/>
                <a:ea typeface="+mn-ea"/>
                <a:cs typeface="Myriad Pro" pitchFamily="34" charset="0"/>
              </a:defRPr>
            </a:lvl1pPr>
            <a:lvl2pPr marL="6286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2pPr>
            <a:lvl3pPr marL="10858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3pPr>
            <a:lvl4pPr marL="15430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4pPr>
            <a:lvl5pPr marL="20002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2000" b="0" i="0" u="none" strike="noStrike" kern="1200" cap="none" spc="0" normalizeH="0" baseline="0" noProof="0" dirty="0">
                <a:ln>
                  <a:noFill/>
                </a:ln>
                <a:solidFill>
                  <a:schemeClr val="tx1"/>
                </a:solidFill>
                <a:effectLst/>
                <a:uLnTx/>
                <a:uFillTx/>
                <a:latin typeface="+mn-lt"/>
                <a:ea typeface="+mn-ea"/>
              </a:rPr>
              <a:t>TRIUMF is internationally recognized for its leading role in remote handling, hot cell design and operation.</a:t>
            </a:r>
          </a:p>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schemeClr val="tx1"/>
              </a:solidFill>
              <a:effectLst/>
              <a:uLnTx/>
              <a:uFillTx/>
              <a:latin typeface="+mn-lt"/>
              <a:ea typeface="+mn-ea"/>
            </a:endParaRPr>
          </a:p>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2000" dirty="0">
                <a:solidFill>
                  <a:schemeClr val="tx1"/>
                </a:solidFill>
                <a:latin typeface="+mn-lt"/>
              </a:rPr>
              <a:t>TRIUMF remote handling and target technologies as well as the know-how of HQP are valued by international collaborations (</a:t>
            </a:r>
            <a:r>
              <a:rPr lang="en-US" sz="2000" dirty="0">
                <a:solidFill>
                  <a:srgbClr val="FF0000"/>
                </a:solidFill>
                <a:latin typeface="+mn-lt"/>
              </a:rPr>
              <a:t>T2K, MYRRHA, RISP</a:t>
            </a:r>
            <a:r>
              <a:rPr lang="en-US" sz="2000" dirty="0">
                <a:solidFill>
                  <a:schemeClr val="tx1"/>
                </a:solidFill>
                <a:latin typeface="+mn-lt"/>
              </a:rPr>
              <a:t>)</a:t>
            </a:r>
          </a:p>
        </p:txBody>
      </p:sp>
      <p:pic>
        <p:nvPicPr>
          <p:cNvPr id="20" name="Picture 19">
            <a:extLst>
              <a:ext uri="{FF2B5EF4-FFF2-40B4-BE49-F238E27FC236}">
                <a16:creationId xmlns:a16="http://schemas.microsoft.com/office/drawing/2014/main" id="{D7CC7A0A-C570-684C-8499-997609620F7F}"/>
              </a:ext>
            </a:extLst>
          </p:cNvPr>
          <p:cNvPicPr>
            <a:picLocks noChangeAspect="1"/>
          </p:cNvPicPr>
          <p:nvPr/>
        </p:nvPicPr>
        <p:blipFill>
          <a:blip r:embed="rId2"/>
          <a:stretch>
            <a:fillRect/>
          </a:stretch>
        </p:blipFill>
        <p:spPr>
          <a:xfrm>
            <a:off x="8372256" y="1450657"/>
            <a:ext cx="3292933" cy="2442244"/>
          </a:xfrm>
          <a:prstGeom prst="rect">
            <a:avLst/>
          </a:prstGeom>
          <a:ln w="19050">
            <a:solidFill>
              <a:srgbClr val="00AAFF"/>
            </a:solidFill>
          </a:ln>
        </p:spPr>
      </p:pic>
      <p:sp>
        <p:nvSpPr>
          <p:cNvPr id="21" name="Content Placeholder 1">
            <a:extLst>
              <a:ext uri="{FF2B5EF4-FFF2-40B4-BE49-F238E27FC236}">
                <a16:creationId xmlns:a16="http://schemas.microsoft.com/office/drawing/2014/main" id="{794BF1EA-2287-8A44-A948-7A5CE342EDFD}"/>
              </a:ext>
            </a:extLst>
          </p:cNvPr>
          <p:cNvSpPr txBox="1">
            <a:spLocks/>
          </p:cNvSpPr>
          <p:nvPr/>
        </p:nvSpPr>
        <p:spPr>
          <a:xfrm>
            <a:off x="7901630" y="846317"/>
            <a:ext cx="3686469" cy="438826"/>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panose="020B0604020202020204" pitchFamily="34" charset="0"/>
              <a:buNone/>
              <a:defRPr sz="1200" kern="1200">
                <a:solidFill>
                  <a:srgbClr val="002060"/>
                </a:solidFill>
                <a:latin typeface="+mj-lt"/>
                <a:ea typeface="+mn-ea"/>
                <a:cs typeface="Myriad Pro" pitchFamily="34" charset="0"/>
              </a:defRPr>
            </a:lvl1pPr>
            <a:lvl2pPr marL="6286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2pPr>
            <a:lvl3pPr marL="10858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3pPr>
            <a:lvl4pPr marL="15430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4pPr>
            <a:lvl5pPr marL="20002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600" b="1" i="0" u="none" strike="noStrike" kern="1200" cap="none" spc="0" normalizeH="0" baseline="0" noProof="0">
                <a:ln>
                  <a:noFill/>
                </a:ln>
                <a:solidFill>
                  <a:srgbClr val="E7E6E6">
                    <a:lumMod val="25000"/>
                  </a:srgbClr>
                </a:solidFill>
                <a:effectLst/>
                <a:uLnTx/>
                <a:uFillTx/>
                <a:latin typeface="Arial" panose="020B0604020202020204"/>
                <a:ea typeface="+mn-ea"/>
              </a:rPr>
              <a:t>Examples of international </a:t>
            </a:r>
            <a:br>
              <a:rPr kumimoji="0" lang="en-US" sz="1600" b="1" i="0" u="none" strike="noStrike" kern="1200" cap="none" spc="0" normalizeH="0" baseline="0" noProof="0">
                <a:ln>
                  <a:noFill/>
                </a:ln>
                <a:solidFill>
                  <a:srgbClr val="E7E6E6">
                    <a:lumMod val="25000"/>
                  </a:srgbClr>
                </a:solidFill>
                <a:effectLst/>
                <a:uLnTx/>
                <a:uFillTx/>
                <a:latin typeface="Arial" panose="020B0604020202020204"/>
                <a:ea typeface="+mn-ea"/>
              </a:rPr>
            </a:br>
            <a:r>
              <a:rPr kumimoji="0" lang="en-US" sz="1600" b="1" i="0" u="none" strike="noStrike" kern="1200" cap="none" spc="0" normalizeH="0" baseline="0" noProof="0">
                <a:ln>
                  <a:noFill/>
                </a:ln>
                <a:solidFill>
                  <a:srgbClr val="E7E6E6">
                    <a:lumMod val="25000"/>
                  </a:srgbClr>
                </a:solidFill>
                <a:effectLst/>
                <a:uLnTx/>
                <a:uFillTx/>
                <a:latin typeface="Arial" panose="020B0604020202020204"/>
                <a:ea typeface="+mn-ea"/>
              </a:rPr>
              <a:t>designs based on TRIUMF RH:</a:t>
            </a:r>
          </a:p>
        </p:txBody>
      </p:sp>
      <p:pic>
        <p:nvPicPr>
          <p:cNvPr id="23" name="Picture 22">
            <a:extLst>
              <a:ext uri="{FF2B5EF4-FFF2-40B4-BE49-F238E27FC236}">
                <a16:creationId xmlns:a16="http://schemas.microsoft.com/office/drawing/2014/main" id="{5888D002-CDEB-2741-8860-F3FB14261AD5}"/>
              </a:ext>
            </a:extLst>
          </p:cNvPr>
          <p:cNvPicPr>
            <a:picLocks noChangeAspect="1"/>
          </p:cNvPicPr>
          <p:nvPr/>
        </p:nvPicPr>
        <p:blipFill>
          <a:blip r:embed="rId3"/>
          <a:stretch>
            <a:fillRect/>
          </a:stretch>
        </p:blipFill>
        <p:spPr>
          <a:xfrm>
            <a:off x="8372256" y="4044293"/>
            <a:ext cx="3459155" cy="2610462"/>
          </a:xfrm>
          <a:prstGeom prst="rect">
            <a:avLst/>
          </a:prstGeom>
          <a:ln w="19050">
            <a:solidFill>
              <a:srgbClr val="00AAFF"/>
            </a:solidFill>
          </a:ln>
        </p:spPr>
      </p:pic>
      <p:sp>
        <p:nvSpPr>
          <p:cNvPr id="25" name="Content Placeholder 1">
            <a:extLst>
              <a:ext uri="{FF2B5EF4-FFF2-40B4-BE49-F238E27FC236}">
                <a16:creationId xmlns:a16="http://schemas.microsoft.com/office/drawing/2014/main" id="{2AF4C5E3-EA96-C74A-930F-8A2803890CE2}"/>
              </a:ext>
            </a:extLst>
          </p:cNvPr>
          <p:cNvSpPr txBox="1">
            <a:spLocks/>
          </p:cNvSpPr>
          <p:nvPr/>
        </p:nvSpPr>
        <p:spPr>
          <a:xfrm>
            <a:off x="150203" y="3562624"/>
            <a:ext cx="4613203" cy="438826"/>
          </a:xfrm>
          <a:prstGeom prst="rect">
            <a:avLst/>
          </a:prstGeom>
        </p:spPr>
        <p:txBody>
          <a:bodyPr vert="horz" lIns="91440" tIns="45720" rIns="91440" bIns="45720" rtlCol="0">
            <a:noAutofit/>
          </a:bodyPr>
          <a:lstStyle>
            <a:lvl1pPr marL="0" indent="0" algn="l" defTabSz="457200" rtl="0" eaLnBrk="1" latinLnBrk="0" hangingPunct="1">
              <a:spcBef>
                <a:spcPct val="20000"/>
              </a:spcBef>
              <a:buFont typeface="Arial" panose="020B0604020202020204" pitchFamily="34" charset="0"/>
              <a:buNone/>
              <a:defRPr sz="1200" kern="1200">
                <a:solidFill>
                  <a:srgbClr val="002060"/>
                </a:solidFill>
                <a:latin typeface="+mj-lt"/>
                <a:ea typeface="+mn-ea"/>
                <a:cs typeface="Myriad Pro" pitchFamily="34" charset="0"/>
              </a:defRPr>
            </a:lvl1pPr>
            <a:lvl2pPr marL="6286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2pPr>
            <a:lvl3pPr marL="10858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3pPr>
            <a:lvl4pPr marL="15430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4pPr>
            <a:lvl5pPr marL="2000250" indent="-171450" algn="l" defTabSz="457200" rtl="0" eaLnBrk="1" latinLnBrk="0" hangingPunct="1">
              <a:spcBef>
                <a:spcPct val="20000"/>
              </a:spcBef>
              <a:buFont typeface="Arial" panose="020B0604020202020204" pitchFamily="34" charset="0"/>
              <a:buChar char="•"/>
              <a:defRPr sz="1200" kern="1200">
                <a:solidFill>
                  <a:srgbClr val="002060"/>
                </a:solidFill>
                <a:latin typeface="+mj-lt"/>
                <a:ea typeface="+mn-ea"/>
                <a:cs typeface="Myriad Pro"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panose="020B0604020202020204" pitchFamily="34" charset="0"/>
              <a:buNone/>
              <a:tabLst/>
              <a:defRPr/>
            </a:pPr>
            <a:r>
              <a:rPr kumimoji="0" lang="en-US" sz="1600" b="1" i="0" u="none" strike="noStrike" kern="1200" cap="none" spc="0" normalizeH="0" baseline="0" noProof="0">
                <a:ln>
                  <a:noFill/>
                </a:ln>
                <a:solidFill>
                  <a:srgbClr val="E7E6E6">
                    <a:lumMod val="25000"/>
                  </a:srgbClr>
                </a:solidFill>
                <a:effectLst/>
                <a:uLnTx/>
                <a:uFillTx/>
                <a:latin typeface="Arial" panose="020B0604020202020204"/>
                <a:ea typeface="+mn-ea"/>
              </a:rPr>
              <a:t>RH robotics development</a:t>
            </a:r>
            <a:endParaRPr kumimoji="0" lang="en-US" sz="1600" b="1" i="0" u="none" strike="noStrike" kern="1200" cap="none" spc="0" normalizeH="0" baseline="0" noProof="0">
              <a:ln>
                <a:noFill/>
              </a:ln>
              <a:solidFill>
                <a:srgbClr val="FF0000"/>
              </a:solidFill>
              <a:effectLst/>
              <a:uLnTx/>
              <a:uFillTx/>
              <a:latin typeface="Arial" panose="020B0604020202020204"/>
              <a:ea typeface="+mn-ea"/>
            </a:endParaRPr>
          </a:p>
        </p:txBody>
      </p:sp>
      <p:pic>
        <p:nvPicPr>
          <p:cNvPr id="9" name="Picture 8">
            <a:extLst>
              <a:ext uri="{FF2B5EF4-FFF2-40B4-BE49-F238E27FC236}">
                <a16:creationId xmlns:a16="http://schemas.microsoft.com/office/drawing/2014/main" id="{3AF7D560-EDEC-964A-8831-CA862285D72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134244" y="4044294"/>
            <a:ext cx="4021046" cy="2605644"/>
          </a:xfrm>
          <a:prstGeom prst="rect">
            <a:avLst/>
          </a:prstGeom>
          <a:ln w="19050">
            <a:solidFill>
              <a:srgbClr val="00AAFF"/>
            </a:solidFill>
          </a:ln>
        </p:spPr>
      </p:pic>
      <p:pic>
        <p:nvPicPr>
          <p:cNvPr id="16" name="Picture 15">
            <a:extLst>
              <a:ext uri="{FF2B5EF4-FFF2-40B4-BE49-F238E27FC236}">
                <a16:creationId xmlns:a16="http://schemas.microsoft.com/office/drawing/2014/main" id="{0E3C6D16-88DF-EA4A-9283-36C7618CD704}"/>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62239" y="4033834"/>
            <a:ext cx="3821416" cy="2620921"/>
          </a:xfrm>
          <a:prstGeom prst="rect">
            <a:avLst/>
          </a:prstGeom>
          <a:ln w="19050">
            <a:solidFill>
              <a:srgbClr val="00AAFF"/>
            </a:solidFill>
          </a:ln>
        </p:spPr>
      </p:pic>
      <p:sp>
        <p:nvSpPr>
          <p:cNvPr id="3" name="TextBox 2">
            <a:extLst>
              <a:ext uri="{FF2B5EF4-FFF2-40B4-BE49-F238E27FC236}">
                <a16:creationId xmlns:a16="http://schemas.microsoft.com/office/drawing/2014/main" id="{6A65CDB5-73E3-4C6E-9008-139EB53B62FD}"/>
              </a:ext>
            </a:extLst>
          </p:cNvPr>
          <p:cNvSpPr txBox="1"/>
          <p:nvPr/>
        </p:nvSpPr>
        <p:spPr>
          <a:xfrm>
            <a:off x="8392998" y="45884"/>
            <a:ext cx="3459155" cy="369332"/>
          </a:xfrm>
          <a:prstGeom prst="rect">
            <a:avLst/>
          </a:prstGeom>
          <a:noFill/>
        </p:spPr>
        <p:txBody>
          <a:bodyPr wrap="square" rtlCol="0">
            <a:spAutoFit/>
          </a:bodyPr>
          <a:lstStyle/>
          <a:p>
            <a:pPr algn="r"/>
            <a:r>
              <a:rPr lang="en-CA" dirty="0">
                <a:solidFill>
                  <a:srgbClr val="039BE7"/>
                </a:solidFill>
              </a:rPr>
              <a:t>A. </a:t>
            </a:r>
            <a:r>
              <a:rPr lang="en-CA" dirty="0" err="1">
                <a:solidFill>
                  <a:srgbClr val="039BE7"/>
                </a:solidFill>
              </a:rPr>
              <a:t>Gottberg</a:t>
            </a:r>
            <a:endParaRPr lang="en-CA" dirty="0">
              <a:solidFill>
                <a:srgbClr val="039BE7"/>
              </a:solidFill>
            </a:endParaRPr>
          </a:p>
        </p:txBody>
      </p:sp>
    </p:spTree>
    <p:extLst>
      <p:ext uri="{BB962C8B-B14F-4D97-AF65-F5344CB8AC3E}">
        <p14:creationId xmlns:p14="http://schemas.microsoft.com/office/powerpoint/2010/main" val="31639991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0F6845F-150D-41DD-ADDE-93B3138AB9A4}"/>
              </a:ext>
            </a:extLst>
          </p:cNvPr>
          <p:cNvSpPr/>
          <p:nvPr/>
        </p:nvSpPr>
        <p:spPr>
          <a:xfrm>
            <a:off x="0" y="0"/>
            <a:ext cx="4923027"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US" sz="2800" b="1" dirty="0">
                <a:solidFill>
                  <a:schemeClr val="bg1"/>
                </a:solidFill>
              </a:rPr>
              <a:t>Ion Source Development</a:t>
            </a:r>
          </a:p>
          <a:p>
            <a:pPr>
              <a:spcBef>
                <a:spcPts val="600"/>
              </a:spcBef>
              <a:buClr>
                <a:srgbClr val="00B0F0"/>
              </a:buClr>
            </a:pPr>
            <a:endParaRPr lang="en-US" sz="2000" dirty="0">
              <a:solidFill>
                <a:srgbClr val="039BE7"/>
              </a:solidFill>
              <a:latin typeface="HelveticaNeueLT Pro 55 Roman" panose="020B0604020202020204" pitchFamily="34" charset="0"/>
            </a:endParaRPr>
          </a:p>
          <a:p>
            <a:pPr marL="468000" indent="-342900">
              <a:spcBef>
                <a:spcPts val="600"/>
              </a:spcBef>
              <a:buClr>
                <a:schemeClr val="bg1"/>
              </a:buClr>
              <a:buFont typeface="Arial" panose="020B0604020202020204" pitchFamily="34" charset="0"/>
              <a:buChar char="•"/>
            </a:pPr>
            <a:r>
              <a:rPr lang="en-US" sz="2400" dirty="0">
                <a:solidFill>
                  <a:schemeClr val="bg1"/>
                </a:solidFill>
              </a:rPr>
              <a:t>Internal TRIUMF development on high intensity hadron sources</a:t>
            </a:r>
          </a:p>
          <a:p>
            <a:pPr marL="468000" indent="-342900">
              <a:spcBef>
                <a:spcPts val="600"/>
              </a:spcBef>
              <a:buClr>
                <a:schemeClr val="bg1"/>
              </a:buClr>
              <a:buFont typeface="Arial" panose="020B0604020202020204" pitchFamily="34" charset="0"/>
              <a:buChar char="•"/>
            </a:pPr>
            <a:r>
              <a:rPr lang="en-US" sz="2400" dirty="0">
                <a:solidFill>
                  <a:schemeClr val="bg1"/>
                </a:solidFill>
              </a:rPr>
              <a:t>Collaboration with </a:t>
            </a:r>
            <a:r>
              <a:rPr lang="en-US" sz="2400" dirty="0" err="1">
                <a:solidFill>
                  <a:schemeClr val="bg1"/>
                </a:solidFill>
              </a:rPr>
              <a:t>Ganil</a:t>
            </a:r>
            <a:r>
              <a:rPr lang="en-US" sz="2400" dirty="0">
                <a:solidFill>
                  <a:schemeClr val="bg1"/>
                </a:solidFill>
              </a:rPr>
              <a:t> on ECR sources</a:t>
            </a:r>
          </a:p>
          <a:p>
            <a:pPr marL="468000" indent="-342900">
              <a:spcBef>
                <a:spcPts val="600"/>
              </a:spcBef>
              <a:buClr>
                <a:schemeClr val="bg1"/>
              </a:buClr>
              <a:buFont typeface="Arial" panose="020B0604020202020204" pitchFamily="34" charset="0"/>
              <a:buChar char="•"/>
            </a:pPr>
            <a:r>
              <a:rPr lang="en-US" sz="2400" dirty="0">
                <a:solidFill>
                  <a:schemeClr val="bg1"/>
                </a:solidFill>
              </a:rPr>
              <a:t>Charge breeding efficiency </a:t>
            </a:r>
          </a:p>
          <a:p>
            <a:pPr marL="800100" lvl="1" indent="-342900">
              <a:spcBef>
                <a:spcPts val="600"/>
              </a:spcBef>
              <a:buClr>
                <a:schemeClr val="bg1"/>
              </a:buClr>
              <a:buFont typeface="Arial" panose="020B0604020202020204" pitchFamily="34" charset="0"/>
              <a:buChar char="•"/>
            </a:pPr>
            <a:r>
              <a:rPr lang="en-US" sz="2000" dirty="0">
                <a:solidFill>
                  <a:schemeClr val="bg1"/>
                </a:solidFill>
              </a:rPr>
              <a:t>two-frequency heating technique that provides two resonance zones</a:t>
            </a:r>
          </a:p>
          <a:p>
            <a:pPr marL="468000" indent="-342900">
              <a:spcBef>
                <a:spcPts val="600"/>
              </a:spcBef>
              <a:buClr>
                <a:schemeClr val="bg1"/>
              </a:buClr>
              <a:buFont typeface="Arial" panose="020B0604020202020204" pitchFamily="34" charset="0"/>
              <a:buChar char="•"/>
            </a:pPr>
            <a:r>
              <a:rPr lang="en-CA" sz="2400" dirty="0">
                <a:solidFill>
                  <a:schemeClr val="bg1"/>
                </a:solidFill>
              </a:rPr>
              <a:t>Beam extraction</a:t>
            </a:r>
          </a:p>
          <a:p>
            <a:pPr marL="629920" lvl="1" indent="-285750">
              <a:spcBef>
                <a:spcPts val="600"/>
              </a:spcBef>
              <a:buClr>
                <a:schemeClr val="bg1"/>
              </a:buClr>
              <a:buFont typeface="Arial" panose="020B0604020202020204" pitchFamily="34" charset="0"/>
              <a:buChar char="•"/>
            </a:pPr>
            <a:r>
              <a:rPr lang="en-CA" sz="2000" dirty="0">
                <a:solidFill>
                  <a:schemeClr val="bg1"/>
                </a:solidFill>
              </a:rPr>
              <a:t>Simulations with the code IGUN©</a:t>
            </a:r>
          </a:p>
          <a:p>
            <a:pPr marL="629920" lvl="1" indent="-285750">
              <a:spcBef>
                <a:spcPts val="600"/>
              </a:spcBef>
              <a:buClr>
                <a:schemeClr val="bg1"/>
              </a:buClr>
              <a:buFont typeface="Arial" panose="020B0604020202020204" pitchFamily="34" charset="0"/>
              <a:buChar char="•"/>
            </a:pPr>
            <a:r>
              <a:rPr lang="en-CA" sz="2000" dirty="0">
                <a:solidFill>
                  <a:schemeClr val="bg1"/>
                </a:solidFill>
                <a:cs typeface="Arial"/>
              </a:rPr>
              <a:t>Benchmarking with beam emittance measurements </a:t>
            </a:r>
          </a:p>
        </p:txBody>
      </p:sp>
      <p:pic>
        <p:nvPicPr>
          <p:cNvPr id="5" name="Picture 4">
            <a:extLst>
              <a:ext uri="{FF2B5EF4-FFF2-40B4-BE49-F238E27FC236}">
                <a16:creationId xmlns:a16="http://schemas.microsoft.com/office/drawing/2014/main" id="{A6BBEF87-2A9B-40E9-B566-111FF4AEAE58}"/>
              </a:ext>
            </a:extLst>
          </p:cNvPr>
          <p:cNvPicPr>
            <a:picLocks noChangeAspect="1"/>
          </p:cNvPicPr>
          <p:nvPr/>
        </p:nvPicPr>
        <p:blipFill>
          <a:blip r:embed="rId2"/>
          <a:stretch>
            <a:fillRect/>
          </a:stretch>
        </p:blipFill>
        <p:spPr>
          <a:xfrm>
            <a:off x="5064329" y="828507"/>
            <a:ext cx="7127671" cy="2757089"/>
          </a:xfrm>
          <a:prstGeom prst="rect">
            <a:avLst/>
          </a:prstGeom>
        </p:spPr>
      </p:pic>
      <p:pic>
        <p:nvPicPr>
          <p:cNvPr id="6" name="Picture 5">
            <a:extLst>
              <a:ext uri="{FF2B5EF4-FFF2-40B4-BE49-F238E27FC236}">
                <a16:creationId xmlns:a16="http://schemas.microsoft.com/office/drawing/2014/main" id="{D9966FF9-07DE-487F-A1B0-A15AE2516CF7}"/>
              </a:ext>
            </a:extLst>
          </p:cNvPr>
          <p:cNvPicPr>
            <a:picLocks noChangeAspect="1"/>
          </p:cNvPicPr>
          <p:nvPr/>
        </p:nvPicPr>
        <p:blipFill>
          <a:blip r:embed="rId3"/>
          <a:stretch>
            <a:fillRect/>
          </a:stretch>
        </p:blipFill>
        <p:spPr>
          <a:xfrm>
            <a:off x="5056027" y="3695812"/>
            <a:ext cx="6831957" cy="2988564"/>
          </a:xfrm>
          <a:prstGeom prst="rect">
            <a:avLst/>
          </a:prstGeom>
        </p:spPr>
      </p:pic>
      <p:sp>
        <p:nvSpPr>
          <p:cNvPr id="7" name="TextBox 6">
            <a:extLst>
              <a:ext uri="{FF2B5EF4-FFF2-40B4-BE49-F238E27FC236}">
                <a16:creationId xmlns:a16="http://schemas.microsoft.com/office/drawing/2014/main" id="{AB170DB5-1399-4032-9515-9CE3573A4BAE}"/>
              </a:ext>
            </a:extLst>
          </p:cNvPr>
          <p:cNvSpPr txBox="1"/>
          <p:nvPr/>
        </p:nvSpPr>
        <p:spPr>
          <a:xfrm>
            <a:off x="7281558" y="59578"/>
            <a:ext cx="4910443" cy="369332"/>
          </a:xfrm>
          <a:prstGeom prst="rect">
            <a:avLst/>
          </a:prstGeom>
          <a:noFill/>
        </p:spPr>
        <p:txBody>
          <a:bodyPr wrap="square" rtlCol="0">
            <a:spAutoFit/>
          </a:bodyPr>
          <a:lstStyle/>
          <a:p>
            <a:pPr algn="r"/>
            <a:r>
              <a:rPr lang="en-CA" dirty="0">
                <a:solidFill>
                  <a:srgbClr val="039BE7"/>
                </a:solidFill>
              </a:rPr>
              <a:t>F. Ames, O. Kester </a:t>
            </a:r>
          </a:p>
        </p:txBody>
      </p:sp>
    </p:spTree>
    <p:extLst>
      <p:ext uri="{BB962C8B-B14F-4D97-AF65-F5344CB8AC3E}">
        <p14:creationId xmlns:p14="http://schemas.microsoft.com/office/powerpoint/2010/main" val="36915881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BEE6F2C-62B1-4E30-8025-82E3C9EFE283}"/>
              </a:ext>
            </a:extLst>
          </p:cNvPr>
          <p:cNvSpPr/>
          <p:nvPr/>
        </p:nvSpPr>
        <p:spPr>
          <a:xfrm>
            <a:off x="104274" y="0"/>
            <a:ext cx="2489297" cy="6982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7" name="Picture 6" descr="A close up of a device&#10;&#10;Description automatically generated">
            <a:extLst>
              <a:ext uri="{FF2B5EF4-FFF2-40B4-BE49-F238E27FC236}">
                <a16:creationId xmlns:a16="http://schemas.microsoft.com/office/drawing/2014/main" id="{A07432FD-69C4-4EA5-9301-82314FEC568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98080" y="1"/>
            <a:ext cx="4114845" cy="3429038"/>
          </a:xfrm>
          <a:prstGeom prst="rect">
            <a:avLst/>
          </a:prstGeom>
        </p:spPr>
      </p:pic>
      <p:pic>
        <p:nvPicPr>
          <p:cNvPr id="8" name="Picture 7" descr="A picture containing indoor, table, plate&#10;&#10;Description automatically generated">
            <a:extLst>
              <a:ext uri="{FF2B5EF4-FFF2-40B4-BE49-F238E27FC236}">
                <a16:creationId xmlns:a16="http://schemas.microsoft.com/office/drawing/2014/main" id="{3DBD4CEB-4A29-4DBD-A7BA-95DEEEC3B3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82162" y="3586353"/>
            <a:ext cx="3564572" cy="3182653"/>
          </a:xfrm>
          <a:prstGeom prst="rect">
            <a:avLst/>
          </a:prstGeom>
        </p:spPr>
      </p:pic>
      <p:sp>
        <p:nvSpPr>
          <p:cNvPr id="9" name="TextBox 8">
            <a:extLst>
              <a:ext uri="{FF2B5EF4-FFF2-40B4-BE49-F238E27FC236}">
                <a16:creationId xmlns:a16="http://schemas.microsoft.com/office/drawing/2014/main" id="{78D81B57-52D5-4588-9DED-07D5E8A9605A}"/>
              </a:ext>
            </a:extLst>
          </p:cNvPr>
          <p:cNvSpPr txBox="1"/>
          <p:nvPr/>
        </p:nvSpPr>
        <p:spPr>
          <a:xfrm>
            <a:off x="9440779" y="88994"/>
            <a:ext cx="2646947" cy="369332"/>
          </a:xfrm>
          <a:prstGeom prst="rect">
            <a:avLst/>
          </a:prstGeom>
          <a:noFill/>
        </p:spPr>
        <p:txBody>
          <a:bodyPr wrap="square" rtlCol="0">
            <a:spAutoFit/>
          </a:bodyPr>
          <a:lstStyle/>
          <a:p>
            <a:pPr algn="r"/>
            <a:r>
              <a:rPr lang="en-CA" dirty="0">
                <a:solidFill>
                  <a:srgbClr val="039BE7"/>
                </a:solidFill>
              </a:rPr>
              <a:t>Z. Yao </a:t>
            </a:r>
          </a:p>
        </p:txBody>
      </p:sp>
      <p:sp>
        <p:nvSpPr>
          <p:cNvPr id="10" name="Rectangle 9">
            <a:extLst>
              <a:ext uri="{FF2B5EF4-FFF2-40B4-BE49-F238E27FC236}">
                <a16:creationId xmlns:a16="http://schemas.microsoft.com/office/drawing/2014/main" id="{E9EC36FF-CF66-453F-81E0-2CEDD56CC8BE}"/>
              </a:ext>
            </a:extLst>
          </p:cNvPr>
          <p:cNvSpPr/>
          <p:nvPr/>
        </p:nvSpPr>
        <p:spPr>
          <a:xfrm>
            <a:off x="0" y="0"/>
            <a:ext cx="7148945"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CA" altLang="en-US" sz="2800" dirty="0">
                <a:solidFill>
                  <a:schemeClr val="bg1"/>
                </a:solidFill>
                <a:cs typeface="Myriad Pro SemiExt"/>
              </a:rPr>
              <a:t>SRF Technology Development for RISP</a:t>
            </a:r>
          </a:p>
          <a:p>
            <a:pPr>
              <a:spcBef>
                <a:spcPts val="600"/>
              </a:spcBef>
              <a:buClr>
                <a:srgbClr val="00B0F0"/>
              </a:buClr>
            </a:pPr>
            <a:endParaRPr lang="en-CA" sz="2400" dirty="0">
              <a:solidFill>
                <a:schemeClr val="bg1"/>
              </a:solidFill>
              <a:latin typeface="HelveticaNeueLT Pro 55 Roman" panose="020B0604020202020204" pitchFamily="34" charset="0"/>
            </a:endParaRPr>
          </a:p>
          <a:p>
            <a:pPr marL="468000" indent="-342900">
              <a:lnSpc>
                <a:spcPct val="100000"/>
              </a:lnSpc>
              <a:spcBef>
                <a:spcPts val="600"/>
              </a:spcBef>
              <a:buClr>
                <a:schemeClr val="bg1"/>
              </a:buClr>
              <a:buFont typeface="Arial" panose="020B0604020202020204" pitchFamily="34" charset="0"/>
              <a:buChar char="•"/>
              <a:defRPr/>
            </a:pPr>
            <a:r>
              <a:rPr lang="en-CA" sz="2400" dirty="0">
                <a:solidFill>
                  <a:schemeClr val="bg1"/>
                </a:solidFill>
                <a:cs typeface="Arial" charset="0"/>
              </a:rPr>
              <a:t>TRIUMF has developed and successfully tested a new variant (balloon geometry) of a single spoke resonator for Hadron acceleration </a:t>
            </a:r>
          </a:p>
          <a:p>
            <a:pPr marL="468000" indent="-342900">
              <a:lnSpc>
                <a:spcPct val="100000"/>
              </a:lnSpc>
              <a:spcBef>
                <a:spcPts val="600"/>
              </a:spcBef>
              <a:buClr>
                <a:schemeClr val="bg1"/>
              </a:buClr>
              <a:buFont typeface="Arial" panose="020B0604020202020204" pitchFamily="34" charset="0"/>
              <a:buChar char="•"/>
              <a:defRPr/>
            </a:pPr>
            <a:r>
              <a:rPr lang="en-CA" sz="2400" dirty="0">
                <a:solidFill>
                  <a:schemeClr val="bg1"/>
                </a:solidFill>
                <a:cs typeface="Arial" charset="0"/>
              </a:rPr>
              <a:t>Virtually eliminates the high level </a:t>
            </a:r>
            <a:r>
              <a:rPr lang="en-CA" sz="2400" dirty="0" err="1">
                <a:solidFill>
                  <a:schemeClr val="bg1"/>
                </a:solidFill>
                <a:cs typeface="Arial" charset="0"/>
              </a:rPr>
              <a:t>multipacting</a:t>
            </a:r>
            <a:r>
              <a:rPr lang="en-CA" sz="2400" dirty="0">
                <a:solidFill>
                  <a:schemeClr val="bg1"/>
                </a:solidFill>
                <a:cs typeface="Arial" charset="0"/>
              </a:rPr>
              <a:t> that plagues standard geometries</a:t>
            </a:r>
          </a:p>
          <a:p>
            <a:pPr marL="468000" indent="-342900">
              <a:lnSpc>
                <a:spcPct val="100000"/>
              </a:lnSpc>
              <a:spcBef>
                <a:spcPts val="600"/>
              </a:spcBef>
              <a:buClr>
                <a:schemeClr val="bg1"/>
              </a:buClr>
              <a:buFont typeface="Arial" panose="020B0604020202020204" pitchFamily="34" charset="0"/>
              <a:buChar char="•"/>
              <a:defRPr/>
            </a:pPr>
            <a:r>
              <a:rPr lang="en-CA" sz="2400" dirty="0">
                <a:solidFill>
                  <a:schemeClr val="bg1"/>
                </a:solidFill>
                <a:cs typeface="Arial" charset="0"/>
              </a:rPr>
              <a:t>The cavity design and prototyping was sponsored by RISP (Korea) and is being used in their heavy ion driver </a:t>
            </a:r>
            <a:r>
              <a:rPr lang="en-CA" sz="2400" dirty="0" err="1">
                <a:solidFill>
                  <a:schemeClr val="bg1"/>
                </a:solidFill>
                <a:cs typeface="Arial" charset="0"/>
              </a:rPr>
              <a:t>linac</a:t>
            </a:r>
            <a:endParaRPr lang="en-CA" sz="2400" dirty="0">
              <a:solidFill>
                <a:schemeClr val="bg1"/>
              </a:solidFill>
              <a:cs typeface="Arial" charset="0"/>
            </a:endParaRPr>
          </a:p>
          <a:p>
            <a:pPr marL="468000" indent="-342900">
              <a:lnSpc>
                <a:spcPct val="100000"/>
              </a:lnSpc>
              <a:spcBef>
                <a:spcPts val="600"/>
              </a:spcBef>
              <a:buClr>
                <a:schemeClr val="bg1"/>
              </a:buClr>
              <a:buFont typeface="Arial" panose="020B0604020202020204" pitchFamily="34" charset="0"/>
              <a:buChar char="•"/>
              <a:defRPr/>
            </a:pPr>
            <a:r>
              <a:rPr lang="en-CA" sz="2400" dirty="0">
                <a:solidFill>
                  <a:schemeClr val="bg1"/>
                </a:solidFill>
                <a:cs typeface="Arial" charset="0"/>
              </a:rPr>
              <a:t>TRIUMF also designed and delivered a prototype tuner and a power coupler design</a:t>
            </a:r>
          </a:p>
          <a:p>
            <a:pPr>
              <a:spcBef>
                <a:spcPts val="600"/>
              </a:spcBef>
              <a:buClr>
                <a:srgbClr val="00B0F0"/>
              </a:buClr>
            </a:pPr>
            <a:endParaRPr lang="en-US" sz="2400" dirty="0">
              <a:solidFill>
                <a:schemeClr val="bg1"/>
              </a:solidFill>
              <a:latin typeface="HelveticaNeueLT Pro 55 Roman" panose="020B0604020202020204" pitchFamily="34" charset="0"/>
            </a:endParaRPr>
          </a:p>
        </p:txBody>
      </p:sp>
    </p:spTree>
    <p:extLst>
      <p:ext uri="{BB962C8B-B14F-4D97-AF65-F5344CB8AC3E}">
        <p14:creationId xmlns:p14="http://schemas.microsoft.com/office/powerpoint/2010/main" val="1218423600"/>
      </p:ext>
    </p:extLst>
  </p:cSld>
  <p:clrMapOvr>
    <a:masterClrMapping/>
  </p:clrMapOvr>
  <mc:AlternateContent xmlns:mc="http://schemas.openxmlformats.org/markup-compatibility/2006" xmlns:p14="http://schemas.microsoft.com/office/powerpoint/2010/main">
    <mc:Choice Requires="p14">
      <p:transition spd="slow" p14:dur="275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DAD50-4AB6-409E-8B56-E29658966380}"/>
              </a:ext>
            </a:extLst>
          </p:cNvPr>
          <p:cNvPicPr>
            <a:picLocks noChangeAspect="1"/>
          </p:cNvPicPr>
          <p:nvPr/>
        </p:nvPicPr>
        <p:blipFill rotWithShape="1">
          <a:blip r:embed="rId2"/>
          <a:srcRect l="36177" t="2998" r="9831" b="7963"/>
          <a:stretch/>
        </p:blipFill>
        <p:spPr>
          <a:xfrm>
            <a:off x="9339668" y="431999"/>
            <a:ext cx="2849168" cy="3040327"/>
          </a:xfrm>
          <a:prstGeom prst="rect">
            <a:avLst/>
          </a:prstGeom>
        </p:spPr>
      </p:pic>
      <p:pic>
        <p:nvPicPr>
          <p:cNvPr id="5" name="Picture 4" descr="A picture containing thing, LEGO, toy&#10;&#10;Description generated with very high confidence">
            <a:extLst>
              <a:ext uri="{FF2B5EF4-FFF2-40B4-BE49-F238E27FC236}">
                <a16:creationId xmlns:a16="http://schemas.microsoft.com/office/drawing/2014/main" id="{BC216D7C-5F10-450E-BD76-BAA7E6CF871D}"/>
              </a:ext>
            </a:extLst>
          </p:cNvPr>
          <p:cNvPicPr>
            <a:picLocks noChangeAspect="1"/>
          </p:cNvPicPr>
          <p:nvPr/>
        </p:nvPicPr>
        <p:blipFill rotWithShape="1">
          <a:blip r:embed="rId3"/>
          <a:srcRect t="7648" b="26207"/>
          <a:stretch/>
        </p:blipFill>
        <p:spPr>
          <a:xfrm>
            <a:off x="5147672" y="3567627"/>
            <a:ext cx="6594951" cy="2823398"/>
          </a:xfrm>
          <a:prstGeom prst="rect">
            <a:avLst/>
          </a:prstGeom>
        </p:spPr>
      </p:pic>
      <p:pic>
        <p:nvPicPr>
          <p:cNvPr id="6" name="Picture 5">
            <a:extLst>
              <a:ext uri="{FF2B5EF4-FFF2-40B4-BE49-F238E27FC236}">
                <a16:creationId xmlns:a16="http://schemas.microsoft.com/office/drawing/2014/main" id="{327194BA-57BE-4F5A-8833-62E747E20A3E}"/>
              </a:ext>
            </a:extLst>
          </p:cNvPr>
          <p:cNvPicPr>
            <a:picLocks noChangeAspect="1"/>
          </p:cNvPicPr>
          <p:nvPr/>
        </p:nvPicPr>
        <p:blipFill>
          <a:blip r:embed="rId4"/>
          <a:stretch>
            <a:fillRect/>
          </a:stretch>
        </p:blipFill>
        <p:spPr>
          <a:xfrm>
            <a:off x="4911196" y="553627"/>
            <a:ext cx="4690832" cy="2823398"/>
          </a:xfrm>
          <a:prstGeom prst="rect">
            <a:avLst/>
          </a:prstGeom>
        </p:spPr>
      </p:pic>
      <p:sp>
        <p:nvSpPr>
          <p:cNvPr id="8" name="TextBox 7">
            <a:extLst>
              <a:ext uri="{FF2B5EF4-FFF2-40B4-BE49-F238E27FC236}">
                <a16:creationId xmlns:a16="http://schemas.microsoft.com/office/drawing/2014/main" id="{5F8A0F44-3158-4B65-9EAE-30390E757C46}"/>
              </a:ext>
            </a:extLst>
          </p:cNvPr>
          <p:cNvSpPr txBox="1"/>
          <p:nvPr/>
        </p:nvSpPr>
        <p:spPr>
          <a:xfrm>
            <a:off x="9440779" y="88994"/>
            <a:ext cx="2646947" cy="369332"/>
          </a:xfrm>
          <a:prstGeom prst="rect">
            <a:avLst/>
          </a:prstGeom>
          <a:noFill/>
        </p:spPr>
        <p:txBody>
          <a:bodyPr wrap="square" rtlCol="0">
            <a:spAutoFit/>
          </a:bodyPr>
          <a:lstStyle/>
          <a:p>
            <a:pPr algn="r"/>
            <a:r>
              <a:rPr lang="en-CA" dirty="0">
                <a:solidFill>
                  <a:srgbClr val="039BE7"/>
                </a:solidFill>
              </a:rPr>
              <a:t>R. </a:t>
            </a:r>
            <a:r>
              <a:rPr lang="en-CA" dirty="0" err="1">
                <a:solidFill>
                  <a:srgbClr val="039BE7"/>
                </a:solidFill>
              </a:rPr>
              <a:t>Laxdal</a:t>
            </a:r>
            <a:r>
              <a:rPr lang="en-CA" dirty="0">
                <a:solidFill>
                  <a:srgbClr val="039BE7"/>
                </a:solidFill>
              </a:rPr>
              <a:t> </a:t>
            </a:r>
          </a:p>
        </p:txBody>
      </p:sp>
      <p:sp>
        <p:nvSpPr>
          <p:cNvPr id="9" name="Rectangle 8">
            <a:extLst>
              <a:ext uri="{FF2B5EF4-FFF2-40B4-BE49-F238E27FC236}">
                <a16:creationId xmlns:a16="http://schemas.microsoft.com/office/drawing/2014/main" id="{492753B7-EDD6-4996-95DF-D8C9ABF364FE}"/>
              </a:ext>
            </a:extLst>
          </p:cNvPr>
          <p:cNvSpPr/>
          <p:nvPr/>
        </p:nvSpPr>
        <p:spPr>
          <a:xfrm>
            <a:off x="-11831" y="4070"/>
            <a:ext cx="4923027"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CA" sz="2600" dirty="0"/>
              <a:t>TRIUMF and VECC (Kolkata)</a:t>
            </a:r>
          </a:p>
          <a:p>
            <a:pPr>
              <a:spcBef>
                <a:spcPts val="600"/>
              </a:spcBef>
              <a:buClr>
                <a:srgbClr val="00B0F0"/>
              </a:buClr>
            </a:pPr>
            <a:endParaRPr lang="en-US" sz="2600" dirty="0">
              <a:solidFill>
                <a:srgbClr val="039BE7"/>
              </a:solidFill>
            </a:endParaRPr>
          </a:p>
          <a:p>
            <a:pPr marL="468000" indent="-342900">
              <a:spcBef>
                <a:spcPts val="600"/>
              </a:spcBef>
              <a:buFont typeface="Arial" panose="020B0604020202020204" pitchFamily="34" charset="0"/>
              <a:buChar char="•"/>
            </a:pPr>
            <a:r>
              <a:rPr lang="en-CA" sz="2200" dirty="0"/>
              <a:t>TRIUMF and VECC have been collaborating on mutually aligned projects since 2008 – ANURIB in Kolkata and ARIEL in Vancouver</a:t>
            </a:r>
          </a:p>
          <a:p>
            <a:pPr marL="468000" indent="-342900">
              <a:spcBef>
                <a:spcPts val="600"/>
              </a:spcBef>
              <a:buFont typeface="Arial" panose="020B0604020202020204" pitchFamily="34" charset="0"/>
              <a:buChar char="•"/>
            </a:pPr>
            <a:r>
              <a:rPr lang="en-CA" sz="2200" dirty="0"/>
              <a:t>An electron cryomodule has been delivered to VECC</a:t>
            </a:r>
          </a:p>
          <a:p>
            <a:pPr marL="468000" indent="-342900">
              <a:spcBef>
                <a:spcPts val="600"/>
              </a:spcBef>
              <a:buFont typeface="Arial" panose="020B0604020202020204" pitchFamily="34" charset="0"/>
              <a:buChar char="•"/>
            </a:pPr>
            <a:r>
              <a:rPr lang="en-CA" sz="2200" dirty="0"/>
              <a:t>Future deliverables - heavy ion cryomodule, an ARIEL target module and RIB extraction line</a:t>
            </a:r>
          </a:p>
          <a:p>
            <a:pPr marL="468000" indent="-342900">
              <a:spcBef>
                <a:spcPts val="600"/>
              </a:spcBef>
              <a:buFont typeface="Arial" panose="020B0604020202020204" pitchFamily="34" charset="0"/>
              <a:buChar char="•"/>
            </a:pPr>
            <a:r>
              <a:rPr lang="en-CA" sz="2200" dirty="0"/>
              <a:t>The cryomodule will be completed this year (all cavities are now qualified) </a:t>
            </a:r>
          </a:p>
          <a:p>
            <a:pPr marL="468000" indent="-342900">
              <a:spcBef>
                <a:spcPts val="600"/>
              </a:spcBef>
              <a:buFont typeface="Arial" panose="020B0604020202020204" pitchFamily="34" charset="0"/>
              <a:buChar char="•"/>
            </a:pPr>
            <a:r>
              <a:rPr lang="en-CA" sz="2200" dirty="0"/>
              <a:t>The RIB target module and beamline will be delivered in 2022.</a:t>
            </a:r>
          </a:p>
        </p:txBody>
      </p:sp>
    </p:spTree>
    <p:extLst>
      <p:ext uri="{BB962C8B-B14F-4D97-AF65-F5344CB8AC3E}">
        <p14:creationId xmlns:p14="http://schemas.microsoft.com/office/powerpoint/2010/main" val="3935156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4B249FE-5138-4BE0-856F-FCAE90CAF37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866313" y="458326"/>
            <a:ext cx="4455622" cy="35981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a:extLst>
              <a:ext uri="{FF2B5EF4-FFF2-40B4-BE49-F238E27FC236}">
                <a16:creationId xmlns:a16="http://schemas.microsoft.com/office/drawing/2014/main" id="{B83406BE-5829-460C-B457-606F82277C12}"/>
              </a:ext>
            </a:extLst>
          </p:cNvPr>
          <p:cNvPicPr>
            <a:picLocks noChangeAspect="1"/>
          </p:cNvPicPr>
          <p:nvPr/>
        </p:nvPicPr>
        <p:blipFill>
          <a:blip r:embed="rId3"/>
          <a:stretch>
            <a:fillRect/>
          </a:stretch>
        </p:blipFill>
        <p:spPr>
          <a:xfrm>
            <a:off x="6400438" y="4239491"/>
            <a:ext cx="5887911" cy="2529515"/>
          </a:xfrm>
          <a:prstGeom prst="rect">
            <a:avLst/>
          </a:prstGeom>
        </p:spPr>
      </p:pic>
      <p:sp>
        <p:nvSpPr>
          <p:cNvPr id="6" name="TextBox 5">
            <a:extLst>
              <a:ext uri="{FF2B5EF4-FFF2-40B4-BE49-F238E27FC236}">
                <a16:creationId xmlns:a16="http://schemas.microsoft.com/office/drawing/2014/main" id="{AE3F1FE0-293B-4B6B-AAA2-1C38C72E68F7}"/>
              </a:ext>
            </a:extLst>
          </p:cNvPr>
          <p:cNvSpPr txBox="1"/>
          <p:nvPr/>
        </p:nvSpPr>
        <p:spPr>
          <a:xfrm>
            <a:off x="9440779" y="88994"/>
            <a:ext cx="2646947" cy="369332"/>
          </a:xfrm>
          <a:prstGeom prst="rect">
            <a:avLst/>
          </a:prstGeom>
          <a:noFill/>
        </p:spPr>
        <p:txBody>
          <a:bodyPr wrap="square" rtlCol="0">
            <a:spAutoFit/>
          </a:bodyPr>
          <a:lstStyle/>
          <a:p>
            <a:pPr algn="r"/>
            <a:r>
              <a:rPr lang="en-CA" dirty="0">
                <a:solidFill>
                  <a:srgbClr val="039BE7"/>
                </a:solidFill>
              </a:rPr>
              <a:t>V. </a:t>
            </a:r>
            <a:r>
              <a:rPr lang="en-CA" dirty="0" err="1">
                <a:solidFill>
                  <a:srgbClr val="039BE7"/>
                </a:solidFill>
              </a:rPr>
              <a:t>Verzilov</a:t>
            </a:r>
            <a:endParaRPr lang="en-CA" dirty="0">
              <a:solidFill>
                <a:srgbClr val="039BE7"/>
              </a:solidFill>
            </a:endParaRPr>
          </a:p>
        </p:txBody>
      </p:sp>
      <p:sp>
        <p:nvSpPr>
          <p:cNvPr id="7" name="Rectangle 6">
            <a:extLst>
              <a:ext uri="{FF2B5EF4-FFF2-40B4-BE49-F238E27FC236}">
                <a16:creationId xmlns:a16="http://schemas.microsoft.com/office/drawing/2014/main" id="{D78CE2E9-7DC8-4A16-9BE5-E684EA89807F}"/>
              </a:ext>
            </a:extLst>
          </p:cNvPr>
          <p:cNvSpPr/>
          <p:nvPr/>
        </p:nvSpPr>
        <p:spPr>
          <a:xfrm>
            <a:off x="0" y="11460"/>
            <a:ext cx="6096000"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CA" sz="2600" dirty="0"/>
              <a:t>FEL research for IR and THz radiation</a:t>
            </a:r>
          </a:p>
          <a:p>
            <a:pPr>
              <a:spcBef>
                <a:spcPts val="600"/>
              </a:spcBef>
              <a:buClr>
                <a:srgbClr val="00B0F0"/>
              </a:buClr>
            </a:pPr>
            <a:endParaRPr lang="en-US" sz="2600" dirty="0">
              <a:solidFill>
                <a:srgbClr val="039BE7"/>
              </a:solidFill>
            </a:endParaRPr>
          </a:p>
          <a:p>
            <a:pPr marL="468000" indent="-360000">
              <a:spcBef>
                <a:spcPts val="600"/>
              </a:spcBef>
              <a:buFont typeface="Arial" panose="020B0604020202020204" pitchFamily="34" charset="0"/>
              <a:buChar char="•"/>
            </a:pPr>
            <a:r>
              <a:rPr lang="en-CA" sz="2400" dirty="0"/>
              <a:t>TRIUMF’s e-</a:t>
            </a:r>
            <a:r>
              <a:rPr lang="en-CA" sz="2400" dirty="0" err="1"/>
              <a:t>linac</a:t>
            </a:r>
            <a:r>
              <a:rPr lang="en-CA" sz="2400" dirty="0"/>
              <a:t> opens the door to a new avenue of accelerator R&amp;D with strong interest from the Canadian community in IR and THz radiation</a:t>
            </a:r>
          </a:p>
          <a:p>
            <a:pPr marL="468000" indent="-360000">
              <a:spcBef>
                <a:spcPts val="600"/>
              </a:spcBef>
              <a:buFont typeface="Arial" panose="020B0604020202020204" pitchFamily="34" charset="0"/>
              <a:buChar char="•"/>
            </a:pPr>
            <a:r>
              <a:rPr lang="en-CA" sz="2400" dirty="0"/>
              <a:t>Initial studies could be done downstream of the existing </a:t>
            </a:r>
            <a:r>
              <a:rPr lang="en-CA" sz="2400" dirty="0" err="1"/>
              <a:t>linac</a:t>
            </a:r>
            <a:endParaRPr lang="en-CA" sz="2400" dirty="0"/>
          </a:p>
          <a:p>
            <a:pPr marL="468000" indent="-360000">
              <a:spcBef>
                <a:spcPts val="600"/>
              </a:spcBef>
              <a:buFont typeface="Arial" panose="020B0604020202020204" pitchFamily="34" charset="0"/>
              <a:buChar char="•"/>
            </a:pPr>
            <a:r>
              <a:rPr lang="en-CA" sz="2400" dirty="0"/>
              <a:t>Requires high brightness gun development</a:t>
            </a:r>
          </a:p>
          <a:p>
            <a:pPr marL="468000" indent="-360000">
              <a:spcBef>
                <a:spcPts val="600"/>
              </a:spcBef>
              <a:buFont typeface="Arial" panose="020B0604020202020204" pitchFamily="34" charset="0"/>
              <a:buChar char="•"/>
            </a:pPr>
            <a:r>
              <a:rPr lang="en-CA" sz="2400" dirty="0"/>
              <a:t>An ERL ring could be added to the electron hall for dedicated R&amp;D and user engagement </a:t>
            </a:r>
          </a:p>
        </p:txBody>
      </p:sp>
    </p:spTree>
    <p:extLst>
      <p:ext uri="{BB962C8B-B14F-4D97-AF65-F5344CB8AC3E}">
        <p14:creationId xmlns:p14="http://schemas.microsoft.com/office/powerpoint/2010/main" val="815976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a:hlinkClick r:id="rId2" tooltip="&lt;p&gt;Fig.3. Close-up of the &quot;short&quot; quadrupoles used in the electron-beam transport line. These TRIUMF-designed magnets employ a novel pole design that presents minimal aberrations to the electron beam.&lt;/p&gt;"/>
            <a:extLst>
              <a:ext uri="{FF2B5EF4-FFF2-40B4-BE49-F238E27FC236}">
                <a16:creationId xmlns:a16="http://schemas.microsoft.com/office/drawing/2014/main" id="{72287500-3184-454E-B4F6-1E74DABDD9A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3718" y="705264"/>
            <a:ext cx="3900405" cy="285006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dstorey\Desktop\New folder\phases.gif">
            <a:extLst>
              <a:ext uri="{FF2B5EF4-FFF2-40B4-BE49-F238E27FC236}">
                <a16:creationId xmlns:a16="http://schemas.microsoft.com/office/drawing/2014/main" id="{D8BC614D-F4B3-438E-8795-816331F0A6E6}"/>
              </a:ext>
            </a:extLst>
          </p:cNvPr>
          <p:cNvPicPr>
            <a:picLocks noChangeAspect="1" noChangeArrowheads="1" noCrop="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98735" y="3807999"/>
            <a:ext cx="4270373" cy="26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D1BF46B4-4411-4682-B547-E81FBA02E715}"/>
              </a:ext>
            </a:extLst>
          </p:cNvPr>
          <p:cNvSpPr txBox="1"/>
          <p:nvPr/>
        </p:nvSpPr>
        <p:spPr>
          <a:xfrm>
            <a:off x="9440779" y="88994"/>
            <a:ext cx="2646947" cy="369332"/>
          </a:xfrm>
          <a:prstGeom prst="rect">
            <a:avLst/>
          </a:prstGeom>
          <a:noFill/>
        </p:spPr>
        <p:txBody>
          <a:bodyPr wrap="square" rtlCol="0">
            <a:spAutoFit/>
          </a:bodyPr>
          <a:lstStyle/>
          <a:p>
            <a:pPr algn="r"/>
            <a:r>
              <a:rPr lang="en-CA" dirty="0">
                <a:solidFill>
                  <a:srgbClr val="039BE7"/>
                </a:solidFill>
              </a:rPr>
              <a:t>T. </a:t>
            </a:r>
            <a:r>
              <a:rPr lang="en-CA" dirty="0" err="1">
                <a:solidFill>
                  <a:srgbClr val="039BE7"/>
                </a:solidFill>
              </a:rPr>
              <a:t>Planche</a:t>
            </a:r>
            <a:endParaRPr lang="en-CA" dirty="0">
              <a:solidFill>
                <a:srgbClr val="039BE7"/>
              </a:solidFill>
            </a:endParaRPr>
          </a:p>
        </p:txBody>
      </p:sp>
      <p:sp>
        <p:nvSpPr>
          <p:cNvPr id="9" name="Rectangle 8">
            <a:extLst>
              <a:ext uri="{FF2B5EF4-FFF2-40B4-BE49-F238E27FC236}">
                <a16:creationId xmlns:a16="http://schemas.microsoft.com/office/drawing/2014/main" id="{C4BE55DA-E56D-4FCA-90BA-8EA70DC2B77F}"/>
              </a:ext>
            </a:extLst>
          </p:cNvPr>
          <p:cNvSpPr/>
          <p:nvPr/>
        </p:nvSpPr>
        <p:spPr>
          <a:xfrm>
            <a:off x="0" y="0"/>
            <a:ext cx="6096000"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spcBef>
                <a:spcPts val="600"/>
              </a:spcBef>
              <a:buClr>
                <a:srgbClr val="00B0F0"/>
              </a:buClr>
            </a:pPr>
            <a:r>
              <a:rPr lang="en-CA" sz="2600" dirty="0"/>
              <a:t>E-</a:t>
            </a:r>
            <a:r>
              <a:rPr lang="en-CA" sz="2600" dirty="0" err="1"/>
              <a:t>Linac</a:t>
            </a:r>
            <a:r>
              <a:rPr lang="en-CA" sz="2600" dirty="0"/>
              <a:t> (other developments)</a:t>
            </a:r>
          </a:p>
          <a:p>
            <a:pPr>
              <a:spcBef>
                <a:spcPts val="600"/>
              </a:spcBef>
              <a:buClr>
                <a:srgbClr val="00B0F0"/>
              </a:buClr>
            </a:pPr>
            <a:endParaRPr lang="en-US" sz="2600" dirty="0">
              <a:solidFill>
                <a:srgbClr val="039BE7"/>
              </a:solidFill>
            </a:endParaRPr>
          </a:p>
          <a:p>
            <a:pPr marL="468000" indent="-342900">
              <a:lnSpc>
                <a:spcPct val="110000"/>
              </a:lnSpc>
              <a:spcBef>
                <a:spcPts val="600"/>
              </a:spcBef>
              <a:buClr>
                <a:srgbClr val="FFFFFF"/>
              </a:buClr>
              <a:buFont typeface="Arial" panose="020B0604020202020204" pitchFamily="34" charset="0"/>
              <a:buChar char="•"/>
            </a:pPr>
            <a:r>
              <a:rPr lang="en-US" altLang="en-US" sz="2400" dirty="0">
                <a:solidFill>
                  <a:schemeClr val="bg1"/>
                </a:solidFill>
              </a:rPr>
              <a:t>Specially designed short quadrupoles present minimum electron-beam aberrations by shaping the poles to be locally spherical, with radius 1.54 times the aperture radius (</a:t>
            </a:r>
            <a:r>
              <a:rPr lang="en-US" altLang="en-US" sz="2400" dirty="0" err="1">
                <a:solidFill>
                  <a:schemeClr val="bg1"/>
                </a:solidFill>
              </a:rPr>
              <a:t>Baartman</a:t>
            </a:r>
            <a:r>
              <a:rPr lang="en-US" altLang="en-US" sz="2400" dirty="0">
                <a:solidFill>
                  <a:schemeClr val="bg1"/>
                </a:solidFill>
              </a:rPr>
              <a:t> 2012) -&gt; FFA optics</a:t>
            </a:r>
          </a:p>
          <a:p>
            <a:pPr marL="468000" indent="-342900">
              <a:lnSpc>
                <a:spcPct val="110000"/>
              </a:lnSpc>
              <a:spcBef>
                <a:spcPts val="600"/>
              </a:spcBef>
              <a:buClr>
                <a:srgbClr val="FFFFFF"/>
              </a:buClr>
              <a:buFont typeface="Arial" panose="020B0604020202020204" pitchFamily="34" charset="0"/>
              <a:buChar char="•"/>
              <a:defRPr/>
            </a:pPr>
            <a:r>
              <a:rPr lang="en-CA" sz="2400" dirty="0">
                <a:cs typeface="Arial" charset="0"/>
              </a:rPr>
              <a:t>A new unique rf separator cavity was designed to allow ARIEL e-</a:t>
            </a:r>
            <a:r>
              <a:rPr lang="en-CA" sz="2400" dirty="0" err="1">
                <a:cs typeface="Arial" charset="0"/>
              </a:rPr>
              <a:t>Linac</a:t>
            </a:r>
            <a:r>
              <a:rPr lang="en-CA" sz="2400" dirty="0">
                <a:cs typeface="Arial" charset="0"/>
              </a:rPr>
              <a:t> to operate in recirculating mode – First SRF cavity fully fabricated at TRIUMF</a:t>
            </a:r>
          </a:p>
          <a:p>
            <a:pPr marL="468000" indent="-342900" fontAlgn="auto">
              <a:lnSpc>
                <a:spcPct val="110000"/>
              </a:lnSpc>
              <a:spcBef>
                <a:spcPts val="600"/>
              </a:spcBef>
              <a:buClr>
                <a:srgbClr val="FFFFFF"/>
              </a:buClr>
              <a:buFont typeface="Arial" panose="020B0604020202020204" pitchFamily="34" charset="0"/>
              <a:buChar char="•"/>
              <a:defRPr/>
            </a:pPr>
            <a:r>
              <a:rPr lang="en-CA" sz="2400" dirty="0">
                <a:cs typeface="Arial" charset="0"/>
              </a:rPr>
              <a:t>300kV 10mA DC thermionic gun with rf bunch formation</a:t>
            </a:r>
          </a:p>
        </p:txBody>
      </p:sp>
    </p:spTree>
    <p:extLst>
      <p:ext uri="{BB962C8B-B14F-4D97-AF65-F5344CB8AC3E}">
        <p14:creationId xmlns:p14="http://schemas.microsoft.com/office/powerpoint/2010/main" val="35885821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2A34-0551-4EED-9202-04F5F00D0803}"/>
              </a:ext>
            </a:extLst>
          </p:cNvPr>
          <p:cNvSpPr>
            <a:spLocks noGrp="1"/>
          </p:cNvSpPr>
          <p:nvPr>
            <p:ph type="title"/>
          </p:nvPr>
        </p:nvSpPr>
        <p:spPr>
          <a:xfrm>
            <a:off x="1350125" y="2752898"/>
            <a:ext cx="9258993" cy="676102"/>
          </a:xfrm>
        </p:spPr>
        <p:txBody>
          <a:bodyPr/>
          <a:lstStyle/>
          <a:p>
            <a:pPr algn="ctr"/>
            <a:r>
              <a:rPr lang="en-CA" b="1" dirty="0"/>
              <a:t>TRIUMF and EIC</a:t>
            </a:r>
          </a:p>
        </p:txBody>
      </p:sp>
    </p:spTree>
    <p:extLst>
      <p:ext uri="{BB962C8B-B14F-4D97-AF65-F5344CB8AC3E}">
        <p14:creationId xmlns:p14="http://schemas.microsoft.com/office/powerpoint/2010/main" val="1932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D210B3-1C8F-4E81-A5F2-D630E67C09F7}"/>
              </a:ext>
            </a:extLst>
          </p:cNvPr>
          <p:cNvSpPr/>
          <p:nvPr/>
        </p:nvSpPr>
        <p:spPr>
          <a:xfrm>
            <a:off x="116378" y="0"/>
            <a:ext cx="2360815" cy="68347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8" name="Picture 3" descr="A picture containing text, map&#10;&#10;Description automatically generated">
            <a:extLst>
              <a:ext uri="{FF2B5EF4-FFF2-40B4-BE49-F238E27FC236}">
                <a16:creationId xmlns:a16="http://schemas.microsoft.com/office/drawing/2014/main" id="{44241ADA-9303-41A6-BD21-D15B2FC5006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803" b="1789"/>
          <a:stretch/>
        </p:blipFill>
        <p:spPr>
          <a:xfrm>
            <a:off x="6545961" y="683475"/>
            <a:ext cx="5105400" cy="5491050"/>
          </a:xfrm>
          <a:prstGeom prst="rect">
            <a:avLst/>
          </a:prstGeom>
        </p:spPr>
      </p:pic>
      <p:sp>
        <p:nvSpPr>
          <p:cNvPr id="5" name="Rectangle 4">
            <a:extLst>
              <a:ext uri="{FF2B5EF4-FFF2-40B4-BE49-F238E27FC236}">
                <a16:creationId xmlns:a16="http://schemas.microsoft.com/office/drawing/2014/main" id="{3698527A-9441-4228-8086-02EADA83FF09}"/>
              </a:ext>
            </a:extLst>
          </p:cNvPr>
          <p:cNvSpPr/>
          <p:nvPr/>
        </p:nvSpPr>
        <p:spPr>
          <a:xfrm>
            <a:off x="0" y="-14756"/>
            <a:ext cx="6073359" cy="6856132"/>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b="1" dirty="0"/>
          </a:p>
          <a:p>
            <a:pPr marL="108000" algn="just"/>
            <a:r>
              <a:rPr lang="en-CA" sz="2400" dirty="0"/>
              <a:t>Electron Ion Collider (EIC) related R&amp;D</a:t>
            </a:r>
            <a:endParaRPr lang="en-US" sz="2400" dirty="0"/>
          </a:p>
          <a:p>
            <a:pPr marL="108000">
              <a:spcBef>
                <a:spcPts val="600"/>
              </a:spcBef>
              <a:buClr>
                <a:srgbClr val="00B0F0"/>
              </a:buClr>
            </a:pPr>
            <a:r>
              <a:rPr lang="en-CA" sz="2400" dirty="0"/>
              <a:t>Contributions of Canada via TRIUMF</a:t>
            </a:r>
          </a:p>
          <a:p>
            <a:pPr>
              <a:spcBef>
                <a:spcPts val="600"/>
              </a:spcBef>
              <a:buClr>
                <a:srgbClr val="00B0F0"/>
              </a:buClr>
            </a:pPr>
            <a:r>
              <a:rPr lang="en-CA" sz="2400" dirty="0"/>
              <a:t> </a:t>
            </a:r>
          </a:p>
          <a:p>
            <a:pPr marL="540000" indent="-360000">
              <a:spcBef>
                <a:spcPts val="600"/>
              </a:spcBef>
              <a:buClr>
                <a:schemeClr val="bg1"/>
              </a:buClr>
              <a:buFont typeface="Arial" panose="020B0604020202020204" pitchFamily="34" charset="0"/>
              <a:buChar char="•"/>
            </a:pPr>
            <a:r>
              <a:rPr lang="en-CA" sz="2400" dirty="0"/>
              <a:t>Canadian contributions to international projects are typically driven by the corresponding science community within Canada</a:t>
            </a:r>
          </a:p>
          <a:p>
            <a:pPr marL="540000" indent="-360000">
              <a:spcBef>
                <a:spcPts val="600"/>
              </a:spcBef>
              <a:buClr>
                <a:schemeClr val="bg1"/>
              </a:buClr>
              <a:buFont typeface="Arial" panose="020B0604020202020204" pitchFamily="34" charset="0"/>
              <a:buChar char="•"/>
            </a:pPr>
            <a:r>
              <a:rPr lang="en-CA" sz="2400" dirty="0"/>
              <a:t>The EIC-Canada collaboration will make the case for Canadian participation in EIC and lead funding initiatives with domestic agencies</a:t>
            </a:r>
          </a:p>
          <a:p>
            <a:pPr marL="540000" indent="-360000">
              <a:spcBef>
                <a:spcPts val="600"/>
              </a:spcBef>
              <a:buClr>
                <a:schemeClr val="bg1"/>
              </a:buClr>
              <a:buFont typeface="Arial" panose="020B0604020202020204" pitchFamily="34" charset="0"/>
              <a:buChar char="•"/>
            </a:pPr>
            <a:r>
              <a:rPr lang="en-CA" sz="2400" dirty="0"/>
              <a:t>TRIUMF would work with the EIC-Canada team to help define work packages and seek funding to support in-kind contributions</a:t>
            </a: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p>
          <a:p>
            <a:pPr marL="342900" indent="-342900" algn="just">
              <a:spcBef>
                <a:spcPts val="600"/>
              </a:spcBef>
              <a:buFont typeface="Arial" panose="020B0604020202020204" pitchFamily="34" charset="0"/>
              <a:buChar char="•"/>
            </a:pPr>
            <a:endParaRPr lang="en-US" sz="2400" dirty="0"/>
          </a:p>
        </p:txBody>
      </p:sp>
    </p:spTree>
    <p:extLst>
      <p:ext uri="{BB962C8B-B14F-4D97-AF65-F5344CB8AC3E}">
        <p14:creationId xmlns:p14="http://schemas.microsoft.com/office/powerpoint/2010/main" val="13516581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A picture containing text, map&#10;&#10;Description automatically generated">
            <a:extLst>
              <a:ext uri="{FF2B5EF4-FFF2-40B4-BE49-F238E27FC236}">
                <a16:creationId xmlns:a16="http://schemas.microsoft.com/office/drawing/2014/main" id="{44241ADA-9303-41A6-BD21-D15B2FC5006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r="1803" b="1789"/>
          <a:stretch/>
        </p:blipFill>
        <p:spPr>
          <a:xfrm>
            <a:off x="6948918" y="929900"/>
            <a:ext cx="5001849" cy="5379678"/>
          </a:xfrm>
          <a:prstGeom prst="rect">
            <a:avLst/>
          </a:prstGeom>
        </p:spPr>
      </p:pic>
      <p:sp>
        <p:nvSpPr>
          <p:cNvPr id="6" name="TextBox 5">
            <a:extLst>
              <a:ext uri="{FF2B5EF4-FFF2-40B4-BE49-F238E27FC236}">
                <a16:creationId xmlns:a16="http://schemas.microsoft.com/office/drawing/2014/main" id="{6EEC9C0F-55C1-4622-A87F-B99AEC017AA8}"/>
              </a:ext>
            </a:extLst>
          </p:cNvPr>
          <p:cNvSpPr txBox="1"/>
          <p:nvPr/>
        </p:nvSpPr>
        <p:spPr>
          <a:xfrm>
            <a:off x="-1386201" y="5204548"/>
            <a:ext cx="5648236" cy="707886"/>
          </a:xfrm>
          <a:prstGeom prst="rect">
            <a:avLst/>
          </a:prstGeom>
          <a:noFill/>
        </p:spPr>
        <p:txBody>
          <a:bodyPr wrap="square" rtlCol="0">
            <a:spAutoFit/>
          </a:bodyPr>
          <a:lstStyle/>
          <a:p>
            <a:pPr>
              <a:spcBef>
                <a:spcPts val="600"/>
              </a:spcBef>
              <a:buClr>
                <a:srgbClr val="00B0F0"/>
              </a:buClr>
            </a:pPr>
            <a:br>
              <a:rPr lang="en-CA" sz="2000" dirty="0"/>
            </a:br>
            <a:endParaRPr lang="en-CA" sz="2000" dirty="0"/>
          </a:p>
        </p:txBody>
      </p:sp>
      <p:pic>
        <p:nvPicPr>
          <p:cNvPr id="2052" name="Picture 4" descr="Canada - Wikipedia">
            <a:extLst>
              <a:ext uri="{FF2B5EF4-FFF2-40B4-BE49-F238E27FC236}">
                <a16:creationId xmlns:a16="http://schemas.microsoft.com/office/drawing/2014/main" id="{F67EEE22-8634-4D48-A260-634C112DCD0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0565" t="6546" r="30113" b="6546"/>
          <a:stretch/>
        </p:blipFill>
        <p:spPr bwMode="auto">
          <a:xfrm>
            <a:off x="8659428" y="1957681"/>
            <a:ext cx="1460965" cy="1614508"/>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57DD9B7-199C-4CF5-A6C5-C7202E19A8EA}"/>
              </a:ext>
            </a:extLst>
          </p:cNvPr>
          <p:cNvSpPr/>
          <p:nvPr/>
        </p:nvSpPr>
        <p:spPr>
          <a:xfrm>
            <a:off x="0" y="0"/>
            <a:ext cx="2493818" cy="7813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5" name="Rectangle 4">
            <a:extLst>
              <a:ext uri="{FF2B5EF4-FFF2-40B4-BE49-F238E27FC236}">
                <a16:creationId xmlns:a16="http://schemas.microsoft.com/office/drawing/2014/main" id="{E11AB142-09CC-4A60-84F1-4810376CB974}"/>
              </a:ext>
            </a:extLst>
          </p:cNvPr>
          <p:cNvSpPr/>
          <p:nvPr/>
        </p:nvSpPr>
        <p:spPr>
          <a:xfrm>
            <a:off x="0" y="0"/>
            <a:ext cx="6369803" cy="685800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lnSpc>
                <a:spcPct val="108000"/>
              </a:lnSpc>
              <a:spcBef>
                <a:spcPts val="1200"/>
              </a:spcBef>
            </a:pPr>
            <a:endParaRPr lang="en-CA" sz="2400" dirty="0"/>
          </a:p>
          <a:p>
            <a:pPr marL="180000" algn="just">
              <a:lnSpc>
                <a:spcPct val="108000"/>
              </a:lnSpc>
              <a:spcBef>
                <a:spcPts val="1200"/>
              </a:spcBef>
            </a:pPr>
            <a:r>
              <a:rPr lang="en-CA" sz="2400" dirty="0"/>
              <a:t>Potential areas of Canadian Contribution to EIC via TRIUMF</a:t>
            </a:r>
          </a:p>
          <a:p>
            <a:pPr marL="800100" lvl="1" indent="-342900">
              <a:spcBef>
                <a:spcPts val="1200"/>
              </a:spcBef>
              <a:buClr>
                <a:schemeClr val="bg1"/>
              </a:buClr>
              <a:buFont typeface="Arial" panose="020B0604020202020204" pitchFamily="34" charset="0"/>
              <a:buChar char="•"/>
            </a:pPr>
            <a:r>
              <a:rPr lang="en-CA" sz="2400" dirty="0"/>
              <a:t>SRF/RF (crab (or other) cavities,  cryomodules, rf ancillaries)</a:t>
            </a:r>
          </a:p>
          <a:p>
            <a:pPr marL="800100" lvl="1" indent="-342900">
              <a:spcBef>
                <a:spcPts val="600"/>
              </a:spcBef>
              <a:buClr>
                <a:schemeClr val="bg1"/>
              </a:buClr>
              <a:buFont typeface="Arial" panose="020B0604020202020204" pitchFamily="34" charset="0"/>
              <a:buChar char="•"/>
            </a:pPr>
            <a:r>
              <a:rPr lang="en-CA" sz="2400" dirty="0"/>
              <a:t>beam physics (FFA optics, spin)</a:t>
            </a:r>
          </a:p>
          <a:p>
            <a:pPr marL="800100" lvl="1" indent="-342900">
              <a:spcBef>
                <a:spcPts val="600"/>
              </a:spcBef>
              <a:buClr>
                <a:schemeClr val="bg1"/>
              </a:buClr>
              <a:buFont typeface="Arial" panose="020B0604020202020204" pitchFamily="34" charset="0"/>
              <a:buChar char="•"/>
            </a:pPr>
            <a:r>
              <a:rPr lang="en-CA" sz="2400" dirty="0"/>
              <a:t>high brightness electron gun</a:t>
            </a:r>
          </a:p>
          <a:p>
            <a:pPr marL="800100" lvl="1" indent="-342900">
              <a:spcBef>
                <a:spcPts val="600"/>
              </a:spcBef>
              <a:buClr>
                <a:schemeClr val="bg1"/>
              </a:buClr>
              <a:buFont typeface="Arial" panose="020B0604020202020204" pitchFamily="34" charset="0"/>
              <a:buChar char="•"/>
            </a:pPr>
            <a:r>
              <a:rPr lang="en-CA" sz="2400" dirty="0"/>
              <a:t>Polarized sources</a:t>
            </a:r>
          </a:p>
          <a:p>
            <a:pPr marL="800100" lvl="1" indent="-342900">
              <a:spcBef>
                <a:spcPts val="600"/>
              </a:spcBef>
              <a:buClr>
                <a:schemeClr val="bg1"/>
              </a:buClr>
              <a:buFont typeface="Arial" panose="020B0604020202020204" pitchFamily="34" charset="0"/>
              <a:buChar char="•"/>
            </a:pPr>
            <a:r>
              <a:rPr lang="en-CA" sz="2400" dirty="0"/>
              <a:t>e-beam technology including beam diagnostics</a:t>
            </a:r>
          </a:p>
          <a:p>
            <a:pPr marL="800100" lvl="1" indent="-342900">
              <a:spcBef>
                <a:spcPts val="600"/>
              </a:spcBef>
              <a:buClr>
                <a:schemeClr val="bg1"/>
              </a:buClr>
              <a:buFont typeface="Arial" panose="020B0604020202020204" pitchFamily="34" charset="0"/>
              <a:buChar char="•"/>
            </a:pPr>
            <a:r>
              <a:rPr lang="en-CA" sz="2400"/>
              <a:t>Fast kickers and RF bunch switcher</a:t>
            </a:r>
          </a:p>
          <a:p>
            <a:pPr marL="800100" lvl="1" indent="-342900">
              <a:spcBef>
                <a:spcPts val="600"/>
              </a:spcBef>
              <a:buClr>
                <a:schemeClr val="bg1"/>
              </a:buClr>
              <a:buFont typeface="Arial" panose="020B0604020202020204" pitchFamily="34" charset="0"/>
              <a:buChar char="•"/>
            </a:pPr>
            <a:r>
              <a:rPr lang="en-CA" sz="2400"/>
              <a:t>Normal </a:t>
            </a:r>
            <a:r>
              <a:rPr lang="en-CA" sz="2400" dirty="0"/>
              <a:t>conducting magnets (also permanent magnet optics for e-beam lines)</a:t>
            </a: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cs typeface="Arial"/>
            </a:endParaRPr>
          </a:p>
          <a:p>
            <a:pPr marL="342900" indent="-342900" algn="just">
              <a:spcBef>
                <a:spcPts val="600"/>
              </a:spcBef>
              <a:buFont typeface="Arial" panose="020B0604020202020204" pitchFamily="34" charset="0"/>
              <a:buChar char="•"/>
            </a:pPr>
            <a:endParaRPr lang="en-US" sz="2400" dirty="0"/>
          </a:p>
          <a:p>
            <a:pPr marL="342900" indent="-342900" algn="just">
              <a:spcBef>
                <a:spcPts val="600"/>
              </a:spcBef>
              <a:buFont typeface="Arial" panose="020B0604020202020204" pitchFamily="34" charset="0"/>
              <a:buChar char="•"/>
            </a:pPr>
            <a:endParaRPr lang="en-US" sz="2400" dirty="0"/>
          </a:p>
        </p:txBody>
      </p:sp>
    </p:spTree>
    <p:extLst>
      <p:ext uri="{BB962C8B-B14F-4D97-AF65-F5344CB8AC3E}">
        <p14:creationId xmlns:p14="http://schemas.microsoft.com/office/powerpoint/2010/main" val="3896065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19AA23-1252-415E-8472-E812FBF6F494}"/>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0"/>
            <a:ext cx="12192000" cy="6783572"/>
          </a:xfrm>
          <a:prstGeom prst="rect">
            <a:avLst/>
          </a:prstGeom>
        </p:spPr>
      </p:pic>
      <p:sp>
        <p:nvSpPr>
          <p:cNvPr id="3" name="Rectangle 2">
            <a:extLst>
              <a:ext uri="{FF2B5EF4-FFF2-40B4-BE49-F238E27FC236}">
                <a16:creationId xmlns:a16="http://schemas.microsoft.com/office/drawing/2014/main" id="{0355FF13-5B47-43A9-9590-75B2807FDEB6}"/>
              </a:ext>
            </a:extLst>
          </p:cNvPr>
          <p:cNvSpPr/>
          <p:nvPr/>
        </p:nvSpPr>
        <p:spPr>
          <a:xfrm>
            <a:off x="221226" y="4976933"/>
            <a:ext cx="11754464" cy="958646"/>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400"/>
              <a:t>TRIUMF has five decades of experience in building a rich particle accelerator infrastructure that enables cutting-edge research while growing accelerator expertise.</a:t>
            </a:r>
          </a:p>
          <a:p>
            <a:pPr algn="just"/>
            <a:endParaRPr lang="en-US" sz="2400"/>
          </a:p>
        </p:txBody>
      </p:sp>
      <p:sp>
        <p:nvSpPr>
          <p:cNvPr id="8" name="Rectangle 7">
            <a:extLst>
              <a:ext uri="{FF2B5EF4-FFF2-40B4-BE49-F238E27FC236}">
                <a16:creationId xmlns:a16="http://schemas.microsoft.com/office/drawing/2014/main" id="{627E2C60-DD71-4FE9-9D37-46B0E094F0DE}"/>
              </a:ext>
            </a:extLst>
          </p:cNvPr>
          <p:cNvSpPr/>
          <p:nvPr/>
        </p:nvSpPr>
        <p:spPr>
          <a:xfrm>
            <a:off x="232352" y="5935579"/>
            <a:ext cx="11754464" cy="538964"/>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CA" sz="2400">
                <a:solidFill>
                  <a:srgbClr val="FFFFFF"/>
                </a:solidFill>
              </a:rPr>
              <a:t>Our mission is to serve as Canada’s particle accelerator centre.</a:t>
            </a:r>
          </a:p>
        </p:txBody>
      </p:sp>
    </p:spTree>
    <p:extLst>
      <p:ext uri="{BB962C8B-B14F-4D97-AF65-F5344CB8AC3E}">
        <p14:creationId xmlns:p14="http://schemas.microsoft.com/office/powerpoint/2010/main" val="3074743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DBE6C6F-AD45-4FC5-8F44-21C777410141}"/>
              </a:ext>
            </a:extLst>
          </p:cNvPr>
          <p:cNvSpPr>
            <a:spLocks noGrp="1"/>
          </p:cNvSpPr>
          <p:nvPr>
            <p:ph type="subTitle" idx="1"/>
          </p:nvPr>
        </p:nvSpPr>
        <p:spPr>
          <a:xfrm>
            <a:off x="0" y="0"/>
            <a:ext cx="4203031" cy="6858000"/>
          </a:xfrm>
          <a:solidFill>
            <a:srgbClr val="3AB9F2"/>
          </a:solidFill>
        </p:spPr>
        <p:txBody>
          <a:bodyPr>
            <a:noAutofit/>
          </a:bodyPr>
          <a:lstStyle/>
          <a:p>
            <a:pPr>
              <a:lnSpc>
                <a:spcPct val="100000"/>
              </a:lnSpc>
              <a:spcBef>
                <a:spcPts val="1800"/>
              </a:spcBef>
            </a:pPr>
            <a:r>
              <a:rPr lang="en-CA" sz="3200" dirty="0">
                <a:solidFill>
                  <a:schemeClr val="bg1"/>
                </a:solidFill>
              </a:rPr>
              <a:t>TRIUMF and EIC</a:t>
            </a:r>
          </a:p>
          <a:p>
            <a:pPr marL="285750" indent="-285750">
              <a:lnSpc>
                <a:spcPct val="100000"/>
              </a:lnSpc>
              <a:spcBef>
                <a:spcPts val="1800"/>
              </a:spcBef>
              <a:buFont typeface="Arial" panose="020B0604020202020204" pitchFamily="34" charset="0"/>
              <a:buChar char="•"/>
            </a:pPr>
            <a:r>
              <a:rPr lang="en-CA" sz="2800" dirty="0">
                <a:solidFill>
                  <a:schemeClr val="bg1"/>
                </a:solidFill>
              </a:rPr>
              <a:t>TRIUMF maintains an active program in International collaboration </a:t>
            </a:r>
          </a:p>
          <a:p>
            <a:pPr marL="285750" indent="-285750">
              <a:lnSpc>
                <a:spcPct val="100000"/>
              </a:lnSpc>
              <a:spcBef>
                <a:spcPts val="1800"/>
              </a:spcBef>
              <a:buFont typeface="Arial" panose="020B0604020202020204" pitchFamily="34" charset="0"/>
              <a:buChar char="•"/>
            </a:pPr>
            <a:r>
              <a:rPr lang="en-CA" sz="2800" dirty="0">
                <a:solidFill>
                  <a:schemeClr val="bg1"/>
                </a:solidFill>
              </a:rPr>
              <a:t>The collaborations support global partners, the Canadian science community, strengthen our core competences and engage students</a:t>
            </a:r>
          </a:p>
          <a:p>
            <a:pPr>
              <a:lnSpc>
                <a:spcPct val="100000"/>
              </a:lnSpc>
              <a:spcBef>
                <a:spcPts val="1800"/>
              </a:spcBef>
            </a:pPr>
            <a:endParaRPr lang="en-CA" sz="2800" dirty="0">
              <a:solidFill>
                <a:schemeClr val="bg1"/>
              </a:solidFill>
            </a:endParaRPr>
          </a:p>
        </p:txBody>
      </p:sp>
      <p:pic>
        <p:nvPicPr>
          <p:cNvPr id="14338" name="Picture 2">
            <a:extLst>
              <a:ext uri="{FF2B5EF4-FFF2-40B4-BE49-F238E27FC236}">
                <a16:creationId xmlns:a16="http://schemas.microsoft.com/office/drawing/2014/main" id="{98FE22DB-A9FB-4BA8-99D9-B6277F15B10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487" r="11852"/>
          <a:stretch/>
        </p:blipFill>
        <p:spPr bwMode="auto">
          <a:xfrm>
            <a:off x="4203032" y="0"/>
            <a:ext cx="798896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529662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ph type="body" sz="quarter" idx="10"/>
          </p:nvPr>
        </p:nvSpPr>
        <p:spPr>
          <a:xfrm>
            <a:off x="661989" y="4493177"/>
            <a:ext cx="3938587" cy="304113"/>
          </a:xfrm>
        </p:spPr>
        <p:txBody>
          <a:bodyPr/>
          <a:lstStyle/>
          <a:p>
            <a:r>
              <a:rPr lang="en-US"/>
              <a:t>Follow us </a:t>
            </a:r>
            <a:r>
              <a:rPr lang="en-US" b="1"/>
              <a:t>@TRIUMFLab</a:t>
            </a:r>
          </a:p>
        </p:txBody>
      </p:sp>
      <p:sp>
        <p:nvSpPr>
          <p:cNvPr id="6" name="Text Placeholder 3"/>
          <p:cNvSpPr>
            <a:spLocks noGrp="1"/>
          </p:cNvSpPr>
          <p:nvPr>
            <p:ph type="body" sz="quarter" idx="11"/>
          </p:nvPr>
        </p:nvSpPr>
        <p:spPr>
          <a:xfrm>
            <a:off x="661745" y="4118554"/>
            <a:ext cx="3938587" cy="374620"/>
          </a:xfrm>
        </p:spPr>
        <p:txBody>
          <a:bodyPr/>
          <a:lstStyle/>
          <a:p>
            <a:r>
              <a:rPr lang="en-US"/>
              <a:t>www.triumf.ca</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8696" y="4932943"/>
            <a:ext cx="411480" cy="41148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91549" y="4935991"/>
            <a:ext cx="408432" cy="40843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11355" y="4932943"/>
            <a:ext cx="411480" cy="41148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31159" y="4932943"/>
            <a:ext cx="411480" cy="411480"/>
          </a:xfrm>
          <a:prstGeom prst="rect">
            <a:avLst/>
          </a:prstGeom>
        </p:spPr>
      </p:pic>
      <p:sp>
        <p:nvSpPr>
          <p:cNvPr id="11" name="Title 1"/>
          <p:cNvSpPr>
            <a:spLocks noGrp="1"/>
          </p:cNvSpPr>
          <p:nvPr>
            <p:ph type="title"/>
          </p:nvPr>
        </p:nvSpPr>
        <p:spPr>
          <a:xfrm>
            <a:off x="661746" y="2032778"/>
            <a:ext cx="3938833" cy="1581961"/>
          </a:xfrm>
        </p:spPr>
        <p:txBody>
          <a:bodyPr/>
          <a:lstStyle/>
          <a:p>
            <a:r>
              <a:rPr lang="en-US"/>
              <a:t>Thank you</a:t>
            </a:r>
            <a:br>
              <a:rPr lang="en-US"/>
            </a:br>
            <a:r>
              <a:rPr lang="en-US">
                <a:solidFill>
                  <a:srgbClr val="00B0F0"/>
                </a:solidFill>
              </a:rPr>
              <a:t>Merci</a:t>
            </a:r>
            <a:endParaRPr lang="en-US"/>
          </a:p>
        </p:txBody>
      </p:sp>
      <p:pic>
        <p:nvPicPr>
          <p:cNvPr id="15" name="Picture 14" descr="A group of people standing in front of a crowd&#10;&#10;Description automatically generated">
            <a:extLst>
              <a:ext uri="{FF2B5EF4-FFF2-40B4-BE49-F238E27FC236}">
                <a16:creationId xmlns:a16="http://schemas.microsoft.com/office/drawing/2014/main" id="{0BAE4F99-CAFE-438D-8954-C1933A88583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717314" y="0"/>
            <a:ext cx="8609597" cy="6858000"/>
          </a:xfrm>
          <a:prstGeom prst="rect">
            <a:avLst/>
          </a:prstGeom>
        </p:spPr>
      </p:pic>
    </p:spTree>
    <p:extLst>
      <p:ext uri="{BB962C8B-B14F-4D97-AF65-F5344CB8AC3E}">
        <p14:creationId xmlns:p14="http://schemas.microsoft.com/office/powerpoint/2010/main" val="1777833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90A04785-2123-40A7-A11B-9A945CCE45D6}"/>
              </a:ext>
            </a:extLst>
          </p:cNvPr>
          <p:cNvGrpSpPr/>
          <p:nvPr/>
        </p:nvGrpSpPr>
        <p:grpSpPr>
          <a:xfrm>
            <a:off x="47260" y="700532"/>
            <a:ext cx="6975698" cy="6133404"/>
            <a:chOff x="47260" y="700532"/>
            <a:chExt cx="6975698" cy="6133404"/>
          </a:xfrm>
        </p:grpSpPr>
        <p:pic>
          <p:nvPicPr>
            <p:cNvPr id="4" name="Picture 3">
              <a:extLst>
                <a:ext uri="{FF2B5EF4-FFF2-40B4-BE49-F238E27FC236}">
                  <a16:creationId xmlns:a16="http://schemas.microsoft.com/office/drawing/2014/main" id="{47F84217-935F-454C-AB88-5183FDBABAA3}"/>
                </a:ext>
              </a:extLst>
            </p:cNvPr>
            <p:cNvPicPr>
              <a:picLocks noChangeAspect="1"/>
            </p:cNvPicPr>
            <p:nvPr/>
          </p:nvPicPr>
          <p:blipFill rotWithShape="1">
            <a:blip r:embed="rId3"/>
            <a:srcRect l="6720" t="4971" r="4794" b="8709"/>
            <a:stretch/>
          </p:blipFill>
          <p:spPr>
            <a:xfrm>
              <a:off x="47260" y="700532"/>
              <a:ext cx="6975698" cy="6133404"/>
            </a:xfrm>
            <a:prstGeom prst="rect">
              <a:avLst/>
            </a:prstGeom>
          </p:spPr>
        </p:pic>
        <p:sp>
          <p:nvSpPr>
            <p:cNvPr id="5" name="Rectangle 4">
              <a:extLst>
                <a:ext uri="{FF2B5EF4-FFF2-40B4-BE49-F238E27FC236}">
                  <a16:creationId xmlns:a16="http://schemas.microsoft.com/office/drawing/2014/main" id="{A82C1FE3-C4D5-441C-BB81-6ADD523C3CA5}"/>
                </a:ext>
              </a:extLst>
            </p:cNvPr>
            <p:cNvSpPr/>
            <p:nvPr/>
          </p:nvSpPr>
          <p:spPr>
            <a:xfrm>
              <a:off x="47260" y="768088"/>
              <a:ext cx="1986858" cy="13189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6" name="TextBox 5"/>
          <p:cNvSpPr txBox="1"/>
          <p:nvPr/>
        </p:nvSpPr>
        <p:spPr>
          <a:xfrm>
            <a:off x="2418151" y="6139809"/>
            <a:ext cx="1029696" cy="584773"/>
          </a:xfrm>
          <a:prstGeom prst="rect">
            <a:avLst/>
          </a:prstGeom>
          <a:solidFill>
            <a:schemeClr val="bg1">
              <a:alpha val="75000"/>
            </a:schemeClr>
          </a:solidFill>
        </p:spPr>
        <p:txBody>
          <a:bodyPr wrap="none" lIns="36000" tIns="36000" rIns="36000" bIns="36000">
            <a:spAutoFit/>
          </a:bodyPr>
          <a:lstStyle/>
          <a:p>
            <a:pPr>
              <a:defRPr/>
            </a:pPr>
            <a:r>
              <a:rPr lang="en-US" sz="1600" b="1">
                <a:solidFill>
                  <a:srgbClr val="002060"/>
                </a:solidFill>
              </a:rPr>
              <a:t>520 MeV</a:t>
            </a:r>
          </a:p>
          <a:p>
            <a:pPr>
              <a:defRPr/>
            </a:pPr>
            <a:r>
              <a:rPr lang="en-US" sz="1600" b="1">
                <a:solidFill>
                  <a:srgbClr val="002060"/>
                </a:solidFill>
              </a:rPr>
              <a:t>Cyclotron</a:t>
            </a:r>
          </a:p>
        </p:txBody>
      </p:sp>
      <p:sp>
        <p:nvSpPr>
          <p:cNvPr id="3" name="Rectangle 2"/>
          <p:cNvSpPr/>
          <p:nvPr/>
        </p:nvSpPr>
        <p:spPr>
          <a:xfrm>
            <a:off x="2188307" y="687917"/>
            <a:ext cx="3786716" cy="1435100"/>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1" name="TextBox 3"/>
          <p:cNvSpPr txBox="1">
            <a:spLocks noChangeArrowheads="1"/>
          </p:cNvSpPr>
          <p:nvPr/>
        </p:nvSpPr>
        <p:spPr bwMode="auto">
          <a:xfrm>
            <a:off x="3097540" y="925357"/>
            <a:ext cx="1068553" cy="626701"/>
          </a:xfrm>
          <a:prstGeom prst="rect">
            <a:avLst/>
          </a:prstGeom>
          <a:solidFill>
            <a:srgbClr val="D9F1E2"/>
          </a:solidFill>
          <a:ln>
            <a:noFill/>
          </a:ln>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ISAC-II</a:t>
            </a:r>
          </a:p>
          <a:p>
            <a:pPr algn="ctr">
              <a:spcBef>
                <a:spcPct val="0"/>
              </a:spcBef>
              <a:buFontTx/>
              <a:buNone/>
            </a:pPr>
            <a:r>
              <a:rPr lang="en-CA" altLang="en-US" sz="1600">
                <a:latin typeface="Calibri" panose="020F0502020204030204" pitchFamily="34" charset="0"/>
                <a:cs typeface="Arial" panose="020B0604020202020204" pitchFamily="34" charset="0"/>
              </a:rPr>
              <a:t>High energy</a:t>
            </a:r>
          </a:p>
        </p:txBody>
      </p:sp>
      <p:sp>
        <p:nvSpPr>
          <p:cNvPr id="11" name="Rectangle 10"/>
          <p:cNvSpPr/>
          <p:nvPr/>
        </p:nvSpPr>
        <p:spPr>
          <a:xfrm>
            <a:off x="2408647" y="2160306"/>
            <a:ext cx="2461683" cy="1634067"/>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3" name="TextBox 11"/>
          <p:cNvSpPr txBox="1">
            <a:spLocks noChangeArrowheads="1"/>
          </p:cNvSpPr>
          <p:nvPr/>
        </p:nvSpPr>
        <p:spPr bwMode="auto">
          <a:xfrm>
            <a:off x="3900082" y="2507080"/>
            <a:ext cx="820472" cy="111914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000" b="1">
                <a:solidFill>
                  <a:srgbClr val="FF0000"/>
                </a:solidFill>
                <a:latin typeface="Calibri" panose="020F0502020204030204" pitchFamily="34" charset="0"/>
                <a:cs typeface="Arial" panose="020B0604020202020204" pitchFamily="34" charset="0"/>
              </a:rPr>
              <a:t>ISAC-I</a:t>
            </a:r>
          </a:p>
          <a:p>
            <a:pPr algn="ctr">
              <a:spcBef>
                <a:spcPct val="0"/>
              </a:spcBef>
              <a:buFontTx/>
              <a:buNone/>
            </a:pPr>
            <a:r>
              <a:rPr lang="en-CA" altLang="en-US" sz="1600">
                <a:latin typeface="Calibri" panose="020F0502020204030204" pitchFamily="34" charset="0"/>
                <a:cs typeface="Arial" panose="020B0604020202020204" pitchFamily="34" charset="0"/>
              </a:rPr>
              <a:t>Low and </a:t>
            </a:r>
          </a:p>
          <a:p>
            <a:pPr algn="ctr">
              <a:spcBef>
                <a:spcPct val="0"/>
              </a:spcBef>
              <a:buFontTx/>
              <a:buNone/>
            </a:pPr>
            <a:r>
              <a:rPr lang="en-CA" altLang="en-US" sz="1600">
                <a:latin typeface="Calibri" panose="020F0502020204030204" pitchFamily="34" charset="0"/>
                <a:cs typeface="Arial" panose="020B0604020202020204" pitchFamily="34" charset="0"/>
              </a:rPr>
              <a:t>medium </a:t>
            </a:r>
          </a:p>
          <a:p>
            <a:pPr algn="ctr">
              <a:spcBef>
                <a:spcPct val="0"/>
              </a:spcBef>
              <a:buFontTx/>
              <a:buNone/>
            </a:pPr>
            <a:r>
              <a:rPr lang="en-CA" altLang="en-US" sz="1600">
                <a:latin typeface="Calibri" panose="020F0502020204030204" pitchFamily="34" charset="0"/>
                <a:cs typeface="Arial" panose="020B0604020202020204" pitchFamily="34" charset="0"/>
              </a:rPr>
              <a:t>energy</a:t>
            </a:r>
            <a:endParaRPr lang="en-CA" altLang="en-US" sz="1800">
              <a:latin typeface="Calibri" panose="020F0502020204030204" pitchFamily="34" charset="0"/>
              <a:cs typeface="Arial" panose="020B0604020202020204" pitchFamily="34" charset="0"/>
            </a:endParaRPr>
          </a:p>
        </p:txBody>
      </p:sp>
      <p:sp>
        <p:nvSpPr>
          <p:cNvPr id="14" name="Rectangle 13"/>
          <p:cNvSpPr/>
          <p:nvPr/>
        </p:nvSpPr>
        <p:spPr>
          <a:xfrm>
            <a:off x="966711" y="2190574"/>
            <a:ext cx="1328736" cy="2737887"/>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26635" name="TextBox 14"/>
          <p:cNvSpPr txBox="1">
            <a:spLocks noChangeArrowheads="1"/>
          </p:cNvSpPr>
          <p:nvPr/>
        </p:nvSpPr>
        <p:spPr bwMode="auto">
          <a:xfrm>
            <a:off x="1040689" y="1712554"/>
            <a:ext cx="794054"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a:solidFill>
                  <a:srgbClr val="00B0F0"/>
                </a:solidFill>
                <a:latin typeface="Calibri" panose="020F0502020204030204" pitchFamily="34" charset="0"/>
                <a:cs typeface="Arial" panose="020B0604020202020204" pitchFamily="34" charset="0"/>
              </a:rPr>
              <a:t>ARIEL</a:t>
            </a:r>
          </a:p>
        </p:txBody>
      </p:sp>
      <p:sp>
        <p:nvSpPr>
          <p:cNvPr id="16" name="TextBox 11">
            <a:extLst>
              <a:ext uri="{FF2B5EF4-FFF2-40B4-BE49-F238E27FC236}">
                <a16:creationId xmlns:a16="http://schemas.microsoft.com/office/drawing/2014/main" id="{03669360-C9E2-4DA8-A362-7CE9B96AA786}"/>
              </a:ext>
            </a:extLst>
          </p:cNvPr>
          <p:cNvSpPr txBox="1">
            <a:spLocks noChangeArrowheads="1"/>
          </p:cNvSpPr>
          <p:nvPr/>
        </p:nvSpPr>
        <p:spPr bwMode="auto">
          <a:xfrm>
            <a:off x="5206612" y="2773791"/>
            <a:ext cx="1178691" cy="62670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1800" b="1" dirty="0">
                <a:solidFill>
                  <a:srgbClr val="00B050"/>
                </a:solidFill>
                <a:latin typeface="Calibri" panose="020F0502020204030204" pitchFamily="34" charset="0"/>
                <a:cs typeface="Arial" panose="020B0604020202020204" pitchFamily="34" charset="0"/>
              </a:rPr>
              <a:t>Isotope Cyclotrons</a:t>
            </a:r>
          </a:p>
        </p:txBody>
      </p:sp>
      <p:sp>
        <p:nvSpPr>
          <p:cNvPr id="2" name="Oval 1">
            <a:extLst>
              <a:ext uri="{FF2B5EF4-FFF2-40B4-BE49-F238E27FC236}">
                <a16:creationId xmlns:a16="http://schemas.microsoft.com/office/drawing/2014/main" id="{FDC0BF33-05FE-47BB-B00D-A3E405D52A19}"/>
              </a:ext>
            </a:extLst>
          </p:cNvPr>
          <p:cNvSpPr/>
          <p:nvPr/>
        </p:nvSpPr>
        <p:spPr>
          <a:xfrm>
            <a:off x="5307639" y="2190574"/>
            <a:ext cx="1054126" cy="3085700"/>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Rectangle 7">
            <a:extLst>
              <a:ext uri="{FF2B5EF4-FFF2-40B4-BE49-F238E27FC236}">
                <a16:creationId xmlns:a16="http://schemas.microsoft.com/office/drawing/2014/main" id="{7E35664B-61B0-4E26-922D-0D4EC97B66CB}"/>
              </a:ext>
            </a:extLst>
          </p:cNvPr>
          <p:cNvSpPr/>
          <p:nvPr/>
        </p:nvSpPr>
        <p:spPr>
          <a:xfrm>
            <a:off x="2188307" y="4928461"/>
            <a:ext cx="3119332" cy="1211348"/>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7" name="Rectangle 16">
            <a:extLst>
              <a:ext uri="{FF2B5EF4-FFF2-40B4-BE49-F238E27FC236}">
                <a16:creationId xmlns:a16="http://schemas.microsoft.com/office/drawing/2014/main" id="{CD6D590C-105C-4B01-8C0A-375444C107B0}"/>
              </a:ext>
            </a:extLst>
          </p:cNvPr>
          <p:cNvSpPr/>
          <p:nvPr/>
        </p:nvSpPr>
        <p:spPr>
          <a:xfrm>
            <a:off x="965295" y="4929037"/>
            <a:ext cx="976588" cy="1197435"/>
          </a:xfrm>
          <a:prstGeom prst="rect">
            <a:avLst/>
          </a:prstGeom>
          <a:noFill/>
          <a:ln w="28575">
            <a:solidFill>
              <a:srgbClr val="00B0F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CA" sz="2400"/>
          </a:p>
        </p:txBody>
      </p:sp>
      <p:sp>
        <p:nvSpPr>
          <p:cNvPr id="18" name="TextBox 14">
            <a:extLst>
              <a:ext uri="{FF2B5EF4-FFF2-40B4-BE49-F238E27FC236}">
                <a16:creationId xmlns:a16="http://schemas.microsoft.com/office/drawing/2014/main" id="{862E41C1-8FAB-462C-89FA-B4A791725AA6}"/>
              </a:ext>
            </a:extLst>
          </p:cNvPr>
          <p:cNvSpPr txBox="1">
            <a:spLocks noChangeArrowheads="1"/>
          </p:cNvSpPr>
          <p:nvPr/>
        </p:nvSpPr>
        <p:spPr bwMode="auto">
          <a:xfrm>
            <a:off x="125016" y="5218147"/>
            <a:ext cx="824512" cy="44203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36000" tIns="36000" rIns="36000" bIns="36000">
            <a:spAutoFit/>
          </a:bodyPr>
          <a:lstStyle>
            <a:lvl1pPr>
              <a:spcBef>
                <a:spcPct val="20000"/>
              </a:spcBef>
              <a:buFont typeface="Arial" panose="020B0604020202020204" pitchFamily="34" charset="0"/>
              <a:buChar char="•"/>
              <a:defRPr sz="2800">
                <a:solidFill>
                  <a:schemeClr val="tx1"/>
                </a:solidFill>
                <a:latin typeface="Myriad Pro"/>
                <a:ea typeface="Myriad Pro"/>
                <a:cs typeface="Myriad Pro"/>
              </a:defRPr>
            </a:lvl1pPr>
            <a:lvl2pPr marL="742950" indent="-285750">
              <a:spcBef>
                <a:spcPct val="20000"/>
              </a:spcBef>
              <a:buFont typeface="Arial" panose="020B0604020202020204" pitchFamily="34" charset="0"/>
              <a:buChar char="–"/>
              <a:defRPr sz="2400">
                <a:solidFill>
                  <a:schemeClr val="tx1"/>
                </a:solidFill>
                <a:latin typeface="Myriad Pro"/>
                <a:ea typeface="Myriad Pro"/>
                <a:cs typeface="Myriad Pro"/>
              </a:defRPr>
            </a:lvl2pPr>
            <a:lvl3pPr marL="1143000" indent="-228600">
              <a:spcBef>
                <a:spcPct val="20000"/>
              </a:spcBef>
              <a:buFont typeface="Arial" panose="020B0604020202020204" pitchFamily="34" charset="0"/>
              <a:buChar char="•"/>
              <a:defRPr sz="2000">
                <a:solidFill>
                  <a:schemeClr val="tx1"/>
                </a:solidFill>
                <a:latin typeface="Myriad Pro"/>
                <a:ea typeface="Myriad Pro"/>
                <a:cs typeface="Myriad Pro"/>
              </a:defRPr>
            </a:lvl3pPr>
            <a:lvl4pPr marL="1600200" indent="-228600">
              <a:spcBef>
                <a:spcPct val="20000"/>
              </a:spcBef>
              <a:buFont typeface="Arial" panose="020B0604020202020204" pitchFamily="34" charset="0"/>
              <a:buChar char="–"/>
              <a:defRPr>
                <a:solidFill>
                  <a:schemeClr val="tx1"/>
                </a:solidFill>
                <a:latin typeface="Myriad Pro"/>
                <a:ea typeface="Myriad Pro"/>
                <a:cs typeface="Myriad Pro"/>
              </a:defRPr>
            </a:lvl4pPr>
            <a:lvl5pPr marL="2057400" indent="-228600">
              <a:spcBef>
                <a:spcPct val="20000"/>
              </a:spcBef>
              <a:buFont typeface="Arial" panose="020B0604020202020204" pitchFamily="34" charset="0"/>
              <a:buChar char="»"/>
              <a:defRPr>
                <a:solidFill>
                  <a:schemeClr val="tx1"/>
                </a:solidFill>
                <a:latin typeface="Myriad Pro"/>
                <a:ea typeface="Myriad Pro"/>
                <a:cs typeface="Myriad Pro"/>
              </a:defRPr>
            </a:lvl5pPr>
            <a:lvl6pPr marL="25146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6pPr>
            <a:lvl7pPr marL="29718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7pPr>
            <a:lvl8pPr marL="34290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8pPr>
            <a:lvl9pPr marL="3886200" indent="-228600" defTabSz="457200" eaLnBrk="0" fontAlgn="base" hangingPunct="0">
              <a:spcBef>
                <a:spcPct val="20000"/>
              </a:spcBef>
              <a:spcAft>
                <a:spcPct val="0"/>
              </a:spcAft>
              <a:buFont typeface="Arial" panose="020B0604020202020204" pitchFamily="34" charset="0"/>
              <a:buChar char="»"/>
              <a:defRPr>
                <a:solidFill>
                  <a:schemeClr val="tx1"/>
                </a:solidFill>
                <a:latin typeface="Myriad Pro"/>
                <a:ea typeface="Myriad Pro"/>
                <a:cs typeface="Myriad Pro"/>
              </a:defRPr>
            </a:lvl9pPr>
          </a:lstStyle>
          <a:p>
            <a:pPr algn="ctr">
              <a:spcBef>
                <a:spcPct val="0"/>
              </a:spcBef>
              <a:buFontTx/>
              <a:buNone/>
            </a:pPr>
            <a:r>
              <a:rPr lang="en-CA" altLang="en-US" sz="2400" b="1" dirty="0" err="1">
                <a:solidFill>
                  <a:srgbClr val="00B0F0"/>
                </a:solidFill>
                <a:latin typeface="Calibri" panose="020F0502020204030204" pitchFamily="34" charset="0"/>
                <a:cs typeface="Arial" panose="020B0604020202020204" pitchFamily="34" charset="0"/>
              </a:rPr>
              <a:t>elinac</a:t>
            </a:r>
            <a:endParaRPr lang="en-CA" altLang="en-US" sz="2400" b="1" dirty="0">
              <a:solidFill>
                <a:srgbClr val="00B0F0"/>
              </a:solidFill>
              <a:latin typeface="Calibri" panose="020F050202020403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95C927CC-604A-45B7-9347-0C0DD660E291}"/>
              </a:ext>
            </a:extLst>
          </p:cNvPr>
          <p:cNvSpPr/>
          <p:nvPr/>
        </p:nvSpPr>
        <p:spPr>
          <a:xfrm>
            <a:off x="7038725" y="24064"/>
            <a:ext cx="5202076"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marL="108000">
              <a:spcBef>
                <a:spcPts val="600"/>
              </a:spcBef>
              <a:spcAft>
                <a:spcPts val="600"/>
              </a:spcAft>
              <a:defRPr/>
            </a:pPr>
            <a:r>
              <a:rPr lang="en-US" sz="2800" dirty="0">
                <a:solidFill>
                  <a:schemeClr val="bg1"/>
                </a:solidFill>
                <a:cs typeface="Arial"/>
              </a:rPr>
              <a:t>This mission is reflected in the wide variety of accelerator technologies that populate the campus.</a:t>
            </a:r>
          </a:p>
          <a:p>
            <a:pPr marL="108000">
              <a:spcBef>
                <a:spcPts val="600"/>
              </a:spcBef>
              <a:spcAft>
                <a:spcPts val="600"/>
              </a:spcAft>
              <a:defRPr/>
            </a:pPr>
            <a:r>
              <a:rPr lang="en-US" sz="2800" dirty="0">
                <a:solidFill>
                  <a:schemeClr val="bg1"/>
                </a:solidFill>
              </a:rPr>
              <a:t>Our strategy is to use internal projects and external collaborations as springboards to expand core competencies or gain new ones. </a:t>
            </a:r>
          </a:p>
          <a:p>
            <a:pPr marL="108000">
              <a:spcBef>
                <a:spcPts val="600"/>
              </a:spcBef>
              <a:spcAft>
                <a:spcPts val="600"/>
              </a:spcAft>
              <a:defRPr/>
            </a:pPr>
            <a:r>
              <a:rPr lang="en-US" sz="2800" dirty="0">
                <a:solidFill>
                  <a:schemeClr val="bg1"/>
                </a:solidFill>
              </a:rPr>
              <a:t>Rather than import technology, we typically develop it, accumulating a broad expertise within a relatively small lab.</a:t>
            </a:r>
          </a:p>
        </p:txBody>
      </p:sp>
    </p:spTree>
    <p:extLst>
      <p:ext uri="{BB962C8B-B14F-4D97-AF65-F5344CB8AC3E}">
        <p14:creationId xmlns:p14="http://schemas.microsoft.com/office/powerpoint/2010/main" val="396588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6635"/>
                                        </p:tgtEl>
                                        <p:attrNameLst>
                                          <p:attrName>style.visibility</p:attrName>
                                        </p:attrNameLst>
                                      </p:cBhvr>
                                      <p:to>
                                        <p:strVal val="visible"/>
                                      </p:to>
                                    </p:set>
                                    <p:anim calcmode="lin" valueType="num">
                                      <p:cBhvr>
                                        <p:cTn id="22" dur="500" fill="hold"/>
                                        <p:tgtEl>
                                          <p:spTgt spid="26635"/>
                                        </p:tgtEl>
                                        <p:attrNameLst>
                                          <p:attrName>ppt_w</p:attrName>
                                        </p:attrNameLst>
                                      </p:cBhvr>
                                      <p:tavLst>
                                        <p:tav tm="0">
                                          <p:val>
                                            <p:fltVal val="0"/>
                                          </p:val>
                                        </p:tav>
                                        <p:tav tm="100000">
                                          <p:val>
                                            <p:strVal val="#ppt_w"/>
                                          </p:val>
                                        </p:tav>
                                      </p:tavLst>
                                    </p:anim>
                                    <p:anim calcmode="lin" valueType="num">
                                      <p:cBhvr>
                                        <p:cTn id="23" dur="500" fill="hold"/>
                                        <p:tgtEl>
                                          <p:spTgt spid="26635"/>
                                        </p:tgtEl>
                                        <p:attrNameLst>
                                          <p:attrName>ppt_h</p:attrName>
                                        </p:attrNameLst>
                                      </p:cBhvr>
                                      <p:tavLst>
                                        <p:tav tm="0">
                                          <p:val>
                                            <p:fltVal val="0"/>
                                          </p:val>
                                        </p:tav>
                                        <p:tav tm="100000">
                                          <p:val>
                                            <p:strVal val="#ppt_h"/>
                                          </p:val>
                                        </p:tav>
                                      </p:tavLst>
                                    </p:anim>
                                    <p:animEffect transition="in" filter="fade">
                                      <p:cBhvr>
                                        <p:cTn id="24" dur="500"/>
                                        <p:tgtEl>
                                          <p:spTgt spid="26635"/>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animEffect transition="in" filter="fade">
                                      <p:cBhvr>
                                        <p:cTn id="29" dur="500"/>
                                        <p:tgtEl>
                                          <p:spTgt spid="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p:cTn id="32" dur="500" fill="hold"/>
                                        <p:tgtEl>
                                          <p:spTgt spid="17"/>
                                        </p:tgtEl>
                                        <p:attrNameLst>
                                          <p:attrName>ppt_w</p:attrName>
                                        </p:attrNameLst>
                                      </p:cBhvr>
                                      <p:tavLst>
                                        <p:tav tm="0">
                                          <p:val>
                                            <p:fltVal val="0"/>
                                          </p:val>
                                        </p:tav>
                                        <p:tav tm="100000">
                                          <p:val>
                                            <p:strVal val="#ppt_w"/>
                                          </p:val>
                                        </p:tav>
                                      </p:tavLst>
                                    </p:anim>
                                    <p:anim calcmode="lin" valueType="num">
                                      <p:cBhvr>
                                        <p:cTn id="33" dur="500" fill="hold"/>
                                        <p:tgtEl>
                                          <p:spTgt spid="17"/>
                                        </p:tgtEl>
                                        <p:attrNameLst>
                                          <p:attrName>ppt_h</p:attrName>
                                        </p:attrNameLst>
                                      </p:cBhvr>
                                      <p:tavLst>
                                        <p:tav tm="0">
                                          <p:val>
                                            <p:fltVal val="0"/>
                                          </p:val>
                                        </p:tav>
                                        <p:tav tm="100000">
                                          <p:val>
                                            <p:strVal val="#ppt_h"/>
                                          </p:val>
                                        </p:tav>
                                      </p:tavLst>
                                    </p:anim>
                                    <p:animEffect transition="in" filter="fade">
                                      <p:cBhvr>
                                        <p:cTn id="34" dur="500"/>
                                        <p:tgtEl>
                                          <p:spTgt spid="17"/>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1" grpId="0" animBg="1"/>
      <p:bldP spid="14" grpId="0" animBg="1"/>
      <p:bldP spid="26635" grpId="0" animBg="1"/>
      <p:bldP spid="2"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tank4m">
            <a:extLst>
              <a:ext uri="{FF2B5EF4-FFF2-40B4-BE49-F238E27FC236}">
                <a16:creationId xmlns:a16="http://schemas.microsoft.com/office/drawing/2014/main" id="{6FE404F3-0D68-473D-A17B-9380C611C3E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0" y="-13455"/>
            <a:ext cx="12192000" cy="6871455"/>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a:extLst>
              <a:ext uri="{FF2B5EF4-FFF2-40B4-BE49-F238E27FC236}">
                <a16:creationId xmlns:a16="http://schemas.microsoft.com/office/drawing/2014/main" id="{734A5289-214C-496A-9968-E85868EB8FFA}"/>
              </a:ext>
            </a:extLst>
          </p:cNvPr>
          <p:cNvSpPr/>
          <p:nvPr/>
        </p:nvSpPr>
        <p:spPr>
          <a:xfrm>
            <a:off x="0" y="0"/>
            <a:ext cx="12192000" cy="1038386"/>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000" dirty="0"/>
              <a:t>H- Cyclotrons – our first major core competence – also gave us experience in high power rf, high power targets, electrostatic and magnetic beamlines, remote handling, high intensity sources, polarized sources, physics of space charge dominated proton beams, Fixed Field Accelerator (FFA) optics</a:t>
            </a:r>
          </a:p>
        </p:txBody>
      </p:sp>
    </p:spTree>
    <p:extLst>
      <p:ext uri="{BB962C8B-B14F-4D97-AF65-F5344CB8AC3E}">
        <p14:creationId xmlns:p14="http://schemas.microsoft.com/office/powerpoint/2010/main" val="1122599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A9C6143-ADF1-41F9-A14E-92E6E3FB28B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3033"/>
          <a:stretch/>
        </p:blipFill>
        <p:spPr bwMode="auto">
          <a:xfrm>
            <a:off x="1757246" y="953289"/>
            <a:ext cx="8134005" cy="59047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5">
            <a:extLst>
              <a:ext uri="{FF2B5EF4-FFF2-40B4-BE49-F238E27FC236}">
                <a16:creationId xmlns:a16="http://schemas.microsoft.com/office/drawing/2014/main" id="{8E370F6B-927F-4A74-B59B-775BB30E731D}"/>
              </a:ext>
            </a:extLst>
          </p:cNvPr>
          <p:cNvSpPr/>
          <p:nvPr/>
        </p:nvSpPr>
        <p:spPr>
          <a:xfrm>
            <a:off x="0" y="0"/>
            <a:ext cx="12192000" cy="958646"/>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r>
              <a:rPr lang="en-US" sz="2400"/>
              <a:t>KAON Factory Proposal (1985-1995) – significantly enhanced our skill set – synchrotron design, high intensity beam dynamics, pulsed HV systems  </a:t>
            </a:r>
          </a:p>
        </p:txBody>
      </p:sp>
    </p:spTree>
    <p:extLst>
      <p:ext uri="{BB962C8B-B14F-4D97-AF65-F5344CB8AC3E}">
        <p14:creationId xmlns:p14="http://schemas.microsoft.com/office/powerpoint/2010/main" val="2961844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SAC Target_with fins">
            <a:extLst>
              <a:ext uri="{FF2B5EF4-FFF2-40B4-BE49-F238E27FC236}">
                <a16:creationId xmlns:a16="http://schemas.microsoft.com/office/drawing/2014/main" id="{7655C5F2-FD2C-4C43-8710-569F24F7188D}"/>
              </a:ext>
            </a:extLst>
          </p:cNvPr>
          <p:cNvPicPr>
            <a:picLocks noGrp="1" noChangeAspect="1" noChangeArrowheads="1"/>
          </p:cNvPicPr>
          <p:nvPr>
            <p:ph sz="quarter" idx="2"/>
          </p:nvPr>
        </p:nvPicPr>
        <p:blipFill rotWithShape="1">
          <a:blip r:embed="rId3">
            <a:extLst>
              <a:ext uri="{28A0092B-C50C-407E-A947-70E740481C1C}">
                <a14:useLocalDpi xmlns:a14="http://schemas.microsoft.com/office/drawing/2010/main" val="0"/>
              </a:ext>
            </a:extLst>
          </a:blip>
          <a:srcRect b="22339"/>
          <a:stretch/>
        </p:blipFill>
        <p:spPr>
          <a:xfrm>
            <a:off x="0" y="30231"/>
            <a:ext cx="12192000" cy="6795223"/>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a:extLst>
              <a:ext uri="{FF2B5EF4-FFF2-40B4-BE49-F238E27FC236}">
                <a16:creationId xmlns:a16="http://schemas.microsoft.com/office/drawing/2014/main" id="{762384E5-E54C-46AD-87EC-CAC4969F2F19}"/>
              </a:ext>
            </a:extLst>
          </p:cNvPr>
          <p:cNvSpPr/>
          <p:nvPr/>
        </p:nvSpPr>
        <p:spPr>
          <a:xfrm>
            <a:off x="6374214" y="0"/>
            <a:ext cx="5817786" cy="6846540"/>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800" b="1" dirty="0"/>
          </a:p>
          <a:p>
            <a:pPr marL="108000" algn="just"/>
            <a:r>
              <a:rPr lang="en-US" sz="2800" b="1" dirty="0"/>
              <a:t>ISAC (1995 - present) </a:t>
            </a:r>
            <a:endParaRPr lang="en-US" dirty="0"/>
          </a:p>
          <a:p>
            <a:pPr marL="108000" algn="just"/>
            <a:endParaRPr lang="en-US" sz="2400" dirty="0"/>
          </a:p>
          <a:p>
            <a:pPr marL="108000">
              <a:spcBef>
                <a:spcPts val="600"/>
              </a:spcBef>
            </a:pPr>
            <a:r>
              <a:rPr lang="en-US" sz="2400" dirty="0"/>
              <a:t>ISAC marked a renaissance</a:t>
            </a:r>
            <a:br>
              <a:rPr lang="en-US" sz="2400" dirty="0"/>
            </a:br>
            <a:r>
              <a:rPr lang="en-US" sz="2400" dirty="0"/>
              <a:t>for Accelerator physics and technology at TRIUMF </a:t>
            </a:r>
          </a:p>
          <a:p>
            <a:pPr marL="468000" indent="-342900">
              <a:spcBef>
                <a:spcPts val="600"/>
              </a:spcBef>
              <a:buFont typeface="Arial" panose="020B0604020202020204" pitchFamily="34" charset="0"/>
              <a:buChar char="•"/>
            </a:pPr>
            <a:r>
              <a:rPr lang="en-US" sz="2400" dirty="0"/>
              <a:t>high power RIB targets, </a:t>
            </a:r>
            <a:endParaRPr lang="en-US" sz="2400" dirty="0">
              <a:cs typeface="Arial"/>
            </a:endParaRPr>
          </a:p>
          <a:p>
            <a:pPr marL="468000" indent="-342900" algn="just">
              <a:spcBef>
                <a:spcPts val="600"/>
              </a:spcBef>
              <a:buFont typeface="Arial" panose="020B0604020202020204" pitchFamily="34" charset="0"/>
              <a:buChar char="•"/>
            </a:pPr>
            <a:r>
              <a:rPr lang="en-US" sz="2400" dirty="0"/>
              <a:t>ISOL ion sources,</a:t>
            </a:r>
            <a:endParaRPr lang="en-US" sz="2400" dirty="0">
              <a:cs typeface="Arial"/>
            </a:endParaRPr>
          </a:p>
          <a:p>
            <a:pPr marL="468000" indent="-342900" algn="just">
              <a:spcBef>
                <a:spcPts val="600"/>
              </a:spcBef>
              <a:buFont typeface="Arial" panose="020B0604020202020204" pitchFamily="34" charset="0"/>
              <a:buChar char="•"/>
            </a:pPr>
            <a:r>
              <a:rPr lang="en-US" sz="2400" dirty="0"/>
              <a:t>laser ion sources, </a:t>
            </a:r>
            <a:endParaRPr lang="en-US" sz="2400" dirty="0">
              <a:cs typeface="Arial"/>
            </a:endParaRPr>
          </a:p>
          <a:p>
            <a:pPr marL="468000" indent="-342900" algn="just">
              <a:spcBef>
                <a:spcPts val="600"/>
              </a:spcBef>
              <a:buFont typeface="Arial" panose="020B0604020202020204" pitchFamily="34" charset="0"/>
              <a:buChar char="•"/>
            </a:pPr>
            <a:r>
              <a:rPr lang="en-US" sz="2400" dirty="0"/>
              <a:t>beam diagnostics for low intensity beams, </a:t>
            </a:r>
          </a:p>
          <a:p>
            <a:pPr marL="468000" indent="-342900" algn="just">
              <a:spcBef>
                <a:spcPts val="600"/>
              </a:spcBef>
              <a:buFont typeface="Arial" panose="020B0604020202020204" pitchFamily="34" charset="0"/>
              <a:buChar char="•"/>
            </a:pPr>
            <a:r>
              <a:rPr lang="en-US" sz="2400" dirty="0"/>
              <a:t>electrostatic optics, </a:t>
            </a:r>
            <a:endParaRPr lang="en-US" sz="2400" dirty="0">
              <a:cs typeface="Arial"/>
            </a:endParaRPr>
          </a:p>
          <a:p>
            <a:pPr marL="468000" indent="-342900">
              <a:spcBef>
                <a:spcPts val="600"/>
              </a:spcBef>
              <a:buFont typeface="Arial" panose="020B0604020202020204" pitchFamily="34" charset="0"/>
              <a:buChar char="•"/>
            </a:pPr>
            <a:r>
              <a:rPr lang="en-US" sz="2400" dirty="0"/>
              <a:t>remote handling, </a:t>
            </a:r>
            <a:endParaRPr lang="en-US" sz="2400" dirty="0">
              <a:cs typeface="Arial"/>
            </a:endParaRPr>
          </a:p>
          <a:p>
            <a:pPr marL="342900" indent="-342900">
              <a:spcBef>
                <a:spcPts val="600"/>
              </a:spcBef>
              <a:buFont typeface="Arial" panose="020B0604020202020204" pitchFamily="34" charset="0"/>
              <a:buChar char="•"/>
            </a:pPr>
            <a:endParaRPr lang="en-US" sz="2400" dirty="0">
              <a:cs typeface="Arial"/>
            </a:endParaRPr>
          </a:p>
        </p:txBody>
      </p:sp>
      <p:sp>
        <p:nvSpPr>
          <p:cNvPr id="9" name="Rectangle 8">
            <a:extLst>
              <a:ext uri="{FF2B5EF4-FFF2-40B4-BE49-F238E27FC236}">
                <a16:creationId xmlns:a16="http://schemas.microsoft.com/office/drawing/2014/main" id="{2724CB10-2132-4190-A1B4-BB3076AD50C4}"/>
              </a:ext>
            </a:extLst>
          </p:cNvPr>
          <p:cNvSpPr/>
          <p:nvPr/>
        </p:nvSpPr>
        <p:spPr>
          <a:xfrm>
            <a:off x="0" y="6305602"/>
            <a:ext cx="2846439" cy="519851"/>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a:solidFill>
                  <a:srgbClr val="FFFFFF"/>
                </a:solidFill>
              </a:rPr>
              <a:t>ISAC Target Hall</a:t>
            </a:r>
          </a:p>
        </p:txBody>
      </p:sp>
      <p:pic>
        <p:nvPicPr>
          <p:cNvPr id="1026" name="Picture 2" descr="ARIEL II: Phase 1 and 2 - PDF Free Download">
            <a:extLst>
              <a:ext uri="{FF2B5EF4-FFF2-40B4-BE49-F238E27FC236}">
                <a16:creationId xmlns:a16="http://schemas.microsoft.com/office/drawing/2014/main" id="{B0B9815E-8D8F-477E-9075-9EF8B69DD96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1508" b="8614"/>
          <a:stretch/>
        </p:blipFill>
        <p:spPr bwMode="auto">
          <a:xfrm>
            <a:off x="0" y="30231"/>
            <a:ext cx="6374214" cy="68057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53442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ISAC Target_with fins">
            <a:extLst>
              <a:ext uri="{FF2B5EF4-FFF2-40B4-BE49-F238E27FC236}">
                <a16:creationId xmlns:a16="http://schemas.microsoft.com/office/drawing/2014/main" id="{7655C5F2-FD2C-4C43-8710-569F24F7188D}"/>
              </a:ext>
            </a:extLst>
          </p:cNvPr>
          <p:cNvPicPr>
            <a:picLocks noGrp="1" noChangeAspect="1" noChangeArrowheads="1"/>
          </p:cNvPicPr>
          <p:nvPr>
            <p:ph sz="quarter" idx="2"/>
          </p:nvPr>
        </p:nvPicPr>
        <p:blipFill rotWithShape="1">
          <a:blip r:embed="rId2">
            <a:extLst>
              <a:ext uri="{28A0092B-C50C-407E-A947-70E740481C1C}">
                <a14:useLocalDpi xmlns:a14="http://schemas.microsoft.com/office/drawing/2010/main" val="0"/>
              </a:ext>
            </a:extLst>
          </a:blip>
          <a:srcRect b="22339"/>
          <a:stretch/>
        </p:blipFill>
        <p:spPr>
          <a:xfrm>
            <a:off x="0" y="30231"/>
            <a:ext cx="12192000" cy="6795223"/>
          </a:xfrm>
          <a:noFill/>
          <a:extLs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 name="Rectangle 4">
            <a:extLst>
              <a:ext uri="{FF2B5EF4-FFF2-40B4-BE49-F238E27FC236}">
                <a16:creationId xmlns:a16="http://schemas.microsoft.com/office/drawing/2014/main" id="{762384E5-E54C-46AD-87EC-CAC4969F2F19}"/>
              </a:ext>
            </a:extLst>
          </p:cNvPr>
          <p:cNvSpPr/>
          <p:nvPr/>
        </p:nvSpPr>
        <p:spPr>
          <a:xfrm>
            <a:off x="0" y="0"/>
            <a:ext cx="3795260" cy="6825454"/>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t"/>
          <a:lstStyle/>
          <a:p>
            <a:pPr algn="just"/>
            <a:endParaRPr lang="en-US" sz="2400" b="1" dirty="0"/>
          </a:p>
          <a:p>
            <a:pPr algn="just"/>
            <a:r>
              <a:rPr lang="en-US" sz="2400" b="1" dirty="0"/>
              <a:t>ISAC Post accelerator (1995-2001)</a:t>
            </a:r>
            <a:endParaRPr lang="en-US" dirty="0"/>
          </a:p>
          <a:p>
            <a:pPr algn="just">
              <a:spcBef>
                <a:spcPts val="600"/>
              </a:spcBef>
            </a:pPr>
            <a:endParaRPr lang="en-US" sz="2400" dirty="0"/>
          </a:p>
          <a:p>
            <a:pPr marL="342900" indent="-342900" algn="just">
              <a:spcBef>
                <a:spcPts val="600"/>
              </a:spcBef>
              <a:buFont typeface="Arial" panose="020B0604020202020204" pitchFamily="34" charset="0"/>
              <a:buChar char="•"/>
            </a:pPr>
            <a:r>
              <a:rPr lang="en-US" sz="2400" dirty="0"/>
              <a:t>Room temperature </a:t>
            </a:r>
            <a:r>
              <a:rPr lang="en-US" sz="2400" dirty="0" err="1"/>
              <a:t>linac</a:t>
            </a:r>
            <a:r>
              <a:rPr lang="en-US" sz="2400" dirty="0"/>
              <a:t> design and fabrication for heavy ions</a:t>
            </a:r>
            <a:endParaRPr lang="en-US" sz="2400" dirty="0">
              <a:cs typeface="Arial"/>
            </a:endParaRPr>
          </a:p>
          <a:p>
            <a:pPr marL="342900" indent="-342900" algn="just">
              <a:spcBef>
                <a:spcPts val="600"/>
              </a:spcBef>
              <a:buFont typeface="Arial" panose="020B0604020202020204" pitchFamily="34" charset="0"/>
              <a:buChar char="•"/>
            </a:pPr>
            <a:r>
              <a:rPr lang="en-US" sz="2400" dirty="0"/>
              <a:t>ISAC RF Quadrupole</a:t>
            </a:r>
            <a:endParaRPr lang="en-US" sz="2400" dirty="0">
              <a:cs typeface="Arial"/>
            </a:endParaRPr>
          </a:p>
          <a:p>
            <a:pPr marL="342900" indent="-342900" algn="just">
              <a:spcBef>
                <a:spcPts val="600"/>
              </a:spcBef>
              <a:buFont typeface="Arial" panose="020B0604020202020204" pitchFamily="34" charset="0"/>
              <a:buChar char="•"/>
            </a:pPr>
            <a:r>
              <a:rPr lang="en-US" sz="2400" dirty="0"/>
              <a:t>ISAC Drift Tube </a:t>
            </a:r>
            <a:r>
              <a:rPr lang="en-US" sz="2400" dirty="0" err="1"/>
              <a:t>Linac</a:t>
            </a:r>
            <a:endParaRPr lang="en-US" sz="2400" dirty="0">
              <a:cs typeface="Arial"/>
            </a:endParaRPr>
          </a:p>
          <a:p>
            <a:pPr marL="342900" indent="-342900" algn="just">
              <a:spcBef>
                <a:spcPts val="600"/>
              </a:spcBef>
              <a:buFont typeface="Arial" panose="020B0604020202020204" pitchFamily="34" charset="0"/>
              <a:buChar char="•"/>
            </a:pPr>
            <a:r>
              <a:rPr lang="en-US" sz="2400" dirty="0"/>
              <a:t>RF </a:t>
            </a:r>
            <a:r>
              <a:rPr lang="en-US" sz="2400" dirty="0" err="1"/>
              <a:t>bunchers</a:t>
            </a:r>
            <a:r>
              <a:rPr lang="en-US" sz="2400" dirty="0"/>
              <a:t>/choppers</a:t>
            </a:r>
            <a:endParaRPr lang="en-US" sz="2400" dirty="0">
              <a:cs typeface="Arial"/>
            </a:endParaRPr>
          </a:p>
          <a:p>
            <a:pPr marL="342900" indent="-342900">
              <a:spcBef>
                <a:spcPts val="600"/>
              </a:spcBef>
              <a:buFont typeface="Arial" panose="020B0604020202020204" pitchFamily="34" charset="0"/>
              <a:buChar char="•"/>
            </a:pPr>
            <a:r>
              <a:rPr lang="en-US" sz="2400" dirty="0"/>
              <a:t>Low level rf (LLRF) systems</a:t>
            </a:r>
            <a:endParaRPr lang="en-US" sz="2400" dirty="0">
              <a:cs typeface="Arial"/>
            </a:endParaRPr>
          </a:p>
          <a:p>
            <a:pPr marL="342900" indent="-342900" algn="just">
              <a:spcBef>
                <a:spcPts val="600"/>
              </a:spcBef>
              <a:buFont typeface="Arial" panose="020B0604020202020204" pitchFamily="34" charset="0"/>
              <a:buChar char="•"/>
            </a:pPr>
            <a:r>
              <a:rPr lang="en-US" sz="2400" dirty="0"/>
              <a:t>High power rf amplifiers</a:t>
            </a:r>
            <a:endParaRPr lang="en-US" sz="2400" dirty="0">
              <a:cs typeface="Arial"/>
            </a:endParaRPr>
          </a:p>
        </p:txBody>
      </p:sp>
      <p:pic>
        <p:nvPicPr>
          <p:cNvPr id="7" name="Picture 9" descr="mindy_tank1-5_3">
            <a:extLst>
              <a:ext uri="{FF2B5EF4-FFF2-40B4-BE49-F238E27FC236}">
                <a16:creationId xmlns:a16="http://schemas.microsoft.com/office/drawing/2014/main" id="{A5D9CE19-3537-499C-8E13-83EFD571E3A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8779"/>
          <a:stretch/>
        </p:blipFill>
        <p:spPr bwMode="auto">
          <a:xfrm>
            <a:off x="3805088" y="30708"/>
            <a:ext cx="8377084" cy="682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a:extLst>
              <a:ext uri="{FF2B5EF4-FFF2-40B4-BE49-F238E27FC236}">
                <a16:creationId xmlns:a16="http://schemas.microsoft.com/office/drawing/2014/main" id="{F66C44DE-DE97-4102-813A-920012F4B9F6}"/>
              </a:ext>
            </a:extLst>
          </p:cNvPr>
          <p:cNvSpPr/>
          <p:nvPr/>
        </p:nvSpPr>
        <p:spPr>
          <a:xfrm>
            <a:off x="5279922" y="6374837"/>
            <a:ext cx="5773996" cy="495596"/>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a:solidFill>
                  <a:srgbClr val="FFFFFF"/>
                </a:solidFill>
              </a:rPr>
              <a:t>ISAC DTL with RFQ in the background</a:t>
            </a:r>
          </a:p>
        </p:txBody>
      </p:sp>
    </p:spTree>
    <p:extLst>
      <p:ext uri="{BB962C8B-B14F-4D97-AF65-F5344CB8AC3E}">
        <p14:creationId xmlns:p14="http://schemas.microsoft.com/office/powerpoint/2010/main" val="3958968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RF09-mindy-SCC1">
            <a:extLst>
              <a:ext uri="{FF2B5EF4-FFF2-40B4-BE49-F238E27FC236}">
                <a16:creationId xmlns:a16="http://schemas.microsoft.com/office/drawing/2014/main" id="{5CFB5064-AF39-47BF-8B73-F5672CA132B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47761" y="0"/>
            <a:ext cx="857423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BF0C928E-D6FB-4811-8ECC-54A95986F931}"/>
              </a:ext>
            </a:extLst>
          </p:cNvPr>
          <p:cNvSpPr/>
          <p:nvPr/>
        </p:nvSpPr>
        <p:spPr>
          <a:xfrm>
            <a:off x="0" y="0"/>
            <a:ext cx="3716594" cy="6825454"/>
          </a:xfrm>
          <a:prstGeom prst="rect">
            <a:avLst/>
          </a:prstGeom>
          <a:solidFill>
            <a:srgbClr val="00B0F0">
              <a:alpha val="9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just"/>
            <a:endParaRPr lang="en-US" sz="2400" b="1" dirty="0"/>
          </a:p>
          <a:p>
            <a:pPr algn="just"/>
            <a:r>
              <a:rPr lang="en-US" sz="2400" b="1" dirty="0"/>
              <a:t>ISAC-II Post accelerator</a:t>
            </a:r>
            <a:br>
              <a:rPr lang="en-US" sz="2400" b="1" dirty="0"/>
            </a:br>
            <a:r>
              <a:rPr lang="en-US" sz="2400" b="1" dirty="0"/>
              <a:t>(2001-2010)</a:t>
            </a:r>
          </a:p>
          <a:p>
            <a:pPr marL="342900" indent="-342900" algn="just">
              <a:buFont typeface="Arial" panose="020B0604020202020204" pitchFamily="34" charset="0"/>
              <a:buChar char="•"/>
            </a:pPr>
            <a:endParaRPr lang="en-US" sz="2400" dirty="0"/>
          </a:p>
          <a:p>
            <a:pPr marL="468000" indent="-342900" algn="just">
              <a:spcBef>
                <a:spcPts val="600"/>
              </a:spcBef>
              <a:buFont typeface="Arial" panose="020B0604020202020204" pitchFamily="34" charset="0"/>
              <a:buChar char="•"/>
            </a:pPr>
            <a:r>
              <a:rPr lang="en-US" sz="2400" dirty="0"/>
              <a:t>Superconducting RF technology for heavy ions</a:t>
            </a:r>
          </a:p>
          <a:p>
            <a:pPr marL="468000" indent="-342900" algn="just">
              <a:spcBef>
                <a:spcPts val="600"/>
              </a:spcBef>
              <a:buFont typeface="Arial" panose="020B0604020202020204" pitchFamily="34" charset="0"/>
              <a:buChar char="•"/>
            </a:pPr>
            <a:r>
              <a:rPr lang="en-US" sz="2400" dirty="0"/>
              <a:t>Cryomodule design and assembly</a:t>
            </a:r>
          </a:p>
          <a:p>
            <a:pPr marL="468000" indent="-342900" algn="just">
              <a:spcBef>
                <a:spcPts val="600"/>
              </a:spcBef>
              <a:buFont typeface="Arial" panose="020B0604020202020204" pitchFamily="34" charset="0"/>
              <a:buChar char="•"/>
            </a:pPr>
            <a:r>
              <a:rPr lang="en-US" sz="2400" dirty="0"/>
              <a:t>Design and operation of cryogenic systems</a:t>
            </a:r>
          </a:p>
          <a:p>
            <a:pPr marL="468000" indent="-342900" algn="just">
              <a:spcBef>
                <a:spcPts val="600"/>
              </a:spcBef>
              <a:buFont typeface="Arial" panose="020B0604020202020204" pitchFamily="34" charset="0"/>
              <a:buChar char="•"/>
            </a:pPr>
            <a:r>
              <a:rPr lang="en-US" sz="2400" dirty="0"/>
              <a:t>ECR Charge breeders</a:t>
            </a:r>
          </a:p>
        </p:txBody>
      </p:sp>
      <p:sp>
        <p:nvSpPr>
          <p:cNvPr id="7" name="Rectangle 6">
            <a:extLst>
              <a:ext uri="{FF2B5EF4-FFF2-40B4-BE49-F238E27FC236}">
                <a16:creationId xmlns:a16="http://schemas.microsoft.com/office/drawing/2014/main" id="{7EA77D17-9CE9-4F40-973E-8483CE3281FB}"/>
              </a:ext>
            </a:extLst>
          </p:cNvPr>
          <p:cNvSpPr/>
          <p:nvPr/>
        </p:nvSpPr>
        <p:spPr>
          <a:xfrm>
            <a:off x="6396718" y="6362404"/>
            <a:ext cx="3082413" cy="463050"/>
          </a:xfrm>
          <a:prstGeom prst="rect">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400">
                <a:solidFill>
                  <a:srgbClr val="FFFFFF"/>
                </a:solidFill>
              </a:rPr>
              <a:t>ISAC-II Cryomodule</a:t>
            </a:r>
          </a:p>
        </p:txBody>
      </p:sp>
    </p:spTree>
    <p:extLst>
      <p:ext uri="{BB962C8B-B14F-4D97-AF65-F5344CB8AC3E}">
        <p14:creationId xmlns:p14="http://schemas.microsoft.com/office/powerpoint/2010/main" val="2658595574"/>
      </p:ext>
    </p:extLst>
  </p:cSld>
  <p:clrMapOvr>
    <a:masterClrMapping/>
  </p:clrMapOvr>
</p:sld>
</file>

<file path=ppt/theme/theme1.xml><?xml version="1.0" encoding="utf-8"?>
<a:theme xmlns:a="http://schemas.openxmlformats.org/drawingml/2006/main" name="PowerPoint Template (1)">
  <a:themeElements>
    <a:clrScheme name="TRIUMF 1">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RIUMF_Light_03" id="{4D894E19-41A3-8842-A464-3F12065EEF05}" vid="{B960C763-9EE8-8C4A-B0B5-CE3D986AFAE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 Template (1)</Template>
  <TotalTime>4960</TotalTime>
  <Words>1436</Words>
  <Application>Microsoft Office PowerPoint</Application>
  <PresentationFormat>Widescreen</PresentationFormat>
  <Paragraphs>209</Paragraphs>
  <Slides>31</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31</vt:i4>
      </vt:variant>
    </vt:vector>
  </HeadingPairs>
  <TitlesOfParts>
    <vt:vector size="36" baseType="lpstr">
      <vt:lpstr>Arial</vt:lpstr>
      <vt:lpstr>Calibri</vt:lpstr>
      <vt:lpstr>HelveticaNeueLT Pro 55 Roman</vt:lpstr>
      <vt:lpstr>Wingdings</vt:lpstr>
      <vt:lpstr>PowerPoint Template (1)</vt:lpstr>
      <vt:lpstr>TRIUMF and EIC</vt:lpstr>
      <vt:lpstr>Introduction to TRIUMF</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TRIUMF and International Collaborations </vt:lpstr>
      <vt:lpstr>PowerPoint Presentation</vt:lpstr>
      <vt:lpstr>Collaboration map</vt:lpstr>
      <vt:lpstr>CERN</vt:lpstr>
      <vt:lpstr>PowerPoint Presentation</vt:lpstr>
      <vt:lpstr>PowerPoint Presentation</vt:lpstr>
      <vt:lpstr>PowerPoint Presentation</vt:lpstr>
      <vt:lpstr>PowerPoint Presentation</vt:lpstr>
      <vt:lpstr>TRIUMF and AWAKE experiment Ultra high gradients</vt:lpstr>
      <vt:lpstr>TRIUMF Remote Handling</vt:lpstr>
      <vt:lpstr>PowerPoint Presentation</vt:lpstr>
      <vt:lpstr>PowerPoint Presentation</vt:lpstr>
      <vt:lpstr>PowerPoint Presentation</vt:lpstr>
      <vt:lpstr>PowerPoint Presentation</vt:lpstr>
      <vt:lpstr>PowerPoint Presentation</vt:lpstr>
      <vt:lpstr>TRIUMF and EIC</vt:lpstr>
      <vt:lpstr>PowerPoint Presentation</vt:lpstr>
      <vt:lpstr>PowerPoint Presentation</vt:lpstr>
      <vt:lpstr>PowerPoint Presentation</vt:lpstr>
      <vt:lpstr>Thank you Merci</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Status of Canadian contribution to HiLumi (and outlook to accelerator R&amp;D)</dc:title>
  <dc:creator>Robert Laxdal</dc:creator>
  <cp:lastModifiedBy>Bob Laxdal</cp:lastModifiedBy>
  <cp:revision>73</cp:revision>
  <dcterms:created xsi:type="dcterms:W3CDTF">2018-10-10T23:48:01Z</dcterms:created>
  <dcterms:modified xsi:type="dcterms:W3CDTF">2020-10-07T20:59:08Z</dcterms:modified>
</cp:coreProperties>
</file>