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21"/>
  </p:notesMasterIdLst>
  <p:sldIdLst>
    <p:sldId id="316" r:id="rId5"/>
    <p:sldId id="303" r:id="rId6"/>
    <p:sldId id="277" r:id="rId7"/>
    <p:sldId id="2257" r:id="rId8"/>
    <p:sldId id="2258" r:id="rId9"/>
    <p:sldId id="268" r:id="rId10"/>
    <p:sldId id="2272" r:id="rId11"/>
    <p:sldId id="2270" r:id="rId12"/>
    <p:sldId id="266" r:id="rId13"/>
    <p:sldId id="2263" r:id="rId14"/>
    <p:sldId id="539" r:id="rId15"/>
    <p:sldId id="2265" r:id="rId16"/>
    <p:sldId id="2266" r:id="rId17"/>
    <p:sldId id="2267" r:id="rId18"/>
    <p:sldId id="2268" r:id="rId19"/>
    <p:sldId id="2271" r:id="rId20"/>
  </p:sldIdLst>
  <p:sldSz cx="9144000" cy="6858000" type="screen4x3"/>
  <p:notesSz cx="6950075" cy="9236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choefer, Vincent" initials="SV" lastIdx="3" clrIdx="0">
    <p:extLst>
      <p:ext uri="{19B8F6BF-5375-455C-9EA6-DF929625EA0E}">
        <p15:presenceInfo xmlns:p15="http://schemas.microsoft.com/office/powerpoint/2012/main" userId="S::schoefer@bnl.gov::3e25cf69-27c8-4b0a-841d-e10c2c8358f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519D"/>
    <a:srgbClr val="2440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132" autoAdjust="0"/>
    <p:restoredTop sz="94646"/>
  </p:normalViewPr>
  <p:slideViewPr>
    <p:cSldViewPr snapToGrid="0" snapToObjects="1">
      <p:cViewPr varScale="1">
        <p:scale>
          <a:sx n="105" d="100"/>
          <a:sy n="105" d="100"/>
        </p:scale>
        <p:origin x="176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1" d="100"/>
        <a:sy n="71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commentAuthors" Target="commentAuthor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8.wmf"/><Relationship Id="rId2" Type="http://schemas.openxmlformats.org/officeDocument/2006/relationships/image" Target="../media/image27.wmf"/><Relationship Id="rId1" Type="http://schemas.openxmlformats.org/officeDocument/2006/relationships/image" Target="../media/image2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36768" y="0"/>
            <a:ext cx="3011699" cy="463408"/>
          </a:xfrm>
          <a:prstGeom prst="rect">
            <a:avLst/>
          </a:prstGeom>
        </p:spPr>
        <p:txBody>
          <a:bodyPr vert="horz" lIns="92492" tIns="46246" rIns="92492" bIns="46246" rtlCol="0"/>
          <a:lstStyle>
            <a:lvl1pPr algn="r">
              <a:defRPr sz="1200"/>
            </a:lvl1pPr>
          </a:lstStyle>
          <a:p>
            <a:fld id="{ECFAD0DF-F63F-4951-88B8-7E7D2CB1BA02}" type="datetimeFigureOut">
              <a:rPr lang="en-US" smtClean="0"/>
              <a:t>10/7/20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97000" y="1154113"/>
            <a:ext cx="4156075" cy="31178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92" tIns="46246" rIns="92492" bIns="46246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008" y="4444861"/>
            <a:ext cx="5560060" cy="3636705"/>
          </a:xfrm>
          <a:prstGeom prst="rect">
            <a:avLst/>
          </a:prstGeom>
        </p:spPr>
        <p:txBody>
          <a:bodyPr vert="horz" lIns="92492" tIns="46246" rIns="92492" bIns="4624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36768" y="8772669"/>
            <a:ext cx="3011699" cy="463407"/>
          </a:xfrm>
          <a:prstGeom prst="rect">
            <a:avLst/>
          </a:prstGeom>
        </p:spPr>
        <p:txBody>
          <a:bodyPr vert="horz" lIns="92492" tIns="46246" rIns="92492" bIns="46246" rtlCol="0" anchor="b"/>
          <a:lstStyle>
            <a:lvl1pPr algn="r">
              <a:defRPr sz="1200"/>
            </a:lvl1pPr>
          </a:lstStyle>
          <a:p>
            <a:fld id="{58010FB5-4D6F-42F5-A809-7A1093A9D77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1422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710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 defTabSz="92710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 defTabSz="92710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 defTabSz="92710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 defTabSz="92710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defTabSz="9271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defTabSz="9271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defTabSz="9271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defTabSz="9271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eaLnBrk="1" hangingPunct="1"/>
            <a:fld id="{A4630407-F123-A049-8292-79D7D0141B7A}" type="slidenum">
              <a:rPr lang="en-US" sz="1200" b="0">
                <a:solidFill>
                  <a:srgbClr val="000000"/>
                </a:solidFill>
                <a:latin typeface="Calibri" charset="0"/>
              </a:rPr>
              <a:pPr eaLnBrk="1" hangingPunct="1"/>
              <a:t>3</a:t>
            </a:fld>
            <a:endParaRPr lang="en-US" sz="1200" b="0">
              <a:solidFill>
                <a:srgbClr val="000000"/>
              </a:solidFill>
              <a:latin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008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C95DC-3631-4199-BD92-062C4D64355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2413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6185" y="2790092"/>
            <a:ext cx="4741984" cy="1774948"/>
          </a:xfrm>
        </p:spPr>
        <p:txBody>
          <a:bodyPr anchor="b">
            <a:normAutofit/>
          </a:bodyPr>
          <a:lstStyle>
            <a:lvl1pPr algn="r">
              <a:defRPr sz="4400" b="0" i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56185" y="4642339"/>
            <a:ext cx="4741984" cy="580292"/>
          </a:xfrm>
        </p:spPr>
        <p:txBody>
          <a:bodyPr/>
          <a:lstStyle>
            <a:lvl1pPr marL="0" indent="0" algn="r">
              <a:buNone/>
              <a:defRPr sz="24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30519D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Arial" charset="0"/>
                <a:ea typeface="Arial" charset="0"/>
                <a:cs typeface="Arial" charset="0"/>
              </a:defRPr>
            </a:lvl1pPr>
            <a:lvl2pPr>
              <a:defRPr>
                <a:latin typeface="Arial" charset="0"/>
                <a:ea typeface="Arial" charset="0"/>
                <a:cs typeface="Arial" charset="0"/>
              </a:defRPr>
            </a:lvl2pPr>
            <a:lvl3pPr>
              <a:defRPr>
                <a:latin typeface="Arial" charset="0"/>
                <a:ea typeface="Arial" charset="0"/>
                <a:cs typeface="Arial" charset="0"/>
              </a:defRPr>
            </a:lvl3pPr>
            <a:lvl4pPr>
              <a:defRPr>
                <a:latin typeface="Arial" charset="0"/>
                <a:ea typeface="Arial" charset="0"/>
                <a:cs typeface="Arial" charset="0"/>
              </a:defRPr>
            </a:lvl4pPr>
            <a:lvl5pPr>
              <a:defRPr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48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212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/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360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30519D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.bin"/><Relationship Id="rId3" Type="http://schemas.openxmlformats.org/officeDocument/2006/relationships/image" Target="../media/image29.png"/><Relationship Id="rId7" Type="http://schemas.openxmlformats.org/officeDocument/2006/relationships/image" Target="../media/image26.wmf"/><Relationship Id="rId12" Type="http://schemas.openxmlformats.org/officeDocument/2006/relationships/image" Target="../media/image3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28.wmf"/><Relationship Id="rId5" Type="http://schemas.openxmlformats.org/officeDocument/2006/relationships/image" Target="../media/image31.png"/><Relationship Id="rId10" Type="http://schemas.openxmlformats.org/officeDocument/2006/relationships/oleObject" Target="../embeddings/oleObject3.bin"/><Relationship Id="rId4" Type="http://schemas.openxmlformats.org/officeDocument/2006/relationships/image" Target="../media/image30.png"/><Relationship Id="rId9" Type="http://schemas.openxmlformats.org/officeDocument/2006/relationships/image" Target="../media/image27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2234" y="2325951"/>
            <a:ext cx="5780658" cy="1774948"/>
          </a:xfrm>
        </p:spPr>
        <p:txBody>
          <a:bodyPr>
            <a:normAutofit fontScale="90000"/>
          </a:bodyPr>
          <a:lstStyle/>
          <a:p>
            <a:r>
              <a:rPr lang="en-US" dirty="0"/>
              <a:t>EIC Ion Source.</a:t>
            </a:r>
            <a:br>
              <a:rPr lang="en-US" dirty="0"/>
            </a:br>
            <a:r>
              <a:rPr lang="en-US" dirty="0"/>
              <a:t>Hadron Polarization.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14800" y="4100899"/>
            <a:ext cx="4819689" cy="1469513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Vadim Ptitsyn</a:t>
            </a:r>
          </a:p>
          <a:p>
            <a:r>
              <a:rPr lang="en-US" sz="2000" dirty="0"/>
              <a:t>EIC Project, BNL</a:t>
            </a:r>
          </a:p>
          <a:p>
            <a:r>
              <a:rPr lang="en-US" sz="2000" dirty="0"/>
              <a:t>EIC Collaboration Workshop</a:t>
            </a:r>
          </a:p>
          <a:p>
            <a:r>
              <a:rPr lang="en-US" sz="2000" dirty="0"/>
              <a:t>October 7, 2020</a:t>
            </a:r>
          </a:p>
        </p:txBody>
      </p:sp>
    </p:spTree>
    <p:extLst>
      <p:ext uri="{BB962C8B-B14F-4D97-AF65-F5344CB8AC3E}">
        <p14:creationId xmlns:p14="http://schemas.microsoft.com/office/powerpoint/2010/main" val="7006613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1A2229-BE1A-8744-AB3D-44E4C20EC8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Siberian Snakes in RHIC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943A056-E82D-8B43-A1A5-D48A643400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10</a:t>
            </a:fld>
            <a:endParaRPr lang="en-US"/>
          </a:p>
        </p:txBody>
      </p:sp>
      <p:pic>
        <p:nvPicPr>
          <p:cNvPr id="5" name="Picture 4" descr="A picture containing man, table, red, black&#10;&#10;Description automatically generated">
            <a:extLst>
              <a:ext uri="{FF2B5EF4-FFF2-40B4-BE49-F238E27FC236}">
                <a16:creationId xmlns:a16="http://schemas.microsoft.com/office/drawing/2014/main" id="{EFAF61CB-E618-7142-B58C-496F3C7183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313" y="3515139"/>
            <a:ext cx="2325684" cy="2325684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softEdge rad="0"/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48049A2-88B0-0C40-A126-FDACE6CE4A4A}"/>
              </a:ext>
            </a:extLst>
          </p:cNvPr>
          <p:cNvSpPr txBox="1"/>
          <p:nvPr/>
        </p:nvSpPr>
        <p:spPr>
          <a:xfrm>
            <a:off x="98536" y="5840823"/>
            <a:ext cx="2844462" cy="50783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350" dirty="0"/>
              <a:t>RHIC Intrinsic Resonance Strength (DEPOL, RHIC lattice)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48788EA-1492-1343-9425-E87667330BB4}"/>
              </a:ext>
            </a:extLst>
          </p:cNvPr>
          <p:cNvSpPr/>
          <p:nvPr/>
        </p:nvSpPr>
        <p:spPr>
          <a:xfrm>
            <a:off x="3579682" y="3548040"/>
            <a:ext cx="5430613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tx1"/>
              </a:buClr>
              <a:buFont typeface="Wingdings" charset="0"/>
              <a:buChar char="Ø"/>
            </a:pPr>
            <a:r>
              <a:rPr lang="en-US" dirty="0"/>
              <a:t>Siberian Snake (or full snake) produces spin rotation by 180 degree around a rotation axis in horizontal plane</a:t>
            </a:r>
          </a:p>
          <a:p>
            <a:pPr>
              <a:buClr>
                <a:schemeClr val="tx1"/>
              </a:buClr>
              <a:buFont typeface="Wingdings" charset="0"/>
              <a:buChar char="Ø"/>
            </a:pPr>
            <a:r>
              <a:rPr lang="en-US" dirty="0"/>
              <a:t>Proper located Snakes produce hold the spin tune at constant value (1/2) avoiding spin resonances</a:t>
            </a:r>
          </a:p>
          <a:p>
            <a:pPr>
              <a:buClr>
                <a:schemeClr val="tx1"/>
              </a:buClr>
              <a:buFont typeface="Wingdings" charset="0"/>
              <a:buChar char="Ø"/>
            </a:pPr>
            <a:r>
              <a:rPr lang="en-US" dirty="0"/>
              <a:t>Each Siberian Snake: 4 SC helical dipoles, up to 4 T, each 2.4 m long and full  360</a:t>
            </a:r>
            <a:r>
              <a:rPr lang="en-US" dirty="0">
                <a:sym typeface="Symbol" charset="0"/>
              </a:rPr>
              <a:t> twist</a:t>
            </a:r>
          </a:p>
          <a:p>
            <a:pPr>
              <a:buClr>
                <a:schemeClr val="tx1"/>
              </a:buClr>
              <a:buFont typeface="Wingdings" charset="0"/>
              <a:buChar char="Ø"/>
            </a:pPr>
            <a:r>
              <a:rPr lang="en-US" dirty="0">
                <a:sym typeface="Symbol" charset="0"/>
              </a:rPr>
              <a:t>60% polarization has been achieved at 255 GeV</a:t>
            </a:r>
          </a:p>
          <a:p>
            <a:pPr>
              <a:buClr>
                <a:schemeClr val="tx1"/>
              </a:buClr>
              <a:buFont typeface="Wingdings" charset="0"/>
              <a:buChar char="Ø"/>
            </a:pPr>
            <a:r>
              <a:rPr lang="en-US" b="1" dirty="0">
                <a:sym typeface="Symbol" charset="0"/>
              </a:rPr>
              <a:t>For EIC the number of snakes will be increased from 2 to 6</a:t>
            </a:r>
          </a:p>
          <a:p>
            <a:pPr>
              <a:buClr>
                <a:schemeClr val="tx1"/>
              </a:buClr>
            </a:pPr>
            <a:endParaRPr lang="en-US" dirty="0">
              <a:solidFill>
                <a:srgbClr val="0033CC"/>
              </a:solidFill>
              <a:sym typeface="Wingdings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78CF0A0-B555-0A46-9C0D-B1BE736D5D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4012" y="1726312"/>
            <a:ext cx="2781300" cy="17145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6F394DEF-EA82-634A-B38F-83DB9ED217B3}"/>
              </a:ext>
            </a:extLst>
          </p:cNvPr>
          <p:cNvSpPr/>
          <p:nvPr/>
        </p:nvSpPr>
        <p:spPr>
          <a:xfrm>
            <a:off x="98536" y="1614109"/>
            <a:ext cx="3338347" cy="18148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chemeClr val="tx1"/>
              </a:buClr>
              <a:buFont typeface="Wingdings" charset="0"/>
              <a:buChar char="Ø"/>
            </a:pPr>
            <a:r>
              <a:rPr lang="en-US" dirty="0"/>
              <a:t>Numerous spin resonances are encountered during acceleration</a:t>
            </a:r>
          </a:p>
          <a:p>
            <a:pPr>
              <a:buClr>
                <a:schemeClr val="tx1"/>
              </a:buClr>
              <a:buFont typeface="Wingdings" charset="0"/>
              <a:buChar char="Ø"/>
            </a:pPr>
            <a:r>
              <a:rPr lang="en-US" dirty="0"/>
              <a:t>To overcome proton spin resonances during acceleration in RHIC Siberian Snakes are used (two per ring)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BF652BBB-AA57-BF49-B60B-7E7CA190F9B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8855" y="1675724"/>
            <a:ext cx="2844800" cy="165100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E63B4EF6-2705-144E-B255-65C59328A971}"/>
              </a:ext>
            </a:extLst>
          </p:cNvPr>
          <p:cNvSpPr txBox="1"/>
          <p:nvPr/>
        </p:nvSpPr>
        <p:spPr>
          <a:xfrm>
            <a:off x="4582510" y="1526558"/>
            <a:ext cx="153183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Magnet field in Snake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725D956-031B-FA46-809D-BD07C62749FA}"/>
              </a:ext>
            </a:extLst>
          </p:cNvPr>
          <p:cNvSpPr txBox="1"/>
          <p:nvPr/>
        </p:nvSpPr>
        <p:spPr>
          <a:xfrm>
            <a:off x="6744224" y="1483611"/>
            <a:ext cx="21940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Particle orbit and spin trajectory</a:t>
            </a:r>
          </a:p>
        </p:txBody>
      </p:sp>
    </p:spTree>
    <p:extLst>
      <p:ext uri="{BB962C8B-B14F-4D97-AF65-F5344CB8AC3E}">
        <p14:creationId xmlns:p14="http://schemas.microsoft.com/office/powerpoint/2010/main" val="28098851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742F52-5F0B-1C42-AF72-2AB74B171B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6816" y="494635"/>
            <a:ext cx="7886700" cy="497087"/>
          </a:xfrm>
        </p:spPr>
        <p:txBody>
          <a:bodyPr>
            <a:normAutofit fontScale="90000"/>
          </a:bodyPr>
          <a:lstStyle/>
          <a:p>
            <a:r>
              <a:rPr lang="en-US" dirty="0"/>
              <a:t>Snake Resonances in RHIC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1FACE4-E760-EA4B-ABAB-1BA9D827C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813" y="1258102"/>
            <a:ext cx="4465269" cy="2661392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/>
              <a:t>Depolarization can still happen at certain vertical </a:t>
            </a:r>
            <a:r>
              <a:rPr lang="en-US" sz="2000" dirty="0" err="1"/>
              <a:t>betatron</a:t>
            </a:r>
            <a:r>
              <a:rPr lang="en-US" sz="2000" dirty="0"/>
              <a:t> tunes due to higher order resonances:</a:t>
            </a:r>
          </a:p>
          <a:p>
            <a:pPr marL="0" indent="0">
              <a:buNone/>
            </a:pPr>
            <a:r>
              <a:rPr lang="en-US" sz="2000" dirty="0"/>
              <a:t>     ½ =m +/- </a:t>
            </a:r>
            <a:r>
              <a:rPr lang="en-US" sz="2000" dirty="0" err="1"/>
              <a:t>nQ</a:t>
            </a:r>
            <a:r>
              <a:rPr lang="en-US" sz="2000" baseline="-25000" dirty="0" err="1"/>
              <a:t>y</a:t>
            </a:r>
            <a:r>
              <a:rPr lang="en-US" sz="2000" baseline="-25000" dirty="0"/>
              <a:t>  </a:t>
            </a:r>
          </a:p>
          <a:p>
            <a:pPr marL="0" indent="0">
              <a:buNone/>
            </a:pPr>
            <a:endParaRPr lang="en-US" sz="2000" baseline="-25000" dirty="0"/>
          </a:p>
          <a:p>
            <a:r>
              <a:rPr lang="en-US" sz="2000" dirty="0"/>
              <a:t>Far more tune space available in six snake configuration</a:t>
            </a:r>
          </a:p>
          <a:p>
            <a:pPr lvl="1"/>
            <a:r>
              <a:rPr lang="en-US" sz="1800" dirty="0"/>
              <a:t>Important for flexibility in the face of complicated beam dynamics (high peak currents, interaction with coolers, </a:t>
            </a:r>
            <a:r>
              <a:rPr lang="en-US" sz="1800" dirty="0" err="1"/>
              <a:t>etc</a:t>
            </a:r>
            <a:r>
              <a:rPr lang="en-US" sz="1800" dirty="0"/>
              <a:t>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89D698-0676-3B48-80AC-762097B033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577CB4EE-A4AC-7845-9145-730AB1FFB1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6757" y="4354814"/>
            <a:ext cx="3403409" cy="2208086"/>
          </a:xfrm>
          <a:prstGeom prst="rect">
            <a:avLst/>
          </a:prstGeom>
        </p:spPr>
      </p:pic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CA7213FC-6E7C-C140-990B-71A2038329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41620" y="4181967"/>
            <a:ext cx="3403408" cy="217546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FBEFBCC-C489-8248-8693-69B06F57A632}"/>
              </a:ext>
            </a:extLst>
          </p:cNvPr>
          <p:cNvSpPr txBox="1"/>
          <p:nvPr/>
        </p:nvSpPr>
        <p:spPr>
          <a:xfrm>
            <a:off x="661162" y="5162138"/>
            <a:ext cx="35657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S</a:t>
            </a:r>
            <a:r>
              <a:rPr lang="en-US" baseline="-25000" dirty="0"/>
              <a:t>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87F4DD-8323-C44B-9AEF-0215918A4F41}"/>
              </a:ext>
            </a:extLst>
          </p:cNvPr>
          <p:cNvSpPr txBox="1"/>
          <p:nvPr/>
        </p:nvSpPr>
        <p:spPr>
          <a:xfrm>
            <a:off x="5239364" y="4980821"/>
            <a:ext cx="356572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S</a:t>
            </a:r>
            <a:r>
              <a:rPr lang="en-US" baseline="-25000" dirty="0"/>
              <a:t>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34AD492-C1DE-BB40-8177-BD12AE362565}"/>
              </a:ext>
            </a:extLst>
          </p:cNvPr>
          <p:cNvSpPr txBox="1"/>
          <p:nvPr/>
        </p:nvSpPr>
        <p:spPr>
          <a:xfrm>
            <a:off x="6972099" y="6123782"/>
            <a:ext cx="409086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/>
              <a:t>Q</a:t>
            </a:r>
            <a:r>
              <a:rPr lang="en-US" baseline="-25000" dirty="0"/>
              <a:t>y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5A25FD1-D5DC-344A-A618-B9399FF169EB}"/>
              </a:ext>
            </a:extLst>
          </p:cNvPr>
          <p:cNvCxnSpPr/>
          <p:nvPr/>
        </p:nvCxnSpPr>
        <p:spPr>
          <a:xfrm>
            <a:off x="2119778" y="4966200"/>
            <a:ext cx="213360" cy="0"/>
          </a:xfrm>
          <a:prstGeom prst="straightConnector1">
            <a:avLst/>
          </a:prstGeom>
          <a:ln w="2222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08A00CCF-1846-0149-AB26-CF779CC08910}"/>
              </a:ext>
            </a:extLst>
          </p:cNvPr>
          <p:cNvSpPr txBox="1"/>
          <p:nvPr/>
        </p:nvSpPr>
        <p:spPr>
          <a:xfrm>
            <a:off x="1229127" y="5712130"/>
            <a:ext cx="1013419" cy="242374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975" dirty="0"/>
              <a:t>RHIC tune space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2529EF3-2C2C-4E4F-AA60-6E6FCF3E42D4}"/>
              </a:ext>
            </a:extLst>
          </p:cNvPr>
          <p:cNvCxnSpPr>
            <a:cxnSpLocks/>
            <a:stCxn id="14" idx="0"/>
          </p:cNvCxnSpPr>
          <p:nvPr/>
        </p:nvCxnSpPr>
        <p:spPr>
          <a:xfrm flipV="1">
            <a:off x="1735837" y="5022922"/>
            <a:ext cx="486195" cy="689208"/>
          </a:xfrm>
          <a:prstGeom prst="straightConnector1">
            <a:avLst/>
          </a:prstGeom>
          <a:ln w="158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2B88D289-D4D0-3841-AE76-3571AB272DEF}"/>
              </a:ext>
            </a:extLst>
          </p:cNvPr>
          <p:cNvSpPr txBox="1"/>
          <p:nvPr/>
        </p:nvSpPr>
        <p:spPr>
          <a:xfrm>
            <a:off x="3410887" y="4039322"/>
            <a:ext cx="2073132" cy="30008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350" dirty="0"/>
              <a:t>Snake resonance spectrum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F24A96E-1483-AF4F-9F60-D06AF012AAC4}"/>
              </a:ext>
            </a:extLst>
          </p:cNvPr>
          <p:cNvSpPr txBox="1"/>
          <p:nvPr/>
        </p:nvSpPr>
        <p:spPr>
          <a:xfrm>
            <a:off x="3224296" y="5939279"/>
            <a:ext cx="794641" cy="3000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350" dirty="0"/>
              <a:t>2-snakes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1CF092A-A025-B94C-A197-05DE2050F079}"/>
              </a:ext>
            </a:extLst>
          </p:cNvPr>
          <p:cNvSpPr txBox="1"/>
          <p:nvPr/>
        </p:nvSpPr>
        <p:spPr>
          <a:xfrm>
            <a:off x="7688197" y="5690232"/>
            <a:ext cx="794641" cy="30008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350" dirty="0"/>
              <a:t>6-snakes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0B5DB9-A79D-4645-B5E9-98E92AB325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5658124" y="832589"/>
            <a:ext cx="2361482" cy="381232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E85DE46-3A8C-1A43-ACDC-8019F5E26398}"/>
              </a:ext>
            </a:extLst>
          </p:cNvPr>
          <p:cNvSpPr txBox="1"/>
          <p:nvPr/>
        </p:nvSpPr>
        <p:spPr>
          <a:xfrm>
            <a:off x="5755392" y="1076458"/>
            <a:ext cx="23737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Experimental observation  of </a:t>
            </a:r>
          </a:p>
          <a:p>
            <a:r>
              <a:rPr lang="en-US" sz="1400" b="1" dirty="0"/>
              <a:t>Snake Resonances in RHIC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30796AF7-DF73-6148-8C48-62505C727835}"/>
              </a:ext>
            </a:extLst>
          </p:cNvPr>
          <p:cNvCxnSpPr/>
          <p:nvPr/>
        </p:nvCxnSpPr>
        <p:spPr>
          <a:xfrm>
            <a:off x="4656082" y="3953605"/>
            <a:ext cx="439853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96504533-DB0A-CD42-AC74-2CF8F0D3ABE2}"/>
              </a:ext>
            </a:extLst>
          </p:cNvPr>
          <p:cNvSpPr txBox="1"/>
          <p:nvPr/>
        </p:nvSpPr>
        <p:spPr>
          <a:xfrm>
            <a:off x="1443104" y="4117787"/>
            <a:ext cx="15719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RHIC with 2 Snakes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F2B9307-BDC2-FE44-8411-039AB4F7063B}"/>
              </a:ext>
            </a:extLst>
          </p:cNvPr>
          <p:cNvSpPr txBox="1"/>
          <p:nvPr/>
        </p:nvSpPr>
        <p:spPr>
          <a:xfrm>
            <a:off x="5960924" y="4027194"/>
            <a:ext cx="24314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EIC Hadron Ring  with 6 Snakes</a:t>
            </a:r>
          </a:p>
        </p:txBody>
      </p:sp>
    </p:spTree>
    <p:extLst>
      <p:ext uri="{BB962C8B-B14F-4D97-AF65-F5344CB8AC3E}">
        <p14:creationId xmlns:p14="http://schemas.microsoft.com/office/powerpoint/2010/main" val="35911530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30FFB3-766B-6A49-9B39-C000CBA486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Polarized He-3 Acceleration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F55802-0203-B945-A079-8136E3F91F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82052" y="3850138"/>
            <a:ext cx="4861948" cy="26887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000" dirty="0"/>
              <a:t>RHIC Siberian snakes and spin rotators can be used for the spin control, with less orbit excursions than with protons.</a:t>
            </a:r>
          </a:p>
          <a:p>
            <a:pPr>
              <a:lnSpc>
                <a:spcPct val="80000"/>
              </a:lnSpc>
            </a:pPr>
            <a:r>
              <a:rPr lang="en-US" altLang="en-US" sz="2000" dirty="0"/>
              <a:t>More spin resonances. Larger resonance strength.</a:t>
            </a:r>
          </a:p>
          <a:p>
            <a:pPr>
              <a:lnSpc>
                <a:spcPct val="80000"/>
              </a:lnSpc>
            </a:pPr>
            <a:r>
              <a:rPr lang="en-US" altLang="en-US" sz="2000" dirty="0"/>
              <a:t>6 Snakes are necessary to preserve He3 polarization at acceleration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30114A5-5354-3C43-9A21-8A51A8C46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12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DE4C96B-7FA0-244B-9A70-7ED1FC09EE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1104306" y="3164988"/>
            <a:ext cx="2048405" cy="3726776"/>
          </a:xfrm>
          <a:prstGeom prst="rect">
            <a:avLst/>
          </a:prstGeom>
        </p:spPr>
      </p:pic>
      <p:graphicFrame>
        <p:nvGraphicFramePr>
          <p:cNvPr id="6" name="Group 44">
            <a:extLst>
              <a:ext uri="{FF2B5EF4-FFF2-40B4-BE49-F238E27FC236}">
                <a16:creationId xmlns:a16="http://schemas.microsoft.com/office/drawing/2014/main" id="{B5B98648-3AA7-3840-AE61-C95A48C6FAF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0293185"/>
              </p:ext>
            </p:extLst>
          </p:nvPr>
        </p:nvGraphicFramePr>
        <p:xfrm>
          <a:off x="265121" y="1582994"/>
          <a:ext cx="2969691" cy="1463252"/>
        </p:xfrm>
        <a:graphic>
          <a:graphicData uri="http://schemas.openxmlformats.org/drawingml/2006/table">
            <a:tbl>
              <a:tblPr/>
              <a:tblGrid>
                <a:gridCol w="9898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98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98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481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3</a:t>
                      </a:r>
                      <a:r>
                        <a:rPr kumimoji="0" lang="en-US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He</a:t>
                      </a:r>
                      <a:r>
                        <a:rPr kumimoji="0" lang="en-US" altLang="en-US" sz="1200" b="0" i="1" u="none" strike="noStrike" cap="none" normalizeH="0" baseline="300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+2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81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m, </a:t>
                      </a:r>
                      <a:r>
                        <a:rPr kumimoji="0" lang="en-US" altLang="en-US" sz="12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GeV</a:t>
                      </a:r>
                      <a:endParaRPr kumimoji="0" lang="en-US" alt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0.938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2.808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81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1.79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-4.18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449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E/u, </a:t>
                      </a:r>
                      <a:r>
                        <a:rPr kumimoji="0" lang="en-US" altLang="en-US" sz="12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GeV</a:t>
                      </a:r>
                      <a:endParaRPr kumimoji="0" lang="en-US" alt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24-275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16-183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732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|</a:t>
                      </a:r>
                      <a:r>
                        <a:rPr kumimoji="0" lang="en-US" altLang="en-US" sz="12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G</a:t>
                      </a:r>
                      <a:r>
                        <a:rPr kumimoji="0" lang="en-US" altLang="en-US" sz="12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-128"/>
                        </a:rPr>
                        <a:t>g</a:t>
                      </a:r>
                      <a:r>
                        <a:rPr kumimoji="0" lang="en-US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-128"/>
                        </a:rPr>
                        <a:t> </a:t>
                      </a: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-128"/>
                        </a:rPr>
                        <a:t>|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46.5-525.5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72.6-819.4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7" name="Picture 6" descr="A picture containing man, table, red, black&#10;&#10;Description automatically generated">
            <a:extLst>
              <a:ext uri="{FF2B5EF4-FFF2-40B4-BE49-F238E27FC236}">
                <a16:creationId xmlns:a16="http://schemas.microsoft.com/office/drawing/2014/main" id="{A04B7A64-1B32-3247-8EA9-C067E2B0B5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2958" y="1307393"/>
            <a:ext cx="2325684" cy="2325684"/>
          </a:xfrm>
          <a:prstGeom prst="rect">
            <a:avLst/>
          </a:prstGeom>
          <a:ln w="12700">
            <a:solidFill>
              <a:schemeClr val="tx1"/>
            </a:solidFill>
          </a:ln>
          <a:effectLst>
            <a:softEdge rad="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3511B46-1D1B-234F-A8D7-27DD89876A4C}"/>
              </a:ext>
            </a:extLst>
          </p:cNvPr>
          <p:cNvSpPr txBox="1"/>
          <p:nvPr/>
        </p:nvSpPr>
        <p:spPr>
          <a:xfrm>
            <a:off x="89388" y="3733987"/>
            <a:ext cx="41391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Crossing strongest spin resonance with 2 and 6 Snakes</a:t>
            </a:r>
          </a:p>
        </p:txBody>
      </p:sp>
    </p:spTree>
    <p:extLst>
      <p:ext uri="{BB962C8B-B14F-4D97-AF65-F5344CB8AC3E}">
        <p14:creationId xmlns:p14="http://schemas.microsoft.com/office/powerpoint/2010/main" val="14339659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80719E-A1CE-6F48-ACF4-BBBCC7B479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486" y="138000"/>
            <a:ext cx="7886700" cy="1325563"/>
          </a:xfrm>
        </p:spPr>
        <p:txBody>
          <a:bodyPr/>
          <a:lstStyle/>
          <a:p>
            <a:r>
              <a:rPr lang="en-US" dirty="0"/>
              <a:t>Polarized deuterons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C313AD-EC23-594C-A1D9-5FB17D4D2E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4348" y="1307690"/>
            <a:ext cx="4474028" cy="4876799"/>
          </a:xfrm>
        </p:spPr>
        <p:txBody>
          <a:bodyPr>
            <a:normAutofit fontScale="77500" lnSpcReduction="20000"/>
          </a:bodyPr>
          <a:lstStyle/>
          <a:p>
            <a:pPr marL="469900" indent="-469900">
              <a:spcBef>
                <a:spcPct val="20000"/>
              </a:spcBef>
              <a:buClr>
                <a:srgbClr val="FF0000"/>
              </a:buClr>
              <a:buFontTx/>
              <a:buChar char="•"/>
            </a:pPr>
            <a:r>
              <a:rPr lang="en-US" dirty="0">
                <a:latin typeface="Times New Roman"/>
                <a:cs typeface="Times New Roman"/>
              </a:rPr>
              <a:t>Polarized deuteron possibility in EIC has been explored.</a:t>
            </a:r>
          </a:p>
          <a:p>
            <a:pPr marL="469900" indent="-469900">
              <a:spcBef>
                <a:spcPct val="20000"/>
              </a:spcBef>
              <a:buClr>
                <a:srgbClr val="FF0000"/>
              </a:buClr>
              <a:buFontTx/>
              <a:buChar char="•"/>
            </a:pPr>
            <a:endParaRPr lang="en-US" dirty="0">
              <a:latin typeface="Times New Roman"/>
              <a:cs typeface="Times New Roman"/>
            </a:endParaRPr>
          </a:p>
          <a:p>
            <a:pPr marL="469900" indent="-469900">
              <a:spcBef>
                <a:spcPct val="20000"/>
              </a:spcBef>
              <a:buClr>
                <a:srgbClr val="FF0000"/>
              </a:buClr>
              <a:buFontTx/>
              <a:buChar char="•"/>
            </a:pPr>
            <a:r>
              <a:rPr lang="en-US" dirty="0">
                <a:latin typeface="Times New Roman"/>
                <a:cs typeface="Times New Roman"/>
              </a:rPr>
              <a:t> The imperfection resonances can be overcome by partial snakes on the base of the planned detector solenoid(s).</a:t>
            </a:r>
          </a:p>
          <a:p>
            <a:pPr marL="469900" indent="-469900">
              <a:spcBef>
                <a:spcPct val="20000"/>
              </a:spcBef>
              <a:buClr>
                <a:srgbClr val="FF0000"/>
              </a:buClr>
              <a:buFontTx/>
              <a:buChar char="•"/>
            </a:pPr>
            <a:endParaRPr lang="en-US" dirty="0">
              <a:latin typeface="Times New Roman"/>
              <a:cs typeface="Times New Roman"/>
            </a:endParaRPr>
          </a:p>
          <a:p>
            <a:pPr marL="469900" indent="-469900">
              <a:spcBef>
                <a:spcPct val="20000"/>
              </a:spcBef>
              <a:buClr>
                <a:srgbClr val="FF0000"/>
              </a:buClr>
              <a:buFontTx/>
              <a:buChar char="•"/>
            </a:pPr>
            <a:r>
              <a:rPr lang="en-US" dirty="0">
                <a:latin typeface="Times New Roman"/>
                <a:cs typeface="Times New Roman"/>
              </a:rPr>
              <a:t>The intrinsic resonance can be overcome with modest tune jump.</a:t>
            </a:r>
          </a:p>
          <a:p>
            <a:pPr marL="0" indent="0">
              <a:spcBef>
                <a:spcPct val="20000"/>
              </a:spcBef>
              <a:buClr>
                <a:srgbClr val="FF0000"/>
              </a:buClr>
              <a:buNone/>
            </a:pPr>
            <a:r>
              <a:rPr lang="en-US" dirty="0">
                <a:latin typeface="Times New Roman"/>
                <a:cs typeface="Times New Roman"/>
              </a:rPr>
              <a:t> </a:t>
            </a:r>
          </a:p>
          <a:p>
            <a:pPr marL="469900" indent="-469900">
              <a:spcBef>
                <a:spcPct val="20000"/>
              </a:spcBef>
              <a:buClr>
                <a:srgbClr val="FF0000"/>
              </a:buClr>
              <a:buFontTx/>
              <a:buChar char="•"/>
            </a:pPr>
            <a:r>
              <a:rPr lang="en-US" dirty="0">
                <a:latin typeface="Times New Roman"/>
                <a:cs typeface="Times New Roman"/>
              </a:rPr>
              <a:t>At G</a:t>
            </a:r>
            <a:r>
              <a:rPr lang="en-US" dirty="0">
                <a:latin typeface="Symbol" pitchFamily="2" charset="2"/>
                <a:cs typeface="Times New Roman"/>
              </a:rPr>
              <a:t>g</a:t>
            </a:r>
            <a:r>
              <a:rPr lang="en-US" dirty="0">
                <a:latin typeface="Times New Roman"/>
                <a:cs typeface="Times New Roman"/>
              </a:rPr>
              <a:t> =3n (3, 6, 9, 12, 15, 18), longitudinal polarization can be reached at both 6 o’clock and 8 o’clock IRs. 22.5 GeV interval.</a:t>
            </a:r>
          </a:p>
          <a:p>
            <a:pPr marL="0" indent="0">
              <a:spcBef>
                <a:spcPct val="20000"/>
              </a:spcBef>
              <a:buClr>
                <a:srgbClr val="FF0000"/>
              </a:buClr>
              <a:buNone/>
            </a:pPr>
            <a:endParaRPr lang="en-US" dirty="0">
              <a:latin typeface="Times New Roman"/>
              <a:cs typeface="Times New Roman"/>
            </a:endParaRPr>
          </a:p>
          <a:p>
            <a:pPr marL="469900" indent="-469900">
              <a:spcBef>
                <a:spcPct val="20000"/>
              </a:spcBef>
              <a:buClr>
                <a:srgbClr val="FF0000"/>
              </a:buClr>
              <a:buFontTx/>
              <a:buChar char="•"/>
            </a:pPr>
            <a:r>
              <a:rPr lang="en-US" dirty="0">
                <a:latin typeface="Times New Roman"/>
                <a:cs typeface="Times New Roman"/>
              </a:rPr>
              <a:t>The deuteron polarimetry presents a challenge.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B1BA4C4-2DD5-B94E-B326-FA03DB53A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13</a:t>
            </a:fld>
            <a:endParaRPr lang="en-US"/>
          </a:p>
        </p:txBody>
      </p:sp>
      <p:pic>
        <p:nvPicPr>
          <p:cNvPr id="5" name="Content Placeholder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D60392A3-C37C-0D44-A833-1909FB891D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542" y="3406090"/>
            <a:ext cx="3652299" cy="26053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F4FD03B-9A8B-1E40-BF45-D035C3EB8486}"/>
              </a:ext>
            </a:extLst>
          </p:cNvPr>
          <p:cNvSpPr txBox="1"/>
          <p:nvPr/>
        </p:nvSpPr>
        <p:spPr>
          <a:xfrm>
            <a:off x="165579" y="3267590"/>
            <a:ext cx="3859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D polarization at acceleration with and without tune jumps</a:t>
            </a:r>
          </a:p>
        </p:txBody>
      </p:sp>
      <p:graphicFrame>
        <p:nvGraphicFramePr>
          <p:cNvPr id="7" name="Group 44">
            <a:extLst>
              <a:ext uri="{FF2B5EF4-FFF2-40B4-BE49-F238E27FC236}">
                <a16:creationId xmlns:a16="http://schemas.microsoft.com/office/drawing/2014/main" id="{EED4C033-A6D6-E345-8DBE-98F1A43912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05114540"/>
              </p:ext>
            </p:extLst>
          </p:nvPr>
        </p:nvGraphicFramePr>
        <p:xfrm>
          <a:off x="235624" y="1307691"/>
          <a:ext cx="2969691" cy="1463252"/>
        </p:xfrm>
        <a:graphic>
          <a:graphicData uri="http://schemas.openxmlformats.org/drawingml/2006/table">
            <a:tbl>
              <a:tblPr/>
              <a:tblGrid>
                <a:gridCol w="9898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98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98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7481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p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d</a:t>
                      </a:r>
                      <a:endParaRPr kumimoji="0" lang="en-US" altLang="en-US" sz="1200" b="0" i="1" u="none" strike="noStrike" cap="none" normalizeH="0" baseline="3000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481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m, </a:t>
                      </a:r>
                      <a:r>
                        <a:rPr kumimoji="0" lang="en-US" altLang="en-US" sz="12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GeV</a:t>
                      </a:r>
                      <a:endParaRPr kumimoji="0" lang="en-US" alt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0.938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1.876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481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G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1.79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-0.143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4490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E/u, </a:t>
                      </a:r>
                      <a:r>
                        <a:rPr kumimoji="0" lang="en-US" altLang="en-US" sz="12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GeV</a:t>
                      </a:r>
                      <a:endParaRPr kumimoji="0" lang="en-US" alt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24-275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12-137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732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|</a:t>
                      </a:r>
                      <a:r>
                        <a:rPr kumimoji="0" lang="en-US" altLang="en-US" sz="12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G</a:t>
                      </a:r>
                      <a:r>
                        <a:rPr kumimoji="0" lang="en-US" altLang="en-US" sz="1200" b="0" i="1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-128"/>
                        </a:rPr>
                        <a:t>g</a:t>
                      </a:r>
                      <a:r>
                        <a:rPr kumimoji="0" lang="en-US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-128"/>
                        </a:rPr>
                        <a:t> </a:t>
                      </a:r>
                      <a:r>
                        <a:rPr kumimoji="0" lang="en-US" alt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Symbol" charset="2"/>
                          <a:ea typeface="ＭＳ Ｐゴシック" charset="-128"/>
                        </a:rPr>
                        <a:t>|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46.5-525.5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1pPr>
                      <a:lvl2pPr marL="37931725" indent="-37474525" eaLnBrk="0" hangingPunct="0"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Arial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2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1.6-20.9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65847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00D96D-129A-AC48-A77A-3DACAE7EF8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103" y="-132042"/>
            <a:ext cx="7886700" cy="1325563"/>
          </a:xfrm>
        </p:spPr>
        <p:txBody>
          <a:bodyPr/>
          <a:lstStyle/>
          <a:p>
            <a:r>
              <a:rPr lang="en-US" dirty="0"/>
              <a:t>Hadron Polarimetry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CB27CDC-5A8B-7B46-972C-44A5207A9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14</a:t>
            </a:fld>
            <a:endParaRPr lang="en-US"/>
          </a:p>
        </p:txBody>
      </p:sp>
      <p:sp>
        <p:nvSpPr>
          <p:cNvPr id="5" name="TextBox 3">
            <a:extLst>
              <a:ext uri="{FF2B5EF4-FFF2-40B4-BE49-F238E27FC236}">
                <a16:creationId xmlns:a16="http://schemas.microsoft.com/office/drawing/2014/main" id="{146D18DC-C09A-3E4B-BD0F-09CC73D6489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783" y="3444037"/>
            <a:ext cx="6559296" cy="326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Aft>
                <a:spcPts val="300"/>
              </a:spcAft>
            </a:pPr>
            <a:r>
              <a:rPr lang="en-US" sz="2000" b="1" dirty="0">
                <a:ea typeface="Arial" charset="0"/>
                <a:cs typeface="Comic Sans MS"/>
              </a:rPr>
              <a:t>Proton-Carbon Polarimeter (</a:t>
            </a:r>
            <a:r>
              <a:rPr lang="en-US" sz="2000" b="1" dirty="0" err="1">
                <a:ea typeface="Arial" charset="0"/>
                <a:cs typeface="Comic Sans MS"/>
              </a:rPr>
              <a:t>pC</a:t>
            </a:r>
            <a:r>
              <a:rPr lang="en-US" sz="2000" b="1" dirty="0">
                <a:ea typeface="Arial" charset="0"/>
                <a:cs typeface="Comic Sans MS"/>
              </a:rPr>
              <a:t>) @ RHIC and AGS </a:t>
            </a:r>
          </a:p>
          <a:p>
            <a:pPr lvl="1">
              <a:spcAft>
                <a:spcPts val="300"/>
              </a:spcAft>
            </a:pPr>
            <a:r>
              <a:rPr lang="en-US" sz="1600" dirty="0">
                <a:ea typeface="Arial" charset="0"/>
                <a:cs typeface="Comic Sans MS"/>
              </a:rPr>
              <a:t>Very fast and high precision </a:t>
            </a:r>
            <a:r>
              <a:rPr lang="en-US" sz="1600" dirty="0">
                <a:ea typeface="Arial" charset="0"/>
                <a:cs typeface="Comic Sans MS"/>
                <a:sym typeface="Symbol" charset="2"/>
              </a:rPr>
              <a:t> main polarization monitoring tool</a:t>
            </a:r>
            <a:endParaRPr lang="en-US" sz="1600" dirty="0">
              <a:ea typeface="Arial" charset="0"/>
              <a:cs typeface="Comic Sans MS"/>
            </a:endParaRPr>
          </a:p>
          <a:p>
            <a:pPr lvl="1">
              <a:spcAft>
                <a:spcPts val="300"/>
              </a:spcAft>
            </a:pPr>
            <a:r>
              <a:rPr lang="en-US" sz="1600" dirty="0">
                <a:ea typeface="Arial" charset="0"/>
                <a:cs typeface="Comic Sans MS"/>
              </a:rPr>
              <a:t>Measures polarization profile (polarization is higher in beam center) and lifetime</a:t>
            </a:r>
          </a:p>
          <a:p>
            <a:pPr lvl="1">
              <a:spcAft>
                <a:spcPts val="300"/>
              </a:spcAft>
            </a:pPr>
            <a:r>
              <a:rPr lang="en-US" sz="1600" dirty="0">
                <a:ea typeface="Arial" charset="0"/>
                <a:cs typeface="Comic Sans MS"/>
              </a:rPr>
              <a:t>Statistical precision 2-3%</a:t>
            </a:r>
          </a:p>
          <a:p>
            <a:pPr lvl="1">
              <a:spcAft>
                <a:spcPts val="300"/>
              </a:spcAft>
            </a:pPr>
            <a:r>
              <a:rPr lang="en-US" sz="1600" dirty="0">
                <a:ea typeface="Arial" charset="0"/>
                <a:cs typeface="Comic Sans MS"/>
              </a:rPr>
              <a:t>Needs to be normalized to </a:t>
            </a:r>
            <a:r>
              <a:rPr lang="en-US" sz="1600" dirty="0" err="1">
                <a:ea typeface="Arial" charset="0"/>
                <a:cs typeface="Comic Sans MS"/>
              </a:rPr>
              <a:t>HJet</a:t>
            </a:r>
            <a:endParaRPr lang="en-US" sz="2000" b="1" dirty="0">
              <a:ea typeface="Arial" charset="0"/>
              <a:cs typeface="Comic Sans MS"/>
            </a:endParaRPr>
          </a:p>
          <a:p>
            <a:pPr>
              <a:spcAft>
                <a:spcPts val="300"/>
              </a:spcAft>
            </a:pPr>
            <a:r>
              <a:rPr lang="en-US" sz="2000" b="1" dirty="0">
                <a:ea typeface="Arial" charset="0"/>
                <a:cs typeface="Comic Sans MS"/>
              </a:rPr>
              <a:t>Polarized hydrogen Jet Polarimeter (</a:t>
            </a:r>
            <a:r>
              <a:rPr lang="en-US" sz="2000" b="1" dirty="0" err="1">
                <a:ea typeface="Arial" charset="0"/>
                <a:cs typeface="Comic Sans MS"/>
              </a:rPr>
              <a:t>Hjet</a:t>
            </a:r>
            <a:r>
              <a:rPr lang="en-US" sz="2000" b="1" dirty="0">
                <a:ea typeface="Arial" charset="0"/>
                <a:cs typeface="Comic Sans MS"/>
              </a:rPr>
              <a:t>: pp scattering)</a:t>
            </a:r>
          </a:p>
          <a:p>
            <a:pPr lvl="1">
              <a:spcAft>
                <a:spcPts val="300"/>
              </a:spcAft>
            </a:pPr>
            <a:r>
              <a:rPr lang="en-US" sz="1600" dirty="0">
                <a:ea typeface="Arial" charset="0"/>
                <a:cs typeface="Comic Sans MS"/>
              </a:rPr>
              <a:t>Makes absolute polarization measurement (normalization of other polarimeters)</a:t>
            </a:r>
          </a:p>
          <a:p>
            <a:pPr lvl="1">
              <a:spcAft>
                <a:spcPts val="300"/>
              </a:spcAft>
            </a:pPr>
            <a:r>
              <a:rPr lang="en-US" sz="1600" dirty="0">
                <a:ea typeface="Arial" charset="0"/>
                <a:cs typeface="Comic Sans MS"/>
              </a:rPr>
              <a:t>Slow (low rates </a:t>
            </a:r>
            <a:r>
              <a:rPr lang="en-US" sz="1600" dirty="0">
                <a:ea typeface="Arial" charset="0"/>
                <a:cs typeface="Comic Sans MS"/>
                <a:sym typeface="Symbol" charset="2"/>
              </a:rPr>
              <a:t> needs long time to get precise measurements</a:t>
            </a:r>
            <a:r>
              <a:rPr lang="en-US" sz="1600" dirty="0">
                <a:ea typeface="Arial" charset="0"/>
                <a:cs typeface="Comic Sans MS"/>
              </a:rPr>
              <a:t>)</a:t>
            </a:r>
          </a:p>
          <a:p>
            <a:pPr lvl="1">
              <a:spcAft>
                <a:spcPts val="300"/>
              </a:spcAft>
            </a:pPr>
            <a:endParaRPr lang="en-US" b="1" dirty="0">
              <a:ea typeface="Arial" charset="0"/>
              <a:cs typeface="Comic Sans MS"/>
            </a:endParaRPr>
          </a:p>
        </p:txBody>
      </p:sp>
      <p:pic>
        <p:nvPicPr>
          <p:cNvPr id="9" name="Picture 8" descr="A picture containing graphical user interface, application&#10;&#10;Description automatically generated">
            <a:extLst>
              <a:ext uri="{FF2B5EF4-FFF2-40B4-BE49-F238E27FC236}">
                <a16:creationId xmlns:a16="http://schemas.microsoft.com/office/drawing/2014/main" id="{32186CAB-9C14-3742-934D-2034E5B475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466" y="1384638"/>
            <a:ext cx="3883742" cy="1977178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071010EC-35A7-954F-9227-D35C5441C42A}"/>
              </a:ext>
            </a:extLst>
          </p:cNvPr>
          <p:cNvGrpSpPr/>
          <p:nvPr/>
        </p:nvGrpSpPr>
        <p:grpSpPr>
          <a:xfrm>
            <a:off x="4497435" y="1197020"/>
            <a:ext cx="4572000" cy="2164796"/>
            <a:chOff x="0" y="1440728"/>
            <a:chExt cx="4979988" cy="2189163"/>
          </a:xfrm>
        </p:grpSpPr>
        <p:sp>
          <p:nvSpPr>
            <p:cNvPr id="7" name="Rectangle 36">
              <a:extLst>
                <a:ext uri="{FF2B5EF4-FFF2-40B4-BE49-F238E27FC236}">
                  <a16:creationId xmlns:a16="http://schemas.microsoft.com/office/drawing/2014/main" id="{8C681B8D-092A-3B40-96CC-7950B7B917E3}"/>
                </a:ext>
              </a:extLst>
            </p:cNvPr>
            <p:cNvSpPr>
              <a:spLocks noChangeAspect="1" noChangeArrowheads="1"/>
            </p:cNvSpPr>
            <p:nvPr/>
          </p:nvSpPr>
          <p:spPr bwMode="auto">
            <a:xfrm>
              <a:off x="0" y="1459778"/>
              <a:ext cx="4979988" cy="2114550"/>
            </a:xfrm>
            <a:prstGeom prst="rect">
              <a:avLst/>
            </a:prstGeom>
            <a:gradFill rotWithShape="0">
              <a:gsLst>
                <a:gs pos="0">
                  <a:srgbClr val="336600"/>
                </a:gs>
                <a:gs pos="100000">
                  <a:srgbClr val="1F3E0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 algn="ctr"/>
              <a:endParaRPr kumimoji="1" lang="en-US">
                <a:latin typeface="Tahoma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8" name="Line 37">
              <a:extLst>
                <a:ext uri="{FF2B5EF4-FFF2-40B4-BE49-F238E27FC236}">
                  <a16:creationId xmlns:a16="http://schemas.microsoft.com/office/drawing/2014/main" id="{4F9906A5-43AA-1E4F-A28C-CEE0FB5C5A20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V="1">
              <a:off x="647700" y="1869353"/>
              <a:ext cx="3089275" cy="1133475"/>
            </a:xfrm>
            <a:prstGeom prst="line">
              <a:avLst/>
            </a:prstGeom>
            <a:noFill/>
            <a:ln w="28575">
              <a:solidFill>
                <a:srgbClr val="FFFFFF"/>
              </a:solidFill>
              <a:miter lim="800000"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Text Box 38">
              <a:extLst>
                <a:ext uri="{FF2B5EF4-FFF2-40B4-BE49-F238E27FC236}">
                  <a16:creationId xmlns:a16="http://schemas.microsoft.com/office/drawing/2014/main" id="{CC0A36E0-9EAC-1B4B-9021-686ADFCF3927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457200" y="3193328"/>
              <a:ext cx="933450" cy="436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kumimoji="1" lang="en-US" altLang="ja-JP" sz="1400">
                  <a:solidFill>
                    <a:schemeClr val="bg1"/>
                  </a:solidFill>
                  <a:cs typeface="ＭＳ Ｐゴシック" charset="-128"/>
                </a:rPr>
                <a:t>Polarized proton</a:t>
              </a:r>
            </a:p>
          </p:txBody>
        </p:sp>
        <p:sp>
          <p:nvSpPr>
            <p:cNvPr id="11" name="Text Box 39">
              <a:extLst>
                <a:ext uri="{FF2B5EF4-FFF2-40B4-BE49-F238E27FC236}">
                  <a16:creationId xmlns:a16="http://schemas.microsoft.com/office/drawing/2014/main" id="{DD5530AA-F5C9-9F45-A23E-5A20B66EDB56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2895600" y="3193328"/>
              <a:ext cx="881063" cy="4365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kumimoji="1" lang="en-US" altLang="ja-JP" sz="1400">
                  <a:solidFill>
                    <a:schemeClr val="bg1"/>
                  </a:solidFill>
                  <a:cs typeface="ＭＳ Ｐゴシック" charset="-128"/>
                </a:rPr>
                <a:t>Recoil carbon</a:t>
              </a:r>
            </a:p>
          </p:txBody>
        </p:sp>
        <p:pic>
          <p:nvPicPr>
            <p:cNvPr id="12" name="Picture 41" descr="carbon_s">
              <a:extLst>
                <a:ext uri="{FF2B5EF4-FFF2-40B4-BE49-F238E27FC236}">
                  <a16:creationId xmlns:a16="http://schemas.microsoft.com/office/drawing/2014/main" id="{4C598C05-A976-A644-97C8-9BEEB1E9803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lum bright="-6000" contrast="-60000"/>
            </a:blip>
            <a:srcRect/>
            <a:stretch>
              <a:fillRect/>
            </a:stretch>
          </p:blipFill>
          <p:spPr bwMode="auto">
            <a:xfrm>
              <a:off x="1600200" y="1440728"/>
              <a:ext cx="504825" cy="360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42" descr="carbon_s">
              <a:extLst>
                <a:ext uri="{FF2B5EF4-FFF2-40B4-BE49-F238E27FC236}">
                  <a16:creationId xmlns:a16="http://schemas.microsoft.com/office/drawing/2014/main" id="{A027A452-0742-2646-A8D0-5499455B792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lum bright="-6000" contrast="-60000"/>
            </a:blip>
            <a:srcRect/>
            <a:stretch>
              <a:fillRect/>
            </a:stretch>
          </p:blipFill>
          <p:spPr bwMode="auto">
            <a:xfrm>
              <a:off x="2209800" y="1974128"/>
              <a:ext cx="504825" cy="360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43" descr="carbon_s">
              <a:extLst>
                <a:ext uri="{FF2B5EF4-FFF2-40B4-BE49-F238E27FC236}">
                  <a16:creationId xmlns:a16="http://schemas.microsoft.com/office/drawing/2014/main" id="{353ED958-5D35-3342-800B-B92AA1AC57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402013" y="2920278"/>
              <a:ext cx="503237" cy="36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5" name="Group 44">
              <a:extLst>
                <a:ext uri="{FF2B5EF4-FFF2-40B4-BE49-F238E27FC236}">
                  <a16:creationId xmlns:a16="http://schemas.microsoft.com/office/drawing/2014/main" id="{10E9CECF-79C7-1E40-8CDD-8569DE05E41A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76200" y="2888528"/>
              <a:ext cx="496888" cy="495300"/>
              <a:chOff x="96" y="2358"/>
              <a:chExt cx="469" cy="529"/>
            </a:xfrm>
          </p:grpSpPr>
          <p:pic>
            <p:nvPicPr>
              <p:cNvPr id="29" name="Picture 45" descr="proton_s">
                <a:extLst>
                  <a:ext uri="{FF2B5EF4-FFF2-40B4-BE49-F238E27FC236}">
                    <a16:creationId xmlns:a16="http://schemas.microsoft.com/office/drawing/2014/main" id="{580D2BAF-C557-EC42-996F-D6DC5AF6AAD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96" y="2496"/>
                <a:ext cx="469" cy="3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30" name="Group 46">
                <a:extLst>
                  <a:ext uri="{FF2B5EF4-FFF2-40B4-BE49-F238E27FC236}">
                    <a16:creationId xmlns:a16="http://schemas.microsoft.com/office/drawing/2014/main" id="{E05B0E40-CB4A-944A-817C-C4317F58284E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168" y="2358"/>
                <a:ext cx="192" cy="240"/>
                <a:chOff x="2784" y="1776"/>
                <a:chExt cx="192" cy="240"/>
              </a:xfrm>
            </p:grpSpPr>
            <p:sp>
              <p:nvSpPr>
                <p:cNvPr id="31" name="AutoShape 47">
                  <a:extLst>
                    <a:ext uri="{FF2B5EF4-FFF2-40B4-BE49-F238E27FC236}">
                      <a16:creationId xmlns:a16="http://schemas.microsoft.com/office/drawing/2014/main" id="{27711AB0-C97F-674B-A340-F325EA1230FF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2880" y="1824"/>
                  <a:ext cx="48" cy="192"/>
                </a:xfrm>
                <a:prstGeom prst="upArrow">
                  <a:avLst>
                    <a:gd name="adj1" fmla="val 50000"/>
                    <a:gd name="adj2" fmla="val 100000"/>
                  </a:avLst>
                </a:prstGeom>
                <a:gradFill rotWithShape="0">
                  <a:gsLst>
                    <a:gs pos="0">
                      <a:srgbClr val="FF0000"/>
                    </a:gs>
                    <a:gs pos="100000">
                      <a:srgbClr val="100000"/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32" name="AutoShape 48">
                  <a:extLst>
                    <a:ext uri="{FF2B5EF4-FFF2-40B4-BE49-F238E27FC236}">
                      <a16:creationId xmlns:a16="http://schemas.microsoft.com/office/drawing/2014/main" id="{1CB323AA-8948-7E4F-A664-90D258C9C1B4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2784" y="1824"/>
                  <a:ext cx="192" cy="192"/>
                </a:xfrm>
                <a:prstGeom prst="curvedRightArrow">
                  <a:avLst>
                    <a:gd name="adj1" fmla="val 25236"/>
                    <a:gd name="adj2" fmla="val 48153"/>
                    <a:gd name="adj3" fmla="val 34148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33" name="AutoShape 49">
                  <a:extLst>
                    <a:ext uri="{FF2B5EF4-FFF2-40B4-BE49-F238E27FC236}">
                      <a16:creationId xmlns:a16="http://schemas.microsoft.com/office/drawing/2014/main" id="{9E86496D-3800-9140-B999-5AA0502736C2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2880" y="1776"/>
                  <a:ext cx="48" cy="144"/>
                </a:xfrm>
                <a:prstGeom prst="upArrow">
                  <a:avLst>
                    <a:gd name="adj1" fmla="val 50000"/>
                    <a:gd name="adj2" fmla="val 75000"/>
                  </a:avLst>
                </a:prstGeom>
                <a:gradFill rotWithShape="0">
                  <a:gsLst>
                    <a:gs pos="0">
                      <a:srgbClr val="FF0000"/>
                    </a:gs>
                    <a:gs pos="100000">
                      <a:srgbClr val="100000"/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Calibri" charset="0"/>
                  </a:endParaRPr>
                </a:p>
              </p:txBody>
            </p:sp>
          </p:grpSp>
        </p:grpSp>
        <p:pic>
          <p:nvPicPr>
            <p:cNvPr id="16" name="Picture 50" descr="carbon_s">
              <a:extLst>
                <a:ext uri="{FF2B5EF4-FFF2-40B4-BE49-F238E27FC236}">
                  <a16:creationId xmlns:a16="http://schemas.microsoft.com/office/drawing/2014/main" id="{4E6221B5-7770-1D4C-B1A3-EB43BBAFDFD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362200" y="2126528"/>
              <a:ext cx="503238" cy="361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7" name="Group 51">
              <a:extLst>
                <a:ext uri="{FF2B5EF4-FFF2-40B4-BE49-F238E27FC236}">
                  <a16:creationId xmlns:a16="http://schemas.microsoft.com/office/drawing/2014/main" id="{C88848DE-51A7-4B4C-8BDB-A9676FB5312D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3886200" y="1516928"/>
              <a:ext cx="495300" cy="495300"/>
              <a:chOff x="96" y="2358"/>
              <a:chExt cx="469" cy="529"/>
            </a:xfrm>
          </p:grpSpPr>
          <p:pic>
            <p:nvPicPr>
              <p:cNvPr id="24" name="Picture 52" descr="proton_s">
                <a:extLst>
                  <a:ext uri="{FF2B5EF4-FFF2-40B4-BE49-F238E27FC236}">
                    <a16:creationId xmlns:a16="http://schemas.microsoft.com/office/drawing/2014/main" id="{7FA47A71-A38C-204F-A164-3AD5A37F8CB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96" y="2496"/>
                <a:ext cx="469" cy="3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25" name="Group 53">
                <a:extLst>
                  <a:ext uri="{FF2B5EF4-FFF2-40B4-BE49-F238E27FC236}">
                    <a16:creationId xmlns:a16="http://schemas.microsoft.com/office/drawing/2014/main" id="{52B17492-1520-2444-A502-383E7B3D65F4}"/>
                  </a:ext>
                </a:extLst>
              </p:cNvPr>
              <p:cNvGrpSpPr>
                <a:grpSpLocks noChangeAspect="1"/>
              </p:cNvGrpSpPr>
              <p:nvPr/>
            </p:nvGrpSpPr>
            <p:grpSpPr bwMode="auto">
              <a:xfrm>
                <a:off x="168" y="2358"/>
                <a:ext cx="192" cy="240"/>
                <a:chOff x="2784" y="1776"/>
                <a:chExt cx="192" cy="240"/>
              </a:xfrm>
            </p:grpSpPr>
            <p:sp>
              <p:nvSpPr>
                <p:cNvPr id="26" name="AutoShape 54">
                  <a:extLst>
                    <a:ext uri="{FF2B5EF4-FFF2-40B4-BE49-F238E27FC236}">
                      <a16:creationId xmlns:a16="http://schemas.microsoft.com/office/drawing/2014/main" id="{24C51447-BDA0-7848-9CD6-74A3D259B970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2880" y="1824"/>
                  <a:ext cx="48" cy="192"/>
                </a:xfrm>
                <a:prstGeom prst="upArrow">
                  <a:avLst>
                    <a:gd name="adj1" fmla="val 50000"/>
                    <a:gd name="adj2" fmla="val 100000"/>
                  </a:avLst>
                </a:prstGeom>
                <a:gradFill rotWithShape="0">
                  <a:gsLst>
                    <a:gs pos="0">
                      <a:srgbClr val="FF0000"/>
                    </a:gs>
                    <a:gs pos="100000">
                      <a:srgbClr val="100000"/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27" name="AutoShape 55">
                  <a:extLst>
                    <a:ext uri="{FF2B5EF4-FFF2-40B4-BE49-F238E27FC236}">
                      <a16:creationId xmlns:a16="http://schemas.microsoft.com/office/drawing/2014/main" id="{D372E2B3-9750-F44F-B193-619BCC659BFE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2784" y="1824"/>
                  <a:ext cx="192" cy="192"/>
                </a:xfrm>
                <a:prstGeom prst="curvedRightArrow">
                  <a:avLst>
                    <a:gd name="adj1" fmla="val 25236"/>
                    <a:gd name="adj2" fmla="val 48153"/>
                    <a:gd name="adj3" fmla="val 34148"/>
                  </a:avLst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Calibri" charset="0"/>
                  </a:endParaRPr>
                </a:p>
              </p:txBody>
            </p:sp>
            <p:sp>
              <p:nvSpPr>
                <p:cNvPr id="28" name="AutoShape 56">
                  <a:extLst>
                    <a:ext uri="{FF2B5EF4-FFF2-40B4-BE49-F238E27FC236}">
                      <a16:creationId xmlns:a16="http://schemas.microsoft.com/office/drawing/2014/main" id="{EF031644-1FA3-F44D-8232-F6F2F205C8F9}"/>
                    </a:ext>
                  </a:extLst>
                </p:cNvPr>
                <p:cNvSpPr>
                  <a:spLocks noChangeAspect="1" noChangeArrowheads="1"/>
                </p:cNvSpPr>
                <p:nvPr/>
              </p:nvSpPr>
              <p:spPr bwMode="auto">
                <a:xfrm>
                  <a:off x="2880" y="1776"/>
                  <a:ext cx="48" cy="144"/>
                </a:xfrm>
                <a:prstGeom prst="upArrow">
                  <a:avLst>
                    <a:gd name="adj1" fmla="val 50000"/>
                    <a:gd name="adj2" fmla="val 75000"/>
                  </a:avLst>
                </a:prstGeom>
                <a:gradFill rotWithShape="0">
                  <a:gsLst>
                    <a:gs pos="0">
                      <a:srgbClr val="FF0000"/>
                    </a:gs>
                    <a:gs pos="100000">
                      <a:srgbClr val="100000"/>
                    </a:gs>
                  </a:gsLst>
                  <a:lin ang="0" scaled="1"/>
                </a:gra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>
                    <a:latin typeface="Calibri" charset="0"/>
                  </a:endParaRPr>
                </a:p>
              </p:txBody>
            </p:sp>
          </p:grpSp>
        </p:grpSp>
        <p:sp>
          <p:nvSpPr>
            <p:cNvPr id="18" name="Line 57">
              <a:extLst>
                <a:ext uri="{FF2B5EF4-FFF2-40B4-BE49-F238E27FC236}">
                  <a16:creationId xmlns:a16="http://schemas.microsoft.com/office/drawing/2014/main" id="{883D55E4-4404-254D-A73A-377B25EB52A9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 flipH="1" flipV="1">
              <a:off x="1981200" y="1745528"/>
              <a:ext cx="287338" cy="254000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58">
              <a:extLst>
                <a:ext uri="{FF2B5EF4-FFF2-40B4-BE49-F238E27FC236}">
                  <a16:creationId xmlns:a16="http://schemas.microsoft.com/office/drawing/2014/main" id="{FA6F1758-5E94-5C4C-9810-01C7C430FF45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2714625" y="2450378"/>
              <a:ext cx="652463" cy="512763"/>
            </a:xfrm>
            <a:prstGeom prst="line">
              <a:avLst/>
            </a:prstGeom>
            <a:noFill/>
            <a:ln w="19050">
              <a:solidFill>
                <a:srgbClr val="FFFF00"/>
              </a:solidFill>
              <a:round/>
              <a:headEnd/>
              <a:tailEnd type="triangle" w="med" len="med"/>
            </a:ln>
          </p:spPr>
          <p:txBody>
            <a:bodyPr wrap="none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Text Box 59">
              <a:extLst>
                <a:ext uri="{FF2B5EF4-FFF2-40B4-BE49-F238E27FC236}">
                  <a16:creationId xmlns:a16="http://schemas.microsoft.com/office/drawing/2014/main" id="{25BE8F93-8F3A-B149-A14E-0DEDAD255366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1766888" y="2439266"/>
              <a:ext cx="1166812" cy="4365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kumimoji="1" lang="en-US" altLang="ja-JP" sz="1400">
                  <a:solidFill>
                    <a:schemeClr val="bg1"/>
                  </a:solidFill>
                  <a:cs typeface="ＭＳ Ｐゴシック" charset="-128"/>
                </a:rPr>
                <a:t>Carbon target</a:t>
              </a:r>
            </a:p>
          </p:txBody>
        </p:sp>
        <p:graphicFrame>
          <p:nvGraphicFramePr>
            <p:cNvPr id="21" name="Object 2">
              <a:extLst>
                <a:ext uri="{FF2B5EF4-FFF2-40B4-BE49-F238E27FC236}">
                  <a16:creationId xmlns:a16="http://schemas.microsoft.com/office/drawing/2014/main" id="{87BBB0F0-9985-4041-9651-9D8CAF3172F0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25903911"/>
                </p:ext>
              </p:extLst>
            </p:nvPr>
          </p:nvGraphicFramePr>
          <p:xfrm>
            <a:off x="457200" y="1440728"/>
            <a:ext cx="966788" cy="3238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60" name="数式" r:id="rId6" imgW="634680" imgH="241200" progId="Equation.3">
                    <p:embed/>
                  </p:oleObj>
                </mc:Choice>
                <mc:Fallback>
                  <p:oleObj name="数式" r:id="rId6" imgW="634680" imgH="241200" progId="Equation.3">
                    <p:embed/>
                    <p:pic>
                      <p:nvPicPr>
                        <p:cNvPr id="717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7200" y="1440728"/>
                          <a:ext cx="966788" cy="323850"/>
                        </a:xfrm>
                        <a:prstGeom prst="rect">
                          <a:avLst/>
                        </a:prstGeom>
                        <a:solidFill>
                          <a:srgbClr val="CCFF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2" name="Object 3">
              <a:extLst>
                <a:ext uri="{FF2B5EF4-FFF2-40B4-BE49-F238E27FC236}">
                  <a16:creationId xmlns:a16="http://schemas.microsoft.com/office/drawing/2014/main" id="{98D89F95-40F9-0E49-B6CB-CDB3C9544B77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44140332"/>
                </p:ext>
              </p:extLst>
            </p:nvPr>
          </p:nvGraphicFramePr>
          <p:xfrm>
            <a:off x="3965575" y="2661516"/>
            <a:ext cx="949325" cy="3254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61" name="数式" r:id="rId8" imgW="622080" imgH="241200" progId="Equation.3">
                    <p:embed/>
                  </p:oleObj>
                </mc:Choice>
                <mc:Fallback>
                  <p:oleObj name="数式" r:id="rId8" imgW="622080" imgH="241200" progId="Equation.3">
                    <p:embed/>
                    <p:pic>
                      <p:nvPicPr>
                        <p:cNvPr id="7171" name="Object 3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965575" y="2661516"/>
                          <a:ext cx="949325" cy="325437"/>
                        </a:xfrm>
                        <a:prstGeom prst="rect">
                          <a:avLst/>
                        </a:prstGeom>
                        <a:solidFill>
                          <a:srgbClr val="CCFF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3" name="Object 4">
              <a:extLst>
                <a:ext uri="{FF2B5EF4-FFF2-40B4-BE49-F238E27FC236}">
                  <a16:creationId xmlns:a16="http://schemas.microsoft.com/office/drawing/2014/main" id="{D6B821AE-FE51-5D45-9897-FFD63355BE40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351041306"/>
                </p:ext>
              </p:extLst>
            </p:nvPr>
          </p:nvGraphicFramePr>
          <p:xfrm>
            <a:off x="0" y="2355128"/>
            <a:ext cx="657225" cy="27146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62" name="数式" r:id="rId10" imgW="431640" imgH="203040" progId="Equation.3">
                    <p:embed/>
                  </p:oleObj>
                </mc:Choice>
                <mc:Fallback>
                  <p:oleObj name="数式" r:id="rId10" imgW="431640" imgH="203040" progId="Equation.3">
                    <p:embed/>
                    <p:pic>
                      <p:nvPicPr>
                        <p:cNvPr id="7172" name="Object 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0" y="2355128"/>
                          <a:ext cx="657225" cy="271463"/>
                        </a:xfrm>
                        <a:prstGeom prst="rect">
                          <a:avLst/>
                        </a:prstGeom>
                        <a:solidFill>
                          <a:srgbClr val="CCFFFF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30E5E733-5F18-9B42-B47A-E5469C1E7E79}"/>
              </a:ext>
            </a:extLst>
          </p:cNvPr>
          <p:cNvGrpSpPr/>
          <p:nvPr/>
        </p:nvGrpSpPr>
        <p:grpSpPr>
          <a:xfrm>
            <a:off x="6783435" y="3435833"/>
            <a:ext cx="1871357" cy="2992550"/>
            <a:chOff x="3152001" y="1752600"/>
            <a:chExt cx="2616339" cy="3386052"/>
          </a:xfrm>
        </p:grpSpPr>
        <p:pic>
          <p:nvPicPr>
            <p:cNvPr id="35" name="Picture 2" descr="rr_525.2.gif">
              <a:extLst>
                <a:ext uri="{FF2B5EF4-FFF2-40B4-BE49-F238E27FC236}">
                  <a16:creationId xmlns:a16="http://schemas.microsoft.com/office/drawing/2014/main" id="{4385FD9E-0089-6F40-BE72-BF805F3160A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276600" y="1752600"/>
              <a:ext cx="2491740" cy="3162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" name="Text Box 11">
              <a:extLst>
                <a:ext uri="{FF2B5EF4-FFF2-40B4-BE49-F238E27FC236}">
                  <a16:creationId xmlns:a16="http://schemas.microsoft.com/office/drawing/2014/main" id="{EFB8F8DF-99FE-684C-87A9-39B93339ED1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18313" y="4884736"/>
              <a:ext cx="1316211" cy="2539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85000"/>
                </a:lnSpc>
              </a:pPr>
              <a:r>
                <a:rPr lang="en-US" sz="1200" dirty="0">
                  <a:latin typeface="Comic Sans MS"/>
                  <a:cs typeface="Comic Sans MS"/>
                </a:rPr>
                <a:t>Target Position</a:t>
              </a:r>
            </a:p>
          </p:txBody>
        </p:sp>
        <p:sp>
          <p:nvSpPr>
            <p:cNvPr id="37" name="Text Box 12">
              <a:extLst>
                <a:ext uri="{FF2B5EF4-FFF2-40B4-BE49-F238E27FC236}">
                  <a16:creationId xmlns:a16="http://schemas.microsoft.com/office/drawing/2014/main" id="{501E6BF8-F74D-5040-8C85-80FAC9CAC33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931895" y="2140963"/>
              <a:ext cx="748923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200" b="1" dirty="0">
                  <a:latin typeface="Calibri" charset="0"/>
                </a:rPr>
                <a:t>Intensity</a:t>
              </a:r>
            </a:p>
          </p:txBody>
        </p:sp>
        <p:sp>
          <p:nvSpPr>
            <p:cNvPr id="38" name="Text Box 13">
              <a:extLst>
                <a:ext uri="{FF2B5EF4-FFF2-40B4-BE49-F238E27FC236}">
                  <a16:creationId xmlns:a16="http://schemas.microsoft.com/office/drawing/2014/main" id="{7B267F2E-36F6-BE4C-8B35-2A42BE3F45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16200000">
              <a:off x="2806011" y="3774990"/>
              <a:ext cx="968979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200" b="1" dirty="0">
                  <a:latin typeface="Calibri" charset="0"/>
                </a:rPr>
                <a:t>Polarization</a:t>
              </a:r>
            </a:p>
          </p:txBody>
        </p:sp>
      </p:grpSp>
      <p:sp>
        <p:nvSpPr>
          <p:cNvPr id="39" name="TextBox 38">
            <a:extLst>
              <a:ext uri="{FF2B5EF4-FFF2-40B4-BE49-F238E27FC236}">
                <a16:creationId xmlns:a16="http://schemas.microsoft.com/office/drawing/2014/main" id="{75615679-E3D3-E943-B185-71C8327F9620}"/>
              </a:ext>
            </a:extLst>
          </p:cNvPr>
          <p:cNvSpPr txBox="1"/>
          <p:nvPr/>
        </p:nvSpPr>
        <p:spPr>
          <a:xfrm>
            <a:off x="315343" y="837881"/>
            <a:ext cx="8644161" cy="369332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Polarimetry exploits left-right asymmetry in elastic scattering due to spin orbit interaction</a:t>
            </a:r>
          </a:p>
        </p:txBody>
      </p:sp>
    </p:spTree>
    <p:extLst>
      <p:ext uri="{BB962C8B-B14F-4D97-AF65-F5344CB8AC3E}">
        <p14:creationId xmlns:p14="http://schemas.microsoft.com/office/powerpoint/2010/main" val="151454038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FFB797-A9D4-F542-9BC8-389CEF32AB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49" y="52257"/>
            <a:ext cx="7886700" cy="1325563"/>
          </a:xfrm>
        </p:spPr>
        <p:txBody>
          <a:bodyPr/>
          <a:lstStyle/>
          <a:p>
            <a:r>
              <a:rPr lang="en-US" dirty="0"/>
              <a:t>EIC Polarimetry Challenges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17F160A7-FDF9-2E42-A98D-D321E64DDFB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6119" y="2271252"/>
            <a:ext cx="3530425" cy="211724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EF6CF6-8ECE-F44B-B82B-65ED71238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15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54B3500-B019-234E-81C8-48B8B6EDE98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336" y="1917444"/>
            <a:ext cx="3296134" cy="247105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1C721F3-53EF-3C44-A399-8974927093ED}"/>
              </a:ext>
            </a:extLst>
          </p:cNvPr>
          <p:cNvSpPr txBox="1"/>
          <p:nvPr/>
        </p:nvSpPr>
        <p:spPr>
          <a:xfrm>
            <a:off x="367359" y="1250311"/>
            <a:ext cx="36341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In RHIC precise polarization measurement includes </a:t>
            </a:r>
          </a:p>
          <a:p>
            <a:r>
              <a:rPr lang="en-US" sz="1600" dirty="0"/>
              <a:t>Energy-TOF correlation analysis to cut background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8C84C7D-0E90-F042-A311-FC27246D45F3}"/>
              </a:ext>
            </a:extLst>
          </p:cNvPr>
          <p:cNvSpPr txBox="1"/>
          <p:nvPr/>
        </p:nvSpPr>
        <p:spPr>
          <a:xfrm>
            <a:off x="4490806" y="1187116"/>
            <a:ext cx="425252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In EIC the bunch spacing is reduced by factor 12 (to 9ns) creating problem with background separation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D22A6C3-8C86-C642-9EA1-A797B23B8E22}"/>
              </a:ext>
            </a:extLst>
          </p:cNvPr>
          <p:cNvSpPr/>
          <p:nvPr/>
        </p:nvSpPr>
        <p:spPr>
          <a:xfrm>
            <a:off x="4962145" y="2018113"/>
            <a:ext cx="475488" cy="2205617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34B2247-E486-D746-9F6B-D4DAFEA2D9B1}"/>
              </a:ext>
            </a:extLst>
          </p:cNvPr>
          <p:cNvSpPr/>
          <p:nvPr/>
        </p:nvSpPr>
        <p:spPr>
          <a:xfrm>
            <a:off x="721901" y="4466459"/>
            <a:ext cx="753781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latin typeface="LiberationSans"/>
              </a:rPr>
              <a:t>Challenges for EIC: </a:t>
            </a:r>
            <a:r>
              <a:rPr lang="en-US" dirty="0">
                <a:latin typeface="LiberationSans"/>
              </a:rPr>
              <a:t>1% systematic uncertainty requirement, expected small spin asymmetries for d, bunches closer in time, background not yet totally understood, temperature of </a:t>
            </a:r>
            <a:r>
              <a:rPr lang="en-US" dirty="0" err="1">
                <a:latin typeface="LiberationSans"/>
              </a:rPr>
              <a:t>pC</a:t>
            </a:r>
            <a:r>
              <a:rPr lang="en-US" dirty="0">
                <a:latin typeface="LiberationSans"/>
              </a:rPr>
              <a:t> polarimeter targets </a:t>
            </a:r>
            <a:endParaRPr lang="en-US" dirty="0">
              <a:effectLst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2903EDC-FE65-BA4D-ADF9-170393CAD1B6}"/>
              </a:ext>
            </a:extLst>
          </p:cNvPr>
          <p:cNvSpPr txBox="1"/>
          <p:nvPr/>
        </p:nvSpPr>
        <p:spPr>
          <a:xfrm>
            <a:off x="299676" y="5382373"/>
            <a:ext cx="8544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Deuteron polarimeter challenge: </a:t>
            </a:r>
            <a:r>
              <a:rPr lang="en-US" dirty="0"/>
              <a:t>small asymmetry in </a:t>
            </a:r>
            <a:r>
              <a:rPr lang="en-US" dirty="0" err="1"/>
              <a:t>dC</a:t>
            </a:r>
            <a:r>
              <a:rPr lang="en-US" dirty="0"/>
              <a:t> scattering: ~8% of </a:t>
            </a:r>
            <a:r>
              <a:rPr lang="en-US" dirty="0" err="1"/>
              <a:t>pC</a:t>
            </a:r>
            <a:r>
              <a:rPr lang="en-US" dirty="0"/>
              <a:t> asymmetry</a:t>
            </a:r>
          </a:p>
        </p:txBody>
      </p:sp>
    </p:spTree>
    <p:extLst>
      <p:ext uri="{BB962C8B-B14F-4D97-AF65-F5344CB8AC3E}">
        <p14:creationId xmlns:p14="http://schemas.microsoft.com/office/powerpoint/2010/main" val="351039607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BCEEE1-6268-2946-8EC0-246C4612CD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73D922-FBBB-9E46-9AB9-D51D53389C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0831" y="1422503"/>
            <a:ext cx="7886700" cy="4351338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Electron-Ion Collider will re-use existing RHIC injector chain, including ion sources.</a:t>
            </a:r>
          </a:p>
          <a:p>
            <a:endParaRPr lang="en-US" dirty="0"/>
          </a:p>
          <a:p>
            <a:r>
              <a:rPr lang="en-US" dirty="0"/>
              <a:t>EIC will take full advantage of existing tools and techniques used to preserve proton polarization in injectors and RHIC.</a:t>
            </a:r>
          </a:p>
          <a:p>
            <a:endParaRPr lang="en-US" dirty="0"/>
          </a:p>
          <a:p>
            <a:r>
              <a:rPr lang="en-US" dirty="0"/>
              <a:t>EBIS source upgrade with polarized He-3 capability is underway.</a:t>
            </a:r>
          </a:p>
          <a:p>
            <a:endParaRPr lang="en-US" dirty="0"/>
          </a:p>
          <a:p>
            <a:r>
              <a:rPr lang="en-US" dirty="0"/>
              <a:t>Additional Snakes will be added to the EIC Hadron ring for preserving He-3 polarization.</a:t>
            </a:r>
          </a:p>
          <a:p>
            <a:endParaRPr lang="en-US" dirty="0"/>
          </a:p>
          <a:p>
            <a:r>
              <a:rPr lang="en-US" dirty="0"/>
              <a:t>Hadron polarimetry has challenges coming from short bunch distance and increased beam current.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90A4273-864F-174A-BCD7-93FEF6AC17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42423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501" y="120004"/>
            <a:ext cx="7886700" cy="1325563"/>
          </a:xfrm>
        </p:spPr>
        <p:txBody>
          <a:bodyPr/>
          <a:lstStyle/>
          <a:p>
            <a:r>
              <a:rPr lang="en-US" dirty="0"/>
              <a:t>EIC Hadron 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6145" y="1227266"/>
            <a:ext cx="4145142" cy="4813006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en-US" sz="1600" dirty="0"/>
              <a:t>Existing RHIC ion accelerator complex will be re-used for EIC.</a:t>
            </a:r>
          </a:p>
          <a:p>
            <a:pPr>
              <a:lnSpc>
                <a:spcPct val="120000"/>
              </a:lnSpc>
            </a:pPr>
            <a:r>
              <a:rPr lang="en-US" sz="1600" dirty="0"/>
              <a:t>Yellow RHIC ring will be used for EIC hadron beam.</a:t>
            </a:r>
          </a:p>
          <a:p>
            <a:pPr>
              <a:lnSpc>
                <a:spcPct val="120000"/>
              </a:lnSpc>
            </a:pPr>
            <a:r>
              <a:rPr lang="en-US" sz="1600" dirty="0"/>
              <a:t>Electron ring (RCS and Storage ring) will be added into existing RHIC tunnel.</a:t>
            </a:r>
          </a:p>
          <a:p>
            <a:pPr>
              <a:lnSpc>
                <a:spcPct val="120000"/>
              </a:lnSpc>
            </a:pPr>
            <a:r>
              <a:rPr lang="en-US" sz="1600" dirty="0"/>
              <a:t>Two arcs of Blue RHIC ring will be used as EIC hadron beamlines (12-2 and 4-6 o’clock. Most of remaining Blue ring components will remain in the tunnel.</a:t>
            </a:r>
          </a:p>
          <a:p>
            <a:pPr>
              <a:lnSpc>
                <a:spcPct val="120000"/>
              </a:lnSpc>
            </a:pPr>
            <a:r>
              <a:rPr lang="en-US" sz="1600" dirty="0"/>
              <a:t>On-going upgrade of ion source EBIS will provide capability of polarized </a:t>
            </a:r>
            <a:r>
              <a:rPr lang="en-US" sz="1600" baseline="30000" dirty="0"/>
              <a:t>3</a:t>
            </a:r>
            <a:r>
              <a:rPr lang="en-US" sz="1600" dirty="0"/>
              <a:t>He. </a:t>
            </a:r>
            <a:endParaRPr lang="en-US" sz="1600" i="1" dirty="0"/>
          </a:p>
          <a:p>
            <a:pPr>
              <a:lnSpc>
                <a:spcPct val="120000"/>
              </a:lnSpc>
            </a:pPr>
            <a:r>
              <a:rPr lang="en-US" sz="1600" dirty="0"/>
              <a:t>Present injector chain will be entirely re-used. </a:t>
            </a:r>
            <a:br>
              <a:rPr lang="en-US" sz="1600" dirty="0"/>
            </a:br>
            <a:r>
              <a:rPr lang="en-US" sz="1600" dirty="0"/>
              <a:t>(EBIS, </a:t>
            </a:r>
            <a:r>
              <a:rPr lang="en-US" sz="1600" dirty="0" err="1"/>
              <a:t>Linac</a:t>
            </a:r>
            <a:r>
              <a:rPr lang="en-US" sz="1600" dirty="0"/>
              <a:t>, Booster, AGS)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CCC7E26-88EC-7B40-BD4C-36244D618A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713" y="1828800"/>
            <a:ext cx="4991100" cy="32004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17A4C6A-6122-D44B-B7F3-683F516D6A9A}"/>
              </a:ext>
            </a:extLst>
          </p:cNvPr>
          <p:cNvSpPr txBox="1"/>
          <p:nvPr/>
        </p:nvSpPr>
        <p:spPr>
          <a:xfrm>
            <a:off x="12713" y="5512444"/>
            <a:ext cx="4346318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i="1" dirty="0"/>
              <a:t>The talk by Silvia </a:t>
            </a:r>
            <a:r>
              <a:rPr lang="en-US" i="1" dirty="0" err="1"/>
              <a:t>Verdu</a:t>
            </a:r>
            <a:r>
              <a:rPr lang="en-US" i="1" dirty="0"/>
              <a:t> Andres in Session 2.1</a:t>
            </a:r>
          </a:p>
          <a:p>
            <a:r>
              <a:rPr lang="en-US" i="1" dirty="0"/>
              <a:t>on hadron ring upgrades.</a:t>
            </a:r>
          </a:p>
        </p:txBody>
      </p:sp>
    </p:spTree>
    <p:extLst>
      <p:ext uri="{BB962C8B-B14F-4D97-AF65-F5344CB8AC3E}">
        <p14:creationId xmlns:p14="http://schemas.microsoft.com/office/powerpoint/2010/main" val="993557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6700" y="4048550"/>
            <a:ext cx="8677275" cy="1371600"/>
          </a:xfrm>
        </p:spPr>
        <p:txBody>
          <a:bodyPr>
            <a:normAutofit fontScale="85000" lnSpcReduction="20000"/>
          </a:bodyPr>
          <a:lstStyle/>
          <a:p>
            <a:pPr eaLnBrk="1" hangingPunct="1">
              <a:defRPr/>
            </a:pPr>
            <a:r>
              <a:rPr lang="en-US" dirty="0"/>
              <a:t>Center-of-mass energy range: 20 – 140 GeV</a:t>
            </a:r>
          </a:p>
          <a:p>
            <a:pPr eaLnBrk="1" hangingPunct="1">
              <a:defRPr/>
            </a:pPr>
            <a:r>
              <a:rPr lang="en-US" dirty="0">
                <a:solidFill>
                  <a:srgbClr val="000000"/>
                </a:solidFill>
              </a:rPr>
              <a:t>Full electron polarization at all energies</a:t>
            </a:r>
            <a:br>
              <a:rPr lang="en-US" dirty="0">
                <a:solidFill>
                  <a:srgbClr val="000000"/>
                </a:solidFill>
              </a:rPr>
            </a:br>
            <a:r>
              <a:rPr lang="en-US" dirty="0">
                <a:solidFill>
                  <a:srgbClr val="000000"/>
                </a:solidFill>
              </a:rPr>
              <a:t>Full proton and He-3 polarization with six Siberian snakes</a:t>
            </a:r>
          </a:p>
          <a:p>
            <a:pPr eaLnBrk="1" hangingPunct="1">
              <a:defRPr/>
            </a:pPr>
            <a:r>
              <a:rPr lang="en-US" dirty="0"/>
              <a:t>Any polarization direction in electron-hadron collisions:</a:t>
            </a:r>
          </a:p>
          <a:p>
            <a:pPr eaLnBrk="1" hangingPunct="1">
              <a:defRPr/>
            </a:pPr>
            <a:endParaRPr lang="en-US" dirty="0"/>
          </a:p>
        </p:txBody>
      </p:sp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850673" y="289762"/>
            <a:ext cx="7678737" cy="719138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>
                <a:latin typeface="Helvetica" charset="0"/>
                <a:ea typeface="ＭＳ Ｐゴシック" charset="0"/>
              </a:rPr>
              <a:t>Species in the EIC</a:t>
            </a:r>
            <a:br>
              <a:rPr dirty="0">
                <a:latin typeface="Helvetica" charset="0"/>
                <a:ea typeface="ＭＳ Ｐゴシック" charset="0"/>
              </a:rPr>
            </a:br>
            <a:endParaRPr sz="2000" b="0" dirty="0">
              <a:solidFill>
                <a:srgbClr val="000000"/>
              </a:solidFill>
              <a:latin typeface="Helvetica" charset="0"/>
              <a:ea typeface="ＭＳ Ｐゴシック" charset="0"/>
            </a:endParaRPr>
          </a:p>
        </p:txBody>
      </p:sp>
      <p:sp>
        <p:nvSpPr>
          <p:cNvPr id="15363" name="Oval 4"/>
          <p:cNvSpPr>
            <a:spLocks noChangeAspect="1" noChangeArrowheads="1"/>
          </p:cNvSpPr>
          <p:nvPr/>
        </p:nvSpPr>
        <p:spPr bwMode="auto">
          <a:xfrm>
            <a:off x="2857500" y="2349500"/>
            <a:ext cx="284163" cy="304800"/>
          </a:xfrm>
          <a:prstGeom prst="ellipse">
            <a:avLst/>
          </a:prstGeom>
          <a:solidFill>
            <a:srgbClr val="84AC84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/>
            <a:r>
              <a:rPr lang="en-US" b="1">
                <a:solidFill>
                  <a:srgbClr val="000000"/>
                </a:solidFill>
                <a:latin typeface="Helvetica" charset="0"/>
                <a:ea typeface="ＭＳ Ｐゴシック" charset="0"/>
                <a:cs typeface="Helvetica" charset="0"/>
              </a:rPr>
              <a:t>e</a:t>
            </a:r>
            <a:r>
              <a:rPr lang="en-US" b="1" baseline="30000">
                <a:solidFill>
                  <a:srgbClr val="000000"/>
                </a:solidFill>
                <a:latin typeface="Helvetica" charset="0"/>
                <a:ea typeface="ＭＳ Ｐゴシック" charset="0"/>
                <a:cs typeface="Helvetica" charset="0"/>
              </a:rPr>
              <a:t>-</a:t>
            </a:r>
          </a:p>
        </p:txBody>
      </p:sp>
      <p:grpSp>
        <p:nvGrpSpPr>
          <p:cNvPr id="15364" name="Group 169"/>
          <p:cNvGrpSpPr>
            <a:grpSpLocks/>
          </p:cNvGrpSpPr>
          <p:nvPr/>
        </p:nvGrpSpPr>
        <p:grpSpPr bwMode="auto">
          <a:xfrm>
            <a:off x="5572125" y="1181100"/>
            <a:ext cx="927100" cy="2819400"/>
            <a:chOff x="3264" y="1536"/>
            <a:chExt cx="624" cy="1776"/>
          </a:xfrm>
        </p:grpSpPr>
        <p:sp>
          <p:nvSpPr>
            <p:cNvPr id="15430" name="Oval 7"/>
            <p:cNvSpPr>
              <a:spLocks noChangeAspect="1" noChangeArrowheads="1"/>
            </p:cNvSpPr>
            <p:nvPr/>
          </p:nvSpPr>
          <p:spPr bwMode="auto">
            <a:xfrm>
              <a:off x="3456" y="1536"/>
              <a:ext cx="240" cy="240"/>
            </a:xfrm>
            <a:prstGeom prst="ellipse">
              <a:avLst/>
            </a:prstGeom>
            <a:solidFill>
              <a:srgbClr val="2C07B5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r>
                <a:rPr lang="en-US" b="1">
                  <a:solidFill>
                    <a:srgbClr val="000000"/>
                  </a:solidFill>
                  <a:latin typeface="Helvetica" charset="0"/>
                  <a:ea typeface="ＭＳ Ｐゴシック" charset="0"/>
                  <a:cs typeface="Helvetica" charset="0"/>
                </a:rPr>
                <a:t>p</a:t>
              </a:r>
            </a:p>
          </p:txBody>
        </p:sp>
        <p:grpSp>
          <p:nvGrpSpPr>
            <p:cNvPr id="15431" name="Group 8"/>
            <p:cNvGrpSpPr>
              <a:grpSpLocks/>
            </p:cNvGrpSpPr>
            <p:nvPr/>
          </p:nvGrpSpPr>
          <p:grpSpPr bwMode="auto">
            <a:xfrm>
              <a:off x="3264" y="2064"/>
              <a:ext cx="624" cy="576"/>
              <a:chOff x="3264" y="2064"/>
              <a:chExt cx="624" cy="576"/>
            </a:xfrm>
          </p:grpSpPr>
          <p:sp>
            <p:nvSpPr>
              <p:cNvPr id="15436" name="Oval 9"/>
              <p:cNvSpPr>
                <a:spLocks noChangeAspect="1" noChangeArrowheads="1"/>
              </p:cNvSpPr>
              <p:nvPr/>
            </p:nvSpPr>
            <p:spPr bwMode="auto">
              <a:xfrm>
                <a:off x="3360" y="2064"/>
                <a:ext cx="240" cy="240"/>
              </a:xfrm>
              <a:prstGeom prst="ellipse">
                <a:avLst/>
              </a:prstGeom>
              <a:solidFill>
                <a:srgbClr val="2C07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 b="1">
                  <a:solidFill>
                    <a:srgbClr val="000000"/>
                  </a:solidFill>
                  <a:latin typeface="Helvetica" charset="0"/>
                  <a:ea typeface="ＭＳ Ｐゴシック" charset="0"/>
                  <a:cs typeface="Helvetica" charset="0"/>
                </a:endParaRPr>
              </a:p>
            </p:txBody>
          </p:sp>
          <p:sp>
            <p:nvSpPr>
              <p:cNvPr id="15437" name="Oval 10"/>
              <p:cNvSpPr>
                <a:spLocks noChangeAspect="1" noChangeArrowheads="1"/>
              </p:cNvSpPr>
              <p:nvPr/>
            </p:nvSpPr>
            <p:spPr bwMode="auto">
              <a:xfrm>
                <a:off x="3648" y="2400"/>
                <a:ext cx="240" cy="240"/>
              </a:xfrm>
              <a:prstGeom prst="ellipse">
                <a:avLst/>
              </a:prstGeom>
              <a:solidFill>
                <a:srgbClr val="B60638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 b="1">
                  <a:solidFill>
                    <a:srgbClr val="000000"/>
                  </a:solidFill>
                  <a:latin typeface="Helvetica" charset="0"/>
                  <a:ea typeface="ＭＳ Ｐゴシック" charset="0"/>
                  <a:cs typeface="Helvetica" charset="0"/>
                </a:endParaRPr>
              </a:p>
            </p:txBody>
          </p:sp>
          <p:sp>
            <p:nvSpPr>
              <p:cNvPr id="15438" name="Oval 11"/>
              <p:cNvSpPr>
                <a:spLocks noChangeAspect="1" noChangeArrowheads="1"/>
              </p:cNvSpPr>
              <p:nvPr/>
            </p:nvSpPr>
            <p:spPr bwMode="auto">
              <a:xfrm>
                <a:off x="3648" y="2112"/>
                <a:ext cx="240" cy="240"/>
              </a:xfrm>
              <a:prstGeom prst="ellipse">
                <a:avLst/>
              </a:prstGeom>
              <a:solidFill>
                <a:srgbClr val="2C07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 b="1">
                  <a:solidFill>
                    <a:srgbClr val="000000"/>
                  </a:solidFill>
                  <a:latin typeface="Helvetica" charset="0"/>
                  <a:ea typeface="ＭＳ Ｐゴシック" charset="0"/>
                  <a:cs typeface="Helvetica" charset="0"/>
                </a:endParaRPr>
              </a:p>
            </p:txBody>
          </p:sp>
          <p:sp>
            <p:nvSpPr>
              <p:cNvPr id="15439" name="Oval 12"/>
              <p:cNvSpPr>
                <a:spLocks noChangeAspect="1" noChangeArrowheads="1"/>
              </p:cNvSpPr>
              <p:nvPr/>
            </p:nvSpPr>
            <p:spPr bwMode="auto">
              <a:xfrm>
                <a:off x="3504" y="2400"/>
                <a:ext cx="240" cy="240"/>
              </a:xfrm>
              <a:prstGeom prst="ellipse">
                <a:avLst/>
              </a:prstGeom>
              <a:solidFill>
                <a:srgbClr val="2C07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 b="1">
                  <a:solidFill>
                    <a:srgbClr val="000000"/>
                  </a:solidFill>
                  <a:latin typeface="Helvetica" charset="0"/>
                  <a:ea typeface="ＭＳ Ｐゴシック" charset="0"/>
                  <a:cs typeface="Helvetica" charset="0"/>
                </a:endParaRPr>
              </a:p>
            </p:txBody>
          </p:sp>
          <p:sp>
            <p:nvSpPr>
              <p:cNvPr id="15440" name="Oval 13"/>
              <p:cNvSpPr>
                <a:spLocks noChangeAspect="1" noChangeArrowheads="1"/>
              </p:cNvSpPr>
              <p:nvPr/>
            </p:nvSpPr>
            <p:spPr bwMode="auto">
              <a:xfrm>
                <a:off x="3360" y="2400"/>
                <a:ext cx="240" cy="240"/>
              </a:xfrm>
              <a:prstGeom prst="ellipse">
                <a:avLst/>
              </a:prstGeom>
              <a:solidFill>
                <a:srgbClr val="B60638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 b="1">
                  <a:solidFill>
                    <a:srgbClr val="000000"/>
                  </a:solidFill>
                  <a:latin typeface="Helvetica" charset="0"/>
                  <a:ea typeface="ＭＳ Ｐゴシック" charset="0"/>
                  <a:cs typeface="Helvetica" charset="0"/>
                </a:endParaRPr>
              </a:p>
            </p:txBody>
          </p:sp>
          <p:sp>
            <p:nvSpPr>
              <p:cNvPr id="15441" name="Oval 14"/>
              <p:cNvSpPr>
                <a:spLocks noChangeAspect="1" noChangeArrowheads="1"/>
              </p:cNvSpPr>
              <p:nvPr/>
            </p:nvSpPr>
            <p:spPr bwMode="auto">
              <a:xfrm>
                <a:off x="3264" y="2304"/>
                <a:ext cx="240" cy="240"/>
              </a:xfrm>
              <a:prstGeom prst="ellipse">
                <a:avLst/>
              </a:prstGeom>
              <a:solidFill>
                <a:srgbClr val="2C07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 b="1">
                  <a:solidFill>
                    <a:srgbClr val="000000"/>
                  </a:solidFill>
                  <a:latin typeface="Helvetica" charset="0"/>
                  <a:ea typeface="ＭＳ Ｐゴシック" charset="0"/>
                  <a:cs typeface="Helvetica" charset="0"/>
                </a:endParaRPr>
              </a:p>
            </p:txBody>
          </p:sp>
          <p:sp>
            <p:nvSpPr>
              <p:cNvPr id="15442" name="Oval 15"/>
              <p:cNvSpPr>
                <a:spLocks noChangeAspect="1" noChangeArrowheads="1"/>
              </p:cNvSpPr>
              <p:nvPr/>
            </p:nvSpPr>
            <p:spPr bwMode="auto">
              <a:xfrm>
                <a:off x="3264" y="2160"/>
                <a:ext cx="240" cy="240"/>
              </a:xfrm>
              <a:prstGeom prst="ellipse">
                <a:avLst/>
              </a:prstGeom>
              <a:solidFill>
                <a:srgbClr val="B60638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 b="1">
                  <a:solidFill>
                    <a:srgbClr val="000000"/>
                  </a:solidFill>
                  <a:latin typeface="Helvetica" charset="0"/>
                  <a:ea typeface="ＭＳ Ｐゴシック" charset="0"/>
                  <a:cs typeface="Helvetica" charset="0"/>
                </a:endParaRPr>
              </a:p>
            </p:txBody>
          </p:sp>
          <p:sp>
            <p:nvSpPr>
              <p:cNvPr id="15443" name="Oval 16"/>
              <p:cNvSpPr>
                <a:spLocks noChangeAspect="1" noChangeArrowheads="1"/>
              </p:cNvSpPr>
              <p:nvPr/>
            </p:nvSpPr>
            <p:spPr bwMode="auto">
              <a:xfrm>
                <a:off x="3552" y="2064"/>
                <a:ext cx="240" cy="240"/>
              </a:xfrm>
              <a:prstGeom prst="ellipse">
                <a:avLst/>
              </a:prstGeom>
              <a:solidFill>
                <a:srgbClr val="B60638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 b="1">
                  <a:solidFill>
                    <a:srgbClr val="000000"/>
                  </a:solidFill>
                  <a:latin typeface="Helvetica" charset="0"/>
                  <a:ea typeface="ＭＳ Ｐゴシック" charset="0"/>
                  <a:cs typeface="Helvetica" charset="0"/>
                </a:endParaRPr>
              </a:p>
            </p:txBody>
          </p:sp>
          <p:sp>
            <p:nvSpPr>
              <p:cNvPr id="15444" name="Oval 17"/>
              <p:cNvSpPr>
                <a:spLocks noChangeAspect="1" noChangeArrowheads="1"/>
              </p:cNvSpPr>
              <p:nvPr/>
            </p:nvSpPr>
            <p:spPr bwMode="auto">
              <a:xfrm>
                <a:off x="3648" y="2256"/>
                <a:ext cx="240" cy="240"/>
              </a:xfrm>
              <a:prstGeom prst="ellipse">
                <a:avLst/>
              </a:prstGeom>
              <a:solidFill>
                <a:srgbClr val="2C07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 b="1">
                  <a:solidFill>
                    <a:srgbClr val="000000"/>
                  </a:solidFill>
                  <a:latin typeface="Helvetica" charset="0"/>
                  <a:ea typeface="ＭＳ Ｐゴシック" charset="0"/>
                  <a:cs typeface="Helvetica" charset="0"/>
                </a:endParaRPr>
              </a:p>
            </p:txBody>
          </p:sp>
          <p:sp>
            <p:nvSpPr>
              <p:cNvPr id="15445" name="Oval 18"/>
              <p:cNvSpPr>
                <a:spLocks noChangeAspect="1" noChangeArrowheads="1"/>
              </p:cNvSpPr>
              <p:nvPr/>
            </p:nvSpPr>
            <p:spPr bwMode="auto">
              <a:xfrm>
                <a:off x="3456" y="2208"/>
                <a:ext cx="240" cy="240"/>
              </a:xfrm>
              <a:prstGeom prst="ellipse">
                <a:avLst/>
              </a:prstGeom>
              <a:solidFill>
                <a:srgbClr val="B60638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 b="1">
                  <a:solidFill>
                    <a:srgbClr val="000000"/>
                  </a:solidFill>
                  <a:latin typeface="Helvetica" charset="0"/>
                  <a:ea typeface="ＭＳ Ｐゴシック" charset="0"/>
                  <a:cs typeface="Helvetica" charset="0"/>
                </a:endParaRPr>
              </a:p>
            </p:txBody>
          </p:sp>
        </p:grpSp>
        <p:grpSp>
          <p:nvGrpSpPr>
            <p:cNvPr id="15432" name="Group 19"/>
            <p:cNvGrpSpPr>
              <a:grpSpLocks/>
            </p:cNvGrpSpPr>
            <p:nvPr/>
          </p:nvGrpSpPr>
          <p:grpSpPr bwMode="auto">
            <a:xfrm>
              <a:off x="3360" y="2880"/>
              <a:ext cx="384" cy="432"/>
              <a:chOff x="3504" y="2784"/>
              <a:chExt cx="384" cy="432"/>
            </a:xfrm>
          </p:grpSpPr>
          <p:sp>
            <p:nvSpPr>
              <p:cNvPr id="15433" name="Oval 20"/>
              <p:cNvSpPr>
                <a:spLocks noChangeAspect="1" noChangeArrowheads="1"/>
              </p:cNvSpPr>
              <p:nvPr/>
            </p:nvSpPr>
            <p:spPr bwMode="auto">
              <a:xfrm>
                <a:off x="3504" y="2928"/>
                <a:ext cx="240" cy="240"/>
              </a:xfrm>
              <a:prstGeom prst="ellipse">
                <a:avLst/>
              </a:prstGeom>
              <a:solidFill>
                <a:srgbClr val="2C07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 b="1">
                  <a:solidFill>
                    <a:srgbClr val="000000"/>
                  </a:solidFill>
                  <a:latin typeface="Helvetica" charset="0"/>
                  <a:ea typeface="ＭＳ Ｐゴシック" charset="0"/>
                  <a:cs typeface="Helvetica" charset="0"/>
                </a:endParaRPr>
              </a:p>
            </p:txBody>
          </p:sp>
          <p:sp>
            <p:nvSpPr>
              <p:cNvPr id="15434" name="Oval 21"/>
              <p:cNvSpPr>
                <a:spLocks noChangeAspect="1" noChangeArrowheads="1"/>
              </p:cNvSpPr>
              <p:nvPr/>
            </p:nvSpPr>
            <p:spPr bwMode="auto">
              <a:xfrm>
                <a:off x="3648" y="2976"/>
                <a:ext cx="240" cy="240"/>
              </a:xfrm>
              <a:prstGeom prst="ellipse">
                <a:avLst/>
              </a:prstGeom>
              <a:solidFill>
                <a:srgbClr val="B60638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 b="1">
                  <a:solidFill>
                    <a:srgbClr val="000000"/>
                  </a:solidFill>
                  <a:latin typeface="Helvetica" charset="0"/>
                  <a:ea typeface="ＭＳ Ｐゴシック" charset="0"/>
                  <a:cs typeface="Helvetica" charset="0"/>
                </a:endParaRPr>
              </a:p>
            </p:txBody>
          </p:sp>
          <p:sp>
            <p:nvSpPr>
              <p:cNvPr id="15435" name="Oval 22"/>
              <p:cNvSpPr>
                <a:spLocks noChangeAspect="1" noChangeArrowheads="1"/>
              </p:cNvSpPr>
              <p:nvPr/>
            </p:nvSpPr>
            <p:spPr bwMode="auto">
              <a:xfrm>
                <a:off x="3600" y="2784"/>
                <a:ext cx="240" cy="240"/>
              </a:xfrm>
              <a:prstGeom prst="ellipse">
                <a:avLst/>
              </a:prstGeom>
              <a:solidFill>
                <a:srgbClr val="2C07B5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 b="1">
                  <a:solidFill>
                    <a:srgbClr val="000000"/>
                  </a:solidFill>
                  <a:latin typeface="Helvetica" charset="0"/>
                  <a:ea typeface="ＭＳ Ｐゴシック" charset="0"/>
                  <a:cs typeface="Helvetica" charset="0"/>
                </a:endParaRPr>
              </a:p>
            </p:txBody>
          </p:sp>
        </p:grpSp>
      </p:grpSp>
      <p:sp>
        <p:nvSpPr>
          <p:cNvPr id="18494" name="Text Box 23"/>
          <p:cNvSpPr txBox="1">
            <a:spLocks noChangeArrowheads="1"/>
          </p:cNvSpPr>
          <p:nvPr/>
        </p:nvSpPr>
        <p:spPr bwMode="auto">
          <a:xfrm>
            <a:off x="0" y="2160588"/>
            <a:ext cx="2743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800" dirty="0">
                <a:solidFill>
                  <a:srgbClr val="0000FF"/>
                </a:solidFill>
                <a:latin typeface="Helvetica"/>
                <a:ea typeface=""/>
                <a:cs typeface="Helvetica"/>
              </a:rPr>
              <a:t>80% polarized electrons:</a:t>
            </a:r>
            <a:br>
              <a:rPr lang="en-US" sz="1800" dirty="0">
                <a:solidFill>
                  <a:srgbClr val="0000FF"/>
                </a:solidFill>
                <a:latin typeface="Helvetica"/>
                <a:ea typeface=""/>
                <a:cs typeface="Helvetica"/>
              </a:rPr>
            </a:br>
            <a:r>
              <a:rPr lang="en-US" sz="1800" dirty="0">
                <a:solidFill>
                  <a:srgbClr val="0000FF"/>
                </a:solidFill>
                <a:latin typeface="Helvetica"/>
                <a:ea typeface=""/>
                <a:cs typeface="Helvetica"/>
              </a:rPr>
              <a:t>5 – 18 GeV</a:t>
            </a:r>
          </a:p>
        </p:txBody>
      </p:sp>
      <p:sp>
        <p:nvSpPr>
          <p:cNvPr id="18495" name="Text Box 24"/>
          <p:cNvSpPr txBox="1">
            <a:spLocks noChangeArrowheads="1"/>
          </p:cNvSpPr>
          <p:nvPr/>
        </p:nvSpPr>
        <p:spPr bwMode="auto">
          <a:xfrm>
            <a:off x="6629400" y="3263900"/>
            <a:ext cx="251460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800" dirty="0">
                <a:solidFill>
                  <a:srgbClr val="0000FF"/>
                </a:solidFill>
                <a:latin typeface="Helvetica"/>
                <a:ea typeface=""/>
                <a:cs typeface="Helvetica"/>
              </a:rPr>
              <a:t>Pol. He-3 </a:t>
            </a:r>
            <a:br>
              <a:rPr lang="en-US" sz="1800" dirty="0">
                <a:solidFill>
                  <a:srgbClr val="0000FF"/>
                </a:solidFill>
                <a:latin typeface="Helvetica"/>
                <a:ea typeface=""/>
                <a:cs typeface="Helvetica"/>
              </a:rPr>
            </a:br>
            <a:r>
              <a:rPr lang="en-US" sz="1800" dirty="0">
                <a:solidFill>
                  <a:srgbClr val="0000FF"/>
                </a:solidFill>
                <a:latin typeface="Helvetica"/>
                <a:ea typeface=""/>
                <a:cs typeface="Helvetica"/>
              </a:rPr>
              <a:t>41 - 184  GeV/u</a:t>
            </a:r>
          </a:p>
          <a:p>
            <a:pPr>
              <a:defRPr/>
            </a:pPr>
            <a:r>
              <a:rPr lang="en-US" sz="1800" dirty="0">
                <a:solidFill>
                  <a:srgbClr val="0000FF"/>
                </a:solidFill>
                <a:latin typeface="Helvetica"/>
                <a:ea typeface=""/>
                <a:cs typeface="Helvetica"/>
              </a:rPr>
              <a:t>Pol. d (?)</a:t>
            </a:r>
          </a:p>
        </p:txBody>
      </p:sp>
      <p:sp>
        <p:nvSpPr>
          <p:cNvPr id="18496" name="Text Box 25"/>
          <p:cNvSpPr txBox="1">
            <a:spLocks noChangeArrowheads="1"/>
          </p:cNvSpPr>
          <p:nvPr/>
        </p:nvSpPr>
        <p:spPr bwMode="auto">
          <a:xfrm>
            <a:off x="6629400" y="2120900"/>
            <a:ext cx="2401888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800" dirty="0">
                <a:solidFill>
                  <a:srgbClr val="0000FF"/>
                </a:solidFill>
                <a:latin typeface="Helvetica"/>
                <a:ea typeface=""/>
                <a:cs typeface="Helvetica"/>
              </a:rPr>
              <a:t>Light ions (d, Si, Cu)</a:t>
            </a:r>
          </a:p>
          <a:p>
            <a:pPr>
              <a:defRPr/>
            </a:pPr>
            <a:r>
              <a:rPr lang="en-US" sz="1800" dirty="0">
                <a:solidFill>
                  <a:srgbClr val="0000FF"/>
                </a:solidFill>
                <a:latin typeface="Helvetica"/>
                <a:ea typeface=""/>
                <a:cs typeface="Helvetica"/>
              </a:rPr>
              <a:t>Heavy ions (Au, U)</a:t>
            </a:r>
          </a:p>
          <a:p>
            <a:pPr>
              <a:defRPr/>
            </a:pPr>
            <a:r>
              <a:rPr lang="en-US" sz="1800" dirty="0">
                <a:solidFill>
                  <a:srgbClr val="0000FF"/>
                </a:solidFill>
                <a:latin typeface="Helvetica"/>
                <a:ea typeface=""/>
                <a:cs typeface="Helvetica"/>
              </a:rPr>
              <a:t>41 – 110  GeV/u</a:t>
            </a:r>
          </a:p>
        </p:txBody>
      </p:sp>
      <p:sp>
        <p:nvSpPr>
          <p:cNvPr id="18497" name="Text Box 26"/>
          <p:cNvSpPr txBox="1">
            <a:spLocks noChangeArrowheads="1"/>
          </p:cNvSpPr>
          <p:nvPr/>
        </p:nvSpPr>
        <p:spPr bwMode="auto">
          <a:xfrm>
            <a:off x="6629400" y="1092200"/>
            <a:ext cx="26431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1800" dirty="0">
                <a:solidFill>
                  <a:srgbClr val="0000FF"/>
                </a:solidFill>
                <a:latin typeface="Helvetica"/>
                <a:ea typeface=""/>
                <a:cs typeface="Helvetica"/>
              </a:rPr>
              <a:t>70% polarized protons </a:t>
            </a:r>
          </a:p>
          <a:p>
            <a:pPr>
              <a:defRPr/>
            </a:pPr>
            <a:r>
              <a:rPr lang="en-US" sz="1800" dirty="0">
                <a:solidFill>
                  <a:srgbClr val="0000FF"/>
                </a:solidFill>
                <a:latin typeface="Helvetica"/>
                <a:ea typeface=""/>
                <a:cs typeface="Helvetica"/>
              </a:rPr>
              <a:t>41 - 275  GeV</a:t>
            </a:r>
          </a:p>
        </p:txBody>
      </p:sp>
      <p:sp>
        <p:nvSpPr>
          <p:cNvPr id="15369" name="AutoShape 27"/>
          <p:cNvSpPr>
            <a:spLocks/>
          </p:cNvSpPr>
          <p:nvPr/>
        </p:nvSpPr>
        <p:spPr bwMode="auto">
          <a:xfrm>
            <a:off x="3200400" y="1892300"/>
            <a:ext cx="46038" cy="1143000"/>
          </a:xfrm>
          <a:prstGeom prst="rightBrace">
            <a:avLst>
              <a:gd name="adj1" fmla="val 156780"/>
              <a:gd name="adj2" fmla="val 50000"/>
            </a:avLst>
          </a:prstGeom>
          <a:noFill/>
          <a:ln w="2857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0" hangingPunct="0"/>
            <a:endParaRPr lang="en-US" b="1">
              <a:solidFill>
                <a:srgbClr val="000000"/>
              </a:solidFill>
              <a:latin typeface="Helvetica" charset="0"/>
              <a:ea typeface="ＭＳ Ｐゴシック" charset="0"/>
              <a:cs typeface="Helvetica" charset="0"/>
            </a:endParaRPr>
          </a:p>
        </p:txBody>
      </p:sp>
      <p:sp>
        <p:nvSpPr>
          <p:cNvPr id="15370" name="AutoShape 28"/>
          <p:cNvSpPr>
            <a:spLocks/>
          </p:cNvSpPr>
          <p:nvPr/>
        </p:nvSpPr>
        <p:spPr bwMode="auto">
          <a:xfrm>
            <a:off x="5430838" y="952500"/>
            <a:ext cx="71437" cy="2971800"/>
          </a:xfrm>
          <a:prstGeom prst="leftBrace">
            <a:avLst>
              <a:gd name="adj1" fmla="val 324136"/>
              <a:gd name="adj2" fmla="val 50000"/>
            </a:avLst>
          </a:prstGeom>
          <a:noFill/>
          <a:ln w="28575">
            <a:solidFill>
              <a:schemeClr val="folHlink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 eaLnBrk="0" hangingPunct="0"/>
            <a:endParaRPr lang="en-US" b="1">
              <a:solidFill>
                <a:srgbClr val="000000"/>
              </a:solidFill>
              <a:latin typeface="Helvetica" charset="0"/>
              <a:ea typeface="ＭＳ Ｐゴシック" charset="0"/>
              <a:cs typeface="Helvetica" charset="0"/>
            </a:endParaRPr>
          </a:p>
        </p:txBody>
      </p:sp>
      <p:sp>
        <p:nvSpPr>
          <p:cNvPr id="15371" name="Line 29"/>
          <p:cNvSpPr>
            <a:spLocks noChangeShapeType="1"/>
          </p:cNvSpPr>
          <p:nvPr/>
        </p:nvSpPr>
        <p:spPr bwMode="auto">
          <a:xfrm>
            <a:off x="3340100" y="2466975"/>
            <a:ext cx="665163" cy="9525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pPr algn="ctr" eaLnBrk="0" hangingPunct="0"/>
            <a:endParaRPr lang="en-US" sz="2400" b="1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2" name="Line 30"/>
          <p:cNvSpPr>
            <a:spLocks noChangeShapeType="1"/>
          </p:cNvSpPr>
          <p:nvPr/>
        </p:nvSpPr>
        <p:spPr bwMode="auto">
          <a:xfrm flipH="1">
            <a:off x="4503738" y="2476500"/>
            <a:ext cx="784225" cy="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pPr algn="ctr" eaLnBrk="0" hangingPunct="0"/>
            <a:endParaRPr lang="en-US" sz="2400" b="1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3" name="Line 31"/>
          <p:cNvSpPr>
            <a:spLocks noChangeShapeType="1"/>
          </p:cNvSpPr>
          <p:nvPr/>
        </p:nvSpPr>
        <p:spPr bwMode="auto">
          <a:xfrm flipV="1">
            <a:off x="2743200" y="2349500"/>
            <a:ext cx="0" cy="304800"/>
          </a:xfrm>
          <a:prstGeom prst="line">
            <a:avLst/>
          </a:prstGeom>
          <a:noFill/>
          <a:ln w="28575">
            <a:solidFill>
              <a:srgbClr val="F7360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pPr algn="ctr" eaLnBrk="0" hangingPunct="0"/>
            <a:endParaRPr lang="en-US" sz="2400" b="1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4" name="Line 33"/>
          <p:cNvSpPr>
            <a:spLocks noChangeShapeType="1"/>
          </p:cNvSpPr>
          <p:nvPr/>
        </p:nvSpPr>
        <p:spPr bwMode="auto">
          <a:xfrm flipV="1">
            <a:off x="6284913" y="1181100"/>
            <a:ext cx="0" cy="304800"/>
          </a:xfrm>
          <a:prstGeom prst="line">
            <a:avLst/>
          </a:prstGeom>
          <a:noFill/>
          <a:ln w="28575">
            <a:solidFill>
              <a:srgbClr val="F7360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pPr algn="ctr" eaLnBrk="0" hangingPunct="0"/>
            <a:endParaRPr lang="en-US" sz="2400" b="1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5" name="Line 34"/>
          <p:cNvSpPr>
            <a:spLocks noChangeShapeType="1"/>
          </p:cNvSpPr>
          <p:nvPr/>
        </p:nvSpPr>
        <p:spPr bwMode="auto">
          <a:xfrm flipV="1">
            <a:off x="6356350" y="3467100"/>
            <a:ext cx="0" cy="304800"/>
          </a:xfrm>
          <a:prstGeom prst="line">
            <a:avLst/>
          </a:prstGeom>
          <a:noFill/>
          <a:ln w="28575">
            <a:solidFill>
              <a:srgbClr val="F7360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pPr algn="ctr" eaLnBrk="0" hangingPunct="0"/>
            <a:endParaRPr lang="en-US" sz="2400" b="1">
              <a:solidFill>
                <a:srgbClr val="000000"/>
              </a:solidFill>
              <a:latin typeface="Times New Roman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76" name="AutoShape 37"/>
          <p:cNvSpPr>
            <a:spLocks noChangeArrowheads="1"/>
          </p:cNvSpPr>
          <p:nvPr/>
        </p:nvSpPr>
        <p:spPr bwMode="auto">
          <a:xfrm>
            <a:off x="4005263" y="2171700"/>
            <a:ext cx="498475" cy="609600"/>
          </a:xfrm>
          <a:prstGeom prst="irregularSeal1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eaLnBrk="0" hangingPunct="0"/>
            <a:endParaRPr lang="en-US" b="1">
              <a:solidFill>
                <a:srgbClr val="000000"/>
              </a:solidFill>
              <a:latin typeface="Helvetica" charset="0"/>
              <a:ea typeface="ＭＳ Ｐゴシック" charset="0"/>
              <a:cs typeface="Helvetica" charset="0"/>
            </a:endParaRPr>
          </a:p>
        </p:txBody>
      </p:sp>
      <p:grpSp>
        <p:nvGrpSpPr>
          <p:cNvPr id="15377" name="Group 203"/>
          <p:cNvGrpSpPr>
            <a:grpSpLocks/>
          </p:cNvGrpSpPr>
          <p:nvPr/>
        </p:nvGrpSpPr>
        <p:grpSpPr bwMode="auto">
          <a:xfrm flipH="1">
            <a:off x="633413" y="5222875"/>
            <a:ext cx="7888287" cy="1182688"/>
            <a:chOff x="263385" y="1120049"/>
            <a:chExt cx="8760615" cy="1373200"/>
          </a:xfrm>
        </p:grpSpPr>
        <p:sp>
          <p:nvSpPr>
            <p:cNvPr id="205" name="Oval 204"/>
            <p:cNvSpPr/>
            <p:nvPr/>
          </p:nvSpPr>
          <p:spPr>
            <a:xfrm>
              <a:off x="263385" y="1671173"/>
              <a:ext cx="410791" cy="145614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b="1">
                <a:solidFill>
                  <a:srgbClr val="FFFFFF"/>
                </a:solidFill>
                <a:latin typeface="Helvetica"/>
                <a:cs typeface="Helvetica"/>
              </a:endParaRPr>
            </a:p>
          </p:txBody>
        </p:sp>
        <p:sp>
          <p:nvSpPr>
            <p:cNvPr id="206" name="Oval 205"/>
            <p:cNvSpPr/>
            <p:nvPr/>
          </p:nvSpPr>
          <p:spPr>
            <a:xfrm>
              <a:off x="787011" y="1667486"/>
              <a:ext cx="410792" cy="145614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b="1">
                <a:solidFill>
                  <a:srgbClr val="FFFFFF"/>
                </a:solidFill>
                <a:latin typeface="Helvetica"/>
                <a:cs typeface="Helvetica"/>
              </a:endParaRPr>
            </a:p>
          </p:txBody>
        </p:sp>
        <p:sp>
          <p:nvSpPr>
            <p:cNvPr id="207" name="Oval 206"/>
            <p:cNvSpPr/>
            <p:nvPr/>
          </p:nvSpPr>
          <p:spPr>
            <a:xfrm>
              <a:off x="1360005" y="1673015"/>
              <a:ext cx="409029" cy="145615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b="1">
                <a:solidFill>
                  <a:srgbClr val="FFFFFF"/>
                </a:solidFill>
                <a:latin typeface="Helvetica"/>
                <a:cs typeface="Helvetica"/>
              </a:endParaRPr>
            </a:p>
          </p:txBody>
        </p:sp>
        <p:sp>
          <p:nvSpPr>
            <p:cNvPr id="208" name="Oval 207"/>
            <p:cNvSpPr/>
            <p:nvPr/>
          </p:nvSpPr>
          <p:spPr>
            <a:xfrm>
              <a:off x="1892447" y="1680388"/>
              <a:ext cx="410791" cy="145615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b="1">
                <a:solidFill>
                  <a:srgbClr val="FFFFFF"/>
                </a:solidFill>
                <a:latin typeface="Helvetica"/>
                <a:cs typeface="Helvetica"/>
              </a:endParaRPr>
            </a:p>
          </p:txBody>
        </p:sp>
        <p:cxnSp>
          <p:nvCxnSpPr>
            <p:cNvPr id="209" name="Straight Arrow Connector 208"/>
            <p:cNvCxnSpPr/>
            <p:nvPr/>
          </p:nvCxnSpPr>
          <p:spPr>
            <a:xfrm>
              <a:off x="302172" y="1591913"/>
              <a:ext cx="322638" cy="184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Arrow Connector 209"/>
            <p:cNvCxnSpPr/>
            <p:nvPr/>
          </p:nvCxnSpPr>
          <p:spPr>
            <a:xfrm>
              <a:off x="1432289" y="1588227"/>
              <a:ext cx="322639" cy="184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Arrow Connector 210"/>
            <p:cNvCxnSpPr/>
            <p:nvPr/>
          </p:nvCxnSpPr>
          <p:spPr>
            <a:xfrm flipH="1">
              <a:off x="816984" y="1588227"/>
              <a:ext cx="320876" cy="184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Arrow Connector 211"/>
            <p:cNvCxnSpPr/>
            <p:nvPr/>
          </p:nvCxnSpPr>
          <p:spPr>
            <a:xfrm flipH="1">
              <a:off x="1925944" y="1575325"/>
              <a:ext cx="322639" cy="184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3" name="Oval 212"/>
            <p:cNvSpPr/>
            <p:nvPr/>
          </p:nvSpPr>
          <p:spPr>
            <a:xfrm>
              <a:off x="4857904" y="1907105"/>
              <a:ext cx="410791" cy="145614"/>
            </a:xfrm>
            <a:prstGeom prst="ellipse">
              <a:avLst/>
            </a:prstGeom>
            <a:solidFill>
              <a:srgbClr val="1513D7"/>
            </a:solidFill>
            <a:ln>
              <a:solidFill>
                <a:srgbClr val="1513D7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b="1">
                <a:solidFill>
                  <a:srgbClr val="FFFFFF"/>
                </a:solidFill>
                <a:latin typeface="Helvetica"/>
                <a:cs typeface="Helvetica"/>
              </a:endParaRPr>
            </a:p>
          </p:txBody>
        </p:sp>
        <p:sp>
          <p:nvSpPr>
            <p:cNvPr id="214" name="Oval 213"/>
            <p:cNvSpPr/>
            <p:nvPr/>
          </p:nvSpPr>
          <p:spPr>
            <a:xfrm>
              <a:off x="5381530" y="1903418"/>
              <a:ext cx="410792" cy="145614"/>
            </a:xfrm>
            <a:prstGeom prst="ellipse">
              <a:avLst/>
            </a:prstGeom>
            <a:solidFill>
              <a:srgbClr val="1513D7"/>
            </a:solidFill>
            <a:ln>
              <a:solidFill>
                <a:srgbClr val="1513D7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b="1">
                <a:solidFill>
                  <a:srgbClr val="FFFFFF"/>
                </a:solidFill>
                <a:latin typeface="Helvetica"/>
                <a:cs typeface="Helvetica"/>
              </a:endParaRPr>
            </a:p>
          </p:txBody>
        </p:sp>
        <p:sp>
          <p:nvSpPr>
            <p:cNvPr id="215" name="Oval 214"/>
            <p:cNvSpPr/>
            <p:nvPr/>
          </p:nvSpPr>
          <p:spPr>
            <a:xfrm>
              <a:off x="7008830" y="1899732"/>
              <a:ext cx="410791" cy="145614"/>
            </a:xfrm>
            <a:prstGeom prst="ellipse">
              <a:avLst/>
            </a:prstGeom>
            <a:solidFill>
              <a:srgbClr val="1513D7"/>
            </a:solidFill>
            <a:ln>
              <a:solidFill>
                <a:srgbClr val="1513D7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b="1">
                <a:solidFill>
                  <a:srgbClr val="FFFFFF"/>
                </a:solidFill>
                <a:latin typeface="Helvetica"/>
                <a:cs typeface="Helvetica"/>
              </a:endParaRPr>
            </a:p>
          </p:txBody>
        </p:sp>
        <p:sp>
          <p:nvSpPr>
            <p:cNvPr id="216" name="Oval 215"/>
            <p:cNvSpPr/>
            <p:nvPr/>
          </p:nvSpPr>
          <p:spPr>
            <a:xfrm>
              <a:off x="7543035" y="1905261"/>
              <a:ext cx="410792" cy="147458"/>
            </a:xfrm>
            <a:prstGeom prst="ellipse">
              <a:avLst/>
            </a:prstGeom>
            <a:solidFill>
              <a:srgbClr val="1513D7"/>
            </a:solidFill>
            <a:ln>
              <a:solidFill>
                <a:srgbClr val="1513D7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b="1">
                <a:solidFill>
                  <a:srgbClr val="FFFFFF"/>
                </a:solidFill>
                <a:latin typeface="Helvetica"/>
                <a:cs typeface="Helvetica"/>
              </a:endParaRPr>
            </a:p>
          </p:txBody>
        </p:sp>
        <p:cxnSp>
          <p:nvCxnSpPr>
            <p:cNvPr id="217" name="Straight Arrow Connector 216"/>
            <p:cNvCxnSpPr/>
            <p:nvPr/>
          </p:nvCxnSpPr>
          <p:spPr>
            <a:xfrm>
              <a:off x="7613557" y="1818630"/>
              <a:ext cx="322639" cy="1843"/>
            </a:xfrm>
            <a:prstGeom prst="straightConnector1">
              <a:avLst/>
            </a:prstGeom>
            <a:ln>
              <a:solidFill>
                <a:srgbClr val="1513D7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Arrow Connector 217"/>
            <p:cNvCxnSpPr/>
            <p:nvPr/>
          </p:nvCxnSpPr>
          <p:spPr>
            <a:xfrm>
              <a:off x="7081114" y="1814944"/>
              <a:ext cx="322639" cy="1843"/>
            </a:xfrm>
            <a:prstGeom prst="straightConnector1">
              <a:avLst/>
            </a:prstGeom>
            <a:ln>
              <a:solidFill>
                <a:srgbClr val="1513D7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Arrow Connector 218"/>
            <p:cNvCxnSpPr/>
            <p:nvPr/>
          </p:nvCxnSpPr>
          <p:spPr>
            <a:xfrm flipH="1">
              <a:off x="4845562" y="1814944"/>
              <a:ext cx="320876" cy="1843"/>
            </a:xfrm>
            <a:prstGeom prst="straightConnector1">
              <a:avLst/>
            </a:prstGeom>
            <a:ln>
              <a:solidFill>
                <a:srgbClr val="1513D7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Arrow Connector 219"/>
            <p:cNvCxnSpPr/>
            <p:nvPr/>
          </p:nvCxnSpPr>
          <p:spPr>
            <a:xfrm flipH="1">
              <a:off x="5416791" y="1820473"/>
              <a:ext cx="322639" cy="1844"/>
            </a:xfrm>
            <a:prstGeom prst="straightConnector1">
              <a:avLst/>
            </a:prstGeom>
            <a:ln>
              <a:solidFill>
                <a:srgbClr val="1513D7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1" name="Oval 220"/>
            <p:cNvSpPr/>
            <p:nvPr/>
          </p:nvSpPr>
          <p:spPr>
            <a:xfrm>
              <a:off x="5949234" y="1921851"/>
              <a:ext cx="409029" cy="147458"/>
            </a:xfrm>
            <a:prstGeom prst="ellipse">
              <a:avLst/>
            </a:prstGeom>
            <a:solidFill>
              <a:srgbClr val="1513D7"/>
            </a:solidFill>
            <a:ln>
              <a:solidFill>
                <a:srgbClr val="1513D7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b="1">
                <a:solidFill>
                  <a:srgbClr val="FFFFFF"/>
                </a:solidFill>
                <a:latin typeface="Helvetica"/>
                <a:cs typeface="Helvetica"/>
              </a:endParaRPr>
            </a:p>
          </p:txBody>
        </p:sp>
        <p:sp>
          <p:nvSpPr>
            <p:cNvPr id="222" name="Oval 221"/>
            <p:cNvSpPr/>
            <p:nvPr/>
          </p:nvSpPr>
          <p:spPr>
            <a:xfrm>
              <a:off x="6472861" y="1918164"/>
              <a:ext cx="409029" cy="147458"/>
            </a:xfrm>
            <a:prstGeom prst="ellipse">
              <a:avLst/>
            </a:prstGeom>
            <a:solidFill>
              <a:srgbClr val="1513D7"/>
            </a:solidFill>
            <a:ln>
              <a:solidFill>
                <a:srgbClr val="1513D7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b="1">
                <a:solidFill>
                  <a:srgbClr val="FFFFFF"/>
                </a:solidFill>
                <a:latin typeface="Helvetica"/>
                <a:cs typeface="Helvetica"/>
              </a:endParaRPr>
            </a:p>
          </p:txBody>
        </p:sp>
        <p:cxnSp>
          <p:nvCxnSpPr>
            <p:cNvPr id="223" name="Straight Arrow Connector 222"/>
            <p:cNvCxnSpPr/>
            <p:nvPr/>
          </p:nvCxnSpPr>
          <p:spPr>
            <a:xfrm flipH="1">
              <a:off x="5935129" y="1831532"/>
              <a:ext cx="322639" cy="0"/>
            </a:xfrm>
            <a:prstGeom prst="straightConnector1">
              <a:avLst/>
            </a:prstGeom>
            <a:ln>
              <a:solidFill>
                <a:srgbClr val="1513D7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Arrow Connector 223"/>
            <p:cNvCxnSpPr/>
            <p:nvPr/>
          </p:nvCxnSpPr>
          <p:spPr>
            <a:xfrm flipH="1">
              <a:off x="6508122" y="1837062"/>
              <a:ext cx="320876" cy="1843"/>
            </a:xfrm>
            <a:prstGeom prst="straightConnector1">
              <a:avLst/>
            </a:prstGeom>
            <a:ln>
              <a:solidFill>
                <a:srgbClr val="1513D7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5" name="Oval 224"/>
            <p:cNvSpPr/>
            <p:nvPr/>
          </p:nvSpPr>
          <p:spPr>
            <a:xfrm>
              <a:off x="8080767" y="1914478"/>
              <a:ext cx="409029" cy="147458"/>
            </a:xfrm>
            <a:prstGeom prst="ellipse">
              <a:avLst/>
            </a:prstGeom>
            <a:solidFill>
              <a:srgbClr val="1513D7"/>
            </a:solidFill>
            <a:ln>
              <a:solidFill>
                <a:srgbClr val="1513D7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b="1">
                <a:solidFill>
                  <a:srgbClr val="FFFFFF"/>
                </a:solidFill>
                <a:latin typeface="Helvetica"/>
                <a:cs typeface="Helvetica"/>
              </a:endParaRPr>
            </a:p>
          </p:txBody>
        </p:sp>
        <p:sp>
          <p:nvSpPr>
            <p:cNvPr id="226" name="Oval 225"/>
            <p:cNvSpPr/>
            <p:nvPr/>
          </p:nvSpPr>
          <p:spPr>
            <a:xfrm>
              <a:off x="8613209" y="1921851"/>
              <a:ext cx="410791" cy="145614"/>
            </a:xfrm>
            <a:prstGeom prst="ellipse">
              <a:avLst/>
            </a:prstGeom>
            <a:solidFill>
              <a:srgbClr val="1513D7"/>
            </a:solidFill>
            <a:ln>
              <a:solidFill>
                <a:srgbClr val="1513D7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b="1">
                <a:solidFill>
                  <a:srgbClr val="FFFFFF"/>
                </a:solidFill>
                <a:latin typeface="Helvetica"/>
                <a:cs typeface="Helvetica"/>
              </a:endParaRPr>
            </a:p>
          </p:txBody>
        </p:sp>
        <p:cxnSp>
          <p:nvCxnSpPr>
            <p:cNvPr id="227" name="Straight Arrow Connector 226"/>
            <p:cNvCxnSpPr/>
            <p:nvPr/>
          </p:nvCxnSpPr>
          <p:spPr>
            <a:xfrm>
              <a:off x="8683731" y="1835219"/>
              <a:ext cx="322638" cy="1844"/>
            </a:xfrm>
            <a:prstGeom prst="straightConnector1">
              <a:avLst/>
            </a:prstGeom>
            <a:ln>
              <a:solidFill>
                <a:srgbClr val="1513D7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Arrow Connector 227"/>
            <p:cNvCxnSpPr/>
            <p:nvPr/>
          </p:nvCxnSpPr>
          <p:spPr>
            <a:xfrm>
              <a:off x="8153051" y="1831532"/>
              <a:ext cx="322639" cy="0"/>
            </a:xfrm>
            <a:prstGeom prst="straightConnector1">
              <a:avLst/>
            </a:prstGeom>
            <a:ln>
              <a:solidFill>
                <a:srgbClr val="1513D7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Oval 228"/>
            <p:cNvSpPr/>
            <p:nvPr/>
          </p:nvSpPr>
          <p:spPr>
            <a:xfrm>
              <a:off x="2391391" y="1663800"/>
              <a:ext cx="410792" cy="145614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b="1">
                <a:solidFill>
                  <a:srgbClr val="FFFFFF"/>
                </a:solidFill>
                <a:latin typeface="Helvetica"/>
                <a:cs typeface="Helvetica"/>
              </a:endParaRPr>
            </a:p>
          </p:txBody>
        </p:sp>
        <p:sp>
          <p:nvSpPr>
            <p:cNvPr id="230" name="Oval 229"/>
            <p:cNvSpPr/>
            <p:nvPr/>
          </p:nvSpPr>
          <p:spPr>
            <a:xfrm>
              <a:off x="2915018" y="1660113"/>
              <a:ext cx="410791" cy="145614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b="1">
                <a:solidFill>
                  <a:srgbClr val="FFFFFF"/>
                </a:solidFill>
                <a:latin typeface="Helvetica"/>
                <a:cs typeface="Helvetica"/>
              </a:endParaRPr>
            </a:p>
          </p:txBody>
        </p:sp>
        <p:sp>
          <p:nvSpPr>
            <p:cNvPr id="231" name="Oval 230"/>
            <p:cNvSpPr/>
            <p:nvPr/>
          </p:nvSpPr>
          <p:spPr>
            <a:xfrm>
              <a:off x="3488010" y="1665642"/>
              <a:ext cx="410792" cy="145615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b="1">
                <a:solidFill>
                  <a:srgbClr val="FFFFFF"/>
                </a:solidFill>
                <a:latin typeface="Helvetica"/>
                <a:cs typeface="Helvetica"/>
              </a:endParaRPr>
            </a:p>
          </p:txBody>
        </p:sp>
        <p:sp>
          <p:nvSpPr>
            <p:cNvPr id="232" name="Oval 231"/>
            <p:cNvSpPr/>
            <p:nvPr/>
          </p:nvSpPr>
          <p:spPr>
            <a:xfrm>
              <a:off x="4020453" y="1671173"/>
              <a:ext cx="410792" cy="147458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b="1">
                <a:solidFill>
                  <a:srgbClr val="FFFFFF"/>
                </a:solidFill>
                <a:latin typeface="Helvetica"/>
                <a:cs typeface="Helvetica"/>
              </a:endParaRPr>
            </a:p>
          </p:txBody>
        </p:sp>
        <p:cxnSp>
          <p:nvCxnSpPr>
            <p:cNvPr id="233" name="Straight Arrow Connector 232"/>
            <p:cNvCxnSpPr/>
            <p:nvPr/>
          </p:nvCxnSpPr>
          <p:spPr>
            <a:xfrm>
              <a:off x="2430178" y="1584541"/>
              <a:ext cx="322639" cy="184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4" name="Straight Arrow Connector 233"/>
            <p:cNvCxnSpPr/>
            <p:nvPr/>
          </p:nvCxnSpPr>
          <p:spPr>
            <a:xfrm>
              <a:off x="3560296" y="1580854"/>
              <a:ext cx="322638" cy="184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5" name="Straight Arrow Connector 234"/>
            <p:cNvCxnSpPr/>
            <p:nvPr/>
          </p:nvCxnSpPr>
          <p:spPr>
            <a:xfrm flipH="1">
              <a:off x="2944990" y="1580854"/>
              <a:ext cx="322639" cy="184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6" name="Straight Arrow Connector 235"/>
            <p:cNvCxnSpPr/>
            <p:nvPr/>
          </p:nvCxnSpPr>
          <p:spPr>
            <a:xfrm flipH="1">
              <a:off x="4053951" y="1567952"/>
              <a:ext cx="322638" cy="1843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412" name="TextBox 236"/>
            <p:cNvSpPr txBox="1">
              <a:spLocks noChangeArrowheads="1"/>
            </p:cNvSpPr>
            <p:nvPr/>
          </p:nvSpPr>
          <p:spPr bwMode="auto">
            <a:xfrm>
              <a:off x="1520044" y="1120049"/>
              <a:ext cx="1447570" cy="428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800">
                  <a:solidFill>
                    <a:srgbClr val="FF0000"/>
                  </a:solidFill>
                  <a:latin typeface="Helvetica" charset="0"/>
                  <a:cs typeface="Helvetica" charset="0"/>
                </a:rPr>
                <a:t>protons</a:t>
              </a:r>
            </a:p>
          </p:txBody>
        </p:sp>
        <p:sp>
          <p:nvSpPr>
            <p:cNvPr id="15413" name="TextBox 237"/>
            <p:cNvSpPr txBox="1">
              <a:spLocks noChangeArrowheads="1"/>
            </p:cNvSpPr>
            <p:nvPr/>
          </p:nvSpPr>
          <p:spPr bwMode="auto">
            <a:xfrm>
              <a:off x="5792557" y="1312459"/>
              <a:ext cx="1750441" cy="4289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2pPr>
              <a:lvl3pPr marL="1143000" indent="-22860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3pPr>
              <a:lvl4pPr marL="1600200" indent="-22860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4pPr>
              <a:lvl5pPr marL="2057400" indent="-228600"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Times New Roman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800">
                  <a:solidFill>
                    <a:srgbClr val="000090"/>
                  </a:solidFill>
                  <a:latin typeface="Helvetica" charset="0"/>
                  <a:cs typeface="Helvetica" charset="0"/>
                </a:rPr>
                <a:t>electrons</a:t>
              </a:r>
            </a:p>
          </p:txBody>
        </p:sp>
        <p:sp>
          <p:nvSpPr>
            <p:cNvPr id="239" name="Oval 238"/>
            <p:cNvSpPr/>
            <p:nvPr/>
          </p:nvSpPr>
          <p:spPr>
            <a:xfrm>
              <a:off x="316277" y="2084054"/>
              <a:ext cx="409029" cy="145614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b="1">
                <a:solidFill>
                  <a:srgbClr val="FFFFFF"/>
                </a:solidFill>
                <a:latin typeface="Helvetica"/>
                <a:cs typeface="Helvetica"/>
              </a:endParaRPr>
            </a:p>
          </p:txBody>
        </p:sp>
        <p:sp>
          <p:nvSpPr>
            <p:cNvPr id="240" name="Oval 239"/>
            <p:cNvSpPr/>
            <p:nvPr/>
          </p:nvSpPr>
          <p:spPr>
            <a:xfrm>
              <a:off x="839903" y="2078524"/>
              <a:ext cx="409029" cy="147458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b="1">
                <a:solidFill>
                  <a:srgbClr val="FFFFFF"/>
                </a:solidFill>
                <a:latin typeface="Helvetica"/>
                <a:cs typeface="Helvetica"/>
              </a:endParaRPr>
            </a:p>
          </p:txBody>
        </p:sp>
        <p:sp>
          <p:nvSpPr>
            <p:cNvPr id="241" name="Oval 240"/>
            <p:cNvSpPr/>
            <p:nvPr/>
          </p:nvSpPr>
          <p:spPr>
            <a:xfrm>
              <a:off x="1411133" y="2085897"/>
              <a:ext cx="410792" cy="145615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b="1">
                <a:solidFill>
                  <a:srgbClr val="FFFFFF"/>
                </a:solidFill>
                <a:latin typeface="Helvetica"/>
                <a:cs typeface="Helvetica"/>
              </a:endParaRPr>
            </a:p>
          </p:txBody>
        </p:sp>
        <p:sp>
          <p:nvSpPr>
            <p:cNvPr id="242" name="Oval 241"/>
            <p:cNvSpPr/>
            <p:nvPr/>
          </p:nvSpPr>
          <p:spPr>
            <a:xfrm>
              <a:off x="1945339" y="2091427"/>
              <a:ext cx="410791" cy="147458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b="1">
                <a:solidFill>
                  <a:srgbClr val="FFFFFF"/>
                </a:solidFill>
                <a:latin typeface="Helvetica"/>
                <a:cs typeface="Helvetica"/>
              </a:endParaRPr>
            </a:p>
          </p:txBody>
        </p:sp>
        <p:cxnSp>
          <p:nvCxnSpPr>
            <p:cNvPr id="243" name="Straight Arrow Connector 242"/>
            <p:cNvCxnSpPr/>
            <p:nvPr/>
          </p:nvCxnSpPr>
          <p:spPr>
            <a:xfrm rot="16200000">
              <a:off x="355101" y="2004835"/>
              <a:ext cx="322563" cy="176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Arrow Connector 243"/>
            <p:cNvCxnSpPr/>
            <p:nvPr/>
          </p:nvCxnSpPr>
          <p:spPr>
            <a:xfrm rot="16200000" flipH="1">
              <a:off x="889306" y="2331086"/>
              <a:ext cx="322564" cy="176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5" name="Oval 244"/>
            <p:cNvSpPr/>
            <p:nvPr/>
          </p:nvSpPr>
          <p:spPr>
            <a:xfrm>
              <a:off x="2444282" y="2074837"/>
              <a:ext cx="410792" cy="147458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b="1">
                <a:solidFill>
                  <a:srgbClr val="FFFFFF"/>
                </a:solidFill>
                <a:latin typeface="Helvetica"/>
                <a:cs typeface="Helvetica"/>
              </a:endParaRPr>
            </a:p>
          </p:txBody>
        </p:sp>
        <p:sp>
          <p:nvSpPr>
            <p:cNvPr id="246" name="Oval 245"/>
            <p:cNvSpPr/>
            <p:nvPr/>
          </p:nvSpPr>
          <p:spPr>
            <a:xfrm>
              <a:off x="2967910" y="2071151"/>
              <a:ext cx="410791" cy="147458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b="1">
                <a:solidFill>
                  <a:srgbClr val="FFFFFF"/>
                </a:solidFill>
                <a:latin typeface="Helvetica"/>
                <a:cs typeface="Helvetica"/>
              </a:endParaRPr>
            </a:p>
          </p:txBody>
        </p:sp>
        <p:sp>
          <p:nvSpPr>
            <p:cNvPr id="247" name="Oval 246"/>
            <p:cNvSpPr/>
            <p:nvPr/>
          </p:nvSpPr>
          <p:spPr>
            <a:xfrm>
              <a:off x="3540902" y="2078524"/>
              <a:ext cx="409029" cy="145615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b="1">
                <a:solidFill>
                  <a:srgbClr val="FFFFFF"/>
                </a:solidFill>
                <a:latin typeface="Helvetica"/>
                <a:cs typeface="Helvetica"/>
              </a:endParaRPr>
            </a:p>
          </p:txBody>
        </p:sp>
        <p:sp>
          <p:nvSpPr>
            <p:cNvPr id="248" name="Oval 247"/>
            <p:cNvSpPr/>
            <p:nvPr/>
          </p:nvSpPr>
          <p:spPr>
            <a:xfrm>
              <a:off x="4073344" y="2084054"/>
              <a:ext cx="410792" cy="147458"/>
            </a:xfrm>
            <a:prstGeom prst="ellipse">
              <a:avLst/>
            </a:prstGeom>
            <a:solidFill>
              <a:srgbClr val="FF0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 b="1">
                <a:solidFill>
                  <a:srgbClr val="FFFFFF"/>
                </a:solidFill>
                <a:latin typeface="Helvetica"/>
                <a:cs typeface="Helvetica"/>
              </a:endParaRPr>
            </a:p>
          </p:txBody>
        </p:sp>
        <p:cxnSp>
          <p:nvCxnSpPr>
            <p:cNvPr id="249" name="Straight Arrow Connector 248"/>
            <p:cNvCxnSpPr/>
            <p:nvPr/>
          </p:nvCxnSpPr>
          <p:spPr>
            <a:xfrm rot="16200000">
              <a:off x="1446431" y="1977187"/>
              <a:ext cx="322564" cy="176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Arrow Connector 249"/>
            <p:cNvCxnSpPr/>
            <p:nvPr/>
          </p:nvCxnSpPr>
          <p:spPr>
            <a:xfrm rot="16200000">
              <a:off x="2469003" y="1999306"/>
              <a:ext cx="322564" cy="1762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Arrow Connector 250"/>
            <p:cNvCxnSpPr/>
            <p:nvPr/>
          </p:nvCxnSpPr>
          <p:spPr>
            <a:xfrm rot="16200000">
              <a:off x="3560334" y="2010365"/>
              <a:ext cx="322564" cy="176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Arrow Connector 251"/>
            <p:cNvCxnSpPr/>
            <p:nvPr/>
          </p:nvCxnSpPr>
          <p:spPr>
            <a:xfrm rot="16200000" flipH="1">
              <a:off x="2002716" y="2313575"/>
              <a:ext cx="320720" cy="176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Arrow Connector 252"/>
            <p:cNvCxnSpPr/>
            <p:nvPr/>
          </p:nvCxnSpPr>
          <p:spPr>
            <a:xfrm rot="16200000" flipH="1">
              <a:off x="3011143" y="2274827"/>
              <a:ext cx="322563" cy="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Arrow Connector 253"/>
            <p:cNvCxnSpPr/>
            <p:nvPr/>
          </p:nvCxnSpPr>
          <p:spPr>
            <a:xfrm rot="16200000" flipH="1">
              <a:off x="4110407" y="2283162"/>
              <a:ext cx="322564" cy="176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379" name="TextBox 1"/>
          <p:cNvSpPr txBox="1">
            <a:spLocks noChangeArrowheads="1"/>
          </p:cNvSpPr>
          <p:nvPr/>
        </p:nvSpPr>
        <p:spPr bwMode="auto">
          <a:xfrm>
            <a:off x="3292475" y="1320800"/>
            <a:ext cx="20796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 eaLnBrk="0" hangingPunct="0"/>
            <a:r>
              <a:rPr lang="en-US" sz="1800" b="0">
                <a:solidFill>
                  <a:srgbClr val="000000"/>
                </a:solidFill>
                <a:latin typeface="Helvetica" charset="0"/>
              </a:rPr>
              <a:t>Luminosity:</a:t>
            </a:r>
          </a:p>
          <a:p>
            <a:pPr algn="ctr" eaLnBrk="0" hangingPunct="0"/>
            <a:r>
              <a:rPr lang="en-US" sz="1800" b="0">
                <a:solidFill>
                  <a:srgbClr val="000000"/>
                </a:solidFill>
                <a:latin typeface="Helvetica" charset="0"/>
              </a:rPr>
              <a:t>10</a:t>
            </a:r>
            <a:r>
              <a:rPr lang="en-US" sz="1800" b="0" baseline="30000">
                <a:solidFill>
                  <a:srgbClr val="000000"/>
                </a:solidFill>
                <a:latin typeface="Helvetica" charset="0"/>
              </a:rPr>
              <a:t>33</a:t>
            </a:r>
            <a:r>
              <a:rPr lang="en-US" sz="1800" b="0">
                <a:solidFill>
                  <a:srgbClr val="000000"/>
                </a:solidFill>
                <a:latin typeface="Helvetica" charset="0"/>
              </a:rPr>
              <a:t> – 10</a:t>
            </a:r>
            <a:r>
              <a:rPr lang="en-US" sz="1800" b="0" baseline="30000">
                <a:solidFill>
                  <a:srgbClr val="000000"/>
                </a:solidFill>
                <a:latin typeface="Helvetica" charset="0"/>
              </a:rPr>
              <a:t>34 </a:t>
            </a:r>
            <a:r>
              <a:rPr lang="en-US" sz="1800" b="0">
                <a:solidFill>
                  <a:srgbClr val="000000"/>
                </a:solidFill>
                <a:latin typeface="Helvetica" charset="0"/>
              </a:rPr>
              <a:t>cm</a:t>
            </a:r>
            <a:r>
              <a:rPr lang="en-US" sz="1800" b="0" baseline="30000">
                <a:solidFill>
                  <a:srgbClr val="000000"/>
                </a:solidFill>
                <a:latin typeface="Helvetica" charset="0"/>
              </a:rPr>
              <a:t>-2 </a:t>
            </a:r>
            <a:r>
              <a:rPr lang="en-US" sz="1800" b="0">
                <a:solidFill>
                  <a:srgbClr val="000000"/>
                </a:solidFill>
                <a:latin typeface="Helvetica" charset="0"/>
              </a:rPr>
              <a:t>s</a:t>
            </a:r>
            <a:r>
              <a:rPr lang="en-US" sz="1800" b="0" baseline="30000">
                <a:solidFill>
                  <a:srgbClr val="000000"/>
                </a:solidFill>
                <a:latin typeface="Helvetica" charset="0"/>
              </a:rPr>
              <a:t>-1</a:t>
            </a:r>
            <a:endParaRPr lang="en-US" sz="1800" b="0">
              <a:solidFill>
                <a:srgbClr val="000000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561690D-19E8-EE4C-9E51-2D5F4E87C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3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61863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B32A0C-3A84-4296-9C3D-D5BC5EE76B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3F5941E3-3164-4DDF-B499-9D5DCEBB8D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310" y="38790"/>
            <a:ext cx="8639406" cy="764538"/>
          </a:xfrm>
        </p:spPr>
        <p:txBody>
          <a:bodyPr>
            <a:normAutofit/>
          </a:bodyPr>
          <a:lstStyle/>
          <a:p>
            <a:r>
              <a:rPr lang="en-US" sz="3200" dirty="0"/>
              <a:t>Ion Beams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AAF588BF-9E73-4C11-85C5-981D1C210C3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14161" y="796769"/>
                <a:ext cx="8840555" cy="1971514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  <a:spcBef>
                    <a:spcPts val="0"/>
                  </a:spcBef>
                  <a:spcAft>
                    <a:spcPts val="600"/>
                  </a:spcAft>
                </a:pPr>
                <a:r>
                  <a:rPr lang="en-US" sz="2000" dirty="0"/>
                  <a:t>Ions from He to U have been used over years in colliding experiment in RHIC </a:t>
                </a:r>
              </a:p>
              <a:p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Existing EBIS provides the entire range of ion species from He to U in sufficient </a:t>
                </a:r>
                <a:r>
                  <a:rPr lang="en-US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quality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and </a:t>
                </a:r>
                <a:r>
                  <a:rPr lang="en-US" sz="2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quantity</a:t>
                </a:r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  for the EIC</a:t>
                </a:r>
              </a:p>
              <a:p>
                <a:r>
                  <a:rPr lang="en-US" sz="2000" dirty="0">
                    <a:latin typeface="Arial" panose="020B0604020202020204" pitchFamily="34" charset="0"/>
                    <a:cs typeface="Arial" panose="020B0604020202020204" pitchFamily="34" charset="0"/>
                  </a:rPr>
                  <a:t>EIC design electron-nucleon luminosity for Au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~5×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33</m:t>
                        </m:r>
                      </m:sup>
                    </m:sSup>
                    <m:r>
                      <a:rPr lang="en-US" sz="2000" b="0" i="1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  <a:cs typeface="Arial" panose="020B0604020202020204" pitchFamily="34" charset="0"/>
                      </a:rPr>
                      <m:t>c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m</m:t>
                        </m:r>
                      </m:e>
                      <m:sup>
                        <m:r>
                          <a:rPr lang="en-US" sz="2000" b="0" i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−2</m:t>
                        </m:r>
                      </m:sup>
                    </m:sSup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s</m:t>
                        </m:r>
                      </m:e>
                      <m:sup>
                        <m:r>
                          <a:rPr lang="en-US" sz="2000" b="0" i="0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sz="2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" name="Content Placeholder 2">
                <a:extLst>
                  <a:ext uri="{FF2B5EF4-FFF2-40B4-BE49-F238E27FC236}">
                    <a16:creationId xmlns:a16="http://schemas.microsoft.com/office/drawing/2014/main" id="{AAF588BF-9E73-4C11-85C5-981D1C210C3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14161" y="796769"/>
                <a:ext cx="8840555" cy="1971514"/>
              </a:xfrm>
              <a:blipFill>
                <a:blip r:embed="rId3"/>
                <a:stretch>
                  <a:fillRect l="-717" t="-12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BA110C15-471D-492F-9FBE-AC67F320EEBF}"/>
              </a:ext>
            </a:extLst>
          </p:cNvPr>
          <p:cNvSpPr txBox="1"/>
          <p:nvPr/>
        </p:nvSpPr>
        <p:spPr>
          <a:xfrm>
            <a:off x="1250313" y="2963621"/>
            <a:ext cx="2626109" cy="329320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600" u="sng" dirty="0">
                <a:latin typeface="Arial" panose="020B0604020202020204" pitchFamily="34" charset="0"/>
                <a:cs typeface="Arial" panose="020B0604020202020204" pitchFamily="34" charset="0"/>
              </a:rPr>
              <a:t>Ion Pairs </a:t>
            </a:r>
          </a:p>
          <a:p>
            <a:pPr algn="ctr"/>
            <a:r>
              <a:rPr lang="en-US" sz="1600" u="sng" dirty="0">
                <a:latin typeface="Arial" panose="020B0604020202020204" pitchFamily="34" charset="0"/>
                <a:cs typeface="Arial" panose="020B0604020202020204" pitchFamily="34" charset="0"/>
              </a:rPr>
              <a:t>in the RHIC Complex</a:t>
            </a:r>
          </a:p>
          <a:p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Zr-Zr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, Ru-Ru    (2018)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Au-Au              (2016)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d-Au                (2016)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p-Al                 (2015)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h-Au                (2015)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p-Au                (2015)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Cu-Au             (2012)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U-U                 (2012)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Cu-Cu             (2012)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d-Au               (2008)</a:t>
            </a:r>
          </a:p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Cu-Cu            (2005)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6DCF602-1549-46CE-820A-9906646FBA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8371" y="3152853"/>
            <a:ext cx="3298209" cy="321636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5B3B753-A347-4C47-A31B-B69FCC100E75}"/>
              </a:ext>
            </a:extLst>
          </p:cNvPr>
          <p:cNvSpPr txBox="1"/>
          <p:nvPr/>
        </p:nvSpPr>
        <p:spPr>
          <a:xfrm>
            <a:off x="4144730" y="2850814"/>
            <a:ext cx="42095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    Ion-Ion Luminosity Runs in RHIC 2005-2018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E3184F7-C77C-42D0-ACF3-7385F1AFC99D}"/>
              </a:ext>
            </a:extLst>
          </p:cNvPr>
          <p:cNvSpPr/>
          <p:nvPr/>
        </p:nvSpPr>
        <p:spPr>
          <a:xfrm>
            <a:off x="5931892" y="6151643"/>
            <a:ext cx="1446663" cy="2108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D66D6F4-3ED3-4C7A-B495-FD94CBB72171}"/>
              </a:ext>
            </a:extLst>
          </p:cNvPr>
          <p:cNvSpPr txBox="1"/>
          <p:nvPr/>
        </p:nvSpPr>
        <p:spPr>
          <a:xfrm>
            <a:off x="5177869" y="6053138"/>
            <a:ext cx="263856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Operation Time [weeks]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F408EAC-3C00-4618-8FA7-470ECCCFC13A}"/>
              </a:ext>
            </a:extLst>
          </p:cNvPr>
          <p:cNvSpPr/>
          <p:nvPr/>
        </p:nvSpPr>
        <p:spPr>
          <a:xfrm>
            <a:off x="4562326" y="3164329"/>
            <a:ext cx="299186" cy="31982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Accumulated Luminosity [pb</a:t>
            </a:r>
            <a:r>
              <a:rPr lang="en-US" baseline="30000" dirty="0">
                <a:solidFill>
                  <a:schemeClr val="tx1"/>
                </a:solidFill>
              </a:rPr>
              <a:t>-1</a:t>
            </a:r>
            <a:r>
              <a:rPr lang="en-US" dirty="0">
                <a:solidFill>
                  <a:schemeClr val="tx1"/>
                </a:solidFill>
              </a:rPr>
              <a:t>]</a:t>
            </a:r>
            <a:endParaRPr lang="en-US" dirty="0"/>
          </a:p>
        </p:txBody>
      </p:sp>
      <p:sp>
        <p:nvSpPr>
          <p:cNvPr id="18" name="Arrow: Right 14">
            <a:extLst>
              <a:ext uri="{FF2B5EF4-FFF2-40B4-BE49-F238E27FC236}">
                <a16:creationId xmlns:a16="http://schemas.microsoft.com/office/drawing/2014/main" id="{1EEECE9D-0903-4C97-A1FA-7AC769584DDD}"/>
              </a:ext>
            </a:extLst>
          </p:cNvPr>
          <p:cNvSpPr/>
          <p:nvPr/>
        </p:nvSpPr>
        <p:spPr>
          <a:xfrm>
            <a:off x="4013625" y="3875023"/>
            <a:ext cx="415641" cy="1090537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7437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CDC440-64EC-AF49-94E4-5B73264D8B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4113" y="18255"/>
            <a:ext cx="7886700" cy="1325563"/>
          </a:xfrm>
        </p:spPr>
        <p:txBody>
          <a:bodyPr/>
          <a:lstStyle/>
          <a:p>
            <a:r>
              <a:rPr lang="en-US" dirty="0"/>
              <a:t>RHIC EBIS Ion Source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A5DBE3-2F4E-B342-8F5E-5363664711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5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DDC8AE3-60D8-9849-963A-D7A9DFB7B7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99730"/>
            <a:ext cx="5810095" cy="4141684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B17E99F-92C1-974B-86AB-7E03D4C17AA2}"/>
              </a:ext>
            </a:extLst>
          </p:cNvPr>
          <p:cNvSpPr txBox="1"/>
          <p:nvPr/>
        </p:nvSpPr>
        <p:spPr>
          <a:xfrm>
            <a:off x="89388" y="999106"/>
            <a:ext cx="913945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Provides multiple high charge state heavy ion species for RHIC and NASA </a:t>
            </a:r>
            <a:r>
              <a:rPr lang="en-US" dirty="0" err="1"/>
              <a:t>RadLab</a:t>
            </a:r>
            <a:r>
              <a:rPr lang="en-US" dirty="0"/>
              <a:t> (NSRL, which uses beams from Booster), often at simultaneous operation of RHIC and NSRL.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Fast switching between the species (in Galactic Cosmic Ray Simulator ~30 species changes /h)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Initial low charge ions, received from Laser Ion Source (LION) are ionized to high charge by intense electron beam current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Successful operation since 2014</a:t>
            </a:r>
          </a:p>
          <a:p>
            <a:endParaRPr lang="en-US" dirty="0"/>
          </a:p>
        </p:txBody>
      </p:sp>
      <p:pic>
        <p:nvPicPr>
          <p:cNvPr id="7" name="Picture 3" descr="D:\Work\BNL_since2013\EBIS_LIS\Useful\Installation_layout\whole_with_EBIS\EBIS_LION_3D.png">
            <a:extLst>
              <a:ext uri="{FF2B5EF4-FFF2-40B4-BE49-F238E27FC236}">
                <a16:creationId xmlns:a16="http://schemas.microsoft.com/office/drawing/2014/main" id="{60997949-2C0F-DE4A-8AC0-9830006CC7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0215" y="2699730"/>
            <a:ext cx="3132407" cy="1866348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CE717BD-CC2A-7A4B-8F5B-4A257C71CF33}"/>
              </a:ext>
            </a:extLst>
          </p:cNvPr>
          <p:cNvSpPr txBox="1"/>
          <p:nvPr/>
        </p:nvSpPr>
        <p:spPr>
          <a:xfrm>
            <a:off x="5823100" y="4770572"/>
            <a:ext cx="3405741" cy="147732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For RHIC (and EIC) the intensity</a:t>
            </a:r>
          </a:p>
          <a:p>
            <a:r>
              <a:rPr lang="en-US" dirty="0"/>
              <a:t>of heavy ion bunches produced by</a:t>
            </a:r>
          </a:p>
          <a:p>
            <a:r>
              <a:rPr lang="en-US" dirty="0"/>
              <a:t>EBIS is increased by factor 4-6 </a:t>
            </a:r>
          </a:p>
          <a:p>
            <a:r>
              <a:rPr lang="en-US" dirty="0"/>
              <a:t>using bunch merging in Booster </a:t>
            </a:r>
          </a:p>
          <a:p>
            <a:r>
              <a:rPr lang="en-US" dirty="0"/>
              <a:t>and/or AGS</a:t>
            </a:r>
          </a:p>
        </p:txBody>
      </p:sp>
    </p:spTree>
    <p:extLst>
      <p:ext uri="{BB962C8B-B14F-4D97-AF65-F5344CB8AC3E}">
        <p14:creationId xmlns:p14="http://schemas.microsoft.com/office/powerpoint/2010/main" val="2435499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1173" y="179909"/>
            <a:ext cx="7886700" cy="1325563"/>
          </a:xfrm>
        </p:spPr>
        <p:txBody>
          <a:bodyPr/>
          <a:lstStyle/>
          <a:p>
            <a:r>
              <a:rPr lang="en-US" dirty="0"/>
              <a:t>Polarized He-3 source and Extended EBIS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>
                <a:solidFill>
                  <a:prstClr val="white"/>
                </a:solidFill>
              </a:rPr>
              <a:pPr/>
              <a:t>6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89530" y="1049453"/>
            <a:ext cx="394603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Developed by </a:t>
            </a:r>
            <a:r>
              <a:rPr lang="en-US" b="1" dirty="0"/>
              <a:t>BNL-MIT collaboration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He-3 is polarized using </a:t>
            </a:r>
            <a:r>
              <a:rPr lang="en-US" dirty="0" err="1"/>
              <a:t>Metastability</a:t>
            </a:r>
            <a:r>
              <a:rPr lang="en-US" dirty="0"/>
              <a:t> Exchange Optical Pumping (MEOP) mechanism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Ionized in the ionization cell using electron beam (up to 10A)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High magnetic field   (5T solenoid) </a:t>
            </a:r>
          </a:p>
        </p:txBody>
      </p:sp>
      <p:sp>
        <p:nvSpPr>
          <p:cNvPr id="8" name="Rectangle 7"/>
          <p:cNvSpPr/>
          <p:nvPr/>
        </p:nvSpPr>
        <p:spPr>
          <a:xfrm>
            <a:off x="5118011" y="3103557"/>
            <a:ext cx="4184696" cy="984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80000"/>
              </a:lnSpc>
              <a:buFont typeface="Arial"/>
              <a:buChar char="•"/>
            </a:pPr>
            <a:r>
              <a:rPr lang="en-US" dirty="0">
                <a:solidFill>
                  <a:srgbClr val="000066"/>
                </a:solidFill>
                <a:latin typeface="Calibri" charset="0"/>
                <a:cs typeface="Arial" charset="0"/>
              </a:rPr>
              <a:t>Intensity ~ 2∙10</a:t>
            </a:r>
            <a:r>
              <a:rPr lang="en-US" baseline="30000" dirty="0">
                <a:solidFill>
                  <a:srgbClr val="000066"/>
                </a:solidFill>
                <a:latin typeface="Calibri" charset="0"/>
                <a:cs typeface="Arial" charset="0"/>
              </a:rPr>
              <a:t>11</a:t>
            </a:r>
            <a:r>
              <a:rPr lang="en-US" dirty="0">
                <a:solidFill>
                  <a:srgbClr val="000066"/>
                </a:solidFill>
                <a:latin typeface="Calibri" charset="0"/>
                <a:cs typeface="Arial" charset="0"/>
              </a:rPr>
              <a:t> 3He</a:t>
            </a:r>
            <a:r>
              <a:rPr lang="en-US" baseline="30000" dirty="0">
                <a:solidFill>
                  <a:srgbClr val="000066"/>
                </a:solidFill>
                <a:latin typeface="Calibri" charset="0"/>
                <a:cs typeface="Arial" charset="0"/>
              </a:rPr>
              <a:t>++</a:t>
            </a:r>
            <a:r>
              <a:rPr lang="en-US" dirty="0">
                <a:solidFill>
                  <a:srgbClr val="000066"/>
                </a:solidFill>
                <a:latin typeface="Calibri" charset="0"/>
                <a:cs typeface="Arial" charset="0"/>
              </a:rPr>
              <a:t> ions in 10 us pulse ~4.0 mA</a:t>
            </a:r>
          </a:p>
          <a:p>
            <a:pPr marL="285750" indent="-285750">
              <a:lnSpc>
                <a:spcPct val="80000"/>
              </a:lnSpc>
              <a:buFont typeface="Arial"/>
              <a:buChar char="•"/>
            </a:pPr>
            <a:r>
              <a:rPr lang="en-US" dirty="0">
                <a:solidFill>
                  <a:srgbClr val="000066"/>
                </a:solidFill>
                <a:latin typeface="Calibri" charset="0"/>
                <a:cs typeface="Arial" charset="0"/>
              </a:rPr>
              <a:t>Maximum polarization &gt; 80%</a:t>
            </a:r>
          </a:p>
          <a:p>
            <a:pPr marL="285750" indent="-285750">
              <a:lnSpc>
                <a:spcPct val="80000"/>
              </a:lnSpc>
              <a:buFont typeface="Arial"/>
              <a:buChar char="•"/>
            </a:pPr>
            <a:r>
              <a:rPr lang="en-US" dirty="0">
                <a:solidFill>
                  <a:srgbClr val="000066"/>
                </a:solidFill>
                <a:latin typeface="Calibri" charset="0"/>
                <a:cs typeface="Arial" charset="0"/>
              </a:rPr>
              <a:t>Polarized He3 in RHIC in 2022-23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80071"/>
            <a:ext cx="5118011" cy="2862072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C505073E-0CC1-0141-9C7B-42691AA34B3D}"/>
              </a:ext>
            </a:extLst>
          </p:cNvPr>
          <p:cNvGrpSpPr/>
          <p:nvPr/>
        </p:nvGrpSpPr>
        <p:grpSpPr>
          <a:xfrm>
            <a:off x="4958862" y="4790395"/>
            <a:ext cx="4076700" cy="1551252"/>
            <a:chOff x="724829" y="1675985"/>
            <a:chExt cx="4076700" cy="1551252"/>
          </a:xfrm>
        </p:grpSpPr>
        <p:pic>
          <p:nvPicPr>
            <p:cNvPr id="10" name="Picture 9" descr="Untitled.tiff">
              <a:extLst>
                <a:ext uri="{FF2B5EF4-FFF2-40B4-BE49-F238E27FC236}">
                  <a16:creationId xmlns:a16="http://schemas.microsoft.com/office/drawing/2014/main" id="{B7545092-B6CF-F14B-839B-AB04A876C45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4829" y="1690689"/>
              <a:ext cx="4076700" cy="1536548"/>
            </a:xfrm>
            <a:prstGeom prst="rect">
              <a:avLst/>
            </a:prstGeom>
          </p:spPr>
        </p:pic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8762D5D-32D9-5748-8396-6B87371B797B}"/>
                </a:ext>
              </a:extLst>
            </p:cNvPr>
            <p:cNvGrpSpPr/>
            <p:nvPr/>
          </p:nvGrpSpPr>
          <p:grpSpPr>
            <a:xfrm>
              <a:off x="1334429" y="1675985"/>
              <a:ext cx="2590800" cy="1538704"/>
              <a:chOff x="5453280" y="1380681"/>
              <a:chExt cx="2590800" cy="1538704"/>
            </a:xfrm>
          </p:grpSpPr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D585A359-0A39-9A40-97A5-27592E5B1BD5}"/>
                  </a:ext>
                </a:extLst>
              </p:cNvPr>
              <p:cNvSpPr/>
              <p:nvPr/>
            </p:nvSpPr>
            <p:spPr>
              <a:xfrm>
                <a:off x="5638800" y="1470962"/>
                <a:ext cx="1186080" cy="1448423"/>
              </a:xfrm>
              <a:prstGeom prst="rect">
                <a:avLst/>
              </a:prstGeom>
              <a:solidFill>
                <a:srgbClr val="FF0000">
                  <a:alpha val="30000"/>
                </a:srgbClr>
              </a:solidFill>
              <a:ln>
                <a:noFill/>
              </a:ln>
            </p:spPr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D98198D2-1753-9543-A07C-D60B33FB1DB9}"/>
                  </a:ext>
                </a:extLst>
              </p:cNvPr>
              <p:cNvSpPr txBox="1"/>
              <p:nvPr/>
            </p:nvSpPr>
            <p:spPr>
              <a:xfrm>
                <a:off x="5638800" y="1380681"/>
                <a:ext cx="909223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0" dirty="0">
                    <a:latin typeface="Arial"/>
                    <a:cs typeface="Arial"/>
                  </a:rPr>
                  <a:t>trap length</a:t>
                </a:r>
                <a:br>
                  <a:rPr lang="en-US" sz="1200" b="0" dirty="0">
                    <a:latin typeface="Arial"/>
                    <a:cs typeface="Arial"/>
                  </a:rPr>
                </a:br>
                <a:r>
                  <a:rPr lang="en-US" sz="1200" b="0" dirty="0">
                    <a:latin typeface="Arial"/>
                    <a:cs typeface="Arial"/>
                  </a:rPr>
                  <a:t>extension</a:t>
                </a:r>
              </a:p>
            </p:txBody>
          </p: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F93B15B2-ECCA-F340-A210-016C7926FB2E}"/>
                  </a:ext>
                </a:extLst>
              </p:cNvPr>
              <p:cNvCxnSpPr/>
              <p:nvPr/>
            </p:nvCxnSpPr>
            <p:spPr bwMode="auto">
              <a:xfrm flipH="1">
                <a:off x="5453280" y="2307898"/>
                <a:ext cx="2590800" cy="0"/>
              </a:xfrm>
              <a:prstGeom prst="line">
                <a:avLst/>
              </a:prstGeom>
              <a:noFill/>
              <a:ln w="635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/>
              </a:ln>
              <a:effectLst/>
            </p:spPr>
          </p:cxnSp>
        </p:grpSp>
      </p:grpSp>
      <p:sp>
        <p:nvSpPr>
          <p:cNvPr id="3" name="Rectangle 2">
            <a:extLst>
              <a:ext uri="{FF2B5EF4-FFF2-40B4-BE49-F238E27FC236}">
                <a16:creationId xmlns:a16="http://schemas.microsoft.com/office/drawing/2014/main" id="{58C7B352-45D8-7140-B175-036E5C95C72B}"/>
              </a:ext>
            </a:extLst>
          </p:cNvPr>
          <p:cNvSpPr/>
          <p:nvPr/>
        </p:nvSpPr>
        <p:spPr>
          <a:xfrm>
            <a:off x="111951" y="4703641"/>
            <a:ext cx="478313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The He3 source is presently being realized as a part of an extension of existing EBIS ion source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Additional solenoid extends the trap length</a:t>
            </a:r>
          </a:p>
          <a:p>
            <a:r>
              <a:rPr lang="en-US" dirty="0"/>
              <a:t>     leading to 40-50% heavy ion intensity increase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CAC958C-5D5D-904A-BE89-37045EE230C4}"/>
              </a:ext>
            </a:extLst>
          </p:cNvPr>
          <p:cNvSpPr txBox="1"/>
          <p:nvPr/>
        </p:nvSpPr>
        <p:spPr>
          <a:xfrm>
            <a:off x="6347022" y="4357605"/>
            <a:ext cx="1521379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Extended EBIS</a:t>
            </a:r>
          </a:p>
        </p:txBody>
      </p:sp>
    </p:spTree>
    <p:extLst>
      <p:ext uri="{BB962C8B-B14F-4D97-AF65-F5344CB8AC3E}">
        <p14:creationId xmlns:p14="http://schemas.microsoft.com/office/powerpoint/2010/main" val="39764804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9D1D42-4D8A-9649-9BE5-3E3FD33C8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8158" y="136525"/>
            <a:ext cx="8244201" cy="1205400"/>
          </a:xfrm>
        </p:spPr>
        <p:txBody>
          <a:bodyPr>
            <a:normAutofit fontScale="90000"/>
          </a:bodyPr>
          <a:lstStyle/>
          <a:p>
            <a:r>
              <a:rPr lang="en-US" dirty="0"/>
              <a:t>Optically pumped  polarized ion source (OPPIS)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B1A6AE-3248-4348-80F2-F2C879F4EA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02924" y="1177159"/>
            <a:ext cx="3892918" cy="2991717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US" sz="2000" dirty="0"/>
          </a:p>
          <a:p>
            <a:r>
              <a:rPr lang="en-US" sz="2000" dirty="0"/>
              <a:t>Used for RHIC p↑+p↑ program from 2000</a:t>
            </a:r>
          </a:p>
          <a:p>
            <a:r>
              <a:rPr lang="en-US" sz="2000" dirty="0"/>
              <a:t>Protons pickup polarized electrons in an optically pumped Rb vapor cell </a:t>
            </a:r>
          </a:p>
          <a:p>
            <a:r>
              <a:rPr lang="en-US" sz="2000" dirty="0"/>
              <a:t>Electron polarization of H atoms is transferred to protons in a magnetic field reversal region (Sona-transition)</a:t>
            </a:r>
          </a:p>
          <a:p>
            <a:r>
              <a:rPr lang="en-US" sz="2000" dirty="0"/>
              <a:t>H</a:t>
            </a:r>
            <a:r>
              <a:rPr lang="en-US" sz="2000" baseline="30000" dirty="0"/>
              <a:t>-</a:t>
            </a:r>
            <a:r>
              <a:rPr lang="en-US" sz="2000" dirty="0"/>
              <a:t> ions are produced then by passing through Na-cell</a:t>
            </a:r>
          </a:p>
          <a:p>
            <a:r>
              <a:rPr lang="en-US" sz="2000" dirty="0"/>
              <a:t>Polarized protons are obtained by charge exchange injection of H</a:t>
            </a:r>
            <a:r>
              <a:rPr lang="en-US" sz="2000" baseline="30000" dirty="0"/>
              <a:t>-</a:t>
            </a:r>
            <a:r>
              <a:rPr lang="en-US" sz="2000" dirty="0"/>
              <a:t>  into the Booster</a:t>
            </a:r>
          </a:p>
          <a:p>
            <a:r>
              <a:rPr lang="en-US" sz="2000" dirty="0"/>
              <a:t>Several upgrades and modifications over  years increasing polarization and intensity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E5983B-53C0-8545-9C37-269AA6F75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7</a:t>
            </a:fld>
            <a:endParaRPr lang="en-US"/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07A7D206-C62A-A54B-9D96-2EB215FE11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88" y="4360488"/>
            <a:ext cx="3440799" cy="2360988"/>
          </a:xfrm>
          <a:prstGeom prst="rect">
            <a:avLst/>
          </a:prstGeom>
          <a:noFill/>
          <a:ln w="317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D5D82AD6-4248-E140-8D21-D9C2B4B51C68}"/>
              </a:ext>
            </a:extLst>
          </p:cNvPr>
          <p:cNvSpPr/>
          <p:nvPr/>
        </p:nvSpPr>
        <p:spPr>
          <a:xfrm>
            <a:off x="3938252" y="4459878"/>
            <a:ext cx="4035316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defTabSz="685800">
              <a:defRPr/>
            </a:pPr>
            <a:r>
              <a:rPr lang="en-US" sz="1600" dirty="0">
                <a:solidFill>
                  <a:prstClr val="black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up to 84% polarization</a:t>
            </a:r>
            <a:endParaRPr lang="en-US" sz="1600" dirty="0">
              <a:solidFill>
                <a:prstClr val="black"/>
              </a:solidFill>
              <a:latin typeface="Helvetica" panose="020B0604020202020204" pitchFamily="34" charset="0"/>
              <a:ea typeface="Times New Roman" panose="02020603050405020304" pitchFamily="18" charset="0"/>
              <a:cs typeface="Helvetica" panose="020B0604020202020204" pitchFamily="34" charset="0"/>
            </a:endParaRPr>
          </a:p>
          <a:p>
            <a:pPr defTabSz="685800">
              <a:defRPr/>
            </a:pPr>
            <a:r>
              <a:rPr lang="en-US" sz="1600" dirty="0">
                <a:solidFill>
                  <a:prstClr val="black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reliably 0.5 - 1.0 mA (max 1.6 mA) </a:t>
            </a:r>
          </a:p>
          <a:p>
            <a:pPr defTabSz="685800">
              <a:defRPr/>
            </a:pPr>
            <a:r>
              <a:rPr lang="en-US" sz="1600" dirty="0">
                <a:solidFill>
                  <a:prstClr val="black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up to 1・10</a:t>
            </a:r>
            <a:r>
              <a:rPr lang="en-US" sz="1600" baseline="30000" dirty="0">
                <a:solidFill>
                  <a:prstClr val="black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12</a:t>
            </a:r>
            <a:r>
              <a:rPr lang="en-US" sz="1600" dirty="0">
                <a:solidFill>
                  <a:prstClr val="black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 H</a:t>
            </a:r>
            <a:r>
              <a:rPr lang="en-US" sz="1600" baseline="30000" dirty="0">
                <a:solidFill>
                  <a:prstClr val="black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-</a:t>
            </a:r>
            <a:r>
              <a:rPr lang="en-US" sz="1600" dirty="0">
                <a:solidFill>
                  <a:prstClr val="black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/pulse polarized H</a:t>
            </a:r>
            <a:r>
              <a:rPr lang="en-US" sz="1600" baseline="30000" dirty="0">
                <a:solidFill>
                  <a:prstClr val="black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-</a:t>
            </a:r>
            <a:r>
              <a:rPr lang="en-US" sz="1600" dirty="0">
                <a:solidFill>
                  <a:prstClr val="black"/>
                </a:solidFill>
                <a:latin typeface="Helvetica" panose="020B0604020202020204" pitchFamily="34" charset="0"/>
                <a:ea typeface="Times New Roman" panose="02020603050405020304" pitchFamily="18" charset="0"/>
                <a:cs typeface="Helvetica" panose="020B0604020202020204" pitchFamily="34" charset="0"/>
              </a:rPr>
              <a:t> ions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29F109-8067-F54E-BDC8-E578EFA529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389" y="1341925"/>
            <a:ext cx="4641108" cy="2790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933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D491F-7810-CE48-A4C3-DEB211A379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4953" y="0"/>
            <a:ext cx="8515350" cy="1233552"/>
          </a:xfrm>
        </p:spPr>
        <p:txBody>
          <a:bodyPr/>
          <a:lstStyle/>
          <a:p>
            <a:r>
              <a:rPr lang="en-US" altLang="en-US" dirty="0"/>
              <a:t>RHIC Polarized Beam Complex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641ADA-7767-A741-A40E-C6436024C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t>8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A43DFF9-C41F-F340-9C49-2FC596AD92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2232511" y="639796"/>
            <a:ext cx="494023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87526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A screenshot of a cell phone&#10;&#10;Description automatically generated">
            <a:extLst>
              <a:ext uri="{FF2B5EF4-FFF2-40B4-BE49-F238E27FC236}">
                <a16:creationId xmlns:a16="http://schemas.microsoft.com/office/drawing/2014/main" id="{94A6ADA6-C8A1-0842-93C8-2F7DC7F82E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2001" y="1348711"/>
            <a:ext cx="4153430" cy="311507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37B4B03-3092-4540-816C-8BA667460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212" y="254197"/>
            <a:ext cx="7886700" cy="668296"/>
          </a:xfrm>
        </p:spPr>
        <p:txBody>
          <a:bodyPr>
            <a:normAutofit fontScale="90000"/>
          </a:bodyPr>
          <a:lstStyle/>
          <a:p>
            <a:r>
              <a:rPr lang="en-US" dirty="0"/>
              <a:t>Polarized Techniques in AGS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8611F4-8653-6846-A342-B6F3CEF4D3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95855"/>
            <a:ext cx="4572000" cy="2759526"/>
          </a:xfrm>
        </p:spPr>
        <p:txBody>
          <a:bodyPr>
            <a:noAutofit/>
          </a:bodyPr>
          <a:lstStyle/>
          <a:p>
            <a:r>
              <a:rPr lang="en-US" sz="1400" dirty="0"/>
              <a:t>AGS has two </a:t>
            </a:r>
            <a:r>
              <a:rPr lang="en-US" sz="1400" b="1" dirty="0"/>
              <a:t>partial snakes </a:t>
            </a:r>
            <a:r>
              <a:rPr lang="en-US" sz="1400" dirty="0"/>
              <a:t>(10% and 6%)</a:t>
            </a:r>
          </a:p>
          <a:p>
            <a:r>
              <a:rPr lang="en-US" sz="1400" dirty="0"/>
              <a:t>Provides spin tune ‘gap’ where imperfection and vertical intrinsic resonance condition are never met</a:t>
            </a:r>
          </a:p>
          <a:p>
            <a:pPr lvl="1"/>
            <a:r>
              <a:rPr lang="el-GR" sz="1400" dirty="0"/>
              <a:t>ν</a:t>
            </a:r>
            <a:r>
              <a:rPr lang="en-US" sz="1400" baseline="-25000" dirty="0"/>
              <a:t>s</a:t>
            </a:r>
            <a:r>
              <a:rPr lang="en-US" sz="1400" dirty="0"/>
              <a:t> != N</a:t>
            </a:r>
          </a:p>
          <a:p>
            <a:pPr lvl="1"/>
            <a:r>
              <a:rPr lang="el-GR" sz="1400" dirty="0"/>
              <a:t>ν</a:t>
            </a:r>
            <a:r>
              <a:rPr lang="en-US" sz="1400" baseline="-25000" dirty="0"/>
              <a:t>s</a:t>
            </a:r>
            <a:r>
              <a:rPr lang="en-US" sz="1400" dirty="0"/>
              <a:t> != N +/- Q</a:t>
            </a:r>
            <a:r>
              <a:rPr lang="en-US" sz="1400" baseline="-25000" dirty="0"/>
              <a:t>y</a:t>
            </a:r>
          </a:p>
          <a:p>
            <a:r>
              <a:rPr lang="en-US" sz="1400" dirty="0"/>
              <a:t>Horizontal resonance condition still met</a:t>
            </a:r>
          </a:p>
          <a:p>
            <a:pPr lvl="1"/>
            <a:r>
              <a:rPr lang="el-GR" sz="1400" dirty="0"/>
              <a:t>ν</a:t>
            </a:r>
            <a:r>
              <a:rPr lang="en-US" sz="1400" baseline="-25000" dirty="0"/>
              <a:t>s</a:t>
            </a:r>
            <a:r>
              <a:rPr lang="en-US" sz="1400" dirty="0"/>
              <a:t> != N +/- Q</a:t>
            </a:r>
            <a:r>
              <a:rPr lang="en-US" sz="1400" baseline="-25000" dirty="0"/>
              <a:t>x</a:t>
            </a:r>
          </a:p>
          <a:p>
            <a:pPr lvl="1"/>
            <a:r>
              <a:rPr lang="en-US" sz="1400" dirty="0"/>
              <a:t>Horizontal resonance are weak, but many (82 crossings)</a:t>
            </a:r>
          </a:p>
          <a:p>
            <a:pPr lvl="1"/>
            <a:r>
              <a:rPr lang="en-US" sz="1400" dirty="0"/>
              <a:t>Currently handled with </a:t>
            </a:r>
            <a:r>
              <a:rPr lang="en-US" sz="1400" b="1" dirty="0"/>
              <a:t>tune jump</a:t>
            </a:r>
          </a:p>
          <a:p>
            <a:pPr lvl="1"/>
            <a:r>
              <a:rPr lang="en-US" sz="1400" b="1" dirty="0"/>
              <a:t>A technique which uses skew quads </a:t>
            </a:r>
            <a:r>
              <a:rPr lang="en-US" sz="1400" dirty="0"/>
              <a:t>to reduce horizontal resonance strength will be tried next run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D00C45-9EA5-2E4A-B460-1F59231C1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DEDDB593-B057-F943-93C8-6C836BFBE7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097" y="4555830"/>
            <a:ext cx="2013457" cy="14859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72162F1-1C76-9546-B9EE-6719FCFEB5A1}"/>
              </a:ext>
            </a:extLst>
          </p:cNvPr>
          <p:cNvSpPr txBox="1"/>
          <p:nvPr/>
        </p:nvSpPr>
        <p:spPr>
          <a:xfrm>
            <a:off x="109916" y="5505829"/>
            <a:ext cx="662361" cy="2539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50" dirty="0"/>
              <a:t>Injection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C7CC2E2-0A70-2548-B1DF-3A1A9B0C71DF}"/>
              </a:ext>
            </a:extLst>
          </p:cNvPr>
          <p:cNvSpPr txBox="1"/>
          <p:nvPr/>
        </p:nvSpPr>
        <p:spPr>
          <a:xfrm>
            <a:off x="1504806" y="4440413"/>
            <a:ext cx="737702" cy="25391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050" dirty="0"/>
              <a:t>Extraction</a:t>
            </a:r>
          </a:p>
        </p:txBody>
      </p:sp>
      <p:sp>
        <p:nvSpPr>
          <p:cNvPr id="12" name="Right Brace 11">
            <a:extLst>
              <a:ext uri="{FF2B5EF4-FFF2-40B4-BE49-F238E27FC236}">
                <a16:creationId xmlns:a16="http://schemas.microsoft.com/office/drawing/2014/main" id="{799EC60E-13CA-F542-B122-08F00B1EA6F5}"/>
              </a:ext>
            </a:extLst>
          </p:cNvPr>
          <p:cNvSpPr/>
          <p:nvPr/>
        </p:nvSpPr>
        <p:spPr>
          <a:xfrm>
            <a:off x="8105811" y="1672007"/>
            <a:ext cx="190500" cy="196644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AA79169-E3F9-0A4F-9F1D-7588A5CD9943}"/>
              </a:ext>
            </a:extLst>
          </p:cNvPr>
          <p:cNvSpPr txBox="1"/>
          <p:nvPr/>
        </p:nvSpPr>
        <p:spPr>
          <a:xfrm>
            <a:off x="8287429" y="1550585"/>
            <a:ext cx="853119" cy="5078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350" dirty="0"/>
              <a:t>Spin tune</a:t>
            </a:r>
          </a:p>
          <a:p>
            <a:pPr algn="ctr"/>
            <a:r>
              <a:rPr lang="en-US" sz="1350" dirty="0"/>
              <a:t>gap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DA66AE4-4029-5A40-BFC1-584CB3582E6E}"/>
              </a:ext>
            </a:extLst>
          </p:cNvPr>
          <p:cNvSpPr txBox="1"/>
          <p:nvPr/>
        </p:nvSpPr>
        <p:spPr>
          <a:xfrm>
            <a:off x="7080941" y="2250446"/>
            <a:ext cx="1889941" cy="30008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350" dirty="0" err="1"/>
              <a:t>Hor</a:t>
            </a:r>
            <a:r>
              <a:rPr lang="en-US" sz="1350" dirty="0"/>
              <a:t> resonance crossings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B222AEA-7B36-1042-921F-9E182F5FFD03}"/>
              </a:ext>
            </a:extLst>
          </p:cNvPr>
          <p:cNvCxnSpPr/>
          <p:nvPr/>
        </p:nvCxnSpPr>
        <p:spPr>
          <a:xfrm flipH="1">
            <a:off x="6439035" y="2494908"/>
            <a:ext cx="1116354" cy="49530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ight Brace 19">
            <a:extLst>
              <a:ext uri="{FF2B5EF4-FFF2-40B4-BE49-F238E27FC236}">
                <a16:creationId xmlns:a16="http://schemas.microsoft.com/office/drawing/2014/main" id="{3985240C-444E-D341-B8FB-0A10C0729840}"/>
              </a:ext>
            </a:extLst>
          </p:cNvPr>
          <p:cNvSpPr/>
          <p:nvPr/>
        </p:nvSpPr>
        <p:spPr>
          <a:xfrm>
            <a:off x="8096929" y="2932323"/>
            <a:ext cx="190500" cy="277952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30DEBFD-42A3-D647-A1D6-A74B0B1B2941}"/>
              </a:ext>
            </a:extLst>
          </p:cNvPr>
          <p:cNvSpPr txBox="1"/>
          <p:nvPr/>
        </p:nvSpPr>
        <p:spPr>
          <a:xfrm>
            <a:off x="8335637" y="2877733"/>
            <a:ext cx="613438" cy="5078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350" dirty="0"/>
              <a:t>Tune</a:t>
            </a:r>
          </a:p>
          <a:p>
            <a:pPr algn="ctr"/>
            <a:r>
              <a:rPr lang="en-US" sz="1350" dirty="0"/>
              <a:t>jumps</a:t>
            </a:r>
          </a:p>
        </p:txBody>
      </p:sp>
      <p:grpSp>
        <p:nvGrpSpPr>
          <p:cNvPr id="17" name="Group 14">
            <a:extLst>
              <a:ext uri="{FF2B5EF4-FFF2-40B4-BE49-F238E27FC236}">
                <a16:creationId xmlns:a16="http://schemas.microsoft.com/office/drawing/2014/main" id="{DE19FB3F-7C19-6840-897E-44F270155C33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707773" y="4613662"/>
            <a:ext cx="2776448" cy="1742690"/>
            <a:chOff x="2888" y="2496"/>
            <a:chExt cx="2832" cy="1778"/>
          </a:xfrm>
        </p:grpSpPr>
        <p:pic>
          <p:nvPicPr>
            <p:cNvPr id="18" name="Picture 15" descr="AGSHELIX">
              <a:extLst>
                <a:ext uri="{FF2B5EF4-FFF2-40B4-BE49-F238E27FC236}">
                  <a16:creationId xmlns:a16="http://schemas.microsoft.com/office/drawing/2014/main" id="{8EA1814E-A7C1-1F4A-B142-4FEA2474FD4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lum bright="18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348" t="18646" r="8598" b="19350"/>
            <a:stretch>
              <a:fillRect/>
            </a:stretch>
          </p:blipFill>
          <p:spPr bwMode="auto">
            <a:xfrm>
              <a:off x="2888" y="2496"/>
              <a:ext cx="2832" cy="177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Line 16">
              <a:extLst>
                <a:ext uri="{FF2B5EF4-FFF2-40B4-BE49-F238E27FC236}">
                  <a16:creationId xmlns:a16="http://schemas.microsoft.com/office/drawing/2014/main" id="{D1101DC2-9043-E749-88B6-3A2946AFD6AF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3212" y="2523"/>
              <a:ext cx="2356" cy="837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Text Box 17">
              <a:extLst>
                <a:ext uri="{FF2B5EF4-FFF2-40B4-BE49-F238E27FC236}">
                  <a16:creationId xmlns:a16="http://schemas.microsoft.com/office/drawing/2014/main" id="{2B00A60C-B02E-7F49-80C8-B7A93013F88C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4848" y="2880"/>
              <a:ext cx="605" cy="3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000" b="0">
                  <a:solidFill>
                    <a:schemeClr val="bg1"/>
                  </a:solidFill>
                </a:rPr>
                <a:t>2.6 m</a:t>
              </a:r>
            </a:p>
          </p:txBody>
        </p:sp>
      </p:grpSp>
      <p:grpSp>
        <p:nvGrpSpPr>
          <p:cNvPr id="24" name="Group 10">
            <a:extLst>
              <a:ext uri="{FF2B5EF4-FFF2-40B4-BE49-F238E27FC236}">
                <a16:creationId xmlns:a16="http://schemas.microsoft.com/office/drawing/2014/main" id="{217AA4B2-F1B0-8C4F-9AC7-FE0DB10DC18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559968" y="4890002"/>
            <a:ext cx="3494644" cy="973768"/>
            <a:chOff x="1794" y="740"/>
            <a:chExt cx="3888" cy="1084"/>
          </a:xfrm>
        </p:grpSpPr>
        <p:pic>
          <p:nvPicPr>
            <p:cNvPr id="25" name="Picture 11" descr="Warm helix coil">
              <a:extLst>
                <a:ext uri="{FF2B5EF4-FFF2-40B4-BE49-F238E27FC236}">
                  <a16:creationId xmlns:a16="http://schemas.microsoft.com/office/drawing/2014/main" id="{41873666-AC5F-3E43-976C-821D95EA69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lum bright="12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5000" b="36111"/>
            <a:stretch>
              <a:fillRect/>
            </a:stretch>
          </p:blipFill>
          <p:spPr bwMode="auto">
            <a:xfrm>
              <a:off x="1794" y="740"/>
              <a:ext cx="3888" cy="108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Line 12">
              <a:extLst>
                <a:ext uri="{FF2B5EF4-FFF2-40B4-BE49-F238E27FC236}">
                  <a16:creationId xmlns:a16="http://schemas.microsoft.com/office/drawing/2014/main" id="{6AD83AE3-3690-1C4E-AB1D-7DDA06A3257B}"/>
                </a:ext>
              </a:extLst>
            </p:cNvPr>
            <p:cNvSpPr>
              <a:spLocks noChangeAspect="1" noChangeShapeType="1"/>
            </p:cNvSpPr>
            <p:nvPr/>
          </p:nvSpPr>
          <p:spPr bwMode="auto">
            <a:xfrm>
              <a:off x="2115" y="1248"/>
              <a:ext cx="3402" cy="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Text Box 13">
              <a:extLst>
                <a:ext uri="{FF2B5EF4-FFF2-40B4-BE49-F238E27FC236}">
                  <a16:creationId xmlns:a16="http://schemas.microsoft.com/office/drawing/2014/main" id="{C91D628B-F117-024B-8C32-A2FAD898825A}"/>
                </a:ext>
              </a:extLst>
            </p:cNvPr>
            <p:cNvSpPr txBox="1">
              <a:spLocks noChangeAspect="1" noChangeArrowheads="1"/>
            </p:cNvSpPr>
            <p:nvPr/>
          </p:nvSpPr>
          <p:spPr bwMode="auto">
            <a:xfrm>
              <a:off x="3452" y="1008"/>
              <a:ext cx="540" cy="2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/>
              <a:r>
                <a:rPr lang="en-US" sz="2000" b="0">
                  <a:solidFill>
                    <a:schemeClr val="bg1"/>
                  </a:solidFill>
                </a:rPr>
                <a:t>2.6 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4398638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2.3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P-BNL-TJNAF March 11 Meeting DRAFTv3.pptx" id="{46AF6D6A-4294-4B22-94CD-AA52460A2916}" vid="{4162AC15-BCCC-4400-91DD-5CAEFA6AE18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Unknown Document Type" ma:contentTypeID="0x010104" ma:contentTypeVersion="0" ma:contentTypeDescription="" ma:contentTypeScope="" ma:versionID="05d83ceaa0bbd2e3bc716e6e66bd857a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3d69fe45253d5ff147bb69036b756a7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C20F0CF-73EA-429F-9164-22F9A1F85931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09642194-2952-49DA-8FD0-BA61998E263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9750B61-BA88-42C6-B170-5CA0BB21FF3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NP-BNL-TJNAF March 11 Meeting Templatev2</Template>
  <TotalTime>9782</TotalTime>
  <Words>1462</Words>
  <Application>Microsoft Macintosh PowerPoint</Application>
  <PresentationFormat>On-screen Show (4:3)</PresentationFormat>
  <Paragraphs>227</Paragraphs>
  <Slides>16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8" baseType="lpstr">
      <vt:lpstr>Arial</vt:lpstr>
      <vt:lpstr>Calibri</vt:lpstr>
      <vt:lpstr>Cambria Math</vt:lpstr>
      <vt:lpstr>Comic Sans MS</vt:lpstr>
      <vt:lpstr>Helvetica</vt:lpstr>
      <vt:lpstr>LiberationSans</vt:lpstr>
      <vt:lpstr>Symbol</vt:lpstr>
      <vt:lpstr>Tahoma</vt:lpstr>
      <vt:lpstr>Times New Roman</vt:lpstr>
      <vt:lpstr>Wingdings</vt:lpstr>
      <vt:lpstr>Office Theme</vt:lpstr>
      <vt:lpstr>数式</vt:lpstr>
      <vt:lpstr>EIC Ion Source. Hadron Polarization. </vt:lpstr>
      <vt:lpstr>EIC Hadron Ring</vt:lpstr>
      <vt:lpstr>Species in the EIC </vt:lpstr>
      <vt:lpstr>Ion Beams</vt:lpstr>
      <vt:lpstr>RHIC EBIS Ion Source</vt:lpstr>
      <vt:lpstr>Polarized He-3 source and Extended EBIS </vt:lpstr>
      <vt:lpstr>Optically pumped  polarized ion source (OPPIS)</vt:lpstr>
      <vt:lpstr>RHIC Polarized Beam Complex</vt:lpstr>
      <vt:lpstr>Polarized Techniques in AGS</vt:lpstr>
      <vt:lpstr>Siberian Snakes in RHIC</vt:lpstr>
      <vt:lpstr>Snake Resonances in RHIC</vt:lpstr>
      <vt:lpstr>Polarized He-3 Acceleration</vt:lpstr>
      <vt:lpstr>Polarized deuterons</vt:lpstr>
      <vt:lpstr>Hadron Polarimetry</vt:lpstr>
      <vt:lpstr>EIC Polarimetry Challenges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Electron Ion Collider Planning Update NP-BNL-TJNAF</dc:title>
  <dc:creator>Hatton, Diane</dc:creator>
  <cp:lastModifiedBy>Ptitsyn, Vadim</cp:lastModifiedBy>
  <cp:revision>412</cp:revision>
  <cp:lastPrinted>2020-10-07T17:28:19Z</cp:lastPrinted>
  <dcterms:created xsi:type="dcterms:W3CDTF">2020-03-08T15:15:52Z</dcterms:created>
  <dcterms:modified xsi:type="dcterms:W3CDTF">2020-10-07T17:32:52Z</dcterms:modified>
</cp:coreProperties>
</file>