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5"/>
    <p:sldMasterId id="2147484124" r:id="rId6"/>
    <p:sldMasterId id="2147484134" r:id="rId7"/>
    <p:sldMasterId id="2147484142" r:id="rId8"/>
  </p:sldMasterIdLst>
  <p:notesMasterIdLst>
    <p:notesMasterId r:id="rId52"/>
  </p:notesMasterIdLst>
  <p:handoutMasterIdLst>
    <p:handoutMasterId r:id="rId53"/>
  </p:handoutMasterIdLst>
  <p:sldIdLst>
    <p:sldId id="2433" r:id="rId9"/>
    <p:sldId id="2482" r:id="rId10"/>
    <p:sldId id="2483" r:id="rId11"/>
    <p:sldId id="2443" r:id="rId12"/>
    <p:sldId id="2488" r:id="rId13"/>
    <p:sldId id="2445" r:id="rId14"/>
    <p:sldId id="2504" r:id="rId15"/>
    <p:sldId id="2486" r:id="rId16"/>
    <p:sldId id="2487" r:id="rId17"/>
    <p:sldId id="2489" r:id="rId18"/>
    <p:sldId id="2501" r:id="rId19"/>
    <p:sldId id="2502" r:id="rId20"/>
    <p:sldId id="2444" r:id="rId21"/>
    <p:sldId id="2505" r:id="rId22"/>
    <p:sldId id="2507" r:id="rId23"/>
    <p:sldId id="2508" r:id="rId24"/>
    <p:sldId id="2509" r:id="rId25"/>
    <p:sldId id="2510" r:id="rId26"/>
    <p:sldId id="2506" r:id="rId27"/>
    <p:sldId id="2484" r:id="rId28"/>
    <p:sldId id="2446" r:id="rId29"/>
    <p:sldId id="2513" r:id="rId30"/>
    <p:sldId id="2520" r:id="rId31"/>
    <p:sldId id="2514" r:id="rId32"/>
    <p:sldId id="2515" r:id="rId33"/>
    <p:sldId id="2519" r:id="rId34"/>
    <p:sldId id="2516" r:id="rId35"/>
    <p:sldId id="2517" r:id="rId36"/>
    <p:sldId id="2518" r:id="rId37"/>
    <p:sldId id="2490" r:id="rId38"/>
    <p:sldId id="2492" r:id="rId39"/>
    <p:sldId id="2493" r:id="rId40"/>
    <p:sldId id="2494" r:id="rId41"/>
    <p:sldId id="2500" r:id="rId42"/>
    <p:sldId id="2511" r:id="rId43"/>
    <p:sldId id="2485" r:id="rId44"/>
    <p:sldId id="2495" r:id="rId45"/>
    <p:sldId id="2496" r:id="rId46"/>
    <p:sldId id="2497" r:id="rId47"/>
    <p:sldId id="2498" r:id="rId48"/>
    <p:sldId id="2499" r:id="rId49"/>
    <p:sldId id="2512" r:id="rId50"/>
    <p:sldId id="2491" r:id="rId5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66A"/>
    <a:srgbClr val="000000"/>
    <a:srgbClr val="004C97"/>
    <a:srgbClr val="99D6EA"/>
    <a:srgbClr val="50504E"/>
    <a:srgbClr val="4E4E4E"/>
    <a:srgbClr val="404040"/>
    <a:srgbClr val="505050"/>
    <a:srgbClr val="A7A8AA"/>
    <a:srgbClr val="00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E25192-903C-783D-C581-478C6CB9EF5F}" v="1" dt="2020-08-06T20:05:47.735"/>
    <p1510:client id="{71C32B8D-B97F-534C-B765-384E1BC01DF2}" v="1" dt="2020-08-06T21:31:30.04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3" autoAdjust="0"/>
    <p:restoredTop sz="96341"/>
  </p:normalViewPr>
  <p:slideViewPr>
    <p:cSldViewPr snapToGrid="0" snapToObjects="1" showGuides="1">
      <p:cViewPr varScale="1">
        <p:scale>
          <a:sx n="169" d="100"/>
          <a:sy n="169" d="100"/>
        </p:scale>
        <p:origin x="888" y="184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handoutMaster" Target="handoutMasters/handoutMaster1.xml"/><Relationship Id="rId58" Type="http://schemas.microsoft.com/office/2015/10/relationships/revisionInfo" Target="revisionInfo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4.xml"/><Relationship Id="rId51" Type="http://schemas.openxmlformats.org/officeDocument/2006/relationships/slide" Target="slides/slide43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tableStyles" Target="tableStyles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A7C8D-9473-9D4F-BEA2-C33D0CFD48BA}" type="doc">
      <dgm:prSet loTypeId="urn:microsoft.com/office/officeart/2005/8/layout/process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56CACB-31DD-D74A-B720-4A89A6B98161}">
      <dgm:prSet phldrT="[Text]" custT="1"/>
      <dgm:spPr>
        <a:noFill/>
        <a:ln>
          <a:solidFill>
            <a:srgbClr val="FF0000"/>
          </a:solidFill>
        </a:ln>
      </dgm:spPr>
      <dgm:t>
        <a:bodyPr/>
        <a:lstStyle/>
        <a:p>
          <a:r>
            <a:rPr lang="en-US" sz="1100" b="1">
              <a:solidFill>
                <a:schemeClr val="accent6"/>
              </a:solidFill>
            </a:rPr>
            <a:t>RF design</a:t>
          </a:r>
        </a:p>
      </dgm:t>
    </dgm:pt>
    <dgm:pt modelId="{706ABD67-50A4-F24D-81EC-8AC0449A1E05}" type="parTrans" cxnId="{1765B7C1-1E0C-5D4F-A4F6-1D5A9FE645EE}">
      <dgm:prSet/>
      <dgm:spPr/>
      <dgm:t>
        <a:bodyPr/>
        <a:lstStyle/>
        <a:p>
          <a:endParaRPr lang="en-US" sz="1400"/>
        </a:p>
      </dgm:t>
    </dgm:pt>
    <dgm:pt modelId="{BCEDA0AA-2C3A-CF40-B1D6-8AA583450B41}" type="sibTrans" cxnId="{1765B7C1-1E0C-5D4F-A4F6-1D5A9FE645EE}">
      <dgm:prSet custT="1"/>
      <dgm:spPr>
        <a:ln>
          <a:solidFill>
            <a:srgbClr val="63666A"/>
          </a:solidFill>
        </a:ln>
      </dgm:spPr>
      <dgm:t>
        <a:bodyPr/>
        <a:lstStyle/>
        <a:p>
          <a:endParaRPr lang="en-US" sz="1100"/>
        </a:p>
      </dgm:t>
    </dgm:pt>
    <dgm:pt modelId="{DF2E0318-7A2F-8A4B-A039-31763D22AA44}">
      <dgm:prSet phldrT="[Text]"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Cavity treatment optimization</a:t>
          </a:r>
        </a:p>
      </dgm:t>
    </dgm:pt>
    <dgm:pt modelId="{BAC057BA-4F86-F24C-81C7-5A0D58C69007}" type="parTrans" cxnId="{E798DC9D-F66A-4A42-8E8E-82D38AE38BB3}">
      <dgm:prSet/>
      <dgm:spPr/>
      <dgm:t>
        <a:bodyPr/>
        <a:lstStyle/>
        <a:p>
          <a:endParaRPr lang="en-US" sz="1400"/>
        </a:p>
      </dgm:t>
    </dgm:pt>
    <dgm:pt modelId="{B58DBFB7-7325-A946-8D4F-67888DC2B9D4}" type="sibTrans" cxnId="{E798DC9D-F66A-4A42-8E8E-82D38AE38BB3}">
      <dgm:prSet custT="1"/>
      <dgm:spPr>
        <a:ln>
          <a:solidFill>
            <a:srgbClr val="63666A"/>
          </a:solidFill>
        </a:ln>
      </dgm:spPr>
      <dgm:t>
        <a:bodyPr/>
        <a:lstStyle/>
        <a:p>
          <a:endParaRPr lang="en-US" sz="1100"/>
        </a:p>
      </dgm:t>
    </dgm:pt>
    <dgm:pt modelId="{B6C1533F-6C79-5743-96D8-C8BC34ADB651}">
      <dgm:prSet phldrT="[Text]"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and components design</a:t>
          </a:r>
        </a:p>
      </dgm:t>
    </dgm:pt>
    <dgm:pt modelId="{6D985A01-DA3D-C248-9F44-52E33D8C37CF}" type="parTrans" cxnId="{72AF401C-7E37-C347-85B8-6A1C369E23AA}">
      <dgm:prSet/>
      <dgm:spPr/>
      <dgm:t>
        <a:bodyPr/>
        <a:lstStyle/>
        <a:p>
          <a:endParaRPr lang="en-US" sz="1400"/>
        </a:p>
      </dgm:t>
    </dgm:pt>
    <dgm:pt modelId="{31C4B5FF-FCD4-4041-AEF2-6AFAB7827114}" type="sibTrans" cxnId="{72AF401C-7E37-C347-85B8-6A1C369E23AA}">
      <dgm:prSet custT="1"/>
      <dgm:spPr>
        <a:ln>
          <a:solidFill>
            <a:srgbClr val="63666A"/>
          </a:solidFill>
        </a:ln>
      </dgm:spPr>
      <dgm:t>
        <a:bodyPr/>
        <a:lstStyle/>
        <a:p>
          <a:endParaRPr lang="en-US" sz="1100"/>
        </a:p>
      </dgm:t>
    </dgm:pt>
    <dgm:pt modelId="{0C8DFD84-14C1-724F-92B9-ED75B302B82F}">
      <dgm:prSet phldrT="[Text]"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Design verification</a:t>
          </a:r>
        </a:p>
      </dgm:t>
    </dgm:pt>
    <dgm:pt modelId="{2F1D4D83-2D68-9C42-ACA5-A2EF655EB6D6}" type="parTrans" cxnId="{CA1B0E48-170B-3941-B52C-260D734D00DD}">
      <dgm:prSet/>
      <dgm:spPr/>
      <dgm:t>
        <a:bodyPr/>
        <a:lstStyle/>
        <a:p>
          <a:endParaRPr lang="en-US" sz="1400"/>
        </a:p>
      </dgm:t>
    </dgm:pt>
    <dgm:pt modelId="{9324E3B2-472E-E04B-8639-F84A83649C5B}" type="sibTrans" cxnId="{CA1B0E48-170B-3941-B52C-260D734D00DD}">
      <dgm:prSet custT="1"/>
      <dgm:spPr>
        <a:ln>
          <a:solidFill>
            <a:srgbClr val="63666A"/>
          </a:solidFill>
        </a:ln>
      </dgm:spPr>
      <dgm:t>
        <a:bodyPr/>
        <a:lstStyle/>
        <a:p>
          <a:endParaRPr lang="en-US" sz="1100"/>
        </a:p>
      </dgm:t>
    </dgm:pt>
    <dgm:pt modelId="{1188D83E-2889-5C44-B3F8-A59903E62D41}">
      <dgm:prSet phldrT="[Text]"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Procurement and fabrication</a:t>
          </a:r>
        </a:p>
      </dgm:t>
    </dgm:pt>
    <dgm:pt modelId="{2D2E4095-CB67-ED4B-817C-47BDB11A860A}" type="parTrans" cxnId="{A88F6A56-FBA9-F947-AFE9-C8DB5DB22E4F}">
      <dgm:prSet/>
      <dgm:spPr/>
      <dgm:t>
        <a:bodyPr/>
        <a:lstStyle/>
        <a:p>
          <a:endParaRPr lang="en-US" sz="1400"/>
        </a:p>
      </dgm:t>
    </dgm:pt>
    <dgm:pt modelId="{65541576-E269-0643-A1AA-78F328AA6F79}" type="sibTrans" cxnId="{A88F6A56-FBA9-F947-AFE9-C8DB5DB22E4F}">
      <dgm:prSet/>
      <dgm:spPr>
        <a:ln>
          <a:solidFill>
            <a:srgbClr val="63666A"/>
          </a:solidFill>
        </a:ln>
      </dgm:spPr>
      <dgm:t>
        <a:bodyPr/>
        <a:lstStyle/>
        <a:p>
          <a:endParaRPr lang="en-US" sz="1400"/>
        </a:p>
      </dgm:t>
    </dgm:pt>
    <dgm:pt modelId="{0DA9A898-2831-F649-B746-43F0A462221F}">
      <dgm:prSet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Component preparation and testing</a:t>
          </a:r>
        </a:p>
      </dgm:t>
    </dgm:pt>
    <dgm:pt modelId="{348930F1-C1B4-D741-8AF7-6110B6AD4BA2}" type="parTrans" cxnId="{015AF5B4-2B23-AE43-B60C-F17338D42DF8}">
      <dgm:prSet/>
      <dgm:spPr/>
      <dgm:t>
        <a:bodyPr/>
        <a:lstStyle/>
        <a:p>
          <a:endParaRPr lang="en-US"/>
        </a:p>
      </dgm:t>
    </dgm:pt>
    <dgm:pt modelId="{66138B6F-AC00-BE4F-9519-728E8488746D}" type="sibTrans" cxnId="{015AF5B4-2B23-AE43-B60C-F17338D42DF8}">
      <dgm:prSet/>
      <dgm:spPr>
        <a:ln>
          <a:solidFill>
            <a:srgbClr val="63666A"/>
          </a:solidFill>
        </a:ln>
      </dgm:spPr>
      <dgm:t>
        <a:bodyPr/>
        <a:lstStyle/>
        <a:p>
          <a:endParaRPr lang="en-US"/>
        </a:p>
      </dgm:t>
    </dgm:pt>
    <dgm:pt modelId="{1052EF30-B284-C44F-BDE9-F082094475DF}">
      <dgm:prSet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assembly</a:t>
          </a:r>
        </a:p>
      </dgm:t>
    </dgm:pt>
    <dgm:pt modelId="{495187B2-986A-E140-9D09-704320BE76DB}" type="parTrans" cxnId="{81C1230F-5F30-4547-9385-1AB301ED92BF}">
      <dgm:prSet/>
      <dgm:spPr/>
      <dgm:t>
        <a:bodyPr/>
        <a:lstStyle/>
        <a:p>
          <a:endParaRPr lang="en-US"/>
        </a:p>
      </dgm:t>
    </dgm:pt>
    <dgm:pt modelId="{41AF317F-747C-AC4C-91DC-DB46948E74BF}" type="sibTrans" cxnId="{81C1230F-5F30-4547-9385-1AB301ED92BF}">
      <dgm:prSet/>
      <dgm:spPr>
        <a:ln>
          <a:solidFill>
            <a:srgbClr val="63666A"/>
          </a:solidFill>
        </a:ln>
      </dgm:spPr>
      <dgm:t>
        <a:bodyPr/>
        <a:lstStyle/>
        <a:p>
          <a:endParaRPr lang="en-US"/>
        </a:p>
      </dgm:t>
    </dgm:pt>
    <dgm:pt modelId="{E3E9B029-F4F0-2D4B-83A8-36D649AC7590}">
      <dgm:prSet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testing</a:t>
          </a:r>
        </a:p>
      </dgm:t>
    </dgm:pt>
    <dgm:pt modelId="{7049A579-2C44-8F47-A33C-F9F3C7983361}" type="parTrans" cxnId="{24D456E9-76AB-A442-BA1E-DD2DA4336F74}">
      <dgm:prSet/>
      <dgm:spPr/>
      <dgm:t>
        <a:bodyPr/>
        <a:lstStyle/>
        <a:p>
          <a:endParaRPr lang="en-US"/>
        </a:p>
      </dgm:t>
    </dgm:pt>
    <dgm:pt modelId="{1E2E6CA2-B4BC-2F4C-BCFC-AB411A2C20E1}" type="sibTrans" cxnId="{24D456E9-76AB-A442-BA1E-DD2DA4336F74}">
      <dgm:prSet/>
      <dgm:spPr>
        <a:ln>
          <a:solidFill>
            <a:srgbClr val="63666A"/>
          </a:solidFill>
        </a:ln>
      </dgm:spPr>
      <dgm:t>
        <a:bodyPr/>
        <a:lstStyle/>
        <a:p>
          <a:endParaRPr lang="en-US"/>
        </a:p>
      </dgm:t>
    </dgm:pt>
    <dgm:pt modelId="{6A11E9FB-A370-164B-AE1C-6F3566AF16B5}">
      <dgm:prSet custT="1"/>
      <dgm:spPr>
        <a:noFill/>
        <a:ln w="25400" cap="flat" cmpd="sng" algn="ctr">
          <a:solidFill>
            <a:srgbClr val="FF0000"/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Shipment</a:t>
          </a:r>
        </a:p>
      </dgm:t>
    </dgm:pt>
    <dgm:pt modelId="{D9B5336C-C280-9946-9D9D-81585121EEF0}" type="parTrans" cxnId="{4262AFD1-A319-7A4C-BC1E-46E6FA3788C2}">
      <dgm:prSet/>
      <dgm:spPr/>
      <dgm:t>
        <a:bodyPr/>
        <a:lstStyle/>
        <a:p>
          <a:endParaRPr lang="en-US"/>
        </a:p>
      </dgm:t>
    </dgm:pt>
    <dgm:pt modelId="{90E12861-46F1-9943-886D-49AA14057A52}" type="sibTrans" cxnId="{4262AFD1-A319-7A4C-BC1E-46E6FA3788C2}">
      <dgm:prSet/>
      <dgm:spPr/>
      <dgm:t>
        <a:bodyPr/>
        <a:lstStyle/>
        <a:p>
          <a:endParaRPr lang="en-US"/>
        </a:p>
      </dgm:t>
    </dgm:pt>
    <dgm:pt modelId="{91AF054A-C686-004D-BEB9-0BCEC223E309}" type="pres">
      <dgm:prSet presAssocID="{1B7A7C8D-9473-9D4F-BEA2-C33D0CFD48BA}" presName="diagram" presStyleCnt="0">
        <dgm:presLayoutVars>
          <dgm:dir/>
          <dgm:resizeHandles val="exact"/>
        </dgm:presLayoutVars>
      </dgm:prSet>
      <dgm:spPr/>
    </dgm:pt>
    <dgm:pt modelId="{3D8DE137-8A57-FD4A-9417-08F669D9DEA6}" type="pres">
      <dgm:prSet presAssocID="{9756CACB-31DD-D74A-B720-4A89A6B98161}" presName="node" presStyleLbl="node1" presStyleIdx="0" presStyleCnt="9">
        <dgm:presLayoutVars>
          <dgm:bulletEnabled val="1"/>
        </dgm:presLayoutVars>
      </dgm:prSet>
      <dgm:spPr/>
    </dgm:pt>
    <dgm:pt modelId="{54275BAB-AB60-4146-81FF-3FF00FACB2DE}" type="pres">
      <dgm:prSet presAssocID="{BCEDA0AA-2C3A-CF40-B1D6-8AA583450B41}" presName="sibTrans" presStyleLbl="sibTrans2D1" presStyleIdx="0" presStyleCnt="8"/>
      <dgm:spPr/>
    </dgm:pt>
    <dgm:pt modelId="{AE6DF69E-F3F7-B740-AB00-A183794935E2}" type="pres">
      <dgm:prSet presAssocID="{BCEDA0AA-2C3A-CF40-B1D6-8AA583450B41}" presName="connectorText" presStyleLbl="sibTrans2D1" presStyleIdx="0" presStyleCnt="8"/>
      <dgm:spPr/>
    </dgm:pt>
    <dgm:pt modelId="{527AF206-401C-FF45-B11B-1E0A5C18483B}" type="pres">
      <dgm:prSet presAssocID="{DF2E0318-7A2F-8A4B-A039-31763D22AA44}" presName="node" presStyleLbl="node1" presStyleIdx="1" presStyleCnt="9">
        <dgm:presLayoutVars>
          <dgm:bulletEnabled val="1"/>
        </dgm:presLayoutVars>
      </dgm:prSet>
      <dgm:spPr>
        <a:xfrm>
          <a:off x="1423603" y="237981"/>
          <a:ext cx="1014434" cy="608660"/>
        </a:xfrm>
        <a:prstGeom prst="roundRect">
          <a:avLst>
            <a:gd name="adj" fmla="val 10000"/>
          </a:avLst>
        </a:prstGeom>
      </dgm:spPr>
    </dgm:pt>
    <dgm:pt modelId="{4F8B42AD-74D3-8D41-828D-529E182ED62B}" type="pres">
      <dgm:prSet presAssocID="{B58DBFB7-7325-A946-8D4F-67888DC2B9D4}" presName="sibTrans" presStyleLbl="sibTrans2D1" presStyleIdx="1" presStyleCnt="8"/>
      <dgm:spPr/>
    </dgm:pt>
    <dgm:pt modelId="{6884556B-DC82-944A-AF87-495F318D6520}" type="pres">
      <dgm:prSet presAssocID="{B58DBFB7-7325-A946-8D4F-67888DC2B9D4}" presName="connectorText" presStyleLbl="sibTrans2D1" presStyleIdx="1" presStyleCnt="8"/>
      <dgm:spPr/>
    </dgm:pt>
    <dgm:pt modelId="{A6C8A313-62AC-864B-9A65-F30B3B7B083C}" type="pres">
      <dgm:prSet presAssocID="{B6C1533F-6C79-5743-96D8-C8BC34ADB651}" presName="node" presStyleLbl="node1" presStyleIdx="2" presStyleCnt="9">
        <dgm:presLayoutVars>
          <dgm:bulletEnabled val="1"/>
        </dgm:presLayoutVars>
      </dgm:prSet>
      <dgm:spPr>
        <a:xfrm>
          <a:off x="2843811" y="237981"/>
          <a:ext cx="1014434" cy="608660"/>
        </a:xfrm>
        <a:prstGeom prst="roundRect">
          <a:avLst>
            <a:gd name="adj" fmla="val 10000"/>
          </a:avLst>
        </a:prstGeom>
      </dgm:spPr>
    </dgm:pt>
    <dgm:pt modelId="{050E4CB3-D594-8A49-AD97-D6A2649F315D}" type="pres">
      <dgm:prSet presAssocID="{31C4B5FF-FCD4-4041-AEF2-6AFAB7827114}" presName="sibTrans" presStyleLbl="sibTrans2D1" presStyleIdx="2" presStyleCnt="8"/>
      <dgm:spPr/>
    </dgm:pt>
    <dgm:pt modelId="{42D8BFE3-4314-A249-8B78-6EAB20BDC0F3}" type="pres">
      <dgm:prSet presAssocID="{31C4B5FF-FCD4-4041-AEF2-6AFAB7827114}" presName="connectorText" presStyleLbl="sibTrans2D1" presStyleIdx="2" presStyleCnt="8"/>
      <dgm:spPr/>
    </dgm:pt>
    <dgm:pt modelId="{B8176335-1BEA-174B-A79B-D998875D19A0}" type="pres">
      <dgm:prSet presAssocID="{0C8DFD84-14C1-724F-92B9-ED75B302B82F}" presName="node" presStyleLbl="node1" presStyleIdx="3" presStyleCnt="9">
        <dgm:presLayoutVars>
          <dgm:bulletEnabled val="1"/>
        </dgm:presLayoutVars>
      </dgm:prSet>
      <dgm:spPr>
        <a:xfrm>
          <a:off x="2843811" y="1252416"/>
          <a:ext cx="1014434" cy="608660"/>
        </a:xfrm>
        <a:prstGeom prst="roundRect">
          <a:avLst>
            <a:gd name="adj" fmla="val 10000"/>
          </a:avLst>
        </a:prstGeom>
      </dgm:spPr>
    </dgm:pt>
    <dgm:pt modelId="{748F39FE-5C3D-DB45-BE02-C9C7E27452BB}" type="pres">
      <dgm:prSet presAssocID="{9324E3B2-472E-E04B-8639-F84A83649C5B}" presName="sibTrans" presStyleLbl="sibTrans2D1" presStyleIdx="3" presStyleCnt="8"/>
      <dgm:spPr/>
    </dgm:pt>
    <dgm:pt modelId="{61898F91-81BF-9446-ADBA-AE68C7FA8E65}" type="pres">
      <dgm:prSet presAssocID="{9324E3B2-472E-E04B-8639-F84A83649C5B}" presName="connectorText" presStyleLbl="sibTrans2D1" presStyleIdx="3" presStyleCnt="8"/>
      <dgm:spPr/>
    </dgm:pt>
    <dgm:pt modelId="{E9B1DA03-BE97-654F-AB0A-BBBF2B8E1508}" type="pres">
      <dgm:prSet presAssocID="{1188D83E-2889-5C44-B3F8-A59903E62D41}" presName="node" presStyleLbl="node1" presStyleIdx="4" presStyleCnt="9">
        <dgm:presLayoutVars>
          <dgm:bulletEnabled val="1"/>
        </dgm:presLayoutVars>
      </dgm:prSet>
      <dgm:spPr>
        <a:xfrm>
          <a:off x="1423603" y="1252416"/>
          <a:ext cx="1014434" cy="608660"/>
        </a:xfrm>
        <a:prstGeom prst="roundRect">
          <a:avLst>
            <a:gd name="adj" fmla="val 10000"/>
          </a:avLst>
        </a:prstGeom>
      </dgm:spPr>
    </dgm:pt>
    <dgm:pt modelId="{E09D87DE-4014-5B41-BBED-C4F8B6F11498}" type="pres">
      <dgm:prSet presAssocID="{65541576-E269-0643-A1AA-78F328AA6F79}" presName="sibTrans" presStyleLbl="sibTrans2D1" presStyleIdx="4" presStyleCnt="8"/>
      <dgm:spPr/>
    </dgm:pt>
    <dgm:pt modelId="{128281C0-D152-EB4A-8513-0F37454F8A64}" type="pres">
      <dgm:prSet presAssocID="{65541576-E269-0643-A1AA-78F328AA6F79}" presName="connectorText" presStyleLbl="sibTrans2D1" presStyleIdx="4" presStyleCnt="8"/>
      <dgm:spPr/>
    </dgm:pt>
    <dgm:pt modelId="{E439D2BB-4D72-A048-8708-8854C2C4766C}" type="pres">
      <dgm:prSet presAssocID="{0DA9A898-2831-F649-B746-43F0A462221F}" presName="node" presStyleLbl="node1" presStyleIdx="5" presStyleCnt="9">
        <dgm:presLayoutVars>
          <dgm:bulletEnabled val="1"/>
        </dgm:presLayoutVars>
      </dgm:prSet>
      <dgm:spPr>
        <a:xfrm>
          <a:off x="3394" y="1252416"/>
          <a:ext cx="1014434" cy="608660"/>
        </a:xfrm>
        <a:prstGeom prst="roundRect">
          <a:avLst>
            <a:gd name="adj" fmla="val 10000"/>
          </a:avLst>
        </a:prstGeom>
      </dgm:spPr>
    </dgm:pt>
    <dgm:pt modelId="{52E9E409-010F-F74B-9F5A-89DCCBF921D1}" type="pres">
      <dgm:prSet presAssocID="{66138B6F-AC00-BE4F-9519-728E8488746D}" presName="sibTrans" presStyleLbl="sibTrans2D1" presStyleIdx="5" presStyleCnt="8"/>
      <dgm:spPr/>
    </dgm:pt>
    <dgm:pt modelId="{076A8B42-03DA-F54D-A6B2-53995A2B9328}" type="pres">
      <dgm:prSet presAssocID="{66138B6F-AC00-BE4F-9519-728E8488746D}" presName="connectorText" presStyleLbl="sibTrans2D1" presStyleIdx="5" presStyleCnt="8"/>
      <dgm:spPr/>
    </dgm:pt>
    <dgm:pt modelId="{D92DF911-0ED4-694A-AE4B-417EB7611E77}" type="pres">
      <dgm:prSet presAssocID="{1052EF30-B284-C44F-BDE9-F082094475DF}" presName="node" presStyleLbl="node1" presStyleIdx="6" presStyleCnt="9">
        <dgm:presLayoutVars>
          <dgm:bulletEnabled val="1"/>
        </dgm:presLayoutVars>
      </dgm:prSet>
      <dgm:spPr>
        <a:xfrm>
          <a:off x="3394" y="2266851"/>
          <a:ext cx="1014434" cy="608660"/>
        </a:xfrm>
        <a:prstGeom prst="roundRect">
          <a:avLst>
            <a:gd name="adj" fmla="val 10000"/>
          </a:avLst>
        </a:prstGeom>
      </dgm:spPr>
    </dgm:pt>
    <dgm:pt modelId="{10975DCF-69ED-9A4D-ABF4-3ECCE37D04DF}" type="pres">
      <dgm:prSet presAssocID="{41AF317F-747C-AC4C-91DC-DB46948E74BF}" presName="sibTrans" presStyleLbl="sibTrans2D1" presStyleIdx="6" presStyleCnt="8"/>
      <dgm:spPr/>
    </dgm:pt>
    <dgm:pt modelId="{43229788-26D8-CB4A-9A1E-92B6AAA2A732}" type="pres">
      <dgm:prSet presAssocID="{41AF317F-747C-AC4C-91DC-DB46948E74BF}" presName="connectorText" presStyleLbl="sibTrans2D1" presStyleIdx="6" presStyleCnt="8"/>
      <dgm:spPr/>
    </dgm:pt>
    <dgm:pt modelId="{7E016183-454B-E74F-A831-6FA893A00ADE}" type="pres">
      <dgm:prSet presAssocID="{E3E9B029-F4F0-2D4B-83A8-36D649AC7590}" presName="node" presStyleLbl="node1" presStyleIdx="7" presStyleCnt="9">
        <dgm:presLayoutVars>
          <dgm:bulletEnabled val="1"/>
        </dgm:presLayoutVars>
      </dgm:prSet>
      <dgm:spPr>
        <a:xfrm>
          <a:off x="1423603" y="2266851"/>
          <a:ext cx="1014434" cy="608660"/>
        </a:xfrm>
        <a:prstGeom prst="roundRect">
          <a:avLst>
            <a:gd name="adj" fmla="val 10000"/>
          </a:avLst>
        </a:prstGeom>
      </dgm:spPr>
    </dgm:pt>
    <dgm:pt modelId="{73B7E048-B0B6-E247-AC03-DB392B1564CD}" type="pres">
      <dgm:prSet presAssocID="{1E2E6CA2-B4BC-2F4C-BCFC-AB411A2C20E1}" presName="sibTrans" presStyleLbl="sibTrans2D1" presStyleIdx="7" presStyleCnt="8"/>
      <dgm:spPr/>
    </dgm:pt>
    <dgm:pt modelId="{09E82C62-5DD1-4B45-A964-5043D9FAD38F}" type="pres">
      <dgm:prSet presAssocID="{1E2E6CA2-B4BC-2F4C-BCFC-AB411A2C20E1}" presName="connectorText" presStyleLbl="sibTrans2D1" presStyleIdx="7" presStyleCnt="8"/>
      <dgm:spPr/>
    </dgm:pt>
    <dgm:pt modelId="{58CE3284-2696-2841-AF31-F73B6327F559}" type="pres">
      <dgm:prSet presAssocID="{6A11E9FB-A370-164B-AE1C-6F3566AF16B5}" presName="node" presStyleLbl="node1" presStyleIdx="8" presStyleCnt="9">
        <dgm:presLayoutVars>
          <dgm:bulletEnabled val="1"/>
        </dgm:presLayoutVars>
      </dgm:prSet>
      <dgm:spPr>
        <a:xfrm>
          <a:off x="2843811" y="2266851"/>
          <a:ext cx="1014434" cy="608660"/>
        </a:xfrm>
        <a:prstGeom prst="roundRect">
          <a:avLst>
            <a:gd name="adj" fmla="val 10000"/>
          </a:avLst>
        </a:prstGeom>
      </dgm:spPr>
    </dgm:pt>
  </dgm:ptLst>
  <dgm:cxnLst>
    <dgm:cxn modelId="{AA787F0A-2E46-0946-9409-EEA5C61CAFD9}" type="presOf" srcId="{B6C1533F-6C79-5743-96D8-C8BC34ADB651}" destId="{A6C8A313-62AC-864B-9A65-F30B3B7B083C}" srcOrd="0" destOrd="0" presId="urn:microsoft.com/office/officeart/2005/8/layout/process5"/>
    <dgm:cxn modelId="{6C97080B-20FE-EA47-A186-60A62BCDD25A}" type="presOf" srcId="{65541576-E269-0643-A1AA-78F328AA6F79}" destId="{128281C0-D152-EB4A-8513-0F37454F8A64}" srcOrd="1" destOrd="0" presId="urn:microsoft.com/office/officeart/2005/8/layout/process5"/>
    <dgm:cxn modelId="{03C0ED0E-8294-A149-BC94-1E559159A7D3}" type="presOf" srcId="{41AF317F-747C-AC4C-91DC-DB46948E74BF}" destId="{10975DCF-69ED-9A4D-ABF4-3ECCE37D04DF}" srcOrd="0" destOrd="0" presId="urn:microsoft.com/office/officeart/2005/8/layout/process5"/>
    <dgm:cxn modelId="{81C1230F-5F30-4547-9385-1AB301ED92BF}" srcId="{1B7A7C8D-9473-9D4F-BEA2-C33D0CFD48BA}" destId="{1052EF30-B284-C44F-BDE9-F082094475DF}" srcOrd="6" destOrd="0" parTransId="{495187B2-986A-E140-9D09-704320BE76DB}" sibTransId="{41AF317F-747C-AC4C-91DC-DB46948E74BF}"/>
    <dgm:cxn modelId="{945AD90F-7FFD-2D4D-AE38-088DBB417A0B}" type="presOf" srcId="{9324E3B2-472E-E04B-8639-F84A83649C5B}" destId="{748F39FE-5C3D-DB45-BE02-C9C7E27452BB}" srcOrd="0" destOrd="0" presId="urn:microsoft.com/office/officeart/2005/8/layout/process5"/>
    <dgm:cxn modelId="{B737321B-BB5D-3544-A7F1-FE506B73EF6B}" type="presOf" srcId="{1052EF30-B284-C44F-BDE9-F082094475DF}" destId="{D92DF911-0ED4-694A-AE4B-417EB7611E77}" srcOrd="0" destOrd="0" presId="urn:microsoft.com/office/officeart/2005/8/layout/process5"/>
    <dgm:cxn modelId="{72AF401C-7E37-C347-85B8-6A1C369E23AA}" srcId="{1B7A7C8D-9473-9D4F-BEA2-C33D0CFD48BA}" destId="{B6C1533F-6C79-5743-96D8-C8BC34ADB651}" srcOrd="2" destOrd="0" parTransId="{6D985A01-DA3D-C248-9F44-52E33D8C37CF}" sibTransId="{31C4B5FF-FCD4-4041-AEF2-6AFAB7827114}"/>
    <dgm:cxn modelId="{EA843637-491C-3E46-8B35-0FC4F9F01F36}" type="presOf" srcId="{31C4B5FF-FCD4-4041-AEF2-6AFAB7827114}" destId="{050E4CB3-D594-8A49-AD97-D6A2649F315D}" srcOrd="0" destOrd="0" presId="urn:microsoft.com/office/officeart/2005/8/layout/process5"/>
    <dgm:cxn modelId="{4D4C6538-EE61-F949-A157-10C834DE902F}" type="presOf" srcId="{65541576-E269-0643-A1AA-78F328AA6F79}" destId="{E09D87DE-4014-5B41-BBED-C4F8B6F11498}" srcOrd="0" destOrd="0" presId="urn:microsoft.com/office/officeart/2005/8/layout/process5"/>
    <dgm:cxn modelId="{A1F96C3F-56F6-4E4D-9328-3F9558833844}" type="presOf" srcId="{1E2E6CA2-B4BC-2F4C-BCFC-AB411A2C20E1}" destId="{09E82C62-5DD1-4B45-A964-5043D9FAD38F}" srcOrd="1" destOrd="0" presId="urn:microsoft.com/office/officeart/2005/8/layout/process5"/>
    <dgm:cxn modelId="{CA1B0E48-170B-3941-B52C-260D734D00DD}" srcId="{1B7A7C8D-9473-9D4F-BEA2-C33D0CFD48BA}" destId="{0C8DFD84-14C1-724F-92B9-ED75B302B82F}" srcOrd="3" destOrd="0" parTransId="{2F1D4D83-2D68-9C42-ACA5-A2EF655EB6D6}" sibTransId="{9324E3B2-472E-E04B-8639-F84A83649C5B}"/>
    <dgm:cxn modelId="{96CEC850-88A7-844C-B4C5-37A928011E12}" type="presOf" srcId="{BCEDA0AA-2C3A-CF40-B1D6-8AA583450B41}" destId="{54275BAB-AB60-4146-81FF-3FF00FACB2DE}" srcOrd="0" destOrd="0" presId="urn:microsoft.com/office/officeart/2005/8/layout/process5"/>
    <dgm:cxn modelId="{A88F6A56-FBA9-F947-AFE9-C8DB5DB22E4F}" srcId="{1B7A7C8D-9473-9D4F-BEA2-C33D0CFD48BA}" destId="{1188D83E-2889-5C44-B3F8-A59903E62D41}" srcOrd="4" destOrd="0" parTransId="{2D2E4095-CB67-ED4B-817C-47BDB11A860A}" sibTransId="{65541576-E269-0643-A1AA-78F328AA6F79}"/>
    <dgm:cxn modelId="{C7875157-FB27-514A-9386-3C2258EB99A2}" type="presOf" srcId="{0DA9A898-2831-F649-B746-43F0A462221F}" destId="{E439D2BB-4D72-A048-8708-8854C2C4766C}" srcOrd="0" destOrd="0" presId="urn:microsoft.com/office/officeart/2005/8/layout/process5"/>
    <dgm:cxn modelId="{07C9535E-A436-8346-BE1B-4D44FE17095A}" type="presOf" srcId="{BCEDA0AA-2C3A-CF40-B1D6-8AA583450B41}" destId="{AE6DF69E-F3F7-B740-AB00-A183794935E2}" srcOrd="1" destOrd="0" presId="urn:microsoft.com/office/officeart/2005/8/layout/process5"/>
    <dgm:cxn modelId="{7958575F-E585-7B47-A2D2-1180F969B866}" type="presOf" srcId="{31C4B5FF-FCD4-4041-AEF2-6AFAB7827114}" destId="{42D8BFE3-4314-A249-8B78-6EAB20BDC0F3}" srcOrd="1" destOrd="0" presId="urn:microsoft.com/office/officeart/2005/8/layout/process5"/>
    <dgm:cxn modelId="{5D32F867-1EDC-0F4E-AE39-D043ADB1F0B0}" type="presOf" srcId="{1188D83E-2889-5C44-B3F8-A59903E62D41}" destId="{E9B1DA03-BE97-654F-AB0A-BBBF2B8E1508}" srcOrd="0" destOrd="0" presId="urn:microsoft.com/office/officeart/2005/8/layout/process5"/>
    <dgm:cxn modelId="{8D22C87F-BC2B-4744-9E5B-E07FC949337D}" type="presOf" srcId="{B58DBFB7-7325-A946-8D4F-67888DC2B9D4}" destId="{6884556B-DC82-944A-AF87-495F318D6520}" srcOrd="1" destOrd="0" presId="urn:microsoft.com/office/officeart/2005/8/layout/process5"/>
    <dgm:cxn modelId="{B73AF588-628B-7D4B-AB1D-FBB970515F23}" type="presOf" srcId="{1B7A7C8D-9473-9D4F-BEA2-C33D0CFD48BA}" destId="{91AF054A-C686-004D-BEB9-0BCEC223E309}" srcOrd="0" destOrd="0" presId="urn:microsoft.com/office/officeart/2005/8/layout/process5"/>
    <dgm:cxn modelId="{72F62C8D-B08B-684C-8B9C-4D6AB01E0F4B}" type="presOf" srcId="{66138B6F-AC00-BE4F-9519-728E8488746D}" destId="{52E9E409-010F-F74B-9F5A-89DCCBF921D1}" srcOrd="0" destOrd="0" presId="urn:microsoft.com/office/officeart/2005/8/layout/process5"/>
    <dgm:cxn modelId="{8ABD428D-B74D-9242-941C-58C846AE2BFB}" type="presOf" srcId="{66138B6F-AC00-BE4F-9519-728E8488746D}" destId="{076A8B42-03DA-F54D-A6B2-53995A2B9328}" srcOrd="1" destOrd="0" presId="urn:microsoft.com/office/officeart/2005/8/layout/process5"/>
    <dgm:cxn modelId="{08C30092-2409-4148-95DC-AF31B58A18F7}" type="presOf" srcId="{0C8DFD84-14C1-724F-92B9-ED75B302B82F}" destId="{B8176335-1BEA-174B-A79B-D998875D19A0}" srcOrd="0" destOrd="0" presId="urn:microsoft.com/office/officeart/2005/8/layout/process5"/>
    <dgm:cxn modelId="{E798DC9D-F66A-4A42-8E8E-82D38AE38BB3}" srcId="{1B7A7C8D-9473-9D4F-BEA2-C33D0CFD48BA}" destId="{DF2E0318-7A2F-8A4B-A039-31763D22AA44}" srcOrd="1" destOrd="0" parTransId="{BAC057BA-4F86-F24C-81C7-5A0D58C69007}" sibTransId="{B58DBFB7-7325-A946-8D4F-67888DC2B9D4}"/>
    <dgm:cxn modelId="{5D791CA8-1449-7249-940C-45606662EC92}" type="presOf" srcId="{1E2E6CA2-B4BC-2F4C-BCFC-AB411A2C20E1}" destId="{73B7E048-B0B6-E247-AC03-DB392B1564CD}" srcOrd="0" destOrd="0" presId="urn:microsoft.com/office/officeart/2005/8/layout/process5"/>
    <dgm:cxn modelId="{015AF5B4-2B23-AE43-B60C-F17338D42DF8}" srcId="{1B7A7C8D-9473-9D4F-BEA2-C33D0CFD48BA}" destId="{0DA9A898-2831-F649-B746-43F0A462221F}" srcOrd="5" destOrd="0" parTransId="{348930F1-C1B4-D741-8AF7-6110B6AD4BA2}" sibTransId="{66138B6F-AC00-BE4F-9519-728E8488746D}"/>
    <dgm:cxn modelId="{D50C0BB7-A9D4-B54F-8AB7-ADA303B27B69}" type="presOf" srcId="{6A11E9FB-A370-164B-AE1C-6F3566AF16B5}" destId="{58CE3284-2696-2841-AF31-F73B6327F559}" srcOrd="0" destOrd="0" presId="urn:microsoft.com/office/officeart/2005/8/layout/process5"/>
    <dgm:cxn modelId="{CABC1DB7-A8A1-D74F-80B0-7AF160D549AF}" type="presOf" srcId="{E3E9B029-F4F0-2D4B-83A8-36D649AC7590}" destId="{7E016183-454B-E74F-A831-6FA893A00ADE}" srcOrd="0" destOrd="0" presId="urn:microsoft.com/office/officeart/2005/8/layout/process5"/>
    <dgm:cxn modelId="{03E97CB9-4955-E041-A51D-C21575915485}" type="presOf" srcId="{B58DBFB7-7325-A946-8D4F-67888DC2B9D4}" destId="{4F8B42AD-74D3-8D41-828D-529E182ED62B}" srcOrd="0" destOrd="0" presId="urn:microsoft.com/office/officeart/2005/8/layout/process5"/>
    <dgm:cxn modelId="{1765B7C1-1E0C-5D4F-A4F6-1D5A9FE645EE}" srcId="{1B7A7C8D-9473-9D4F-BEA2-C33D0CFD48BA}" destId="{9756CACB-31DD-D74A-B720-4A89A6B98161}" srcOrd="0" destOrd="0" parTransId="{706ABD67-50A4-F24D-81EC-8AC0449A1E05}" sibTransId="{BCEDA0AA-2C3A-CF40-B1D6-8AA583450B41}"/>
    <dgm:cxn modelId="{644421CD-94EE-B341-9808-60976FE5A48F}" type="presOf" srcId="{9324E3B2-472E-E04B-8639-F84A83649C5B}" destId="{61898F91-81BF-9446-ADBA-AE68C7FA8E65}" srcOrd="1" destOrd="0" presId="urn:microsoft.com/office/officeart/2005/8/layout/process5"/>
    <dgm:cxn modelId="{4262AFD1-A319-7A4C-BC1E-46E6FA3788C2}" srcId="{1B7A7C8D-9473-9D4F-BEA2-C33D0CFD48BA}" destId="{6A11E9FB-A370-164B-AE1C-6F3566AF16B5}" srcOrd="8" destOrd="0" parTransId="{D9B5336C-C280-9946-9D9D-81585121EEF0}" sibTransId="{90E12861-46F1-9943-886D-49AA14057A52}"/>
    <dgm:cxn modelId="{395FF9E1-D182-D64D-9D1E-7DF028CC2028}" type="presOf" srcId="{DF2E0318-7A2F-8A4B-A039-31763D22AA44}" destId="{527AF206-401C-FF45-B11B-1E0A5C18483B}" srcOrd="0" destOrd="0" presId="urn:microsoft.com/office/officeart/2005/8/layout/process5"/>
    <dgm:cxn modelId="{66B5D2E7-562B-BB49-8FB4-097411897744}" type="presOf" srcId="{41AF317F-747C-AC4C-91DC-DB46948E74BF}" destId="{43229788-26D8-CB4A-9A1E-92B6AAA2A732}" srcOrd="1" destOrd="0" presId="urn:microsoft.com/office/officeart/2005/8/layout/process5"/>
    <dgm:cxn modelId="{24D456E9-76AB-A442-BA1E-DD2DA4336F74}" srcId="{1B7A7C8D-9473-9D4F-BEA2-C33D0CFD48BA}" destId="{E3E9B029-F4F0-2D4B-83A8-36D649AC7590}" srcOrd="7" destOrd="0" parTransId="{7049A579-2C44-8F47-A33C-F9F3C7983361}" sibTransId="{1E2E6CA2-B4BC-2F4C-BCFC-AB411A2C20E1}"/>
    <dgm:cxn modelId="{4D9F16F4-4DC5-DB4B-B8C1-28003314090C}" type="presOf" srcId="{9756CACB-31DD-D74A-B720-4A89A6B98161}" destId="{3D8DE137-8A57-FD4A-9417-08F669D9DEA6}" srcOrd="0" destOrd="0" presId="urn:microsoft.com/office/officeart/2005/8/layout/process5"/>
    <dgm:cxn modelId="{53BEFB46-8D1E-EA4F-BE77-2BD56F0C679D}" type="presParOf" srcId="{91AF054A-C686-004D-BEB9-0BCEC223E309}" destId="{3D8DE137-8A57-FD4A-9417-08F669D9DEA6}" srcOrd="0" destOrd="0" presId="urn:microsoft.com/office/officeart/2005/8/layout/process5"/>
    <dgm:cxn modelId="{6B809D91-2A0F-184D-8F06-ACCE394BB30B}" type="presParOf" srcId="{91AF054A-C686-004D-BEB9-0BCEC223E309}" destId="{54275BAB-AB60-4146-81FF-3FF00FACB2DE}" srcOrd="1" destOrd="0" presId="urn:microsoft.com/office/officeart/2005/8/layout/process5"/>
    <dgm:cxn modelId="{55844EBC-E8C6-954B-87EA-A678E91B0B98}" type="presParOf" srcId="{54275BAB-AB60-4146-81FF-3FF00FACB2DE}" destId="{AE6DF69E-F3F7-B740-AB00-A183794935E2}" srcOrd="0" destOrd="0" presId="urn:microsoft.com/office/officeart/2005/8/layout/process5"/>
    <dgm:cxn modelId="{000549BA-42D5-4C4C-8AD3-F1D489FD6270}" type="presParOf" srcId="{91AF054A-C686-004D-BEB9-0BCEC223E309}" destId="{527AF206-401C-FF45-B11B-1E0A5C18483B}" srcOrd="2" destOrd="0" presId="urn:microsoft.com/office/officeart/2005/8/layout/process5"/>
    <dgm:cxn modelId="{B234A41E-7A38-434B-9A5E-D6282775DBDA}" type="presParOf" srcId="{91AF054A-C686-004D-BEB9-0BCEC223E309}" destId="{4F8B42AD-74D3-8D41-828D-529E182ED62B}" srcOrd="3" destOrd="0" presId="urn:microsoft.com/office/officeart/2005/8/layout/process5"/>
    <dgm:cxn modelId="{9E8143FB-451A-A546-BDF6-006D84DB2AC8}" type="presParOf" srcId="{4F8B42AD-74D3-8D41-828D-529E182ED62B}" destId="{6884556B-DC82-944A-AF87-495F318D6520}" srcOrd="0" destOrd="0" presId="urn:microsoft.com/office/officeart/2005/8/layout/process5"/>
    <dgm:cxn modelId="{917B2E4E-E1BE-AC4E-ABF4-D42B3E03590D}" type="presParOf" srcId="{91AF054A-C686-004D-BEB9-0BCEC223E309}" destId="{A6C8A313-62AC-864B-9A65-F30B3B7B083C}" srcOrd="4" destOrd="0" presId="urn:microsoft.com/office/officeart/2005/8/layout/process5"/>
    <dgm:cxn modelId="{BB0D8516-B4BC-FF43-8792-0C352FE47BFD}" type="presParOf" srcId="{91AF054A-C686-004D-BEB9-0BCEC223E309}" destId="{050E4CB3-D594-8A49-AD97-D6A2649F315D}" srcOrd="5" destOrd="0" presId="urn:microsoft.com/office/officeart/2005/8/layout/process5"/>
    <dgm:cxn modelId="{02C14428-2310-4047-A257-A474C0A18978}" type="presParOf" srcId="{050E4CB3-D594-8A49-AD97-D6A2649F315D}" destId="{42D8BFE3-4314-A249-8B78-6EAB20BDC0F3}" srcOrd="0" destOrd="0" presId="urn:microsoft.com/office/officeart/2005/8/layout/process5"/>
    <dgm:cxn modelId="{CE464E32-CCC7-3D46-8676-956E0D24EAD8}" type="presParOf" srcId="{91AF054A-C686-004D-BEB9-0BCEC223E309}" destId="{B8176335-1BEA-174B-A79B-D998875D19A0}" srcOrd="6" destOrd="0" presId="urn:microsoft.com/office/officeart/2005/8/layout/process5"/>
    <dgm:cxn modelId="{D10EFF85-E20B-7F4A-84BB-80D72667B4EA}" type="presParOf" srcId="{91AF054A-C686-004D-BEB9-0BCEC223E309}" destId="{748F39FE-5C3D-DB45-BE02-C9C7E27452BB}" srcOrd="7" destOrd="0" presId="urn:microsoft.com/office/officeart/2005/8/layout/process5"/>
    <dgm:cxn modelId="{DE4243D6-6004-4240-B969-EEBCB1B2791B}" type="presParOf" srcId="{748F39FE-5C3D-DB45-BE02-C9C7E27452BB}" destId="{61898F91-81BF-9446-ADBA-AE68C7FA8E65}" srcOrd="0" destOrd="0" presId="urn:microsoft.com/office/officeart/2005/8/layout/process5"/>
    <dgm:cxn modelId="{CF083E33-367F-8F4D-912B-17082D0B91E6}" type="presParOf" srcId="{91AF054A-C686-004D-BEB9-0BCEC223E309}" destId="{E9B1DA03-BE97-654F-AB0A-BBBF2B8E1508}" srcOrd="8" destOrd="0" presId="urn:microsoft.com/office/officeart/2005/8/layout/process5"/>
    <dgm:cxn modelId="{354F1CDA-1C53-564F-93BE-046B0EF3E2FA}" type="presParOf" srcId="{91AF054A-C686-004D-BEB9-0BCEC223E309}" destId="{E09D87DE-4014-5B41-BBED-C4F8B6F11498}" srcOrd="9" destOrd="0" presId="urn:microsoft.com/office/officeart/2005/8/layout/process5"/>
    <dgm:cxn modelId="{D0FA5D75-F984-304A-AF9F-75BED34E70A3}" type="presParOf" srcId="{E09D87DE-4014-5B41-BBED-C4F8B6F11498}" destId="{128281C0-D152-EB4A-8513-0F37454F8A64}" srcOrd="0" destOrd="0" presId="urn:microsoft.com/office/officeart/2005/8/layout/process5"/>
    <dgm:cxn modelId="{0C6AB8FF-A468-9C40-9954-899AA141A7C9}" type="presParOf" srcId="{91AF054A-C686-004D-BEB9-0BCEC223E309}" destId="{E439D2BB-4D72-A048-8708-8854C2C4766C}" srcOrd="10" destOrd="0" presId="urn:microsoft.com/office/officeart/2005/8/layout/process5"/>
    <dgm:cxn modelId="{DF3A75D8-DCD6-E941-88EF-B42B99A215FA}" type="presParOf" srcId="{91AF054A-C686-004D-BEB9-0BCEC223E309}" destId="{52E9E409-010F-F74B-9F5A-89DCCBF921D1}" srcOrd="11" destOrd="0" presId="urn:microsoft.com/office/officeart/2005/8/layout/process5"/>
    <dgm:cxn modelId="{CE29935C-8CE4-654B-A138-F39653A1BD37}" type="presParOf" srcId="{52E9E409-010F-F74B-9F5A-89DCCBF921D1}" destId="{076A8B42-03DA-F54D-A6B2-53995A2B9328}" srcOrd="0" destOrd="0" presId="urn:microsoft.com/office/officeart/2005/8/layout/process5"/>
    <dgm:cxn modelId="{92E96F7E-9C32-7545-B911-06BB5DA41503}" type="presParOf" srcId="{91AF054A-C686-004D-BEB9-0BCEC223E309}" destId="{D92DF911-0ED4-694A-AE4B-417EB7611E77}" srcOrd="12" destOrd="0" presId="urn:microsoft.com/office/officeart/2005/8/layout/process5"/>
    <dgm:cxn modelId="{CAF07968-D4AE-FC41-8952-FBC3E5B73A9A}" type="presParOf" srcId="{91AF054A-C686-004D-BEB9-0BCEC223E309}" destId="{10975DCF-69ED-9A4D-ABF4-3ECCE37D04DF}" srcOrd="13" destOrd="0" presId="urn:microsoft.com/office/officeart/2005/8/layout/process5"/>
    <dgm:cxn modelId="{3ECD4A87-24E1-444B-A964-3109DAE4AC75}" type="presParOf" srcId="{10975DCF-69ED-9A4D-ABF4-3ECCE37D04DF}" destId="{43229788-26D8-CB4A-9A1E-92B6AAA2A732}" srcOrd="0" destOrd="0" presId="urn:microsoft.com/office/officeart/2005/8/layout/process5"/>
    <dgm:cxn modelId="{F24EB900-A086-694D-BFC2-E78CDBC336C6}" type="presParOf" srcId="{91AF054A-C686-004D-BEB9-0BCEC223E309}" destId="{7E016183-454B-E74F-A831-6FA893A00ADE}" srcOrd="14" destOrd="0" presId="urn:microsoft.com/office/officeart/2005/8/layout/process5"/>
    <dgm:cxn modelId="{BEDDB8AD-A493-5A42-8C5E-55881B92C057}" type="presParOf" srcId="{91AF054A-C686-004D-BEB9-0BCEC223E309}" destId="{73B7E048-B0B6-E247-AC03-DB392B1564CD}" srcOrd="15" destOrd="0" presId="urn:microsoft.com/office/officeart/2005/8/layout/process5"/>
    <dgm:cxn modelId="{1390537D-E947-4F46-8DC4-7F0BB229AE8D}" type="presParOf" srcId="{73B7E048-B0B6-E247-AC03-DB392B1564CD}" destId="{09E82C62-5DD1-4B45-A964-5043D9FAD38F}" srcOrd="0" destOrd="0" presId="urn:microsoft.com/office/officeart/2005/8/layout/process5"/>
    <dgm:cxn modelId="{FFEBC25B-277E-8F4F-9186-5EAFCAC84792}" type="presParOf" srcId="{91AF054A-C686-004D-BEB9-0BCEC223E309}" destId="{58CE3284-2696-2841-AF31-F73B6327F559}" srcOrd="1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8DE137-8A57-FD4A-9417-08F669D9DEA6}">
      <dsp:nvSpPr>
        <dsp:cNvPr id="0" name=""/>
        <dsp:cNvSpPr/>
      </dsp:nvSpPr>
      <dsp:spPr>
        <a:xfrm>
          <a:off x="3394" y="23798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chemeClr val="accent6"/>
              </a:solidFill>
            </a:rPr>
            <a:t>RF design</a:t>
          </a:r>
        </a:p>
      </dsp:txBody>
      <dsp:txXfrm>
        <a:off x="21221" y="255808"/>
        <a:ext cx="978780" cy="573006"/>
      </dsp:txXfrm>
    </dsp:sp>
    <dsp:sp modelId="{54275BAB-AB60-4146-81FF-3FF00FACB2DE}">
      <dsp:nvSpPr>
        <dsp:cNvPr id="0" name=""/>
        <dsp:cNvSpPr/>
      </dsp:nvSpPr>
      <dsp:spPr>
        <a:xfrm>
          <a:off x="1107099" y="416522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107099" y="466838"/>
        <a:ext cx="150542" cy="150947"/>
      </dsp:txXfrm>
    </dsp:sp>
    <dsp:sp modelId="{527AF206-401C-FF45-B11B-1E0A5C18483B}">
      <dsp:nvSpPr>
        <dsp:cNvPr id="0" name=""/>
        <dsp:cNvSpPr/>
      </dsp:nvSpPr>
      <dsp:spPr>
        <a:xfrm>
          <a:off x="1423603" y="23798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Cavity treatment optimization</a:t>
          </a:r>
        </a:p>
      </dsp:txBody>
      <dsp:txXfrm>
        <a:off x="1441430" y="255808"/>
        <a:ext cx="978780" cy="573006"/>
      </dsp:txXfrm>
    </dsp:sp>
    <dsp:sp modelId="{4F8B42AD-74D3-8D41-828D-529E182ED62B}">
      <dsp:nvSpPr>
        <dsp:cNvPr id="0" name=""/>
        <dsp:cNvSpPr/>
      </dsp:nvSpPr>
      <dsp:spPr>
        <a:xfrm>
          <a:off x="2527308" y="416522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527308" y="466838"/>
        <a:ext cx="150542" cy="150947"/>
      </dsp:txXfrm>
    </dsp:sp>
    <dsp:sp modelId="{A6C8A313-62AC-864B-9A65-F30B3B7B083C}">
      <dsp:nvSpPr>
        <dsp:cNvPr id="0" name=""/>
        <dsp:cNvSpPr/>
      </dsp:nvSpPr>
      <dsp:spPr>
        <a:xfrm>
          <a:off x="2843811" y="23798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and components design</a:t>
          </a:r>
        </a:p>
      </dsp:txBody>
      <dsp:txXfrm>
        <a:off x="2861638" y="255808"/>
        <a:ext cx="978780" cy="573006"/>
      </dsp:txXfrm>
    </dsp:sp>
    <dsp:sp modelId="{050E4CB3-D594-8A49-AD97-D6A2649F315D}">
      <dsp:nvSpPr>
        <dsp:cNvPr id="0" name=""/>
        <dsp:cNvSpPr/>
      </dsp:nvSpPr>
      <dsp:spPr>
        <a:xfrm rot="5400000">
          <a:off x="3243499" y="917652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3275556" y="935911"/>
        <a:ext cx="150947" cy="150542"/>
      </dsp:txXfrm>
    </dsp:sp>
    <dsp:sp modelId="{B8176335-1BEA-174B-A79B-D998875D19A0}">
      <dsp:nvSpPr>
        <dsp:cNvPr id="0" name=""/>
        <dsp:cNvSpPr/>
      </dsp:nvSpPr>
      <dsp:spPr>
        <a:xfrm>
          <a:off x="2843811" y="1252416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Design verification</a:t>
          </a:r>
        </a:p>
      </dsp:txBody>
      <dsp:txXfrm>
        <a:off x="2861638" y="1270243"/>
        <a:ext cx="978780" cy="573006"/>
      </dsp:txXfrm>
    </dsp:sp>
    <dsp:sp modelId="{748F39FE-5C3D-DB45-BE02-C9C7E27452BB}">
      <dsp:nvSpPr>
        <dsp:cNvPr id="0" name=""/>
        <dsp:cNvSpPr/>
      </dsp:nvSpPr>
      <dsp:spPr>
        <a:xfrm rot="10800000">
          <a:off x="2539481" y="1430957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603999" y="1481273"/>
        <a:ext cx="150542" cy="150947"/>
      </dsp:txXfrm>
    </dsp:sp>
    <dsp:sp modelId="{E9B1DA03-BE97-654F-AB0A-BBBF2B8E1508}">
      <dsp:nvSpPr>
        <dsp:cNvPr id="0" name=""/>
        <dsp:cNvSpPr/>
      </dsp:nvSpPr>
      <dsp:spPr>
        <a:xfrm>
          <a:off x="1423603" y="1252416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Procurement and fabrication</a:t>
          </a:r>
        </a:p>
      </dsp:txBody>
      <dsp:txXfrm>
        <a:off x="1441430" y="1270243"/>
        <a:ext cx="978780" cy="573006"/>
      </dsp:txXfrm>
    </dsp:sp>
    <dsp:sp modelId="{E09D87DE-4014-5B41-BBED-C4F8B6F11498}">
      <dsp:nvSpPr>
        <dsp:cNvPr id="0" name=""/>
        <dsp:cNvSpPr/>
      </dsp:nvSpPr>
      <dsp:spPr>
        <a:xfrm rot="10800000">
          <a:off x="1119272" y="1430957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1183790" y="1481273"/>
        <a:ext cx="150542" cy="150947"/>
      </dsp:txXfrm>
    </dsp:sp>
    <dsp:sp modelId="{E439D2BB-4D72-A048-8708-8854C2C4766C}">
      <dsp:nvSpPr>
        <dsp:cNvPr id="0" name=""/>
        <dsp:cNvSpPr/>
      </dsp:nvSpPr>
      <dsp:spPr>
        <a:xfrm>
          <a:off x="3394" y="1252416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Component preparation and testing</a:t>
          </a:r>
        </a:p>
      </dsp:txBody>
      <dsp:txXfrm>
        <a:off x="21221" y="1270243"/>
        <a:ext cx="978780" cy="573006"/>
      </dsp:txXfrm>
    </dsp:sp>
    <dsp:sp modelId="{52E9E409-010F-F74B-9F5A-89DCCBF921D1}">
      <dsp:nvSpPr>
        <dsp:cNvPr id="0" name=""/>
        <dsp:cNvSpPr/>
      </dsp:nvSpPr>
      <dsp:spPr>
        <a:xfrm rot="5400000">
          <a:off x="403081" y="1932087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35138" y="1950346"/>
        <a:ext cx="150947" cy="150542"/>
      </dsp:txXfrm>
    </dsp:sp>
    <dsp:sp modelId="{D92DF911-0ED4-694A-AE4B-417EB7611E77}">
      <dsp:nvSpPr>
        <dsp:cNvPr id="0" name=""/>
        <dsp:cNvSpPr/>
      </dsp:nvSpPr>
      <dsp:spPr>
        <a:xfrm>
          <a:off x="3394" y="226685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assembly</a:t>
          </a:r>
        </a:p>
      </dsp:txBody>
      <dsp:txXfrm>
        <a:off x="21221" y="2284678"/>
        <a:ext cx="978780" cy="573006"/>
      </dsp:txXfrm>
    </dsp:sp>
    <dsp:sp modelId="{10975DCF-69ED-9A4D-ABF4-3ECCE37D04DF}">
      <dsp:nvSpPr>
        <dsp:cNvPr id="0" name=""/>
        <dsp:cNvSpPr/>
      </dsp:nvSpPr>
      <dsp:spPr>
        <a:xfrm>
          <a:off x="1107099" y="2445392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107099" y="2495708"/>
        <a:ext cx="150542" cy="150947"/>
      </dsp:txXfrm>
    </dsp:sp>
    <dsp:sp modelId="{7E016183-454B-E74F-A831-6FA893A00ADE}">
      <dsp:nvSpPr>
        <dsp:cNvPr id="0" name=""/>
        <dsp:cNvSpPr/>
      </dsp:nvSpPr>
      <dsp:spPr>
        <a:xfrm>
          <a:off x="1423603" y="226685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Cryomodule testing</a:t>
          </a:r>
        </a:p>
      </dsp:txBody>
      <dsp:txXfrm>
        <a:off x="1441430" y="2284678"/>
        <a:ext cx="978780" cy="573006"/>
      </dsp:txXfrm>
    </dsp:sp>
    <dsp:sp modelId="{73B7E048-B0B6-E247-AC03-DB392B1564CD}">
      <dsp:nvSpPr>
        <dsp:cNvPr id="0" name=""/>
        <dsp:cNvSpPr/>
      </dsp:nvSpPr>
      <dsp:spPr>
        <a:xfrm>
          <a:off x="2527308" y="2445392"/>
          <a:ext cx="215060" cy="2515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63666A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527308" y="2495708"/>
        <a:ext cx="150542" cy="150947"/>
      </dsp:txXfrm>
    </dsp:sp>
    <dsp:sp modelId="{58CE3284-2696-2841-AF31-F73B6327F559}">
      <dsp:nvSpPr>
        <dsp:cNvPr id="0" name=""/>
        <dsp:cNvSpPr/>
      </dsp:nvSpPr>
      <dsp:spPr>
        <a:xfrm>
          <a:off x="2843811" y="2266851"/>
          <a:ext cx="1014434" cy="6086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>
              <a:solidFill>
                <a:srgbClr val="505050"/>
              </a:solidFill>
              <a:latin typeface="Arial"/>
              <a:ea typeface="+mn-ea"/>
              <a:cs typeface="+mn-cs"/>
            </a:rPr>
            <a:t>Shipment</a:t>
          </a:r>
        </a:p>
      </dsp:txBody>
      <dsp:txXfrm>
        <a:off x="2861638" y="2284678"/>
        <a:ext cx="978780" cy="573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505050"/>
                </a:solidFill>
              </a:defRPr>
            </a:lvl1pPr>
            <a:lvl2pPr>
              <a:defRPr sz="1650">
                <a:solidFill>
                  <a:srgbClr val="505050"/>
                </a:solidFill>
              </a:defRPr>
            </a:lvl2pPr>
            <a:lvl3pPr>
              <a:defRPr sz="1500">
                <a:solidFill>
                  <a:srgbClr val="505050"/>
                </a:solidFill>
              </a:defRPr>
            </a:lvl3pPr>
            <a:lvl4pPr>
              <a:defRPr sz="1350">
                <a:solidFill>
                  <a:srgbClr val="50505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50505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3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505050"/>
                </a:solidFill>
              </a:defRPr>
            </a:lvl1pPr>
            <a:lvl2pPr>
              <a:defRPr sz="1650">
                <a:solidFill>
                  <a:srgbClr val="505050"/>
                </a:solidFill>
              </a:defRPr>
            </a:lvl2pPr>
            <a:lvl3pPr>
              <a:defRPr sz="1500">
                <a:solidFill>
                  <a:srgbClr val="505050"/>
                </a:solidFill>
              </a:defRPr>
            </a:lvl3pPr>
            <a:lvl4pPr>
              <a:defRPr sz="1350">
                <a:solidFill>
                  <a:srgbClr val="50505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50505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6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 i="0">
                <a:solidFill>
                  <a:srgbClr val="004C97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1" y="3573826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 i="0">
                <a:solidFill>
                  <a:srgbClr val="004C97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1233630-EF3A-E545-93A2-41968C794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F5A54E9-8BE9-F94A-B437-602F778928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1D1E6B3-E651-1B4E-90E6-7962528A6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4861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7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 i="0">
                <a:solidFill>
                  <a:srgbClr val="004C97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3" y="719138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505050"/>
                </a:solidFill>
              </a:defRPr>
            </a:lvl1pPr>
            <a:lvl2pPr>
              <a:defRPr sz="1650">
                <a:solidFill>
                  <a:srgbClr val="505050"/>
                </a:solidFill>
              </a:defRPr>
            </a:lvl2pPr>
            <a:lvl3pPr>
              <a:defRPr sz="1500">
                <a:solidFill>
                  <a:srgbClr val="505050"/>
                </a:solidFill>
              </a:defRPr>
            </a:lvl3pPr>
            <a:lvl4pPr>
              <a:defRPr sz="1350">
                <a:solidFill>
                  <a:srgbClr val="50505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505050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052AE6F-0F84-0842-9A05-5E4DCF0A94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EB2FFE72-4366-0A47-A428-76AB88DA39E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8300EA00-6059-734A-BFC3-D7E252BB7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177790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3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200">
                <a:solidFill>
                  <a:srgbClr val="505050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b="1" i="0">
                <a:solidFill>
                  <a:srgbClr val="004C97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B7AE8E3-FFAC-554D-9BF5-C7BE3A5F8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CA80053-3E93-7443-983F-1086CE6A613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A88FA0F-3B8C-C445-801D-5522022AD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996143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F89E77-0FAF-7041-A920-2EB3BC8D5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5582FC2-B5F3-884B-8F8D-4361CC0722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EE42BCF-459B-4B48-8392-E58B19232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63990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05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F7597DA8-0B10-2D45-9BF9-A9F440A21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FC5DBBCD-C0BA-5F4A-9E85-F2F3A51F55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4334F707-4874-B34C-B2E8-86763EB1E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994131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ermilab + Extra Logos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ermiLogoBar_DOE_KO_horiz.eps">
            <a:extLst>
              <a:ext uri="{FF2B5EF4-FFF2-40B4-BE49-F238E27FC236}">
                <a16:creationId xmlns:a16="http://schemas.microsoft.com/office/drawing/2014/main" id="{AADC2879-86ED-413F-9C8B-9CF274363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215504"/>
            <a:ext cx="9010650" cy="22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A95A21D5-FAC8-4500-88CA-7849B8C977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521994"/>
            <a:ext cx="2438400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18F426DF-138D-46C8-ACB2-96D87F84FF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8" y="4777979"/>
            <a:ext cx="768350" cy="30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900BD4E-F04F-48BC-9C7C-3C165F697010}"/>
              </a:ext>
            </a:extLst>
          </p:cNvPr>
          <p:cNvSpPr txBox="1">
            <a:spLocks/>
          </p:cNvSpPr>
          <p:nvPr userDrawn="1"/>
        </p:nvSpPr>
        <p:spPr>
          <a:xfrm>
            <a:off x="865188" y="4829175"/>
            <a:ext cx="5916612" cy="1714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100" b="1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sz="825" b="0"/>
              <a:t>Mar 17</a:t>
            </a:r>
            <a:r>
              <a:rPr lang="en-US" sz="825" b="0" baseline="30000"/>
              <a:t>th</a:t>
            </a:r>
            <a:r>
              <a:rPr lang="en-US" sz="825" b="0"/>
              <a:t>,  2020 | SC-1 Briefing | PIP-II     		 </a:t>
            </a:r>
            <a:fld id="{64A88092-29FA-4252-AD7C-2CFCFB73AD5E}" type="slidenum">
              <a:rPr lang="en-US" sz="825" b="0" smtClean="0"/>
              <a:pPr>
                <a:defRPr/>
              </a:pPr>
              <a:t>‹#›</a:t>
            </a:fld>
            <a:r>
              <a:rPr lang="en-US" sz="825" b="0"/>
              <a:t>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7626" y="803958"/>
            <a:ext cx="4941110" cy="1146931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buFontTx/>
              <a:buNone/>
              <a:defRPr sz="1500">
                <a:solidFill>
                  <a:srgbClr val="004C97"/>
                </a:solidFill>
                <a:latin typeface="Helvetica"/>
              </a:defRPr>
            </a:lvl1pPr>
            <a:lvl2pPr marL="3429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2pPr>
            <a:lvl3pPr marL="6858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3pPr>
            <a:lvl4pPr marL="10287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4pPr>
            <a:lvl5pPr marL="13716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7625" y="45009"/>
            <a:ext cx="8667106" cy="752287"/>
          </a:xfrm>
          <a:prstGeom prst="rect">
            <a:avLst/>
          </a:prstGeom>
        </p:spPr>
        <p:txBody>
          <a:bodyPr lIns="0" tIns="27432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1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1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1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1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1334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view of a city&#10;&#10;Description automatically generated">
            <a:extLst>
              <a:ext uri="{FF2B5EF4-FFF2-40B4-BE49-F238E27FC236}">
                <a16:creationId xmlns:a16="http://schemas.microsoft.com/office/drawing/2014/main" id="{E19ACA47-E1C9-D14E-A205-8CB25298F1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5171" b="18952"/>
          <a:stretch/>
        </p:blipFill>
        <p:spPr>
          <a:xfrm>
            <a:off x="-13502" y="672701"/>
            <a:ext cx="9171432" cy="2502621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11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758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892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655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3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43641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33828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818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855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1671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920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135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449262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1974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341926" y="3760105"/>
            <a:ext cx="8499231" cy="114693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500">
                <a:solidFill>
                  <a:srgbClr val="004C97"/>
                </a:solidFill>
                <a:latin typeface="Helvetica"/>
              </a:defRPr>
            </a:lvl1pPr>
            <a:lvl2pPr marL="3429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2pPr>
            <a:lvl3pPr marL="6858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3pPr>
            <a:lvl4pPr marL="10287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4pPr>
            <a:lvl5pPr marL="1371600" indent="0">
              <a:buFontTx/>
              <a:buNone/>
              <a:defRPr sz="1200">
                <a:solidFill>
                  <a:srgbClr val="2E5286"/>
                </a:solidFill>
                <a:latin typeface="Helvetica"/>
              </a:defRPr>
            </a:lvl5pPr>
          </a:lstStyle>
          <a:p>
            <a:r>
              <a:rPr lang="en-US" dirty="0"/>
              <a:t>Name [20pt Reg]</a:t>
            </a:r>
          </a:p>
          <a:p>
            <a:r>
              <a:rPr lang="en-US" dirty="0"/>
              <a:t>PIP-II DOE IPR CD-2/3a Review</a:t>
            </a:r>
          </a:p>
          <a:p>
            <a:r>
              <a:rPr lang="en-US" dirty="0"/>
              <a:t>SC#</a:t>
            </a:r>
          </a:p>
          <a:p>
            <a:r>
              <a:rPr lang="en-US" dirty="0"/>
              <a:t>January 28-30, 2020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296388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1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1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1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1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61" y="187383"/>
            <a:ext cx="9010786" cy="2264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8AA46A-25B5-4802-B0B6-002CACECF6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73820"/>
            <a:ext cx="9144001" cy="21505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0D6BCC3-D550-4D62-A5C2-8FD77D82407F}"/>
              </a:ext>
            </a:extLst>
          </p:cNvPr>
          <p:cNvSpPr txBox="1"/>
          <p:nvPr userDrawn="1"/>
        </p:nvSpPr>
        <p:spPr>
          <a:xfrm>
            <a:off x="5741424" y="3614374"/>
            <a:ext cx="361603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latin typeface="Helvetica"/>
                <a:cs typeface="Helvetica"/>
              </a:rPr>
              <a:t>A Partnership of: 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US/DOE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India/DAE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Italy/INFN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UK/UKRI-STFC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France/CEA, CNRS/IN2P3</a:t>
            </a:r>
          </a:p>
          <a:p>
            <a:pPr marL="82154" marR="0" indent="0" algn="l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>
                <a:solidFill>
                  <a:schemeClr val="tx1"/>
                </a:solidFill>
                <a:latin typeface="Helvetica"/>
                <a:ea typeface="Geneva" charset="0"/>
                <a:cs typeface="Helvetica"/>
              </a:rPr>
              <a:t>Poland/WUST </a:t>
            </a:r>
            <a:endParaRPr lang="en-US" sz="1200" kern="1200" baseline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E65AE88-3D19-4C87-87CE-6F77AFE1E9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784" y="4734142"/>
            <a:ext cx="274320" cy="155591"/>
          </a:xfrm>
          <a:prstGeom prst="rect">
            <a:avLst/>
          </a:prstGeom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F16A229-82AE-4F89-91DE-FAB384885B03}"/>
              </a:ext>
            </a:extLst>
          </p:cNvPr>
          <p:cNvSpPr/>
          <p:nvPr userDrawn="1"/>
        </p:nvSpPr>
        <p:spPr>
          <a:xfrm>
            <a:off x="8576931" y="4185382"/>
            <a:ext cx="274320" cy="13716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32950-7816-4A36-8F79-ED469A06A22B}"/>
              </a:ext>
            </a:extLst>
          </p:cNvPr>
          <p:cNvSpPr/>
          <p:nvPr userDrawn="1"/>
        </p:nvSpPr>
        <p:spPr>
          <a:xfrm>
            <a:off x="8576929" y="3986390"/>
            <a:ext cx="274320" cy="13716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E80AD26-4233-4E0C-8944-1701CB2D876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6325" y="3796625"/>
            <a:ext cx="274320" cy="139992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E4F81E8-F10D-4DF2-B7A8-8ADB25E3E206}"/>
              </a:ext>
            </a:extLst>
          </p:cNvPr>
          <p:cNvSpPr/>
          <p:nvPr userDrawn="1"/>
        </p:nvSpPr>
        <p:spPr>
          <a:xfrm>
            <a:off x="8576931" y="4360470"/>
            <a:ext cx="274320" cy="137800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961D1E-A5AE-42D8-B9E2-C0D897D3FADB}"/>
              </a:ext>
            </a:extLst>
          </p:cNvPr>
          <p:cNvSpPr/>
          <p:nvPr userDrawn="1"/>
        </p:nvSpPr>
        <p:spPr>
          <a:xfrm>
            <a:off x="8582784" y="4553870"/>
            <a:ext cx="274320" cy="137160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E2DE291-11A4-4722-8D80-2E71786F56CC}"/>
              </a:ext>
            </a:extLst>
          </p:cNvPr>
          <p:cNvCxnSpPr>
            <a:cxnSpLocks/>
          </p:cNvCxnSpPr>
          <p:nvPr userDrawn="1"/>
        </p:nvCxnSpPr>
        <p:spPr>
          <a:xfrm>
            <a:off x="5841215" y="4975711"/>
            <a:ext cx="3003747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69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1" y="728663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505050"/>
                </a:solidFill>
              </a:defRPr>
            </a:lvl1pPr>
            <a:lvl2pPr>
              <a:defRPr sz="1650">
                <a:solidFill>
                  <a:srgbClr val="505050"/>
                </a:solidFill>
              </a:defRPr>
            </a:lvl2pPr>
            <a:lvl3pPr>
              <a:defRPr sz="1500">
                <a:solidFill>
                  <a:srgbClr val="505050"/>
                </a:solidFill>
              </a:defRPr>
            </a:lvl3pPr>
            <a:lvl4pPr>
              <a:defRPr sz="1350">
                <a:solidFill>
                  <a:srgbClr val="50505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1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DD1A452-4B3B-1245-BE47-0EA6AC6FF9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6827" y="4876980"/>
            <a:ext cx="940025" cy="1821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A627D44-EEC2-3341-A6F3-B343A5732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2250" y="4878160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FA1544-3923-294B-8A83-AC75048E30FE}"/>
              </a:ext>
            </a:extLst>
          </p:cNvPr>
          <p:cNvCxnSpPr>
            <a:cxnSpLocks/>
          </p:cNvCxnSpPr>
          <p:nvPr userDrawn="1"/>
        </p:nvCxnSpPr>
        <p:spPr>
          <a:xfrm>
            <a:off x="215900" y="4772050"/>
            <a:ext cx="8639584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39A3C7E-A5B8-4D43-BC94-380C999D2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88161" y="4878160"/>
            <a:ext cx="6002841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 algn="ctr"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63581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DDE30F-59CC-D847-99A1-CC2EDF2DA9EB}"/>
              </a:ext>
            </a:extLst>
          </p:cNvPr>
          <p:cNvCxnSpPr/>
          <p:nvPr userDrawn="1"/>
        </p:nvCxnSpPr>
        <p:spPr>
          <a:xfrm>
            <a:off x="217975" y="625433"/>
            <a:ext cx="8704708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 txBox="1">
            <a:spLocks/>
          </p:cNvSpPr>
          <p:nvPr/>
        </p:nvSpPr>
        <p:spPr>
          <a:xfrm>
            <a:off x="6450014" y="3358113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6519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3" r:id="rId8"/>
  </p:sldLayoutIdLst>
  <p:hf hdr="0"/>
  <p:txStyles>
    <p:titleStyle>
      <a:lvl1pPr algn="l" defTabSz="342900" rtl="0" eaLnBrk="1" fontAlgn="base" hangingPunct="1">
        <a:spcBef>
          <a:spcPct val="0"/>
        </a:spcBef>
        <a:spcAft>
          <a:spcPct val="0"/>
        </a:spcAft>
        <a:defRPr sz="1275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342900"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685800"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028700"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371600" algn="l" defTabSz="342900" rtl="0" eaLnBrk="1" fontAlgn="base" hangingPunct="1">
        <a:spcBef>
          <a:spcPct val="0"/>
        </a:spcBef>
        <a:spcAft>
          <a:spcPct val="0"/>
        </a:spcAft>
        <a:defRPr sz="1275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257175" indent="-257175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557213" indent="-214313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8572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05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2001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9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1543050" indent="-171450" algn="l" defTabSz="3429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9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777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DDFAF0-31CB-A949-A880-C3B09A71252D}"/>
              </a:ext>
            </a:extLst>
          </p:cNvPr>
          <p:cNvCxnSpPr/>
          <p:nvPr userDrawn="1"/>
        </p:nvCxnSpPr>
        <p:spPr>
          <a:xfrm>
            <a:off x="217975" y="625433"/>
            <a:ext cx="8704708" cy="0"/>
          </a:xfrm>
          <a:prstGeom prst="line">
            <a:avLst/>
          </a:prstGeom>
          <a:ln w="28575" cmpd="sng">
            <a:solidFill>
              <a:srgbClr val="99D6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0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4.png"/><Relationship Id="rId7" Type="http://schemas.microsoft.com/office/2007/relationships/hdphoto" Target="../media/hdphoto3.wdp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0.jpeg"/><Relationship Id="rId5" Type="http://schemas.microsoft.com/office/2007/relationships/hdphoto" Target="../media/hdphoto2.wdp"/><Relationship Id="rId10" Type="http://schemas.openxmlformats.org/officeDocument/2006/relationships/image" Target="../media/image59.png"/><Relationship Id="rId4" Type="http://schemas.openxmlformats.org/officeDocument/2006/relationships/image" Target="../media/image55.png"/><Relationship Id="rId9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jpeg"/><Relationship Id="rId4" Type="http://schemas.openxmlformats.org/officeDocument/2006/relationships/image" Target="../media/image9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s://td.fnal.gov/wp-content/uploads/2016/02/wide_cryomodulefly.png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1737" y="3118559"/>
            <a:ext cx="8499232" cy="752287"/>
          </a:xfrm>
        </p:spPr>
        <p:txBody>
          <a:bodyPr>
            <a:noAutofit/>
          </a:bodyPr>
          <a:lstStyle/>
          <a:p>
            <a:r>
              <a:rPr lang="en-US" dirty="0"/>
              <a:t>Fermilab Accelerator Technology and EIC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/>
              <a:t>	</a:t>
            </a:r>
          </a:p>
          <a:p>
            <a:r>
              <a:rPr lang="en-US"/>
              <a:t>EIC Workshop – Promoting Collaboration on the Electron-Ion Collider</a:t>
            </a:r>
          </a:p>
          <a:p>
            <a:r>
              <a:rPr lang="en-US"/>
              <a:t>7 October 2020</a:t>
            </a:r>
          </a:p>
        </p:txBody>
      </p:sp>
    </p:spTree>
    <p:extLst>
      <p:ext uri="{BB962C8B-B14F-4D97-AF65-F5344CB8AC3E}">
        <p14:creationId xmlns:p14="http://schemas.microsoft.com/office/powerpoint/2010/main" val="1587786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50" y="689772"/>
            <a:ext cx="8693149" cy="4033368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/>
              <a:t>Two examples of coaxial FPCs for PIP-II</a:t>
            </a:r>
            <a:endParaRPr lang="en-US" sz="1600" dirty="0"/>
          </a:p>
          <a:p>
            <a:pPr lvl="1">
              <a:spcBef>
                <a:spcPts val="600"/>
              </a:spcBef>
            </a:pPr>
            <a:r>
              <a:rPr lang="en-US" sz="1400" dirty="0"/>
              <a:t>for 325 MHz Single Spoke Resonators (</a:t>
            </a:r>
            <a:r>
              <a:rPr lang="en-US" sz="1400" b="1" dirty="0"/>
              <a:t>SSR2</a:t>
            </a:r>
            <a:r>
              <a:rPr lang="en-US" sz="1400" dirty="0"/>
              <a:t>): </a:t>
            </a:r>
            <a:r>
              <a:rPr lang="en-US" sz="1400" b="1" dirty="0"/>
              <a:t>12 kW CW</a:t>
            </a:r>
            <a:r>
              <a:rPr lang="en-US" sz="1400" dirty="0"/>
              <a:t>, </a:t>
            </a:r>
            <a:r>
              <a:rPr lang="en-US" dirty="0">
                <a:sym typeface="Symbol" pitchFamily="2" charset="2"/>
              </a:rPr>
              <a:t></a:t>
            </a:r>
            <a:r>
              <a:rPr lang="en-US" sz="1400" dirty="0"/>
              <a:t> 5 kV DC bias, single ceramic disc RF window, 50 K and 5 K heat intercepts, dry-air-cooled antenna</a:t>
            </a:r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marL="282575" lvl="1" indent="0">
              <a:spcBef>
                <a:spcPts val="600"/>
              </a:spcBef>
              <a:buNone/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endParaRPr lang="en-US" sz="1400" dirty="0"/>
          </a:p>
          <a:p>
            <a:pPr lvl="1">
              <a:spcBef>
                <a:spcPts val="600"/>
              </a:spcBef>
            </a:pPr>
            <a:r>
              <a:rPr lang="en-US" sz="1400" dirty="0"/>
              <a:t>for High-beta 650 MHz cavities (</a:t>
            </a:r>
            <a:r>
              <a:rPr lang="en-US" sz="1400" b="1" dirty="0"/>
              <a:t>HB650</a:t>
            </a:r>
            <a:r>
              <a:rPr lang="en-US" sz="1400" dirty="0"/>
              <a:t>): </a:t>
            </a:r>
            <a:r>
              <a:rPr lang="en-US" sz="1400" b="1" dirty="0"/>
              <a:t>50 kW CW</a:t>
            </a:r>
            <a:r>
              <a:rPr lang="en-US" sz="1400" dirty="0"/>
              <a:t>, </a:t>
            </a:r>
            <a:r>
              <a:rPr lang="en-US" sz="1400" dirty="0">
                <a:sym typeface="Symbol" pitchFamily="2" charset="2"/>
              </a:rPr>
              <a:t></a:t>
            </a:r>
            <a:r>
              <a:rPr lang="en-US" sz="1400" dirty="0"/>
              <a:t> 5 kV DC bias, single ceramic disc RF window, 50 K and 5 K heat intercepts, dry-air-cooled antenna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Fundamental power couplers for SRF cavities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13AD03F-9D26-9F48-839C-EF6F10B84675}"/>
              </a:ext>
            </a:extLst>
          </p:cNvPr>
          <p:cNvGrpSpPr>
            <a:grpSpLocks noChangeAspect="1"/>
          </p:cNvGrpSpPr>
          <p:nvPr/>
        </p:nvGrpSpPr>
        <p:grpSpPr>
          <a:xfrm>
            <a:off x="5156411" y="1759310"/>
            <a:ext cx="3808364" cy="2259622"/>
            <a:chOff x="1809600" y="508324"/>
            <a:chExt cx="9361919" cy="555472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F67FA24-12B2-5A4C-A094-3A3EC9454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809600" y="1180722"/>
              <a:ext cx="8735920" cy="455203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11C3EB1-DE2B-E84E-8C43-5AB09F3119F7}"/>
                </a:ext>
              </a:extLst>
            </p:cNvPr>
            <p:cNvSpPr txBox="1"/>
            <p:nvPr/>
          </p:nvSpPr>
          <p:spPr>
            <a:xfrm>
              <a:off x="5325943" y="4869994"/>
              <a:ext cx="2140280" cy="1059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Inner conductor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77FA09D-5419-624B-A160-C9827BF5C29C}"/>
                </a:ext>
              </a:extLst>
            </p:cNvPr>
            <p:cNvSpPr txBox="1"/>
            <p:nvPr/>
          </p:nvSpPr>
          <p:spPr>
            <a:xfrm>
              <a:off x="2483493" y="5632158"/>
              <a:ext cx="135485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Instrumentation box</a:t>
              </a:r>
            </a:p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02B347E-B783-8846-8E9F-437F6B4B91B2}"/>
                </a:ext>
              </a:extLst>
            </p:cNvPr>
            <p:cNvSpPr txBox="1"/>
            <p:nvPr/>
          </p:nvSpPr>
          <p:spPr>
            <a:xfrm>
              <a:off x="7611852" y="4762211"/>
              <a:ext cx="11657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Outer conductor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883162A-95A5-5643-98D1-BEFBD2DB7604}"/>
                </a:ext>
              </a:extLst>
            </p:cNvPr>
            <p:cNvSpPr txBox="1"/>
            <p:nvPr/>
          </p:nvSpPr>
          <p:spPr>
            <a:xfrm>
              <a:off x="8826462" y="3713590"/>
              <a:ext cx="2337881" cy="10592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Vacuum </a:t>
              </a:r>
              <a:r>
                <a:rPr lang="en-US" sz="1100" err="1">
                  <a:solidFill>
                    <a:srgbClr val="003087"/>
                  </a:solidFill>
                  <a:latin typeface="Calibri" charset="0"/>
                </a:rPr>
                <a:t>snd</a:t>
              </a: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 </a:t>
              </a:r>
              <a:r>
                <a:rPr lang="en-US" sz="1100">
                  <a:solidFill>
                    <a:srgbClr val="003087"/>
                  </a:solidFill>
                </a:rPr>
                <a:t>a</a:t>
              </a: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ssembly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1B4C4F1-CA30-3A42-94EA-2492C85F37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6739" y="4815048"/>
              <a:ext cx="80356" cy="872056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7D441E4-D642-4648-8C44-40398252B9FD}"/>
                </a:ext>
              </a:extLst>
            </p:cNvPr>
            <p:cNvCxnSpPr>
              <a:cxnSpLocks/>
              <a:stCxn id="26" idx="0"/>
            </p:cNvCxnSpPr>
            <p:nvPr/>
          </p:nvCxnSpPr>
          <p:spPr>
            <a:xfrm flipH="1" flipV="1">
              <a:off x="5325953" y="3429001"/>
              <a:ext cx="1070131" cy="1440993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AF15FC8-F219-A140-BD99-2E2EE05DBE22}"/>
                </a:ext>
              </a:extLst>
            </p:cNvPr>
            <p:cNvCxnSpPr>
              <a:cxnSpLocks/>
              <a:stCxn id="28" idx="1"/>
            </p:cNvCxnSpPr>
            <p:nvPr/>
          </p:nvCxnSpPr>
          <p:spPr>
            <a:xfrm flipH="1" flipV="1">
              <a:off x="6283194" y="3611859"/>
              <a:ext cx="1328658" cy="1281157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5152876-6C03-A146-9B6C-0052B6AEC99F}"/>
                </a:ext>
              </a:extLst>
            </p:cNvPr>
            <p:cNvCxnSpPr>
              <a:cxnSpLocks/>
            </p:cNvCxnSpPr>
            <p:nvPr/>
          </p:nvCxnSpPr>
          <p:spPr>
            <a:xfrm>
              <a:off x="8782872" y="2939463"/>
              <a:ext cx="411928" cy="82911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C594B06-C4AD-4247-8C91-36F530C8C550}"/>
                </a:ext>
              </a:extLst>
            </p:cNvPr>
            <p:cNvSpPr txBox="1"/>
            <p:nvPr/>
          </p:nvSpPr>
          <p:spPr>
            <a:xfrm>
              <a:off x="2388368" y="560181"/>
              <a:ext cx="5226463" cy="643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WR 1150 waveguide assembly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CB27236-5B9C-5245-96E7-C322D1AE4C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6002" y="1161983"/>
              <a:ext cx="165599" cy="623618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2833908-E58C-674C-A37F-4E1F6B922BE2}"/>
                </a:ext>
              </a:extLst>
            </p:cNvPr>
            <p:cNvCxnSpPr>
              <a:cxnSpLocks/>
            </p:cNvCxnSpPr>
            <p:nvPr/>
          </p:nvCxnSpPr>
          <p:spPr>
            <a:xfrm>
              <a:off x="9723810" y="1473792"/>
              <a:ext cx="304879" cy="83522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AAEE6DF-240E-AB4F-BF2D-34FBB22FE49F}"/>
                </a:ext>
              </a:extLst>
            </p:cNvPr>
            <p:cNvSpPr/>
            <p:nvPr/>
          </p:nvSpPr>
          <p:spPr>
            <a:xfrm>
              <a:off x="7611852" y="508324"/>
              <a:ext cx="3559667" cy="10592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sz="1100">
                  <a:solidFill>
                    <a:srgbClr val="003087"/>
                  </a:solidFill>
                </a:rPr>
                <a:t>Antenna and ceramic window assembly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3FB12F9-C22B-C749-ABC1-35BF0B00172D}"/>
                </a:ext>
              </a:extLst>
            </p:cNvPr>
            <p:cNvSpPr txBox="1"/>
            <p:nvPr/>
          </p:nvSpPr>
          <p:spPr>
            <a:xfrm>
              <a:off x="5138071" y="1160636"/>
              <a:ext cx="2347761" cy="643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</a:rPr>
                <a:t>Vacuum gage</a:t>
              </a: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 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8BCBCE2-3C0E-FE41-8401-A77FFA33F3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761" y="1728253"/>
              <a:ext cx="499707" cy="517664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88D46F2-2E8B-4A4C-8D76-9D450A7BC71E}"/>
              </a:ext>
            </a:extLst>
          </p:cNvPr>
          <p:cNvGrpSpPr>
            <a:grpSpLocks noChangeAspect="1"/>
          </p:cNvGrpSpPr>
          <p:nvPr/>
        </p:nvGrpSpPr>
        <p:grpSpPr>
          <a:xfrm>
            <a:off x="521996" y="1931637"/>
            <a:ext cx="4481776" cy="2056460"/>
            <a:chOff x="287048" y="1569475"/>
            <a:chExt cx="4481776" cy="20564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8D07564-CF5B-A54B-B931-D0BD28EE97B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7048" y="1569475"/>
              <a:ext cx="4481776" cy="1698322"/>
              <a:chOff x="222250" y="1549190"/>
              <a:chExt cx="4481776" cy="169832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0004D63-F5E3-9B4E-A09E-9FEBD03C095E}"/>
                  </a:ext>
                </a:extLst>
              </p:cNvPr>
              <p:cNvGrpSpPr/>
              <p:nvPr/>
            </p:nvGrpSpPr>
            <p:grpSpPr>
              <a:xfrm>
                <a:off x="222250" y="1549190"/>
                <a:ext cx="4481776" cy="1698322"/>
                <a:chOff x="1678132" y="1275366"/>
                <a:chExt cx="9091090" cy="4307268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DA0F11A5-6DED-D647-8042-F3FD36D43E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1678132" y="1275366"/>
                  <a:ext cx="8835737" cy="4307268"/>
                </a:xfrm>
                <a:prstGeom prst="rect">
                  <a:avLst/>
                </a:prstGeom>
              </p:spPr>
            </p:pic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FF82B39-B747-1448-A8EF-EEF12FB87716}"/>
                    </a:ext>
                  </a:extLst>
                </p:cNvPr>
                <p:cNvSpPr txBox="1"/>
                <p:nvPr/>
              </p:nvSpPr>
              <p:spPr>
                <a:xfrm>
                  <a:off x="8784553" y="3826426"/>
                  <a:ext cx="1984669" cy="10928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/>
                    <a:t>Vacuum end assembly</a:t>
                  </a:r>
                </a:p>
              </p:txBody>
            </p: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09A374B5-B289-8F4A-8A06-F6137B7E3B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10439" y="3246348"/>
                  <a:ext cx="581905" cy="50097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D6FD0F8-91FC-BF44-899E-2EF8A57144FD}"/>
                    </a:ext>
                  </a:extLst>
                </p:cNvPr>
                <p:cNvSpPr txBox="1"/>
                <p:nvPr/>
              </p:nvSpPr>
              <p:spPr>
                <a:xfrm>
                  <a:off x="3626802" y="1671501"/>
                  <a:ext cx="1794694" cy="10928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/>
                    <a:t>Air side assembly</a:t>
                  </a: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B26B418-1908-5040-93D7-C8ABEB08A0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863283" y="2045647"/>
                  <a:ext cx="581905" cy="50097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43885728-5715-6F4A-855B-AADFC3D0FB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24492" y="2738335"/>
                <a:ext cx="286871" cy="19753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88DE93EA-15A1-6A4F-A9E3-75829AB3C9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595" y="2082563"/>
                <a:ext cx="286871" cy="19753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8A8E30F-EAA4-2247-BB31-9EE58DE15C7C}"/>
                  </a:ext>
                </a:extLst>
              </p:cNvPr>
              <p:cNvSpPr txBox="1"/>
              <p:nvPr/>
            </p:nvSpPr>
            <p:spPr>
              <a:xfrm>
                <a:off x="2482443" y="2816625"/>
                <a:ext cx="97841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/>
                  <a:t>T-junction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50DAC43-056C-DA4F-B22E-E3639FB270B0}"/>
                  </a:ext>
                </a:extLst>
              </p:cNvPr>
              <p:cNvSpPr txBox="1"/>
              <p:nvPr/>
            </p:nvSpPr>
            <p:spPr>
              <a:xfrm>
                <a:off x="324086" y="1673256"/>
                <a:ext cx="88475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/>
                  <a:t>Capacitor assembly</a:t>
                </a: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27CF024-F5AE-584B-B1D6-6EB83D7C1DF6}"/>
                </a:ext>
              </a:extLst>
            </p:cNvPr>
            <p:cNvCxnSpPr>
              <a:cxnSpLocks/>
              <a:stCxn id="43" idx="1"/>
            </p:cNvCxnSpPr>
            <p:nvPr/>
          </p:nvCxnSpPr>
          <p:spPr>
            <a:xfrm flipH="1" flipV="1">
              <a:off x="913595" y="3195488"/>
              <a:ext cx="382060" cy="299642"/>
            </a:xfrm>
            <a:prstGeom prst="line">
              <a:avLst/>
            </a:prstGeom>
            <a:ln>
              <a:solidFill>
                <a:srgbClr val="0F2D6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492211C-C63A-7B4A-8C18-75694AE6B488}"/>
                </a:ext>
              </a:extLst>
            </p:cNvPr>
            <p:cNvSpPr txBox="1"/>
            <p:nvPr/>
          </p:nvSpPr>
          <p:spPr>
            <a:xfrm>
              <a:off x="1295655" y="3364325"/>
              <a:ext cx="150508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100">
                  <a:solidFill>
                    <a:srgbClr val="003087"/>
                  </a:solidFill>
                  <a:latin typeface="Calibri" charset="0"/>
                </a:rPr>
                <a:t>Instrumentation box</a:t>
              </a:r>
            </a:p>
          </p:txBody>
        </p:sp>
      </p:grpSp>
      <p:sp>
        <p:nvSpPr>
          <p:cNvPr id="49" name="Content Placeholder 5">
            <a:extLst>
              <a:ext uri="{FF2B5EF4-FFF2-40B4-BE49-F238E27FC236}">
                <a16:creationId xmlns:a16="http://schemas.microsoft.com/office/drawing/2014/main" id="{487929CD-9640-194B-AA55-7768273BD11E}"/>
              </a:ext>
            </a:extLst>
          </p:cNvPr>
          <p:cNvSpPr txBox="1">
            <a:spLocks/>
          </p:cNvSpPr>
          <p:nvPr/>
        </p:nvSpPr>
        <p:spPr>
          <a:xfrm>
            <a:off x="1523896" y="1580782"/>
            <a:ext cx="1680372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SSR2 FPC assembly</a:t>
            </a:r>
          </a:p>
        </p:txBody>
      </p:sp>
      <p:sp>
        <p:nvSpPr>
          <p:cNvPr id="50" name="Content Placeholder 5">
            <a:extLst>
              <a:ext uri="{FF2B5EF4-FFF2-40B4-BE49-F238E27FC236}">
                <a16:creationId xmlns:a16="http://schemas.microsoft.com/office/drawing/2014/main" id="{2FDEF3AD-9DC4-E94F-94B5-BBFF5E612D2E}"/>
              </a:ext>
            </a:extLst>
          </p:cNvPr>
          <p:cNvSpPr txBox="1">
            <a:spLocks/>
          </p:cNvSpPr>
          <p:nvPr/>
        </p:nvSpPr>
        <p:spPr>
          <a:xfrm>
            <a:off x="6387530" y="1585171"/>
            <a:ext cx="1680372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HB650 FPC assembly</a:t>
            </a:r>
          </a:p>
        </p:txBody>
      </p:sp>
    </p:spTree>
    <p:extLst>
      <p:ext uri="{BB962C8B-B14F-4D97-AF65-F5344CB8AC3E}">
        <p14:creationId xmlns:p14="http://schemas.microsoft.com/office/powerpoint/2010/main" val="2958938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49" y="695247"/>
            <a:ext cx="8686800" cy="384744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400" dirty="0"/>
              <a:t>The scope of US HL-LHC Accelerator Upgrade Project (AUP) includes </a:t>
            </a:r>
            <a:r>
              <a:rPr lang="en-US" sz="1400" b="1" dirty="0"/>
              <a:t>RF crab cavity design (RF Dipole), fabrication, and qualification</a:t>
            </a:r>
            <a:r>
              <a:rPr lang="en-US" sz="1400" dirty="0"/>
              <a:t>. FNAL is the lead lab with contributions from </a:t>
            </a:r>
            <a:r>
              <a:rPr lang="en-US" sz="1400" b="1" dirty="0"/>
              <a:t>SLAC, JLAB, ODU, BNL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In particular, this effort includes cavity procurement and processing + cold magnetic shield + helium vessel + HOM couplers + antennas + cold tests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The dressed cavities will be shipped to </a:t>
            </a:r>
            <a:r>
              <a:rPr lang="en-US" sz="1400" b="1" dirty="0"/>
              <a:t>TRIUMF (Canada)</a:t>
            </a:r>
            <a:r>
              <a:rPr lang="en-US" sz="1400" dirty="0"/>
              <a:t> for assembly of 5 cryomodules (with some components coming from CERN) and then cold validation test at </a:t>
            </a:r>
            <a:r>
              <a:rPr lang="en-US" sz="1400" b="1" dirty="0"/>
              <a:t>CERN</a:t>
            </a:r>
            <a:endParaRPr lang="en-US" sz="1200" b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 crab cavities for HL-LHC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Belomestnykh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 descr="A picture containing indoor, kitchen, table, room&#10;&#10;Description automatically generated">
            <a:extLst>
              <a:ext uri="{FF2B5EF4-FFF2-40B4-BE49-F238E27FC236}">
                <a16:creationId xmlns:a16="http://schemas.microsoft.com/office/drawing/2014/main" id="{32D156D7-C9D4-034A-B848-7A79728B83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9205" y="2347186"/>
            <a:ext cx="1224136" cy="18648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06EBF5-56A9-1545-9DA4-D38F0CFE2DC7}"/>
              </a:ext>
            </a:extLst>
          </p:cNvPr>
          <p:cNvSpPr txBox="1"/>
          <p:nvPr/>
        </p:nvSpPr>
        <p:spPr bwMode="auto">
          <a:xfrm>
            <a:off x="37142" y="4281861"/>
            <a:ext cx="19282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Trim-tuning at Zanon </a:t>
            </a:r>
          </a:p>
          <a:p>
            <a:pPr algn="ctr"/>
            <a:r>
              <a:rPr lang="en-US" sz="1100" dirty="0">
                <a:solidFill>
                  <a:srgbClr val="000000"/>
                </a:solidFill>
              </a:rPr>
              <a:t>(2020)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045D0A-57E7-364E-9FB5-4936CCA8515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2488" y="2063592"/>
            <a:ext cx="3468081" cy="22320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8737F8-72A7-8A4D-A9C0-AE266EED848C}"/>
              </a:ext>
            </a:extLst>
          </p:cNvPr>
          <p:cNvSpPr txBox="1"/>
          <p:nvPr/>
        </p:nvSpPr>
        <p:spPr bwMode="auto">
          <a:xfrm>
            <a:off x="2630199" y="4330272"/>
            <a:ext cx="21969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Cryomodule Design (CERN)</a:t>
            </a:r>
          </a:p>
        </p:txBody>
      </p:sp>
      <p:pic>
        <p:nvPicPr>
          <p:cNvPr id="13" name="Picture 12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31F09F46-DD1C-DB42-BE43-D676E637BC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08830" y="2432179"/>
            <a:ext cx="3026767" cy="16949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4F1E70-2A1A-4049-B8C0-209ADAC98B28}"/>
              </a:ext>
            </a:extLst>
          </p:cNvPr>
          <p:cNvSpPr txBox="1"/>
          <p:nvPr/>
        </p:nvSpPr>
        <p:spPr bwMode="auto">
          <a:xfrm>
            <a:off x="6091454" y="4196833"/>
            <a:ext cx="2480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Bead-pull measurements at FNAL on AUP Prototype #1 (Sept 2020)</a:t>
            </a:r>
          </a:p>
        </p:txBody>
      </p:sp>
    </p:spTree>
    <p:extLst>
      <p:ext uri="{BB962C8B-B14F-4D97-AF65-F5344CB8AC3E}">
        <p14:creationId xmlns:p14="http://schemas.microsoft.com/office/powerpoint/2010/main" val="1565264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for RFD and tests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Belomestnykh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DAA9B5-3D8E-794C-AA62-E93C7D65B159}"/>
              </a:ext>
            </a:extLst>
          </p:cNvPr>
          <p:cNvSpPr txBox="1"/>
          <p:nvPr/>
        </p:nvSpPr>
        <p:spPr>
          <a:xfrm>
            <a:off x="281499" y="2386165"/>
            <a:ext cx="31966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Rotational BCP tool for RFD cavity (ANL/FNAL facility)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A1BF399-8A2D-1B4F-AF9D-AA6831EA66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57" y="672861"/>
            <a:ext cx="3196623" cy="1695179"/>
          </a:xfrm>
          <a:prstGeom prst="rect">
            <a:avLst/>
          </a:prstGeom>
        </p:spPr>
      </p:pic>
      <p:pic>
        <p:nvPicPr>
          <p:cNvPr id="17" name="Picture 16" descr="A picture containing wall, indoor, bathroom, toilet&#10;&#10;Description automatically generated">
            <a:extLst>
              <a:ext uri="{FF2B5EF4-FFF2-40B4-BE49-F238E27FC236}">
                <a16:creationId xmlns:a16="http://schemas.microsoft.com/office/drawing/2014/main" id="{1BA9CA39-D871-2C4B-A1B8-6F9E632FB2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647" y="691170"/>
            <a:ext cx="1271246" cy="1694995"/>
          </a:xfrm>
          <a:prstGeom prst="rect">
            <a:avLst/>
          </a:prstGeom>
        </p:spPr>
      </p:pic>
      <p:pic>
        <p:nvPicPr>
          <p:cNvPr id="18" name="Picture 17" descr="A picture containing indoor, mirror&#10;&#10;Description automatically generated">
            <a:extLst>
              <a:ext uri="{FF2B5EF4-FFF2-40B4-BE49-F238E27FC236}">
                <a16:creationId xmlns:a16="http://schemas.microsoft.com/office/drawing/2014/main" id="{D1BD306E-8A7E-0E41-9288-A0B612C56A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2080" y="672862"/>
            <a:ext cx="2342994" cy="16955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A7DB028-A7D6-5D4A-B3E7-776875B09473}"/>
              </a:ext>
            </a:extLst>
          </p:cNvPr>
          <p:cNvSpPr txBox="1"/>
          <p:nvPr/>
        </p:nvSpPr>
        <p:spPr>
          <a:xfrm>
            <a:off x="3825436" y="2386165"/>
            <a:ext cx="21096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600</a:t>
            </a:r>
            <a:r>
              <a:rPr lang="en-US" sz="1400" baseline="30000" dirty="0">
                <a:solidFill>
                  <a:srgbClr val="000000"/>
                </a:solidFill>
              </a:rPr>
              <a:t>◦</a:t>
            </a:r>
            <a:r>
              <a:rPr lang="en-US" sz="1100" dirty="0">
                <a:solidFill>
                  <a:srgbClr val="000000"/>
                </a:solidFill>
              </a:rPr>
              <a:t>C Heat Treatment (FNAL)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BD825D0-3334-BA42-9C09-9976393691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75983" y="885782"/>
            <a:ext cx="1703365" cy="12775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EF9EC6B-30B5-1C44-A89B-E84FC19678A2}"/>
              </a:ext>
            </a:extLst>
          </p:cNvPr>
          <p:cNvSpPr txBox="1"/>
          <p:nvPr/>
        </p:nvSpPr>
        <p:spPr>
          <a:xfrm>
            <a:off x="6215787" y="2386165"/>
            <a:ext cx="1234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120</a:t>
            </a:r>
            <a:r>
              <a:rPr lang="en-US" sz="1400" baseline="30000" dirty="0">
                <a:solidFill>
                  <a:srgbClr val="000000"/>
                </a:solidFill>
              </a:rPr>
              <a:t>◦</a:t>
            </a:r>
            <a:r>
              <a:rPr lang="en-US" sz="1100" dirty="0">
                <a:solidFill>
                  <a:srgbClr val="000000"/>
                </a:solidFill>
              </a:rPr>
              <a:t>C Bake (FNAL)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AF7F0B-F04B-674C-AA3A-B3CDBBAE9C15}"/>
              </a:ext>
            </a:extLst>
          </p:cNvPr>
          <p:cNvSpPr txBox="1"/>
          <p:nvPr/>
        </p:nvSpPr>
        <p:spPr>
          <a:xfrm>
            <a:off x="7594810" y="2386165"/>
            <a:ext cx="1518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</a:rPr>
              <a:t>VTS preparation (FNAL)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85D9B90-57B6-6A4D-90FE-8DD364B29E5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51" y="2620622"/>
            <a:ext cx="3260614" cy="22998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FFAD150-1AC7-C644-8636-C621F42561C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3867" y="2639993"/>
            <a:ext cx="1927597" cy="15114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88A22A-B6D4-8A4C-B90A-2413B4BE284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39107" y="2876928"/>
            <a:ext cx="1511405" cy="109920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5AB2F86-8735-F64A-B971-6AC4A61BC46D}"/>
              </a:ext>
            </a:extLst>
          </p:cNvPr>
          <p:cNvSpPr txBox="1"/>
          <p:nvPr/>
        </p:nvSpPr>
        <p:spPr>
          <a:xfrm>
            <a:off x="3463932" y="4220948"/>
            <a:ext cx="5544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</a:rPr>
              <a:t>RFD-LARP-001 exceeded requirements for HL-LHC after processing at </a:t>
            </a:r>
            <a:r>
              <a:rPr lang="en-US" sz="1200" b="1" dirty="0">
                <a:solidFill>
                  <a:srgbClr val="000000"/>
                </a:solidFill>
              </a:rPr>
              <a:t>FNAL/ANL</a:t>
            </a:r>
            <a:endParaRPr lang="en-US" sz="1200" b="1" baseline="-25000" dirty="0">
              <a:solidFill>
                <a:srgbClr val="000000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1200" dirty="0">
                <a:solidFill>
                  <a:srgbClr val="000000"/>
                </a:solidFill>
              </a:rPr>
              <a:t>AUP successfully qualified RFD crab cavities with both HOM dampers installed</a:t>
            </a:r>
          </a:p>
        </p:txBody>
      </p:sp>
    </p:spTree>
    <p:extLst>
      <p:ext uri="{BB962C8B-B14F-4D97-AF65-F5344CB8AC3E}">
        <p14:creationId xmlns:p14="http://schemas.microsoft.com/office/powerpoint/2010/main" val="270701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4514" y="727726"/>
            <a:ext cx="6338686" cy="401052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400" dirty="0"/>
              <a:t>LCLS-II was the </a:t>
            </a:r>
            <a:r>
              <a:rPr lang="en-US" sz="1400" b="1" dirty="0"/>
              <a:t>first large-scale SRF CM production for Fermilab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The scope was to design, build, test and deliver (</a:t>
            </a:r>
            <a:r>
              <a:rPr lang="en-US" sz="1400" b="1" dirty="0"/>
              <a:t>17</a:t>
            </a:r>
            <a:r>
              <a:rPr lang="en-US" sz="1400" dirty="0"/>
              <a:t>) </a:t>
            </a:r>
            <a:r>
              <a:rPr lang="en-US" sz="1400" b="1" dirty="0"/>
              <a:t>1.3 GHz </a:t>
            </a:r>
            <a:r>
              <a:rPr lang="en-US" sz="1400" dirty="0"/>
              <a:t>and (</a:t>
            </a:r>
            <a:r>
              <a:rPr lang="en-US" sz="1400" b="1" dirty="0"/>
              <a:t>3</a:t>
            </a:r>
            <a:r>
              <a:rPr lang="en-US" sz="1400" dirty="0"/>
              <a:t>) </a:t>
            </a:r>
            <a:r>
              <a:rPr lang="en-US" sz="1400" b="1" dirty="0"/>
              <a:t>3.9 GHz CMs</a:t>
            </a:r>
            <a:r>
              <a:rPr lang="en-US" sz="1400" dirty="0"/>
              <a:t>. JLAB is delivering the other ~50% of CMs 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XFEL-like CMs, but operating in CW mode, nitrogen-doped cavities (1.3 GHz)</a:t>
            </a:r>
          </a:p>
          <a:p>
            <a:pPr>
              <a:buFont typeface="Wingdings" pitchFamily="2" charset="2"/>
              <a:buChar char="§"/>
            </a:pPr>
            <a:r>
              <a:rPr lang="en-US" sz="1400" b="1" dirty="0"/>
              <a:t>Results exceed specifications</a:t>
            </a:r>
          </a:p>
          <a:p>
            <a:pPr lvl="1"/>
            <a:r>
              <a:rPr lang="en-US" sz="1200" dirty="0"/>
              <a:t>1.3 GHz energy gain/CM = 158 MV (spec 128 MV), average Q</a:t>
            </a:r>
            <a:r>
              <a:rPr lang="en-US" sz="1200" baseline="-25000" dirty="0"/>
              <a:t>0 </a:t>
            </a:r>
            <a:r>
              <a:rPr lang="en-US" sz="1200" dirty="0"/>
              <a:t>= 3x10</a:t>
            </a:r>
            <a:r>
              <a:rPr lang="en-US" sz="1200" baseline="30000" dirty="0"/>
              <a:t>10</a:t>
            </a:r>
            <a:r>
              <a:rPr lang="en-US" sz="1200" dirty="0"/>
              <a:t> (spec 2.7x10</a:t>
            </a:r>
            <a:r>
              <a:rPr lang="en-US" sz="1200" baseline="30000" dirty="0"/>
              <a:t>10</a:t>
            </a:r>
            <a:r>
              <a:rPr lang="en-US" sz="1200" dirty="0"/>
              <a:t>)</a:t>
            </a:r>
          </a:p>
          <a:p>
            <a:pPr lvl="1"/>
            <a:r>
              <a:rPr lang="en-US" sz="1200" dirty="0"/>
              <a:t>3.9 GHz energy gain/CM = 46.5 MV (spec 41 MV), average Q</a:t>
            </a:r>
            <a:r>
              <a:rPr lang="en-US" sz="1200" baseline="-25000" dirty="0"/>
              <a:t>0 </a:t>
            </a:r>
            <a:r>
              <a:rPr lang="en-US" sz="1200" dirty="0"/>
              <a:t>= 3.45x10</a:t>
            </a:r>
            <a:r>
              <a:rPr lang="en-US" sz="1200" baseline="30000" dirty="0"/>
              <a:t>9</a:t>
            </a:r>
            <a:r>
              <a:rPr lang="en-US" sz="1200" dirty="0"/>
              <a:t> (spec 1.5x10</a:t>
            </a:r>
            <a:r>
              <a:rPr lang="en-US" sz="1200" baseline="30000" dirty="0"/>
              <a:t>9</a:t>
            </a:r>
            <a:r>
              <a:rPr lang="en-US" sz="1200" dirty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Final cryomodule ships to SLAC in February 2021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Many lessons learned and incorporated during the product run</a:t>
            </a:r>
          </a:p>
          <a:p>
            <a:pPr>
              <a:buFont typeface="Wingdings" pitchFamily="2" charset="2"/>
              <a:buChar char="§"/>
            </a:pPr>
            <a:r>
              <a:rPr lang="en-US" sz="1400" b="1" dirty="0"/>
              <a:t>For future projects</a:t>
            </a:r>
          </a:p>
          <a:p>
            <a:pPr lvl="1"/>
            <a:r>
              <a:rPr lang="en-US" sz="1200" dirty="0"/>
              <a:t>When pushing the state of the art for SRF performance, ensure adequate time for R&amp;D, prototyping, qualification of vendors and feedback of initial test results into production</a:t>
            </a:r>
          </a:p>
          <a:p>
            <a:pPr lvl="1"/>
            <a:r>
              <a:rPr lang="en-US" sz="1200" dirty="0"/>
              <a:t>When adopting a previous design, pay strict attention to design changes even if deemed to be minor</a:t>
            </a:r>
          </a:p>
          <a:p>
            <a:pPr lvl="1"/>
            <a:r>
              <a:rPr lang="en-US" sz="1200" dirty="0"/>
              <a:t>Incorporate transportation requirements into the design process</a:t>
            </a:r>
          </a:p>
          <a:p>
            <a:pPr lvl="1"/>
            <a:endParaRPr lang="en-US" sz="1200" dirty="0"/>
          </a:p>
          <a:p>
            <a:pPr>
              <a:buFont typeface="Wingdings" pitchFamily="2" charset="2"/>
              <a:buChar char="§"/>
            </a:pPr>
            <a:endParaRPr lang="en-US" sz="1400" dirty="0"/>
          </a:p>
          <a:p>
            <a:endParaRPr lang="en-US" sz="1200" dirty="0"/>
          </a:p>
          <a:p>
            <a:pPr lvl="1"/>
            <a:endParaRPr lang="en-US" sz="1100" dirty="0"/>
          </a:p>
          <a:p>
            <a:endParaRPr lang="en-US" sz="12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996EDF-C36F-8547-8AEC-E694A68B6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273" y="782945"/>
            <a:ext cx="2488897" cy="36729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E14241-F1D2-3447-A24B-2669C5DC3FA9}"/>
              </a:ext>
            </a:extLst>
          </p:cNvPr>
          <p:cNvSpPr txBox="1"/>
          <p:nvPr/>
        </p:nvSpPr>
        <p:spPr>
          <a:xfrm>
            <a:off x="6553200" y="795807"/>
            <a:ext cx="20854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highlight>
                  <a:srgbClr val="63666A"/>
                </a:highlight>
              </a:rPr>
              <a:t>LCLS-II cryomodule at CMTF</a:t>
            </a:r>
          </a:p>
        </p:txBody>
      </p:sp>
    </p:spTree>
    <p:extLst>
      <p:ext uri="{BB962C8B-B14F-4D97-AF65-F5344CB8AC3E}">
        <p14:creationId xmlns:p14="http://schemas.microsoft.com/office/powerpoint/2010/main" val="1513661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49" y="748145"/>
            <a:ext cx="8686800" cy="379454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600" dirty="0"/>
              <a:t>For High-energy upgrade of LCLS-II, LCLS-II-HE, Fermilab will build </a:t>
            </a:r>
            <a:r>
              <a:rPr lang="en-US" sz="1600" b="1" dirty="0"/>
              <a:t>one verification CM </a:t>
            </a:r>
            <a:r>
              <a:rPr lang="en-US" sz="1600" dirty="0"/>
              <a:t>and </a:t>
            </a:r>
            <a:r>
              <a:rPr lang="en-US" sz="1600" b="1" dirty="0"/>
              <a:t>10+ 1.3 GHz CMs</a:t>
            </a:r>
          </a:p>
          <a:p>
            <a:pPr lvl="1"/>
            <a:r>
              <a:rPr lang="en-US" sz="1400" dirty="0"/>
              <a:t>Same CM design with </a:t>
            </a:r>
            <a:r>
              <a:rPr lang="en-US" sz="1400" b="1" dirty="0"/>
              <a:t>minor changes </a:t>
            </a:r>
            <a:r>
              <a:rPr lang="en-US" sz="1400" dirty="0"/>
              <a:t>based on lessons learned</a:t>
            </a:r>
          </a:p>
          <a:p>
            <a:pPr lvl="1"/>
            <a:r>
              <a:rPr lang="en-US" sz="1400" b="1" dirty="0"/>
              <a:t>New cavity treatment </a:t>
            </a:r>
            <a:r>
              <a:rPr lang="en-US" sz="1400" dirty="0"/>
              <a:t>(2N0 nitrogen doping + cold EP) to reach higher gradient at the same Q</a:t>
            </a:r>
            <a:r>
              <a:rPr lang="en-US" sz="1400" baseline="-25000" dirty="0"/>
              <a:t>0</a:t>
            </a:r>
          </a:p>
          <a:p>
            <a:pPr lvl="1"/>
            <a:r>
              <a:rPr lang="en-US" sz="1400" b="1" dirty="0"/>
              <a:t>Successful transfer of protocols to industry</a:t>
            </a:r>
          </a:p>
          <a:p>
            <a:pPr lvl="1"/>
            <a:r>
              <a:rPr lang="en-US" sz="1400" dirty="0"/>
              <a:t>Performance of 10 cavities exceeded specification with </a:t>
            </a:r>
          </a:p>
          <a:p>
            <a:pPr marL="282575" lvl="1" indent="0">
              <a:buNone/>
            </a:pPr>
            <a:r>
              <a:rPr lang="en-US" sz="1400" dirty="0"/>
              <a:t>		average Q</a:t>
            </a:r>
            <a:r>
              <a:rPr lang="en-US" sz="1400" baseline="-25000" dirty="0"/>
              <a:t>0</a:t>
            </a:r>
            <a:r>
              <a:rPr lang="en-US" sz="1400" dirty="0"/>
              <a:t> = 3.6x10</a:t>
            </a:r>
            <a:r>
              <a:rPr lang="en-US" sz="1400" baseline="30000" dirty="0"/>
              <a:t>10</a:t>
            </a:r>
            <a:r>
              <a:rPr lang="en-US" sz="1400" dirty="0"/>
              <a:t> and </a:t>
            </a:r>
            <a:r>
              <a:rPr lang="en-US" sz="1400" dirty="0" err="1"/>
              <a:t>E</a:t>
            </a:r>
            <a:r>
              <a:rPr lang="en-US" sz="1400" baseline="-25000" dirty="0" err="1"/>
              <a:t>acc</a:t>
            </a:r>
            <a:r>
              <a:rPr lang="en-US" sz="1400" dirty="0"/>
              <a:t> = 25.6 MV/m</a:t>
            </a:r>
          </a:p>
          <a:p>
            <a:pPr lvl="1"/>
            <a:r>
              <a:rPr lang="en-US" sz="1400" dirty="0"/>
              <a:t>8 fully dressed cavities are ready for </a:t>
            </a:r>
            <a:r>
              <a:rPr lang="en-US" sz="1400" dirty="0" err="1"/>
              <a:t>vCM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LCLS-II-HE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1B082-6479-4E4E-A51B-14730A771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925" y="1823017"/>
            <a:ext cx="3536004" cy="29293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F0DC39-2D4C-1B48-8D38-4CB0DFACAF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83" b="20916"/>
          <a:stretch/>
        </p:blipFill>
        <p:spPr>
          <a:xfrm>
            <a:off x="1056877" y="2842229"/>
            <a:ext cx="3372557" cy="18262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262BFE2-DAB3-5646-BB94-098D9752982F}"/>
              </a:ext>
            </a:extLst>
          </p:cNvPr>
          <p:cNvSpPr txBox="1"/>
          <p:nvPr/>
        </p:nvSpPr>
        <p:spPr>
          <a:xfrm>
            <a:off x="1176554" y="4385917"/>
            <a:ext cx="3146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  <a:highlight>
                  <a:srgbClr val="63666A"/>
                </a:highlight>
              </a:rPr>
              <a:t>7 LCLS-II-HE cavities are assembled into </a:t>
            </a:r>
            <a:r>
              <a:rPr lang="en-US" sz="1100" b="1" dirty="0" err="1">
                <a:solidFill>
                  <a:srgbClr val="FFFF00"/>
                </a:solidFill>
                <a:highlight>
                  <a:srgbClr val="63666A"/>
                </a:highlight>
              </a:rPr>
              <a:t>vCM</a:t>
            </a:r>
            <a:r>
              <a:rPr lang="en-US" sz="1100" b="1" dirty="0">
                <a:solidFill>
                  <a:srgbClr val="FFFF00"/>
                </a:solidFill>
                <a:highlight>
                  <a:srgbClr val="63666A"/>
                </a:highlight>
              </a:rPr>
              <a:t> string</a:t>
            </a:r>
          </a:p>
        </p:txBody>
      </p:sp>
    </p:spTree>
    <p:extLst>
      <p:ext uri="{BB962C8B-B14F-4D97-AF65-F5344CB8AC3E}">
        <p14:creationId xmlns:p14="http://schemas.microsoft.com/office/powerpoint/2010/main" val="2167263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49" y="716061"/>
            <a:ext cx="8686800" cy="379454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400" dirty="0"/>
              <a:t>The throughput is </a:t>
            </a:r>
            <a:r>
              <a:rPr lang="en-US" sz="1400" b="1" dirty="0"/>
              <a:t>one cryomodule per month </a:t>
            </a:r>
            <a:r>
              <a:rPr lang="en-US" sz="1400" dirty="0"/>
              <a:t>(single production line for LCLS-II, limited by cavity availability and CM testing, not assembly)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After adding </a:t>
            </a:r>
            <a:r>
              <a:rPr lang="en-US" sz="1400" b="1" dirty="0"/>
              <a:t>second production line </a:t>
            </a:r>
            <a:r>
              <a:rPr lang="en-US" sz="1400" dirty="0"/>
              <a:t>(already funded), two cryomodule production per month can be achieved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/>
              <a:t>Some production capacity will be available after CM production for LCLS-II-HE is complete</a:t>
            </a:r>
            <a:endParaRPr lang="en-US" sz="1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Cryomodule assembly at Fermilab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E80122B-26FF-444A-9017-78364A55FB8E}"/>
              </a:ext>
            </a:extLst>
          </p:cNvPr>
          <p:cNvGrpSpPr>
            <a:grpSpLocks noChangeAspect="1"/>
          </p:cNvGrpSpPr>
          <p:nvPr/>
        </p:nvGrpSpPr>
        <p:grpSpPr>
          <a:xfrm>
            <a:off x="736827" y="1940146"/>
            <a:ext cx="7181502" cy="2738903"/>
            <a:chOff x="224382" y="933887"/>
            <a:chExt cx="9152820" cy="349073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859A12A-1291-644F-B21D-08C1C9ABF74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4382" y="1089306"/>
              <a:ext cx="9152820" cy="3335312"/>
              <a:chOff x="220603" y="1904868"/>
              <a:chExt cx="8702794" cy="304826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9C45BAB-3C12-474C-833B-E29BA9810E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603" y="1904868"/>
                <a:ext cx="8702794" cy="3048264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096D52A-EA94-2C4E-BE37-0F1C75E695FB}"/>
                  </a:ext>
                </a:extLst>
              </p:cNvPr>
              <p:cNvSpPr/>
              <p:nvPr/>
            </p:nvSpPr>
            <p:spPr>
              <a:xfrm>
                <a:off x="4643336" y="2561219"/>
                <a:ext cx="3922815" cy="5461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74E6424-FD10-F948-8119-9B67F9A704B0}"/>
                  </a:ext>
                </a:extLst>
              </p:cNvPr>
              <p:cNvSpPr/>
              <p:nvPr/>
            </p:nvSpPr>
            <p:spPr>
              <a:xfrm>
                <a:off x="4643336" y="3144952"/>
                <a:ext cx="3922814" cy="1063882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4CABD97-DBC5-074F-A6A7-654B50D6D8D8}"/>
                </a:ext>
              </a:extLst>
            </p:cNvPr>
            <p:cNvGrpSpPr/>
            <p:nvPr/>
          </p:nvGrpSpPr>
          <p:grpSpPr>
            <a:xfrm>
              <a:off x="1971593" y="933887"/>
              <a:ext cx="6271714" cy="353035"/>
              <a:chOff x="807476" y="4416376"/>
              <a:chExt cx="8039032" cy="353035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F8E6B4B-9449-0A47-B500-9FA6E6E104DA}"/>
                  </a:ext>
                </a:extLst>
              </p:cNvPr>
              <p:cNvSpPr txBox="1"/>
              <p:nvPr/>
            </p:nvSpPr>
            <p:spPr>
              <a:xfrm>
                <a:off x="1133605" y="4416376"/>
                <a:ext cx="7712903" cy="35303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-110" charset="-128"/>
                    <a:cs typeface="+mn-cs"/>
                  </a:rPr>
                  <a:t>Existing Clean Room 1</a:t>
                </a:r>
                <a:r>
                  <a:rPr lang="en-US" sz="1200" dirty="0">
                    <a:solidFill>
                      <a:srgbClr val="000000"/>
                    </a:solidFill>
                    <a:latin typeface="Arial" pitchFamily="34" charset="0"/>
                    <a:ea typeface="ＭＳ Ｐゴシック" pitchFamily="-110" charset="-128"/>
                    <a:cs typeface="+mn-cs"/>
                  </a:rPr>
                  <a:t>		</a:t>
                </a: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itchFamily="-110" charset="-128"/>
                    <a:cs typeface="+mn-cs"/>
                  </a:rPr>
                  <a:t>New Clean Room </a:t>
                </a:r>
                <a:r>
                  <a:rPr lang="en-US" sz="1200" dirty="0">
                    <a:solidFill>
                      <a:srgbClr val="000000"/>
                    </a:solidFill>
                    <a:latin typeface="Arial" pitchFamily="34" charset="0"/>
                    <a:ea typeface="ＭＳ Ｐゴシック" pitchFamily="-110" charset="-128"/>
                  </a:rPr>
                  <a:t>2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itchFamily="-110" charset="-128"/>
                  <a:cs typeface="+mn-cs"/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36DB5E4-AF67-0A4B-8F24-6738A1AB56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2013" y="4591412"/>
                <a:ext cx="363165" cy="0"/>
              </a:xfrm>
              <a:prstGeom prst="line">
                <a:avLst/>
              </a:prstGeom>
              <a:ln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DC908EE-2A2D-7145-B7AD-FA5C8B4CE3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7476" y="4601596"/>
                <a:ext cx="363166" cy="0"/>
              </a:xfrm>
              <a:prstGeom prst="line">
                <a:avLst/>
              </a:prstGeom>
              <a:ln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D8EC365-E675-E040-A6AF-147D0110DDD4}"/>
                </a:ext>
              </a:extLst>
            </p:cNvPr>
            <p:cNvGrpSpPr/>
            <p:nvPr/>
          </p:nvGrpSpPr>
          <p:grpSpPr>
            <a:xfrm>
              <a:off x="1032612" y="1782843"/>
              <a:ext cx="7762365" cy="1789459"/>
              <a:chOff x="1821543" y="1567275"/>
              <a:chExt cx="7762365" cy="1789459"/>
            </a:xfrm>
          </p:grpSpPr>
          <p:sp>
            <p:nvSpPr>
              <p:cNvPr id="23" name="TextBox 8">
                <a:extLst>
                  <a:ext uri="{FF2B5EF4-FFF2-40B4-BE49-F238E27FC236}">
                    <a16:creationId xmlns:a16="http://schemas.microsoft.com/office/drawing/2014/main" id="{D7F92004-92EC-AF4D-900B-79B31A6B9B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35122" y="1652689"/>
                <a:ext cx="1129789" cy="3922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C00000"/>
                    </a:solidFill>
                  </a:rPr>
                  <a:t>WS1</a:t>
                </a:r>
              </a:p>
            </p:txBody>
          </p:sp>
          <p:sp>
            <p:nvSpPr>
              <p:cNvPr id="24" name="TextBox 8">
                <a:extLst>
                  <a:ext uri="{FF2B5EF4-FFF2-40B4-BE49-F238E27FC236}">
                    <a16:creationId xmlns:a16="http://schemas.microsoft.com/office/drawing/2014/main" id="{BC26DE4C-7B3F-C14D-9B76-F95A425B07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52270" y="1667247"/>
                <a:ext cx="1129789" cy="3922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C00000"/>
                    </a:solidFill>
                  </a:rPr>
                  <a:t>WS2</a:t>
                </a:r>
              </a:p>
            </p:txBody>
          </p:sp>
          <p:sp>
            <p:nvSpPr>
              <p:cNvPr id="25" name="TextBox 8">
                <a:extLst>
                  <a:ext uri="{FF2B5EF4-FFF2-40B4-BE49-F238E27FC236}">
                    <a16:creationId xmlns:a16="http://schemas.microsoft.com/office/drawing/2014/main" id="{D12D7976-8313-E449-B39A-95DD8B4660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54119" y="2964472"/>
                <a:ext cx="1129789" cy="3922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C00000"/>
                    </a:solidFill>
                  </a:rPr>
                  <a:t>WS0</a:t>
                </a:r>
              </a:p>
            </p:txBody>
          </p:sp>
          <p:sp>
            <p:nvSpPr>
              <p:cNvPr id="26" name="TextBox 8">
                <a:extLst>
                  <a:ext uri="{FF2B5EF4-FFF2-40B4-BE49-F238E27FC236}">
                    <a16:creationId xmlns:a16="http://schemas.microsoft.com/office/drawing/2014/main" id="{ABE3E92F-9E27-8B46-897B-AC17883433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48452" y="2534283"/>
                <a:ext cx="1129789" cy="3922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C00000"/>
                    </a:solidFill>
                  </a:rPr>
                  <a:t>WS1</a:t>
                </a:r>
              </a:p>
            </p:txBody>
          </p:sp>
          <p:sp>
            <p:nvSpPr>
              <p:cNvPr id="27" name="TextBox 8">
                <a:extLst>
                  <a:ext uri="{FF2B5EF4-FFF2-40B4-BE49-F238E27FC236}">
                    <a16:creationId xmlns:a16="http://schemas.microsoft.com/office/drawing/2014/main" id="{19FD1E2E-45DB-D744-8396-B0FA451BDB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70063" y="2725674"/>
                <a:ext cx="1129789" cy="3922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rgbClr val="C00000"/>
                    </a:solidFill>
                  </a:rPr>
                  <a:t>WS2</a:t>
                </a: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C401820C-FA1E-C845-A118-3D1A48C4B2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8461722" y="1414544"/>
                <a:ext cx="108275" cy="2136096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03798CB-AB45-764F-9101-F46D2DEBFF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3746968" y="1394108"/>
                <a:ext cx="108275" cy="2136086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781E5B9-E95E-3E4B-86F9-F41679BF0379}"/>
                  </a:ext>
                </a:extLst>
              </p:cNvPr>
              <p:cNvSpPr txBox="1"/>
              <p:nvPr/>
            </p:nvSpPr>
            <p:spPr>
              <a:xfrm>
                <a:off x="1862337" y="1567275"/>
                <a:ext cx="1873426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PIP-II cryomodule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8DDA3B3-CA5D-E742-B492-798CC50B952B}"/>
                  </a:ext>
                </a:extLst>
              </p:cNvPr>
              <p:cNvSpPr txBox="1"/>
              <p:nvPr/>
            </p:nvSpPr>
            <p:spPr>
              <a:xfrm>
                <a:off x="1821543" y="2441615"/>
                <a:ext cx="2034583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LCLS-II cryomodule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1742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Achieving FE-free cryomodules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9D7E095-DDB3-7F4A-A3CB-62C42C6C9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18" y="937148"/>
            <a:ext cx="8227628" cy="307563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5095574-5DF3-0944-A63F-F908AC813DCD}"/>
              </a:ext>
            </a:extLst>
          </p:cNvPr>
          <p:cNvSpPr txBox="1"/>
          <p:nvPr/>
        </p:nvSpPr>
        <p:spPr>
          <a:xfrm>
            <a:off x="1327239" y="3746560"/>
            <a:ext cx="33671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dirty="0">
                <a:solidFill>
                  <a:srgbClr val="000000"/>
                </a:solidFill>
              </a:rPr>
              <a:t>Performance-limiting field emission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rgbClr val="000000"/>
                </a:solidFill>
              </a:rPr>
              <a:t>Non-performance-limiting field emission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rgbClr val="000000"/>
                </a:solidFill>
              </a:rPr>
              <a:t>No X-ray detected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5C8CC80-10CF-9F41-A71C-8738EF296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791" y="3746560"/>
            <a:ext cx="220413" cy="31347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CAFF290-C210-1040-80A2-9AF27300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29029" y="4082506"/>
            <a:ext cx="298210" cy="37402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148A6EF-8DEA-A443-B929-CE144CAA0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029029" y="4351044"/>
            <a:ext cx="298210" cy="37402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8DC815FA-0031-0746-907F-A3E246DCE979}"/>
              </a:ext>
            </a:extLst>
          </p:cNvPr>
          <p:cNvSpPr txBox="1"/>
          <p:nvPr/>
        </p:nvSpPr>
        <p:spPr>
          <a:xfrm>
            <a:off x="1850089" y="689072"/>
            <a:ext cx="701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Twenty 1.3 GHz cryomodules + three 3.9 GHz cryomodules</a:t>
            </a:r>
          </a:p>
        </p:txBody>
      </p:sp>
    </p:spTree>
    <p:extLst>
      <p:ext uri="{BB962C8B-B14F-4D97-AF65-F5344CB8AC3E}">
        <p14:creationId xmlns:p14="http://schemas.microsoft.com/office/powerpoint/2010/main" val="3963527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PIP-II superconducting CW </a:t>
            </a:r>
            <a:r>
              <a:rPr lang="en-US" dirty="0" err="1"/>
              <a:t>linac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73DF0A-909C-4244-AB20-41A942EE82F7}"/>
              </a:ext>
            </a:extLst>
          </p:cNvPr>
          <p:cNvSpPr/>
          <p:nvPr/>
        </p:nvSpPr>
        <p:spPr>
          <a:xfrm>
            <a:off x="125193" y="682456"/>
            <a:ext cx="76132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342900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505050"/>
                </a:solidFill>
                <a:latin typeface="Helvetica" pitchFamily="34" charset="0"/>
              </a:rPr>
              <a:t>PIP-II </a:t>
            </a:r>
            <a:r>
              <a:rPr lang="en-US" sz="1500" dirty="0" err="1">
                <a:solidFill>
                  <a:srgbClr val="505050"/>
                </a:solidFill>
                <a:latin typeface="Helvetica" pitchFamily="34" charset="0"/>
              </a:rPr>
              <a:t>linac</a:t>
            </a:r>
            <a:r>
              <a:rPr lang="en-US" sz="1500" dirty="0">
                <a:solidFill>
                  <a:srgbClr val="505050"/>
                </a:solidFill>
                <a:latin typeface="Helvetica" pitchFamily="34" charset="0"/>
              </a:rPr>
              <a:t> is technically complex, state of the art superconducting RF accelerator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A6285C-0AA1-264F-A9EF-A67ADF397760}"/>
              </a:ext>
            </a:extLst>
          </p:cNvPr>
          <p:cNvGrpSpPr/>
          <p:nvPr/>
        </p:nvGrpSpPr>
        <p:grpSpPr>
          <a:xfrm>
            <a:off x="345452" y="994932"/>
            <a:ext cx="6900630" cy="3107565"/>
            <a:chOff x="1013706" y="1230010"/>
            <a:chExt cx="6900630" cy="310756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87CC573-D4C7-694C-8CFB-509F8FE9920B}"/>
                </a:ext>
              </a:extLst>
            </p:cNvPr>
            <p:cNvSpPr txBox="1"/>
            <p:nvPr/>
          </p:nvSpPr>
          <p:spPr>
            <a:xfrm>
              <a:off x="6708439" y="1230010"/>
              <a:ext cx="97550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rgbClr val="004C97"/>
                  </a:solidFill>
                  <a:latin typeface="Arial"/>
                  <a:ea typeface="+mn-ea"/>
                  <a:cs typeface="+mn-cs"/>
                </a:rPr>
                <a:t>Elliptical HB650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54D3546-00B2-FD47-8170-1BDDD82F727F}"/>
                </a:ext>
              </a:extLst>
            </p:cNvPr>
            <p:cNvGrpSpPr/>
            <p:nvPr/>
          </p:nvGrpSpPr>
          <p:grpSpPr>
            <a:xfrm>
              <a:off x="1013706" y="1339459"/>
              <a:ext cx="6900630" cy="2998116"/>
              <a:chOff x="1013706" y="1339459"/>
              <a:chExt cx="6900630" cy="2998116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A8EC139-550C-A740-95E9-CBF8D2F183DE}"/>
                  </a:ext>
                </a:extLst>
              </p:cNvPr>
              <p:cNvGrpSpPr/>
              <p:nvPr/>
            </p:nvGrpSpPr>
            <p:grpSpPr>
              <a:xfrm>
                <a:off x="1013706" y="1528903"/>
                <a:ext cx="6830389" cy="2125075"/>
                <a:chOff x="50740" y="2038537"/>
                <a:chExt cx="9107185" cy="2833433"/>
              </a:xfrm>
            </p:grpSpPr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10AD0720-7D36-1B4E-B15F-F79F4ACF61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0169" y="3004778"/>
                  <a:ext cx="8777756" cy="1867192"/>
                </a:xfrm>
                <a:prstGeom prst="rect">
                  <a:avLst/>
                </a:prstGeom>
              </p:spPr>
            </p:pic>
            <p:pic>
              <p:nvPicPr>
                <p:cNvPr id="71" name="Picture 70" descr="A close up of a device&#10;&#10;Description automatically generated">
                  <a:extLst>
                    <a:ext uri="{FF2B5EF4-FFF2-40B4-BE49-F238E27FC236}">
                      <a16:creationId xmlns:a16="http://schemas.microsoft.com/office/drawing/2014/main" id="{A3D0E821-18C5-EB40-82AE-FE89105CB4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0740" y="2038537"/>
                  <a:ext cx="2030021" cy="2359214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9674BA69-227D-1944-A879-CF7C664654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99317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6973" y="2464769"/>
                <a:ext cx="866837" cy="333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Content Placeholder 11" descr="15-0309-01.jpg">
                <a:extLst>
                  <a:ext uri="{FF2B5EF4-FFF2-40B4-BE49-F238E27FC236}">
                    <a16:creationId xmlns:a16="http://schemas.microsoft.com/office/drawing/2014/main" id="{70B86D24-15A8-0041-9B43-2ED5AF2BA9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578" b="99211" l="1125" r="96000">
                            <a14:foregroundMark x1="92625" y1="34911" x2="92625" y2="34911"/>
                            <a14:foregroundMark x1="89750" y1="29980" x2="89750" y2="29980"/>
                            <a14:foregroundMark x1="90375" y1="30769" x2="90375" y2="30769"/>
                            <a14:foregroundMark x1="66000" y1="70217" x2="66000" y2="70217"/>
                            <a14:foregroundMark x1="67125" y1="75542" x2="67125" y2="75542"/>
                            <a14:foregroundMark x1="77875" y1="71203" x2="77875" y2="71203"/>
                            <a14:foregroundMark x1="81875" y1="64300" x2="81875" y2="64300"/>
                            <a14:backgroundMark x1="79125" y1="69625" x2="79125" y2="69625"/>
                            <a14:backgroundMark x1="78000" y1="68047" x2="78000" y2="6804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59086">
                <a:off x="3458332" y="2146623"/>
                <a:ext cx="924343" cy="594743"/>
              </a:xfrm>
              <a:prstGeom prst="rect">
                <a:avLst/>
              </a:prstGeom>
              <a:ln w="19050">
                <a:noFill/>
              </a:ln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211AC3A-5959-9144-8F5D-FCA5044E9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60207">
                <a:off x="4410425" y="2021269"/>
                <a:ext cx="945488" cy="563081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0301D41-9E5F-7D4B-AB46-F0B09397D4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clrChange>
                  <a:clrFrom>
                    <a:srgbClr val="232528"/>
                  </a:clrFrom>
                  <a:clrTo>
                    <a:srgbClr val="232528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90826" y="1575734"/>
                <a:ext cx="1079846" cy="482389"/>
              </a:xfrm>
              <a:prstGeom prst="rect">
                <a:avLst/>
              </a:prstGeom>
            </p:spPr>
          </p:pic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8D9F3E8F-C29D-5640-8A7F-C76BA04A28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96165" y="2830160"/>
                <a:ext cx="315485" cy="3805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C1C7513-CD9F-B24F-B1C2-D7ABE95BA97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66508" y="2533557"/>
                <a:ext cx="368635" cy="2852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D7B1BE8-1B9D-2041-8076-70F77BBB82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8550" y="2755605"/>
                <a:ext cx="615876" cy="34771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14165527-A0D4-904A-AA9C-A0F0F2E0BE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93599" y="1942686"/>
                <a:ext cx="127079" cy="37356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5E5229A-99E5-1344-899D-D09605CAEAC7}"/>
                  </a:ext>
                </a:extLst>
              </p:cNvPr>
              <p:cNvSpPr txBox="1"/>
              <p:nvPr/>
            </p:nvSpPr>
            <p:spPr>
              <a:xfrm>
                <a:off x="1898827" y="3599120"/>
                <a:ext cx="7088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2.1 MeV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7BAF17D-EB52-E04E-8791-337E2BDB9E39}"/>
                  </a:ext>
                </a:extLst>
              </p:cNvPr>
              <p:cNvSpPr txBox="1"/>
              <p:nvPr/>
            </p:nvSpPr>
            <p:spPr>
              <a:xfrm>
                <a:off x="2524688" y="3515106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10 MeV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D47E775-B55E-F548-A481-602A693C206D}"/>
                  </a:ext>
                </a:extLst>
              </p:cNvPr>
              <p:cNvSpPr txBox="1"/>
              <p:nvPr/>
            </p:nvSpPr>
            <p:spPr>
              <a:xfrm>
                <a:off x="3112077" y="3411794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32 MeV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2D01581-FC49-3A46-BECD-1E8D2D262C68}"/>
                  </a:ext>
                </a:extLst>
              </p:cNvPr>
              <p:cNvSpPr txBox="1"/>
              <p:nvPr/>
            </p:nvSpPr>
            <p:spPr>
              <a:xfrm>
                <a:off x="4538567" y="3115649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177 MeV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71BA1E-BBBA-3A42-AB05-D4B7075F3EBD}"/>
                  </a:ext>
                </a:extLst>
              </p:cNvPr>
              <p:cNvSpPr txBox="1"/>
              <p:nvPr/>
            </p:nvSpPr>
            <p:spPr>
              <a:xfrm>
                <a:off x="6351882" y="2755605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516 MeV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FB5046F-2F57-5345-A0D7-586B14E686A8}"/>
                  </a:ext>
                </a:extLst>
              </p:cNvPr>
              <p:cNvSpPr txBox="1"/>
              <p:nvPr/>
            </p:nvSpPr>
            <p:spPr>
              <a:xfrm>
                <a:off x="7165413" y="2560291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833 MeV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2AD5A071-5952-3F40-83D1-D276DAAC5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46260" y="3870587"/>
                <a:ext cx="701866" cy="14458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25856645-8F4A-0F40-91EA-0E74926E41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1762" y="2860231"/>
                <a:ext cx="5218912" cy="1008358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B4B38C4-246E-CA47-A79C-502F289F8F19}"/>
                  </a:ext>
                </a:extLst>
              </p:cNvPr>
              <p:cNvSpPr txBox="1"/>
              <p:nvPr/>
            </p:nvSpPr>
            <p:spPr>
              <a:xfrm rot="20944129">
                <a:off x="1597090" y="3922077"/>
                <a:ext cx="127737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Room Temperature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59CCAC6-853A-614A-9654-F81A6A9F34B9}"/>
                  </a:ext>
                </a:extLst>
              </p:cNvPr>
              <p:cNvSpPr txBox="1"/>
              <p:nvPr/>
            </p:nvSpPr>
            <p:spPr>
              <a:xfrm rot="20944129">
                <a:off x="5386147" y="3219168"/>
                <a:ext cx="127737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>
                    <a:solidFill>
                      <a:srgbClr val="0070C0"/>
                    </a:solidFill>
                    <a:latin typeface="Arial"/>
                    <a:ea typeface="+mn-ea"/>
                    <a:cs typeface="+mn-cs"/>
                  </a:rPr>
                  <a:t>Superconducting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085B53C-FF2E-CA49-8620-B41DAF7BBB9D}"/>
                  </a:ext>
                </a:extLst>
              </p:cNvPr>
              <p:cNvSpPr txBox="1"/>
              <p:nvPr/>
            </p:nvSpPr>
            <p:spPr>
              <a:xfrm>
                <a:off x="1069733" y="3361062"/>
                <a:ext cx="87261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b="1" dirty="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H- ion source</a:t>
                </a:r>
                <a:endParaRPr lang="en-US" sz="1000" b="1" dirty="0">
                  <a:solidFill>
                    <a:srgbClr val="004C97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A319561-013F-BE4B-96FD-93B6460D9FF3}"/>
                  </a:ext>
                </a:extLst>
              </p:cNvPr>
              <p:cNvSpPr txBox="1"/>
              <p:nvPr/>
            </p:nvSpPr>
            <p:spPr>
              <a:xfrm>
                <a:off x="1789744" y="3136988"/>
                <a:ext cx="51155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RFQ</a:t>
                </a: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2B23214F-B986-7D48-AEE3-1D347C2E40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45673" y="1704034"/>
                <a:ext cx="1079847" cy="678366"/>
              </a:xfrm>
              <a:prstGeom prst="rect">
                <a:avLst/>
              </a:prstGeom>
            </p:spPr>
          </p:pic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EBDCF59-B116-9E40-8C15-2FE2943A66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00865" y="2239602"/>
                <a:ext cx="181852" cy="3206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7158702-257A-0740-A9EF-B7B6035E7AF6}"/>
                  </a:ext>
                </a:extLst>
              </p:cNvPr>
              <p:cNvSpPr txBox="1"/>
              <p:nvPr/>
            </p:nvSpPr>
            <p:spPr>
              <a:xfrm>
                <a:off x="2606045" y="2151998"/>
                <a:ext cx="87261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b="1" dirty="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Half Wave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E8BAAD56-740F-F84E-8C72-8A28CE0593A3}"/>
                  </a:ext>
                </a:extLst>
              </p:cNvPr>
              <p:cNvSpPr txBox="1"/>
              <p:nvPr/>
            </p:nvSpPr>
            <p:spPr>
              <a:xfrm>
                <a:off x="3243378" y="1757511"/>
                <a:ext cx="113432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b="1" dirty="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Single Spoke SSR1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07083D3-D5DD-504E-AF15-9E970CE2E6EE}"/>
                  </a:ext>
                </a:extLst>
              </p:cNvPr>
              <p:cNvSpPr txBox="1"/>
              <p:nvPr/>
            </p:nvSpPr>
            <p:spPr>
              <a:xfrm>
                <a:off x="4313781" y="1577067"/>
                <a:ext cx="113432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b="1" dirty="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Single Spoke SSR2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A46EFA2-1BA8-7942-8676-D94E6BF78467}"/>
                  </a:ext>
                </a:extLst>
              </p:cNvPr>
              <p:cNvSpPr txBox="1"/>
              <p:nvPr/>
            </p:nvSpPr>
            <p:spPr>
              <a:xfrm>
                <a:off x="5445673" y="1339459"/>
                <a:ext cx="97550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00" b="1" dirty="0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Elliptical LB650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BEA4D56-A15A-424C-82D7-A5A238D2996E}"/>
                  </a:ext>
                </a:extLst>
              </p:cNvPr>
              <p:cNvSpPr txBox="1"/>
              <p:nvPr/>
            </p:nvSpPr>
            <p:spPr>
              <a:xfrm>
                <a:off x="1478581" y="1400087"/>
                <a:ext cx="82840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err="1">
                    <a:solidFill>
                      <a:srgbClr val="004C97"/>
                    </a:solidFill>
                    <a:latin typeface="Arial"/>
                    <a:ea typeface="+mn-ea"/>
                    <a:cs typeface="+mn-cs"/>
                  </a:rPr>
                  <a:t>Cryoplant</a:t>
                </a:r>
                <a:endParaRPr lang="en-US" sz="1000" b="1">
                  <a:solidFill>
                    <a:srgbClr val="004C97"/>
                  </a:solidFill>
                  <a:latin typeface="Arial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77" name="Content Placeholder 6" descr="http://news.fnal.gov/wp-content/uploads/2017/07/LBNE_Graphic_061615_2016.jpg">
            <a:extLst>
              <a:ext uri="{FF2B5EF4-FFF2-40B4-BE49-F238E27FC236}">
                <a16:creationId xmlns:a16="http://schemas.microsoft.com/office/drawing/2014/main" id="{DF37E628-F1F2-0047-B6BA-479455E5A25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837" y="3332028"/>
            <a:ext cx="4053656" cy="133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99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picture containing red, object, engine, toy&#10;&#10;Description automatically generated">
            <a:extLst>
              <a:ext uri="{FF2B5EF4-FFF2-40B4-BE49-F238E27FC236}">
                <a16:creationId xmlns:a16="http://schemas.microsoft.com/office/drawing/2014/main" id="{39C3308F-B540-4652-BEAB-0FB9A7F6D6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834" y="922573"/>
            <a:ext cx="3082049" cy="19424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PIP-II cryomodules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73DF0A-909C-4244-AB20-41A942EE82F7}"/>
              </a:ext>
            </a:extLst>
          </p:cNvPr>
          <p:cNvSpPr/>
          <p:nvPr/>
        </p:nvSpPr>
        <p:spPr>
          <a:xfrm>
            <a:off x="125193" y="682456"/>
            <a:ext cx="76132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342900">
              <a:buFont typeface="Wingdings" panose="05000000000000000000" pitchFamily="2" charset="2"/>
              <a:buChar char="§"/>
              <a:defRPr/>
            </a:pPr>
            <a:r>
              <a:rPr lang="en-US" sz="1500" dirty="0">
                <a:solidFill>
                  <a:srgbClr val="505050"/>
                </a:solidFill>
                <a:latin typeface="Helvetica" pitchFamily="34" charset="0"/>
              </a:rPr>
              <a:t>All PIP-II cryomodules are of a strongback type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C36F7A5-CD03-004D-9ED1-047D14EF88D7}"/>
              </a:ext>
            </a:extLst>
          </p:cNvPr>
          <p:cNvGrpSpPr/>
          <p:nvPr/>
        </p:nvGrpSpPr>
        <p:grpSpPr>
          <a:xfrm>
            <a:off x="1157473" y="3063782"/>
            <a:ext cx="2415677" cy="1672176"/>
            <a:chOff x="6259233" y="2417728"/>
            <a:chExt cx="2569026" cy="1786650"/>
          </a:xfrm>
        </p:grpSpPr>
        <p:pic>
          <p:nvPicPr>
            <p:cNvPr id="41" name="Picture 3">
              <a:extLst>
                <a:ext uri="{FF2B5EF4-FFF2-40B4-BE49-F238E27FC236}">
                  <a16:creationId xmlns:a16="http://schemas.microsoft.com/office/drawing/2014/main" id="{9DD19E4C-EEB7-0841-BABA-BC9F1FF5560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2629" b="3810"/>
            <a:stretch/>
          </p:blipFill>
          <p:spPr bwMode="auto">
            <a:xfrm>
              <a:off x="6282339" y="2417728"/>
              <a:ext cx="2476253" cy="1742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TextBox 4">
              <a:extLst>
                <a:ext uri="{FF2B5EF4-FFF2-40B4-BE49-F238E27FC236}">
                  <a16:creationId xmlns:a16="http://schemas.microsoft.com/office/drawing/2014/main" id="{1D9D2B24-62B0-FD42-AD8E-30FB4EBDCC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9233" y="3924859"/>
              <a:ext cx="2569026" cy="279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defRPr sz="2400" b="1">
                  <a:solidFill>
                    <a:srgbClr val="002060"/>
                  </a:solidFill>
                  <a:latin typeface="Arial" panose="020B0604020202020204" pitchFamily="34" charset="0"/>
                </a:defRPr>
              </a:lvl1pPr>
              <a:lvl2pPr marL="742950" indent="-285750" defTabSz="4572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>
                <a:spcBef>
                  <a:spcPct val="2000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SSR1 is at 2 K, RF tests in progress</a:t>
              </a:r>
            </a:p>
          </p:txBody>
        </p: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5A222937-EE2A-FD49-BF97-F611B7D224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7409" y="808602"/>
            <a:ext cx="5113511" cy="3145781"/>
          </a:xfrm>
          <a:prstGeom prst="rect">
            <a:avLst/>
          </a:prstGeom>
        </p:spPr>
      </p:pic>
      <p:sp>
        <p:nvSpPr>
          <p:cNvPr id="52" name="Title 2">
            <a:extLst>
              <a:ext uri="{FF2B5EF4-FFF2-40B4-BE49-F238E27FC236}">
                <a16:creationId xmlns:a16="http://schemas.microsoft.com/office/drawing/2014/main" id="{4AEF6DA3-3FCE-3240-927F-A671B0C9F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4648" y="3462510"/>
            <a:ext cx="2360152" cy="19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Geneva"/>
                <a:cs typeface="MS PGothic" panose="020B0600070205080204" pitchFamily="34" charset="-128"/>
              </a:rPr>
              <a:t>High-beta 650 MHz (</a:t>
            </a:r>
            <a:r>
              <a:rPr lang="en-US" altLang="en-US" sz="1200" dirty="0">
                <a:solidFill>
                  <a:srgbClr val="000000"/>
                </a:solidFill>
                <a:latin typeface="Helvetica" panose="020B0604020202020204" pitchFamily="34" charset="0"/>
                <a:ea typeface="Geneva"/>
                <a:cs typeface="MS PGothic" panose="020B0600070205080204" pitchFamily="34" charset="-128"/>
              </a:rPr>
              <a:t>HB650</a:t>
            </a: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Geneva"/>
                <a:cs typeface="MS PGothic" panose="020B0600070205080204" pitchFamily="34" charset="-128"/>
              </a:rPr>
              <a:t>)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Geneva"/>
              <a:cs typeface="Helvetica" panose="020B0604020202020204" pitchFamily="34" charset="0"/>
            </a:endParaRPr>
          </a:p>
        </p:txBody>
      </p:sp>
      <p:sp>
        <p:nvSpPr>
          <p:cNvPr id="53" name="Title 2">
            <a:extLst>
              <a:ext uri="{FF2B5EF4-FFF2-40B4-BE49-F238E27FC236}">
                <a16:creationId xmlns:a16="http://schemas.microsoft.com/office/drawing/2014/main" id="{037E9779-55C1-1346-98D8-07AA580D2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022" y="2843441"/>
            <a:ext cx="2360152" cy="19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defTabSz="457200">
              <a:defRPr sz="2400" b="1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Geneva"/>
                <a:cs typeface="MS PGothic" panose="020B0600070205080204" pitchFamily="34" charset="-128"/>
              </a:rPr>
              <a:t>Single Spoke Resonator (SSR1)</a:t>
            </a:r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Geneva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96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2281" y="839531"/>
            <a:ext cx="8606768" cy="37031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number of ways Fermilab can potentially contribute to </a:t>
            </a:r>
            <a:r>
              <a:rPr lang="en-US" b="1" dirty="0"/>
              <a:t>EIC</a:t>
            </a:r>
            <a:r>
              <a:rPr lang="en-US" dirty="0"/>
              <a:t> in the area of SRF: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Complete SRF systems for a particular accelerator (pulsed or CW) from design to testing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Smaller systems, e.g. crab cavities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Cryomodule procurement and FE-free assembly, experience with different types of cryomodules: ILC/XFEL type (long string of interconnected cryomodules) and segmented cryomodules (strongback design for PIP-II)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Developing customized cavity treatments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Developing sub-systems and components, e.g. resonance control and frequency tuners, fundamental power couplers 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for SRF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90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8532" y="788151"/>
            <a:ext cx="5267747" cy="3649550"/>
          </a:xfrm>
        </p:spPr>
        <p:txBody>
          <a:bodyPr/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dirty="0">
                <a:solidFill>
                  <a:srgbClr val="63666A"/>
                </a:solidFill>
              </a:rPr>
              <a:t>In this talk I would like to briefly describe </a:t>
            </a:r>
            <a:r>
              <a:rPr lang="en-US" b="1" dirty="0">
                <a:solidFill>
                  <a:srgbClr val="63666A"/>
                </a:solidFill>
              </a:rPr>
              <a:t>three Accelerator Technology areas</a:t>
            </a:r>
            <a:r>
              <a:rPr lang="en-US" dirty="0">
                <a:solidFill>
                  <a:srgbClr val="63666A"/>
                </a:solidFill>
              </a:rPr>
              <a:t> where Fermilab can contribute to </a:t>
            </a:r>
            <a:r>
              <a:rPr lang="en-US" b="1" dirty="0">
                <a:solidFill>
                  <a:srgbClr val="63666A"/>
                </a:solidFill>
              </a:rPr>
              <a:t>Electron-Ion Collider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1600" b="1" dirty="0">
                <a:solidFill>
                  <a:srgbClr val="63666A"/>
                </a:solidFill>
              </a:rPr>
              <a:t>Superconducting Radio-Frequency </a:t>
            </a:r>
            <a:r>
              <a:rPr lang="en-US" sz="1600" dirty="0">
                <a:solidFill>
                  <a:srgbClr val="63666A"/>
                </a:solidFill>
              </a:rPr>
              <a:t>technology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1600" b="1" dirty="0">
                <a:solidFill>
                  <a:srgbClr val="63666A"/>
                </a:solidFill>
              </a:rPr>
              <a:t>Magnet </a:t>
            </a:r>
            <a:r>
              <a:rPr lang="en-US" sz="1600" dirty="0">
                <a:solidFill>
                  <a:srgbClr val="63666A"/>
                </a:solidFill>
              </a:rPr>
              <a:t>technology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1600" b="1" dirty="0">
                <a:solidFill>
                  <a:srgbClr val="63666A"/>
                </a:solidFill>
              </a:rPr>
              <a:t>Cryogenic</a:t>
            </a:r>
            <a:r>
              <a:rPr lang="en-US" sz="1600" dirty="0">
                <a:solidFill>
                  <a:srgbClr val="63666A"/>
                </a:solidFill>
              </a:rPr>
              <a:t> technology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dirty="0">
                <a:solidFill>
                  <a:srgbClr val="63666A"/>
                </a:solidFill>
              </a:rPr>
              <a:t>In each area I will show some </a:t>
            </a:r>
            <a:r>
              <a:rPr lang="en-US" b="1" dirty="0">
                <a:solidFill>
                  <a:srgbClr val="63666A"/>
                </a:solidFill>
              </a:rPr>
              <a:t>recent R&amp;D achievements </a:t>
            </a:r>
            <a:r>
              <a:rPr lang="en-US" dirty="0">
                <a:solidFill>
                  <a:srgbClr val="63666A"/>
                </a:solidFill>
              </a:rPr>
              <a:t>at Fermilab, </a:t>
            </a:r>
            <a:r>
              <a:rPr lang="en-US" b="1" dirty="0">
                <a:solidFill>
                  <a:srgbClr val="63666A"/>
                </a:solidFill>
              </a:rPr>
              <a:t>contributions to projects</a:t>
            </a:r>
            <a:r>
              <a:rPr lang="en-US" dirty="0">
                <a:solidFill>
                  <a:srgbClr val="63666A"/>
                </a:solidFill>
              </a:rPr>
              <a:t> demonstrating our capabilities and try to highlight </a:t>
            </a:r>
            <a:r>
              <a:rPr lang="en-US" b="1" dirty="0">
                <a:solidFill>
                  <a:srgbClr val="63666A"/>
                </a:solidFill>
              </a:rPr>
              <a:t>relevance to EIC</a:t>
            </a:r>
          </a:p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dirty="0">
                <a:solidFill>
                  <a:srgbClr val="63666A"/>
                </a:solidFill>
              </a:rPr>
              <a:t>Several facilities at Fermilab will become available in coming years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US" dirty="0">
              <a:solidFill>
                <a:srgbClr val="63666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Talk outline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26C0FD6-C652-5345-8437-48E55404A5B8}"/>
              </a:ext>
            </a:extLst>
          </p:cNvPr>
          <p:cNvGrpSpPr/>
          <p:nvPr/>
        </p:nvGrpSpPr>
        <p:grpSpPr>
          <a:xfrm>
            <a:off x="6749513" y="3083329"/>
            <a:ext cx="2289736" cy="1447071"/>
            <a:chOff x="7004285" y="646504"/>
            <a:chExt cx="2045713" cy="127515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DF4ADB4-0430-4149-BC62-543C086823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821" t="25781" b="3648"/>
            <a:stretch/>
          </p:blipFill>
          <p:spPr>
            <a:xfrm>
              <a:off x="7027671" y="671240"/>
              <a:ext cx="2014717" cy="125041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7FB9E6D-44A3-CE44-91CD-E4621C54E4CB}"/>
                </a:ext>
              </a:extLst>
            </p:cNvPr>
            <p:cNvSpPr txBox="1"/>
            <p:nvPr/>
          </p:nvSpPr>
          <p:spPr>
            <a:xfrm>
              <a:off x="7004285" y="646504"/>
              <a:ext cx="2045713" cy="230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>
                  <a:solidFill>
                    <a:srgbClr val="FFFF00"/>
                  </a:solidFill>
                  <a:highlight>
                    <a:srgbClr val="000000"/>
                  </a:highlight>
                  <a:latin typeface="+mn-lt"/>
                </a:rPr>
                <a:t>    Magnet technology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FD978CF-2FF2-2A45-BBF8-014C2A27357F}"/>
              </a:ext>
            </a:extLst>
          </p:cNvPr>
          <p:cNvGrpSpPr/>
          <p:nvPr/>
        </p:nvGrpSpPr>
        <p:grpSpPr>
          <a:xfrm>
            <a:off x="6749513" y="838147"/>
            <a:ext cx="2165887" cy="1564090"/>
            <a:chOff x="4786621" y="651080"/>
            <a:chExt cx="2045712" cy="139854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D36A6D7-414E-B445-9EA6-7EF0A36040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7244" b="58663"/>
            <a:stretch/>
          </p:blipFill>
          <p:spPr>
            <a:xfrm>
              <a:off x="4786621" y="651080"/>
              <a:ext cx="2045712" cy="139854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1D24F6-F996-2A4F-AEA8-7C01966131B0}"/>
                </a:ext>
              </a:extLst>
            </p:cNvPr>
            <p:cNvSpPr txBox="1"/>
            <p:nvPr/>
          </p:nvSpPr>
          <p:spPr>
            <a:xfrm>
              <a:off x="4786621" y="697336"/>
              <a:ext cx="1959166" cy="233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>
                  <a:solidFill>
                    <a:srgbClr val="FFFF00"/>
                  </a:solidFill>
                  <a:highlight>
                    <a:srgbClr val="000000"/>
                  </a:highlight>
                  <a:latin typeface="+mn-lt"/>
                </a:rPr>
                <a:t>SRF technology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F239B9D-D636-8541-B2F2-CE5A0AAA539F}"/>
              </a:ext>
            </a:extLst>
          </p:cNvPr>
          <p:cNvGrpSpPr/>
          <p:nvPr/>
        </p:nvGrpSpPr>
        <p:grpSpPr>
          <a:xfrm>
            <a:off x="5424407" y="1780689"/>
            <a:ext cx="1736269" cy="1962149"/>
            <a:chOff x="5188993" y="2236083"/>
            <a:chExt cx="1491237" cy="1770368"/>
          </a:xfrm>
        </p:grpSpPr>
        <p:pic>
          <p:nvPicPr>
            <p:cNvPr id="17" name="Picture 41">
              <a:extLst>
                <a:ext uri="{FF2B5EF4-FFF2-40B4-BE49-F238E27FC236}">
                  <a16:creationId xmlns:a16="http://schemas.microsoft.com/office/drawing/2014/main" id="{ECB5104E-7EBD-4941-B4BD-5E6E6953F8A5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2379" y="2236083"/>
              <a:ext cx="1467851" cy="1770368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A239DA9-92A3-4342-977E-11CAD9668230}"/>
                </a:ext>
              </a:extLst>
            </p:cNvPr>
            <p:cNvSpPr txBox="1"/>
            <p:nvPr/>
          </p:nvSpPr>
          <p:spPr>
            <a:xfrm>
              <a:off x="5188993" y="2236083"/>
              <a:ext cx="1467851" cy="236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>
                  <a:solidFill>
                    <a:srgbClr val="FFFF00"/>
                  </a:solidFill>
                  <a:highlight>
                    <a:srgbClr val="000000"/>
                  </a:highlight>
                  <a:latin typeface="+mn-lt"/>
                </a:rPr>
                <a:t>Cryogenic technology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04489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22744D23-3B3D-D14F-8C87-7583DAF51D91}"/>
              </a:ext>
            </a:extLst>
          </p:cNvPr>
          <p:cNvSpPr txBox="1">
            <a:spLocks/>
          </p:cNvSpPr>
          <p:nvPr/>
        </p:nvSpPr>
        <p:spPr>
          <a:xfrm>
            <a:off x="222250" y="1980785"/>
            <a:ext cx="8686800" cy="59328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chemeClr val="bg1">
                    <a:lumMod val="50000"/>
                  </a:schemeClr>
                </a:solidFill>
              </a:rPr>
              <a:t>Magnets</a:t>
            </a:r>
          </a:p>
        </p:txBody>
      </p:sp>
    </p:spTree>
    <p:extLst>
      <p:ext uri="{BB962C8B-B14F-4D97-AF65-F5344CB8AC3E}">
        <p14:creationId xmlns:p14="http://schemas.microsoft.com/office/powerpoint/2010/main" val="1776396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Fermilab has capability to perform </a:t>
            </a:r>
            <a:r>
              <a:rPr lang="en-US" sz="1600" b="1" dirty="0"/>
              <a:t>electromagnetic and mechanical design</a:t>
            </a:r>
            <a:r>
              <a:rPr lang="en-US" sz="1600" dirty="0"/>
              <a:t>, </a:t>
            </a:r>
            <a:r>
              <a:rPr lang="en-US" sz="1600" b="1" dirty="0"/>
              <a:t>manufacture and test </a:t>
            </a:r>
            <a:r>
              <a:rPr lang="en-US" sz="1600" dirty="0"/>
              <a:t>SC magnets for projects and R&amp;D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 err="1"/>
              <a:t>NbTi</a:t>
            </a:r>
            <a:r>
              <a:rPr lang="en-US" sz="1600" b="1" dirty="0"/>
              <a:t> </a:t>
            </a:r>
            <a:r>
              <a:rPr lang="en-US" sz="1600" dirty="0"/>
              <a:t>(since Tevatron times) and </a:t>
            </a:r>
            <a:r>
              <a:rPr lang="en-US" sz="1600" b="1" dirty="0"/>
              <a:t>Nb</a:t>
            </a:r>
            <a:r>
              <a:rPr lang="en-US" sz="1600" b="1" baseline="-25000" dirty="0"/>
              <a:t>3</a:t>
            </a:r>
            <a:r>
              <a:rPr lang="en-US" sz="1600" b="1" dirty="0"/>
              <a:t>Sn technologies </a:t>
            </a:r>
            <a:r>
              <a:rPr lang="en-US" sz="1600" dirty="0"/>
              <a:t>are readily available, developing </a:t>
            </a:r>
            <a:r>
              <a:rPr lang="en-US" sz="1600" b="1" dirty="0"/>
              <a:t>HTS</a:t>
            </a:r>
            <a:r>
              <a:rPr lang="en-US" sz="1600" dirty="0"/>
              <a:t> capabilities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Examples</a:t>
            </a:r>
          </a:p>
          <a:p>
            <a:pPr lvl="1"/>
            <a:r>
              <a:rPr lang="en-US" dirty="0"/>
              <a:t>Projects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Q1/Q3 IR quadrupoles for </a:t>
            </a:r>
            <a:r>
              <a:rPr lang="en-US" b="1" dirty="0"/>
              <a:t>Hi-</a:t>
            </a:r>
            <a:r>
              <a:rPr lang="en-US" b="1" dirty="0" err="1"/>
              <a:t>Lumi</a:t>
            </a:r>
            <a:r>
              <a:rPr lang="en-US" b="1" dirty="0"/>
              <a:t> LHC </a:t>
            </a:r>
            <a:r>
              <a:rPr lang="en-US" dirty="0"/>
              <a:t>/ </a:t>
            </a:r>
            <a:r>
              <a:rPr lang="en-US" b="1" dirty="0"/>
              <a:t>US HL-LHC Accelerator Upgrade Project</a:t>
            </a:r>
            <a:r>
              <a:rPr lang="en-US" dirty="0"/>
              <a:t> (AUP)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LCLS-II / LCLS-II-HE</a:t>
            </a:r>
            <a:r>
              <a:rPr lang="en-US" dirty="0"/>
              <a:t> SC magnet package (combined quadrupole and two dipole correctors)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Solenoids for </a:t>
            </a:r>
            <a:r>
              <a:rPr lang="en-US" b="1" dirty="0"/>
              <a:t>Mu2e</a:t>
            </a:r>
            <a:r>
              <a:rPr lang="en-US" dirty="0"/>
              <a:t> experiment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CLAS12</a:t>
            </a:r>
            <a:r>
              <a:rPr lang="en-US" dirty="0"/>
              <a:t> toroidal coils </a:t>
            </a:r>
          </a:p>
          <a:p>
            <a:pPr lvl="1"/>
            <a:r>
              <a:rPr lang="en-US" dirty="0"/>
              <a:t>R&amp;D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LARP</a:t>
            </a:r>
            <a:r>
              <a:rPr lang="en-US" dirty="0"/>
              <a:t> quadrupoles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US Magnet Development Program </a:t>
            </a:r>
            <a:r>
              <a:rPr lang="en-US" dirty="0"/>
              <a:t>dipoles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b="1" dirty="0"/>
              <a:t>Small conduction-cooled SC HTS magnet magnets </a:t>
            </a:r>
            <a:r>
              <a:rPr lang="en-US" dirty="0"/>
              <a:t>for </a:t>
            </a:r>
            <a:r>
              <a:rPr lang="en-US" dirty="0" err="1"/>
              <a:t>linacs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 magnets at Fermilab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16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US contribution to HL-LHC includes </a:t>
            </a:r>
            <a:r>
              <a:rPr lang="en-US" sz="1600" b="1" dirty="0"/>
              <a:t>Q1/Q3 IR quadrupole magnets </a:t>
            </a:r>
            <a:r>
              <a:rPr lang="en-US" sz="1600" dirty="0"/>
              <a:t>(10 </a:t>
            </a:r>
            <a:r>
              <a:rPr lang="en-US" sz="1600" dirty="0" err="1"/>
              <a:t>cryoassemblies</a:t>
            </a:r>
            <a:r>
              <a:rPr lang="en-US" sz="1600" dirty="0"/>
              <a:t> with 2 Nb</a:t>
            </a:r>
            <a:r>
              <a:rPr lang="en-US" sz="1600" baseline="-25000" dirty="0"/>
              <a:t>3</a:t>
            </a:r>
            <a:r>
              <a:rPr lang="en-US" sz="1600" dirty="0"/>
              <a:t>Sn magnets in each)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/>
              <a:t>Multi-lab collaborative effort</a:t>
            </a:r>
            <a:r>
              <a:rPr lang="en-US" sz="1600" dirty="0"/>
              <a:t>: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Cable fabrication at </a:t>
            </a:r>
            <a:r>
              <a:rPr lang="en-US" sz="1400" b="1" dirty="0"/>
              <a:t>LBNL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Coil production at </a:t>
            </a:r>
            <a:r>
              <a:rPr lang="en-US" sz="1400" b="1" dirty="0"/>
              <a:t>FNAL and BNL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Magnets are assembled at </a:t>
            </a:r>
            <a:r>
              <a:rPr lang="en-US" sz="1400" b="1" dirty="0"/>
              <a:t>LBNL</a:t>
            </a:r>
            <a:r>
              <a:rPr lang="en-US" sz="1400" dirty="0"/>
              <a:t> and vertically tested at </a:t>
            </a:r>
            <a:r>
              <a:rPr lang="en-US" sz="1400" b="1" dirty="0"/>
              <a:t>BNL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/>
              <a:t>Cold mass and </a:t>
            </a:r>
            <a:r>
              <a:rPr lang="en-US" sz="1400" dirty="0" err="1"/>
              <a:t>cryoassembly</a:t>
            </a:r>
            <a:r>
              <a:rPr lang="en-US" sz="1400" dirty="0"/>
              <a:t> at </a:t>
            </a:r>
            <a:r>
              <a:rPr lang="en-US" sz="1400" b="1" dirty="0"/>
              <a:t>FNAL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400" dirty="0" err="1"/>
              <a:t>Cryoassembly</a:t>
            </a:r>
            <a:r>
              <a:rPr lang="en-US" sz="1400" dirty="0"/>
              <a:t> horizontal test at </a:t>
            </a:r>
            <a:r>
              <a:rPr lang="en-US" sz="1400" b="1" dirty="0"/>
              <a:t>FNAL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HL-LHC AUP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190A81-DBEC-9748-8AF7-4F4C969F599B}"/>
              </a:ext>
            </a:extLst>
          </p:cNvPr>
          <p:cNvGrpSpPr/>
          <p:nvPr/>
        </p:nvGrpSpPr>
        <p:grpSpPr>
          <a:xfrm>
            <a:off x="1415679" y="1271486"/>
            <a:ext cx="7493482" cy="3335955"/>
            <a:chOff x="180441" y="525093"/>
            <a:chExt cx="7493482" cy="33359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A44570-BE06-B84F-B69D-6A67F324E0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273" t="7285" r="3922" b="47060"/>
            <a:stretch/>
          </p:blipFill>
          <p:spPr>
            <a:xfrm>
              <a:off x="916938" y="2141301"/>
              <a:ext cx="5756007" cy="1719747"/>
            </a:xfrm>
            <a:prstGeom prst="rect">
              <a:avLst/>
            </a:prstGeom>
          </p:spPr>
        </p:pic>
        <p:pic>
          <p:nvPicPr>
            <p:cNvPr id="9" name="Picture 8" descr="P:\ruben\LARP\3-D Models\Jodi\MQXF-cutaway5.jpg">
              <a:extLst>
                <a:ext uri="{FF2B5EF4-FFF2-40B4-BE49-F238E27FC236}">
                  <a16:creationId xmlns:a16="http://schemas.microsoft.com/office/drawing/2014/main" id="{A4086E86-48AE-0D4B-9FA3-913AEC33B76E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936365"/>
              <a:ext cx="1234003" cy="5580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P:\ruben\LARP\3-D Models\Jodi\MQXF-cutaway5.jpg">
              <a:extLst>
                <a:ext uri="{FF2B5EF4-FFF2-40B4-BE49-F238E27FC236}">
                  <a16:creationId xmlns:a16="http://schemas.microsoft.com/office/drawing/2014/main" id="{0B0392D7-243F-CA42-A19D-53FB15BB4FE7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9920" y="936365"/>
              <a:ext cx="1234003" cy="5653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58A0B0B-98D7-884C-AAB3-323BAA4526B2}"/>
                </a:ext>
              </a:extLst>
            </p:cNvPr>
            <p:cNvSpPr txBox="1"/>
            <p:nvPr/>
          </p:nvSpPr>
          <p:spPr>
            <a:xfrm>
              <a:off x="6312881" y="525093"/>
              <a:ext cx="7244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MQXFA</a:t>
              </a:r>
            </a:p>
            <a:p>
              <a:r>
                <a:rPr lang="en-US" sz="1200" i="1" dirty="0"/>
                <a:t>Magnet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FE6D3F-6BD5-1244-9C1D-BE5F63DB1256}"/>
                </a:ext>
              </a:extLst>
            </p:cNvPr>
            <p:cNvSpPr txBox="1"/>
            <p:nvPr/>
          </p:nvSpPr>
          <p:spPr>
            <a:xfrm>
              <a:off x="4258216" y="1974031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Cold Mass</a:t>
              </a:r>
            </a:p>
            <a:p>
              <a:r>
                <a:rPr lang="en-US" sz="1200" i="1" dirty="0"/>
                <a:t>Assembly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F04FD0-FD49-FE4D-8B43-05CB31E12074}"/>
                </a:ext>
              </a:extLst>
            </p:cNvPr>
            <p:cNvSpPr txBox="1"/>
            <p:nvPr/>
          </p:nvSpPr>
          <p:spPr>
            <a:xfrm>
              <a:off x="180441" y="2863969"/>
              <a:ext cx="12682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/>
                <a:t>Cryo-Assembly 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BF16733-A9AD-9948-9731-8A119719A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73863" y="1589168"/>
              <a:ext cx="2089491" cy="1263768"/>
            </a:xfrm>
            <a:prstGeom prst="rect">
              <a:avLst/>
            </a:prstGeom>
          </p:spPr>
        </p:pic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0DD7CEAA-837D-354C-AF4C-C0CFDA84304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58140" y="2462064"/>
              <a:ext cx="1432690" cy="645197"/>
            </a:xfrm>
            <a:prstGeom prst="bentConnector3">
              <a:avLst>
                <a:gd name="adj1" fmla="val 99282"/>
              </a:avLst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5BA6B45-6298-DB4E-941D-3C94E1F50280}"/>
                </a:ext>
              </a:extLst>
            </p:cNvPr>
            <p:cNvCxnSpPr>
              <a:cxnSpLocks/>
            </p:cNvCxnSpPr>
            <p:nvPr/>
          </p:nvCxnSpPr>
          <p:spPr>
            <a:xfrm>
              <a:off x="6981588" y="1457165"/>
              <a:ext cx="31983" cy="22769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6084BF8-BAD2-364B-A0AC-987ADBC4E0E4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5909082" y="1494425"/>
              <a:ext cx="166139" cy="71043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4C97E770-CF97-EB47-9DAB-08BBA1A651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4863" y="1061855"/>
            <a:ext cx="570964" cy="100744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6A936C-E49E-744C-9102-D5BEFA84EBCB}"/>
              </a:ext>
            </a:extLst>
          </p:cNvPr>
          <p:cNvCxnSpPr>
            <a:cxnSpLocks/>
          </p:cNvCxnSpPr>
          <p:nvPr/>
        </p:nvCxnSpPr>
        <p:spPr>
          <a:xfrm>
            <a:off x="5722642" y="1424962"/>
            <a:ext cx="1173724" cy="25779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7ECAD20-0B2C-064F-9766-6AC2C8AD9AE6}"/>
              </a:ext>
            </a:extLst>
          </p:cNvPr>
          <p:cNvSpPr txBox="1"/>
          <p:nvPr/>
        </p:nvSpPr>
        <p:spPr>
          <a:xfrm>
            <a:off x="5598607" y="1696873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Coils</a:t>
            </a:r>
          </a:p>
        </p:txBody>
      </p:sp>
    </p:spTree>
    <p:extLst>
      <p:ext uri="{BB962C8B-B14F-4D97-AF65-F5344CB8AC3E}">
        <p14:creationId xmlns:p14="http://schemas.microsoft.com/office/powerpoint/2010/main" val="4138478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HL-LHC AUP facilities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CB20F2A-2EFB-E047-8DF6-3E07E1F7D4B0}"/>
              </a:ext>
            </a:extLst>
          </p:cNvPr>
          <p:cNvSpPr txBox="1">
            <a:spLocks/>
          </p:cNvSpPr>
          <p:nvPr/>
        </p:nvSpPr>
        <p:spPr>
          <a:xfrm>
            <a:off x="4654121" y="2790045"/>
            <a:ext cx="4107151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i="1" cap="all" dirty="0"/>
              <a:t>Test Stand 4 @ Fermilab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622DE99-FF4D-A84A-809C-C1295E0F4410}"/>
              </a:ext>
            </a:extLst>
          </p:cNvPr>
          <p:cNvGrpSpPr/>
          <p:nvPr/>
        </p:nvGrpSpPr>
        <p:grpSpPr>
          <a:xfrm>
            <a:off x="541421" y="1626642"/>
            <a:ext cx="3445042" cy="2773734"/>
            <a:chOff x="305789" y="2784224"/>
            <a:chExt cx="4133089" cy="309981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9E7FE87-ABE1-C840-A447-1E024D2A69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5789" y="2784224"/>
              <a:ext cx="4133089" cy="309981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9F9601D-3DF0-3E41-A74F-41C0986DE575}"/>
                </a:ext>
              </a:extLst>
            </p:cNvPr>
            <p:cNvSpPr txBox="1"/>
            <p:nvPr/>
          </p:nvSpPr>
          <p:spPr>
            <a:xfrm>
              <a:off x="323529" y="5586061"/>
              <a:ext cx="3181917" cy="2923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63666A"/>
                  </a:solidFill>
                </a:rPr>
                <a:t>Cold Mass Welding Table under Alignment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0F9186-A7D5-DA42-9340-DC027A761547}"/>
                </a:ext>
              </a:extLst>
            </p:cNvPr>
            <p:cNvSpPr txBox="1"/>
            <p:nvPr/>
          </p:nvSpPr>
          <p:spPr>
            <a:xfrm>
              <a:off x="2745226" y="2859069"/>
              <a:ext cx="1693652" cy="3095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63666A"/>
                  </a:solidFill>
                </a:rPr>
                <a:t>New IBC-A Building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9358863-62CE-0249-A105-E7F4E2EF891E}"/>
              </a:ext>
            </a:extLst>
          </p:cNvPr>
          <p:cNvGrpSpPr/>
          <p:nvPr/>
        </p:nvGrpSpPr>
        <p:grpSpPr>
          <a:xfrm>
            <a:off x="4884822" y="1647697"/>
            <a:ext cx="3511292" cy="2749920"/>
            <a:chOff x="4884822" y="757366"/>
            <a:chExt cx="3511292" cy="274992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E909CA7-2390-1D40-8A75-E71A29CC9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4822" y="757366"/>
              <a:ext cx="3511292" cy="274992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EB4DA8E-2960-9B46-A0B1-363DF13274E1}"/>
                </a:ext>
              </a:extLst>
            </p:cNvPr>
            <p:cNvSpPr txBox="1"/>
            <p:nvPr/>
          </p:nvSpPr>
          <p:spPr>
            <a:xfrm>
              <a:off x="5037718" y="3150045"/>
              <a:ext cx="282719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63666A"/>
                  </a:solidFill>
                </a:rPr>
                <a:t>Upgraded Horizontal Test Stand at Fermilab</a:t>
              </a:r>
            </a:p>
          </p:txBody>
        </p:sp>
      </p:grp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255A4802-D19D-CE4D-B3C1-37D181DF3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New assembly facility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Upgraded cryostat horizontal test stand – the only commissioned test location for </a:t>
            </a:r>
            <a:r>
              <a:rPr lang="en-US" sz="1600" dirty="0" err="1"/>
              <a:t>cryostatted</a:t>
            </a:r>
            <a:r>
              <a:rPr lang="en-US" sz="1600" dirty="0"/>
              <a:t> magnets</a:t>
            </a:r>
          </a:p>
        </p:txBody>
      </p:sp>
    </p:spTree>
    <p:extLst>
      <p:ext uri="{BB962C8B-B14F-4D97-AF65-F5344CB8AC3E}">
        <p14:creationId xmlns:p14="http://schemas.microsoft.com/office/powerpoint/2010/main" val="2292591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 </a:t>
            </a:r>
            <a:r>
              <a:rPr lang="en-US" dirty="0" err="1"/>
              <a:t>NbTi</a:t>
            </a:r>
            <a:r>
              <a:rPr lang="en-US" dirty="0"/>
              <a:t> magnet package for LCLS-II / LCLS-II-HE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3500FA-6106-E543-AEA0-100D887D5FE6}"/>
              </a:ext>
            </a:extLst>
          </p:cNvPr>
          <p:cNvSpPr txBox="1"/>
          <p:nvPr/>
        </p:nvSpPr>
        <p:spPr>
          <a:xfrm>
            <a:off x="1058516" y="2509143"/>
            <a:ext cx="7026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63666A"/>
                </a:solidFill>
              </a:rPr>
              <a:t>Splittable</a:t>
            </a:r>
            <a:r>
              <a:rPr lang="en-US" sz="1400" b="1" dirty="0">
                <a:solidFill>
                  <a:srgbClr val="63666A"/>
                </a:solidFill>
              </a:rPr>
              <a:t> conduction-cooled quadrupole magnet combined with 2 dipole correctors</a:t>
            </a:r>
          </a:p>
        </p:txBody>
      </p:sp>
      <p:pic>
        <p:nvPicPr>
          <p:cNvPr id="10" name="Picture 2" descr="Fig1_072516">
            <a:extLst>
              <a:ext uri="{FF2B5EF4-FFF2-40B4-BE49-F238E27FC236}">
                <a16:creationId xmlns:a16="http://schemas.microsoft.com/office/drawing/2014/main" id="{61D939DA-C442-204F-9175-43FC70457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501" y="729734"/>
            <a:ext cx="3003015" cy="17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55FFE0E2-C7C1-2C4D-B447-1E1142EFB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1" t="32137" r="70769" b="30940"/>
          <a:stretch>
            <a:fillRect/>
          </a:stretch>
        </p:blipFill>
        <p:spPr bwMode="auto">
          <a:xfrm>
            <a:off x="1301152" y="729734"/>
            <a:ext cx="2212069" cy="17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E44B4051-577B-4F46-A158-3C67D58F9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2" t="10085" r="58444" b="18546"/>
          <a:stretch>
            <a:fillRect/>
          </a:stretch>
        </p:blipFill>
        <p:spPr bwMode="auto">
          <a:xfrm>
            <a:off x="1203649" y="2740472"/>
            <a:ext cx="2157503" cy="1711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 descr="IMG_5131">
            <a:extLst>
              <a:ext uri="{FF2B5EF4-FFF2-40B4-BE49-F238E27FC236}">
                <a16:creationId xmlns:a16="http://schemas.microsoft.com/office/drawing/2014/main" id="{19B663C5-B722-A147-AF17-2DC3F2AF6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51" y="2879642"/>
            <a:ext cx="2294627" cy="153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5F59355F-81F8-804B-8F09-4558E5374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848" y="2839522"/>
            <a:ext cx="1176961" cy="15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00C49E7-09E4-3041-B791-53608AF40D4F}"/>
              </a:ext>
            </a:extLst>
          </p:cNvPr>
          <p:cNvSpPr txBox="1"/>
          <p:nvPr/>
        </p:nvSpPr>
        <p:spPr>
          <a:xfrm>
            <a:off x="1122637" y="4392139"/>
            <a:ext cx="6788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63666A"/>
                </a:solidFill>
              </a:rPr>
              <a:t>Magnet cross-section                 </a:t>
            </a:r>
            <a:r>
              <a:rPr lang="en-US" sz="1400" b="1" dirty="0" err="1">
                <a:solidFill>
                  <a:srgbClr val="63666A"/>
                </a:solidFill>
              </a:rPr>
              <a:t>LHe</a:t>
            </a:r>
            <a:r>
              <a:rPr lang="en-US" sz="1400" b="1" dirty="0">
                <a:solidFill>
                  <a:srgbClr val="63666A"/>
                </a:solidFill>
              </a:rPr>
              <a:t> bath test                  Conduction cooling test</a:t>
            </a:r>
          </a:p>
        </p:txBody>
      </p:sp>
    </p:spTree>
    <p:extLst>
      <p:ext uri="{BB962C8B-B14F-4D97-AF65-F5344CB8AC3E}">
        <p14:creationId xmlns:p14="http://schemas.microsoft.com/office/powerpoint/2010/main" val="2783269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0EB02C0-B76E-904E-BB35-8C708935A464}"/>
              </a:ext>
            </a:extLst>
          </p:cNvPr>
          <p:cNvGrpSpPr/>
          <p:nvPr/>
        </p:nvGrpSpPr>
        <p:grpSpPr>
          <a:xfrm>
            <a:off x="2741475" y="2157663"/>
            <a:ext cx="6290231" cy="2489883"/>
            <a:chOff x="2853769" y="2117558"/>
            <a:chExt cx="6290231" cy="2489883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2D45B291-3713-D448-8801-1DE2D217BB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3769" y="2117558"/>
              <a:ext cx="6290231" cy="24898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B529CC-3C6A-EE42-A145-70BDE9C6C322}"/>
                </a:ext>
              </a:extLst>
            </p:cNvPr>
            <p:cNvSpPr txBox="1"/>
            <p:nvPr/>
          </p:nvSpPr>
          <p:spPr>
            <a:xfrm>
              <a:off x="3078187" y="3760384"/>
              <a:ext cx="14860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63666A"/>
                  </a:solidFill>
                </a:rPr>
                <a:t>Production Solenoid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EEACBB4-639B-5140-B061-E867534A0093}"/>
                </a:ext>
              </a:extLst>
            </p:cNvPr>
            <p:cNvSpPr txBox="1"/>
            <p:nvPr/>
          </p:nvSpPr>
          <p:spPr>
            <a:xfrm>
              <a:off x="4512836" y="2886186"/>
              <a:ext cx="13932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63666A"/>
                  </a:solidFill>
                </a:rPr>
                <a:t>Transport Solenoid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D36F83E-0F16-724A-B16D-BE255E7B8BD8}"/>
                </a:ext>
              </a:extLst>
            </p:cNvPr>
            <p:cNvSpPr txBox="1"/>
            <p:nvPr/>
          </p:nvSpPr>
          <p:spPr>
            <a:xfrm>
              <a:off x="6864124" y="3789391"/>
              <a:ext cx="13344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63666A"/>
                  </a:solidFill>
                </a:rPr>
                <a:t>Detector Solenoid</a:t>
              </a:r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Mu2e detector is embedded in a </a:t>
            </a:r>
            <a:r>
              <a:rPr lang="en-US" sz="1600" b="1" dirty="0"/>
              <a:t>series of SC solenoids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The magnets are designed to create a low-energy muon beam that can be stopped in a thin aluminum stopping target and provide a constant magnetic field for accurate measurement of momentum of electrons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/>
              <a:t>Large </a:t>
            </a:r>
            <a:r>
              <a:rPr lang="en-US" sz="1600" b="1" dirty="0" err="1"/>
              <a:t>NbTi</a:t>
            </a:r>
            <a:r>
              <a:rPr lang="en-US" sz="1600" b="1" dirty="0"/>
              <a:t> magnets</a:t>
            </a:r>
          </a:p>
          <a:p>
            <a:pPr lvl="1"/>
            <a:r>
              <a:rPr lang="en-US" sz="1400" dirty="0"/>
              <a:t>Production Solenoid (PS): 12 ft long, 4.5 T</a:t>
            </a:r>
          </a:p>
          <a:p>
            <a:pPr lvl="1"/>
            <a:r>
              <a:rPr lang="en-US" sz="1400" dirty="0"/>
              <a:t>Transport Solenoid (TS): (2 magnets): 40 ft long, 2 T</a:t>
            </a:r>
          </a:p>
          <a:p>
            <a:pPr lvl="1"/>
            <a:r>
              <a:rPr lang="en-US" sz="1400" dirty="0"/>
              <a:t>Detector Solenoid (DS): 30 ft long, 1 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Mu2e solenoids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583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b="1" dirty="0"/>
              <a:t>Dedicated area for Transport Solenoids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Mu2e TS testing and assembly area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3" name="Picture Placeholder 8" descr="A picture containing building, table, food, sitting&#10;&#10;Description automatically generated">
            <a:extLst>
              <a:ext uri="{FF2B5EF4-FFF2-40B4-BE49-F238E27FC236}">
                <a16:creationId xmlns:a16="http://schemas.microsoft.com/office/drawing/2014/main" id="{5BD400BD-0126-F840-8767-5AF81BDDE5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5618" y="1015535"/>
            <a:ext cx="5447547" cy="2337048"/>
          </a:xfrm>
          <a:prstGeom prst="rect">
            <a:avLst/>
          </a:prstGeom>
        </p:spPr>
      </p:pic>
      <p:pic>
        <p:nvPicPr>
          <p:cNvPr id="14" name="Picture Placeholder 10" descr="The inside of a building&#10;&#10;Description automatically generated">
            <a:extLst>
              <a:ext uri="{FF2B5EF4-FFF2-40B4-BE49-F238E27FC236}">
                <a16:creationId xmlns:a16="http://schemas.microsoft.com/office/drawing/2014/main" id="{C4E42F10-EBF3-4441-AD65-4E6AE04A13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588" y="1032191"/>
            <a:ext cx="2114633" cy="239403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CC62269-C574-244D-BD83-C0B6DC9F14EF}"/>
              </a:ext>
            </a:extLst>
          </p:cNvPr>
          <p:cNvSpPr txBox="1">
            <a:spLocks/>
          </p:cNvSpPr>
          <p:nvPr/>
        </p:nvSpPr>
        <p:spPr>
          <a:xfrm>
            <a:off x="213326" y="3492499"/>
            <a:ext cx="3877411" cy="12639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Cryogenic vacuum vessel for testing conduction-cooled superconducting magnets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Tevatron satellite </a:t>
            </a:r>
            <a:r>
              <a:rPr lang="en-US" sz="1100" b="1" dirty="0" err="1">
                <a:solidFill>
                  <a:srgbClr val="63666A"/>
                </a:solidFill>
              </a:rPr>
              <a:t>LHe</a:t>
            </a:r>
            <a:r>
              <a:rPr lang="en-US" sz="1100" b="1" dirty="0">
                <a:solidFill>
                  <a:srgbClr val="63666A"/>
                </a:solidFill>
              </a:rPr>
              <a:t> refrigerator providing 600 W @ 4.5 K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2,500 A power supply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Quench detection and energy extraction system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Nano-ohm splice resistance measurement system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E56F847-27BE-0B42-82E8-93C69269611D}"/>
              </a:ext>
            </a:extLst>
          </p:cNvPr>
          <p:cNvSpPr txBox="1">
            <a:spLocks/>
          </p:cNvSpPr>
          <p:nvPr/>
        </p:nvSpPr>
        <p:spPr>
          <a:xfrm>
            <a:off x="4355432" y="3485622"/>
            <a:ext cx="4355431" cy="12639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50 T crane coverage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Air bearing system for handling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Magnetic measurement system: vibrating stretched wire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Building metrology network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Ultrasonic welding machine</a:t>
            </a:r>
          </a:p>
          <a:p>
            <a:pPr marL="174625" indent="-174625">
              <a:buFont typeface="Wingdings" pitchFamily="2" charset="2"/>
              <a:buChar char="§"/>
            </a:pPr>
            <a:r>
              <a:rPr lang="en-US" sz="1100" b="1" dirty="0">
                <a:solidFill>
                  <a:srgbClr val="63666A"/>
                </a:solidFill>
              </a:rPr>
              <a:t>Bespoke lifting fixture and tooling</a:t>
            </a:r>
          </a:p>
        </p:txBody>
      </p:sp>
    </p:spTree>
    <p:extLst>
      <p:ext uri="{BB962C8B-B14F-4D97-AF65-F5344CB8AC3E}">
        <p14:creationId xmlns:p14="http://schemas.microsoft.com/office/powerpoint/2010/main" val="3311365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4351165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The </a:t>
            </a:r>
            <a:r>
              <a:rPr lang="en-US" sz="1600" b="1" dirty="0"/>
              <a:t>toroidal magnet coils </a:t>
            </a:r>
            <a:r>
              <a:rPr lang="en-US" sz="1600" dirty="0"/>
              <a:t>(8) for CLAS12 experiment were </a:t>
            </a:r>
            <a:r>
              <a:rPr lang="en-US" sz="1600" b="1" dirty="0"/>
              <a:t>fabricated at Fermilab </a:t>
            </a:r>
            <a:r>
              <a:rPr lang="en-US" sz="1600" dirty="0"/>
              <a:t>and delivered to </a:t>
            </a:r>
            <a:r>
              <a:rPr lang="en-US" sz="1600" b="1" dirty="0"/>
              <a:t>JLAB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Reached the operating current of 3,770 A – never quenched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CLAS12 toroidal coils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8" name="Picture 2" descr="C:\Users\elementi\Desktop\PicsClss12\Richmond, VA-059.jpg">
            <a:extLst>
              <a:ext uri="{FF2B5EF4-FFF2-40B4-BE49-F238E27FC236}">
                <a16:creationId xmlns:a16="http://schemas.microsoft.com/office/drawing/2014/main" id="{3B5C2B48-369D-5B43-8B3A-C8EAAA61C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536" y="2125966"/>
            <a:ext cx="3422819" cy="221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020AE2-3E77-6A47-B3CE-1B7E2CEC8AA9}"/>
              </a:ext>
            </a:extLst>
          </p:cNvPr>
          <p:cNvSpPr txBox="1"/>
          <p:nvPr/>
        </p:nvSpPr>
        <p:spPr>
          <a:xfrm>
            <a:off x="6245612" y="4305439"/>
            <a:ext cx="1836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63666A"/>
                </a:solidFill>
              </a:rPr>
              <a:t>JLAB CLAS12 torus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1C8CD6-6974-1348-B124-23F827BA3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5366536" y="704243"/>
            <a:ext cx="3422282" cy="1086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B2D6D8-BA6D-924B-BB5C-4D47686E636F}"/>
              </a:ext>
            </a:extLst>
          </p:cNvPr>
          <p:cNvSpPr txBox="1"/>
          <p:nvPr/>
        </p:nvSpPr>
        <p:spPr>
          <a:xfrm>
            <a:off x="6429585" y="1753949"/>
            <a:ext cx="1033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63666A"/>
                </a:solidFill>
              </a:rPr>
              <a:t>Torus coil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7818CE9-568E-FC45-BC37-D7DDCD5369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645" y="2146648"/>
            <a:ext cx="4425462" cy="246535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530712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686814"/>
            <a:ext cx="7655839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1 m long, 60 mm bore diameter </a:t>
            </a:r>
            <a:r>
              <a:rPr lang="en-US" sz="1600" b="1" dirty="0"/>
              <a:t>Nb</a:t>
            </a:r>
            <a:r>
              <a:rPr lang="en-US" sz="1600" b="1" baseline="-25000" dirty="0"/>
              <a:t>3</a:t>
            </a:r>
            <a:r>
              <a:rPr lang="en-US" sz="1600" b="1" dirty="0"/>
              <a:t>Sn dipole magnet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endParaRPr lang="en-US" sz="1600" dirty="0"/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The magnet achieved </a:t>
            </a:r>
            <a:r>
              <a:rPr lang="en-US" sz="1600" b="1" dirty="0"/>
              <a:t>record fields for accelerator type dipole</a:t>
            </a:r>
            <a:r>
              <a:rPr lang="en-US" sz="1600" dirty="0"/>
              <a:t>: 14.5 T at 1.9 K and 14.1 T at 4.5 K 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Paving way toward 16-17 T magnet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MDP R&amp;D: 15 T dipole demonstrator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9404B81-0F8E-B442-886B-9D0E682940B9}"/>
              </a:ext>
            </a:extLst>
          </p:cNvPr>
          <p:cNvSpPr txBox="1">
            <a:spLocks/>
          </p:cNvSpPr>
          <p:nvPr/>
        </p:nvSpPr>
        <p:spPr>
          <a:xfrm>
            <a:off x="1371882" y="3505014"/>
            <a:ext cx="2095367" cy="46166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/>
              <a:t>Magnet assembly</a:t>
            </a:r>
          </a:p>
        </p:txBody>
      </p:sp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BAF38374-382A-8B44-8E51-EC30815BF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69" y="1079752"/>
            <a:ext cx="3212594" cy="24252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7DC0C1-12C1-C04B-87D6-AD9D0C64B372}"/>
              </a:ext>
            </a:extLst>
          </p:cNvPr>
          <p:cNvSpPr txBox="1"/>
          <p:nvPr/>
        </p:nvSpPr>
        <p:spPr>
          <a:xfrm>
            <a:off x="6235364" y="2348530"/>
            <a:ext cx="1039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14.5 T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62BCA53-4E78-7248-902E-1F7B31866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289" y="1063444"/>
            <a:ext cx="3947533" cy="270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899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6262118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The main goal of this R&amp;D is to design, fabricate, and test the novel configuration of </a:t>
            </a:r>
            <a:r>
              <a:rPr lang="en-US" sz="1600" b="1" dirty="0"/>
              <a:t>HTS multipole magnets with circular coils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Advantages:</a:t>
            </a:r>
          </a:p>
          <a:p>
            <a:pPr lvl="1"/>
            <a:r>
              <a:rPr lang="en-US" sz="1400" dirty="0"/>
              <a:t>Round coils make possible to use HTS react and wind technology, </a:t>
            </a:r>
            <a:r>
              <a:rPr lang="en-US" sz="1400" b="1" dirty="0"/>
              <a:t>one coil could generate multipole field</a:t>
            </a:r>
          </a:p>
          <a:p>
            <a:pPr lvl="1"/>
            <a:r>
              <a:rPr lang="en-US" sz="1400" dirty="0"/>
              <a:t>Magnet could operate at elevated </a:t>
            </a:r>
            <a:r>
              <a:rPr lang="en-US" sz="1400" b="1" dirty="0"/>
              <a:t>temperatures up to 77 K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SC HTS magnets for </a:t>
            </a:r>
            <a:r>
              <a:rPr lang="en-US" dirty="0" err="1"/>
              <a:t>linacs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8" name="Picture 2" descr="Fig1_100709a">
            <a:extLst>
              <a:ext uri="{FF2B5EF4-FFF2-40B4-BE49-F238E27FC236}">
                <a16:creationId xmlns:a16="http://schemas.microsoft.com/office/drawing/2014/main" id="{1680844C-7B72-8A4B-BF57-1440ED83A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458" y="2412839"/>
            <a:ext cx="1803473" cy="175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4E79F3-7FB3-3245-B318-E4CDFF2E3B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85769" y="1550712"/>
            <a:ext cx="3387883" cy="17242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56E4F6-5F01-1C4B-830D-DDFD61EF553E}"/>
              </a:ext>
            </a:extLst>
          </p:cNvPr>
          <p:cNvSpPr txBox="1"/>
          <p:nvPr/>
        </p:nvSpPr>
        <p:spPr>
          <a:xfrm>
            <a:off x="7076890" y="4084366"/>
            <a:ext cx="1950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63666A"/>
                </a:solidFill>
              </a:rPr>
              <a:t>HTS quadrupole test setup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CAF911-DD60-1543-912D-F93C8048D022}"/>
              </a:ext>
            </a:extLst>
          </p:cNvPr>
          <p:cNvSpPr txBox="1"/>
          <p:nvPr/>
        </p:nvSpPr>
        <p:spPr>
          <a:xfrm>
            <a:off x="450096" y="4309986"/>
            <a:ext cx="1770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63666A"/>
                </a:solidFill>
              </a:rPr>
              <a:t>Single coil quadrupole</a:t>
            </a:r>
          </a:p>
        </p:txBody>
      </p:sp>
      <p:pic>
        <p:nvPicPr>
          <p:cNvPr id="12" name="Picture 6" descr="Fig6_Sextupole_B_101309a">
            <a:extLst>
              <a:ext uri="{FF2B5EF4-FFF2-40B4-BE49-F238E27FC236}">
                <a16:creationId xmlns:a16="http://schemas.microsoft.com/office/drawing/2014/main" id="{27D49876-9615-0444-98BD-177026ADEB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28"/>
          <a:stretch/>
        </p:blipFill>
        <p:spPr bwMode="auto">
          <a:xfrm>
            <a:off x="2504044" y="2423132"/>
            <a:ext cx="1951291" cy="175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3781D04-5FA0-3E42-9665-AC320C40AE4D}"/>
              </a:ext>
            </a:extLst>
          </p:cNvPr>
          <p:cNvSpPr txBox="1"/>
          <p:nvPr/>
        </p:nvSpPr>
        <p:spPr>
          <a:xfrm>
            <a:off x="2716370" y="4309987"/>
            <a:ext cx="1933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63666A"/>
                </a:solidFill>
              </a:rPr>
              <a:t>Double Coil Sextupole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5B7E4E-F6CA-224C-8E96-FB1B21CC3EA4}"/>
              </a:ext>
            </a:extLst>
          </p:cNvPr>
          <p:cNvGrpSpPr/>
          <p:nvPr/>
        </p:nvGrpSpPr>
        <p:grpSpPr>
          <a:xfrm>
            <a:off x="4676581" y="2392881"/>
            <a:ext cx="2149319" cy="2188323"/>
            <a:chOff x="480836" y="860046"/>
            <a:chExt cx="2149319" cy="218832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39B51D4-ABB9-C044-B89B-8701BED5FBDC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0836" y="860046"/>
              <a:ext cx="2149319" cy="218832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C9A245-3C93-7045-B6EB-1D2F0B74E8D7}"/>
                </a:ext>
              </a:extLst>
            </p:cNvPr>
            <p:cNvSpPr txBox="1"/>
            <p:nvPr/>
          </p:nvSpPr>
          <p:spPr>
            <a:xfrm>
              <a:off x="1475084" y="1991097"/>
              <a:ext cx="933825" cy="271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67" b="1" dirty="0">
                  <a:solidFill>
                    <a:srgbClr val="FFFF00"/>
                  </a:solidFill>
                </a:rPr>
                <a:t>Primary Coil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64AE944-3A05-BE44-9FAD-9598DC08AEDB}"/>
                </a:ext>
              </a:extLst>
            </p:cNvPr>
            <p:cNvSpPr txBox="1"/>
            <p:nvPr/>
          </p:nvSpPr>
          <p:spPr>
            <a:xfrm>
              <a:off x="1140497" y="890297"/>
              <a:ext cx="1152884" cy="271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67" b="1" dirty="0">
                  <a:solidFill>
                    <a:srgbClr val="FFFF00"/>
                  </a:solidFill>
                </a:rPr>
                <a:t>Secondary Coil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858B00F-A80D-F74D-8648-983F9D3B7A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0062" y="1621669"/>
              <a:ext cx="0" cy="447609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8C98C39-8855-E347-85DD-CED320127B20}"/>
                </a:ext>
              </a:extLst>
            </p:cNvPr>
            <p:cNvCxnSpPr>
              <a:cxnSpLocks/>
            </p:cNvCxnSpPr>
            <p:nvPr/>
          </p:nvCxnSpPr>
          <p:spPr>
            <a:xfrm>
              <a:off x="1515365" y="1139587"/>
              <a:ext cx="186764" cy="328663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446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22744D23-3B3D-D14F-8C87-7583DAF51D91}"/>
              </a:ext>
            </a:extLst>
          </p:cNvPr>
          <p:cNvSpPr txBox="1">
            <a:spLocks/>
          </p:cNvSpPr>
          <p:nvPr/>
        </p:nvSpPr>
        <p:spPr>
          <a:xfrm>
            <a:off x="222250" y="1978470"/>
            <a:ext cx="8686800" cy="59328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chemeClr val="bg1">
                    <a:lumMod val="50000"/>
                  </a:schemeClr>
                </a:solidFill>
              </a:rPr>
              <a:t>Superconducting RF</a:t>
            </a:r>
          </a:p>
        </p:txBody>
      </p:sp>
    </p:spTree>
    <p:extLst>
      <p:ext uri="{BB962C8B-B14F-4D97-AF65-F5344CB8AC3E}">
        <p14:creationId xmlns:p14="http://schemas.microsoft.com/office/powerpoint/2010/main" val="3865140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879277"/>
            <a:ext cx="5965569" cy="3629329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New HFVMTF is under construction at Fermilab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Cable testing: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Dipole background magnetic field – 15 T at 1.9 K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/>
              <a:t>Samples will be placed in an anti-cryostat providing variable temperature between 4.5 K and 55 K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Testing high field superconducting magnets, including hybrid magnets, produced by the U.S. MDP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Jointly funded by of DOE offices of HEP and FES.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Field Vertical Magnet Test Facility (HFVMTF)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90EA2F-7BFC-6D4A-A337-2ED3731E9B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312" y="1262501"/>
            <a:ext cx="2697660" cy="314727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AC3D7A17-EB7B-9346-A393-95242C21A6E9}"/>
              </a:ext>
            </a:extLst>
          </p:cNvPr>
          <p:cNvSpPr txBox="1">
            <a:spLocks/>
          </p:cNvSpPr>
          <p:nvPr/>
        </p:nvSpPr>
        <p:spPr>
          <a:xfrm>
            <a:off x="6285358" y="1016532"/>
            <a:ext cx="2895568" cy="281571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>
                <a:solidFill>
                  <a:srgbClr val="002060"/>
                </a:solidFill>
              </a:rPr>
              <a:t>High Field Vertical Magnet Test Facility</a:t>
            </a:r>
          </a:p>
        </p:txBody>
      </p:sp>
    </p:spTree>
    <p:extLst>
      <p:ext uri="{BB962C8B-B14F-4D97-AF65-F5344CB8AC3E}">
        <p14:creationId xmlns:p14="http://schemas.microsoft.com/office/powerpoint/2010/main" val="2207000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/>
              <a:t>Design and manufacture of room temperature magnets</a:t>
            </a:r>
            <a:r>
              <a:rPr lang="en-US" sz="1600" dirty="0"/>
              <a:t> for Fermilab accelerator complex and other DOE Labs (recent examples: </a:t>
            </a:r>
            <a:r>
              <a:rPr lang="en-US" sz="1600" b="1" dirty="0"/>
              <a:t>ANL, ORNL</a:t>
            </a:r>
            <a:r>
              <a:rPr lang="en-US" sz="1600" dirty="0"/>
              <a:t>). A large variety, from permanent magnets to injection/extraction kicker magnets with fall/rise time of 50-100 ns, to dipoles running CW at 5 MHz for the Mu2e extinction system.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dirty="0"/>
              <a:t>We develop </a:t>
            </a:r>
            <a:r>
              <a:rPr lang="en-US" sz="1600" b="1" dirty="0"/>
              <a:t>specialized magnets</a:t>
            </a:r>
            <a:r>
              <a:rPr lang="en-US" sz="1600" dirty="0"/>
              <a:t>, such as</a:t>
            </a:r>
          </a:p>
          <a:p>
            <a:pPr lvl="1"/>
            <a:r>
              <a:rPr lang="en-US" dirty="0"/>
              <a:t>Gradient magnets</a:t>
            </a:r>
          </a:p>
          <a:p>
            <a:pPr lvl="1"/>
            <a:r>
              <a:rPr lang="en-US" dirty="0"/>
              <a:t>Pulsed septum magnets</a:t>
            </a:r>
          </a:p>
          <a:p>
            <a:pPr lvl="1"/>
            <a:r>
              <a:rPr lang="en-US" dirty="0"/>
              <a:t>Injection and extraction </a:t>
            </a:r>
            <a:r>
              <a:rPr lang="en-US" dirty="0" err="1"/>
              <a:t>Lambertsons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Complex corrector packages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/>
              <a:t>Magnetic measurement </a:t>
            </a:r>
            <a:r>
              <a:rPr lang="en-US" sz="1600" dirty="0"/>
              <a:t>analysis and development of </a:t>
            </a:r>
            <a:r>
              <a:rPr lang="en-US" sz="1600" b="1" dirty="0"/>
              <a:t>hardware and software tools and systems</a:t>
            </a:r>
            <a:r>
              <a:rPr lang="en-US" sz="1600" dirty="0"/>
              <a:t> for magnetic measurements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Room temperature magnets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514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Magnets for Argonne APS-U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9" name="Picture 8" descr="A person preparing food inside of a building&#10;&#10;Description automatically generated">
            <a:extLst>
              <a:ext uri="{FF2B5EF4-FFF2-40B4-BE49-F238E27FC236}">
                <a16:creationId xmlns:a16="http://schemas.microsoft.com/office/drawing/2014/main" id="{77F357CB-040E-8349-BBC8-5FB681C66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547" y="1041639"/>
            <a:ext cx="2682784" cy="1578158"/>
          </a:xfrm>
          <a:prstGeom prst="rect">
            <a:avLst/>
          </a:prstGeom>
        </p:spPr>
      </p:pic>
      <p:pic>
        <p:nvPicPr>
          <p:cNvPr id="10" name="Picture 9" descr="A picture containing indoor, building, truck, boat&#10;&#10;Description automatically generated">
            <a:extLst>
              <a:ext uri="{FF2B5EF4-FFF2-40B4-BE49-F238E27FC236}">
                <a16:creationId xmlns:a16="http://schemas.microsoft.com/office/drawing/2014/main" id="{4BF2D069-016D-6942-9248-6E61CC5609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47" y="2854718"/>
            <a:ext cx="2682784" cy="1788522"/>
          </a:xfrm>
          <a:prstGeom prst="rect">
            <a:avLst/>
          </a:prstGeom>
        </p:spPr>
      </p:pic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7E6BFF0A-8F93-494E-8A87-CF836236DD12}"/>
              </a:ext>
            </a:extLst>
          </p:cNvPr>
          <p:cNvSpPr txBox="1">
            <a:spLocks/>
          </p:cNvSpPr>
          <p:nvPr/>
        </p:nvSpPr>
        <p:spPr>
          <a:xfrm>
            <a:off x="429419" y="728549"/>
            <a:ext cx="3018899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Longitudinal gradient magnet prototype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E39A2F8-D448-D940-982A-01C50017A8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64"/>
          <a:stretch/>
        </p:blipFill>
        <p:spPr>
          <a:xfrm>
            <a:off x="4503987" y="851964"/>
            <a:ext cx="3871424" cy="1885294"/>
          </a:xfrm>
          <a:prstGeom prst="rect">
            <a:avLst/>
          </a:prstGeom>
        </p:spPr>
      </p:pic>
      <p:pic>
        <p:nvPicPr>
          <p:cNvPr id="14" name="Picture 13" descr="A picture containing indoor, table, sitting, building&#10;&#10;Description automatically generated">
            <a:extLst>
              <a:ext uri="{FF2B5EF4-FFF2-40B4-BE49-F238E27FC236}">
                <a16:creationId xmlns:a16="http://schemas.microsoft.com/office/drawing/2014/main" id="{9936BCEB-AF88-4342-B414-C8AE199D4B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68847" y="2363253"/>
            <a:ext cx="1741704" cy="2724634"/>
          </a:xfrm>
          <a:prstGeom prst="rect">
            <a:avLst/>
          </a:prstGeom>
        </p:spPr>
      </p:pic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4EA51CC0-4C72-9C43-B53C-17D5962408D1}"/>
              </a:ext>
            </a:extLst>
          </p:cNvPr>
          <p:cNvSpPr txBox="1">
            <a:spLocks/>
          </p:cNvSpPr>
          <p:nvPr/>
        </p:nvSpPr>
        <p:spPr>
          <a:xfrm>
            <a:off x="5425944" y="720731"/>
            <a:ext cx="3018899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Injection </a:t>
            </a:r>
            <a:r>
              <a:rPr lang="en-US" sz="1200" b="1" err="1"/>
              <a:t>Lambertson</a:t>
            </a:r>
            <a:endParaRPr lang="en-US" sz="1200" b="1"/>
          </a:p>
        </p:txBody>
      </p:sp>
    </p:spTree>
    <p:extLst>
      <p:ext uri="{BB962C8B-B14F-4D97-AF65-F5344CB8AC3E}">
        <p14:creationId xmlns:p14="http://schemas.microsoft.com/office/powerpoint/2010/main" val="34559289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Fermilab magnets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7E6BFF0A-8F93-494E-8A87-CF836236DD12}"/>
              </a:ext>
            </a:extLst>
          </p:cNvPr>
          <p:cNvSpPr txBox="1">
            <a:spLocks/>
          </p:cNvSpPr>
          <p:nvPr/>
        </p:nvSpPr>
        <p:spPr>
          <a:xfrm>
            <a:off x="512546" y="1041639"/>
            <a:ext cx="3409550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Pulsed septum magnet for muon delivery ring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4EA51CC0-4C72-9C43-B53C-17D5962408D1}"/>
              </a:ext>
            </a:extLst>
          </p:cNvPr>
          <p:cNvSpPr txBox="1">
            <a:spLocks/>
          </p:cNvSpPr>
          <p:nvPr/>
        </p:nvSpPr>
        <p:spPr>
          <a:xfrm>
            <a:off x="5425944" y="720731"/>
            <a:ext cx="3018899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Booster ring corrector package</a:t>
            </a:r>
          </a:p>
        </p:txBody>
      </p:sp>
      <p:pic>
        <p:nvPicPr>
          <p:cNvPr id="12" name="Content Placeholder 7" descr="A large machine in a room&#10;&#10;Description automatically generated">
            <a:extLst>
              <a:ext uri="{FF2B5EF4-FFF2-40B4-BE49-F238E27FC236}">
                <a16:creationId xmlns:a16="http://schemas.microsoft.com/office/drawing/2014/main" id="{0F4108D8-30DE-9C42-97F2-99BFF6548B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46" y="1392736"/>
            <a:ext cx="3409550" cy="2273033"/>
          </a:xfrm>
        </p:spPr>
      </p:pic>
      <p:pic>
        <p:nvPicPr>
          <p:cNvPr id="16" name="Picture 15" descr="A picture containing object, indoor, engine, table&#10;&#10;Description automatically generated">
            <a:extLst>
              <a:ext uri="{FF2B5EF4-FFF2-40B4-BE49-F238E27FC236}">
                <a16:creationId xmlns:a16="http://schemas.microsoft.com/office/drawing/2014/main" id="{7EB28811-A79A-ED4A-ABC9-0EE65E13AF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479" y="1047565"/>
            <a:ext cx="2066131" cy="1549599"/>
          </a:xfrm>
          <a:prstGeom prst="rect">
            <a:avLst/>
          </a:prstGeom>
        </p:spPr>
      </p:pic>
      <p:pic>
        <p:nvPicPr>
          <p:cNvPr id="17" name="Picture 16" descr="A picture containing indoor, truck, sitting, table&#10;&#10;Description automatically generated">
            <a:extLst>
              <a:ext uri="{FF2B5EF4-FFF2-40B4-BE49-F238E27FC236}">
                <a16:creationId xmlns:a16="http://schemas.microsoft.com/office/drawing/2014/main" id="{275F7704-3E67-614E-8489-46A771D9DE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1708" y="1047565"/>
            <a:ext cx="2066132" cy="15495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DB05A02-8A04-CF44-B53F-70F34796414D}"/>
              </a:ext>
            </a:extLst>
          </p:cNvPr>
          <p:cNvSpPr/>
          <p:nvPr/>
        </p:nvSpPr>
        <p:spPr>
          <a:xfrm>
            <a:off x="4572000" y="2829800"/>
            <a:ext cx="4572000" cy="1705082"/>
          </a:xfrm>
          <a:prstGeom prst="rect">
            <a:avLst/>
          </a:prstGeom>
        </p:spPr>
        <p:txBody>
          <a:bodyPr lIns="0" tIns="0" rIns="0" bIns="0"/>
          <a:lstStyle/>
          <a:p>
            <a:pPr>
              <a:spcBef>
                <a:spcPct val="20000"/>
              </a:spcBef>
            </a:pPr>
            <a:r>
              <a:rPr lang="en-US" sz="1400" b="1">
                <a:solidFill>
                  <a:srgbClr val="505050"/>
                </a:solidFill>
                <a:latin typeface="Helvetica"/>
              </a:rPr>
              <a:t>Six magnets in one package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Normal and skew dipole (3.24 T-m/s)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Normal quadrupole (88 T-m/m/s)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Skew quadrupole (0.8 T-m/m/s)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Normal and skew </a:t>
            </a:r>
            <a:r>
              <a:rPr lang="en-US" sz="1400" err="1">
                <a:solidFill>
                  <a:srgbClr val="505050"/>
                </a:solidFill>
                <a:latin typeface="Helvetica"/>
                <a:ea typeface="ＭＳ Ｐゴシック" charset="0"/>
              </a:rPr>
              <a:t>sextupole</a:t>
            </a: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 (2350 T–m/m</a:t>
            </a:r>
            <a:r>
              <a:rPr lang="en-US" sz="1400" baseline="30000">
                <a:solidFill>
                  <a:srgbClr val="505050"/>
                </a:solidFill>
                <a:latin typeface="Helvetica"/>
                <a:ea typeface="ＭＳ Ｐゴシック" charset="0"/>
              </a:rPr>
              <a:t>2</a:t>
            </a:r>
            <a:r>
              <a:rPr lang="en-US" sz="1400">
                <a:solidFill>
                  <a:srgbClr val="505050"/>
                </a:solidFill>
                <a:latin typeface="Helvetica"/>
                <a:ea typeface="ＭＳ Ｐゴシック" charset="0"/>
              </a:rPr>
              <a:t>/s)</a:t>
            </a:r>
          </a:p>
        </p:txBody>
      </p:sp>
    </p:spTree>
    <p:extLst>
      <p:ext uri="{BB962C8B-B14F-4D97-AF65-F5344CB8AC3E}">
        <p14:creationId xmlns:p14="http://schemas.microsoft.com/office/powerpoint/2010/main" val="15736149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Magnetic measurements &amp; Quench protection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B05A02-8A04-CF44-B53F-70F34796414D}"/>
              </a:ext>
            </a:extLst>
          </p:cNvPr>
          <p:cNvSpPr/>
          <p:nvPr/>
        </p:nvSpPr>
        <p:spPr>
          <a:xfrm>
            <a:off x="228600" y="678118"/>
            <a:ext cx="8686800" cy="3427417"/>
          </a:xfrm>
          <a:prstGeom prst="rect">
            <a:avLst/>
          </a:prstGeom>
        </p:spPr>
        <p:txBody>
          <a:bodyPr lIns="0" tIns="0" rIns="0" bIns="0"/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b="1" dirty="0">
                <a:solidFill>
                  <a:srgbClr val="505050"/>
                </a:solidFill>
                <a:latin typeface="Helvetica"/>
              </a:rPr>
              <a:t>Probe development </a:t>
            </a:r>
            <a:r>
              <a:rPr lang="en-US" sz="1400" dirty="0">
                <a:solidFill>
                  <a:srgbClr val="505050"/>
                </a:solidFill>
                <a:latin typeface="Helvetica"/>
              </a:rPr>
              <a:t>– printed circuit boards are routinely used for rotating coil probes, featuring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micron level placement of wires; multi-layer designs with high sensitivity 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geometries which allow high levels of suppression of effects from main fields (“bucking”) 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cost effective way of building probes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Designed and built probes for </a:t>
            </a:r>
            <a:r>
              <a:rPr lang="en-US" sz="1200" b="1" dirty="0">
                <a:solidFill>
                  <a:srgbClr val="505050"/>
                </a:solidFill>
                <a:latin typeface="Helvetica"/>
                <a:ea typeface="ＭＳ Ｐゴシック" charset="0"/>
              </a:rPr>
              <a:t>ANL and LBNL</a:t>
            </a: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, have a contract with </a:t>
            </a:r>
            <a:r>
              <a:rPr lang="en-US" sz="1200" b="1" dirty="0">
                <a:solidFill>
                  <a:srgbClr val="505050"/>
                </a:solidFill>
                <a:latin typeface="Helvetica"/>
                <a:ea typeface="ＭＳ Ｐゴシック" charset="0"/>
              </a:rPr>
              <a:t>BNL</a:t>
            </a:r>
          </a:p>
          <a:p>
            <a:pPr marL="284163" indent="-284163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Newly-built </a:t>
            </a:r>
            <a:r>
              <a:rPr lang="en-US" sz="1400" b="1" dirty="0">
                <a:solidFill>
                  <a:srgbClr val="505050"/>
                </a:solidFill>
                <a:latin typeface="Helvetica"/>
              </a:rPr>
              <a:t>rotating coil </a:t>
            </a:r>
            <a:r>
              <a:rPr lang="en-US" sz="1400" dirty="0">
                <a:solidFill>
                  <a:srgbClr val="505050"/>
                </a:solidFill>
                <a:latin typeface="Helvetica"/>
              </a:rPr>
              <a:t>and </a:t>
            </a:r>
            <a:r>
              <a:rPr lang="en-US" sz="1400" b="1" dirty="0">
                <a:solidFill>
                  <a:srgbClr val="505050"/>
                </a:solidFill>
                <a:latin typeface="Helvetica"/>
              </a:rPr>
              <a:t>Single Stretched Wire Systems </a:t>
            </a:r>
            <a:r>
              <a:rPr lang="en-US" sz="1400" dirty="0">
                <a:solidFill>
                  <a:srgbClr val="505050"/>
                </a:solidFill>
                <a:latin typeface="Helvetica"/>
              </a:rPr>
              <a:t>(SSW) for alignment and harmonics measurements. A SSW system was built for </a:t>
            </a:r>
            <a:r>
              <a:rPr lang="en-US" sz="1400" b="1" dirty="0">
                <a:solidFill>
                  <a:srgbClr val="505050"/>
                </a:solidFill>
                <a:latin typeface="Helvetica"/>
              </a:rPr>
              <a:t>KEK</a:t>
            </a:r>
          </a:p>
          <a:p>
            <a:pPr marL="284163" indent="-284163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New </a:t>
            </a:r>
            <a:r>
              <a:rPr lang="en-US" sz="1400" b="1" dirty="0">
                <a:solidFill>
                  <a:srgbClr val="505050"/>
                </a:solidFill>
                <a:latin typeface="Helvetica"/>
              </a:rPr>
              <a:t>Quench Protection and Monitoring system </a:t>
            </a:r>
            <a:r>
              <a:rPr lang="en-US" sz="1400" dirty="0">
                <a:solidFill>
                  <a:srgbClr val="505050"/>
                </a:solidFill>
                <a:latin typeface="Helvetica"/>
              </a:rPr>
              <a:t>was designed and assembled for the cryo-assembly horizontal test</a:t>
            </a: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r>
              <a:rPr lang="en-US" sz="1200" dirty="0">
                <a:solidFill>
                  <a:srgbClr val="505050"/>
                </a:solidFill>
                <a:latin typeface="Helvetica"/>
                <a:ea typeface="ＭＳ Ｐゴシック" charset="0"/>
              </a:rPr>
              <a:t>Three-tier design: Tier 1 – primary QD, Tier 2 – secondary QD, and Tier 3 – System Monitoring and Data Management</a:t>
            </a:r>
          </a:p>
          <a:p>
            <a:pPr marL="284163" indent="-284163">
              <a:spcBef>
                <a:spcPct val="20000"/>
              </a:spcBef>
              <a:buFont typeface="Wingdings" pitchFamily="2" charset="2"/>
              <a:buChar char="§"/>
            </a:pPr>
            <a:endParaRPr lang="en-US" sz="1400" dirty="0">
              <a:solidFill>
                <a:srgbClr val="505050"/>
              </a:solidFill>
              <a:latin typeface="Helvetica"/>
            </a:endParaRPr>
          </a:p>
          <a:p>
            <a:pPr marL="284163" indent="-284163">
              <a:spcBef>
                <a:spcPct val="20000"/>
              </a:spcBef>
              <a:buFont typeface="Wingdings" pitchFamily="2" charset="2"/>
              <a:buChar char="§"/>
            </a:pPr>
            <a:endParaRPr lang="en-US" sz="1400" dirty="0">
              <a:solidFill>
                <a:srgbClr val="505050"/>
              </a:solidFill>
              <a:latin typeface="Helvetica"/>
            </a:endParaRPr>
          </a:p>
          <a:p>
            <a:pPr marL="284163" indent="-284163">
              <a:spcBef>
                <a:spcPct val="20000"/>
              </a:spcBef>
              <a:buFont typeface="Wingdings" pitchFamily="2" charset="2"/>
              <a:buChar char="§"/>
            </a:pPr>
            <a:endParaRPr lang="en-US" sz="1400" dirty="0">
              <a:solidFill>
                <a:srgbClr val="505050"/>
              </a:solidFill>
              <a:latin typeface="Helvetica"/>
            </a:endParaRPr>
          </a:p>
          <a:p>
            <a:pPr marL="512763" lvl="1" indent="-230188">
              <a:spcBef>
                <a:spcPct val="20000"/>
              </a:spcBef>
              <a:buFont typeface="Arial" charset="0"/>
              <a:buChar char="–"/>
            </a:pPr>
            <a:endParaRPr lang="en-US" sz="1400" dirty="0">
              <a:solidFill>
                <a:srgbClr val="505050"/>
              </a:solidFill>
              <a:latin typeface="Helvetica"/>
              <a:ea typeface="ＭＳ Ｐゴシック" charset="0"/>
            </a:endParaRPr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53F74189-CF00-1340-B2C4-B4719DE12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731" y="3062862"/>
            <a:ext cx="1630239" cy="154452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BE4C77E-383F-B845-AE76-1DC238BF3647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3142854"/>
            <a:ext cx="6516891" cy="1588983"/>
            <a:chOff x="-412382" y="1944617"/>
            <a:chExt cx="7702475" cy="2200547"/>
          </a:xfrm>
        </p:grpSpPr>
        <p:pic>
          <p:nvPicPr>
            <p:cNvPr id="22" name="Picture 21" descr="A circuit board&#10;&#10;Description automatically generated">
              <a:extLst>
                <a:ext uri="{FF2B5EF4-FFF2-40B4-BE49-F238E27FC236}">
                  <a16:creationId xmlns:a16="http://schemas.microsoft.com/office/drawing/2014/main" id="{863953EE-172B-754C-B7AA-AF8F3A69F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11" y="1944617"/>
              <a:ext cx="2704260" cy="2028196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ABD7B51-0EA0-F543-9BF9-8A8CDB2CCCF5}"/>
                </a:ext>
              </a:extLst>
            </p:cNvPr>
            <p:cNvGrpSpPr/>
            <p:nvPr/>
          </p:nvGrpSpPr>
          <p:grpSpPr>
            <a:xfrm>
              <a:off x="-412382" y="1944617"/>
              <a:ext cx="7702475" cy="2200547"/>
              <a:chOff x="-297662" y="1676166"/>
              <a:chExt cx="7289211" cy="2282843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9DF1899D-8AC8-9041-A620-F5CEEBF76D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7515" y="1676166"/>
                <a:ext cx="2823018" cy="2117265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E23162F-CB83-8A4E-8867-8C34E0C1D361}"/>
                  </a:ext>
                </a:extLst>
              </p:cNvPr>
              <p:cNvSpPr txBox="1"/>
              <p:nvPr/>
            </p:nvSpPr>
            <p:spPr>
              <a:xfrm>
                <a:off x="-297662" y="3339967"/>
                <a:ext cx="7289211" cy="619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>
                    <a:solidFill>
                      <a:srgbClr val="FFFF00"/>
                    </a:solidFill>
                    <a:highlight>
                      <a:srgbClr val="63666A"/>
                    </a:highlight>
                  </a:rPr>
                  <a:t>Next Generation of Digital Quench Protection and Monitoring  System.</a:t>
                </a:r>
              </a:p>
              <a:p>
                <a:pPr algn="ctr"/>
                <a:r>
                  <a:rPr lang="en-US" sz="1100">
                    <a:solidFill>
                      <a:srgbClr val="FFFF00"/>
                    </a:solidFill>
                    <a:highlight>
                      <a:srgbClr val="63666A"/>
                    </a:highlight>
                  </a:rPr>
                  <a:t>Chassis with 32 Isolated Analog Channels and Digital Controller.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03662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2281" y="839531"/>
            <a:ext cx="8606768" cy="370316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Potential Fermilab contributions to </a:t>
            </a:r>
            <a:r>
              <a:rPr lang="en-US" b="1" dirty="0"/>
              <a:t>EIC</a:t>
            </a:r>
            <a:r>
              <a:rPr lang="en-US" dirty="0"/>
              <a:t> in the area of Magnets: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SC </a:t>
            </a:r>
            <a:r>
              <a:rPr lang="en-US" dirty="0" err="1"/>
              <a:t>NbTi</a:t>
            </a:r>
            <a:r>
              <a:rPr lang="en-US" dirty="0"/>
              <a:t> or Nb</a:t>
            </a:r>
            <a:r>
              <a:rPr lang="en-US" baseline="-25000" dirty="0"/>
              <a:t>3</a:t>
            </a:r>
            <a:r>
              <a:rPr lang="en-US" dirty="0"/>
              <a:t>Sn magnets: design, fabrication and testing (vertical and horizontal)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Small conduction-cooled HTS magnets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Specialized normal conducting magnets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Probes for magnetic measurements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Quench protection systems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for Magnets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8279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22744D23-3B3D-D14F-8C87-7583DAF51D91}"/>
              </a:ext>
            </a:extLst>
          </p:cNvPr>
          <p:cNvSpPr txBox="1">
            <a:spLocks/>
          </p:cNvSpPr>
          <p:nvPr/>
        </p:nvSpPr>
        <p:spPr>
          <a:xfrm>
            <a:off x="222250" y="1980785"/>
            <a:ext cx="8686800" cy="59328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chemeClr val="bg1">
                    <a:lumMod val="50000"/>
                  </a:schemeClr>
                </a:solidFill>
              </a:rPr>
              <a:t>Cryogenics</a:t>
            </a:r>
          </a:p>
        </p:txBody>
      </p:sp>
    </p:spTree>
    <p:extLst>
      <p:ext uri="{BB962C8B-B14F-4D97-AF65-F5344CB8AC3E}">
        <p14:creationId xmlns:p14="http://schemas.microsoft.com/office/powerpoint/2010/main" val="41743824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8898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/>
              <a:t>Fermilab has extensive experience in </a:t>
            </a:r>
            <a:r>
              <a:rPr lang="en-US" sz="1600" b="1"/>
              <a:t>developing CDS for projects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/>
              <a:t>Scope of work includes</a:t>
            </a:r>
          </a:p>
          <a:p>
            <a:pPr lvl="1"/>
            <a:r>
              <a:rPr lang="en-US"/>
              <a:t>Developing </a:t>
            </a:r>
            <a:r>
              <a:rPr lang="en-US" b="1"/>
              <a:t>reference model designs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/>
              <a:t>Used as input for project tunnel space allocation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/>
              <a:t>Used as input for final design and build to specification procurements</a:t>
            </a:r>
          </a:p>
          <a:p>
            <a:pPr lvl="1"/>
            <a:r>
              <a:rPr lang="en-US"/>
              <a:t>Developing </a:t>
            </a:r>
            <a:r>
              <a:rPr lang="en-US" b="1"/>
              <a:t>procurement specification </a:t>
            </a:r>
            <a:r>
              <a:rPr lang="en-US"/>
              <a:t>and managing </a:t>
            </a:r>
            <a:r>
              <a:rPr lang="en-US" b="1"/>
              <a:t>procurements</a:t>
            </a:r>
          </a:p>
          <a:p>
            <a:pPr lvl="1"/>
            <a:r>
              <a:rPr lang="en-US" b="1"/>
              <a:t>Fabrication</a:t>
            </a:r>
            <a:r>
              <a:rPr lang="en-US"/>
              <a:t> of multi-channel </a:t>
            </a:r>
            <a:r>
              <a:rPr lang="en-US" err="1"/>
              <a:t>cryolines</a:t>
            </a:r>
            <a:endParaRPr lang="en-US"/>
          </a:p>
          <a:p>
            <a:pPr lvl="1"/>
            <a:r>
              <a:rPr lang="en-US" b="1"/>
              <a:t>Installation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/>
              <a:t>Recent project experience</a:t>
            </a:r>
          </a:p>
          <a:p>
            <a:pPr lvl="1"/>
            <a:r>
              <a:rPr lang="en-US" b="1"/>
              <a:t>Mu2e Experiment </a:t>
            </a:r>
            <a:r>
              <a:rPr lang="en-US"/>
              <a:t>at Fermilab	(2012 – 2021)</a:t>
            </a:r>
          </a:p>
          <a:p>
            <a:pPr lvl="1"/>
            <a:r>
              <a:rPr lang="en-US" b="1"/>
              <a:t>LCLS-II</a:t>
            </a:r>
            <a:r>
              <a:rPr lang="en-US"/>
              <a:t> at SLAC				(2013 – 2018)</a:t>
            </a:r>
          </a:p>
          <a:p>
            <a:pPr lvl="1"/>
            <a:r>
              <a:rPr lang="en-US" b="1"/>
              <a:t>LCLS-II High Energy</a:t>
            </a:r>
            <a:r>
              <a:rPr lang="en-US"/>
              <a:t> at SLAC	(2020 – 2024)</a:t>
            </a:r>
          </a:p>
          <a:p>
            <a:pPr lvl="1"/>
            <a:r>
              <a:rPr lang="en-US" b="1"/>
              <a:t>PIP-II</a:t>
            </a:r>
            <a:r>
              <a:rPr lang="en-US"/>
              <a:t> at Fermilab				(2018 – 2025)</a:t>
            </a:r>
          </a:p>
          <a:p>
            <a:pPr lvl="1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distribution systems development at Fermilab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898DE6-AFDF-2849-8BAA-FCA0CAF980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442" y="2571750"/>
            <a:ext cx="2791702" cy="198257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2352278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665999"/>
            <a:ext cx="8686800" cy="388854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b="1"/>
              <a:t>Features</a:t>
            </a:r>
          </a:p>
          <a:p>
            <a:pPr lvl="1"/>
            <a:r>
              <a:rPr lang="en-US" sz="1200" b="1"/>
              <a:t>Four superconducting solenoids </a:t>
            </a:r>
            <a:r>
              <a:rPr lang="en-US" sz="1200"/>
              <a:t>refrigerated by two repurposed Tevatron Satellite Refrigerators (1,200 W @ 4.5 K)</a:t>
            </a:r>
          </a:p>
          <a:p>
            <a:pPr lvl="1"/>
            <a:r>
              <a:rPr lang="en-US" sz="1200" b="1"/>
              <a:t>One Distribution </a:t>
            </a:r>
            <a:r>
              <a:rPr lang="en-US" sz="1200"/>
              <a:t>and </a:t>
            </a:r>
            <a:r>
              <a:rPr lang="en-US" sz="1200" b="1"/>
              <a:t>four Feed </a:t>
            </a:r>
            <a:r>
              <a:rPr lang="en-US" sz="1200"/>
              <a:t>cryogenic </a:t>
            </a:r>
            <a:r>
              <a:rPr lang="en-US" sz="1200" b="1"/>
              <a:t>valve boxes </a:t>
            </a:r>
            <a:r>
              <a:rPr lang="en-US" sz="1200"/>
              <a:t>allow for independent solenoid cooldown and warmup </a:t>
            </a:r>
          </a:p>
          <a:p>
            <a:pPr lvl="1"/>
            <a:r>
              <a:rPr lang="en-US" sz="1200" b="1"/>
              <a:t>Unique cryogenic superconducting transfer lines </a:t>
            </a:r>
            <a:r>
              <a:rPr lang="en-US" sz="1200"/>
              <a:t>route both cryogens and power to the solenoids</a:t>
            </a:r>
          </a:p>
          <a:p>
            <a:pPr lvl="1"/>
            <a:r>
              <a:rPr lang="en-US" sz="1200"/>
              <a:t>Solenoid commissioning in 2022</a:t>
            </a:r>
          </a:p>
          <a:p>
            <a:pPr lvl="1"/>
            <a:endParaRPr lang="en-US" sz="1200"/>
          </a:p>
          <a:p>
            <a:pPr lvl="1"/>
            <a:endParaRPr lang="en-US" sz="140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Mu2e cryogenic distribution</a:t>
            </a:r>
            <a:endParaRPr lang="en-US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7723F-E59E-2F48-9FA6-BA9D9EC815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603" y="1757849"/>
            <a:ext cx="5555842" cy="300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046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tunnel cryogenic distribution system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83459B-A75F-6942-B36F-66BD8F9AF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01" y="709272"/>
            <a:ext cx="6836035" cy="3845269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7F952F43-DE1C-5C4B-B09E-32EF9CEFF7C2}"/>
              </a:ext>
            </a:extLst>
          </p:cNvPr>
          <p:cNvSpPr txBox="1">
            <a:spLocks/>
          </p:cNvSpPr>
          <p:nvPr/>
        </p:nvSpPr>
        <p:spPr>
          <a:xfrm>
            <a:off x="3710499" y="3196620"/>
            <a:ext cx="5212665" cy="1357921"/>
          </a:xfrm>
          <a:prstGeom prst="rect">
            <a:avLst/>
          </a:prstGeom>
          <a:solidFill>
            <a:srgbClr val="FFFF00">
              <a:alpha val="60000"/>
            </a:srgbClr>
          </a:solidFill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 dirty="0"/>
              <a:t>Features</a:t>
            </a:r>
          </a:p>
          <a:p>
            <a:pPr lvl="1"/>
            <a:r>
              <a:rPr lang="en-US" sz="1400" dirty="0"/>
              <a:t>Consists of </a:t>
            </a:r>
            <a:r>
              <a:rPr lang="en-US" sz="1400" b="1" dirty="0"/>
              <a:t>Feed Caps, End Caps and Transfer Lines</a:t>
            </a:r>
          </a:p>
          <a:p>
            <a:pPr lvl="1"/>
            <a:r>
              <a:rPr lang="en-US" sz="1400" dirty="0"/>
              <a:t>Supplies </a:t>
            </a:r>
            <a:r>
              <a:rPr lang="en-US" sz="1400" b="1" dirty="0"/>
              <a:t>all cryogenic circuits to cryomodules</a:t>
            </a:r>
          </a:p>
          <a:p>
            <a:pPr lvl="1"/>
            <a:r>
              <a:rPr lang="en-US" sz="1400" dirty="0"/>
              <a:t>Creates </a:t>
            </a:r>
            <a:r>
              <a:rPr lang="en-US" sz="1400" b="1" dirty="0"/>
              <a:t>cryogenic bypass </a:t>
            </a:r>
            <a:r>
              <a:rPr lang="en-US" sz="1400" dirty="0"/>
              <a:t>for warm beamline components</a:t>
            </a:r>
          </a:p>
          <a:p>
            <a:pPr lvl="1"/>
            <a:r>
              <a:rPr lang="en-US" sz="1400" b="1" dirty="0"/>
              <a:t>Transfers vacuum loading </a:t>
            </a:r>
            <a:r>
              <a:rPr lang="en-US" sz="1400" dirty="0"/>
              <a:t>to the floor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83D607A4-DD0B-2E4C-97A2-6A30460FE2F3}"/>
              </a:ext>
            </a:extLst>
          </p:cNvPr>
          <p:cNvSpPr txBox="1">
            <a:spLocks/>
          </p:cNvSpPr>
          <p:nvPr/>
        </p:nvSpPr>
        <p:spPr>
          <a:xfrm>
            <a:off x="3948524" y="2259886"/>
            <a:ext cx="3342612" cy="613114"/>
          </a:xfrm>
          <a:prstGeom prst="rect">
            <a:avLst/>
          </a:prstGeom>
          <a:solidFill>
            <a:srgbClr val="FFFF00">
              <a:alpha val="60000"/>
            </a:srgbClr>
          </a:solidFill>
        </p:spPr>
        <p:txBody>
          <a:bodyPr lIns="0" tIns="0" rIns="0" bIns="0"/>
          <a:lstStyle>
            <a:defPPr>
              <a:defRPr lang="en-US"/>
            </a:defPPr>
            <a:lvl1pPr marL="230188" indent="-230188" eaLnBrk="1" hangingPunct="1">
              <a:spcBef>
                <a:spcPts val="600"/>
              </a:spcBef>
              <a:buFont typeface="Wingdings" pitchFamily="2" charset="2"/>
              <a:buChar char="§"/>
              <a:defRPr sz="1600" b="1">
                <a:solidFill>
                  <a:srgbClr val="505050"/>
                </a:solidFill>
                <a:latin typeface="Helvetica"/>
                <a:cs typeface="ＭＳ Ｐゴシック" charset="0"/>
              </a:defRPr>
            </a:lvl1pPr>
            <a:lvl2pPr marL="512763" lvl="1" indent="-230188" eaLnBrk="1" hangingPunct="1">
              <a:spcBef>
                <a:spcPct val="20000"/>
              </a:spcBef>
              <a:buFont typeface="Arial" charset="0"/>
              <a:buChar char="–"/>
              <a:defRPr sz="14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eaLnBrk="1" hangingPunct="1">
              <a:spcBef>
                <a:spcPct val="20000"/>
              </a:spcBef>
              <a:buFont typeface="Arial" charset="0"/>
              <a:buChar char="•"/>
              <a:defRPr sz="15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eaLnBrk="1" hangingPunct="1">
              <a:spcBef>
                <a:spcPct val="20000"/>
              </a:spcBef>
              <a:buFont typeface="Arial" charset="0"/>
              <a:buChar char="–"/>
              <a:defRPr sz="14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eaLnBrk="1" hangingPunct="1">
              <a:spcBef>
                <a:spcPct val="20000"/>
              </a:spcBef>
              <a:buFont typeface="Arial"/>
              <a:buChar char="•"/>
              <a:defRPr sz="14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>
                <a:latin typeface="+mn-lt"/>
                <a:ea typeface="+mn-ea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>
                <a:latin typeface="+mn-lt"/>
                <a:ea typeface="+mn-ea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>
                <a:latin typeface="+mn-lt"/>
                <a:ea typeface="+mn-ea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Project awarded to vendor: 2016</a:t>
            </a:r>
          </a:p>
          <a:p>
            <a:r>
              <a:rPr lang="en-US" b="0" dirty="0"/>
              <a:t>Delivery and installation: 2017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047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50" y="659375"/>
            <a:ext cx="4833400" cy="3794522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dirty="0"/>
              <a:t>Fermilab capabilities in SRF include a </a:t>
            </a:r>
            <a:r>
              <a:rPr lang="en-US" sz="1400" b="1" dirty="0"/>
              <a:t>complete technological cycle</a:t>
            </a:r>
            <a:r>
              <a:rPr lang="en-US" sz="1600" dirty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RF design </a:t>
            </a:r>
            <a:r>
              <a:rPr lang="en-US" sz="1200" dirty="0"/>
              <a:t>of various cavity shapes (spoke resonators, elliptical cavities, compact crab cavities, SRF guns)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Developing </a:t>
            </a:r>
            <a:r>
              <a:rPr lang="en-US" sz="1200" b="1" dirty="0"/>
              <a:t>innovative cavity treatment </a:t>
            </a:r>
            <a:r>
              <a:rPr lang="en-US" sz="1200" dirty="0"/>
              <a:t>recipes to increase cavity Q and/or gradient specific to project demands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Design of cryomodules </a:t>
            </a:r>
            <a:r>
              <a:rPr lang="en-US" sz="1200" dirty="0"/>
              <a:t>and auxiliary components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Testing for </a:t>
            </a:r>
            <a:r>
              <a:rPr lang="en-US" sz="1200" b="1" dirty="0"/>
              <a:t>design verification</a:t>
            </a:r>
            <a:r>
              <a:rPr lang="en-US" sz="1200" dirty="0"/>
              <a:t>, e.g. horizontal teste of fully-dressed cavities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Procurement and fabrication </a:t>
            </a:r>
            <a:r>
              <a:rPr lang="en-US" sz="1200" dirty="0"/>
              <a:t>of components 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Component preparation</a:t>
            </a:r>
            <a:r>
              <a:rPr lang="en-US" sz="1200" dirty="0"/>
              <a:t>, e.g. cavity treatment (EP/BCP, HPR at FNAL and joint ANL/FNAL facility; doping/baking at FNAL), </a:t>
            </a:r>
            <a:r>
              <a:rPr lang="en-US" sz="1200" b="1" dirty="0"/>
              <a:t>and testing</a:t>
            </a:r>
            <a:r>
              <a:rPr lang="en-US" sz="1200" dirty="0"/>
              <a:t>, e.g. vertical cavity testing, FPC testing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Cryomodule assembly</a:t>
            </a:r>
            <a:r>
              <a:rPr lang="en-US" sz="1200" dirty="0"/>
              <a:t>: two large clean room for cavity string assembly, two high-bay cryomodule assembly areas</a:t>
            </a:r>
          </a:p>
          <a:p>
            <a:pPr lvl="1">
              <a:spcBef>
                <a:spcPts val="600"/>
              </a:spcBef>
            </a:pPr>
            <a:r>
              <a:rPr lang="en-US" sz="1200" b="1" dirty="0"/>
              <a:t>Shipping</a:t>
            </a:r>
            <a:r>
              <a:rPr lang="en-US" sz="1200" dirty="0"/>
              <a:t> cryomodules to final destination</a:t>
            </a:r>
          </a:p>
          <a:p>
            <a:pPr lvl="1">
              <a:spcBef>
                <a:spcPts val="600"/>
              </a:spcBef>
            </a:pPr>
            <a:endParaRPr lang="en-US" sz="1200" dirty="0"/>
          </a:p>
          <a:p>
            <a:pPr lvl="1">
              <a:spcBef>
                <a:spcPts val="600"/>
              </a:spcBef>
            </a:pPr>
            <a:endParaRPr lang="en-US" sz="12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 at Fermilab: Brief summary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215DA2C-EE8A-D543-B3AD-653BEDA0BD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5359404"/>
              </p:ext>
            </p:extLst>
          </p:nvPr>
        </p:nvGraphicFramePr>
        <p:xfrm>
          <a:off x="5131219" y="785931"/>
          <a:ext cx="3861641" cy="3113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C3EAB225-6AA2-E649-9EBD-660F70474125}"/>
              </a:ext>
            </a:extLst>
          </p:cNvPr>
          <p:cNvSpPr/>
          <p:nvPr/>
        </p:nvSpPr>
        <p:spPr>
          <a:xfrm>
            <a:off x="154920" y="4285904"/>
            <a:ext cx="8112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8" indent="-344488">
              <a:spcBef>
                <a:spcPts val="1200"/>
              </a:spcBef>
              <a:buFont typeface="Wingdings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Current Frontier projects which build upon our SRF facilities + experience include the following:</a:t>
            </a:r>
          </a:p>
          <a:p>
            <a:pPr algn="ctr">
              <a:spcBef>
                <a:spcPts val="0"/>
              </a:spcBef>
            </a:pPr>
            <a:r>
              <a:rPr lang="en-US" sz="1400" b="1" dirty="0">
                <a:solidFill>
                  <a:srgbClr val="FF0000"/>
                </a:solidFill>
                <a:latin typeface="Helvetica"/>
              </a:rPr>
              <a:t>PIP-II, LCLS-II, LCLS-II-HE, HL-LHC AUP</a:t>
            </a:r>
          </a:p>
        </p:txBody>
      </p:sp>
    </p:spTree>
    <p:extLst>
      <p:ext uri="{BB962C8B-B14F-4D97-AF65-F5344CB8AC3E}">
        <p14:creationId xmlns:p14="http://schemas.microsoft.com/office/powerpoint/2010/main" val="20741356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835" y="710360"/>
            <a:ext cx="8686800" cy="3844182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/>
              <a:t>Project awarded to vendor: 2016</a:t>
            </a: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/>
              <a:t>Delivery and installation: 2018</a:t>
            </a:r>
            <a:endParaRPr lang="en-US" sz="1200"/>
          </a:p>
          <a:p>
            <a:pPr lvl="1"/>
            <a:endParaRPr lang="en-US" sz="140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Distribution Box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7F952F43-DE1C-5C4B-B09E-32EF9CEFF7C2}"/>
              </a:ext>
            </a:extLst>
          </p:cNvPr>
          <p:cNvSpPr txBox="1">
            <a:spLocks/>
          </p:cNvSpPr>
          <p:nvPr/>
        </p:nvSpPr>
        <p:spPr>
          <a:xfrm>
            <a:off x="3604701" y="710360"/>
            <a:ext cx="5302934" cy="1141999"/>
          </a:xfrm>
          <a:prstGeom prst="rect">
            <a:avLst/>
          </a:prstGeom>
          <a:noFill/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b="1"/>
              <a:t>Features</a:t>
            </a:r>
          </a:p>
          <a:p>
            <a:pPr lvl="1"/>
            <a:r>
              <a:rPr lang="en-US" sz="1200"/>
              <a:t>Connects cryomodules in the </a:t>
            </a:r>
            <a:r>
              <a:rPr lang="en-US" sz="1200" err="1"/>
              <a:t>linac</a:t>
            </a:r>
            <a:r>
              <a:rPr lang="en-US" sz="1200"/>
              <a:t> tunnel with surface portion of cryogenic distribution</a:t>
            </a:r>
          </a:p>
          <a:p>
            <a:pPr lvl="1"/>
            <a:r>
              <a:rPr lang="en-US" sz="1200"/>
              <a:t>Provides pressure relieving for all process lines for  </a:t>
            </a:r>
            <a:r>
              <a:rPr lang="en-US" sz="1200" err="1"/>
              <a:t>linac</a:t>
            </a:r>
            <a:r>
              <a:rPr lang="en-US" sz="1200"/>
              <a:t> cryomodules and cryogenic distribution system</a:t>
            </a:r>
          </a:p>
          <a:p>
            <a:pPr lvl="1"/>
            <a:r>
              <a:rPr lang="en-US" sz="1200"/>
              <a:t>Contains central 4 K to 2 K heat exchanger for flow to cryomodules</a:t>
            </a:r>
          </a:p>
          <a:p>
            <a:pPr lvl="1"/>
            <a:endParaRPr lang="en-US" sz="120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125BD584-6114-A04E-87CB-7AB164B8C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7" r="2718"/>
          <a:stretch>
            <a:fillRect/>
          </a:stretch>
        </p:blipFill>
        <p:spPr bwMode="auto">
          <a:xfrm>
            <a:off x="4896961" y="2041361"/>
            <a:ext cx="2718413" cy="256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1">
            <a:extLst>
              <a:ext uri="{FF2B5EF4-FFF2-40B4-BE49-F238E27FC236}">
                <a16:creationId xmlns:a16="http://schemas.microsoft.com/office/drawing/2014/main" id="{0C531694-30A7-BB4A-AF9A-31F87B4FB04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0" y="1502017"/>
            <a:ext cx="2479037" cy="298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062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PIP-II cryogenic distribution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7F952F43-DE1C-5C4B-B09E-32EF9CEFF7C2}"/>
              </a:ext>
            </a:extLst>
          </p:cNvPr>
          <p:cNvSpPr txBox="1">
            <a:spLocks/>
          </p:cNvSpPr>
          <p:nvPr/>
        </p:nvSpPr>
        <p:spPr>
          <a:xfrm>
            <a:off x="228599" y="725474"/>
            <a:ext cx="5794349" cy="1141999"/>
          </a:xfrm>
          <a:prstGeom prst="rect">
            <a:avLst/>
          </a:prstGeom>
          <a:noFill/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/>
              <a:t>Features</a:t>
            </a:r>
          </a:p>
          <a:p>
            <a:pPr lvl="1"/>
            <a:r>
              <a:rPr lang="en-US" sz="1400"/>
              <a:t>Contains </a:t>
            </a:r>
            <a:r>
              <a:rPr lang="en-US" sz="1400" b="1"/>
              <a:t>200 m of transfer line</a:t>
            </a:r>
            <a:r>
              <a:rPr lang="en-US" sz="1400"/>
              <a:t> containing six cryogenic pipes</a:t>
            </a:r>
          </a:p>
          <a:p>
            <a:pPr lvl="1"/>
            <a:r>
              <a:rPr lang="en-US" sz="1400" b="1"/>
              <a:t>Distribution valve box </a:t>
            </a:r>
            <a:r>
              <a:rPr lang="en-US" sz="1400"/>
              <a:t>for flow control and relieving of each cryogenic circuit</a:t>
            </a:r>
          </a:p>
          <a:p>
            <a:pPr lvl="1"/>
            <a:r>
              <a:rPr lang="en-US" sz="1400" b="1"/>
              <a:t>25 bayonet cans</a:t>
            </a:r>
            <a:r>
              <a:rPr lang="en-US" sz="1400"/>
              <a:t> to connect cryomodules using U-tubes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0EEF8A0-A558-5041-BEC8-88C27BEB5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49" y="2083225"/>
            <a:ext cx="5254266" cy="245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7F11C079-C0B8-7E4A-ACD6-0528C47C8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849" y="643290"/>
            <a:ext cx="2726459" cy="211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917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2281" y="839531"/>
            <a:ext cx="8606768" cy="370316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Fermilab has expertise and recent experience in developing cryogenic distribution systems (CDS) for internal and external projects (SRF accelerators and detectors)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This might be a contribution to </a:t>
            </a:r>
            <a:r>
              <a:rPr lang="en-US" b="1" dirty="0"/>
              <a:t>EIC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for Cryogenics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Sergey </a:t>
            </a:r>
            <a:r>
              <a:rPr lang="en-US" dirty="0" err="1"/>
              <a:t>Belomestnykh</a:t>
            </a:r>
            <a:r>
              <a:rPr lang="en-US" dirty="0"/>
              <a:t> | Fermilab Accelerator Technology and EIC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175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22744D23-3B3D-D14F-8C87-7583DAF51D91}"/>
              </a:ext>
            </a:extLst>
          </p:cNvPr>
          <p:cNvSpPr txBox="1">
            <a:spLocks/>
          </p:cNvSpPr>
          <p:nvPr/>
        </p:nvSpPr>
        <p:spPr>
          <a:xfrm>
            <a:off x="222250" y="1116972"/>
            <a:ext cx="8686800" cy="59328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3600">
                <a:solidFill>
                  <a:schemeClr val="bg1">
                    <a:lumMod val="50000"/>
                  </a:schemeClr>
                </a:solidFill>
              </a:rPr>
              <a:t>Thank you!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ACB7F9-0402-5843-A4F6-27932A01E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74" y="2036325"/>
            <a:ext cx="9158274" cy="310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31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49" y="689772"/>
            <a:ext cx="8627027" cy="3794522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dirty="0"/>
              <a:t>Hig</a:t>
            </a:r>
            <a:r>
              <a:rPr lang="en-US" sz="1600" dirty="0"/>
              <a:t>hlights from </a:t>
            </a:r>
            <a:r>
              <a:rPr lang="en-US" sz="1600" b="1" dirty="0"/>
              <a:t>SRF cavity R&amp;D</a:t>
            </a:r>
            <a:r>
              <a:rPr lang="en-US" sz="1600" dirty="0"/>
              <a:t>: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Original nitrogen doping recipe – applied to LCLS-II – high Q at ~16 MV/m, 1.3 GHz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Modified nitrogen doping for LCLS-II-HE – high Q at ~21 MV/m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Nitrogen doping for PIP-II 650 MHz cavities – R&amp;D in progress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Breakthrough in understanding oxygen diffusion mechanism for reaching very high gradients – impact to all high gradient cavity applications</a:t>
            </a:r>
          </a:p>
          <a:p>
            <a:pPr lvl="1">
              <a:spcBef>
                <a:spcPts val="600"/>
              </a:spcBef>
            </a:pPr>
            <a:r>
              <a:rPr lang="en-US" sz="1400" dirty="0"/>
              <a:t>Medium temperature baking at ~300 C to dissolve oxide and enhance performance of SRF cavities </a:t>
            </a:r>
            <a:r>
              <a:rPr lang="en-US" sz="1400" dirty="0" err="1"/>
              <a:t>wrt</a:t>
            </a:r>
            <a:r>
              <a:rPr lang="en-US" sz="1400" dirty="0"/>
              <a:t> nitrogen doping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SRF cavity R&amp;D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22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E6A8C8-47C1-9841-B33A-F0EAC7BCD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48" y="687432"/>
            <a:ext cx="8686799" cy="37904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Present </a:t>
            </a:r>
            <a:r>
              <a:rPr lang="en-US" sz="1400" b="1" dirty="0"/>
              <a:t>ILC</a:t>
            </a:r>
            <a:r>
              <a:rPr lang="en-US" sz="1400" dirty="0"/>
              <a:t> spec 31.5 MV/m (per TDR)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Many new advances in SRF technology since ILC TDR. </a:t>
            </a:r>
            <a:r>
              <a:rPr lang="en-US" sz="1400" b="1" dirty="0"/>
              <a:t>New treatments </a:t>
            </a:r>
            <a:r>
              <a:rPr lang="en-US" sz="1400" dirty="0"/>
              <a:t>may </a:t>
            </a:r>
            <a:r>
              <a:rPr lang="en-US" sz="1400" b="1" dirty="0"/>
              <a:t>enable significant reduction</a:t>
            </a:r>
            <a:r>
              <a:rPr lang="en-US" sz="1400" dirty="0"/>
              <a:t> in ILC cost: flux expulsion, two-step bake (75/120), cold EP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This year with ILC Cost Reduction R&amp;D funds from DOE, Fermilab plans to assemble a cryomodule with cavities with new treatments. We would like this to be a collaborative effort (JLAB, Cornell, KEK, …)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Goal is to reach higher gradient than has ever been demonstrated in CM test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Aim will be 38 MV/m average gradient with </a:t>
            </a:r>
            <a:r>
              <a:rPr lang="en-US" sz="1400" i="1" dirty="0"/>
              <a:t>Q</a:t>
            </a:r>
            <a:r>
              <a:rPr lang="en-US" sz="1400" i="1" baseline="-25000" dirty="0"/>
              <a:t>0</a:t>
            </a:r>
            <a:r>
              <a:rPr lang="en-US" sz="1400" dirty="0"/>
              <a:t> &gt;1.0x10</a:t>
            </a:r>
            <a:r>
              <a:rPr lang="en-US" sz="1400" baseline="30000" dirty="0"/>
              <a:t>10</a:t>
            </a:r>
            <a:r>
              <a:rPr lang="en-US" sz="1400" dirty="0"/>
              <a:t> and a stretch goal of 40 MV/m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Achieving this would be a key demonstration of the potential for cost reduction for ILC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Will reuse CM1, the first SRF cryomodule assembled at Fermilab in 2007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8820D-8361-1D4F-A95D-440266849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towards ILC and pulsed SRF </a:t>
            </a:r>
            <a:r>
              <a:rPr lang="en-US" dirty="0" err="1"/>
              <a:t>linacs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7814A-F4BF-8443-A56F-94EFD94C45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5B5D7-C9AD-3044-9770-1C6B68D68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3857B-72C4-3F4F-B7C6-E98A37257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1" name="Picture 4" descr="https://td.fnal.gov/wp-content/uploads/2016/02/wide_cryomodulefly.png">
            <a:extLst>
              <a:ext uri="{FF2B5EF4-FFF2-40B4-BE49-F238E27FC236}">
                <a16:creationId xmlns:a16="http://schemas.microsoft.com/office/drawing/2014/main" id="{94869C96-C10D-F548-849A-A29285164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991" y="3154003"/>
            <a:ext cx="44577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57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E6A8C8-47C1-9841-B33A-F0EAC7BCD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48" y="785673"/>
            <a:ext cx="8686799" cy="37904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The cavities will be replaced by high performing cavities that had achieved ILC specifications and been set aside ~10 years ago for future modules. The cavity will be subjected to the new treatment plan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Improved magnetic shielding to minimize trapped flux. Encapsulated piezo tuner designs will be used for improved reliability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Four cavities have been re-treated and tested with max fields:</a:t>
            </a:r>
          </a:p>
          <a:p>
            <a:pPr lvl="1">
              <a:spcBef>
                <a:spcPts val="0"/>
              </a:spcBef>
            </a:pPr>
            <a:r>
              <a:rPr lang="en-US" sz="1200" dirty="0"/>
              <a:t>TB9AES011 – 41.3 MV/m  (x-rays at max field ~1000 </a:t>
            </a:r>
            <a:r>
              <a:rPr lang="en-US" sz="1200" dirty="0" err="1"/>
              <a:t>mR</a:t>
            </a:r>
            <a:r>
              <a:rPr lang="en-US" sz="1200" dirty="0"/>
              <a:t>/</a:t>
            </a:r>
            <a:r>
              <a:rPr lang="en-US" sz="1200" dirty="0" err="1"/>
              <a:t>hr</a:t>
            </a:r>
            <a:r>
              <a:rPr lang="en-US" sz="1200" dirty="0"/>
              <a:t>)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TB9ACC011 – 45.5 MV/m (x-rays at max field ~background)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TB9ACC012 – 36.9 MV/m (x-rays at max field ~1 </a:t>
            </a:r>
            <a:r>
              <a:rPr lang="en-US" sz="1200" dirty="0" err="1"/>
              <a:t>mR</a:t>
            </a:r>
            <a:r>
              <a:rPr lang="en-US" sz="1200" dirty="0"/>
              <a:t>/</a:t>
            </a:r>
            <a:r>
              <a:rPr lang="en-US" sz="1200" dirty="0" err="1"/>
              <a:t>hr</a:t>
            </a:r>
            <a:r>
              <a:rPr lang="en-US" sz="1200" dirty="0"/>
              <a:t>)</a:t>
            </a:r>
          </a:p>
          <a:p>
            <a:pPr lvl="1">
              <a:spcBef>
                <a:spcPts val="600"/>
              </a:spcBef>
            </a:pPr>
            <a:r>
              <a:rPr lang="en-US" sz="1200" dirty="0"/>
              <a:t>TB9ACC013 – 40.4 MV/m (x-rays at max field ~100 </a:t>
            </a:r>
            <a:r>
              <a:rPr lang="en-US" sz="1200" dirty="0" err="1"/>
              <a:t>mR</a:t>
            </a:r>
            <a:r>
              <a:rPr lang="en-US" sz="1200" dirty="0"/>
              <a:t>/</a:t>
            </a:r>
            <a:r>
              <a:rPr lang="en-US" sz="1200" dirty="0" err="1"/>
              <a:t>hr</a:t>
            </a:r>
            <a:r>
              <a:rPr lang="en-US" sz="1200" dirty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/>
              <a:t>Average of 41.0 MV/m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14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US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8820D-8361-1D4F-A95D-440266849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life of CM1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7814A-F4BF-8443-A56F-94EFD94C45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5B5D7-C9AD-3044-9770-1C6B68D684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3857B-72C4-3F4F-B7C6-E98A37257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B5622D-239A-1A49-9C3A-D1A703D11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524" y="1996536"/>
            <a:ext cx="3511228" cy="257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54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50" y="689772"/>
            <a:ext cx="3531603" cy="4033368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/>
              <a:t>Frequency tuners</a:t>
            </a:r>
            <a:r>
              <a:rPr lang="en-US" sz="1600"/>
              <a:t>:</a:t>
            </a:r>
          </a:p>
          <a:p>
            <a:pPr lvl="1">
              <a:spcBef>
                <a:spcPts val="600"/>
              </a:spcBef>
            </a:pPr>
            <a:r>
              <a:rPr lang="en-US" sz="1400"/>
              <a:t>Developing reliable, inexpensive, simple in installation and maintenance tuner  systems</a:t>
            </a:r>
          </a:p>
          <a:p>
            <a:pPr lvl="1">
              <a:spcBef>
                <a:spcPts val="600"/>
              </a:spcBef>
            </a:pPr>
            <a:r>
              <a:rPr lang="en-US" sz="1400"/>
              <a:t>Collaboration with industry experts to develop (and deploy) extremely reliable active tuner components: stepper motors &amp; piezo actuators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Resonance control of SRF cavities: Frequency tuners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2878DA-1544-8C43-BB8F-B0B9CF800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343" y="1050671"/>
            <a:ext cx="2348059" cy="12688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EC572F-3CAC-7F4E-8363-E766F8754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665" y="1169727"/>
            <a:ext cx="2049252" cy="1268828"/>
          </a:xfrm>
          <a:prstGeom prst="rect">
            <a:avLst/>
          </a:prstGeom>
        </p:spPr>
      </p:pic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5FDAAD5-461F-3248-8CA9-F38B0BF761E9}"/>
              </a:ext>
            </a:extLst>
          </p:cNvPr>
          <p:cNvSpPr txBox="1">
            <a:spLocks/>
          </p:cNvSpPr>
          <p:nvPr/>
        </p:nvSpPr>
        <p:spPr>
          <a:xfrm>
            <a:off x="4083605" y="2426886"/>
            <a:ext cx="2322798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1.3 GHz cavity tuner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48B82E99-3DFB-D04C-A176-1ED8480ADF13}"/>
              </a:ext>
            </a:extLst>
          </p:cNvPr>
          <p:cNvSpPr txBox="1">
            <a:spLocks/>
          </p:cNvSpPr>
          <p:nvPr/>
        </p:nvSpPr>
        <p:spPr>
          <a:xfrm>
            <a:off x="6843665" y="2426886"/>
            <a:ext cx="2147305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3.9 GHz cavity tuner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4771ABE7-761A-984D-8589-A58A82564A13}"/>
              </a:ext>
            </a:extLst>
          </p:cNvPr>
          <p:cNvSpPr txBox="1">
            <a:spLocks/>
          </p:cNvSpPr>
          <p:nvPr/>
        </p:nvSpPr>
        <p:spPr>
          <a:xfrm>
            <a:off x="5899461" y="742269"/>
            <a:ext cx="944204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/>
              <a:t>LCLS-II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77FAF53-2A5A-A24D-AD07-360ED2892A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22" t="6807" b="7404"/>
          <a:stretch/>
        </p:blipFill>
        <p:spPr>
          <a:xfrm>
            <a:off x="6944907" y="3029359"/>
            <a:ext cx="1670228" cy="13789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DA4E40-19C2-6441-8BC4-1A7065917A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47" t="1" r="758" b="5739"/>
          <a:stretch/>
        </p:blipFill>
        <p:spPr>
          <a:xfrm>
            <a:off x="4248805" y="2949329"/>
            <a:ext cx="1465759" cy="1378956"/>
          </a:xfrm>
          <a:prstGeom prst="rect">
            <a:avLst/>
          </a:prstGeom>
        </p:spPr>
      </p:pic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5DBC5ECE-60A4-A845-A96F-0E6E936EC6FB}"/>
              </a:ext>
            </a:extLst>
          </p:cNvPr>
          <p:cNvSpPr txBox="1">
            <a:spLocks/>
          </p:cNvSpPr>
          <p:nvPr/>
        </p:nvSpPr>
        <p:spPr>
          <a:xfrm>
            <a:off x="6000703" y="2708451"/>
            <a:ext cx="944204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/>
              <a:t>PIP-II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25A93932-A669-8A47-8F79-1E7AF36AD3AB}"/>
              </a:ext>
            </a:extLst>
          </p:cNvPr>
          <p:cNvSpPr txBox="1">
            <a:spLocks/>
          </p:cNvSpPr>
          <p:nvPr/>
        </p:nvSpPr>
        <p:spPr>
          <a:xfrm>
            <a:off x="4184847" y="4393068"/>
            <a:ext cx="2322798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325 MHz SSR1 cavity tuner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ABF2D0FD-C27B-9941-A663-374522BC5979}"/>
              </a:ext>
            </a:extLst>
          </p:cNvPr>
          <p:cNvSpPr txBox="1">
            <a:spLocks/>
          </p:cNvSpPr>
          <p:nvPr/>
        </p:nvSpPr>
        <p:spPr>
          <a:xfrm>
            <a:off x="6944907" y="4393068"/>
            <a:ext cx="2147305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650 MHz cavity tuner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8FA6763-B771-3743-B848-E04AA5B424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0699"/>
          <a:stretch/>
        </p:blipFill>
        <p:spPr>
          <a:xfrm>
            <a:off x="84984" y="3079110"/>
            <a:ext cx="2654422" cy="16008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B5FC54D-7CD8-2445-AD3B-F4931C9736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1613" y="2640088"/>
            <a:ext cx="1488351" cy="813471"/>
          </a:xfrm>
          <a:prstGeom prst="rect">
            <a:avLst/>
          </a:prstGeom>
        </p:spPr>
      </p:pic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124E7CB3-B522-0643-8C5C-9BCED4642373}"/>
              </a:ext>
            </a:extLst>
          </p:cNvPr>
          <p:cNvSpPr txBox="1">
            <a:spLocks/>
          </p:cNvSpPr>
          <p:nvPr/>
        </p:nvSpPr>
        <p:spPr>
          <a:xfrm>
            <a:off x="2830993" y="3453559"/>
            <a:ext cx="2322798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Piezo actuator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817EB322-0DC5-1A4F-A155-D2DC975625EF}"/>
              </a:ext>
            </a:extLst>
          </p:cNvPr>
          <p:cNvSpPr txBox="1">
            <a:spLocks/>
          </p:cNvSpPr>
          <p:nvPr/>
        </p:nvSpPr>
        <p:spPr>
          <a:xfrm>
            <a:off x="2207149" y="4282144"/>
            <a:ext cx="1942692" cy="394824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/>
              <a:t>Electromechanical stepper motor actuator</a:t>
            </a:r>
          </a:p>
        </p:txBody>
      </p:sp>
    </p:spTree>
    <p:extLst>
      <p:ext uri="{BB962C8B-B14F-4D97-AF65-F5344CB8AC3E}">
        <p14:creationId xmlns:p14="http://schemas.microsoft.com/office/powerpoint/2010/main" val="986220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50" y="689772"/>
            <a:ext cx="8693149" cy="4033368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600" b="1"/>
              <a:t>Active LFD and microphonics compensation</a:t>
            </a:r>
            <a:r>
              <a:rPr lang="en-US" sz="1600"/>
              <a:t>:</a:t>
            </a:r>
          </a:p>
          <a:p>
            <a:pPr lvl="1">
              <a:spcBef>
                <a:spcPts val="600"/>
              </a:spcBef>
            </a:pPr>
            <a:r>
              <a:rPr lang="en-US" sz="1400"/>
              <a:t>Feed-forward Adaptive Least Square algorithm (for pulsed mode of operation), developed during ILC R&amp;D program</a:t>
            </a:r>
          </a:p>
          <a:p>
            <a:pPr lvl="1">
              <a:spcBef>
                <a:spcPts val="600"/>
              </a:spcBef>
            </a:pPr>
            <a:r>
              <a:rPr lang="en-US" sz="1400"/>
              <a:t>System deployed at FNAL (FAST cryomodules) and during S1Global collaboration</a:t>
            </a:r>
          </a:p>
          <a:p>
            <a:pPr lvl="1">
              <a:spcBef>
                <a:spcPts val="600"/>
              </a:spcBef>
            </a:pPr>
            <a:r>
              <a:rPr lang="en-US" sz="1400"/>
              <a:t>Microphonics compensation for cavities operating in CW-mode: feedback algorithms for LCLS II Project</a:t>
            </a:r>
          </a:p>
          <a:p>
            <a:pPr lvl="1">
              <a:spcBef>
                <a:spcPts val="600"/>
              </a:spcBef>
            </a:pPr>
            <a:endParaRPr lang="en-US" sz="140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Resonance control of SRF cavities: Active compensation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10/7/2020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Sergey Belomestnykh | Fermilab Accelerator Technology and EIC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255C01-AA58-CC4D-9612-E11DF57B8CAB}"/>
              </a:ext>
            </a:extLst>
          </p:cNvPr>
          <p:cNvGrpSpPr/>
          <p:nvPr/>
        </p:nvGrpSpPr>
        <p:grpSpPr>
          <a:xfrm>
            <a:off x="5591534" y="2326104"/>
            <a:ext cx="3432082" cy="2397035"/>
            <a:chOff x="4568824" y="2119281"/>
            <a:chExt cx="3675890" cy="25821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277EF4C-67D9-2843-841B-C2BE87221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68824" y="2119281"/>
              <a:ext cx="3675890" cy="2582174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7CF025E-3F8A-3842-9128-2478000DA779}"/>
                </a:ext>
              </a:extLst>
            </p:cNvPr>
            <p:cNvSpPr/>
            <p:nvPr/>
          </p:nvSpPr>
          <p:spPr>
            <a:xfrm>
              <a:off x="7413441" y="2244436"/>
              <a:ext cx="536550" cy="38540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F90E2689-6A69-FB4F-9767-FB00642578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75" t="7805" r="6148" b="30990"/>
          <a:stretch/>
        </p:blipFill>
        <p:spPr>
          <a:xfrm>
            <a:off x="508209" y="2442286"/>
            <a:ext cx="2407270" cy="2183861"/>
          </a:xfrm>
          <a:prstGeom prst="rect">
            <a:avLst/>
          </a:prstGeom>
          <a:ln>
            <a:solidFill>
              <a:srgbClr val="63666A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38C196-C6F4-9647-BF02-4E4C657AD4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22" t="68403" r="17524" b="1559"/>
          <a:stretch/>
        </p:blipFill>
        <p:spPr>
          <a:xfrm>
            <a:off x="3142020" y="3017149"/>
            <a:ext cx="2114332" cy="1216970"/>
          </a:xfrm>
          <a:prstGeom prst="rect">
            <a:avLst/>
          </a:prstGeom>
          <a:ln>
            <a:solidFill>
              <a:srgbClr val="63666A"/>
            </a:solidFill>
          </a:ln>
        </p:spPr>
      </p:pic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3E3A1D3B-565E-604C-9F70-2F378ED00636}"/>
              </a:ext>
            </a:extLst>
          </p:cNvPr>
          <p:cNvSpPr txBox="1">
            <a:spLocks/>
          </p:cNvSpPr>
          <p:nvPr/>
        </p:nvSpPr>
        <p:spPr>
          <a:xfrm>
            <a:off x="1530603" y="2207221"/>
            <a:ext cx="3145362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1.3 GHz ILC/XFEL pulsed operation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E42AD010-9744-8B43-89DD-F1E035369FF7}"/>
              </a:ext>
            </a:extLst>
          </p:cNvPr>
          <p:cNvSpPr txBox="1">
            <a:spLocks/>
          </p:cNvSpPr>
          <p:nvPr/>
        </p:nvSpPr>
        <p:spPr>
          <a:xfrm>
            <a:off x="5775429" y="2203189"/>
            <a:ext cx="3145362" cy="320908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/>
              <a:t>1.3 GHz LCLS-II microphonics suppression</a:t>
            </a:r>
          </a:p>
        </p:txBody>
      </p:sp>
    </p:spTree>
    <p:extLst>
      <p:ext uri="{BB962C8B-B14F-4D97-AF65-F5344CB8AC3E}">
        <p14:creationId xmlns:p14="http://schemas.microsoft.com/office/powerpoint/2010/main" val="2578424418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IP-II L2 Template" id="{A6123BC6-2E26-4D2C-B75C-E7ACD0753466}" vid="{9DA365C6-7E8E-4E63-A246-5A785B05BA97}"/>
    </a:ext>
  </a:extLst>
</a:theme>
</file>

<file path=ppt/theme/theme3.xml><?xml version="1.0" encoding="utf-8"?>
<a:theme xmlns:a="http://schemas.openxmlformats.org/drawingml/2006/main" name="1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PowerPoint_16x9_073020v2" id="{C3AFBADF-C702-034C-A072-F7CD3BBBBC17}" vid="{C997F739-40B4-5A47-99D3-0EE8AE3DFCDD}"/>
    </a:ext>
  </a:extLst>
</a:theme>
</file>

<file path=ppt/theme/theme4.xml><?xml version="1.0" encoding="utf-8"?>
<a:theme xmlns:a="http://schemas.openxmlformats.org/drawingml/2006/main" name="2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c193e6c-6e3b-402d-bd50-2724693fb6d8">U56HFXRV3UV3-1017706474-123</_dlc_DocId>
    <_dlc_DocIdUrl xmlns="3c193e6c-6e3b-402d-bd50-2724693fb6d8">
      <Url>https://fermipoint.fnal.gov/org/ocoo/ippm/alp/_layouts/15/DocIdRedir.aspx?ID=U56HFXRV3UV3-1017706474-123</Url>
      <Description>U56HFXRV3UV3-1017706474-123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7F62EDE9A8054191EA78D3A8BB32F0" ma:contentTypeVersion="2" ma:contentTypeDescription="Create a new document." ma:contentTypeScope="" ma:versionID="4ac1589f54308d78dea6f4976a8296a2">
  <xsd:schema xmlns:xsd="http://www.w3.org/2001/XMLSchema" xmlns:xs="http://www.w3.org/2001/XMLSchema" xmlns:p="http://schemas.microsoft.com/office/2006/metadata/properties" xmlns:ns2="3c193e6c-6e3b-402d-bd50-2724693fb6d8" xmlns:ns3="8aae60f0-4967-4fda-8229-43b7d2ece40b" targetNamespace="http://schemas.microsoft.com/office/2006/metadata/properties" ma:root="true" ma:fieldsID="15919ac3a0205d05a00917893d387e5b" ns2:_="" ns3:_="">
    <xsd:import namespace="3c193e6c-6e3b-402d-bd50-2724693fb6d8"/>
    <xsd:import namespace="8aae60f0-4967-4fda-8229-43b7d2ece40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193e6c-6e3b-402d-bd50-2724693fb6d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ae60f0-4967-4fda-8229-43b7d2ece40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62CE42-5C55-4405-991C-2B20859B549A}">
  <ds:schemaRefs>
    <ds:schemaRef ds:uri="http://schemas.microsoft.com/office/2006/documentManagement/types"/>
    <ds:schemaRef ds:uri="8aae60f0-4967-4fda-8229-43b7d2ece40b"/>
    <ds:schemaRef ds:uri="3c193e6c-6e3b-402d-bd50-2724693fb6d8"/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726F499-9F6A-4D39-B4F8-9A50B366513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C7012B6-625F-44A1-96FB-B587F4F0FF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C21ABAB-BB79-48E8-96A8-5E28BFFC9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193e6c-6e3b-402d-bd50-2724693fb6d8"/>
    <ds:schemaRef ds:uri="8aae60f0-4967-4fda-8229-43b7d2ece4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FNAL_PowerPoint_16x9_100716</Template>
  <TotalTime>12439</TotalTime>
  <Words>3428</Words>
  <Application>Microsoft Macintosh PowerPoint</Application>
  <PresentationFormat>On-screen Show (16:9)</PresentationFormat>
  <Paragraphs>510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Courier New</vt:lpstr>
      <vt:lpstr>Helvetica</vt:lpstr>
      <vt:lpstr>Wingdings</vt:lpstr>
      <vt:lpstr>Fermilab_PPT_090915</vt:lpstr>
      <vt:lpstr>4_Fermilab_PPT_090815</vt:lpstr>
      <vt:lpstr>1_Fermilab_PPT_090915</vt:lpstr>
      <vt:lpstr>2_Fermilab_PPT_090915</vt:lpstr>
      <vt:lpstr>PowerPoint Presentation</vt:lpstr>
      <vt:lpstr>Talk outline</vt:lpstr>
      <vt:lpstr>PowerPoint Presentation</vt:lpstr>
      <vt:lpstr>SRF at Fermilab: Brief summary </vt:lpstr>
      <vt:lpstr>SRF cavity R&amp;D</vt:lpstr>
      <vt:lpstr>Research towards ILC and pulsed SRF linacs</vt:lpstr>
      <vt:lpstr>New life of CM1</vt:lpstr>
      <vt:lpstr>Resonance control of SRF cavities: Frequency tuners</vt:lpstr>
      <vt:lpstr>Resonance control of SRF cavities: Active compensation</vt:lpstr>
      <vt:lpstr>Fundamental power couplers for SRF cavities</vt:lpstr>
      <vt:lpstr>RFD crab cavities for HL-LHC</vt:lpstr>
      <vt:lpstr>Facilities for RFD and tests</vt:lpstr>
      <vt:lpstr>LCLS-II</vt:lpstr>
      <vt:lpstr>LCLS-II-HE</vt:lpstr>
      <vt:lpstr>Cryomodule assembly at Fermilab</vt:lpstr>
      <vt:lpstr>Achieving FE-free cryomodules</vt:lpstr>
      <vt:lpstr>PIP-II superconducting CW linac</vt:lpstr>
      <vt:lpstr>PIP-II cryomodules</vt:lpstr>
      <vt:lpstr>Summary for SRF</vt:lpstr>
      <vt:lpstr>PowerPoint Presentation</vt:lpstr>
      <vt:lpstr>SC magnets at Fermilab</vt:lpstr>
      <vt:lpstr>US HL-LHC AUP</vt:lpstr>
      <vt:lpstr>US HL-LHC AUP facilities</vt:lpstr>
      <vt:lpstr>SC NbTi magnet package for LCLS-II / LCLS-II-HE</vt:lpstr>
      <vt:lpstr>Mu2e solenoids</vt:lpstr>
      <vt:lpstr>Mu2e TS testing and assembly area</vt:lpstr>
      <vt:lpstr>CLAS12 toroidal coils</vt:lpstr>
      <vt:lpstr>US MDP R&amp;D: 15 T dipole demonstrator</vt:lpstr>
      <vt:lpstr>Novel SC HTS magnets for linacs</vt:lpstr>
      <vt:lpstr>High Field Vertical Magnet Test Facility (HFVMTF)</vt:lpstr>
      <vt:lpstr>Room temperature magnets</vt:lpstr>
      <vt:lpstr>Magnets for Argonne APS-U</vt:lpstr>
      <vt:lpstr>Examples of Fermilab magnets</vt:lpstr>
      <vt:lpstr>Magnetic measurements &amp; Quench protection</vt:lpstr>
      <vt:lpstr>Summary for Magnets</vt:lpstr>
      <vt:lpstr>PowerPoint Presentation</vt:lpstr>
      <vt:lpstr>Cryogenic distribution systems development at Fermilab</vt:lpstr>
      <vt:lpstr>Mu2e cryogenic distribution</vt:lpstr>
      <vt:lpstr>LCLS-II tunnel cryogenic distribution system</vt:lpstr>
      <vt:lpstr>LCLS-II Distribution Box</vt:lpstr>
      <vt:lpstr>PIP-II cryogenic distribution</vt:lpstr>
      <vt:lpstr>Summary for Cryogenics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Eileen Crowley</dc:creator>
  <cp:lastModifiedBy>Sergey Belomestnykh</cp:lastModifiedBy>
  <cp:revision>306</cp:revision>
  <cp:lastPrinted>2014-01-20T19:40:21Z</cp:lastPrinted>
  <dcterms:created xsi:type="dcterms:W3CDTF">2020-06-19T15:14:28Z</dcterms:created>
  <dcterms:modified xsi:type="dcterms:W3CDTF">2020-10-07T13:04:27Z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0x010100287F62EDE9A8054191EA78D3A8BB32F0</vt:lpwstr>
  </property>
  <property fmtid="{D5CDD505-2E9C-101B-9397-08002B2CF9AE}" pid="3" name="_dlc_DocIdItemGuid">
    <vt:lpwstr>44aa73be-626c-480c-904b-390a2ac2d676</vt:lpwstr>
  </property>
</Properties>
</file>