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3"/>
  </p:notesMasterIdLst>
  <p:sldIdLst>
    <p:sldId id="256" r:id="rId5"/>
    <p:sldId id="1356" r:id="rId6"/>
    <p:sldId id="292" r:id="rId7"/>
    <p:sldId id="1357" r:id="rId8"/>
    <p:sldId id="261" r:id="rId9"/>
    <p:sldId id="266" r:id="rId10"/>
    <p:sldId id="302" r:id="rId11"/>
    <p:sldId id="2094" r:id="rId12"/>
    <p:sldId id="2102" r:id="rId13"/>
    <p:sldId id="2101" r:id="rId14"/>
    <p:sldId id="2103" r:id="rId15"/>
    <p:sldId id="2104" r:id="rId16"/>
    <p:sldId id="392" r:id="rId17"/>
    <p:sldId id="2100" r:id="rId18"/>
    <p:sldId id="284" r:id="rId19"/>
    <p:sldId id="353" r:id="rId20"/>
    <p:sldId id="1358" r:id="rId21"/>
    <p:sldId id="209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519D"/>
    <a:srgbClr val="2440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44"/>
    <p:restoredTop sz="94646"/>
  </p:normalViewPr>
  <p:slideViewPr>
    <p:cSldViewPr snapToGrid="0" snapToObjects="1">
      <p:cViewPr varScale="1">
        <p:scale>
          <a:sx n="62" d="100"/>
          <a:sy n="62" d="100"/>
        </p:scale>
        <p:origin x="1003" y="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92255C-AFDB-4D22-8373-2F4CFC10746D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E146D-72E3-4D17-8794-005420F3E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71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6185" y="2790092"/>
            <a:ext cx="4741984" cy="1774948"/>
          </a:xfrm>
        </p:spPr>
        <p:txBody>
          <a:bodyPr anchor="b">
            <a:normAutofit/>
          </a:bodyPr>
          <a:lstStyle>
            <a:lvl1pPr algn="r">
              <a:defRPr sz="4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6185" y="4642339"/>
            <a:ext cx="4741984" cy="58029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400192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362006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362006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38538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43300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543300" y="6349480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543300" y="631031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43300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43300" y="633069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43300" y="6336954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48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C4BE9006-42DF-4C65-9314-FEB6DE8658B3}" type="datetime1">
              <a:rPr lang="en-US" smtClean="0"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212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36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0519D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71F7AFC-E7DF-47B5-8351-8143A48E09EB}"/>
              </a:ext>
            </a:extLst>
          </p:cNvPr>
          <p:cNvSpPr txBox="1"/>
          <p:nvPr/>
        </p:nvSpPr>
        <p:spPr>
          <a:xfrm>
            <a:off x="3733800" y="2449287"/>
            <a:ext cx="50229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chemeClr val="bg1"/>
                </a:solidFill>
              </a:rPr>
              <a:t>EIC Electron Storage Ring</a:t>
            </a:r>
          </a:p>
          <a:p>
            <a:pPr algn="r"/>
            <a:r>
              <a:rPr lang="en-US" sz="2800" dirty="0">
                <a:solidFill>
                  <a:schemeClr val="bg1"/>
                </a:solidFill>
              </a:rPr>
              <a:t>Christoph Montag, BNL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C2086C-C6B9-4FA6-8204-B2C0BE13B7CC}"/>
              </a:ext>
            </a:extLst>
          </p:cNvPr>
          <p:cNvSpPr txBox="1"/>
          <p:nvPr/>
        </p:nvSpPr>
        <p:spPr>
          <a:xfrm>
            <a:off x="3733800" y="4083165"/>
            <a:ext cx="50229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</a:rPr>
              <a:t>EIC Accelerator Collaboration Workshop</a:t>
            </a:r>
          </a:p>
          <a:p>
            <a:pPr algn="r"/>
            <a:r>
              <a:rPr lang="en-US" sz="2400" dirty="0">
                <a:solidFill>
                  <a:schemeClr val="bg1"/>
                </a:solidFill>
              </a:rPr>
              <a:t>October 7-9, 2020</a:t>
            </a:r>
          </a:p>
        </p:txBody>
      </p:sp>
    </p:spTree>
    <p:extLst>
      <p:ext uri="{BB962C8B-B14F-4D97-AF65-F5344CB8AC3E}">
        <p14:creationId xmlns:p14="http://schemas.microsoft.com/office/powerpoint/2010/main" val="1092042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0D685-775B-4A70-959B-3C553620A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Aperture at 18 GeV, 90 degree lattice</a:t>
            </a:r>
          </a:p>
        </p:txBody>
      </p:sp>
      <p:pic>
        <p:nvPicPr>
          <p:cNvPr id="6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75E359D4-ACFE-4366-8039-1D1666C17F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4989" y="1906945"/>
            <a:ext cx="4346821" cy="350252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08DE85-0258-4A97-B63B-9D2B51407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7954A8-BBFA-4F9A-9A50-B9A1F82D2659}"/>
              </a:ext>
            </a:extLst>
          </p:cNvPr>
          <p:cNvSpPr txBox="1"/>
          <p:nvPr/>
        </p:nvSpPr>
        <p:spPr>
          <a:xfrm>
            <a:off x="5387546" y="2063577"/>
            <a:ext cx="31278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17 sigma transverse dynamic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1% momentum acceptance (10 sigma)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Results obtained with 10 GeV, 60 degree lattice indicate sufficient margin for misalignments and magnet multipole errors</a:t>
            </a:r>
          </a:p>
        </p:txBody>
      </p:sp>
    </p:spTree>
    <p:extLst>
      <p:ext uri="{BB962C8B-B14F-4D97-AF65-F5344CB8AC3E}">
        <p14:creationId xmlns:p14="http://schemas.microsoft.com/office/powerpoint/2010/main" val="3892152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736FB-D79A-47AF-8A1F-EF7504B07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Aperture with two IRs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81953-3D46-4EDE-B7A6-685B7C760B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434" y="1590847"/>
            <a:ext cx="7137572" cy="4351338"/>
          </a:xfrm>
        </p:spPr>
        <p:txBody>
          <a:bodyPr/>
          <a:lstStyle/>
          <a:p>
            <a:r>
              <a:rPr lang="en-US" dirty="0"/>
              <a:t>Each IR is a large source of off-momentum </a:t>
            </a:r>
            <a:r>
              <a:rPr lang="el-GR" dirty="0"/>
              <a:t>β</a:t>
            </a:r>
            <a:r>
              <a:rPr lang="en-US" dirty="0"/>
              <a:t>-beat</a:t>
            </a:r>
          </a:p>
          <a:p>
            <a:r>
              <a:rPr lang="en-US" dirty="0"/>
              <a:t>If the two IRs (sources) are 90 degrees </a:t>
            </a:r>
            <a:r>
              <a:rPr lang="en-US" dirty="0" err="1"/>
              <a:t>betatron</a:t>
            </a:r>
            <a:r>
              <a:rPr lang="en-US" dirty="0"/>
              <a:t> phase apart, the off-momentum </a:t>
            </a:r>
            <a:r>
              <a:rPr lang="el-GR" dirty="0"/>
              <a:t>β</a:t>
            </a:r>
            <a:r>
              <a:rPr lang="en-US" dirty="0"/>
              <a:t>-beat forms a closed “</a:t>
            </a:r>
            <a:r>
              <a:rPr lang="el-GR" dirty="0"/>
              <a:t>β</a:t>
            </a:r>
            <a:r>
              <a:rPr lang="en-US" dirty="0"/>
              <a:t>-bump” </a:t>
            </a:r>
          </a:p>
          <a:p>
            <a:r>
              <a:rPr lang="en-US" dirty="0"/>
              <a:t>Remainder of the ring has very little off-momentum β-beat</a:t>
            </a:r>
          </a:p>
          <a:p>
            <a:r>
              <a:rPr lang="en-US" dirty="0"/>
              <a:t>Concept was successfully applied at HERA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BE75AC-8ECB-41C7-B52C-F17045493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500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0E4BA-F6BF-4E92-AB1B-B9E91F4BB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Closed “</a:t>
            </a:r>
            <a:r>
              <a:rPr lang="el-GR" dirty="0"/>
              <a:t>β</a:t>
            </a:r>
            <a:r>
              <a:rPr lang="en-US" dirty="0"/>
              <a:t>-bump” and dynamic aperture with two IRs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AE5A42A-C42E-44C4-9301-608EA168D1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1690689"/>
            <a:ext cx="3631341" cy="275355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214A96-E857-45C9-B359-AC3A3FC3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E19B6D-C4A4-4D8B-97EA-C1C7C225C3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3659" y="1754574"/>
            <a:ext cx="3696144" cy="27556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B8C7748-9894-4CF6-AC72-DB7F9E7DD619}"/>
              </a:ext>
            </a:extLst>
          </p:cNvPr>
          <p:cNvSpPr txBox="1"/>
          <p:nvPr/>
        </p:nvSpPr>
        <p:spPr>
          <a:xfrm>
            <a:off x="1105931" y="4985951"/>
            <a:ext cx="7061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10 sigma on-momentum dynamic aperture, 0.5% momentum acceptance with relatively simple </a:t>
            </a:r>
            <a:r>
              <a:rPr lang="en-US" dirty="0" err="1"/>
              <a:t>sextupole</a:t>
            </a:r>
            <a:r>
              <a:rPr lang="en-US" dirty="0"/>
              <a:t> scheme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Further optimization of </a:t>
            </a:r>
            <a:r>
              <a:rPr lang="en-US" dirty="0" err="1"/>
              <a:t>sextupole</a:t>
            </a:r>
            <a:r>
              <a:rPr lang="en-US" dirty="0"/>
              <a:t> families underway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AAAD0D-3F2F-433D-8720-22822CBE5666}"/>
              </a:ext>
            </a:extLst>
          </p:cNvPr>
          <p:cNvSpPr txBox="1"/>
          <p:nvPr/>
        </p:nvSpPr>
        <p:spPr>
          <a:xfrm>
            <a:off x="6376086" y="5838568"/>
            <a:ext cx="2217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talk by </a:t>
            </a:r>
            <a:r>
              <a:rPr lang="en-US" dirty="0" err="1"/>
              <a:t>Yunhai</a:t>
            </a:r>
            <a:r>
              <a:rPr lang="en-US" dirty="0"/>
              <a:t> Cai</a:t>
            </a:r>
          </a:p>
        </p:txBody>
      </p:sp>
    </p:spTree>
    <p:extLst>
      <p:ext uri="{BB962C8B-B14F-4D97-AF65-F5344CB8AC3E}">
        <p14:creationId xmlns:p14="http://schemas.microsoft.com/office/powerpoint/2010/main" val="25936164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909869-5295-9E43-96B3-69CD895B2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5D686EE-3691-5E4E-8276-1CE7066BCB42}"/>
              </a:ext>
            </a:extLst>
          </p:cNvPr>
          <p:cNvGrpSpPr/>
          <p:nvPr/>
        </p:nvGrpSpPr>
        <p:grpSpPr>
          <a:xfrm>
            <a:off x="1116335" y="3353609"/>
            <a:ext cx="7768051" cy="3088867"/>
            <a:chOff x="1116335" y="3353609"/>
            <a:chExt cx="7768051" cy="308886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4C94BDB-B6F1-3A41-982C-882E46903E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42846" y="3879056"/>
              <a:ext cx="3778513" cy="2267107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2664C87-86BF-214C-BC13-235C40B8996F}"/>
                </a:ext>
              </a:extLst>
            </p:cNvPr>
            <p:cNvGrpSpPr/>
            <p:nvPr/>
          </p:nvGrpSpPr>
          <p:grpSpPr>
            <a:xfrm>
              <a:off x="1116335" y="3353609"/>
              <a:ext cx="7768051" cy="3088867"/>
              <a:chOff x="1116335" y="3353609"/>
              <a:chExt cx="7768051" cy="3088867"/>
            </a:xfrm>
          </p:grpSpPr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44125019-4487-244D-B969-CE3D6918EA7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73689" y="5768146"/>
                <a:ext cx="0" cy="303039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AD03F6BD-CB95-EF44-AC84-EF239715DB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29514" y="5777428"/>
                <a:ext cx="0" cy="303039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B7E7535-8EEA-6845-8237-F1BA5F3EDDD6}"/>
                  </a:ext>
                </a:extLst>
              </p:cNvPr>
              <p:cNvSpPr txBox="1"/>
              <p:nvPr/>
            </p:nvSpPr>
            <p:spPr>
              <a:xfrm>
                <a:off x="1774642" y="4071465"/>
                <a:ext cx="7963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85%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E87523B-AC50-744C-B47C-73232C53DE2A}"/>
                  </a:ext>
                </a:extLst>
              </p:cNvPr>
              <p:cNvSpPr txBox="1"/>
              <p:nvPr/>
            </p:nvSpPr>
            <p:spPr>
              <a:xfrm>
                <a:off x="1741987" y="5224176"/>
                <a:ext cx="7963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-85%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E83AB5B6-CBA4-AA40-91A2-12645B08DE4B}"/>
                  </a:ext>
                </a:extLst>
              </p:cNvPr>
              <p:cNvSpPr/>
              <p:nvPr/>
            </p:nvSpPr>
            <p:spPr>
              <a:xfrm>
                <a:off x="4035811" y="3636475"/>
                <a:ext cx="944665" cy="3232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8C853492-3A73-8141-B58A-9D871AB57940}"/>
                  </a:ext>
                </a:extLst>
              </p:cNvPr>
              <p:cNvGrpSpPr/>
              <p:nvPr/>
            </p:nvGrpSpPr>
            <p:grpSpPr>
              <a:xfrm>
                <a:off x="1116335" y="3353609"/>
                <a:ext cx="2832073" cy="474982"/>
                <a:chOff x="1969362" y="2895643"/>
                <a:chExt cx="2846768" cy="440991"/>
              </a:xfrm>
            </p:grpSpPr>
            <p:sp>
              <p:nvSpPr>
                <p:cNvPr id="45" name="Arrow: Down 19">
                  <a:extLst>
                    <a:ext uri="{FF2B5EF4-FFF2-40B4-BE49-F238E27FC236}">
                      <a16:creationId xmlns:a16="http://schemas.microsoft.com/office/drawing/2014/main" id="{0190B743-0F7B-B34E-B12F-4F82934F7875}"/>
                    </a:ext>
                  </a:extLst>
                </p:cNvPr>
                <p:cNvSpPr/>
                <p:nvPr/>
              </p:nvSpPr>
              <p:spPr>
                <a:xfrm>
                  <a:off x="2079563" y="3132261"/>
                  <a:ext cx="70941" cy="178874"/>
                </a:xfrm>
                <a:prstGeom prst="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6" name="Arrow: Down 20">
                  <a:extLst>
                    <a:ext uri="{FF2B5EF4-FFF2-40B4-BE49-F238E27FC236}">
                      <a16:creationId xmlns:a16="http://schemas.microsoft.com/office/drawing/2014/main" id="{4C93DE12-A967-E246-86A1-76A59CC5BCEF}"/>
                    </a:ext>
                  </a:extLst>
                </p:cNvPr>
                <p:cNvSpPr/>
                <p:nvPr/>
              </p:nvSpPr>
              <p:spPr>
                <a:xfrm>
                  <a:off x="2221349" y="3132261"/>
                  <a:ext cx="70941" cy="178874"/>
                </a:xfrm>
                <a:prstGeom prst="downArrow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7A997369-C856-EA4A-9B2D-D7BB0428D542}"/>
                    </a:ext>
                  </a:extLst>
                </p:cNvPr>
                <p:cNvSpPr txBox="1"/>
                <p:nvPr/>
              </p:nvSpPr>
              <p:spPr>
                <a:xfrm>
                  <a:off x="1969362" y="2895643"/>
                  <a:ext cx="634301" cy="2786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3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 P</a:t>
                  </a: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129B4913-5BC4-424A-8F39-39921110B5D0}"/>
                    </a:ext>
                  </a:extLst>
                </p:cNvPr>
                <p:cNvSpPr txBox="1"/>
                <p:nvPr/>
              </p:nvSpPr>
              <p:spPr>
                <a:xfrm>
                  <a:off x="2478087" y="3050883"/>
                  <a:ext cx="2338043" cy="2857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Refilled every 1.4 minutes</a:t>
                  </a:r>
                </a:p>
              </p:txBody>
            </p:sp>
          </p:grp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B0BE3232-9E9C-1C45-81AC-F44B2F47701E}"/>
                  </a:ext>
                </a:extLst>
              </p:cNvPr>
              <p:cNvGrpSpPr/>
              <p:nvPr/>
            </p:nvGrpSpPr>
            <p:grpSpPr>
              <a:xfrm>
                <a:off x="6094426" y="3406911"/>
                <a:ext cx="2789960" cy="448567"/>
                <a:chOff x="4336513" y="2867691"/>
                <a:chExt cx="2804436" cy="416466"/>
              </a:xfrm>
            </p:grpSpPr>
            <p:sp>
              <p:nvSpPr>
                <p:cNvPr id="41" name="Arrow: Down 24">
                  <a:extLst>
                    <a:ext uri="{FF2B5EF4-FFF2-40B4-BE49-F238E27FC236}">
                      <a16:creationId xmlns:a16="http://schemas.microsoft.com/office/drawing/2014/main" id="{5D6CA1C2-AC09-C84B-9A43-58DF4A525D33}"/>
                    </a:ext>
                  </a:extLst>
                </p:cNvPr>
                <p:cNvSpPr/>
                <p:nvPr/>
              </p:nvSpPr>
              <p:spPr>
                <a:xfrm>
                  <a:off x="4440326" y="3105283"/>
                  <a:ext cx="70941" cy="178874"/>
                </a:xfrm>
                <a:prstGeom prst="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2" name="Arrow: Down 25">
                  <a:extLst>
                    <a:ext uri="{FF2B5EF4-FFF2-40B4-BE49-F238E27FC236}">
                      <a16:creationId xmlns:a16="http://schemas.microsoft.com/office/drawing/2014/main" id="{6A91A8DF-5F44-FB40-88D8-3E4A7F65A9AD}"/>
                    </a:ext>
                  </a:extLst>
                </p:cNvPr>
                <p:cNvSpPr/>
                <p:nvPr/>
              </p:nvSpPr>
              <p:spPr>
                <a:xfrm flipH="1" flipV="1">
                  <a:off x="4584370" y="3094636"/>
                  <a:ext cx="70941" cy="173856"/>
                </a:xfrm>
                <a:prstGeom prst="downArrow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3F0632FB-5F3D-2244-8F64-BDAB3817C33B}"/>
                    </a:ext>
                  </a:extLst>
                </p:cNvPr>
                <p:cNvSpPr txBox="1"/>
                <p:nvPr/>
              </p:nvSpPr>
              <p:spPr>
                <a:xfrm>
                  <a:off x="4336513" y="2867691"/>
                  <a:ext cx="632636" cy="2786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3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 P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4E06290E-87A8-7840-98E9-E83FA13FA97C}"/>
                    </a:ext>
                  </a:extLst>
                </p:cNvPr>
                <p:cNvSpPr txBox="1"/>
                <p:nvPr/>
              </p:nvSpPr>
              <p:spPr>
                <a:xfrm>
                  <a:off x="4728035" y="2969831"/>
                  <a:ext cx="2412914" cy="3143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Refilled every 4.2 </a:t>
                  </a:r>
                  <a:r>
                    <a:rPr lang="en-US" sz="1600" dirty="0"/>
                    <a:t>minutes</a:t>
                  </a:r>
                </a:p>
              </p:txBody>
            </p:sp>
          </p:grp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56CC6C3-5646-3A4E-A30D-9B434D9B9845}"/>
                  </a:ext>
                </a:extLst>
              </p:cNvPr>
              <p:cNvSpPr txBox="1"/>
              <p:nvPr/>
            </p:nvSpPr>
            <p:spPr>
              <a:xfrm>
                <a:off x="4180716" y="6134700"/>
                <a:ext cx="1287369" cy="30777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Re-injections</a:t>
                </a:r>
              </a:p>
            </p:txBody>
          </p: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91EE4010-694A-F74A-A89B-85AF4FEB20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07452" y="3760379"/>
                <a:ext cx="0" cy="23488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62E8FFA-7B24-2C43-9CEB-405EA493E874}"/>
                  </a:ext>
                </a:extLst>
              </p:cNvPr>
              <p:cNvSpPr txBox="1"/>
              <p:nvPr/>
            </p:nvSpPr>
            <p:spPr>
              <a:xfrm>
                <a:off x="6252133" y="4558128"/>
                <a:ext cx="1325592" cy="30777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sz="1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∞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= 40%</a:t>
                </a:r>
              </a:p>
            </p:txBody>
          </p: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CDD02081-0C35-AA4B-A6CE-56DD8B92EE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19848" y="5781516"/>
                <a:ext cx="0" cy="303039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113DAA53-6B42-C646-8783-FD68503B9DD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71419" y="5774327"/>
                <a:ext cx="0" cy="303039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5B947CEB-B23D-954D-8967-21B1A16B4D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36933" y="5766149"/>
                <a:ext cx="0" cy="303039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0D40D6A2-A8A5-4145-902F-6B93D724BF53}"/>
                  </a:ext>
                </a:extLst>
              </p:cNvPr>
              <p:cNvSpPr txBox="1"/>
              <p:nvPr/>
            </p:nvSpPr>
            <p:spPr>
              <a:xfrm>
                <a:off x="4386610" y="3480659"/>
                <a:ext cx="1221272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Re-injection</a:t>
                </a:r>
              </a:p>
            </p:txBody>
          </p: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66F42291-D33C-4A4C-BC7B-DF996A99E499}"/>
                  </a:ext>
                </a:extLst>
              </p:cNvPr>
              <p:cNvCxnSpPr/>
              <p:nvPr/>
            </p:nvCxnSpPr>
            <p:spPr>
              <a:xfrm>
                <a:off x="2366901" y="4246001"/>
                <a:ext cx="834922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1C7EB18F-8F3B-B348-AF5C-B29E2A77BF2B}"/>
                  </a:ext>
                </a:extLst>
              </p:cNvPr>
              <p:cNvCxnSpPr/>
              <p:nvPr/>
            </p:nvCxnSpPr>
            <p:spPr>
              <a:xfrm>
                <a:off x="2379716" y="5419727"/>
                <a:ext cx="834922" cy="0"/>
              </a:xfrm>
              <a:prstGeom prst="straightConnector1">
                <a:avLst/>
              </a:prstGeom>
              <a:ln>
                <a:solidFill>
                  <a:srgbClr val="220E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D0BD0C7-2406-974D-9DC1-1752A61AB243}"/>
                  </a:ext>
                </a:extLst>
              </p:cNvPr>
              <p:cNvSpPr txBox="1"/>
              <p:nvPr/>
            </p:nvSpPr>
            <p:spPr>
              <a:xfrm>
                <a:off x="4188070" y="4578876"/>
                <a:ext cx="11111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sz="16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av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=80%</a:t>
                </a:r>
              </a:p>
            </p:txBody>
          </p:sp>
        </p:grp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8A0A3C54-3C27-4EDF-B6A8-F030B43CD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Polarization in the ESR</a:t>
            </a:r>
          </a:p>
        </p:txBody>
      </p:sp>
      <p:sp>
        <p:nvSpPr>
          <p:cNvPr id="51" name="Content Placeholder 6">
            <a:extLst>
              <a:ext uri="{FF2B5EF4-FFF2-40B4-BE49-F238E27FC236}">
                <a16:creationId xmlns:a16="http://schemas.microsoft.com/office/drawing/2014/main" id="{D69C47EB-AF68-437F-83CF-D7B50D3E044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28650" y="1404946"/>
            <a:ext cx="7886700" cy="4351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Experiments require both spin “up” and “down” in the same store – need a full energy polarized injector (Bunch replacement by Rapid Cycling Synchrotron, RCS)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High initial polarization of 85% will decay towards equilibrium polarization </a:t>
            </a:r>
            <a:r>
              <a:rPr lang="en-US" sz="1600" b="1" dirty="0"/>
              <a:t>P</a:t>
            </a:r>
            <a:r>
              <a:rPr lang="en-US" sz="1600" b="1" baseline="-25000" dirty="0"/>
              <a:t>∞</a:t>
            </a:r>
            <a:r>
              <a:rPr lang="en-US" sz="1600" b="1" dirty="0"/>
              <a:t> </a:t>
            </a:r>
            <a:r>
              <a:rPr lang="en-US" sz="1600" dirty="0"/>
              <a:t>due to Sokolov-</a:t>
            </a:r>
            <a:r>
              <a:rPr lang="en-US" sz="1600" dirty="0" err="1"/>
              <a:t>Ternov</a:t>
            </a:r>
            <a:r>
              <a:rPr lang="en-US" sz="1600" dirty="0"/>
              <a:t> effect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Time evolution of high polarization of bunches injected into the ESR at 18 GeV (worst case)  </a:t>
            </a:r>
            <a:endParaRPr lang="en-US" sz="16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72620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74305-E11E-4280-BBC4-302CB25A4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 Rotators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D00E34-96DC-4209-817D-9763857F42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Experiments require </a:t>
            </a:r>
            <a:r>
              <a:rPr lang="en-US" dirty="0">
                <a:solidFill>
                  <a:srgbClr val="FF0000"/>
                </a:solidFill>
              </a:rPr>
              <a:t>longitudinal polarization</a:t>
            </a:r>
            <a:r>
              <a:rPr lang="en-US" dirty="0"/>
              <a:t>, while spin in arcs is vertical</a:t>
            </a:r>
          </a:p>
          <a:p>
            <a:r>
              <a:rPr lang="en-US" dirty="0"/>
              <a:t>Solenoid based </a:t>
            </a:r>
            <a:r>
              <a:rPr lang="en-US" dirty="0">
                <a:solidFill>
                  <a:srgbClr val="FF0000"/>
                </a:solidFill>
              </a:rPr>
              <a:t>spin rotators</a:t>
            </a:r>
            <a:r>
              <a:rPr lang="en-US" dirty="0"/>
              <a:t>, based on 105 Tm, 7 T </a:t>
            </a:r>
            <a:r>
              <a:rPr lang="en-US" dirty="0">
                <a:solidFill>
                  <a:srgbClr val="FF0000"/>
                </a:solidFill>
              </a:rPr>
              <a:t>solenoids followed by 92 </a:t>
            </a:r>
            <a:r>
              <a:rPr lang="en-US" dirty="0" err="1">
                <a:solidFill>
                  <a:srgbClr val="FF0000"/>
                </a:solidFill>
              </a:rPr>
              <a:t>mrad</a:t>
            </a:r>
            <a:r>
              <a:rPr lang="en-US" dirty="0">
                <a:solidFill>
                  <a:srgbClr val="FF0000"/>
                </a:solidFill>
              </a:rPr>
              <a:t> dipoles </a:t>
            </a:r>
          </a:p>
          <a:p>
            <a:r>
              <a:rPr lang="en-US" dirty="0"/>
              <a:t>Spin rotator modules are long “blocks” of fixed geometry – challenging to fit into existing tunnel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080731-C580-4DC0-9A9F-9155EE6D1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5056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757535" y="6296093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5591" y="847899"/>
            <a:ext cx="39733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3.8km vacuum chamber from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OFS copper (C10700)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Good thermal properties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Weldable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Easily available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Multichannel extrusion possible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Thermal SR power load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Maximum temperature &lt;100°C at 10 MW total power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Pumping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based on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distributed NEG Pumps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2767" y="4785373"/>
            <a:ext cx="6184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RF Bellows: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Critical element of the vacuum system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Improved NSLS-II bellows with outside fingers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513" y="93520"/>
            <a:ext cx="7886700" cy="1013275"/>
          </a:xfrm>
        </p:spPr>
        <p:txBody>
          <a:bodyPr>
            <a:normAutofit/>
          </a:bodyPr>
          <a:lstStyle/>
          <a:p>
            <a:r>
              <a:rPr lang="en-US" dirty="0"/>
              <a:t>Vacuum System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D139EA-C7C4-412A-B551-8395B641BCC9}"/>
              </a:ext>
            </a:extLst>
          </p:cNvPr>
          <p:cNvSpPr txBox="1"/>
          <p:nvPr/>
        </p:nvSpPr>
        <p:spPr>
          <a:xfrm>
            <a:off x="1019432" y="5786186"/>
            <a:ext cx="2583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talk by Charles Hetzel</a:t>
            </a:r>
          </a:p>
        </p:txBody>
      </p:sp>
      <p:pic>
        <p:nvPicPr>
          <p:cNvPr id="26" name="Picture 25" descr="Diagram&#10;&#10;Description automatically generated">
            <a:extLst>
              <a:ext uri="{FF2B5EF4-FFF2-40B4-BE49-F238E27FC236}">
                <a16:creationId xmlns:a16="http://schemas.microsoft.com/office/drawing/2014/main" id="{316E4BF6-26B1-4F91-A080-995939CA48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4631" y="4543134"/>
            <a:ext cx="2697668" cy="19355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8" name="Picture 27" descr="Chart&#10;&#10;Description automatically generated">
            <a:extLst>
              <a:ext uri="{FF2B5EF4-FFF2-40B4-BE49-F238E27FC236}">
                <a16:creationId xmlns:a16="http://schemas.microsoft.com/office/drawing/2014/main" id="{2DD3F64A-D091-4F6D-B761-AA17E089F5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9313" y="2357490"/>
            <a:ext cx="3667301" cy="1935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A366071-CFB4-4E3F-A980-2C6AF3C31D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925" t="43354" r="42661" b="32671"/>
          <a:stretch/>
        </p:blipFill>
        <p:spPr>
          <a:xfrm>
            <a:off x="6764246" y="484667"/>
            <a:ext cx="2109253" cy="11193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EB77BB8-C434-4D34-911F-D09659BECD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3303" t="50681" r="21284" b="32834"/>
          <a:stretch/>
        </p:blipFill>
        <p:spPr>
          <a:xfrm>
            <a:off x="4216324" y="1162921"/>
            <a:ext cx="2109253" cy="76966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12B0734-465A-444F-9527-6603087ED78D}"/>
              </a:ext>
            </a:extLst>
          </p:cNvPr>
          <p:cNvSpPr txBox="1"/>
          <p:nvPr/>
        </p:nvSpPr>
        <p:spPr>
          <a:xfrm>
            <a:off x="7369870" y="1624805"/>
            <a:ext cx="898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Multipole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263AB6-DD2D-4997-BA11-94180A327146}"/>
              </a:ext>
            </a:extLst>
          </p:cNvPr>
          <p:cNvSpPr txBox="1"/>
          <p:nvPr/>
        </p:nvSpPr>
        <p:spPr>
          <a:xfrm>
            <a:off x="4835410" y="1903756"/>
            <a:ext cx="657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Dipole</a:t>
            </a:r>
          </a:p>
        </p:txBody>
      </p:sp>
    </p:spTree>
    <p:extLst>
      <p:ext uri="{BB962C8B-B14F-4D97-AF65-F5344CB8AC3E}">
        <p14:creationId xmlns:p14="http://schemas.microsoft.com/office/powerpoint/2010/main" val="1658609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311" y="2020347"/>
            <a:ext cx="4700934" cy="31871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60401"/>
            <a:ext cx="7886700" cy="984848"/>
          </a:xfrm>
        </p:spPr>
        <p:txBody>
          <a:bodyPr>
            <a:normAutofit/>
          </a:bodyPr>
          <a:lstStyle/>
          <a:p>
            <a:r>
              <a:rPr lang="en-US" dirty="0"/>
              <a:t>Superconducting RF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797361" y="1323198"/>
            <a:ext cx="434663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591 MHz SRF, one cavity per cryomodule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V</a:t>
            </a:r>
            <a:r>
              <a:rPr lang="en-US" sz="2000" baseline="-25000" dirty="0"/>
              <a:t> </a:t>
            </a:r>
            <a:r>
              <a:rPr lang="en-US" sz="2000" dirty="0"/>
              <a:t> = 8 MV/cavity</a:t>
            </a:r>
            <a:endParaRPr lang="en-US" sz="2000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2x 500 kW adjustable fundamental power coupler.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4x </a:t>
            </a:r>
            <a:r>
              <a:rPr lang="en-US" sz="2000" dirty="0" err="1"/>
              <a:t>SiC</a:t>
            </a:r>
            <a:r>
              <a:rPr lang="en-US" sz="2000" dirty="0"/>
              <a:t> </a:t>
            </a:r>
            <a:r>
              <a:rPr lang="en-US" sz="2000" dirty="0" err="1"/>
              <a:t>Beamline</a:t>
            </a:r>
            <a:r>
              <a:rPr lang="en-US" sz="2000" dirty="0"/>
              <a:t> HOM Absorbers (BLAs)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14 cryomodules in total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Power source: Likely solid state amplifiers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2K operating temperature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1" y="1465819"/>
            <a:ext cx="2884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591 MHz Cavity Cryomodule</a:t>
            </a:r>
          </a:p>
        </p:txBody>
      </p:sp>
    </p:spTree>
    <p:extLst>
      <p:ext uri="{BB962C8B-B14F-4D97-AF65-F5344CB8AC3E}">
        <p14:creationId xmlns:p14="http://schemas.microsoft.com/office/powerpoint/2010/main" val="7420006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57888-4A6E-4CFA-93BF-8BEAE8723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23225"/>
          </a:xfrm>
        </p:spPr>
        <p:txBody>
          <a:bodyPr/>
          <a:lstStyle/>
          <a:p>
            <a:r>
              <a:rPr lang="en-US" dirty="0"/>
              <a:t>Interaction Region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98512-1DCB-45F9-BFF1-5E6085B528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958215"/>
            <a:ext cx="7886700" cy="2218747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+/- 4.5 m machine-element free </a:t>
            </a:r>
            <a:r>
              <a:rPr lang="en-US" dirty="0"/>
              <a:t>space for central detector</a:t>
            </a:r>
          </a:p>
          <a:p>
            <a:r>
              <a:rPr lang="en-US" dirty="0">
                <a:solidFill>
                  <a:srgbClr val="FF0000"/>
                </a:solidFill>
              </a:rPr>
              <a:t>25 </a:t>
            </a:r>
            <a:r>
              <a:rPr lang="en-US" dirty="0" err="1">
                <a:solidFill>
                  <a:srgbClr val="FF0000"/>
                </a:solidFill>
              </a:rPr>
              <a:t>mrad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total crossing angle</a:t>
            </a:r>
          </a:p>
          <a:p>
            <a:r>
              <a:rPr lang="en-US" dirty="0"/>
              <a:t>Transverse momentum acceptance down to </a:t>
            </a:r>
            <a:r>
              <a:rPr lang="en-US" dirty="0">
                <a:solidFill>
                  <a:srgbClr val="FF0000"/>
                </a:solidFill>
              </a:rPr>
              <a:t>200 MeV/c</a:t>
            </a:r>
          </a:p>
          <a:p>
            <a:r>
              <a:rPr lang="en-US" dirty="0"/>
              <a:t>Peak magnetic fields </a:t>
            </a:r>
            <a:r>
              <a:rPr lang="en-US" dirty="0">
                <a:solidFill>
                  <a:srgbClr val="FF0000"/>
                </a:solidFill>
              </a:rPr>
              <a:t>below 6T</a:t>
            </a:r>
            <a:r>
              <a:rPr lang="en-US" dirty="0"/>
              <a:t> (</a:t>
            </a:r>
            <a:r>
              <a:rPr lang="en-US" dirty="0" err="1"/>
              <a:t>NbTi</a:t>
            </a:r>
            <a:r>
              <a:rPr lang="en-US" dirty="0"/>
              <a:t> sufficient)</a:t>
            </a:r>
          </a:p>
          <a:p>
            <a:r>
              <a:rPr lang="en-US" dirty="0"/>
              <a:t>Most magnets </a:t>
            </a:r>
            <a:r>
              <a:rPr lang="en-US" dirty="0">
                <a:solidFill>
                  <a:srgbClr val="FF0000"/>
                </a:solidFill>
              </a:rPr>
              <a:t>direct-wind</a:t>
            </a:r>
            <a:r>
              <a:rPr lang="en-US" dirty="0"/>
              <a:t>; few collared magnets</a:t>
            </a:r>
          </a:p>
          <a:p>
            <a:r>
              <a:rPr lang="en-US" dirty="0"/>
              <a:t>Challenging synchrotron radiation issues from 2.5A beam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0596AB-71C8-4551-9B96-FEA5AC5AA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09319" y="6448503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Content Placeholder 7">
            <a:extLst>
              <a:ext uri="{FF2B5EF4-FFF2-40B4-BE49-F238E27FC236}">
                <a16:creationId xmlns:a16="http://schemas.microsoft.com/office/drawing/2014/main" id="{A969F212-2E54-4B68-9826-FCE999BFB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3848" y="1388351"/>
            <a:ext cx="5596304" cy="25698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E93157-45F1-4149-9F24-4C5EA938B55D}"/>
              </a:ext>
            </a:extLst>
          </p:cNvPr>
          <p:cNvSpPr txBox="1"/>
          <p:nvPr/>
        </p:nvSpPr>
        <p:spPr>
          <a:xfrm>
            <a:off x="5832389" y="5992296"/>
            <a:ext cx="2442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talk by Holger Witte</a:t>
            </a:r>
          </a:p>
        </p:txBody>
      </p:sp>
    </p:spTree>
    <p:extLst>
      <p:ext uri="{BB962C8B-B14F-4D97-AF65-F5344CB8AC3E}">
        <p14:creationId xmlns:p14="http://schemas.microsoft.com/office/powerpoint/2010/main" val="4281261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CC0D3-6178-4A19-B82A-8E3245F29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AC2B2-960A-4CAF-9581-A0127B8DB0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EIC electron beam parameters are similar to a B-Factory</a:t>
            </a:r>
          </a:p>
          <a:p>
            <a:r>
              <a:rPr lang="en-US" dirty="0"/>
              <a:t>Need different phase advances and super-bends to achieve high luminosity over large energy range</a:t>
            </a:r>
          </a:p>
          <a:p>
            <a:r>
              <a:rPr lang="en-US" dirty="0"/>
              <a:t>Dynamic aperture requirements are met. Studies with two IRs just started</a:t>
            </a:r>
          </a:p>
          <a:p>
            <a:r>
              <a:rPr lang="en-US" dirty="0"/>
              <a:t>High polarization in two spin states achieved by continuous bunch replacement</a:t>
            </a:r>
          </a:p>
          <a:p>
            <a:r>
              <a:rPr lang="en-US" dirty="0"/>
              <a:t>Spin rotators make geometric layout in existing tunnel next to hadron rings very challenging</a:t>
            </a:r>
          </a:p>
          <a:p>
            <a:r>
              <a:rPr lang="en-US" dirty="0"/>
              <a:t>Conceptual designs for all major components exist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459762-609A-4F21-BCB6-C9BA4D055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756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190" y="-3266"/>
            <a:ext cx="7886700" cy="786097"/>
          </a:xfrm>
        </p:spPr>
        <p:txBody>
          <a:bodyPr>
            <a:normAutofit/>
          </a:bodyPr>
          <a:lstStyle/>
          <a:p>
            <a:r>
              <a:rPr lang="en-US" sz="3200" dirty="0"/>
              <a:t>BNL EIC Design Concept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70" y="1090960"/>
            <a:ext cx="8985301" cy="5181599"/>
          </a:xfrm>
        </p:spPr>
        <p:txBody>
          <a:bodyPr>
            <a:normAutofit/>
          </a:bodyPr>
          <a:lstStyle/>
          <a:p>
            <a:r>
              <a:rPr lang="en-US" sz="2400" dirty="0"/>
              <a:t>Take </a:t>
            </a:r>
            <a:r>
              <a:rPr lang="en-US" sz="2400" dirty="0">
                <a:solidFill>
                  <a:srgbClr val="FF0000"/>
                </a:solidFill>
              </a:rPr>
              <a:t>one RHIC ring </a:t>
            </a:r>
            <a:r>
              <a:rPr lang="en-US" sz="2400" dirty="0"/>
              <a:t>(“Yellow”) with its entire injector complex </a:t>
            </a:r>
            <a:r>
              <a:rPr lang="en-US" sz="2400" dirty="0">
                <a:solidFill>
                  <a:srgbClr val="FF0000"/>
                </a:solidFill>
              </a:rPr>
              <a:t>as </a:t>
            </a:r>
            <a:r>
              <a:rPr lang="en-US" sz="2400">
                <a:solidFill>
                  <a:srgbClr val="FF0000"/>
                </a:solidFill>
              </a:rPr>
              <a:t>the EIC </a:t>
            </a:r>
            <a:r>
              <a:rPr lang="en-US" sz="2400" dirty="0">
                <a:solidFill>
                  <a:srgbClr val="FF0000"/>
                </a:solidFill>
              </a:rPr>
              <a:t>hadron ring</a:t>
            </a:r>
          </a:p>
          <a:p>
            <a:r>
              <a:rPr lang="en-US" sz="2400" dirty="0"/>
              <a:t>Add</a:t>
            </a:r>
            <a:r>
              <a:rPr lang="en-US" sz="2400" dirty="0">
                <a:solidFill>
                  <a:srgbClr val="FF0000"/>
                </a:solidFill>
              </a:rPr>
              <a:t> electron cooling </a:t>
            </a:r>
            <a:r>
              <a:rPr lang="en-US" sz="2400" dirty="0"/>
              <a:t>to lower emittance and counteract IBS</a:t>
            </a:r>
          </a:p>
          <a:p>
            <a:r>
              <a:rPr lang="en-US" sz="2400" dirty="0">
                <a:solidFill>
                  <a:srgbClr val="FF0000"/>
                </a:solidFill>
              </a:rPr>
              <a:t>Modify the hadron ring</a:t>
            </a:r>
            <a:r>
              <a:rPr lang="en-US" sz="2400" dirty="0"/>
              <a:t> to be suitable for EIC beam parameters</a:t>
            </a:r>
          </a:p>
          <a:p>
            <a:r>
              <a:rPr lang="en-US" sz="2400" dirty="0"/>
              <a:t>Add an </a:t>
            </a:r>
            <a:r>
              <a:rPr lang="en-US" sz="2400" dirty="0">
                <a:solidFill>
                  <a:srgbClr val="FF0000"/>
                </a:solidFill>
              </a:rPr>
              <a:t>electron storage ring </a:t>
            </a:r>
            <a:r>
              <a:rPr lang="en-US" sz="2400" dirty="0"/>
              <a:t>in the existing tunnel</a:t>
            </a:r>
          </a:p>
          <a:p>
            <a:r>
              <a:rPr lang="en-US" sz="2400" dirty="0"/>
              <a:t>Use a</a:t>
            </a:r>
            <a:r>
              <a:rPr lang="en-US" sz="2400" dirty="0">
                <a:solidFill>
                  <a:srgbClr val="FF0000"/>
                </a:solidFill>
              </a:rPr>
              <a:t> spin-transparent rapid-cycling synchrotron </a:t>
            </a:r>
            <a:r>
              <a:rPr lang="en-US" sz="2400" dirty="0"/>
              <a:t>as full-energy polarized electron injector for rapid bunch replacement to counteract depolarization</a:t>
            </a:r>
          </a:p>
          <a:p>
            <a:r>
              <a:rPr lang="en-US" sz="2400" dirty="0"/>
              <a:t>Build a </a:t>
            </a:r>
            <a:r>
              <a:rPr lang="en-US" sz="2400" dirty="0">
                <a:solidFill>
                  <a:srgbClr val="FF0000"/>
                </a:solidFill>
              </a:rPr>
              <a:t>high luminosity interaction region </a:t>
            </a:r>
            <a:r>
              <a:rPr lang="en-US" sz="2400" dirty="0"/>
              <a:t>that fulfills acceptance requirements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68220" y="444629"/>
            <a:ext cx="5018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118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Facility layout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98490" y="5455538"/>
            <a:ext cx="6805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 complex to be installed in existing RHIC tunnel – cost effective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95E3524-06B1-485B-9E73-A74DF8A3D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3541" y="1027907"/>
            <a:ext cx="7736918" cy="4351338"/>
          </a:xfrm>
        </p:spPr>
      </p:pic>
    </p:spTree>
    <p:extLst>
      <p:ext uri="{BB962C8B-B14F-4D97-AF65-F5344CB8AC3E}">
        <p14:creationId xmlns:p14="http://schemas.microsoft.com/office/powerpoint/2010/main" val="1608734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4AC78-0C2C-48D1-929E-FF6034C89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Parameters for Highest Luminosity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F81924E-C9E1-44DB-9B73-4A79EF8B34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0882" y="1672154"/>
            <a:ext cx="5809032" cy="307062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842CCF-553D-47FF-8649-879B878EC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42B6F5-3380-46D4-A70E-CD2FF6B73074}"/>
              </a:ext>
            </a:extLst>
          </p:cNvPr>
          <p:cNvSpPr txBox="1"/>
          <p:nvPr/>
        </p:nvSpPr>
        <p:spPr>
          <a:xfrm>
            <a:off x="912182" y="4927173"/>
            <a:ext cx="77340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Hadron</a:t>
            </a:r>
            <a:r>
              <a:rPr lang="en-US" dirty="0"/>
              <a:t> beam parameters </a:t>
            </a:r>
            <a:r>
              <a:rPr lang="en-US" dirty="0">
                <a:solidFill>
                  <a:srgbClr val="FF0000"/>
                </a:solidFill>
              </a:rPr>
              <a:t>similar to present RHIC</a:t>
            </a:r>
            <a:r>
              <a:rPr lang="en-US" dirty="0"/>
              <a:t>, but </a:t>
            </a:r>
            <a:r>
              <a:rPr lang="en-US" dirty="0">
                <a:solidFill>
                  <a:srgbClr val="FF0000"/>
                </a:solidFill>
              </a:rPr>
              <a:t>smaller vertical emittance</a:t>
            </a:r>
            <a:r>
              <a:rPr lang="en-US" dirty="0"/>
              <a:t> and </a:t>
            </a:r>
            <a:r>
              <a:rPr lang="en-US" dirty="0">
                <a:solidFill>
                  <a:srgbClr val="FF0000"/>
                </a:solidFill>
              </a:rPr>
              <a:t>many more bunches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2 hour IBS growth time</a:t>
            </a:r>
            <a:r>
              <a:rPr lang="en-US" dirty="0"/>
              <a:t> requires </a:t>
            </a:r>
            <a:r>
              <a:rPr lang="en-US" dirty="0">
                <a:solidFill>
                  <a:srgbClr val="FF0000"/>
                </a:solidFill>
              </a:rPr>
              <a:t>strong hadron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Electron</a:t>
            </a:r>
            <a:r>
              <a:rPr lang="en-US" dirty="0"/>
              <a:t> beam parameters resemble a </a:t>
            </a:r>
            <a:r>
              <a:rPr lang="en-US" dirty="0">
                <a:solidFill>
                  <a:srgbClr val="FF0000"/>
                </a:solidFill>
              </a:rPr>
              <a:t>B-Factory</a:t>
            </a:r>
          </a:p>
        </p:txBody>
      </p:sp>
    </p:spTree>
    <p:extLst>
      <p:ext uri="{BB962C8B-B14F-4D97-AF65-F5344CB8AC3E}">
        <p14:creationId xmlns:p14="http://schemas.microsoft.com/office/powerpoint/2010/main" val="2668532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Ring Lattice Choice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FODO</a:t>
            </a:r>
            <a:r>
              <a:rPr lang="en-US" dirty="0"/>
              <a:t> cell provides highest dipole packing factor and is most cost effective</a:t>
            </a:r>
          </a:p>
          <a:p>
            <a:r>
              <a:rPr lang="en-US" dirty="0"/>
              <a:t>Arc cell length ~16m</a:t>
            </a:r>
          </a:p>
          <a:p>
            <a:r>
              <a:rPr lang="en-US" dirty="0"/>
              <a:t>EIC design requires the </a:t>
            </a:r>
            <a:r>
              <a:rPr lang="en-US" dirty="0">
                <a:solidFill>
                  <a:srgbClr val="FF0000"/>
                </a:solidFill>
              </a:rPr>
              <a:t>same</a:t>
            </a:r>
            <a:r>
              <a:rPr lang="en-US" dirty="0"/>
              <a:t> horizontal electron ring </a:t>
            </a:r>
            <a:r>
              <a:rPr lang="en-US" dirty="0">
                <a:solidFill>
                  <a:srgbClr val="FF0000"/>
                </a:solidFill>
              </a:rPr>
              <a:t>emittance at all energies </a:t>
            </a:r>
            <a:r>
              <a:rPr lang="en-US" dirty="0"/>
              <a:t>(5, 10, and 18 GeV)</a:t>
            </a:r>
          </a:p>
          <a:p>
            <a:r>
              <a:rPr lang="en-US" dirty="0"/>
              <a:t>Required </a:t>
            </a:r>
            <a:r>
              <a:rPr lang="en-US" dirty="0">
                <a:solidFill>
                  <a:srgbClr val="FF0000"/>
                </a:solidFill>
              </a:rPr>
              <a:t>emittances</a:t>
            </a:r>
            <a:r>
              <a:rPr lang="en-US" dirty="0"/>
              <a:t> achieved by proper </a:t>
            </a:r>
            <a:r>
              <a:rPr lang="en-US" dirty="0">
                <a:solidFill>
                  <a:srgbClr val="FF0000"/>
                </a:solidFill>
              </a:rPr>
              <a:t>phase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advance</a:t>
            </a:r>
            <a:r>
              <a:rPr lang="en-US" dirty="0"/>
              <a:t> (90 degrees at 18 GeV, 60 degrees at 10 and 5 GeV), plus </a:t>
            </a:r>
            <a:r>
              <a:rPr lang="en-US" dirty="0">
                <a:solidFill>
                  <a:srgbClr val="FF0000"/>
                </a:solidFill>
              </a:rPr>
              <a:t>radial shift </a:t>
            </a:r>
            <a:r>
              <a:rPr lang="en-US" dirty="0"/>
              <a:t>and/or </a:t>
            </a:r>
            <a:r>
              <a:rPr lang="en-US" dirty="0">
                <a:solidFill>
                  <a:srgbClr val="FF0000"/>
                </a:solidFill>
              </a:rPr>
              <a:t>super-bends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384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 Radiation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Conflicting Requirements: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At </a:t>
            </a:r>
            <a:r>
              <a:rPr lang="en-US" dirty="0">
                <a:solidFill>
                  <a:srgbClr val="FF0000"/>
                </a:solidFill>
              </a:rPr>
              <a:t>high energy, radiation power</a:t>
            </a:r>
            <a:r>
              <a:rPr lang="en-US" dirty="0"/>
              <a:t> needs to be </a:t>
            </a:r>
            <a:r>
              <a:rPr lang="en-US" dirty="0">
                <a:solidFill>
                  <a:srgbClr val="FF0000"/>
                </a:solidFill>
              </a:rPr>
              <a:t>minimized</a:t>
            </a:r>
            <a:r>
              <a:rPr lang="en-US" dirty="0"/>
              <a:t> by a large dipole packing factor to allow high beam currents</a:t>
            </a:r>
          </a:p>
          <a:p>
            <a:pPr>
              <a:buFontTx/>
              <a:buChar char="-"/>
            </a:pPr>
            <a:r>
              <a:rPr lang="en-US" dirty="0"/>
              <a:t>At </a:t>
            </a:r>
            <a:r>
              <a:rPr lang="en-US" dirty="0">
                <a:solidFill>
                  <a:srgbClr val="FF0000"/>
                </a:solidFill>
              </a:rPr>
              <a:t>low energy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synchrotron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radiation power </a:t>
            </a:r>
            <a:r>
              <a:rPr lang="en-US" dirty="0"/>
              <a:t>needs to be </a:t>
            </a:r>
            <a:r>
              <a:rPr lang="en-US" dirty="0">
                <a:solidFill>
                  <a:srgbClr val="FF0000"/>
                </a:solidFill>
              </a:rPr>
              <a:t>intentionally increased to optimize radiation damping,</a:t>
            </a:r>
            <a:r>
              <a:rPr lang="en-US" dirty="0"/>
              <a:t> thus allowing large beam-beam parameters </a:t>
            </a:r>
            <a:r>
              <a:rPr lang="el-GR" dirty="0">
                <a:solidFill>
                  <a:srgbClr val="FF0000"/>
                </a:solidFill>
              </a:rPr>
              <a:t>ξ</a:t>
            </a:r>
            <a:r>
              <a:rPr lang="en-US" dirty="0">
                <a:solidFill>
                  <a:srgbClr val="FF0000"/>
                </a:solidFill>
              </a:rPr>
              <a:t>=0.1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/>
              <a:t>Solution: </a:t>
            </a:r>
            <a:r>
              <a:rPr lang="en-US" dirty="0">
                <a:solidFill>
                  <a:srgbClr val="FF0000"/>
                </a:solidFill>
              </a:rPr>
              <a:t>Super-bends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79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53455"/>
            <a:ext cx="7886700" cy="1325563"/>
          </a:xfrm>
        </p:spPr>
        <p:txBody>
          <a:bodyPr/>
          <a:lstStyle/>
          <a:p>
            <a:r>
              <a:rPr lang="en-US" dirty="0"/>
              <a:t>Super-Bends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88922"/>
            <a:ext cx="7886700" cy="492132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Arc dipoles to be split into 3 segments: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Above 10 GeV</a:t>
            </a:r>
            <a:r>
              <a:rPr lang="en-US" dirty="0"/>
              <a:t>, all segments </a:t>
            </a:r>
            <a:r>
              <a:rPr lang="en-US" dirty="0">
                <a:solidFill>
                  <a:srgbClr val="FF0000"/>
                </a:solidFill>
              </a:rPr>
              <a:t>powered uniformly </a:t>
            </a:r>
            <a:r>
              <a:rPr lang="en-US" dirty="0"/>
              <a:t>to reduce SR power</a:t>
            </a:r>
          </a:p>
          <a:p>
            <a:r>
              <a:rPr lang="en-US" dirty="0">
                <a:solidFill>
                  <a:srgbClr val="FF0000"/>
                </a:solidFill>
              </a:rPr>
              <a:t>At 5 GeV</a:t>
            </a:r>
            <a:r>
              <a:rPr lang="en-US" dirty="0"/>
              <a:t>, short center dipole provides a </a:t>
            </a:r>
            <a:r>
              <a:rPr lang="en-US" dirty="0">
                <a:solidFill>
                  <a:srgbClr val="FF0000"/>
                </a:solidFill>
              </a:rPr>
              <a:t>reverse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bend</a:t>
            </a:r>
            <a:r>
              <a:rPr lang="en-US" dirty="0"/>
              <a:t> to increase damping decrement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750513" y="6330574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6123469" y="2012785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6096399" y="3364951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141995" y="2441621"/>
            <a:ext cx="13061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Vacuum chamber aperture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F10826A-0C67-4C25-9F51-AC520C8EC1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734" y="1690689"/>
            <a:ext cx="4710071" cy="2821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153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8F3B7-11B6-49B1-973F-5446ADF29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Aperture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56A7-12B4-4784-97E9-293288E10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9206156-5A31-4FAB-A450-1042201160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Minimum dynamic aperture requirements:</a:t>
            </a:r>
          </a:p>
          <a:p>
            <a:pPr lvl="1"/>
            <a:r>
              <a:rPr lang="en-US" dirty="0"/>
              <a:t>10 sigma transverse on-momentum aperture</a:t>
            </a:r>
          </a:p>
          <a:p>
            <a:pPr lvl="1"/>
            <a:r>
              <a:rPr lang="en-US" dirty="0"/>
              <a:t>10 sigma momentum acceptance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18 GeV, 90 degree lattice is most challenging:</a:t>
            </a:r>
          </a:p>
          <a:p>
            <a:pPr lvl="1"/>
            <a:r>
              <a:rPr lang="en-US" dirty="0"/>
              <a:t>Additional constraints on phase advance to first </a:t>
            </a:r>
            <a:r>
              <a:rPr lang="en-US" dirty="0" err="1"/>
              <a:t>sextupoles</a:t>
            </a:r>
            <a:r>
              <a:rPr lang="en-US" dirty="0"/>
              <a:t> in the arc</a:t>
            </a:r>
          </a:p>
          <a:p>
            <a:pPr lvl="1"/>
            <a:r>
              <a:rPr lang="en-US" dirty="0"/>
              <a:t>Large RMS momentum spread, nearly 1e-3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Strategy:</a:t>
            </a:r>
          </a:p>
          <a:p>
            <a:pPr lvl="1"/>
            <a:r>
              <a:rPr lang="en-US" dirty="0"/>
              <a:t>Compensate chromatic β-beat over two arcs on each side of the IP</a:t>
            </a:r>
          </a:p>
          <a:p>
            <a:pPr lvl="1"/>
            <a:r>
              <a:rPr lang="en-US" dirty="0"/>
              <a:t>Correct nonlinear chromaticity</a:t>
            </a:r>
          </a:p>
        </p:txBody>
      </p:sp>
    </p:spTree>
    <p:extLst>
      <p:ext uri="{BB962C8B-B14F-4D97-AF65-F5344CB8AC3E}">
        <p14:creationId xmlns:p14="http://schemas.microsoft.com/office/powerpoint/2010/main" val="3475105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B1FF2-ED2F-4A5C-86BB-899029CCC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Off-Momentum </a:t>
            </a:r>
            <a:r>
              <a:rPr lang="el-GR" dirty="0"/>
              <a:t>β</a:t>
            </a:r>
            <a:r>
              <a:rPr lang="en-US" dirty="0"/>
              <a:t>-Beat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22E8CEC-F77C-4A69-9896-6854C6B50E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2766" y="1525697"/>
            <a:ext cx="6948385" cy="301541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9591ED-31B6-4C3F-99D2-A9094D970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5883E4-A16D-4AA9-A227-278D6095D259}"/>
              </a:ext>
            </a:extLst>
          </p:cNvPr>
          <p:cNvSpPr txBox="1"/>
          <p:nvPr/>
        </p:nvSpPr>
        <p:spPr>
          <a:xfrm>
            <a:off x="957649" y="4757351"/>
            <a:ext cx="6617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and second-order chromatic </a:t>
            </a:r>
            <a:r>
              <a:rPr lang="el-GR" dirty="0"/>
              <a:t>β</a:t>
            </a:r>
            <a:r>
              <a:rPr lang="en-US" dirty="0"/>
              <a:t> corrected over two arcs on each side of the IR</a:t>
            </a:r>
          </a:p>
        </p:txBody>
      </p:sp>
    </p:spTree>
    <p:extLst>
      <p:ext uri="{BB962C8B-B14F-4D97-AF65-F5344CB8AC3E}">
        <p14:creationId xmlns:p14="http://schemas.microsoft.com/office/powerpoint/2010/main" val="1962377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42B07A94-C122-AF4A-B776-B6531AAFD1CE}" vid="{8277ED95-9917-D646-A591-4F3A7464B7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499330D76B4642A0E7B53F4A469F55" ma:contentTypeVersion="4" ma:contentTypeDescription="Create a new document." ma:contentTypeScope="" ma:versionID="0a505f3872db3378c6f17715516d6a7a">
  <xsd:schema xmlns:xsd="http://www.w3.org/2001/XMLSchema" xmlns:xs="http://www.w3.org/2001/XMLSchema" xmlns:p="http://schemas.microsoft.com/office/2006/metadata/properties" xmlns:ns2="9e4a43c1-b2a9-408a-8cac-448eda25f0f3" xmlns:ns3="dd7425a4-fa23-406d-b478-3c2992d2d4ba" targetNamespace="http://schemas.microsoft.com/office/2006/metadata/properties" ma:root="true" ma:fieldsID="99bb50b59841c63bd5cf07e832f74f6d" ns2:_="" ns3:_="">
    <xsd:import namespace="9e4a43c1-b2a9-408a-8cac-448eda25f0f3"/>
    <xsd:import namespace="dd7425a4-fa23-406d-b478-3c2992d2d4b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4a43c1-b2a9-408a-8cac-448eda25f0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425a4-fa23-406d-b478-3c2992d2d4b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BBE1C32-E9FB-4546-8A97-5A6C142FF51B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9e4a43c1-b2a9-408a-8cac-448eda25f0f3"/>
    <ds:schemaRef ds:uri="http://purl.org/dc/terms/"/>
    <ds:schemaRef ds:uri="dd7425a4-fa23-406d-b478-3c2992d2d4ba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F0D9E7D-B6F2-43DF-BDEA-D732F3B705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e4a43c1-b2a9-408a-8cac-448eda25f0f3"/>
    <ds:schemaRef ds:uri="dd7425a4-fa23-406d-b478-3c2992d2d4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62265F2-8425-47D4-B883-E86218C529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EIC_PPT_Template_Rev0320 (1)</Template>
  <TotalTime>74</TotalTime>
  <Words>919</Words>
  <Application>Microsoft Office PowerPoint</Application>
  <PresentationFormat>On-screen Show (4:3)</PresentationFormat>
  <Paragraphs>145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PowerPoint Presentation</vt:lpstr>
      <vt:lpstr>BNL EIC Design Concept</vt:lpstr>
      <vt:lpstr>Facility layout</vt:lpstr>
      <vt:lpstr>Parameters for Highest Luminosity</vt:lpstr>
      <vt:lpstr>Electron Ring Lattice Choice</vt:lpstr>
      <vt:lpstr>Synchrotron Radiation</vt:lpstr>
      <vt:lpstr>Super-Bends</vt:lpstr>
      <vt:lpstr>Dynamic Aperture</vt:lpstr>
      <vt:lpstr>Off-Momentum β-Beat</vt:lpstr>
      <vt:lpstr>Dynamic Aperture at 18 GeV, 90 degree lattice</vt:lpstr>
      <vt:lpstr>Dynamic Aperture with two IRs</vt:lpstr>
      <vt:lpstr>Closed “β-bump” and dynamic aperture with two IRs</vt:lpstr>
      <vt:lpstr>Polarization in the ESR</vt:lpstr>
      <vt:lpstr>Spin Rotators</vt:lpstr>
      <vt:lpstr>Vacuum System </vt:lpstr>
      <vt:lpstr>Superconducting RF </vt:lpstr>
      <vt:lpstr>Interaction Region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Hooper, Jamie</dc:creator>
  <cp:lastModifiedBy>Montag, Christoph</cp:lastModifiedBy>
  <cp:revision>25</cp:revision>
  <dcterms:created xsi:type="dcterms:W3CDTF">2020-09-21T20:03:40Z</dcterms:created>
  <dcterms:modified xsi:type="dcterms:W3CDTF">2020-10-05T05:40:24Z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0x010100E6499330D76B4642A0E7B53F4A469F55</vt:lpwstr>
  </property>
</Properties>
</file>