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403" r:id="rId4"/>
    <p:sldId id="259" r:id="rId5"/>
    <p:sldId id="260" r:id="rId6"/>
    <p:sldId id="404" r:id="rId7"/>
    <p:sldId id="405" r:id="rId8"/>
    <p:sldId id="406" r:id="rId9"/>
    <p:sldId id="407" r:id="rId10"/>
    <p:sldId id="261" r:id="rId11"/>
    <p:sldId id="411" r:id="rId12"/>
    <p:sldId id="413" r:id="rId13"/>
    <p:sldId id="41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AFE07-CDAE-4106-8A9A-049EE7AD87F6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2EA2D-059D-4214-9E2D-696CCDC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8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1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5BE6CF-A894-46B8-AE78-42CFC8023AA2}" type="slidenum">
              <a:rPr lang="en-GB" altLang="it-IT"/>
              <a:pPr>
                <a:spcBef>
                  <a:spcPct val="0"/>
                </a:spcBef>
              </a:pPr>
              <a:t>3</a:t>
            </a:fld>
            <a:endParaRPr lang="en-GB" altLang="it-IT"/>
          </a:p>
        </p:txBody>
      </p:sp>
    </p:spTree>
    <p:extLst>
      <p:ext uri="{BB962C8B-B14F-4D97-AF65-F5344CB8AC3E}">
        <p14:creationId xmlns:p14="http://schemas.microsoft.com/office/powerpoint/2010/main" val="775004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08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55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8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7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88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" y="0"/>
            <a:ext cx="12183317" cy="686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4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8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9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5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8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9471-C7AD-4016-8749-195F0D40AEE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47A7B-60BB-4AF6-89A0-65028AE62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4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ytimes.com/2025/04/03/opinion/young-american-scientist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5920" y="2459421"/>
            <a:ext cx="5466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Infrastructures for Fundamental science from the EU perspective</a:t>
            </a:r>
            <a:endParaRPr lang="en-IE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23200" y="4704080"/>
            <a:ext cx="4200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/>
              <a:t>Patricia Postigo McLaughlin</a:t>
            </a:r>
          </a:p>
          <a:p>
            <a:r>
              <a:rPr lang="fr-BE" b="1" dirty="0"/>
              <a:t>Research Infrastructures</a:t>
            </a:r>
          </a:p>
          <a:p>
            <a:r>
              <a:rPr lang="fr-BE" b="1" dirty="0"/>
              <a:t>European Commission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433877" y="5771284"/>
            <a:ext cx="1300356" cy="498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GB" b="1" dirty="0">
                <a:solidFill>
                  <a:srgbClr val="1B3B51"/>
                </a:solidFill>
                <a:latin typeface="EC Square Sans Pro" panose="020B0506040000020004" pitchFamily="34" charset="0"/>
              </a:rPr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3607799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970721" y="217388"/>
            <a:ext cx="11221279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Evolution of the EU RI programme</a:t>
            </a:r>
            <a:br>
              <a:rPr lang="en-GB" altLang="en-US" b="1" dirty="0">
                <a:solidFill>
                  <a:srgbClr val="0070C0"/>
                </a:solidFill>
                <a:latin typeface="+mn-lt"/>
              </a:rPr>
            </a:br>
            <a:endParaRPr lang="en-GB" alt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85191" y="974035"/>
            <a:ext cx="10666581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Political changes have an impact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Priorities of HE: Green deal and digital transition</a:t>
            </a:r>
          </a:p>
          <a:p>
            <a:pPr marL="1314450" lvl="3" indent="0"/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		(pandemic, war in Ukraine)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Priorities for FP10 (2028 – 2034)</a:t>
            </a:r>
          </a:p>
          <a:p>
            <a:pPr marL="0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Against that context, the EU RI programme has been evolving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Changes in HE</a:t>
            </a:r>
          </a:p>
          <a:p>
            <a:pPr marL="1673225" lvl="3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Changes in FP10 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towards a TNA scheme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towards a stable technology collaboration</a:t>
            </a:r>
          </a:p>
          <a:p>
            <a:pPr marL="2587625" lvl="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Evolution in RI landscape – sustainability, monitoring, strategic planning</a:t>
            </a:r>
          </a:p>
          <a:p>
            <a:pPr marL="0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8289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984"/>
            <a:ext cx="3725726" cy="30846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Ideas for a long-term transnational access scheme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AB74A0-D43F-C0EE-050B-BC8ADF07F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600" y="2987040"/>
            <a:ext cx="8518593" cy="324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10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984"/>
            <a:ext cx="3725726" cy="30846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Ideas for a long-term tech collaboration scheme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FD497F-FDA8-8433-60E5-C99A77E29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23" y="172085"/>
            <a:ext cx="8143875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F56B73-CCD3-556A-1281-C1510CAA5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20" y="3535294"/>
            <a:ext cx="66675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73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90DB9-69CD-FD3B-C039-2DECA127F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540" y="5280025"/>
            <a:ext cx="12622530" cy="1325563"/>
          </a:xfrm>
        </p:spPr>
        <p:txBody>
          <a:bodyPr>
            <a:normAutofit/>
          </a:bodyPr>
          <a:lstStyle/>
          <a:p>
            <a:r>
              <a:rPr lang="en-IE" sz="3600" b="1" i="1" dirty="0">
                <a:solidFill>
                  <a:srgbClr val="0070C0"/>
                </a:solidFill>
                <a:latin typeface="+mn-lt"/>
              </a:rPr>
              <a:t>patricia.postigo-mclaughlin@ec.europa.eu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577584-8AA0-BBF9-29BA-86287F354A5E}"/>
              </a:ext>
            </a:extLst>
          </p:cNvPr>
          <p:cNvSpPr txBox="1"/>
          <p:nvPr/>
        </p:nvSpPr>
        <p:spPr>
          <a:xfrm>
            <a:off x="1668780" y="2137410"/>
            <a:ext cx="9349740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0" i="0" dirty="0">
                <a:solidFill>
                  <a:srgbClr val="363636"/>
                </a:solidFill>
                <a:effectLst/>
              </a:rPr>
              <a:t>“I mourn a world in which science must defend itself through its end products, rather than its underlying search for truth and beauty,” Daniel Bauman,  25-year-old Stanford University graduate student</a:t>
            </a:r>
          </a:p>
          <a:p>
            <a:r>
              <a:rPr lang="en-US" dirty="0">
                <a:hlinkClick r:id="rId2"/>
              </a:rPr>
              <a:t>Opinion | The Uncertain Fate of the Young American Scientist - The New York Times</a:t>
            </a:r>
            <a:endParaRPr lang="en-I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D2E0D1-1236-4F78-1F95-00C572D2CCC1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b="1" dirty="0">
                <a:solidFill>
                  <a:srgbClr val="0070C0"/>
                </a:solidFill>
                <a:latin typeface="+mn-lt"/>
              </a:rPr>
              <a:t>One last thought</a:t>
            </a:r>
          </a:p>
        </p:txBody>
      </p:sp>
    </p:spTree>
    <p:extLst>
      <p:ext uri="{BB962C8B-B14F-4D97-AF65-F5344CB8AC3E}">
        <p14:creationId xmlns:p14="http://schemas.microsoft.com/office/powerpoint/2010/main" val="130037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83365" y="745435"/>
            <a:ext cx="11108635" cy="761148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How the EU supports fundamental science</a:t>
            </a:r>
            <a:br>
              <a:rPr lang="en-GB" altLang="en-US" b="1" dirty="0">
                <a:solidFill>
                  <a:srgbClr val="0070C0"/>
                </a:solidFill>
                <a:latin typeface="+mn-lt"/>
              </a:rPr>
            </a:br>
            <a:endParaRPr lang="en-GB" alt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70858" y="1793965"/>
            <a:ext cx="1058091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European Union’s research framework programme does not have thematic programmes in fundamental science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programmes that fund fundamental science are grouped in the ‘excellence’ pillar of the programme: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ERC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MSCA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Research Infrastructures</a:t>
            </a:r>
          </a:p>
          <a:p>
            <a:pPr marL="857250" lvl="2" indent="0"/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857250" lvl="2" indent="0"/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These three programmes, combined, offer 25 billion euro of funding for the period 2021-27</a:t>
            </a:r>
          </a:p>
          <a:p>
            <a:pPr marL="0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24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75251" y="1093305"/>
            <a:ext cx="10257183" cy="55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0" indent="0">
              <a:defRPr/>
            </a:pPr>
            <a:r>
              <a:rPr lang="en-GB" sz="2000" b="1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endParaRPr lang="en-GB" sz="2000" u="sng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Beginning of the century: national research infrastructures + few intergovernmental organisations (e.g. CERN, European Southern Observatory, European Molecular Biology Laboratory) – fragmented, un-coordinated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sz="2400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Single European Act 1986, EU competences in research / European Research Area policy in 2000. A vision of 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an </a:t>
            </a: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interconnected research space</a:t>
            </a: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, without barriers, where collaboration would flourish.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schemeClr val="tx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ea typeface="ＭＳ Ｐゴシック" panose="020B0600070205080204" pitchFamily="34" charset="-128"/>
              </a:rPr>
              <a:t>European RI policy aimed at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Pooling resources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Open access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Avoiding duplication and fragmentation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Connecting national research communities </a:t>
            </a:r>
          </a:p>
          <a:p>
            <a:pPr marL="800100" lvl="1" indent="-3429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altLang="en-US" sz="24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Exchanging best practices</a:t>
            </a:r>
            <a:endParaRPr lang="en-GB" sz="2400" dirty="0">
              <a:ea typeface="ＭＳ Ｐゴシック" panose="020B0600070205080204" pitchFamily="34" charset="-128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058400" y="6524625"/>
            <a:ext cx="2133600" cy="33337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06712DB7-A9F5-41CE-B5A0-624176492D46}" type="slidenum">
              <a:rPr lang="en-GB" altLang="fr-FR" sz="1400" i="0" smtClean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A14872-87FE-5110-D0EC-A9B1242E6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27" y="217388"/>
            <a:ext cx="11575774" cy="1289195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What is the EU research infrastructures programme</a:t>
            </a:r>
          </a:p>
        </p:txBody>
      </p:sp>
    </p:spTree>
    <p:extLst>
      <p:ext uri="{BB962C8B-B14F-4D97-AF65-F5344CB8AC3E}">
        <p14:creationId xmlns:p14="http://schemas.microsoft.com/office/powerpoint/2010/main" val="387827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59027" y="217389"/>
            <a:ext cx="12032974" cy="1333116"/>
          </a:xfrm>
        </p:spPr>
        <p:txBody>
          <a:bodyPr>
            <a:normAutofit/>
          </a:bodyPr>
          <a:lstStyle/>
          <a:p>
            <a:r>
              <a:rPr lang="en-GB" altLang="en-US" sz="4000" b="1" dirty="0">
                <a:solidFill>
                  <a:srgbClr val="0070C0"/>
                </a:solidFill>
                <a:latin typeface="+mn-lt"/>
              </a:rPr>
              <a:t>What is the EU research infrastructures programme/2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17443" y="1793965"/>
            <a:ext cx="11360427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58775" indent="-358775">
              <a:buFont typeface="Wingdings" panose="05000000000000000000" pitchFamily="2" charset="2"/>
              <a:buChar char="Ø"/>
            </a:pP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EU’s Research Framework </a:t>
            </a:r>
            <a:r>
              <a:rPr lang="en-US" altLang="en-US" sz="2800" dirty="0" err="1">
                <a:solidFill>
                  <a:schemeClr val="tx1">
                    <a:lumMod val="75000"/>
                  </a:schemeClr>
                </a:solidFill>
                <a:latin typeface="+mn-lt"/>
              </a:rPr>
              <a:t>Programme</a:t>
            </a: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€ 95b </a:t>
            </a:r>
            <a:r>
              <a:rPr lang="en-US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for </a:t>
            </a:r>
            <a:r>
              <a:rPr lang="en-US" sz="2800" dirty="0">
                <a:latin typeface="+mn-lt"/>
              </a:rPr>
              <a:t>2021-2027 / RI part € 2.4b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RI programme invests money in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Transnational access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(already in FP2, 1988)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Defining a </a:t>
            </a: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joint roadmap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(since 2006) of new RIs / upgrades / ERICs (ERIC regulation 2009). This is done through ESFRI advisory group.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r>
              <a:rPr lang="en-GB" altLang="en-US" sz="2800" b="1" dirty="0">
                <a:solidFill>
                  <a:srgbClr val="339966"/>
                </a:solidFill>
                <a:latin typeface="+mn-lt"/>
              </a:rPr>
              <a:t>Technology development </a:t>
            </a: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for scientific services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n-lt"/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sz="2800" dirty="0">
                <a:solidFill>
                  <a:schemeClr val="tx1">
                    <a:lumMod val="75000"/>
                  </a:schemeClr>
                </a:solidFill>
                <a:latin typeface="+mn-lt"/>
              </a:rPr>
              <a:t>The RI programme </a:t>
            </a:r>
            <a:r>
              <a:rPr lang="en-GB" altLang="en-US" sz="2800" dirty="0">
                <a:solidFill>
                  <a:srgbClr val="FF0000"/>
                </a:solidFill>
                <a:latin typeface="+mn-lt"/>
              </a:rPr>
              <a:t>does </a:t>
            </a:r>
            <a:r>
              <a:rPr lang="en-GB" sz="2800" b="1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not BUILD </a:t>
            </a:r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RIs.</a:t>
            </a:r>
            <a:r>
              <a:rPr lang="en-GB" sz="2800" b="1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MS and other countries come together to build new RIs with Structural Funds &amp; National Funding/in-kind contributions.</a:t>
            </a:r>
          </a:p>
          <a:p>
            <a:pPr marL="1216025" lvl="2" indent="-358775">
              <a:buFont typeface="Wingdings" panose="05000000000000000000" pitchFamily="2" charset="2"/>
              <a:buChar char="Ø"/>
            </a:pPr>
            <a:endParaRPr lang="en-GB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  <a:p>
            <a:pPr marL="857250" lvl="2" indent="0"/>
            <a:endParaRPr lang="en-US" altLang="en-US" sz="28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57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783771" y="0"/>
            <a:ext cx="11408229" cy="2037806"/>
          </a:xfrm>
        </p:spPr>
        <p:txBody>
          <a:bodyPr>
            <a:normAutofit/>
          </a:bodyPr>
          <a:lstStyle/>
          <a:p>
            <a:r>
              <a:rPr lang="en-GB" altLang="en-US" b="1" dirty="0">
                <a:solidFill>
                  <a:srgbClr val="0070C0"/>
                </a:solidFill>
                <a:latin typeface="+mn-lt"/>
              </a:rPr>
              <a:t>How the RI programme has supported fundamental physics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783771" y="2037806"/>
            <a:ext cx="1076379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Particle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Accelerators: CARE (2004-2008), TIARA (2011-2014), EUCARD2 (2013-2017), EUCARD2 (2013-2017), ARIES (2017-2021), I-FAST (2021-2025)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Detectors at accelerators: EUDET (2006-2010), AIDA (2011-2015), AIDA2020 (2015-2020), </a:t>
            </a:r>
            <a:r>
              <a:rPr lang="en-GB" altLang="en-US" dirty="0" err="1">
                <a:solidFill>
                  <a:schemeClr val="tx1">
                    <a:lumMod val="75000"/>
                  </a:schemeClr>
                </a:solidFill>
              </a:rPr>
              <a:t>AIDAInnova</a:t>
            </a:r>
            <a:r>
              <a:rPr lang="en-GB" altLang="en-US" dirty="0">
                <a:solidFill>
                  <a:schemeClr val="tx1">
                    <a:lumMod val="75000"/>
                  </a:schemeClr>
                </a:solidFill>
              </a:rPr>
              <a:t> (2021-2025)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STRONG-2020 (2019-24)</a:t>
            </a:r>
            <a:endParaRPr lang="en-GB" altLang="en-US" dirty="0">
              <a:solidFill>
                <a:schemeClr val="tx1">
                  <a:lumMod val="75000"/>
                </a:schemeClr>
              </a:solidFill>
            </a:endParaRP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Nuclear 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FINUPHY, EURONS,ENSAR (2010-2014), ENSAR2 (2016-2021), </a:t>
            </a:r>
            <a:r>
              <a:rPr lang="en-GB" dirty="0"/>
              <a:t>EURO-LABS (2021-2024)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/>
              <a:t>HADRONPHYSICS (2004-09), HADRONPHYSICS2 (2009-11), HADRONPHYSICS3 (2012-14)</a:t>
            </a:r>
          </a:p>
          <a:p>
            <a:pPr marL="358775" indent="-358775">
              <a:buFont typeface="Wingdings" panose="05000000000000000000" pitchFamily="2" charset="2"/>
              <a:buChar char="Ø"/>
            </a:pPr>
            <a:r>
              <a:rPr lang="en-GB" altLang="en-US" b="1" dirty="0">
                <a:solidFill>
                  <a:srgbClr val="339966"/>
                </a:solidFill>
              </a:rPr>
              <a:t>Astrophysics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Optical: OPTICON (2000-2005, 2004-2008, 2009-2012, 2013-2016, 2017-2021)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Radio: RADIONET (2000-2004, 2004-2008, 2009-2012, 2012-2015, 2017-2020),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/>
              <a:t>OPTICON RADIONET (2021-2024)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Planetary: EUROPLANET (2005-2008, 2009-12, 2015-2019, 2020-2024)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Multi-messenger: ACME (2024-2028)</a:t>
            </a:r>
          </a:p>
          <a:p>
            <a:pPr lvl="1"/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Other types of grants: Concept and technical design, preparatory phase, other (example QUACO)</a:t>
            </a:r>
          </a:p>
          <a:p>
            <a:pPr marL="815975" lvl="1" indent="-358775">
              <a:buFont typeface="Wingdings" panose="05000000000000000000" pitchFamily="2" charset="2"/>
              <a:buChar char="Ø"/>
            </a:pP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33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lowchart: Document 1032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BE35C4-8A89-478E-2978-F7152A122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1026" name="Picture 2" descr="PSE Domain Landscape">
            <a:extLst>
              <a:ext uri="{FF2B5EF4-FFF2-40B4-BE49-F238E27FC236}">
                <a16:creationId xmlns:a16="http://schemas.microsoft.com/office/drawing/2014/main" id="{492D2024-B745-138D-7579-764B5F7B5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93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lowchart: Document 2054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F2588-9BC6-F278-F22A-50311D10F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2050" name="Picture 2" descr="PNP Landscape">
            <a:extLst>
              <a:ext uri="{FF2B5EF4-FFF2-40B4-BE49-F238E27FC236}">
                <a16:creationId xmlns:a16="http://schemas.microsoft.com/office/drawing/2014/main" id="{9DCFDF40-6BD6-FC22-76C5-C1401D77A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117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lowchart: Document 3078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FD995B-9F29-9B35-7DF4-84A2D87C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FFFFFF"/>
                </a:solidFill>
              </a:rPr>
              <a:t>ESFRI landscape analysis </a:t>
            </a:r>
          </a:p>
        </p:txBody>
      </p:sp>
      <p:pic>
        <p:nvPicPr>
          <p:cNvPr id="3074" name="Picture 2" descr="Analytical Physics Landscape">
            <a:extLst>
              <a:ext uri="{FF2B5EF4-FFF2-40B4-BE49-F238E27FC236}">
                <a16:creationId xmlns:a16="http://schemas.microsoft.com/office/drawing/2014/main" id="{E1CD75EF-68B7-7CE2-F8CA-ADDB83681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802744"/>
            <a:ext cx="7347537" cy="525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9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Rectangle 5132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5" name="Freeform: Shape 5134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193580-65A8-4C62-C74E-328444DB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gaps and challenges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F406C31-9D76-AB0D-6DB4-E537B7F64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990310"/>
            <a:ext cx="7225748" cy="487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60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599</Words>
  <Application>Microsoft Office PowerPoint</Application>
  <PresentationFormat>Widescreen</PresentationFormat>
  <Paragraphs>78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Calibri Light</vt:lpstr>
      <vt:lpstr>EC Square Sans Pro</vt:lpstr>
      <vt:lpstr>Wingdings</vt:lpstr>
      <vt:lpstr>Office Theme</vt:lpstr>
      <vt:lpstr>PowerPoint Presentation</vt:lpstr>
      <vt:lpstr>How the EU supports fundamental science </vt:lpstr>
      <vt:lpstr>What is the EU research infrastructures programme</vt:lpstr>
      <vt:lpstr>What is the EU research infrastructures programme/2</vt:lpstr>
      <vt:lpstr>How the RI programme has supported fundamental physics</vt:lpstr>
      <vt:lpstr>ESFRI landscape analysis </vt:lpstr>
      <vt:lpstr>ESFRI landscape analysis </vt:lpstr>
      <vt:lpstr>ESFRI landscape analysis </vt:lpstr>
      <vt:lpstr>  gaps and challenges</vt:lpstr>
      <vt:lpstr>Evolution of the EU RI programme </vt:lpstr>
      <vt:lpstr>Ideas for a long-term transnational access scheme</vt:lpstr>
      <vt:lpstr>Ideas for a long-term tech collaboration scheme</vt:lpstr>
      <vt:lpstr>patricia.postigo-mclaughlin@ec.europa.eu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POSTIGO MCLAUGHLIN Patricia (RTD)</dc:creator>
  <cp:lastModifiedBy>POSTIGO MCLAUGHLIN Patricia (RTD)</cp:lastModifiedBy>
  <cp:revision>10</cp:revision>
  <dcterms:created xsi:type="dcterms:W3CDTF">2022-05-02T17:37:35Z</dcterms:created>
  <dcterms:modified xsi:type="dcterms:W3CDTF">2025-04-22T11:54:53Z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2024-02-27T10:57:31Z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bcc2cfd6-0634-4111-82d8-76c2ebe06afc</vt:lpwstr>
  </property>
  <property fmtid="{D5CDD505-2E9C-101B-9397-08002B2CF9AE}" pid="8" name="MSIP_Label_6bd9ddd1-4d20-43f6-abfa-fc3c07406f94_ContentBits">
    <vt:lpwstr>0</vt:lpwstr>
  </property>
</Properties>
</file>