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6"/>
  </p:notesMasterIdLst>
  <p:sldIdLst>
    <p:sldId id="256" r:id="rId2"/>
    <p:sldId id="257" r:id="rId3"/>
    <p:sldId id="258" r:id="rId4"/>
    <p:sldId id="266" r:id="rId5"/>
    <p:sldId id="274" r:id="rId6"/>
    <p:sldId id="275" r:id="rId7"/>
    <p:sldId id="276" r:id="rId8"/>
    <p:sldId id="278" r:id="rId9"/>
    <p:sldId id="259" r:id="rId10"/>
    <p:sldId id="260" r:id="rId11"/>
    <p:sldId id="261" r:id="rId12"/>
    <p:sldId id="262" r:id="rId13"/>
    <p:sldId id="263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65" r:id="rId22"/>
    <p:sldId id="264" r:id="rId23"/>
    <p:sldId id="279" r:id="rId24"/>
    <p:sldId id="277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D5193-2F8A-4CCC-9A66-05475725A718}" type="datetimeFigureOut">
              <a:rPr lang="en-US" smtClean="0"/>
              <a:t>2/16/2016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DC6EF-940B-49A9-BDA9-120E7D0C2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891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B4C2C0B-A421-41D7-924A-683B783A547E}" type="datetime1">
              <a:rPr lang="en-US" smtClean="0"/>
              <a:t>2/16/2016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A947BD-11A6-4AB6-89C8-64EABADFCE72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9F76A-F1FB-4A46-A39A-B0EF51B1C7EC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A5B99A-8426-4A80-9C51-04012BE14F92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3E8281-E1A7-4BC3-9C9E-6B2F001E8D9E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F706C8-7B94-488E-B7E4-135E8BAB2ACF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9587F6-D2C5-47F6-969E-54C3703AD2EF}" type="datetime1">
              <a:rPr lang="en-US" smtClean="0"/>
              <a:t>2/16/2016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CF9137-729D-4312-A932-20FFFD6CFEB6}" type="datetime1">
              <a:rPr lang="en-US" smtClean="0"/>
              <a:t>2/16/2016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795FBF-5091-4012-A9D9-5A855165D3B9}" type="datetime1">
              <a:rPr lang="en-US" smtClean="0"/>
              <a:t>2/16/2016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1A36B10-6F1F-48A2-BF8B-04AD954C941F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E03280-6AC5-4D01-BBA0-EADCBFE530D7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95606D0-CCDF-4991-82F9-824EEC6C26E1}" type="datetime1">
              <a:rPr lang="en-US" smtClean="0"/>
              <a:t>2/16/2016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0A40C64-F923-4C2F-92FF-B37C879F0FC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zimmer.fresnostate.edu/~hbawa/rootfiles/user.bawa.7531825._000086.tree.roo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1600200"/>
            <a:ext cx="7406640" cy="1472184"/>
          </a:xfrm>
        </p:spPr>
        <p:txBody>
          <a:bodyPr>
            <a:norm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Review: Linux &amp; ROOT 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3367243"/>
            <a:ext cx="718029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Harinder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Singh </a:t>
            </a:r>
            <a:r>
              <a:rPr lang="en-US" sz="40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Bawa</a:t>
            </a:r>
            <a:endParaRPr lang="en-US" sz="4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California State University Fresno</a:t>
            </a:r>
            <a:endParaRPr lang="en-US" sz="4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99977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                 </a:t>
            </a:r>
            <a:r>
              <a:rPr lang="en-US" dirty="0" err="1" smtClean="0"/>
              <a:t>Rootfile</a:t>
            </a:r>
            <a:r>
              <a:rPr lang="en-US" dirty="0" smtClean="0"/>
              <a:t>: Scan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1"/>
            <a:ext cx="5486400" cy="55626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979E-AFB4-48A1-B499-8F9E32DD5FE3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6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80010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 </a:t>
            </a:r>
            <a:r>
              <a:rPr lang="en-US" dirty="0" err="1" smtClean="0"/>
              <a:t>Rootfile:Draw</a:t>
            </a:r>
            <a:r>
              <a:rPr lang="en-US" dirty="0" smtClean="0"/>
              <a:t>()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92" y="1371600"/>
            <a:ext cx="8542808" cy="5181599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4FF64-D215-4DFD-8D44-66C910738B8E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</a:t>
            </a:r>
            <a:r>
              <a:rPr lang="en-US" dirty="0" err="1" smtClean="0"/>
              <a:t>Rootfile</a:t>
            </a:r>
            <a:r>
              <a:rPr lang="en-US" dirty="0" smtClean="0"/>
              <a:t>: Draw(with cuts)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86" y="1371600"/>
            <a:ext cx="8512814" cy="48768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7BB2B-2606-401C-88FA-DA41751C6E01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1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 </a:t>
            </a:r>
            <a:r>
              <a:rPr lang="en-US" dirty="0" err="1" smtClean="0"/>
              <a:t>Rootfile:Draw</a:t>
            </a:r>
            <a:r>
              <a:rPr lang="en-US" dirty="0" smtClean="0"/>
              <a:t>(x Vs y)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100" y="1295400"/>
            <a:ext cx="7499350" cy="47244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2570-3A41-4C9F-92B5-20A050FEFAC1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98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Analyses (Using macro/Code)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 err="1" smtClean="0"/>
              <a:t>rootfile</a:t>
            </a:r>
            <a:r>
              <a:rPr lang="en-US" dirty="0" smtClean="0"/>
              <a:t> using </a:t>
            </a:r>
            <a:r>
              <a:rPr lang="en-US" dirty="0" err="1" smtClean="0"/>
              <a:t>TFile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MakeClass</a:t>
            </a:r>
            <a:r>
              <a:rPr lang="en-US" dirty="0" smtClean="0"/>
              <a:t> (It will create .h &amp; .C)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BC586-D204-4197-93F1-F073294E55AF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95600"/>
            <a:ext cx="7086600" cy="332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959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Closer look into header file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63218"/>
            <a:ext cx="4800600" cy="5663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CC7AA-1D75-4462-B346-56385B8F83DD}" type="datetime1">
              <a:rPr lang="en-US" smtClean="0"/>
              <a:t>2/16/2016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15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623782" y="3810000"/>
            <a:ext cx="1447800" cy="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082" y="914400"/>
            <a:ext cx="4119918" cy="2120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850" y="2743200"/>
            <a:ext cx="2900449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6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Closer look into .C file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5334000" cy="57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F3945-6CDD-4EEA-A103-3E8DE00ECFB7}" type="datetime1">
              <a:rPr lang="en-US" smtClean="0"/>
              <a:t>2/16/2016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16</a:t>
            </a:fld>
            <a:endParaRPr lang="en-US"/>
          </a:p>
        </p:txBody>
      </p:sp>
      <p:sp>
        <p:nvSpPr>
          <p:cNvPr id="4" name="Up-Down Arrow 3"/>
          <p:cNvSpPr/>
          <p:nvPr/>
        </p:nvSpPr>
        <p:spPr>
          <a:xfrm>
            <a:off x="4343400" y="5486400"/>
            <a:ext cx="304800" cy="6858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876800" y="5486400"/>
            <a:ext cx="117679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Event loop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4648200"/>
            <a:ext cx="4304255" cy="369332"/>
          </a:xfrm>
          <a:prstGeom prst="rect">
            <a:avLst/>
          </a:prstGeom>
          <a:solidFill>
            <a:schemeClr val="accent5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You can define your histograms  before loop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33800" y="6400800"/>
            <a:ext cx="4225709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You can Draw or save histograms after loop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9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                      Example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F3554-55EC-46C7-B2AE-A1107D1E4118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24556"/>
            <a:ext cx="7620000" cy="307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79827" y="1230868"/>
            <a:ext cx="801373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Define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958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             Filling inside Event loop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C7AA-95E2-4D9B-90D0-E3CCA6520E61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371600"/>
            <a:ext cx="6042152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55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    Saving the Plots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F703A-C697-4C73-9ED3-76063656D2B7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19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22" y="3429000"/>
            <a:ext cx="6126178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1447800"/>
            <a:ext cx="789235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800" dirty="0" smtClean="0"/>
              <a:t> We can save the plots/histograms in a root file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Advantage: You can edit/decorate  the histograms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n-US" sz="2800" dirty="0" smtClean="0"/>
              <a:t>No Need to run over event loop again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066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Review: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You have </a:t>
            </a:r>
            <a:r>
              <a:rPr lang="en-US" dirty="0" err="1" smtClean="0"/>
              <a:t>linux</a:t>
            </a:r>
            <a:r>
              <a:rPr lang="en-US" dirty="0" smtClean="0"/>
              <a:t> installed on your computers</a:t>
            </a:r>
          </a:p>
          <a:p>
            <a:pPr marL="0" indent="0">
              <a:buNone/>
            </a:pPr>
            <a:r>
              <a:rPr lang="en-US" dirty="0" smtClean="0"/>
              <a:t>               Questions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You have ROOT installed on your computers</a:t>
            </a:r>
          </a:p>
          <a:p>
            <a:pPr marL="0" indent="0">
              <a:buNone/>
            </a:pPr>
            <a:r>
              <a:rPr lang="en-US" dirty="0" smtClean="0"/>
              <a:t>                Questions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Linux: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File creation/listing/copying/moving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Editors: To Write code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File permissions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Remote login: </a:t>
            </a:r>
            <a:r>
              <a:rPr lang="en-US" dirty="0" err="1" smtClean="0"/>
              <a:t>ssh</a:t>
            </a:r>
            <a:r>
              <a:rPr lang="en-US" dirty="0" smtClean="0"/>
              <a:t>/</a:t>
            </a:r>
            <a:r>
              <a:rPr lang="en-US" dirty="0" err="1" smtClean="0"/>
              <a:t>scp</a:t>
            </a:r>
            <a:r>
              <a:rPr lang="en-US" dirty="0" smtClean="0"/>
              <a:t>(file transfer)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876E-2B0C-448B-A87F-634126DA6640}" type="datetime1">
              <a:rPr lang="en-US" smtClean="0"/>
              <a:t>2/16/2016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2</a:t>
            </a:fld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762000" y="1752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720500" y="2895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18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Saving plots in </a:t>
            </a:r>
            <a:r>
              <a:rPr lang="en-US" dirty="0" err="1" smtClean="0"/>
              <a:t>ps</a:t>
            </a:r>
            <a:r>
              <a:rPr lang="en-US" dirty="0" smtClean="0"/>
              <a:t>/pdf file too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4572000" cy="530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3C510-0C50-44C3-99CB-CB00AEEEC684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20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76800" y="3087469"/>
            <a:ext cx="3527761" cy="646331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Can arrange all plots in one file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/>
              <a:t>Easy to share within </a:t>
            </a:r>
            <a:r>
              <a:rPr lang="en-US" dirty="0" err="1" smtClean="0"/>
              <a:t>collabortion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run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run: Make a “</a:t>
            </a:r>
            <a:r>
              <a:rPr lang="en-US" dirty="0" err="1" smtClean="0"/>
              <a:t>run_analysis.C</a:t>
            </a:r>
            <a:r>
              <a:rPr lang="en-US" dirty="0" smtClean="0"/>
              <a:t>” file and write the steps inside.</a:t>
            </a:r>
          </a:p>
          <a:p>
            <a:pPr marL="0" indent="0">
              <a:buNone/>
            </a:pPr>
            <a:r>
              <a:rPr lang="en-US" dirty="0" smtClean="0"/>
              <a:t>{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/>
              <a:t>gROOT</a:t>
            </a:r>
            <a:r>
              <a:rPr lang="en-US" dirty="0"/>
              <a:t>-&gt;</a:t>
            </a:r>
            <a:r>
              <a:rPr lang="en-US" dirty="0" err="1"/>
              <a:t>ProcessLine</a:t>
            </a:r>
            <a:r>
              <a:rPr lang="en-US" dirty="0"/>
              <a:t>(".L </a:t>
            </a:r>
            <a:r>
              <a:rPr lang="en-US" dirty="0" err="1"/>
              <a:t>Analysis.C</a:t>
            </a:r>
            <a:r>
              <a:rPr lang="en-US" dirty="0"/>
              <a:t>"); </a:t>
            </a:r>
            <a:r>
              <a:rPr lang="en-US" dirty="0" smtClean="0">
                <a:solidFill>
                  <a:srgbClr val="FF0000"/>
                </a:solidFill>
              </a:rPr>
              <a:t>//Loading in c compiler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gROOT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/>
              <a:t>ProcessLine</a:t>
            </a:r>
            <a:r>
              <a:rPr lang="en-US" dirty="0"/>
              <a:t>("Analysis </a:t>
            </a:r>
            <a:r>
              <a:rPr lang="en-US" dirty="0" smtClean="0"/>
              <a:t> t");  </a:t>
            </a:r>
            <a:r>
              <a:rPr lang="en-US" dirty="0" smtClean="0">
                <a:solidFill>
                  <a:srgbClr val="FF0000"/>
                </a:solidFill>
              </a:rPr>
              <a:t>//Make an object  “t” for executable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dirty="0" err="1" smtClean="0"/>
              <a:t>gROOT</a:t>
            </a:r>
            <a:r>
              <a:rPr lang="en-US" dirty="0" smtClean="0"/>
              <a:t>-</a:t>
            </a:r>
            <a:r>
              <a:rPr lang="en-US" dirty="0"/>
              <a:t>&gt;</a:t>
            </a:r>
            <a:r>
              <a:rPr lang="en-US" dirty="0" err="1"/>
              <a:t>ProcessLine</a:t>
            </a:r>
            <a:r>
              <a:rPr lang="en-US" dirty="0"/>
              <a:t>("</a:t>
            </a:r>
            <a:r>
              <a:rPr lang="en-US" dirty="0" err="1"/>
              <a:t>t.Loop</a:t>
            </a:r>
            <a:r>
              <a:rPr lang="en-US" dirty="0"/>
              <a:t>()"); </a:t>
            </a:r>
            <a:r>
              <a:rPr lang="en-US" dirty="0" smtClean="0">
                <a:solidFill>
                  <a:srgbClr val="FF0000"/>
                </a:solidFill>
              </a:rPr>
              <a:t>//Loop over events</a:t>
            </a:r>
          </a:p>
          <a:p>
            <a:pPr marL="0" indent="0">
              <a:buNone/>
            </a:pPr>
            <a:r>
              <a:rPr lang="en-US" dirty="0" smtClean="0"/>
              <a:t>}</a:t>
            </a:r>
          </a:p>
          <a:p>
            <a:pPr marL="0" indent="0">
              <a:buNone/>
            </a:pPr>
            <a:r>
              <a:rPr lang="en-US" dirty="0" smtClean="0"/>
              <a:t>Root&gt; root –b –q </a:t>
            </a:r>
            <a:r>
              <a:rPr lang="en-US" dirty="0" err="1" smtClean="0"/>
              <a:t>run_analysis.C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8FA08-BDFB-439F-BC25-F04FD4E1E019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93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Running the Code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14908"/>
            <a:ext cx="8305800" cy="556209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A788-1A3D-448E-9DBE-C3F54B3499E5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6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76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Draw the distribution of Jet Energy, </a:t>
            </a:r>
            <a:r>
              <a:rPr lang="en-US" dirty="0" err="1" smtClean="0"/>
              <a:t>pseudorapidity</a:t>
            </a:r>
            <a:r>
              <a:rPr lang="en-US" dirty="0" smtClean="0"/>
              <a:t> (eta), Azimuthal angle(phi)</a:t>
            </a:r>
          </a:p>
          <a:p>
            <a:r>
              <a:rPr lang="en-US" dirty="0" smtClean="0"/>
              <a:t>Draw Jet Energy Vs </a:t>
            </a:r>
            <a:r>
              <a:rPr lang="en-US" dirty="0" err="1" smtClean="0"/>
              <a:t>Jet_Pz</a:t>
            </a:r>
            <a:endParaRPr lang="en-US" dirty="0" smtClean="0"/>
          </a:p>
          <a:p>
            <a:r>
              <a:rPr lang="en-US" dirty="0" smtClean="0"/>
              <a:t>Draw Jet Energy Vs </a:t>
            </a:r>
            <a:r>
              <a:rPr lang="en-US" dirty="0" err="1" smtClean="0"/>
              <a:t>Jet_Pz</a:t>
            </a:r>
            <a:r>
              <a:rPr lang="en-US" dirty="0" smtClean="0"/>
              <a:t> with those jets with </a:t>
            </a:r>
            <a:r>
              <a:rPr lang="en-US" dirty="0" err="1" smtClean="0"/>
              <a:t>pT</a:t>
            </a:r>
            <a:r>
              <a:rPr lang="en-US" dirty="0" smtClean="0"/>
              <a:t>&gt;100GeV</a:t>
            </a:r>
          </a:p>
          <a:p>
            <a:r>
              <a:rPr lang="en-US" dirty="0"/>
              <a:t> </a:t>
            </a:r>
            <a:r>
              <a:rPr lang="en-US" dirty="0" smtClean="0"/>
              <a:t>Draw distribution </a:t>
            </a:r>
            <a:r>
              <a:rPr lang="en-US" dirty="0" err="1" smtClean="0"/>
              <a:t>sqrt</a:t>
            </a:r>
            <a:r>
              <a:rPr lang="en-US" dirty="0" smtClean="0"/>
              <a:t>(</a:t>
            </a:r>
            <a:r>
              <a:rPr lang="en-US" dirty="0" err="1" smtClean="0"/>
              <a:t>Jet_px</a:t>
            </a:r>
            <a:r>
              <a:rPr lang="en-US" dirty="0" smtClean="0"/>
              <a:t>*</a:t>
            </a:r>
            <a:r>
              <a:rPr lang="en-US" dirty="0" err="1" smtClean="0"/>
              <a:t>Jet_px</a:t>
            </a:r>
            <a:r>
              <a:rPr lang="en-US" dirty="0" smtClean="0"/>
              <a:t> + </a:t>
            </a:r>
            <a:r>
              <a:rPr lang="en-US" dirty="0" err="1" smtClean="0"/>
              <a:t>Jet_py</a:t>
            </a:r>
            <a:r>
              <a:rPr lang="en-US" dirty="0" smtClean="0"/>
              <a:t>*</a:t>
            </a:r>
            <a:r>
              <a:rPr lang="en-US" dirty="0" err="1" smtClean="0"/>
              <a:t>jet_py</a:t>
            </a:r>
            <a:r>
              <a:rPr lang="en-US" dirty="0" smtClean="0"/>
              <a:t> ) and superimpose with </a:t>
            </a:r>
            <a:r>
              <a:rPr lang="en-US" dirty="0" err="1" smtClean="0"/>
              <a:t>jet_pT</a:t>
            </a:r>
            <a:endParaRPr lang="en-US" dirty="0" smtClean="0"/>
          </a:p>
          <a:p>
            <a:r>
              <a:rPr lang="en-US" dirty="0" smtClean="0"/>
              <a:t>Make Scatter plot:  eta of Leading Jet vs eta of sub-leading jet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F4A16-75CF-4CD0-B37B-8ACD50C0DE5A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86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ASCII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BCE0C-AE98-4843-943C-1E9D513EEC40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24</a:t>
            </a:fld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26699"/>
            <a:ext cx="8229600" cy="585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97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Review: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82000" cy="5257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 </a:t>
            </a:r>
            <a:r>
              <a:rPr lang="en-US" dirty="0" err="1" smtClean="0"/>
              <a:t>Rootfile</a:t>
            </a:r>
            <a:r>
              <a:rPr lang="en-US" dirty="0" smtClean="0"/>
              <a:t>: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Opening/accessing the </a:t>
            </a:r>
            <a:r>
              <a:rPr lang="en-US" dirty="0" err="1" smtClean="0"/>
              <a:t>rootfile</a:t>
            </a:r>
            <a:r>
              <a:rPr lang="en-US" dirty="0" smtClean="0"/>
              <a:t> [</a:t>
            </a:r>
            <a:r>
              <a:rPr lang="en-US" dirty="0" err="1" smtClean="0"/>
              <a:t>TFile</a:t>
            </a:r>
            <a:r>
              <a:rPr lang="en-US" dirty="0" smtClean="0"/>
              <a:t>]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Browsing the contents [</a:t>
            </a:r>
            <a:r>
              <a:rPr lang="en-US" dirty="0" err="1" smtClean="0"/>
              <a:t>TBrowser</a:t>
            </a:r>
            <a:r>
              <a:rPr lang="en-US" dirty="0" smtClean="0"/>
              <a:t>]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Scanning </a:t>
            </a:r>
            <a:r>
              <a:rPr lang="en-US" dirty="0" smtClean="0"/>
              <a:t>the variables [Scan]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Drawing histograms/graphs on Canvas [Draw]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 smtClean="0"/>
              <a:t>Example: QCD (Dijet events), plotted jet kinematics/leading-</a:t>
            </a:r>
            <a:r>
              <a:rPr lang="en-US" dirty="0" err="1" smtClean="0"/>
              <a:t>subleading</a:t>
            </a:r>
            <a:r>
              <a:rPr lang="en-US" dirty="0" smtClean="0"/>
              <a:t> jet kinematics/Invariant mass 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484C7-B142-495B-A5E5-9F455F6FA084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3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</a:t>
            </a:r>
            <a:r>
              <a:rPr lang="en-US" dirty="0" err="1" smtClean="0"/>
              <a:t>Rootfile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2697163"/>
          </a:xfrm>
        </p:spPr>
        <p:txBody>
          <a:bodyPr>
            <a:normAutofit/>
          </a:bodyPr>
          <a:lstStyle/>
          <a:p>
            <a:r>
              <a:rPr lang="en-US" altLang="en-US" dirty="0" smtClean="0"/>
              <a:t>Download</a:t>
            </a:r>
            <a:r>
              <a:rPr lang="en-US" altLang="en-US" dirty="0"/>
              <a:t>: </a:t>
            </a:r>
            <a:r>
              <a:rPr lang="en-US" altLang="en-US" dirty="0">
                <a:hlinkClick r:id="rId2"/>
              </a:rPr>
              <a:t>http://zimmer.fresnostate.edu/~hbawa/rootfiles/user.bawa.7531825._000086.tree.root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191F4-3715-44AE-9F87-B7C2E514ED1F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4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815737"/>
            <a:ext cx="4419599" cy="396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810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                     GUI Basics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DEDA2-FBC4-4DE0-9151-C46FC4209917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5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87185"/>
            <a:ext cx="8158162" cy="536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27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Displaying a Histograms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D7CF9-529A-438E-87A8-0A6830043802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6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382000" cy="522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37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           Basic Navigation by clicking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BC20-FD24-493E-8F43-76B0A20673F0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7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71600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9911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Canvas: 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866CA-8894-4D89-B26F-D35E7EF353B3}" type="datetime1">
              <a:rPr lang="en-US" smtClean="0"/>
              <a:t>2/16/2016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8</a:t>
            </a:fld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447801"/>
            <a:ext cx="89249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168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           CINT (Command Line)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47800"/>
            <a:ext cx="6934200" cy="5361034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AA58-4761-4C4E-87AB-07BE186FB855}" type="datetime1">
              <a:rPr lang="en-US" smtClean="0"/>
              <a:t>2/16/2016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40C64-F923-4C2F-92FF-B37C879F0F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470</TotalTime>
  <Words>428</Words>
  <Application>Microsoft Office PowerPoint</Application>
  <PresentationFormat>On-screen Show (4:3)</PresentationFormat>
  <Paragraphs>113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Solstice</vt:lpstr>
      <vt:lpstr>Review: Linux &amp; ROOT </vt:lpstr>
      <vt:lpstr>                 Review:</vt:lpstr>
      <vt:lpstr>                   Review:</vt:lpstr>
      <vt:lpstr>                  Rootfile</vt:lpstr>
      <vt:lpstr>                     GUI Basics</vt:lpstr>
      <vt:lpstr>       Displaying a Histograms</vt:lpstr>
      <vt:lpstr>             Basic Navigation by clicking</vt:lpstr>
      <vt:lpstr>             Canvas: Demo</vt:lpstr>
      <vt:lpstr>           CINT (Command Line)</vt:lpstr>
      <vt:lpstr>                 Rootfile: Scan</vt:lpstr>
      <vt:lpstr>               Rootfile:Draw()</vt:lpstr>
      <vt:lpstr>            Rootfile: Draw(with cuts)</vt:lpstr>
      <vt:lpstr>              Rootfile:Draw(x Vs y)</vt:lpstr>
      <vt:lpstr>Analyses (Using macro/Code)</vt:lpstr>
      <vt:lpstr>           Closer look into header file</vt:lpstr>
      <vt:lpstr>             Closer look into .C file</vt:lpstr>
      <vt:lpstr>                      Example</vt:lpstr>
      <vt:lpstr>             Filling inside Event loop</vt:lpstr>
      <vt:lpstr>           Saving the Plots</vt:lpstr>
      <vt:lpstr>Saving plots in ps/pdf file too</vt:lpstr>
      <vt:lpstr>Make run file</vt:lpstr>
      <vt:lpstr>Running the Code</vt:lpstr>
      <vt:lpstr>Exercise</vt:lpstr>
      <vt:lpstr>Reading ASCII file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Review: Linux &amp; ROOT</dc:title>
  <dc:creator>UserID</dc:creator>
  <cp:lastModifiedBy>UserID</cp:lastModifiedBy>
  <cp:revision>26</cp:revision>
  <dcterms:created xsi:type="dcterms:W3CDTF">2016-02-15T23:56:08Z</dcterms:created>
  <dcterms:modified xsi:type="dcterms:W3CDTF">2016-02-17T04:10:02Z</dcterms:modified>
</cp:coreProperties>
</file>