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 id="2147483718" r:id="rId6"/>
  </p:sldMasterIdLst>
  <p:notesMasterIdLst>
    <p:notesMasterId r:id="rId28"/>
  </p:notesMasterIdLst>
  <p:sldIdLst>
    <p:sldId id="257" r:id="rId7"/>
    <p:sldId id="311" r:id="rId8"/>
    <p:sldId id="290" r:id="rId9"/>
    <p:sldId id="292" r:id="rId10"/>
    <p:sldId id="291" r:id="rId11"/>
    <p:sldId id="293" r:id="rId12"/>
    <p:sldId id="296" r:id="rId13"/>
    <p:sldId id="295" r:id="rId14"/>
    <p:sldId id="314" r:id="rId15"/>
    <p:sldId id="320" r:id="rId16"/>
    <p:sldId id="315" r:id="rId17"/>
    <p:sldId id="318" r:id="rId18"/>
    <p:sldId id="319" r:id="rId19"/>
    <p:sldId id="265" r:id="rId20"/>
    <p:sldId id="300" r:id="rId21"/>
    <p:sldId id="5153" r:id="rId22"/>
    <p:sldId id="305" r:id="rId23"/>
    <p:sldId id="303" r:id="rId24"/>
    <p:sldId id="5152" r:id="rId25"/>
    <p:sldId id="5154" r:id="rId26"/>
    <p:sldId id="289"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626262"/>
    <a:srgbClr val="C13D33"/>
    <a:srgbClr val="FFFFFF"/>
    <a:srgbClr val="FF6900"/>
    <a:srgbClr val="003088"/>
    <a:srgbClr val="F08900"/>
    <a:srgbClr val="1E5DF8"/>
    <a:srgbClr val="00BED5"/>
    <a:srgbClr val="E94D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90" autoAdjust="0"/>
    <p:restoredTop sz="65969" autoAdjust="0"/>
  </p:normalViewPr>
  <p:slideViewPr>
    <p:cSldViewPr snapToGrid="0" snapToObjects="1">
      <p:cViewPr varScale="1">
        <p:scale>
          <a:sx n="41" d="100"/>
          <a:sy n="41" d="100"/>
        </p:scale>
        <p:origin x="1568" y="40"/>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lls, Stephanie (STFC,Undefined,COMMS)" userId="6d72ac88-93b0-4add-a87d-914ea374adca" providerId="ADAL" clId="{77D953D5-C42B-4114-9D7F-291AFFC225A1}"/>
    <pc:docChg chg="custSel modSld">
      <pc:chgData name="Hills, Stephanie (STFC,Undefined,COMMS)" userId="6d72ac88-93b0-4add-a87d-914ea374adca" providerId="ADAL" clId="{77D953D5-C42B-4114-9D7F-291AFFC225A1}" dt="2025-02-11T15:16:20.283" v="127" actId="1038"/>
      <pc:docMkLst>
        <pc:docMk/>
      </pc:docMkLst>
      <pc:sldChg chg="modSp mod">
        <pc:chgData name="Hills, Stephanie (STFC,Undefined,COMMS)" userId="6d72ac88-93b0-4add-a87d-914ea374adca" providerId="ADAL" clId="{77D953D5-C42B-4114-9D7F-291AFFC225A1}" dt="2025-02-11T15:16:20.283" v="127" actId="1038"/>
        <pc:sldMkLst>
          <pc:docMk/>
          <pc:sldMk cId="476427658" sldId="5154"/>
        </pc:sldMkLst>
        <pc:spChg chg="mod">
          <ac:chgData name="Hills, Stephanie (STFC,Undefined,COMMS)" userId="6d72ac88-93b0-4add-a87d-914ea374adca" providerId="ADAL" clId="{77D953D5-C42B-4114-9D7F-291AFFC225A1}" dt="2025-02-11T15:16:20.283" v="127" actId="1038"/>
          <ac:spMkLst>
            <pc:docMk/>
            <pc:sldMk cId="476427658" sldId="5154"/>
            <ac:spMk id="2" creationId="{EE944C0D-0D67-26A5-689C-AE94C46CEC9F}"/>
          </ac:spMkLst>
        </pc:spChg>
        <pc:spChg chg="mod">
          <ac:chgData name="Hills, Stephanie (STFC,Undefined,COMMS)" userId="6d72ac88-93b0-4add-a87d-914ea374adca" providerId="ADAL" clId="{77D953D5-C42B-4114-9D7F-291AFFC225A1}" dt="2025-02-11T15:16:11.090" v="126" actId="20577"/>
          <ac:spMkLst>
            <pc:docMk/>
            <pc:sldMk cId="476427658" sldId="5154"/>
            <ac:spMk id="4" creationId="{392E37B3-AD1C-F631-E7E9-A1F9C03BADD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2/11/2025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in chat and we’ll answer as many as possible at</a:t>
            </a:r>
            <a:r>
              <a:rPr lang="en-US" baseline="0" dirty="0"/>
              <a:t> the end.  </a:t>
            </a:r>
          </a:p>
          <a:p>
            <a:endParaRPr lang="en-US" baseline="0" dirty="0"/>
          </a:p>
          <a:p>
            <a:r>
              <a:rPr lang="en-US" baseline="0" dirty="0"/>
              <a:t>CERN rule #1: There’s no such thing as a stupid question!</a:t>
            </a:r>
          </a:p>
          <a:p>
            <a:r>
              <a:rPr lang="en-US" baseline="0" dirty="0"/>
              <a:t>CERN rule #2: you can photograph everything</a:t>
            </a: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dirty="0"/>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ISOLDE nuclear physics facility – CERN isn’t just particle physics</a:t>
            </a:r>
          </a:p>
          <a:p>
            <a:endParaRPr lang="en-GB" dirty="0"/>
          </a:p>
          <a:p>
            <a:r>
              <a:rPr lang="en-GB" dirty="0"/>
              <a:t>Photo shows ISS, Isolde Solenoidal Spectrometer, built at Daresbury.  The magnet is recycled from an old MRI machine.</a:t>
            </a:r>
          </a:p>
        </p:txBody>
      </p:sp>
      <p:sp>
        <p:nvSpPr>
          <p:cNvPr id="4" name="Slide Number Placeholder 3"/>
          <p:cNvSpPr>
            <a:spLocks noGrp="1"/>
          </p:cNvSpPr>
          <p:nvPr>
            <p:ph type="sldNum" sz="quarter" idx="5"/>
          </p:nvPr>
        </p:nvSpPr>
        <p:spPr/>
        <p:txBody>
          <a:bodyPr/>
          <a:lstStyle/>
          <a:p>
            <a:fld id="{C0F3BA1D-A00F-DB41-84DA-BE26C4853B35}" type="slidenum">
              <a:rPr lang="en-US" smtClean="0"/>
              <a:pPr/>
              <a:t>10</a:t>
            </a:fld>
            <a:endParaRPr lang="en-US" dirty="0"/>
          </a:p>
        </p:txBody>
      </p:sp>
    </p:spTree>
    <p:extLst>
      <p:ext uri="{BB962C8B-B14F-4D97-AF65-F5344CB8AC3E}">
        <p14:creationId xmlns:p14="http://schemas.microsoft.com/office/powerpoint/2010/main" val="461789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Climate science – CLOUD experiment</a:t>
            </a:r>
          </a:p>
          <a:p>
            <a:endParaRPr lang="en-GB" dirty="0"/>
          </a:p>
          <a:p>
            <a:r>
              <a:rPr lang="en-GB" dirty="0"/>
              <a:t>No UK involvement at the moment, but previously funded by NERC</a:t>
            </a:r>
          </a:p>
          <a:p>
            <a:endParaRPr lang="en-GB" dirty="0"/>
          </a:p>
          <a:p>
            <a:r>
              <a:rPr lang="en-GB" dirty="0"/>
              <a:t>Using</a:t>
            </a:r>
            <a:r>
              <a:rPr lang="en-GB" baseline="0" dirty="0"/>
              <a:t> protons to understand the effects of cosmic rays on cloud formation.</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11</a:t>
            </a:fld>
            <a:endParaRPr lang="en-US" dirty="0"/>
          </a:p>
        </p:txBody>
      </p:sp>
    </p:spTree>
    <p:extLst>
      <p:ext uri="{BB962C8B-B14F-4D97-AF65-F5344CB8AC3E}">
        <p14:creationId xmlns:p14="http://schemas.microsoft.com/office/powerpoint/2010/main" val="62487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15 May 1954 – earthworks start for first</a:t>
            </a:r>
            <a:r>
              <a:rPr lang="en-GB" baseline="0" dirty="0"/>
              <a:t> CERN office buildings</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UK was a founding member – now 23 Member States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Post-war – science for peace and to stop brain drain to 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4217509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2023 – DSIT and STFC published UK Strategy for Engagement with CERN – first strategy of its type</a:t>
            </a:r>
          </a:p>
          <a:p>
            <a:endParaRPr lang="en-GB" baseline="0" dirty="0"/>
          </a:p>
          <a:p>
            <a:r>
              <a:rPr lang="en-GB" baseline="0" dirty="0"/>
              <a:t>Total UK investment in CERN is </a:t>
            </a:r>
            <a:r>
              <a:rPr lang="en-GB" sz="1100" dirty="0">
                <a:effectLst/>
                <a:latin typeface="Calibri" panose="020F0502020204030204" pitchFamily="34" charset="0"/>
                <a:ea typeface="Times New Roman" panose="02020603050405020304" pitchFamily="18" charset="0"/>
              </a:rPr>
              <a:t>~£160M, plus £20-30M on contributions to experiments like ATLAS and LHCb, computing infrastructure </a:t>
            </a:r>
            <a:r>
              <a:rPr lang="en-GB" baseline="0" dirty="0"/>
              <a:t>(budget for regional teaching hospital in Oxford - £822M 2019-20, Warwick Uni income £680M 2019-20)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Flagship for UK participation in international and fundamental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Mark T starts his new role as CERN Director General in Jan 2026 – currently deciding how he wants the organization to be structured and then appointing his senior team.</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765293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21</a:t>
            </a:fld>
            <a:endParaRPr lang="en-US" dirty="0"/>
          </a:p>
        </p:txBody>
      </p:sp>
    </p:spTree>
    <p:extLst>
      <p:ext uri="{BB962C8B-B14F-4D97-AF65-F5344CB8AC3E}">
        <p14:creationId xmlns:p14="http://schemas.microsoft.com/office/powerpoint/2010/main" val="259929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Where are we?</a:t>
            </a:r>
          </a:p>
          <a:p>
            <a:endParaRPr lang="en-GB" dirty="0"/>
          </a:p>
          <a:p>
            <a:r>
              <a:rPr lang="en-GB" dirty="0"/>
              <a:t>Point out border, and what you would see if</a:t>
            </a:r>
            <a:r>
              <a:rPr lang="en-GB" baseline="0" dirty="0"/>
              <a:t> you were here.</a:t>
            </a:r>
          </a:p>
          <a:p>
            <a:endParaRPr lang="en-GB" baseline="0" dirty="0"/>
          </a:p>
          <a:p>
            <a:r>
              <a:rPr lang="en-GB" dirty="0"/>
              <a:t>27km tunnel underneath French/Swiss countryside</a:t>
            </a:r>
          </a:p>
          <a:p>
            <a:endParaRPr lang="en-GB" dirty="0"/>
          </a:p>
          <a:p>
            <a:r>
              <a:rPr lang="en-GB" dirty="0"/>
              <a:t>World’s largest particle accelerator</a:t>
            </a:r>
          </a:p>
          <a:p>
            <a:endParaRPr lang="en-GB" baseline="0" dirty="0"/>
          </a:p>
          <a:p>
            <a:r>
              <a:rPr lang="en-GB" baseline="0" dirty="0"/>
              <a:t>100m underground</a:t>
            </a:r>
          </a:p>
          <a:p>
            <a:endParaRPr lang="en-GB" baseline="0" dirty="0"/>
          </a:p>
          <a:p>
            <a:r>
              <a:rPr lang="en-GB" baseline="0" dirty="0"/>
              <a:t>11,000 times per second</a:t>
            </a:r>
          </a:p>
          <a:p>
            <a:endParaRPr lang="en-GB"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2</a:t>
            </a:fld>
            <a:endParaRPr lang="en-US" dirty="0"/>
          </a:p>
        </p:txBody>
      </p:sp>
    </p:spTree>
    <p:extLst>
      <p:ext uri="{BB962C8B-B14F-4D97-AF65-F5344CB8AC3E}">
        <p14:creationId xmlns:p14="http://schemas.microsoft.com/office/powerpoint/2010/main" val="342425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Recap – what is</a:t>
            </a:r>
            <a:r>
              <a:rPr lang="en-GB" baseline="0" dirty="0"/>
              <a:t> the LHC?</a:t>
            </a:r>
            <a:endParaRPr lang="en-GB" dirty="0"/>
          </a:p>
          <a:p>
            <a:endParaRPr lang="en-GB" dirty="0"/>
          </a:p>
          <a:p>
            <a:r>
              <a:rPr lang="en-GB" dirty="0"/>
              <a:t>27km tunnel underneath French/Swiss countryside</a:t>
            </a:r>
          </a:p>
          <a:p>
            <a:endParaRPr lang="en-GB" dirty="0"/>
          </a:p>
          <a:p>
            <a:r>
              <a:rPr lang="en-GB" dirty="0"/>
              <a:t>World’s largest particle accelerator</a:t>
            </a:r>
          </a:p>
          <a:p>
            <a:endParaRPr lang="en-GB" dirty="0"/>
          </a:p>
          <a:p>
            <a:r>
              <a:rPr lang="en-GB" dirty="0"/>
              <a:t>Two</a:t>
            </a:r>
            <a:r>
              <a:rPr lang="en-GB" baseline="0" dirty="0"/>
              <a:t> beams of particles traveling in opposite directions at almost speed of light</a:t>
            </a:r>
          </a:p>
          <a:p>
            <a:endParaRPr lang="en-GB" baseline="0" dirty="0"/>
          </a:p>
          <a:p>
            <a:r>
              <a:rPr lang="en-GB" baseline="0" dirty="0"/>
              <a:t>Collisions recreate what happened in the moments after the Big Bang</a:t>
            </a:r>
          </a:p>
          <a:p>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Too big and expensive for one country to have a lab this complex.  CERN brings together the best of the best with different cultural approaches to solving problems.</a:t>
            </a:r>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2503278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CERN exists to answer these questions.  It’s the only place on the planet that can recreate the conditions in the moments after the Big Bang as the Universe was forming.  It’s the only place that can make Higgs bosons, and nowhere else has an antimatter factory</a:t>
            </a:r>
          </a:p>
          <a:p>
            <a:endParaRPr lang="en-GB" baseline="0" dirty="0"/>
          </a:p>
          <a:p>
            <a:r>
              <a:rPr lang="en-GB" baseline="0" dirty="0"/>
              <a:t>Big Bang 13.7 billion years ago</a:t>
            </a:r>
          </a:p>
          <a:p>
            <a:endParaRPr lang="en-GB" baseline="0" dirty="0"/>
          </a:p>
          <a:p>
            <a:r>
              <a:rPr lang="en-GB" baseline="0" dirty="0"/>
              <a:t>We use telescopes to look out into the universe and back in time – but the Universe was opaque for the first 300,000 years so the only way to understand what happened at the Big Bang is to recreate those conditions.</a:t>
            </a:r>
          </a:p>
          <a:p>
            <a:endParaRPr lang="en-GB" baseline="0" dirty="0"/>
          </a:p>
          <a:p>
            <a:r>
              <a:rPr lang="en-GB" baseline="0" dirty="0"/>
              <a:t>Visible matter (you, me and everything around us) makes up 5% of the Universe.  We </a:t>
            </a:r>
            <a:r>
              <a:rPr lang="en-GB" i="1" baseline="0" dirty="0"/>
              <a:t>think</a:t>
            </a:r>
            <a:r>
              <a:rPr lang="en-GB" i="0" baseline="0" dirty="0"/>
              <a:t> the remaining 95% is Dark Matter and Dark Energy but we have yet to make any direct observations of either.  Imagine not knowing what 95% of your Universe is made of?!</a:t>
            </a:r>
            <a:endParaRPr lang="en-GB" baseline="0" dirty="0"/>
          </a:p>
          <a:p>
            <a:endParaRPr lang="en-GB" baseline="0" dirty="0"/>
          </a:p>
          <a:p>
            <a:endParaRPr lang="en-GB" baseline="0" dirty="0"/>
          </a:p>
          <a:p>
            <a:endParaRPr lang="en-GB" baseline="0" dirty="0"/>
          </a:p>
        </p:txBody>
      </p:sp>
      <p:sp>
        <p:nvSpPr>
          <p:cNvPr id="4" name="Slide Number Placeholder 3"/>
          <p:cNvSpPr>
            <a:spLocks noGrp="1"/>
          </p:cNvSpPr>
          <p:nvPr>
            <p:ph type="sldNum" sz="quarter" idx="10"/>
          </p:nvPr>
        </p:nvSpPr>
        <p:spPr/>
        <p:txBody>
          <a:bodyPr/>
          <a:lstStyle/>
          <a:p>
            <a:fld id="{1402AC36-709B-407E-908D-304F90BEEB1C}" type="slidenum">
              <a:rPr lang="en-GB" smtClean="0"/>
              <a:t>4</a:t>
            </a:fld>
            <a:endParaRPr lang="en-GB"/>
          </a:p>
        </p:txBody>
      </p:sp>
    </p:spTree>
    <p:extLst>
      <p:ext uri="{BB962C8B-B14F-4D97-AF65-F5344CB8AC3E}">
        <p14:creationId xmlns:p14="http://schemas.microsoft.com/office/powerpoint/2010/main" val="159477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Particles are collided in the heart of four huge detectors.</a:t>
            </a:r>
          </a:p>
          <a:p>
            <a:endParaRPr lang="en-GB" dirty="0"/>
          </a:p>
          <a:p>
            <a:r>
              <a:rPr lang="en-GB" dirty="0"/>
              <a:t>This is Alice….</a:t>
            </a:r>
          </a:p>
          <a:p>
            <a:endParaRPr lang="en-GB" dirty="0"/>
          </a:p>
          <a:p>
            <a:r>
              <a:rPr lang="en-GB" dirty="0"/>
              <a:t>It’s mostly doing nuclear physics and is especially interested in quark gluon plasma, the primordial soup of particles that existed before matter formed.</a:t>
            </a:r>
          </a:p>
        </p:txBody>
      </p:sp>
      <p:sp>
        <p:nvSpPr>
          <p:cNvPr id="4" name="Slide Number Placeholder 3"/>
          <p:cNvSpPr>
            <a:spLocks noGrp="1"/>
          </p:cNvSpPr>
          <p:nvPr>
            <p:ph type="sldNum" sz="quarter" idx="10"/>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2467712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LHCb</a:t>
            </a:r>
          </a:p>
          <a:p>
            <a:endParaRPr lang="en-GB" dirty="0"/>
          </a:p>
          <a:p>
            <a:r>
              <a:rPr lang="en-GB" baseline="0" dirty="0"/>
              <a:t>CP violation (posh name for </a:t>
            </a:r>
            <a:r>
              <a:rPr lang="en-GB" baseline="0" dirty="0" err="1"/>
              <a:t>matter:antimatter</a:t>
            </a:r>
            <a:r>
              <a:rPr lang="en-GB" baseline="0" dirty="0"/>
              <a:t> asymmetry) and unexplained physics beyond the Standard Model </a:t>
            </a:r>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4038834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CMS, one</a:t>
            </a:r>
            <a:r>
              <a:rPr lang="en-GB" baseline="0" dirty="0"/>
              <a:t> of the </a:t>
            </a:r>
            <a:r>
              <a:rPr lang="en-GB" dirty="0"/>
              <a:t>experiments that found the Higgs.</a:t>
            </a:r>
          </a:p>
        </p:txBody>
      </p:sp>
      <p:sp>
        <p:nvSpPr>
          <p:cNvPr id="4" name="Slide Number Placeholder 3"/>
          <p:cNvSpPr>
            <a:spLocks noGrp="1"/>
          </p:cNvSpPr>
          <p:nvPr>
            <p:ph type="sldNum" sz="quarter" idx="10"/>
          </p:nvPr>
        </p:nvSpPr>
        <p:spPr/>
        <p:txBody>
          <a:bodyPr/>
          <a:lstStyle/>
          <a:p>
            <a:fld id="{C0F3BA1D-A00F-DB41-84DA-BE26C4853B35}" type="slidenum">
              <a:rPr lang="en-US" smtClean="0"/>
              <a:pPr/>
              <a:t>7</a:t>
            </a:fld>
            <a:endParaRPr lang="en-US" dirty="0"/>
          </a:p>
        </p:txBody>
      </p:sp>
    </p:spTree>
    <p:extLst>
      <p:ext uri="{BB962C8B-B14F-4D97-AF65-F5344CB8AC3E}">
        <p14:creationId xmlns:p14="http://schemas.microsoft.com/office/powerpoint/2010/main" val="2051746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ATLAS,</a:t>
            </a:r>
            <a:r>
              <a:rPr lang="en-GB" baseline="0" dirty="0"/>
              <a:t> the other experiment that found the Higgs boson</a:t>
            </a:r>
            <a:endParaRPr lang="en-GB" dirty="0"/>
          </a:p>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8</a:t>
            </a:fld>
            <a:endParaRPr lang="en-US" dirty="0"/>
          </a:p>
        </p:txBody>
      </p:sp>
    </p:spTree>
    <p:extLst>
      <p:ext uri="{BB962C8B-B14F-4D97-AF65-F5344CB8AC3E}">
        <p14:creationId xmlns:p14="http://schemas.microsoft.com/office/powerpoint/2010/main" val="2068328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EPSRC</a:t>
            </a:r>
            <a:r>
              <a:rPr lang="en-GB" baseline="0" dirty="0"/>
              <a:t> – antimatter research in the Antimatter Factory</a:t>
            </a:r>
          </a:p>
          <a:p>
            <a:endParaRPr lang="en-GB" baseline="0" dirty="0"/>
          </a:p>
          <a:p>
            <a:r>
              <a:rPr lang="en-GB" baseline="0" dirty="0"/>
              <a:t>Making antihydrogen antiatoms and learning more about its properties – why is our Universe dominated by matter? </a:t>
            </a:r>
          </a:p>
          <a:p>
            <a:endParaRPr lang="en-GB" baseline="0" dirty="0"/>
          </a:p>
          <a:p>
            <a:r>
              <a:rPr lang="en-GB" baseline="0" dirty="0"/>
              <a:t>ALPHA does things like make antihydrogen atoms and drops them to see if gravity interacts with antimatter in the same way as matter (sadly the answer was yes.  Antimatter doesn’t go up </a:t>
            </a:r>
            <a:r>
              <a:rPr lang="en-GB" baseline="0" dirty="0">
                <a:sym typeface="Wingdings" panose="05000000000000000000" pitchFamily="2" charset="2"/>
              </a:rPr>
              <a:t>)</a:t>
            </a:r>
            <a:endParaRPr lang="en-GB" baseline="0"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2969486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emf"/><Relationship Id="rId1" Type="http://schemas.openxmlformats.org/officeDocument/2006/relationships/slideMaster" Target="../slideMasters/slideMaster3.xml"/><Relationship Id="rId4" Type="http://schemas.openxmlformats.org/officeDocument/2006/relationships/image" Target="../media/image6.sv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11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193470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11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0142800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11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342598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36370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45374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3914999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171661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9815096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0759581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673849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9409198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7314143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6369692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6133560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374970064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11 February 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314685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408571120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11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556808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11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0420144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11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19927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3200"/>
            <a:ext cx="12192000" cy="6373323"/>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18162"/>
            <a:ext cx="4116387" cy="639468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11 February 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17607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11 February 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3861034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11 February 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082943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1"/>
            <a:ext cx="6024562" cy="636693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11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551220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15946729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11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287952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11 February 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494188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9405"/>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11 February 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40607289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11 February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4990163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11 February 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50659439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11 February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055074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11 February 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0798849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11 February 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001131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11 February 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319295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11 February 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133871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848707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20724047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B4BFD808-6B56-4447-9401-2398D08EE3C0}" type="datetime1">
              <a:rPr lang="en-US" smtClean="0"/>
              <a:pPr/>
              <a:t>2/11/2025</a:t>
            </a:fld>
            <a:endParaRPr lang="en-US" dirty="0"/>
          </a:p>
        </p:txBody>
      </p:sp>
      <p:sp>
        <p:nvSpPr>
          <p:cNvPr id="8"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116460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2/11/2025</a:t>
            </a:fld>
            <a:endParaRPr lang="en-US" dirty="0"/>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dirty="0"/>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21" Type="http://schemas.openxmlformats.org/officeDocument/2006/relationships/slideLayout" Target="../slideLayouts/slideLayout50.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slideLayout" Target="../slideLayouts/slideLayout49.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24" Type="http://schemas.openxmlformats.org/officeDocument/2006/relationships/image" Target="../media/image2.emf"/><Relationship Id="rId5" Type="http://schemas.openxmlformats.org/officeDocument/2006/relationships/slideLayout" Target="../slideLayouts/slideLayout34.xml"/><Relationship Id="rId15" Type="http://schemas.openxmlformats.org/officeDocument/2006/relationships/slideLayout" Target="../slideLayouts/slideLayout44.xml"/><Relationship Id="rId23" Type="http://schemas.openxmlformats.org/officeDocument/2006/relationships/theme" Target="../theme/theme3.xml"/><Relationship Id="rId10" Type="http://schemas.openxmlformats.org/officeDocument/2006/relationships/slideLayout" Target="../slideLayouts/slideLayout39.xml"/><Relationship Id="rId19" Type="http://schemas.openxmlformats.org/officeDocument/2006/relationships/slideLayout" Target="../slideLayouts/slideLayout48.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 Id="rId22"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 id="2147483715" r:id="rId13"/>
    <p:sldLayoutId id="2147483716" r:id="rId14"/>
    <p:sldLayoutId id="2147483717" r:id="rId15"/>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2/11/2025</a:t>
            </a:fld>
            <a:endParaRPr lang="en-US" dirty="0"/>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dirty="0"/>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850">
                <a:solidFill>
                  <a:schemeClr val="tx1"/>
                </a:solidFill>
              </a:defRPr>
            </a:lvl1pPr>
          </a:lstStyle>
          <a:p>
            <a:fld id="{3FCF6715-A2B5-A045-B72C-B503686710DB}" type="datetime3">
              <a:rPr lang="en-US" smtClean="0"/>
              <a:pPr/>
              <a:t>11 February 2025</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85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4"/>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071039429"/>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 id="2147483736" r:id="rId18"/>
    <p:sldLayoutId id="2147483737" r:id="rId19"/>
    <p:sldLayoutId id="2147483738" r:id="rId20"/>
    <p:sldLayoutId id="2147483739" r:id="rId21"/>
    <p:sldLayoutId id="2147483740"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505388" y="3361719"/>
            <a:ext cx="6864676" cy="1200329"/>
          </a:xfrm>
          <a:prstGeom prst="rect">
            <a:avLst/>
          </a:prstGeom>
          <a:noFill/>
        </p:spPr>
        <p:txBody>
          <a:bodyPr wrap="square" rtlCol="0" anchor="t">
            <a:spAutoFit/>
          </a:bodyPr>
          <a:lstStyle/>
          <a:p>
            <a:r>
              <a:rPr lang="en-US" sz="4400" b="1" spc="-150" dirty="0">
                <a:solidFill>
                  <a:srgbClr val="002060"/>
                </a:solidFill>
                <a:latin typeface="Arial" panose="020B0604020202020204" pitchFamily="34" charset="0"/>
                <a:cs typeface="Arial" panose="020B0604020202020204" pitchFamily="34" charset="0"/>
              </a:rPr>
              <a:t>An introduction to CERN</a:t>
            </a:r>
          </a:p>
          <a:p>
            <a:r>
              <a:rPr lang="en-US" sz="2800" b="1" i="1" spc="-150" dirty="0">
                <a:solidFill>
                  <a:srgbClr val="002060"/>
                </a:solidFill>
                <a:latin typeface="Arial" panose="020B0604020202020204" pitchFamily="34" charset="0"/>
                <a:cs typeface="Arial" panose="020B0604020202020204" pitchFamily="34" charset="0"/>
              </a:rPr>
              <a:t>- where the UK does particle physics</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2" name="TextBox 1"/>
          <p:cNvSpPr txBox="1"/>
          <p:nvPr/>
        </p:nvSpPr>
        <p:spPr>
          <a:xfrm>
            <a:off x="515938" y="6349797"/>
            <a:ext cx="7148945" cy="261610"/>
          </a:xfrm>
          <a:prstGeom prst="rect">
            <a:avLst/>
          </a:prstGeom>
          <a:noFill/>
        </p:spPr>
        <p:txBody>
          <a:bodyPr wrap="square" rtlCol="0">
            <a:spAutoFit/>
          </a:bodyPr>
          <a:lstStyle/>
          <a:p>
            <a:r>
              <a:rPr lang="en-GB" sz="1100" dirty="0">
                <a:solidFill>
                  <a:srgbClr val="626262"/>
                </a:solidFill>
              </a:rPr>
              <a:t>All images in this presentation are © CERN unless otherwise indicated</a:t>
            </a:r>
          </a:p>
        </p:txBody>
      </p:sp>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3021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2832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49841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5D5672-619E-2A42-B427-9EB0DD5D448E}"/>
              </a:ext>
            </a:extLst>
          </p:cNvPr>
          <p:cNvPicPr>
            <a:picLocks noChangeAspect="1"/>
          </p:cNvPicPr>
          <p:nvPr/>
        </p:nvPicPr>
        <p:blipFill>
          <a:blip r:embed="rId3"/>
          <a:srcRect/>
          <a:stretch/>
        </p:blipFill>
        <p:spPr>
          <a:xfrm>
            <a:off x="6668862" y="-1253665"/>
            <a:ext cx="5523138" cy="8284708"/>
          </a:xfrm>
          <a:prstGeom prst="rect">
            <a:avLst/>
          </a:prstGeom>
        </p:spPr>
      </p:pic>
      <p:pic>
        <p:nvPicPr>
          <p:cNvPr id="5" name="Picture 4">
            <a:extLst>
              <a:ext uri="{FF2B5EF4-FFF2-40B4-BE49-F238E27FC236}">
                <a16:creationId xmlns:a16="http://schemas.microsoft.com/office/drawing/2014/main" id="{036ACE83-0923-4D45-9277-A0F6C1B339BB}"/>
              </a:ext>
            </a:extLst>
          </p:cNvPr>
          <p:cNvPicPr>
            <a:picLocks noChangeAspect="1"/>
          </p:cNvPicPr>
          <p:nvPr/>
        </p:nvPicPr>
        <p:blipFill rotWithShape="1">
          <a:blip r:embed="rId4"/>
          <a:srcRect l="45092"/>
          <a:stretch/>
        </p:blipFill>
        <p:spPr>
          <a:xfrm>
            <a:off x="5094210" y="0"/>
            <a:ext cx="6694449" cy="6858000"/>
          </a:xfrm>
          <a:prstGeom prst="rect">
            <a:avLst/>
          </a:prstGeom>
        </p:spPr>
      </p:pic>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15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benefits</a:t>
            </a:r>
          </a:p>
        </p:txBody>
      </p:sp>
      <p:sp>
        <p:nvSpPr>
          <p:cNvPr id="6" name="Content Placeholder 3"/>
          <p:cNvSpPr txBox="1">
            <a:spLocks/>
          </p:cNvSpPr>
          <p:nvPr/>
        </p:nvSpPr>
        <p:spPr>
          <a:xfrm>
            <a:off x="838200" y="1825625"/>
            <a:ext cx="4671951" cy="4351338"/>
          </a:xfrm>
          <a:prstGeom prst="rect">
            <a:avLst/>
          </a:prstGeom>
        </p:spPr>
        <p:txBody>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Access to a unique research facility and leadership roles</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schools can visit</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teacher CPD programme</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Career opportunities – not just physics</a:t>
            </a: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r>
              <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rPr>
              <a:t>UK companies can bid for contracts</a:t>
            </a:r>
          </a:p>
          <a:p>
            <a:pPr marL="0" marR="0" lvl="0" indent="0" algn="l" defTabSz="914400" rtl="0" eaLnBrk="1" fontAlgn="auto" latinLnBrk="0" hangingPunct="1">
              <a:lnSpc>
                <a:spcPct val="90000"/>
              </a:lnSpc>
              <a:spcBef>
                <a:spcPts val="1000"/>
              </a:spcBef>
              <a:spcAft>
                <a:spcPts val="0"/>
              </a:spcAft>
              <a:buClr>
                <a:srgbClr val="2E2C61"/>
              </a:buClr>
              <a:buSzTx/>
              <a:buNone/>
              <a:tabLst/>
              <a:defRPr/>
            </a:pPr>
            <a:endParaRPr kumimoji="0" lang="en-GB" sz="24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
                <a:srgbClr val="2E2C61"/>
              </a:buClr>
              <a:buSzTx/>
              <a:buFont typeface="Wingdings" pitchFamily="2" charset="2"/>
              <a:buNone/>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2800" b="0" i="0" u="none" strike="noStrike" kern="1200" cap="none" spc="0" normalizeH="0" baseline="0" noProof="0" dirty="0">
              <a:ln>
                <a:noFill/>
              </a:ln>
              <a:solidFill>
                <a:srgbClr val="616161"/>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880244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Operational schedule to 2036</a:t>
            </a:r>
          </a:p>
        </p:txBody>
      </p:sp>
      <p:sp>
        <p:nvSpPr>
          <p:cNvPr id="3" name="Content Placeholder 2"/>
          <p:cNvSpPr>
            <a:spLocks noGrp="1"/>
          </p:cNvSpPr>
          <p:nvPr>
            <p:ph idx="1"/>
          </p:nvPr>
        </p:nvSpPr>
        <p:spPr>
          <a:xfrm>
            <a:off x="609600" y="1325607"/>
            <a:ext cx="10972800" cy="4472367"/>
          </a:xfrm>
        </p:spPr>
        <p:txBody>
          <a:bodyPr>
            <a:noAutofit/>
          </a:bodyPr>
          <a:lstStyle/>
          <a:p>
            <a:r>
              <a:rPr lang="en-GB" sz="2400" b="0" dirty="0"/>
              <a:t>2008 LHC starts operations</a:t>
            </a:r>
          </a:p>
          <a:p>
            <a:r>
              <a:rPr lang="en-GB" sz="2400" b="0" dirty="0"/>
              <a:t>2012 Higgs boson discovery</a:t>
            </a:r>
          </a:p>
          <a:p>
            <a:r>
              <a:rPr lang="en-GB" sz="2400" b="0" dirty="0"/>
              <a:t>2013 Long Shutdown 1 (and Nobel Prize)</a:t>
            </a:r>
          </a:p>
          <a:p>
            <a:r>
              <a:rPr lang="en-GB" sz="2400" b="0" dirty="0"/>
              <a:t>2015 LHC restarts (Run 2)</a:t>
            </a:r>
          </a:p>
          <a:p>
            <a:r>
              <a:rPr lang="en-GB" sz="2400" b="0" dirty="0"/>
              <a:t>2018 Long Shutdown 2 (ALICE and LHCb upgrade for HL-LHC)</a:t>
            </a:r>
          </a:p>
          <a:p>
            <a:r>
              <a:rPr lang="en-GB" sz="2400" b="0" dirty="0"/>
              <a:t>2022 LHC restarts </a:t>
            </a:r>
            <a:r>
              <a:rPr lang="en-GB" sz="2400" dirty="0">
                <a:solidFill>
                  <a:srgbClr val="FF0000"/>
                </a:solidFill>
              </a:rPr>
              <a:t>(Run 3)</a:t>
            </a:r>
          </a:p>
          <a:p>
            <a:r>
              <a:rPr lang="en-GB" sz="2400" b="0" dirty="0"/>
              <a:t>2026 Long Shutdown 3 (HL-LHC upgrades plus ATLAS/CMS upgrades)</a:t>
            </a:r>
          </a:p>
          <a:p>
            <a:r>
              <a:rPr lang="en-GB" sz="2400" b="0" dirty="0"/>
              <a:t>2030 HL-LHC starts (Run 4)</a:t>
            </a:r>
          </a:p>
          <a:p>
            <a:r>
              <a:rPr lang="en-GB" sz="2400" b="0" dirty="0"/>
              <a:t>2033 Long Shutdown 4</a:t>
            </a:r>
          </a:p>
          <a:p>
            <a:r>
              <a:rPr lang="en-GB" sz="2400" b="0" dirty="0"/>
              <a:t>2036 HL-LHC restarts (Run 5)</a:t>
            </a:r>
            <a:endParaRPr lang="en-GB" sz="2400" b="0" i="1" dirty="0"/>
          </a:p>
          <a:p>
            <a:endParaRPr lang="en-GB" sz="2400" dirty="0"/>
          </a:p>
        </p:txBody>
      </p:sp>
      <p:sp>
        <p:nvSpPr>
          <p:cNvPr id="6" name="Slide Number Placeholder 5"/>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600" b="1"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14</a:t>
            </a:fld>
            <a:endParaRPr lang="en-US" dirty="0"/>
          </a:p>
        </p:txBody>
      </p:sp>
      <p:sp>
        <p:nvSpPr>
          <p:cNvPr id="4" name="Footer Placeholder 4">
            <a:extLst>
              <a:ext uri="{FF2B5EF4-FFF2-40B4-BE49-F238E27FC236}">
                <a16:creationId xmlns:a16="http://schemas.microsoft.com/office/drawing/2014/main" id="{48A5942D-A8ED-6B1A-4F50-9A7798128C15}"/>
              </a:ext>
            </a:extLst>
          </p:cNvPr>
          <p:cNvSpPr txBox="1">
            <a:spLocks/>
          </p:cNvSpPr>
          <p:nvPr/>
        </p:nvSpPr>
        <p:spPr>
          <a:xfrm>
            <a:off x="1145352" y="6424993"/>
            <a:ext cx="6787386" cy="365125"/>
          </a:xfrm>
          <a:prstGeom prst="rect">
            <a:avLst/>
          </a:prstGeom>
        </p:spPr>
        <p:txBody>
          <a:bodyPr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sz="850" dirty="0"/>
              <a:t>Steph Hills | UK NMV 2025</a:t>
            </a:r>
          </a:p>
        </p:txBody>
      </p:sp>
    </p:spTree>
    <p:extLst>
      <p:ext uri="{BB962C8B-B14F-4D97-AF65-F5344CB8AC3E}">
        <p14:creationId xmlns:p14="http://schemas.microsoft.com/office/powerpoint/2010/main" val="962016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BDDD4-37E3-0E1D-CA85-8281779F572E}"/>
              </a:ext>
            </a:extLst>
          </p:cNvPr>
          <p:cNvSpPr>
            <a:spLocks noGrp="1"/>
          </p:cNvSpPr>
          <p:nvPr>
            <p:ph type="title"/>
          </p:nvPr>
        </p:nvSpPr>
        <p:spPr>
          <a:xfrm>
            <a:off x="407989" y="373593"/>
            <a:ext cx="5616574" cy="1065742"/>
          </a:xfrm>
        </p:spPr>
        <p:txBody>
          <a:bodyPr anchor="t">
            <a:normAutofit/>
          </a:bodyPr>
          <a:lstStyle/>
          <a:p>
            <a:r>
              <a:rPr lang="en-US" dirty="0"/>
              <a:t>HL-LHC goals</a:t>
            </a:r>
            <a:endParaRPr lang="en-GB" dirty="0"/>
          </a:p>
        </p:txBody>
      </p:sp>
      <p:sp>
        <p:nvSpPr>
          <p:cNvPr id="3" name="Content Placeholder 2">
            <a:extLst>
              <a:ext uri="{FF2B5EF4-FFF2-40B4-BE49-F238E27FC236}">
                <a16:creationId xmlns:a16="http://schemas.microsoft.com/office/drawing/2014/main" id="{F18729EA-DEDB-BC0F-3CA9-E7ED9EF07F78}"/>
              </a:ext>
            </a:extLst>
          </p:cNvPr>
          <p:cNvSpPr>
            <a:spLocks noGrp="1"/>
          </p:cNvSpPr>
          <p:nvPr>
            <p:ph sz="half" idx="1"/>
          </p:nvPr>
        </p:nvSpPr>
        <p:spPr>
          <a:xfrm>
            <a:off x="407987" y="1598658"/>
            <a:ext cx="10699559" cy="4602117"/>
          </a:xfrm>
        </p:spPr>
        <p:txBody>
          <a:bodyPr>
            <a:normAutofit lnSpcReduction="10000"/>
          </a:bodyPr>
          <a:lstStyle/>
          <a:p>
            <a:pPr lvl="0">
              <a:defRPr/>
            </a:pPr>
            <a:r>
              <a:rPr lang="en-GB" sz="3200" b="0" kern="0" dirty="0">
                <a:solidFill>
                  <a:schemeClr val="tx1"/>
                </a:solidFill>
              </a:rPr>
              <a:t>A peak luminosity of </a:t>
            </a:r>
            <a:r>
              <a:rPr lang="en-GB" sz="3200" b="0" kern="0" dirty="0" err="1">
                <a:solidFill>
                  <a:schemeClr val="tx1"/>
                </a:solidFill>
              </a:rPr>
              <a:t>L</a:t>
            </a:r>
            <a:r>
              <a:rPr lang="en-GB" sz="3200" b="0" kern="0" baseline="-25000" dirty="0" err="1">
                <a:solidFill>
                  <a:schemeClr val="tx1"/>
                </a:solidFill>
              </a:rPr>
              <a:t>peak</a:t>
            </a:r>
            <a:r>
              <a:rPr lang="en-GB" sz="3200" b="0" kern="0" dirty="0">
                <a:solidFill>
                  <a:schemeClr val="tx1"/>
                </a:solidFill>
              </a:rPr>
              <a:t> = 5×10</a:t>
            </a:r>
            <a:r>
              <a:rPr lang="en-GB" sz="3200" b="0" kern="0" baseline="30000" dirty="0">
                <a:solidFill>
                  <a:schemeClr val="tx1"/>
                </a:solidFill>
              </a:rPr>
              <a:t>34</a:t>
            </a:r>
            <a:r>
              <a:rPr lang="en-GB" sz="3200" b="0" kern="0" dirty="0">
                <a:solidFill>
                  <a:schemeClr val="tx1"/>
                </a:solidFill>
              </a:rPr>
              <a:t> cm</a:t>
            </a:r>
            <a:r>
              <a:rPr lang="en-GB" sz="3200" b="0" kern="0" baseline="30000" dirty="0">
                <a:solidFill>
                  <a:schemeClr val="tx1"/>
                </a:solidFill>
              </a:rPr>
              <a:t>-2</a:t>
            </a:r>
            <a:r>
              <a:rPr lang="en-GB" sz="3200" b="0" kern="0" dirty="0">
                <a:solidFill>
                  <a:schemeClr val="tx1"/>
                </a:solidFill>
              </a:rPr>
              <a:t>s</a:t>
            </a:r>
            <a:r>
              <a:rPr lang="en-GB" sz="3200" b="0" kern="0" baseline="30000" dirty="0">
                <a:solidFill>
                  <a:schemeClr val="tx1"/>
                </a:solidFill>
              </a:rPr>
              <a:t>-1</a:t>
            </a:r>
            <a:r>
              <a:rPr lang="en-GB" sz="3200" b="0" kern="0" dirty="0">
                <a:solidFill>
                  <a:schemeClr val="tx1"/>
                </a:solidFill>
              </a:rPr>
              <a:t> with levelling, allowing:</a:t>
            </a:r>
          </a:p>
          <a:p>
            <a:pPr lvl="0">
              <a:defRPr/>
            </a:pPr>
            <a:r>
              <a:rPr lang="en-GB" sz="3200" b="0" kern="0" dirty="0">
                <a:solidFill>
                  <a:schemeClr val="tx1"/>
                </a:solidFill>
              </a:rPr>
              <a:t>An integrated luminosity of 250 fb</a:t>
            </a:r>
            <a:r>
              <a:rPr lang="en-GB" sz="3200" b="0" kern="0" baseline="30000" dirty="0">
                <a:solidFill>
                  <a:schemeClr val="tx1"/>
                </a:solidFill>
              </a:rPr>
              <a:t>-1</a:t>
            </a:r>
            <a:r>
              <a:rPr lang="en-GB" sz="3200" b="0" kern="0" dirty="0">
                <a:solidFill>
                  <a:schemeClr val="tx1"/>
                </a:solidFill>
              </a:rPr>
              <a:t> per year, enabling the goal of L</a:t>
            </a:r>
            <a:r>
              <a:rPr lang="en-GB" sz="3200" b="0" kern="0" baseline="-25000" dirty="0">
                <a:solidFill>
                  <a:schemeClr val="tx1"/>
                </a:solidFill>
              </a:rPr>
              <a:t>int</a:t>
            </a:r>
            <a:r>
              <a:rPr lang="en-GB" sz="3200" b="0" kern="0" dirty="0">
                <a:solidFill>
                  <a:schemeClr val="tx1"/>
                </a:solidFill>
              </a:rPr>
              <a:t> = 3000 fb</a:t>
            </a:r>
            <a:r>
              <a:rPr lang="en-GB" sz="3200" b="0" kern="0" baseline="30000" dirty="0">
                <a:solidFill>
                  <a:schemeClr val="tx1"/>
                </a:solidFill>
              </a:rPr>
              <a:t>-1</a:t>
            </a:r>
            <a:r>
              <a:rPr lang="en-GB" sz="3200" b="0" kern="0" dirty="0">
                <a:solidFill>
                  <a:schemeClr val="tx1"/>
                </a:solidFill>
              </a:rPr>
              <a:t> twelve years after the upgrade. </a:t>
            </a:r>
          </a:p>
          <a:p>
            <a:pPr marL="36576" lvl="0" indent="0">
              <a:buNone/>
              <a:defRPr/>
            </a:pPr>
            <a:endParaRPr lang="en-GB" sz="3200" b="0" kern="0" dirty="0">
              <a:solidFill>
                <a:schemeClr val="tx1"/>
              </a:solidFill>
            </a:endParaRPr>
          </a:p>
          <a:p>
            <a:pPr marL="36576" lvl="0" indent="0">
              <a:buNone/>
              <a:defRPr/>
            </a:pPr>
            <a:r>
              <a:rPr lang="en-GB" sz="3200" b="0" kern="0" dirty="0">
                <a:solidFill>
                  <a:schemeClr val="tx1"/>
                </a:solidFill>
              </a:rPr>
              <a:t>What this means in practice:</a:t>
            </a:r>
          </a:p>
          <a:p>
            <a:pPr marL="342900" lvl="0" indent="-342900">
              <a:buFont typeface="Arial" panose="020B0604020202020204" pitchFamily="34" charset="0"/>
              <a:buChar char="•"/>
              <a:defRPr/>
            </a:pPr>
            <a:r>
              <a:rPr lang="en-GB" sz="3200" b="0" kern="0" dirty="0">
                <a:solidFill>
                  <a:schemeClr val="tx1"/>
                </a:solidFill>
              </a:rPr>
              <a:t>140 collisions per bunch in ATLAS and CMS (~40 currently)</a:t>
            </a:r>
          </a:p>
          <a:p>
            <a:pPr marL="342900" indent="-342900">
              <a:buFont typeface="Arial" panose="020B0604020202020204" pitchFamily="34" charset="0"/>
              <a:buChar char="•"/>
              <a:defRPr/>
            </a:pPr>
            <a:r>
              <a:rPr lang="en-GB" sz="3200" b="0" kern="0" dirty="0">
                <a:solidFill>
                  <a:schemeClr val="tx1"/>
                </a:solidFill>
              </a:rPr>
              <a:t>15 million Higgs bosons per year (3 million in 2017)</a:t>
            </a:r>
          </a:p>
          <a:p>
            <a:endParaRPr lang="en-US" dirty="0"/>
          </a:p>
          <a:p>
            <a:endParaRPr lang="en-GB" dirty="0"/>
          </a:p>
        </p:txBody>
      </p:sp>
      <p:sp>
        <p:nvSpPr>
          <p:cNvPr id="4" name="Date Placeholder 3">
            <a:extLst>
              <a:ext uri="{FF2B5EF4-FFF2-40B4-BE49-F238E27FC236}">
                <a16:creationId xmlns:a16="http://schemas.microsoft.com/office/drawing/2014/main" id="{40E51DE0-B7CC-6222-E811-41825C8666E9}"/>
              </a:ext>
            </a:extLst>
          </p:cNvPr>
          <p:cNvSpPr>
            <a:spLocks noGrp="1"/>
          </p:cNvSpPr>
          <p:nvPr>
            <p:ph type="dt" sz="half" idx="14"/>
          </p:nvPr>
        </p:nvSpPr>
        <p:spPr>
          <a:xfrm>
            <a:off x="8101915" y="6424993"/>
            <a:ext cx="1773923" cy="365125"/>
          </a:xfrm>
        </p:spPr>
        <p:txBody>
          <a:bodyPr anchor="ctr">
            <a:normAutofit/>
          </a:bodyPr>
          <a:lstStyle/>
          <a:p>
            <a:pPr>
              <a:spcAft>
                <a:spcPts val="600"/>
              </a:spcAft>
            </a:pPr>
            <a:fld id="{B4BFD808-6B56-4447-9401-2398D08EE3C0}" type="datetime1">
              <a:rPr lang="en-US" smtClean="0"/>
              <a:pPr>
                <a:spcAft>
                  <a:spcPts val="600"/>
                </a:spcAft>
              </a:pPr>
              <a:t>2/11/2025</a:t>
            </a:fld>
            <a:endParaRPr lang="en-US"/>
          </a:p>
        </p:txBody>
      </p:sp>
      <p:sp>
        <p:nvSpPr>
          <p:cNvPr id="6" name="Slide Number Placeholder 5">
            <a:extLst>
              <a:ext uri="{FF2B5EF4-FFF2-40B4-BE49-F238E27FC236}">
                <a16:creationId xmlns:a16="http://schemas.microsoft.com/office/drawing/2014/main" id="{4C5BF436-34F1-407B-2D28-D778AA2C3245}"/>
              </a:ext>
            </a:extLst>
          </p:cNvPr>
          <p:cNvSpPr>
            <a:spLocks noGrp="1"/>
          </p:cNvSpPr>
          <p:nvPr>
            <p:ph type="sldNum" sz="quarter" idx="16"/>
          </p:nvPr>
        </p:nvSpPr>
        <p:spPr>
          <a:xfrm>
            <a:off x="11107546" y="6424993"/>
            <a:ext cx="681254" cy="365125"/>
          </a:xfrm>
        </p:spPr>
        <p:txBody>
          <a:bodyPr anchor="ctr">
            <a:normAutofit/>
          </a:bodyPr>
          <a:lstStyle/>
          <a:p>
            <a:pPr>
              <a:spcAft>
                <a:spcPts val="600"/>
              </a:spcAft>
            </a:pPr>
            <a:fld id="{17918391-D411-FE40-AAD7-861AE5233E0E}" type="slidenum">
              <a:rPr lang="en-US" smtClean="0"/>
              <a:pPr>
                <a:spcAft>
                  <a:spcPts val="600"/>
                </a:spcAft>
              </a:pPr>
              <a:t>15</a:t>
            </a:fld>
            <a:endParaRPr lang="en-US"/>
          </a:p>
        </p:txBody>
      </p:sp>
      <p:sp>
        <p:nvSpPr>
          <p:cNvPr id="7" name="Footer Placeholder 4">
            <a:extLst>
              <a:ext uri="{FF2B5EF4-FFF2-40B4-BE49-F238E27FC236}">
                <a16:creationId xmlns:a16="http://schemas.microsoft.com/office/drawing/2014/main" id="{9AAEAC51-0300-2D13-F04D-08CB3E0EF25F}"/>
              </a:ext>
            </a:extLst>
          </p:cNvPr>
          <p:cNvSpPr>
            <a:spLocks noGrp="1"/>
          </p:cNvSpPr>
          <p:nvPr>
            <p:ph type="ftr" sz="quarter" idx="15"/>
          </p:nvPr>
        </p:nvSpPr>
        <p:spPr>
          <a:xfrm>
            <a:off x="1145352" y="6424993"/>
            <a:ext cx="6787386" cy="365125"/>
          </a:xfrm>
        </p:spPr>
        <p:txBody>
          <a:bodyPr anchor="ctr">
            <a:normAutofit/>
          </a:bodyPr>
          <a:lstStyle/>
          <a:p>
            <a:pPr>
              <a:spcAft>
                <a:spcPts val="600"/>
              </a:spcAft>
            </a:pPr>
            <a:r>
              <a:rPr lang="en-US" dirty="0"/>
              <a:t>Steph Hills | UK NMV 2025</a:t>
            </a:r>
          </a:p>
        </p:txBody>
      </p:sp>
    </p:spTree>
    <p:extLst>
      <p:ext uri="{BB962C8B-B14F-4D97-AF65-F5344CB8AC3E}">
        <p14:creationId xmlns:p14="http://schemas.microsoft.com/office/powerpoint/2010/main" val="4150469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t="-9000" b="-9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6F237-AD14-97DB-5CD8-E03B0926DDB9}"/>
              </a:ext>
            </a:extLst>
          </p:cNvPr>
          <p:cNvSpPr>
            <a:spLocks noGrp="1"/>
          </p:cNvSpPr>
          <p:nvPr>
            <p:ph type="title"/>
          </p:nvPr>
        </p:nvSpPr>
        <p:spPr/>
        <p:txBody>
          <a:bodyPr/>
          <a:lstStyle/>
          <a:p>
            <a:r>
              <a:rPr lang="en-US" dirty="0">
                <a:solidFill>
                  <a:srgbClr val="FFFF00"/>
                </a:solidFill>
              </a:rPr>
              <a:t>Why upgrade the LHC?</a:t>
            </a:r>
            <a:endParaRPr lang="en-GB" dirty="0">
              <a:solidFill>
                <a:srgbClr val="FFFF00"/>
              </a:solidFill>
            </a:endParaRPr>
          </a:p>
        </p:txBody>
      </p:sp>
      <p:sp>
        <p:nvSpPr>
          <p:cNvPr id="3" name="Content Placeholder 2">
            <a:extLst>
              <a:ext uri="{FF2B5EF4-FFF2-40B4-BE49-F238E27FC236}">
                <a16:creationId xmlns:a16="http://schemas.microsoft.com/office/drawing/2014/main" id="{B8CABE65-6E73-1A4A-284A-1D8A2FA22943}"/>
              </a:ext>
            </a:extLst>
          </p:cNvPr>
          <p:cNvSpPr>
            <a:spLocks noGrp="1"/>
          </p:cNvSpPr>
          <p:nvPr>
            <p:ph idx="1"/>
          </p:nvPr>
        </p:nvSpPr>
        <p:spPr/>
        <p:txBody>
          <a:bodyPr/>
          <a:lstStyle/>
          <a:p>
            <a:pPr algn="ctr"/>
            <a:endParaRPr lang="en-US" dirty="0"/>
          </a:p>
          <a:p>
            <a:pPr algn="ctr"/>
            <a:r>
              <a:rPr lang="en-US" sz="3200" dirty="0">
                <a:solidFill>
                  <a:srgbClr val="FFFF00"/>
                </a:solidFill>
              </a:rPr>
              <a:t>Higgs discovery in 2012</a:t>
            </a:r>
            <a:r>
              <a:rPr lang="en-US" sz="3200" dirty="0">
                <a:solidFill>
                  <a:srgbClr val="FFFF00"/>
                </a:solidFill>
                <a:sym typeface="Wingdings" pitchFamily="2" charset="2"/>
              </a:rPr>
              <a:t> </a:t>
            </a:r>
          </a:p>
          <a:p>
            <a:pPr algn="ctr"/>
            <a:endParaRPr lang="en-US" sz="3200" dirty="0">
              <a:solidFill>
                <a:srgbClr val="FFFF00"/>
              </a:solidFill>
              <a:sym typeface="Wingdings" pitchFamily="2" charset="2"/>
            </a:endParaRPr>
          </a:p>
          <a:p>
            <a:pPr algn="ctr"/>
            <a:r>
              <a:rPr lang="en-US" sz="3200" dirty="0">
                <a:solidFill>
                  <a:srgbClr val="FFFF00"/>
                </a:solidFill>
              </a:rPr>
              <a:t>But many questions remain, and the search continues…</a:t>
            </a:r>
          </a:p>
          <a:p>
            <a:pPr algn="ctr"/>
            <a:endParaRPr lang="en-US" sz="3200" dirty="0">
              <a:solidFill>
                <a:srgbClr val="FFFF00"/>
              </a:solidFill>
            </a:endParaRPr>
          </a:p>
          <a:p>
            <a:pPr marL="214313" indent="-214313" algn="ctr">
              <a:buFont typeface="Wingdings" pitchFamily="2" charset="2"/>
              <a:buChar char="è"/>
            </a:pPr>
            <a:r>
              <a:rPr lang="en-US" sz="3200" dirty="0">
                <a:solidFill>
                  <a:srgbClr val="FFFF00"/>
                </a:solidFill>
                <a:sym typeface="Wingdings" pitchFamily="2" charset="2"/>
              </a:rPr>
              <a:t>Higgs properties [coupling]</a:t>
            </a:r>
          </a:p>
          <a:p>
            <a:pPr marL="214313" indent="-214313" algn="ctr">
              <a:buFont typeface="Wingdings" pitchFamily="2" charset="2"/>
              <a:buChar char="è"/>
            </a:pPr>
            <a:r>
              <a:rPr lang="en-US" sz="3200" dirty="0">
                <a:solidFill>
                  <a:srgbClr val="FFFF00"/>
                </a:solidFill>
                <a:sym typeface="Wingdings" pitchFamily="2" charset="2"/>
              </a:rPr>
              <a:t>More than one Higgs?</a:t>
            </a:r>
          </a:p>
          <a:p>
            <a:pPr marL="214313" indent="-214313" algn="ctr">
              <a:buFont typeface="Wingdings" pitchFamily="2" charset="2"/>
              <a:buChar char="è"/>
            </a:pPr>
            <a:r>
              <a:rPr lang="en-US" sz="3200" dirty="0">
                <a:solidFill>
                  <a:srgbClr val="FFFF00"/>
                </a:solidFill>
                <a:sym typeface="Wingdings" pitchFamily="2" charset="2"/>
              </a:rPr>
              <a:t>BSM Physics? Dark Matter &amp; Dark Energy?</a:t>
            </a:r>
          </a:p>
          <a:p>
            <a:endParaRPr lang="en-GB" dirty="0"/>
          </a:p>
        </p:txBody>
      </p:sp>
      <p:sp>
        <p:nvSpPr>
          <p:cNvPr id="4" name="Date Placeholder 3">
            <a:extLst>
              <a:ext uri="{FF2B5EF4-FFF2-40B4-BE49-F238E27FC236}">
                <a16:creationId xmlns:a16="http://schemas.microsoft.com/office/drawing/2014/main" id="{3AC11B1B-1B86-1FB8-6047-8E01B9FE4F82}"/>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4BFD808-6B56-4447-9401-2398D08EE3C0}" type="datetime1">
              <a:rPr kumimoji="0" lang="en-US" sz="16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2/11/2025</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92BE317C-A4A8-3B8A-A949-B7467EC9CCCC}"/>
              </a:ext>
            </a:extLst>
          </p:cNvPr>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33A0">
                    <a:tint val="75000"/>
                  </a:srgbClr>
                </a:solidFill>
                <a:effectLst/>
                <a:uLnTx/>
                <a:uFillTx/>
                <a:latin typeface="Arial"/>
                <a:ea typeface="+mn-ea"/>
                <a:cs typeface="+mn-cs"/>
              </a:rPr>
              <a:t>Document reference</a:t>
            </a:r>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6" name="Slide Number Placeholder 5">
            <a:extLst>
              <a:ext uri="{FF2B5EF4-FFF2-40B4-BE49-F238E27FC236}">
                <a16:creationId xmlns:a16="http://schemas.microsoft.com/office/drawing/2014/main" id="{29CA6C7D-8B03-A4AA-BFDE-3B2C1EA088FB}"/>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1"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600" b="1" i="0" u="none" strike="noStrike" kern="1200" cap="none" spc="0" normalizeH="0" baseline="0" noProof="0" dirty="0">
              <a:ln>
                <a:noFill/>
              </a:ln>
              <a:solidFill>
                <a:srgbClr val="0033A0">
                  <a:tint val="75000"/>
                </a:srgbClr>
              </a:solidFill>
              <a:effectLst/>
              <a:uLnTx/>
              <a:uFillTx/>
              <a:latin typeface="Arial"/>
              <a:ea typeface="+mn-ea"/>
              <a:cs typeface="+mn-cs"/>
            </a:endParaRPr>
          </a:p>
        </p:txBody>
      </p:sp>
    </p:spTree>
    <p:extLst>
      <p:ext uri="{BB962C8B-B14F-4D97-AF65-F5344CB8AC3E}">
        <p14:creationId xmlns:p14="http://schemas.microsoft.com/office/powerpoint/2010/main" val="3121053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954E4AB-A5AE-619D-03CB-D022C43CBE39}"/>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881471" y="68263"/>
            <a:ext cx="7186296" cy="6234112"/>
          </a:xfrm>
          <a:prstGeom prst="rect">
            <a:avLst/>
          </a:prstGeom>
          <a:noFill/>
        </p:spPr>
      </p:pic>
      <p:sp>
        <p:nvSpPr>
          <p:cNvPr id="4" name="Date Placeholder 3" hidden="1">
            <a:extLst>
              <a:ext uri="{FF2B5EF4-FFF2-40B4-BE49-F238E27FC236}">
                <a16:creationId xmlns:a16="http://schemas.microsoft.com/office/drawing/2014/main" id="{72A97624-6762-DAD3-CD3F-2C0BC020C959}"/>
              </a:ext>
            </a:extLst>
          </p:cNvPr>
          <p:cNvSpPr>
            <a:spLocks noGrp="1"/>
          </p:cNvSpPr>
          <p:nvPr>
            <p:ph type="dt" sz="half" idx="10"/>
          </p:nvPr>
        </p:nvSpPr>
        <p:spPr/>
        <p:txBody>
          <a:bodyPr/>
          <a:lstStyle/>
          <a:p>
            <a:pPr>
              <a:spcAft>
                <a:spcPts val="600"/>
              </a:spcAft>
            </a:pPr>
            <a:fld id="{B86E7441-B772-D048-9C1B-F8600B03CAE1}" type="datetime3">
              <a:rPr lang="en-US" smtClean="0"/>
              <a:pPr>
                <a:spcAft>
                  <a:spcPts val="600"/>
                </a:spcAft>
              </a:pPr>
              <a:t>11 February 2025</a:t>
            </a:fld>
            <a:endParaRPr lang="en-US"/>
          </a:p>
        </p:txBody>
      </p:sp>
      <p:sp>
        <p:nvSpPr>
          <p:cNvPr id="5" name="Footer Placeholder 4">
            <a:extLst>
              <a:ext uri="{FF2B5EF4-FFF2-40B4-BE49-F238E27FC236}">
                <a16:creationId xmlns:a16="http://schemas.microsoft.com/office/drawing/2014/main" id="{5E7CA595-4AB0-E038-54B9-BBFCF19FAC82}"/>
              </a:ext>
            </a:extLst>
          </p:cNvPr>
          <p:cNvSpPr>
            <a:spLocks noGrp="1"/>
          </p:cNvSpPr>
          <p:nvPr>
            <p:ph type="ftr" sz="quarter" idx="11"/>
          </p:nvPr>
        </p:nvSpPr>
        <p:spPr/>
        <p:txBody>
          <a:bodyPr/>
          <a:lstStyle/>
          <a:p>
            <a:pPr>
              <a:spcAft>
                <a:spcPts val="600"/>
              </a:spcAft>
            </a:pPr>
            <a:r>
              <a:rPr lang="en-US" dirty="0"/>
              <a:t>Steph Hills | UK NMV 2025</a:t>
            </a:r>
          </a:p>
        </p:txBody>
      </p:sp>
      <p:sp>
        <p:nvSpPr>
          <p:cNvPr id="6" name="Slide Number Placeholder 5" hidden="1">
            <a:extLst>
              <a:ext uri="{FF2B5EF4-FFF2-40B4-BE49-F238E27FC236}">
                <a16:creationId xmlns:a16="http://schemas.microsoft.com/office/drawing/2014/main" id="{50B8B605-205C-7A2E-8AF2-E531482D82B6}"/>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17</a:t>
            </a:fld>
            <a:endParaRPr lang="en-US"/>
          </a:p>
        </p:txBody>
      </p:sp>
      <p:sp>
        <p:nvSpPr>
          <p:cNvPr id="8" name="TextBox 7">
            <a:extLst>
              <a:ext uri="{FF2B5EF4-FFF2-40B4-BE49-F238E27FC236}">
                <a16:creationId xmlns:a16="http://schemas.microsoft.com/office/drawing/2014/main" id="{E6FE0399-59ED-6297-C593-8C63313B8E43}"/>
              </a:ext>
            </a:extLst>
          </p:cNvPr>
          <p:cNvSpPr txBox="1"/>
          <p:nvPr/>
        </p:nvSpPr>
        <p:spPr>
          <a:xfrm>
            <a:off x="9785570" y="2505670"/>
            <a:ext cx="1932752" cy="923330"/>
          </a:xfrm>
          <a:prstGeom prst="rect">
            <a:avLst/>
          </a:prstGeom>
          <a:noFill/>
        </p:spPr>
        <p:txBody>
          <a:bodyPr wrap="square" rtlCol="0">
            <a:spAutoFit/>
          </a:bodyPr>
          <a:lstStyle/>
          <a:p>
            <a:r>
              <a:rPr lang="en-US" b="1" dirty="0"/>
              <a:t>Plus extensive upgrade of the experiments</a:t>
            </a:r>
          </a:p>
        </p:txBody>
      </p:sp>
      <p:sp>
        <p:nvSpPr>
          <p:cNvPr id="9" name="TextBox 8">
            <a:extLst>
              <a:ext uri="{FF2B5EF4-FFF2-40B4-BE49-F238E27FC236}">
                <a16:creationId xmlns:a16="http://schemas.microsoft.com/office/drawing/2014/main" id="{782EA825-427C-A09F-D96F-C487B022A612}"/>
              </a:ext>
            </a:extLst>
          </p:cNvPr>
          <p:cNvSpPr txBox="1"/>
          <p:nvPr/>
        </p:nvSpPr>
        <p:spPr>
          <a:xfrm>
            <a:off x="528320" y="2456110"/>
            <a:ext cx="2641600" cy="830997"/>
          </a:xfrm>
          <a:prstGeom prst="rect">
            <a:avLst/>
          </a:prstGeom>
          <a:noFill/>
        </p:spPr>
        <p:txBody>
          <a:bodyPr wrap="square" lIns="0" tIns="0" rIns="0" bIns="0" rtlCol="0">
            <a:spAutoFit/>
          </a:bodyPr>
          <a:lstStyle/>
          <a:p>
            <a:r>
              <a:rPr lang="en-US" b="1" dirty="0"/>
              <a:t>Plus new requirements for Beam Diagnostics and Machine Protection</a:t>
            </a:r>
          </a:p>
        </p:txBody>
      </p:sp>
    </p:spTree>
    <p:extLst>
      <p:ext uri="{BB962C8B-B14F-4D97-AF65-F5344CB8AC3E}">
        <p14:creationId xmlns:p14="http://schemas.microsoft.com/office/powerpoint/2010/main" val="201003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diagram of a construction plan&#10;&#10;Description automatically generated">
            <a:extLst>
              <a:ext uri="{FF2B5EF4-FFF2-40B4-BE49-F238E27FC236}">
                <a16:creationId xmlns:a16="http://schemas.microsoft.com/office/drawing/2014/main" id="{622E0DA5-25BA-6163-887F-DFE0A5114B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388" y="68263"/>
            <a:ext cx="11082861" cy="6234112"/>
          </a:xfrm>
          <a:prstGeom prst="rect">
            <a:avLst/>
          </a:prstGeom>
          <a:noFill/>
        </p:spPr>
      </p:pic>
      <p:sp>
        <p:nvSpPr>
          <p:cNvPr id="3" name="Date Placeholder 2" hidden="1">
            <a:extLst>
              <a:ext uri="{FF2B5EF4-FFF2-40B4-BE49-F238E27FC236}">
                <a16:creationId xmlns:a16="http://schemas.microsoft.com/office/drawing/2014/main" id="{7C87D0C7-3E21-2171-F7E4-71A77EAE8E01}"/>
              </a:ext>
            </a:extLst>
          </p:cNvPr>
          <p:cNvSpPr>
            <a:spLocks noGrp="1"/>
          </p:cNvSpPr>
          <p:nvPr>
            <p:ph type="dt" sz="half" idx="10"/>
          </p:nvPr>
        </p:nvSpPr>
        <p:spPr/>
        <p:txBody>
          <a:bodyPr/>
          <a:lstStyle/>
          <a:p>
            <a:pPr>
              <a:spcAft>
                <a:spcPts val="600"/>
              </a:spcAft>
            </a:pPr>
            <a:fld id="{6F423E4A-8068-0C49-BC04-63A2AAFFE1E4}" type="datetime3">
              <a:rPr lang="en-US" smtClean="0"/>
              <a:pPr>
                <a:spcAft>
                  <a:spcPts val="600"/>
                </a:spcAft>
              </a:pPr>
              <a:t>11 February 2025</a:t>
            </a:fld>
            <a:endParaRPr lang="en-US"/>
          </a:p>
        </p:txBody>
      </p:sp>
      <p:sp>
        <p:nvSpPr>
          <p:cNvPr id="4" name="Footer Placeholder 3">
            <a:extLst>
              <a:ext uri="{FF2B5EF4-FFF2-40B4-BE49-F238E27FC236}">
                <a16:creationId xmlns:a16="http://schemas.microsoft.com/office/drawing/2014/main" id="{5EAC1396-8018-AF90-C43B-0F7660C05126}"/>
              </a:ext>
            </a:extLst>
          </p:cNvPr>
          <p:cNvSpPr>
            <a:spLocks noGrp="1"/>
          </p:cNvSpPr>
          <p:nvPr>
            <p:ph type="ftr" sz="quarter" idx="11"/>
          </p:nvPr>
        </p:nvSpPr>
        <p:spPr/>
        <p:txBody>
          <a:bodyPr/>
          <a:lstStyle/>
          <a:p>
            <a:pPr>
              <a:spcAft>
                <a:spcPts val="600"/>
              </a:spcAft>
            </a:pPr>
            <a:r>
              <a:rPr lang="en-US" dirty="0"/>
              <a:t>Steph Hills | UK NMV 2025</a:t>
            </a:r>
          </a:p>
        </p:txBody>
      </p:sp>
      <p:sp>
        <p:nvSpPr>
          <p:cNvPr id="5" name="Slide Number Placeholder 4" hidden="1">
            <a:extLst>
              <a:ext uri="{FF2B5EF4-FFF2-40B4-BE49-F238E27FC236}">
                <a16:creationId xmlns:a16="http://schemas.microsoft.com/office/drawing/2014/main" id="{D9B9EC73-244E-7F9C-1BF4-42CB320F5FA1}"/>
              </a:ext>
            </a:extLst>
          </p:cNvPr>
          <p:cNvSpPr>
            <a:spLocks noGrp="1"/>
          </p:cNvSpPr>
          <p:nvPr>
            <p:ph type="sldNum" sz="quarter" idx="12"/>
          </p:nvPr>
        </p:nvSpPr>
        <p:spPr/>
        <p:txBody>
          <a:bodyPr/>
          <a:lstStyle/>
          <a:p>
            <a:pPr>
              <a:spcAft>
                <a:spcPts val="600"/>
              </a:spcAft>
            </a:pPr>
            <a:fld id="{36B5EA5A-BC32-A742-B11B-8E7414D5B535}" type="slidenum">
              <a:rPr lang="en-US" smtClean="0"/>
              <a:pPr>
                <a:spcAft>
                  <a:spcPts val="600"/>
                </a:spcAft>
              </a:pPr>
              <a:t>18</a:t>
            </a:fld>
            <a:endParaRPr lang="en-US"/>
          </a:p>
        </p:txBody>
      </p:sp>
    </p:spTree>
    <p:extLst>
      <p:ext uri="{BB962C8B-B14F-4D97-AF65-F5344CB8AC3E}">
        <p14:creationId xmlns:p14="http://schemas.microsoft.com/office/powerpoint/2010/main" val="3623822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C7A852-1FE9-0235-D832-CB289D099A08}"/>
              </a:ext>
            </a:extLst>
          </p:cNvPr>
          <p:cNvSpPr>
            <a:spLocks noGrp="1"/>
          </p:cNvSpPr>
          <p:nvPr>
            <p:ph idx="1"/>
          </p:nvPr>
        </p:nvSpPr>
        <p:spPr/>
        <p:txBody>
          <a:bodyPr>
            <a:normAutofit/>
          </a:bodyPr>
          <a:lstStyle/>
          <a:p>
            <a:r>
              <a:rPr lang="en-US" sz="1600" b="0" dirty="0">
                <a:solidFill>
                  <a:schemeClr val="tx1"/>
                </a:solidFill>
              </a:rPr>
              <a:t>FCC Feasibility Study (March 2025)</a:t>
            </a:r>
          </a:p>
          <a:p>
            <a:r>
              <a:rPr lang="en-US" sz="1600" b="0" dirty="0" err="1">
                <a:solidFill>
                  <a:schemeClr val="tx1"/>
                </a:solidFill>
              </a:rPr>
              <a:t>Moriond</a:t>
            </a:r>
            <a:r>
              <a:rPr lang="en-US" sz="1600" b="0" dirty="0">
                <a:solidFill>
                  <a:schemeClr val="tx1"/>
                </a:solidFill>
              </a:rPr>
              <a:t> conference (23-30 March – no indications yet)</a:t>
            </a:r>
          </a:p>
          <a:p>
            <a:r>
              <a:rPr lang="en-US" sz="1600" b="0" dirty="0">
                <a:solidFill>
                  <a:schemeClr val="tx1"/>
                </a:solidFill>
              </a:rPr>
              <a:t>Transporting antimatter (June)</a:t>
            </a:r>
          </a:p>
          <a:p>
            <a:r>
              <a:rPr lang="en-US" sz="1600" b="0" dirty="0">
                <a:solidFill>
                  <a:schemeClr val="tx1"/>
                </a:solidFill>
              </a:rPr>
              <a:t>EPS Marseille (7–11 July – no indications yet)</a:t>
            </a:r>
          </a:p>
          <a:p>
            <a:r>
              <a:rPr lang="en-US" sz="1600" b="0" dirty="0">
                <a:solidFill>
                  <a:schemeClr val="tx1"/>
                </a:solidFill>
              </a:rPr>
              <a:t>New DG starts in January 2026</a:t>
            </a:r>
          </a:p>
          <a:p>
            <a:r>
              <a:rPr lang="en-US" sz="1600" b="0" dirty="0">
                <a:solidFill>
                  <a:schemeClr val="tx1"/>
                </a:solidFill>
              </a:rPr>
              <a:t>European Strategy for Particle Physics Update (June 2026) – to confirm the next collider at CERN, or alternatives if FCC is not feasible or competitive</a:t>
            </a:r>
          </a:p>
          <a:p>
            <a:pPr marL="0" indent="0">
              <a:buNone/>
            </a:pPr>
            <a:r>
              <a:rPr lang="en-US" sz="1600" dirty="0">
                <a:solidFill>
                  <a:schemeClr val="tx1"/>
                </a:solidFill>
              </a:rPr>
              <a:t>General interest</a:t>
            </a:r>
          </a:p>
          <a:p>
            <a:r>
              <a:rPr lang="en-US" sz="1600" b="0" dirty="0">
                <a:solidFill>
                  <a:schemeClr val="tx1"/>
                </a:solidFill>
              </a:rPr>
              <a:t>NA62 – ultra-rare kaon decays that could point to BSM physics – Karim </a:t>
            </a:r>
            <a:r>
              <a:rPr lang="en-US" sz="1600" b="0" dirty="0" err="1">
                <a:solidFill>
                  <a:schemeClr val="tx1"/>
                </a:solidFill>
              </a:rPr>
              <a:t>Massri</a:t>
            </a:r>
            <a:r>
              <a:rPr lang="en-US" sz="1600" b="0" dirty="0">
                <a:solidFill>
                  <a:schemeClr val="tx1"/>
                </a:solidFill>
              </a:rPr>
              <a:t> (Lancaster)</a:t>
            </a:r>
          </a:p>
          <a:p>
            <a:r>
              <a:rPr lang="en-US" sz="1600" b="0" dirty="0">
                <a:solidFill>
                  <a:schemeClr val="tx1"/>
                </a:solidFill>
              </a:rPr>
              <a:t>FASER – light and weakly interacting particles could give clues to DM, CP violation, origin of neutrino mass – Monica D’Onofrio (Liverpool)</a:t>
            </a:r>
          </a:p>
          <a:p>
            <a:r>
              <a:rPr lang="en-US" sz="1600" b="0" dirty="0">
                <a:solidFill>
                  <a:schemeClr val="tx1"/>
                </a:solidFill>
              </a:rPr>
              <a:t>Project Stella – designing a radiotherapy machine for low and middle income countries - Manjit Dosanjh (Oxford)</a:t>
            </a:r>
          </a:p>
          <a:p>
            <a:endParaRPr lang="en-US" sz="1600" b="0" dirty="0">
              <a:solidFill>
                <a:schemeClr val="tx1"/>
              </a:solidFill>
            </a:endParaRPr>
          </a:p>
          <a:p>
            <a:endParaRPr lang="en-US" sz="1600" b="0" dirty="0">
              <a:solidFill>
                <a:schemeClr val="tx1"/>
              </a:solidFill>
            </a:endParaRPr>
          </a:p>
          <a:p>
            <a:pPr marL="0" indent="0">
              <a:buNone/>
            </a:pPr>
            <a:endParaRPr lang="en-US" sz="1600" b="0" dirty="0">
              <a:solidFill>
                <a:schemeClr val="tx1"/>
              </a:solidFill>
            </a:endParaRPr>
          </a:p>
          <a:p>
            <a:pPr marL="0" indent="0">
              <a:buNone/>
            </a:pPr>
            <a:endParaRPr lang="en-GB" sz="1600" dirty="0"/>
          </a:p>
        </p:txBody>
      </p:sp>
      <p:sp>
        <p:nvSpPr>
          <p:cNvPr id="3" name="Title 2">
            <a:extLst>
              <a:ext uri="{FF2B5EF4-FFF2-40B4-BE49-F238E27FC236}">
                <a16:creationId xmlns:a16="http://schemas.microsoft.com/office/drawing/2014/main" id="{5BC1F352-D7A5-E352-2FE0-BB476912BFCE}"/>
              </a:ext>
            </a:extLst>
          </p:cNvPr>
          <p:cNvSpPr>
            <a:spLocks noGrp="1"/>
          </p:cNvSpPr>
          <p:nvPr>
            <p:ph type="title"/>
          </p:nvPr>
        </p:nvSpPr>
        <p:spPr/>
        <p:txBody>
          <a:bodyPr/>
          <a:lstStyle/>
          <a:p>
            <a:r>
              <a:rPr lang="en-US" dirty="0"/>
              <a:t>Other stories</a:t>
            </a:r>
            <a:endParaRPr lang="en-GB" dirty="0"/>
          </a:p>
        </p:txBody>
      </p:sp>
      <p:sp>
        <p:nvSpPr>
          <p:cNvPr id="4" name="Date Placeholder 3">
            <a:extLst>
              <a:ext uri="{FF2B5EF4-FFF2-40B4-BE49-F238E27FC236}">
                <a16:creationId xmlns:a16="http://schemas.microsoft.com/office/drawing/2014/main" id="{EA43FDE4-4ABF-1741-66CD-0FB57D1A9A20}"/>
              </a:ext>
            </a:extLst>
          </p:cNvPr>
          <p:cNvSpPr>
            <a:spLocks noGrp="1"/>
          </p:cNvSpPr>
          <p:nvPr>
            <p:ph type="dt" sz="half" idx="10"/>
          </p:nvPr>
        </p:nvSpPr>
        <p:spPr/>
        <p:txBody>
          <a:bodyPr/>
          <a:lstStyle/>
          <a:p>
            <a:fld id="{312CAFC2-26B6-134E-85E5-5D171C2C5E12}" type="datetime3">
              <a:rPr lang="en-US" smtClean="0"/>
              <a:t>11 February 2025</a:t>
            </a:fld>
            <a:endParaRPr lang="en-US" dirty="0"/>
          </a:p>
        </p:txBody>
      </p:sp>
      <p:sp>
        <p:nvSpPr>
          <p:cNvPr id="5" name="Footer Placeholder 4">
            <a:extLst>
              <a:ext uri="{FF2B5EF4-FFF2-40B4-BE49-F238E27FC236}">
                <a16:creationId xmlns:a16="http://schemas.microsoft.com/office/drawing/2014/main" id="{1376A75F-BF61-75CF-82A8-C287C6F35B97}"/>
              </a:ext>
            </a:extLst>
          </p:cNvPr>
          <p:cNvSpPr>
            <a:spLocks noGrp="1"/>
          </p:cNvSpPr>
          <p:nvPr>
            <p:ph type="ftr" sz="quarter" idx="11"/>
          </p:nvPr>
        </p:nvSpPr>
        <p:spPr/>
        <p:txBody>
          <a:bodyPr/>
          <a:lstStyle/>
          <a:p>
            <a:pPr>
              <a:spcAft>
                <a:spcPts val="600"/>
              </a:spcAft>
            </a:pPr>
            <a:r>
              <a:rPr lang="en-US" dirty="0"/>
              <a:t>Steph Hills | UK NMV 2025</a:t>
            </a:r>
          </a:p>
        </p:txBody>
      </p:sp>
      <p:sp>
        <p:nvSpPr>
          <p:cNvPr id="6" name="Slide Number Placeholder 5">
            <a:extLst>
              <a:ext uri="{FF2B5EF4-FFF2-40B4-BE49-F238E27FC236}">
                <a16:creationId xmlns:a16="http://schemas.microsoft.com/office/drawing/2014/main" id="{881181DA-9D67-843A-1435-DC835FC2FADD}"/>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Tree>
    <p:extLst>
      <p:ext uri="{BB962C8B-B14F-4D97-AF65-F5344CB8AC3E}">
        <p14:creationId xmlns:p14="http://schemas.microsoft.com/office/powerpoint/2010/main" val="1434389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03632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944C0D-0D67-26A5-689C-AE94C46CEC9F}"/>
              </a:ext>
            </a:extLst>
          </p:cNvPr>
          <p:cNvSpPr>
            <a:spLocks noGrp="1"/>
          </p:cNvSpPr>
          <p:nvPr>
            <p:ph idx="1"/>
          </p:nvPr>
        </p:nvSpPr>
        <p:spPr>
          <a:xfrm>
            <a:off x="853698" y="1825625"/>
            <a:ext cx="5257800" cy="4351338"/>
          </a:xfrm>
        </p:spPr>
        <p:txBody>
          <a:bodyPr/>
          <a:lstStyle/>
          <a:p>
            <a:r>
              <a:rPr lang="en-US" dirty="0"/>
              <a:t>STFC Media Team</a:t>
            </a:r>
          </a:p>
          <a:p>
            <a:pPr lvl="1"/>
            <a:r>
              <a:rPr lang="en-US" dirty="0"/>
              <a:t>Wendy Ellison</a:t>
            </a:r>
          </a:p>
          <a:p>
            <a:pPr lvl="1"/>
            <a:r>
              <a:rPr lang="en-US" dirty="0"/>
              <a:t>Jake Hepburn</a:t>
            </a:r>
          </a:p>
          <a:p>
            <a:pPr lvl="1"/>
            <a:r>
              <a:rPr lang="en-US" dirty="0"/>
              <a:t>Henry Northmore (UKATC)</a:t>
            </a:r>
          </a:p>
          <a:p>
            <a:r>
              <a:rPr lang="en-US" dirty="0"/>
              <a:t>CERN Press Office</a:t>
            </a:r>
          </a:p>
          <a:p>
            <a:pPr lvl="1"/>
            <a:r>
              <a:rPr lang="en-US" dirty="0"/>
              <a:t>Sophie Tesauri</a:t>
            </a:r>
          </a:p>
          <a:p>
            <a:pPr lvl="1"/>
            <a:r>
              <a:rPr lang="en-US" dirty="0"/>
              <a:t>Anais Gerard</a:t>
            </a:r>
          </a:p>
          <a:p>
            <a:pPr lvl="1"/>
            <a:r>
              <a:rPr lang="en-US" dirty="0"/>
              <a:t>Smaragda Andrikaki</a:t>
            </a:r>
          </a:p>
          <a:p>
            <a:r>
              <a:rPr lang="en-US" dirty="0"/>
              <a:t>Both</a:t>
            </a:r>
          </a:p>
          <a:p>
            <a:pPr lvl="1"/>
            <a:r>
              <a:rPr lang="en-US" dirty="0"/>
              <a:t>Steph Hills</a:t>
            </a:r>
          </a:p>
        </p:txBody>
      </p:sp>
      <p:sp>
        <p:nvSpPr>
          <p:cNvPr id="3" name="Title 2">
            <a:extLst>
              <a:ext uri="{FF2B5EF4-FFF2-40B4-BE49-F238E27FC236}">
                <a16:creationId xmlns:a16="http://schemas.microsoft.com/office/drawing/2014/main" id="{B69F1FD3-54AC-4DEC-97BF-73270A69B043}"/>
              </a:ext>
            </a:extLst>
          </p:cNvPr>
          <p:cNvSpPr>
            <a:spLocks noGrp="1"/>
          </p:cNvSpPr>
          <p:nvPr>
            <p:ph type="title"/>
          </p:nvPr>
        </p:nvSpPr>
        <p:spPr/>
        <p:txBody>
          <a:bodyPr/>
          <a:lstStyle/>
          <a:p>
            <a:r>
              <a:rPr lang="en-US" dirty="0"/>
              <a:t>Working together</a:t>
            </a:r>
            <a:endParaRPr lang="en-GB" dirty="0"/>
          </a:p>
        </p:txBody>
      </p:sp>
      <p:sp>
        <p:nvSpPr>
          <p:cNvPr id="4" name="Content Placeholder 1">
            <a:extLst>
              <a:ext uri="{FF2B5EF4-FFF2-40B4-BE49-F238E27FC236}">
                <a16:creationId xmlns:a16="http://schemas.microsoft.com/office/drawing/2014/main" id="{392E37B3-AD1C-F631-E7E9-A1F9C03BADDA}"/>
              </a:ext>
            </a:extLst>
          </p:cNvPr>
          <p:cNvSpPr txBox="1">
            <a:spLocks/>
          </p:cNvSpPr>
          <p:nvPr/>
        </p:nvSpPr>
        <p:spPr>
          <a:xfrm>
            <a:off x="6662979" y="1825625"/>
            <a:ext cx="5257800" cy="4351338"/>
          </a:xfrm>
          <a:prstGeom prst="rect">
            <a:avLst/>
          </a:prstGeom>
        </p:spPr>
        <p:txBody>
          <a:bodyPr vert="horz" lIns="91440" tIns="45720" rIns="91440" bIns="45720" rtlCol="0">
            <a:normAutofit lnSpcReduction="10000"/>
          </a:bodyPr>
          <a:lstStyle>
            <a:lvl1pPr marL="342900" indent="-342900" algn="l" defTabSz="914400" rtl="0" eaLnBrk="1" latinLnBrk="0" hangingPunct="1">
              <a:lnSpc>
                <a:spcPct val="90000"/>
              </a:lnSpc>
              <a:spcBef>
                <a:spcPts val="1000"/>
              </a:spcBef>
              <a:buClr>
                <a:schemeClr val="tx1"/>
              </a:buClr>
              <a:buFont typeface="Arial" panose="020B0604020202020204" pitchFamily="34" charset="0"/>
              <a:buChar char="•"/>
              <a:defRPr sz="2800" kern="1200">
                <a:solidFill>
                  <a:schemeClr val="tx2">
                    <a:lumMod val="50000"/>
                  </a:schemeClr>
                </a:solidFill>
                <a:latin typeface="Arial" panose="020B0604020202020204" pitchFamily="34" charset="0"/>
                <a:ea typeface="+mn-ea"/>
                <a:cs typeface="Arial" panose="020B0604020202020204" pitchFamily="34" charset="0"/>
              </a:defRPr>
            </a:lvl1pPr>
            <a:lvl2pPr marL="628650" indent="-261938" algn="l" defTabSz="914400" rtl="0" eaLnBrk="1" latinLnBrk="0" hangingPunct="1">
              <a:lnSpc>
                <a:spcPct val="90000"/>
              </a:lnSpc>
              <a:spcBef>
                <a:spcPts val="500"/>
              </a:spcBef>
              <a:buClr>
                <a:schemeClr val="tx1"/>
              </a:buClr>
              <a:buFont typeface="Arial" panose="020B0604020202020204" pitchFamily="34" charset="0"/>
              <a:buChar char="•"/>
              <a:tabLst/>
              <a:defRPr sz="1800" kern="1200">
                <a:solidFill>
                  <a:schemeClr val="tx2">
                    <a:lumMod val="50000"/>
                  </a:schemeClr>
                </a:solidFill>
                <a:latin typeface="Arial" panose="020B0604020202020204" pitchFamily="34" charset="0"/>
                <a:ea typeface="+mn-ea"/>
                <a:cs typeface="Arial" panose="020B0604020202020204" pitchFamily="34" charset="0"/>
              </a:defRPr>
            </a:lvl2pPr>
            <a:lvl3pPr marL="889000" indent="-260350" algn="l" defTabSz="914400" rtl="0" eaLnBrk="1" latinLnBrk="0" hangingPunct="1">
              <a:lnSpc>
                <a:spcPct val="90000"/>
              </a:lnSpc>
              <a:spcBef>
                <a:spcPts val="500"/>
              </a:spcBef>
              <a:buClr>
                <a:schemeClr val="tx1"/>
              </a:buClr>
              <a:buSzPct val="100000"/>
              <a:buFont typeface="Arial" panose="020B0604020202020204" pitchFamily="34" charset="0"/>
              <a:buChar char="•"/>
              <a:tabLst/>
              <a:defRPr sz="1800" kern="1200">
                <a:solidFill>
                  <a:schemeClr val="tx2">
                    <a:lumMod val="50000"/>
                  </a:schemeClr>
                </a:solidFill>
                <a:latin typeface="Arial" panose="020B0604020202020204" pitchFamily="34" charset="0"/>
                <a:ea typeface="+mn-ea"/>
                <a:cs typeface="Arial" panose="020B0604020202020204" pitchFamily="34" charset="0"/>
              </a:defRPr>
            </a:lvl3pPr>
            <a:lvl4pPr marL="1209675" indent="-269875" algn="l" defTabSz="914400" rtl="0" eaLnBrk="1" latinLnBrk="0" hangingPunct="1">
              <a:lnSpc>
                <a:spcPct val="90000"/>
              </a:lnSpc>
              <a:spcBef>
                <a:spcPts val="500"/>
              </a:spcBef>
              <a:buClr>
                <a:schemeClr val="tx1"/>
              </a:buClr>
              <a:buSzPct val="100000"/>
              <a:buFont typeface="Arial" panose="020B0604020202020204" pitchFamily="34" charset="0"/>
              <a:buChar char="•"/>
              <a:tabLst/>
              <a:defRPr sz="1600" kern="1200">
                <a:solidFill>
                  <a:schemeClr val="tx2">
                    <a:lumMod val="50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SzPct val="100000"/>
              <a:buFont typeface="Arial" charset="0"/>
              <a:buChar char="•"/>
              <a:defRPr sz="1800" kern="1200">
                <a:solidFill>
                  <a:schemeClr val="tx2">
                    <a:lumMod val="50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CERN photo archive</a:t>
            </a:r>
          </a:p>
          <a:p>
            <a:r>
              <a:rPr lang="en-US" dirty="0"/>
              <a:t>CERN video archive</a:t>
            </a:r>
          </a:p>
          <a:p>
            <a:endParaRPr lang="en-US" dirty="0"/>
          </a:p>
          <a:p>
            <a:r>
              <a:rPr lang="en-US" dirty="0"/>
              <a:t>Talk to your physicists!</a:t>
            </a:r>
          </a:p>
          <a:p>
            <a:pPr marL="0" indent="0">
              <a:buNone/>
            </a:pPr>
            <a:endParaRPr lang="en-US" dirty="0"/>
          </a:p>
          <a:p>
            <a:r>
              <a:rPr lang="en-US" dirty="0"/>
              <a:t>Constant flow of stories</a:t>
            </a:r>
          </a:p>
          <a:p>
            <a:endParaRPr lang="en-US" dirty="0"/>
          </a:p>
          <a:p>
            <a:r>
              <a:rPr lang="en-GB" dirty="0"/>
              <a:t>Support the UK Strategy for Engagement with CERN</a:t>
            </a:r>
            <a:endParaRPr lang="en-US" dirty="0"/>
          </a:p>
        </p:txBody>
      </p:sp>
    </p:spTree>
    <p:extLst>
      <p:ext uri="{BB962C8B-B14F-4D97-AF65-F5344CB8AC3E}">
        <p14:creationId xmlns:p14="http://schemas.microsoft.com/office/powerpoint/2010/main" val="476427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5000" b="-5000"/>
          </a:stretch>
        </a:blipFill>
        <a:effectLst/>
      </p:bgPr>
    </p:bg>
    <p:spTree>
      <p:nvGrpSpPr>
        <p:cNvPr id="1" name=""/>
        <p:cNvGrpSpPr/>
        <p:nvPr/>
      </p:nvGrpSpPr>
      <p:grpSpPr>
        <a:xfrm>
          <a:off x="0" y="0"/>
          <a:ext cx="0" cy="0"/>
          <a:chOff x="0" y="0"/>
          <a:chExt cx="0" cy="0"/>
        </a:xfrm>
      </p:grpSpPr>
      <p:sp>
        <p:nvSpPr>
          <p:cNvPr id="3" name="TextBox 2"/>
          <p:cNvSpPr txBox="1"/>
          <p:nvPr/>
        </p:nvSpPr>
        <p:spPr>
          <a:xfrm>
            <a:off x="3154680" y="4214284"/>
            <a:ext cx="9329928" cy="1938992"/>
          </a:xfrm>
          <a:prstGeom prst="rect">
            <a:avLst/>
          </a:prstGeom>
          <a:noFill/>
        </p:spPr>
        <p:txBody>
          <a:bodyPr wrap="square" rtlCol="0">
            <a:spAutoFit/>
          </a:bodyPr>
          <a:lstStyle/>
          <a:p>
            <a:pPr algn="ctr"/>
            <a:r>
              <a:rPr lang="en-GB" sz="6000" b="1" dirty="0">
                <a:solidFill>
                  <a:srgbClr val="FFFF00"/>
                </a:solidFill>
              </a:rPr>
              <a:t>@stephhills.bsky.social</a:t>
            </a:r>
          </a:p>
          <a:p>
            <a:pPr algn="ctr"/>
            <a:r>
              <a:rPr lang="en-GB" sz="6000" b="1" dirty="0">
                <a:solidFill>
                  <a:srgbClr val="FFFF00"/>
                </a:solidFill>
              </a:rPr>
              <a:t>#UKatCERN</a:t>
            </a:r>
          </a:p>
        </p:txBody>
      </p:sp>
    </p:spTree>
    <p:extLst>
      <p:ext uri="{BB962C8B-B14F-4D97-AF65-F5344CB8AC3E}">
        <p14:creationId xmlns:p14="http://schemas.microsoft.com/office/powerpoint/2010/main" val="607741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2196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342005" y="-1521828"/>
            <a:ext cx="14028112" cy="9565453"/>
          </a:xfrm>
          <a:prstGeom prst="rect">
            <a:avLst/>
          </a:prstGeom>
        </p:spPr>
      </p:pic>
      <p:sp>
        <p:nvSpPr>
          <p:cNvPr id="3" name="Content Placeholder 2"/>
          <p:cNvSpPr>
            <a:spLocks noGrp="1"/>
          </p:cNvSpPr>
          <p:nvPr>
            <p:ph idx="1"/>
          </p:nvPr>
        </p:nvSpPr>
        <p:spPr>
          <a:xfrm>
            <a:off x="2462008" y="2336256"/>
            <a:ext cx="7498080" cy="2900953"/>
          </a:xfrm>
        </p:spPr>
        <p:txBody>
          <a:bodyPr>
            <a:normAutofit/>
          </a:bodyPr>
          <a:lstStyle/>
          <a:p>
            <a:pPr marL="36575" indent="0">
              <a:buNone/>
            </a:pPr>
            <a:r>
              <a:rPr lang="en-GB" sz="3600" b="1" dirty="0">
                <a:solidFill>
                  <a:schemeClr val="bg1"/>
                </a:solidFill>
              </a:rPr>
              <a:t>How did our universe begin? </a:t>
            </a:r>
          </a:p>
          <a:p>
            <a:pPr marL="36575" indent="0">
              <a:buNone/>
            </a:pPr>
            <a:r>
              <a:rPr lang="en-GB" sz="3600" b="1" dirty="0">
                <a:solidFill>
                  <a:schemeClr val="bg1"/>
                </a:solidFill>
              </a:rPr>
              <a:t>What is our universe made of? </a:t>
            </a:r>
          </a:p>
          <a:p>
            <a:pPr marL="36575" indent="0">
              <a:buNone/>
            </a:pPr>
            <a:r>
              <a:rPr lang="en-GB" sz="3600" b="1" dirty="0">
                <a:solidFill>
                  <a:schemeClr val="bg1"/>
                </a:solidFill>
              </a:rPr>
              <a:t>Where is the antimatter?</a:t>
            </a:r>
          </a:p>
          <a:p>
            <a:pPr marL="36575" indent="0">
              <a:buNone/>
            </a:pPr>
            <a:r>
              <a:rPr lang="en-GB" sz="3600" b="1" dirty="0">
                <a:solidFill>
                  <a:schemeClr val="bg1"/>
                </a:solidFill>
              </a:rPr>
              <a:t>Why do particles have mass?</a:t>
            </a:r>
          </a:p>
        </p:txBody>
      </p:sp>
      <p:sp>
        <p:nvSpPr>
          <p:cNvPr id="4" name="Date Placeholder 3"/>
          <p:cNvSpPr>
            <a:spLocks noGrp="1"/>
          </p:cNvSpPr>
          <p:nvPr>
            <p:ph type="dt" sz="half" idx="4294967295"/>
          </p:nvPr>
        </p:nvSpPr>
        <p:spPr/>
        <p:txBody>
          <a:bodyPr/>
          <a:lstStyle/>
          <a:p>
            <a:endParaRPr lang="en-US" dirty="0"/>
          </a:p>
        </p:txBody>
      </p:sp>
      <p:sp>
        <p:nvSpPr>
          <p:cNvPr id="5" name="Footer Placeholder 4"/>
          <p:cNvSpPr>
            <a:spLocks noGrp="1"/>
          </p:cNvSpPr>
          <p:nvPr>
            <p:ph type="ftr" sz="quarter" idx="4294967295"/>
          </p:nvPr>
        </p:nvSpPr>
        <p:spPr/>
        <p:txBody>
          <a:bodyPr/>
          <a:lstStyle/>
          <a:p>
            <a:endParaRPr lang="en-US" dirty="0"/>
          </a:p>
        </p:txBody>
      </p:sp>
      <p:sp>
        <p:nvSpPr>
          <p:cNvPr id="6" name="Slide Number Placeholder 5"/>
          <p:cNvSpPr>
            <a:spLocks noGrp="1"/>
          </p:cNvSpPr>
          <p:nvPr>
            <p:ph type="sldNum" sz="quarter" idx="4294967295"/>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759974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0190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3163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8553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8000" b="-8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714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4000" b="-14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4344628"/>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_16x9 PPT_v2024.pptx" id="{CF085BE9-E13D-8249-B4F3-B15893DF5078}" vid="{8DC4A9CA-60BF-5142-B3E7-A933F0F95F1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714770849D2C1479125245119AB0CA0" ma:contentTypeVersion="11" ma:contentTypeDescription="Create a new document." ma:contentTypeScope="" ma:versionID="e0adf1aa483e0683e0a3dc534deb2a5d">
  <xsd:schema xmlns:xsd="http://www.w3.org/2001/XMLSchema" xmlns:xs="http://www.w3.org/2001/XMLSchema" xmlns:p="http://schemas.microsoft.com/office/2006/metadata/properties" xmlns:ns2="676dd627-3888-4db2-9bc2-4efa0fa3edf3" xmlns:ns3="98b6a376-8c7b-4d46-828f-e758e6273611" targetNamespace="http://schemas.microsoft.com/office/2006/metadata/properties" ma:root="true" ma:fieldsID="c2d1cc71242e798d5d4a3c33005b5d3a" ns2:_="" ns3:_="">
    <xsd:import namespace="676dd627-3888-4db2-9bc2-4efa0fa3edf3"/>
    <xsd:import namespace="98b6a376-8c7b-4d46-828f-e758e627361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76dd627-3888-4db2-9bc2-4efa0fa3edf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8b6a376-8c7b-4d46-828f-e758e627361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D369EB3-1B60-4167-ABA2-FEE02C847AC4}">
  <ds:schemaRefs>
    <ds:schemaRef ds:uri="http://schemas.microsoft.com/sharepoint/v3/contenttype/forms"/>
  </ds:schemaRefs>
</ds:datastoreItem>
</file>

<file path=customXml/itemProps2.xml><?xml version="1.0" encoding="utf-8"?>
<ds:datastoreItem xmlns:ds="http://schemas.openxmlformats.org/officeDocument/2006/customXml" ds:itemID="{2F1888C4-E3AD-4B93-AAB6-10A39952B9F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76dd627-3888-4db2-9bc2-4efa0fa3edf3"/>
    <ds:schemaRef ds:uri="98b6a376-8c7b-4d46-828f-e758e62736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8B1F03C-F21A-480B-A40E-2F00DF2A1630}">
  <ds:schemaRefs>
    <ds:schemaRef ds:uri="676dd627-3888-4db2-9bc2-4efa0fa3edf3"/>
    <ds:schemaRef ds:uri="http://schemas.microsoft.com/office/2006/documentManagement/types"/>
    <ds:schemaRef ds:uri="http://schemas.microsoft.com/office/infopath/2007/PartnerControls"/>
    <ds:schemaRef ds:uri="http://purl.org/dc/elements/1.1/"/>
    <ds:schemaRef ds:uri="http://schemas.microsoft.com/office/2006/metadata/properties"/>
    <ds:schemaRef ds:uri="98b6a376-8c7b-4d46-828f-e758e6273611"/>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6625</TotalTime>
  <Words>1165</Words>
  <Application>Microsoft Office PowerPoint</Application>
  <PresentationFormat>Widescreen</PresentationFormat>
  <Paragraphs>183</Paragraphs>
  <Slides>21</Slides>
  <Notes>14</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21</vt:i4>
      </vt:variant>
    </vt:vector>
  </HeadingPairs>
  <TitlesOfParts>
    <vt:vector size="28" baseType="lpstr">
      <vt:lpstr>Arial</vt:lpstr>
      <vt:lpstr>Arial Regular</vt:lpstr>
      <vt:lpstr>Calibri</vt:lpstr>
      <vt:lpstr>Wingdings</vt:lpstr>
      <vt:lpstr>Font and logo master</vt:lpstr>
      <vt:lpstr>Font WITHOUT logo master</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Operational schedule to 2036</vt:lpstr>
      <vt:lpstr>HL-LHC goals</vt:lpstr>
      <vt:lpstr>Why upgrade the LHC?</vt:lpstr>
      <vt:lpstr>PowerPoint Presentation</vt:lpstr>
      <vt:lpstr>PowerPoint Presentation</vt:lpstr>
      <vt:lpstr>Other stories</vt:lpstr>
      <vt:lpstr>Working together</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Hills, Stephanie (STFC,Undefined,COMMS)</cp:lastModifiedBy>
  <cp:revision>581</cp:revision>
  <cp:lastPrinted>2019-10-02T08:27:37Z</cp:lastPrinted>
  <dcterms:created xsi:type="dcterms:W3CDTF">2019-09-17T08:04:08Z</dcterms:created>
  <dcterms:modified xsi:type="dcterms:W3CDTF">2025-02-11T15:16:21Z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0x0101004714770849D2C1479125245119AB0CA0</vt:lpwstr>
  </property>
</Properties>
</file>