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6" r:id="rId2"/>
    <p:sldId id="298" r:id="rId3"/>
    <p:sldId id="299" r:id="rId4"/>
    <p:sldId id="260" r:id="rId5"/>
    <p:sldId id="265" r:id="rId6"/>
    <p:sldId id="300" r:id="rId7"/>
    <p:sldId id="302" r:id="rId8"/>
    <p:sldId id="305" r:id="rId9"/>
    <p:sldId id="303" r:id="rId10"/>
    <p:sldId id="5151" r:id="rId11"/>
    <p:sldId id="5152" r:id="rId12"/>
    <p:sldId id="515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63" d="100"/>
          <a:sy n="63" d="100"/>
        </p:scale>
        <p:origin x="804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CERN exists to answer some</a:t>
            </a:r>
            <a:r>
              <a:rPr lang="en-GB" baseline="0" dirty="0"/>
              <a:t> of humanity’s biggest questions.</a:t>
            </a:r>
          </a:p>
          <a:p>
            <a:endParaRPr lang="en-GB" baseline="0" dirty="0"/>
          </a:p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2AC36-709B-407E-908D-304F90BEEB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67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166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6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29 January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Italy-icon.html" TargetMode="External"/><Relationship Id="rId13" Type="http://schemas.openxmlformats.org/officeDocument/2006/relationships/hyperlink" Target="http://www.iconarchive.com/show/flag-icons-by-gosquared/United-Kingdom-icon.html" TargetMode="External"/><Relationship Id="rId18" Type="http://schemas.openxmlformats.org/officeDocument/2006/relationships/hyperlink" Target="mailto:Robert.Appleby@manchester.ac.uk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12" Type="http://schemas.openxmlformats.org/officeDocument/2006/relationships/image" Target="../media/image18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iconarchive.com/show/flag-icons-by-gosquared/Spain-icon.html" TargetMode="External"/><Relationship Id="rId11" Type="http://schemas.openxmlformats.org/officeDocument/2006/relationships/hyperlink" Target="http://www.iconarchive.com/show/flag-icons-by-gosquared/Japan-icon.html" TargetMode="External"/><Relationship Id="rId5" Type="http://schemas.openxmlformats.org/officeDocument/2006/relationships/image" Target="../media/image14.png"/><Relationship Id="rId15" Type="http://schemas.openxmlformats.org/officeDocument/2006/relationships/image" Target="../media/image20.tiff"/><Relationship Id="rId10" Type="http://schemas.openxmlformats.org/officeDocument/2006/relationships/image" Target="../media/image17.png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image" Target="../media/image16.png"/><Relationship Id="rId1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nkedin.com/in/stephanie-hills-ukatcern/" TargetMode="Externa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UK National Media Visit 2025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Stephanie Hills</a:t>
            </a:r>
          </a:p>
          <a:p>
            <a:r>
              <a:rPr lang="en-GB" b="0" dirty="0"/>
              <a:t>29 January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949" y="286327"/>
            <a:ext cx="10721332" cy="720000"/>
          </a:xfrm>
        </p:spPr>
        <p:txBody>
          <a:bodyPr/>
          <a:lstStyle/>
          <a:p>
            <a:r>
              <a:rPr lang="en-US" dirty="0"/>
              <a:t>An International Collaboration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6222" y="4767262"/>
            <a:ext cx="7511970" cy="34232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Lucio Rossi - HiLumi LHC to the CERN guides - Globe 26 February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64" y="990888"/>
            <a:ext cx="10254874" cy="5112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00306" y="3553271"/>
            <a:ext cx="48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Q1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5440" y="3409255"/>
            <a:ext cx="59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Q2a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1842" y="3129743"/>
            <a:ext cx="59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Q2b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9826" y="3068960"/>
            <a:ext cx="48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Q3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5020" y="2977207"/>
            <a:ext cx="49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CP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32744" y="2935977"/>
            <a:ext cx="431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D1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83632" y="3152001"/>
            <a:ext cx="558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DFX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40371" y="3224009"/>
            <a:ext cx="587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DFM</a:t>
            </a:r>
            <a:endParaRPr lang="en-GB" sz="1200" dirty="0">
              <a:solidFill>
                <a:srgbClr val="FFFF00"/>
              </a:solidFill>
            </a:endParaRPr>
          </a:p>
        </p:txBody>
      </p:sp>
      <p:cxnSp>
        <p:nvCxnSpPr>
          <p:cNvPr id="24" name="Straight Arrow Connector 23"/>
          <p:cNvCxnSpPr>
            <a:cxnSpLocks/>
          </p:cNvCxnSpPr>
          <p:nvPr/>
        </p:nvCxnSpPr>
        <p:spPr>
          <a:xfrm>
            <a:off x="3490461" y="1253799"/>
            <a:ext cx="0" cy="60587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671524" y="1021341"/>
            <a:ext cx="2064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Connection to LHC (UL)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31464" y="1051093"/>
            <a:ext cx="176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Service </a:t>
            </a:r>
            <a:r>
              <a:rPr lang="fr-CH" sz="1200" dirty="0" err="1">
                <a:solidFill>
                  <a:srgbClr val="FFFF00"/>
                </a:solidFill>
              </a:rPr>
              <a:t>gallery</a:t>
            </a:r>
            <a:r>
              <a:rPr lang="fr-CH" sz="1200" dirty="0">
                <a:solidFill>
                  <a:srgbClr val="FFFF00"/>
                </a:solidFill>
              </a:rPr>
              <a:t> (UR)</a:t>
            </a:r>
          </a:p>
        </p:txBody>
      </p:sp>
      <p:cxnSp>
        <p:nvCxnSpPr>
          <p:cNvPr id="27" name="Straight Arrow Connector 26"/>
          <p:cNvCxnSpPr>
            <a:cxnSpLocks/>
          </p:cNvCxnSpPr>
          <p:nvPr/>
        </p:nvCxnSpPr>
        <p:spPr>
          <a:xfrm>
            <a:off x="7608168" y="1313703"/>
            <a:ext cx="0" cy="60587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905895" y="3548073"/>
            <a:ext cx="726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TAXS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360" y="2935977"/>
            <a:ext cx="1214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FFFF00"/>
                </a:solidFill>
              </a:rPr>
              <a:t>Crab</a:t>
            </a:r>
            <a:r>
              <a:rPr lang="fr-CH" sz="1200" dirty="0">
                <a:solidFill>
                  <a:srgbClr val="FFFF00"/>
                </a:solidFill>
              </a:rPr>
              <a:t> </a:t>
            </a:r>
            <a:r>
              <a:rPr lang="fr-CH" sz="1200" dirty="0" err="1">
                <a:solidFill>
                  <a:srgbClr val="FFFF00"/>
                </a:solidFill>
              </a:rPr>
              <a:t>cavities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6556" y="1318185"/>
            <a:ext cx="1041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UA </a:t>
            </a:r>
            <a:r>
              <a:rPr lang="fr-CH" sz="1200" dirty="0" err="1">
                <a:solidFill>
                  <a:srgbClr val="FFFF00"/>
                </a:solidFill>
              </a:rPr>
              <a:t>Gallery</a:t>
            </a:r>
            <a:endParaRPr lang="fr-CH" sz="1200" dirty="0">
              <a:solidFill>
                <a:srgbClr val="FFFF00"/>
              </a:solidFill>
            </a:endParaRPr>
          </a:p>
        </p:txBody>
      </p:sp>
      <p:cxnSp>
        <p:nvCxnSpPr>
          <p:cNvPr id="33" name="Straight Arrow Connector 32"/>
          <p:cNvCxnSpPr>
            <a:cxnSpLocks/>
          </p:cNvCxnSpPr>
          <p:nvPr/>
        </p:nvCxnSpPr>
        <p:spPr>
          <a:xfrm>
            <a:off x="877429" y="1552641"/>
            <a:ext cx="0" cy="2269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61508" y="2483719"/>
            <a:ext cx="4219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Q4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28962" y="2492896"/>
            <a:ext cx="1010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>
                <a:solidFill>
                  <a:srgbClr val="FFFF00"/>
                </a:solidFill>
              </a:rPr>
              <a:t>Collimators</a:t>
            </a:r>
            <a:endParaRPr lang="en-GB" sz="1100" dirty="0">
              <a:solidFill>
                <a:srgbClr val="FFFF00"/>
              </a:solidFill>
            </a:endParaRPr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2207568" y="2841972"/>
            <a:ext cx="0" cy="2269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425397" y="3167390"/>
            <a:ext cx="6381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TAXN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63253" y="1223215"/>
            <a:ext cx="1359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Service </a:t>
            </a:r>
            <a:r>
              <a:rPr lang="fr-CH" sz="1200" dirty="0" err="1">
                <a:solidFill>
                  <a:srgbClr val="FFFF00"/>
                </a:solidFill>
              </a:rPr>
              <a:t>cavern</a:t>
            </a:r>
            <a:endParaRPr lang="fr-CH" sz="1200" dirty="0">
              <a:solidFill>
                <a:srgbClr val="FFFF00"/>
              </a:solidFill>
            </a:endParaRPr>
          </a:p>
        </p:txBody>
      </p:sp>
      <p:cxnSp>
        <p:nvCxnSpPr>
          <p:cNvPr id="48" name="Straight Arrow Connector 47"/>
          <p:cNvCxnSpPr>
            <a:cxnSpLocks/>
          </p:cNvCxnSpPr>
          <p:nvPr/>
        </p:nvCxnSpPr>
        <p:spPr>
          <a:xfrm>
            <a:off x="2564563" y="1398284"/>
            <a:ext cx="465154" cy="19570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54" descr="United States icon">
            <a:hlinkClick r:id="rId4"/>
            <a:extLst>
              <a:ext uri="{FF2B5EF4-FFF2-40B4-BE49-F238E27FC236}">
                <a16:creationId xmlns:a16="http://schemas.microsoft.com/office/drawing/2014/main" id="{E216E2A2-94FF-D9A2-C160-E91699AE1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5455" y="4293136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2" descr="Spain icon">
            <a:hlinkClick r:id="rId6"/>
            <a:extLst>
              <a:ext uri="{FF2B5EF4-FFF2-40B4-BE49-F238E27FC236}">
                <a16:creationId xmlns:a16="http://schemas.microsoft.com/office/drawing/2014/main" id="{A0672A11-21D6-B35F-6811-784FF6E5E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3122" y="4003293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2" descr="Spain icon">
            <a:hlinkClick r:id="rId6"/>
            <a:extLst>
              <a:ext uri="{FF2B5EF4-FFF2-40B4-BE49-F238E27FC236}">
                <a16:creationId xmlns:a16="http://schemas.microsoft.com/office/drawing/2014/main" id="{1703313A-FC84-6CCD-C42F-3FAFC0645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626" y="3717031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62" descr="Spain icon">
            <a:hlinkClick r:id="rId6"/>
            <a:extLst>
              <a:ext uri="{FF2B5EF4-FFF2-40B4-BE49-F238E27FC236}">
                <a16:creationId xmlns:a16="http://schemas.microsoft.com/office/drawing/2014/main" id="{F0914955-4294-6B11-D456-83C34FF33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9209" y="2886589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4" descr="Italy icon">
            <a:hlinkClick r:id="rId8"/>
            <a:extLst>
              <a:ext uri="{FF2B5EF4-FFF2-40B4-BE49-F238E27FC236}">
                <a16:creationId xmlns:a16="http://schemas.microsoft.com/office/drawing/2014/main" id="{D986C2CF-AB4C-2AB6-73EF-4F587417B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9411" y="3380360"/>
            <a:ext cx="424054" cy="4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8">
            <a:extLst>
              <a:ext uri="{FF2B5EF4-FFF2-40B4-BE49-F238E27FC236}">
                <a16:creationId xmlns:a16="http://schemas.microsoft.com/office/drawing/2014/main" id="{70A29DC3-7E42-EEC9-03A0-33123B124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5535" y="3217513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8">
            <a:extLst>
              <a:ext uri="{FF2B5EF4-FFF2-40B4-BE49-F238E27FC236}">
                <a16:creationId xmlns:a16="http://schemas.microsoft.com/office/drawing/2014/main" id="{C4333A14-BC96-B6E0-C3EE-6FBBEE549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8661" y="3123790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4" descr="United States icon">
            <a:hlinkClick r:id="rId4"/>
            <a:extLst>
              <a:ext uri="{FF2B5EF4-FFF2-40B4-BE49-F238E27FC236}">
                <a16:creationId xmlns:a16="http://schemas.microsoft.com/office/drawing/2014/main" id="{4168EB38-162D-64D5-D3C3-BEB3427AB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691" y="3563143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6" descr="Japan icon">
            <a:hlinkClick r:id="rId11"/>
            <a:extLst>
              <a:ext uri="{FF2B5EF4-FFF2-40B4-BE49-F238E27FC236}">
                <a16:creationId xmlns:a16="http://schemas.microsoft.com/office/drawing/2014/main" id="{E521608B-4D30-26EC-F5E2-107C100C5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504" y="3356167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52" descr="United Kingdom icon">
            <a:hlinkClick r:id="rId13"/>
            <a:extLst>
              <a:ext uri="{FF2B5EF4-FFF2-40B4-BE49-F238E27FC236}">
                <a16:creationId xmlns:a16="http://schemas.microsoft.com/office/drawing/2014/main" id="{52356FB2-BB1C-011A-0B72-25835FD4C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7562" y="2689859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680833" y="2252618"/>
            <a:ext cx="90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SC Links</a:t>
            </a:r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 flipH="1">
            <a:off x="3159387" y="2529617"/>
            <a:ext cx="560339" cy="53934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0" name="Picture 52" descr="United Kingdom icon">
            <a:hlinkClick r:id="rId13"/>
            <a:extLst>
              <a:ext uri="{FF2B5EF4-FFF2-40B4-BE49-F238E27FC236}">
                <a16:creationId xmlns:a16="http://schemas.microsoft.com/office/drawing/2014/main" id="{B032BC6A-F1AF-1C3E-3A61-CA837B33B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8909" y="3479044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8">
            <a:extLst>
              <a:ext uri="{FF2B5EF4-FFF2-40B4-BE49-F238E27FC236}">
                <a16:creationId xmlns:a16="http://schemas.microsoft.com/office/drawing/2014/main" id="{0CA81618-B6AA-3D09-BCFC-2934D13A7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660" y="2278778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44" descr="Italy icon">
            <a:hlinkClick r:id="rId8"/>
            <a:extLst>
              <a:ext uri="{FF2B5EF4-FFF2-40B4-BE49-F238E27FC236}">
                <a16:creationId xmlns:a16="http://schemas.microsoft.com/office/drawing/2014/main" id="{6650DCA8-E6CC-83C9-2B30-FEAAFF9DE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499" y="2451046"/>
            <a:ext cx="424054" cy="4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1288856" y="2636912"/>
            <a:ext cx="414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D2</a:t>
            </a:r>
            <a:endParaRPr lang="en-GB" sz="1100" dirty="0">
              <a:solidFill>
                <a:srgbClr val="FFFF00"/>
              </a:solidFill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A1D5EA6-D829-DB10-A838-9D3A6A6F239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8192" y="1530379"/>
            <a:ext cx="410969" cy="259265"/>
          </a:xfrm>
          <a:prstGeom prst="rect">
            <a:avLst/>
          </a:prstGeom>
        </p:spPr>
      </p:pic>
      <p:pic>
        <p:nvPicPr>
          <p:cNvPr id="5" name="Picture 46" descr="Japan icon">
            <a:hlinkClick r:id="rId11"/>
            <a:extLst>
              <a:ext uri="{FF2B5EF4-FFF2-40B4-BE49-F238E27FC236}">
                <a16:creationId xmlns:a16="http://schemas.microsoft.com/office/drawing/2014/main" id="{CD86445F-B38F-C6C1-CE08-31762016E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5662" y="1472195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CF35A65-E3B6-A6E4-5CCF-86DEB616F92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2311" y="3413229"/>
            <a:ext cx="378389" cy="204702"/>
          </a:xfrm>
          <a:prstGeom prst="rect">
            <a:avLst/>
          </a:prstGeom>
        </p:spPr>
      </p:pic>
      <p:pic>
        <p:nvPicPr>
          <p:cNvPr id="18" name="Picture 54" descr="United States icon">
            <a:hlinkClick r:id="rId4"/>
            <a:extLst>
              <a:ext uri="{FF2B5EF4-FFF2-40B4-BE49-F238E27FC236}">
                <a16:creationId xmlns:a16="http://schemas.microsoft.com/office/drawing/2014/main" id="{6D60BA3E-0E1B-F9FA-ADDD-7B2E21177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849" y="3607580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2" descr="United Kingdom icon">
            <a:hlinkClick r:id="rId13"/>
            <a:extLst>
              <a:ext uri="{FF2B5EF4-FFF2-40B4-BE49-F238E27FC236}">
                <a16:creationId xmlns:a16="http://schemas.microsoft.com/office/drawing/2014/main" id="{AAE5EAEC-790A-1C6C-5DA2-51074999D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52" y="3892073"/>
            <a:ext cx="366223" cy="37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6" descr="Japan icon">
            <a:hlinkClick r:id="rId11"/>
            <a:extLst>
              <a:ext uri="{FF2B5EF4-FFF2-40B4-BE49-F238E27FC236}">
                <a16:creationId xmlns:a16="http://schemas.microsoft.com/office/drawing/2014/main" id="{709D0D8A-CAB8-B62A-ADA0-402983B11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836" y="1527142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8">
            <a:extLst>
              <a:ext uri="{FF2B5EF4-FFF2-40B4-BE49-F238E27FC236}">
                <a16:creationId xmlns:a16="http://schemas.microsoft.com/office/drawing/2014/main" id="{B97503CA-2DAD-B841-1C39-46F0582A0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42" y="4278445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6C6C054-AECC-9E8D-6F0A-302DBB01929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06158" y="2214840"/>
            <a:ext cx="413339" cy="26037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D87BAB2-6850-CE39-542D-4BFC382FE527}"/>
              </a:ext>
            </a:extLst>
          </p:cNvPr>
          <p:cNvSpPr txBox="1"/>
          <p:nvPr/>
        </p:nvSpPr>
        <p:spPr>
          <a:xfrm>
            <a:off x="561508" y="5303003"/>
            <a:ext cx="81175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UK HL-LHC Spokes is Rob Appleby </a:t>
            </a:r>
            <a:r>
              <a:rPr lang="en-US" b="1" dirty="0">
                <a:solidFill>
                  <a:srgbClr val="FFFF00"/>
                </a:solidFill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Robert.Appleby@manchester.ac.uk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E391692F-AD4B-FE6F-2743-26B8DEA2C6F2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/>
              <a:t>Steph Hills | UK NMV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649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C7A852-1FE9-0235-D832-CB289D099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0" dirty="0">
                <a:solidFill>
                  <a:schemeClr val="tx1"/>
                </a:solidFill>
              </a:rPr>
              <a:t>FCC Feasibility Study (March 2025)</a:t>
            </a:r>
          </a:p>
          <a:p>
            <a:r>
              <a:rPr lang="en-US" b="0" dirty="0" err="1">
                <a:solidFill>
                  <a:schemeClr val="tx1"/>
                </a:solidFill>
              </a:rPr>
              <a:t>Moriond</a:t>
            </a:r>
            <a:r>
              <a:rPr lang="en-US" b="0" dirty="0">
                <a:solidFill>
                  <a:schemeClr val="tx1"/>
                </a:solidFill>
              </a:rPr>
              <a:t> conference (23-30 March – no indications yet)</a:t>
            </a:r>
          </a:p>
          <a:p>
            <a:r>
              <a:rPr lang="en-US" b="0" dirty="0">
                <a:solidFill>
                  <a:schemeClr val="tx1"/>
                </a:solidFill>
              </a:rPr>
              <a:t>Transporting antimatter (June)</a:t>
            </a:r>
          </a:p>
          <a:p>
            <a:r>
              <a:rPr lang="en-US" b="0" dirty="0">
                <a:solidFill>
                  <a:schemeClr val="tx1"/>
                </a:solidFill>
              </a:rPr>
              <a:t>EPS Marseille (7–11 July – no indications yet)</a:t>
            </a:r>
          </a:p>
          <a:p>
            <a:r>
              <a:rPr lang="en-US" b="0" dirty="0">
                <a:solidFill>
                  <a:schemeClr val="tx1"/>
                </a:solidFill>
              </a:rPr>
              <a:t>New DG starts in January 2026</a:t>
            </a:r>
          </a:p>
          <a:p>
            <a:r>
              <a:rPr lang="en-US" b="0" dirty="0">
                <a:solidFill>
                  <a:schemeClr val="tx1"/>
                </a:solidFill>
              </a:rPr>
              <a:t>European Strategy for Particle Physics Update (June 2026) – to confirm the next collider at CERN, or alternatives if FCC is not feasible or competitive</a:t>
            </a: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General interest</a:t>
            </a:r>
          </a:p>
          <a:p>
            <a:r>
              <a:rPr lang="en-US" b="0" dirty="0">
                <a:solidFill>
                  <a:schemeClr val="tx1"/>
                </a:solidFill>
              </a:rPr>
              <a:t>NA62 – ultra-rare kaon decays that could point to BSM physics – Karim </a:t>
            </a:r>
            <a:r>
              <a:rPr lang="en-US" b="0" dirty="0" err="1">
                <a:solidFill>
                  <a:schemeClr val="tx1"/>
                </a:solidFill>
              </a:rPr>
              <a:t>Massri</a:t>
            </a:r>
            <a:r>
              <a:rPr lang="en-US" b="0" dirty="0">
                <a:solidFill>
                  <a:schemeClr val="tx1"/>
                </a:solidFill>
              </a:rPr>
              <a:t> (Lancaster)</a:t>
            </a:r>
          </a:p>
          <a:p>
            <a:r>
              <a:rPr lang="en-US" b="0" dirty="0">
                <a:solidFill>
                  <a:schemeClr val="tx1"/>
                </a:solidFill>
              </a:rPr>
              <a:t>FASER – light and weakly interacting particles could give clues to DM, CP violation, origin of neutrino mass – Monica D’Onofrio (Liverpool)</a:t>
            </a:r>
          </a:p>
          <a:p>
            <a:r>
              <a:rPr lang="en-US" b="0" dirty="0">
                <a:solidFill>
                  <a:schemeClr val="tx1"/>
                </a:solidFill>
              </a:rPr>
              <a:t>Project Stella – designing a radiotherapy machine for low and middle income countries - Manjit Dosanjh (Oxford)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endParaRPr lang="en-US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C1F352-D7A5-E352-2FE0-BB476912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stories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3FDE4-4ABF-1741-66CD-0FB57D1A9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29 January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6A75F-BF61-75CF-82A8-C287C6F35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Steph Hills | UK NMV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181DA-9D67-843A-1435-DC835FC2F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389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5CD628-ACEF-4A91-9492-48675BB33E87}"/>
              </a:ext>
            </a:extLst>
          </p:cNvPr>
          <p:cNvSpPr txBox="1"/>
          <p:nvPr/>
        </p:nvSpPr>
        <p:spPr>
          <a:xfrm>
            <a:off x="2103120" y="1412240"/>
            <a:ext cx="7914640" cy="36317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/>
              <a:t>Steph Hills</a:t>
            </a:r>
          </a:p>
          <a:p>
            <a:pPr algn="ctr"/>
            <a:endParaRPr lang="en-US" sz="4000" b="1" dirty="0"/>
          </a:p>
          <a:p>
            <a:pPr algn="ctr"/>
            <a:r>
              <a:rPr lang="en-US" sz="4000" dirty="0"/>
              <a:t>press@cern.ch</a:t>
            </a:r>
          </a:p>
          <a:p>
            <a:pPr algn="ctr"/>
            <a:r>
              <a:rPr lang="en-GB" sz="4000" kern="100" dirty="0" err="1">
                <a:solidFill>
                  <a:srgbClr val="1F386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Bsky</a:t>
            </a:r>
            <a:r>
              <a:rPr lang="en-GB" sz="4000" kern="100" dirty="0">
                <a:solidFill>
                  <a:srgbClr val="1F386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@stephhills.bsky.social</a:t>
            </a:r>
            <a:endParaRPr lang="en-GB" sz="4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4000" kern="100" dirty="0">
                <a:solidFill>
                  <a:srgbClr val="1F386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LinkedIn: </a:t>
            </a:r>
            <a:r>
              <a:rPr lang="en-GB" sz="40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stephanie</a:t>
            </a:r>
            <a:r>
              <a:rPr lang="en-GB" sz="40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-hills-UKatCERN</a:t>
            </a:r>
            <a:endParaRPr lang="en-GB" sz="4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1800" kern="100" dirty="0">
                <a:solidFill>
                  <a:srgbClr val="1F386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0259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D46148-2273-C39D-39A0-839153F06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Welcome!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654A61-B350-0B9C-DA07-181481CA8C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</a:rPr>
              <a:t>Busy schedule – lots to see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</a:rPr>
              <a:t>HL-LHC focus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</a:rPr>
              <a:t>Underground to see ATLAS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</a:rPr>
              <a:t>Time for interviews on Thurs (or zoom)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</a:rPr>
              <a:t>Not one but two DGs!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1"/>
                </a:solidFill>
              </a:rPr>
              <a:t>Let us know if you’re particularly interested in a story and we’ll find an interviewee.</a:t>
            </a:r>
            <a:endParaRPr lang="en-GB" sz="2400" b="0" dirty="0">
              <a:solidFill>
                <a:schemeClr val="tx1"/>
              </a:solidFill>
            </a:endParaRPr>
          </a:p>
        </p:txBody>
      </p:sp>
      <p:pic>
        <p:nvPicPr>
          <p:cNvPr id="10" name="Picture 9" descr="A group of people standing in front of a mural&#10;&#10;Description automatically generated">
            <a:extLst>
              <a:ext uri="{FF2B5EF4-FFF2-40B4-BE49-F238E27FC236}">
                <a16:creationId xmlns:a16="http://schemas.microsoft.com/office/drawing/2014/main" id="{FE32E1D4-029F-F3CA-0175-DFB606B4A6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735" r="19104" b="-1"/>
          <a:stretch/>
        </p:blipFill>
        <p:spPr>
          <a:xfrm>
            <a:off x="6167438" y="-1"/>
            <a:ext cx="6024562" cy="6366933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3AA61-CEDB-582B-D6F5-E41BF9529F9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29 January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DA8CE-AEE0-CDFB-C8CD-4F0C20B3E75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Steph Hills | UK NMV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8740E-7CB1-7B7C-D594-6D6B01E8D8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5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5D2F6EE-0CF1-2F1C-B5C9-0D8AADC8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Current team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D9079A-E90E-74CC-21B8-B7D17957AB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Arnaud Marsollier – CERN Spokesperson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Sophie Tesauri – Head of the Press Office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Anais Gerard – Press Officer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Smaragda Andrikaki – Press Officer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Steph Hills – UK (STFC and CERN)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Sarah Charley – US (Fermilab and CERN)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STFC team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Wendy Ellison – Media Manager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Jake Hepburn – Press Officer</a:t>
            </a:r>
          </a:p>
        </p:txBody>
      </p:sp>
      <p:pic>
        <p:nvPicPr>
          <p:cNvPr id="8" name="Picture 7" descr="A group of people in a tunnel&#10;&#10;Description automatically generated">
            <a:extLst>
              <a:ext uri="{FF2B5EF4-FFF2-40B4-BE49-F238E27FC236}">
                <a16:creationId xmlns:a16="http://schemas.microsoft.com/office/drawing/2014/main" id="{2AC4235C-1C97-4D76-9633-085DBCE9D8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915" r="16342" b="-2"/>
          <a:stretch/>
        </p:blipFill>
        <p:spPr>
          <a:xfrm>
            <a:off x="6167438" y="-1"/>
            <a:ext cx="6024562" cy="6366933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D16D4-5558-71D1-1A2E-B27B6DE6F8E8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29 January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5F944-8300-E967-713C-BBEEC63909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Steph Hills | UK NMV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AE7A8-B1B9-1FC3-72D6-1F151E9CDE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90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42005" y="-1521828"/>
            <a:ext cx="14028112" cy="95654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2008" y="2336256"/>
            <a:ext cx="7498080" cy="2900953"/>
          </a:xfrm>
        </p:spPr>
        <p:txBody>
          <a:bodyPr>
            <a:normAutofit/>
          </a:bodyPr>
          <a:lstStyle/>
          <a:p>
            <a:pPr marL="36575"/>
            <a:r>
              <a:rPr lang="en-GB" sz="3600" dirty="0">
                <a:solidFill>
                  <a:schemeClr val="bg1"/>
                </a:solidFill>
              </a:rPr>
              <a:t>How did our universe begin? </a:t>
            </a:r>
          </a:p>
          <a:p>
            <a:pPr marL="36575"/>
            <a:r>
              <a:rPr lang="en-GB" sz="3600" dirty="0">
                <a:solidFill>
                  <a:schemeClr val="bg1"/>
                </a:solidFill>
              </a:rPr>
              <a:t>What is our universe made of? </a:t>
            </a:r>
          </a:p>
          <a:p>
            <a:pPr marL="36575"/>
            <a:r>
              <a:rPr lang="en-GB" sz="3600" dirty="0">
                <a:solidFill>
                  <a:schemeClr val="bg1"/>
                </a:solidFill>
              </a:rPr>
              <a:t>Where is the antimatter?</a:t>
            </a:r>
          </a:p>
          <a:p>
            <a:pPr marL="36575"/>
            <a:r>
              <a:rPr lang="en-GB" sz="3600" dirty="0">
                <a:solidFill>
                  <a:schemeClr val="bg1"/>
                </a:solidFill>
              </a:rPr>
              <a:t>Why do particles have mass?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060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Operational schedule to 2036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4472367"/>
          </a:xfrm>
        </p:spPr>
        <p:txBody>
          <a:bodyPr>
            <a:noAutofit/>
          </a:bodyPr>
          <a:lstStyle/>
          <a:p>
            <a:r>
              <a:rPr lang="en-GB" sz="2400" b="0" dirty="0"/>
              <a:t>2008 LHC starts operations</a:t>
            </a:r>
          </a:p>
          <a:p>
            <a:r>
              <a:rPr lang="en-GB" sz="2400" b="0" dirty="0"/>
              <a:t>2012 Higgs boson discovery</a:t>
            </a:r>
          </a:p>
          <a:p>
            <a:r>
              <a:rPr lang="en-GB" sz="2400" b="0" dirty="0"/>
              <a:t>2013 Long Shutdown 1 (and Nobel Prize)</a:t>
            </a:r>
          </a:p>
          <a:p>
            <a:r>
              <a:rPr lang="en-GB" sz="2400" b="0" dirty="0"/>
              <a:t>2015 LHC restarts (Run 2)</a:t>
            </a:r>
          </a:p>
          <a:p>
            <a:r>
              <a:rPr lang="en-GB" sz="2400" b="0" dirty="0"/>
              <a:t>2018 Long Shutdown 2 (ALICE and LHCb upgrade for HL-LHC)</a:t>
            </a:r>
          </a:p>
          <a:p>
            <a:r>
              <a:rPr lang="en-GB" sz="2400" b="0" dirty="0"/>
              <a:t>2022 LHC restarts </a:t>
            </a:r>
            <a:r>
              <a:rPr lang="en-GB" sz="2400" dirty="0">
                <a:solidFill>
                  <a:srgbClr val="FF0000"/>
                </a:solidFill>
              </a:rPr>
              <a:t>(Run 3)</a:t>
            </a:r>
          </a:p>
          <a:p>
            <a:r>
              <a:rPr lang="en-GB" sz="2400" b="0" dirty="0"/>
              <a:t>2026 Long Shutdown 3 (HL-LHC upgrades plus ATLAS/CMS upgrades)</a:t>
            </a:r>
          </a:p>
          <a:p>
            <a:r>
              <a:rPr lang="en-GB" sz="2400" b="0" dirty="0"/>
              <a:t>2030 HL-LHC starts (Run 4)</a:t>
            </a:r>
          </a:p>
          <a:p>
            <a:r>
              <a:rPr lang="en-GB" sz="2400" b="0" dirty="0"/>
              <a:t>2033 Long Shutdown 4</a:t>
            </a:r>
          </a:p>
          <a:p>
            <a:r>
              <a:rPr lang="en-GB" sz="2400" b="0" dirty="0"/>
              <a:t>2036 HL-LHC restarts (Run 5)</a:t>
            </a:r>
            <a:endParaRPr lang="en-GB" sz="2400" b="0" i="1" dirty="0"/>
          </a:p>
          <a:p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8A5942D-A8ED-6B1A-4F50-9A7798128C15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850" dirty="0"/>
              <a:t>Steph Hills | UK NMV 2025</a:t>
            </a:r>
          </a:p>
        </p:txBody>
      </p:sp>
    </p:spTree>
    <p:extLst>
      <p:ext uri="{BB962C8B-B14F-4D97-AF65-F5344CB8AC3E}">
        <p14:creationId xmlns:p14="http://schemas.microsoft.com/office/powerpoint/2010/main" val="962016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BDDD4-37E3-0E1D-CA85-8281779F5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HL-LHC goals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729EA-DEDB-BC0F-3CA9-E7ED9EF07F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10699559" cy="4602117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GB" sz="3200" b="0" kern="0" dirty="0">
                <a:solidFill>
                  <a:schemeClr val="tx1"/>
                </a:solidFill>
              </a:rPr>
              <a:t>A peak luminosity of </a:t>
            </a:r>
            <a:r>
              <a:rPr lang="en-GB" sz="3200" b="0" kern="0" dirty="0" err="1">
                <a:solidFill>
                  <a:schemeClr val="tx1"/>
                </a:solidFill>
              </a:rPr>
              <a:t>L</a:t>
            </a:r>
            <a:r>
              <a:rPr lang="en-GB" sz="3200" b="0" kern="0" baseline="-25000" dirty="0" err="1">
                <a:solidFill>
                  <a:schemeClr val="tx1"/>
                </a:solidFill>
              </a:rPr>
              <a:t>peak</a:t>
            </a:r>
            <a:r>
              <a:rPr lang="en-GB" sz="3200" b="0" kern="0" dirty="0">
                <a:solidFill>
                  <a:schemeClr val="tx1"/>
                </a:solidFill>
              </a:rPr>
              <a:t> = 5×10</a:t>
            </a:r>
            <a:r>
              <a:rPr lang="en-GB" sz="3200" b="0" kern="0" baseline="30000" dirty="0">
                <a:solidFill>
                  <a:schemeClr val="tx1"/>
                </a:solidFill>
              </a:rPr>
              <a:t>34</a:t>
            </a:r>
            <a:r>
              <a:rPr lang="en-GB" sz="3200" b="0" kern="0" dirty="0">
                <a:solidFill>
                  <a:schemeClr val="tx1"/>
                </a:solidFill>
              </a:rPr>
              <a:t> cm</a:t>
            </a:r>
            <a:r>
              <a:rPr lang="en-GB" sz="3200" b="0" kern="0" baseline="30000" dirty="0">
                <a:solidFill>
                  <a:schemeClr val="tx1"/>
                </a:solidFill>
              </a:rPr>
              <a:t>-2</a:t>
            </a:r>
            <a:r>
              <a:rPr lang="en-GB" sz="3200" b="0" kern="0" dirty="0">
                <a:solidFill>
                  <a:schemeClr val="tx1"/>
                </a:solidFill>
              </a:rPr>
              <a:t>s</a:t>
            </a:r>
            <a:r>
              <a:rPr lang="en-GB" sz="3200" b="0" kern="0" baseline="30000" dirty="0">
                <a:solidFill>
                  <a:schemeClr val="tx1"/>
                </a:solidFill>
              </a:rPr>
              <a:t>-1</a:t>
            </a:r>
            <a:r>
              <a:rPr lang="en-GB" sz="3200" b="0" kern="0" dirty="0">
                <a:solidFill>
                  <a:schemeClr val="tx1"/>
                </a:solidFill>
              </a:rPr>
              <a:t> with levelling, allowing:</a:t>
            </a:r>
          </a:p>
          <a:p>
            <a:pPr lvl="0">
              <a:defRPr/>
            </a:pPr>
            <a:r>
              <a:rPr lang="en-GB" sz="3200" b="0" kern="0" dirty="0">
                <a:solidFill>
                  <a:schemeClr val="tx1"/>
                </a:solidFill>
              </a:rPr>
              <a:t>An integrated luminosity of 250 fb</a:t>
            </a:r>
            <a:r>
              <a:rPr lang="en-GB" sz="3200" b="0" kern="0" baseline="30000" dirty="0">
                <a:solidFill>
                  <a:schemeClr val="tx1"/>
                </a:solidFill>
              </a:rPr>
              <a:t>-1</a:t>
            </a:r>
            <a:r>
              <a:rPr lang="en-GB" sz="3200" b="0" kern="0" dirty="0">
                <a:solidFill>
                  <a:schemeClr val="tx1"/>
                </a:solidFill>
              </a:rPr>
              <a:t> per year, enabling the goal of L</a:t>
            </a:r>
            <a:r>
              <a:rPr lang="en-GB" sz="3200" b="0" kern="0" baseline="-25000" dirty="0">
                <a:solidFill>
                  <a:schemeClr val="tx1"/>
                </a:solidFill>
              </a:rPr>
              <a:t>int</a:t>
            </a:r>
            <a:r>
              <a:rPr lang="en-GB" sz="3200" b="0" kern="0" dirty="0">
                <a:solidFill>
                  <a:schemeClr val="tx1"/>
                </a:solidFill>
              </a:rPr>
              <a:t> = 3000 fb</a:t>
            </a:r>
            <a:r>
              <a:rPr lang="en-GB" sz="3200" b="0" kern="0" baseline="30000" dirty="0">
                <a:solidFill>
                  <a:schemeClr val="tx1"/>
                </a:solidFill>
              </a:rPr>
              <a:t>-1</a:t>
            </a:r>
            <a:r>
              <a:rPr lang="en-GB" sz="3200" b="0" kern="0" dirty="0">
                <a:solidFill>
                  <a:schemeClr val="tx1"/>
                </a:solidFill>
              </a:rPr>
              <a:t> twelve years after the upgrade. </a:t>
            </a:r>
          </a:p>
          <a:p>
            <a:pPr marL="36576" lvl="0" indent="0">
              <a:buNone/>
              <a:defRPr/>
            </a:pPr>
            <a:endParaRPr lang="en-GB" sz="3200" b="0" kern="0" dirty="0">
              <a:solidFill>
                <a:schemeClr val="tx1"/>
              </a:solidFill>
            </a:endParaRPr>
          </a:p>
          <a:p>
            <a:pPr marL="36576" lvl="0" indent="0">
              <a:buNone/>
              <a:defRPr/>
            </a:pPr>
            <a:r>
              <a:rPr lang="en-GB" sz="3200" b="0" kern="0" dirty="0">
                <a:solidFill>
                  <a:schemeClr val="tx1"/>
                </a:solidFill>
              </a:rPr>
              <a:t>What this means in practice:</a:t>
            </a:r>
          </a:p>
          <a:p>
            <a:pPr marL="342900" lvl="0" indent="-342900">
              <a:buFont typeface="Arial" panose="020B0604020202020204" pitchFamily="34" charset="0"/>
              <a:buChar char="•"/>
              <a:defRPr/>
            </a:pPr>
            <a:r>
              <a:rPr lang="en-GB" sz="3200" b="0" kern="0" dirty="0">
                <a:solidFill>
                  <a:schemeClr val="tx1"/>
                </a:solidFill>
              </a:rPr>
              <a:t>140 collisions per bunch in ATLAS and CMS (~40 currently)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3200" b="0" kern="0" dirty="0">
                <a:solidFill>
                  <a:schemeClr val="tx1"/>
                </a:solidFill>
              </a:rPr>
              <a:t>15 million Higgs bosons per year (3 million in 2017)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51DE0-B7CC-6222-E811-41825C8666E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1/29/2025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BF436-34F1-407B-2D28-D778AA2C32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AAEAC51-0300-2D13-F04D-08CB3E0EF2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Steph Hills | UK NMV 2025</a:t>
            </a:r>
          </a:p>
        </p:txBody>
      </p:sp>
    </p:spTree>
    <p:extLst>
      <p:ext uri="{BB962C8B-B14F-4D97-AF65-F5344CB8AC3E}">
        <p14:creationId xmlns:p14="http://schemas.microsoft.com/office/powerpoint/2010/main" val="4150469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6F237-AD14-97DB-5CD8-E03B0926D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Why upgrade the LHC?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ABE65-6E73-1A4A-284A-1D8A2FA22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/>
          </a:p>
          <a:p>
            <a:pPr algn="ctr"/>
            <a:r>
              <a:rPr lang="en-US" sz="3200" dirty="0">
                <a:solidFill>
                  <a:srgbClr val="FFFF00"/>
                </a:solidFill>
              </a:rPr>
              <a:t>Higgs discovery in 2012</a:t>
            </a:r>
            <a:r>
              <a:rPr lang="en-US" sz="3200" dirty="0">
                <a:solidFill>
                  <a:srgbClr val="FFFF00"/>
                </a:solidFill>
                <a:sym typeface="Wingdings" pitchFamily="2" charset="2"/>
              </a:rPr>
              <a:t> </a:t>
            </a:r>
          </a:p>
          <a:p>
            <a:pPr algn="ctr"/>
            <a:endParaRPr lang="en-US" sz="3200" dirty="0">
              <a:solidFill>
                <a:srgbClr val="FFFF00"/>
              </a:solidFill>
              <a:sym typeface="Wingdings" pitchFamily="2" charset="2"/>
            </a:endParaRPr>
          </a:p>
          <a:p>
            <a:pPr algn="ctr"/>
            <a:r>
              <a:rPr lang="en-US" sz="3200" dirty="0">
                <a:solidFill>
                  <a:srgbClr val="FFFF00"/>
                </a:solidFill>
              </a:rPr>
              <a:t>But many questions remain, and the search continues…</a:t>
            </a:r>
          </a:p>
          <a:p>
            <a:pPr algn="ctr"/>
            <a:endParaRPr lang="en-US" sz="3200" dirty="0">
              <a:solidFill>
                <a:srgbClr val="FFFF00"/>
              </a:solidFill>
            </a:endParaRPr>
          </a:p>
          <a:p>
            <a:pPr marL="214313" indent="-214313" algn="ctr">
              <a:buFont typeface="Wingdings" pitchFamily="2" charset="2"/>
              <a:buChar char="è"/>
            </a:pPr>
            <a:r>
              <a:rPr lang="en-US" sz="3200" dirty="0">
                <a:solidFill>
                  <a:srgbClr val="FFFF00"/>
                </a:solidFill>
                <a:sym typeface="Wingdings" pitchFamily="2" charset="2"/>
              </a:rPr>
              <a:t>Higgs properties [coupling]</a:t>
            </a:r>
          </a:p>
          <a:p>
            <a:pPr marL="214313" indent="-214313" algn="ctr">
              <a:buFont typeface="Wingdings" pitchFamily="2" charset="2"/>
              <a:buChar char="è"/>
            </a:pPr>
            <a:r>
              <a:rPr lang="en-US" sz="3200" dirty="0">
                <a:solidFill>
                  <a:srgbClr val="FFFF00"/>
                </a:solidFill>
                <a:sym typeface="Wingdings" pitchFamily="2" charset="2"/>
              </a:rPr>
              <a:t>More than one Higgs?</a:t>
            </a:r>
          </a:p>
          <a:p>
            <a:pPr marL="214313" indent="-214313" algn="ctr">
              <a:buFont typeface="Wingdings" pitchFamily="2" charset="2"/>
              <a:buChar char="è"/>
            </a:pPr>
            <a:r>
              <a:rPr lang="en-US" sz="3200" dirty="0">
                <a:solidFill>
                  <a:srgbClr val="FFFF00"/>
                </a:solidFill>
                <a:sym typeface="Wingdings" pitchFamily="2" charset="2"/>
              </a:rPr>
              <a:t>BSM Physics? Dark Matter &amp; Dark Energy?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11B1B-1B86-1FB8-6047-8E01B9FE4F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BE317C-A4A8-3B8A-A949-B7467EC9CC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A6C7D-8B03-A4AA-BFDE-3B2C1EA08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247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954E4AB-A5AE-619D-03CB-D022C43CBE3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471" y="68263"/>
            <a:ext cx="7186296" cy="6234112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72A97624-6762-DAD3-CD3F-2C0BC020C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29 January 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CA595-4AB0-E038-54B9-BBFCF19FA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Steph Hills | UK NMV 2025</a:t>
            </a:r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50B8B605-205C-7A2E-8AF2-E531482D8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FE0399-59ED-6297-C593-8C63313B8E43}"/>
              </a:ext>
            </a:extLst>
          </p:cNvPr>
          <p:cNvSpPr txBox="1"/>
          <p:nvPr/>
        </p:nvSpPr>
        <p:spPr>
          <a:xfrm>
            <a:off x="9785570" y="2505670"/>
            <a:ext cx="1932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Plus extensive upgrade of the experiments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2EA825-427C-A09F-D96F-C487B022A612}"/>
              </a:ext>
            </a:extLst>
          </p:cNvPr>
          <p:cNvSpPr txBox="1"/>
          <p:nvPr/>
        </p:nvSpPr>
        <p:spPr>
          <a:xfrm>
            <a:off x="528320" y="2456110"/>
            <a:ext cx="26416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/>
              <a:t>Plus new requirements for Beam Diagnostics and Machine Protection</a:t>
            </a:r>
          </a:p>
        </p:txBody>
      </p:sp>
    </p:spTree>
    <p:extLst>
      <p:ext uri="{BB962C8B-B14F-4D97-AF65-F5344CB8AC3E}">
        <p14:creationId xmlns:p14="http://schemas.microsoft.com/office/powerpoint/2010/main" val="20100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construction plan&#10;&#10;Description automatically generated">
            <a:extLst>
              <a:ext uri="{FF2B5EF4-FFF2-40B4-BE49-F238E27FC236}">
                <a16:creationId xmlns:a16="http://schemas.microsoft.com/office/drawing/2014/main" id="{622E0DA5-25BA-6163-887F-DFE0A5114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88" y="68263"/>
            <a:ext cx="11082861" cy="6234112"/>
          </a:xfrm>
          <a:prstGeom prst="rect">
            <a:avLst/>
          </a:prstGeom>
          <a:noFill/>
        </p:spPr>
      </p:pic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7C87D0C7-3E21-2171-F7E4-71A77EAE8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6F423E4A-8068-0C49-BC04-63A2AAFFE1E4}" type="datetime3">
              <a:rPr lang="en-US" smtClean="0"/>
              <a:pPr>
                <a:spcAft>
                  <a:spcPts val="600"/>
                </a:spcAft>
              </a:pPr>
              <a:t>29 January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AC1396-8018-AF90-C43B-0F7660C05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Steph Hills | UK NMV 2025</a:t>
            </a:r>
          </a:p>
        </p:txBody>
      </p:sp>
      <p:sp>
        <p:nvSpPr>
          <p:cNvPr id="5" name="Slide Number Placeholder 4" hidden="1">
            <a:extLst>
              <a:ext uri="{FF2B5EF4-FFF2-40B4-BE49-F238E27FC236}">
                <a16:creationId xmlns:a16="http://schemas.microsoft.com/office/drawing/2014/main" id="{D9B9EC73-244E-7F9C-1BF4-42CB320F5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22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273</TotalTime>
  <Words>627</Words>
  <Application>Microsoft Office PowerPoint</Application>
  <PresentationFormat>Widescreen</PresentationFormat>
  <Paragraphs>126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Arial</vt:lpstr>
      <vt:lpstr>Calibri</vt:lpstr>
      <vt:lpstr>Wingdings</vt:lpstr>
      <vt:lpstr>Office Theme</vt:lpstr>
      <vt:lpstr>UK National Media Visit 2025</vt:lpstr>
      <vt:lpstr>Welcome!</vt:lpstr>
      <vt:lpstr>Current team</vt:lpstr>
      <vt:lpstr>PowerPoint Presentation</vt:lpstr>
      <vt:lpstr>Operational schedule to 2036</vt:lpstr>
      <vt:lpstr>HL-LHC goals</vt:lpstr>
      <vt:lpstr>Why upgrade the LHC?</vt:lpstr>
      <vt:lpstr>PowerPoint Presentation</vt:lpstr>
      <vt:lpstr>PowerPoint Presentation</vt:lpstr>
      <vt:lpstr>An International Collaboration</vt:lpstr>
      <vt:lpstr>Other stories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Hills, Stephanie (STFC,CERN,COMMS)</dc:creator>
  <cp:lastModifiedBy>Hills, Stephanie (STFC,CERN,COMMS)</cp:lastModifiedBy>
  <cp:revision>8</cp:revision>
  <dcterms:created xsi:type="dcterms:W3CDTF">2025-01-27T10:17:36Z</dcterms:created>
  <dcterms:modified xsi:type="dcterms:W3CDTF">2025-01-29T10:02:31Z</dcterms:modified>
</cp:coreProperties>
</file>