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20"/>
  </p:notesMasterIdLst>
  <p:sldIdLst>
    <p:sldId id="257" r:id="rId6"/>
    <p:sldId id="311" r:id="rId7"/>
    <p:sldId id="290" r:id="rId8"/>
    <p:sldId id="292" r:id="rId9"/>
    <p:sldId id="291" r:id="rId10"/>
    <p:sldId id="293" r:id="rId11"/>
    <p:sldId id="296" r:id="rId12"/>
    <p:sldId id="295" r:id="rId13"/>
    <p:sldId id="314" r:id="rId14"/>
    <p:sldId id="320" r:id="rId15"/>
    <p:sldId id="315" r:id="rId16"/>
    <p:sldId id="318" r:id="rId17"/>
    <p:sldId id="319" r:id="rId18"/>
    <p:sldId id="2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626262"/>
    <a:srgbClr val="C13D33"/>
    <a:srgbClr val="FFFFFF"/>
    <a:srgbClr val="FF6900"/>
    <a:srgbClr val="003088"/>
    <a:srgbClr val="F08900"/>
    <a:srgbClr val="1E5DF8"/>
    <a:srgbClr val="00BED5"/>
    <a:srgbClr val="E94D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192B0-4628-4AD9-9AB3-23877ED0D30E}" v="4" dt="2025-01-14T13:59:21.9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90" autoAdjust="0"/>
    <p:restoredTop sz="65969" autoAdjust="0"/>
  </p:normalViewPr>
  <p:slideViewPr>
    <p:cSldViewPr snapToGrid="0" snapToObjects="1">
      <p:cViewPr varScale="1">
        <p:scale>
          <a:sx n="42" d="100"/>
          <a:sy n="42" d="100"/>
        </p:scale>
        <p:origin x="1540" y="28"/>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lls, Stephanie (STFC,CERN,COMMS)" userId="6d72ac88-93b0-4add-a87d-914ea374adca" providerId="ADAL" clId="{457192B0-4628-4AD9-9AB3-23877ED0D30E}"/>
    <pc:docChg chg="custSel modSld">
      <pc:chgData name="Hills, Stephanie (STFC,CERN,COMMS)" userId="6d72ac88-93b0-4add-a87d-914ea374adca" providerId="ADAL" clId="{457192B0-4628-4AD9-9AB3-23877ED0D30E}" dt="2025-01-14T14:58:13.258" v="1964" actId="20577"/>
      <pc:docMkLst>
        <pc:docMk/>
      </pc:docMkLst>
      <pc:sldChg chg="modSp mod modNotesTx">
        <pc:chgData name="Hills, Stephanie (STFC,CERN,COMMS)" userId="6d72ac88-93b0-4add-a87d-914ea374adca" providerId="ADAL" clId="{457192B0-4628-4AD9-9AB3-23877ED0D30E}" dt="2025-01-14T14:51:07.734" v="845" actId="20577"/>
        <pc:sldMkLst>
          <pc:docMk/>
          <pc:sldMk cId="3224382533" sldId="257"/>
        </pc:sldMkLst>
        <pc:spChg chg="mod">
          <ac:chgData name="Hills, Stephanie (STFC,CERN,COMMS)" userId="6d72ac88-93b0-4add-a87d-914ea374adca" providerId="ADAL" clId="{457192B0-4628-4AD9-9AB3-23877ED0D30E}" dt="2025-01-14T14:17:42.359" v="799" actId="20577"/>
          <ac:spMkLst>
            <pc:docMk/>
            <pc:sldMk cId="3224382533" sldId="257"/>
            <ac:spMk id="3" creationId="{78DB0FE0-A4AF-D848-8925-91A37993D74D}"/>
          </ac:spMkLst>
        </pc:spChg>
      </pc:sldChg>
      <pc:sldChg chg="modSp mod">
        <pc:chgData name="Hills, Stephanie (STFC,CERN,COMMS)" userId="6d72ac88-93b0-4add-a87d-914ea374adca" providerId="ADAL" clId="{457192B0-4628-4AD9-9AB3-23877ED0D30E}" dt="2025-01-14T14:07:03.721" v="474" actId="207"/>
        <pc:sldMkLst>
          <pc:docMk/>
          <pc:sldMk cId="607741471" sldId="289"/>
        </pc:sldMkLst>
        <pc:spChg chg="mod">
          <ac:chgData name="Hills, Stephanie (STFC,CERN,COMMS)" userId="6d72ac88-93b0-4add-a87d-914ea374adca" providerId="ADAL" clId="{457192B0-4628-4AD9-9AB3-23877ED0D30E}" dt="2025-01-14T14:07:03.721" v="474" actId="207"/>
          <ac:spMkLst>
            <pc:docMk/>
            <pc:sldMk cId="607741471" sldId="289"/>
            <ac:spMk id="3" creationId="{00000000-0000-0000-0000-000000000000}"/>
          </ac:spMkLst>
        </pc:spChg>
      </pc:sldChg>
      <pc:sldChg chg="modNotesTx">
        <pc:chgData name="Hills, Stephanie (STFC,CERN,COMMS)" userId="6d72ac88-93b0-4add-a87d-914ea374adca" providerId="ADAL" clId="{457192B0-4628-4AD9-9AB3-23877ED0D30E}" dt="2025-01-14T14:52:10.444" v="1019" actId="20577"/>
        <pc:sldMkLst>
          <pc:docMk/>
          <pc:sldMk cId="4050190581" sldId="291"/>
        </pc:sldMkLst>
      </pc:sldChg>
      <pc:sldChg chg="modNotesTx">
        <pc:chgData name="Hills, Stephanie (STFC,CERN,COMMS)" userId="6d72ac88-93b0-4add-a87d-914ea374adca" providerId="ADAL" clId="{457192B0-4628-4AD9-9AB3-23877ED0D30E}" dt="2025-01-14T14:56:24.298" v="1735" actId="20577"/>
        <pc:sldMkLst>
          <pc:docMk/>
          <pc:sldMk cId="3759974828" sldId="292"/>
        </pc:sldMkLst>
      </pc:sldChg>
      <pc:sldChg chg="modNotesTx">
        <pc:chgData name="Hills, Stephanie (STFC,CERN,COMMS)" userId="6d72ac88-93b0-4add-a87d-914ea374adca" providerId="ADAL" clId="{457192B0-4628-4AD9-9AB3-23877ED0D30E}" dt="2025-01-14T14:54:46.959" v="1461" actId="20577"/>
        <pc:sldMkLst>
          <pc:docMk/>
          <pc:sldMk cId="1563163971" sldId="293"/>
        </pc:sldMkLst>
      </pc:sldChg>
      <pc:sldChg chg="setBg modNotesTx">
        <pc:chgData name="Hills, Stephanie (STFC,CERN,COMMS)" userId="6d72ac88-93b0-4add-a87d-914ea374adca" providerId="ADAL" clId="{457192B0-4628-4AD9-9AB3-23877ED0D30E}" dt="2025-01-14T14:57:53.152" v="1962" actId="20577"/>
        <pc:sldMkLst>
          <pc:docMk/>
          <pc:sldMk cId="494344628" sldId="314"/>
        </pc:sldMkLst>
      </pc:sldChg>
      <pc:sldChg chg="modNotesTx">
        <pc:chgData name="Hills, Stephanie (STFC,CERN,COMMS)" userId="6d72ac88-93b0-4add-a87d-914ea374adca" providerId="ADAL" clId="{457192B0-4628-4AD9-9AB3-23877ED0D30E}" dt="2025-01-14T14:58:13.258" v="1964" actId="20577"/>
        <pc:sldMkLst>
          <pc:docMk/>
          <pc:sldMk cId="3002832091" sldId="315"/>
        </pc:sldMkLst>
      </pc:sldChg>
      <pc:sldChg chg="modNotesTx">
        <pc:chgData name="Hills, Stephanie (STFC,CERN,COMMS)" userId="6d72ac88-93b0-4add-a87d-914ea374adca" providerId="ADAL" clId="{457192B0-4628-4AD9-9AB3-23877ED0D30E}" dt="2025-01-14T14:13:36.253" v="781" actId="20577"/>
        <pc:sldMkLst>
          <pc:docMk/>
          <pc:sldMk cId="2880244136" sldId="319"/>
        </pc:sldMkLst>
      </pc:sldChg>
      <pc:sldChg chg="setBg modNotesTx">
        <pc:chgData name="Hills, Stephanie (STFC,CERN,COMMS)" userId="6d72ac88-93b0-4add-a87d-914ea374adca" providerId="ADAL" clId="{457192B0-4628-4AD9-9AB3-23877ED0D30E}" dt="2025-01-14T14:00:31.661" v="282" actId="20577"/>
        <pc:sldMkLst>
          <pc:docMk/>
          <pc:sldMk cId="2643021084" sldId="32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1/14/2025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in chat and we’ll answer as many as possible at</a:t>
            </a:r>
            <a:r>
              <a:rPr lang="en-US" baseline="0" dirty="0"/>
              <a:t> the end.  </a:t>
            </a:r>
          </a:p>
          <a:p>
            <a:endParaRPr lang="en-US" baseline="0" dirty="0"/>
          </a:p>
          <a:p>
            <a:r>
              <a:rPr lang="en-US" baseline="0" dirty="0"/>
              <a:t>CERN rule #1: There’s no such thing as a stupid question!</a:t>
            </a:r>
          </a:p>
          <a:p>
            <a:r>
              <a:rPr lang="en-US" baseline="0" dirty="0"/>
              <a:t>CERN rule #2: you can photograph everything</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ISOLDE nuclear physics facility – CERN isn’t just particle physics</a:t>
            </a:r>
          </a:p>
          <a:p>
            <a:endParaRPr lang="en-GB" dirty="0"/>
          </a:p>
          <a:p>
            <a:r>
              <a:rPr lang="en-GB" dirty="0"/>
              <a:t>Photo shows ISS, Isolde Solenoidal Spectrometer, built at Daresbury.  The magnet is recycled from an old MRI machine.</a:t>
            </a:r>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461789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Climate science – CLOUD experiment</a:t>
            </a:r>
          </a:p>
          <a:p>
            <a:endParaRPr lang="en-GB" dirty="0"/>
          </a:p>
          <a:p>
            <a:r>
              <a:rPr lang="en-GB" dirty="0"/>
              <a:t>No UK involvement at the moment, but previously funded by NERC</a:t>
            </a:r>
          </a:p>
          <a:p>
            <a:endParaRPr lang="en-GB" dirty="0"/>
          </a:p>
          <a:p>
            <a:r>
              <a:rPr lang="en-GB" dirty="0"/>
              <a:t>Using</a:t>
            </a:r>
            <a:r>
              <a:rPr lang="en-GB" baseline="0" dirty="0"/>
              <a:t> protons to understand the effects of cosmic rays on cloud formation.</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11</a:t>
            </a:fld>
            <a:endParaRPr lang="en-US" dirty="0"/>
          </a:p>
        </p:txBody>
      </p:sp>
    </p:spTree>
    <p:extLst>
      <p:ext uri="{BB962C8B-B14F-4D97-AF65-F5344CB8AC3E}">
        <p14:creationId xmlns:p14="http://schemas.microsoft.com/office/powerpoint/2010/main" val="62487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15 May 1954 – earthworks start for first</a:t>
            </a:r>
            <a:r>
              <a:rPr lang="en-GB" baseline="0" dirty="0"/>
              <a:t> CERN office buildings</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UK was a founding member – now 23 Member States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Post-war – science for peace and to stop brain drain to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4217509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2023 – DSIT and STFC published UK Strategy for Engagement with CERN – first strategy of it’s type</a:t>
            </a:r>
          </a:p>
          <a:p>
            <a:endParaRPr lang="en-GB" baseline="0" dirty="0"/>
          </a:p>
          <a:p>
            <a:r>
              <a:rPr lang="en-GB" baseline="0" dirty="0"/>
              <a:t>Total UK investment in CERN is </a:t>
            </a:r>
            <a:r>
              <a:rPr lang="en-GB" sz="1100" dirty="0">
                <a:effectLst/>
                <a:latin typeface="Calibri" panose="020F0502020204030204" pitchFamily="34" charset="0"/>
                <a:ea typeface="Times New Roman" panose="02020603050405020304" pitchFamily="18" charset="0"/>
              </a:rPr>
              <a:t>~£160M, plus £20-30M on contributions to experiments like ATLAS and LHCb, computing infrastructure </a:t>
            </a:r>
            <a:r>
              <a:rPr lang="en-GB" baseline="0" dirty="0"/>
              <a:t>(budget for regional teaching hospital in Oxford - £822M 2019-20, Warwick Uni income £680M 2019-20)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Flagship for UK participation in international and fundamental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Mark T starts his new role as CERN Director General in Jan 2026 – currently deciding how he wants the organization to be structured and then appointing his senior team.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765293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14</a:t>
            </a:fld>
            <a:endParaRPr lang="en-US" dirty="0"/>
          </a:p>
        </p:txBody>
      </p:sp>
    </p:spTree>
    <p:extLst>
      <p:ext uri="{BB962C8B-B14F-4D97-AF65-F5344CB8AC3E}">
        <p14:creationId xmlns:p14="http://schemas.microsoft.com/office/powerpoint/2010/main" val="259929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are we?</a:t>
            </a:r>
          </a:p>
          <a:p>
            <a:endParaRPr lang="en-GB" dirty="0"/>
          </a:p>
          <a:p>
            <a:r>
              <a:rPr lang="en-GB" dirty="0"/>
              <a:t>Point out border, and what you would see if</a:t>
            </a:r>
            <a:r>
              <a:rPr lang="en-GB" baseline="0" dirty="0"/>
              <a:t> you were here.</a:t>
            </a:r>
          </a:p>
          <a:p>
            <a:endParaRPr lang="en-GB" baseline="0" dirty="0"/>
          </a:p>
          <a:p>
            <a:r>
              <a:rPr lang="en-GB" dirty="0"/>
              <a:t>27km tunnel underneath French/Swiss countryside</a:t>
            </a:r>
          </a:p>
          <a:p>
            <a:endParaRPr lang="en-GB" dirty="0"/>
          </a:p>
          <a:p>
            <a:r>
              <a:rPr lang="en-GB" dirty="0"/>
              <a:t>World’s largest particle accelerator</a:t>
            </a:r>
          </a:p>
          <a:p>
            <a:endParaRPr lang="en-GB" baseline="0" dirty="0"/>
          </a:p>
          <a:p>
            <a:r>
              <a:rPr lang="en-GB" baseline="0" dirty="0"/>
              <a:t>100m underground</a:t>
            </a:r>
          </a:p>
          <a:p>
            <a:endParaRPr lang="en-GB" baseline="0" dirty="0"/>
          </a:p>
          <a:p>
            <a:r>
              <a:rPr lang="en-GB" baseline="0" dirty="0"/>
              <a:t>11,000 times per second</a:t>
            </a:r>
          </a:p>
          <a:p>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a:t>
            </a:fld>
            <a:endParaRPr lang="en-US" dirty="0"/>
          </a:p>
        </p:txBody>
      </p:sp>
    </p:spTree>
    <p:extLst>
      <p:ext uri="{BB962C8B-B14F-4D97-AF65-F5344CB8AC3E}">
        <p14:creationId xmlns:p14="http://schemas.microsoft.com/office/powerpoint/2010/main" val="342425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Recap – what is</a:t>
            </a:r>
            <a:r>
              <a:rPr lang="en-GB" baseline="0" dirty="0"/>
              <a:t> the LHC?</a:t>
            </a:r>
            <a:endParaRPr lang="en-GB" dirty="0"/>
          </a:p>
          <a:p>
            <a:endParaRPr lang="en-GB" dirty="0"/>
          </a:p>
          <a:p>
            <a:r>
              <a:rPr lang="en-GB" dirty="0"/>
              <a:t>27km tunnel underneath French/Swiss countryside</a:t>
            </a:r>
          </a:p>
          <a:p>
            <a:endParaRPr lang="en-GB" dirty="0"/>
          </a:p>
          <a:p>
            <a:r>
              <a:rPr lang="en-GB" dirty="0"/>
              <a:t>World’s largest particle accelerator</a:t>
            </a:r>
          </a:p>
          <a:p>
            <a:endParaRPr lang="en-GB" dirty="0"/>
          </a:p>
          <a:p>
            <a:r>
              <a:rPr lang="en-GB" dirty="0"/>
              <a:t>Two</a:t>
            </a:r>
            <a:r>
              <a:rPr lang="en-GB" baseline="0" dirty="0"/>
              <a:t> beams of particles traveling in opposite directions at almost speed of light</a:t>
            </a:r>
          </a:p>
          <a:p>
            <a:endParaRPr lang="en-GB" baseline="0" dirty="0"/>
          </a:p>
          <a:p>
            <a:r>
              <a:rPr lang="en-GB" baseline="0" dirty="0"/>
              <a:t>Collisions recreate what happened in the moments after the Big Bang</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Too big and expensive for one country to have a lab this complex.  CERN brings together the best of the best with different cultural approaches to solving problems.</a:t>
            </a:r>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2503278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CERN exists to answer these questions.  It’s the only place on the planet that can recreate the conditions in the moments after the Big Bang as the Universe was forming.  It’s the only place that can make Higgs bosons, and nowhere else has an antimatter factory</a:t>
            </a:r>
          </a:p>
          <a:p>
            <a:endParaRPr lang="en-GB" baseline="0" dirty="0"/>
          </a:p>
          <a:p>
            <a:r>
              <a:rPr lang="en-GB" baseline="0" dirty="0"/>
              <a:t>Big Bang 13.7 billion years ago</a:t>
            </a:r>
          </a:p>
          <a:p>
            <a:endParaRPr lang="en-GB" baseline="0" dirty="0"/>
          </a:p>
          <a:p>
            <a:r>
              <a:rPr lang="en-GB" baseline="0" dirty="0"/>
              <a:t>We use telescopes to look out into the universe and back in time – but the Universe was opaque for the first 300,000 years so the only way to understand what happened at the Big Bang is to recreate those conditions.</a:t>
            </a:r>
          </a:p>
          <a:p>
            <a:endParaRPr lang="en-GB" baseline="0" dirty="0"/>
          </a:p>
          <a:p>
            <a:r>
              <a:rPr lang="en-GB" baseline="0" dirty="0"/>
              <a:t>Visible matter (you, me and everything around us) makes up 5% of the Universe.  We </a:t>
            </a:r>
            <a:r>
              <a:rPr lang="en-GB" i="1" baseline="0" dirty="0"/>
              <a:t>think</a:t>
            </a:r>
            <a:r>
              <a:rPr lang="en-GB" i="0" baseline="0" dirty="0"/>
              <a:t> the remaining 95% is Dark Matter and Dark Energy but we have yet to make any direct observations of either.  Imagine not knowing what 95% of your Universe is made of?!</a:t>
            </a:r>
            <a:endParaRPr lang="en-GB" baseline="0" dirty="0"/>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402AC36-709B-407E-908D-304F90BEEB1C}" type="slidenum">
              <a:rPr lang="en-GB" smtClean="0"/>
              <a:t>4</a:t>
            </a:fld>
            <a:endParaRPr lang="en-GB"/>
          </a:p>
        </p:txBody>
      </p:sp>
    </p:spTree>
    <p:extLst>
      <p:ext uri="{BB962C8B-B14F-4D97-AF65-F5344CB8AC3E}">
        <p14:creationId xmlns:p14="http://schemas.microsoft.com/office/powerpoint/2010/main" val="159477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Particles are collided in the heart of four huge detectors.</a:t>
            </a:r>
          </a:p>
          <a:p>
            <a:endParaRPr lang="en-GB" dirty="0"/>
          </a:p>
          <a:p>
            <a:r>
              <a:rPr lang="en-GB" dirty="0"/>
              <a:t>This is Alice….</a:t>
            </a:r>
          </a:p>
          <a:p>
            <a:endParaRPr lang="en-GB" dirty="0"/>
          </a:p>
          <a:p>
            <a:r>
              <a:rPr lang="en-GB" dirty="0"/>
              <a:t>It’s mostly doing nuclear physics and is especially interested in quark gluon plasma, the primordial soup of particles that existed before matter formed.</a:t>
            </a:r>
          </a:p>
        </p:txBody>
      </p:sp>
      <p:sp>
        <p:nvSpPr>
          <p:cNvPr id="4" name="Slide Number Placeholder 3"/>
          <p:cNvSpPr>
            <a:spLocks noGrp="1"/>
          </p:cNvSpPr>
          <p:nvPr>
            <p:ph type="sldNum" sz="quarter" idx="10"/>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246771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LHCb</a:t>
            </a:r>
          </a:p>
          <a:p>
            <a:endParaRPr lang="en-GB" dirty="0"/>
          </a:p>
          <a:p>
            <a:r>
              <a:rPr lang="en-GB" baseline="0" dirty="0"/>
              <a:t>CP violation (posh name for </a:t>
            </a:r>
            <a:r>
              <a:rPr lang="en-GB" baseline="0" dirty="0" err="1"/>
              <a:t>matter:antimatter</a:t>
            </a:r>
            <a:r>
              <a:rPr lang="en-GB" baseline="0" dirty="0"/>
              <a:t> asymmetry) and unexplained physics beyond the Standard Model </a:t>
            </a:r>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403883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CMS, one</a:t>
            </a:r>
            <a:r>
              <a:rPr lang="en-GB" baseline="0" dirty="0"/>
              <a:t> of the </a:t>
            </a:r>
            <a:r>
              <a:rPr lang="en-GB" dirty="0"/>
              <a:t>experiments that found the Higgs.</a:t>
            </a:r>
          </a:p>
        </p:txBody>
      </p:sp>
      <p:sp>
        <p:nvSpPr>
          <p:cNvPr id="4" name="Slide Number Placeholder 3"/>
          <p:cNvSpPr>
            <a:spLocks noGrp="1"/>
          </p:cNvSpPr>
          <p:nvPr>
            <p:ph type="sldNum" sz="quarter" idx="10"/>
          </p:nvPr>
        </p:nvSpPr>
        <p:spPr/>
        <p:txBody>
          <a:bodyPr/>
          <a:lstStyle/>
          <a:p>
            <a:fld id="{C0F3BA1D-A00F-DB41-84DA-BE26C4853B35}" type="slidenum">
              <a:rPr lang="en-US" smtClean="0"/>
              <a:pPr/>
              <a:t>7</a:t>
            </a:fld>
            <a:endParaRPr lang="en-US" dirty="0"/>
          </a:p>
        </p:txBody>
      </p:sp>
    </p:spTree>
    <p:extLst>
      <p:ext uri="{BB962C8B-B14F-4D97-AF65-F5344CB8AC3E}">
        <p14:creationId xmlns:p14="http://schemas.microsoft.com/office/powerpoint/2010/main" val="2051746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ATLAS,</a:t>
            </a:r>
            <a:r>
              <a:rPr lang="en-GB" baseline="0" dirty="0"/>
              <a:t> the other experiment that found the Higgs boson</a:t>
            </a:r>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8</a:t>
            </a:fld>
            <a:endParaRPr lang="en-US" dirty="0"/>
          </a:p>
        </p:txBody>
      </p:sp>
    </p:spTree>
    <p:extLst>
      <p:ext uri="{BB962C8B-B14F-4D97-AF65-F5344CB8AC3E}">
        <p14:creationId xmlns:p14="http://schemas.microsoft.com/office/powerpoint/2010/main" val="206832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EPSRC</a:t>
            </a:r>
            <a:r>
              <a:rPr lang="en-GB" baseline="0" dirty="0"/>
              <a:t> – antimatter research in the Antimatter Factory</a:t>
            </a:r>
          </a:p>
          <a:p>
            <a:endParaRPr lang="en-GB" baseline="0" dirty="0"/>
          </a:p>
          <a:p>
            <a:r>
              <a:rPr lang="en-GB" baseline="0" dirty="0"/>
              <a:t>Making antihydrogen antiatoms and learning more about its properties – why is our Universe dominated by matter? </a:t>
            </a:r>
          </a:p>
          <a:p>
            <a:endParaRPr lang="en-GB" baseline="0" dirty="0"/>
          </a:p>
          <a:p>
            <a:r>
              <a:rPr lang="en-GB" baseline="0" dirty="0"/>
              <a:t>ALPHA does things like make antihydrogen atoms and drops them to see if gravity interacts with antimatter in the same way as matter (sadly the answer was yes.  Antimatter doesn’t go up </a:t>
            </a:r>
            <a:r>
              <a:rPr lang="en-GB" baseline="0" dirty="0">
                <a:sym typeface="Wingdings" panose="05000000000000000000" pitchFamily="2" charset="2"/>
              </a:rPr>
              <a:t>)</a:t>
            </a:r>
            <a:endParaRPr lang="en-GB" baseline="0"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2969486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1/14/2025</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1/14/2025</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505388" y="3361719"/>
            <a:ext cx="6864676" cy="1200329"/>
          </a:xfrm>
          <a:prstGeom prst="rect">
            <a:avLst/>
          </a:prstGeom>
          <a:noFill/>
        </p:spPr>
        <p:txBody>
          <a:bodyPr wrap="square" rtlCol="0" anchor="t">
            <a:spAutoFit/>
          </a:bodyPr>
          <a:lstStyle/>
          <a:p>
            <a:r>
              <a:rPr lang="en-US" sz="4400" b="1" spc="-150" dirty="0">
                <a:solidFill>
                  <a:srgbClr val="002060"/>
                </a:solidFill>
                <a:latin typeface="Arial" panose="020B0604020202020204" pitchFamily="34" charset="0"/>
                <a:cs typeface="Arial" panose="020B0604020202020204" pitchFamily="34" charset="0"/>
              </a:rPr>
              <a:t>An introduction to CERN</a:t>
            </a:r>
          </a:p>
          <a:p>
            <a:r>
              <a:rPr lang="en-US" sz="2800" b="1" i="1" spc="-150" dirty="0">
                <a:solidFill>
                  <a:srgbClr val="002060"/>
                </a:solidFill>
                <a:latin typeface="Arial" panose="020B0604020202020204" pitchFamily="34" charset="0"/>
                <a:cs typeface="Arial" panose="020B0604020202020204" pitchFamily="34" charset="0"/>
              </a:rPr>
              <a:t>- where the UK does particle physics</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2" name="TextBox 1"/>
          <p:cNvSpPr txBox="1"/>
          <p:nvPr/>
        </p:nvSpPr>
        <p:spPr>
          <a:xfrm>
            <a:off x="515938" y="6349797"/>
            <a:ext cx="7148945" cy="261610"/>
          </a:xfrm>
          <a:prstGeom prst="rect">
            <a:avLst/>
          </a:prstGeom>
          <a:noFill/>
        </p:spPr>
        <p:txBody>
          <a:bodyPr wrap="square" rtlCol="0">
            <a:spAutoFit/>
          </a:bodyPr>
          <a:lstStyle/>
          <a:p>
            <a:r>
              <a:rPr lang="en-GB" sz="1100" dirty="0">
                <a:solidFill>
                  <a:srgbClr val="626262"/>
                </a:solidFill>
              </a:rPr>
              <a:t>All images in this presentation are © CERN unless otherwise indicated</a:t>
            </a:r>
          </a:p>
        </p:txBody>
      </p:sp>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3021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832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984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D5672-619E-2A42-B427-9EB0DD5D448E}"/>
              </a:ext>
            </a:extLst>
          </p:cNvPr>
          <p:cNvPicPr>
            <a:picLocks noChangeAspect="1"/>
          </p:cNvPicPr>
          <p:nvPr/>
        </p:nvPicPr>
        <p:blipFill>
          <a:blip r:embed="rId3"/>
          <a:srcRect/>
          <a:stretch/>
        </p:blipFill>
        <p:spPr>
          <a:xfrm>
            <a:off x="6668862" y="-1253665"/>
            <a:ext cx="5523138" cy="8284708"/>
          </a:xfrm>
          <a:prstGeom prst="rect">
            <a:avLst/>
          </a:prstGeom>
        </p:spPr>
      </p:pic>
      <p:pic>
        <p:nvPicPr>
          <p:cNvPr id="5" name="Picture 4">
            <a:extLst>
              <a:ext uri="{FF2B5EF4-FFF2-40B4-BE49-F238E27FC236}">
                <a16:creationId xmlns:a16="http://schemas.microsoft.com/office/drawing/2014/main" id="{036ACE83-0923-4D45-9277-A0F6C1B339BB}"/>
              </a:ext>
            </a:extLst>
          </p:cNvPr>
          <p:cNvPicPr>
            <a:picLocks noChangeAspect="1"/>
          </p:cNvPicPr>
          <p:nvPr/>
        </p:nvPicPr>
        <p:blipFill rotWithShape="1">
          <a:blip r:embed="rId4"/>
          <a:srcRect l="45092"/>
          <a:stretch/>
        </p:blipFill>
        <p:spPr>
          <a:xfrm>
            <a:off x="5094210" y="0"/>
            <a:ext cx="6694449" cy="6858000"/>
          </a:xfrm>
          <a:prstGeom prst="rect">
            <a:avLst/>
          </a:prstGeom>
        </p:spPr>
      </p:pic>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benefits</a:t>
            </a:r>
          </a:p>
        </p:txBody>
      </p:sp>
      <p:sp>
        <p:nvSpPr>
          <p:cNvPr id="6" name="Content Placeholder 3"/>
          <p:cNvSpPr txBox="1">
            <a:spLocks/>
          </p:cNvSpPr>
          <p:nvPr/>
        </p:nvSpPr>
        <p:spPr>
          <a:xfrm>
            <a:off x="838200" y="1825625"/>
            <a:ext cx="4671951" cy="4351338"/>
          </a:xfrm>
          <a:prstGeom prst="rect">
            <a:avLst/>
          </a:prstGeom>
        </p:spPr>
        <p:txBody>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Access to a unique research facility and leadership roles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schools can visit</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teacher CPD programme</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Career opportunities – not just physics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companies can bid for contracts</a:t>
            </a:r>
          </a:p>
          <a:p>
            <a:pPr marL="0" marR="0" lvl="0" indent="0" algn="l" defTabSz="914400" rtl="0" eaLnBrk="1" fontAlgn="auto" latinLnBrk="0" hangingPunct="1">
              <a:lnSpc>
                <a:spcPct val="90000"/>
              </a:lnSpc>
              <a:spcBef>
                <a:spcPts val="1000"/>
              </a:spcBef>
              <a:spcAft>
                <a:spcPts val="0"/>
              </a:spcAft>
              <a:buClr>
                <a:srgbClr val="2E2C61"/>
              </a:buClr>
              <a:buSzTx/>
              <a:buNone/>
              <a:tabLst/>
              <a:defRPr/>
            </a:pPr>
            <a:endPar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
                <a:srgbClr val="2E2C61"/>
              </a:buClr>
              <a:buSzTx/>
              <a:buFont typeface="Wingdings" pitchFamily="2" charset="2"/>
              <a:buNone/>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80244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3" name="TextBox 2"/>
          <p:cNvSpPr txBox="1"/>
          <p:nvPr/>
        </p:nvSpPr>
        <p:spPr>
          <a:xfrm>
            <a:off x="3154680" y="4214284"/>
            <a:ext cx="9329928" cy="1938992"/>
          </a:xfrm>
          <a:prstGeom prst="rect">
            <a:avLst/>
          </a:prstGeom>
          <a:noFill/>
        </p:spPr>
        <p:txBody>
          <a:bodyPr wrap="square" rtlCol="0">
            <a:spAutoFit/>
          </a:bodyPr>
          <a:lstStyle/>
          <a:p>
            <a:pPr algn="ctr"/>
            <a:r>
              <a:rPr lang="en-GB" sz="6000" b="1" dirty="0">
                <a:solidFill>
                  <a:srgbClr val="FFFF00"/>
                </a:solidFill>
              </a:rPr>
              <a:t>@stephhills.bsky.social</a:t>
            </a:r>
          </a:p>
          <a:p>
            <a:pPr algn="ctr"/>
            <a:r>
              <a:rPr lang="en-GB" sz="6000" b="1" dirty="0">
                <a:solidFill>
                  <a:srgbClr val="FFFF00"/>
                </a:solidFill>
              </a:rPr>
              <a:t>#UKatCERN</a:t>
            </a:r>
          </a:p>
        </p:txBody>
      </p:sp>
    </p:spTree>
    <p:extLst>
      <p:ext uri="{BB962C8B-B14F-4D97-AF65-F5344CB8AC3E}">
        <p14:creationId xmlns:p14="http://schemas.microsoft.com/office/powerpoint/2010/main" val="607741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0363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219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342005" y="-1521828"/>
            <a:ext cx="14028112" cy="9565453"/>
          </a:xfrm>
          <a:prstGeom prst="rect">
            <a:avLst/>
          </a:prstGeom>
        </p:spPr>
      </p:pic>
      <p:sp>
        <p:nvSpPr>
          <p:cNvPr id="3" name="Content Placeholder 2"/>
          <p:cNvSpPr>
            <a:spLocks noGrp="1"/>
          </p:cNvSpPr>
          <p:nvPr>
            <p:ph idx="1"/>
          </p:nvPr>
        </p:nvSpPr>
        <p:spPr>
          <a:xfrm>
            <a:off x="2462008" y="2336256"/>
            <a:ext cx="7498080" cy="2900953"/>
          </a:xfrm>
        </p:spPr>
        <p:txBody>
          <a:bodyPr>
            <a:normAutofit/>
          </a:bodyPr>
          <a:lstStyle/>
          <a:p>
            <a:pPr marL="36575" indent="0">
              <a:buNone/>
            </a:pPr>
            <a:r>
              <a:rPr lang="en-GB" sz="3600" b="1" dirty="0">
                <a:solidFill>
                  <a:schemeClr val="bg1"/>
                </a:solidFill>
              </a:rPr>
              <a:t>How did our universe begin? </a:t>
            </a:r>
          </a:p>
          <a:p>
            <a:pPr marL="36575" indent="0">
              <a:buNone/>
            </a:pPr>
            <a:r>
              <a:rPr lang="en-GB" sz="3600" b="1" dirty="0">
                <a:solidFill>
                  <a:schemeClr val="bg1"/>
                </a:solidFill>
              </a:rPr>
              <a:t>What is our universe made of? </a:t>
            </a:r>
          </a:p>
          <a:p>
            <a:pPr marL="36575" indent="0">
              <a:buNone/>
            </a:pPr>
            <a:r>
              <a:rPr lang="en-GB" sz="3600" b="1" dirty="0">
                <a:solidFill>
                  <a:schemeClr val="bg1"/>
                </a:solidFill>
              </a:rPr>
              <a:t>Where is the antimatter?</a:t>
            </a:r>
          </a:p>
          <a:p>
            <a:pPr marL="36575" indent="0">
              <a:buNone/>
            </a:pPr>
            <a:r>
              <a:rPr lang="en-GB" sz="3600" b="1" dirty="0">
                <a:solidFill>
                  <a:schemeClr val="bg1"/>
                </a:solidFill>
              </a:rPr>
              <a:t>Why do particles have mass?</a:t>
            </a:r>
          </a:p>
        </p:txBody>
      </p:sp>
      <p:sp>
        <p:nvSpPr>
          <p:cNvPr id="4" name="Date Placeholder 3"/>
          <p:cNvSpPr>
            <a:spLocks noGrp="1"/>
          </p:cNvSpPr>
          <p:nvPr>
            <p:ph type="dt" sz="half" idx="4294967295"/>
          </p:nvPr>
        </p:nvSpPr>
        <p:spPr/>
        <p:txBody>
          <a:bodyPr/>
          <a:lstStyle/>
          <a:p>
            <a:endParaRPr lang="en-US" dirty="0"/>
          </a:p>
        </p:txBody>
      </p:sp>
      <p:sp>
        <p:nvSpPr>
          <p:cNvPr id="5" name="Footer Placeholder 4"/>
          <p:cNvSpPr>
            <a:spLocks noGrp="1"/>
          </p:cNvSpPr>
          <p:nvPr>
            <p:ph type="ftr" sz="quarter" idx="4294967295"/>
          </p:nvPr>
        </p:nvSpPr>
        <p:spPr/>
        <p:txBody>
          <a:bodyPr/>
          <a:lstStyle/>
          <a:p>
            <a:endParaRPr lang="en-US" dirty="0"/>
          </a:p>
        </p:txBody>
      </p:sp>
      <p:sp>
        <p:nvSpPr>
          <p:cNvPr id="6" name="Slide Number Placeholder 5"/>
          <p:cNvSpPr>
            <a:spLocks noGrp="1"/>
          </p:cNvSpPr>
          <p:nvPr>
            <p:ph type="sldNum" sz="quarter" idx="4294967295"/>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75997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019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163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8553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714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4000" b="-1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34462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714770849D2C1479125245119AB0CA0" ma:contentTypeVersion="11" ma:contentTypeDescription="Create a new document." ma:contentTypeScope="" ma:versionID="e0adf1aa483e0683e0a3dc534deb2a5d">
  <xsd:schema xmlns:xsd="http://www.w3.org/2001/XMLSchema" xmlns:xs="http://www.w3.org/2001/XMLSchema" xmlns:p="http://schemas.microsoft.com/office/2006/metadata/properties" xmlns:ns2="676dd627-3888-4db2-9bc2-4efa0fa3edf3" xmlns:ns3="98b6a376-8c7b-4d46-828f-e758e6273611" targetNamespace="http://schemas.microsoft.com/office/2006/metadata/properties" ma:root="true" ma:fieldsID="c2d1cc71242e798d5d4a3c33005b5d3a" ns2:_="" ns3:_="">
    <xsd:import namespace="676dd627-3888-4db2-9bc2-4efa0fa3edf3"/>
    <xsd:import namespace="98b6a376-8c7b-4d46-828f-e758e627361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6dd627-3888-4db2-9bc2-4efa0fa3ed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6a376-8c7b-4d46-828f-e758e627361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69EB3-1B60-4167-ABA2-FEE02C847AC4}">
  <ds:schemaRefs>
    <ds:schemaRef ds:uri="http://schemas.microsoft.com/sharepoint/v3/contenttype/forms"/>
  </ds:schemaRefs>
</ds:datastoreItem>
</file>

<file path=customXml/itemProps2.xml><?xml version="1.0" encoding="utf-8"?>
<ds:datastoreItem xmlns:ds="http://schemas.openxmlformats.org/officeDocument/2006/customXml" ds:itemID="{48B1F03C-F21A-480B-A40E-2F00DF2A1630}">
  <ds:schemaRefs>
    <ds:schemaRef ds:uri="676dd627-3888-4db2-9bc2-4efa0fa3edf3"/>
    <ds:schemaRef ds:uri="http://schemas.microsoft.com/office/2006/documentManagement/types"/>
    <ds:schemaRef ds:uri="http://schemas.microsoft.com/office/infopath/2007/PartnerControls"/>
    <ds:schemaRef ds:uri="http://purl.org/dc/elements/1.1/"/>
    <ds:schemaRef ds:uri="http://schemas.microsoft.com/office/2006/metadata/properties"/>
    <ds:schemaRef ds:uri="98b6a376-8c7b-4d46-828f-e758e6273611"/>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F1888C4-E3AD-4B93-AAB6-10A39952B9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6dd627-3888-4db2-9bc2-4efa0fa3edf3"/>
    <ds:schemaRef ds:uri="98b6a376-8c7b-4d46-828f-e758e62736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6610</TotalTime>
  <Words>742</Words>
  <Application>Microsoft Office PowerPoint</Application>
  <PresentationFormat>Widescreen</PresentationFormat>
  <Paragraphs>105</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Arial Regular</vt:lpstr>
      <vt:lpstr>Calibri</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Hills, Stephanie (STFC,CERN,COMMS)</cp:lastModifiedBy>
  <cp:revision>580</cp:revision>
  <cp:lastPrinted>2019-10-02T08:27:37Z</cp:lastPrinted>
  <dcterms:created xsi:type="dcterms:W3CDTF">2019-09-17T08:04:08Z</dcterms:created>
  <dcterms:modified xsi:type="dcterms:W3CDTF">2025-01-14T14:58:21Z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0x0101004714770849D2C1479125245119AB0CA0</vt:lpwstr>
  </property>
</Properties>
</file>