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00" r:id="rId5"/>
  </p:sldMasterIdLst>
  <p:notesMasterIdLst>
    <p:notesMasterId r:id="rId21"/>
  </p:notesMasterIdLst>
  <p:sldIdLst>
    <p:sldId id="257" r:id="rId6"/>
    <p:sldId id="311" r:id="rId7"/>
    <p:sldId id="290" r:id="rId8"/>
    <p:sldId id="292" r:id="rId9"/>
    <p:sldId id="291" r:id="rId10"/>
    <p:sldId id="293" r:id="rId11"/>
    <p:sldId id="296" r:id="rId12"/>
    <p:sldId id="295" r:id="rId13"/>
    <p:sldId id="314" r:id="rId14"/>
    <p:sldId id="320" r:id="rId15"/>
    <p:sldId id="315" r:id="rId16"/>
    <p:sldId id="318" r:id="rId17"/>
    <p:sldId id="319" r:id="rId18"/>
    <p:sldId id="323" r:id="rId19"/>
    <p:sldId id="28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6262"/>
    <a:srgbClr val="C13D33"/>
    <a:srgbClr val="FFFFFF"/>
    <a:srgbClr val="FF6900"/>
    <a:srgbClr val="003088"/>
    <a:srgbClr val="F08900"/>
    <a:srgbClr val="1E5DF8"/>
    <a:srgbClr val="00BED5"/>
    <a:srgbClr val="E94D36"/>
    <a:srgbClr val="BE2B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90" autoAdjust="0"/>
    <p:restoredTop sz="65969" autoAdjust="0"/>
  </p:normalViewPr>
  <p:slideViewPr>
    <p:cSldViewPr snapToGrid="0" snapToObjects="1">
      <p:cViewPr varScale="1">
        <p:scale>
          <a:sx n="40" d="100"/>
          <a:sy n="40" d="100"/>
        </p:scale>
        <p:origin x="1620" y="40"/>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11/3/2023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r>
              <a:rPr lang="en-US" baseline="0" dirty="0"/>
              <a:t>CERN rule #1: There’s no such thing as a stupid question!</a:t>
            </a: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dirty="0"/>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ISOLDE nuclear physics facility – CERN isn’t just particle physics</a:t>
            </a:r>
          </a:p>
        </p:txBody>
      </p:sp>
      <p:sp>
        <p:nvSpPr>
          <p:cNvPr id="4" name="Slide Number Placeholder 3"/>
          <p:cNvSpPr>
            <a:spLocks noGrp="1"/>
          </p:cNvSpPr>
          <p:nvPr>
            <p:ph type="sldNum" sz="quarter" idx="5"/>
          </p:nvPr>
        </p:nvSpPr>
        <p:spPr/>
        <p:txBody>
          <a:bodyPr/>
          <a:lstStyle/>
          <a:p>
            <a:fld id="{C0F3BA1D-A00F-DB41-84DA-BE26C4853B35}" type="slidenum">
              <a:rPr lang="en-US" smtClean="0"/>
              <a:pPr/>
              <a:t>10</a:t>
            </a:fld>
            <a:endParaRPr lang="en-US" dirty="0"/>
          </a:p>
        </p:txBody>
      </p:sp>
    </p:spTree>
    <p:extLst>
      <p:ext uri="{BB962C8B-B14F-4D97-AF65-F5344CB8AC3E}">
        <p14:creationId xmlns:p14="http://schemas.microsoft.com/office/powerpoint/2010/main" val="461789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Climate science – CLOUD experiment</a:t>
            </a:r>
          </a:p>
          <a:p>
            <a:endParaRPr lang="en-GB" dirty="0"/>
          </a:p>
          <a:p>
            <a:r>
              <a:rPr lang="en-GB" dirty="0"/>
              <a:t>Funded by NERC</a:t>
            </a:r>
          </a:p>
          <a:p>
            <a:endParaRPr lang="en-GB" dirty="0"/>
          </a:p>
          <a:p>
            <a:r>
              <a:rPr lang="en-GB" dirty="0"/>
              <a:t>Using</a:t>
            </a:r>
            <a:r>
              <a:rPr lang="en-GB" baseline="0" dirty="0"/>
              <a:t> protons to understand the effects of cosmic rays on cloud formation.</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11</a:t>
            </a:fld>
            <a:endParaRPr lang="en-US" dirty="0"/>
          </a:p>
        </p:txBody>
      </p:sp>
    </p:spTree>
    <p:extLst>
      <p:ext uri="{BB962C8B-B14F-4D97-AF65-F5344CB8AC3E}">
        <p14:creationId xmlns:p14="http://schemas.microsoft.com/office/powerpoint/2010/main" val="62487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15 May 1954 – earthworks start for first</a:t>
            </a:r>
            <a:r>
              <a:rPr lang="en-GB" baseline="0" dirty="0"/>
              <a:t> CERN office buildings</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UK was a founding member – now 23 Member States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Post-war – science for peace and to stop brain drain to 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4217509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Total UK investment in CERN is ~£175M pa (budget for regional teaching hospital in Oxford - £822M 2019-20, Warwick </a:t>
            </a:r>
            <a:r>
              <a:rPr lang="en-GB" baseline="0" dirty="0" err="1"/>
              <a:t>Uni</a:t>
            </a:r>
            <a:r>
              <a:rPr lang="en-GB" baseline="0" dirty="0"/>
              <a:t> income £680M 2019-20)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Flagship for UK participation in international and fundamental science.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765293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GB" sz="1200" dirty="0"/>
              <a:t>Published October 2023</a:t>
            </a:r>
          </a:p>
          <a:p>
            <a:pPr marL="342900" indent="-342900">
              <a:buFont typeface="Arial" panose="020B0604020202020204" pitchFamily="34" charset="0"/>
              <a:buChar char="•"/>
            </a:pPr>
            <a:endParaRPr lang="en-GB" sz="1200" dirty="0"/>
          </a:p>
          <a:p>
            <a:pPr marL="342900" indent="-342900">
              <a:buFont typeface="Arial" panose="020B0604020202020204" pitchFamily="34" charset="0"/>
              <a:buChar char="•"/>
            </a:pPr>
            <a:r>
              <a:rPr lang="en-GB" sz="1200" dirty="0"/>
              <a:t>Co-written by DSIT and STFC</a:t>
            </a:r>
          </a:p>
          <a:p>
            <a:pPr marL="342900" indent="-342900">
              <a:buFont typeface="Arial" panose="020B0604020202020204" pitchFamily="34" charset="0"/>
              <a:buChar char="•"/>
            </a:pPr>
            <a:endParaRPr lang="en-GB" sz="1200" dirty="0"/>
          </a:p>
          <a:p>
            <a:pPr marL="342900" indent="-342900">
              <a:buFont typeface="Arial" panose="020B0604020202020204" pitchFamily="34" charset="0"/>
              <a:buChar char="•"/>
            </a:pPr>
            <a:r>
              <a:rPr lang="en-GB" sz="1200" dirty="0"/>
              <a:t>Forewords by Science Minister and Mark Thomson</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14</a:t>
            </a:fld>
            <a:endParaRPr lang="en-US" dirty="0"/>
          </a:p>
        </p:txBody>
      </p:sp>
    </p:spTree>
    <p:extLst>
      <p:ext uri="{BB962C8B-B14F-4D97-AF65-F5344CB8AC3E}">
        <p14:creationId xmlns:p14="http://schemas.microsoft.com/office/powerpoint/2010/main" val="741212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15</a:t>
            </a:fld>
            <a:endParaRPr lang="en-US" dirty="0"/>
          </a:p>
        </p:txBody>
      </p:sp>
    </p:spTree>
    <p:extLst>
      <p:ext uri="{BB962C8B-B14F-4D97-AF65-F5344CB8AC3E}">
        <p14:creationId xmlns:p14="http://schemas.microsoft.com/office/powerpoint/2010/main" val="259929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are we?</a:t>
            </a:r>
          </a:p>
          <a:p>
            <a:endParaRPr lang="en-GB" dirty="0"/>
          </a:p>
          <a:p>
            <a:r>
              <a:rPr lang="en-GB" dirty="0"/>
              <a:t>Point out border, and what you would see if</a:t>
            </a:r>
            <a:r>
              <a:rPr lang="en-GB" baseline="0" dirty="0"/>
              <a:t> you were here.</a:t>
            </a:r>
          </a:p>
          <a:p>
            <a:endParaRPr lang="en-GB" baseline="0" dirty="0"/>
          </a:p>
          <a:p>
            <a:r>
              <a:rPr lang="en-GB" dirty="0"/>
              <a:t>27km tunnel underneath French/Swiss countryside</a:t>
            </a:r>
          </a:p>
          <a:p>
            <a:endParaRPr lang="en-GB" dirty="0"/>
          </a:p>
          <a:p>
            <a:r>
              <a:rPr lang="en-GB" dirty="0"/>
              <a:t>World’s largest particle accelerator</a:t>
            </a:r>
          </a:p>
          <a:p>
            <a:endParaRPr lang="en-GB" baseline="0" dirty="0"/>
          </a:p>
          <a:p>
            <a:r>
              <a:rPr lang="en-GB" baseline="0" dirty="0"/>
              <a:t>100m underground</a:t>
            </a:r>
          </a:p>
          <a:p>
            <a:endParaRPr lang="en-GB" baseline="0" dirty="0"/>
          </a:p>
          <a:p>
            <a:r>
              <a:rPr lang="en-GB" baseline="0" dirty="0"/>
              <a:t>11,000 times per second</a:t>
            </a:r>
          </a:p>
          <a:p>
            <a:endParaRPr lang="en-GB" dirty="0"/>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2</a:t>
            </a:fld>
            <a:endParaRPr lang="en-US" dirty="0"/>
          </a:p>
        </p:txBody>
      </p:sp>
    </p:spTree>
    <p:extLst>
      <p:ext uri="{BB962C8B-B14F-4D97-AF65-F5344CB8AC3E}">
        <p14:creationId xmlns:p14="http://schemas.microsoft.com/office/powerpoint/2010/main" val="3424252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Recap – what is</a:t>
            </a:r>
            <a:r>
              <a:rPr lang="en-GB" baseline="0" dirty="0"/>
              <a:t> the LHC?</a:t>
            </a:r>
            <a:endParaRPr lang="en-GB" dirty="0"/>
          </a:p>
          <a:p>
            <a:endParaRPr lang="en-GB" dirty="0"/>
          </a:p>
          <a:p>
            <a:r>
              <a:rPr lang="en-GB" dirty="0"/>
              <a:t>27km tunnel underneath French/Swiss countryside</a:t>
            </a:r>
          </a:p>
          <a:p>
            <a:endParaRPr lang="en-GB" dirty="0"/>
          </a:p>
          <a:p>
            <a:r>
              <a:rPr lang="en-GB" dirty="0"/>
              <a:t>World’s largest particle accelerator</a:t>
            </a:r>
          </a:p>
          <a:p>
            <a:endParaRPr lang="en-GB" dirty="0"/>
          </a:p>
          <a:p>
            <a:r>
              <a:rPr lang="en-GB" dirty="0"/>
              <a:t>Two</a:t>
            </a:r>
            <a:r>
              <a:rPr lang="en-GB" baseline="0" dirty="0"/>
              <a:t> beams of particles traveling in opposite directions at almost speed of light</a:t>
            </a:r>
          </a:p>
          <a:p>
            <a:endParaRPr lang="en-GB" baseline="0" dirty="0"/>
          </a:p>
          <a:p>
            <a:r>
              <a:rPr lang="en-GB" baseline="0" dirty="0"/>
              <a:t>Collisions recreate what happened in the moments after the Big Bang</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Too big and expensive for one country to have a lab this complex.  CERN brings together the best of the best with different cultural approaches to solving problems.</a:t>
            </a:r>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3</a:t>
            </a:fld>
            <a:endParaRPr lang="en-US" dirty="0"/>
          </a:p>
        </p:txBody>
      </p:sp>
    </p:spTree>
    <p:extLst>
      <p:ext uri="{BB962C8B-B14F-4D97-AF65-F5344CB8AC3E}">
        <p14:creationId xmlns:p14="http://schemas.microsoft.com/office/powerpoint/2010/main" val="2503278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CERN exists to answer these questions.  It’s the only place on the planet that can recreate the conditions in the moments after the Big Bang as the Universe was forming.  It’s the only place that can make Higgs bosons, and nowhere else has an antimatter factory</a:t>
            </a:r>
          </a:p>
          <a:p>
            <a:endParaRPr lang="en-GB" baseline="0" dirty="0"/>
          </a:p>
          <a:p>
            <a:r>
              <a:rPr lang="en-GB" baseline="0" dirty="0"/>
              <a:t>Big Bang 13.7 billion years ago</a:t>
            </a:r>
          </a:p>
          <a:p>
            <a:endParaRPr lang="en-GB" baseline="0" dirty="0"/>
          </a:p>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1402AC36-709B-407E-908D-304F90BEEB1C}" type="slidenum">
              <a:rPr lang="en-GB" smtClean="0"/>
              <a:t>4</a:t>
            </a:fld>
            <a:endParaRPr lang="en-GB"/>
          </a:p>
        </p:txBody>
      </p:sp>
    </p:spTree>
    <p:extLst>
      <p:ext uri="{BB962C8B-B14F-4D97-AF65-F5344CB8AC3E}">
        <p14:creationId xmlns:p14="http://schemas.microsoft.com/office/powerpoint/2010/main" val="1594773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Particles are collided in the heart of four huge detectors.</a:t>
            </a:r>
          </a:p>
          <a:p>
            <a:endParaRPr lang="en-GB" dirty="0"/>
          </a:p>
          <a:p>
            <a:r>
              <a:rPr lang="en-GB" dirty="0"/>
              <a:t>This is Alice….</a:t>
            </a:r>
          </a:p>
        </p:txBody>
      </p:sp>
      <p:sp>
        <p:nvSpPr>
          <p:cNvPr id="4" name="Slide Number Placeholder 3"/>
          <p:cNvSpPr>
            <a:spLocks noGrp="1"/>
          </p:cNvSpPr>
          <p:nvPr>
            <p:ph type="sldNum" sz="quarter" idx="10"/>
          </p:nvPr>
        </p:nvSpPr>
        <p:spPr/>
        <p:txBody>
          <a:bodyPr/>
          <a:lstStyle/>
          <a:p>
            <a:fld id="{C0F3BA1D-A00F-DB41-84DA-BE26C4853B35}" type="slidenum">
              <a:rPr lang="en-US" smtClean="0"/>
              <a:pPr/>
              <a:t>5</a:t>
            </a:fld>
            <a:endParaRPr lang="en-US" dirty="0"/>
          </a:p>
        </p:txBody>
      </p:sp>
    </p:spTree>
    <p:extLst>
      <p:ext uri="{BB962C8B-B14F-4D97-AF65-F5344CB8AC3E}">
        <p14:creationId xmlns:p14="http://schemas.microsoft.com/office/powerpoint/2010/main" val="2467712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LHCb</a:t>
            </a:r>
          </a:p>
          <a:p>
            <a:endParaRPr lang="en-GB" dirty="0"/>
          </a:p>
          <a:p>
            <a:r>
              <a:rPr lang="en-GB" dirty="0"/>
              <a:t>Recently </a:t>
            </a:r>
            <a:r>
              <a:rPr lang="en-GB" baseline="0" dirty="0"/>
              <a:t>– hints of unexplained physics beyond the Standard Model</a:t>
            </a:r>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6</a:t>
            </a:fld>
            <a:endParaRPr lang="en-US" dirty="0"/>
          </a:p>
        </p:txBody>
      </p:sp>
    </p:spTree>
    <p:extLst>
      <p:ext uri="{BB962C8B-B14F-4D97-AF65-F5344CB8AC3E}">
        <p14:creationId xmlns:p14="http://schemas.microsoft.com/office/powerpoint/2010/main" val="4038834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CMS, one</a:t>
            </a:r>
            <a:r>
              <a:rPr lang="en-GB" baseline="0" dirty="0"/>
              <a:t> of the </a:t>
            </a:r>
            <a:r>
              <a:rPr lang="en-GB" dirty="0"/>
              <a:t>experiments that found the Higgs.</a:t>
            </a:r>
          </a:p>
        </p:txBody>
      </p:sp>
      <p:sp>
        <p:nvSpPr>
          <p:cNvPr id="4" name="Slide Number Placeholder 3"/>
          <p:cNvSpPr>
            <a:spLocks noGrp="1"/>
          </p:cNvSpPr>
          <p:nvPr>
            <p:ph type="sldNum" sz="quarter" idx="10"/>
          </p:nvPr>
        </p:nvSpPr>
        <p:spPr/>
        <p:txBody>
          <a:bodyPr/>
          <a:lstStyle/>
          <a:p>
            <a:fld id="{C0F3BA1D-A00F-DB41-84DA-BE26C4853B35}" type="slidenum">
              <a:rPr lang="en-US" smtClean="0"/>
              <a:pPr/>
              <a:t>7</a:t>
            </a:fld>
            <a:endParaRPr lang="en-US" dirty="0"/>
          </a:p>
        </p:txBody>
      </p:sp>
    </p:spTree>
    <p:extLst>
      <p:ext uri="{BB962C8B-B14F-4D97-AF65-F5344CB8AC3E}">
        <p14:creationId xmlns:p14="http://schemas.microsoft.com/office/powerpoint/2010/main" val="20517465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ATLAS,</a:t>
            </a:r>
            <a:r>
              <a:rPr lang="en-GB" baseline="0" dirty="0"/>
              <a:t> the other experiment that found the Higgs boson</a:t>
            </a:r>
            <a:endParaRPr lang="en-GB" dirty="0"/>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8</a:t>
            </a:fld>
            <a:endParaRPr lang="en-US" dirty="0"/>
          </a:p>
        </p:txBody>
      </p:sp>
    </p:spTree>
    <p:extLst>
      <p:ext uri="{BB962C8B-B14F-4D97-AF65-F5344CB8AC3E}">
        <p14:creationId xmlns:p14="http://schemas.microsoft.com/office/powerpoint/2010/main" val="2068328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EPSRC</a:t>
            </a:r>
            <a:r>
              <a:rPr lang="en-GB" baseline="0" dirty="0"/>
              <a:t> – antimatter research in the Antimatter Factory</a:t>
            </a:r>
          </a:p>
          <a:p>
            <a:endParaRPr lang="en-GB" baseline="0" dirty="0"/>
          </a:p>
          <a:p>
            <a:r>
              <a:rPr lang="en-GB" baseline="0" dirty="0"/>
              <a:t>Making antihydrogen antiatoms and learning more about its properties – why is our Universe dominated by matter? </a:t>
            </a:r>
          </a:p>
          <a:p>
            <a:endParaRPr lang="en-GB" baseline="0" dirty="0"/>
          </a:p>
          <a:p>
            <a:r>
              <a:rPr lang="en-GB" baseline="0" dirty="0"/>
              <a:t>Could it be gravity?</a:t>
            </a:r>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9</a:t>
            </a:fld>
            <a:endParaRPr lang="en-US" dirty="0"/>
          </a:p>
        </p:txBody>
      </p:sp>
    </p:spTree>
    <p:extLst>
      <p:ext uri="{BB962C8B-B14F-4D97-AF65-F5344CB8AC3E}">
        <p14:creationId xmlns:p14="http://schemas.microsoft.com/office/powerpoint/2010/main" val="2969486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11/3/2023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11/3/2023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505388" y="3361719"/>
            <a:ext cx="6864676" cy="1200329"/>
          </a:xfrm>
          <a:prstGeom prst="rect">
            <a:avLst/>
          </a:prstGeom>
          <a:noFill/>
        </p:spPr>
        <p:txBody>
          <a:bodyPr wrap="square" rtlCol="0" anchor="t">
            <a:spAutoFit/>
          </a:bodyPr>
          <a:lstStyle/>
          <a:p>
            <a:r>
              <a:rPr lang="en-US" sz="4400" b="1" spc="-150" dirty="0">
                <a:solidFill>
                  <a:srgbClr val="002060"/>
                </a:solidFill>
                <a:latin typeface="Arial" panose="020B0604020202020204" pitchFamily="34" charset="0"/>
                <a:cs typeface="Arial" panose="020B0604020202020204" pitchFamily="34" charset="0"/>
              </a:rPr>
              <a:t>An introduction to CERN</a:t>
            </a:r>
          </a:p>
          <a:p>
            <a:r>
              <a:rPr lang="en-US" sz="2800" b="1" i="1" spc="-150" dirty="0">
                <a:solidFill>
                  <a:srgbClr val="002060"/>
                </a:solidFill>
                <a:latin typeface="Arial" panose="020B0604020202020204" pitchFamily="34" charset="0"/>
                <a:cs typeface="Arial" panose="020B0604020202020204" pitchFamily="34" charset="0"/>
              </a:rPr>
              <a:t>- the UK’s national lab for particle physics</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2" name="TextBox 1"/>
          <p:cNvSpPr txBox="1"/>
          <p:nvPr/>
        </p:nvSpPr>
        <p:spPr>
          <a:xfrm>
            <a:off x="515938" y="6349797"/>
            <a:ext cx="7148945" cy="261610"/>
          </a:xfrm>
          <a:prstGeom prst="rect">
            <a:avLst/>
          </a:prstGeom>
          <a:noFill/>
        </p:spPr>
        <p:txBody>
          <a:bodyPr wrap="square" rtlCol="0">
            <a:spAutoFit/>
          </a:bodyPr>
          <a:lstStyle/>
          <a:p>
            <a:r>
              <a:rPr lang="en-GB" sz="1100" dirty="0">
                <a:solidFill>
                  <a:srgbClr val="626262"/>
                </a:solidFill>
              </a:rPr>
              <a:t>All images in this presentation are © CERN unless otherwise indicated</a:t>
            </a:r>
          </a:p>
        </p:txBody>
      </p:sp>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3000" b="-1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3021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2832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3000" b="-1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4984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5D5672-619E-2A42-B427-9EB0DD5D44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394" y="2740"/>
            <a:ext cx="7503011" cy="6868507"/>
          </a:xfrm>
          <a:prstGeom prst="rect">
            <a:avLst/>
          </a:prstGeom>
        </p:spPr>
      </p:pic>
      <p:pic>
        <p:nvPicPr>
          <p:cNvPr id="5" name="Picture 4">
            <a:extLst>
              <a:ext uri="{FF2B5EF4-FFF2-40B4-BE49-F238E27FC236}">
                <a16:creationId xmlns:a16="http://schemas.microsoft.com/office/drawing/2014/main" id="{036ACE83-0923-4D45-9277-A0F6C1B339BB}"/>
              </a:ext>
            </a:extLst>
          </p:cNvPr>
          <p:cNvPicPr>
            <a:picLocks noChangeAspect="1"/>
          </p:cNvPicPr>
          <p:nvPr/>
        </p:nvPicPr>
        <p:blipFill rotWithShape="1">
          <a:blip r:embed="rId4"/>
          <a:srcRect l="45092"/>
          <a:stretch/>
        </p:blipFill>
        <p:spPr>
          <a:xfrm>
            <a:off x="5497550" y="0"/>
            <a:ext cx="6694449" cy="6858000"/>
          </a:xfrm>
          <a:prstGeom prst="rect">
            <a:avLst/>
          </a:prstGeom>
        </p:spPr>
      </p:pic>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benefits</a:t>
            </a:r>
          </a:p>
        </p:txBody>
      </p:sp>
      <p:sp>
        <p:nvSpPr>
          <p:cNvPr id="6" name="Content Placeholder 3"/>
          <p:cNvSpPr txBox="1">
            <a:spLocks/>
          </p:cNvSpPr>
          <p:nvPr/>
        </p:nvSpPr>
        <p:spPr>
          <a:xfrm>
            <a:off x="838200" y="1825625"/>
            <a:ext cx="4671951" cy="4351338"/>
          </a:xfrm>
          <a:prstGeom prst="rect">
            <a:avLst/>
          </a:prstGeom>
        </p:spPr>
        <p:txBody>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Access to a unique research facility and leadership roles</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UK schools can visit</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UK teacher CPD programme</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Career opportunities – not just physics</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UK companies can bid for contracts</a:t>
            </a:r>
          </a:p>
          <a:p>
            <a:pPr marL="0" marR="0" lvl="0" indent="0" algn="l" defTabSz="914400" rtl="0" eaLnBrk="1" fontAlgn="auto" latinLnBrk="0" hangingPunct="1">
              <a:lnSpc>
                <a:spcPct val="90000"/>
              </a:lnSpc>
              <a:spcBef>
                <a:spcPts val="1000"/>
              </a:spcBef>
              <a:spcAft>
                <a:spcPts val="0"/>
              </a:spcAft>
              <a:buClr>
                <a:srgbClr val="2E2C61"/>
              </a:buClr>
              <a:buSzTx/>
              <a:buNone/>
              <a:tabLst/>
              <a:defRPr/>
            </a:pPr>
            <a:endPar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
                <a:srgbClr val="2E2C61"/>
              </a:buClr>
              <a:buSzTx/>
              <a:buFont typeface="Wingdings" pitchFamily="2" charset="2"/>
              <a:buNone/>
              <a:tabLst/>
              <a:defRPr/>
            </a:pPr>
            <a:endParaRPr kumimoji="0" lang="en-GB"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endParaRPr kumimoji="0" lang="en-GB"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endParaRPr kumimoji="0" lang="en-GB"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880244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F3795-5B4B-A12F-E212-CE12EFF1B3D0}"/>
              </a:ext>
            </a:extLst>
          </p:cNvPr>
          <p:cNvSpPr>
            <a:spLocks noGrp="1"/>
          </p:cNvSpPr>
          <p:nvPr>
            <p:ph type="title"/>
          </p:nvPr>
        </p:nvSpPr>
        <p:spPr/>
        <p:txBody>
          <a:bodyPr>
            <a:normAutofit/>
          </a:bodyPr>
          <a:lstStyle/>
          <a:p>
            <a:r>
              <a:rPr lang="en-GB" sz="4200" dirty="0"/>
              <a:t>UK Strategy for Engagement with CERN</a:t>
            </a:r>
          </a:p>
        </p:txBody>
      </p:sp>
      <p:pic>
        <p:nvPicPr>
          <p:cNvPr id="7" name="Content Placeholder 6">
            <a:extLst>
              <a:ext uri="{FF2B5EF4-FFF2-40B4-BE49-F238E27FC236}">
                <a16:creationId xmlns:a16="http://schemas.microsoft.com/office/drawing/2014/main" id="{4672B4F3-0F83-B13C-0C60-4A9C56338F19}"/>
              </a:ext>
            </a:extLst>
          </p:cNvPr>
          <p:cNvPicPr>
            <a:picLocks noGrp="1" noChangeAspect="1"/>
          </p:cNvPicPr>
          <p:nvPr>
            <p:ph sz="half" idx="2"/>
          </p:nvPr>
        </p:nvPicPr>
        <p:blipFill>
          <a:blip r:embed="rId3"/>
          <a:stretch>
            <a:fillRect/>
          </a:stretch>
        </p:blipFill>
        <p:spPr>
          <a:xfrm>
            <a:off x="4118773" y="1576179"/>
            <a:ext cx="7716288" cy="4916696"/>
          </a:xfrm>
        </p:spPr>
      </p:pic>
      <p:pic>
        <p:nvPicPr>
          <p:cNvPr id="5" name="Content Placeholder 4" descr="A qr code on a white background&#10;&#10;Description automatically generated">
            <a:extLst>
              <a:ext uri="{FF2B5EF4-FFF2-40B4-BE49-F238E27FC236}">
                <a16:creationId xmlns:a16="http://schemas.microsoft.com/office/drawing/2014/main" id="{421AC094-9991-DA0D-97AB-F52F92C20B11}"/>
              </a:ext>
            </a:extLst>
          </p:cNvPr>
          <p:cNvPicPr>
            <a:picLocks noGrp="1" noChangeAspect="1"/>
          </p:cNvPicPr>
          <p:nvPr>
            <p:ph sz="half" idx="1"/>
          </p:nvPr>
        </p:nvPicPr>
        <p:blipFill>
          <a:blip r:embed="rId4"/>
          <a:stretch>
            <a:fillRect/>
          </a:stretch>
        </p:blipFill>
        <p:spPr>
          <a:xfrm>
            <a:off x="535817" y="1967902"/>
            <a:ext cx="3582956" cy="3582956"/>
          </a:xfrm>
          <a:prstGeom prst="rect">
            <a:avLst/>
          </a:prstGeom>
        </p:spPr>
      </p:pic>
    </p:spTree>
    <p:extLst>
      <p:ext uri="{BB962C8B-B14F-4D97-AF65-F5344CB8AC3E}">
        <p14:creationId xmlns:p14="http://schemas.microsoft.com/office/powerpoint/2010/main" val="133393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 b="-5000"/>
          </a:stretch>
        </a:blipFill>
        <a:effectLst/>
      </p:bgPr>
    </p:bg>
    <p:spTree>
      <p:nvGrpSpPr>
        <p:cNvPr id="1" name=""/>
        <p:cNvGrpSpPr/>
        <p:nvPr/>
      </p:nvGrpSpPr>
      <p:grpSpPr>
        <a:xfrm>
          <a:off x="0" y="0"/>
          <a:ext cx="0" cy="0"/>
          <a:chOff x="0" y="0"/>
          <a:chExt cx="0" cy="0"/>
        </a:xfrm>
      </p:grpSpPr>
      <p:sp>
        <p:nvSpPr>
          <p:cNvPr id="3" name="TextBox 2"/>
          <p:cNvSpPr txBox="1"/>
          <p:nvPr/>
        </p:nvSpPr>
        <p:spPr>
          <a:xfrm>
            <a:off x="4773168" y="4214284"/>
            <a:ext cx="7711440" cy="2308324"/>
          </a:xfrm>
          <a:prstGeom prst="rect">
            <a:avLst/>
          </a:prstGeom>
          <a:noFill/>
        </p:spPr>
        <p:txBody>
          <a:bodyPr wrap="square" rtlCol="0">
            <a:spAutoFit/>
          </a:bodyPr>
          <a:lstStyle/>
          <a:p>
            <a:pPr algn="ctr"/>
            <a:r>
              <a:rPr lang="en-GB" sz="7200" b="1" dirty="0">
                <a:solidFill>
                  <a:srgbClr val="FFFFFF"/>
                </a:solidFill>
              </a:rPr>
              <a:t>@</a:t>
            </a:r>
            <a:r>
              <a:rPr lang="en-GB" sz="7200" b="1" dirty="0" err="1">
                <a:solidFill>
                  <a:srgbClr val="FFFFFF"/>
                </a:solidFill>
              </a:rPr>
              <a:t>Sci_of_Steph</a:t>
            </a:r>
            <a:endParaRPr lang="en-GB" sz="7200" b="1" dirty="0">
              <a:solidFill>
                <a:srgbClr val="FFFFFF"/>
              </a:solidFill>
            </a:endParaRPr>
          </a:p>
          <a:p>
            <a:pPr algn="ctr"/>
            <a:r>
              <a:rPr lang="en-GB" sz="7200" b="1" dirty="0">
                <a:solidFill>
                  <a:srgbClr val="FFFFFF"/>
                </a:solidFill>
              </a:rPr>
              <a:t>#UKatCERN</a:t>
            </a:r>
          </a:p>
        </p:txBody>
      </p:sp>
    </p:spTree>
    <p:extLst>
      <p:ext uri="{BB962C8B-B14F-4D97-AF65-F5344CB8AC3E}">
        <p14:creationId xmlns:p14="http://schemas.microsoft.com/office/powerpoint/2010/main" val="607741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0363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8000" b="-8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2196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342005" y="-1521828"/>
            <a:ext cx="14028112" cy="9565453"/>
          </a:xfrm>
          <a:prstGeom prst="rect">
            <a:avLst/>
          </a:prstGeom>
        </p:spPr>
      </p:pic>
      <p:sp>
        <p:nvSpPr>
          <p:cNvPr id="3" name="Content Placeholder 2"/>
          <p:cNvSpPr>
            <a:spLocks noGrp="1"/>
          </p:cNvSpPr>
          <p:nvPr>
            <p:ph idx="1"/>
          </p:nvPr>
        </p:nvSpPr>
        <p:spPr>
          <a:xfrm>
            <a:off x="2462008" y="2336256"/>
            <a:ext cx="7498080" cy="2900953"/>
          </a:xfrm>
        </p:spPr>
        <p:txBody>
          <a:bodyPr>
            <a:normAutofit/>
          </a:bodyPr>
          <a:lstStyle/>
          <a:p>
            <a:pPr marL="36575" indent="0">
              <a:buNone/>
            </a:pPr>
            <a:r>
              <a:rPr lang="en-GB" sz="3600" b="1" dirty="0">
                <a:solidFill>
                  <a:schemeClr val="bg1"/>
                </a:solidFill>
              </a:rPr>
              <a:t>How did our universe begin? </a:t>
            </a:r>
          </a:p>
          <a:p>
            <a:pPr marL="36575" indent="0">
              <a:buNone/>
            </a:pPr>
            <a:r>
              <a:rPr lang="en-GB" sz="3600" b="1" dirty="0">
                <a:solidFill>
                  <a:schemeClr val="bg1"/>
                </a:solidFill>
              </a:rPr>
              <a:t>What is our universe made of? </a:t>
            </a:r>
          </a:p>
          <a:p>
            <a:pPr marL="36575" indent="0">
              <a:buNone/>
            </a:pPr>
            <a:r>
              <a:rPr lang="en-GB" sz="3600" b="1" dirty="0">
                <a:solidFill>
                  <a:schemeClr val="bg1"/>
                </a:solidFill>
              </a:rPr>
              <a:t>Where is the antimatter?</a:t>
            </a:r>
          </a:p>
          <a:p>
            <a:pPr marL="36575" indent="0">
              <a:buNone/>
            </a:pPr>
            <a:r>
              <a:rPr lang="en-GB" sz="3600" b="1" dirty="0">
                <a:solidFill>
                  <a:schemeClr val="bg1"/>
                </a:solidFill>
              </a:rPr>
              <a:t>Why do particles have mass?</a:t>
            </a:r>
          </a:p>
        </p:txBody>
      </p:sp>
      <p:sp>
        <p:nvSpPr>
          <p:cNvPr id="4" name="Date Placeholder 3"/>
          <p:cNvSpPr>
            <a:spLocks noGrp="1"/>
          </p:cNvSpPr>
          <p:nvPr>
            <p:ph type="dt" sz="half" idx="4294967295"/>
          </p:nvPr>
        </p:nvSpPr>
        <p:spPr/>
        <p:txBody>
          <a:bodyPr/>
          <a:lstStyle/>
          <a:p>
            <a:endParaRPr lang="en-US" dirty="0"/>
          </a:p>
        </p:txBody>
      </p:sp>
      <p:sp>
        <p:nvSpPr>
          <p:cNvPr id="5" name="Footer Placeholder 4"/>
          <p:cNvSpPr>
            <a:spLocks noGrp="1"/>
          </p:cNvSpPr>
          <p:nvPr>
            <p:ph type="ftr" sz="quarter" idx="4294967295"/>
          </p:nvPr>
        </p:nvSpPr>
        <p:spPr/>
        <p:txBody>
          <a:bodyPr/>
          <a:lstStyle/>
          <a:p>
            <a:endParaRPr lang="en-US" dirty="0"/>
          </a:p>
        </p:txBody>
      </p:sp>
      <p:sp>
        <p:nvSpPr>
          <p:cNvPr id="6" name="Slide Number Placeholder 5"/>
          <p:cNvSpPr>
            <a:spLocks noGrp="1"/>
          </p:cNvSpPr>
          <p:nvPr>
            <p:ph type="sldNum" sz="quarter" idx="4294967295"/>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3759974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0190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3163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8553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8000" b="-8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714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8000" b="-8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4344628"/>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714770849D2C1479125245119AB0CA0" ma:contentTypeVersion="11" ma:contentTypeDescription="Create a new document." ma:contentTypeScope="" ma:versionID="e0adf1aa483e0683e0a3dc534deb2a5d">
  <xsd:schema xmlns:xsd="http://www.w3.org/2001/XMLSchema" xmlns:xs="http://www.w3.org/2001/XMLSchema" xmlns:p="http://schemas.microsoft.com/office/2006/metadata/properties" xmlns:ns2="676dd627-3888-4db2-9bc2-4efa0fa3edf3" xmlns:ns3="98b6a376-8c7b-4d46-828f-e758e6273611" targetNamespace="http://schemas.microsoft.com/office/2006/metadata/properties" ma:root="true" ma:fieldsID="c2d1cc71242e798d5d4a3c33005b5d3a" ns2:_="" ns3:_="">
    <xsd:import namespace="676dd627-3888-4db2-9bc2-4efa0fa3edf3"/>
    <xsd:import namespace="98b6a376-8c7b-4d46-828f-e758e627361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6dd627-3888-4db2-9bc2-4efa0fa3ed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b6a376-8c7b-4d46-828f-e758e627361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69EB3-1B60-4167-ABA2-FEE02C847AC4}">
  <ds:schemaRefs>
    <ds:schemaRef ds:uri="http://schemas.microsoft.com/sharepoint/v3/contenttype/forms"/>
  </ds:schemaRefs>
</ds:datastoreItem>
</file>

<file path=customXml/itemProps2.xml><?xml version="1.0" encoding="utf-8"?>
<ds:datastoreItem xmlns:ds="http://schemas.openxmlformats.org/officeDocument/2006/customXml" ds:itemID="{48B1F03C-F21A-480B-A40E-2F00DF2A1630}">
  <ds:schemaRefs>
    <ds:schemaRef ds:uri="676dd627-3888-4db2-9bc2-4efa0fa3edf3"/>
    <ds:schemaRef ds:uri="http://schemas.microsoft.com/office/2006/documentManagement/types"/>
    <ds:schemaRef ds:uri="http://schemas.microsoft.com/office/infopath/2007/PartnerControls"/>
    <ds:schemaRef ds:uri="http://purl.org/dc/elements/1.1/"/>
    <ds:schemaRef ds:uri="http://schemas.microsoft.com/office/2006/metadata/properties"/>
    <ds:schemaRef ds:uri="98b6a376-8c7b-4d46-828f-e758e6273611"/>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2F1888C4-E3AD-4B93-AAB6-10A39952B9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6dd627-3888-4db2-9bc2-4efa0fa3edf3"/>
    <ds:schemaRef ds:uri="98b6a376-8c7b-4d46-828f-e758e62736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6477</TotalTime>
  <Words>486</Words>
  <Application>Microsoft Office PowerPoint</Application>
  <PresentationFormat>Widescreen</PresentationFormat>
  <Paragraphs>98</Paragraphs>
  <Slides>15</Slides>
  <Notes>15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15</vt:i4>
      </vt:variant>
    </vt:vector>
  </HeadingPairs>
  <TitlesOfParts>
    <vt:vector size="20" baseType="lpstr">
      <vt:lpstr>Arial</vt:lpstr>
      <vt:lpstr>Arial Regular</vt:lpstr>
      <vt:lpstr>Wingdings</vt:lpstr>
      <vt:lpstr>Font and logo master</vt:lpstr>
      <vt:lpstr>Font WITHOUT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UK Strategy for Engagement with CERN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Stephanie Hills</cp:lastModifiedBy>
  <cp:revision>581</cp:revision>
  <cp:lastPrinted>2019-10-02T08:27:37Z</cp:lastPrinted>
  <dcterms:created xsi:type="dcterms:W3CDTF">2019-09-17T08:04:08Z</dcterms:created>
  <dcterms:modified xsi:type="dcterms:W3CDTF">2023-11-03T12:55:13Z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0x0101004714770849D2C1479125245119AB0CA0</vt:lpwstr>
  </property>
</Properties>
</file>