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  <p:sldMasterId id="2147483696" r:id="rId3"/>
    <p:sldMasterId id="2147483721" r:id="rId4"/>
    <p:sldMasterId id="2147483733" r:id="rId5"/>
    <p:sldMasterId id="2147483758" r:id="rId6"/>
  </p:sldMasterIdLst>
  <p:notesMasterIdLst>
    <p:notesMasterId r:id="rId41"/>
  </p:notesMasterIdLst>
  <p:sldIdLst>
    <p:sldId id="256" r:id="rId7"/>
    <p:sldId id="362" r:id="rId8"/>
    <p:sldId id="349" r:id="rId9"/>
    <p:sldId id="357" r:id="rId10"/>
    <p:sldId id="346" r:id="rId11"/>
    <p:sldId id="334" r:id="rId12"/>
    <p:sldId id="289" r:id="rId13"/>
    <p:sldId id="344" r:id="rId14"/>
    <p:sldId id="358" r:id="rId15"/>
    <p:sldId id="366" r:id="rId16"/>
    <p:sldId id="361" r:id="rId17"/>
    <p:sldId id="360" r:id="rId18"/>
    <p:sldId id="347" r:id="rId19"/>
    <p:sldId id="341" r:id="rId20"/>
    <p:sldId id="343" r:id="rId21"/>
    <p:sldId id="367" r:id="rId22"/>
    <p:sldId id="348" r:id="rId23"/>
    <p:sldId id="356" r:id="rId24"/>
    <p:sldId id="293" r:id="rId25"/>
    <p:sldId id="302" r:id="rId26"/>
    <p:sldId id="258" r:id="rId27"/>
    <p:sldId id="292" r:id="rId28"/>
    <p:sldId id="306" r:id="rId29"/>
    <p:sldId id="327" r:id="rId30"/>
    <p:sldId id="309" r:id="rId31"/>
    <p:sldId id="310" r:id="rId32"/>
    <p:sldId id="283" r:id="rId33"/>
    <p:sldId id="311" r:id="rId34"/>
    <p:sldId id="312" r:id="rId35"/>
    <p:sldId id="314" r:id="rId36"/>
    <p:sldId id="336" r:id="rId37"/>
    <p:sldId id="363" r:id="rId38"/>
    <p:sldId id="365" r:id="rId39"/>
    <p:sldId id="364" r:id="rId4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eng Chin" initials="CC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B4"/>
    <a:srgbClr val="00963C"/>
    <a:srgbClr val="CC00CC"/>
    <a:srgbClr val="B40000"/>
    <a:srgbClr val="00B400"/>
    <a:srgbClr val="00BB85"/>
    <a:srgbClr val="7BBB85"/>
    <a:srgbClr val="67A45F"/>
    <a:srgbClr val="97CC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70" d="100"/>
          <a:sy n="70" d="100"/>
        </p:scale>
        <p:origin x="456" y="1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939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commentAuthors" Target="commentAuthors.xml"/><Relationship Id="rId7" Type="http://schemas.openxmlformats.org/officeDocument/2006/relationships/slide" Target="slides/slid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presProps" Target="presProps.xml"/><Relationship Id="rId8" Type="http://schemas.openxmlformats.org/officeDocument/2006/relationships/slide" Target="slides/slide2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tableStyles" Target="tableStyles.xml"/><Relationship Id="rId20" Type="http://schemas.openxmlformats.org/officeDocument/2006/relationships/slide" Target="slides/slide14.xml"/><Relationship Id="rId41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F6CDC4-53C0-41F4-AFB7-1968188F16A6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7AB35E-CE37-4BE8-9818-D9EA790843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210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AB35E-CE37-4BE8-9818-D9EA7908437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5183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Formula is for three identical bosons</a:t>
            </a:r>
          </a:p>
          <a:p>
            <a:r>
              <a:rPr lang="en-US" dirty="0"/>
              <a:t>Only three parameters: width (think Lorentzian), resonance</a:t>
            </a:r>
            <a:r>
              <a:rPr lang="en-US" baseline="0" dirty="0"/>
              <a:t> position, and scaling constant</a:t>
            </a:r>
          </a:p>
          <a:p>
            <a:r>
              <a:rPr lang="en-US" baseline="0" dirty="0"/>
              <a:t>Practical limitations for measuring this: large scaling constant (22.7 for identical bosons) means you need extremely low temperature and fine magnetic field control to see much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AB35E-CE37-4BE8-9818-D9EA7908437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6902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ED6FD95-D213-460B-B559-358AFAC2E943}" type="slidenum"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9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9350" y="712788"/>
            <a:ext cx="4562475" cy="3421062"/>
          </a:xfrm>
          <a:ln/>
        </p:spPr>
      </p:sp>
      <p:sp>
        <p:nvSpPr>
          <p:cNvPr id="139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1431" tIns="45716" rIns="91431" bIns="45716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749768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8B716A-65E1-A740-AC7C-DA041C26C0B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23115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</a:t>
            </a:r>
            <a:r>
              <a:rPr lang="en-US" baseline="0" dirty="0"/>
              <a:t>ost theories including resonance strength predicted a strong dependence</a:t>
            </a:r>
          </a:p>
          <a:p>
            <a:r>
              <a:rPr lang="en-US" baseline="0" dirty="0"/>
              <a:t>Experiment has disagreed so far</a:t>
            </a:r>
          </a:p>
          <a:p>
            <a:r>
              <a:rPr lang="en-US" baseline="0" dirty="0"/>
              <a:t>Orange open diamond: theory in universal (broad) regime</a:t>
            </a:r>
          </a:p>
          <a:p>
            <a:r>
              <a:rPr lang="en-US" baseline="0" dirty="0"/>
              <a:t>Red curve: theory including resonance strength</a:t>
            </a:r>
          </a:p>
          <a:p>
            <a:r>
              <a:rPr lang="en-US" baseline="0" dirty="0"/>
              <a:t>Blue circles: data</a:t>
            </a:r>
          </a:p>
          <a:p>
            <a:r>
              <a:rPr lang="en-US" baseline="0" dirty="0"/>
              <a:t>Shaded region: approximate region where </a:t>
            </a:r>
            <a:r>
              <a:rPr lang="en-US" baseline="0" dirty="0" err="1"/>
              <a:t>Efimov</a:t>
            </a:r>
            <a:r>
              <a:rPr lang="en-US" baseline="0" dirty="0"/>
              <a:t> resonances have been seen in general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AB35E-CE37-4BE8-9818-D9EA79084373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7995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AB35E-CE37-4BE8-9818-D9EA79084373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0819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Decent published model but we need higher precision</a:t>
            </a:r>
          </a:p>
          <a:p>
            <a:r>
              <a:rPr lang="en-US" baseline="0" dirty="0"/>
              <a:t>Cross-</a:t>
            </a:r>
            <a:r>
              <a:rPr lang="en-US" baseline="0" dirty="0" err="1"/>
              <a:t>thermalization</a:t>
            </a:r>
            <a:r>
              <a:rPr lang="en-US" baseline="0" dirty="0"/>
              <a:t> measurement</a:t>
            </a:r>
          </a:p>
          <a:p>
            <a:r>
              <a:rPr lang="en-US" baseline="0" dirty="0"/>
              <a:t>The broad resonance agrees very well with the previous model, the narrow resonance is off by about 1% of the resonance width, about 19 </a:t>
            </a:r>
            <a:r>
              <a:rPr lang="en-US" baseline="0" dirty="0" err="1"/>
              <a:t>mG</a:t>
            </a:r>
            <a:r>
              <a:rPr lang="en-US" baseline="0" dirty="0"/>
              <a:t>, but is within error bars</a:t>
            </a:r>
          </a:p>
          <a:p>
            <a:r>
              <a:rPr lang="en-US" baseline="0" dirty="0"/>
              <a:t>888.577(10)(4) and 892.648(1)(4)</a:t>
            </a:r>
          </a:p>
          <a:p>
            <a:r>
              <a:rPr lang="en-US" baseline="0" dirty="0"/>
              <a:t>With this, we can say the scattering length to quite high precision, assuming the 1% shift in resonance position doesn’t lead to the model being off by a much larger amount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AD6DF-753E-4FB8-83A4-97DFC6E0813A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2515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developed a model to calculate K3 from our loss measurements</a:t>
            </a:r>
            <a:r>
              <a:rPr lang="en-US" baseline="0" dirty="0"/>
              <a:t> to allow further comparison</a:t>
            </a:r>
            <a:endParaRPr lang="en-US" dirty="0"/>
          </a:p>
          <a:p>
            <a:r>
              <a:rPr lang="en-US" dirty="0"/>
              <a:t>visible mismatch</a:t>
            </a:r>
            <a:r>
              <a:rPr lang="en-US" baseline="0" dirty="0"/>
              <a:t> in </a:t>
            </a:r>
            <a:r>
              <a:rPr lang="en-US" baseline="0" dirty="0" err="1"/>
              <a:t>Efimov</a:t>
            </a:r>
            <a:r>
              <a:rPr lang="en-US" baseline="0" dirty="0"/>
              <a:t> resonance positions</a:t>
            </a:r>
            <a:endParaRPr lang="en-US" dirty="0"/>
          </a:p>
          <a:p>
            <a:r>
              <a:rPr lang="en-US" dirty="0"/>
              <a:t>This result holds as long as the </a:t>
            </a:r>
            <a:r>
              <a:rPr lang="en-US" dirty="0" err="1"/>
              <a:t>Feshbach</a:t>
            </a:r>
            <a:r>
              <a:rPr lang="en-US" dirty="0"/>
              <a:t> resonance</a:t>
            </a:r>
            <a:r>
              <a:rPr lang="en-US" baseline="0" dirty="0"/>
              <a:t> widths previously calculated are within a factor of 1.5 (though obviously the effect size changes for smaller changes in the resonance width)</a:t>
            </a:r>
          </a:p>
          <a:p>
            <a:r>
              <a:rPr lang="en-US" baseline="0" dirty="0"/>
              <a:t>Note that the (1) refers to the first excited </a:t>
            </a:r>
            <a:r>
              <a:rPr lang="en-US" baseline="0" dirty="0" err="1"/>
              <a:t>Efimov</a:t>
            </a:r>
            <a:r>
              <a:rPr lang="en-US" baseline="0" dirty="0"/>
              <a:t> state, since that’s what you can compare directly because the lowest </a:t>
            </a:r>
            <a:r>
              <a:rPr lang="en-US" baseline="0" dirty="0" err="1"/>
              <a:t>Efimov</a:t>
            </a:r>
            <a:r>
              <a:rPr lang="en-US" baseline="0" dirty="0"/>
              <a:t> resonance is missing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AD6DF-753E-4FB8-83A4-97DFC6E0813A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900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041EA-3103-4405-BA05-207A33C05D2A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707A0-32B5-4188-A218-9E9D65C5F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33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041EA-3103-4405-BA05-207A33C05D2A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707A0-32B5-4188-A218-9E9D65C5F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585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041EA-3103-4405-BA05-207A33C05D2A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707A0-32B5-4188-A218-9E9D65C5F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3295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CF5A0A-C5DE-4CAB-AB0B-000A5661449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79143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17E20E-6709-4703-9698-2796762FFD1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2582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864A91-8A8A-45B6-8B05-3FCB81DE11B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58109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F7342CC-113F-46A2-8D37-B14843AA201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2204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238B47-E583-4772-B449-5967313422B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2552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F76C67-862B-400E-9B4B-5B8DCD93B1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9950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2A9CF3-18E0-439F-82DA-33CE2887F37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52318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F67816-D0BE-4CA0-94BA-9338C322334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0105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041EA-3103-4405-BA05-207A33C05D2A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707A0-32B5-4188-A218-9E9D65C5F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419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F632DA3-50D3-48B8-8DDF-D941314417D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363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41BB2B-BC3E-4121-90A0-45745AD74EE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6957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4150" y="-152400"/>
            <a:ext cx="2152650" cy="6278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" y="-152400"/>
            <a:ext cx="6305550" cy="6278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E95290-FA64-479E-B0D0-44D84FBA85B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2000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30AD4A-EB0D-4986-A63D-F19017B2A34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41962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291C68-F59D-487C-B3F4-2E97B04CD39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0050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B395D2-DD80-4DD2-AD12-B1A9D517FBF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63648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85E8DD-149E-4D99-A57D-C1973A24CE8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88049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02C464-6DC2-488A-B445-C0F5B1760DA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63518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0D4BDF-D12B-4700-9983-7616CFFA6DC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46527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BD7948-4327-44C0-ADAA-00D6AAB838F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760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041EA-3103-4405-BA05-207A33C05D2A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707A0-32B5-4188-A218-9E9D65C5F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75243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D09ABA-C9EC-4B9C-B1EB-7AE5A058794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91203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6BB334-3858-4F53-A65B-ACDA35BC8CC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53760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2CB895-85DD-49F3-B4B6-4C166D2E045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90009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E4470E-E3A2-4418-BF3B-61915C17345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226190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5A579F-8252-45DD-816E-EA6C2C13EA6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92752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BDD1FB-0C5A-41C0-BE09-74356A2984A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00694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A3B414-0129-4202-94EB-586714986F5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31871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D9E4E4-519B-42CA-B1EB-A2C7DE8F303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29469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E6F54B-DE98-46F6-9BB8-2DEBE562E98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30354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EFCF17-A1C2-47FD-810F-3BD4D487A7C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006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041EA-3103-4405-BA05-207A33C05D2A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707A0-32B5-4188-A218-9E9D65C5F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98922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DC2707-5EDC-44EB-B030-2F3F9619C29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05105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09BE71-F1BD-4870-9785-DF73EB20F0C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34685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B384F7-0493-40B8-A0CA-85971B710A6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27084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888E9C-FE87-4417-9264-E56EB4B434C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44735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D3A2DC-68E7-4777-A7A6-9A754DA2EDD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411778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FFE39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e 3"/>
          <p:cNvSpPr/>
          <p:nvPr userDrawn="1"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Oval 4"/>
          <p:cNvSpPr>
            <a:spLocks noChangeArrowheads="1"/>
          </p:cNvSpPr>
          <p:nvPr userDrawn="1"/>
        </p:nvSpPr>
        <p:spPr bwMode="auto">
          <a:xfrm>
            <a:off x="168275" y="20638"/>
            <a:ext cx="1703388" cy="1703387"/>
          </a:xfrm>
          <a:prstGeom prst="ellipse">
            <a:avLst/>
          </a:prstGeom>
          <a:noFill/>
          <a:ln w="27305" cap="rnd">
            <a:solidFill>
              <a:srgbClr val="FFF6DB"/>
            </a:solidFill>
            <a:round/>
            <a:headEnd/>
            <a:tailEnd/>
          </a:ln>
          <a:effectLst>
            <a:outerShdw blurRad="25400" dist="25400" dir="5400000" algn="tl" rotWithShape="0">
              <a:srgbClr val="AFA58D">
                <a:alpha val="8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defTabSz="457200">
              <a:defRPr/>
            </a:pPr>
            <a:endParaRPr lang="en-US">
              <a:solidFill>
                <a:prstClr val="white"/>
              </a:solidFill>
              <a:ea typeface="ＭＳ Ｐゴシック" pitchFamily="33" charset="-128"/>
            </a:endParaRPr>
          </a:p>
        </p:txBody>
      </p:sp>
      <p:sp>
        <p:nvSpPr>
          <p:cNvPr id="6" name="Donut 5"/>
          <p:cNvSpPr/>
          <p:nvPr userDrawn="1"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>
            <a:spLocks noChangeArrowheads="1"/>
          </p:cNvSpPr>
          <p:nvPr userDrawn="1"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550" dist="38000" dir="10800000" algn="tl" rotWithShape="0">
              <a:srgbClr val="706B5F">
                <a:alpha val="25000"/>
              </a:srgbClr>
            </a:outerShdw>
          </a:effectLst>
          <a:extLst>
            <a:ext uri="{91240B29-F687-4F45-9708-019B960494DF}">
              <a14:hiddenLine xmlns:a14="http://schemas.microsoft.com/office/drawing/2010/main" w="25400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457200">
              <a:defRPr/>
            </a:pPr>
            <a:endParaRPr lang="en-US">
              <a:solidFill>
                <a:prstClr val="white"/>
              </a:solidFill>
              <a:ea typeface="ＭＳ Ｐゴシック" pitchFamily="33" charset="-128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t>2015-01-08</a:t>
            </a:r>
          </a:p>
        </p:txBody>
      </p:sp>
      <p:sp>
        <p:nvSpPr>
          <p:cNvPr id="12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t>ARO MURI Review</a:t>
            </a:r>
          </a:p>
        </p:txBody>
      </p:sp>
      <p:sp>
        <p:nvSpPr>
          <p:cNvPr id="13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96B3520-71BE-4701-9287-40A67BB8365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300456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133" y="274638"/>
            <a:ext cx="871355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133" y="1447800"/>
            <a:ext cx="8713555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t>2015-01-08</a:t>
            </a:r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t>ARO MURI Review</a:t>
            </a:r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A448F-847B-4266-AC25-E963F0AAB59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887146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E39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e 4"/>
          <p:cNvSpPr/>
          <p:nvPr userDrawn="1"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Oval 5"/>
          <p:cNvSpPr>
            <a:spLocks noChangeArrowheads="1"/>
          </p:cNvSpPr>
          <p:nvPr userDrawn="1"/>
        </p:nvSpPr>
        <p:spPr bwMode="auto">
          <a:xfrm>
            <a:off x="168275" y="20638"/>
            <a:ext cx="1703388" cy="1703387"/>
          </a:xfrm>
          <a:prstGeom prst="ellipse">
            <a:avLst/>
          </a:prstGeom>
          <a:noFill/>
          <a:ln w="27305" cap="rnd">
            <a:solidFill>
              <a:srgbClr val="FFF6DB"/>
            </a:solidFill>
            <a:round/>
            <a:headEnd/>
            <a:tailEnd/>
          </a:ln>
          <a:effectLst>
            <a:outerShdw blurRad="25400" dist="25400" dir="5400000" algn="tl" rotWithShape="0">
              <a:srgbClr val="AFA58D">
                <a:alpha val="8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defTabSz="457200">
              <a:defRPr/>
            </a:pPr>
            <a:endParaRPr lang="en-US">
              <a:solidFill>
                <a:prstClr val="white"/>
              </a:solidFill>
              <a:ea typeface="ＭＳ Ｐゴシック" pitchFamily="33" charset="-128"/>
            </a:endParaRPr>
          </a:p>
        </p:txBody>
      </p:sp>
      <p:sp>
        <p:nvSpPr>
          <p:cNvPr id="7" name="Rectangle 6"/>
          <p:cNvSpPr>
            <a:spLocks noChangeArrowheads="1"/>
          </p:cNvSpPr>
          <p:nvPr userDrawn="1"/>
        </p:nvSpPr>
        <p:spPr bwMode="invGray">
          <a:xfrm rot="5400000">
            <a:off x="4535487" y="-3711574"/>
            <a:ext cx="73025" cy="9144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550" dist="38000" dir="10800000" algn="tl" rotWithShape="0">
              <a:srgbClr val="706B5F">
                <a:alpha val="25000"/>
              </a:srgbClr>
            </a:outerShdw>
          </a:effectLst>
          <a:extLst>
            <a:ext uri="{91240B29-F687-4F45-9708-019B960494DF}">
              <a14:hiddenLine xmlns:a14="http://schemas.microsoft.com/office/drawing/2010/main" w="25400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457200">
              <a:defRPr/>
            </a:pPr>
            <a:endParaRPr lang="en-US">
              <a:solidFill>
                <a:prstClr val="white"/>
              </a:solidFill>
              <a:ea typeface="ＭＳ Ｐゴシック" pitchFamily="33" charset="-128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823913"/>
            <a:ext cx="9144000" cy="6034087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133" y="461370"/>
            <a:ext cx="8713555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133" y="2556933"/>
            <a:ext cx="6383867" cy="36914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604000" y="2556933"/>
            <a:ext cx="2330450" cy="369146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Date Placeholder 2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t>2015-01-08</a:t>
            </a:r>
          </a:p>
        </p:txBody>
      </p:sp>
      <p:sp>
        <p:nvSpPr>
          <p:cNvPr id="11" name="Footer Placeholder 9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t>ARO MURI Review</a:t>
            </a:r>
          </a:p>
        </p:txBody>
      </p:sp>
      <p:sp>
        <p:nvSpPr>
          <p:cNvPr id="12" name="Slide Number Placeholder 2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DC2FD9D-B6EA-4821-A4A1-CBAAB412107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611984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550" dist="38000" dir="10800000" algn="tl" rotWithShape="0">
              <a:srgbClr val="706B5F">
                <a:alpha val="25000"/>
              </a:srgbClr>
            </a:outerShdw>
          </a:effectLst>
          <a:extLst>
            <a:ext uri="{91240B29-F687-4F45-9708-019B960494DF}">
              <a14:hiddenLine xmlns:a14="http://schemas.microsoft.com/office/drawing/2010/main" w="25400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457200">
              <a:defRPr/>
            </a:pPr>
            <a:endParaRPr lang="en-US">
              <a:solidFill>
                <a:prstClr val="white"/>
              </a:solidFill>
              <a:ea typeface="ＭＳ Ｐゴシック" pitchFamily="33" charset="-128"/>
            </a:endParaRPr>
          </a:p>
        </p:txBody>
      </p:sp>
      <p:sp>
        <p:nvSpPr>
          <p:cNvPr id="6" name="Oval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t>2015-01-08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t>ARO MURI Review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5355D03-39C7-43BE-B8D3-64DFBD3AE29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069350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133" y="274320"/>
            <a:ext cx="8713555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0133" y="1524000"/>
            <a:ext cx="4351867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524000"/>
            <a:ext cx="4361688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t>2015-01-08</a:t>
            </a:r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t>ARO MURI Review</a:t>
            </a:r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6F3DC-B942-4357-BFBB-4FBC8E1B4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2362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041EA-3103-4405-BA05-207A33C05D2A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707A0-32B5-4188-A218-9E9D65C5F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75433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t>2015-01-08</a:t>
            </a:r>
          </a:p>
        </p:txBody>
      </p:sp>
      <p:sp>
        <p:nvSpPr>
          <p:cNvPr id="8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t>ARO MURI Review</a:t>
            </a:r>
          </a:p>
        </p:txBody>
      </p:sp>
      <p:sp>
        <p:nvSpPr>
          <p:cNvPr id="9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DDF71E-09AA-4686-AE74-2346A4CC7C3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3263682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133" y="274320"/>
            <a:ext cx="871355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t>2015-01-08</a:t>
            </a:r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t>ARO MURI Review</a:t>
            </a:r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CF4C51-E587-44C2-9C40-53A7BB1A0D2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7967180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550" dist="38000" dir="10800000" algn="tl" rotWithShape="0">
              <a:srgbClr val="706B5F">
                <a:alpha val="25000"/>
              </a:srgbClr>
            </a:outerShdw>
          </a:effectLst>
          <a:extLst>
            <a:ext uri="{91240B29-F687-4F45-9708-019B960494DF}">
              <a14:hiddenLine xmlns:a14="http://schemas.microsoft.com/office/drawing/2010/main" w="25400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457200">
              <a:defRPr/>
            </a:pPr>
            <a:endParaRPr lang="en-US">
              <a:solidFill>
                <a:prstClr val="white"/>
              </a:solidFill>
              <a:ea typeface="ＭＳ Ｐゴシック" pitchFamily="33" charset="-128"/>
            </a:endParaRP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t>2015-01-08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t>ARO MURI Review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DD74BC5-13F1-46B3-8498-FE6E00F3A6B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635925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339" y="216778"/>
            <a:ext cx="4047861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219339" y="1406964"/>
            <a:ext cx="4047861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19339" y="2133600"/>
            <a:ext cx="8696061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t>2015-01-08</a:t>
            </a:r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t>ARO MURI Review</a:t>
            </a:r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624E03-3ED7-4478-BB73-C6E1C2FB1F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6708323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lvl1pPr indent="-2825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3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3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3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3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3" charset="-128"/>
              </a:defRPr>
            </a:lvl9pPr>
          </a:lstStyle>
          <a:p>
            <a:pPr defTabSz="457200" eaLnBrk="1" fontAlgn="base" hangingPunct="1">
              <a:lnSpc>
                <a:spcPts val="3000"/>
              </a:lnSpc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Font typeface="Wingdings 2" pitchFamily="33" charset="2"/>
              <a:buNone/>
              <a:defRPr/>
            </a:pPr>
            <a:endParaRPr lang="en-US" altLang="en-US" sz="3200" smtClean="0">
              <a:solidFill>
                <a:prstClr val="black"/>
              </a:solidFill>
              <a:latin typeface="Gill Sans MT" pitchFamily="33" charset="-18"/>
            </a:endParaRPr>
          </a:p>
        </p:txBody>
      </p:sp>
      <p:sp>
        <p:nvSpPr>
          <p:cNvPr id="6" name="Process 7"/>
          <p:cNvSpPr>
            <a:spLocks noChangeArrowheads="1"/>
          </p:cNvSpPr>
          <p:nvPr/>
        </p:nvSpPr>
        <p:spPr bwMode="auto"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7"/>
            </a:srgbClr>
          </a:solidFill>
          <a:ln w="6350" cap="rnd">
            <a:solidFill>
              <a:srgbClr val="FFFFFF"/>
            </a:solidFill>
            <a:miter lim="800000"/>
            <a:headEnd/>
            <a:tailEnd/>
          </a:ln>
          <a:effectLst>
            <a:outerShdw blurRad="25400" dist="25400" dir="3299947" sx="96001" sy="96001" algn="tl" rotWithShape="0">
              <a:srgbClr val="EBDAB1">
                <a:alpha val="39999"/>
              </a:srgbClr>
            </a:outerShdw>
          </a:effectLst>
        </p:spPr>
        <p:txBody>
          <a:bodyPr anchor="ctr"/>
          <a:lstStyle/>
          <a:p>
            <a:pPr algn="ctr" defTabSz="457200">
              <a:defRPr/>
            </a:pPr>
            <a:endParaRPr lang="en-US">
              <a:solidFill>
                <a:prstClr val="white"/>
              </a:solidFill>
              <a:ea typeface="ＭＳ Ｐゴシック" pitchFamily="33" charset="-128"/>
            </a:endParaRPr>
          </a:p>
        </p:txBody>
      </p:sp>
      <p:sp>
        <p:nvSpPr>
          <p:cNvPr id="7" name="Process 8"/>
          <p:cNvSpPr>
            <a:spLocks noChangeArrowheads="1"/>
          </p:cNvSpPr>
          <p:nvPr/>
        </p:nvSpPr>
        <p:spPr bwMode="auto"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7"/>
            </a:srgbClr>
          </a:solidFill>
          <a:ln w="6350" cap="rnd">
            <a:solidFill>
              <a:srgbClr val="FFFFFF"/>
            </a:solidFill>
            <a:miter lim="800000"/>
            <a:headEnd/>
            <a:tailEnd/>
          </a:ln>
          <a:effectLst>
            <a:outerShdw blurRad="25400" dist="25400" dir="3299947" sx="96001" sy="96001" algn="tl" rotWithShape="0">
              <a:schemeClr val="bg2">
                <a:alpha val="20000"/>
              </a:schemeClr>
            </a:outerShdw>
          </a:effectLst>
        </p:spPr>
        <p:txBody>
          <a:bodyPr anchor="ctr"/>
          <a:lstStyle/>
          <a:p>
            <a:pPr algn="ctr" defTabSz="457200">
              <a:defRPr/>
            </a:pPr>
            <a:endParaRPr lang="en-US" dirty="0">
              <a:solidFill>
                <a:prstClr val="white"/>
              </a:solidFill>
              <a:ea typeface="ＭＳ Ｐゴシック" pitchFamily="33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t>2015-01-08</a:t>
            </a: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t>ARO MURI Review</a:t>
            </a: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D2926BB-84F5-4526-8D34-F58DB3D8FCE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223331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t>2015-01-08</a:t>
            </a:r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t>ARO MURI Review</a:t>
            </a:r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E6FF95-6F55-4C01-B6D0-D0133C5EC21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063845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t>2015-01-08</a:t>
            </a:r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t>ARO MURI Review</a:t>
            </a:r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C3C5DC-613E-4A32-B806-B34A332075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8931723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956E7-5153-426B-BD4C-799BEF91D0DC}" type="datetimeFigureOut">
              <a:rPr lang="en-US" smtClean="0"/>
              <a:pPr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CFBC7-69EE-49BC-AAC4-D96A761917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26747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956E7-5153-426B-BD4C-799BEF91D0DC}" type="datetimeFigureOut">
              <a:rPr lang="en-US" smtClean="0"/>
              <a:pPr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CFBC7-69EE-49BC-AAC4-D96A761917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66124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956E7-5153-426B-BD4C-799BEF91D0DC}" type="datetimeFigureOut">
              <a:rPr lang="en-US" smtClean="0"/>
              <a:pPr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CFBC7-69EE-49BC-AAC4-D96A761917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789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041EA-3103-4405-BA05-207A33C05D2A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707A0-32B5-4188-A218-9E9D65C5F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47853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956E7-5153-426B-BD4C-799BEF91D0DC}" type="datetimeFigureOut">
              <a:rPr lang="en-US" smtClean="0"/>
              <a:pPr/>
              <a:t>9/2/2019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CFBC7-69EE-49BC-AAC4-D96A761917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03221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956E7-5153-426B-BD4C-799BEF91D0DC}" type="datetimeFigureOut">
              <a:rPr lang="en-US" smtClean="0"/>
              <a:pPr/>
              <a:t>9/2/2019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CFBC7-69EE-49BC-AAC4-D96A761917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96123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956E7-5153-426B-BD4C-799BEF91D0DC}" type="datetimeFigureOut">
              <a:rPr lang="en-US" smtClean="0"/>
              <a:pPr/>
              <a:t>9/2/2019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CFBC7-69EE-49BC-AAC4-D96A761917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90082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956E7-5153-426B-BD4C-799BEF91D0DC}" type="datetimeFigureOut">
              <a:rPr lang="en-US" smtClean="0"/>
              <a:pPr/>
              <a:t>9/2/2019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CFBC7-69EE-49BC-AAC4-D96A761917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36407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956E7-5153-426B-BD4C-799BEF91D0DC}" type="datetimeFigureOut">
              <a:rPr lang="en-US" smtClean="0"/>
              <a:pPr/>
              <a:t>9/2/2019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CFBC7-69EE-49BC-AAC4-D96A761917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98567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956E7-5153-426B-BD4C-799BEF91D0DC}" type="datetimeFigureOut">
              <a:rPr lang="en-US" smtClean="0"/>
              <a:pPr/>
              <a:t>9/2/2019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CFBC7-69EE-49BC-AAC4-D96A761917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22832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956E7-5153-426B-BD4C-799BEF91D0DC}" type="datetimeFigureOut">
              <a:rPr lang="en-US" smtClean="0"/>
              <a:pPr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CFBC7-69EE-49BC-AAC4-D96A761917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11166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4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4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956E7-5153-426B-BD4C-799BEF91D0DC}" type="datetimeFigureOut">
              <a:rPr lang="en-US" smtClean="0"/>
              <a:pPr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CFBC7-69EE-49BC-AAC4-D96A761917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82298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xfrm>
            <a:off x="669730" y="1821662"/>
            <a:ext cx="7804547" cy="3945043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00520737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041EA-3103-4405-BA05-207A33C05D2A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707A0-32B5-4188-A218-9E9D65C5F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636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041EA-3103-4405-BA05-207A33C05D2A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707A0-32B5-4188-A218-9E9D65C5F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403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041EA-3103-4405-BA05-207A33C05D2A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707A0-32B5-4188-A218-9E9D65C5F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131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slideLayout" Target="../slideLayouts/slideLayout68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6041EA-3103-4405-BA05-207A33C05D2A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3707A0-32B5-4188-A218-9E9D65C5F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560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1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BEEB56C1-9C0D-456C-8BEE-CD117D312AC3}" type="slidenum">
              <a:rPr lang="en-US" altLang="en-US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07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" y="-1524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01342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aseline="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aseline="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aseline="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86A9E87-75AD-44D9-88F9-6EE47065FCB9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329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CA6DD94-4458-4409-96A2-4DDAE8F11D20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222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220663" y="274638"/>
            <a:ext cx="8713787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220663" y="1447800"/>
            <a:ext cx="8713787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r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t>2015-01-08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r>
              <a:rPr lang="en-US">
                <a:solidFill>
                  <a:srgbClr val="E7DEC9">
                    <a:shade val="50000"/>
                    <a:satMod val="200000"/>
                  </a:srgbClr>
                </a:solidFill>
              </a:rPr>
              <a:t>ARO MURI Review</a:t>
            </a: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B5A788"/>
                </a:solidFill>
                <a:latin typeface="Gill Sans MT" pitchFamily="33" charset="-18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16083D22-9C2D-4259-922D-57B4ABB7DD09}" type="slidenum">
              <a:rPr lang="en-US" altLang="en-US">
                <a:ea typeface="ＭＳ Ｐゴシック" pitchFamily="33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ea typeface="ＭＳ Ｐゴシック" pitchFamily="3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48476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  <p:sldLayoutId id="2147483745" r:id="rId1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ＭＳ Ｐゴシック" pitchFamily="28" charset="-128"/>
          <a:cs typeface="ＭＳ Ｐゴシック" pitchFamily="28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28" charset="-18"/>
          <a:ea typeface="ＭＳ Ｐゴシック" pitchFamily="28" charset="-128"/>
          <a:cs typeface="ＭＳ Ｐゴシック" pitchFamily="28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28" charset="-18"/>
          <a:ea typeface="ＭＳ Ｐゴシック" pitchFamily="28" charset="-128"/>
          <a:cs typeface="ＭＳ Ｐゴシック" pitchFamily="28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28" charset="-18"/>
          <a:ea typeface="ＭＳ Ｐゴシック" pitchFamily="28" charset="-128"/>
          <a:cs typeface="ＭＳ Ｐゴシック" pitchFamily="28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28" charset="-18"/>
          <a:ea typeface="ＭＳ Ｐゴシック" pitchFamily="28" charset="-128"/>
          <a:cs typeface="ＭＳ Ｐゴシック" pitchFamily="28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28" charset="-18"/>
          <a:ea typeface="ＭＳ Ｐゴシック" pitchFamily="28" charset="-128"/>
          <a:cs typeface="ＭＳ Ｐゴシック" pitchFamily="28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28" charset="-18"/>
          <a:ea typeface="ＭＳ Ｐゴシック" pitchFamily="28" charset="-128"/>
          <a:cs typeface="ＭＳ Ｐゴシック" pitchFamily="28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28" charset="-18"/>
          <a:ea typeface="ＭＳ Ｐゴシック" pitchFamily="28" charset="-128"/>
          <a:cs typeface="ＭＳ Ｐゴシック" pitchFamily="28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28" charset="-18"/>
          <a:ea typeface="ＭＳ Ｐゴシック" pitchFamily="28" charset="-128"/>
          <a:cs typeface="ＭＳ Ｐゴシック" pitchFamily="28" charset="-128"/>
        </a:defRPr>
      </a:lvl9pPr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33" charset="2"/>
        <a:buChar char=""/>
        <a:defRPr sz="3200" kern="1200">
          <a:solidFill>
            <a:schemeClr val="tx1"/>
          </a:solidFill>
          <a:latin typeface="+mn-lt"/>
          <a:ea typeface="ＭＳ Ｐゴシック" pitchFamily="28" charset="-128"/>
          <a:cs typeface="ＭＳ Ｐゴシック" pitchFamily="28" charset="-128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3" charset="0"/>
        <a:buChar char="◦"/>
        <a:defRPr sz="2800" kern="1200">
          <a:solidFill>
            <a:schemeClr val="tx1"/>
          </a:solidFill>
          <a:latin typeface="+mn-lt"/>
          <a:ea typeface="ＭＳ Ｐゴシック" pitchFamily="28" charset="-128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33" charset="2"/>
        <a:buChar char=""/>
        <a:defRPr sz="2400" kern="1200">
          <a:solidFill>
            <a:schemeClr val="tx1"/>
          </a:solidFill>
          <a:latin typeface="+mn-lt"/>
          <a:ea typeface="ＭＳ Ｐゴシック" pitchFamily="28" charset="-128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33" charset="2"/>
        <a:buChar char=""/>
        <a:defRPr sz="2000" kern="1200">
          <a:solidFill>
            <a:schemeClr val="tx1"/>
          </a:solidFill>
          <a:latin typeface="+mn-lt"/>
          <a:ea typeface="ＭＳ Ｐゴシック" pitchFamily="28" charset="-128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33" charset="2"/>
        <a:buChar char=""/>
        <a:defRPr sz="2000" kern="1200">
          <a:solidFill>
            <a:schemeClr val="tx1"/>
          </a:solidFill>
          <a:latin typeface="+mn-lt"/>
          <a:ea typeface="ＭＳ Ｐゴシック" pitchFamily="28" charset="-128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C956E7-5153-426B-BD4C-799BEF91D0DC}" type="datetimeFigureOut">
              <a:rPr lang="en-US" smtClean="0"/>
              <a:pPr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1CFBC7-69EE-49BC-AAC4-D96A761917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621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  <p:sldLayoutId id="214748377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0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35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24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5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7.wmf"/><Relationship Id="rId4" Type="http://schemas.openxmlformats.org/officeDocument/2006/relationships/oleObject" Target="../embeddings/oleObject6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3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1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9.jpeg"/><Relationship Id="rId7" Type="http://schemas.openxmlformats.org/officeDocument/2006/relationships/image" Target="../media/image42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jpeg"/><Relationship Id="rId4" Type="http://schemas.openxmlformats.org/officeDocument/2006/relationships/image" Target="../media/image4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58.xml"/><Relationship Id="rId4" Type="http://schemas.openxmlformats.org/officeDocument/2006/relationships/image" Target="../media/image47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3" Type="http://schemas.openxmlformats.org/officeDocument/2006/relationships/image" Target="../media/image49.png"/><Relationship Id="rId7" Type="http://schemas.openxmlformats.org/officeDocument/2006/relationships/image" Target="../media/image53.jpe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5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3.wmf"/><Relationship Id="rId2" Type="http://schemas.openxmlformats.org/officeDocument/2006/relationships/slideLayout" Target="../slideLayouts/slideLayout35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4148" y="13838"/>
            <a:ext cx="8746435" cy="1382181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Lucida Sans" panose="020B0602030504020204" pitchFamily="34" charset="0"/>
              </a:rPr>
              <a:t>Observation of </a:t>
            </a:r>
            <a:r>
              <a:rPr lang="en-US" sz="3200" dirty="0" err="1" smtClean="0">
                <a:latin typeface="Lucida Sans" panose="020B0602030504020204" pitchFamily="34" charset="0"/>
              </a:rPr>
              <a:t>Efimov</a:t>
            </a:r>
            <a:r>
              <a:rPr lang="en-US" sz="3200" dirty="0" smtClean="0">
                <a:latin typeface="Lucida Sans" panose="020B0602030504020204" pitchFamily="34" charset="0"/>
              </a:rPr>
              <a:t> States in</a:t>
            </a:r>
            <a:br>
              <a:rPr lang="en-US" sz="3200" dirty="0" smtClean="0">
                <a:latin typeface="Lucida Sans" panose="020B0602030504020204" pitchFamily="34" charset="0"/>
              </a:rPr>
            </a:br>
            <a:r>
              <a:rPr lang="en-US" sz="3200" dirty="0" err="1" smtClean="0">
                <a:latin typeface="Lucida Sans" panose="020B0602030504020204" pitchFamily="34" charset="0"/>
              </a:rPr>
              <a:t>Ultracold</a:t>
            </a:r>
            <a:r>
              <a:rPr lang="en-US" sz="3200" dirty="0" smtClean="0">
                <a:latin typeface="Lucida Sans" panose="020B0602030504020204" pitchFamily="34" charset="0"/>
              </a:rPr>
              <a:t> Atoms</a:t>
            </a:r>
            <a:endParaRPr lang="en-US" sz="3200" dirty="0">
              <a:latin typeface="Lucida Sans" panose="020B0602030504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853" y="1555132"/>
            <a:ext cx="9166280" cy="427759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49765" y="5912708"/>
            <a:ext cx="6339312" cy="903747"/>
          </a:xfrm>
        </p:spPr>
        <p:txBody>
          <a:bodyPr/>
          <a:lstStyle/>
          <a:p>
            <a:r>
              <a:rPr lang="en-US" dirty="0"/>
              <a:t>Cheng Chin</a:t>
            </a:r>
          </a:p>
          <a:p>
            <a:r>
              <a:rPr lang="en-US" dirty="0"/>
              <a:t>The University of Chicago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25837" y="3805"/>
            <a:ext cx="76945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24</a:t>
            </a:r>
            <a:r>
              <a:rPr lang="en-US" sz="1600" i="1" baseline="30000" dirty="0" smtClean="0"/>
              <a:t>th</a:t>
            </a:r>
            <a:r>
              <a:rPr lang="en-US" sz="1600" i="1" dirty="0" smtClean="0"/>
              <a:t> European Conference on Few-Body Problems in Physics, University of Surrey, 9/2/2019</a:t>
            </a:r>
            <a:endParaRPr lang="en-US" sz="1600" i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84679"/>
            <a:ext cx="1101477" cy="1395204"/>
          </a:xfrm>
          <a:prstGeom prst="rect">
            <a:avLst/>
          </a:prstGeom>
        </p:spPr>
      </p:pic>
      <p:pic>
        <p:nvPicPr>
          <p:cNvPr id="9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0806" y="5891727"/>
            <a:ext cx="940594" cy="898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AutoShape 2" descr="Image result for MRSE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9628" y="6116177"/>
            <a:ext cx="2473872" cy="449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4273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2" name="Picture 2" descr="http://ultracold.uchicago.edu/sites/default/files/gallery/ChengChin-byJasonSmith-71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531" y="1186789"/>
            <a:ext cx="7426593" cy="4954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09090" y="303181"/>
            <a:ext cx="7492167" cy="568483"/>
          </a:xfrm>
          <a:prstGeom prst="rect">
            <a:avLst/>
          </a:prstGeom>
          <a:noFill/>
        </p:spPr>
        <p:txBody>
          <a:bodyPr wrap="none" lIns="91434" tIns="45717" rIns="91434" bIns="45717" rtlCol="0">
            <a:spAutoFit/>
          </a:bodyPr>
          <a:lstStyle/>
          <a:p>
            <a:r>
              <a:rPr lang="en-US" sz="3094" dirty="0" err="1" smtClean="0"/>
              <a:t>Ultracold</a:t>
            </a:r>
            <a:r>
              <a:rPr lang="en-US" sz="3094" dirty="0" smtClean="0"/>
              <a:t> atom lab </a:t>
            </a:r>
            <a:r>
              <a:rPr lang="en-US" sz="3094" dirty="0"/>
              <a:t>at the Univ. of Chicago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3393282" y="865233"/>
            <a:ext cx="574891" cy="1331121"/>
            <a:chOff x="4826000" y="1726886"/>
            <a:chExt cx="817623" cy="1396816"/>
          </a:xfrm>
        </p:grpSpPr>
        <p:sp>
          <p:nvSpPr>
            <p:cNvPr id="9" name="TextBox 8"/>
            <p:cNvSpPr txBox="1"/>
            <p:nvPr/>
          </p:nvSpPr>
          <p:spPr>
            <a:xfrm>
              <a:off x="4826000" y="1726886"/>
              <a:ext cx="665711" cy="28010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35719" tIns="35719" rIns="35719" bIns="35719" numCol="1" spcCol="38100" rtlCol="0" anchor="ctr">
              <a:spAutoFit/>
            </a:bodyPr>
            <a:lstStyle/>
            <a:p>
              <a:r>
                <a:rPr lang="en-US" sz="1266" b="1" dirty="0" smtClean="0">
                  <a:solidFill>
                    <a:srgbClr val="FF0000"/>
                  </a:solidFill>
                </a:rPr>
                <a:t>CCD </a:t>
              </a:r>
            </a:p>
          </p:txBody>
        </p:sp>
        <p:sp>
          <p:nvSpPr>
            <p:cNvPr id="13" name="Up Arrow 12"/>
            <p:cNvSpPr/>
            <p:nvPr/>
          </p:nvSpPr>
          <p:spPr>
            <a:xfrm rot="20612806">
              <a:off x="5262622" y="2560604"/>
              <a:ext cx="381001" cy="563098"/>
            </a:xfrm>
            <a:prstGeom prst="upArrow">
              <a:avLst/>
            </a:prstGeom>
            <a:solidFill>
              <a:srgbClr val="FF0000"/>
            </a:solidFill>
            <a:ln w="12700" cap="flat">
              <a:solidFill>
                <a:srgbClr val="FF0000"/>
              </a:solidFill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5719" tIns="35719" rIns="35719" bIns="35719" numCol="1" spcCol="38100" rtlCol="0" anchor="ctr">
              <a:spAutoFit/>
            </a:bodyPr>
            <a:lstStyle/>
            <a:p>
              <a:pPr algn="ctr"/>
              <a:endParaRPr lang="en-US" sz="1687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8268893" y="1151096"/>
            <a:ext cx="708528" cy="851003"/>
            <a:chOff x="11760200" y="1962229"/>
            <a:chExt cx="1007684" cy="1210316"/>
          </a:xfrm>
        </p:grpSpPr>
        <p:sp>
          <p:nvSpPr>
            <p:cNvPr id="2" name="Oval 1"/>
            <p:cNvSpPr/>
            <p:nvPr/>
          </p:nvSpPr>
          <p:spPr>
            <a:xfrm>
              <a:off x="11921063" y="2275836"/>
              <a:ext cx="152400" cy="164911"/>
            </a:xfrm>
            <a:prstGeom prst="ellipse">
              <a:avLst/>
            </a:prstGeom>
            <a:solidFill>
              <a:srgbClr val="00B050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5719" tIns="35719" rIns="35719" bIns="35719" numCol="1" spcCol="38100" rtlCol="0" anchor="ctr">
              <a:spAutoFit/>
            </a:bodyPr>
            <a:lstStyle/>
            <a:p>
              <a:pPr algn="ctr"/>
              <a:endParaRPr lang="en-US" sz="1687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12073464" y="2428239"/>
              <a:ext cx="152400" cy="164911"/>
            </a:xfrm>
            <a:prstGeom prst="ellipse">
              <a:avLst/>
            </a:prstGeom>
            <a:solidFill>
              <a:srgbClr val="00B050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5719" tIns="35719" rIns="35719" bIns="35719" numCol="1" spcCol="38100" rtlCol="0" anchor="ctr">
              <a:spAutoFit/>
            </a:bodyPr>
            <a:lstStyle/>
            <a:p>
              <a:pPr algn="ctr"/>
              <a:endParaRPr lang="en-US" sz="1687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7" name="Oval 6"/>
            <p:cNvSpPr/>
            <p:nvPr/>
          </p:nvSpPr>
          <p:spPr>
            <a:xfrm>
              <a:off x="11768664" y="2352039"/>
              <a:ext cx="152400" cy="164911"/>
            </a:xfrm>
            <a:prstGeom prst="ellipse">
              <a:avLst/>
            </a:prstGeom>
            <a:solidFill>
              <a:srgbClr val="00B050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5719" tIns="35719" rIns="35719" bIns="35719" numCol="1" spcCol="38100" rtlCol="0" anchor="ctr">
              <a:spAutoFit/>
            </a:bodyPr>
            <a:lstStyle/>
            <a:p>
              <a:pPr algn="ctr"/>
              <a:endParaRPr lang="en-US" sz="1687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11921063" y="2504440"/>
              <a:ext cx="152400" cy="164911"/>
            </a:xfrm>
            <a:prstGeom prst="ellipse">
              <a:avLst/>
            </a:prstGeom>
            <a:solidFill>
              <a:srgbClr val="00B050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5719" tIns="35719" rIns="35719" bIns="35719" numCol="1" spcCol="38100" rtlCol="0" anchor="ctr">
              <a:spAutoFit/>
            </a:bodyPr>
            <a:lstStyle/>
            <a:p>
              <a:pPr algn="ctr"/>
              <a:endParaRPr lang="en-US" sz="1687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1760200" y="1962229"/>
              <a:ext cx="1007684" cy="12103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35719" tIns="35719" rIns="35719" bIns="35719" numCol="1" spcCol="38100" rtlCol="0" anchor="ctr">
              <a:spAutoFit/>
            </a:bodyPr>
            <a:lstStyle/>
            <a:p>
              <a:endParaRPr lang="en-US" sz="1687" b="1" dirty="0" smtClean="0">
                <a:solidFill>
                  <a:srgbClr val="00B050"/>
                </a:solidFill>
              </a:endParaRPr>
            </a:p>
            <a:p>
              <a:endParaRPr lang="en-US" sz="1687" b="1" dirty="0">
                <a:solidFill>
                  <a:srgbClr val="00B050"/>
                </a:solidFill>
              </a:endParaRPr>
            </a:p>
            <a:p>
              <a:r>
                <a:rPr lang="en-US" sz="1687" b="1" dirty="0" smtClean="0">
                  <a:solidFill>
                    <a:srgbClr val="00B050"/>
                  </a:solidFill>
                </a:rPr>
                <a:t>atoms</a:t>
              </a:r>
              <a:endParaRPr lang="en-US" sz="1687" b="1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078498" y="1220851"/>
            <a:ext cx="4364230" cy="3922144"/>
            <a:chOff x="2956084" y="1736320"/>
            <a:chExt cx="6206905" cy="5578160"/>
          </a:xfrm>
        </p:grpSpPr>
        <p:sp>
          <p:nvSpPr>
            <p:cNvPr id="4" name="Right Arrow 3"/>
            <p:cNvSpPr/>
            <p:nvPr/>
          </p:nvSpPr>
          <p:spPr>
            <a:xfrm rot="17581130">
              <a:off x="4027631" y="5588707"/>
              <a:ext cx="1676402" cy="937280"/>
            </a:xfrm>
            <a:prstGeom prst="rightArrow">
              <a:avLst/>
            </a:prstGeom>
            <a:solidFill>
              <a:srgbClr val="FFFF00"/>
            </a:solidFill>
            <a:ln w="12700" cap="flat">
              <a:solidFill>
                <a:srgbClr val="FFFF00"/>
              </a:solidFill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5719" tIns="35719" rIns="35719" bIns="35719" numCol="1" spcCol="38100" rtlCol="0" anchor="ctr">
              <a:spAutoFit/>
            </a:bodyPr>
            <a:lstStyle/>
            <a:p>
              <a:pPr algn="ctr"/>
              <a:endParaRPr lang="en-US" sz="1687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0" name="Right Arrow 9"/>
            <p:cNvSpPr/>
            <p:nvPr/>
          </p:nvSpPr>
          <p:spPr>
            <a:xfrm rot="11875215">
              <a:off x="6690264" y="3929524"/>
              <a:ext cx="1676400" cy="937280"/>
            </a:xfrm>
            <a:prstGeom prst="rightArrow">
              <a:avLst/>
            </a:prstGeom>
            <a:solidFill>
              <a:srgbClr val="FFFF00"/>
            </a:solidFill>
            <a:ln w="12700" cap="flat">
              <a:solidFill>
                <a:srgbClr val="FFFF00"/>
              </a:solidFill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5719" tIns="35719" rIns="35719" bIns="35719" numCol="1" spcCol="38100" rtlCol="0" anchor="ctr">
              <a:spAutoFit/>
            </a:bodyPr>
            <a:lstStyle/>
            <a:p>
              <a:pPr algn="ctr"/>
              <a:endParaRPr lang="en-US" sz="1687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1" name="Right Arrow 10"/>
            <p:cNvSpPr/>
            <p:nvPr/>
          </p:nvSpPr>
          <p:spPr>
            <a:xfrm rot="1147430">
              <a:off x="2956084" y="2801145"/>
              <a:ext cx="1676400" cy="937280"/>
            </a:xfrm>
            <a:prstGeom prst="rightArrow">
              <a:avLst/>
            </a:prstGeom>
            <a:solidFill>
              <a:srgbClr val="FFFF00"/>
            </a:solidFill>
            <a:ln w="12700" cap="flat">
              <a:solidFill>
                <a:srgbClr val="FFFF00"/>
              </a:solidFill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5719" tIns="35719" rIns="35719" bIns="35719" numCol="1" spcCol="38100" rtlCol="0" anchor="ctr">
              <a:spAutoFit/>
            </a:bodyPr>
            <a:lstStyle/>
            <a:p>
              <a:pPr algn="ctr"/>
              <a:endParaRPr lang="en-US" sz="1687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2" name="Right Arrow 11"/>
            <p:cNvSpPr/>
            <p:nvPr/>
          </p:nvSpPr>
          <p:spPr>
            <a:xfrm rot="6815034">
              <a:off x="5854752" y="1827803"/>
              <a:ext cx="1120246" cy="937280"/>
            </a:xfrm>
            <a:prstGeom prst="rightArrow">
              <a:avLst/>
            </a:prstGeom>
            <a:solidFill>
              <a:srgbClr val="FFFF00"/>
            </a:solidFill>
            <a:ln w="12700" cap="flat">
              <a:solidFill>
                <a:srgbClr val="FFFF00"/>
              </a:solidFill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5719" tIns="35719" rIns="35719" bIns="35719" numCol="1" spcCol="38100" rtlCol="0" anchor="ctr">
              <a:spAutoFit/>
            </a:bodyPr>
            <a:lstStyle/>
            <a:p>
              <a:pPr algn="ctr"/>
              <a:endParaRPr lang="en-US" sz="1687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483599" y="4572720"/>
              <a:ext cx="679390" cy="3796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35719" tIns="35719" rIns="35719" bIns="35719" numCol="1" spcCol="38100" rtlCol="0" anchor="ctr">
              <a:spAutoFit/>
            </a:bodyPr>
            <a:lstStyle/>
            <a:p>
              <a:r>
                <a:rPr lang="en-US" sz="1266" dirty="0">
                  <a:solidFill>
                    <a:srgbClr val="FFFF00"/>
                  </a:solidFill>
                </a:rPr>
                <a:t>Laser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911600" y="6934842"/>
              <a:ext cx="679390" cy="3796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35719" tIns="35719" rIns="35719" bIns="35719" numCol="1" spcCol="38100" rtlCol="0" anchor="ctr">
              <a:spAutoFit/>
            </a:bodyPr>
            <a:lstStyle/>
            <a:p>
              <a:r>
                <a:rPr lang="en-US" sz="1266" dirty="0">
                  <a:solidFill>
                    <a:srgbClr val="FFFF00"/>
                  </a:solidFill>
                </a:rPr>
                <a:t>Laser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23049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5524E-6 -3.43094E-6 L -0.48053 0.1781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033" y="88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 cstate="print"/>
          <a:srcRect l="4790" r="2875"/>
          <a:stretch>
            <a:fillRect/>
          </a:stretch>
        </p:blipFill>
        <p:spPr bwMode="auto">
          <a:xfrm flipV="1">
            <a:off x="-445" y="0"/>
            <a:ext cx="914667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52400" y="5495544"/>
            <a:ext cx="445025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Cs superfluid: 20,000~100,000 atoms</a:t>
            </a:r>
          </a:p>
          <a:p>
            <a:r>
              <a:rPr lang="en-US" sz="2000" dirty="0" smtClean="0"/>
              <a:t>Imaging resolution: 1.0 µm</a:t>
            </a:r>
          </a:p>
          <a:p>
            <a:r>
              <a:rPr lang="en-US" sz="2000" dirty="0" smtClean="0"/>
              <a:t>Sample size: 25 µm</a:t>
            </a:r>
          </a:p>
          <a:p>
            <a:r>
              <a:rPr lang="en-US" sz="2000" dirty="0" smtClean="0"/>
              <a:t>20~100 atoms/µm</a:t>
            </a:r>
            <a:r>
              <a:rPr lang="en-US" sz="2000" baseline="30000" dirty="0" smtClean="0"/>
              <a:t>3</a:t>
            </a:r>
            <a:endParaRPr lang="en-US" sz="20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6324600" y="6400800"/>
            <a:ext cx="2834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Nature 2009, Nature 2011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487168" y="118872"/>
            <a:ext cx="49888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Imaging of </a:t>
            </a:r>
            <a:r>
              <a:rPr lang="en-US" sz="3200" dirty="0" err="1" smtClean="0"/>
              <a:t>ultracold</a:t>
            </a:r>
            <a:r>
              <a:rPr lang="en-US" sz="3200" dirty="0" smtClean="0"/>
              <a:t> atoms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88903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1" y="381002"/>
            <a:ext cx="60051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Bose-Fermi quantum mixture in dipole trap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2000" y="1295400"/>
            <a:ext cx="762000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38403" y="6705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1" y="2895600"/>
            <a:ext cx="2821868" cy="1353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 flipV="1">
            <a:off x="-457200" y="1371600"/>
            <a:ext cx="10439400" cy="4495800"/>
          </a:xfrm>
          <a:prstGeom prst="line">
            <a:avLst/>
          </a:prstGeom>
          <a:ln w="1587500">
            <a:solidFill>
              <a:srgbClr val="FFFFCC">
                <a:alpha val="2000"/>
              </a:srgbClr>
            </a:solidFill>
          </a:ln>
          <a:effectLst>
            <a:glow rad="228600">
              <a:srgbClr val="FFC000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 rot="20164306">
            <a:off x="6722075" y="1404270"/>
            <a:ext cx="208582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</a:rPr>
              <a:t>Laser beam</a:t>
            </a:r>
          </a:p>
          <a:p>
            <a:r>
              <a:rPr lang="en-US" sz="2800" dirty="0">
                <a:solidFill>
                  <a:srgbClr val="00B050"/>
                </a:solidFill>
              </a:rPr>
              <a:t>x</a:t>
            </a:r>
            <a:r>
              <a:rPr lang="en-US" sz="2800" dirty="0" smtClean="0">
                <a:solidFill>
                  <a:srgbClr val="00B050"/>
                </a:solidFill>
              </a:rPr>
              <a:t>-y plane</a:t>
            </a:r>
            <a:endParaRPr lang="en-US" sz="2800" dirty="0">
              <a:solidFill>
                <a:srgbClr val="00B05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2362200" y="2438400"/>
            <a:ext cx="0" cy="358140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524000" y="2057400"/>
            <a:ext cx="2967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Magnetic field in</a:t>
            </a:r>
            <a:r>
              <a:rPr lang="en-US" i="1" dirty="0" smtClean="0"/>
              <a:t> z </a:t>
            </a:r>
            <a:r>
              <a:rPr lang="en-US" dirty="0" smtClean="0"/>
              <a:t>direction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435704" y="5257802"/>
            <a:ext cx="32431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Atom number: 20,000~30,000</a:t>
            </a:r>
          </a:p>
          <a:p>
            <a:r>
              <a:rPr lang="en-US" dirty="0" smtClean="0"/>
              <a:t>Fermi temperature: 500 </a:t>
            </a:r>
            <a:r>
              <a:rPr lang="en-US" dirty="0" err="1" smtClean="0"/>
              <a:t>nK</a:t>
            </a:r>
            <a:endParaRPr lang="en-US" dirty="0" smtClean="0"/>
          </a:p>
          <a:p>
            <a:r>
              <a:rPr lang="en-US" dirty="0" smtClean="0"/>
              <a:t>Condensate Tc = 15 </a:t>
            </a:r>
            <a:r>
              <a:rPr lang="en-US" dirty="0" err="1" smtClean="0"/>
              <a:t>nK</a:t>
            </a:r>
            <a:endParaRPr lang="en-US" dirty="0" smtClean="0"/>
          </a:p>
          <a:p>
            <a:r>
              <a:rPr lang="en-US" dirty="0" smtClean="0"/>
              <a:t>Interactions: tunable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80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5" grpId="0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119063"/>
            <a:ext cx="6705600" cy="584775"/>
          </a:xfrm>
        </p:spPr>
        <p:txBody>
          <a:bodyPr/>
          <a:lstStyle/>
          <a:p>
            <a:pPr eaLnBrk="1" hangingPunct="1"/>
            <a:r>
              <a:rPr lang="de-DE" sz="3200" smtClean="0"/>
              <a:t> </a:t>
            </a:r>
          </a:p>
        </p:txBody>
      </p:sp>
      <p:sp>
        <p:nvSpPr>
          <p:cNvPr id="93187" name="Text Box 3"/>
          <p:cNvSpPr txBox="1">
            <a:spLocks noChangeArrowheads="1"/>
          </p:cNvSpPr>
          <p:nvPr/>
        </p:nvSpPr>
        <p:spPr bwMode="auto">
          <a:xfrm>
            <a:off x="67392" y="457200"/>
            <a:ext cx="8827006" cy="648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360000" tIns="108000" rIns="360000" bIns="108000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Observation of Efimov Resonance in ultracold atoms</a:t>
            </a:r>
          </a:p>
        </p:txBody>
      </p:sp>
      <p:pic>
        <p:nvPicPr>
          <p:cNvPr id="93188" name="Picture 3" descr="physics_today_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6384" y="1383836"/>
            <a:ext cx="5830888" cy="4482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3189" name="Rectangle 5"/>
          <p:cNvSpPr>
            <a:spLocks noChangeArrowheads="1"/>
          </p:cNvSpPr>
          <p:nvPr/>
        </p:nvSpPr>
        <p:spPr bwMode="auto">
          <a:xfrm>
            <a:off x="5019128" y="5949908"/>
            <a:ext cx="276229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Kraemer et al., Nature 2006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37416" y="6282600"/>
            <a:ext cx="2036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Physics Today 2006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920158" y="1403866"/>
            <a:ext cx="236477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/>
              </a:rPr>
              <a:t>Other s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pecies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Li6 (Penn State,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Heidelberg),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Li7 (Rice, Bar-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Ilan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)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K39 (LENS),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Rb85 (JILA),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KRb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(LENS),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LiCs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(Chicago,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Heidelberg)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latin typeface="Times New Roman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Other observables</a:t>
            </a:r>
            <a:r>
              <a:rPr lang="en-US" dirty="0" smtClean="0">
                <a:solidFill>
                  <a:srgbClr val="000000"/>
                </a:solidFill>
                <a:latin typeface="Times New Roman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Binding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energy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/>
              </a:rPr>
              <a:t>4- and 5-body states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/>
              </a:rPr>
              <a:t>Coherent coupling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4" name="Down Arrow 3"/>
          <p:cNvSpPr/>
          <p:nvPr/>
        </p:nvSpPr>
        <p:spPr>
          <a:xfrm>
            <a:off x="2565745" y="1444334"/>
            <a:ext cx="381000" cy="52116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01001" y="988613"/>
            <a:ext cx="1691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rgbClr val="FF0000"/>
                </a:solidFill>
                <a:latin typeface="Arial"/>
              </a:rPr>
              <a:t>Lifetime </a:t>
            </a:r>
            <a:r>
              <a:rPr lang="en-US" dirty="0" smtClean="0">
                <a:solidFill>
                  <a:srgbClr val="FF0000"/>
                </a:solidFill>
                <a:latin typeface="Arial"/>
              </a:rPr>
              <a:t>~ </a:t>
            </a:r>
            <a:r>
              <a:rPr lang="en-US" dirty="0" smtClean="0">
                <a:solidFill>
                  <a:srgbClr val="FF0000"/>
                </a:solidFill>
                <a:latin typeface="Arial"/>
              </a:rPr>
              <a:t>1ms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54044" y="4090947"/>
            <a:ext cx="1691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rgbClr val="FF0000"/>
                </a:solidFill>
                <a:latin typeface="Arial"/>
              </a:rPr>
              <a:t>Lifetime &gt; 10 s</a:t>
            </a:r>
          </a:p>
        </p:txBody>
      </p:sp>
      <p:sp>
        <p:nvSpPr>
          <p:cNvPr id="13" name="Down Arrow 12"/>
          <p:cNvSpPr/>
          <p:nvPr/>
        </p:nvSpPr>
        <p:spPr>
          <a:xfrm>
            <a:off x="3872817" y="4460678"/>
            <a:ext cx="381000" cy="66592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8356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27083" y="609600"/>
            <a:ext cx="6740517" cy="6672843"/>
            <a:chOff x="2608" y="785"/>
            <a:chExt cx="3022" cy="3237"/>
          </a:xfrm>
        </p:grpSpPr>
        <p:graphicFrame>
          <p:nvGraphicFramePr>
            <p:cNvPr id="325635" name="Object 3"/>
            <p:cNvGraphicFramePr>
              <a:graphicFrameLocks noChangeAspect="1"/>
            </p:cNvGraphicFramePr>
            <p:nvPr/>
          </p:nvGraphicFramePr>
          <p:xfrm>
            <a:off x="2608" y="785"/>
            <a:ext cx="3022" cy="28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70" name="Graph" r:id="rId3" imgW="3083357" imgH="2943149" progId="Origin50.Graph">
                    <p:embed/>
                  </p:oleObj>
                </mc:Choice>
                <mc:Fallback>
                  <p:oleObj name="Graph" r:id="rId3" imgW="3083357" imgH="2943149" progId="Origin50.Graph">
                    <p:embed/>
                    <p:pic>
                      <p:nvPicPr>
                        <p:cNvPr id="325635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08" y="785"/>
                          <a:ext cx="3022" cy="288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25636" name="Text Box 4"/>
            <p:cNvSpPr txBox="1">
              <a:spLocks noChangeArrowheads="1"/>
            </p:cNvSpPr>
            <p:nvPr/>
          </p:nvSpPr>
          <p:spPr bwMode="auto">
            <a:xfrm>
              <a:off x="3324" y="1750"/>
              <a:ext cx="112" cy="307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5637" name="Text Box 5"/>
            <p:cNvSpPr txBox="1">
              <a:spLocks noChangeArrowheads="1"/>
            </p:cNvSpPr>
            <p:nvPr/>
          </p:nvSpPr>
          <p:spPr bwMode="auto">
            <a:xfrm>
              <a:off x="3218" y="3475"/>
              <a:ext cx="111" cy="197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1" u="none" strike="noStrike" kern="1200" cap="none" spc="0" normalizeH="0" baseline="0" noProof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5638" name="Text Box 6"/>
            <p:cNvSpPr txBox="1">
              <a:spLocks noChangeArrowheads="1"/>
            </p:cNvSpPr>
            <p:nvPr/>
          </p:nvSpPr>
          <p:spPr bwMode="auto">
            <a:xfrm>
              <a:off x="4830" y="3475"/>
              <a:ext cx="111" cy="197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5639" name="Line 7"/>
            <p:cNvSpPr>
              <a:spLocks noChangeShapeType="1"/>
            </p:cNvSpPr>
            <p:nvPr/>
          </p:nvSpPr>
          <p:spPr bwMode="auto">
            <a:xfrm>
              <a:off x="4649" y="1117"/>
              <a:ext cx="0" cy="2041"/>
            </a:xfrm>
            <a:prstGeom prst="line">
              <a:avLst/>
            </a:prstGeom>
            <a:noFill/>
            <a:ln w="25400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5641" name="Text Box 9"/>
            <p:cNvSpPr txBox="1">
              <a:spLocks noChangeArrowheads="1"/>
            </p:cNvSpPr>
            <p:nvPr/>
          </p:nvSpPr>
          <p:spPr bwMode="auto">
            <a:xfrm>
              <a:off x="3696" y="1185"/>
              <a:ext cx="346" cy="216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1" u="none" strike="noStrike" kern="1200" cap="none" spc="0" normalizeH="0" baseline="0" noProof="0">
                  <a:ln>
                    <a:noFill/>
                  </a:ln>
                  <a:solidFill>
                    <a:srgbClr val="3333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a&gt;0</a:t>
              </a:r>
            </a:p>
          </p:txBody>
        </p:sp>
        <p:sp>
          <p:nvSpPr>
            <p:cNvPr id="325642" name="Text Box 10"/>
            <p:cNvSpPr txBox="1">
              <a:spLocks noChangeArrowheads="1"/>
            </p:cNvSpPr>
            <p:nvPr/>
          </p:nvSpPr>
          <p:spPr bwMode="auto">
            <a:xfrm>
              <a:off x="4787" y="1185"/>
              <a:ext cx="347" cy="216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1" u="none" strike="noStrike" kern="1200" cap="none" spc="0" normalizeH="0" baseline="0" noProof="0">
                  <a:ln>
                    <a:noFill/>
                  </a:ln>
                  <a:solidFill>
                    <a:srgbClr val="3333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a&lt;0</a:t>
              </a:r>
            </a:p>
          </p:txBody>
        </p:sp>
        <p:sp>
          <p:nvSpPr>
            <p:cNvPr id="325643" name="Text Box 11"/>
            <p:cNvSpPr txBox="1">
              <a:spLocks noChangeArrowheads="1"/>
            </p:cNvSpPr>
            <p:nvPr/>
          </p:nvSpPr>
          <p:spPr bwMode="auto">
            <a:xfrm>
              <a:off x="4002" y="2719"/>
              <a:ext cx="464" cy="284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3333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diatomic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3333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mol</a:t>
              </a:r>
              <a:r>
                <a:rPr kumimoji="0" lang="en-US" sz="1600" b="1" i="1" u="none" strike="noStrike" kern="1200" cap="none" spc="0" normalizeH="0" baseline="0" noProof="0" dirty="0">
                  <a:ln>
                    <a:noFill/>
                  </a:ln>
                  <a:solidFill>
                    <a:srgbClr val="3333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state</a:t>
              </a:r>
            </a:p>
          </p:txBody>
        </p:sp>
        <p:sp>
          <p:nvSpPr>
            <p:cNvPr id="325644" name="Text Box 12"/>
            <p:cNvSpPr txBox="1">
              <a:spLocks noChangeArrowheads="1"/>
            </p:cNvSpPr>
            <p:nvPr/>
          </p:nvSpPr>
          <p:spPr bwMode="auto">
            <a:xfrm>
              <a:off x="3243" y="3824"/>
              <a:ext cx="111" cy="198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aphicFrame>
        <p:nvGraphicFramePr>
          <p:cNvPr id="325645" name="Object 13"/>
          <p:cNvGraphicFramePr>
            <a:graphicFrameLocks noChangeAspect="1"/>
          </p:cNvGraphicFramePr>
          <p:nvPr>
            <p:extLst/>
          </p:nvPr>
        </p:nvGraphicFramePr>
        <p:xfrm>
          <a:off x="4927600" y="2522678"/>
          <a:ext cx="811213" cy="271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1" name="Equation" r:id="rId5" imgW="457200" imgH="152280" progId="Equation.3">
                  <p:embed/>
                </p:oleObj>
              </mc:Choice>
              <mc:Fallback>
                <p:oleObj name="Equation" r:id="rId5" imgW="457200" imgH="152280" progId="Equation.3">
                  <p:embed/>
                  <p:pic>
                    <p:nvPicPr>
                      <p:cNvPr id="325645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27600" y="2522678"/>
                        <a:ext cx="811213" cy="27146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5646" name="Object 14"/>
          <p:cNvGraphicFramePr>
            <a:graphicFrameLocks noChangeAspect="1"/>
          </p:cNvGraphicFramePr>
          <p:nvPr>
            <p:extLst/>
          </p:nvPr>
        </p:nvGraphicFramePr>
        <p:xfrm>
          <a:off x="4827587" y="4959350"/>
          <a:ext cx="811213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2" name="Equation" r:id="rId7" imgW="495000" imgH="228600" progId="Equation.3">
                  <p:embed/>
                </p:oleObj>
              </mc:Choice>
              <mc:Fallback>
                <p:oleObj name="Equation" r:id="rId7" imgW="495000" imgH="228600" progId="Equation.3">
                  <p:embed/>
                  <p:pic>
                    <p:nvPicPr>
                      <p:cNvPr id="325646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27587" y="4959350"/>
                        <a:ext cx="811213" cy="37465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5648" name="Text Box 16"/>
          <p:cNvSpPr txBox="1">
            <a:spLocks noChangeArrowheads="1"/>
          </p:cNvSpPr>
          <p:nvPr/>
        </p:nvSpPr>
        <p:spPr bwMode="auto">
          <a:xfrm>
            <a:off x="273791" y="304800"/>
            <a:ext cx="8652113" cy="58477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Tuning scattering length with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Feshbach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resonances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90827" y="6248400"/>
            <a:ext cx="5895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CC, R. Grimm, P. Julienne and E.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Tiesinga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RMP (2010)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04164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" y="76200"/>
            <a:ext cx="90030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Efimov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 states near a </a:t>
            </a:r>
            <a:r>
              <a:rPr kumimoji="0" lang="en-US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Feshbach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 resonance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228600" y="3529640"/>
            <a:ext cx="8305800" cy="6771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Freeform 37"/>
          <p:cNvSpPr>
            <a:spLocks noChangeAspect="1"/>
          </p:cNvSpPr>
          <p:nvPr/>
        </p:nvSpPr>
        <p:spPr>
          <a:xfrm>
            <a:off x="3117101" y="3547611"/>
            <a:ext cx="3296909" cy="1362942"/>
          </a:xfrm>
          <a:custGeom>
            <a:avLst/>
            <a:gdLst>
              <a:gd name="connsiteX0" fmla="*/ 175641 w 3825227"/>
              <a:gd name="connsiteY0" fmla="*/ 0 h 826042"/>
              <a:gd name="connsiteX1" fmla="*/ 163311 w 3825227"/>
              <a:gd name="connsiteY1" fmla="*/ 394528 h 826042"/>
              <a:gd name="connsiteX2" fmla="*/ 1901797 w 3825227"/>
              <a:gd name="connsiteY2" fmla="*/ 480831 h 826042"/>
              <a:gd name="connsiteX3" fmla="*/ 3418347 w 3825227"/>
              <a:gd name="connsiteY3" fmla="*/ 678094 h 826042"/>
              <a:gd name="connsiteX4" fmla="*/ 3825227 w 3825227"/>
              <a:gd name="connsiteY4" fmla="*/ 826042 h 826042"/>
              <a:gd name="connsiteX5" fmla="*/ 3825227 w 3825227"/>
              <a:gd name="connsiteY5" fmla="*/ 826042 h 826042"/>
              <a:gd name="connsiteX0" fmla="*/ 175641 w 3825227"/>
              <a:gd name="connsiteY0" fmla="*/ 0 h 826042"/>
              <a:gd name="connsiteX1" fmla="*/ 163311 w 3825227"/>
              <a:gd name="connsiteY1" fmla="*/ 394528 h 826042"/>
              <a:gd name="connsiteX2" fmla="*/ 1901797 w 3825227"/>
              <a:gd name="connsiteY2" fmla="*/ 480831 h 826042"/>
              <a:gd name="connsiteX3" fmla="*/ 3418347 w 3825227"/>
              <a:gd name="connsiteY3" fmla="*/ 678094 h 826042"/>
              <a:gd name="connsiteX4" fmla="*/ 3825227 w 3825227"/>
              <a:gd name="connsiteY4" fmla="*/ 826042 h 826042"/>
              <a:gd name="connsiteX5" fmla="*/ 3825227 w 3825227"/>
              <a:gd name="connsiteY5" fmla="*/ 826042 h 826042"/>
              <a:gd name="connsiteX0" fmla="*/ 219101 w 3868687"/>
              <a:gd name="connsiteY0" fmla="*/ 0 h 826042"/>
              <a:gd name="connsiteX1" fmla="*/ 34156 w 3868687"/>
              <a:gd name="connsiteY1" fmla="*/ 209593 h 826042"/>
              <a:gd name="connsiteX2" fmla="*/ 206771 w 3868687"/>
              <a:gd name="connsiteY2" fmla="*/ 394528 h 826042"/>
              <a:gd name="connsiteX3" fmla="*/ 1945257 w 3868687"/>
              <a:gd name="connsiteY3" fmla="*/ 480831 h 826042"/>
              <a:gd name="connsiteX4" fmla="*/ 3461807 w 3868687"/>
              <a:gd name="connsiteY4" fmla="*/ 678094 h 826042"/>
              <a:gd name="connsiteX5" fmla="*/ 3868687 w 3868687"/>
              <a:gd name="connsiteY5" fmla="*/ 826042 h 826042"/>
              <a:gd name="connsiteX6" fmla="*/ 3868687 w 3868687"/>
              <a:gd name="connsiteY6" fmla="*/ 826042 h 826042"/>
              <a:gd name="connsiteX0" fmla="*/ 137623 w 3787209"/>
              <a:gd name="connsiteY0" fmla="*/ 0 h 826042"/>
              <a:gd name="connsiteX1" fmla="*/ 125293 w 3787209"/>
              <a:gd name="connsiteY1" fmla="*/ 394528 h 826042"/>
              <a:gd name="connsiteX2" fmla="*/ 1863779 w 3787209"/>
              <a:gd name="connsiteY2" fmla="*/ 480831 h 826042"/>
              <a:gd name="connsiteX3" fmla="*/ 3380329 w 3787209"/>
              <a:gd name="connsiteY3" fmla="*/ 678094 h 826042"/>
              <a:gd name="connsiteX4" fmla="*/ 3787209 w 3787209"/>
              <a:gd name="connsiteY4" fmla="*/ 826042 h 826042"/>
              <a:gd name="connsiteX5" fmla="*/ 3787209 w 3787209"/>
              <a:gd name="connsiteY5" fmla="*/ 826042 h 826042"/>
              <a:gd name="connsiteX0" fmla="*/ 12330 w 3661916"/>
              <a:gd name="connsiteY0" fmla="*/ 0 h 826042"/>
              <a:gd name="connsiteX1" fmla="*/ 0 w 3661916"/>
              <a:gd name="connsiteY1" fmla="*/ 394528 h 826042"/>
              <a:gd name="connsiteX2" fmla="*/ 1738486 w 3661916"/>
              <a:gd name="connsiteY2" fmla="*/ 480831 h 826042"/>
              <a:gd name="connsiteX3" fmla="*/ 3255036 w 3661916"/>
              <a:gd name="connsiteY3" fmla="*/ 678094 h 826042"/>
              <a:gd name="connsiteX4" fmla="*/ 3661916 w 3661916"/>
              <a:gd name="connsiteY4" fmla="*/ 826042 h 826042"/>
              <a:gd name="connsiteX5" fmla="*/ 3661916 w 3661916"/>
              <a:gd name="connsiteY5" fmla="*/ 826042 h 826042"/>
              <a:gd name="connsiteX0" fmla="*/ 137953 w 3787539"/>
              <a:gd name="connsiteY0" fmla="*/ 0 h 863029"/>
              <a:gd name="connsiteX1" fmla="*/ 125623 w 3787539"/>
              <a:gd name="connsiteY1" fmla="*/ 431515 h 863029"/>
              <a:gd name="connsiteX2" fmla="*/ 1864109 w 3787539"/>
              <a:gd name="connsiteY2" fmla="*/ 517818 h 863029"/>
              <a:gd name="connsiteX3" fmla="*/ 3380659 w 3787539"/>
              <a:gd name="connsiteY3" fmla="*/ 715081 h 863029"/>
              <a:gd name="connsiteX4" fmla="*/ 3787539 w 3787539"/>
              <a:gd name="connsiteY4" fmla="*/ 863029 h 863029"/>
              <a:gd name="connsiteX5" fmla="*/ 3787539 w 3787539"/>
              <a:gd name="connsiteY5" fmla="*/ 863029 h 863029"/>
              <a:gd name="connsiteX0" fmla="*/ 93810 w 3743396"/>
              <a:gd name="connsiteY0" fmla="*/ 0 h 863029"/>
              <a:gd name="connsiteX1" fmla="*/ 143129 w 3743396"/>
              <a:gd name="connsiteY1" fmla="*/ 431515 h 863029"/>
              <a:gd name="connsiteX2" fmla="*/ 1819966 w 3743396"/>
              <a:gd name="connsiteY2" fmla="*/ 517818 h 863029"/>
              <a:gd name="connsiteX3" fmla="*/ 3336516 w 3743396"/>
              <a:gd name="connsiteY3" fmla="*/ 715081 h 863029"/>
              <a:gd name="connsiteX4" fmla="*/ 3743396 w 3743396"/>
              <a:gd name="connsiteY4" fmla="*/ 863029 h 863029"/>
              <a:gd name="connsiteX5" fmla="*/ 3743396 w 3743396"/>
              <a:gd name="connsiteY5" fmla="*/ 863029 h 863029"/>
              <a:gd name="connsiteX0" fmla="*/ 19590 w 3669176"/>
              <a:gd name="connsiteY0" fmla="*/ 0 h 863029"/>
              <a:gd name="connsiteX1" fmla="*/ 204535 w 3669176"/>
              <a:gd name="connsiteY1" fmla="*/ 431515 h 863029"/>
              <a:gd name="connsiteX2" fmla="*/ 1745746 w 3669176"/>
              <a:gd name="connsiteY2" fmla="*/ 517818 h 863029"/>
              <a:gd name="connsiteX3" fmla="*/ 3262296 w 3669176"/>
              <a:gd name="connsiteY3" fmla="*/ 715081 h 863029"/>
              <a:gd name="connsiteX4" fmla="*/ 3669176 w 3669176"/>
              <a:gd name="connsiteY4" fmla="*/ 863029 h 863029"/>
              <a:gd name="connsiteX5" fmla="*/ 3669176 w 3669176"/>
              <a:gd name="connsiteY5" fmla="*/ 863029 h 863029"/>
              <a:gd name="connsiteX0" fmla="*/ 3706 w 3653292"/>
              <a:gd name="connsiteY0" fmla="*/ 0 h 863029"/>
              <a:gd name="connsiteX1" fmla="*/ 250299 w 3653292"/>
              <a:gd name="connsiteY1" fmla="*/ 431515 h 863029"/>
              <a:gd name="connsiteX2" fmla="*/ 1729862 w 3653292"/>
              <a:gd name="connsiteY2" fmla="*/ 517818 h 863029"/>
              <a:gd name="connsiteX3" fmla="*/ 3246412 w 3653292"/>
              <a:gd name="connsiteY3" fmla="*/ 715081 h 863029"/>
              <a:gd name="connsiteX4" fmla="*/ 3653292 w 3653292"/>
              <a:gd name="connsiteY4" fmla="*/ 863029 h 863029"/>
              <a:gd name="connsiteX5" fmla="*/ 3653292 w 3653292"/>
              <a:gd name="connsiteY5" fmla="*/ 863029 h 863029"/>
              <a:gd name="connsiteX0" fmla="*/ 3706 w 3653292"/>
              <a:gd name="connsiteY0" fmla="*/ 0 h 863029"/>
              <a:gd name="connsiteX1" fmla="*/ 250299 w 3653292"/>
              <a:gd name="connsiteY1" fmla="*/ 431515 h 863029"/>
              <a:gd name="connsiteX2" fmla="*/ 1729862 w 3653292"/>
              <a:gd name="connsiteY2" fmla="*/ 517818 h 863029"/>
              <a:gd name="connsiteX3" fmla="*/ 2518960 w 3653292"/>
              <a:gd name="connsiteY3" fmla="*/ 604122 h 863029"/>
              <a:gd name="connsiteX4" fmla="*/ 3246412 w 3653292"/>
              <a:gd name="connsiteY4" fmla="*/ 715081 h 863029"/>
              <a:gd name="connsiteX5" fmla="*/ 3653292 w 3653292"/>
              <a:gd name="connsiteY5" fmla="*/ 863029 h 863029"/>
              <a:gd name="connsiteX6" fmla="*/ 3653292 w 3653292"/>
              <a:gd name="connsiteY6" fmla="*/ 863029 h 863029"/>
              <a:gd name="connsiteX0" fmla="*/ 3706 w 3653292"/>
              <a:gd name="connsiteY0" fmla="*/ 0 h 863029"/>
              <a:gd name="connsiteX1" fmla="*/ 250299 w 3653292"/>
              <a:gd name="connsiteY1" fmla="*/ 431515 h 863029"/>
              <a:gd name="connsiteX2" fmla="*/ 1729862 w 3653292"/>
              <a:gd name="connsiteY2" fmla="*/ 517818 h 863029"/>
              <a:gd name="connsiteX3" fmla="*/ 2629927 w 3653292"/>
              <a:gd name="connsiteY3" fmla="*/ 579464 h 863029"/>
              <a:gd name="connsiteX4" fmla="*/ 3246412 w 3653292"/>
              <a:gd name="connsiteY4" fmla="*/ 715081 h 863029"/>
              <a:gd name="connsiteX5" fmla="*/ 3653292 w 3653292"/>
              <a:gd name="connsiteY5" fmla="*/ 863029 h 863029"/>
              <a:gd name="connsiteX6" fmla="*/ 3653292 w 3653292"/>
              <a:gd name="connsiteY6" fmla="*/ 863029 h 863029"/>
              <a:gd name="connsiteX0" fmla="*/ 1117 w 3650703"/>
              <a:gd name="connsiteY0" fmla="*/ 0 h 863029"/>
              <a:gd name="connsiteX1" fmla="*/ 247710 w 3650703"/>
              <a:gd name="connsiteY1" fmla="*/ 431515 h 863029"/>
              <a:gd name="connsiteX2" fmla="*/ 1541083 w 3650703"/>
              <a:gd name="connsiteY2" fmla="*/ 514936 h 863029"/>
              <a:gd name="connsiteX3" fmla="*/ 2627338 w 3650703"/>
              <a:gd name="connsiteY3" fmla="*/ 579464 h 863029"/>
              <a:gd name="connsiteX4" fmla="*/ 3243823 w 3650703"/>
              <a:gd name="connsiteY4" fmla="*/ 715081 h 863029"/>
              <a:gd name="connsiteX5" fmla="*/ 3650703 w 3650703"/>
              <a:gd name="connsiteY5" fmla="*/ 863029 h 863029"/>
              <a:gd name="connsiteX6" fmla="*/ 3650703 w 3650703"/>
              <a:gd name="connsiteY6" fmla="*/ 863029 h 863029"/>
              <a:gd name="connsiteX0" fmla="*/ 1115 w 3650701"/>
              <a:gd name="connsiteY0" fmla="*/ 0 h 863029"/>
              <a:gd name="connsiteX1" fmla="*/ 247708 w 3650701"/>
              <a:gd name="connsiteY1" fmla="*/ 431515 h 863029"/>
              <a:gd name="connsiteX2" fmla="*/ 1541081 w 3650701"/>
              <a:gd name="connsiteY2" fmla="*/ 514936 h 863029"/>
              <a:gd name="connsiteX3" fmla="*/ 2627336 w 3650701"/>
              <a:gd name="connsiteY3" fmla="*/ 579464 h 863029"/>
              <a:gd name="connsiteX4" fmla="*/ 3243821 w 3650701"/>
              <a:gd name="connsiteY4" fmla="*/ 715081 h 863029"/>
              <a:gd name="connsiteX5" fmla="*/ 3650701 w 3650701"/>
              <a:gd name="connsiteY5" fmla="*/ 863029 h 863029"/>
              <a:gd name="connsiteX6" fmla="*/ 3650701 w 3650701"/>
              <a:gd name="connsiteY6" fmla="*/ 863029 h 863029"/>
              <a:gd name="connsiteX0" fmla="*/ 1115 w 3650701"/>
              <a:gd name="connsiteY0" fmla="*/ 0 h 881133"/>
              <a:gd name="connsiteX1" fmla="*/ 247708 w 3650701"/>
              <a:gd name="connsiteY1" fmla="*/ 449619 h 881133"/>
              <a:gd name="connsiteX2" fmla="*/ 1541081 w 3650701"/>
              <a:gd name="connsiteY2" fmla="*/ 533040 h 881133"/>
              <a:gd name="connsiteX3" fmla="*/ 2627336 w 3650701"/>
              <a:gd name="connsiteY3" fmla="*/ 597568 h 881133"/>
              <a:gd name="connsiteX4" fmla="*/ 3243821 w 3650701"/>
              <a:gd name="connsiteY4" fmla="*/ 733185 h 881133"/>
              <a:gd name="connsiteX5" fmla="*/ 3650701 w 3650701"/>
              <a:gd name="connsiteY5" fmla="*/ 881133 h 881133"/>
              <a:gd name="connsiteX6" fmla="*/ 3650701 w 3650701"/>
              <a:gd name="connsiteY6" fmla="*/ 881133 h 881133"/>
              <a:gd name="connsiteX0" fmla="*/ 1115 w 3650701"/>
              <a:gd name="connsiteY0" fmla="*/ 0 h 907185"/>
              <a:gd name="connsiteX1" fmla="*/ 247708 w 3650701"/>
              <a:gd name="connsiteY1" fmla="*/ 475671 h 907185"/>
              <a:gd name="connsiteX2" fmla="*/ 1541081 w 3650701"/>
              <a:gd name="connsiteY2" fmla="*/ 559092 h 907185"/>
              <a:gd name="connsiteX3" fmla="*/ 2627336 w 3650701"/>
              <a:gd name="connsiteY3" fmla="*/ 623620 h 907185"/>
              <a:gd name="connsiteX4" fmla="*/ 3243821 w 3650701"/>
              <a:gd name="connsiteY4" fmla="*/ 759237 h 907185"/>
              <a:gd name="connsiteX5" fmla="*/ 3650701 w 3650701"/>
              <a:gd name="connsiteY5" fmla="*/ 907185 h 907185"/>
              <a:gd name="connsiteX6" fmla="*/ 3650701 w 3650701"/>
              <a:gd name="connsiteY6" fmla="*/ 907185 h 907185"/>
              <a:gd name="connsiteX0" fmla="*/ 1115 w 4043394"/>
              <a:gd name="connsiteY0" fmla="*/ 0 h 907185"/>
              <a:gd name="connsiteX1" fmla="*/ 247708 w 4043394"/>
              <a:gd name="connsiteY1" fmla="*/ 475671 h 907185"/>
              <a:gd name="connsiteX2" fmla="*/ 1541081 w 4043394"/>
              <a:gd name="connsiteY2" fmla="*/ 559092 h 907185"/>
              <a:gd name="connsiteX3" fmla="*/ 2627336 w 4043394"/>
              <a:gd name="connsiteY3" fmla="*/ 623620 h 907185"/>
              <a:gd name="connsiteX4" fmla="*/ 4009541 w 4043394"/>
              <a:gd name="connsiteY4" fmla="*/ 660021 h 907185"/>
              <a:gd name="connsiteX5" fmla="*/ 3650701 w 4043394"/>
              <a:gd name="connsiteY5" fmla="*/ 907185 h 907185"/>
              <a:gd name="connsiteX6" fmla="*/ 3650701 w 4043394"/>
              <a:gd name="connsiteY6" fmla="*/ 907185 h 907185"/>
              <a:gd name="connsiteX0" fmla="*/ 1115 w 4042646"/>
              <a:gd name="connsiteY0" fmla="*/ 0 h 907185"/>
              <a:gd name="connsiteX1" fmla="*/ 247708 w 4042646"/>
              <a:gd name="connsiteY1" fmla="*/ 475671 h 907185"/>
              <a:gd name="connsiteX2" fmla="*/ 1541081 w 4042646"/>
              <a:gd name="connsiteY2" fmla="*/ 559092 h 907185"/>
              <a:gd name="connsiteX3" fmla="*/ 2641921 w 4042646"/>
              <a:gd name="connsiteY3" fmla="*/ 695777 h 907185"/>
              <a:gd name="connsiteX4" fmla="*/ 4009541 w 4042646"/>
              <a:gd name="connsiteY4" fmla="*/ 660021 h 907185"/>
              <a:gd name="connsiteX5" fmla="*/ 3650701 w 4042646"/>
              <a:gd name="connsiteY5" fmla="*/ 907185 h 907185"/>
              <a:gd name="connsiteX6" fmla="*/ 3650701 w 4042646"/>
              <a:gd name="connsiteY6" fmla="*/ 907185 h 907185"/>
              <a:gd name="connsiteX0" fmla="*/ 1172 w 4042703"/>
              <a:gd name="connsiteY0" fmla="*/ 0 h 907185"/>
              <a:gd name="connsiteX1" fmla="*/ 247765 w 4042703"/>
              <a:gd name="connsiteY1" fmla="*/ 475671 h 907185"/>
              <a:gd name="connsiteX2" fmla="*/ 1548431 w 4042703"/>
              <a:gd name="connsiteY2" fmla="*/ 651543 h 907185"/>
              <a:gd name="connsiteX3" fmla="*/ 2641978 w 4042703"/>
              <a:gd name="connsiteY3" fmla="*/ 695777 h 907185"/>
              <a:gd name="connsiteX4" fmla="*/ 4009598 w 4042703"/>
              <a:gd name="connsiteY4" fmla="*/ 660021 h 907185"/>
              <a:gd name="connsiteX5" fmla="*/ 3650758 w 4042703"/>
              <a:gd name="connsiteY5" fmla="*/ 907185 h 907185"/>
              <a:gd name="connsiteX6" fmla="*/ 3650758 w 4042703"/>
              <a:gd name="connsiteY6" fmla="*/ 907185 h 907185"/>
              <a:gd name="connsiteX0" fmla="*/ 51 w 4041582"/>
              <a:gd name="connsiteY0" fmla="*/ 0 h 907185"/>
              <a:gd name="connsiteX1" fmla="*/ 501884 w 4041582"/>
              <a:gd name="connsiteY1" fmla="*/ 446357 h 907185"/>
              <a:gd name="connsiteX2" fmla="*/ 1547310 w 4041582"/>
              <a:gd name="connsiteY2" fmla="*/ 651543 h 907185"/>
              <a:gd name="connsiteX3" fmla="*/ 2640857 w 4041582"/>
              <a:gd name="connsiteY3" fmla="*/ 695777 h 907185"/>
              <a:gd name="connsiteX4" fmla="*/ 4008477 w 4041582"/>
              <a:gd name="connsiteY4" fmla="*/ 660021 h 907185"/>
              <a:gd name="connsiteX5" fmla="*/ 3649637 w 4041582"/>
              <a:gd name="connsiteY5" fmla="*/ 907185 h 907185"/>
              <a:gd name="connsiteX6" fmla="*/ 3649637 w 4041582"/>
              <a:gd name="connsiteY6" fmla="*/ 907185 h 907185"/>
              <a:gd name="connsiteX0" fmla="*/ 50 w 4041581"/>
              <a:gd name="connsiteY0" fmla="*/ 0 h 907185"/>
              <a:gd name="connsiteX1" fmla="*/ 501883 w 4041581"/>
              <a:gd name="connsiteY1" fmla="*/ 446357 h 907185"/>
              <a:gd name="connsiteX2" fmla="*/ 1532724 w 4041581"/>
              <a:gd name="connsiteY2" fmla="*/ 656053 h 907185"/>
              <a:gd name="connsiteX3" fmla="*/ 2640856 w 4041581"/>
              <a:gd name="connsiteY3" fmla="*/ 695777 h 907185"/>
              <a:gd name="connsiteX4" fmla="*/ 4008476 w 4041581"/>
              <a:gd name="connsiteY4" fmla="*/ 660021 h 907185"/>
              <a:gd name="connsiteX5" fmla="*/ 3649636 w 4041581"/>
              <a:gd name="connsiteY5" fmla="*/ 907185 h 907185"/>
              <a:gd name="connsiteX6" fmla="*/ 3649636 w 4041581"/>
              <a:gd name="connsiteY6" fmla="*/ 907185 h 907185"/>
              <a:gd name="connsiteX0" fmla="*/ 50 w 3649636"/>
              <a:gd name="connsiteY0" fmla="*/ 0 h 907185"/>
              <a:gd name="connsiteX1" fmla="*/ 501883 w 3649636"/>
              <a:gd name="connsiteY1" fmla="*/ 446357 h 907185"/>
              <a:gd name="connsiteX2" fmla="*/ 1532724 w 3649636"/>
              <a:gd name="connsiteY2" fmla="*/ 656053 h 907185"/>
              <a:gd name="connsiteX3" fmla="*/ 2640856 w 3649636"/>
              <a:gd name="connsiteY3" fmla="*/ 695777 h 907185"/>
              <a:gd name="connsiteX4" fmla="*/ 3366730 w 3649636"/>
              <a:gd name="connsiteY4" fmla="*/ 720904 h 907185"/>
              <a:gd name="connsiteX5" fmla="*/ 3649636 w 3649636"/>
              <a:gd name="connsiteY5" fmla="*/ 907185 h 907185"/>
              <a:gd name="connsiteX6" fmla="*/ 3649636 w 3649636"/>
              <a:gd name="connsiteY6" fmla="*/ 907185 h 907185"/>
              <a:gd name="connsiteX0" fmla="*/ 50 w 3985094"/>
              <a:gd name="connsiteY0" fmla="*/ 0 h 907185"/>
              <a:gd name="connsiteX1" fmla="*/ 501883 w 3985094"/>
              <a:gd name="connsiteY1" fmla="*/ 446357 h 907185"/>
              <a:gd name="connsiteX2" fmla="*/ 1532724 w 3985094"/>
              <a:gd name="connsiteY2" fmla="*/ 656053 h 907185"/>
              <a:gd name="connsiteX3" fmla="*/ 2640856 w 3985094"/>
              <a:gd name="connsiteY3" fmla="*/ 695777 h 907185"/>
              <a:gd name="connsiteX4" fmla="*/ 3366730 w 3985094"/>
              <a:gd name="connsiteY4" fmla="*/ 720904 h 907185"/>
              <a:gd name="connsiteX5" fmla="*/ 3649636 w 3985094"/>
              <a:gd name="connsiteY5" fmla="*/ 907185 h 907185"/>
              <a:gd name="connsiteX6" fmla="*/ 3985094 w 3985094"/>
              <a:gd name="connsiteY6" fmla="*/ 780910 h 907185"/>
              <a:gd name="connsiteX0" fmla="*/ 50 w 4101775"/>
              <a:gd name="connsiteY0" fmla="*/ 0 h 780910"/>
              <a:gd name="connsiteX1" fmla="*/ 501883 w 4101775"/>
              <a:gd name="connsiteY1" fmla="*/ 446357 h 780910"/>
              <a:gd name="connsiteX2" fmla="*/ 1532724 w 4101775"/>
              <a:gd name="connsiteY2" fmla="*/ 656053 h 780910"/>
              <a:gd name="connsiteX3" fmla="*/ 2640856 w 4101775"/>
              <a:gd name="connsiteY3" fmla="*/ 695777 h 780910"/>
              <a:gd name="connsiteX4" fmla="*/ 3366730 w 4101775"/>
              <a:gd name="connsiteY4" fmla="*/ 720904 h 780910"/>
              <a:gd name="connsiteX5" fmla="*/ 4101775 w 4101775"/>
              <a:gd name="connsiteY5" fmla="*/ 751596 h 780910"/>
              <a:gd name="connsiteX6" fmla="*/ 3985094 w 4101775"/>
              <a:gd name="connsiteY6" fmla="*/ 780910 h 780910"/>
              <a:gd name="connsiteX0" fmla="*/ 50 w 4101775"/>
              <a:gd name="connsiteY0" fmla="*/ 0 h 780910"/>
              <a:gd name="connsiteX1" fmla="*/ 501883 w 4101775"/>
              <a:gd name="connsiteY1" fmla="*/ 446357 h 780910"/>
              <a:gd name="connsiteX2" fmla="*/ 1532724 w 4101775"/>
              <a:gd name="connsiteY2" fmla="*/ 656053 h 780910"/>
              <a:gd name="connsiteX3" fmla="*/ 2640856 w 4101775"/>
              <a:gd name="connsiteY3" fmla="*/ 695777 h 780910"/>
              <a:gd name="connsiteX4" fmla="*/ 3374022 w 4101775"/>
              <a:gd name="connsiteY4" fmla="*/ 707375 h 780910"/>
              <a:gd name="connsiteX5" fmla="*/ 4101775 w 4101775"/>
              <a:gd name="connsiteY5" fmla="*/ 751596 h 780910"/>
              <a:gd name="connsiteX6" fmla="*/ 3985094 w 4101775"/>
              <a:gd name="connsiteY6" fmla="*/ 780910 h 780910"/>
              <a:gd name="connsiteX0" fmla="*/ 50 w 4415356"/>
              <a:gd name="connsiteY0" fmla="*/ 0 h 807969"/>
              <a:gd name="connsiteX1" fmla="*/ 501883 w 4415356"/>
              <a:gd name="connsiteY1" fmla="*/ 446357 h 807969"/>
              <a:gd name="connsiteX2" fmla="*/ 1532724 w 4415356"/>
              <a:gd name="connsiteY2" fmla="*/ 656053 h 807969"/>
              <a:gd name="connsiteX3" fmla="*/ 2640856 w 4415356"/>
              <a:gd name="connsiteY3" fmla="*/ 695777 h 807969"/>
              <a:gd name="connsiteX4" fmla="*/ 3374022 w 4415356"/>
              <a:gd name="connsiteY4" fmla="*/ 707375 h 807969"/>
              <a:gd name="connsiteX5" fmla="*/ 4101775 w 4415356"/>
              <a:gd name="connsiteY5" fmla="*/ 751596 h 807969"/>
              <a:gd name="connsiteX6" fmla="*/ 4415356 w 4415356"/>
              <a:gd name="connsiteY6" fmla="*/ 807969 h 807969"/>
              <a:gd name="connsiteX0" fmla="*/ 50 w 4415356"/>
              <a:gd name="connsiteY0" fmla="*/ 0 h 807969"/>
              <a:gd name="connsiteX1" fmla="*/ 501883 w 4415356"/>
              <a:gd name="connsiteY1" fmla="*/ 446357 h 807969"/>
              <a:gd name="connsiteX2" fmla="*/ 1532724 w 4415356"/>
              <a:gd name="connsiteY2" fmla="*/ 656053 h 807969"/>
              <a:gd name="connsiteX3" fmla="*/ 2670026 w 4415356"/>
              <a:gd name="connsiteY3" fmla="*/ 707052 h 807969"/>
              <a:gd name="connsiteX4" fmla="*/ 3374022 w 4415356"/>
              <a:gd name="connsiteY4" fmla="*/ 707375 h 807969"/>
              <a:gd name="connsiteX5" fmla="*/ 4101775 w 4415356"/>
              <a:gd name="connsiteY5" fmla="*/ 751596 h 807969"/>
              <a:gd name="connsiteX6" fmla="*/ 4415356 w 4415356"/>
              <a:gd name="connsiteY6" fmla="*/ 807969 h 807969"/>
              <a:gd name="connsiteX0" fmla="*/ 50 w 4415356"/>
              <a:gd name="connsiteY0" fmla="*/ 0 h 807969"/>
              <a:gd name="connsiteX1" fmla="*/ 501883 w 4415356"/>
              <a:gd name="connsiteY1" fmla="*/ 446357 h 807969"/>
              <a:gd name="connsiteX2" fmla="*/ 1532724 w 4415356"/>
              <a:gd name="connsiteY2" fmla="*/ 656053 h 807969"/>
              <a:gd name="connsiteX3" fmla="*/ 2670026 w 4415356"/>
              <a:gd name="connsiteY3" fmla="*/ 707052 h 807969"/>
              <a:gd name="connsiteX4" fmla="*/ 3490703 w 4415356"/>
              <a:gd name="connsiteY4" fmla="*/ 750219 h 807969"/>
              <a:gd name="connsiteX5" fmla="*/ 4101775 w 4415356"/>
              <a:gd name="connsiteY5" fmla="*/ 751596 h 807969"/>
              <a:gd name="connsiteX6" fmla="*/ 4415356 w 4415356"/>
              <a:gd name="connsiteY6" fmla="*/ 807969 h 807969"/>
              <a:gd name="connsiteX0" fmla="*/ 50 w 4415356"/>
              <a:gd name="connsiteY0" fmla="*/ 0 h 807969"/>
              <a:gd name="connsiteX1" fmla="*/ 501883 w 4415356"/>
              <a:gd name="connsiteY1" fmla="*/ 446357 h 807969"/>
              <a:gd name="connsiteX2" fmla="*/ 1532724 w 4415356"/>
              <a:gd name="connsiteY2" fmla="*/ 656053 h 807969"/>
              <a:gd name="connsiteX3" fmla="*/ 2670026 w 4415356"/>
              <a:gd name="connsiteY3" fmla="*/ 707052 h 807969"/>
              <a:gd name="connsiteX4" fmla="*/ 3490703 w 4415356"/>
              <a:gd name="connsiteY4" fmla="*/ 750219 h 807969"/>
              <a:gd name="connsiteX5" fmla="*/ 4116361 w 4415356"/>
              <a:gd name="connsiteY5" fmla="*/ 801204 h 807969"/>
              <a:gd name="connsiteX6" fmla="*/ 4415356 w 4415356"/>
              <a:gd name="connsiteY6" fmla="*/ 807969 h 807969"/>
              <a:gd name="connsiteX0" fmla="*/ 50 w 4415356"/>
              <a:gd name="connsiteY0" fmla="*/ 0 h 848558"/>
              <a:gd name="connsiteX1" fmla="*/ 501883 w 4415356"/>
              <a:gd name="connsiteY1" fmla="*/ 446357 h 848558"/>
              <a:gd name="connsiteX2" fmla="*/ 1532724 w 4415356"/>
              <a:gd name="connsiteY2" fmla="*/ 656053 h 848558"/>
              <a:gd name="connsiteX3" fmla="*/ 2670026 w 4415356"/>
              <a:gd name="connsiteY3" fmla="*/ 707052 h 848558"/>
              <a:gd name="connsiteX4" fmla="*/ 3490703 w 4415356"/>
              <a:gd name="connsiteY4" fmla="*/ 750219 h 848558"/>
              <a:gd name="connsiteX5" fmla="*/ 4116361 w 4415356"/>
              <a:gd name="connsiteY5" fmla="*/ 801204 h 848558"/>
              <a:gd name="connsiteX6" fmla="*/ 4415356 w 4415356"/>
              <a:gd name="connsiteY6" fmla="*/ 848558 h 848558"/>
              <a:gd name="connsiteX0" fmla="*/ 50 w 4415356"/>
              <a:gd name="connsiteY0" fmla="*/ 0 h 848558"/>
              <a:gd name="connsiteX1" fmla="*/ 501883 w 4415356"/>
              <a:gd name="connsiteY1" fmla="*/ 446357 h 848558"/>
              <a:gd name="connsiteX2" fmla="*/ 1532724 w 4415356"/>
              <a:gd name="connsiteY2" fmla="*/ 656053 h 848558"/>
              <a:gd name="connsiteX3" fmla="*/ 2670026 w 4415356"/>
              <a:gd name="connsiteY3" fmla="*/ 707052 h 848558"/>
              <a:gd name="connsiteX4" fmla="*/ 3083074 w 4415356"/>
              <a:gd name="connsiteY4" fmla="*/ 728224 h 848558"/>
              <a:gd name="connsiteX5" fmla="*/ 3490703 w 4415356"/>
              <a:gd name="connsiteY5" fmla="*/ 750219 h 848558"/>
              <a:gd name="connsiteX6" fmla="*/ 4116361 w 4415356"/>
              <a:gd name="connsiteY6" fmla="*/ 801204 h 848558"/>
              <a:gd name="connsiteX7" fmla="*/ 4415356 w 4415356"/>
              <a:gd name="connsiteY7" fmla="*/ 848558 h 848558"/>
              <a:gd name="connsiteX0" fmla="*/ 50 w 4415356"/>
              <a:gd name="connsiteY0" fmla="*/ 0 h 848558"/>
              <a:gd name="connsiteX1" fmla="*/ 501883 w 4415356"/>
              <a:gd name="connsiteY1" fmla="*/ 446357 h 848558"/>
              <a:gd name="connsiteX2" fmla="*/ 1532724 w 4415356"/>
              <a:gd name="connsiteY2" fmla="*/ 656053 h 848558"/>
              <a:gd name="connsiteX3" fmla="*/ 2670026 w 4415356"/>
              <a:gd name="connsiteY3" fmla="*/ 707052 h 848558"/>
              <a:gd name="connsiteX4" fmla="*/ 3083074 w 4415356"/>
              <a:gd name="connsiteY4" fmla="*/ 728224 h 848558"/>
              <a:gd name="connsiteX5" fmla="*/ 3490703 w 4415356"/>
              <a:gd name="connsiteY5" fmla="*/ 750219 h 848558"/>
              <a:gd name="connsiteX6" fmla="*/ 3797745 w 4415356"/>
              <a:gd name="connsiteY6" fmla="*/ 773323 h 848558"/>
              <a:gd name="connsiteX7" fmla="*/ 4116361 w 4415356"/>
              <a:gd name="connsiteY7" fmla="*/ 801204 h 848558"/>
              <a:gd name="connsiteX8" fmla="*/ 4415356 w 4415356"/>
              <a:gd name="connsiteY8" fmla="*/ 848558 h 848558"/>
              <a:gd name="connsiteX0" fmla="*/ 50 w 4415356"/>
              <a:gd name="connsiteY0" fmla="*/ 0 h 848558"/>
              <a:gd name="connsiteX1" fmla="*/ 501883 w 4415356"/>
              <a:gd name="connsiteY1" fmla="*/ 446357 h 848558"/>
              <a:gd name="connsiteX2" fmla="*/ 1532724 w 4415356"/>
              <a:gd name="connsiteY2" fmla="*/ 656053 h 848558"/>
              <a:gd name="connsiteX3" fmla="*/ 2670026 w 4415356"/>
              <a:gd name="connsiteY3" fmla="*/ 707052 h 848558"/>
              <a:gd name="connsiteX4" fmla="*/ 3104952 w 4415356"/>
              <a:gd name="connsiteY4" fmla="*/ 721459 h 848558"/>
              <a:gd name="connsiteX5" fmla="*/ 3490703 w 4415356"/>
              <a:gd name="connsiteY5" fmla="*/ 750219 h 848558"/>
              <a:gd name="connsiteX6" fmla="*/ 3797745 w 4415356"/>
              <a:gd name="connsiteY6" fmla="*/ 773323 h 848558"/>
              <a:gd name="connsiteX7" fmla="*/ 4116361 w 4415356"/>
              <a:gd name="connsiteY7" fmla="*/ 801204 h 848558"/>
              <a:gd name="connsiteX8" fmla="*/ 4415356 w 4415356"/>
              <a:gd name="connsiteY8" fmla="*/ 848558 h 848558"/>
              <a:gd name="connsiteX0" fmla="*/ 50 w 4415356"/>
              <a:gd name="connsiteY0" fmla="*/ 0 h 848558"/>
              <a:gd name="connsiteX1" fmla="*/ 501883 w 4415356"/>
              <a:gd name="connsiteY1" fmla="*/ 446357 h 848558"/>
              <a:gd name="connsiteX2" fmla="*/ 1532724 w 4415356"/>
              <a:gd name="connsiteY2" fmla="*/ 656053 h 848558"/>
              <a:gd name="connsiteX3" fmla="*/ 2670026 w 4415356"/>
              <a:gd name="connsiteY3" fmla="*/ 707052 h 848558"/>
              <a:gd name="connsiteX4" fmla="*/ 3104952 w 4415356"/>
              <a:gd name="connsiteY4" fmla="*/ 721459 h 848558"/>
              <a:gd name="connsiteX5" fmla="*/ 3490703 w 4415356"/>
              <a:gd name="connsiteY5" fmla="*/ 750219 h 848558"/>
              <a:gd name="connsiteX6" fmla="*/ 3797745 w 4415356"/>
              <a:gd name="connsiteY6" fmla="*/ 773323 h 848558"/>
              <a:gd name="connsiteX7" fmla="*/ 4116361 w 4415356"/>
              <a:gd name="connsiteY7" fmla="*/ 801204 h 848558"/>
              <a:gd name="connsiteX8" fmla="*/ 4415356 w 4415356"/>
              <a:gd name="connsiteY8" fmla="*/ 848558 h 848558"/>
              <a:gd name="connsiteX0" fmla="*/ 50 w 4415356"/>
              <a:gd name="connsiteY0" fmla="*/ 0 h 848558"/>
              <a:gd name="connsiteX1" fmla="*/ 501883 w 4415356"/>
              <a:gd name="connsiteY1" fmla="*/ 446357 h 848558"/>
              <a:gd name="connsiteX2" fmla="*/ 1532724 w 4415356"/>
              <a:gd name="connsiteY2" fmla="*/ 656053 h 848558"/>
              <a:gd name="connsiteX3" fmla="*/ 2670026 w 4415356"/>
              <a:gd name="connsiteY3" fmla="*/ 707052 h 848558"/>
              <a:gd name="connsiteX4" fmla="*/ 3104952 w 4415356"/>
              <a:gd name="connsiteY4" fmla="*/ 721459 h 848558"/>
              <a:gd name="connsiteX5" fmla="*/ 3490703 w 4415356"/>
              <a:gd name="connsiteY5" fmla="*/ 747964 h 848558"/>
              <a:gd name="connsiteX6" fmla="*/ 3797745 w 4415356"/>
              <a:gd name="connsiteY6" fmla="*/ 773323 h 848558"/>
              <a:gd name="connsiteX7" fmla="*/ 4116361 w 4415356"/>
              <a:gd name="connsiteY7" fmla="*/ 801204 h 848558"/>
              <a:gd name="connsiteX8" fmla="*/ 4415356 w 4415356"/>
              <a:gd name="connsiteY8" fmla="*/ 848558 h 848558"/>
              <a:gd name="connsiteX0" fmla="*/ 50 w 4415356"/>
              <a:gd name="connsiteY0" fmla="*/ 0 h 848558"/>
              <a:gd name="connsiteX1" fmla="*/ 501883 w 4415356"/>
              <a:gd name="connsiteY1" fmla="*/ 446357 h 848558"/>
              <a:gd name="connsiteX2" fmla="*/ 1532724 w 4415356"/>
              <a:gd name="connsiteY2" fmla="*/ 656053 h 848558"/>
              <a:gd name="connsiteX3" fmla="*/ 2670026 w 4415356"/>
              <a:gd name="connsiteY3" fmla="*/ 707052 h 848558"/>
              <a:gd name="connsiteX4" fmla="*/ 3104952 w 4415356"/>
              <a:gd name="connsiteY4" fmla="*/ 721459 h 848558"/>
              <a:gd name="connsiteX5" fmla="*/ 3490703 w 4415356"/>
              <a:gd name="connsiteY5" fmla="*/ 747964 h 848558"/>
              <a:gd name="connsiteX6" fmla="*/ 3805038 w 4415356"/>
              <a:gd name="connsiteY6" fmla="*/ 768813 h 848558"/>
              <a:gd name="connsiteX7" fmla="*/ 4116361 w 4415356"/>
              <a:gd name="connsiteY7" fmla="*/ 801204 h 848558"/>
              <a:gd name="connsiteX8" fmla="*/ 4415356 w 4415356"/>
              <a:gd name="connsiteY8" fmla="*/ 848558 h 848558"/>
              <a:gd name="connsiteX0" fmla="*/ 50 w 4415356"/>
              <a:gd name="connsiteY0" fmla="*/ 0 h 848558"/>
              <a:gd name="connsiteX1" fmla="*/ 501883 w 4415356"/>
              <a:gd name="connsiteY1" fmla="*/ 446357 h 848558"/>
              <a:gd name="connsiteX2" fmla="*/ 1532724 w 4415356"/>
              <a:gd name="connsiteY2" fmla="*/ 656053 h 848558"/>
              <a:gd name="connsiteX3" fmla="*/ 2670026 w 4415356"/>
              <a:gd name="connsiteY3" fmla="*/ 707052 h 848558"/>
              <a:gd name="connsiteX4" fmla="*/ 3104952 w 4415356"/>
              <a:gd name="connsiteY4" fmla="*/ 721459 h 848558"/>
              <a:gd name="connsiteX5" fmla="*/ 3454240 w 4415356"/>
              <a:gd name="connsiteY5" fmla="*/ 743454 h 848558"/>
              <a:gd name="connsiteX6" fmla="*/ 3805038 w 4415356"/>
              <a:gd name="connsiteY6" fmla="*/ 768813 h 848558"/>
              <a:gd name="connsiteX7" fmla="*/ 4116361 w 4415356"/>
              <a:gd name="connsiteY7" fmla="*/ 801204 h 848558"/>
              <a:gd name="connsiteX8" fmla="*/ 4415356 w 4415356"/>
              <a:gd name="connsiteY8" fmla="*/ 848558 h 848558"/>
              <a:gd name="connsiteX0" fmla="*/ 47 w 4415353"/>
              <a:gd name="connsiteY0" fmla="*/ 0 h 848558"/>
              <a:gd name="connsiteX1" fmla="*/ 501880 w 4415353"/>
              <a:gd name="connsiteY1" fmla="*/ 446357 h 848558"/>
              <a:gd name="connsiteX2" fmla="*/ 1429917 w 4415353"/>
              <a:gd name="connsiteY2" fmla="*/ 647224 h 848558"/>
              <a:gd name="connsiteX3" fmla="*/ 2670023 w 4415353"/>
              <a:gd name="connsiteY3" fmla="*/ 707052 h 848558"/>
              <a:gd name="connsiteX4" fmla="*/ 3104949 w 4415353"/>
              <a:gd name="connsiteY4" fmla="*/ 721459 h 848558"/>
              <a:gd name="connsiteX5" fmla="*/ 3454237 w 4415353"/>
              <a:gd name="connsiteY5" fmla="*/ 743454 h 848558"/>
              <a:gd name="connsiteX6" fmla="*/ 3805035 w 4415353"/>
              <a:gd name="connsiteY6" fmla="*/ 768813 h 848558"/>
              <a:gd name="connsiteX7" fmla="*/ 4116358 w 4415353"/>
              <a:gd name="connsiteY7" fmla="*/ 801204 h 848558"/>
              <a:gd name="connsiteX8" fmla="*/ 4415353 w 4415353"/>
              <a:gd name="connsiteY8" fmla="*/ 848558 h 848558"/>
              <a:gd name="connsiteX0" fmla="*/ 47 w 4415353"/>
              <a:gd name="connsiteY0" fmla="*/ 0 h 848558"/>
              <a:gd name="connsiteX1" fmla="*/ 501880 w 4415353"/>
              <a:gd name="connsiteY1" fmla="*/ 446357 h 848558"/>
              <a:gd name="connsiteX2" fmla="*/ 1429917 w 4415353"/>
              <a:gd name="connsiteY2" fmla="*/ 647224 h 848558"/>
              <a:gd name="connsiteX3" fmla="*/ 2670023 w 4415353"/>
              <a:gd name="connsiteY3" fmla="*/ 707052 h 848558"/>
              <a:gd name="connsiteX4" fmla="*/ 3104949 w 4415353"/>
              <a:gd name="connsiteY4" fmla="*/ 723225 h 848558"/>
              <a:gd name="connsiteX5" fmla="*/ 3454237 w 4415353"/>
              <a:gd name="connsiteY5" fmla="*/ 743454 h 848558"/>
              <a:gd name="connsiteX6" fmla="*/ 3805035 w 4415353"/>
              <a:gd name="connsiteY6" fmla="*/ 768813 h 848558"/>
              <a:gd name="connsiteX7" fmla="*/ 4116358 w 4415353"/>
              <a:gd name="connsiteY7" fmla="*/ 801204 h 848558"/>
              <a:gd name="connsiteX8" fmla="*/ 4415353 w 4415353"/>
              <a:gd name="connsiteY8" fmla="*/ 848558 h 848558"/>
              <a:gd name="connsiteX0" fmla="*/ 47 w 4415353"/>
              <a:gd name="connsiteY0" fmla="*/ 0 h 848558"/>
              <a:gd name="connsiteX1" fmla="*/ 501880 w 4415353"/>
              <a:gd name="connsiteY1" fmla="*/ 446357 h 848558"/>
              <a:gd name="connsiteX2" fmla="*/ 1429917 w 4415353"/>
              <a:gd name="connsiteY2" fmla="*/ 647224 h 848558"/>
              <a:gd name="connsiteX3" fmla="*/ 2670023 w 4415353"/>
              <a:gd name="connsiteY3" fmla="*/ 707052 h 848558"/>
              <a:gd name="connsiteX4" fmla="*/ 3104949 w 4415353"/>
              <a:gd name="connsiteY4" fmla="*/ 723225 h 848558"/>
              <a:gd name="connsiteX5" fmla="*/ 3454237 w 4415353"/>
              <a:gd name="connsiteY5" fmla="*/ 743454 h 848558"/>
              <a:gd name="connsiteX6" fmla="*/ 3805035 w 4415353"/>
              <a:gd name="connsiteY6" fmla="*/ 768813 h 848558"/>
              <a:gd name="connsiteX7" fmla="*/ 4116358 w 4415353"/>
              <a:gd name="connsiteY7" fmla="*/ 801204 h 848558"/>
              <a:gd name="connsiteX8" fmla="*/ 4415353 w 4415353"/>
              <a:gd name="connsiteY8" fmla="*/ 848558 h 848558"/>
              <a:gd name="connsiteX0" fmla="*/ 47 w 4415353"/>
              <a:gd name="connsiteY0" fmla="*/ 0 h 848558"/>
              <a:gd name="connsiteX1" fmla="*/ 501880 w 4415353"/>
              <a:gd name="connsiteY1" fmla="*/ 446357 h 848558"/>
              <a:gd name="connsiteX2" fmla="*/ 1429917 w 4415353"/>
              <a:gd name="connsiteY2" fmla="*/ 647224 h 848558"/>
              <a:gd name="connsiteX3" fmla="*/ 2670023 w 4415353"/>
              <a:gd name="connsiteY3" fmla="*/ 707052 h 848558"/>
              <a:gd name="connsiteX4" fmla="*/ 3104949 w 4415353"/>
              <a:gd name="connsiteY4" fmla="*/ 723225 h 848558"/>
              <a:gd name="connsiteX5" fmla="*/ 3454237 w 4415353"/>
              <a:gd name="connsiteY5" fmla="*/ 743454 h 848558"/>
              <a:gd name="connsiteX6" fmla="*/ 3805035 w 4415353"/>
              <a:gd name="connsiteY6" fmla="*/ 768813 h 848558"/>
              <a:gd name="connsiteX7" fmla="*/ 4116358 w 4415353"/>
              <a:gd name="connsiteY7" fmla="*/ 801204 h 848558"/>
              <a:gd name="connsiteX8" fmla="*/ 4415353 w 4415353"/>
              <a:gd name="connsiteY8" fmla="*/ 848558 h 848558"/>
              <a:gd name="connsiteX0" fmla="*/ 47 w 4415353"/>
              <a:gd name="connsiteY0" fmla="*/ 0 h 848558"/>
              <a:gd name="connsiteX1" fmla="*/ 501880 w 4415353"/>
              <a:gd name="connsiteY1" fmla="*/ 446357 h 848558"/>
              <a:gd name="connsiteX2" fmla="*/ 1429917 w 4415353"/>
              <a:gd name="connsiteY2" fmla="*/ 647224 h 848558"/>
              <a:gd name="connsiteX3" fmla="*/ 2670023 w 4415353"/>
              <a:gd name="connsiteY3" fmla="*/ 707052 h 848558"/>
              <a:gd name="connsiteX4" fmla="*/ 3104949 w 4415353"/>
              <a:gd name="connsiteY4" fmla="*/ 723225 h 848558"/>
              <a:gd name="connsiteX5" fmla="*/ 3454237 w 4415353"/>
              <a:gd name="connsiteY5" fmla="*/ 743454 h 848558"/>
              <a:gd name="connsiteX6" fmla="*/ 3805035 w 4415353"/>
              <a:gd name="connsiteY6" fmla="*/ 768813 h 848558"/>
              <a:gd name="connsiteX7" fmla="*/ 4116358 w 4415353"/>
              <a:gd name="connsiteY7" fmla="*/ 801204 h 848558"/>
              <a:gd name="connsiteX8" fmla="*/ 4415353 w 4415353"/>
              <a:gd name="connsiteY8" fmla="*/ 848558 h 848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415353" h="848558">
                <a:moveTo>
                  <a:pt x="47" y="0"/>
                </a:moveTo>
                <a:cubicBezTo>
                  <a:pt x="-4063" y="143838"/>
                  <a:pt x="263568" y="338486"/>
                  <a:pt x="501880" y="446357"/>
                </a:cubicBezTo>
                <a:cubicBezTo>
                  <a:pt x="740192" y="554228"/>
                  <a:pt x="1068560" y="603775"/>
                  <a:pt x="1429917" y="647224"/>
                </a:cubicBezTo>
                <a:cubicBezTo>
                  <a:pt x="1791274" y="690673"/>
                  <a:pt x="2525048" y="703427"/>
                  <a:pt x="2670023" y="707052"/>
                </a:cubicBezTo>
                <a:cubicBezTo>
                  <a:pt x="2814998" y="710677"/>
                  <a:pt x="2959974" y="717834"/>
                  <a:pt x="3104949" y="723225"/>
                </a:cubicBezTo>
                <a:lnTo>
                  <a:pt x="3454237" y="743454"/>
                </a:lnTo>
                <a:lnTo>
                  <a:pt x="3805035" y="768813"/>
                </a:lnTo>
                <a:cubicBezTo>
                  <a:pt x="3915022" y="773778"/>
                  <a:pt x="4013423" y="788665"/>
                  <a:pt x="4116358" y="801204"/>
                </a:cubicBezTo>
                <a:lnTo>
                  <a:pt x="4415353" y="848558"/>
                </a:lnTo>
              </a:path>
            </a:pathLst>
          </a:cu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52" name="Freeform 51"/>
          <p:cNvSpPr>
            <a:spLocks noChangeAspect="1"/>
          </p:cNvSpPr>
          <p:nvPr/>
        </p:nvSpPr>
        <p:spPr>
          <a:xfrm>
            <a:off x="1951301" y="3541146"/>
            <a:ext cx="6506899" cy="2725884"/>
          </a:xfrm>
          <a:custGeom>
            <a:avLst/>
            <a:gdLst>
              <a:gd name="connsiteX0" fmla="*/ 175641 w 3825227"/>
              <a:gd name="connsiteY0" fmla="*/ 0 h 826042"/>
              <a:gd name="connsiteX1" fmla="*/ 163311 w 3825227"/>
              <a:gd name="connsiteY1" fmla="*/ 394528 h 826042"/>
              <a:gd name="connsiteX2" fmla="*/ 1901797 w 3825227"/>
              <a:gd name="connsiteY2" fmla="*/ 480831 h 826042"/>
              <a:gd name="connsiteX3" fmla="*/ 3418347 w 3825227"/>
              <a:gd name="connsiteY3" fmla="*/ 678094 h 826042"/>
              <a:gd name="connsiteX4" fmla="*/ 3825227 w 3825227"/>
              <a:gd name="connsiteY4" fmla="*/ 826042 h 826042"/>
              <a:gd name="connsiteX5" fmla="*/ 3825227 w 3825227"/>
              <a:gd name="connsiteY5" fmla="*/ 826042 h 826042"/>
              <a:gd name="connsiteX0" fmla="*/ 175641 w 3825227"/>
              <a:gd name="connsiteY0" fmla="*/ 0 h 826042"/>
              <a:gd name="connsiteX1" fmla="*/ 163311 w 3825227"/>
              <a:gd name="connsiteY1" fmla="*/ 394528 h 826042"/>
              <a:gd name="connsiteX2" fmla="*/ 1901797 w 3825227"/>
              <a:gd name="connsiteY2" fmla="*/ 480831 h 826042"/>
              <a:gd name="connsiteX3" fmla="*/ 3418347 w 3825227"/>
              <a:gd name="connsiteY3" fmla="*/ 678094 h 826042"/>
              <a:gd name="connsiteX4" fmla="*/ 3825227 w 3825227"/>
              <a:gd name="connsiteY4" fmla="*/ 826042 h 826042"/>
              <a:gd name="connsiteX5" fmla="*/ 3825227 w 3825227"/>
              <a:gd name="connsiteY5" fmla="*/ 826042 h 826042"/>
              <a:gd name="connsiteX0" fmla="*/ 219101 w 3868687"/>
              <a:gd name="connsiteY0" fmla="*/ 0 h 826042"/>
              <a:gd name="connsiteX1" fmla="*/ 34156 w 3868687"/>
              <a:gd name="connsiteY1" fmla="*/ 209593 h 826042"/>
              <a:gd name="connsiteX2" fmla="*/ 206771 w 3868687"/>
              <a:gd name="connsiteY2" fmla="*/ 394528 h 826042"/>
              <a:gd name="connsiteX3" fmla="*/ 1945257 w 3868687"/>
              <a:gd name="connsiteY3" fmla="*/ 480831 h 826042"/>
              <a:gd name="connsiteX4" fmla="*/ 3461807 w 3868687"/>
              <a:gd name="connsiteY4" fmla="*/ 678094 h 826042"/>
              <a:gd name="connsiteX5" fmla="*/ 3868687 w 3868687"/>
              <a:gd name="connsiteY5" fmla="*/ 826042 h 826042"/>
              <a:gd name="connsiteX6" fmla="*/ 3868687 w 3868687"/>
              <a:gd name="connsiteY6" fmla="*/ 826042 h 826042"/>
              <a:gd name="connsiteX0" fmla="*/ 137623 w 3787209"/>
              <a:gd name="connsiteY0" fmla="*/ 0 h 826042"/>
              <a:gd name="connsiteX1" fmla="*/ 125293 w 3787209"/>
              <a:gd name="connsiteY1" fmla="*/ 394528 h 826042"/>
              <a:gd name="connsiteX2" fmla="*/ 1863779 w 3787209"/>
              <a:gd name="connsiteY2" fmla="*/ 480831 h 826042"/>
              <a:gd name="connsiteX3" fmla="*/ 3380329 w 3787209"/>
              <a:gd name="connsiteY3" fmla="*/ 678094 h 826042"/>
              <a:gd name="connsiteX4" fmla="*/ 3787209 w 3787209"/>
              <a:gd name="connsiteY4" fmla="*/ 826042 h 826042"/>
              <a:gd name="connsiteX5" fmla="*/ 3787209 w 3787209"/>
              <a:gd name="connsiteY5" fmla="*/ 826042 h 826042"/>
              <a:gd name="connsiteX0" fmla="*/ 12330 w 3661916"/>
              <a:gd name="connsiteY0" fmla="*/ 0 h 826042"/>
              <a:gd name="connsiteX1" fmla="*/ 0 w 3661916"/>
              <a:gd name="connsiteY1" fmla="*/ 394528 h 826042"/>
              <a:gd name="connsiteX2" fmla="*/ 1738486 w 3661916"/>
              <a:gd name="connsiteY2" fmla="*/ 480831 h 826042"/>
              <a:gd name="connsiteX3" fmla="*/ 3255036 w 3661916"/>
              <a:gd name="connsiteY3" fmla="*/ 678094 h 826042"/>
              <a:gd name="connsiteX4" fmla="*/ 3661916 w 3661916"/>
              <a:gd name="connsiteY4" fmla="*/ 826042 h 826042"/>
              <a:gd name="connsiteX5" fmla="*/ 3661916 w 3661916"/>
              <a:gd name="connsiteY5" fmla="*/ 826042 h 826042"/>
              <a:gd name="connsiteX0" fmla="*/ 137953 w 3787539"/>
              <a:gd name="connsiteY0" fmla="*/ 0 h 863029"/>
              <a:gd name="connsiteX1" fmla="*/ 125623 w 3787539"/>
              <a:gd name="connsiteY1" fmla="*/ 431515 h 863029"/>
              <a:gd name="connsiteX2" fmla="*/ 1864109 w 3787539"/>
              <a:gd name="connsiteY2" fmla="*/ 517818 h 863029"/>
              <a:gd name="connsiteX3" fmla="*/ 3380659 w 3787539"/>
              <a:gd name="connsiteY3" fmla="*/ 715081 h 863029"/>
              <a:gd name="connsiteX4" fmla="*/ 3787539 w 3787539"/>
              <a:gd name="connsiteY4" fmla="*/ 863029 h 863029"/>
              <a:gd name="connsiteX5" fmla="*/ 3787539 w 3787539"/>
              <a:gd name="connsiteY5" fmla="*/ 863029 h 863029"/>
              <a:gd name="connsiteX0" fmla="*/ 93810 w 3743396"/>
              <a:gd name="connsiteY0" fmla="*/ 0 h 863029"/>
              <a:gd name="connsiteX1" fmla="*/ 143129 w 3743396"/>
              <a:gd name="connsiteY1" fmla="*/ 431515 h 863029"/>
              <a:gd name="connsiteX2" fmla="*/ 1819966 w 3743396"/>
              <a:gd name="connsiteY2" fmla="*/ 517818 h 863029"/>
              <a:gd name="connsiteX3" fmla="*/ 3336516 w 3743396"/>
              <a:gd name="connsiteY3" fmla="*/ 715081 h 863029"/>
              <a:gd name="connsiteX4" fmla="*/ 3743396 w 3743396"/>
              <a:gd name="connsiteY4" fmla="*/ 863029 h 863029"/>
              <a:gd name="connsiteX5" fmla="*/ 3743396 w 3743396"/>
              <a:gd name="connsiteY5" fmla="*/ 863029 h 863029"/>
              <a:gd name="connsiteX0" fmla="*/ 19590 w 3669176"/>
              <a:gd name="connsiteY0" fmla="*/ 0 h 863029"/>
              <a:gd name="connsiteX1" fmla="*/ 204535 w 3669176"/>
              <a:gd name="connsiteY1" fmla="*/ 431515 h 863029"/>
              <a:gd name="connsiteX2" fmla="*/ 1745746 w 3669176"/>
              <a:gd name="connsiteY2" fmla="*/ 517818 h 863029"/>
              <a:gd name="connsiteX3" fmla="*/ 3262296 w 3669176"/>
              <a:gd name="connsiteY3" fmla="*/ 715081 h 863029"/>
              <a:gd name="connsiteX4" fmla="*/ 3669176 w 3669176"/>
              <a:gd name="connsiteY4" fmla="*/ 863029 h 863029"/>
              <a:gd name="connsiteX5" fmla="*/ 3669176 w 3669176"/>
              <a:gd name="connsiteY5" fmla="*/ 863029 h 863029"/>
              <a:gd name="connsiteX0" fmla="*/ 3706 w 3653292"/>
              <a:gd name="connsiteY0" fmla="*/ 0 h 863029"/>
              <a:gd name="connsiteX1" fmla="*/ 250299 w 3653292"/>
              <a:gd name="connsiteY1" fmla="*/ 431515 h 863029"/>
              <a:gd name="connsiteX2" fmla="*/ 1729862 w 3653292"/>
              <a:gd name="connsiteY2" fmla="*/ 517818 h 863029"/>
              <a:gd name="connsiteX3" fmla="*/ 3246412 w 3653292"/>
              <a:gd name="connsiteY3" fmla="*/ 715081 h 863029"/>
              <a:gd name="connsiteX4" fmla="*/ 3653292 w 3653292"/>
              <a:gd name="connsiteY4" fmla="*/ 863029 h 863029"/>
              <a:gd name="connsiteX5" fmla="*/ 3653292 w 3653292"/>
              <a:gd name="connsiteY5" fmla="*/ 863029 h 863029"/>
              <a:gd name="connsiteX0" fmla="*/ 3706 w 3653292"/>
              <a:gd name="connsiteY0" fmla="*/ 0 h 863029"/>
              <a:gd name="connsiteX1" fmla="*/ 250299 w 3653292"/>
              <a:gd name="connsiteY1" fmla="*/ 431515 h 863029"/>
              <a:gd name="connsiteX2" fmla="*/ 1729862 w 3653292"/>
              <a:gd name="connsiteY2" fmla="*/ 517818 h 863029"/>
              <a:gd name="connsiteX3" fmla="*/ 2518960 w 3653292"/>
              <a:gd name="connsiteY3" fmla="*/ 604122 h 863029"/>
              <a:gd name="connsiteX4" fmla="*/ 3246412 w 3653292"/>
              <a:gd name="connsiteY4" fmla="*/ 715081 h 863029"/>
              <a:gd name="connsiteX5" fmla="*/ 3653292 w 3653292"/>
              <a:gd name="connsiteY5" fmla="*/ 863029 h 863029"/>
              <a:gd name="connsiteX6" fmla="*/ 3653292 w 3653292"/>
              <a:gd name="connsiteY6" fmla="*/ 863029 h 863029"/>
              <a:gd name="connsiteX0" fmla="*/ 3706 w 3653292"/>
              <a:gd name="connsiteY0" fmla="*/ 0 h 863029"/>
              <a:gd name="connsiteX1" fmla="*/ 250299 w 3653292"/>
              <a:gd name="connsiteY1" fmla="*/ 431515 h 863029"/>
              <a:gd name="connsiteX2" fmla="*/ 1729862 w 3653292"/>
              <a:gd name="connsiteY2" fmla="*/ 517818 h 863029"/>
              <a:gd name="connsiteX3" fmla="*/ 2629927 w 3653292"/>
              <a:gd name="connsiteY3" fmla="*/ 579464 h 863029"/>
              <a:gd name="connsiteX4" fmla="*/ 3246412 w 3653292"/>
              <a:gd name="connsiteY4" fmla="*/ 715081 h 863029"/>
              <a:gd name="connsiteX5" fmla="*/ 3653292 w 3653292"/>
              <a:gd name="connsiteY5" fmla="*/ 863029 h 863029"/>
              <a:gd name="connsiteX6" fmla="*/ 3653292 w 3653292"/>
              <a:gd name="connsiteY6" fmla="*/ 863029 h 863029"/>
              <a:gd name="connsiteX0" fmla="*/ 1117 w 3650703"/>
              <a:gd name="connsiteY0" fmla="*/ 0 h 863029"/>
              <a:gd name="connsiteX1" fmla="*/ 247710 w 3650703"/>
              <a:gd name="connsiteY1" fmla="*/ 431515 h 863029"/>
              <a:gd name="connsiteX2" fmla="*/ 1541083 w 3650703"/>
              <a:gd name="connsiteY2" fmla="*/ 514936 h 863029"/>
              <a:gd name="connsiteX3" fmla="*/ 2627338 w 3650703"/>
              <a:gd name="connsiteY3" fmla="*/ 579464 h 863029"/>
              <a:gd name="connsiteX4" fmla="*/ 3243823 w 3650703"/>
              <a:gd name="connsiteY4" fmla="*/ 715081 h 863029"/>
              <a:gd name="connsiteX5" fmla="*/ 3650703 w 3650703"/>
              <a:gd name="connsiteY5" fmla="*/ 863029 h 863029"/>
              <a:gd name="connsiteX6" fmla="*/ 3650703 w 3650703"/>
              <a:gd name="connsiteY6" fmla="*/ 863029 h 863029"/>
              <a:gd name="connsiteX0" fmla="*/ 1115 w 3650701"/>
              <a:gd name="connsiteY0" fmla="*/ 0 h 863029"/>
              <a:gd name="connsiteX1" fmla="*/ 247708 w 3650701"/>
              <a:gd name="connsiteY1" fmla="*/ 431515 h 863029"/>
              <a:gd name="connsiteX2" fmla="*/ 1541081 w 3650701"/>
              <a:gd name="connsiteY2" fmla="*/ 514936 h 863029"/>
              <a:gd name="connsiteX3" fmla="*/ 2627336 w 3650701"/>
              <a:gd name="connsiteY3" fmla="*/ 579464 h 863029"/>
              <a:gd name="connsiteX4" fmla="*/ 3243821 w 3650701"/>
              <a:gd name="connsiteY4" fmla="*/ 715081 h 863029"/>
              <a:gd name="connsiteX5" fmla="*/ 3650701 w 3650701"/>
              <a:gd name="connsiteY5" fmla="*/ 863029 h 863029"/>
              <a:gd name="connsiteX6" fmla="*/ 3650701 w 3650701"/>
              <a:gd name="connsiteY6" fmla="*/ 863029 h 863029"/>
              <a:gd name="connsiteX0" fmla="*/ 1115 w 3650701"/>
              <a:gd name="connsiteY0" fmla="*/ 0 h 881133"/>
              <a:gd name="connsiteX1" fmla="*/ 247708 w 3650701"/>
              <a:gd name="connsiteY1" fmla="*/ 449619 h 881133"/>
              <a:gd name="connsiteX2" fmla="*/ 1541081 w 3650701"/>
              <a:gd name="connsiteY2" fmla="*/ 533040 h 881133"/>
              <a:gd name="connsiteX3" fmla="*/ 2627336 w 3650701"/>
              <a:gd name="connsiteY3" fmla="*/ 597568 h 881133"/>
              <a:gd name="connsiteX4" fmla="*/ 3243821 w 3650701"/>
              <a:gd name="connsiteY4" fmla="*/ 733185 h 881133"/>
              <a:gd name="connsiteX5" fmla="*/ 3650701 w 3650701"/>
              <a:gd name="connsiteY5" fmla="*/ 881133 h 881133"/>
              <a:gd name="connsiteX6" fmla="*/ 3650701 w 3650701"/>
              <a:gd name="connsiteY6" fmla="*/ 881133 h 881133"/>
              <a:gd name="connsiteX0" fmla="*/ 1115 w 3650701"/>
              <a:gd name="connsiteY0" fmla="*/ 0 h 907185"/>
              <a:gd name="connsiteX1" fmla="*/ 247708 w 3650701"/>
              <a:gd name="connsiteY1" fmla="*/ 475671 h 907185"/>
              <a:gd name="connsiteX2" fmla="*/ 1541081 w 3650701"/>
              <a:gd name="connsiteY2" fmla="*/ 559092 h 907185"/>
              <a:gd name="connsiteX3" fmla="*/ 2627336 w 3650701"/>
              <a:gd name="connsiteY3" fmla="*/ 623620 h 907185"/>
              <a:gd name="connsiteX4" fmla="*/ 3243821 w 3650701"/>
              <a:gd name="connsiteY4" fmla="*/ 759237 h 907185"/>
              <a:gd name="connsiteX5" fmla="*/ 3650701 w 3650701"/>
              <a:gd name="connsiteY5" fmla="*/ 907185 h 907185"/>
              <a:gd name="connsiteX6" fmla="*/ 3650701 w 3650701"/>
              <a:gd name="connsiteY6" fmla="*/ 907185 h 907185"/>
              <a:gd name="connsiteX0" fmla="*/ 1115 w 4043394"/>
              <a:gd name="connsiteY0" fmla="*/ 0 h 907185"/>
              <a:gd name="connsiteX1" fmla="*/ 247708 w 4043394"/>
              <a:gd name="connsiteY1" fmla="*/ 475671 h 907185"/>
              <a:gd name="connsiteX2" fmla="*/ 1541081 w 4043394"/>
              <a:gd name="connsiteY2" fmla="*/ 559092 h 907185"/>
              <a:gd name="connsiteX3" fmla="*/ 2627336 w 4043394"/>
              <a:gd name="connsiteY3" fmla="*/ 623620 h 907185"/>
              <a:gd name="connsiteX4" fmla="*/ 4009541 w 4043394"/>
              <a:gd name="connsiteY4" fmla="*/ 660021 h 907185"/>
              <a:gd name="connsiteX5" fmla="*/ 3650701 w 4043394"/>
              <a:gd name="connsiteY5" fmla="*/ 907185 h 907185"/>
              <a:gd name="connsiteX6" fmla="*/ 3650701 w 4043394"/>
              <a:gd name="connsiteY6" fmla="*/ 907185 h 907185"/>
              <a:gd name="connsiteX0" fmla="*/ 1115 w 4042646"/>
              <a:gd name="connsiteY0" fmla="*/ 0 h 907185"/>
              <a:gd name="connsiteX1" fmla="*/ 247708 w 4042646"/>
              <a:gd name="connsiteY1" fmla="*/ 475671 h 907185"/>
              <a:gd name="connsiteX2" fmla="*/ 1541081 w 4042646"/>
              <a:gd name="connsiteY2" fmla="*/ 559092 h 907185"/>
              <a:gd name="connsiteX3" fmla="*/ 2641921 w 4042646"/>
              <a:gd name="connsiteY3" fmla="*/ 695777 h 907185"/>
              <a:gd name="connsiteX4" fmla="*/ 4009541 w 4042646"/>
              <a:gd name="connsiteY4" fmla="*/ 660021 h 907185"/>
              <a:gd name="connsiteX5" fmla="*/ 3650701 w 4042646"/>
              <a:gd name="connsiteY5" fmla="*/ 907185 h 907185"/>
              <a:gd name="connsiteX6" fmla="*/ 3650701 w 4042646"/>
              <a:gd name="connsiteY6" fmla="*/ 907185 h 907185"/>
              <a:gd name="connsiteX0" fmla="*/ 1172 w 4042703"/>
              <a:gd name="connsiteY0" fmla="*/ 0 h 907185"/>
              <a:gd name="connsiteX1" fmla="*/ 247765 w 4042703"/>
              <a:gd name="connsiteY1" fmla="*/ 475671 h 907185"/>
              <a:gd name="connsiteX2" fmla="*/ 1548431 w 4042703"/>
              <a:gd name="connsiteY2" fmla="*/ 651543 h 907185"/>
              <a:gd name="connsiteX3" fmla="*/ 2641978 w 4042703"/>
              <a:gd name="connsiteY3" fmla="*/ 695777 h 907185"/>
              <a:gd name="connsiteX4" fmla="*/ 4009598 w 4042703"/>
              <a:gd name="connsiteY4" fmla="*/ 660021 h 907185"/>
              <a:gd name="connsiteX5" fmla="*/ 3650758 w 4042703"/>
              <a:gd name="connsiteY5" fmla="*/ 907185 h 907185"/>
              <a:gd name="connsiteX6" fmla="*/ 3650758 w 4042703"/>
              <a:gd name="connsiteY6" fmla="*/ 907185 h 907185"/>
              <a:gd name="connsiteX0" fmla="*/ 51 w 4041582"/>
              <a:gd name="connsiteY0" fmla="*/ 0 h 907185"/>
              <a:gd name="connsiteX1" fmla="*/ 501884 w 4041582"/>
              <a:gd name="connsiteY1" fmla="*/ 446357 h 907185"/>
              <a:gd name="connsiteX2" fmla="*/ 1547310 w 4041582"/>
              <a:gd name="connsiteY2" fmla="*/ 651543 h 907185"/>
              <a:gd name="connsiteX3" fmla="*/ 2640857 w 4041582"/>
              <a:gd name="connsiteY3" fmla="*/ 695777 h 907185"/>
              <a:gd name="connsiteX4" fmla="*/ 4008477 w 4041582"/>
              <a:gd name="connsiteY4" fmla="*/ 660021 h 907185"/>
              <a:gd name="connsiteX5" fmla="*/ 3649637 w 4041582"/>
              <a:gd name="connsiteY5" fmla="*/ 907185 h 907185"/>
              <a:gd name="connsiteX6" fmla="*/ 3649637 w 4041582"/>
              <a:gd name="connsiteY6" fmla="*/ 907185 h 907185"/>
              <a:gd name="connsiteX0" fmla="*/ 50 w 4041581"/>
              <a:gd name="connsiteY0" fmla="*/ 0 h 907185"/>
              <a:gd name="connsiteX1" fmla="*/ 501883 w 4041581"/>
              <a:gd name="connsiteY1" fmla="*/ 446357 h 907185"/>
              <a:gd name="connsiteX2" fmla="*/ 1532724 w 4041581"/>
              <a:gd name="connsiteY2" fmla="*/ 656053 h 907185"/>
              <a:gd name="connsiteX3" fmla="*/ 2640856 w 4041581"/>
              <a:gd name="connsiteY3" fmla="*/ 695777 h 907185"/>
              <a:gd name="connsiteX4" fmla="*/ 4008476 w 4041581"/>
              <a:gd name="connsiteY4" fmla="*/ 660021 h 907185"/>
              <a:gd name="connsiteX5" fmla="*/ 3649636 w 4041581"/>
              <a:gd name="connsiteY5" fmla="*/ 907185 h 907185"/>
              <a:gd name="connsiteX6" fmla="*/ 3649636 w 4041581"/>
              <a:gd name="connsiteY6" fmla="*/ 907185 h 907185"/>
              <a:gd name="connsiteX0" fmla="*/ 50 w 3649636"/>
              <a:gd name="connsiteY0" fmla="*/ 0 h 907185"/>
              <a:gd name="connsiteX1" fmla="*/ 501883 w 3649636"/>
              <a:gd name="connsiteY1" fmla="*/ 446357 h 907185"/>
              <a:gd name="connsiteX2" fmla="*/ 1532724 w 3649636"/>
              <a:gd name="connsiteY2" fmla="*/ 656053 h 907185"/>
              <a:gd name="connsiteX3" fmla="*/ 2640856 w 3649636"/>
              <a:gd name="connsiteY3" fmla="*/ 695777 h 907185"/>
              <a:gd name="connsiteX4" fmla="*/ 3366730 w 3649636"/>
              <a:gd name="connsiteY4" fmla="*/ 720904 h 907185"/>
              <a:gd name="connsiteX5" fmla="*/ 3649636 w 3649636"/>
              <a:gd name="connsiteY5" fmla="*/ 907185 h 907185"/>
              <a:gd name="connsiteX6" fmla="*/ 3649636 w 3649636"/>
              <a:gd name="connsiteY6" fmla="*/ 907185 h 907185"/>
              <a:gd name="connsiteX0" fmla="*/ 50 w 3985094"/>
              <a:gd name="connsiteY0" fmla="*/ 0 h 907185"/>
              <a:gd name="connsiteX1" fmla="*/ 501883 w 3985094"/>
              <a:gd name="connsiteY1" fmla="*/ 446357 h 907185"/>
              <a:gd name="connsiteX2" fmla="*/ 1532724 w 3985094"/>
              <a:gd name="connsiteY2" fmla="*/ 656053 h 907185"/>
              <a:gd name="connsiteX3" fmla="*/ 2640856 w 3985094"/>
              <a:gd name="connsiteY3" fmla="*/ 695777 h 907185"/>
              <a:gd name="connsiteX4" fmla="*/ 3366730 w 3985094"/>
              <a:gd name="connsiteY4" fmla="*/ 720904 h 907185"/>
              <a:gd name="connsiteX5" fmla="*/ 3649636 w 3985094"/>
              <a:gd name="connsiteY5" fmla="*/ 907185 h 907185"/>
              <a:gd name="connsiteX6" fmla="*/ 3985094 w 3985094"/>
              <a:gd name="connsiteY6" fmla="*/ 780910 h 907185"/>
              <a:gd name="connsiteX0" fmla="*/ 50 w 4101775"/>
              <a:gd name="connsiteY0" fmla="*/ 0 h 780910"/>
              <a:gd name="connsiteX1" fmla="*/ 501883 w 4101775"/>
              <a:gd name="connsiteY1" fmla="*/ 446357 h 780910"/>
              <a:gd name="connsiteX2" fmla="*/ 1532724 w 4101775"/>
              <a:gd name="connsiteY2" fmla="*/ 656053 h 780910"/>
              <a:gd name="connsiteX3" fmla="*/ 2640856 w 4101775"/>
              <a:gd name="connsiteY3" fmla="*/ 695777 h 780910"/>
              <a:gd name="connsiteX4" fmla="*/ 3366730 w 4101775"/>
              <a:gd name="connsiteY4" fmla="*/ 720904 h 780910"/>
              <a:gd name="connsiteX5" fmla="*/ 4101775 w 4101775"/>
              <a:gd name="connsiteY5" fmla="*/ 751596 h 780910"/>
              <a:gd name="connsiteX6" fmla="*/ 3985094 w 4101775"/>
              <a:gd name="connsiteY6" fmla="*/ 780910 h 780910"/>
              <a:gd name="connsiteX0" fmla="*/ 50 w 4101775"/>
              <a:gd name="connsiteY0" fmla="*/ 0 h 780910"/>
              <a:gd name="connsiteX1" fmla="*/ 501883 w 4101775"/>
              <a:gd name="connsiteY1" fmla="*/ 446357 h 780910"/>
              <a:gd name="connsiteX2" fmla="*/ 1532724 w 4101775"/>
              <a:gd name="connsiteY2" fmla="*/ 656053 h 780910"/>
              <a:gd name="connsiteX3" fmla="*/ 2640856 w 4101775"/>
              <a:gd name="connsiteY3" fmla="*/ 695777 h 780910"/>
              <a:gd name="connsiteX4" fmla="*/ 3374022 w 4101775"/>
              <a:gd name="connsiteY4" fmla="*/ 707375 h 780910"/>
              <a:gd name="connsiteX5" fmla="*/ 4101775 w 4101775"/>
              <a:gd name="connsiteY5" fmla="*/ 751596 h 780910"/>
              <a:gd name="connsiteX6" fmla="*/ 3985094 w 4101775"/>
              <a:gd name="connsiteY6" fmla="*/ 780910 h 780910"/>
              <a:gd name="connsiteX0" fmla="*/ 50 w 4415356"/>
              <a:gd name="connsiteY0" fmla="*/ 0 h 807969"/>
              <a:gd name="connsiteX1" fmla="*/ 501883 w 4415356"/>
              <a:gd name="connsiteY1" fmla="*/ 446357 h 807969"/>
              <a:gd name="connsiteX2" fmla="*/ 1532724 w 4415356"/>
              <a:gd name="connsiteY2" fmla="*/ 656053 h 807969"/>
              <a:gd name="connsiteX3" fmla="*/ 2640856 w 4415356"/>
              <a:gd name="connsiteY3" fmla="*/ 695777 h 807969"/>
              <a:gd name="connsiteX4" fmla="*/ 3374022 w 4415356"/>
              <a:gd name="connsiteY4" fmla="*/ 707375 h 807969"/>
              <a:gd name="connsiteX5" fmla="*/ 4101775 w 4415356"/>
              <a:gd name="connsiteY5" fmla="*/ 751596 h 807969"/>
              <a:gd name="connsiteX6" fmla="*/ 4415356 w 4415356"/>
              <a:gd name="connsiteY6" fmla="*/ 807969 h 807969"/>
              <a:gd name="connsiteX0" fmla="*/ 50 w 4415356"/>
              <a:gd name="connsiteY0" fmla="*/ 0 h 807969"/>
              <a:gd name="connsiteX1" fmla="*/ 501883 w 4415356"/>
              <a:gd name="connsiteY1" fmla="*/ 446357 h 807969"/>
              <a:gd name="connsiteX2" fmla="*/ 1532724 w 4415356"/>
              <a:gd name="connsiteY2" fmla="*/ 656053 h 807969"/>
              <a:gd name="connsiteX3" fmla="*/ 2670026 w 4415356"/>
              <a:gd name="connsiteY3" fmla="*/ 707052 h 807969"/>
              <a:gd name="connsiteX4" fmla="*/ 3374022 w 4415356"/>
              <a:gd name="connsiteY4" fmla="*/ 707375 h 807969"/>
              <a:gd name="connsiteX5" fmla="*/ 4101775 w 4415356"/>
              <a:gd name="connsiteY5" fmla="*/ 751596 h 807969"/>
              <a:gd name="connsiteX6" fmla="*/ 4415356 w 4415356"/>
              <a:gd name="connsiteY6" fmla="*/ 807969 h 807969"/>
              <a:gd name="connsiteX0" fmla="*/ 50 w 4415356"/>
              <a:gd name="connsiteY0" fmla="*/ 0 h 807969"/>
              <a:gd name="connsiteX1" fmla="*/ 501883 w 4415356"/>
              <a:gd name="connsiteY1" fmla="*/ 446357 h 807969"/>
              <a:gd name="connsiteX2" fmla="*/ 1532724 w 4415356"/>
              <a:gd name="connsiteY2" fmla="*/ 656053 h 807969"/>
              <a:gd name="connsiteX3" fmla="*/ 2670026 w 4415356"/>
              <a:gd name="connsiteY3" fmla="*/ 707052 h 807969"/>
              <a:gd name="connsiteX4" fmla="*/ 3490703 w 4415356"/>
              <a:gd name="connsiteY4" fmla="*/ 750219 h 807969"/>
              <a:gd name="connsiteX5" fmla="*/ 4101775 w 4415356"/>
              <a:gd name="connsiteY5" fmla="*/ 751596 h 807969"/>
              <a:gd name="connsiteX6" fmla="*/ 4415356 w 4415356"/>
              <a:gd name="connsiteY6" fmla="*/ 807969 h 807969"/>
              <a:gd name="connsiteX0" fmla="*/ 50 w 4415356"/>
              <a:gd name="connsiteY0" fmla="*/ 0 h 807969"/>
              <a:gd name="connsiteX1" fmla="*/ 501883 w 4415356"/>
              <a:gd name="connsiteY1" fmla="*/ 446357 h 807969"/>
              <a:gd name="connsiteX2" fmla="*/ 1532724 w 4415356"/>
              <a:gd name="connsiteY2" fmla="*/ 656053 h 807969"/>
              <a:gd name="connsiteX3" fmla="*/ 2670026 w 4415356"/>
              <a:gd name="connsiteY3" fmla="*/ 707052 h 807969"/>
              <a:gd name="connsiteX4" fmla="*/ 3490703 w 4415356"/>
              <a:gd name="connsiteY4" fmla="*/ 750219 h 807969"/>
              <a:gd name="connsiteX5" fmla="*/ 4116361 w 4415356"/>
              <a:gd name="connsiteY5" fmla="*/ 801204 h 807969"/>
              <a:gd name="connsiteX6" fmla="*/ 4415356 w 4415356"/>
              <a:gd name="connsiteY6" fmla="*/ 807969 h 807969"/>
              <a:gd name="connsiteX0" fmla="*/ 50 w 4415356"/>
              <a:gd name="connsiteY0" fmla="*/ 0 h 848558"/>
              <a:gd name="connsiteX1" fmla="*/ 501883 w 4415356"/>
              <a:gd name="connsiteY1" fmla="*/ 446357 h 848558"/>
              <a:gd name="connsiteX2" fmla="*/ 1532724 w 4415356"/>
              <a:gd name="connsiteY2" fmla="*/ 656053 h 848558"/>
              <a:gd name="connsiteX3" fmla="*/ 2670026 w 4415356"/>
              <a:gd name="connsiteY3" fmla="*/ 707052 h 848558"/>
              <a:gd name="connsiteX4" fmla="*/ 3490703 w 4415356"/>
              <a:gd name="connsiteY4" fmla="*/ 750219 h 848558"/>
              <a:gd name="connsiteX5" fmla="*/ 4116361 w 4415356"/>
              <a:gd name="connsiteY5" fmla="*/ 801204 h 848558"/>
              <a:gd name="connsiteX6" fmla="*/ 4415356 w 4415356"/>
              <a:gd name="connsiteY6" fmla="*/ 848558 h 848558"/>
              <a:gd name="connsiteX0" fmla="*/ 50 w 4415356"/>
              <a:gd name="connsiteY0" fmla="*/ 0 h 848558"/>
              <a:gd name="connsiteX1" fmla="*/ 501883 w 4415356"/>
              <a:gd name="connsiteY1" fmla="*/ 446357 h 848558"/>
              <a:gd name="connsiteX2" fmla="*/ 1532724 w 4415356"/>
              <a:gd name="connsiteY2" fmla="*/ 656053 h 848558"/>
              <a:gd name="connsiteX3" fmla="*/ 2670026 w 4415356"/>
              <a:gd name="connsiteY3" fmla="*/ 707052 h 848558"/>
              <a:gd name="connsiteX4" fmla="*/ 3083074 w 4415356"/>
              <a:gd name="connsiteY4" fmla="*/ 728224 h 848558"/>
              <a:gd name="connsiteX5" fmla="*/ 3490703 w 4415356"/>
              <a:gd name="connsiteY5" fmla="*/ 750219 h 848558"/>
              <a:gd name="connsiteX6" fmla="*/ 4116361 w 4415356"/>
              <a:gd name="connsiteY6" fmla="*/ 801204 h 848558"/>
              <a:gd name="connsiteX7" fmla="*/ 4415356 w 4415356"/>
              <a:gd name="connsiteY7" fmla="*/ 848558 h 848558"/>
              <a:gd name="connsiteX0" fmla="*/ 50 w 4415356"/>
              <a:gd name="connsiteY0" fmla="*/ 0 h 848558"/>
              <a:gd name="connsiteX1" fmla="*/ 501883 w 4415356"/>
              <a:gd name="connsiteY1" fmla="*/ 446357 h 848558"/>
              <a:gd name="connsiteX2" fmla="*/ 1532724 w 4415356"/>
              <a:gd name="connsiteY2" fmla="*/ 656053 h 848558"/>
              <a:gd name="connsiteX3" fmla="*/ 2670026 w 4415356"/>
              <a:gd name="connsiteY3" fmla="*/ 707052 h 848558"/>
              <a:gd name="connsiteX4" fmla="*/ 3083074 w 4415356"/>
              <a:gd name="connsiteY4" fmla="*/ 728224 h 848558"/>
              <a:gd name="connsiteX5" fmla="*/ 3490703 w 4415356"/>
              <a:gd name="connsiteY5" fmla="*/ 750219 h 848558"/>
              <a:gd name="connsiteX6" fmla="*/ 3797745 w 4415356"/>
              <a:gd name="connsiteY6" fmla="*/ 773323 h 848558"/>
              <a:gd name="connsiteX7" fmla="*/ 4116361 w 4415356"/>
              <a:gd name="connsiteY7" fmla="*/ 801204 h 848558"/>
              <a:gd name="connsiteX8" fmla="*/ 4415356 w 4415356"/>
              <a:gd name="connsiteY8" fmla="*/ 848558 h 848558"/>
              <a:gd name="connsiteX0" fmla="*/ 50 w 4415356"/>
              <a:gd name="connsiteY0" fmla="*/ 0 h 848558"/>
              <a:gd name="connsiteX1" fmla="*/ 501883 w 4415356"/>
              <a:gd name="connsiteY1" fmla="*/ 446357 h 848558"/>
              <a:gd name="connsiteX2" fmla="*/ 1532724 w 4415356"/>
              <a:gd name="connsiteY2" fmla="*/ 656053 h 848558"/>
              <a:gd name="connsiteX3" fmla="*/ 2670026 w 4415356"/>
              <a:gd name="connsiteY3" fmla="*/ 707052 h 848558"/>
              <a:gd name="connsiteX4" fmla="*/ 3104952 w 4415356"/>
              <a:gd name="connsiteY4" fmla="*/ 721459 h 848558"/>
              <a:gd name="connsiteX5" fmla="*/ 3490703 w 4415356"/>
              <a:gd name="connsiteY5" fmla="*/ 750219 h 848558"/>
              <a:gd name="connsiteX6" fmla="*/ 3797745 w 4415356"/>
              <a:gd name="connsiteY6" fmla="*/ 773323 h 848558"/>
              <a:gd name="connsiteX7" fmla="*/ 4116361 w 4415356"/>
              <a:gd name="connsiteY7" fmla="*/ 801204 h 848558"/>
              <a:gd name="connsiteX8" fmla="*/ 4415356 w 4415356"/>
              <a:gd name="connsiteY8" fmla="*/ 848558 h 848558"/>
              <a:gd name="connsiteX0" fmla="*/ 50 w 4415356"/>
              <a:gd name="connsiteY0" fmla="*/ 0 h 848558"/>
              <a:gd name="connsiteX1" fmla="*/ 501883 w 4415356"/>
              <a:gd name="connsiteY1" fmla="*/ 446357 h 848558"/>
              <a:gd name="connsiteX2" fmla="*/ 1532724 w 4415356"/>
              <a:gd name="connsiteY2" fmla="*/ 656053 h 848558"/>
              <a:gd name="connsiteX3" fmla="*/ 2670026 w 4415356"/>
              <a:gd name="connsiteY3" fmla="*/ 707052 h 848558"/>
              <a:gd name="connsiteX4" fmla="*/ 3104952 w 4415356"/>
              <a:gd name="connsiteY4" fmla="*/ 721459 h 848558"/>
              <a:gd name="connsiteX5" fmla="*/ 3490703 w 4415356"/>
              <a:gd name="connsiteY5" fmla="*/ 750219 h 848558"/>
              <a:gd name="connsiteX6" fmla="*/ 3797745 w 4415356"/>
              <a:gd name="connsiteY6" fmla="*/ 773323 h 848558"/>
              <a:gd name="connsiteX7" fmla="*/ 4116361 w 4415356"/>
              <a:gd name="connsiteY7" fmla="*/ 801204 h 848558"/>
              <a:gd name="connsiteX8" fmla="*/ 4415356 w 4415356"/>
              <a:gd name="connsiteY8" fmla="*/ 848558 h 848558"/>
              <a:gd name="connsiteX0" fmla="*/ 50 w 4415356"/>
              <a:gd name="connsiteY0" fmla="*/ 0 h 848558"/>
              <a:gd name="connsiteX1" fmla="*/ 501883 w 4415356"/>
              <a:gd name="connsiteY1" fmla="*/ 446357 h 848558"/>
              <a:gd name="connsiteX2" fmla="*/ 1532724 w 4415356"/>
              <a:gd name="connsiteY2" fmla="*/ 656053 h 848558"/>
              <a:gd name="connsiteX3" fmla="*/ 2670026 w 4415356"/>
              <a:gd name="connsiteY3" fmla="*/ 707052 h 848558"/>
              <a:gd name="connsiteX4" fmla="*/ 3104952 w 4415356"/>
              <a:gd name="connsiteY4" fmla="*/ 721459 h 848558"/>
              <a:gd name="connsiteX5" fmla="*/ 3490703 w 4415356"/>
              <a:gd name="connsiteY5" fmla="*/ 747964 h 848558"/>
              <a:gd name="connsiteX6" fmla="*/ 3797745 w 4415356"/>
              <a:gd name="connsiteY6" fmla="*/ 773323 h 848558"/>
              <a:gd name="connsiteX7" fmla="*/ 4116361 w 4415356"/>
              <a:gd name="connsiteY7" fmla="*/ 801204 h 848558"/>
              <a:gd name="connsiteX8" fmla="*/ 4415356 w 4415356"/>
              <a:gd name="connsiteY8" fmla="*/ 848558 h 848558"/>
              <a:gd name="connsiteX0" fmla="*/ 50 w 4415356"/>
              <a:gd name="connsiteY0" fmla="*/ 0 h 848558"/>
              <a:gd name="connsiteX1" fmla="*/ 501883 w 4415356"/>
              <a:gd name="connsiteY1" fmla="*/ 446357 h 848558"/>
              <a:gd name="connsiteX2" fmla="*/ 1532724 w 4415356"/>
              <a:gd name="connsiteY2" fmla="*/ 656053 h 848558"/>
              <a:gd name="connsiteX3" fmla="*/ 2670026 w 4415356"/>
              <a:gd name="connsiteY3" fmla="*/ 707052 h 848558"/>
              <a:gd name="connsiteX4" fmla="*/ 3104952 w 4415356"/>
              <a:gd name="connsiteY4" fmla="*/ 721459 h 848558"/>
              <a:gd name="connsiteX5" fmla="*/ 3490703 w 4415356"/>
              <a:gd name="connsiteY5" fmla="*/ 747964 h 848558"/>
              <a:gd name="connsiteX6" fmla="*/ 3805038 w 4415356"/>
              <a:gd name="connsiteY6" fmla="*/ 768813 h 848558"/>
              <a:gd name="connsiteX7" fmla="*/ 4116361 w 4415356"/>
              <a:gd name="connsiteY7" fmla="*/ 801204 h 848558"/>
              <a:gd name="connsiteX8" fmla="*/ 4415356 w 4415356"/>
              <a:gd name="connsiteY8" fmla="*/ 848558 h 848558"/>
              <a:gd name="connsiteX0" fmla="*/ 50 w 4415356"/>
              <a:gd name="connsiteY0" fmla="*/ 0 h 848558"/>
              <a:gd name="connsiteX1" fmla="*/ 501883 w 4415356"/>
              <a:gd name="connsiteY1" fmla="*/ 446357 h 848558"/>
              <a:gd name="connsiteX2" fmla="*/ 1532724 w 4415356"/>
              <a:gd name="connsiteY2" fmla="*/ 656053 h 848558"/>
              <a:gd name="connsiteX3" fmla="*/ 2670026 w 4415356"/>
              <a:gd name="connsiteY3" fmla="*/ 707052 h 848558"/>
              <a:gd name="connsiteX4" fmla="*/ 3104952 w 4415356"/>
              <a:gd name="connsiteY4" fmla="*/ 721459 h 848558"/>
              <a:gd name="connsiteX5" fmla="*/ 3454240 w 4415356"/>
              <a:gd name="connsiteY5" fmla="*/ 743454 h 848558"/>
              <a:gd name="connsiteX6" fmla="*/ 3805038 w 4415356"/>
              <a:gd name="connsiteY6" fmla="*/ 768813 h 848558"/>
              <a:gd name="connsiteX7" fmla="*/ 4116361 w 4415356"/>
              <a:gd name="connsiteY7" fmla="*/ 801204 h 848558"/>
              <a:gd name="connsiteX8" fmla="*/ 4415356 w 4415356"/>
              <a:gd name="connsiteY8" fmla="*/ 848558 h 848558"/>
              <a:gd name="connsiteX0" fmla="*/ 47 w 4415353"/>
              <a:gd name="connsiteY0" fmla="*/ 0 h 848558"/>
              <a:gd name="connsiteX1" fmla="*/ 501880 w 4415353"/>
              <a:gd name="connsiteY1" fmla="*/ 446357 h 848558"/>
              <a:gd name="connsiteX2" fmla="*/ 1429917 w 4415353"/>
              <a:gd name="connsiteY2" fmla="*/ 647224 h 848558"/>
              <a:gd name="connsiteX3" fmla="*/ 2670023 w 4415353"/>
              <a:gd name="connsiteY3" fmla="*/ 707052 h 848558"/>
              <a:gd name="connsiteX4" fmla="*/ 3104949 w 4415353"/>
              <a:gd name="connsiteY4" fmla="*/ 721459 h 848558"/>
              <a:gd name="connsiteX5" fmla="*/ 3454237 w 4415353"/>
              <a:gd name="connsiteY5" fmla="*/ 743454 h 848558"/>
              <a:gd name="connsiteX6" fmla="*/ 3805035 w 4415353"/>
              <a:gd name="connsiteY6" fmla="*/ 768813 h 848558"/>
              <a:gd name="connsiteX7" fmla="*/ 4116358 w 4415353"/>
              <a:gd name="connsiteY7" fmla="*/ 801204 h 848558"/>
              <a:gd name="connsiteX8" fmla="*/ 4415353 w 4415353"/>
              <a:gd name="connsiteY8" fmla="*/ 848558 h 848558"/>
              <a:gd name="connsiteX0" fmla="*/ 47 w 4415353"/>
              <a:gd name="connsiteY0" fmla="*/ 0 h 848558"/>
              <a:gd name="connsiteX1" fmla="*/ 501880 w 4415353"/>
              <a:gd name="connsiteY1" fmla="*/ 446357 h 848558"/>
              <a:gd name="connsiteX2" fmla="*/ 1429917 w 4415353"/>
              <a:gd name="connsiteY2" fmla="*/ 647224 h 848558"/>
              <a:gd name="connsiteX3" fmla="*/ 2670023 w 4415353"/>
              <a:gd name="connsiteY3" fmla="*/ 707052 h 848558"/>
              <a:gd name="connsiteX4" fmla="*/ 3104949 w 4415353"/>
              <a:gd name="connsiteY4" fmla="*/ 723225 h 848558"/>
              <a:gd name="connsiteX5" fmla="*/ 3454237 w 4415353"/>
              <a:gd name="connsiteY5" fmla="*/ 743454 h 848558"/>
              <a:gd name="connsiteX6" fmla="*/ 3805035 w 4415353"/>
              <a:gd name="connsiteY6" fmla="*/ 768813 h 848558"/>
              <a:gd name="connsiteX7" fmla="*/ 4116358 w 4415353"/>
              <a:gd name="connsiteY7" fmla="*/ 801204 h 848558"/>
              <a:gd name="connsiteX8" fmla="*/ 4415353 w 4415353"/>
              <a:gd name="connsiteY8" fmla="*/ 848558 h 848558"/>
              <a:gd name="connsiteX0" fmla="*/ 47 w 4415353"/>
              <a:gd name="connsiteY0" fmla="*/ 0 h 848558"/>
              <a:gd name="connsiteX1" fmla="*/ 501880 w 4415353"/>
              <a:gd name="connsiteY1" fmla="*/ 446357 h 848558"/>
              <a:gd name="connsiteX2" fmla="*/ 1429917 w 4415353"/>
              <a:gd name="connsiteY2" fmla="*/ 647224 h 848558"/>
              <a:gd name="connsiteX3" fmla="*/ 2670023 w 4415353"/>
              <a:gd name="connsiteY3" fmla="*/ 707052 h 848558"/>
              <a:gd name="connsiteX4" fmla="*/ 3104949 w 4415353"/>
              <a:gd name="connsiteY4" fmla="*/ 723225 h 848558"/>
              <a:gd name="connsiteX5" fmla="*/ 3454237 w 4415353"/>
              <a:gd name="connsiteY5" fmla="*/ 743454 h 848558"/>
              <a:gd name="connsiteX6" fmla="*/ 3805035 w 4415353"/>
              <a:gd name="connsiteY6" fmla="*/ 768813 h 848558"/>
              <a:gd name="connsiteX7" fmla="*/ 4116358 w 4415353"/>
              <a:gd name="connsiteY7" fmla="*/ 801204 h 848558"/>
              <a:gd name="connsiteX8" fmla="*/ 4415353 w 4415353"/>
              <a:gd name="connsiteY8" fmla="*/ 848558 h 848558"/>
              <a:gd name="connsiteX0" fmla="*/ 47 w 4415353"/>
              <a:gd name="connsiteY0" fmla="*/ 0 h 848558"/>
              <a:gd name="connsiteX1" fmla="*/ 501880 w 4415353"/>
              <a:gd name="connsiteY1" fmla="*/ 446357 h 848558"/>
              <a:gd name="connsiteX2" fmla="*/ 1429917 w 4415353"/>
              <a:gd name="connsiteY2" fmla="*/ 647224 h 848558"/>
              <a:gd name="connsiteX3" fmla="*/ 2670023 w 4415353"/>
              <a:gd name="connsiteY3" fmla="*/ 707052 h 848558"/>
              <a:gd name="connsiteX4" fmla="*/ 3104949 w 4415353"/>
              <a:gd name="connsiteY4" fmla="*/ 723225 h 848558"/>
              <a:gd name="connsiteX5" fmla="*/ 3454237 w 4415353"/>
              <a:gd name="connsiteY5" fmla="*/ 743454 h 848558"/>
              <a:gd name="connsiteX6" fmla="*/ 3805035 w 4415353"/>
              <a:gd name="connsiteY6" fmla="*/ 768813 h 848558"/>
              <a:gd name="connsiteX7" fmla="*/ 4116358 w 4415353"/>
              <a:gd name="connsiteY7" fmla="*/ 801204 h 848558"/>
              <a:gd name="connsiteX8" fmla="*/ 4415353 w 4415353"/>
              <a:gd name="connsiteY8" fmla="*/ 848558 h 848558"/>
              <a:gd name="connsiteX0" fmla="*/ 47 w 4415353"/>
              <a:gd name="connsiteY0" fmla="*/ 0 h 848558"/>
              <a:gd name="connsiteX1" fmla="*/ 501880 w 4415353"/>
              <a:gd name="connsiteY1" fmla="*/ 446357 h 848558"/>
              <a:gd name="connsiteX2" fmla="*/ 1429917 w 4415353"/>
              <a:gd name="connsiteY2" fmla="*/ 647224 h 848558"/>
              <a:gd name="connsiteX3" fmla="*/ 2670023 w 4415353"/>
              <a:gd name="connsiteY3" fmla="*/ 707052 h 848558"/>
              <a:gd name="connsiteX4" fmla="*/ 3104949 w 4415353"/>
              <a:gd name="connsiteY4" fmla="*/ 723225 h 848558"/>
              <a:gd name="connsiteX5" fmla="*/ 3454237 w 4415353"/>
              <a:gd name="connsiteY5" fmla="*/ 743454 h 848558"/>
              <a:gd name="connsiteX6" fmla="*/ 3805035 w 4415353"/>
              <a:gd name="connsiteY6" fmla="*/ 768813 h 848558"/>
              <a:gd name="connsiteX7" fmla="*/ 4116358 w 4415353"/>
              <a:gd name="connsiteY7" fmla="*/ 801204 h 848558"/>
              <a:gd name="connsiteX8" fmla="*/ 4415353 w 4415353"/>
              <a:gd name="connsiteY8" fmla="*/ 848558 h 848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415353" h="848558">
                <a:moveTo>
                  <a:pt x="47" y="0"/>
                </a:moveTo>
                <a:cubicBezTo>
                  <a:pt x="-4063" y="143838"/>
                  <a:pt x="263568" y="338486"/>
                  <a:pt x="501880" y="446357"/>
                </a:cubicBezTo>
                <a:cubicBezTo>
                  <a:pt x="740192" y="554228"/>
                  <a:pt x="1068560" y="603775"/>
                  <a:pt x="1429917" y="647224"/>
                </a:cubicBezTo>
                <a:cubicBezTo>
                  <a:pt x="1791274" y="690673"/>
                  <a:pt x="2525048" y="703427"/>
                  <a:pt x="2670023" y="707052"/>
                </a:cubicBezTo>
                <a:cubicBezTo>
                  <a:pt x="2814998" y="710677"/>
                  <a:pt x="2959974" y="717834"/>
                  <a:pt x="3104949" y="723225"/>
                </a:cubicBezTo>
                <a:lnTo>
                  <a:pt x="3454237" y="743454"/>
                </a:lnTo>
                <a:lnTo>
                  <a:pt x="3805035" y="768813"/>
                </a:lnTo>
                <a:cubicBezTo>
                  <a:pt x="3915022" y="773778"/>
                  <a:pt x="4013423" y="788665"/>
                  <a:pt x="4116358" y="801204"/>
                </a:cubicBezTo>
                <a:lnTo>
                  <a:pt x="4415353" y="848558"/>
                </a:lnTo>
              </a:path>
            </a:pathLst>
          </a:cu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53" name="Freeform 52"/>
          <p:cNvSpPr>
            <a:spLocks noChangeAspect="1"/>
          </p:cNvSpPr>
          <p:nvPr/>
        </p:nvSpPr>
        <p:spPr>
          <a:xfrm>
            <a:off x="3755933" y="3550132"/>
            <a:ext cx="1648455" cy="681471"/>
          </a:xfrm>
          <a:custGeom>
            <a:avLst/>
            <a:gdLst>
              <a:gd name="connsiteX0" fmla="*/ 175641 w 3825227"/>
              <a:gd name="connsiteY0" fmla="*/ 0 h 826042"/>
              <a:gd name="connsiteX1" fmla="*/ 163311 w 3825227"/>
              <a:gd name="connsiteY1" fmla="*/ 394528 h 826042"/>
              <a:gd name="connsiteX2" fmla="*/ 1901797 w 3825227"/>
              <a:gd name="connsiteY2" fmla="*/ 480831 h 826042"/>
              <a:gd name="connsiteX3" fmla="*/ 3418347 w 3825227"/>
              <a:gd name="connsiteY3" fmla="*/ 678094 h 826042"/>
              <a:gd name="connsiteX4" fmla="*/ 3825227 w 3825227"/>
              <a:gd name="connsiteY4" fmla="*/ 826042 h 826042"/>
              <a:gd name="connsiteX5" fmla="*/ 3825227 w 3825227"/>
              <a:gd name="connsiteY5" fmla="*/ 826042 h 826042"/>
              <a:gd name="connsiteX0" fmla="*/ 175641 w 3825227"/>
              <a:gd name="connsiteY0" fmla="*/ 0 h 826042"/>
              <a:gd name="connsiteX1" fmla="*/ 163311 w 3825227"/>
              <a:gd name="connsiteY1" fmla="*/ 394528 h 826042"/>
              <a:gd name="connsiteX2" fmla="*/ 1901797 w 3825227"/>
              <a:gd name="connsiteY2" fmla="*/ 480831 h 826042"/>
              <a:gd name="connsiteX3" fmla="*/ 3418347 w 3825227"/>
              <a:gd name="connsiteY3" fmla="*/ 678094 h 826042"/>
              <a:gd name="connsiteX4" fmla="*/ 3825227 w 3825227"/>
              <a:gd name="connsiteY4" fmla="*/ 826042 h 826042"/>
              <a:gd name="connsiteX5" fmla="*/ 3825227 w 3825227"/>
              <a:gd name="connsiteY5" fmla="*/ 826042 h 826042"/>
              <a:gd name="connsiteX0" fmla="*/ 219101 w 3868687"/>
              <a:gd name="connsiteY0" fmla="*/ 0 h 826042"/>
              <a:gd name="connsiteX1" fmla="*/ 34156 w 3868687"/>
              <a:gd name="connsiteY1" fmla="*/ 209593 h 826042"/>
              <a:gd name="connsiteX2" fmla="*/ 206771 w 3868687"/>
              <a:gd name="connsiteY2" fmla="*/ 394528 h 826042"/>
              <a:gd name="connsiteX3" fmla="*/ 1945257 w 3868687"/>
              <a:gd name="connsiteY3" fmla="*/ 480831 h 826042"/>
              <a:gd name="connsiteX4" fmla="*/ 3461807 w 3868687"/>
              <a:gd name="connsiteY4" fmla="*/ 678094 h 826042"/>
              <a:gd name="connsiteX5" fmla="*/ 3868687 w 3868687"/>
              <a:gd name="connsiteY5" fmla="*/ 826042 h 826042"/>
              <a:gd name="connsiteX6" fmla="*/ 3868687 w 3868687"/>
              <a:gd name="connsiteY6" fmla="*/ 826042 h 826042"/>
              <a:gd name="connsiteX0" fmla="*/ 137623 w 3787209"/>
              <a:gd name="connsiteY0" fmla="*/ 0 h 826042"/>
              <a:gd name="connsiteX1" fmla="*/ 125293 w 3787209"/>
              <a:gd name="connsiteY1" fmla="*/ 394528 h 826042"/>
              <a:gd name="connsiteX2" fmla="*/ 1863779 w 3787209"/>
              <a:gd name="connsiteY2" fmla="*/ 480831 h 826042"/>
              <a:gd name="connsiteX3" fmla="*/ 3380329 w 3787209"/>
              <a:gd name="connsiteY3" fmla="*/ 678094 h 826042"/>
              <a:gd name="connsiteX4" fmla="*/ 3787209 w 3787209"/>
              <a:gd name="connsiteY4" fmla="*/ 826042 h 826042"/>
              <a:gd name="connsiteX5" fmla="*/ 3787209 w 3787209"/>
              <a:gd name="connsiteY5" fmla="*/ 826042 h 826042"/>
              <a:gd name="connsiteX0" fmla="*/ 12330 w 3661916"/>
              <a:gd name="connsiteY0" fmla="*/ 0 h 826042"/>
              <a:gd name="connsiteX1" fmla="*/ 0 w 3661916"/>
              <a:gd name="connsiteY1" fmla="*/ 394528 h 826042"/>
              <a:gd name="connsiteX2" fmla="*/ 1738486 w 3661916"/>
              <a:gd name="connsiteY2" fmla="*/ 480831 h 826042"/>
              <a:gd name="connsiteX3" fmla="*/ 3255036 w 3661916"/>
              <a:gd name="connsiteY3" fmla="*/ 678094 h 826042"/>
              <a:gd name="connsiteX4" fmla="*/ 3661916 w 3661916"/>
              <a:gd name="connsiteY4" fmla="*/ 826042 h 826042"/>
              <a:gd name="connsiteX5" fmla="*/ 3661916 w 3661916"/>
              <a:gd name="connsiteY5" fmla="*/ 826042 h 826042"/>
              <a:gd name="connsiteX0" fmla="*/ 137953 w 3787539"/>
              <a:gd name="connsiteY0" fmla="*/ 0 h 863029"/>
              <a:gd name="connsiteX1" fmla="*/ 125623 w 3787539"/>
              <a:gd name="connsiteY1" fmla="*/ 431515 h 863029"/>
              <a:gd name="connsiteX2" fmla="*/ 1864109 w 3787539"/>
              <a:gd name="connsiteY2" fmla="*/ 517818 h 863029"/>
              <a:gd name="connsiteX3" fmla="*/ 3380659 w 3787539"/>
              <a:gd name="connsiteY3" fmla="*/ 715081 h 863029"/>
              <a:gd name="connsiteX4" fmla="*/ 3787539 w 3787539"/>
              <a:gd name="connsiteY4" fmla="*/ 863029 h 863029"/>
              <a:gd name="connsiteX5" fmla="*/ 3787539 w 3787539"/>
              <a:gd name="connsiteY5" fmla="*/ 863029 h 863029"/>
              <a:gd name="connsiteX0" fmla="*/ 93810 w 3743396"/>
              <a:gd name="connsiteY0" fmla="*/ 0 h 863029"/>
              <a:gd name="connsiteX1" fmla="*/ 143129 w 3743396"/>
              <a:gd name="connsiteY1" fmla="*/ 431515 h 863029"/>
              <a:gd name="connsiteX2" fmla="*/ 1819966 w 3743396"/>
              <a:gd name="connsiteY2" fmla="*/ 517818 h 863029"/>
              <a:gd name="connsiteX3" fmla="*/ 3336516 w 3743396"/>
              <a:gd name="connsiteY3" fmla="*/ 715081 h 863029"/>
              <a:gd name="connsiteX4" fmla="*/ 3743396 w 3743396"/>
              <a:gd name="connsiteY4" fmla="*/ 863029 h 863029"/>
              <a:gd name="connsiteX5" fmla="*/ 3743396 w 3743396"/>
              <a:gd name="connsiteY5" fmla="*/ 863029 h 863029"/>
              <a:gd name="connsiteX0" fmla="*/ 19590 w 3669176"/>
              <a:gd name="connsiteY0" fmla="*/ 0 h 863029"/>
              <a:gd name="connsiteX1" fmla="*/ 204535 w 3669176"/>
              <a:gd name="connsiteY1" fmla="*/ 431515 h 863029"/>
              <a:gd name="connsiteX2" fmla="*/ 1745746 w 3669176"/>
              <a:gd name="connsiteY2" fmla="*/ 517818 h 863029"/>
              <a:gd name="connsiteX3" fmla="*/ 3262296 w 3669176"/>
              <a:gd name="connsiteY3" fmla="*/ 715081 h 863029"/>
              <a:gd name="connsiteX4" fmla="*/ 3669176 w 3669176"/>
              <a:gd name="connsiteY4" fmla="*/ 863029 h 863029"/>
              <a:gd name="connsiteX5" fmla="*/ 3669176 w 3669176"/>
              <a:gd name="connsiteY5" fmla="*/ 863029 h 863029"/>
              <a:gd name="connsiteX0" fmla="*/ 3706 w 3653292"/>
              <a:gd name="connsiteY0" fmla="*/ 0 h 863029"/>
              <a:gd name="connsiteX1" fmla="*/ 250299 w 3653292"/>
              <a:gd name="connsiteY1" fmla="*/ 431515 h 863029"/>
              <a:gd name="connsiteX2" fmla="*/ 1729862 w 3653292"/>
              <a:gd name="connsiteY2" fmla="*/ 517818 h 863029"/>
              <a:gd name="connsiteX3" fmla="*/ 3246412 w 3653292"/>
              <a:gd name="connsiteY3" fmla="*/ 715081 h 863029"/>
              <a:gd name="connsiteX4" fmla="*/ 3653292 w 3653292"/>
              <a:gd name="connsiteY4" fmla="*/ 863029 h 863029"/>
              <a:gd name="connsiteX5" fmla="*/ 3653292 w 3653292"/>
              <a:gd name="connsiteY5" fmla="*/ 863029 h 863029"/>
              <a:gd name="connsiteX0" fmla="*/ 3706 w 3653292"/>
              <a:gd name="connsiteY0" fmla="*/ 0 h 863029"/>
              <a:gd name="connsiteX1" fmla="*/ 250299 w 3653292"/>
              <a:gd name="connsiteY1" fmla="*/ 431515 h 863029"/>
              <a:gd name="connsiteX2" fmla="*/ 1729862 w 3653292"/>
              <a:gd name="connsiteY2" fmla="*/ 517818 h 863029"/>
              <a:gd name="connsiteX3" fmla="*/ 2518960 w 3653292"/>
              <a:gd name="connsiteY3" fmla="*/ 604122 h 863029"/>
              <a:gd name="connsiteX4" fmla="*/ 3246412 w 3653292"/>
              <a:gd name="connsiteY4" fmla="*/ 715081 h 863029"/>
              <a:gd name="connsiteX5" fmla="*/ 3653292 w 3653292"/>
              <a:gd name="connsiteY5" fmla="*/ 863029 h 863029"/>
              <a:gd name="connsiteX6" fmla="*/ 3653292 w 3653292"/>
              <a:gd name="connsiteY6" fmla="*/ 863029 h 863029"/>
              <a:gd name="connsiteX0" fmla="*/ 3706 w 3653292"/>
              <a:gd name="connsiteY0" fmla="*/ 0 h 863029"/>
              <a:gd name="connsiteX1" fmla="*/ 250299 w 3653292"/>
              <a:gd name="connsiteY1" fmla="*/ 431515 h 863029"/>
              <a:gd name="connsiteX2" fmla="*/ 1729862 w 3653292"/>
              <a:gd name="connsiteY2" fmla="*/ 517818 h 863029"/>
              <a:gd name="connsiteX3" fmla="*/ 2629927 w 3653292"/>
              <a:gd name="connsiteY3" fmla="*/ 579464 h 863029"/>
              <a:gd name="connsiteX4" fmla="*/ 3246412 w 3653292"/>
              <a:gd name="connsiteY4" fmla="*/ 715081 h 863029"/>
              <a:gd name="connsiteX5" fmla="*/ 3653292 w 3653292"/>
              <a:gd name="connsiteY5" fmla="*/ 863029 h 863029"/>
              <a:gd name="connsiteX6" fmla="*/ 3653292 w 3653292"/>
              <a:gd name="connsiteY6" fmla="*/ 863029 h 863029"/>
              <a:gd name="connsiteX0" fmla="*/ 1117 w 3650703"/>
              <a:gd name="connsiteY0" fmla="*/ 0 h 863029"/>
              <a:gd name="connsiteX1" fmla="*/ 247710 w 3650703"/>
              <a:gd name="connsiteY1" fmla="*/ 431515 h 863029"/>
              <a:gd name="connsiteX2" fmla="*/ 1541083 w 3650703"/>
              <a:gd name="connsiteY2" fmla="*/ 514936 h 863029"/>
              <a:gd name="connsiteX3" fmla="*/ 2627338 w 3650703"/>
              <a:gd name="connsiteY3" fmla="*/ 579464 h 863029"/>
              <a:gd name="connsiteX4" fmla="*/ 3243823 w 3650703"/>
              <a:gd name="connsiteY4" fmla="*/ 715081 h 863029"/>
              <a:gd name="connsiteX5" fmla="*/ 3650703 w 3650703"/>
              <a:gd name="connsiteY5" fmla="*/ 863029 h 863029"/>
              <a:gd name="connsiteX6" fmla="*/ 3650703 w 3650703"/>
              <a:gd name="connsiteY6" fmla="*/ 863029 h 863029"/>
              <a:gd name="connsiteX0" fmla="*/ 1115 w 3650701"/>
              <a:gd name="connsiteY0" fmla="*/ 0 h 863029"/>
              <a:gd name="connsiteX1" fmla="*/ 247708 w 3650701"/>
              <a:gd name="connsiteY1" fmla="*/ 431515 h 863029"/>
              <a:gd name="connsiteX2" fmla="*/ 1541081 w 3650701"/>
              <a:gd name="connsiteY2" fmla="*/ 514936 h 863029"/>
              <a:gd name="connsiteX3" fmla="*/ 2627336 w 3650701"/>
              <a:gd name="connsiteY3" fmla="*/ 579464 h 863029"/>
              <a:gd name="connsiteX4" fmla="*/ 3243821 w 3650701"/>
              <a:gd name="connsiteY4" fmla="*/ 715081 h 863029"/>
              <a:gd name="connsiteX5" fmla="*/ 3650701 w 3650701"/>
              <a:gd name="connsiteY5" fmla="*/ 863029 h 863029"/>
              <a:gd name="connsiteX6" fmla="*/ 3650701 w 3650701"/>
              <a:gd name="connsiteY6" fmla="*/ 863029 h 863029"/>
              <a:gd name="connsiteX0" fmla="*/ 1115 w 3650701"/>
              <a:gd name="connsiteY0" fmla="*/ 0 h 881133"/>
              <a:gd name="connsiteX1" fmla="*/ 247708 w 3650701"/>
              <a:gd name="connsiteY1" fmla="*/ 449619 h 881133"/>
              <a:gd name="connsiteX2" fmla="*/ 1541081 w 3650701"/>
              <a:gd name="connsiteY2" fmla="*/ 533040 h 881133"/>
              <a:gd name="connsiteX3" fmla="*/ 2627336 w 3650701"/>
              <a:gd name="connsiteY3" fmla="*/ 597568 h 881133"/>
              <a:gd name="connsiteX4" fmla="*/ 3243821 w 3650701"/>
              <a:gd name="connsiteY4" fmla="*/ 733185 h 881133"/>
              <a:gd name="connsiteX5" fmla="*/ 3650701 w 3650701"/>
              <a:gd name="connsiteY5" fmla="*/ 881133 h 881133"/>
              <a:gd name="connsiteX6" fmla="*/ 3650701 w 3650701"/>
              <a:gd name="connsiteY6" fmla="*/ 881133 h 881133"/>
              <a:gd name="connsiteX0" fmla="*/ 1115 w 3650701"/>
              <a:gd name="connsiteY0" fmla="*/ 0 h 907185"/>
              <a:gd name="connsiteX1" fmla="*/ 247708 w 3650701"/>
              <a:gd name="connsiteY1" fmla="*/ 475671 h 907185"/>
              <a:gd name="connsiteX2" fmla="*/ 1541081 w 3650701"/>
              <a:gd name="connsiteY2" fmla="*/ 559092 h 907185"/>
              <a:gd name="connsiteX3" fmla="*/ 2627336 w 3650701"/>
              <a:gd name="connsiteY3" fmla="*/ 623620 h 907185"/>
              <a:gd name="connsiteX4" fmla="*/ 3243821 w 3650701"/>
              <a:gd name="connsiteY4" fmla="*/ 759237 h 907185"/>
              <a:gd name="connsiteX5" fmla="*/ 3650701 w 3650701"/>
              <a:gd name="connsiteY5" fmla="*/ 907185 h 907185"/>
              <a:gd name="connsiteX6" fmla="*/ 3650701 w 3650701"/>
              <a:gd name="connsiteY6" fmla="*/ 907185 h 907185"/>
              <a:gd name="connsiteX0" fmla="*/ 1115 w 4043394"/>
              <a:gd name="connsiteY0" fmla="*/ 0 h 907185"/>
              <a:gd name="connsiteX1" fmla="*/ 247708 w 4043394"/>
              <a:gd name="connsiteY1" fmla="*/ 475671 h 907185"/>
              <a:gd name="connsiteX2" fmla="*/ 1541081 w 4043394"/>
              <a:gd name="connsiteY2" fmla="*/ 559092 h 907185"/>
              <a:gd name="connsiteX3" fmla="*/ 2627336 w 4043394"/>
              <a:gd name="connsiteY3" fmla="*/ 623620 h 907185"/>
              <a:gd name="connsiteX4" fmla="*/ 4009541 w 4043394"/>
              <a:gd name="connsiteY4" fmla="*/ 660021 h 907185"/>
              <a:gd name="connsiteX5" fmla="*/ 3650701 w 4043394"/>
              <a:gd name="connsiteY5" fmla="*/ 907185 h 907185"/>
              <a:gd name="connsiteX6" fmla="*/ 3650701 w 4043394"/>
              <a:gd name="connsiteY6" fmla="*/ 907185 h 907185"/>
              <a:gd name="connsiteX0" fmla="*/ 1115 w 4042646"/>
              <a:gd name="connsiteY0" fmla="*/ 0 h 907185"/>
              <a:gd name="connsiteX1" fmla="*/ 247708 w 4042646"/>
              <a:gd name="connsiteY1" fmla="*/ 475671 h 907185"/>
              <a:gd name="connsiteX2" fmla="*/ 1541081 w 4042646"/>
              <a:gd name="connsiteY2" fmla="*/ 559092 h 907185"/>
              <a:gd name="connsiteX3" fmla="*/ 2641921 w 4042646"/>
              <a:gd name="connsiteY3" fmla="*/ 695777 h 907185"/>
              <a:gd name="connsiteX4" fmla="*/ 4009541 w 4042646"/>
              <a:gd name="connsiteY4" fmla="*/ 660021 h 907185"/>
              <a:gd name="connsiteX5" fmla="*/ 3650701 w 4042646"/>
              <a:gd name="connsiteY5" fmla="*/ 907185 h 907185"/>
              <a:gd name="connsiteX6" fmla="*/ 3650701 w 4042646"/>
              <a:gd name="connsiteY6" fmla="*/ 907185 h 907185"/>
              <a:gd name="connsiteX0" fmla="*/ 1172 w 4042703"/>
              <a:gd name="connsiteY0" fmla="*/ 0 h 907185"/>
              <a:gd name="connsiteX1" fmla="*/ 247765 w 4042703"/>
              <a:gd name="connsiteY1" fmla="*/ 475671 h 907185"/>
              <a:gd name="connsiteX2" fmla="*/ 1548431 w 4042703"/>
              <a:gd name="connsiteY2" fmla="*/ 651543 h 907185"/>
              <a:gd name="connsiteX3" fmla="*/ 2641978 w 4042703"/>
              <a:gd name="connsiteY3" fmla="*/ 695777 h 907185"/>
              <a:gd name="connsiteX4" fmla="*/ 4009598 w 4042703"/>
              <a:gd name="connsiteY4" fmla="*/ 660021 h 907185"/>
              <a:gd name="connsiteX5" fmla="*/ 3650758 w 4042703"/>
              <a:gd name="connsiteY5" fmla="*/ 907185 h 907185"/>
              <a:gd name="connsiteX6" fmla="*/ 3650758 w 4042703"/>
              <a:gd name="connsiteY6" fmla="*/ 907185 h 907185"/>
              <a:gd name="connsiteX0" fmla="*/ 51 w 4041582"/>
              <a:gd name="connsiteY0" fmla="*/ 0 h 907185"/>
              <a:gd name="connsiteX1" fmla="*/ 501884 w 4041582"/>
              <a:gd name="connsiteY1" fmla="*/ 446357 h 907185"/>
              <a:gd name="connsiteX2" fmla="*/ 1547310 w 4041582"/>
              <a:gd name="connsiteY2" fmla="*/ 651543 h 907185"/>
              <a:gd name="connsiteX3" fmla="*/ 2640857 w 4041582"/>
              <a:gd name="connsiteY3" fmla="*/ 695777 h 907185"/>
              <a:gd name="connsiteX4" fmla="*/ 4008477 w 4041582"/>
              <a:gd name="connsiteY4" fmla="*/ 660021 h 907185"/>
              <a:gd name="connsiteX5" fmla="*/ 3649637 w 4041582"/>
              <a:gd name="connsiteY5" fmla="*/ 907185 h 907185"/>
              <a:gd name="connsiteX6" fmla="*/ 3649637 w 4041582"/>
              <a:gd name="connsiteY6" fmla="*/ 907185 h 907185"/>
              <a:gd name="connsiteX0" fmla="*/ 50 w 4041581"/>
              <a:gd name="connsiteY0" fmla="*/ 0 h 907185"/>
              <a:gd name="connsiteX1" fmla="*/ 501883 w 4041581"/>
              <a:gd name="connsiteY1" fmla="*/ 446357 h 907185"/>
              <a:gd name="connsiteX2" fmla="*/ 1532724 w 4041581"/>
              <a:gd name="connsiteY2" fmla="*/ 656053 h 907185"/>
              <a:gd name="connsiteX3" fmla="*/ 2640856 w 4041581"/>
              <a:gd name="connsiteY3" fmla="*/ 695777 h 907185"/>
              <a:gd name="connsiteX4" fmla="*/ 4008476 w 4041581"/>
              <a:gd name="connsiteY4" fmla="*/ 660021 h 907185"/>
              <a:gd name="connsiteX5" fmla="*/ 3649636 w 4041581"/>
              <a:gd name="connsiteY5" fmla="*/ 907185 h 907185"/>
              <a:gd name="connsiteX6" fmla="*/ 3649636 w 4041581"/>
              <a:gd name="connsiteY6" fmla="*/ 907185 h 907185"/>
              <a:gd name="connsiteX0" fmla="*/ 50 w 3649636"/>
              <a:gd name="connsiteY0" fmla="*/ 0 h 907185"/>
              <a:gd name="connsiteX1" fmla="*/ 501883 w 3649636"/>
              <a:gd name="connsiteY1" fmla="*/ 446357 h 907185"/>
              <a:gd name="connsiteX2" fmla="*/ 1532724 w 3649636"/>
              <a:gd name="connsiteY2" fmla="*/ 656053 h 907185"/>
              <a:gd name="connsiteX3" fmla="*/ 2640856 w 3649636"/>
              <a:gd name="connsiteY3" fmla="*/ 695777 h 907185"/>
              <a:gd name="connsiteX4" fmla="*/ 3366730 w 3649636"/>
              <a:gd name="connsiteY4" fmla="*/ 720904 h 907185"/>
              <a:gd name="connsiteX5" fmla="*/ 3649636 w 3649636"/>
              <a:gd name="connsiteY5" fmla="*/ 907185 h 907185"/>
              <a:gd name="connsiteX6" fmla="*/ 3649636 w 3649636"/>
              <a:gd name="connsiteY6" fmla="*/ 907185 h 907185"/>
              <a:gd name="connsiteX0" fmla="*/ 50 w 3985094"/>
              <a:gd name="connsiteY0" fmla="*/ 0 h 907185"/>
              <a:gd name="connsiteX1" fmla="*/ 501883 w 3985094"/>
              <a:gd name="connsiteY1" fmla="*/ 446357 h 907185"/>
              <a:gd name="connsiteX2" fmla="*/ 1532724 w 3985094"/>
              <a:gd name="connsiteY2" fmla="*/ 656053 h 907185"/>
              <a:gd name="connsiteX3" fmla="*/ 2640856 w 3985094"/>
              <a:gd name="connsiteY3" fmla="*/ 695777 h 907185"/>
              <a:gd name="connsiteX4" fmla="*/ 3366730 w 3985094"/>
              <a:gd name="connsiteY4" fmla="*/ 720904 h 907185"/>
              <a:gd name="connsiteX5" fmla="*/ 3649636 w 3985094"/>
              <a:gd name="connsiteY5" fmla="*/ 907185 h 907185"/>
              <a:gd name="connsiteX6" fmla="*/ 3985094 w 3985094"/>
              <a:gd name="connsiteY6" fmla="*/ 780910 h 907185"/>
              <a:gd name="connsiteX0" fmla="*/ 50 w 4101775"/>
              <a:gd name="connsiteY0" fmla="*/ 0 h 780910"/>
              <a:gd name="connsiteX1" fmla="*/ 501883 w 4101775"/>
              <a:gd name="connsiteY1" fmla="*/ 446357 h 780910"/>
              <a:gd name="connsiteX2" fmla="*/ 1532724 w 4101775"/>
              <a:gd name="connsiteY2" fmla="*/ 656053 h 780910"/>
              <a:gd name="connsiteX3" fmla="*/ 2640856 w 4101775"/>
              <a:gd name="connsiteY3" fmla="*/ 695777 h 780910"/>
              <a:gd name="connsiteX4" fmla="*/ 3366730 w 4101775"/>
              <a:gd name="connsiteY4" fmla="*/ 720904 h 780910"/>
              <a:gd name="connsiteX5" fmla="*/ 4101775 w 4101775"/>
              <a:gd name="connsiteY5" fmla="*/ 751596 h 780910"/>
              <a:gd name="connsiteX6" fmla="*/ 3985094 w 4101775"/>
              <a:gd name="connsiteY6" fmla="*/ 780910 h 780910"/>
              <a:gd name="connsiteX0" fmla="*/ 50 w 4101775"/>
              <a:gd name="connsiteY0" fmla="*/ 0 h 780910"/>
              <a:gd name="connsiteX1" fmla="*/ 501883 w 4101775"/>
              <a:gd name="connsiteY1" fmla="*/ 446357 h 780910"/>
              <a:gd name="connsiteX2" fmla="*/ 1532724 w 4101775"/>
              <a:gd name="connsiteY2" fmla="*/ 656053 h 780910"/>
              <a:gd name="connsiteX3" fmla="*/ 2640856 w 4101775"/>
              <a:gd name="connsiteY3" fmla="*/ 695777 h 780910"/>
              <a:gd name="connsiteX4" fmla="*/ 3374022 w 4101775"/>
              <a:gd name="connsiteY4" fmla="*/ 707375 h 780910"/>
              <a:gd name="connsiteX5" fmla="*/ 4101775 w 4101775"/>
              <a:gd name="connsiteY5" fmla="*/ 751596 h 780910"/>
              <a:gd name="connsiteX6" fmla="*/ 3985094 w 4101775"/>
              <a:gd name="connsiteY6" fmla="*/ 780910 h 780910"/>
              <a:gd name="connsiteX0" fmla="*/ 50 w 4415356"/>
              <a:gd name="connsiteY0" fmla="*/ 0 h 807969"/>
              <a:gd name="connsiteX1" fmla="*/ 501883 w 4415356"/>
              <a:gd name="connsiteY1" fmla="*/ 446357 h 807969"/>
              <a:gd name="connsiteX2" fmla="*/ 1532724 w 4415356"/>
              <a:gd name="connsiteY2" fmla="*/ 656053 h 807969"/>
              <a:gd name="connsiteX3" fmla="*/ 2640856 w 4415356"/>
              <a:gd name="connsiteY3" fmla="*/ 695777 h 807969"/>
              <a:gd name="connsiteX4" fmla="*/ 3374022 w 4415356"/>
              <a:gd name="connsiteY4" fmla="*/ 707375 h 807969"/>
              <a:gd name="connsiteX5" fmla="*/ 4101775 w 4415356"/>
              <a:gd name="connsiteY5" fmla="*/ 751596 h 807969"/>
              <a:gd name="connsiteX6" fmla="*/ 4415356 w 4415356"/>
              <a:gd name="connsiteY6" fmla="*/ 807969 h 807969"/>
              <a:gd name="connsiteX0" fmla="*/ 50 w 4415356"/>
              <a:gd name="connsiteY0" fmla="*/ 0 h 807969"/>
              <a:gd name="connsiteX1" fmla="*/ 501883 w 4415356"/>
              <a:gd name="connsiteY1" fmla="*/ 446357 h 807969"/>
              <a:gd name="connsiteX2" fmla="*/ 1532724 w 4415356"/>
              <a:gd name="connsiteY2" fmla="*/ 656053 h 807969"/>
              <a:gd name="connsiteX3" fmla="*/ 2670026 w 4415356"/>
              <a:gd name="connsiteY3" fmla="*/ 707052 h 807969"/>
              <a:gd name="connsiteX4" fmla="*/ 3374022 w 4415356"/>
              <a:gd name="connsiteY4" fmla="*/ 707375 h 807969"/>
              <a:gd name="connsiteX5" fmla="*/ 4101775 w 4415356"/>
              <a:gd name="connsiteY5" fmla="*/ 751596 h 807969"/>
              <a:gd name="connsiteX6" fmla="*/ 4415356 w 4415356"/>
              <a:gd name="connsiteY6" fmla="*/ 807969 h 807969"/>
              <a:gd name="connsiteX0" fmla="*/ 50 w 4415356"/>
              <a:gd name="connsiteY0" fmla="*/ 0 h 807969"/>
              <a:gd name="connsiteX1" fmla="*/ 501883 w 4415356"/>
              <a:gd name="connsiteY1" fmla="*/ 446357 h 807969"/>
              <a:gd name="connsiteX2" fmla="*/ 1532724 w 4415356"/>
              <a:gd name="connsiteY2" fmla="*/ 656053 h 807969"/>
              <a:gd name="connsiteX3" fmla="*/ 2670026 w 4415356"/>
              <a:gd name="connsiteY3" fmla="*/ 707052 h 807969"/>
              <a:gd name="connsiteX4" fmla="*/ 3490703 w 4415356"/>
              <a:gd name="connsiteY4" fmla="*/ 750219 h 807969"/>
              <a:gd name="connsiteX5" fmla="*/ 4101775 w 4415356"/>
              <a:gd name="connsiteY5" fmla="*/ 751596 h 807969"/>
              <a:gd name="connsiteX6" fmla="*/ 4415356 w 4415356"/>
              <a:gd name="connsiteY6" fmla="*/ 807969 h 807969"/>
              <a:gd name="connsiteX0" fmla="*/ 50 w 4415356"/>
              <a:gd name="connsiteY0" fmla="*/ 0 h 807969"/>
              <a:gd name="connsiteX1" fmla="*/ 501883 w 4415356"/>
              <a:gd name="connsiteY1" fmla="*/ 446357 h 807969"/>
              <a:gd name="connsiteX2" fmla="*/ 1532724 w 4415356"/>
              <a:gd name="connsiteY2" fmla="*/ 656053 h 807969"/>
              <a:gd name="connsiteX3" fmla="*/ 2670026 w 4415356"/>
              <a:gd name="connsiteY3" fmla="*/ 707052 h 807969"/>
              <a:gd name="connsiteX4" fmla="*/ 3490703 w 4415356"/>
              <a:gd name="connsiteY4" fmla="*/ 750219 h 807969"/>
              <a:gd name="connsiteX5" fmla="*/ 4116361 w 4415356"/>
              <a:gd name="connsiteY5" fmla="*/ 801204 h 807969"/>
              <a:gd name="connsiteX6" fmla="*/ 4415356 w 4415356"/>
              <a:gd name="connsiteY6" fmla="*/ 807969 h 807969"/>
              <a:gd name="connsiteX0" fmla="*/ 50 w 4415356"/>
              <a:gd name="connsiteY0" fmla="*/ 0 h 848558"/>
              <a:gd name="connsiteX1" fmla="*/ 501883 w 4415356"/>
              <a:gd name="connsiteY1" fmla="*/ 446357 h 848558"/>
              <a:gd name="connsiteX2" fmla="*/ 1532724 w 4415356"/>
              <a:gd name="connsiteY2" fmla="*/ 656053 h 848558"/>
              <a:gd name="connsiteX3" fmla="*/ 2670026 w 4415356"/>
              <a:gd name="connsiteY3" fmla="*/ 707052 h 848558"/>
              <a:gd name="connsiteX4" fmla="*/ 3490703 w 4415356"/>
              <a:gd name="connsiteY4" fmla="*/ 750219 h 848558"/>
              <a:gd name="connsiteX5" fmla="*/ 4116361 w 4415356"/>
              <a:gd name="connsiteY5" fmla="*/ 801204 h 848558"/>
              <a:gd name="connsiteX6" fmla="*/ 4415356 w 4415356"/>
              <a:gd name="connsiteY6" fmla="*/ 848558 h 848558"/>
              <a:gd name="connsiteX0" fmla="*/ 50 w 4415356"/>
              <a:gd name="connsiteY0" fmla="*/ 0 h 848558"/>
              <a:gd name="connsiteX1" fmla="*/ 501883 w 4415356"/>
              <a:gd name="connsiteY1" fmla="*/ 446357 h 848558"/>
              <a:gd name="connsiteX2" fmla="*/ 1532724 w 4415356"/>
              <a:gd name="connsiteY2" fmla="*/ 656053 h 848558"/>
              <a:gd name="connsiteX3" fmla="*/ 2670026 w 4415356"/>
              <a:gd name="connsiteY3" fmla="*/ 707052 h 848558"/>
              <a:gd name="connsiteX4" fmla="*/ 3083074 w 4415356"/>
              <a:gd name="connsiteY4" fmla="*/ 728224 h 848558"/>
              <a:gd name="connsiteX5" fmla="*/ 3490703 w 4415356"/>
              <a:gd name="connsiteY5" fmla="*/ 750219 h 848558"/>
              <a:gd name="connsiteX6" fmla="*/ 4116361 w 4415356"/>
              <a:gd name="connsiteY6" fmla="*/ 801204 h 848558"/>
              <a:gd name="connsiteX7" fmla="*/ 4415356 w 4415356"/>
              <a:gd name="connsiteY7" fmla="*/ 848558 h 848558"/>
              <a:gd name="connsiteX0" fmla="*/ 50 w 4415356"/>
              <a:gd name="connsiteY0" fmla="*/ 0 h 848558"/>
              <a:gd name="connsiteX1" fmla="*/ 501883 w 4415356"/>
              <a:gd name="connsiteY1" fmla="*/ 446357 h 848558"/>
              <a:gd name="connsiteX2" fmla="*/ 1532724 w 4415356"/>
              <a:gd name="connsiteY2" fmla="*/ 656053 h 848558"/>
              <a:gd name="connsiteX3" fmla="*/ 2670026 w 4415356"/>
              <a:gd name="connsiteY3" fmla="*/ 707052 h 848558"/>
              <a:gd name="connsiteX4" fmla="*/ 3083074 w 4415356"/>
              <a:gd name="connsiteY4" fmla="*/ 728224 h 848558"/>
              <a:gd name="connsiteX5" fmla="*/ 3490703 w 4415356"/>
              <a:gd name="connsiteY5" fmla="*/ 750219 h 848558"/>
              <a:gd name="connsiteX6" fmla="*/ 3797745 w 4415356"/>
              <a:gd name="connsiteY6" fmla="*/ 773323 h 848558"/>
              <a:gd name="connsiteX7" fmla="*/ 4116361 w 4415356"/>
              <a:gd name="connsiteY7" fmla="*/ 801204 h 848558"/>
              <a:gd name="connsiteX8" fmla="*/ 4415356 w 4415356"/>
              <a:gd name="connsiteY8" fmla="*/ 848558 h 848558"/>
              <a:gd name="connsiteX0" fmla="*/ 50 w 4415356"/>
              <a:gd name="connsiteY0" fmla="*/ 0 h 848558"/>
              <a:gd name="connsiteX1" fmla="*/ 501883 w 4415356"/>
              <a:gd name="connsiteY1" fmla="*/ 446357 h 848558"/>
              <a:gd name="connsiteX2" fmla="*/ 1532724 w 4415356"/>
              <a:gd name="connsiteY2" fmla="*/ 656053 h 848558"/>
              <a:gd name="connsiteX3" fmla="*/ 2670026 w 4415356"/>
              <a:gd name="connsiteY3" fmla="*/ 707052 h 848558"/>
              <a:gd name="connsiteX4" fmla="*/ 3104952 w 4415356"/>
              <a:gd name="connsiteY4" fmla="*/ 721459 h 848558"/>
              <a:gd name="connsiteX5" fmla="*/ 3490703 w 4415356"/>
              <a:gd name="connsiteY5" fmla="*/ 750219 h 848558"/>
              <a:gd name="connsiteX6" fmla="*/ 3797745 w 4415356"/>
              <a:gd name="connsiteY6" fmla="*/ 773323 h 848558"/>
              <a:gd name="connsiteX7" fmla="*/ 4116361 w 4415356"/>
              <a:gd name="connsiteY7" fmla="*/ 801204 h 848558"/>
              <a:gd name="connsiteX8" fmla="*/ 4415356 w 4415356"/>
              <a:gd name="connsiteY8" fmla="*/ 848558 h 848558"/>
              <a:gd name="connsiteX0" fmla="*/ 50 w 4415356"/>
              <a:gd name="connsiteY0" fmla="*/ 0 h 848558"/>
              <a:gd name="connsiteX1" fmla="*/ 501883 w 4415356"/>
              <a:gd name="connsiteY1" fmla="*/ 446357 h 848558"/>
              <a:gd name="connsiteX2" fmla="*/ 1532724 w 4415356"/>
              <a:gd name="connsiteY2" fmla="*/ 656053 h 848558"/>
              <a:gd name="connsiteX3" fmla="*/ 2670026 w 4415356"/>
              <a:gd name="connsiteY3" fmla="*/ 707052 h 848558"/>
              <a:gd name="connsiteX4" fmla="*/ 3104952 w 4415356"/>
              <a:gd name="connsiteY4" fmla="*/ 721459 h 848558"/>
              <a:gd name="connsiteX5" fmla="*/ 3490703 w 4415356"/>
              <a:gd name="connsiteY5" fmla="*/ 750219 h 848558"/>
              <a:gd name="connsiteX6" fmla="*/ 3797745 w 4415356"/>
              <a:gd name="connsiteY6" fmla="*/ 773323 h 848558"/>
              <a:gd name="connsiteX7" fmla="*/ 4116361 w 4415356"/>
              <a:gd name="connsiteY7" fmla="*/ 801204 h 848558"/>
              <a:gd name="connsiteX8" fmla="*/ 4415356 w 4415356"/>
              <a:gd name="connsiteY8" fmla="*/ 848558 h 848558"/>
              <a:gd name="connsiteX0" fmla="*/ 50 w 4415356"/>
              <a:gd name="connsiteY0" fmla="*/ 0 h 848558"/>
              <a:gd name="connsiteX1" fmla="*/ 501883 w 4415356"/>
              <a:gd name="connsiteY1" fmla="*/ 446357 h 848558"/>
              <a:gd name="connsiteX2" fmla="*/ 1532724 w 4415356"/>
              <a:gd name="connsiteY2" fmla="*/ 656053 h 848558"/>
              <a:gd name="connsiteX3" fmla="*/ 2670026 w 4415356"/>
              <a:gd name="connsiteY3" fmla="*/ 707052 h 848558"/>
              <a:gd name="connsiteX4" fmla="*/ 3104952 w 4415356"/>
              <a:gd name="connsiteY4" fmla="*/ 721459 h 848558"/>
              <a:gd name="connsiteX5" fmla="*/ 3490703 w 4415356"/>
              <a:gd name="connsiteY5" fmla="*/ 747964 h 848558"/>
              <a:gd name="connsiteX6" fmla="*/ 3797745 w 4415356"/>
              <a:gd name="connsiteY6" fmla="*/ 773323 h 848558"/>
              <a:gd name="connsiteX7" fmla="*/ 4116361 w 4415356"/>
              <a:gd name="connsiteY7" fmla="*/ 801204 h 848558"/>
              <a:gd name="connsiteX8" fmla="*/ 4415356 w 4415356"/>
              <a:gd name="connsiteY8" fmla="*/ 848558 h 848558"/>
              <a:gd name="connsiteX0" fmla="*/ 50 w 4415356"/>
              <a:gd name="connsiteY0" fmla="*/ 0 h 848558"/>
              <a:gd name="connsiteX1" fmla="*/ 501883 w 4415356"/>
              <a:gd name="connsiteY1" fmla="*/ 446357 h 848558"/>
              <a:gd name="connsiteX2" fmla="*/ 1532724 w 4415356"/>
              <a:gd name="connsiteY2" fmla="*/ 656053 h 848558"/>
              <a:gd name="connsiteX3" fmla="*/ 2670026 w 4415356"/>
              <a:gd name="connsiteY3" fmla="*/ 707052 h 848558"/>
              <a:gd name="connsiteX4" fmla="*/ 3104952 w 4415356"/>
              <a:gd name="connsiteY4" fmla="*/ 721459 h 848558"/>
              <a:gd name="connsiteX5" fmla="*/ 3490703 w 4415356"/>
              <a:gd name="connsiteY5" fmla="*/ 747964 h 848558"/>
              <a:gd name="connsiteX6" fmla="*/ 3805038 w 4415356"/>
              <a:gd name="connsiteY6" fmla="*/ 768813 h 848558"/>
              <a:gd name="connsiteX7" fmla="*/ 4116361 w 4415356"/>
              <a:gd name="connsiteY7" fmla="*/ 801204 h 848558"/>
              <a:gd name="connsiteX8" fmla="*/ 4415356 w 4415356"/>
              <a:gd name="connsiteY8" fmla="*/ 848558 h 848558"/>
              <a:gd name="connsiteX0" fmla="*/ 50 w 4415356"/>
              <a:gd name="connsiteY0" fmla="*/ 0 h 848558"/>
              <a:gd name="connsiteX1" fmla="*/ 501883 w 4415356"/>
              <a:gd name="connsiteY1" fmla="*/ 446357 h 848558"/>
              <a:gd name="connsiteX2" fmla="*/ 1532724 w 4415356"/>
              <a:gd name="connsiteY2" fmla="*/ 656053 h 848558"/>
              <a:gd name="connsiteX3" fmla="*/ 2670026 w 4415356"/>
              <a:gd name="connsiteY3" fmla="*/ 707052 h 848558"/>
              <a:gd name="connsiteX4" fmla="*/ 3104952 w 4415356"/>
              <a:gd name="connsiteY4" fmla="*/ 721459 h 848558"/>
              <a:gd name="connsiteX5" fmla="*/ 3454240 w 4415356"/>
              <a:gd name="connsiteY5" fmla="*/ 743454 h 848558"/>
              <a:gd name="connsiteX6" fmla="*/ 3805038 w 4415356"/>
              <a:gd name="connsiteY6" fmla="*/ 768813 h 848558"/>
              <a:gd name="connsiteX7" fmla="*/ 4116361 w 4415356"/>
              <a:gd name="connsiteY7" fmla="*/ 801204 h 848558"/>
              <a:gd name="connsiteX8" fmla="*/ 4415356 w 4415356"/>
              <a:gd name="connsiteY8" fmla="*/ 848558 h 848558"/>
              <a:gd name="connsiteX0" fmla="*/ 47 w 4415353"/>
              <a:gd name="connsiteY0" fmla="*/ 0 h 848558"/>
              <a:gd name="connsiteX1" fmla="*/ 501880 w 4415353"/>
              <a:gd name="connsiteY1" fmla="*/ 446357 h 848558"/>
              <a:gd name="connsiteX2" fmla="*/ 1429917 w 4415353"/>
              <a:gd name="connsiteY2" fmla="*/ 647224 h 848558"/>
              <a:gd name="connsiteX3" fmla="*/ 2670023 w 4415353"/>
              <a:gd name="connsiteY3" fmla="*/ 707052 h 848558"/>
              <a:gd name="connsiteX4" fmla="*/ 3104949 w 4415353"/>
              <a:gd name="connsiteY4" fmla="*/ 721459 h 848558"/>
              <a:gd name="connsiteX5" fmla="*/ 3454237 w 4415353"/>
              <a:gd name="connsiteY5" fmla="*/ 743454 h 848558"/>
              <a:gd name="connsiteX6" fmla="*/ 3805035 w 4415353"/>
              <a:gd name="connsiteY6" fmla="*/ 768813 h 848558"/>
              <a:gd name="connsiteX7" fmla="*/ 4116358 w 4415353"/>
              <a:gd name="connsiteY7" fmla="*/ 801204 h 848558"/>
              <a:gd name="connsiteX8" fmla="*/ 4415353 w 4415353"/>
              <a:gd name="connsiteY8" fmla="*/ 848558 h 848558"/>
              <a:gd name="connsiteX0" fmla="*/ 47 w 4415353"/>
              <a:gd name="connsiteY0" fmla="*/ 0 h 848558"/>
              <a:gd name="connsiteX1" fmla="*/ 501880 w 4415353"/>
              <a:gd name="connsiteY1" fmla="*/ 446357 h 848558"/>
              <a:gd name="connsiteX2" fmla="*/ 1429917 w 4415353"/>
              <a:gd name="connsiteY2" fmla="*/ 647224 h 848558"/>
              <a:gd name="connsiteX3" fmla="*/ 2670023 w 4415353"/>
              <a:gd name="connsiteY3" fmla="*/ 707052 h 848558"/>
              <a:gd name="connsiteX4" fmla="*/ 3104949 w 4415353"/>
              <a:gd name="connsiteY4" fmla="*/ 723225 h 848558"/>
              <a:gd name="connsiteX5" fmla="*/ 3454237 w 4415353"/>
              <a:gd name="connsiteY5" fmla="*/ 743454 h 848558"/>
              <a:gd name="connsiteX6" fmla="*/ 3805035 w 4415353"/>
              <a:gd name="connsiteY6" fmla="*/ 768813 h 848558"/>
              <a:gd name="connsiteX7" fmla="*/ 4116358 w 4415353"/>
              <a:gd name="connsiteY7" fmla="*/ 801204 h 848558"/>
              <a:gd name="connsiteX8" fmla="*/ 4415353 w 4415353"/>
              <a:gd name="connsiteY8" fmla="*/ 848558 h 848558"/>
              <a:gd name="connsiteX0" fmla="*/ 47 w 4415353"/>
              <a:gd name="connsiteY0" fmla="*/ 0 h 848558"/>
              <a:gd name="connsiteX1" fmla="*/ 501880 w 4415353"/>
              <a:gd name="connsiteY1" fmla="*/ 446357 h 848558"/>
              <a:gd name="connsiteX2" fmla="*/ 1429917 w 4415353"/>
              <a:gd name="connsiteY2" fmla="*/ 647224 h 848558"/>
              <a:gd name="connsiteX3" fmla="*/ 2670023 w 4415353"/>
              <a:gd name="connsiteY3" fmla="*/ 707052 h 848558"/>
              <a:gd name="connsiteX4" fmla="*/ 3104949 w 4415353"/>
              <a:gd name="connsiteY4" fmla="*/ 723225 h 848558"/>
              <a:gd name="connsiteX5" fmla="*/ 3454237 w 4415353"/>
              <a:gd name="connsiteY5" fmla="*/ 743454 h 848558"/>
              <a:gd name="connsiteX6" fmla="*/ 3805035 w 4415353"/>
              <a:gd name="connsiteY6" fmla="*/ 768813 h 848558"/>
              <a:gd name="connsiteX7" fmla="*/ 4116358 w 4415353"/>
              <a:gd name="connsiteY7" fmla="*/ 801204 h 848558"/>
              <a:gd name="connsiteX8" fmla="*/ 4415353 w 4415353"/>
              <a:gd name="connsiteY8" fmla="*/ 848558 h 848558"/>
              <a:gd name="connsiteX0" fmla="*/ 47 w 4415353"/>
              <a:gd name="connsiteY0" fmla="*/ 0 h 848558"/>
              <a:gd name="connsiteX1" fmla="*/ 501880 w 4415353"/>
              <a:gd name="connsiteY1" fmla="*/ 446357 h 848558"/>
              <a:gd name="connsiteX2" fmla="*/ 1429917 w 4415353"/>
              <a:gd name="connsiteY2" fmla="*/ 647224 h 848558"/>
              <a:gd name="connsiteX3" fmla="*/ 2670023 w 4415353"/>
              <a:gd name="connsiteY3" fmla="*/ 707052 h 848558"/>
              <a:gd name="connsiteX4" fmla="*/ 3104949 w 4415353"/>
              <a:gd name="connsiteY4" fmla="*/ 723225 h 848558"/>
              <a:gd name="connsiteX5" fmla="*/ 3454237 w 4415353"/>
              <a:gd name="connsiteY5" fmla="*/ 743454 h 848558"/>
              <a:gd name="connsiteX6" fmla="*/ 3805035 w 4415353"/>
              <a:gd name="connsiteY6" fmla="*/ 768813 h 848558"/>
              <a:gd name="connsiteX7" fmla="*/ 4116358 w 4415353"/>
              <a:gd name="connsiteY7" fmla="*/ 801204 h 848558"/>
              <a:gd name="connsiteX8" fmla="*/ 4415353 w 4415353"/>
              <a:gd name="connsiteY8" fmla="*/ 848558 h 848558"/>
              <a:gd name="connsiteX0" fmla="*/ 47 w 4415353"/>
              <a:gd name="connsiteY0" fmla="*/ 0 h 848558"/>
              <a:gd name="connsiteX1" fmla="*/ 501880 w 4415353"/>
              <a:gd name="connsiteY1" fmla="*/ 446357 h 848558"/>
              <a:gd name="connsiteX2" fmla="*/ 1429917 w 4415353"/>
              <a:gd name="connsiteY2" fmla="*/ 647224 h 848558"/>
              <a:gd name="connsiteX3" fmla="*/ 2670023 w 4415353"/>
              <a:gd name="connsiteY3" fmla="*/ 707052 h 848558"/>
              <a:gd name="connsiteX4" fmla="*/ 3104949 w 4415353"/>
              <a:gd name="connsiteY4" fmla="*/ 723225 h 848558"/>
              <a:gd name="connsiteX5" fmla="*/ 3454237 w 4415353"/>
              <a:gd name="connsiteY5" fmla="*/ 743454 h 848558"/>
              <a:gd name="connsiteX6" fmla="*/ 3805035 w 4415353"/>
              <a:gd name="connsiteY6" fmla="*/ 768813 h 848558"/>
              <a:gd name="connsiteX7" fmla="*/ 4116358 w 4415353"/>
              <a:gd name="connsiteY7" fmla="*/ 801204 h 848558"/>
              <a:gd name="connsiteX8" fmla="*/ 4415353 w 4415353"/>
              <a:gd name="connsiteY8" fmla="*/ 848558 h 848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415353" h="848558">
                <a:moveTo>
                  <a:pt x="47" y="0"/>
                </a:moveTo>
                <a:cubicBezTo>
                  <a:pt x="-4063" y="143838"/>
                  <a:pt x="263568" y="338486"/>
                  <a:pt x="501880" y="446357"/>
                </a:cubicBezTo>
                <a:cubicBezTo>
                  <a:pt x="740192" y="554228"/>
                  <a:pt x="1068560" y="603775"/>
                  <a:pt x="1429917" y="647224"/>
                </a:cubicBezTo>
                <a:cubicBezTo>
                  <a:pt x="1791274" y="690673"/>
                  <a:pt x="2525048" y="703427"/>
                  <a:pt x="2670023" y="707052"/>
                </a:cubicBezTo>
                <a:cubicBezTo>
                  <a:pt x="2814998" y="710677"/>
                  <a:pt x="2959974" y="717834"/>
                  <a:pt x="3104949" y="723225"/>
                </a:cubicBezTo>
                <a:lnTo>
                  <a:pt x="3454237" y="743454"/>
                </a:lnTo>
                <a:lnTo>
                  <a:pt x="3805035" y="768813"/>
                </a:lnTo>
                <a:cubicBezTo>
                  <a:pt x="3915022" y="773778"/>
                  <a:pt x="4013423" y="788665"/>
                  <a:pt x="4116358" y="801204"/>
                </a:cubicBezTo>
                <a:lnTo>
                  <a:pt x="4415353" y="848558"/>
                </a:lnTo>
              </a:path>
            </a:pathLst>
          </a:cu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3126317" y="6103270"/>
            <a:ext cx="251248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Binding energy</a:t>
            </a:r>
            <a:r>
              <a:rPr kumimoji="0" lang="en-US" sz="2600" b="0" i="0" u="none" strike="noStrike" kern="120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1/2</a:t>
            </a:r>
            <a:endParaRPr kumimoji="0" lang="en-US" sz="2600" b="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23647" y="5055527"/>
            <a:ext cx="2048894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Efimov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 trimer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states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1874520" y="3381294"/>
            <a:ext cx="152400" cy="162828"/>
          </a:xfrm>
          <a:prstGeom prst="ellipse">
            <a:avLst/>
          </a:prstGeom>
          <a:solidFill>
            <a:srgbClr val="3333FF"/>
          </a:solidFill>
          <a:ln>
            <a:noFill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39" name="Oval 38"/>
          <p:cNvSpPr/>
          <p:nvPr/>
        </p:nvSpPr>
        <p:spPr>
          <a:xfrm>
            <a:off x="3048000" y="3381294"/>
            <a:ext cx="152400" cy="162828"/>
          </a:xfrm>
          <a:prstGeom prst="ellipse">
            <a:avLst/>
          </a:prstGeom>
          <a:solidFill>
            <a:srgbClr val="3333FF"/>
          </a:solidFill>
          <a:ln>
            <a:noFill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3657600" y="3381294"/>
            <a:ext cx="152400" cy="162828"/>
          </a:xfrm>
          <a:prstGeom prst="ellipse">
            <a:avLst/>
          </a:prstGeom>
          <a:solidFill>
            <a:srgbClr val="3333FF"/>
          </a:solidFill>
          <a:ln>
            <a:noFill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762365" y="609600"/>
            <a:ext cx="141923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Energy</a:t>
            </a:r>
            <a:r>
              <a:rPr kumimoji="0" lang="en-US" sz="2600" b="0" i="0" u="none" strike="noStrike" kern="120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1/2</a:t>
            </a:r>
            <a:endParaRPr kumimoji="0" lang="en-US" sz="2600" b="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graphicFrame>
        <p:nvGraphicFramePr>
          <p:cNvPr id="10" name="Object 12"/>
          <p:cNvGraphicFramePr>
            <a:graphicFrameLocks noChangeAspect="1"/>
          </p:cNvGraphicFramePr>
          <p:nvPr>
            <p:extLst/>
          </p:nvPr>
        </p:nvGraphicFramePr>
        <p:xfrm>
          <a:off x="8153400" y="2971800"/>
          <a:ext cx="762000" cy="474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9" name="Equation" r:id="rId4" imgW="266400" imgH="177480" progId="Equation.3">
                  <p:embed/>
                </p:oleObj>
              </mc:Choice>
              <mc:Fallback>
                <p:oleObj name="Equation" r:id="rId4" imgW="266400" imgH="177480" progId="Equation.3">
                  <p:embed/>
                  <p:pic>
                    <p:nvPicPr>
                      <p:cNvPr id="1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53400" y="2971800"/>
                        <a:ext cx="762000" cy="47466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1"/>
          <p:cNvSpPr/>
          <p:nvPr/>
        </p:nvSpPr>
        <p:spPr>
          <a:xfrm rot="2014742">
            <a:off x="3888017" y="5061417"/>
            <a:ext cx="5644380" cy="56315"/>
          </a:xfrm>
          <a:prstGeom prst="rect">
            <a:avLst/>
          </a:prstGeom>
          <a:pattFill prst="ltVert">
            <a:fgClr>
              <a:schemeClr val="tx1"/>
            </a:fgClr>
            <a:bgClr>
              <a:srgbClr val="FF0000"/>
            </a:bgClr>
          </a:patt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4288155" y="5642628"/>
            <a:ext cx="133902" cy="90343"/>
          </a:xfrm>
          <a:prstGeom prst="ellipse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4276449" y="4028740"/>
            <a:ext cx="133902" cy="90343"/>
          </a:xfrm>
          <a:prstGeom prst="ellipse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29" name="Oval 28"/>
          <p:cNvSpPr/>
          <p:nvPr/>
        </p:nvSpPr>
        <p:spPr>
          <a:xfrm>
            <a:off x="4287747" y="4564100"/>
            <a:ext cx="133902" cy="90343"/>
          </a:xfrm>
          <a:prstGeom prst="ellipse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4343400" y="1143000"/>
            <a:ext cx="12308" cy="5022002"/>
          </a:xfrm>
          <a:prstGeom prst="straightConnector1">
            <a:avLst/>
          </a:prstGeom>
          <a:ln w="31750">
            <a:solidFill>
              <a:schemeClr val="tx1"/>
            </a:solidFill>
            <a:headEnd type="arrow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695030" y="4338935"/>
            <a:ext cx="6671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E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N-1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853945" y="3881735"/>
            <a:ext cx="4988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E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N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581400" y="3810000"/>
            <a:ext cx="7216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E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N+1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637906" y="4114800"/>
            <a:ext cx="1056700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600" dirty="0">
                <a:solidFill>
                  <a:prstClr val="black"/>
                </a:solidFill>
                <a:latin typeface="Gill Sans MT"/>
              </a:rPr>
              <a:t>D</a:t>
            </a:r>
            <a:r>
              <a:rPr kumimoji="0" 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imer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state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49283" y="2852535"/>
            <a:ext cx="7248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800" i="1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N-1</a:t>
            </a:r>
            <a:endParaRPr lang="en-US" sz="2800" i="1" baseline="-25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911503" y="2837960"/>
            <a:ext cx="5245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800" i="1" baseline="-25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endParaRPr lang="en-US" sz="2800" i="1" baseline="-25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533028" y="2847236"/>
            <a:ext cx="806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800" i="1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N+1</a:t>
            </a:r>
            <a:endParaRPr lang="en-US" sz="2800" i="1" baseline="-25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19261" y="1084706"/>
            <a:ext cx="167545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Scaling</a:t>
            </a:r>
          </a:p>
          <a:p>
            <a:r>
              <a:rPr lang="en-US" sz="28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800" i="1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N+1</a:t>
            </a:r>
            <a:r>
              <a:rPr lang="en-US" sz="28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28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</a:t>
            </a:r>
            <a:r>
              <a:rPr lang="en-US" sz="28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800" i="1" baseline="-25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endParaRPr lang="en-US" sz="2800" i="1" baseline="-25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620586" y="2024285"/>
            <a:ext cx="21563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2800" i="1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N+1</a:t>
            </a:r>
            <a:r>
              <a:rPr lang="en-US" sz="28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28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</a:t>
            </a:r>
            <a:r>
              <a:rPr lang="en-US" sz="2800" i="1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-2</a:t>
            </a:r>
            <a:r>
              <a:rPr lang="en-US" sz="28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</a:t>
            </a:r>
            <a:r>
              <a:rPr lang="en-US" sz="2800" i="1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N-1</a:t>
            </a:r>
            <a:endParaRPr lang="en-US" sz="2800" i="1" baseline="-25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872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74900" y="283517"/>
            <a:ext cx="51026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/>
              <a:t>LiCs</a:t>
            </a:r>
            <a:r>
              <a:rPr lang="en-US" sz="3600" dirty="0"/>
              <a:t> </a:t>
            </a:r>
            <a:r>
              <a:rPr lang="en-US" sz="3600" dirty="0" err="1"/>
              <a:t>Feshbach</a:t>
            </a:r>
            <a:r>
              <a:rPr lang="en-US" sz="3600" dirty="0"/>
              <a:t> resonances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44550" y="6197600"/>
            <a:ext cx="85484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S.K. Tung et al., PRA (2013)      See also  (Heidelberg  group)  M. </a:t>
            </a:r>
            <a:r>
              <a:rPr lang="en-US" dirty="0" err="1"/>
              <a:t>Repp</a:t>
            </a:r>
            <a:r>
              <a:rPr lang="en-US" dirty="0"/>
              <a:t> et al., PRA(2013)</a:t>
            </a:r>
          </a:p>
          <a:p>
            <a:r>
              <a:rPr lang="en-US" dirty="0"/>
              <a:t>                                                                                        </a:t>
            </a:r>
            <a:r>
              <a:rPr lang="en-US" dirty="0" smtClean="0"/>
              <a:t>  </a:t>
            </a:r>
            <a:r>
              <a:rPr lang="en-US" dirty="0" err="1"/>
              <a:t>Ulmanis</a:t>
            </a:r>
            <a:r>
              <a:rPr lang="en-US" dirty="0"/>
              <a:t> et al., PRL(2016)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6" t="10096" r="13011" b="5585"/>
          <a:stretch/>
        </p:blipFill>
        <p:spPr bwMode="auto">
          <a:xfrm>
            <a:off x="1324492" y="1155700"/>
            <a:ext cx="6464300" cy="499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0590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88893"/>
            <a:ext cx="9067800" cy="954107"/>
          </a:xfrm>
        </p:spPr>
        <p:txBody>
          <a:bodyPr/>
          <a:lstStyle/>
          <a:p>
            <a:r>
              <a:rPr lang="en-US" sz="2400" dirty="0" smtClean="0"/>
              <a:t>Geometric scaling of </a:t>
            </a:r>
            <a:r>
              <a:rPr lang="en-US" sz="2400" dirty="0" err="1" smtClean="0"/>
              <a:t>Efimov</a:t>
            </a:r>
            <a:r>
              <a:rPr lang="en-US" sz="2400" dirty="0" smtClean="0"/>
              <a:t> resonances in Li-Cs system (</a:t>
            </a:r>
            <a:r>
              <a:rPr lang="en-US" sz="2400" dirty="0" smtClean="0">
                <a:sym typeface="Symbol" panose="05050102010706020507" pitchFamily="18" charset="2"/>
              </a:rPr>
              <a:t>=4.9)</a:t>
            </a:r>
            <a:endParaRPr lang="en-US" sz="2400" dirty="0"/>
          </a:p>
        </p:txBody>
      </p:sp>
      <p:pic>
        <p:nvPicPr>
          <p:cNvPr id="63490" name="Picture 2" descr="C:\Users\cheng chin\Dropbox\Lab\LiCs2Efimov\Science\Science_resub\Figure4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126" y="1143000"/>
            <a:ext cx="7546274" cy="533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2971800" y="4800600"/>
            <a:ext cx="3048000" cy="0"/>
          </a:xfrm>
          <a:prstGeom prst="straightConnector1">
            <a:avLst/>
          </a:prstGeom>
          <a:ln w="444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267200" y="4267200"/>
            <a:ext cx="9364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5.3 G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73525" y="4034135"/>
            <a:ext cx="9364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1.1 G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2971800" y="3776932"/>
            <a:ext cx="609600" cy="0"/>
          </a:xfrm>
          <a:prstGeom prst="straightConnector1">
            <a:avLst/>
          </a:prstGeom>
          <a:ln w="444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429000" y="1752600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0.20 G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2460087" y="2012035"/>
            <a:ext cx="511713" cy="0"/>
          </a:xfrm>
          <a:prstGeom prst="straightConnector1">
            <a:avLst/>
          </a:prstGeom>
          <a:ln w="4445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3085441" y="2012035"/>
            <a:ext cx="457200" cy="0"/>
          </a:xfrm>
          <a:prstGeom prst="straightConnector1">
            <a:avLst/>
          </a:prstGeom>
          <a:ln w="4445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30533" y="6321392"/>
            <a:ext cx="735784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Tung et al., PRL (2014), see also Heidelberg and Innsbruck groups PRL (2014)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419600" y="1752600"/>
            <a:ext cx="3276600" cy="2514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60087" y="1024128"/>
            <a:ext cx="2339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Feshbach</a:t>
            </a:r>
            <a:r>
              <a:rPr lang="en-US" dirty="0" smtClean="0"/>
              <a:t> resonance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992397" y="1426464"/>
            <a:ext cx="0" cy="649224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4976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6" grpId="0"/>
      <p:bldP spid="2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229600" cy="1143000"/>
          </a:xfrm>
        </p:spPr>
        <p:txBody>
          <a:bodyPr/>
          <a:lstStyle/>
          <a:p>
            <a:r>
              <a:rPr lang="en-US" sz="3200" dirty="0" smtClean="0"/>
              <a:t>Universal </a:t>
            </a:r>
            <a:r>
              <a:rPr lang="en-US" sz="3200" dirty="0" smtClean="0"/>
              <a:t>scaling </a:t>
            </a:r>
            <a:r>
              <a:rPr lang="en-US" sz="3200" dirty="0" smtClean="0"/>
              <a:t>of resonant Bose gas</a:t>
            </a:r>
            <a:endParaRPr lang="en-US" sz="3200" dirty="0"/>
          </a:p>
        </p:txBody>
      </p:sp>
      <p:pic>
        <p:nvPicPr>
          <p:cNvPr id="2037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571817"/>
            <a:ext cx="6858000" cy="4219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28954" y="5867400"/>
            <a:ext cx="6378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(ENS-Chicago Collaboration) U. </a:t>
            </a:r>
            <a:r>
              <a:rPr lang="en-US" dirty="0" err="1" smtClean="0"/>
              <a:t>Eismann</a:t>
            </a:r>
            <a:r>
              <a:rPr lang="en-US" dirty="0" smtClean="0"/>
              <a:t> et al, PRX (2016)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505200" y="1676400"/>
            <a:ext cx="7312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Li7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89102" y="4215825"/>
            <a:ext cx="14830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3333FF"/>
                </a:solidFill>
              </a:rPr>
              <a:t>Cs 133</a:t>
            </a:r>
            <a:endParaRPr lang="en-US" sz="3200" dirty="0">
              <a:solidFill>
                <a:srgbClr val="3333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6544" y="6336268"/>
            <a:ext cx="8165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Related works: ENS, PRL (2013), Cambridge, PRL (2013), JILA: Nature Physics (2014)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913416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404" y="91496"/>
            <a:ext cx="9112913" cy="132556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Short summary: </a:t>
            </a:r>
            <a:r>
              <a:rPr lang="en-US" sz="3200" dirty="0" err="1" smtClean="0"/>
              <a:t>Efimov</a:t>
            </a:r>
            <a:r>
              <a:rPr lang="en-US" sz="3200" dirty="0" smtClean="0"/>
              <a:t> </a:t>
            </a:r>
            <a:r>
              <a:rPr lang="en-US" sz="3200" dirty="0"/>
              <a:t>states in </a:t>
            </a:r>
            <a:r>
              <a:rPr lang="en-US" sz="3200" dirty="0" smtClean="0"/>
              <a:t>cold atoms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31655"/>
            <a:ext cx="7886700" cy="109249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/>
              <a:t>Prediction		Vitaly </a:t>
            </a:r>
            <a:r>
              <a:rPr lang="en-US" sz="2400" dirty="0" err="1"/>
              <a:t>Efimov</a:t>
            </a:r>
            <a:r>
              <a:rPr lang="en-US" sz="2400" dirty="0"/>
              <a:t> (1970)</a:t>
            </a:r>
          </a:p>
          <a:p>
            <a:pPr marL="457200" lvl="1" indent="0">
              <a:buNone/>
            </a:pPr>
            <a:r>
              <a:rPr lang="en-US" sz="2000" dirty="0">
                <a:sym typeface="Symbol"/>
              </a:rPr>
              <a:t>			+</a:t>
            </a:r>
            <a:r>
              <a:rPr lang="en-US" sz="2000" dirty="0"/>
              <a:t>+</a:t>
            </a:r>
            <a:r>
              <a:rPr lang="en-US" sz="2000" dirty="0">
                <a:sym typeface="Symbol"/>
              </a:rPr>
              <a:t>  C</a:t>
            </a:r>
          </a:p>
          <a:p>
            <a:pPr marL="457200" lvl="1" indent="0">
              <a:buNone/>
            </a:pPr>
            <a:r>
              <a:rPr lang="en-US" sz="2000" dirty="0">
                <a:sym typeface="Symbol"/>
              </a:rPr>
              <a:t>			H+H+H  T</a:t>
            </a:r>
          </a:p>
          <a:p>
            <a:pPr marL="457200" lvl="1" indent="0">
              <a:buNone/>
            </a:pPr>
            <a:endParaRPr lang="en-US" sz="2000" dirty="0">
              <a:sym typeface="Symbol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304800" y="1332075"/>
            <a:ext cx="8102600" cy="1434499"/>
            <a:chOff x="412750" y="1423297"/>
            <a:chExt cx="8102600" cy="1434499"/>
          </a:xfrm>
        </p:grpSpPr>
        <p:sp>
          <p:nvSpPr>
            <p:cNvPr id="5" name="Rounded Rectangle 4"/>
            <p:cNvSpPr/>
            <p:nvPr/>
          </p:nvSpPr>
          <p:spPr>
            <a:xfrm>
              <a:off x="412750" y="1423297"/>
              <a:ext cx="6251944" cy="1424763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  <a:alpha val="39000"/>
              </a:schemeClr>
            </a:soli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91902" y="1434348"/>
              <a:ext cx="1423448" cy="1423448"/>
            </a:xfrm>
            <a:prstGeom prst="rect">
              <a:avLst/>
            </a:prstGeom>
          </p:spPr>
        </p:pic>
      </p:grpSp>
      <p:sp>
        <p:nvSpPr>
          <p:cNvPr id="6" name="Rounded Rectangle 5"/>
          <p:cNvSpPr/>
          <p:nvPr/>
        </p:nvSpPr>
        <p:spPr>
          <a:xfrm>
            <a:off x="609107" y="3660637"/>
            <a:ext cx="7307225" cy="853400"/>
          </a:xfrm>
          <a:prstGeom prst="roundRect">
            <a:avLst/>
          </a:prstGeom>
          <a:solidFill>
            <a:srgbClr val="FF0000">
              <a:alpha val="39000"/>
            </a:srgbClr>
          </a:solidFill>
          <a:ln>
            <a:noFill/>
          </a:ln>
          <a:effectLst>
            <a:softEdge rad="254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632396" y="2650540"/>
            <a:ext cx="7609539" cy="933897"/>
          </a:xfrm>
          <a:prstGeom prst="roundRect">
            <a:avLst/>
          </a:prstGeom>
          <a:solidFill>
            <a:srgbClr val="00B400">
              <a:alpha val="39000"/>
            </a:srgbClr>
          </a:solidFill>
          <a:ln>
            <a:noFill/>
          </a:ln>
          <a:effectLst>
            <a:softEdge rad="254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5512016" y="4803538"/>
            <a:ext cx="3486853" cy="1619049"/>
            <a:chOff x="5512016" y="4803538"/>
            <a:chExt cx="3486853" cy="1619049"/>
          </a:xfrm>
        </p:grpSpPr>
        <p:sp>
          <p:nvSpPr>
            <p:cNvPr id="8" name="TextBox 7"/>
            <p:cNvSpPr txBox="1"/>
            <p:nvPr/>
          </p:nvSpPr>
          <p:spPr>
            <a:xfrm>
              <a:off x="5814913" y="5012899"/>
              <a:ext cx="318395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rgbClr val="FF0000"/>
                  </a:solidFill>
                </a:rPr>
                <a:t>Molecular size  </a:t>
              </a:r>
              <a:r>
                <a:rPr lang="en-US" sz="2400" dirty="0">
                  <a:solidFill>
                    <a:srgbClr val="FF0000"/>
                  </a:solidFill>
                  <a:sym typeface="Symbol"/>
                </a:rPr>
                <a:t>~</a:t>
              </a:r>
            </a:p>
            <a:p>
              <a:r>
                <a:rPr lang="en-US" sz="2400" dirty="0">
                  <a:solidFill>
                    <a:srgbClr val="FF0000"/>
                  </a:solidFill>
                  <a:sym typeface="Symbol"/>
                </a:rPr>
                <a:t>Scattering length </a:t>
              </a:r>
              <a:r>
                <a:rPr lang="en-US" sz="2400" i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/>
                </a:rPr>
                <a:t>a</a:t>
              </a:r>
              <a:r>
                <a:rPr lang="en-US" sz="2400" dirty="0">
                  <a:solidFill>
                    <a:srgbClr val="FF0000"/>
                  </a:solidFill>
                  <a:sym typeface="Symbol"/>
                </a:rPr>
                <a:t> </a:t>
              </a:r>
              <a:r>
                <a:rPr lang="en-US" sz="2400" i="1" baseline="-25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/>
                </a:rPr>
                <a:t> </a:t>
              </a:r>
            </a:p>
            <a:p>
              <a:r>
                <a:rPr lang="en-US" sz="24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/>
                </a:rPr>
                <a:t>van der Waals length</a:t>
              </a:r>
              <a:r>
                <a:rPr lang="en-US" sz="2400" i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5512016" y="4803538"/>
              <a:ext cx="3486853" cy="1619049"/>
            </a:xfrm>
            <a:prstGeom prst="roundRect">
              <a:avLst/>
            </a:prstGeom>
            <a:solidFill>
              <a:srgbClr val="0000B4">
                <a:alpha val="39000"/>
              </a:srgbClr>
            </a:soli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srgbClr val="FF0000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18220" y="4642777"/>
            <a:ext cx="4776146" cy="1789572"/>
            <a:chOff x="118220" y="4642777"/>
            <a:chExt cx="4776146" cy="1789572"/>
          </a:xfrm>
        </p:grpSpPr>
        <p:pic>
          <p:nvPicPr>
            <p:cNvPr id="2050" name="Picture 2" descr="Study of the interaction among three objects in peculiar resonant systems uncovers an unexpected universality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8985" y="4642777"/>
              <a:ext cx="2125381" cy="17895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Rounded Rectangle 10"/>
            <p:cNvSpPr/>
            <p:nvPr/>
          </p:nvSpPr>
          <p:spPr>
            <a:xfrm>
              <a:off x="118220" y="4813300"/>
              <a:ext cx="2396380" cy="1168400"/>
            </a:xfrm>
            <a:prstGeom prst="roundRect">
              <a:avLst/>
            </a:prstGeom>
            <a:solidFill>
              <a:srgbClr val="0000B4">
                <a:alpha val="39000"/>
              </a:srgbClr>
            </a:soli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600" dirty="0">
                  <a:solidFill>
                    <a:schemeClr val="tx1"/>
                  </a:solidFill>
                </a:rPr>
                <a:t>Molecular size:</a:t>
              </a:r>
            </a:p>
            <a:p>
              <a:pPr algn="ctr"/>
              <a:r>
                <a:rPr lang="en-US" sz="2600" i="1" dirty="0">
                  <a:solidFill>
                    <a:schemeClr val="tx1"/>
                  </a:solidFill>
                </a:rPr>
                <a:t>1, </a:t>
              </a:r>
              <a:r>
                <a:rPr lang="en-US" sz="2600" i="1" dirty="0">
                  <a:solidFill>
                    <a:schemeClr val="tx1"/>
                  </a:solidFill>
                  <a:sym typeface="Symbol"/>
                </a:rPr>
                <a:t>, </a:t>
              </a:r>
              <a:r>
                <a:rPr lang="en-US" sz="2600" i="1" baseline="30000" dirty="0">
                  <a:solidFill>
                    <a:schemeClr val="tx1"/>
                  </a:solidFill>
                  <a:sym typeface="Symbol"/>
                </a:rPr>
                <a:t>2</a:t>
              </a:r>
              <a:r>
                <a:rPr lang="en-US" sz="2600" i="1" dirty="0">
                  <a:solidFill>
                    <a:schemeClr val="tx1"/>
                  </a:solidFill>
                  <a:sym typeface="Symbol"/>
                </a:rPr>
                <a:t> …</a:t>
              </a:r>
              <a:endParaRPr lang="en-US" sz="2600" i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7" name="Content Placeholder 2"/>
          <p:cNvSpPr txBox="1">
            <a:spLocks/>
          </p:cNvSpPr>
          <p:nvPr/>
        </p:nvSpPr>
        <p:spPr>
          <a:xfrm>
            <a:off x="626044" y="2632652"/>
            <a:ext cx="7886700" cy="98988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Font typeface="Arial" panose="020B0604020202020204" pitchFamily="34" charset="0"/>
              <a:buNone/>
            </a:pPr>
            <a:endParaRPr lang="en-US" sz="2000" dirty="0">
              <a:sym typeface="Symbol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400" dirty="0"/>
              <a:t>   Appearance		Cs, Li, K, </a:t>
            </a:r>
            <a:r>
              <a:rPr lang="en-US" sz="2400" dirty="0" err="1"/>
              <a:t>Rb</a:t>
            </a:r>
            <a:r>
              <a:rPr lang="en-US" sz="2400" dirty="0"/>
              <a:t>, </a:t>
            </a:r>
            <a:r>
              <a:rPr lang="en-US" sz="2400" dirty="0" err="1"/>
              <a:t>LiCs</a:t>
            </a:r>
            <a:r>
              <a:rPr lang="en-US" sz="2400" dirty="0"/>
              <a:t>, </a:t>
            </a:r>
            <a:r>
              <a:rPr lang="en-US" sz="2400" dirty="0" err="1"/>
              <a:t>LiRb</a:t>
            </a:r>
            <a:r>
              <a:rPr lang="en-US" sz="2400" dirty="0"/>
              <a:t>, He	2006…	</a:t>
            </a:r>
            <a:r>
              <a:rPr lang="en-US" dirty="0"/>
              <a:t>		</a:t>
            </a:r>
            <a:r>
              <a:rPr lang="en-US" dirty="0">
                <a:sym typeface="Symbol"/>
              </a:rPr>
              <a:t>            </a:t>
            </a: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608116" y="3332162"/>
            <a:ext cx="7886700" cy="11628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	</a:t>
            </a:r>
            <a:r>
              <a:rPr lang="en-US" dirty="0">
                <a:sym typeface="Symbol"/>
              </a:rPr>
              <a:t>           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sym typeface="Symbol"/>
              </a:rPr>
              <a:t>     </a:t>
            </a:r>
            <a:r>
              <a:rPr lang="en-US" sz="2400" dirty="0">
                <a:sym typeface="Symbol"/>
              </a:rPr>
              <a:t>Properties</a:t>
            </a:r>
            <a:r>
              <a:rPr lang="en-US" dirty="0">
                <a:sym typeface="Symbol"/>
              </a:rPr>
              <a:t>		</a:t>
            </a:r>
            <a:r>
              <a:rPr lang="en-US" sz="2400" dirty="0">
                <a:sym typeface="Symbol"/>
              </a:rPr>
              <a:t>Geometric scaling, </a:t>
            </a:r>
            <a:r>
              <a:rPr lang="en-US" sz="2400" dirty="0">
                <a:solidFill>
                  <a:srgbClr val="FF0000"/>
                </a:solidFill>
                <a:sym typeface="Symbol"/>
              </a:rPr>
              <a:t>universality</a:t>
            </a:r>
            <a:r>
              <a:rPr lang="en-US" sz="2400" dirty="0">
                <a:sym typeface="Symbol"/>
              </a:rPr>
              <a:t>…</a:t>
            </a:r>
            <a:endParaRPr lang="en-US" sz="2400" dirty="0">
              <a:solidFill>
                <a:schemeClr val="bg1">
                  <a:lumMod val="65000"/>
                </a:schemeClr>
              </a:solidFill>
              <a:sym typeface="Symbol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794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  <p:bldP spid="7" grpId="0" animBg="1"/>
      <p:bldP spid="17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404" y="91496"/>
            <a:ext cx="9112913" cy="132556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Synopsis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31655"/>
            <a:ext cx="7886700" cy="109249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/>
              <a:t>Prediction		Vitaly </a:t>
            </a:r>
            <a:r>
              <a:rPr lang="en-US" sz="2400" dirty="0" err="1"/>
              <a:t>Efimov</a:t>
            </a:r>
            <a:r>
              <a:rPr lang="en-US" sz="2400" dirty="0"/>
              <a:t> (1970)</a:t>
            </a:r>
          </a:p>
          <a:p>
            <a:pPr marL="457200" lvl="1" indent="0">
              <a:buNone/>
            </a:pPr>
            <a:r>
              <a:rPr lang="en-US" sz="2000" dirty="0">
                <a:sym typeface="Symbol"/>
              </a:rPr>
              <a:t>			+</a:t>
            </a:r>
            <a:r>
              <a:rPr lang="en-US" sz="2000" dirty="0"/>
              <a:t>+</a:t>
            </a:r>
            <a:r>
              <a:rPr lang="en-US" sz="2000" dirty="0">
                <a:sym typeface="Symbol"/>
              </a:rPr>
              <a:t>  C</a:t>
            </a:r>
          </a:p>
          <a:p>
            <a:pPr marL="457200" lvl="1" indent="0">
              <a:buNone/>
            </a:pPr>
            <a:r>
              <a:rPr lang="en-US" sz="2000" dirty="0">
                <a:sym typeface="Symbol"/>
              </a:rPr>
              <a:t>			H+H+H  T</a:t>
            </a:r>
          </a:p>
          <a:p>
            <a:pPr marL="457200" lvl="1" indent="0">
              <a:buNone/>
            </a:pPr>
            <a:endParaRPr lang="en-US" sz="2000" dirty="0">
              <a:sym typeface="Symbol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304800" y="1332075"/>
            <a:ext cx="8102600" cy="1434499"/>
            <a:chOff x="412750" y="1423297"/>
            <a:chExt cx="8102600" cy="1434499"/>
          </a:xfrm>
        </p:grpSpPr>
        <p:sp>
          <p:nvSpPr>
            <p:cNvPr id="5" name="Rounded Rectangle 4"/>
            <p:cNvSpPr/>
            <p:nvPr/>
          </p:nvSpPr>
          <p:spPr>
            <a:xfrm>
              <a:off x="412750" y="1423297"/>
              <a:ext cx="6251944" cy="1424763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  <a:alpha val="39000"/>
              </a:schemeClr>
            </a:soli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91902" y="1434348"/>
              <a:ext cx="1423448" cy="1423448"/>
            </a:xfrm>
            <a:prstGeom prst="rect">
              <a:avLst/>
            </a:prstGeom>
          </p:spPr>
        </p:pic>
      </p:grpSp>
      <p:sp>
        <p:nvSpPr>
          <p:cNvPr id="6" name="Rounded Rectangle 5"/>
          <p:cNvSpPr/>
          <p:nvPr/>
        </p:nvSpPr>
        <p:spPr>
          <a:xfrm>
            <a:off x="984011" y="3660637"/>
            <a:ext cx="7307225" cy="853400"/>
          </a:xfrm>
          <a:prstGeom prst="roundRect">
            <a:avLst/>
          </a:prstGeom>
          <a:solidFill>
            <a:srgbClr val="FF0000">
              <a:alpha val="39000"/>
            </a:srgbClr>
          </a:solidFill>
          <a:ln>
            <a:noFill/>
          </a:ln>
          <a:effectLst>
            <a:softEdge rad="254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632396" y="2650540"/>
            <a:ext cx="7609539" cy="933897"/>
          </a:xfrm>
          <a:prstGeom prst="roundRect">
            <a:avLst/>
          </a:prstGeom>
          <a:solidFill>
            <a:srgbClr val="00B400">
              <a:alpha val="39000"/>
            </a:srgbClr>
          </a:solidFill>
          <a:ln>
            <a:noFill/>
          </a:ln>
          <a:effectLst>
            <a:softEdge rad="254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5512016" y="4803538"/>
            <a:ext cx="3486853" cy="1619049"/>
            <a:chOff x="5512016" y="4803538"/>
            <a:chExt cx="3486853" cy="1619049"/>
          </a:xfrm>
        </p:grpSpPr>
        <p:sp>
          <p:nvSpPr>
            <p:cNvPr id="8" name="TextBox 7"/>
            <p:cNvSpPr txBox="1"/>
            <p:nvPr/>
          </p:nvSpPr>
          <p:spPr>
            <a:xfrm>
              <a:off x="5814913" y="5012899"/>
              <a:ext cx="318395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rgbClr val="FF0000"/>
                  </a:solidFill>
                </a:rPr>
                <a:t>Molecular size  </a:t>
              </a:r>
              <a:r>
                <a:rPr lang="en-US" sz="2400" dirty="0">
                  <a:solidFill>
                    <a:srgbClr val="FF0000"/>
                  </a:solidFill>
                  <a:sym typeface="Symbol"/>
                </a:rPr>
                <a:t>~</a:t>
              </a:r>
            </a:p>
            <a:p>
              <a:r>
                <a:rPr lang="en-US" sz="2400" dirty="0">
                  <a:solidFill>
                    <a:srgbClr val="FF0000"/>
                  </a:solidFill>
                  <a:sym typeface="Symbol"/>
                </a:rPr>
                <a:t>Scattering length </a:t>
              </a:r>
              <a:r>
                <a:rPr lang="en-US" sz="2400" i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/>
                </a:rPr>
                <a:t>a</a:t>
              </a:r>
              <a:r>
                <a:rPr lang="en-US" sz="2400" dirty="0">
                  <a:solidFill>
                    <a:srgbClr val="FF0000"/>
                  </a:solidFill>
                  <a:sym typeface="Symbol"/>
                </a:rPr>
                <a:t> </a:t>
              </a:r>
              <a:r>
                <a:rPr lang="en-US" sz="2400" i="1" baseline="-25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/>
                </a:rPr>
                <a:t> </a:t>
              </a:r>
            </a:p>
            <a:p>
              <a:r>
                <a:rPr lang="en-US" sz="24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/>
                </a:rPr>
                <a:t>van der Waals length</a:t>
              </a:r>
              <a:r>
                <a:rPr lang="en-US" sz="2400" i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5512016" y="4803538"/>
              <a:ext cx="3486853" cy="1619049"/>
            </a:xfrm>
            <a:prstGeom prst="roundRect">
              <a:avLst/>
            </a:prstGeom>
            <a:solidFill>
              <a:srgbClr val="0000B4">
                <a:alpha val="39000"/>
              </a:srgbClr>
            </a:soli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18220" y="4642777"/>
            <a:ext cx="4776146" cy="1789572"/>
            <a:chOff x="118220" y="4642777"/>
            <a:chExt cx="4776146" cy="1789572"/>
          </a:xfrm>
        </p:grpSpPr>
        <p:pic>
          <p:nvPicPr>
            <p:cNvPr id="2050" name="Picture 2" descr="Study of the interaction among three objects in peculiar resonant systems uncovers an unexpected universality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8985" y="4642777"/>
              <a:ext cx="2125381" cy="17895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Rounded Rectangle 10"/>
            <p:cNvSpPr/>
            <p:nvPr/>
          </p:nvSpPr>
          <p:spPr>
            <a:xfrm>
              <a:off x="118220" y="4813300"/>
              <a:ext cx="2396380" cy="1168400"/>
            </a:xfrm>
            <a:prstGeom prst="roundRect">
              <a:avLst/>
            </a:prstGeom>
            <a:solidFill>
              <a:srgbClr val="0000B4">
                <a:alpha val="39000"/>
              </a:srgbClr>
            </a:soli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600" dirty="0">
                  <a:solidFill>
                    <a:schemeClr val="tx1"/>
                  </a:solidFill>
                </a:rPr>
                <a:t>Molecular size:</a:t>
              </a:r>
            </a:p>
            <a:p>
              <a:pPr algn="ctr"/>
              <a:r>
                <a:rPr lang="en-US" sz="2600" i="1" dirty="0">
                  <a:solidFill>
                    <a:schemeClr val="tx1"/>
                  </a:solidFill>
                </a:rPr>
                <a:t>1, </a:t>
              </a:r>
              <a:r>
                <a:rPr lang="en-US" sz="2600" i="1" dirty="0">
                  <a:solidFill>
                    <a:schemeClr val="tx1"/>
                  </a:solidFill>
                  <a:sym typeface="Symbol"/>
                </a:rPr>
                <a:t>, </a:t>
              </a:r>
              <a:r>
                <a:rPr lang="en-US" sz="2600" i="1" baseline="30000" dirty="0">
                  <a:solidFill>
                    <a:schemeClr val="tx1"/>
                  </a:solidFill>
                  <a:sym typeface="Symbol"/>
                </a:rPr>
                <a:t>2</a:t>
              </a:r>
              <a:r>
                <a:rPr lang="en-US" sz="2600" i="1" dirty="0">
                  <a:solidFill>
                    <a:schemeClr val="tx1"/>
                  </a:solidFill>
                  <a:sym typeface="Symbol"/>
                </a:rPr>
                <a:t> …</a:t>
              </a:r>
              <a:endParaRPr lang="en-US" sz="2600" i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7" name="Content Placeholder 2"/>
          <p:cNvSpPr txBox="1">
            <a:spLocks/>
          </p:cNvSpPr>
          <p:nvPr/>
        </p:nvSpPr>
        <p:spPr>
          <a:xfrm>
            <a:off x="626044" y="2632652"/>
            <a:ext cx="7886700" cy="98988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Font typeface="Arial" panose="020B0604020202020204" pitchFamily="34" charset="0"/>
              <a:buNone/>
            </a:pPr>
            <a:endParaRPr lang="en-US" sz="2000" dirty="0">
              <a:sym typeface="Symbol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400" dirty="0"/>
              <a:t>   Appearance		Cs, Li, K, </a:t>
            </a:r>
            <a:r>
              <a:rPr lang="en-US" sz="2400" dirty="0" err="1"/>
              <a:t>Rb</a:t>
            </a:r>
            <a:r>
              <a:rPr lang="en-US" sz="2400" dirty="0"/>
              <a:t>, </a:t>
            </a:r>
            <a:r>
              <a:rPr lang="en-US" sz="2400" dirty="0" err="1"/>
              <a:t>LiCs</a:t>
            </a:r>
            <a:r>
              <a:rPr lang="en-US" sz="2400" dirty="0"/>
              <a:t>, </a:t>
            </a:r>
            <a:r>
              <a:rPr lang="en-US" sz="2400" dirty="0" err="1"/>
              <a:t>LiRb</a:t>
            </a:r>
            <a:r>
              <a:rPr lang="en-US" sz="2400" dirty="0"/>
              <a:t>, He	2006…	</a:t>
            </a:r>
            <a:r>
              <a:rPr lang="en-US" dirty="0"/>
              <a:t>		</a:t>
            </a:r>
            <a:r>
              <a:rPr lang="en-US" dirty="0">
                <a:sym typeface="Symbol"/>
              </a:rPr>
              <a:t>            </a:t>
            </a: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900724" y="3332162"/>
            <a:ext cx="7886700" cy="11628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	</a:t>
            </a:r>
            <a:r>
              <a:rPr lang="en-US" dirty="0">
                <a:sym typeface="Symbol"/>
              </a:rPr>
              <a:t>           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sym typeface="Symbol"/>
              </a:rPr>
              <a:t>     </a:t>
            </a:r>
            <a:r>
              <a:rPr lang="en-US" sz="2400" dirty="0">
                <a:sym typeface="Symbol"/>
              </a:rPr>
              <a:t>Properties</a:t>
            </a:r>
            <a:r>
              <a:rPr lang="en-US" dirty="0">
                <a:sym typeface="Symbol"/>
              </a:rPr>
              <a:t>		</a:t>
            </a:r>
            <a:r>
              <a:rPr lang="en-US" sz="2400" dirty="0">
                <a:sym typeface="Symbol"/>
              </a:rPr>
              <a:t>Geometric scaling, universality…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201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  <p:bldP spid="7" grpId="0" animBg="1"/>
      <p:bldP spid="17" grpId="0"/>
      <p:bldP spid="1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974" y="445167"/>
            <a:ext cx="8434425" cy="723234"/>
          </a:xfrm>
        </p:spPr>
        <p:txBody>
          <a:bodyPr>
            <a:normAutofit/>
          </a:bodyPr>
          <a:lstStyle/>
          <a:p>
            <a:r>
              <a:rPr lang="en-US" sz="2800" dirty="0"/>
              <a:t>van der Waals </a:t>
            </a:r>
            <a:r>
              <a:rPr lang="en-US" sz="2800" dirty="0" smtClean="0"/>
              <a:t>Universality?        </a:t>
            </a:r>
            <a:r>
              <a:rPr lang="en-US" sz="2000" i="1" dirty="0" smtClean="0"/>
              <a:t>(</a:t>
            </a:r>
            <a:r>
              <a:rPr lang="en-US" sz="2000" dirty="0" smtClean="0"/>
              <a:t>Grimm</a:t>
            </a:r>
            <a:r>
              <a:rPr lang="en-US" sz="2000" i="1" dirty="0" smtClean="0"/>
              <a:t>, 2011) </a:t>
            </a:r>
            <a:endParaRPr lang="en-US" sz="2000" i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39"/>
          <a:stretch/>
        </p:blipFill>
        <p:spPr>
          <a:xfrm>
            <a:off x="1576407" y="1219199"/>
            <a:ext cx="7057740" cy="5026607"/>
          </a:xfrm>
        </p:spPr>
      </p:pic>
      <p:sp>
        <p:nvSpPr>
          <p:cNvPr id="3" name="Rectangle 2"/>
          <p:cNvSpPr/>
          <p:nvPr/>
        </p:nvSpPr>
        <p:spPr>
          <a:xfrm>
            <a:off x="2856451" y="1723750"/>
            <a:ext cx="580773" cy="10717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590413" y="2646907"/>
            <a:ext cx="2283587" cy="2837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88054" y="4719671"/>
            <a:ext cx="127803" cy="1012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705100" y="4495800"/>
            <a:ext cx="5257800" cy="0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19100" y="4292600"/>
            <a:ext cx="19407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B40000"/>
                </a:solidFill>
              </a:rPr>
              <a:t>Universal Theory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389494" y="6257896"/>
            <a:ext cx="77428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Model for identical bosons: Chin C. </a:t>
            </a:r>
            <a:r>
              <a:rPr lang="en-US" dirty="0" err="1"/>
              <a:t>arXive</a:t>
            </a:r>
            <a:r>
              <a:rPr lang="en-US" dirty="0"/>
              <a:t>: 1111.1484, Wang J. et al., PRL (2012)</a:t>
            </a:r>
          </a:p>
          <a:p>
            <a:r>
              <a:rPr lang="en-US" dirty="0" smtClean="0"/>
              <a:t>Review</a:t>
            </a:r>
            <a:r>
              <a:rPr lang="en-US" dirty="0"/>
              <a:t>: CC, Y. Wang, Nature Physics (2016)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1579" y="4409144"/>
            <a:ext cx="149342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000" dirty="0"/>
          </a:p>
          <a:p>
            <a:r>
              <a:rPr lang="en-US" sz="2000" i="1" dirty="0">
                <a:solidFill>
                  <a:srgbClr val="FF0000"/>
                </a:solidFill>
              </a:rPr>
              <a:t>a</a:t>
            </a:r>
            <a:r>
              <a:rPr lang="en-US" sz="2000" i="1" baseline="-25000" dirty="0">
                <a:solidFill>
                  <a:srgbClr val="FF0000"/>
                </a:solidFill>
              </a:rPr>
              <a:t>-  </a:t>
            </a:r>
            <a:r>
              <a:rPr lang="en-US" sz="2000" dirty="0">
                <a:solidFill>
                  <a:srgbClr val="FF0000"/>
                </a:solidFill>
                <a:sym typeface="Symbol"/>
              </a:rPr>
              <a:t></a:t>
            </a:r>
            <a:r>
              <a:rPr lang="en-US" sz="2000" dirty="0">
                <a:solidFill>
                  <a:srgbClr val="FF0000"/>
                </a:solidFill>
              </a:rPr>
              <a:t> 9.5 </a:t>
            </a:r>
            <a:r>
              <a:rPr lang="en-US" sz="2000" dirty="0" err="1">
                <a:solidFill>
                  <a:srgbClr val="FF0000"/>
                </a:solidFill>
              </a:rPr>
              <a:t>r</a:t>
            </a:r>
            <a:r>
              <a:rPr lang="en-US" sz="2000" baseline="-25000" dirty="0" err="1">
                <a:solidFill>
                  <a:srgbClr val="FF0000"/>
                </a:solidFill>
              </a:rPr>
              <a:t>vdW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endParaRPr lang="en-US" sz="2000" dirty="0" smtClean="0">
              <a:solidFill>
                <a:srgbClr val="FF0000"/>
              </a:solidFill>
            </a:endParaRPr>
          </a:p>
          <a:p>
            <a:r>
              <a:rPr lang="en-US" sz="2000" dirty="0" smtClean="0">
                <a:solidFill>
                  <a:srgbClr val="FF0000"/>
                </a:solidFill>
              </a:rPr>
              <a:t>for identical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bosons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316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1569"/>
            <a:ext cx="7886700" cy="1325563"/>
          </a:xfrm>
        </p:spPr>
        <p:txBody>
          <a:bodyPr>
            <a:normAutofit/>
          </a:bodyPr>
          <a:lstStyle/>
          <a:p>
            <a:r>
              <a:rPr lang="en-US" sz="4000" dirty="0"/>
              <a:t>Broad vs. narrow resonances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84279" y="1121441"/>
            <a:ext cx="6301243" cy="482314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136" y="5901937"/>
            <a:ext cx="910613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400" dirty="0">
                <a:latin typeface="Lucida Sans" panose="020B0602030504020204" pitchFamily="34" charset="0"/>
              </a:rPr>
              <a:t>S. Roy et al., Phys. Rev. Lett. </a:t>
            </a:r>
            <a:r>
              <a:rPr lang="pt-BR" sz="1400" b="1" dirty="0">
                <a:latin typeface="Lucida Sans" panose="020B0602030504020204" pitchFamily="34" charset="0"/>
              </a:rPr>
              <a:t>111</a:t>
            </a:r>
            <a:r>
              <a:rPr lang="pt-BR" sz="1400" dirty="0">
                <a:latin typeface="Lucida Sans" panose="020B0602030504020204" pitchFamily="34" charset="0"/>
              </a:rPr>
              <a:t>, 0</a:t>
            </a:r>
            <a:r>
              <a:rPr lang="en-US" sz="1400" dirty="0">
                <a:latin typeface="Lucida Sans" panose="020B0602030504020204" pitchFamily="34" charset="0"/>
              </a:rPr>
              <a:t>53282 (2013)</a:t>
            </a:r>
          </a:p>
          <a:p>
            <a:pPr algn="r"/>
            <a:r>
              <a:rPr lang="en-US" sz="1400" dirty="0">
                <a:latin typeface="Lucida Sans" panose="020B0602030504020204" pitchFamily="34" charset="0"/>
              </a:rPr>
              <a:t>Prediction: (Red curve) R. Schmidt et al., The European Physical Journal B </a:t>
            </a:r>
            <a:r>
              <a:rPr lang="en-US" sz="1400" b="1" dirty="0">
                <a:latin typeface="Lucida Sans" panose="020B0602030504020204" pitchFamily="34" charset="0"/>
              </a:rPr>
              <a:t>85</a:t>
            </a:r>
            <a:r>
              <a:rPr lang="en-US" sz="1400" dirty="0">
                <a:latin typeface="Lucida Sans" panose="020B0602030504020204" pitchFamily="34" charset="0"/>
              </a:rPr>
              <a:t>, 1 (2012)</a:t>
            </a:r>
          </a:p>
          <a:p>
            <a:pPr algn="r"/>
            <a:r>
              <a:rPr lang="en-US" sz="1400" dirty="0">
                <a:latin typeface="Lucida Sans" panose="020B0602030504020204" pitchFamily="34" charset="0"/>
              </a:rPr>
              <a:t>Other predictions: </a:t>
            </a:r>
            <a:r>
              <a:rPr lang="en-US" sz="1400" dirty="0" err="1">
                <a:latin typeface="Lucida Sans" panose="020B0602030504020204" pitchFamily="34" charset="0"/>
              </a:rPr>
              <a:t>Petrov</a:t>
            </a:r>
            <a:r>
              <a:rPr lang="en-US" sz="1400" dirty="0">
                <a:latin typeface="Lucida Sans" panose="020B0602030504020204" pitchFamily="34" charset="0"/>
              </a:rPr>
              <a:t> (2004), J. Wang et al., PRL (2012), Ueda, (2014), W. </a:t>
            </a:r>
            <a:r>
              <a:rPr lang="en-US" sz="1400" dirty="0" err="1">
                <a:latin typeface="Lucida Sans" panose="020B0602030504020204" pitchFamily="34" charset="0"/>
              </a:rPr>
              <a:t>Zwerger</a:t>
            </a:r>
            <a:r>
              <a:rPr lang="en-US" sz="1400" dirty="0">
                <a:latin typeface="Lucida Sans" panose="020B0602030504020204" pitchFamily="34" charset="0"/>
              </a:rPr>
              <a:t>, 1709.00749</a:t>
            </a:r>
            <a:endParaRPr lang="pt-BR" sz="1400" dirty="0">
              <a:latin typeface="Lucida Sans" panose="020B0602030504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76962" y="4266583"/>
            <a:ext cx="12573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Broad </a:t>
            </a:r>
            <a:endParaRPr lang="en-US" sz="2000" dirty="0" smtClean="0"/>
          </a:p>
          <a:p>
            <a:r>
              <a:rPr lang="en-US" sz="2000" dirty="0" smtClean="0"/>
              <a:t>resonance</a:t>
            </a:r>
            <a:endParaRPr lang="en-US" sz="2000" dirty="0"/>
          </a:p>
        </p:txBody>
      </p:sp>
      <p:sp>
        <p:nvSpPr>
          <p:cNvPr id="6" name="Rectangle 5"/>
          <p:cNvSpPr/>
          <p:nvPr/>
        </p:nvSpPr>
        <p:spPr>
          <a:xfrm>
            <a:off x="605818" y="4367522"/>
            <a:ext cx="11562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Narrow</a:t>
            </a:r>
          </a:p>
          <a:p>
            <a:r>
              <a:rPr lang="en-US" dirty="0" smtClean="0"/>
              <a:t>resonance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202936" y="2048256"/>
            <a:ext cx="1141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Prediction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922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4241" y="263526"/>
            <a:ext cx="7886700" cy="1325563"/>
          </a:xfrm>
        </p:spPr>
        <p:txBody>
          <a:bodyPr>
            <a:normAutofit/>
          </a:bodyPr>
          <a:lstStyle/>
          <a:p>
            <a:r>
              <a:rPr lang="en-US" sz="4000" dirty="0" err="1" smtClean="0"/>
              <a:t>vdW</a:t>
            </a:r>
            <a:r>
              <a:rPr lang="en-US" sz="4000" dirty="0" smtClean="0"/>
              <a:t> </a:t>
            </a:r>
            <a:r>
              <a:rPr lang="en-US" sz="4000" dirty="0"/>
              <a:t>Universality Hypothesis</a:t>
            </a:r>
          </a:p>
        </p:txBody>
      </p:sp>
      <p:sp>
        <p:nvSpPr>
          <p:cNvPr id="7" name="Oval 6"/>
          <p:cNvSpPr/>
          <p:nvPr/>
        </p:nvSpPr>
        <p:spPr>
          <a:xfrm>
            <a:off x="2630713" y="2574358"/>
            <a:ext cx="1117600" cy="1117600"/>
          </a:xfrm>
          <a:prstGeom prst="ellipse">
            <a:avLst/>
          </a:prstGeom>
          <a:gradFill flip="none" rotWithShape="1">
            <a:gsLst>
              <a:gs pos="10000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829626" y="2574358"/>
            <a:ext cx="1117600" cy="1117600"/>
          </a:xfrm>
          <a:prstGeom prst="ellipse">
            <a:avLst/>
          </a:prstGeom>
          <a:gradFill flip="none" rotWithShape="1">
            <a:gsLst>
              <a:gs pos="10000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060371" y="3441702"/>
            <a:ext cx="457197" cy="457197"/>
          </a:xfrm>
          <a:prstGeom prst="ellipse">
            <a:avLst/>
          </a:prstGeom>
          <a:gradFill flip="none" rotWithShape="1">
            <a:gsLst>
              <a:gs pos="10000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gradFill flip="none" rotWithShape="1">
                <a:gsLst>
                  <a:gs pos="0">
                    <a:srgbClr val="FF0000">
                      <a:tint val="66000"/>
                      <a:satMod val="160000"/>
                    </a:srgbClr>
                  </a:gs>
                  <a:gs pos="50000">
                    <a:srgbClr val="FF0000">
                      <a:tint val="44500"/>
                      <a:satMod val="160000"/>
                    </a:srgbClr>
                  </a:gs>
                  <a:gs pos="100000">
                    <a:srgbClr val="FF0000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 flipV="1">
            <a:off x="3675742" y="3406637"/>
            <a:ext cx="404133" cy="169662"/>
          </a:xfrm>
          <a:prstGeom prst="line">
            <a:avLst/>
          </a:prstGeom>
          <a:ln w="444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8" idx="2"/>
            <a:endCxn id="7" idx="6"/>
          </p:cNvCxnSpPr>
          <p:nvPr/>
        </p:nvCxnSpPr>
        <p:spPr>
          <a:xfrm flipH="1">
            <a:off x="3748313" y="3133158"/>
            <a:ext cx="1081313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962733" y="2875643"/>
            <a:ext cx="5098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127615" y="2902325"/>
            <a:ext cx="5098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087129" y="3419433"/>
            <a:ext cx="5098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Li</a:t>
            </a:r>
          </a:p>
        </p:txBody>
      </p:sp>
      <p:cxnSp>
        <p:nvCxnSpPr>
          <p:cNvPr id="23" name="Straight Connector 22"/>
          <p:cNvCxnSpPr/>
          <p:nvPr/>
        </p:nvCxnSpPr>
        <p:spPr>
          <a:xfrm flipH="1">
            <a:off x="4507591" y="3441702"/>
            <a:ext cx="404132" cy="215193"/>
          </a:xfrm>
          <a:prstGeom prst="line">
            <a:avLst/>
          </a:prstGeom>
          <a:ln w="444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398520" y="3432037"/>
            <a:ext cx="17491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B40000"/>
                </a:solidFill>
              </a:rPr>
              <a:t>|</a:t>
            </a:r>
            <a:r>
              <a:rPr lang="en-US" sz="2000" i="1" dirty="0" err="1">
                <a:solidFill>
                  <a:srgbClr val="B40000"/>
                </a:solidFill>
              </a:rPr>
              <a:t>a</a:t>
            </a:r>
            <a:r>
              <a:rPr lang="en-US" sz="2000" baseline="-25000" dirty="0" err="1">
                <a:solidFill>
                  <a:srgbClr val="B40000"/>
                </a:solidFill>
              </a:rPr>
              <a:t>LiCs</a:t>
            </a:r>
            <a:r>
              <a:rPr lang="en-US" sz="2000" dirty="0">
                <a:solidFill>
                  <a:srgbClr val="B40000"/>
                </a:solidFill>
              </a:rPr>
              <a:t>|&gt;&gt;|</a:t>
            </a:r>
            <a:r>
              <a:rPr lang="en-US" sz="2000" i="1" dirty="0" err="1">
                <a:solidFill>
                  <a:srgbClr val="B40000"/>
                </a:solidFill>
              </a:rPr>
              <a:t>a</a:t>
            </a:r>
            <a:r>
              <a:rPr lang="en-US" sz="2000" baseline="-25000" dirty="0" err="1">
                <a:solidFill>
                  <a:srgbClr val="B40000"/>
                </a:solidFill>
              </a:rPr>
              <a:t>CsCs</a:t>
            </a:r>
            <a:r>
              <a:rPr lang="en-US" sz="2000" dirty="0">
                <a:solidFill>
                  <a:srgbClr val="B40000"/>
                </a:solidFill>
              </a:rPr>
              <a:t>|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37438" y="4443218"/>
            <a:ext cx="91222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Does </a:t>
            </a:r>
            <a:r>
              <a:rPr lang="en-US" sz="2800" dirty="0" err="1"/>
              <a:t>Efimov</a:t>
            </a:r>
            <a:r>
              <a:rPr lang="en-US" sz="2800" dirty="0"/>
              <a:t> resonance position only depend on the van der Waals length(s)? </a:t>
            </a:r>
          </a:p>
        </p:txBody>
      </p:sp>
    </p:spTree>
    <p:extLst>
      <p:ext uri="{BB962C8B-B14F-4D97-AF65-F5344CB8AC3E}">
        <p14:creationId xmlns:p14="http://schemas.microsoft.com/office/powerpoint/2010/main" val="347681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74900" y="283517"/>
            <a:ext cx="51026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/>
              <a:t>LiCs</a:t>
            </a:r>
            <a:r>
              <a:rPr lang="en-US" sz="3600" dirty="0"/>
              <a:t> </a:t>
            </a:r>
            <a:r>
              <a:rPr lang="en-US" sz="3600" dirty="0" err="1"/>
              <a:t>Feshbach</a:t>
            </a:r>
            <a:r>
              <a:rPr lang="en-US" sz="3600" dirty="0"/>
              <a:t> resonances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44550" y="6197600"/>
            <a:ext cx="82169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S.K. Tung et al., PRA (2013)      See also  (Heidelberg  group)  M. </a:t>
            </a:r>
            <a:r>
              <a:rPr lang="en-US" dirty="0" err="1"/>
              <a:t>Repp</a:t>
            </a:r>
            <a:r>
              <a:rPr lang="en-US" dirty="0"/>
              <a:t> et al., PRA(2013)</a:t>
            </a:r>
          </a:p>
          <a:p>
            <a:r>
              <a:rPr lang="en-US" dirty="0"/>
              <a:t>                                                                                                           </a:t>
            </a:r>
            <a:r>
              <a:rPr lang="en-US" dirty="0" err="1"/>
              <a:t>Ulmanis</a:t>
            </a:r>
            <a:r>
              <a:rPr lang="en-US" dirty="0"/>
              <a:t> et al., PRL(2016)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6" t="10096" r="13011" b="5585"/>
          <a:stretch/>
        </p:blipFill>
        <p:spPr bwMode="auto">
          <a:xfrm>
            <a:off x="1324492" y="1155700"/>
            <a:ext cx="6464300" cy="499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val 1"/>
          <p:cNvSpPr/>
          <p:nvPr/>
        </p:nvSpPr>
        <p:spPr>
          <a:xfrm>
            <a:off x="6362700" y="4213352"/>
            <a:ext cx="1905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418076" y="4213352"/>
            <a:ext cx="1905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876550" y="1695450"/>
            <a:ext cx="114326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Broad </a:t>
            </a:r>
          </a:p>
          <a:p>
            <a:r>
              <a:rPr lang="en-US" sz="2000" dirty="0">
                <a:solidFill>
                  <a:srgbClr val="FF0000"/>
                </a:solidFill>
                <a:sym typeface="Symbol"/>
              </a:rPr>
              <a:t>=58.2 G</a:t>
            </a:r>
            <a:endParaRPr lang="en-US" sz="2000" dirty="0">
              <a:solidFill>
                <a:srgbClr val="FF0000"/>
              </a:solidFill>
            </a:endParaRPr>
          </a:p>
          <a:p>
            <a:r>
              <a:rPr lang="en-US" sz="2000" dirty="0" err="1">
                <a:solidFill>
                  <a:srgbClr val="FF0000"/>
                </a:solidFill>
              </a:rPr>
              <a:t>S</a:t>
            </a:r>
            <a:r>
              <a:rPr lang="en-US" sz="2000" baseline="-25000" dirty="0" err="1">
                <a:solidFill>
                  <a:srgbClr val="FF0000"/>
                </a:solidFill>
              </a:rPr>
              <a:t>res</a:t>
            </a:r>
            <a:r>
              <a:rPr lang="en-US" sz="2000" dirty="0">
                <a:solidFill>
                  <a:srgbClr val="FF0000"/>
                </a:solidFill>
              </a:rPr>
              <a:t>=0.66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27650" y="1727200"/>
            <a:ext cx="114326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00B4"/>
                </a:solidFill>
              </a:rPr>
              <a:t>Narrow </a:t>
            </a:r>
          </a:p>
          <a:p>
            <a:r>
              <a:rPr lang="en-US" sz="2000" dirty="0">
                <a:solidFill>
                  <a:srgbClr val="0000B4"/>
                </a:solidFill>
                <a:sym typeface="Symbol"/>
              </a:rPr>
              <a:t>=1.95 G</a:t>
            </a:r>
            <a:endParaRPr lang="en-US" sz="2000" dirty="0">
              <a:solidFill>
                <a:srgbClr val="0000B4"/>
              </a:solidFill>
            </a:endParaRPr>
          </a:p>
          <a:p>
            <a:r>
              <a:rPr lang="en-US" sz="2000" dirty="0" err="1">
                <a:solidFill>
                  <a:srgbClr val="0000B4"/>
                </a:solidFill>
              </a:rPr>
              <a:t>S</a:t>
            </a:r>
            <a:r>
              <a:rPr lang="en-US" sz="2000" baseline="-25000" dirty="0" err="1">
                <a:solidFill>
                  <a:srgbClr val="0000B4"/>
                </a:solidFill>
              </a:rPr>
              <a:t>res</a:t>
            </a:r>
            <a:r>
              <a:rPr lang="en-US" sz="2000" dirty="0">
                <a:solidFill>
                  <a:srgbClr val="0000B4"/>
                </a:solidFill>
              </a:rPr>
              <a:t>=0.05</a:t>
            </a:r>
          </a:p>
        </p:txBody>
      </p:sp>
    </p:spTree>
    <p:extLst>
      <p:ext uri="{BB962C8B-B14F-4D97-AF65-F5344CB8AC3E}">
        <p14:creationId xmlns:p14="http://schemas.microsoft.com/office/powerpoint/2010/main" val="2848734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4738" name="Picture 2" descr="C:\Users\Cheng Chin\Documents\My Dropbox\JJ folder\cc_trips\2017.6.ARO_Cocoa\BitterCoil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71" y="1752600"/>
            <a:ext cx="7861300" cy="2597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2018593" y="558800"/>
            <a:ext cx="52392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/>
              <a:t>High Precision Bitter coil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24289" y="5562600"/>
            <a:ext cx="5117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Prototype : Rev. Sci. </a:t>
            </a:r>
            <a:r>
              <a:rPr lang="en-US" dirty="0" err="1"/>
              <a:t>Instrum</a:t>
            </a:r>
            <a:r>
              <a:rPr lang="en-US" dirty="0"/>
              <a:t>. 84, 104706 (2013)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09600" y="4500244"/>
            <a:ext cx="4095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Precision field control at 2x10</a:t>
            </a:r>
            <a:r>
              <a:rPr lang="en-US" baseline="30000" dirty="0"/>
              <a:t>-6</a:t>
            </a:r>
            <a:r>
              <a:rPr lang="en-US" dirty="0"/>
              <a:t> at 1000G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09600" y="4964668"/>
            <a:ext cx="59733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Highe</a:t>
            </a:r>
            <a:r>
              <a:rPr lang="en-US" dirty="0" smtClean="0"/>
              <a:t> </a:t>
            </a:r>
            <a:r>
              <a:rPr lang="en-US" dirty="0"/>
              <a:t>packing ratio, 10x cooling, no epoxy, low thermal drifts</a:t>
            </a:r>
          </a:p>
        </p:txBody>
      </p:sp>
    </p:spTree>
    <p:extLst>
      <p:ext uri="{BB962C8B-B14F-4D97-AF65-F5344CB8AC3E}">
        <p14:creationId xmlns:p14="http://schemas.microsoft.com/office/powerpoint/2010/main" val="3299887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0989" y="212726"/>
            <a:ext cx="8539089" cy="1325563"/>
          </a:xfrm>
        </p:spPr>
        <p:txBody>
          <a:bodyPr>
            <a:normAutofit/>
          </a:bodyPr>
          <a:lstStyle/>
          <a:p>
            <a:r>
              <a:rPr lang="en-US" dirty="0">
                <a:latin typeface="Lucida Sans" panose="020B0602030504020204" pitchFamily="34" charset="0"/>
              </a:rPr>
              <a:t>Interspecies </a:t>
            </a:r>
            <a:r>
              <a:rPr lang="en-US" dirty="0" err="1">
                <a:latin typeface="Lucida Sans" panose="020B0602030504020204" pitchFamily="34" charset="0"/>
              </a:rPr>
              <a:t>Thermalization</a:t>
            </a:r>
            <a:endParaRPr lang="en-US" dirty="0">
              <a:latin typeface="Lucida Sans" panose="020B0602030504020204" pitchFamily="34" charset="0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901" y="1690689"/>
            <a:ext cx="7294198" cy="4736493"/>
          </a:xfrm>
        </p:spPr>
      </p:pic>
      <p:sp>
        <p:nvSpPr>
          <p:cNvPr id="5" name="TextBox 4"/>
          <p:cNvSpPr txBox="1"/>
          <p:nvPr/>
        </p:nvSpPr>
        <p:spPr>
          <a:xfrm>
            <a:off x="1654630" y="1472082"/>
            <a:ext cx="2769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/>
              <a:t>s</a:t>
            </a:r>
            <a:r>
              <a:rPr lang="en-US" sz="2400" baseline="-25000" dirty="0" err="1"/>
              <a:t>res</a:t>
            </a:r>
            <a:r>
              <a:rPr lang="en-US" sz="2400" dirty="0"/>
              <a:t>=0.66 (Broad)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29224" y="1472081"/>
            <a:ext cx="27670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/>
              <a:t>s</a:t>
            </a:r>
            <a:r>
              <a:rPr lang="en-US" sz="2400" baseline="-25000" dirty="0" err="1"/>
              <a:t>res</a:t>
            </a:r>
            <a:r>
              <a:rPr lang="en-US" sz="2400" dirty="0"/>
              <a:t>=0.05 (Narrow)</a:t>
            </a:r>
          </a:p>
        </p:txBody>
      </p:sp>
    </p:spTree>
    <p:extLst>
      <p:ext uri="{BB962C8B-B14F-4D97-AF65-F5344CB8AC3E}">
        <p14:creationId xmlns:p14="http://schemas.microsoft.com/office/powerpoint/2010/main" val="1516480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Searching for </a:t>
            </a:r>
            <a:r>
              <a:rPr lang="en-US" sz="3600" dirty="0" err="1"/>
              <a:t>Efimov</a:t>
            </a:r>
            <a:r>
              <a:rPr lang="en-US" sz="3600" dirty="0"/>
              <a:t> resonances…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" y="1649413"/>
            <a:ext cx="8343900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3593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62" y="277217"/>
            <a:ext cx="6373815" cy="484783"/>
          </a:xfrm>
        </p:spPr>
        <p:txBody>
          <a:bodyPr>
            <a:noAutofit/>
          </a:bodyPr>
          <a:lstStyle/>
          <a:p>
            <a:r>
              <a:rPr lang="en-US" sz="2800" dirty="0">
                <a:latin typeface="Lucida Sans" panose="020B0602030504020204" pitchFamily="34" charset="0"/>
              </a:rPr>
              <a:t>Results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2971" y="1081451"/>
            <a:ext cx="2715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Broad </a:t>
            </a:r>
            <a:r>
              <a:rPr lang="en-US" dirty="0" err="1">
                <a:solidFill>
                  <a:srgbClr val="0000FF"/>
                </a:solidFill>
              </a:rPr>
              <a:t>Feshbach</a:t>
            </a:r>
            <a:r>
              <a:rPr lang="en-US" dirty="0">
                <a:solidFill>
                  <a:srgbClr val="0000FF"/>
                </a:solidFill>
              </a:rPr>
              <a:t> (</a:t>
            </a:r>
            <a:r>
              <a:rPr lang="en-US" dirty="0" err="1">
                <a:solidFill>
                  <a:srgbClr val="0000FF"/>
                </a:solidFill>
              </a:rPr>
              <a:t>S</a:t>
            </a:r>
            <a:r>
              <a:rPr lang="en-US" baseline="-25000" dirty="0" err="1">
                <a:solidFill>
                  <a:srgbClr val="0000FF"/>
                </a:solidFill>
              </a:rPr>
              <a:t>res</a:t>
            </a:r>
            <a:r>
              <a:rPr lang="en-US" dirty="0">
                <a:solidFill>
                  <a:srgbClr val="0000FF"/>
                </a:solidFill>
              </a:rPr>
              <a:t>=0.66)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40243" y="1478235"/>
            <a:ext cx="2026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dirty="0">
                <a:solidFill>
                  <a:srgbClr val="0000FF"/>
                </a:solidFill>
              </a:rPr>
              <a:t>_= </a:t>
            </a:r>
            <a:r>
              <a:rPr lang="en-US" b="1" dirty="0">
                <a:solidFill>
                  <a:srgbClr val="0000FF"/>
                </a:solidFill>
              </a:rPr>
              <a:t>-2050(40) </a:t>
            </a:r>
            <a:r>
              <a:rPr lang="en-US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baseline="-25000" dirty="0">
                <a:solidFill>
                  <a:srgbClr val="0000FF"/>
                </a:solidFill>
              </a:rPr>
              <a:t>0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3020187" y="745016"/>
            <a:ext cx="3959225" cy="2619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10271" y="3570651"/>
            <a:ext cx="30171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Narrow </a:t>
            </a:r>
            <a:r>
              <a:rPr lang="en-US" dirty="0" err="1">
                <a:solidFill>
                  <a:srgbClr val="FF0000"/>
                </a:solidFill>
              </a:rPr>
              <a:t>Feshbach</a:t>
            </a:r>
            <a:r>
              <a:rPr lang="en-US" dirty="0">
                <a:solidFill>
                  <a:srgbClr val="FF0000"/>
                </a:solidFill>
              </a:rPr>
              <a:t> (</a:t>
            </a:r>
            <a:r>
              <a:rPr lang="en-US" dirty="0" err="1">
                <a:solidFill>
                  <a:srgbClr val="FF0000"/>
                </a:solidFill>
              </a:rPr>
              <a:t>S</a:t>
            </a:r>
            <a:r>
              <a:rPr lang="en-US" baseline="-25000" dirty="0" err="1">
                <a:solidFill>
                  <a:srgbClr val="FF0000"/>
                </a:solidFill>
              </a:rPr>
              <a:t>res</a:t>
            </a:r>
            <a:r>
              <a:rPr lang="en-US" dirty="0">
                <a:solidFill>
                  <a:srgbClr val="FF0000"/>
                </a:solidFill>
              </a:rPr>
              <a:t>=0.05)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60563" y="4034999"/>
            <a:ext cx="2026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dirty="0">
                <a:solidFill>
                  <a:srgbClr val="FF0000"/>
                </a:solidFill>
              </a:rPr>
              <a:t>_= </a:t>
            </a:r>
            <a:r>
              <a:rPr lang="en-US" b="1" dirty="0">
                <a:solidFill>
                  <a:srgbClr val="FF0000"/>
                </a:solidFill>
              </a:rPr>
              <a:t>-3330(220</a:t>
            </a:r>
            <a:r>
              <a:rPr lang="en-US" dirty="0">
                <a:solidFill>
                  <a:srgbClr val="FF0000"/>
                </a:solidFill>
              </a:rPr>
              <a:t>) </a:t>
            </a:r>
            <a:r>
              <a:rPr lang="en-US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baseline="-25000" dirty="0">
                <a:solidFill>
                  <a:srgbClr val="FF0000"/>
                </a:solidFill>
              </a:rPr>
              <a:t>0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6997700" y="896785"/>
            <a:ext cx="2728202" cy="2674428"/>
            <a:chOff x="6959600" y="1188885"/>
            <a:chExt cx="2728202" cy="2674428"/>
          </a:xfrm>
        </p:grpSpPr>
        <p:sp>
          <p:nvSpPr>
            <p:cNvPr id="11" name="TextBox 10"/>
            <p:cNvSpPr txBox="1"/>
            <p:nvPr/>
          </p:nvSpPr>
          <p:spPr>
            <a:xfrm>
              <a:off x="6959600" y="1188885"/>
              <a:ext cx="271550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CC00CC"/>
                  </a:solidFill>
                </a:rPr>
                <a:t>Universal Theory: </a:t>
              </a:r>
              <a:endParaRPr lang="en-US" dirty="0" smtClean="0">
                <a:solidFill>
                  <a:srgbClr val="CC00CC"/>
                </a:solidFill>
              </a:endParaRPr>
            </a:p>
            <a:p>
              <a:r>
                <a:rPr lang="en-US" dirty="0" smtClean="0">
                  <a:solidFill>
                    <a:srgbClr val="CC00CC"/>
                  </a:solidFill>
                </a:rPr>
                <a:t>-</a:t>
              </a:r>
              <a:r>
                <a:rPr lang="en-US" dirty="0">
                  <a:solidFill>
                    <a:srgbClr val="CC00CC"/>
                  </a:solidFill>
                </a:rPr>
                <a:t>2150 </a:t>
              </a:r>
              <a:r>
                <a:rPr lang="en-US" i="1" dirty="0">
                  <a:solidFill>
                    <a:srgbClr val="CC00C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r>
                <a:rPr lang="en-US" baseline="-25000" dirty="0">
                  <a:solidFill>
                    <a:srgbClr val="CC00CC"/>
                  </a:solidFill>
                </a:rPr>
                <a:t>0</a:t>
              </a:r>
              <a:r>
                <a:rPr lang="en-US" dirty="0">
                  <a:solidFill>
                    <a:srgbClr val="CC00CC"/>
                  </a:solidFill>
                </a:rPr>
                <a:t> 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972298" y="3216982"/>
              <a:ext cx="271550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CC00CC"/>
                  </a:solidFill>
                </a:rPr>
                <a:t>Universal Theory</a:t>
              </a:r>
              <a:r>
                <a:rPr lang="en-US" dirty="0" smtClean="0">
                  <a:solidFill>
                    <a:srgbClr val="CC00CC"/>
                  </a:solidFill>
                </a:rPr>
                <a:t>:</a:t>
              </a:r>
            </a:p>
            <a:p>
              <a:r>
                <a:rPr lang="en-US" dirty="0" smtClean="0">
                  <a:solidFill>
                    <a:srgbClr val="CC00CC"/>
                  </a:solidFill>
                </a:rPr>
                <a:t> </a:t>
              </a:r>
              <a:r>
                <a:rPr lang="en-US" dirty="0">
                  <a:solidFill>
                    <a:srgbClr val="CC00CC"/>
                  </a:solidFill>
                </a:rPr>
                <a:t>-2200 </a:t>
              </a:r>
              <a:r>
                <a:rPr lang="en-US" i="1" dirty="0">
                  <a:solidFill>
                    <a:srgbClr val="CC00C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r>
                <a:rPr lang="en-US" baseline="-25000" dirty="0">
                  <a:solidFill>
                    <a:srgbClr val="CC00CC"/>
                  </a:solidFill>
                </a:rPr>
                <a:t>0</a:t>
              </a:r>
              <a:r>
                <a:rPr lang="en-US" dirty="0">
                  <a:solidFill>
                    <a:srgbClr val="CC00CC"/>
                  </a:solidFill>
                </a:rPr>
                <a:t> </a:t>
              </a:r>
            </a:p>
          </p:txBody>
        </p:sp>
      </p:grp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868"/>
          <a:stretch/>
        </p:blipFill>
        <p:spPr bwMode="auto">
          <a:xfrm>
            <a:off x="3038474" y="2933699"/>
            <a:ext cx="3959225" cy="2521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96077" y="4194570"/>
            <a:ext cx="22479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C00CC"/>
                </a:solidFill>
              </a:rPr>
              <a:t>Theory: </a:t>
            </a:r>
            <a:r>
              <a:rPr lang="en-US" dirty="0" err="1">
                <a:solidFill>
                  <a:srgbClr val="CC00CC"/>
                </a:solidFill>
              </a:rPr>
              <a:t>Yujun</a:t>
            </a:r>
            <a:r>
              <a:rPr lang="en-US" dirty="0">
                <a:solidFill>
                  <a:srgbClr val="CC00CC"/>
                </a:solidFill>
              </a:rPr>
              <a:t> Wang, </a:t>
            </a:r>
          </a:p>
          <a:p>
            <a:r>
              <a:rPr lang="en-US" dirty="0">
                <a:solidFill>
                  <a:srgbClr val="CC00CC"/>
                </a:solidFill>
              </a:rPr>
              <a:t>              Chris Greene, </a:t>
            </a:r>
          </a:p>
          <a:p>
            <a:r>
              <a:rPr lang="en-US" dirty="0">
                <a:solidFill>
                  <a:srgbClr val="CC00CC"/>
                </a:solidFill>
              </a:rPr>
              <a:t>              Paul Julienne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171" y="5526998"/>
            <a:ext cx="3646487" cy="1183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5239765" y="6004660"/>
            <a:ext cx="3312623" cy="591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rgbClr val="0000B4"/>
                </a:solidFill>
              </a:rPr>
              <a:t>J. Johansen, B.J. </a:t>
            </a:r>
            <a:r>
              <a:rPr lang="en-US" sz="1600" i="1" dirty="0" err="1">
                <a:solidFill>
                  <a:srgbClr val="0000B4"/>
                </a:solidFill>
              </a:rPr>
              <a:t>DeSalvo</a:t>
            </a:r>
            <a:r>
              <a:rPr lang="en-US" sz="1600" i="1" dirty="0">
                <a:solidFill>
                  <a:srgbClr val="0000B4"/>
                </a:solidFill>
              </a:rPr>
              <a:t>, K. Patel and C.C., Nature Physics (2017)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499199" y="173736"/>
            <a:ext cx="2090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00FF"/>
                </a:solidFill>
              </a:rPr>
              <a:t>Feshbach</a:t>
            </a:r>
            <a:r>
              <a:rPr lang="en-US" dirty="0" smtClean="0">
                <a:solidFill>
                  <a:srgbClr val="0000FF"/>
                </a:solidFill>
              </a:rPr>
              <a:t> resonance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4546877" y="274320"/>
            <a:ext cx="0" cy="649224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7302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6407" y="952501"/>
            <a:ext cx="7057740" cy="5293306"/>
          </a:xfrm>
        </p:spPr>
      </p:pic>
      <p:sp>
        <p:nvSpPr>
          <p:cNvPr id="6" name="Rectangle 5"/>
          <p:cNvSpPr/>
          <p:nvPr/>
        </p:nvSpPr>
        <p:spPr>
          <a:xfrm>
            <a:off x="4119754" y="4859371"/>
            <a:ext cx="127803" cy="2024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2705100" y="4495800"/>
            <a:ext cx="5257800" cy="0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 txBox="1">
            <a:spLocks/>
          </p:cNvSpPr>
          <p:nvPr/>
        </p:nvSpPr>
        <p:spPr>
          <a:xfrm>
            <a:off x="226974" y="445167"/>
            <a:ext cx="8434425" cy="7232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Deviation from the van </a:t>
            </a:r>
            <a:r>
              <a:rPr lang="en-US" sz="2800" dirty="0"/>
              <a:t>der Waals </a:t>
            </a:r>
            <a:r>
              <a:rPr lang="en-US" sz="2800" dirty="0" smtClean="0"/>
              <a:t>Universality</a:t>
            </a:r>
            <a:endParaRPr lang="en-US" sz="20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1450416" y="6299200"/>
            <a:ext cx="7711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solidFill>
                  <a:srgbClr val="0000B4"/>
                </a:solidFill>
              </a:rPr>
              <a:t>J. Johansen, B.J. </a:t>
            </a:r>
            <a:r>
              <a:rPr lang="en-US" sz="2000" i="1" dirty="0" err="1">
                <a:solidFill>
                  <a:srgbClr val="0000B4"/>
                </a:solidFill>
              </a:rPr>
              <a:t>DeSalvo</a:t>
            </a:r>
            <a:r>
              <a:rPr lang="en-US" sz="2000" i="1" dirty="0">
                <a:solidFill>
                  <a:srgbClr val="0000B4"/>
                </a:solidFill>
              </a:rPr>
              <a:t>, K. Patel and C.C., Nature </a:t>
            </a:r>
            <a:r>
              <a:rPr lang="en-US" sz="2000" i="1" dirty="0" smtClean="0">
                <a:solidFill>
                  <a:srgbClr val="0000B4"/>
                </a:solidFill>
              </a:rPr>
              <a:t>Physics 13, 731 </a:t>
            </a:r>
            <a:r>
              <a:rPr lang="en-US" sz="2000" i="1" dirty="0">
                <a:solidFill>
                  <a:srgbClr val="0000B4"/>
                </a:solidFill>
              </a:rPr>
              <a:t>(2017)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19100" y="4292600"/>
            <a:ext cx="19407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B40000"/>
                </a:solidFill>
              </a:rPr>
              <a:t>Universal Theory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134617" y="1600200"/>
            <a:ext cx="15781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C00CC"/>
                </a:solidFill>
              </a:rPr>
              <a:t>5 </a:t>
            </a:r>
            <a:r>
              <a:rPr lang="en-US" sz="2800" dirty="0">
                <a:solidFill>
                  <a:srgbClr val="CC00CC"/>
                </a:solidFill>
                <a:sym typeface="Symbol"/>
              </a:rPr>
              <a:t> effect</a:t>
            </a:r>
            <a:endParaRPr lang="en-US" sz="2800" dirty="0">
              <a:solidFill>
                <a:srgbClr val="CC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09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523105" y="4373880"/>
            <a:ext cx="6441575" cy="914399"/>
          </a:xfrm>
          <a:prstGeom prst="roundRect">
            <a:avLst/>
          </a:prstGeom>
          <a:solidFill>
            <a:srgbClr val="FF0000">
              <a:alpha val="39000"/>
            </a:srgbClr>
          </a:solidFill>
          <a:ln>
            <a:noFill/>
          </a:ln>
          <a:effectLst>
            <a:softEdge rad="254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264024" y="1428961"/>
            <a:ext cx="8803775" cy="1611268"/>
          </a:xfrm>
          <a:prstGeom prst="roundRect">
            <a:avLst/>
          </a:prstGeom>
          <a:solidFill>
            <a:schemeClr val="accent4">
              <a:lumMod val="40000"/>
              <a:lumOff val="60000"/>
              <a:alpha val="39000"/>
            </a:schemeClr>
          </a:solidFill>
          <a:ln>
            <a:noFill/>
          </a:ln>
          <a:effectLst>
            <a:softEdge rad="254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950" y="365126"/>
            <a:ext cx="7886700" cy="1325563"/>
          </a:xfrm>
        </p:spPr>
        <p:txBody>
          <a:bodyPr>
            <a:normAutofit/>
          </a:bodyPr>
          <a:lstStyle/>
          <a:p>
            <a:r>
              <a:rPr lang="en-US" sz="3200" dirty="0"/>
              <a:t>Conclusion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98830" y="4334256"/>
            <a:ext cx="6095746" cy="9469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i="1" dirty="0"/>
              <a:t>Emergence of new length scale(s).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8425" y="5481088"/>
            <a:ext cx="37977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solidFill>
                  <a:srgbClr val="0000B4"/>
                </a:solidFill>
              </a:rPr>
              <a:t>Future: </a:t>
            </a:r>
            <a:r>
              <a:rPr lang="en-US" sz="2000" i="1" dirty="0" err="1">
                <a:solidFill>
                  <a:srgbClr val="0000B4"/>
                </a:solidFill>
              </a:rPr>
              <a:t>Efimov</a:t>
            </a:r>
            <a:r>
              <a:rPr lang="en-US" sz="2000" i="1" dirty="0">
                <a:solidFill>
                  <a:srgbClr val="0000B4"/>
                </a:solidFill>
              </a:rPr>
              <a:t> trimers in Fermi sea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696214" y="1810512"/>
            <a:ext cx="8591550" cy="38904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0000B4"/>
                </a:solidFill>
              </a:rPr>
              <a:t>Over a dozen </a:t>
            </a:r>
            <a:r>
              <a:rPr lang="en-US" dirty="0" err="1" smtClean="0">
                <a:solidFill>
                  <a:srgbClr val="0000B4"/>
                </a:solidFill>
              </a:rPr>
              <a:t>Efimov</a:t>
            </a:r>
            <a:r>
              <a:rPr lang="en-US" dirty="0" smtClean="0">
                <a:solidFill>
                  <a:srgbClr val="0000B4"/>
                </a:solidFill>
              </a:rPr>
              <a:t> states seen in recombination</a:t>
            </a:r>
          </a:p>
          <a:p>
            <a:r>
              <a:rPr lang="en-US" dirty="0" smtClean="0">
                <a:solidFill>
                  <a:srgbClr val="0000B4"/>
                </a:solidFill>
              </a:rPr>
              <a:t>Geometric scaling symmetry: confirmed</a:t>
            </a:r>
          </a:p>
          <a:p>
            <a:r>
              <a:rPr lang="en-US" dirty="0" smtClean="0">
                <a:solidFill>
                  <a:srgbClr val="0000B4"/>
                </a:solidFill>
              </a:rPr>
              <a:t>van der Waals universality…</a:t>
            </a:r>
            <a:endParaRPr lang="en-US" dirty="0">
              <a:solidFill>
                <a:srgbClr val="0000B4"/>
              </a:solidFill>
            </a:endParaRPr>
          </a:p>
          <a:p>
            <a:pPr lvl="1"/>
            <a:r>
              <a:rPr lang="en-US" dirty="0" smtClean="0">
                <a:solidFill>
                  <a:srgbClr val="0000B4"/>
                </a:solidFill>
              </a:rPr>
              <a:t>Broad </a:t>
            </a:r>
            <a:r>
              <a:rPr lang="en-US" dirty="0">
                <a:solidFill>
                  <a:srgbClr val="0000B4"/>
                </a:solidFill>
              </a:rPr>
              <a:t>resonance: </a:t>
            </a:r>
            <a:r>
              <a:rPr lang="en-US" dirty="0"/>
              <a:t>consistent with universal theory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Narrow resonance </a:t>
            </a:r>
            <a:r>
              <a:rPr lang="en-US" dirty="0" err="1">
                <a:solidFill>
                  <a:srgbClr val="FF0000"/>
                </a:solidFill>
              </a:rPr>
              <a:t>s</a:t>
            </a:r>
            <a:r>
              <a:rPr lang="en-US" baseline="-25000" dirty="0" err="1">
                <a:solidFill>
                  <a:srgbClr val="FF0000"/>
                </a:solidFill>
              </a:rPr>
              <a:t>res</a:t>
            </a:r>
            <a:r>
              <a:rPr lang="en-US" dirty="0">
                <a:solidFill>
                  <a:srgbClr val="FF0000"/>
                </a:solidFill>
              </a:rPr>
              <a:t>=0.05: </a:t>
            </a:r>
            <a:r>
              <a:rPr lang="en-US" dirty="0"/>
              <a:t>+51(10)% </a:t>
            </a:r>
            <a:r>
              <a:rPr lang="en-US" dirty="0" smtClean="0"/>
              <a:t>deviation</a:t>
            </a:r>
            <a:endParaRPr lang="en-US" dirty="0"/>
          </a:p>
        </p:txBody>
      </p:sp>
      <p:sp>
        <p:nvSpPr>
          <p:cNvPr id="5" name="Rounded Rectangle 10">
            <a:extLst>
              <a:ext uri="{FF2B5EF4-FFF2-40B4-BE49-F238E27FC236}">
                <a16:creationId xmlns:a16="http://schemas.microsoft.com/office/drawing/2014/main" id="{29C3C15C-31E3-254F-B765-1428AEBFD1D1}"/>
              </a:ext>
            </a:extLst>
          </p:cNvPr>
          <p:cNvSpPr/>
          <p:nvPr/>
        </p:nvSpPr>
        <p:spPr>
          <a:xfrm>
            <a:off x="510765" y="5256552"/>
            <a:ext cx="4298979" cy="914399"/>
          </a:xfrm>
          <a:prstGeom prst="roundRect">
            <a:avLst/>
          </a:prstGeom>
          <a:solidFill>
            <a:srgbClr val="0000B4">
              <a:alpha val="39000"/>
            </a:srgbClr>
          </a:solidFill>
          <a:ln>
            <a:noFill/>
          </a:ln>
          <a:effectLst>
            <a:softEdge rad="254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0061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4" grpId="0"/>
      <p:bldP spid="6" grpId="0" build="allAtOnce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3550" y="685800"/>
            <a:ext cx="8370888" cy="3355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</p:pic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7086600" y="4343400"/>
            <a:ext cx="1673225" cy="1955800"/>
            <a:chOff x="438" y="2211"/>
            <a:chExt cx="1494" cy="1809"/>
          </a:xfrm>
        </p:grpSpPr>
        <p:pic>
          <p:nvPicPr>
            <p:cNvPr id="82951" name="Picture 9" descr="efimov197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50" y="2211"/>
              <a:ext cx="1470" cy="1803"/>
            </a:xfrm>
            <a:prstGeom prst="rect">
              <a:avLst/>
            </a:prstGeom>
            <a:noFill/>
            <a:ln w="9525">
              <a:solidFill>
                <a:srgbClr val="6699FF"/>
              </a:solidFill>
              <a:miter lim="800000"/>
              <a:headEnd/>
              <a:tailEnd/>
            </a:ln>
          </p:spPr>
        </p:pic>
        <p:sp>
          <p:nvSpPr>
            <p:cNvPr id="82952" name="Rectangle 10"/>
            <p:cNvSpPr>
              <a:spLocks noChangeArrowheads="1"/>
            </p:cNvSpPr>
            <p:nvPr/>
          </p:nvSpPr>
          <p:spPr bwMode="auto">
            <a:xfrm>
              <a:off x="438" y="2214"/>
              <a:ext cx="1494" cy="1806"/>
            </a:xfrm>
            <a:prstGeom prst="rect">
              <a:avLst/>
            </a:prstGeom>
            <a:noFill/>
            <a:ln w="69850" algn="ctr">
              <a:solidFill>
                <a:srgbClr val="6699FF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marL="0" marR="0" lvl="0" indent="0" algn="ct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82950" name="TextBox 1"/>
          <p:cNvSpPr txBox="1">
            <a:spLocks noChangeArrowheads="1"/>
          </p:cNvSpPr>
          <p:nvPr/>
        </p:nvSpPr>
        <p:spPr bwMode="auto">
          <a:xfrm>
            <a:off x="7123113" y="6305550"/>
            <a:ext cx="16621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Vitaly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Efimov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533400" y="4419600"/>
            <a:ext cx="5951537" cy="685800"/>
            <a:chOff x="533400" y="4419600"/>
            <a:chExt cx="4775144" cy="685800"/>
          </a:xfrm>
        </p:grpSpPr>
        <p:graphicFrame>
          <p:nvGraphicFramePr>
            <p:cNvPr id="11" name="Object 10"/>
            <p:cNvGraphicFramePr>
              <a:graphicFrameLocks noChangeAspect="1"/>
            </p:cNvGraphicFramePr>
            <p:nvPr>
              <p:extLst/>
            </p:nvPr>
          </p:nvGraphicFramePr>
          <p:xfrm>
            <a:off x="2061854" y="4430713"/>
            <a:ext cx="3246690" cy="6746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02" name="Equation" r:id="rId5" imgW="2019240" imgH="419040" progId="Equation.3">
                    <p:embed/>
                  </p:oleObj>
                </mc:Choice>
                <mc:Fallback>
                  <p:oleObj name="Equation" r:id="rId5" imgW="2019240" imgH="419040" progId="Equation.3">
                    <p:embed/>
                    <p:pic>
                      <p:nvPicPr>
                        <p:cNvPr id="11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61854" y="4430713"/>
                          <a:ext cx="3246690" cy="674687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" name="TextBox 11"/>
            <p:cNvSpPr txBox="1"/>
            <p:nvPr/>
          </p:nvSpPr>
          <p:spPr>
            <a:xfrm>
              <a:off x="533400" y="4419600"/>
              <a:ext cx="138286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Hyperspherical</a:t>
              </a:r>
              <a:endPara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equation: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304800" y="5334000"/>
            <a:ext cx="662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/>
              </a:rPr>
              <a:t> 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/>
              </a:rPr>
              <a:t>I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nvariant under dilation transformation </a:t>
            </a:r>
            <a:r>
              <a:rPr kumimoji="0" lang="en-US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</a:t>
            </a:r>
            <a:r>
              <a:rPr kumimoji="0" lang="en-US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/>
              </a:rPr>
              <a:t>R 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/>
              </a:rPr>
              <a:t>and </a:t>
            </a:r>
            <a:r>
              <a:rPr lang="en-US" i="1" dirty="0">
                <a:solidFill>
                  <a:srgbClr val="000000"/>
                </a:solidFill>
                <a:latin typeface="Arial"/>
                <a:sym typeface="Symbol"/>
              </a:rPr>
              <a:t>E</a:t>
            </a:r>
            <a:r>
              <a:rPr kumimoji="0" lang="en-US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/>
              </a:rPr>
              <a:t></a:t>
            </a:r>
            <a:r>
              <a:rPr kumimoji="0" lang="en-US" sz="1800" b="0" i="1" u="none" strike="noStrike" kern="120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/>
              </a:rPr>
              <a:t>-2</a:t>
            </a:r>
            <a:r>
              <a:rPr kumimoji="0" lang="en-US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/>
              </a:rPr>
              <a:t>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0" y="5791201"/>
            <a:ext cx="563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  <a:sym typeface="Symbol"/>
              </a:rPr>
              <a:t>Scaling factor =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  <a:sym typeface="Symbol"/>
              </a:rPr>
              <a:t>exp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  <a:sym typeface="Symbol"/>
              </a:rPr>
              <a:t>(/s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  <a:sym typeface="Symbol"/>
              </a:rPr>
              <a:t>0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  <a:sym typeface="Symbol"/>
              </a:rPr>
              <a:t>)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661823" y="3986118"/>
            <a:ext cx="14868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579415" y="3995400"/>
            <a:ext cx="14868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242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2372" y="2235729"/>
            <a:ext cx="1533314" cy="1605436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5887" y="2231821"/>
            <a:ext cx="1040988" cy="1609344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1878499" y="112342"/>
            <a:ext cx="73991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err="1" smtClean="0"/>
              <a:t>Efimov</a:t>
            </a:r>
            <a:r>
              <a:rPr lang="en-US" sz="4800" dirty="0" smtClean="0"/>
              <a:t> experiments </a:t>
            </a:r>
            <a:r>
              <a:rPr lang="en-US" sz="4800" dirty="0"/>
              <a:t>at the University of Chicago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669" y="147170"/>
            <a:ext cx="1228477" cy="1556071"/>
          </a:xfrm>
          <a:prstGeom prst="rect">
            <a:avLst/>
          </a:prstGeom>
        </p:spPr>
      </p:pic>
      <p:pic>
        <p:nvPicPr>
          <p:cNvPr id="6" name="Picture 2" descr="Image result for jacob johanse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669" y="2235729"/>
            <a:ext cx="1383238" cy="1609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51000" y="3281680"/>
            <a:ext cx="18362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Jacob Johansen</a:t>
            </a:r>
          </a:p>
          <a:p>
            <a:r>
              <a:rPr lang="en-US" dirty="0"/>
              <a:t>Now at NW Univ.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058915" y="3271034"/>
            <a:ext cx="12107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Prof. Brian </a:t>
            </a:r>
            <a:endParaRPr lang="en-US" dirty="0"/>
          </a:p>
          <a:p>
            <a:r>
              <a:rPr lang="en-US" dirty="0" err="1"/>
              <a:t>DeSalvo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294115" y="3271034"/>
            <a:ext cx="7373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Krutik</a:t>
            </a:r>
            <a:endParaRPr lang="en-US" dirty="0"/>
          </a:p>
          <a:p>
            <a:r>
              <a:rPr lang="en-US" dirty="0"/>
              <a:t>Patel</a:t>
            </a:r>
          </a:p>
        </p:txBody>
      </p:sp>
      <p:sp>
        <p:nvSpPr>
          <p:cNvPr id="4" name="AutoShape 2" descr="Image result for colin parker chin grou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58" y="4241338"/>
            <a:ext cx="1213088" cy="1617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5" descr="Image result for shih-kuang Tu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9716" y="4241338"/>
            <a:ext cx="1408176" cy="1609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AutoShape 8" descr="Image result for KArina garcia cold atoms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5289" y="4241337"/>
            <a:ext cx="1614019" cy="1614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1704246" y="4725794"/>
            <a:ext cx="124296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Prof. Colin </a:t>
            </a:r>
          </a:p>
          <a:p>
            <a:r>
              <a:rPr lang="en-US" dirty="0"/>
              <a:t>Parker</a:t>
            </a:r>
          </a:p>
          <a:p>
            <a:r>
              <a:rPr lang="en-US" dirty="0" smtClean="0"/>
              <a:t>George </a:t>
            </a:r>
          </a:p>
          <a:p>
            <a:r>
              <a:rPr lang="en-US" dirty="0" smtClean="0"/>
              <a:t>Institute of</a:t>
            </a:r>
          </a:p>
          <a:p>
            <a:r>
              <a:rPr lang="en-US" dirty="0" smtClean="0"/>
              <a:t>Technology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873607" y="4768336"/>
            <a:ext cx="112421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Prof. </a:t>
            </a:r>
            <a:r>
              <a:rPr lang="en-US" dirty="0" smtClean="0"/>
              <a:t>S.K.</a:t>
            </a:r>
          </a:p>
          <a:p>
            <a:r>
              <a:rPr lang="en-US" dirty="0" smtClean="0"/>
              <a:t>Tung</a:t>
            </a:r>
            <a:endParaRPr lang="en-US" dirty="0"/>
          </a:p>
          <a:p>
            <a:r>
              <a:rPr lang="en-US" dirty="0" smtClean="0"/>
              <a:t>National </a:t>
            </a:r>
          </a:p>
          <a:p>
            <a:r>
              <a:rPr lang="en-US" dirty="0" err="1" smtClean="0"/>
              <a:t>Tsinghus</a:t>
            </a:r>
            <a:r>
              <a:rPr lang="en-US" dirty="0" smtClean="0"/>
              <a:t> </a:t>
            </a:r>
          </a:p>
          <a:p>
            <a:r>
              <a:rPr lang="en-US" dirty="0" smtClean="0"/>
              <a:t>University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7850354" y="4736852"/>
            <a:ext cx="12598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Prof. Karina</a:t>
            </a:r>
            <a:endParaRPr lang="en-US" dirty="0"/>
          </a:p>
          <a:p>
            <a:r>
              <a:rPr lang="en-US" dirty="0"/>
              <a:t>Garcia</a:t>
            </a:r>
          </a:p>
          <a:p>
            <a:r>
              <a:rPr lang="en-US" dirty="0" smtClean="0"/>
              <a:t>Univ. of </a:t>
            </a:r>
          </a:p>
          <a:p>
            <a:r>
              <a:rPr lang="en-US" dirty="0" smtClean="0"/>
              <a:t>Mexico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8480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QCD Phase Diagram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990600"/>
            <a:ext cx="8763000" cy="4525963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  <a:buFontTx/>
              <a:buNone/>
            </a:pPr>
            <a:endParaRPr lang="en-US" altLang="en-US" sz="20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2400" smtClean="0"/>
          </a:p>
        </p:txBody>
      </p:sp>
      <p:pic>
        <p:nvPicPr>
          <p:cNvPr id="72709" name="Picture 5" descr="QCDPhaseDiagra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066800"/>
            <a:ext cx="7315200" cy="510857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8197" name="Rectangle 6"/>
          <p:cNvSpPr>
            <a:spLocks noChangeArrowheads="1"/>
          </p:cNvSpPr>
          <p:nvPr/>
        </p:nvSpPr>
        <p:spPr bwMode="auto">
          <a:xfrm>
            <a:off x="2286000" y="6324600"/>
            <a:ext cx="518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000">
                <a:solidFill>
                  <a:srgbClr val="000000"/>
                </a:solidFill>
              </a:rPr>
              <a:t>C. Sa de Melo, Physics Today, Oct. 2008</a:t>
            </a:r>
          </a:p>
        </p:txBody>
      </p:sp>
    </p:spTree>
    <p:extLst>
      <p:ext uri="{BB962C8B-B14F-4D97-AF65-F5344CB8AC3E}">
        <p14:creationId xmlns:p14="http://schemas.microsoft.com/office/powerpoint/2010/main" val="1179790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20040" y="274638"/>
            <a:ext cx="9537192" cy="1143000"/>
          </a:xfrm>
        </p:spPr>
        <p:txBody>
          <a:bodyPr>
            <a:normAutofit/>
          </a:bodyPr>
          <a:lstStyle/>
          <a:p>
            <a:r>
              <a:rPr lang="en-US" sz="3600" dirty="0" err="1" smtClean="0"/>
              <a:t>Efimov</a:t>
            </a:r>
            <a:r>
              <a:rPr lang="en-US" sz="3600" dirty="0" smtClean="0"/>
              <a:t>-RKKY interactions in quantum gas</a:t>
            </a:r>
            <a:endParaRPr lang="en-US" sz="3600" dirty="0"/>
          </a:p>
        </p:txBody>
      </p:sp>
      <p:pic>
        <p:nvPicPr>
          <p:cNvPr id="27750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980" y="1414271"/>
            <a:ext cx="5810261" cy="3731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750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2" y="5977134"/>
            <a:ext cx="2486025" cy="574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5310652"/>
            <a:ext cx="5429250" cy="61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 flipH="1">
            <a:off x="4370832" y="2852928"/>
            <a:ext cx="438912" cy="136245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5007864" y="2746248"/>
            <a:ext cx="679704" cy="105765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4078224" y="6211669"/>
            <a:ext cx="4937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DeSalvo</a:t>
            </a:r>
            <a:r>
              <a:rPr lang="en-US" dirty="0"/>
              <a:t>, Patel, </a:t>
            </a:r>
            <a:r>
              <a:rPr lang="en-US" dirty="0" err="1"/>
              <a:t>Cai</a:t>
            </a:r>
            <a:r>
              <a:rPr lang="en-US" dirty="0"/>
              <a:t>, and CC, Nature 568, 61 (2019)</a:t>
            </a:r>
          </a:p>
        </p:txBody>
      </p:sp>
    </p:spTree>
    <p:extLst>
      <p:ext uri="{BB962C8B-B14F-4D97-AF65-F5344CB8AC3E}">
        <p14:creationId xmlns:p14="http://schemas.microsoft.com/office/powerpoint/2010/main" val="3139577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" descr="C:\Users\Cheng Chin\Desktop\prx_graphic_magnifyingglass_headon_nodash-01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1"/>
          <a:stretch/>
        </p:blipFill>
        <p:spPr bwMode="auto">
          <a:xfrm>
            <a:off x="7014949" y="4367213"/>
            <a:ext cx="2052851" cy="2338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13" name="TextBox 22"/>
          <p:cNvSpPr txBox="1">
            <a:spLocks noChangeArrowheads="1"/>
          </p:cNvSpPr>
          <p:nvPr/>
        </p:nvSpPr>
        <p:spPr bwMode="auto">
          <a:xfrm>
            <a:off x="88900" y="5505450"/>
            <a:ext cx="27305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33" charset="2"/>
              <a:buChar char=""/>
              <a:defRPr sz="3200">
                <a:solidFill>
                  <a:schemeClr val="tx1"/>
                </a:solidFill>
                <a:latin typeface="Gill Sans MT" pitchFamily="33" charset="-18"/>
                <a:ea typeface="ＭＳ Ｐゴシック" pitchFamily="33" charset="-128"/>
              </a:defRPr>
            </a:lvl1pPr>
            <a:lvl2pPr marL="37931725" indent="-37474525" eaLnBrk="0" hangingPunct="0">
              <a:spcBef>
                <a:spcPts val="550"/>
              </a:spcBef>
              <a:buClr>
                <a:schemeClr val="accent1"/>
              </a:buClr>
              <a:buFont typeface="Verdana" pitchFamily="33" charset="0"/>
              <a:buChar char="◦"/>
              <a:defRPr sz="2800">
                <a:solidFill>
                  <a:schemeClr val="tx1"/>
                </a:solidFill>
                <a:latin typeface="Gill Sans MT" pitchFamily="33" charset="-18"/>
                <a:ea typeface="ＭＳ Ｐゴシック" pitchFamily="33" charset="-128"/>
              </a:defRPr>
            </a:lvl2pPr>
            <a:lvl3pPr marL="885825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33" charset="2"/>
              <a:buChar char=""/>
              <a:defRPr sz="2400">
                <a:solidFill>
                  <a:schemeClr val="tx1"/>
                </a:solidFill>
                <a:latin typeface="Gill Sans MT" pitchFamily="33" charset="-18"/>
                <a:ea typeface="ＭＳ Ｐゴシック" pitchFamily="33" charset="-128"/>
              </a:defRPr>
            </a:lvl3pPr>
            <a:lvl4pPr marL="1096963" indent="-173038" eaLnBrk="0" hangingPunct="0">
              <a:spcBef>
                <a:spcPct val="20000"/>
              </a:spcBef>
              <a:buClr>
                <a:srgbClr val="C32D2E"/>
              </a:buClr>
              <a:buFont typeface="Wingdings 2" pitchFamily="33" charset="2"/>
              <a:buChar char=""/>
              <a:defRPr sz="2000">
                <a:solidFill>
                  <a:schemeClr val="tx1"/>
                </a:solidFill>
                <a:latin typeface="Gill Sans MT" pitchFamily="33" charset="-18"/>
                <a:ea typeface="ＭＳ Ｐゴシック" pitchFamily="33" charset="-128"/>
              </a:defRPr>
            </a:lvl4pPr>
            <a:lvl5pPr marL="1296988" indent="-182563" eaLnBrk="0" hangingPunct="0">
              <a:spcBef>
                <a:spcPct val="20000"/>
              </a:spcBef>
              <a:buClr>
                <a:srgbClr val="84AA33"/>
              </a:buClr>
              <a:buFont typeface="Wingdings 2" pitchFamily="33" charset="2"/>
              <a:buChar char=""/>
              <a:defRPr sz="2000">
                <a:solidFill>
                  <a:schemeClr val="tx1"/>
                </a:solidFill>
                <a:latin typeface="Gill Sans MT" pitchFamily="33" charset="-18"/>
                <a:ea typeface="ＭＳ Ｐゴシック" pitchFamily="33" charset="-128"/>
              </a:defRPr>
            </a:lvl5pPr>
            <a:lvl6pPr marL="1754188" indent="-182563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33" charset="2"/>
              <a:buChar char=""/>
              <a:defRPr sz="2000">
                <a:solidFill>
                  <a:schemeClr val="tx1"/>
                </a:solidFill>
                <a:latin typeface="Gill Sans MT" pitchFamily="33" charset="-18"/>
                <a:ea typeface="ＭＳ Ｐゴシック" pitchFamily="33" charset="-128"/>
              </a:defRPr>
            </a:lvl6pPr>
            <a:lvl7pPr marL="2211388" indent="-182563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33" charset="2"/>
              <a:buChar char=""/>
              <a:defRPr sz="2000">
                <a:solidFill>
                  <a:schemeClr val="tx1"/>
                </a:solidFill>
                <a:latin typeface="Gill Sans MT" pitchFamily="33" charset="-18"/>
                <a:ea typeface="ＭＳ Ｐゴシック" pitchFamily="33" charset="-128"/>
              </a:defRPr>
            </a:lvl7pPr>
            <a:lvl8pPr marL="2668588" indent="-182563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33" charset="2"/>
              <a:buChar char=""/>
              <a:defRPr sz="2000">
                <a:solidFill>
                  <a:schemeClr val="tx1"/>
                </a:solidFill>
                <a:latin typeface="Gill Sans MT" pitchFamily="33" charset="-18"/>
                <a:ea typeface="ＭＳ Ｐゴシック" pitchFamily="33" charset="-128"/>
              </a:defRPr>
            </a:lvl8pPr>
            <a:lvl9pPr marL="3125788" indent="-182563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33" charset="2"/>
              <a:buChar char=""/>
              <a:defRPr sz="2000">
                <a:solidFill>
                  <a:schemeClr val="tx1"/>
                </a:solidFill>
                <a:latin typeface="Gill Sans MT" pitchFamily="33" charset="-18"/>
                <a:ea typeface="ＭＳ Ｐゴシック" pitchFamily="33" charset="-128"/>
              </a:defRPr>
            </a:lvl9pPr>
          </a:lstStyle>
          <a:p>
            <a:pPr defTabSz="457200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en-US" sz="1800" dirty="0" smtClean="0">
                <a:solidFill>
                  <a:srgbClr val="FF0000"/>
                </a:solidFill>
                <a:cs typeface="+mn-cs"/>
              </a:rPr>
              <a:t>Cosmology</a:t>
            </a:r>
          </a:p>
          <a:p>
            <a:pPr defTabSz="457200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en-US" sz="1800" dirty="0" smtClean="0">
                <a:solidFill>
                  <a:prstClr val="black"/>
                </a:solidFill>
                <a:cs typeface="+mn-cs"/>
              </a:rPr>
              <a:t>Sakharov oscillations</a:t>
            </a:r>
          </a:p>
          <a:p>
            <a:pPr defTabSz="457200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en-US" sz="1800" dirty="0" smtClean="0">
                <a:solidFill>
                  <a:prstClr val="black"/>
                </a:solidFill>
                <a:cs typeface="+mn-cs"/>
              </a:rPr>
              <a:t>Kibble mechanism</a:t>
            </a:r>
          </a:p>
          <a:p>
            <a:pPr defTabSz="457200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en-US" sz="1800" dirty="0" smtClean="0">
                <a:solidFill>
                  <a:prstClr val="black"/>
                </a:solidFill>
                <a:cs typeface="+mn-cs"/>
              </a:rPr>
              <a:t>Inflation</a:t>
            </a:r>
            <a:r>
              <a:rPr lang="en-US" altLang="en-US" sz="1800" dirty="0" smtClean="0">
                <a:solidFill>
                  <a:prstClr val="black"/>
                </a:solidFill>
              </a:rPr>
              <a:t>, Unruh radiation</a:t>
            </a:r>
            <a:endParaRPr lang="en-US" altLang="en-US" sz="1800" dirty="0" smtClean="0">
              <a:solidFill>
                <a:prstClr val="black"/>
              </a:solidFill>
              <a:cs typeface="+mn-cs"/>
            </a:endParaRPr>
          </a:p>
        </p:txBody>
      </p:sp>
      <p:pic>
        <p:nvPicPr>
          <p:cNvPr id="9216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4343400"/>
            <a:ext cx="2290763" cy="1144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663" y="152400"/>
            <a:ext cx="8713787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altLang="en-US" sz="4000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3" charset="-128"/>
              </a:rPr>
              <a:t>Quantum simulation in our lab</a:t>
            </a:r>
          </a:p>
        </p:txBody>
      </p:sp>
      <p:pic>
        <p:nvPicPr>
          <p:cNvPr id="164869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98" t="51761" r="5403" b="13335"/>
          <a:stretch>
            <a:fillRect/>
          </a:stretch>
        </p:blipFill>
        <p:spPr bwMode="auto">
          <a:xfrm>
            <a:off x="3051175" y="2719388"/>
            <a:ext cx="2663825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215" name="Straight Arrow Connector 10"/>
          <p:cNvCxnSpPr>
            <a:cxnSpLocks noChangeShapeType="1"/>
          </p:cNvCxnSpPr>
          <p:nvPr/>
        </p:nvCxnSpPr>
        <p:spPr bwMode="auto">
          <a:xfrm flipH="1" flipV="1">
            <a:off x="2039938" y="2840038"/>
            <a:ext cx="1011237" cy="384175"/>
          </a:xfrm>
          <a:prstGeom prst="straightConnector1">
            <a:avLst/>
          </a:prstGeom>
          <a:noFill/>
          <a:ln w="57150">
            <a:solidFill>
              <a:schemeClr val="accent1"/>
            </a:solidFill>
            <a:round/>
            <a:headEnd/>
            <a:tailEnd type="arrow" w="med" len="med"/>
          </a:ln>
          <a:effectLst>
            <a:outerShdw dist="25400" dir="5400000" rotWithShape="0">
              <a:srgbClr val="808080">
                <a:alpha val="4313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216" name="TextBox 11"/>
          <p:cNvSpPr txBox="1">
            <a:spLocks noChangeArrowheads="1"/>
          </p:cNvSpPr>
          <p:nvPr/>
        </p:nvSpPr>
        <p:spPr bwMode="auto">
          <a:xfrm>
            <a:off x="381000" y="2990850"/>
            <a:ext cx="21653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33" charset="2"/>
              <a:buChar char=""/>
              <a:defRPr sz="3200">
                <a:solidFill>
                  <a:schemeClr val="tx1"/>
                </a:solidFill>
                <a:latin typeface="Gill Sans MT" pitchFamily="33" charset="-18"/>
                <a:ea typeface="ＭＳ Ｐゴシック" pitchFamily="33" charset="-128"/>
              </a:defRPr>
            </a:lvl1pPr>
            <a:lvl2pPr marL="37931725" indent="-37474525" eaLnBrk="0" hangingPunct="0">
              <a:spcBef>
                <a:spcPts val="550"/>
              </a:spcBef>
              <a:buClr>
                <a:schemeClr val="accent1"/>
              </a:buClr>
              <a:buFont typeface="Verdana" pitchFamily="33" charset="0"/>
              <a:buChar char="◦"/>
              <a:defRPr sz="2800">
                <a:solidFill>
                  <a:schemeClr val="tx1"/>
                </a:solidFill>
                <a:latin typeface="Gill Sans MT" pitchFamily="33" charset="-18"/>
                <a:ea typeface="ＭＳ Ｐゴシック" pitchFamily="33" charset="-128"/>
              </a:defRPr>
            </a:lvl2pPr>
            <a:lvl3pPr marL="885825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33" charset="2"/>
              <a:buChar char=""/>
              <a:defRPr sz="2400">
                <a:solidFill>
                  <a:schemeClr val="tx1"/>
                </a:solidFill>
                <a:latin typeface="Gill Sans MT" pitchFamily="33" charset="-18"/>
                <a:ea typeface="ＭＳ Ｐゴシック" pitchFamily="33" charset="-128"/>
              </a:defRPr>
            </a:lvl3pPr>
            <a:lvl4pPr marL="1096963" indent="-173038" eaLnBrk="0" hangingPunct="0">
              <a:spcBef>
                <a:spcPct val="20000"/>
              </a:spcBef>
              <a:buClr>
                <a:srgbClr val="C32D2E"/>
              </a:buClr>
              <a:buFont typeface="Wingdings 2" pitchFamily="33" charset="2"/>
              <a:buChar char=""/>
              <a:defRPr sz="2000">
                <a:solidFill>
                  <a:schemeClr val="tx1"/>
                </a:solidFill>
                <a:latin typeface="Gill Sans MT" pitchFamily="33" charset="-18"/>
                <a:ea typeface="ＭＳ Ｐゴシック" pitchFamily="33" charset="-128"/>
              </a:defRPr>
            </a:lvl4pPr>
            <a:lvl5pPr marL="1296988" indent="-182563" eaLnBrk="0" hangingPunct="0">
              <a:spcBef>
                <a:spcPct val="20000"/>
              </a:spcBef>
              <a:buClr>
                <a:srgbClr val="84AA33"/>
              </a:buClr>
              <a:buFont typeface="Wingdings 2" pitchFamily="33" charset="2"/>
              <a:buChar char=""/>
              <a:defRPr sz="2000">
                <a:solidFill>
                  <a:schemeClr val="tx1"/>
                </a:solidFill>
                <a:latin typeface="Gill Sans MT" pitchFamily="33" charset="-18"/>
                <a:ea typeface="ＭＳ Ｐゴシック" pitchFamily="33" charset="-128"/>
              </a:defRPr>
            </a:lvl5pPr>
            <a:lvl6pPr marL="1754188" indent="-182563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33" charset="2"/>
              <a:buChar char=""/>
              <a:defRPr sz="2000">
                <a:solidFill>
                  <a:schemeClr val="tx1"/>
                </a:solidFill>
                <a:latin typeface="Gill Sans MT" pitchFamily="33" charset="-18"/>
                <a:ea typeface="ＭＳ Ｐゴシック" pitchFamily="33" charset="-128"/>
              </a:defRPr>
            </a:lvl6pPr>
            <a:lvl7pPr marL="2211388" indent="-182563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33" charset="2"/>
              <a:buChar char=""/>
              <a:defRPr sz="2000">
                <a:solidFill>
                  <a:schemeClr val="tx1"/>
                </a:solidFill>
                <a:latin typeface="Gill Sans MT" pitchFamily="33" charset="-18"/>
                <a:ea typeface="ＭＳ Ｐゴシック" pitchFamily="33" charset="-128"/>
              </a:defRPr>
            </a:lvl7pPr>
            <a:lvl8pPr marL="2668588" indent="-182563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33" charset="2"/>
              <a:buChar char=""/>
              <a:defRPr sz="2000">
                <a:solidFill>
                  <a:schemeClr val="tx1"/>
                </a:solidFill>
                <a:latin typeface="Gill Sans MT" pitchFamily="33" charset="-18"/>
                <a:ea typeface="ＭＳ Ｐゴシック" pitchFamily="33" charset="-128"/>
              </a:defRPr>
            </a:lvl8pPr>
            <a:lvl9pPr marL="3125788" indent="-182563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33" charset="2"/>
              <a:buChar char=""/>
              <a:defRPr sz="2000">
                <a:solidFill>
                  <a:schemeClr val="tx1"/>
                </a:solidFill>
                <a:latin typeface="Gill Sans MT" pitchFamily="33" charset="-18"/>
                <a:ea typeface="ＭＳ Ｐゴシック" pitchFamily="33" charset="-128"/>
              </a:defRPr>
            </a:lvl9pPr>
          </a:lstStyle>
          <a:p>
            <a:pPr defTabSz="457200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en-US" sz="1800" dirty="0" smtClean="0">
                <a:solidFill>
                  <a:srgbClr val="FF0000"/>
                </a:solidFill>
                <a:cs typeface="+mn-cs"/>
              </a:rPr>
              <a:t>Nuclear Physics:</a:t>
            </a:r>
          </a:p>
          <a:p>
            <a:pPr defTabSz="457200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en-US" sz="1800" dirty="0" err="1" smtClean="0">
                <a:solidFill>
                  <a:prstClr val="black"/>
                </a:solidFill>
                <a:cs typeface="+mn-cs"/>
              </a:rPr>
              <a:t>Feshbach</a:t>
            </a:r>
            <a:r>
              <a:rPr lang="en-US" altLang="en-US" sz="1800" dirty="0" smtClean="0">
                <a:solidFill>
                  <a:prstClr val="black"/>
                </a:solidFill>
                <a:cs typeface="+mn-cs"/>
              </a:rPr>
              <a:t> </a:t>
            </a:r>
            <a:r>
              <a:rPr lang="en-US" altLang="en-US" sz="1800" dirty="0" smtClean="0">
                <a:solidFill>
                  <a:prstClr val="black"/>
                </a:solidFill>
              </a:rPr>
              <a:t>resonances</a:t>
            </a:r>
            <a:endParaRPr lang="en-US" altLang="en-US" sz="1800" dirty="0" smtClean="0">
              <a:solidFill>
                <a:prstClr val="black"/>
              </a:solidFill>
              <a:cs typeface="+mn-cs"/>
            </a:endParaRPr>
          </a:p>
          <a:p>
            <a:pPr defTabSz="457200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en-US" sz="1800" dirty="0" err="1" smtClean="0">
                <a:solidFill>
                  <a:prstClr val="black"/>
                </a:solidFill>
                <a:cs typeface="+mn-cs"/>
              </a:rPr>
              <a:t>Efimov</a:t>
            </a:r>
            <a:r>
              <a:rPr lang="en-US" altLang="en-US" sz="1800" dirty="0" smtClean="0">
                <a:solidFill>
                  <a:prstClr val="black"/>
                </a:solidFill>
                <a:cs typeface="+mn-cs"/>
              </a:rPr>
              <a:t> physics</a:t>
            </a:r>
          </a:p>
        </p:txBody>
      </p:sp>
      <p:cxnSp>
        <p:nvCxnSpPr>
          <p:cNvPr id="8211" name="Straight Arrow Connector 12"/>
          <p:cNvCxnSpPr>
            <a:cxnSpLocks noChangeShapeType="1"/>
          </p:cNvCxnSpPr>
          <p:nvPr/>
        </p:nvCxnSpPr>
        <p:spPr bwMode="auto">
          <a:xfrm flipH="1">
            <a:off x="2546350" y="4267200"/>
            <a:ext cx="806450" cy="574675"/>
          </a:xfrm>
          <a:prstGeom prst="straightConnector1">
            <a:avLst/>
          </a:prstGeom>
          <a:noFill/>
          <a:ln w="57150">
            <a:solidFill>
              <a:schemeClr val="accent1"/>
            </a:solidFill>
            <a:round/>
            <a:headEnd/>
            <a:tailEnd type="arrow" w="med" len="med"/>
          </a:ln>
          <a:effectLst>
            <a:outerShdw dist="25400" dir="5400000" rotWithShape="0">
              <a:srgbClr val="808080">
                <a:alpha val="4313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64873" name="Picture 27" descr="logo.cmyk.maroon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1175" y="1797050"/>
            <a:ext cx="2687638" cy="54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208" name="Straight Arrow Connector 29"/>
          <p:cNvCxnSpPr>
            <a:cxnSpLocks noChangeShapeType="1"/>
          </p:cNvCxnSpPr>
          <p:nvPr/>
        </p:nvCxnSpPr>
        <p:spPr bwMode="auto">
          <a:xfrm flipV="1">
            <a:off x="5738813" y="2741613"/>
            <a:ext cx="688975" cy="455612"/>
          </a:xfrm>
          <a:prstGeom prst="straightConnector1">
            <a:avLst/>
          </a:prstGeom>
          <a:noFill/>
          <a:ln w="57150">
            <a:solidFill>
              <a:schemeClr val="accent1"/>
            </a:solidFill>
            <a:round/>
            <a:headEnd/>
            <a:tailEnd type="arrow" w="med" len="med"/>
          </a:ln>
          <a:effectLst>
            <a:outerShdw dist="25400" dir="5400000" rotWithShape="0">
              <a:srgbClr val="808080">
                <a:alpha val="4313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209" name="TextBox 32"/>
          <p:cNvSpPr txBox="1">
            <a:spLocks noChangeArrowheads="1"/>
          </p:cNvSpPr>
          <p:nvPr/>
        </p:nvSpPr>
        <p:spPr bwMode="auto">
          <a:xfrm>
            <a:off x="6553200" y="3100388"/>
            <a:ext cx="30353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33" charset="2"/>
              <a:buChar char=""/>
              <a:defRPr sz="3200">
                <a:solidFill>
                  <a:schemeClr val="tx1"/>
                </a:solidFill>
                <a:latin typeface="Gill Sans MT" pitchFamily="33" charset="-18"/>
                <a:ea typeface="ＭＳ Ｐゴシック" pitchFamily="33" charset="-128"/>
              </a:defRPr>
            </a:lvl1pPr>
            <a:lvl2pPr marL="37931725" indent="-37474525" eaLnBrk="0" hangingPunct="0">
              <a:spcBef>
                <a:spcPts val="550"/>
              </a:spcBef>
              <a:buClr>
                <a:schemeClr val="accent1"/>
              </a:buClr>
              <a:buFont typeface="Verdana" pitchFamily="33" charset="0"/>
              <a:buChar char="◦"/>
              <a:defRPr sz="2800">
                <a:solidFill>
                  <a:schemeClr val="tx1"/>
                </a:solidFill>
                <a:latin typeface="Gill Sans MT" pitchFamily="33" charset="-18"/>
                <a:ea typeface="ＭＳ Ｐゴシック" pitchFamily="33" charset="-128"/>
              </a:defRPr>
            </a:lvl2pPr>
            <a:lvl3pPr marL="885825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33" charset="2"/>
              <a:buChar char=""/>
              <a:defRPr sz="2400">
                <a:solidFill>
                  <a:schemeClr val="tx1"/>
                </a:solidFill>
                <a:latin typeface="Gill Sans MT" pitchFamily="33" charset="-18"/>
                <a:ea typeface="ＭＳ Ｐゴシック" pitchFamily="33" charset="-128"/>
              </a:defRPr>
            </a:lvl3pPr>
            <a:lvl4pPr marL="1096963" indent="-173038" eaLnBrk="0" hangingPunct="0">
              <a:spcBef>
                <a:spcPct val="20000"/>
              </a:spcBef>
              <a:buClr>
                <a:srgbClr val="C32D2E"/>
              </a:buClr>
              <a:buFont typeface="Wingdings 2" pitchFamily="33" charset="2"/>
              <a:buChar char=""/>
              <a:defRPr sz="2000">
                <a:solidFill>
                  <a:schemeClr val="tx1"/>
                </a:solidFill>
                <a:latin typeface="Gill Sans MT" pitchFamily="33" charset="-18"/>
                <a:ea typeface="ＭＳ Ｐゴシック" pitchFamily="33" charset="-128"/>
              </a:defRPr>
            </a:lvl4pPr>
            <a:lvl5pPr marL="1296988" indent="-182563" eaLnBrk="0" hangingPunct="0">
              <a:spcBef>
                <a:spcPct val="20000"/>
              </a:spcBef>
              <a:buClr>
                <a:srgbClr val="84AA33"/>
              </a:buClr>
              <a:buFont typeface="Wingdings 2" pitchFamily="33" charset="2"/>
              <a:buChar char=""/>
              <a:defRPr sz="2000">
                <a:solidFill>
                  <a:schemeClr val="tx1"/>
                </a:solidFill>
                <a:latin typeface="Gill Sans MT" pitchFamily="33" charset="-18"/>
                <a:ea typeface="ＭＳ Ｐゴシック" pitchFamily="33" charset="-128"/>
              </a:defRPr>
            </a:lvl5pPr>
            <a:lvl6pPr marL="1754188" indent="-182563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33" charset="2"/>
              <a:buChar char=""/>
              <a:defRPr sz="2000">
                <a:solidFill>
                  <a:schemeClr val="tx1"/>
                </a:solidFill>
                <a:latin typeface="Gill Sans MT" pitchFamily="33" charset="-18"/>
                <a:ea typeface="ＭＳ Ｐゴシック" pitchFamily="33" charset="-128"/>
              </a:defRPr>
            </a:lvl6pPr>
            <a:lvl7pPr marL="2211388" indent="-182563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33" charset="2"/>
              <a:buChar char=""/>
              <a:defRPr sz="2000">
                <a:solidFill>
                  <a:schemeClr val="tx1"/>
                </a:solidFill>
                <a:latin typeface="Gill Sans MT" pitchFamily="33" charset="-18"/>
                <a:ea typeface="ＭＳ Ｐゴシック" pitchFamily="33" charset="-128"/>
              </a:defRPr>
            </a:lvl7pPr>
            <a:lvl8pPr marL="2668588" indent="-182563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33" charset="2"/>
              <a:buChar char=""/>
              <a:defRPr sz="2000">
                <a:solidFill>
                  <a:schemeClr val="tx1"/>
                </a:solidFill>
                <a:latin typeface="Gill Sans MT" pitchFamily="33" charset="-18"/>
                <a:ea typeface="ＭＳ Ｐゴシック" pitchFamily="33" charset="-128"/>
              </a:defRPr>
            </a:lvl8pPr>
            <a:lvl9pPr marL="3125788" indent="-182563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33" charset="2"/>
              <a:buChar char=""/>
              <a:defRPr sz="2000">
                <a:solidFill>
                  <a:schemeClr val="tx1"/>
                </a:solidFill>
                <a:latin typeface="Gill Sans MT" pitchFamily="33" charset="-18"/>
                <a:ea typeface="ＭＳ Ｐゴシック" pitchFamily="33" charset="-128"/>
              </a:defRPr>
            </a:lvl9pPr>
          </a:lstStyle>
          <a:p>
            <a:pPr defTabSz="457200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en-US" sz="1800" dirty="0" smtClean="0">
                <a:solidFill>
                  <a:srgbClr val="FF0000"/>
                </a:solidFill>
                <a:cs typeface="+mn-cs"/>
              </a:rPr>
              <a:t>Condensed Matter:</a:t>
            </a:r>
            <a:endParaRPr lang="en-US" altLang="en-US" sz="1800" dirty="0">
              <a:solidFill>
                <a:prstClr val="black"/>
              </a:solidFill>
            </a:endParaRPr>
          </a:p>
          <a:p>
            <a:pPr defTabSz="457200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en-US" sz="1800" dirty="0" smtClean="0">
                <a:solidFill>
                  <a:prstClr val="black"/>
                </a:solidFill>
                <a:cs typeface="+mn-cs"/>
              </a:rPr>
              <a:t>Quantum criticality</a:t>
            </a:r>
          </a:p>
          <a:p>
            <a:pPr defTabSz="457200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en-US" sz="1800" dirty="0" smtClean="0">
                <a:solidFill>
                  <a:prstClr val="black"/>
                </a:solidFill>
              </a:rPr>
              <a:t>RKKY interactions</a:t>
            </a:r>
          </a:p>
          <a:p>
            <a:pPr defTabSz="457200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en-US" sz="1800" dirty="0" smtClean="0">
                <a:solidFill>
                  <a:prstClr val="black"/>
                </a:solidFill>
              </a:rPr>
              <a:t>BEC-BCS crossover</a:t>
            </a:r>
            <a:endParaRPr lang="en-US" altLang="en-US" sz="1800" dirty="0" smtClean="0">
              <a:solidFill>
                <a:srgbClr val="FF0000"/>
              </a:solidFill>
              <a:cs typeface="+mn-cs"/>
            </a:endParaRPr>
          </a:p>
        </p:txBody>
      </p:sp>
      <p:pic>
        <p:nvPicPr>
          <p:cNvPr id="8210" name="Picture 3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025" y="1524000"/>
            <a:ext cx="1768475" cy="156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AutoShape 6" descr="Image result for cmb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000000"/>
              </a:solidFill>
              <a:latin typeface="Arial"/>
              <a:cs typeface="+mn-cs"/>
            </a:endParaRPr>
          </a:p>
        </p:txBody>
      </p:sp>
      <p:pic>
        <p:nvPicPr>
          <p:cNvPr id="24" name="Picture 2" descr="hoyle state, Sir Fred Hoyle, physics, primordial nucleus, elements of life, astrophysics, triple alpha process, primordial nuclear state, JUGENE supercomputer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1600200"/>
            <a:ext cx="13684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6" descr="Image result for xibo zhang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000000"/>
              </a:solidFill>
              <a:latin typeface="Arial"/>
              <a:cs typeface="+mn-cs"/>
            </a:endParaRPr>
          </a:p>
        </p:txBody>
      </p:sp>
      <p:cxnSp>
        <p:nvCxnSpPr>
          <p:cNvPr id="18" name="Straight Arrow Connector 29"/>
          <p:cNvCxnSpPr>
            <a:cxnSpLocks noChangeShapeType="1"/>
          </p:cNvCxnSpPr>
          <p:nvPr/>
        </p:nvCxnSpPr>
        <p:spPr bwMode="auto">
          <a:xfrm>
            <a:off x="5649913" y="4191000"/>
            <a:ext cx="1335087" cy="914400"/>
          </a:xfrm>
          <a:prstGeom prst="straightConnector1">
            <a:avLst/>
          </a:prstGeom>
          <a:noFill/>
          <a:ln w="57150">
            <a:solidFill>
              <a:schemeClr val="accent1"/>
            </a:solidFill>
            <a:round/>
            <a:headEnd/>
            <a:tailEnd type="arrow" w="med" len="med"/>
          </a:ln>
          <a:effectLst>
            <a:outerShdw dist="25400" dir="5400000" rotWithShape="0">
              <a:srgbClr val="808080">
                <a:alpha val="4313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0" name="Picture 2" descr="Related image"/>
          <p:cNvPicPr>
            <a:picLocks noGrp="1" noChangeAspect="1" noChangeArrowheads="1"/>
          </p:cNvPicPr>
          <p:nvPr>
            <p:ph idx="1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06" r="7858"/>
          <a:stretch>
            <a:fillRect/>
          </a:stretch>
        </p:blipFill>
        <p:spPr>
          <a:xfrm>
            <a:off x="3200400" y="4986338"/>
            <a:ext cx="1824038" cy="1643062"/>
          </a:xfrm>
          <a:noFill/>
        </p:spPr>
      </p:pic>
      <p:cxnSp>
        <p:nvCxnSpPr>
          <p:cNvPr id="22" name="Straight Arrow Connector 29"/>
          <p:cNvCxnSpPr>
            <a:cxnSpLocks noChangeShapeType="1"/>
          </p:cNvCxnSpPr>
          <p:nvPr/>
        </p:nvCxnSpPr>
        <p:spPr bwMode="auto">
          <a:xfrm flipH="1">
            <a:off x="4249738" y="4229100"/>
            <a:ext cx="112712" cy="650875"/>
          </a:xfrm>
          <a:prstGeom prst="straightConnector1">
            <a:avLst/>
          </a:prstGeom>
          <a:noFill/>
          <a:ln w="57150">
            <a:solidFill>
              <a:schemeClr val="accent1"/>
            </a:solidFill>
            <a:round/>
            <a:headEnd/>
            <a:tailEnd type="arrow" w="med" len="med"/>
          </a:ln>
          <a:effectLst>
            <a:outerShdw dist="25400" dir="5400000" rotWithShape="0">
              <a:srgbClr val="808080">
                <a:alpha val="4313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" name="TextBox 22"/>
          <p:cNvSpPr txBox="1">
            <a:spLocks noChangeArrowheads="1"/>
          </p:cNvSpPr>
          <p:nvPr/>
        </p:nvSpPr>
        <p:spPr bwMode="auto">
          <a:xfrm>
            <a:off x="5029200" y="4953000"/>
            <a:ext cx="197643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33" charset="2"/>
              <a:buChar char=""/>
              <a:defRPr sz="3200">
                <a:solidFill>
                  <a:schemeClr val="tx1"/>
                </a:solidFill>
                <a:latin typeface="Gill Sans MT" pitchFamily="33" charset="-18"/>
                <a:ea typeface="ＭＳ Ｐゴシック" pitchFamily="33" charset="-128"/>
              </a:defRPr>
            </a:lvl1pPr>
            <a:lvl2pPr marL="37931725" indent="-37474525" eaLnBrk="0" hangingPunct="0">
              <a:spcBef>
                <a:spcPts val="550"/>
              </a:spcBef>
              <a:buClr>
                <a:schemeClr val="accent1"/>
              </a:buClr>
              <a:buFont typeface="Verdana" pitchFamily="33" charset="0"/>
              <a:buChar char="◦"/>
              <a:defRPr sz="2800">
                <a:solidFill>
                  <a:schemeClr val="tx1"/>
                </a:solidFill>
                <a:latin typeface="Gill Sans MT" pitchFamily="33" charset="-18"/>
                <a:ea typeface="ＭＳ Ｐゴシック" pitchFamily="33" charset="-128"/>
              </a:defRPr>
            </a:lvl2pPr>
            <a:lvl3pPr marL="885825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33" charset="2"/>
              <a:buChar char=""/>
              <a:defRPr sz="2400">
                <a:solidFill>
                  <a:schemeClr val="tx1"/>
                </a:solidFill>
                <a:latin typeface="Gill Sans MT" pitchFamily="33" charset="-18"/>
                <a:ea typeface="ＭＳ Ｐゴシック" pitchFamily="33" charset="-128"/>
              </a:defRPr>
            </a:lvl3pPr>
            <a:lvl4pPr marL="1096963" indent="-173038" eaLnBrk="0" hangingPunct="0">
              <a:spcBef>
                <a:spcPct val="20000"/>
              </a:spcBef>
              <a:buClr>
                <a:srgbClr val="C32D2E"/>
              </a:buClr>
              <a:buFont typeface="Wingdings 2" pitchFamily="33" charset="2"/>
              <a:buChar char=""/>
              <a:defRPr sz="2000">
                <a:solidFill>
                  <a:schemeClr val="tx1"/>
                </a:solidFill>
                <a:latin typeface="Gill Sans MT" pitchFamily="33" charset="-18"/>
                <a:ea typeface="ＭＳ Ｐゴシック" pitchFamily="33" charset="-128"/>
              </a:defRPr>
            </a:lvl4pPr>
            <a:lvl5pPr marL="1296988" indent="-182563" eaLnBrk="0" hangingPunct="0">
              <a:spcBef>
                <a:spcPct val="20000"/>
              </a:spcBef>
              <a:buClr>
                <a:srgbClr val="84AA33"/>
              </a:buClr>
              <a:buFont typeface="Wingdings 2" pitchFamily="33" charset="2"/>
              <a:buChar char=""/>
              <a:defRPr sz="2000">
                <a:solidFill>
                  <a:schemeClr val="tx1"/>
                </a:solidFill>
                <a:latin typeface="Gill Sans MT" pitchFamily="33" charset="-18"/>
                <a:ea typeface="ＭＳ Ｐゴシック" pitchFamily="33" charset="-128"/>
              </a:defRPr>
            </a:lvl5pPr>
            <a:lvl6pPr marL="1754188" indent="-182563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33" charset="2"/>
              <a:buChar char=""/>
              <a:defRPr sz="2000">
                <a:solidFill>
                  <a:schemeClr val="tx1"/>
                </a:solidFill>
                <a:latin typeface="Gill Sans MT" pitchFamily="33" charset="-18"/>
                <a:ea typeface="ＭＳ Ｐゴシック" pitchFamily="33" charset="-128"/>
              </a:defRPr>
            </a:lvl6pPr>
            <a:lvl7pPr marL="2211388" indent="-182563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33" charset="2"/>
              <a:buChar char=""/>
              <a:defRPr sz="2000">
                <a:solidFill>
                  <a:schemeClr val="tx1"/>
                </a:solidFill>
                <a:latin typeface="Gill Sans MT" pitchFamily="33" charset="-18"/>
                <a:ea typeface="ＭＳ Ｐゴシック" pitchFamily="33" charset="-128"/>
              </a:defRPr>
            </a:lvl7pPr>
            <a:lvl8pPr marL="2668588" indent="-182563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33" charset="2"/>
              <a:buChar char=""/>
              <a:defRPr sz="2000">
                <a:solidFill>
                  <a:schemeClr val="tx1"/>
                </a:solidFill>
                <a:latin typeface="Gill Sans MT" pitchFamily="33" charset="-18"/>
                <a:ea typeface="ＭＳ Ｐゴシック" pitchFamily="33" charset="-128"/>
              </a:defRPr>
            </a:lvl8pPr>
            <a:lvl9pPr marL="3125788" indent="-182563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33" charset="2"/>
              <a:buChar char=""/>
              <a:defRPr sz="2000">
                <a:solidFill>
                  <a:schemeClr val="tx1"/>
                </a:solidFill>
                <a:latin typeface="Gill Sans MT" pitchFamily="33" charset="-18"/>
                <a:ea typeface="ＭＳ Ｐゴシック" pitchFamily="33" charset="-128"/>
              </a:defRPr>
            </a:lvl9pPr>
          </a:lstStyle>
          <a:p>
            <a:pPr defTabSz="457200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en-US" sz="1800" dirty="0" smtClean="0">
                <a:solidFill>
                  <a:srgbClr val="FF0000"/>
                </a:solidFill>
                <a:cs typeface="+mn-cs"/>
              </a:rPr>
              <a:t>Particle Physics</a:t>
            </a:r>
          </a:p>
          <a:p>
            <a:pPr defTabSz="457200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en-US" sz="1800" dirty="0" smtClean="0">
                <a:solidFill>
                  <a:prstClr val="black"/>
                </a:solidFill>
                <a:cs typeface="+mn-cs"/>
              </a:rPr>
              <a:t>Jet formation</a:t>
            </a:r>
          </a:p>
          <a:p>
            <a:pPr defTabSz="457200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en-US" sz="1800" dirty="0" smtClean="0">
                <a:solidFill>
                  <a:prstClr val="black"/>
                </a:solidFill>
                <a:cs typeface="+mn-cs"/>
              </a:rPr>
              <a:t>Pattern </a:t>
            </a:r>
          </a:p>
          <a:p>
            <a:pPr defTabSz="457200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en-US" sz="1800" dirty="0" smtClean="0">
                <a:solidFill>
                  <a:prstClr val="black"/>
                </a:solidFill>
                <a:cs typeface="+mn-cs"/>
              </a:rPr>
              <a:t>formation</a:t>
            </a:r>
            <a:endParaRPr lang="en-US" altLang="en-US" sz="1800" dirty="0" smtClean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6400800" y="5486400"/>
            <a:ext cx="109378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>
                <a:solidFill>
                  <a:srgbClr val="FF0000"/>
                </a:solidFill>
              </a:rPr>
              <a:t>Super </a:t>
            </a:r>
            <a:endParaRPr lang="en-US" altLang="en-US" sz="1600" dirty="0" smtClean="0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 smtClean="0">
                <a:solidFill>
                  <a:srgbClr val="FF0000"/>
                </a:solidFill>
              </a:rPr>
              <a:t>resolution</a:t>
            </a: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>
                <a:solidFill>
                  <a:srgbClr val="FF0000"/>
                </a:solidFill>
              </a:rPr>
              <a:t>imaging</a:t>
            </a:r>
          </a:p>
        </p:txBody>
      </p:sp>
    </p:spTree>
    <p:extLst>
      <p:ext uri="{BB962C8B-B14F-4D97-AF65-F5344CB8AC3E}">
        <p14:creationId xmlns:p14="http://schemas.microsoft.com/office/powerpoint/2010/main" val="567098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13" grpId="0"/>
      <p:bldP spid="8216" grpId="0"/>
      <p:bldP spid="8209" grpId="0"/>
      <p:bldP spid="27" grpId="0"/>
      <p:bldP spid="2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ultracold.uchicago.edu/sites/default/files/styles/highlight_page_style/public/Highlight%20Images/draft8_crop.png?itok=AYqzUQ_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361420"/>
            <a:ext cx="6934200" cy="462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2400" y="381000"/>
            <a:ext cx="90177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/>
              <a:t>Ruderman</a:t>
            </a:r>
            <a:r>
              <a:rPr lang="en-US" sz="2800" dirty="0" smtClean="0"/>
              <a:t>–Kittel–</a:t>
            </a:r>
            <a:r>
              <a:rPr lang="en-US" sz="2800" dirty="0" err="1" smtClean="0"/>
              <a:t>Kasuya</a:t>
            </a:r>
            <a:r>
              <a:rPr lang="en-US" sz="2800" dirty="0" smtClean="0"/>
              <a:t>–</a:t>
            </a:r>
            <a:r>
              <a:rPr lang="en-US" sz="2800" dirty="0" err="1" smtClean="0"/>
              <a:t>Yosida</a:t>
            </a:r>
            <a:r>
              <a:rPr lang="en-US" sz="2800" dirty="0" smtClean="0"/>
              <a:t> mechanism in quantum gas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1" y="4800602"/>
            <a:ext cx="7637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atoms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1411069"/>
            <a:ext cx="10885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Li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Fermi sea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400800" y="5645666"/>
            <a:ext cx="15454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chemeClr val="bg1"/>
                </a:solidFill>
              </a:rPr>
              <a:t>By Frankie Fung</a:t>
            </a:r>
            <a:endParaRPr lang="en-US" sz="1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4778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d2r55xnwy6nx47.cloudfront.net/uploads/2012/12/Hoyle-state_spa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871" y="1665802"/>
            <a:ext cx="8377128" cy="3939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4417383" y="5772845"/>
            <a:ext cx="45961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srgbClr val="1A1A1A"/>
                </a:solidFill>
                <a:latin typeface="Pangram"/>
              </a:rPr>
              <a:t>Epelbaum</a:t>
            </a:r>
            <a:r>
              <a:rPr lang="en-US" dirty="0">
                <a:solidFill>
                  <a:srgbClr val="1A1A1A"/>
                </a:solidFill>
                <a:latin typeface="Pangram"/>
              </a:rPr>
              <a:t>, et al</a:t>
            </a:r>
            <a:r>
              <a:rPr lang="en-US" dirty="0" smtClean="0">
                <a:solidFill>
                  <a:srgbClr val="1A1A1A"/>
                </a:solidFill>
                <a:latin typeface="Pangram"/>
              </a:rPr>
              <a:t>. Scientific American (2012)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43773" y="437318"/>
            <a:ext cx="66223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/>
              <a:t>Holye</a:t>
            </a:r>
            <a:r>
              <a:rPr lang="en-US" sz="2800" dirty="0" smtClean="0"/>
              <a:t> state of carbon in nucleosynthesis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30504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309563"/>
            <a:ext cx="8991600" cy="461665"/>
          </a:xfrm>
        </p:spPr>
        <p:txBody>
          <a:bodyPr/>
          <a:lstStyle/>
          <a:p>
            <a:pPr eaLnBrk="1" hangingPunct="1"/>
            <a:r>
              <a:rPr lang="en-US" sz="2400" b="0" dirty="0" smtClean="0"/>
              <a:t>From Nuclear Physics to </a:t>
            </a:r>
            <a:r>
              <a:rPr lang="en-US" sz="2400" b="0" dirty="0" err="1" smtClean="0"/>
              <a:t>Ultracold</a:t>
            </a:r>
            <a:r>
              <a:rPr lang="en-US" sz="2400" b="0" dirty="0" smtClean="0"/>
              <a:t> Atoms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003300" y="1347787"/>
            <a:ext cx="7200900" cy="4478337"/>
            <a:chOff x="1003300" y="1804988"/>
            <a:chExt cx="7200900" cy="4478337"/>
          </a:xfrm>
        </p:grpSpPr>
        <p:pic>
          <p:nvPicPr>
            <p:cNvPr id="44036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1794" y="1903413"/>
              <a:ext cx="2508250" cy="2019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037" name="Picture 1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6386"/>
            <a:stretch>
              <a:fillRect/>
            </a:stretch>
          </p:blipFill>
          <p:spPr bwMode="auto">
            <a:xfrm>
              <a:off x="1003300" y="4195763"/>
              <a:ext cx="7200900" cy="2087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038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2519" y="1804988"/>
              <a:ext cx="1658938" cy="2065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TextBox 2"/>
          <p:cNvSpPr txBox="1"/>
          <p:nvPr/>
        </p:nvSpPr>
        <p:spPr>
          <a:xfrm>
            <a:off x="2178625" y="1035266"/>
            <a:ext cx="2274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Chris Greene (Purdue)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09870" y="1003804"/>
            <a:ext cx="2525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Brett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Esry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(Kansas State)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3643130"/>
              </p:ext>
            </p:extLst>
          </p:nvPr>
        </p:nvGraphicFramePr>
        <p:xfrm>
          <a:off x="1493633" y="6069531"/>
          <a:ext cx="6419273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8" name="Equation" r:id="rId6" imgW="3530520" imgH="419040" progId="Equation.3">
                  <p:embed/>
                </p:oleObj>
              </mc:Choice>
              <mc:Fallback>
                <p:oleObj name="Equation" r:id="rId6" imgW="3530520" imgH="419040" progId="Equation.3">
                  <p:embed/>
                  <p:pic>
                    <p:nvPicPr>
                      <p:cNvPr id="9" name="Object 8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493633" y="6069531"/>
                        <a:ext cx="6419273" cy="76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34821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256" y="1547814"/>
            <a:ext cx="8497614" cy="3178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15811" y="6217267"/>
            <a:ext cx="6186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Pascal </a:t>
            </a:r>
            <a:r>
              <a:rPr lang="en-US" dirty="0" err="1"/>
              <a:t>Naidon</a:t>
            </a:r>
            <a:r>
              <a:rPr lang="en-US" dirty="0"/>
              <a:t>, </a:t>
            </a:r>
            <a:r>
              <a:rPr lang="en-US" dirty="0" err="1"/>
              <a:t>Shimpei</a:t>
            </a:r>
            <a:r>
              <a:rPr lang="en-US" dirty="0"/>
              <a:t> </a:t>
            </a:r>
            <a:r>
              <a:rPr lang="en-US" dirty="0" smtClean="0"/>
              <a:t>Endo, Rep</a:t>
            </a:r>
            <a:r>
              <a:rPr lang="en-US" dirty="0"/>
              <a:t>. </a:t>
            </a:r>
            <a:r>
              <a:rPr lang="en-US" dirty="0" err="1"/>
              <a:t>Prog</a:t>
            </a:r>
            <a:r>
              <a:rPr lang="en-US" dirty="0"/>
              <a:t>. Phys. 80 056001 (2017)</a:t>
            </a:r>
          </a:p>
        </p:txBody>
      </p:sp>
      <p:sp>
        <p:nvSpPr>
          <p:cNvPr id="2" name="TextBox 1"/>
          <p:cNvSpPr txBox="1"/>
          <p:nvPr/>
        </p:nvSpPr>
        <p:spPr>
          <a:xfrm flipH="1">
            <a:off x="223516" y="753534"/>
            <a:ext cx="9149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Efimov</a:t>
            </a:r>
            <a:r>
              <a:rPr lang="en-US" sz="2800" dirty="0" smtClean="0"/>
              <a:t> effect in nuclear physics, helium and </a:t>
            </a:r>
            <a:r>
              <a:rPr lang="en-US" sz="2800" dirty="0" err="1" smtClean="0"/>
              <a:t>ultracold</a:t>
            </a:r>
            <a:r>
              <a:rPr lang="en-US" sz="2800" dirty="0" smtClean="0"/>
              <a:t> atoms</a:t>
            </a:r>
            <a:endParaRPr lang="en-US" sz="2800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6277555" y="4489821"/>
            <a:ext cx="15903" cy="11141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599087" y="5592089"/>
            <a:ext cx="25116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B4"/>
                </a:solidFill>
              </a:rPr>
              <a:t>van der Waals universality conjecture</a:t>
            </a:r>
            <a:endParaRPr lang="en-US" sz="1200" dirty="0">
              <a:solidFill>
                <a:srgbClr val="0000B4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6762580" y="4469759"/>
            <a:ext cx="7952" cy="9344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449834" y="5340625"/>
            <a:ext cx="22261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B4"/>
                </a:solidFill>
              </a:rPr>
              <a:t>Observation of scaling symmetry</a:t>
            </a:r>
            <a:endParaRPr lang="en-US" sz="1200" dirty="0">
              <a:solidFill>
                <a:srgbClr val="0000B4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7467598" y="4480538"/>
            <a:ext cx="2650" cy="5820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067385" y="5087500"/>
            <a:ext cx="16673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B4"/>
                </a:solidFill>
              </a:rPr>
              <a:t>Test of </a:t>
            </a:r>
            <a:r>
              <a:rPr lang="en-US" sz="1200" dirty="0" err="1" smtClean="0">
                <a:solidFill>
                  <a:srgbClr val="0000B4"/>
                </a:solidFill>
              </a:rPr>
              <a:t>vdW</a:t>
            </a:r>
            <a:r>
              <a:rPr lang="en-US" sz="1200" dirty="0" smtClean="0">
                <a:solidFill>
                  <a:srgbClr val="0000B4"/>
                </a:solidFill>
              </a:rPr>
              <a:t> universality</a:t>
            </a:r>
            <a:endParaRPr lang="en-US" sz="1200" dirty="0">
              <a:solidFill>
                <a:srgbClr val="0000B4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5502306" y="4489821"/>
            <a:ext cx="5844" cy="6705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774760" y="5132562"/>
            <a:ext cx="147099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0000B4"/>
                </a:solidFill>
              </a:rPr>
              <a:t>Observation of </a:t>
            </a:r>
            <a:r>
              <a:rPr lang="en-US" sz="1100" dirty="0" err="1" smtClean="0">
                <a:solidFill>
                  <a:srgbClr val="0000B4"/>
                </a:solidFill>
              </a:rPr>
              <a:t>Efimov</a:t>
            </a:r>
            <a:r>
              <a:rPr lang="en-US" sz="1100" dirty="0" smtClean="0">
                <a:solidFill>
                  <a:srgbClr val="0000B4"/>
                </a:solidFill>
              </a:rPr>
              <a:t> </a:t>
            </a:r>
          </a:p>
          <a:p>
            <a:r>
              <a:rPr lang="en-US" sz="1100" dirty="0" smtClean="0">
                <a:solidFill>
                  <a:srgbClr val="0000B4"/>
                </a:solidFill>
              </a:rPr>
              <a:t>Resonance in Cs-133</a:t>
            </a:r>
            <a:endParaRPr lang="en-US" sz="1100" dirty="0">
              <a:solidFill>
                <a:srgbClr val="0000B4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4786685" y="4480538"/>
            <a:ext cx="6611" cy="3816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004801" y="4835710"/>
            <a:ext cx="16438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0000B4"/>
                </a:solidFill>
              </a:rPr>
              <a:t>Prediction in cold atoms</a:t>
            </a:r>
            <a:endParaRPr lang="en-US" sz="1100" dirty="0">
              <a:solidFill>
                <a:srgbClr val="0000B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4700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9" grpId="0"/>
      <p:bldP spid="15" grpId="0"/>
      <p:bldP spid="18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7350" y="187326"/>
            <a:ext cx="7886700" cy="1325563"/>
          </a:xfrm>
        </p:spPr>
        <p:txBody>
          <a:bodyPr>
            <a:normAutofit/>
          </a:bodyPr>
          <a:lstStyle/>
          <a:p>
            <a:r>
              <a:rPr lang="en-US" sz="3200" dirty="0" err="1"/>
              <a:t>Efimov</a:t>
            </a:r>
            <a:r>
              <a:rPr lang="en-US" sz="3200" dirty="0"/>
              <a:t> </a:t>
            </a:r>
            <a:r>
              <a:rPr lang="en-US" sz="3200" dirty="0" smtClean="0"/>
              <a:t>Resonances in recombination</a:t>
            </a:r>
            <a:endParaRPr lang="en-US" sz="32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721" y="1423990"/>
            <a:ext cx="5397500" cy="817978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4480" y="2377118"/>
            <a:ext cx="3436768" cy="366356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919471" y="6273682"/>
            <a:ext cx="3741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Esry</a:t>
            </a:r>
            <a:r>
              <a:rPr lang="en-US" dirty="0"/>
              <a:t>, Greene and Burke, PRL (1999)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19921" y="3076924"/>
            <a:ext cx="418547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i="1" dirty="0">
                <a:ea typeface="Cambria Math" panose="02040503050406030204" pitchFamily="18" charset="0"/>
              </a:rPr>
              <a:t>K</a:t>
            </a:r>
            <a:r>
              <a:rPr lang="en-US" sz="2400" i="1" baseline="-25000" dirty="0">
                <a:ea typeface="Cambria Math" panose="02040503050406030204" pitchFamily="18" charset="0"/>
              </a:rPr>
              <a:t>3</a:t>
            </a:r>
            <a:r>
              <a:rPr lang="en-US" sz="2400" dirty="0">
                <a:ea typeface="Cambria Math" panose="02040503050406030204" pitchFamily="18" charset="0"/>
              </a:rPr>
              <a:t>: 3-bdy Recombination rate</a:t>
            </a:r>
            <a:endParaRPr lang="en-US" sz="2400" i="1" dirty="0">
              <a:ea typeface="Cambria Math" panose="020405030504060302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i="1" dirty="0">
                <a:ea typeface="Cambria Math" panose="02040503050406030204" pitchFamily="18" charset="0"/>
              </a:rPr>
              <a:t>a</a:t>
            </a:r>
            <a:r>
              <a:rPr lang="en-US" sz="2400" i="1" baseline="-25000" dirty="0">
                <a:ea typeface="Cambria Math" panose="02040503050406030204" pitchFamily="18" charset="0"/>
              </a:rPr>
              <a:t>-</a:t>
            </a:r>
            <a:r>
              <a:rPr lang="en-US" sz="2400" dirty="0">
                <a:ea typeface="Cambria Math" panose="02040503050406030204" pitchFamily="18" charset="0"/>
              </a:rPr>
              <a:t>: </a:t>
            </a:r>
            <a:r>
              <a:rPr lang="en-US" sz="2400" dirty="0" err="1">
                <a:ea typeface="Cambria Math" panose="02040503050406030204" pitchFamily="18" charset="0"/>
              </a:rPr>
              <a:t>Efimov</a:t>
            </a:r>
            <a:r>
              <a:rPr lang="en-US" sz="2400" dirty="0">
                <a:ea typeface="Cambria Math" panose="02040503050406030204" pitchFamily="18" charset="0"/>
              </a:rPr>
              <a:t> resonance position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2400" i="1" dirty="0">
                <a:ea typeface="Cambria Math" panose="02040503050406030204" pitchFamily="18" charset="0"/>
              </a:rPr>
              <a:t>λ</a:t>
            </a:r>
            <a:r>
              <a:rPr lang="en-US" sz="2400" dirty="0">
                <a:ea typeface="Cambria Math" panose="02040503050406030204" pitchFamily="18" charset="0"/>
              </a:rPr>
              <a:t>:</a:t>
            </a:r>
            <a:r>
              <a:rPr lang="it-IT" sz="2400" dirty="0">
                <a:ea typeface="Cambria Math" panose="02040503050406030204" pitchFamily="18" charset="0"/>
              </a:rPr>
              <a:t> scaling constant</a:t>
            </a:r>
            <a:endParaRPr lang="en-US" sz="2400" i="1" dirty="0">
              <a:ea typeface="Cambria Math" panose="020405030504060302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24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η</a:t>
            </a:r>
            <a:r>
              <a:rPr lang="en-US" sz="2400" i="1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-</a:t>
            </a:r>
            <a:r>
              <a:rPr lang="it-IT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: </a:t>
            </a:r>
            <a:r>
              <a:rPr lang="it-IT" sz="2400" dirty="0">
                <a:ea typeface="Cambria Math" panose="02040503050406030204" pitchFamily="18" charset="0"/>
              </a:rPr>
              <a:t>Efimov resonance width parameter (Lorentzian)</a:t>
            </a: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351418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>
          <a:xfrm>
            <a:off x="4953000" y="2717006"/>
            <a:ext cx="1371600" cy="132159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4930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altLang="zh-TW" sz="4000" dirty="0" smtClean="0"/>
              <a:t>Recombination in cold atoms</a:t>
            </a:r>
          </a:p>
        </p:txBody>
      </p:sp>
      <p:sp>
        <p:nvSpPr>
          <p:cNvPr id="5" name="Oval 4"/>
          <p:cNvSpPr/>
          <p:nvPr/>
        </p:nvSpPr>
        <p:spPr>
          <a:xfrm>
            <a:off x="1409700" y="3885642"/>
            <a:ext cx="228600" cy="228600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3000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5143500" y="3062288"/>
            <a:ext cx="228600" cy="228600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3000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7124700" y="4038600"/>
            <a:ext cx="228600" cy="228600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3000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24939" name="TextBox 11"/>
          <p:cNvSpPr txBox="1">
            <a:spLocks noChangeArrowheads="1"/>
          </p:cNvSpPr>
          <p:nvPr/>
        </p:nvSpPr>
        <p:spPr bwMode="auto">
          <a:xfrm>
            <a:off x="7086600" y="5739825"/>
            <a:ext cx="18473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TW" sz="32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4076700" y="5486400"/>
            <a:ext cx="228600" cy="228600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3000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7886700" y="1981200"/>
            <a:ext cx="228600" cy="228600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3000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2324100" y="2133600"/>
            <a:ext cx="228600" cy="228600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3000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552700" y="2309812"/>
            <a:ext cx="2590800" cy="814388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 rot="999207">
            <a:off x="2453359" y="1954026"/>
            <a:ext cx="27542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</a:t>
            </a:r>
            <a:r>
              <a:rPr kumimoji="0" lang="en-US" sz="2400" b="0" i="0" u="none" strike="noStrike" kern="120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-1/3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= 300~400 nm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486400" y="3733800"/>
            <a:ext cx="228600" cy="228600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3000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5867400" y="3048000"/>
            <a:ext cx="228600" cy="228600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3000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19600" y="4278868"/>
            <a:ext cx="2416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Recombination length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48830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>
          <a:xfrm>
            <a:off x="4953000" y="2717006"/>
            <a:ext cx="1371600" cy="132159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4930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altLang="zh-TW" sz="4000" dirty="0" smtClean="0"/>
              <a:t>Recombination in cold atoms</a:t>
            </a:r>
          </a:p>
        </p:txBody>
      </p:sp>
      <p:sp>
        <p:nvSpPr>
          <p:cNvPr id="5" name="Oval 4"/>
          <p:cNvSpPr/>
          <p:nvPr/>
        </p:nvSpPr>
        <p:spPr>
          <a:xfrm>
            <a:off x="1409700" y="3885642"/>
            <a:ext cx="228600" cy="228600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3000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7124700" y="4038600"/>
            <a:ext cx="228600" cy="228600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3000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24939" name="TextBox 11"/>
          <p:cNvSpPr txBox="1">
            <a:spLocks noChangeArrowheads="1"/>
          </p:cNvSpPr>
          <p:nvPr/>
        </p:nvSpPr>
        <p:spPr bwMode="auto">
          <a:xfrm>
            <a:off x="7086600" y="5739825"/>
            <a:ext cx="18473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TW" sz="32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4076700" y="5486400"/>
            <a:ext cx="228600" cy="228600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3000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7886700" y="1981200"/>
            <a:ext cx="228600" cy="228600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3000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2324100" y="2133600"/>
            <a:ext cx="228600" cy="228600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3000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552700" y="2309812"/>
            <a:ext cx="2590800" cy="814388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 rot="999207">
            <a:off x="2453359" y="1954026"/>
            <a:ext cx="27542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</a:t>
            </a:r>
            <a:r>
              <a:rPr kumimoji="0" lang="en-US" sz="2400" b="0" i="0" u="none" strike="noStrike" kern="120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-1/3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= 300~400 nm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19600" y="4278868"/>
            <a:ext cx="2416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Recombination length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4343400" y="3657600"/>
            <a:ext cx="228600" cy="228600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3000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4495800" y="3810000"/>
            <a:ext cx="228600" cy="228600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3000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6629400" y="2514600"/>
            <a:ext cx="228600" cy="228600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3000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3062917" y="3962400"/>
            <a:ext cx="1356683" cy="990600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6858000" y="1600200"/>
            <a:ext cx="1295399" cy="952500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4503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Lucida Sans"/>
        <a:ea typeface=""/>
        <a:cs typeface=""/>
      </a:majorFont>
      <a:minorFont>
        <a:latin typeface="Calibri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37511</TotalTime>
  <Words>1314</Words>
  <Application>Microsoft Office PowerPoint</Application>
  <PresentationFormat>On-screen Show (4:3)</PresentationFormat>
  <Paragraphs>279</Paragraphs>
  <Slides>34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6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34</vt:i4>
      </vt:variant>
    </vt:vector>
  </HeadingPairs>
  <TitlesOfParts>
    <vt:vector size="54" baseType="lpstr">
      <vt:lpstr>Helvetica Light</vt:lpstr>
      <vt:lpstr>ＭＳ Ｐゴシック</vt:lpstr>
      <vt:lpstr>Pangram</vt:lpstr>
      <vt:lpstr>Arial</vt:lpstr>
      <vt:lpstr>Calibri</vt:lpstr>
      <vt:lpstr>Cambria Math</vt:lpstr>
      <vt:lpstr>Gill Sans MT</vt:lpstr>
      <vt:lpstr>Lucida Sans</vt:lpstr>
      <vt:lpstr>Symbol</vt:lpstr>
      <vt:lpstr>Times New Roman</vt:lpstr>
      <vt:lpstr>Verdana</vt:lpstr>
      <vt:lpstr>Wingdings 2</vt:lpstr>
      <vt:lpstr>Office Theme</vt:lpstr>
      <vt:lpstr>Default Design</vt:lpstr>
      <vt:lpstr>1_Default Design</vt:lpstr>
      <vt:lpstr>12_Default Design</vt:lpstr>
      <vt:lpstr>Solstice</vt:lpstr>
      <vt:lpstr>1_Office Theme</vt:lpstr>
      <vt:lpstr>Equation</vt:lpstr>
      <vt:lpstr>Graph</vt:lpstr>
      <vt:lpstr>Observation of Efimov States in Ultracold Atoms</vt:lpstr>
      <vt:lpstr>Synopsis</vt:lpstr>
      <vt:lpstr>PowerPoint Presentation</vt:lpstr>
      <vt:lpstr>PowerPoint Presentation</vt:lpstr>
      <vt:lpstr>From Nuclear Physics to Ultracold Atoms</vt:lpstr>
      <vt:lpstr>PowerPoint Presentation</vt:lpstr>
      <vt:lpstr>Efimov Resonances in recombination</vt:lpstr>
      <vt:lpstr>Recombination in cold atoms</vt:lpstr>
      <vt:lpstr>Recombination in cold atoms</vt:lpstr>
      <vt:lpstr>PowerPoint Presentation</vt:lpstr>
      <vt:lpstr>PowerPoint Presentation</vt:lpstr>
      <vt:lpstr>PowerPoint Presentation</vt:lpstr>
      <vt:lpstr> </vt:lpstr>
      <vt:lpstr>PowerPoint Presentation</vt:lpstr>
      <vt:lpstr>PowerPoint Presentation</vt:lpstr>
      <vt:lpstr>PowerPoint Presentation</vt:lpstr>
      <vt:lpstr>Geometric scaling of Efimov resonances in Li-Cs system (=4.9)</vt:lpstr>
      <vt:lpstr>Universal scaling of resonant Bose gas</vt:lpstr>
      <vt:lpstr>Short summary: Efimov states in cold atoms</vt:lpstr>
      <vt:lpstr>van der Waals Universality?        (Grimm, 2011) </vt:lpstr>
      <vt:lpstr>Broad vs. narrow resonances</vt:lpstr>
      <vt:lpstr>vdW Universality Hypothesis</vt:lpstr>
      <vt:lpstr>PowerPoint Presentation</vt:lpstr>
      <vt:lpstr>PowerPoint Presentation</vt:lpstr>
      <vt:lpstr>Interspecies Thermalization</vt:lpstr>
      <vt:lpstr>Searching for Efimov resonances…</vt:lpstr>
      <vt:lpstr>Results</vt:lpstr>
      <vt:lpstr>PowerPoint Presentation</vt:lpstr>
      <vt:lpstr>Conclusion</vt:lpstr>
      <vt:lpstr>PowerPoint Presentation</vt:lpstr>
      <vt:lpstr>QCD Phase Diagram</vt:lpstr>
      <vt:lpstr>Efimov-RKKY interactions in quantum gas</vt:lpstr>
      <vt:lpstr>Quantum simulation in our lab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Jacob Johansen</dc:creator>
  <cp:lastModifiedBy>Cheng Chin</cp:lastModifiedBy>
  <cp:revision>201</cp:revision>
  <dcterms:created xsi:type="dcterms:W3CDTF">2016-10-13T17:45:41Z</dcterms:created>
  <dcterms:modified xsi:type="dcterms:W3CDTF">2019-09-02T06:58:25Z</dcterms:modified>
</cp:coreProperties>
</file>