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5" r:id="rId2"/>
    <p:sldId id="297" r:id="rId3"/>
    <p:sldId id="278" r:id="rId4"/>
    <p:sldId id="279" r:id="rId5"/>
    <p:sldId id="281" r:id="rId6"/>
    <p:sldId id="282" r:id="rId7"/>
    <p:sldId id="294" r:id="rId8"/>
    <p:sldId id="289" r:id="rId9"/>
    <p:sldId id="300" r:id="rId10"/>
    <p:sldId id="285" r:id="rId11"/>
    <p:sldId id="286" r:id="rId12"/>
    <p:sldId id="284" r:id="rId13"/>
    <p:sldId id="291" r:id="rId14"/>
    <p:sldId id="301" r:id="rId15"/>
    <p:sldId id="287" r:id="rId16"/>
    <p:sldId id="288" r:id="rId17"/>
    <p:sldId id="299" r:id="rId18"/>
    <p:sldId id="302" r:id="rId19"/>
    <p:sldId id="303" r:id="rId20"/>
    <p:sldId id="298" r:id="rId21"/>
    <p:sldId id="292" r:id="rId22"/>
    <p:sldId id="277" r:id="rId23"/>
    <p:sldId id="29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9B0014"/>
    <a:srgbClr val="7E000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>
      <p:cViewPr varScale="1">
        <p:scale>
          <a:sx n="88" d="100"/>
          <a:sy n="88" d="100"/>
        </p:scale>
        <p:origin x="1334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EE412-ABF9-4F8A-908D-8E7329CA6640}" type="datetimeFigureOut">
              <a:rPr lang="it-IT" smtClean="0"/>
              <a:t>31/08/2019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61A44B-6566-4579-9546-5B75C2993F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3007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2348EEE3-D053-47B3-894F-465BCDCD20B3}" type="slidenum">
              <a:rPr lang="it-IT" sz="1200" smtClean="0"/>
              <a:pPr/>
              <a:t>1</a:t>
            </a:fld>
            <a:endParaRPr lang="it-IT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2348EEE3-D053-47B3-894F-465BCDCD20B3}" type="slidenum">
              <a:rPr lang="it-IT" sz="1200" smtClean="0"/>
              <a:pPr/>
              <a:t>15</a:t>
            </a:fld>
            <a:endParaRPr lang="it-IT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775556"/>
            <a:ext cx="242252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114" y="5708088"/>
            <a:ext cx="1371600" cy="99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114828" y="3048000"/>
            <a:ext cx="3048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it-IT" b="1" dirty="0"/>
              <a:t>Lorenzo Fortunato</a:t>
            </a:r>
          </a:p>
          <a:p>
            <a:r>
              <a:rPr lang="it-IT" sz="2000" dirty="0" err="1"/>
              <a:t>Univ</a:t>
            </a:r>
            <a:r>
              <a:rPr lang="it-IT" sz="2000" dirty="0"/>
              <a:t>. Padova &amp; INFN</a:t>
            </a:r>
          </a:p>
          <a:p>
            <a:r>
              <a:rPr lang="it-IT" sz="2000" dirty="0" err="1"/>
              <a:t>Italy</a:t>
            </a:r>
            <a:endParaRPr lang="it-IT" sz="32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1648" y="1499936"/>
            <a:ext cx="5634182" cy="3858127"/>
          </a:xfrm>
          <a:prstGeom prst="rect">
            <a:avLst/>
          </a:prstGeom>
        </p:spPr>
      </p:pic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077218"/>
          </a:xfrm>
          <a:prstGeom prst="rect">
            <a:avLst/>
          </a:prstGeom>
          <a:solidFill>
            <a:srgbClr val="9B0014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>
              <a:spcBef>
                <a:spcPts val="1000"/>
              </a:spcBef>
            </a:pPr>
            <a:r>
              <a:rPr lang="en-US" sz="3200" b="1" dirty="0">
                <a:solidFill>
                  <a:schemeClr val="bg1"/>
                </a:solidFill>
                <a:latin typeface="Tempus Sans ITC" pitchFamily="82" charset="0"/>
              </a:rPr>
              <a:t>How to determine the shape of nuclear molecules with polarized </a:t>
            </a:r>
            <a:r>
              <a:rPr lang="en-US" sz="3200" b="1" dirty="0">
                <a:solidFill>
                  <a:schemeClr val="bg1"/>
                </a:solidFill>
                <a:latin typeface="Tempus Sans ITC" pitchFamily="82" charset="0"/>
                <a:sym typeface="Symbol" panose="05050102010706020507" pitchFamily="18" charset="2"/>
              </a:rPr>
              <a:t></a:t>
            </a:r>
            <a:r>
              <a:rPr lang="en-US" sz="3200" b="1" dirty="0">
                <a:solidFill>
                  <a:schemeClr val="bg1"/>
                </a:solidFill>
                <a:latin typeface="Tempus Sans ITC" pitchFamily="82" charset="0"/>
              </a:rPr>
              <a:t>-rays              </a:t>
            </a:r>
            <a:r>
              <a:rPr lang="en-US" sz="2800" b="1" dirty="0">
                <a:solidFill>
                  <a:schemeClr val="bg1"/>
                </a:solidFill>
                <a:latin typeface="Tempus Sans ITC" pitchFamily="82" charset="0"/>
              </a:rPr>
              <a:t>::                EFB24 </a:t>
            </a:r>
            <a:r>
              <a:rPr lang="en-US" sz="1600" dirty="0">
                <a:solidFill>
                  <a:schemeClr val="bg1"/>
                </a:solidFill>
                <a:latin typeface="Tempus Sans ITC" pitchFamily="82" charset="0"/>
              </a:rPr>
              <a:t>– 05/09/2019      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292" y="5496957"/>
            <a:ext cx="4437601" cy="13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1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96" y="661916"/>
            <a:ext cx="9114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Bijker and Iachello have clearly demonstrated the succesfull application of the ACM, or algebraic cluster model, to the vibrational-rotational spectrum of </a:t>
            </a:r>
            <a:r>
              <a:rPr lang="it-IT" sz="2000" dirty="0" err="1"/>
              <a:t>alpha-conjugate</a:t>
            </a:r>
            <a:r>
              <a:rPr lang="it-IT" sz="2000" dirty="0"/>
              <a:t> nuclei like 12C and 16O.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57200" y="1628800"/>
            <a:ext cx="8488837" cy="4944071"/>
            <a:chOff x="838200" y="1948089"/>
            <a:chExt cx="8107837" cy="4681311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1948089"/>
              <a:ext cx="8107837" cy="4681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6248400" y="3581400"/>
              <a:ext cx="304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b="1" dirty="0">
                  <a:solidFill>
                    <a:srgbClr val="FF0000"/>
                  </a:solidFill>
                </a:rPr>
                <a:t>A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620000" y="3134380"/>
              <a:ext cx="304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b="1" dirty="0">
                  <a:solidFill>
                    <a:srgbClr val="FF0000"/>
                  </a:solidFill>
                </a:rPr>
                <a:t>E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1000"/>
              </a:spcBef>
            </a:pPr>
            <a:r>
              <a:rPr lang="en-US" sz="2800" b="1" dirty="0">
                <a:solidFill>
                  <a:schemeClr val="bg1"/>
                </a:solidFill>
                <a:latin typeface="Tempus Sans ITC" pitchFamily="82" charset="0"/>
              </a:rPr>
              <a:t>Algebraic cluster model for 3 alphas</a:t>
            </a:r>
          </a:p>
        </p:txBody>
      </p:sp>
    </p:spTree>
    <p:extLst>
      <p:ext uri="{BB962C8B-B14F-4D97-AF65-F5344CB8AC3E}">
        <p14:creationId xmlns:p14="http://schemas.microsoft.com/office/powerpoint/2010/main" val="82317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53475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163" y="1899779"/>
            <a:ext cx="5173963" cy="3058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461" y="5273913"/>
            <a:ext cx="87715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lovely</a:t>
            </a:r>
            <a:r>
              <a:rPr lang="it-IT" sz="2000" dirty="0"/>
              <a:t> </a:t>
            </a:r>
            <a:r>
              <a:rPr lang="it-IT" sz="2000" dirty="0" err="1"/>
              <a:t>paper</a:t>
            </a:r>
            <a:r>
              <a:rPr lang="it-IT" sz="2000" dirty="0"/>
              <a:t> </a:t>
            </a:r>
            <a:r>
              <a:rPr lang="it-IT" sz="2000" dirty="0" err="1"/>
              <a:t>confirms</a:t>
            </a:r>
            <a:r>
              <a:rPr lang="it-IT" sz="2000" dirty="0"/>
              <a:t> the </a:t>
            </a:r>
            <a:r>
              <a:rPr lang="it-IT" sz="2000" dirty="0" err="1"/>
              <a:t>assignation</a:t>
            </a:r>
            <a:r>
              <a:rPr lang="it-IT" sz="2000" dirty="0"/>
              <a:t> of the 5- state </a:t>
            </a:r>
            <a:r>
              <a:rPr lang="it-IT" sz="2000" dirty="0" err="1"/>
              <a:t>at</a:t>
            </a:r>
            <a:r>
              <a:rPr lang="it-IT" sz="2000" dirty="0"/>
              <a:t> 22.4(2) MeV to the </a:t>
            </a:r>
            <a:r>
              <a:rPr lang="it-IT" sz="2000" dirty="0" err="1"/>
              <a:t>g.s</a:t>
            </a:r>
            <a:r>
              <a:rPr lang="it-IT" sz="2000" dirty="0"/>
              <a:t>. band of an </a:t>
            </a:r>
            <a:r>
              <a:rPr lang="it-IT" sz="2000" b="1" dirty="0" err="1">
                <a:solidFill>
                  <a:srgbClr val="FF0000"/>
                </a:solidFill>
              </a:rPr>
              <a:t>equilater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dirty="0" err="1">
                <a:solidFill>
                  <a:srgbClr val="FF0000"/>
                </a:solidFill>
              </a:rPr>
              <a:t>triangular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dirty="0" err="1">
                <a:solidFill>
                  <a:srgbClr val="FF0000"/>
                </a:solidFill>
              </a:rPr>
              <a:t>structure</a:t>
            </a:r>
            <a:r>
              <a:rPr lang="it-IT" sz="2000" b="1" dirty="0">
                <a:solidFill>
                  <a:srgbClr val="FF0000"/>
                </a:solidFill>
              </a:rPr>
              <a:t>. </a:t>
            </a:r>
          </a:p>
          <a:p>
            <a:r>
              <a:rPr lang="it-IT" sz="2000" dirty="0"/>
              <a:t>Note the </a:t>
            </a:r>
            <a:r>
              <a:rPr lang="it-IT" sz="2000" dirty="0" err="1"/>
              <a:t>uncommon</a:t>
            </a:r>
            <a:r>
              <a:rPr lang="it-IT" sz="2000" dirty="0"/>
              <a:t> spin-</a:t>
            </a:r>
            <a:r>
              <a:rPr lang="it-IT" sz="2000" dirty="0" err="1"/>
              <a:t>parity</a:t>
            </a:r>
            <a:r>
              <a:rPr lang="it-IT" sz="2000" dirty="0"/>
              <a:t> of </a:t>
            </a:r>
            <a:r>
              <a:rPr lang="it-IT" sz="2000" dirty="0" err="1"/>
              <a:t>bands</a:t>
            </a:r>
            <a:r>
              <a:rPr lang="it-IT" sz="2000" dirty="0"/>
              <a:t> (the </a:t>
            </a:r>
            <a:r>
              <a:rPr lang="it-IT" sz="2000" dirty="0" err="1"/>
              <a:t>doublet</a:t>
            </a:r>
            <a:r>
              <a:rPr lang="it-IT" sz="2000" dirty="0"/>
              <a:t> 4+/ 4- </a:t>
            </a:r>
            <a:r>
              <a:rPr lang="it-IT" sz="2000" dirty="0" err="1"/>
              <a:t>has</a:t>
            </a:r>
            <a:r>
              <a:rPr lang="it-IT" sz="2000" dirty="0"/>
              <a:t> a </a:t>
            </a:r>
            <a:r>
              <a:rPr lang="it-IT" sz="2000" dirty="0" err="1"/>
              <a:t>natural</a:t>
            </a:r>
            <a:r>
              <a:rPr lang="it-IT" sz="2000" dirty="0"/>
              <a:t> </a:t>
            </a:r>
            <a:r>
              <a:rPr lang="it-IT" sz="2000" dirty="0" err="1"/>
              <a:t>explanation</a:t>
            </a:r>
            <a:r>
              <a:rPr lang="it-IT" sz="2000" dirty="0"/>
              <a:t> in </a:t>
            </a:r>
            <a:r>
              <a:rPr lang="it-IT" sz="2000" dirty="0" err="1"/>
              <a:t>terms</a:t>
            </a:r>
            <a:r>
              <a:rPr lang="it-IT" sz="2000" dirty="0"/>
              <a:t> of D3h </a:t>
            </a:r>
            <a:r>
              <a:rPr lang="it-IT" sz="2000" dirty="0" err="1"/>
              <a:t>symmetry</a:t>
            </a:r>
            <a:r>
              <a:rPr lang="it-IT" sz="2000" dirty="0"/>
              <a:t>!).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C982CE4B-CA3D-45D1-96E3-309C64958C4D}"/>
              </a:ext>
            </a:extLst>
          </p:cNvPr>
          <p:cNvSpPr/>
          <p:nvPr/>
        </p:nvSpPr>
        <p:spPr>
          <a:xfrm>
            <a:off x="76200" y="116632"/>
            <a:ext cx="8991600" cy="518761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48" y="1817529"/>
            <a:ext cx="4037372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610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7323" y="803267"/>
            <a:ext cx="2107045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dirty="0" err="1"/>
              <a:t>Different</a:t>
            </a:r>
            <a:r>
              <a:rPr lang="it-IT" sz="2000" dirty="0"/>
              <a:t> </a:t>
            </a:r>
            <a:r>
              <a:rPr lang="it-IT" sz="2000" dirty="0" err="1"/>
              <a:t>geometric</a:t>
            </a:r>
            <a:r>
              <a:rPr lang="it-IT" sz="2000" dirty="0"/>
              <a:t> </a:t>
            </a:r>
            <a:r>
              <a:rPr lang="it-IT" sz="2000"/>
              <a:t>arrangements</a:t>
            </a:r>
            <a:r>
              <a:rPr lang="it-IT" sz="2000" dirty="0"/>
              <a:t> of </a:t>
            </a:r>
            <a:r>
              <a:rPr lang="it-IT" sz="2000" dirty="0" err="1"/>
              <a:t>equilibrium</a:t>
            </a:r>
            <a:r>
              <a:rPr lang="it-IT" sz="2000" dirty="0"/>
              <a:t> </a:t>
            </a:r>
            <a:r>
              <a:rPr lang="it-IT" sz="2000" dirty="0" err="1"/>
              <a:t>points</a:t>
            </a:r>
            <a:r>
              <a:rPr lang="it-IT" sz="2000" dirty="0"/>
              <a:t> </a:t>
            </a:r>
          </a:p>
        </p:txBody>
      </p:sp>
      <p:sp>
        <p:nvSpPr>
          <p:cNvPr id="4" name="Right Arrow 3"/>
          <p:cNvSpPr/>
          <p:nvPr/>
        </p:nvSpPr>
        <p:spPr>
          <a:xfrm>
            <a:off x="2654382" y="1434209"/>
            <a:ext cx="677264" cy="18640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000"/>
          </a:p>
        </p:txBody>
      </p:sp>
      <p:sp>
        <p:nvSpPr>
          <p:cNvPr id="5" name="TextBox 4"/>
          <p:cNvSpPr txBox="1"/>
          <p:nvPr/>
        </p:nvSpPr>
        <p:spPr>
          <a:xfrm>
            <a:off x="3518477" y="1111043"/>
            <a:ext cx="2107045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dirty="0"/>
              <a:t>Discrete </a:t>
            </a:r>
            <a:r>
              <a:rPr lang="it-IT" sz="2000" dirty="0" err="1"/>
              <a:t>symmetry</a:t>
            </a:r>
            <a:r>
              <a:rPr lang="it-IT" sz="2000" dirty="0"/>
              <a:t> </a:t>
            </a:r>
            <a:r>
              <a:rPr lang="it-IT" sz="2000" dirty="0" err="1"/>
              <a:t>group</a:t>
            </a:r>
            <a:r>
              <a:rPr lang="it-IT" sz="2000" dirty="0"/>
              <a:t> </a:t>
            </a:r>
          </a:p>
        </p:txBody>
      </p:sp>
      <p:sp>
        <p:nvSpPr>
          <p:cNvPr id="6" name="Right Arrow 5"/>
          <p:cNvSpPr/>
          <p:nvPr/>
        </p:nvSpPr>
        <p:spPr>
          <a:xfrm>
            <a:off x="5750726" y="1428059"/>
            <a:ext cx="677264" cy="18640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000"/>
          </a:p>
        </p:txBody>
      </p:sp>
      <p:sp>
        <p:nvSpPr>
          <p:cNvPr id="7" name="TextBox 6"/>
          <p:cNvSpPr txBox="1"/>
          <p:nvPr/>
        </p:nvSpPr>
        <p:spPr>
          <a:xfrm>
            <a:off x="6614822" y="1104893"/>
            <a:ext cx="1956542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dirty="0"/>
              <a:t>Precise </a:t>
            </a:r>
            <a:r>
              <a:rPr lang="it-IT" sz="2000" dirty="0" err="1"/>
              <a:t>selection</a:t>
            </a:r>
            <a:r>
              <a:rPr lang="it-IT" sz="2000" dirty="0"/>
              <a:t> </a:t>
            </a:r>
            <a:r>
              <a:rPr lang="it-IT" sz="2000" dirty="0" err="1"/>
              <a:t>rules</a:t>
            </a:r>
            <a:r>
              <a:rPr lang="it-IT" sz="2000" dirty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3528" y="2996952"/>
            <a:ext cx="84969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/>
              <a:t>Work </a:t>
            </a:r>
            <a:r>
              <a:rPr lang="it-IT" sz="2800" b="1" dirty="0" err="1"/>
              <a:t>plan</a:t>
            </a:r>
            <a:r>
              <a:rPr lang="it-IT" sz="2800" b="1" dirty="0"/>
              <a:t>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it-IT" sz="2400" dirty="0"/>
              <a:t>Decide </a:t>
            </a:r>
            <a:r>
              <a:rPr lang="it-IT" sz="2400" dirty="0" err="1"/>
              <a:t>arrangement</a:t>
            </a:r>
            <a:r>
              <a:rPr lang="it-IT" sz="2400" dirty="0"/>
              <a:t> of N </a:t>
            </a:r>
            <a:r>
              <a:rPr lang="it-IT" sz="2400" dirty="0" err="1"/>
              <a:t>particles</a:t>
            </a:r>
            <a:endParaRPr lang="it-IT" sz="2400" dirty="0"/>
          </a:p>
          <a:p>
            <a:pPr marL="457200" indent="-457200">
              <a:buFont typeface="Arial" pitchFamily="34" charset="0"/>
              <a:buChar char="•"/>
            </a:pPr>
            <a:r>
              <a:rPr lang="it-IT" sz="2400" dirty="0" err="1"/>
              <a:t>This</a:t>
            </a:r>
            <a:r>
              <a:rPr lang="it-IT" sz="2400" dirty="0"/>
              <a:t> </a:t>
            </a:r>
            <a:r>
              <a:rPr lang="it-IT" sz="2400" dirty="0" err="1"/>
              <a:t>means</a:t>
            </a:r>
            <a:r>
              <a:rPr lang="it-IT" sz="2400" dirty="0"/>
              <a:t> 3N-6 </a:t>
            </a:r>
            <a:r>
              <a:rPr lang="it-IT" sz="2400" dirty="0" err="1"/>
              <a:t>d.o.f</a:t>
            </a:r>
            <a:r>
              <a:rPr lang="it-IT" sz="2400" dirty="0"/>
              <a:t>  (or 3N-5 </a:t>
            </a:r>
            <a:r>
              <a:rPr lang="it-IT" sz="2400" dirty="0" err="1"/>
              <a:t>d.o.f</a:t>
            </a:r>
            <a:r>
              <a:rPr lang="it-IT" sz="2400" dirty="0"/>
              <a:t>. for linear </a:t>
            </a:r>
            <a:r>
              <a:rPr lang="it-IT" sz="2400" dirty="0" err="1"/>
              <a:t>arrangement</a:t>
            </a:r>
            <a:r>
              <a:rPr lang="it-IT" sz="2400" dirty="0"/>
              <a:t>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it-IT" sz="2400" dirty="0" err="1"/>
              <a:t>Identify</a:t>
            </a:r>
            <a:r>
              <a:rPr lang="it-IT" sz="2400" dirty="0"/>
              <a:t> the </a:t>
            </a:r>
            <a:r>
              <a:rPr lang="it-IT" sz="2400" dirty="0" err="1"/>
              <a:t>underlying</a:t>
            </a:r>
            <a:r>
              <a:rPr lang="it-IT" sz="2400" dirty="0"/>
              <a:t> discrete </a:t>
            </a:r>
            <a:r>
              <a:rPr lang="it-IT" sz="2400" dirty="0" err="1"/>
              <a:t>group</a:t>
            </a:r>
            <a:r>
              <a:rPr lang="it-IT" sz="2400" dirty="0"/>
              <a:t> </a:t>
            </a:r>
            <a:r>
              <a:rPr lang="it-IT" sz="2400" dirty="0" err="1"/>
              <a:t>structure</a:t>
            </a:r>
            <a:endParaRPr lang="it-IT" sz="2400" dirty="0"/>
          </a:p>
          <a:p>
            <a:pPr marL="457200" indent="-457200">
              <a:buFont typeface="Arial" pitchFamily="34" charset="0"/>
              <a:buChar char="•"/>
            </a:pPr>
            <a:r>
              <a:rPr lang="it-IT" sz="2400" dirty="0" err="1"/>
              <a:t>Find</a:t>
            </a:r>
            <a:r>
              <a:rPr lang="it-IT" sz="2400" dirty="0"/>
              <a:t> the </a:t>
            </a:r>
            <a:r>
              <a:rPr lang="it-IT" sz="2400" dirty="0" err="1"/>
              <a:t>character</a:t>
            </a:r>
            <a:r>
              <a:rPr lang="it-IT" sz="2400" dirty="0"/>
              <a:t> under </a:t>
            </a:r>
            <a:r>
              <a:rPr lang="it-IT" sz="2400" dirty="0" err="1"/>
              <a:t>transformations</a:t>
            </a:r>
            <a:r>
              <a:rPr lang="it-IT" sz="2400" dirty="0"/>
              <a:t> of the </a:t>
            </a:r>
            <a:r>
              <a:rPr lang="it-IT" sz="2400" dirty="0" err="1"/>
              <a:t>group</a:t>
            </a:r>
            <a:r>
              <a:rPr lang="it-IT" sz="2400" dirty="0"/>
              <a:t>  </a:t>
            </a:r>
            <a:r>
              <a:rPr lang="it-IT" sz="2400" dirty="0">
                <a:sym typeface="Symbol"/>
              </a:rPr>
              <a:t></a:t>
            </a:r>
            <a:r>
              <a:rPr lang="it-IT" sz="2400" baseline="-25000" dirty="0">
                <a:sym typeface="Symbol"/>
              </a:rPr>
              <a:t>3N</a:t>
            </a:r>
            <a:endParaRPr lang="it-IT" sz="2400" baseline="-25000" dirty="0"/>
          </a:p>
          <a:p>
            <a:pPr marL="457200" indent="-457200">
              <a:buFont typeface="Arial" pitchFamily="34" charset="0"/>
              <a:buChar char="•"/>
            </a:pPr>
            <a:r>
              <a:rPr lang="it-IT" sz="2400" dirty="0" err="1"/>
              <a:t>Subtract</a:t>
            </a:r>
            <a:r>
              <a:rPr lang="it-IT" sz="2400" dirty="0"/>
              <a:t> </a:t>
            </a:r>
            <a:r>
              <a:rPr lang="it-IT" sz="2400" dirty="0" err="1"/>
              <a:t>translations</a:t>
            </a:r>
            <a:r>
              <a:rPr lang="it-IT" sz="2400" dirty="0"/>
              <a:t> and </a:t>
            </a:r>
            <a:r>
              <a:rPr lang="it-IT" sz="2400" dirty="0" err="1"/>
              <a:t>rotations</a:t>
            </a:r>
            <a:r>
              <a:rPr lang="it-IT" sz="2400" dirty="0"/>
              <a:t> to single out </a:t>
            </a:r>
            <a:r>
              <a:rPr lang="it-IT" sz="2400" dirty="0" err="1"/>
              <a:t>character</a:t>
            </a:r>
            <a:r>
              <a:rPr lang="it-IT" sz="2400" dirty="0"/>
              <a:t> of  </a:t>
            </a:r>
            <a:r>
              <a:rPr lang="it-IT" sz="2400" dirty="0" err="1"/>
              <a:t>vibrational</a:t>
            </a:r>
            <a:r>
              <a:rPr lang="it-IT" sz="2400" dirty="0"/>
              <a:t> </a:t>
            </a:r>
            <a:r>
              <a:rPr lang="it-IT" sz="2400" dirty="0" err="1"/>
              <a:t>modes</a:t>
            </a:r>
            <a:r>
              <a:rPr lang="it-IT" sz="2400" dirty="0"/>
              <a:t> </a:t>
            </a:r>
            <a:r>
              <a:rPr lang="it-IT" sz="2400" dirty="0">
                <a:sym typeface="Symbol"/>
              </a:rPr>
              <a:t></a:t>
            </a:r>
            <a:r>
              <a:rPr lang="it-IT" sz="2400" baseline="-25000" dirty="0" err="1">
                <a:sym typeface="Symbol"/>
              </a:rPr>
              <a:t>vib</a:t>
            </a:r>
            <a:endParaRPr lang="it-IT" sz="2400" baseline="-25000" dirty="0"/>
          </a:p>
          <a:p>
            <a:pPr marL="457200" indent="-457200">
              <a:buFont typeface="Arial" pitchFamily="34" charset="0"/>
              <a:buChar char="•"/>
            </a:pPr>
            <a:r>
              <a:rPr lang="it-IT" sz="2400" dirty="0" err="1"/>
              <a:t>Identify</a:t>
            </a:r>
            <a:r>
              <a:rPr lang="it-IT" sz="2400" dirty="0"/>
              <a:t> </a:t>
            </a:r>
            <a:r>
              <a:rPr lang="it-IT" sz="2400" dirty="0" err="1"/>
              <a:t>patterns</a:t>
            </a:r>
            <a:r>
              <a:rPr lang="it-IT" sz="2400" dirty="0"/>
              <a:t> of </a:t>
            </a:r>
            <a:r>
              <a:rPr lang="it-IT" sz="2400" dirty="0" err="1"/>
              <a:t>totally</a:t>
            </a:r>
            <a:r>
              <a:rPr lang="it-IT" sz="2400" dirty="0"/>
              <a:t> </a:t>
            </a:r>
            <a:r>
              <a:rPr lang="it-IT" sz="2400" dirty="0" err="1"/>
              <a:t>symmetric</a:t>
            </a:r>
            <a:r>
              <a:rPr lang="it-IT" sz="2400" dirty="0"/>
              <a:t> </a:t>
            </a:r>
            <a:r>
              <a:rPr lang="it-IT" sz="2400" dirty="0" err="1"/>
              <a:t>modes</a:t>
            </a:r>
            <a:endParaRPr lang="it-IT" sz="2400" dirty="0"/>
          </a:p>
          <a:p>
            <a:pPr marL="457200" indent="-457200">
              <a:buFont typeface="Arial" pitchFamily="34" charset="0"/>
              <a:buChar char="•"/>
            </a:pPr>
            <a:r>
              <a:rPr lang="it-IT" sz="2400" dirty="0" err="1"/>
              <a:t>Check</a:t>
            </a:r>
            <a:r>
              <a:rPr lang="it-IT" sz="2400" dirty="0"/>
              <a:t> </a:t>
            </a:r>
            <a:r>
              <a:rPr lang="it-IT" sz="2400" dirty="0" err="1"/>
              <a:t>models</a:t>
            </a:r>
            <a:r>
              <a:rPr lang="it-IT" sz="2400" dirty="0"/>
              <a:t> </a:t>
            </a:r>
            <a:r>
              <a:rPr lang="it-IT" sz="2400" dirty="0" err="1"/>
              <a:t>against</a:t>
            </a:r>
            <a:r>
              <a:rPr lang="it-IT" sz="2400" dirty="0"/>
              <a:t> </a:t>
            </a:r>
            <a:r>
              <a:rPr lang="it-IT" sz="2400" dirty="0" err="1"/>
              <a:t>measures</a:t>
            </a:r>
            <a:r>
              <a:rPr lang="it-IT" sz="2400" dirty="0"/>
              <a:t> of </a:t>
            </a:r>
            <a:r>
              <a:rPr lang="it-IT" sz="2400" dirty="0" err="1"/>
              <a:t>intensities</a:t>
            </a:r>
            <a:r>
              <a:rPr lang="it-IT" sz="2400" dirty="0"/>
              <a:t> </a:t>
            </a:r>
            <a:r>
              <a:rPr lang="it-IT" sz="2800" dirty="0"/>
              <a:t> </a:t>
            </a:r>
            <a:r>
              <a:rPr lang="it-IT" sz="2800" dirty="0">
                <a:sym typeface="Symbol"/>
              </a:rPr>
              <a:t></a:t>
            </a:r>
            <a:r>
              <a:rPr lang="it-IT" sz="2800" dirty="0"/>
              <a:t> Eureka !!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8126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1000"/>
              </a:spcBef>
            </a:pPr>
            <a:r>
              <a:rPr lang="en-US" sz="2800" b="1" dirty="0">
                <a:solidFill>
                  <a:schemeClr val="bg1"/>
                </a:solidFill>
                <a:latin typeface="Tempus Sans ITC" pitchFamily="82" charset="0"/>
                <a:sym typeface="Symbol"/>
              </a:rPr>
              <a:t>Tables in  PRC 99 (2019) paper:  3 equal clusters</a:t>
            </a:r>
            <a:endParaRPr lang="en-US" sz="2800" b="1" dirty="0">
              <a:solidFill>
                <a:schemeClr val="bg1"/>
              </a:solidFill>
              <a:latin typeface="Tempus Sans ITC" pitchFamily="82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560886"/>
            <a:ext cx="7848600" cy="5308973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304800" y="60198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The </a:t>
            </a:r>
            <a:r>
              <a:rPr lang="it-IT" dirty="0" err="1"/>
              <a:t>number</a:t>
            </a:r>
            <a:r>
              <a:rPr lang="it-IT" dirty="0"/>
              <a:t> of </a:t>
            </a:r>
            <a:r>
              <a:rPr lang="it-IT" dirty="0" err="1"/>
              <a:t>totally</a:t>
            </a:r>
            <a:r>
              <a:rPr lang="it-IT" dirty="0"/>
              <a:t> </a:t>
            </a:r>
            <a:r>
              <a:rPr lang="it-IT" dirty="0" err="1"/>
              <a:t>symmetric</a:t>
            </a:r>
            <a:r>
              <a:rPr lang="it-IT" dirty="0"/>
              <a:t> </a:t>
            </a:r>
            <a:r>
              <a:rPr lang="it-IT" dirty="0" err="1"/>
              <a:t>peaks</a:t>
            </a:r>
            <a:r>
              <a:rPr lang="it-IT" dirty="0"/>
              <a:t> over </a:t>
            </a:r>
            <a:r>
              <a:rPr lang="it-IT" dirty="0" err="1"/>
              <a:t>total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different</a:t>
            </a:r>
            <a:r>
              <a:rPr lang="it-IT" dirty="0"/>
              <a:t> in </a:t>
            </a:r>
            <a:r>
              <a:rPr lang="it-IT" dirty="0" err="1"/>
              <a:t>each</a:t>
            </a:r>
            <a:r>
              <a:rPr lang="it-IT" dirty="0"/>
              <a:t> case, </a:t>
            </a:r>
            <a:r>
              <a:rPr lang="it-IT" dirty="0" err="1"/>
              <a:t>therefore</a:t>
            </a:r>
            <a:r>
              <a:rPr lang="it-IT" dirty="0"/>
              <a:t> </a:t>
            </a:r>
            <a:r>
              <a:rPr lang="it-IT" dirty="0" err="1"/>
              <a:t>one</a:t>
            </a:r>
            <a:r>
              <a:rPr lang="it-IT" dirty="0"/>
              <a:t> can </a:t>
            </a:r>
            <a:r>
              <a:rPr lang="it-IT" dirty="0" err="1"/>
              <a:t>disentagle</a:t>
            </a:r>
            <a:r>
              <a:rPr lang="it-IT" dirty="0"/>
              <a:t> the </a:t>
            </a:r>
            <a:r>
              <a:rPr lang="it-IT" dirty="0" err="1"/>
              <a:t>various</a:t>
            </a:r>
            <a:r>
              <a:rPr lang="it-IT" dirty="0"/>
              <a:t> </a:t>
            </a:r>
            <a:r>
              <a:rPr lang="it-IT" dirty="0" err="1"/>
              <a:t>possibilities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6826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1000"/>
              </a:spcBef>
            </a:pPr>
            <a:r>
              <a:rPr lang="en-US" sz="2800" b="1" dirty="0">
                <a:solidFill>
                  <a:schemeClr val="bg1"/>
                </a:solidFill>
                <a:latin typeface="Tempus Sans ITC" pitchFamily="82" charset="0"/>
                <a:sym typeface="Symbol"/>
              </a:rPr>
              <a:t>Tables in   PRC 99 (2019) paper</a:t>
            </a:r>
            <a:endParaRPr lang="en-US" sz="2800" b="1" dirty="0">
              <a:solidFill>
                <a:schemeClr val="bg1"/>
              </a:solidFill>
              <a:latin typeface="Tempus Sans ITC" pitchFamily="82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396080"/>
            <a:ext cx="4954109" cy="2491467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5378850"/>
            <a:ext cx="2607829" cy="8382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3453" y="4267200"/>
            <a:ext cx="5331947" cy="2481944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152400" y="637308"/>
            <a:ext cx="876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There</a:t>
            </a:r>
            <a:r>
              <a:rPr lang="it-IT" dirty="0"/>
              <a:t> </a:t>
            </a:r>
            <a:r>
              <a:rPr lang="it-IT" dirty="0" err="1"/>
              <a:t>might</a:t>
            </a:r>
            <a:r>
              <a:rPr lang="it-IT" dirty="0"/>
              <a:t> be more </a:t>
            </a:r>
            <a:r>
              <a:rPr lang="it-IT" dirty="0" err="1"/>
              <a:t>than</a:t>
            </a:r>
            <a:r>
              <a:rPr lang="it-IT" dirty="0"/>
              <a:t> just </a:t>
            </a:r>
            <a:r>
              <a:rPr lang="it-IT" dirty="0" err="1"/>
              <a:t>one</a:t>
            </a:r>
            <a:r>
              <a:rPr lang="it-IT" dirty="0"/>
              <a:t> </a:t>
            </a:r>
            <a:r>
              <a:rPr lang="it-IT" dirty="0" err="1"/>
              <a:t>configuration</a:t>
            </a:r>
            <a:r>
              <a:rPr lang="it-IT" dirty="0"/>
              <a:t>! The picture </a:t>
            </a:r>
            <a:r>
              <a:rPr lang="it-IT" dirty="0" err="1"/>
              <a:t>complicates</a:t>
            </a:r>
            <a:r>
              <a:rPr lang="it-IT" dirty="0"/>
              <a:t> a </a:t>
            </a:r>
            <a:r>
              <a:rPr lang="it-IT" dirty="0" err="1"/>
              <a:t>little</a:t>
            </a:r>
            <a:r>
              <a:rPr lang="it-IT" dirty="0"/>
              <a:t>, </a:t>
            </a:r>
            <a:r>
              <a:rPr lang="it-IT" dirty="0" err="1"/>
              <a:t>but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too</a:t>
            </a:r>
            <a:r>
              <a:rPr lang="it-IT" dirty="0"/>
              <a:t> </a:t>
            </a:r>
            <a:r>
              <a:rPr lang="it-IT" dirty="0" err="1"/>
              <a:t>much</a:t>
            </a:r>
            <a:r>
              <a:rPr lang="it-IT" dirty="0"/>
              <a:t> ! One can </a:t>
            </a:r>
            <a:r>
              <a:rPr lang="it-IT" dirty="0" err="1"/>
              <a:t>invoke</a:t>
            </a:r>
            <a:r>
              <a:rPr lang="it-IT" dirty="0"/>
              <a:t> the concept of </a:t>
            </a:r>
            <a:r>
              <a:rPr lang="it-IT" dirty="0" err="1"/>
              <a:t>descent</a:t>
            </a:r>
            <a:r>
              <a:rPr lang="it-IT" dirty="0"/>
              <a:t> in </a:t>
            </a:r>
            <a:r>
              <a:rPr lang="it-IT" dirty="0" err="1"/>
              <a:t>symmetry</a:t>
            </a:r>
            <a:r>
              <a:rPr lang="it-IT" dirty="0"/>
              <a:t> </a:t>
            </a:r>
            <a:r>
              <a:rPr lang="it-IT" dirty="0" err="1"/>
              <a:t>ans</a:t>
            </a:r>
            <a:r>
              <a:rPr lang="it-IT" dirty="0"/>
              <a:t> </a:t>
            </a:r>
            <a:r>
              <a:rPr lang="it-IT" dirty="0" err="1"/>
              <a:t>still</a:t>
            </a:r>
            <a:r>
              <a:rPr lang="it-IT" dirty="0"/>
              <a:t> </a:t>
            </a:r>
            <a:r>
              <a:rPr lang="it-IT" dirty="0" err="1"/>
              <a:t>aplly</a:t>
            </a:r>
            <a:r>
              <a:rPr lang="it-IT" dirty="0"/>
              <a:t> some of the rules.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22F4270-AB4F-4597-95DB-FAE2877BC1F3}"/>
              </a:ext>
            </a:extLst>
          </p:cNvPr>
          <p:cNvSpPr txBox="1"/>
          <p:nvPr/>
        </p:nvSpPr>
        <p:spPr>
          <a:xfrm>
            <a:off x="304800" y="4811412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Group chains</a:t>
            </a:r>
          </a:p>
        </p:txBody>
      </p:sp>
    </p:spTree>
    <p:extLst>
      <p:ext uri="{BB962C8B-B14F-4D97-AF65-F5344CB8AC3E}">
        <p14:creationId xmlns:p14="http://schemas.microsoft.com/office/powerpoint/2010/main" val="168943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1000"/>
              </a:spcBef>
            </a:pPr>
            <a:r>
              <a:rPr lang="en-US" sz="2800" b="1" dirty="0">
                <a:solidFill>
                  <a:schemeClr val="bg1"/>
                </a:solidFill>
                <a:latin typeface="Tempus Sans ITC" pitchFamily="82" charset="0"/>
                <a:sym typeface="Symbol"/>
              </a:rPr>
              <a:t>Tetrahedral shape in 16 Oxygen</a:t>
            </a:r>
            <a:endParaRPr lang="en-US" sz="2800" b="1" dirty="0">
              <a:solidFill>
                <a:schemeClr val="bg1"/>
              </a:solidFill>
              <a:latin typeface="Tempus Sans ITC" pitchFamily="82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36638"/>
            <a:ext cx="7239000" cy="5330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28600" y="838200"/>
            <a:ext cx="26468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dirty="0"/>
              <a:t>Bijker, Iachello </a:t>
            </a:r>
          </a:p>
          <a:p>
            <a:r>
              <a:rPr lang="it-IT" sz="2000" dirty="0"/>
              <a:t>PRL 112, 152501 (2014)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4572000" y="3886200"/>
            <a:ext cx="2667000" cy="5334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837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057400" y="2295872"/>
            <a:ext cx="4953000" cy="3581400"/>
            <a:chOff x="533400" y="2057400"/>
            <a:chExt cx="4953000" cy="3581400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533400" y="4948535"/>
              <a:ext cx="1219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>
              <a:off x="533400" y="3576935"/>
              <a:ext cx="457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1295400" y="2967335"/>
              <a:ext cx="457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V="1">
              <a:off x="762000" y="3576935"/>
              <a:ext cx="0" cy="1371600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1521542" y="3043535"/>
              <a:ext cx="0" cy="1905000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762000" y="5177135"/>
              <a:ext cx="7595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baseline="30000" dirty="0"/>
                <a:t>12</a:t>
              </a:r>
              <a:r>
                <a:rPr lang="it-IT" sz="2400" dirty="0"/>
                <a:t>C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9600" y="3119735"/>
              <a:ext cx="304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dirty="0"/>
                <a:t>A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71600" y="2433935"/>
              <a:ext cx="304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dirty="0"/>
                <a:t>E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3276600" y="4948535"/>
              <a:ext cx="2209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276600" y="3576935"/>
              <a:ext cx="457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038600" y="2967335"/>
              <a:ext cx="457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3505200" y="3576935"/>
              <a:ext cx="0" cy="1371600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4264742" y="3043535"/>
              <a:ext cx="0" cy="1905000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3964858" y="5177135"/>
              <a:ext cx="7595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baseline="30000" dirty="0"/>
                <a:t>16</a:t>
              </a:r>
              <a:r>
                <a:rPr lang="it-IT" sz="2400" dirty="0"/>
                <a:t>O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352800" y="3119735"/>
              <a:ext cx="304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dirty="0"/>
                <a:t>A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114800" y="2433935"/>
              <a:ext cx="304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dirty="0"/>
                <a:t>E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4876800" y="2590800"/>
              <a:ext cx="457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5102942" y="2590800"/>
              <a:ext cx="2458" cy="2362200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953000" y="2057400"/>
              <a:ext cx="304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dirty="0"/>
                <a:t>F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23528" y="260648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They</a:t>
            </a:r>
            <a:r>
              <a:rPr lang="it-IT" sz="2400" dirty="0"/>
              <a:t> use a </a:t>
            </a:r>
            <a:r>
              <a:rPr lang="it-IT" sz="2400" dirty="0" err="1"/>
              <a:t>somewhat</a:t>
            </a:r>
            <a:r>
              <a:rPr lang="it-IT" sz="2400" dirty="0"/>
              <a:t> </a:t>
            </a:r>
            <a:r>
              <a:rPr lang="it-IT" sz="2400" dirty="0" err="1"/>
              <a:t>simplified</a:t>
            </a:r>
            <a:r>
              <a:rPr lang="it-IT" sz="2400" dirty="0"/>
              <a:t> </a:t>
            </a:r>
            <a:r>
              <a:rPr lang="it-IT" sz="2400" dirty="0" err="1"/>
              <a:t>notation</a:t>
            </a:r>
            <a:r>
              <a:rPr lang="it-IT" sz="2400" dirty="0"/>
              <a:t> </a:t>
            </a:r>
            <a:r>
              <a:rPr lang="it-IT" sz="2400" dirty="0" err="1"/>
              <a:t>based</a:t>
            </a:r>
            <a:r>
              <a:rPr lang="it-IT" sz="2400" dirty="0"/>
              <a:t> on the </a:t>
            </a:r>
            <a:r>
              <a:rPr lang="it-IT" sz="2400" dirty="0" err="1"/>
              <a:t>permutation</a:t>
            </a:r>
            <a:r>
              <a:rPr lang="it-IT" sz="2400" dirty="0"/>
              <a:t>  (sub)</a:t>
            </a:r>
            <a:r>
              <a:rPr lang="it-IT" sz="2400" dirty="0" err="1"/>
              <a:t>groups</a:t>
            </a:r>
            <a:r>
              <a:rPr lang="it-IT" sz="2400" dirty="0"/>
              <a:t> S</a:t>
            </a:r>
            <a:r>
              <a:rPr lang="it-IT" sz="2400" baseline="-25000" dirty="0"/>
              <a:t>3</a:t>
            </a:r>
            <a:r>
              <a:rPr lang="it-IT" sz="2400" dirty="0"/>
              <a:t> and S</a:t>
            </a:r>
            <a:r>
              <a:rPr lang="it-IT" sz="2400" baseline="-25000" dirty="0"/>
              <a:t>4</a:t>
            </a:r>
            <a:r>
              <a:rPr lang="it-IT" sz="2400" dirty="0"/>
              <a:t> of the full discrete </a:t>
            </a:r>
            <a:r>
              <a:rPr lang="it-IT" sz="2400" dirty="0" err="1"/>
              <a:t>groups</a:t>
            </a:r>
            <a:r>
              <a:rPr lang="it-IT" sz="2400" dirty="0"/>
              <a:t> D</a:t>
            </a:r>
            <a:r>
              <a:rPr lang="it-IT" sz="2400" baseline="-25000" dirty="0"/>
              <a:t>3h</a:t>
            </a:r>
            <a:r>
              <a:rPr lang="it-IT" sz="2400" dirty="0"/>
              <a:t> and </a:t>
            </a:r>
            <a:r>
              <a:rPr lang="it-IT" sz="2400" dirty="0" err="1"/>
              <a:t>T</a:t>
            </a:r>
            <a:r>
              <a:rPr lang="it-IT" sz="2400" baseline="-25000" dirty="0" err="1"/>
              <a:t>d</a:t>
            </a:r>
            <a:r>
              <a:rPr lang="it-IT" sz="2400" dirty="0"/>
              <a:t> </a:t>
            </a:r>
            <a:r>
              <a:rPr lang="it-IT" sz="2400" dirty="0" err="1"/>
              <a:t>respectively</a:t>
            </a:r>
            <a:r>
              <a:rPr lang="it-IT" sz="2400" dirty="0"/>
              <a:t> , </a:t>
            </a:r>
            <a:r>
              <a:rPr lang="it-IT" sz="2400" dirty="0" err="1"/>
              <a:t>but</a:t>
            </a:r>
            <a:r>
              <a:rPr lang="it-IT" sz="2400" dirty="0"/>
              <a:t> the </a:t>
            </a:r>
            <a:r>
              <a:rPr lang="it-IT" sz="2400" dirty="0" err="1"/>
              <a:t>essence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> the </a:t>
            </a:r>
            <a:r>
              <a:rPr lang="it-IT" sz="2400" dirty="0" err="1"/>
              <a:t>same</a:t>
            </a:r>
            <a:r>
              <a:rPr lang="it-IT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3723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1000"/>
              </a:spcBef>
            </a:pPr>
            <a:r>
              <a:rPr lang="en-US" sz="2800" b="1" dirty="0">
                <a:solidFill>
                  <a:schemeClr val="bg1"/>
                </a:solidFill>
                <a:latin typeface="Tempus Sans ITC" pitchFamily="82" charset="0"/>
                <a:sym typeface="Symbol"/>
              </a:rPr>
              <a:t>Tables for 2 clusters and for 3 clusters of type AAB</a:t>
            </a:r>
            <a:endParaRPr lang="en-US" sz="2800" b="1" dirty="0">
              <a:solidFill>
                <a:schemeClr val="bg1"/>
              </a:solidFill>
              <a:latin typeface="Tempus Sans ITC" pitchFamily="82" charset="0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641533"/>
            <a:ext cx="5650201" cy="2101667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3197872"/>
            <a:ext cx="7198201" cy="362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16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1000"/>
              </a:spcBef>
            </a:pPr>
            <a:r>
              <a:rPr lang="en-US" sz="2800" b="1" dirty="0">
                <a:solidFill>
                  <a:schemeClr val="bg1"/>
                </a:solidFill>
                <a:latin typeface="Tempus Sans ITC" pitchFamily="82" charset="0"/>
                <a:sym typeface="Symbol"/>
              </a:rPr>
              <a:t>Tables for 4clusters, only some have been worked out</a:t>
            </a:r>
            <a:endParaRPr lang="en-US" sz="2800" b="1" dirty="0">
              <a:solidFill>
                <a:schemeClr val="bg1"/>
              </a:solidFill>
              <a:latin typeface="Tempus Sans ITC" pitchFamily="82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999" y="685800"/>
            <a:ext cx="7740001" cy="5645401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E6509B2B-FD5C-4541-816B-074FB6A1B246}"/>
              </a:ext>
            </a:extLst>
          </p:cNvPr>
          <p:cNvSpPr txBox="1"/>
          <p:nvPr/>
        </p:nvSpPr>
        <p:spPr>
          <a:xfrm>
            <a:off x="266699" y="640080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Anonymous Pro" panose="02060609030202000504" pitchFamily="49" charset="0"/>
                <a:ea typeface="Anonymous Pro" panose="02060609030202000504" pitchFamily="49" charset="0"/>
              </a:rPr>
              <a:t> </a:t>
            </a:r>
            <a:r>
              <a:rPr lang="it-IT" dirty="0"/>
              <a:t>One </a:t>
            </a:r>
            <a:r>
              <a:rPr lang="it-IT" dirty="0" err="1"/>
              <a:t>might</a:t>
            </a:r>
            <a:r>
              <a:rPr lang="it-IT" dirty="0"/>
              <a:t> </a:t>
            </a:r>
            <a:r>
              <a:rPr lang="it-IT" dirty="0" err="1"/>
              <a:t>gather</a:t>
            </a:r>
            <a:r>
              <a:rPr lang="it-IT" dirty="0"/>
              <a:t> information on </a:t>
            </a:r>
            <a:r>
              <a:rPr lang="it-IT" dirty="0" err="1"/>
              <a:t>polarization</a:t>
            </a:r>
            <a:r>
              <a:rPr lang="it-IT" dirty="0"/>
              <a:t> due to alpha </a:t>
            </a:r>
            <a:r>
              <a:rPr lang="it-IT" dirty="0" err="1"/>
              <a:t>particles</a:t>
            </a:r>
            <a:r>
              <a:rPr lang="it-IT" dirty="0"/>
              <a:t>’ </a:t>
            </a:r>
            <a:r>
              <a:rPr lang="it-IT" dirty="0" err="1"/>
              <a:t>substructures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4705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066799"/>
            <a:ext cx="3733800" cy="5730003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7315200" y="3276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A-band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1000"/>
              </a:spcBef>
            </a:pPr>
            <a:r>
              <a:rPr lang="en-US" sz="2800" b="1" dirty="0">
                <a:solidFill>
                  <a:schemeClr val="bg1"/>
                </a:solidFill>
                <a:latin typeface="Tempus Sans ITC" pitchFamily="82" charset="0"/>
              </a:rPr>
              <a:t>Recent work on transition densities in 12C 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3581400" y="533400"/>
            <a:ext cx="533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In </a:t>
            </a:r>
            <a:r>
              <a:rPr lang="it-IT" dirty="0" err="1"/>
              <a:t>collaboration</a:t>
            </a:r>
            <a:r>
              <a:rPr lang="it-IT" dirty="0"/>
              <a:t> with A. </a:t>
            </a:r>
            <a:r>
              <a:rPr lang="it-IT" dirty="0" err="1"/>
              <a:t>Vitturi</a:t>
            </a:r>
            <a:r>
              <a:rPr lang="it-IT" dirty="0"/>
              <a:t>, E. Lanza and J. Casal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066800"/>
            <a:ext cx="3590488" cy="2715800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457200" y="3962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Ground state</a:t>
            </a:r>
          </a:p>
        </p:txBody>
      </p:sp>
      <p:grpSp>
        <p:nvGrpSpPr>
          <p:cNvPr id="10" name="Gruppo 9"/>
          <p:cNvGrpSpPr/>
          <p:nvPr/>
        </p:nvGrpSpPr>
        <p:grpSpPr>
          <a:xfrm>
            <a:off x="4572000" y="892666"/>
            <a:ext cx="3823362" cy="5965334"/>
            <a:chOff x="2425038" y="1058090"/>
            <a:chExt cx="3823362" cy="5965334"/>
          </a:xfrm>
        </p:grpSpPr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25038" y="1058090"/>
              <a:ext cx="3785262" cy="5965334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5257800" y="6353938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E-band</a:t>
              </a:r>
            </a:p>
          </p:txBody>
        </p:sp>
      </p:grpSp>
      <p:pic>
        <p:nvPicPr>
          <p:cNvPr id="12" name="Immagin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9343" y="883140"/>
            <a:ext cx="3878555" cy="595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1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838200"/>
            <a:ext cx="8763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it-IT" sz="2400" dirty="0"/>
              <a:t> </a:t>
            </a:r>
            <a:r>
              <a:rPr lang="it-IT" sz="2400" dirty="0" err="1"/>
              <a:t>Polarized</a:t>
            </a:r>
            <a:r>
              <a:rPr lang="it-IT" sz="2400" dirty="0"/>
              <a:t> gamma </a:t>
            </a:r>
            <a:r>
              <a:rPr lang="it-IT" sz="2400" dirty="0" err="1"/>
              <a:t>beams</a:t>
            </a:r>
            <a:r>
              <a:rPr lang="it-IT" sz="2400" dirty="0"/>
              <a:t>: scenario for future </a:t>
            </a:r>
            <a:r>
              <a:rPr lang="it-IT" sz="2400" dirty="0" err="1"/>
              <a:t>measurements</a:t>
            </a:r>
            <a:r>
              <a:rPr lang="it-IT" sz="2400" dirty="0"/>
              <a:t>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it-IT" sz="2400" dirty="0"/>
              <a:t> </a:t>
            </a:r>
            <a:r>
              <a:rPr lang="it-IT" sz="2400" dirty="0" err="1"/>
              <a:t>Molecular</a:t>
            </a:r>
            <a:r>
              <a:rPr lang="it-IT" sz="2400" dirty="0"/>
              <a:t> </a:t>
            </a:r>
            <a:r>
              <a:rPr lang="it-IT" sz="2400" dirty="0" err="1"/>
              <a:t>nuclear</a:t>
            </a:r>
            <a:r>
              <a:rPr lang="it-IT" sz="2400" dirty="0"/>
              <a:t> </a:t>
            </a:r>
            <a:r>
              <a:rPr lang="it-IT" sz="2400" dirty="0" err="1"/>
              <a:t>structure</a:t>
            </a:r>
            <a:r>
              <a:rPr lang="it-IT" sz="2400" dirty="0"/>
              <a:t> and discrete </a:t>
            </a:r>
            <a:r>
              <a:rPr lang="it-IT" sz="2400" dirty="0" err="1"/>
              <a:t>symmetries</a:t>
            </a:r>
            <a:endParaRPr lang="it-IT" sz="2400" dirty="0"/>
          </a:p>
          <a:p>
            <a:pPr marL="285750" indent="-285750">
              <a:buFont typeface="Wingdings" pitchFamily="2" charset="2"/>
              <a:buChar char="v"/>
            </a:pPr>
            <a:r>
              <a:rPr lang="it-IT" sz="2400" dirty="0"/>
              <a:t> </a:t>
            </a:r>
            <a:r>
              <a:rPr lang="it-IT" sz="2400" dirty="0" err="1"/>
              <a:t>Electromagnetic</a:t>
            </a:r>
            <a:r>
              <a:rPr lang="it-IT" sz="2400" dirty="0"/>
              <a:t> </a:t>
            </a:r>
            <a:r>
              <a:rPr lang="it-IT" sz="2400" dirty="0" err="1"/>
              <a:t>probes</a:t>
            </a:r>
            <a:endParaRPr lang="it-IT" sz="2400" dirty="0"/>
          </a:p>
          <a:p>
            <a:pPr marL="285750" indent="-285750">
              <a:buFont typeface="Wingdings" pitchFamily="2" charset="2"/>
              <a:buChar char="v"/>
            </a:pPr>
            <a:r>
              <a:rPr lang="it-IT" sz="2400" dirty="0"/>
              <a:t> </a:t>
            </a:r>
            <a:r>
              <a:rPr lang="it-IT" sz="2400" dirty="0" err="1"/>
              <a:t>Polarizability</a:t>
            </a:r>
            <a:r>
              <a:rPr lang="it-IT" sz="2400" dirty="0"/>
              <a:t> and </a:t>
            </a:r>
            <a:r>
              <a:rPr lang="it-IT" sz="2400" dirty="0" err="1"/>
              <a:t>active</a:t>
            </a:r>
            <a:r>
              <a:rPr lang="it-IT" sz="2400" dirty="0"/>
              <a:t> </a:t>
            </a:r>
            <a:r>
              <a:rPr lang="it-IT" sz="2400" dirty="0" err="1"/>
              <a:t>modes</a:t>
            </a:r>
            <a:r>
              <a:rPr lang="it-IT" sz="2400" dirty="0"/>
              <a:t>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it-IT" sz="2400" dirty="0"/>
              <a:t> </a:t>
            </a:r>
            <a:r>
              <a:rPr lang="it-IT" sz="2400" dirty="0" err="1"/>
              <a:t>Depolarization</a:t>
            </a:r>
            <a:r>
              <a:rPr lang="it-IT" sz="2400" dirty="0"/>
              <a:t> ratio and </a:t>
            </a:r>
            <a:r>
              <a:rPr lang="it-IT" sz="2400" dirty="0" err="1"/>
              <a:t>character</a:t>
            </a:r>
            <a:r>
              <a:rPr lang="it-IT" sz="2400" dirty="0"/>
              <a:t> </a:t>
            </a:r>
            <a:r>
              <a:rPr lang="it-IT" sz="2400" dirty="0" err="1"/>
              <a:t>identification</a:t>
            </a:r>
            <a:endParaRPr lang="it-IT" sz="2400" dirty="0"/>
          </a:p>
          <a:p>
            <a:pPr marL="285750" indent="-285750">
              <a:buFont typeface="Wingdings" pitchFamily="2" charset="2"/>
              <a:buChar char="v"/>
            </a:pPr>
            <a:r>
              <a:rPr lang="it-IT" sz="2400" dirty="0"/>
              <a:t> The case of 12C and more </a:t>
            </a:r>
            <a:r>
              <a:rPr lang="it-IT" sz="2400" dirty="0" err="1"/>
              <a:t>exotic</a:t>
            </a:r>
            <a:r>
              <a:rPr lang="it-IT" sz="2400" dirty="0"/>
              <a:t> </a:t>
            </a:r>
            <a:r>
              <a:rPr lang="it-IT" sz="2400" dirty="0" err="1"/>
              <a:t>structures</a:t>
            </a:r>
            <a:endParaRPr lang="it-IT" sz="2400" dirty="0"/>
          </a:p>
          <a:p>
            <a:pPr marL="285750" indent="-285750">
              <a:buFont typeface="Wingdings" pitchFamily="2" charset="2"/>
              <a:buChar char="v"/>
            </a:pPr>
            <a:r>
              <a:rPr lang="it-IT" sz="2400" dirty="0"/>
              <a:t> </a:t>
            </a:r>
            <a:r>
              <a:rPr lang="it-IT" sz="2400" dirty="0" err="1"/>
              <a:t>Transition</a:t>
            </a:r>
            <a:r>
              <a:rPr lang="it-IT" sz="2400" dirty="0"/>
              <a:t> </a:t>
            </a:r>
            <a:r>
              <a:rPr lang="it-IT" sz="2400" dirty="0" err="1"/>
              <a:t>densities</a:t>
            </a:r>
            <a:endParaRPr lang="it-IT" sz="2400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1000"/>
              </a:spcBef>
            </a:pPr>
            <a:r>
              <a:rPr lang="en-US" sz="2800" b="1" dirty="0">
                <a:solidFill>
                  <a:schemeClr val="bg1"/>
                </a:solidFill>
                <a:latin typeface="Tempus Sans ITC" pitchFamily="82" charset="0"/>
              </a:rPr>
              <a:t>Outline of the presentation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11" y="4267200"/>
            <a:ext cx="8760989" cy="2438400"/>
          </a:xfrm>
          <a:prstGeom prst="rect">
            <a:avLst/>
          </a:prstGeom>
          <a:ln w="25400">
            <a:solidFill>
              <a:schemeClr val="accent4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477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762000"/>
            <a:ext cx="82089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it-IT" sz="2000" dirty="0"/>
              <a:t> I </a:t>
            </a:r>
            <a:r>
              <a:rPr lang="it-IT" sz="2000" dirty="0" err="1"/>
              <a:t>have</a:t>
            </a:r>
            <a:r>
              <a:rPr lang="it-IT" sz="2000" dirty="0"/>
              <a:t> </a:t>
            </a:r>
            <a:r>
              <a:rPr lang="it-IT" sz="2000" dirty="0" err="1"/>
              <a:t>suggested</a:t>
            </a:r>
            <a:r>
              <a:rPr lang="it-IT" sz="2000" dirty="0"/>
              <a:t> to use the </a:t>
            </a:r>
            <a:r>
              <a:rPr lang="it-IT" sz="2000" b="1" dirty="0" err="1">
                <a:solidFill>
                  <a:srgbClr val="FF0000"/>
                </a:solidFill>
              </a:rPr>
              <a:t>highly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dirty="0" err="1">
                <a:solidFill>
                  <a:srgbClr val="FF0000"/>
                </a:solidFill>
              </a:rPr>
              <a:t>polarized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dirty="0" err="1">
                <a:solidFill>
                  <a:srgbClr val="FF0000"/>
                </a:solidFill>
              </a:rPr>
              <a:t>monochromatic</a:t>
            </a:r>
            <a:r>
              <a:rPr lang="it-IT" sz="2000" b="1" dirty="0">
                <a:solidFill>
                  <a:srgbClr val="FF0000"/>
                </a:solidFill>
              </a:rPr>
              <a:t> gamma </a:t>
            </a:r>
            <a:r>
              <a:rPr lang="it-IT" sz="2000" b="1" dirty="0" err="1">
                <a:solidFill>
                  <a:srgbClr val="FF0000"/>
                </a:solidFill>
              </a:rPr>
              <a:t>rays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will</a:t>
            </a:r>
            <a:r>
              <a:rPr lang="it-IT" sz="2000" dirty="0"/>
              <a:t> be </a:t>
            </a:r>
            <a:r>
              <a:rPr lang="it-IT" sz="2000" dirty="0" err="1"/>
              <a:t>available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ELI-NP </a:t>
            </a:r>
            <a:r>
              <a:rPr lang="it-IT" sz="2000" dirty="0" err="1"/>
              <a:t>as</a:t>
            </a:r>
            <a:r>
              <a:rPr lang="it-IT" sz="2000" dirty="0"/>
              <a:t> a </a:t>
            </a:r>
            <a:r>
              <a:rPr lang="it-IT" sz="2000" b="1" dirty="0">
                <a:solidFill>
                  <a:srgbClr val="FF0000"/>
                </a:solidFill>
              </a:rPr>
              <a:t>tool to study the </a:t>
            </a:r>
            <a:r>
              <a:rPr lang="it-IT" sz="2000" b="1" dirty="0" err="1">
                <a:solidFill>
                  <a:srgbClr val="FF0000"/>
                </a:solidFill>
              </a:rPr>
              <a:t>molecular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dirty="0" err="1">
                <a:solidFill>
                  <a:srgbClr val="FF0000"/>
                </a:solidFill>
              </a:rPr>
              <a:t>vibrations</a:t>
            </a:r>
            <a:r>
              <a:rPr lang="it-IT" sz="2000" b="1" dirty="0">
                <a:solidFill>
                  <a:srgbClr val="FF0000"/>
                </a:solidFill>
              </a:rPr>
              <a:t> of </a:t>
            </a:r>
            <a:r>
              <a:rPr lang="it-IT" sz="2000" b="1" dirty="0" err="1">
                <a:solidFill>
                  <a:srgbClr val="FF0000"/>
                </a:solidFill>
              </a:rPr>
              <a:t>clusterized</a:t>
            </a:r>
            <a:r>
              <a:rPr lang="it-IT" sz="2000" b="1" dirty="0">
                <a:solidFill>
                  <a:srgbClr val="FF0000"/>
                </a:solidFill>
              </a:rPr>
              <a:t> nuclei</a:t>
            </a:r>
            <a:r>
              <a:rPr lang="it-IT" sz="2000" dirty="0"/>
              <a:t>, </a:t>
            </a:r>
            <a:r>
              <a:rPr lang="it-IT" sz="2000" dirty="0" err="1"/>
              <a:t>taking</a:t>
            </a:r>
            <a:r>
              <a:rPr lang="it-IT" sz="2000" dirty="0"/>
              <a:t> </a:t>
            </a:r>
            <a:r>
              <a:rPr lang="it-IT" sz="2000" dirty="0" err="1"/>
              <a:t>as</a:t>
            </a:r>
            <a:r>
              <a:rPr lang="it-IT" sz="2000" dirty="0"/>
              <a:t> a definite </a:t>
            </a:r>
            <a:r>
              <a:rPr lang="it-IT" sz="2000" dirty="0" err="1"/>
              <a:t>example</a:t>
            </a:r>
            <a:r>
              <a:rPr lang="it-IT" sz="2000" dirty="0"/>
              <a:t> the 12C </a:t>
            </a:r>
            <a:r>
              <a:rPr lang="it-IT" sz="2000" dirty="0" err="1"/>
              <a:t>nucleus</a:t>
            </a:r>
            <a:r>
              <a:rPr lang="it-IT" sz="2000" dirty="0"/>
              <a:t> </a:t>
            </a:r>
            <a:r>
              <a:rPr lang="it-IT" sz="2000" dirty="0" err="1"/>
              <a:t>as</a:t>
            </a:r>
            <a:r>
              <a:rPr lang="it-IT" sz="2000" dirty="0"/>
              <a:t> </a:t>
            </a:r>
            <a:r>
              <a:rPr lang="it-IT" sz="2000" dirty="0" err="1"/>
              <a:t>composed</a:t>
            </a:r>
            <a:r>
              <a:rPr lang="it-IT" sz="2000" dirty="0"/>
              <a:t> of 3 </a:t>
            </a:r>
            <a:r>
              <a:rPr lang="it-IT" sz="2000" dirty="0">
                <a:sym typeface="Symbol"/>
              </a:rPr>
              <a:t> </a:t>
            </a:r>
            <a:r>
              <a:rPr lang="it-IT" sz="2000" dirty="0" err="1">
                <a:sym typeface="Symbol"/>
              </a:rPr>
              <a:t>particles</a:t>
            </a:r>
            <a:r>
              <a:rPr lang="it-IT" sz="2000" dirty="0">
                <a:sym typeface="Symbol"/>
              </a:rPr>
              <a:t>.</a:t>
            </a:r>
            <a:r>
              <a:rPr lang="it-IT" sz="2000" dirty="0"/>
              <a:t>  Extended to 2, 3 </a:t>
            </a:r>
            <a:r>
              <a:rPr lang="it-IT" sz="2000" dirty="0" err="1"/>
              <a:t>unequal</a:t>
            </a:r>
            <a:r>
              <a:rPr lang="it-IT" sz="2000" dirty="0"/>
              <a:t> and 4 clusters.</a:t>
            </a:r>
          </a:p>
          <a:p>
            <a:pPr marL="285750" indent="-285750">
              <a:buFont typeface="Wingdings" pitchFamily="2" charset="2"/>
              <a:buChar char="ü"/>
            </a:pPr>
            <a:endParaRPr lang="it-IT" sz="2000" dirty="0"/>
          </a:p>
          <a:p>
            <a:pPr marL="285750" indent="-285750">
              <a:buFont typeface="Wingdings" pitchFamily="2" charset="2"/>
              <a:buChar char="ü"/>
            </a:pPr>
            <a:r>
              <a:rPr lang="it-IT" sz="2000" dirty="0"/>
              <a:t>I </a:t>
            </a:r>
            <a:r>
              <a:rPr lang="it-IT" sz="2000" dirty="0" err="1"/>
              <a:t>believe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, </a:t>
            </a:r>
            <a:r>
              <a:rPr lang="it-IT" sz="2000" dirty="0" err="1"/>
              <a:t>if</a:t>
            </a:r>
            <a:r>
              <a:rPr lang="it-IT" sz="2000" dirty="0"/>
              <a:t> a </a:t>
            </a:r>
            <a:r>
              <a:rPr lang="it-IT" sz="2000" b="1" dirty="0" err="1">
                <a:solidFill>
                  <a:srgbClr val="FF0000"/>
                </a:solidFill>
              </a:rPr>
              <a:t>measure</a:t>
            </a:r>
            <a:r>
              <a:rPr lang="it-IT" sz="2000" b="1" dirty="0">
                <a:solidFill>
                  <a:srgbClr val="FF0000"/>
                </a:solidFill>
              </a:rPr>
              <a:t> of </a:t>
            </a:r>
            <a:r>
              <a:rPr lang="it-IT" sz="2000" b="1" dirty="0" err="1">
                <a:solidFill>
                  <a:srgbClr val="FF0000"/>
                </a:solidFill>
              </a:rPr>
              <a:t>depolarization</a:t>
            </a:r>
            <a:r>
              <a:rPr lang="it-IT" sz="2000" b="1" dirty="0">
                <a:solidFill>
                  <a:srgbClr val="FF0000"/>
                </a:solidFill>
              </a:rPr>
              <a:t> ratio </a:t>
            </a:r>
            <a:r>
              <a:rPr lang="it-IT" sz="2000" dirty="0" err="1"/>
              <a:t>could</a:t>
            </a:r>
            <a:r>
              <a:rPr lang="it-IT" sz="2000" dirty="0"/>
              <a:t> be </a:t>
            </a:r>
            <a:r>
              <a:rPr lang="it-IT" sz="2000" dirty="0" err="1"/>
              <a:t>done</a:t>
            </a:r>
            <a:r>
              <a:rPr lang="it-IT" sz="2000" dirty="0"/>
              <a:t> in a </a:t>
            </a:r>
            <a:r>
              <a:rPr lang="it-IT" sz="2000" dirty="0" err="1"/>
              <a:t>sort</a:t>
            </a:r>
            <a:r>
              <a:rPr lang="it-IT" sz="2000" dirty="0"/>
              <a:t> of </a:t>
            </a:r>
            <a:r>
              <a:rPr lang="it-IT" sz="2000" dirty="0" err="1"/>
              <a:t>Raman</a:t>
            </a:r>
            <a:r>
              <a:rPr lang="it-IT" sz="2000" dirty="0"/>
              <a:t> </a:t>
            </a:r>
            <a:r>
              <a:rPr lang="it-IT" sz="2000" dirty="0" err="1"/>
              <a:t>nuclear</a:t>
            </a:r>
            <a:r>
              <a:rPr lang="it-IT" sz="2000" dirty="0"/>
              <a:t> </a:t>
            </a:r>
            <a:r>
              <a:rPr lang="it-IT" sz="2000" dirty="0" err="1"/>
              <a:t>fluorescence</a:t>
            </a:r>
            <a:r>
              <a:rPr lang="it-IT" sz="2000" dirty="0"/>
              <a:t> </a:t>
            </a:r>
            <a:r>
              <a:rPr lang="it-IT" sz="2000" dirty="0" err="1"/>
              <a:t>experiment</a:t>
            </a:r>
            <a:r>
              <a:rPr lang="it-IT" sz="2000" dirty="0"/>
              <a:t>, </a:t>
            </a:r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would</a:t>
            </a:r>
            <a:r>
              <a:rPr lang="it-IT" sz="2000" dirty="0"/>
              <a:t> </a:t>
            </a:r>
            <a:r>
              <a:rPr lang="it-IT" sz="2000" dirty="0" err="1"/>
              <a:t>yield</a:t>
            </a:r>
            <a:r>
              <a:rPr lang="it-IT" sz="2000" dirty="0"/>
              <a:t> </a:t>
            </a:r>
            <a:r>
              <a:rPr lang="it-IT" sz="2000" b="1" dirty="0">
                <a:solidFill>
                  <a:srgbClr val="FF0000"/>
                </a:solidFill>
              </a:rPr>
              <a:t>precise </a:t>
            </a:r>
            <a:r>
              <a:rPr lang="it-IT" sz="2000" b="1" dirty="0" err="1">
                <a:solidFill>
                  <a:srgbClr val="FF0000"/>
                </a:solidFill>
              </a:rPr>
              <a:t>patterns</a:t>
            </a:r>
            <a:r>
              <a:rPr lang="it-IT" sz="2000" b="1" dirty="0">
                <a:solidFill>
                  <a:srgbClr val="FF0000"/>
                </a:solidFill>
              </a:rPr>
              <a:t> of </a:t>
            </a:r>
            <a:r>
              <a:rPr lang="it-IT" sz="2000" b="1" dirty="0" err="1">
                <a:solidFill>
                  <a:srgbClr val="FF0000"/>
                </a:solidFill>
              </a:rPr>
              <a:t>vibrational</a:t>
            </a:r>
            <a:r>
              <a:rPr lang="it-IT" sz="2000" b="1" dirty="0">
                <a:solidFill>
                  <a:srgbClr val="FF0000"/>
                </a:solidFill>
              </a:rPr>
              <a:t> spectra</a:t>
            </a:r>
            <a:r>
              <a:rPr lang="it-IT" sz="2000" dirty="0"/>
              <a:t>,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will</a:t>
            </a:r>
            <a:r>
              <a:rPr lang="it-IT" sz="2000" dirty="0"/>
              <a:t> </a:t>
            </a:r>
            <a:r>
              <a:rPr lang="it-IT" sz="2000" b="1" dirty="0">
                <a:solidFill>
                  <a:srgbClr val="FF0000"/>
                </a:solidFill>
              </a:rPr>
              <a:t>correlate </a:t>
            </a:r>
            <a:r>
              <a:rPr lang="it-IT" sz="2000" b="1" dirty="0" err="1">
                <a:solidFill>
                  <a:srgbClr val="FF0000"/>
                </a:solidFill>
              </a:rPr>
              <a:t>directly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dirty="0"/>
              <a:t>with a </a:t>
            </a:r>
            <a:r>
              <a:rPr lang="it-IT" sz="2000" dirty="0" err="1"/>
              <a:t>given</a:t>
            </a:r>
            <a:r>
              <a:rPr lang="it-IT" sz="2000" dirty="0"/>
              <a:t> </a:t>
            </a:r>
            <a:r>
              <a:rPr lang="it-IT" sz="2000" b="1" dirty="0" err="1">
                <a:solidFill>
                  <a:srgbClr val="FF0000"/>
                </a:solidFill>
              </a:rPr>
              <a:t>geometric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dirty="0" err="1">
                <a:solidFill>
                  <a:srgbClr val="FF0000"/>
                </a:solidFill>
              </a:rPr>
              <a:t>configuration</a:t>
            </a:r>
            <a:r>
              <a:rPr lang="it-IT" sz="2000" dirty="0"/>
              <a:t> </a:t>
            </a:r>
            <a:r>
              <a:rPr lang="it-IT" sz="2000" dirty="0" err="1"/>
              <a:t>possessing</a:t>
            </a:r>
            <a:r>
              <a:rPr lang="it-IT" sz="2000" dirty="0"/>
              <a:t> a </a:t>
            </a:r>
            <a:r>
              <a:rPr lang="it-IT" sz="2000" b="1" dirty="0">
                <a:solidFill>
                  <a:srgbClr val="FF0000"/>
                </a:solidFill>
              </a:rPr>
              <a:t>discrete </a:t>
            </a:r>
            <a:r>
              <a:rPr lang="it-IT" sz="2000" b="1" dirty="0" err="1">
                <a:solidFill>
                  <a:srgbClr val="FF0000"/>
                </a:solidFill>
              </a:rPr>
              <a:t>point-group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dirty="0" err="1">
                <a:solidFill>
                  <a:srgbClr val="FF0000"/>
                </a:solidFill>
              </a:rPr>
              <a:t>symmetry</a:t>
            </a:r>
            <a:r>
              <a:rPr lang="it-IT" sz="2000" dirty="0"/>
              <a:t>.</a:t>
            </a:r>
          </a:p>
          <a:p>
            <a:pPr marL="285750" indent="-285750">
              <a:buFont typeface="Wingdings" pitchFamily="2" charset="2"/>
              <a:buChar char="ü"/>
            </a:pPr>
            <a:endParaRPr lang="it-IT" sz="2000" dirty="0"/>
          </a:p>
          <a:p>
            <a:pPr marL="285750" indent="-285750">
              <a:buFont typeface="Wingdings" pitchFamily="2" charset="2"/>
              <a:buChar char="ü"/>
            </a:pPr>
            <a:r>
              <a:rPr lang="it-IT" sz="2000" dirty="0"/>
              <a:t>I </a:t>
            </a:r>
            <a:r>
              <a:rPr lang="it-IT" sz="2000" dirty="0" err="1"/>
              <a:t>have</a:t>
            </a:r>
            <a:r>
              <a:rPr lang="it-IT" sz="2000" dirty="0"/>
              <a:t> </a:t>
            </a:r>
            <a:r>
              <a:rPr lang="it-IT" sz="2000" dirty="0" err="1"/>
              <a:t>shown</a:t>
            </a:r>
            <a:r>
              <a:rPr lang="it-IT" sz="2000" dirty="0"/>
              <a:t> some </a:t>
            </a:r>
            <a:r>
              <a:rPr lang="it-IT" sz="2000" dirty="0" err="1"/>
              <a:t>preliminary</a:t>
            </a:r>
            <a:r>
              <a:rPr lang="it-IT" sz="2000" dirty="0"/>
              <a:t> </a:t>
            </a:r>
            <a:r>
              <a:rPr lang="it-IT" sz="2000" dirty="0" err="1"/>
              <a:t>transition</a:t>
            </a:r>
            <a:r>
              <a:rPr lang="it-IT" sz="2000" dirty="0"/>
              <a:t> </a:t>
            </a:r>
            <a:r>
              <a:rPr lang="it-IT" sz="2000" dirty="0" err="1"/>
              <a:t>densities</a:t>
            </a:r>
            <a:r>
              <a:rPr lang="it-IT" sz="2000" dirty="0"/>
              <a:t> for 12C in a </a:t>
            </a:r>
            <a:r>
              <a:rPr lang="it-IT" sz="2000" dirty="0" err="1"/>
              <a:t>molecular</a:t>
            </a:r>
            <a:r>
              <a:rPr lang="it-IT" sz="2000" dirty="0"/>
              <a:t> model.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1000"/>
              </a:spcBef>
            </a:pPr>
            <a:r>
              <a:rPr lang="en-US" sz="2800" b="1" dirty="0">
                <a:solidFill>
                  <a:schemeClr val="bg1"/>
                </a:solidFill>
                <a:latin typeface="Tempus Sans ITC" pitchFamily="82" charset="0"/>
                <a:sym typeface="Symbol"/>
              </a:rPr>
              <a:t>Summary</a:t>
            </a:r>
            <a:endParaRPr lang="en-US" sz="2800" b="1" dirty="0">
              <a:solidFill>
                <a:schemeClr val="bg1"/>
              </a:solidFill>
              <a:latin typeface="Tempus Sans ITC" pitchFamily="8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775556"/>
            <a:ext cx="242252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114" y="5708088"/>
            <a:ext cx="1371600" cy="99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92" y="5496957"/>
            <a:ext cx="4437601" cy="13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74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224" y="548680"/>
            <a:ext cx="823022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it-IT" sz="2000" dirty="0" err="1"/>
              <a:t>if</a:t>
            </a:r>
            <a:r>
              <a:rPr lang="it-IT" sz="2000" dirty="0"/>
              <a:t> the </a:t>
            </a:r>
            <a:r>
              <a:rPr lang="it-IT" sz="2000" dirty="0" err="1"/>
              <a:t>g.s</a:t>
            </a:r>
            <a:r>
              <a:rPr lang="it-IT" sz="2000" dirty="0"/>
              <a:t>. </a:t>
            </a:r>
            <a:r>
              <a:rPr lang="it-IT" sz="2000" dirty="0" err="1"/>
              <a:t>rotational</a:t>
            </a:r>
            <a:r>
              <a:rPr lang="it-IT" sz="2000" dirty="0"/>
              <a:t> band </a:t>
            </a:r>
            <a:r>
              <a:rPr lang="it-IT" sz="2000" dirty="0" err="1"/>
              <a:t>contains</a:t>
            </a:r>
            <a:r>
              <a:rPr lang="it-IT" sz="2000" dirty="0"/>
              <a:t> the </a:t>
            </a:r>
            <a:r>
              <a:rPr lang="it-IT" sz="2000" dirty="0" err="1"/>
              <a:t>same</a:t>
            </a:r>
            <a:r>
              <a:rPr lang="it-IT" sz="2000" dirty="0"/>
              <a:t> </a:t>
            </a:r>
            <a:r>
              <a:rPr lang="it-IT" sz="2000" dirty="0" err="1"/>
              <a:t>multipolarity</a:t>
            </a:r>
            <a:r>
              <a:rPr lang="it-IT" sz="2000" dirty="0"/>
              <a:t> 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one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trying</a:t>
            </a:r>
            <a:r>
              <a:rPr lang="it-IT" sz="2000" dirty="0"/>
              <a:t> to </a:t>
            </a:r>
            <a:r>
              <a:rPr lang="it-IT" sz="2000" dirty="0" err="1"/>
              <a:t>excite</a:t>
            </a:r>
            <a:r>
              <a:rPr lang="it-IT" sz="2000" dirty="0"/>
              <a:t> in the </a:t>
            </a:r>
            <a:r>
              <a:rPr lang="it-IT" sz="2000" dirty="0" err="1"/>
              <a:t>vibrational</a:t>
            </a:r>
            <a:r>
              <a:rPr lang="it-IT" sz="2000" dirty="0"/>
              <a:t> </a:t>
            </a:r>
            <a:r>
              <a:rPr lang="it-IT" sz="2000" dirty="0" err="1"/>
              <a:t>bands</a:t>
            </a:r>
            <a:r>
              <a:rPr lang="it-IT" sz="2000" dirty="0"/>
              <a:t>, </a:t>
            </a:r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also</a:t>
            </a:r>
            <a:r>
              <a:rPr lang="it-IT" sz="2000" dirty="0"/>
              <a:t> to be </a:t>
            </a:r>
            <a:r>
              <a:rPr lang="it-IT" sz="2000" dirty="0" err="1"/>
              <a:t>included</a:t>
            </a:r>
            <a:r>
              <a:rPr lang="it-IT" sz="2000" dirty="0"/>
              <a:t> in the </a:t>
            </a:r>
            <a:r>
              <a:rPr lang="it-IT" sz="2000" dirty="0" err="1"/>
              <a:t>above</a:t>
            </a:r>
            <a:r>
              <a:rPr lang="it-IT" sz="2000" dirty="0"/>
              <a:t> </a:t>
            </a:r>
            <a:r>
              <a:rPr lang="it-IT" sz="2000" dirty="0" err="1"/>
              <a:t>patterns</a:t>
            </a:r>
            <a:r>
              <a:rPr lang="it-IT" sz="2000" dirty="0"/>
              <a:t>. </a:t>
            </a:r>
          </a:p>
          <a:p>
            <a:pPr marL="285750" indent="-285750">
              <a:buFont typeface="Arial" pitchFamily="34" charset="0"/>
              <a:buChar char="•"/>
            </a:pPr>
            <a:endParaRPr lang="it-IT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it-IT" sz="2000" dirty="0"/>
              <a:t>in </a:t>
            </a:r>
            <a:r>
              <a:rPr lang="it-IT" sz="2000" dirty="0" err="1"/>
              <a:t>principle</a:t>
            </a:r>
            <a:r>
              <a:rPr lang="it-IT" sz="2000" dirty="0"/>
              <a:t> the </a:t>
            </a:r>
            <a:r>
              <a:rPr lang="it-IT" sz="2000" dirty="0" err="1"/>
              <a:t>degree</a:t>
            </a:r>
            <a:r>
              <a:rPr lang="it-IT" sz="2000" dirty="0"/>
              <a:t> of </a:t>
            </a:r>
            <a:r>
              <a:rPr lang="it-IT" sz="2000" dirty="0" err="1"/>
              <a:t>polarization</a:t>
            </a:r>
            <a:r>
              <a:rPr lang="it-IT" sz="2000" dirty="0"/>
              <a:t> </a:t>
            </a:r>
            <a:r>
              <a:rPr lang="it-IT" sz="2000" dirty="0" err="1"/>
              <a:t>might</a:t>
            </a:r>
            <a:r>
              <a:rPr lang="it-IT" sz="2000" dirty="0"/>
              <a:t> be </a:t>
            </a:r>
            <a:r>
              <a:rPr lang="it-IT" sz="2000" dirty="0" err="1"/>
              <a:t>close</a:t>
            </a:r>
            <a:r>
              <a:rPr lang="it-IT" sz="2000" dirty="0"/>
              <a:t> to 3/4  </a:t>
            </a:r>
            <a:r>
              <a:rPr lang="it-IT" sz="2000" dirty="0" err="1"/>
              <a:t>also</a:t>
            </a:r>
            <a:r>
              <a:rPr lang="it-IT" sz="2000" dirty="0"/>
              <a:t> for </a:t>
            </a:r>
            <a:r>
              <a:rPr lang="it-IT" sz="2000" dirty="0" err="1"/>
              <a:t>polarized</a:t>
            </a:r>
            <a:r>
              <a:rPr lang="it-IT" sz="2000" dirty="0"/>
              <a:t> (A) </a:t>
            </a:r>
            <a:r>
              <a:rPr lang="it-IT" sz="2000" dirty="0" err="1"/>
              <a:t>bands</a:t>
            </a:r>
            <a:r>
              <a:rPr lang="it-IT" sz="2000" dirty="0"/>
              <a:t>, </a:t>
            </a:r>
            <a:r>
              <a:rPr lang="it-IT" sz="2000" dirty="0" err="1"/>
              <a:t>therefore</a:t>
            </a:r>
            <a:r>
              <a:rPr lang="it-IT" sz="2000" dirty="0"/>
              <a:t> </a:t>
            </a:r>
            <a:r>
              <a:rPr lang="it-IT" sz="2000" dirty="0" err="1"/>
              <a:t>it</a:t>
            </a:r>
            <a:r>
              <a:rPr lang="it-IT" sz="2000" dirty="0"/>
              <a:t> </a:t>
            </a:r>
            <a:r>
              <a:rPr lang="it-IT" sz="2000" dirty="0" err="1"/>
              <a:t>might</a:t>
            </a:r>
            <a:r>
              <a:rPr lang="it-IT" sz="2000" dirty="0"/>
              <a:t> </a:t>
            </a:r>
            <a:r>
              <a:rPr lang="it-IT" sz="2000" dirty="0" err="1"/>
              <a:t>become</a:t>
            </a:r>
            <a:r>
              <a:rPr lang="it-IT" sz="2000" dirty="0"/>
              <a:t> hard to </a:t>
            </a:r>
            <a:r>
              <a:rPr lang="it-IT" sz="2000" dirty="0" err="1"/>
              <a:t>distinguish</a:t>
            </a:r>
            <a:r>
              <a:rPr lang="it-IT" sz="2000" dirty="0"/>
              <a:t> </a:t>
            </a:r>
            <a:r>
              <a:rPr lang="it-IT" sz="2000" dirty="0" err="1"/>
              <a:t>between</a:t>
            </a:r>
            <a:r>
              <a:rPr lang="it-IT" sz="2000" dirty="0"/>
              <a:t> </a:t>
            </a:r>
            <a:r>
              <a:rPr lang="it-IT" sz="2000" dirty="0" err="1"/>
              <a:t>them</a:t>
            </a:r>
            <a:endParaRPr lang="it-IT" sz="2000" dirty="0"/>
          </a:p>
          <a:p>
            <a:endParaRPr lang="it-IT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it-IT" sz="2000" dirty="0"/>
              <a:t>non-cluster </a:t>
            </a:r>
            <a:r>
              <a:rPr lang="it-IT" sz="2000" dirty="0" err="1"/>
              <a:t>degrees</a:t>
            </a:r>
            <a:r>
              <a:rPr lang="it-IT" sz="2000" dirty="0"/>
              <a:t> of </a:t>
            </a:r>
            <a:r>
              <a:rPr lang="it-IT" sz="2000" dirty="0" err="1"/>
              <a:t>freedom</a:t>
            </a:r>
            <a:r>
              <a:rPr lang="it-IT" sz="2000" dirty="0"/>
              <a:t> </a:t>
            </a:r>
            <a:r>
              <a:rPr lang="it-IT" sz="2000" dirty="0" err="1"/>
              <a:t>might</a:t>
            </a:r>
            <a:r>
              <a:rPr lang="it-IT" sz="2000" dirty="0"/>
              <a:t> come </a:t>
            </a:r>
            <a:r>
              <a:rPr lang="it-IT" sz="2000" dirty="0" err="1"/>
              <a:t>into</a:t>
            </a:r>
            <a:r>
              <a:rPr lang="it-IT" sz="2000" dirty="0"/>
              <a:t> play </a:t>
            </a:r>
            <a:r>
              <a:rPr lang="it-IT" sz="2000" dirty="0" err="1"/>
              <a:t>at</a:t>
            </a:r>
            <a:r>
              <a:rPr lang="it-IT" sz="2000" dirty="0"/>
              <a:t> a </a:t>
            </a:r>
            <a:r>
              <a:rPr lang="it-IT" sz="2000" dirty="0" err="1"/>
              <a:t>certain</a:t>
            </a:r>
            <a:r>
              <a:rPr lang="it-IT" sz="2000" dirty="0"/>
              <a:t> </a:t>
            </a:r>
            <a:r>
              <a:rPr lang="it-IT" sz="2000" dirty="0" err="1"/>
              <a:t>energy</a:t>
            </a:r>
            <a:r>
              <a:rPr lang="it-IT" sz="2000" dirty="0"/>
              <a:t>, </a:t>
            </a:r>
            <a:r>
              <a:rPr lang="it-IT" sz="2000" dirty="0" err="1"/>
              <a:t>thus</a:t>
            </a:r>
            <a:r>
              <a:rPr lang="it-IT" sz="2000" dirty="0"/>
              <a:t> </a:t>
            </a:r>
            <a:r>
              <a:rPr lang="it-IT" sz="2000" dirty="0" err="1"/>
              <a:t>blurring</a:t>
            </a:r>
            <a:r>
              <a:rPr lang="it-IT" sz="2000" dirty="0"/>
              <a:t> the </a:t>
            </a:r>
            <a:r>
              <a:rPr lang="it-IT" sz="2000" dirty="0" err="1"/>
              <a:t>picture</a:t>
            </a:r>
            <a:endParaRPr lang="it-IT" sz="2000" dirty="0"/>
          </a:p>
          <a:p>
            <a:pPr marL="285750" indent="-285750">
              <a:buFont typeface="Arial" pitchFamily="34" charset="0"/>
              <a:buChar char="•"/>
            </a:pPr>
            <a:endParaRPr lang="it-IT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it-IT" sz="2000" dirty="0"/>
              <a:t>in nuclei with a cluster </a:t>
            </a:r>
            <a:r>
              <a:rPr lang="it-IT" sz="2000" dirty="0" err="1"/>
              <a:t>structure</a:t>
            </a:r>
            <a:r>
              <a:rPr lang="it-IT" sz="2000" dirty="0"/>
              <a:t> </a:t>
            </a:r>
            <a:r>
              <a:rPr lang="it-IT" sz="2000" dirty="0" err="1"/>
              <a:t>including</a:t>
            </a:r>
            <a:r>
              <a:rPr lang="it-IT" sz="2000" dirty="0"/>
              <a:t> </a:t>
            </a:r>
            <a:r>
              <a:rPr lang="it-IT" sz="2000" i="1" dirty="0"/>
              <a:t>t</a:t>
            </a:r>
            <a:r>
              <a:rPr lang="it-IT" sz="2000" dirty="0"/>
              <a:t> or </a:t>
            </a:r>
            <a:r>
              <a:rPr lang="it-IT" sz="2000" i="1"/>
              <a:t>h</a:t>
            </a:r>
            <a:r>
              <a:rPr lang="it-IT" sz="2000"/>
              <a:t> clusters</a:t>
            </a:r>
            <a:r>
              <a:rPr lang="it-IT" sz="2000" dirty="0"/>
              <a:t>, the </a:t>
            </a:r>
            <a:r>
              <a:rPr lang="it-IT" sz="2000" dirty="0" err="1"/>
              <a:t>interplay</a:t>
            </a:r>
            <a:r>
              <a:rPr lang="it-IT" sz="2000" dirty="0"/>
              <a:t> with single-</a:t>
            </a:r>
            <a:r>
              <a:rPr lang="it-IT" sz="2000" dirty="0" err="1"/>
              <a:t>particle</a:t>
            </a:r>
            <a:r>
              <a:rPr lang="it-IT" sz="2000" dirty="0"/>
              <a:t> </a:t>
            </a:r>
            <a:r>
              <a:rPr lang="it-IT" sz="2000" dirty="0" err="1"/>
              <a:t>orbits</a:t>
            </a:r>
            <a:r>
              <a:rPr lang="it-IT" sz="2000" dirty="0"/>
              <a:t> </a:t>
            </a:r>
            <a:r>
              <a:rPr lang="it-IT" sz="2000" dirty="0" err="1"/>
              <a:t>around</a:t>
            </a:r>
            <a:r>
              <a:rPr lang="it-IT" sz="2000" dirty="0"/>
              <a:t> a </a:t>
            </a:r>
            <a:r>
              <a:rPr lang="it-IT" sz="2000" dirty="0" err="1"/>
              <a:t>molecular</a:t>
            </a:r>
            <a:r>
              <a:rPr lang="it-IT" sz="2000" dirty="0"/>
              <a:t> center </a:t>
            </a:r>
            <a:r>
              <a:rPr lang="it-IT" sz="2000" dirty="0" err="1"/>
              <a:t>might</a:t>
            </a:r>
            <a:r>
              <a:rPr lang="it-IT" sz="2000" dirty="0"/>
              <a:t> </a:t>
            </a:r>
            <a:r>
              <a:rPr lang="it-IT" sz="2000" dirty="0" err="1"/>
              <a:t>also</a:t>
            </a:r>
            <a:r>
              <a:rPr lang="it-IT" sz="2000" dirty="0"/>
              <a:t> be </a:t>
            </a:r>
            <a:r>
              <a:rPr lang="it-IT" sz="2000" dirty="0" err="1"/>
              <a:t>very</a:t>
            </a:r>
            <a:r>
              <a:rPr lang="it-IT" sz="2000" dirty="0"/>
              <a:t> </a:t>
            </a:r>
            <a:r>
              <a:rPr lang="it-IT" sz="2000" dirty="0" err="1"/>
              <a:t>relevant</a:t>
            </a:r>
            <a:endParaRPr lang="it-IT" sz="2000" dirty="0"/>
          </a:p>
          <a:p>
            <a:pPr marL="285750" indent="-285750">
              <a:buFont typeface="Arial" pitchFamily="34" charset="0"/>
              <a:buChar char="•"/>
            </a:pPr>
            <a:endParaRPr lang="it-IT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it-IT" sz="2000" dirty="0"/>
              <a:t>I </a:t>
            </a:r>
            <a:r>
              <a:rPr lang="it-IT" sz="2000" dirty="0" err="1"/>
              <a:t>guess</a:t>
            </a:r>
            <a:r>
              <a:rPr lang="it-IT" sz="2000" dirty="0"/>
              <a:t> a BEC gas </a:t>
            </a:r>
            <a:r>
              <a:rPr lang="it-IT" sz="2000" dirty="0" err="1"/>
              <a:t>would</a:t>
            </a:r>
            <a:r>
              <a:rPr lang="it-IT" sz="2000" dirty="0"/>
              <a:t> show no </a:t>
            </a:r>
            <a:r>
              <a:rPr lang="it-IT" sz="2000" dirty="0" err="1"/>
              <a:t>geometric</a:t>
            </a:r>
            <a:r>
              <a:rPr lang="it-IT" sz="2000" dirty="0"/>
              <a:t> </a:t>
            </a:r>
            <a:r>
              <a:rPr lang="it-IT" sz="2000" dirty="0" err="1"/>
              <a:t>arrangments</a:t>
            </a:r>
            <a:r>
              <a:rPr lang="it-IT" sz="2000" dirty="0"/>
              <a:t> (no </a:t>
            </a:r>
            <a:r>
              <a:rPr lang="it-IT" sz="2000" dirty="0" err="1"/>
              <a:t>equilibirum</a:t>
            </a:r>
            <a:r>
              <a:rPr lang="it-IT" sz="2000" dirty="0"/>
              <a:t> </a:t>
            </a:r>
            <a:r>
              <a:rPr lang="it-IT" sz="2000" dirty="0" err="1"/>
              <a:t>points</a:t>
            </a:r>
            <a:r>
              <a:rPr lang="it-IT" sz="2000" dirty="0"/>
              <a:t>) and </a:t>
            </a:r>
            <a:r>
              <a:rPr lang="it-IT" sz="2000" dirty="0" err="1"/>
              <a:t>would</a:t>
            </a:r>
            <a:r>
              <a:rPr lang="it-IT" sz="2000" dirty="0"/>
              <a:t> </a:t>
            </a:r>
            <a:r>
              <a:rPr lang="it-IT" sz="2000" dirty="0" err="1"/>
              <a:t>behave</a:t>
            </a:r>
            <a:r>
              <a:rPr lang="it-IT" sz="2000" dirty="0"/>
              <a:t> </a:t>
            </a:r>
            <a:r>
              <a:rPr lang="it-IT" sz="2000" dirty="0" err="1"/>
              <a:t>as</a:t>
            </a:r>
            <a:r>
              <a:rPr lang="it-IT" sz="2000" dirty="0"/>
              <a:t> an L=0 state (a </a:t>
            </a:r>
            <a:r>
              <a:rPr lang="it-IT" sz="2000" dirty="0" err="1"/>
              <a:t>sphere</a:t>
            </a:r>
            <a:r>
              <a:rPr lang="it-IT" sz="2000" dirty="0"/>
              <a:t>), </a:t>
            </a:r>
            <a:r>
              <a:rPr lang="it-IT" sz="2000" dirty="0" err="1"/>
              <a:t>thus</a:t>
            </a:r>
            <a:r>
              <a:rPr lang="it-IT" sz="2000" dirty="0"/>
              <a:t> </a:t>
            </a:r>
            <a:r>
              <a:rPr lang="it-IT" sz="2000" dirty="0" err="1"/>
              <a:t>offering</a:t>
            </a:r>
            <a:r>
              <a:rPr lang="it-IT" sz="2000" dirty="0"/>
              <a:t> </a:t>
            </a:r>
            <a:r>
              <a:rPr lang="it-IT" sz="2000" dirty="0" err="1"/>
              <a:t>only</a:t>
            </a:r>
            <a:r>
              <a:rPr lang="it-IT" sz="2000" dirty="0"/>
              <a:t> 1 </a:t>
            </a:r>
            <a:r>
              <a:rPr lang="it-IT" sz="2000" dirty="0" err="1"/>
              <a:t>such</a:t>
            </a:r>
            <a:r>
              <a:rPr lang="it-IT" sz="2000" dirty="0"/>
              <a:t> </a:t>
            </a:r>
            <a:r>
              <a:rPr lang="it-IT" sz="2000" dirty="0" err="1"/>
              <a:t>bands</a:t>
            </a:r>
            <a:r>
              <a:rPr lang="it-IT" sz="2000" dirty="0"/>
              <a:t> of A </a:t>
            </a:r>
            <a:r>
              <a:rPr lang="it-IT" sz="2000" dirty="0" err="1"/>
              <a:t>type</a:t>
            </a:r>
            <a:r>
              <a:rPr lang="it-IT" sz="2000" dirty="0"/>
              <a:t> (</a:t>
            </a:r>
            <a:r>
              <a:rPr lang="it-IT" sz="2000" dirty="0" err="1"/>
              <a:t>polarized</a:t>
            </a:r>
            <a:r>
              <a:rPr lang="it-IT" sz="2000" dirty="0"/>
              <a:t>). 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1000"/>
              </a:spcBef>
            </a:pPr>
            <a:r>
              <a:rPr lang="en-US" sz="2800" b="1" dirty="0">
                <a:solidFill>
                  <a:schemeClr val="bg1"/>
                </a:solidFill>
                <a:latin typeface="Tempus Sans ITC" pitchFamily="82" charset="0"/>
                <a:sym typeface="Symbol"/>
              </a:rPr>
              <a:t>A few points for discussion</a:t>
            </a:r>
            <a:endParaRPr lang="en-US" sz="2800" b="1" dirty="0">
              <a:solidFill>
                <a:schemeClr val="bg1"/>
              </a:solidFill>
              <a:latin typeface="Tempus Sans IT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59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1000"/>
              </a:spcBef>
            </a:pPr>
            <a:r>
              <a:rPr lang="en-US" sz="2800" b="1" dirty="0">
                <a:solidFill>
                  <a:schemeClr val="bg1"/>
                </a:solidFill>
                <a:latin typeface="Tempus Sans ITC" pitchFamily="82" charset="0"/>
              </a:rPr>
              <a:t>A word of caution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613112"/>
            <a:ext cx="8884096" cy="6056248"/>
          </a:xfrm>
          <a:prstGeom prst="rect">
            <a:avLst/>
          </a:prstGeom>
          <a:solidFill>
            <a:srgbClr val="FFFF00">
              <a:alpha val="83922"/>
            </a:srgbClr>
          </a:solidFill>
        </p:spPr>
        <p:txBody>
          <a:bodyPr wrap="square" rtlCol="0">
            <a:spAutoFit/>
          </a:bodyPr>
          <a:lstStyle/>
          <a:p>
            <a:r>
              <a:rPr lang="it-IT" sz="2000" dirty="0"/>
              <a:t>DISCLAIMER: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2000" dirty="0"/>
              <a:t>It is perfectly clear to us that molecular models of nuclei are </a:t>
            </a:r>
            <a:r>
              <a:rPr lang="it-IT" sz="2000" dirty="0">
                <a:solidFill>
                  <a:srgbClr val="FF0000"/>
                </a:solidFill>
              </a:rPr>
              <a:t>FUNDAMENTALLY DIFFERENT</a:t>
            </a:r>
            <a:r>
              <a:rPr lang="it-IT" sz="2000" dirty="0"/>
              <a:t> from molecular physics, where the Born-Oppenheimer approximation is valid and one can think of nuclear motion as a small vibration, happening only close to the minimum of a very deep </a:t>
            </a:r>
            <a:r>
              <a:rPr lang="it-IT" sz="2000" dirty="0" err="1"/>
              <a:t>potential</a:t>
            </a:r>
            <a:r>
              <a:rPr lang="it-IT" sz="2000" dirty="0"/>
              <a:t> </a:t>
            </a:r>
            <a:r>
              <a:rPr lang="it-IT" sz="2000" dirty="0" err="1"/>
              <a:t>energy</a:t>
            </a:r>
            <a:r>
              <a:rPr lang="it-IT" sz="2000" dirty="0"/>
              <a:t> </a:t>
            </a:r>
            <a:r>
              <a:rPr lang="it-IT" sz="2000" dirty="0" err="1"/>
              <a:t>surface</a:t>
            </a:r>
            <a:r>
              <a:rPr lang="it-IT" sz="2000" dirty="0"/>
              <a:t> (in molecular energy scales). </a:t>
            </a:r>
          </a:p>
          <a:p>
            <a:pPr marL="285750" indent="-285750">
              <a:buFont typeface="Arial" pitchFamily="34" charset="0"/>
              <a:buChar char="•"/>
            </a:pPr>
            <a:endParaRPr lang="it-IT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it-IT" sz="2000" dirty="0"/>
              <a:t>Nuclei have large kinetic energy &lt;T&gt;, comparable to the potential energy &lt;V&gt; and the zero point motion inside the P.E.S. is a large fraction of the well depth, therefore there are </a:t>
            </a:r>
            <a:r>
              <a:rPr lang="it-IT" sz="2000" dirty="0">
                <a:solidFill>
                  <a:srgbClr val="FF0000"/>
                </a:solidFill>
              </a:rPr>
              <a:t>LARGE FLUCTUATIONS </a:t>
            </a:r>
            <a:r>
              <a:rPr lang="it-IT" sz="2000" dirty="0"/>
              <a:t>around the equilibrium points and we </a:t>
            </a:r>
            <a:r>
              <a:rPr lang="it-IT" sz="2000" dirty="0">
                <a:solidFill>
                  <a:srgbClr val="FF0000"/>
                </a:solidFill>
              </a:rPr>
              <a:t>SHOULD NOT EXPECT </a:t>
            </a:r>
            <a:r>
              <a:rPr lang="it-IT" sz="2000" dirty="0"/>
              <a:t>that the vibrational levels are deeply lying in the potential well, at most they can be weakly bound states, close to threshold, or more probably resonances in the continuum!</a:t>
            </a:r>
          </a:p>
          <a:p>
            <a:pPr marL="285750" indent="-285750">
              <a:buFont typeface="Arial" pitchFamily="34" charset="0"/>
              <a:buChar char="•"/>
            </a:pPr>
            <a:endParaRPr lang="it-IT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it-IT" sz="2000" dirty="0"/>
              <a:t>Dispite this, it is instructive to look at 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sz="2000" dirty="0"/>
              <a:t>the normal modes, i.e. the «best» internal coordinates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sz="2000" dirty="0"/>
              <a:t>symmetry-adapted vibrational orbitals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sz="2000" dirty="0"/>
              <a:t>the energy scale and structure of the vibrational levels</a:t>
            </a:r>
          </a:p>
          <a:p>
            <a:pPr marL="285750" indent="-285750">
              <a:buFont typeface="Arial" pitchFamily="34" charset="0"/>
              <a:buChar char="•"/>
            </a:pP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9170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2400"/>
            <a:ext cx="7092013" cy="614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" y="6459239"/>
            <a:ext cx="7651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From D. </a:t>
            </a:r>
            <a:r>
              <a:rPr lang="it-IT" dirty="0" err="1"/>
              <a:t>Tuschel</a:t>
            </a:r>
            <a:r>
              <a:rPr lang="it-IT" dirty="0"/>
              <a:t> – </a:t>
            </a:r>
            <a:r>
              <a:rPr lang="it-IT" dirty="0" err="1"/>
              <a:t>Spectroscopy</a:t>
            </a:r>
            <a:r>
              <a:rPr lang="it-IT" dirty="0"/>
              <a:t> :  </a:t>
            </a:r>
            <a:r>
              <a:rPr lang="it-IT" dirty="0" err="1"/>
              <a:t>Molecular</a:t>
            </a:r>
            <a:r>
              <a:rPr lang="it-IT" dirty="0"/>
              <a:t> </a:t>
            </a:r>
            <a:r>
              <a:rPr lang="it-IT" dirty="0" err="1"/>
              <a:t>Spectroscopy</a:t>
            </a:r>
            <a:r>
              <a:rPr lang="it-IT" dirty="0"/>
              <a:t> </a:t>
            </a:r>
            <a:r>
              <a:rPr lang="it-IT" dirty="0" err="1"/>
              <a:t>workbench</a:t>
            </a:r>
            <a:r>
              <a:rPr lang="it-IT" dirty="0"/>
              <a:t> (2014)</a:t>
            </a:r>
          </a:p>
        </p:txBody>
      </p:sp>
    </p:spTree>
    <p:extLst>
      <p:ext uri="{BB962C8B-B14F-4D97-AF65-F5344CB8AC3E}">
        <p14:creationId xmlns:p14="http://schemas.microsoft.com/office/powerpoint/2010/main" val="358968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1000"/>
              </a:spcBef>
            </a:pPr>
            <a:r>
              <a:rPr lang="en-US" sz="2800" b="1" dirty="0">
                <a:solidFill>
                  <a:schemeClr val="bg1"/>
                </a:solidFill>
                <a:latin typeface="Tempus Sans ITC" pitchFamily="82" charset="0"/>
              </a:rPr>
              <a:t>Polarized gamma-ray </a:t>
            </a:r>
            <a:r>
              <a:rPr lang="en-US" sz="2800" b="1" dirty="0" err="1">
                <a:solidFill>
                  <a:schemeClr val="bg1"/>
                </a:solidFill>
                <a:latin typeface="Tempus Sans ITC" pitchFamily="82" charset="0"/>
              </a:rPr>
              <a:t>facilites</a:t>
            </a:r>
            <a:r>
              <a:rPr lang="en-US" sz="2800" b="1" dirty="0">
                <a:solidFill>
                  <a:schemeClr val="bg1"/>
                </a:solidFill>
                <a:latin typeface="Tempus Sans ITC" pitchFamily="82" charset="0"/>
              </a:rPr>
              <a:t> around the globe: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76200" y="678341"/>
            <a:ext cx="8763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/>
              <a:t>Mainz </a:t>
            </a:r>
            <a:r>
              <a:rPr lang="it-IT" dirty="0" err="1"/>
              <a:t>Microtron</a:t>
            </a:r>
            <a:r>
              <a:rPr lang="it-IT" dirty="0"/>
              <a:t> MAMI   (</a:t>
            </a:r>
            <a:r>
              <a:rPr lang="it-IT" dirty="0" err="1"/>
              <a:t>Continuous</a:t>
            </a:r>
            <a:r>
              <a:rPr lang="it-IT" dirty="0"/>
              <a:t> </a:t>
            </a:r>
            <a:r>
              <a:rPr lang="it-IT" dirty="0" err="1"/>
              <a:t>Wave</a:t>
            </a:r>
            <a:r>
              <a:rPr lang="it-IT" dirty="0"/>
              <a:t>,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polarization</a:t>
            </a:r>
            <a:r>
              <a:rPr lang="it-IT" dirty="0"/>
              <a:t> 80%, En. </a:t>
            </a:r>
            <a:r>
              <a:rPr lang="it-IT" dirty="0" err="1"/>
              <a:t>resol</a:t>
            </a:r>
            <a:r>
              <a:rPr lang="it-IT" dirty="0"/>
              <a:t>. 0.1 </a:t>
            </a:r>
            <a:r>
              <a:rPr lang="it-IT" dirty="0" err="1"/>
              <a:t>MeV</a:t>
            </a:r>
            <a:r>
              <a:rPr lang="it-IT" dirty="0"/>
              <a:t>, </a:t>
            </a:r>
            <a:r>
              <a:rPr lang="it-IT" dirty="0" err="1"/>
              <a:t>but</a:t>
            </a:r>
            <a:r>
              <a:rPr lang="it-IT" dirty="0"/>
              <a:t> </a:t>
            </a:r>
            <a:r>
              <a:rPr lang="it-IT" dirty="0" err="1"/>
              <a:t>energy</a:t>
            </a:r>
            <a:r>
              <a:rPr lang="it-IT" dirty="0"/>
              <a:t> </a:t>
            </a:r>
            <a:r>
              <a:rPr lang="it-IT" dirty="0" err="1"/>
              <a:t>too</a:t>
            </a:r>
            <a:r>
              <a:rPr lang="it-IT" dirty="0"/>
              <a:t> high 50-800 </a:t>
            </a:r>
            <a:r>
              <a:rPr lang="it-IT" dirty="0" err="1"/>
              <a:t>MeV</a:t>
            </a:r>
            <a:r>
              <a:rPr lang="it-IT" dirty="0"/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 err="1"/>
              <a:t>Triangle</a:t>
            </a:r>
            <a:r>
              <a:rPr lang="it-IT" dirty="0"/>
              <a:t> </a:t>
            </a:r>
            <a:r>
              <a:rPr lang="it-IT" dirty="0" err="1"/>
              <a:t>University</a:t>
            </a:r>
            <a:r>
              <a:rPr lang="it-IT" dirty="0"/>
              <a:t> </a:t>
            </a:r>
            <a:r>
              <a:rPr lang="it-IT" dirty="0" err="1"/>
              <a:t>Higs</a:t>
            </a:r>
            <a:r>
              <a:rPr lang="it-IT" dirty="0"/>
              <a:t> </a:t>
            </a:r>
            <a:r>
              <a:rPr lang="it-IT" dirty="0" err="1"/>
              <a:t>facility</a:t>
            </a:r>
            <a:r>
              <a:rPr lang="it-IT" dirty="0"/>
              <a:t> (FEL </a:t>
            </a:r>
            <a:r>
              <a:rPr lang="it-IT" dirty="0" err="1"/>
              <a:t>type</a:t>
            </a:r>
            <a:r>
              <a:rPr lang="it-IT" dirty="0"/>
              <a:t>, quasi CW </a:t>
            </a:r>
            <a:r>
              <a:rPr lang="it-IT" dirty="0" err="1"/>
              <a:t>operation</a:t>
            </a:r>
            <a:r>
              <a:rPr lang="it-IT" dirty="0"/>
              <a:t>, 2-60 </a:t>
            </a:r>
            <a:r>
              <a:rPr lang="it-IT" dirty="0" err="1"/>
              <a:t>MeV</a:t>
            </a:r>
            <a:r>
              <a:rPr lang="it-IT" dirty="0"/>
              <a:t>, </a:t>
            </a:r>
            <a:r>
              <a:rPr lang="it-IT" dirty="0" err="1"/>
              <a:t>flus</a:t>
            </a:r>
            <a:r>
              <a:rPr lang="it-IT" dirty="0"/>
              <a:t> 10^8-10^9 </a:t>
            </a:r>
            <a:r>
              <a:rPr lang="it-IT" dirty="0" err="1"/>
              <a:t>phot</a:t>
            </a:r>
            <a:r>
              <a:rPr lang="it-IT" dirty="0"/>
              <a:t>./s)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/>
              <a:t>ELI-NP in Romania (0-20 </a:t>
            </a:r>
            <a:r>
              <a:rPr lang="it-IT" dirty="0" err="1"/>
              <a:t>MeV</a:t>
            </a:r>
            <a:r>
              <a:rPr lang="it-IT" dirty="0"/>
              <a:t>, high </a:t>
            </a:r>
            <a:r>
              <a:rPr lang="it-IT" dirty="0" err="1"/>
              <a:t>flux</a:t>
            </a:r>
            <a:r>
              <a:rPr lang="it-IT" dirty="0"/>
              <a:t>, high </a:t>
            </a:r>
            <a:r>
              <a:rPr lang="it-IT" dirty="0" err="1"/>
              <a:t>resolution</a:t>
            </a:r>
            <a:r>
              <a:rPr lang="it-IT" dirty="0"/>
              <a:t>, 100% </a:t>
            </a:r>
            <a:r>
              <a:rPr lang="it-IT" dirty="0" err="1"/>
              <a:t>polarization</a:t>
            </a:r>
            <a:r>
              <a:rPr lang="it-IT" dirty="0"/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/>
              <a:t>LEPS – Japan (</a:t>
            </a:r>
            <a:r>
              <a:rPr lang="it-IT" dirty="0" err="1"/>
              <a:t>very</a:t>
            </a:r>
            <a:r>
              <a:rPr lang="it-IT" dirty="0"/>
              <a:t> high </a:t>
            </a:r>
            <a:r>
              <a:rPr lang="it-IT" dirty="0" err="1"/>
              <a:t>energy</a:t>
            </a:r>
            <a:r>
              <a:rPr lang="it-IT" dirty="0"/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 err="1"/>
              <a:t>NewSubaru</a:t>
            </a:r>
            <a:r>
              <a:rPr lang="it-IT" dirty="0"/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/>
              <a:t>…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288715"/>
            <a:ext cx="2895600" cy="386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"/>
          <p:cNvSpPr txBox="1"/>
          <p:nvPr/>
        </p:nvSpPr>
        <p:spPr>
          <a:xfrm>
            <a:off x="5235119" y="4168178"/>
            <a:ext cx="37150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With the </a:t>
            </a:r>
            <a:r>
              <a:rPr lang="it-IT" sz="2000" dirty="0" err="1"/>
              <a:t>advent</a:t>
            </a:r>
            <a:r>
              <a:rPr lang="it-IT" sz="2000" dirty="0"/>
              <a:t> of the new  </a:t>
            </a:r>
            <a:r>
              <a:rPr lang="it-IT" sz="2000" dirty="0" err="1"/>
              <a:t>facility</a:t>
            </a:r>
            <a:r>
              <a:rPr lang="it-IT" sz="2000" dirty="0"/>
              <a:t> in Romania, </a:t>
            </a:r>
            <a:r>
              <a:rPr lang="it-IT" sz="2000" dirty="0" err="1"/>
              <a:t>beams</a:t>
            </a:r>
            <a:r>
              <a:rPr lang="it-IT" sz="2000" dirty="0"/>
              <a:t> of high </a:t>
            </a:r>
            <a:r>
              <a:rPr lang="it-IT" sz="2000" dirty="0" err="1"/>
              <a:t>brilliance</a:t>
            </a:r>
            <a:r>
              <a:rPr lang="it-IT" sz="2000" dirty="0"/>
              <a:t>, </a:t>
            </a:r>
            <a:r>
              <a:rPr lang="it-IT" sz="2000" dirty="0" err="1"/>
              <a:t>focused</a:t>
            </a:r>
            <a:r>
              <a:rPr lang="it-IT" sz="2000" dirty="0"/>
              <a:t>, </a:t>
            </a:r>
            <a:r>
              <a:rPr lang="it-IT" sz="2000" dirty="0" err="1"/>
              <a:t>polarized</a:t>
            </a:r>
            <a:r>
              <a:rPr lang="it-IT" sz="2000" dirty="0"/>
              <a:t> gamma </a:t>
            </a:r>
            <a:r>
              <a:rPr lang="it-IT" sz="2000" dirty="0" err="1"/>
              <a:t>rays</a:t>
            </a:r>
            <a:r>
              <a:rPr lang="it-IT" sz="2000" dirty="0"/>
              <a:t>  </a:t>
            </a:r>
            <a:r>
              <a:rPr lang="it-IT" sz="2000" dirty="0" err="1"/>
              <a:t>produced</a:t>
            </a:r>
            <a:r>
              <a:rPr lang="it-IT" sz="2000" dirty="0"/>
              <a:t> with Inverse Compton Scattering </a:t>
            </a:r>
            <a:r>
              <a:rPr lang="it-IT" sz="2000" dirty="0" err="1"/>
              <a:t>will</a:t>
            </a:r>
            <a:r>
              <a:rPr lang="it-IT" sz="2000" dirty="0"/>
              <a:t> </a:t>
            </a:r>
            <a:r>
              <a:rPr lang="it-IT" sz="2000" dirty="0" err="1"/>
              <a:t>become</a:t>
            </a:r>
            <a:r>
              <a:rPr lang="it-IT" sz="2000" dirty="0"/>
              <a:t> </a:t>
            </a:r>
            <a:r>
              <a:rPr lang="it-IT" sz="2000" dirty="0" err="1"/>
              <a:t>available</a:t>
            </a:r>
            <a:r>
              <a:rPr lang="it-IT" sz="2000" dirty="0"/>
              <a:t> with </a:t>
            </a:r>
            <a:r>
              <a:rPr lang="it-IT" sz="2000" dirty="0" err="1"/>
              <a:t>energies</a:t>
            </a:r>
            <a:r>
              <a:rPr lang="it-IT" sz="2000" dirty="0"/>
              <a:t> </a:t>
            </a:r>
            <a:r>
              <a:rPr lang="it-IT" sz="2000" dirty="0" err="1"/>
              <a:t>ranging</a:t>
            </a:r>
            <a:r>
              <a:rPr lang="it-IT" sz="2000" dirty="0"/>
              <a:t> from 0.2-20 MeV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8237"/>
            <a:ext cx="5202462" cy="2998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2"/>
          <p:cNvSpPr txBox="1"/>
          <p:nvPr/>
        </p:nvSpPr>
        <p:spPr>
          <a:xfrm>
            <a:off x="2278801" y="9566232"/>
            <a:ext cx="5552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From C. Ur, </a:t>
            </a:r>
            <a:r>
              <a:rPr lang="en-US" dirty="0"/>
              <a:t>AIP Conference Proceedings </a:t>
            </a:r>
            <a:r>
              <a:rPr lang="en-US" b="1" dirty="0"/>
              <a:t>1645</a:t>
            </a:r>
            <a:r>
              <a:rPr lang="en-US" dirty="0"/>
              <a:t>, 237 (2015)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0622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038" y="1342509"/>
            <a:ext cx="6257925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91880" y="3953043"/>
            <a:ext cx="1428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err="1"/>
              <a:t>E</a:t>
            </a:r>
            <a:r>
              <a:rPr lang="it-IT" sz="2400" dirty="0" err="1">
                <a:latin typeface="Symbol" pitchFamily="18" charset="2"/>
              </a:rPr>
              <a:t>g</a:t>
            </a:r>
            <a:r>
              <a:rPr lang="it-IT" sz="2400" dirty="0"/>
              <a:t>’</a:t>
            </a:r>
            <a:r>
              <a:rPr lang="it-IT" sz="3600" dirty="0"/>
              <a:t> </a:t>
            </a:r>
            <a:r>
              <a:rPr lang="it-IT" sz="3600" dirty="0">
                <a:sym typeface="Symbol"/>
              </a:rPr>
              <a:t></a:t>
            </a:r>
            <a:r>
              <a:rPr lang="it-IT" sz="3600" dirty="0"/>
              <a:t> </a:t>
            </a:r>
            <a:r>
              <a:rPr lang="it-IT" sz="3600" dirty="0" err="1"/>
              <a:t>E</a:t>
            </a:r>
            <a:r>
              <a:rPr lang="it-IT" sz="2400" dirty="0" err="1">
                <a:latin typeface="Symbol" pitchFamily="18" charset="2"/>
              </a:rPr>
              <a:t>g</a:t>
            </a:r>
            <a:endParaRPr lang="it-IT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88640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One</a:t>
            </a:r>
            <a:r>
              <a:rPr lang="it-IT" sz="2000" dirty="0"/>
              <a:t> can </a:t>
            </a:r>
            <a:r>
              <a:rPr lang="it-IT" sz="2000" dirty="0" err="1"/>
              <a:t>shoot</a:t>
            </a:r>
            <a:r>
              <a:rPr lang="it-IT" sz="2000" dirty="0"/>
              <a:t> </a:t>
            </a:r>
            <a:r>
              <a:rPr lang="it-IT" sz="2000" dirty="0" err="1"/>
              <a:t>linearly</a:t>
            </a:r>
            <a:r>
              <a:rPr lang="it-IT" sz="2000" dirty="0"/>
              <a:t> </a:t>
            </a:r>
            <a:r>
              <a:rPr lang="it-IT" sz="2000" dirty="0" err="1"/>
              <a:t>polarized</a:t>
            </a:r>
            <a:r>
              <a:rPr lang="it-IT" sz="2000" dirty="0"/>
              <a:t> gamma </a:t>
            </a:r>
            <a:r>
              <a:rPr lang="it-IT" sz="2000" dirty="0" err="1"/>
              <a:t>rays</a:t>
            </a:r>
            <a:r>
              <a:rPr lang="it-IT" sz="2000" dirty="0"/>
              <a:t> (</a:t>
            </a:r>
            <a:r>
              <a:rPr lang="it-IT" sz="2000" dirty="0" err="1"/>
              <a:t>Electric</a:t>
            </a:r>
            <a:r>
              <a:rPr lang="it-IT" sz="2000" dirty="0"/>
              <a:t> </a:t>
            </a:r>
            <a:r>
              <a:rPr lang="it-IT" sz="2000" dirty="0" err="1"/>
              <a:t>field</a:t>
            </a:r>
            <a:r>
              <a:rPr lang="it-IT" sz="2000" dirty="0"/>
              <a:t> </a:t>
            </a:r>
            <a:r>
              <a:rPr lang="it-IT" sz="2000" dirty="0" err="1"/>
              <a:t>oscillating</a:t>
            </a:r>
            <a:r>
              <a:rPr lang="it-IT" sz="2000" dirty="0"/>
              <a:t> in a </a:t>
            </a:r>
            <a:r>
              <a:rPr lang="it-IT" sz="2000" dirty="0" err="1"/>
              <a:t>given</a:t>
            </a:r>
            <a:r>
              <a:rPr lang="it-IT" sz="2000" dirty="0"/>
              <a:t> </a:t>
            </a:r>
            <a:r>
              <a:rPr lang="it-IT" sz="2000" dirty="0" err="1"/>
              <a:t>direction</a:t>
            </a:r>
            <a:r>
              <a:rPr lang="it-IT" sz="2000" dirty="0"/>
              <a:t> </a:t>
            </a:r>
            <a:r>
              <a:rPr lang="it-IT" sz="2000" dirty="0" err="1"/>
              <a:t>constant</a:t>
            </a:r>
            <a:r>
              <a:rPr lang="it-IT" sz="2000" dirty="0"/>
              <a:t> in time) of appropriate </a:t>
            </a:r>
            <a:r>
              <a:rPr lang="it-IT" sz="2000" dirty="0" err="1"/>
              <a:t>energy</a:t>
            </a:r>
            <a:r>
              <a:rPr lang="it-IT" sz="2000" dirty="0"/>
              <a:t> (</a:t>
            </a:r>
            <a:r>
              <a:rPr lang="it-IT" sz="2000" dirty="0" err="1"/>
              <a:t>tuned</a:t>
            </a:r>
            <a:r>
              <a:rPr lang="it-IT" sz="2000" dirty="0"/>
              <a:t> to match the </a:t>
            </a:r>
            <a:r>
              <a:rPr lang="it-IT" sz="2000" dirty="0" err="1"/>
              <a:t>resonances</a:t>
            </a:r>
            <a:r>
              <a:rPr lang="it-IT" sz="2000" dirty="0"/>
              <a:t> of </a:t>
            </a:r>
            <a:r>
              <a:rPr lang="it-IT" sz="2000" dirty="0" err="1"/>
              <a:t>interest</a:t>
            </a:r>
            <a:r>
              <a:rPr lang="it-IT" sz="2000" dirty="0"/>
              <a:t>) and </a:t>
            </a:r>
            <a:r>
              <a:rPr lang="it-IT" sz="2000" dirty="0" err="1"/>
              <a:t>observe</a:t>
            </a:r>
            <a:r>
              <a:rPr lang="it-IT" sz="2000" dirty="0"/>
              <a:t> the </a:t>
            </a:r>
            <a:r>
              <a:rPr lang="it-IT" sz="2000" dirty="0" err="1"/>
              <a:t>outcoming</a:t>
            </a:r>
            <a:r>
              <a:rPr lang="it-IT" sz="2000" dirty="0"/>
              <a:t> </a:t>
            </a:r>
            <a:r>
              <a:rPr lang="it-IT" sz="2000" dirty="0" err="1"/>
              <a:t>gammas</a:t>
            </a:r>
            <a:r>
              <a:rPr lang="it-IT" sz="2000" dirty="0"/>
              <a:t> of the </a:t>
            </a:r>
            <a:r>
              <a:rPr lang="it-IT" sz="2000" dirty="0" err="1"/>
              <a:t>same</a:t>
            </a:r>
            <a:r>
              <a:rPr lang="it-IT" sz="2000" dirty="0"/>
              <a:t> or </a:t>
            </a:r>
            <a:r>
              <a:rPr lang="it-IT" sz="2000" dirty="0" err="1"/>
              <a:t>different</a:t>
            </a:r>
            <a:r>
              <a:rPr lang="it-IT" sz="2000" dirty="0"/>
              <a:t> </a:t>
            </a:r>
            <a:r>
              <a:rPr lang="it-IT" sz="2000" dirty="0" err="1"/>
              <a:t>energies</a:t>
            </a:r>
            <a:r>
              <a:rPr lang="it-IT" sz="2000" dirty="0"/>
              <a:t> with a </a:t>
            </a:r>
            <a:r>
              <a:rPr lang="it-IT" sz="2000" dirty="0" err="1"/>
              <a:t>polarizer</a:t>
            </a:r>
            <a:r>
              <a:rPr lang="it-IT" sz="2000" dirty="0"/>
              <a:t>/</a:t>
            </a:r>
            <a:r>
              <a:rPr lang="it-IT" sz="2000" dirty="0" err="1"/>
              <a:t>analyzer</a:t>
            </a:r>
            <a:r>
              <a:rPr lang="it-IT" sz="2000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9384" y="5013176"/>
            <a:ext cx="8543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If</a:t>
            </a:r>
            <a:r>
              <a:rPr lang="it-IT" sz="2000" dirty="0"/>
              <a:t> the </a:t>
            </a:r>
            <a:r>
              <a:rPr lang="it-IT" sz="2000" dirty="0" err="1"/>
              <a:t>nucleus</a:t>
            </a:r>
            <a:r>
              <a:rPr lang="it-IT" sz="2000" dirty="0"/>
              <a:t> </a:t>
            </a:r>
            <a:r>
              <a:rPr lang="it-IT" sz="2000" dirty="0" err="1"/>
              <a:t>has</a:t>
            </a:r>
            <a:r>
              <a:rPr lang="it-IT" sz="2000" dirty="0"/>
              <a:t> a definite </a:t>
            </a:r>
            <a:r>
              <a:rPr lang="it-IT" sz="2000" dirty="0" err="1"/>
              <a:t>geometrical</a:t>
            </a:r>
            <a:r>
              <a:rPr lang="it-IT" sz="2000" dirty="0"/>
              <a:t> </a:t>
            </a:r>
            <a:r>
              <a:rPr lang="it-IT" sz="2000" dirty="0" err="1"/>
              <a:t>symmetry</a:t>
            </a:r>
            <a:r>
              <a:rPr lang="it-IT" sz="2000" dirty="0"/>
              <a:t> (i.e. </a:t>
            </a:r>
            <a:r>
              <a:rPr lang="it-IT" sz="2000" dirty="0" err="1"/>
              <a:t>if</a:t>
            </a:r>
            <a:r>
              <a:rPr lang="it-IT" sz="2000" dirty="0"/>
              <a:t> </a:t>
            </a:r>
            <a:r>
              <a:rPr lang="it-IT" sz="2000" dirty="0" err="1"/>
              <a:t>there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an </a:t>
            </a:r>
            <a:r>
              <a:rPr lang="it-IT" sz="2000" dirty="0" err="1"/>
              <a:t>underlying</a:t>
            </a:r>
            <a:r>
              <a:rPr lang="it-IT" sz="2000" dirty="0"/>
              <a:t> discrete </a:t>
            </a:r>
            <a:r>
              <a:rPr lang="it-IT" sz="2000" dirty="0" err="1"/>
              <a:t>group</a:t>
            </a:r>
            <a:r>
              <a:rPr lang="it-IT" sz="2000" dirty="0"/>
              <a:t> </a:t>
            </a:r>
            <a:r>
              <a:rPr lang="it-IT" sz="2000" dirty="0" err="1"/>
              <a:t>structure</a:t>
            </a:r>
            <a:r>
              <a:rPr lang="it-IT" sz="2000" dirty="0"/>
              <a:t>), </a:t>
            </a:r>
            <a:r>
              <a:rPr lang="it-IT" sz="2000" dirty="0" err="1"/>
              <a:t>very</a:t>
            </a:r>
            <a:r>
              <a:rPr lang="it-IT" sz="2000" dirty="0"/>
              <a:t> </a:t>
            </a:r>
            <a:r>
              <a:rPr lang="it-IT" sz="2000" dirty="0" err="1"/>
              <a:t>strict</a:t>
            </a:r>
            <a:r>
              <a:rPr lang="it-IT" sz="2000" dirty="0"/>
              <a:t> </a:t>
            </a:r>
            <a:r>
              <a:rPr lang="it-IT" sz="2000" dirty="0" err="1"/>
              <a:t>selection</a:t>
            </a:r>
            <a:r>
              <a:rPr lang="it-IT" sz="2000" dirty="0"/>
              <a:t> </a:t>
            </a:r>
            <a:r>
              <a:rPr lang="it-IT" sz="2000" dirty="0" err="1"/>
              <a:t>rules</a:t>
            </a:r>
            <a:r>
              <a:rPr lang="it-IT" sz="2000" dirty="0"/>
              <a:t> </a:t>
            </a:r>
            <a:r>
              <a:rPr lang="it-IT" sz="2000" dirty="0" err="1"/>
              <a:t>apply</a:t>
            </a:r>
            <a:r>
              <a:rPr lang="it-IT" sz="2000" dirty="0"/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179512" y="188640"/>
            <a:ext cx="8712968" cy="56166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extBox 5"/>
          <p:cNvSpPr txBox="1"/>
          <p:nvPr/>
        </p:nvSpPr>
        <p:spPr>
          <a:xfrm>
            <a:off x="138688" y="6045541"/>
            <a:ext cx="8964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Experimentally</a:t>
            </a:r>
            <a:r>
              <a:rPr lang="it-IT" sz="2000" dirty="0"/>
              <a:t>  the </a:t>
            </a:r>
            <a:r>
              <a:rPr lang="it-IT" sz="2000" dirty="0" err="1"/>
              <a:t>polarization</a:t>
            </a:r>
            <a:r>
              <a:rPr lang="it-IT" sz="2000" dirty="0"/>
              <a:t>  can be </a:t>
            </a:r>
            <a:r>
              <a:rPr lang="it-IT" sz="2000" dirty="0" err="1"/>
              <a:t>measured</a:t>
            </a:r>
            <a:r>
              <a:rPr lang="it-IT" sz="2000" dirty="0"/>
              <a:t> with </a:t>
            </a:r>
            <a:r>
              <a:rPr lang="it-IT" sz="2000" dirty="0" err="1"/>
              <a:t>another</a:t>
            </a:r>
            <a:r>
              <a:rPr lang="it-IT" sz="2000" dirty="0"/>
              <a:t> inverse Compton </a:t>
            </a:r>
            <a:r>
              <a:rPr lang="it-IT" sz="2000" dirty="0" err="1"/>
              <a:t>scattering</a:t>
            </a:r>
            <a:endParaRPr lang="it-IT" sz="2000" dirty="0"/>
          </a:p>
        </p:txBody>
      </p:sp>
      <p:sp>
        <p:nvSpPr>
          <p:cNvPr id="7" name="Oval 6"/>
          <p:cNvSpPr/>
          <p:nvPr/>
        </p:nvSpPr>
        <p:spPr>
          <a:xfrm>
            <a:off x="7364170" y="3717032"/>
            <a:ext cx="504056" cy="792088"/>
          </a:xfrm>
          <a:prstGeom prst="ellipse">
            <a:avLst/>
          </a:prstGeom>
          <a:solidFill>
            <a:srgbClr val="000000">
              <a:alpha val="23000"/>
            </a:srgbClr>
          </a:solidFill>
          <a:ln>
            <a:solidFill>
              <a:srgbClr val="4F8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extBox 7"/>
          <p:cNvSpPr txBox="1"/>
          <p:nvPr/>
        </p:nvSpPr>
        <p:spPr>
          <a:xfrm>
            <a:off x="7868226" y="3717032"/>
            <a:ext cx="813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Polarz</a:t>
            </a:r>
            <a:r>
              <a:rPr lang="it-IT" dirty="0"/>
              <a:t>.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814661" y="3717032"/>
            <a:ext cx="142865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7255869" y="4274940"/>
            <a:ext cx="142866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487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715" y="3670095"/>
            <a:ext cx="3476625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050" y="567751"/>
            <a:ext cx="3729768" cy="264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5470" y="581031"/>
                <a:ext cx="5760640" cy="6297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000" dirty="0"/>
                  <a:t>One can </a:t>
                </a:r>
                <a:r>
                  <a:rPr lang="it-IT" sz="2000" dirty="0" err="1"/>
                  <a:t>measure</a:t>
                </a:r>
                <a:r>
                  <a:rPr lang="it-IT" sz="2000" dirty="0"/>
                  <a:t> the so-</a:t>
                </a:r>
                <a:r>
                  <a:rPr lang="it-IT" sz="2000" dirty="0" err="1"/>
                  <a:t>called</a:t>
                </a:r>
                <a:r>
                  <a:rPr lang="it-IT" sz="2000" dirty="0"/>
                  <a:t> </a:t>
                </a:r>
                <a:r>
                  <a:rPr lang="it-IT" sz="2000" dirty="0" err="1"/>
                  <a:t>depolarization</a:t>
                </a:r>
                <a:r>
                  <a:rPr lang="it-IT" sz="2000" dirty="0"/>
                  <a:t> ratio </a:t>
                </a:r>
                <a:r>
                  <a:rPr lang="it-IT" sz="2000" dirty="0" err="1"/>
                  <a:t>between</a:t>
                </a:r>
                <a:r>
                  <a:rPr lang="it-IT" sz="2000" dirty="0"/>
                  <a:t> </a:t>
                </a:r>
                <a:r>
                  <a:rPr lang="it-IT" sz="2000" dirty="0" err="1"/>
                  <a:t>intensities</a:t>
                </a:r>
                <a:r>
                  <a:rPr lang="it-IT" sz="2000" dirty="0"/>
                  <a:t>, by </a:t>
                </a:r>
                <a:r>
                  <a:rPr lang="it-IT" sz="2000" dirty="0" err="1"/>
                  <a:t>turning</a:t>
                </a:r>
                <a:r>
                  <a:rPr lang="it-IT" sz="2000" dirty="0"/>
                  <a:t> the </a:t>
                </a:r>
                <a:r>
                  <a:rPr lang="it-IT" sz="2000" dirty="0" err="1"/>
                  <a:t>analyzer</a:t>
                </a:r>
                <a:r>
                  <a:rPr lang="it-IT" sz="2000" dirty="0"/>
                  <a:t>/</a:t>
                </a:r>
                <a:r>
                  <a:rPr lang="it-IT" sz="2000" dirty="0" err="1"/>
                  <a:t>polarizer</a:t>
                </a:r>
                <a:r>
                  <a:rPr lang="it-IT" sz="2000" dirty="0"/>
                  <a:t> of 90 </a:t>
                </a:r>
                <a:r>
                  <a:rPr lang="it-IT" sz="2000" dirty="0" err="1"/>
                  <a:t>degrees</a:t>
                </a:r>
                <a:r>
                  <a:rPr lang="it-IT" sz="2000" dirty="0"/>
                  <a:t>,  i.e.:</a:t>
                </a:r>
              </a:p>
              <a:p>
                <a:endParaRPr lang="it-IT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i="1" smtClean="0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it-IT" sz="2800" b="0" i="1" smtClean="0"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it-IT" sz="2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8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sz="2800" b="0" i="1" smtClean="0"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2800" b="0" i="1" smtClean="0">
                                  <a:latin typeface="Cambria Math"/>
                                  <a:ea typeface="Cambria Math"/>
                                </a:rPr>
                                <m:t>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8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sz="2800" b="0" i="1" smtClean="0"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2800" b="0" i="1" smtClean="0">
                                  <a:latin typeface="Cambria Math"/>
                                  <a:ea typeface="Cambria Math"/>
                                </a:rPr>
                                <m:t>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2800" b="0" dirty="0">
                  <a:ea typeface="Cambria Math"/>
                </a:endParaRPr>
              </a:p>
              <a:p>
                <a:endParaRPr lang="it-IT" sz="2000" dirty="0"/>
              </a:p>
              <a:p>
                <a:r>
                  <a:rPr lang="it-IT" sz="2000" dirty="0" err="1"/>
                  <a:t>as</a:t>
                </a:r>
                <a:r>
                  <a:rPr lang="it-IT" sz="2000" dirty="0"/>
                  <a:t> a </a:t>
                </a:r>
                <a:r>
                  <a:rPr lang="it-IT" sz="2000" dirty="0" err="1"/>
                  <a:t>tool</a:t>
                </a:r>
                <a:r>
                  <a:rPr lang="it-IT" sz="2000" dirty="0"/>
                  <a:t> to </a:t>
                </a:r>
                <a:r>
                  <a:rPr lang="it-IT" sz="2000" dirty="0" err="1"/>
                  <a:t>determine</a:t>
                </a:r>
                <a:r>
                  <a:rPr lang="it-IT" sz="2000" dirty="0"/>
                  <a:t> </a:t>
                </a:r>
                <a:r>
                  <a:rPr lang="it-IT" sz="2000" dirty="0" err="1"/>
                  <a:t>which</a:t>
                </a:r>
                <a:r>
                  <a:rPr lang="it-IT" sz="2000" dirty="0"/>
                  <a:t> </a:t>
                </a:r>
                <a:r>
                  <a:rPr lang="it-IT" sz="2000" dirty="0" err="1"/>
                  <a:t>modes</a:t>
                </a:r>
                <a:r>
                  <a:rPr lang="it-IT" sz="2000" dirty="0"/>
                  <a:t> are </a:t>
                </a:r>
                <a:r>
                  <a:rPr lang="it-IT" sz="2000" dirty="0" err="1"/>
                  <a:t>totally</a:t>
                </a:r>
                <a:r>
                  <a:rPr lang="it-IT" sz="2000" dirty="0"/>
                  <a:t> </a:t>
                </a:r>
                <a:r>
                  <a:rPr lang="it-IT" sz="2000" dirty="0" err="1"/>
                  <a:t>symmetric</a:t>
                </a:r>
                <a:r>
                  <a:rPr lang="it-IT" sz="2000" dirty="0"/>
                  <a:t> </a:t>
                </a:r>
                <a:r>
                  <a:rPr lang="it-IT" sz="2000" dirty="0" err="1"/>
                  <a:t>modes</a:t>
                </a:r>
                <a:r>
                  <a:rPr lang="it-IT" sz="2000" dirty="0"/>
                  <a:t>. In </a:t>
                </a:r>
                <a:r>
                  <a:rPr lang="it-IT" sz="2000" dirty="0" err="1"/>
                  <a:t>fact</a:t>
                </a:r>
                <a:r>
                  <a:rPr lang="it-IT" sz="2000" dirty="0"/>
                  <a:t> from the </a:t>
                </a:r>
                <a:r>
                  <a:rPr lang="it-IT" sz="2000" dirty="0" err="1"/>
                  <a:t>theory</a:t>
                </a:r>
                <a:r>
                  <a:rPr lang="it-IT" sz="2000" dirty="0"/>
                  <a:t> of </a:t>
                </a:r>
                <a:r>
                  <a:rPr lang="it-IT" sz="2000" dirty="0" err="1"/>
                  <a:t>Raman</a:t>
                </a:r>
                <a:r>
                  <a:rPr lang="it-IT" sz="2000" dirty="0"/>
                  <a:t> scattering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it-IT" sz="2000" b="0" i="1" smtClean="0">
                        <a:latin typeface="Cambria Math"/>
                      </a:rPr>
                      <m:t>0 </m:t>
                    </m:r>
                    <m:r>
                      <a:rPr lang="it-IT" sz="2000" b="0" i="1" smtClean="0">
                        <a:latin typeface="Cambria Math"/>
                        <a:ea typeface="Cambria Math"/>
                      </a:rPr>
                      <m:t>≤ </m:t>
                    </m:r>
                    <m:r>
                      <a:rPr lang="it-IT" sz="2000" b="0" i="1" smtClean="0">
                        <a:latin typeface="Cambria Math"/>
                        <a:ea typeface="Cambria Math"/>
                      </a:rPr>
                      <m:t>𝜌</m:t>
                    </m:r>
                    <m:r>
                      <a:rPr lang="it-IT" sz="2000" b="0" i="1" smtClean="0">
                        <a:latin typeface="Cambria Math"/>
                        <a:ea typeface="Cambria Math"/>
                      </a:rPr>
                      <m:t> ≤</m:t>
                    </m:r>
                    <m:f>
                      <m:fPr>
                        <m:ctrlPr>
                          <a:rPr lang="it-IT" sz="20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it-IT" sz="20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it-IT" sz="20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it-IT" sz="2000" b="0" dirty="0">
                    <a:ea typeface="Cambria Math"/>
                  </a:rPr>
                  <a:t>      for </a:t>
                </a:r>
                <a:r>
                  <a:rPr lang="it-IT" sz="2000" b="0" dirty="0" err="1">
                    <a:ea typeface="Cambria Math"/>
                  </a:rPr>
                  <a:t>polarized</a:t>
                </a:r>
                <a:r>
                  <a:rPr lang="it-IT" sz="2000" b="0" dirty="0">
                    <a:ea typeface="Cambria Math"/>
                  </a:rPr>
                  <a:t> </a:t>
                </a:r>
                <a:r>
                  <a:rPr lang="it-IT" sz="2000" b="0" dirty="0" err="1">
                    <a:ea typeface="Cambria Math"/>
                  </a:rPr>
                  <a:t>bands</a:t>
                </a:r>
                <a:r>
                  <a:rPr lang="it-IT" sz="2000" b="0" dirty="0">
                    <a:ea typeface="Cambria Math"/>
                  </a:rPr>
                  <a:t> </a:t>
                </a:r>
              </a:p>
              <a:p>
                <a:pPr algn="ctr"/>
                <a:r>
                  <a:rPr lang="it-IT" sz="2000" b="0" dirty="0">
                    <a:ea typeface="Cambria Math"/>
                  </a:rPr>
                  <a:t>	          (</a:t>
                </a:r>
                <a:r>
                  <a:rPr lang="it-IT" sz="2000" b="0" dirty="0" err="1">
                    <a:ea typeface="Cambria Math"/>
                  </a:rPr>
                  <a:t>symmetric</a:t>
                </a:r>
                <a:r>
                  <a:rPr lang="it-IT" sz="2000" b="0" dirty="0">
                    <a:ea typeface="Cambria Math"/>
                  </a:rPr>
                  <a:t> </a:t>
                </a:r>
                <a:r>
                  <a:rPr lang="it-IT" sz="2000" b="0" dirty="0" err="1">
                    <a:ea typeface="Cambria Math"/>
                  </a:rPr>
                  <a:t>modes</a:t>
                </a:r>
                <a:r>
                  <a:rPr lang="it-IT" sz="2000" b="0" dirty="0">
                    <a:ea typeface="Cambria Math"/>
                  </a:rPr>
                  <a:t>)</a:t>
                </a:r>
              </a:p>
              <a:p>
                <a:pPr algn="ctr"/>
                <a:endParaRPr lang="it-IT" sz="2000" b="0" dirty="0">
                  <a:ea typeface="Cambria Math"/>
                </a:endParaRPr>
              </a:p>
              <a:p>
                <a:pPr algn="ctr"/>
                <a:endParaRPr lang="it-IT" sz="2000" b="0" dirty="0">
                  <a:ea typeface="Cambria Math"/>
                </a:endParaRPr>
              </a:p>
              <a:p>
                <a:pPr algn="ctr"/>
                <a:r>
                  <a:rPr lang="it-IT" sz="2000" dirty="0">
                    <a:ea typeface="Cambria Math"/>
                  </a:rPr>
                  <a:t>           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/>
                        <a:ea typeface="Cambria Math"/>
                      </a:rPr>
                      <m:t> </m:t>
                    </m:r>
                    <m:r>
                      <a:rPr lang="it-IT" sz="2000" i="1">
                        <a:latin typeface="Cambria Math"/>
                        <a:ea typeface="Cambria Math"/>
                      </a:rPr>
                      <m:t>𝜌</m:t>
                    </m:r>
                    <m:r>
                      <a:rPr lang="it-IT" sz="20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it-IT" sz="2000" i="1"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it-IT" sz="2000" i="1">
                            <a:latin typeface="Cambria Math"/>
                            <a:ea typeface="Cambria Math"/>
                          </a:rPr>
                          <m:t>4</m:t>
                        </m:r>
                      </m:den>
                    </m:f>
                    <m:r>
                      <a:rPr lang="it-IT" sz="2000" b="0" i="1" smtClean="0">
                        <a:latin typeface="Cambria Math"/>
                        <a:ea typeface="Cambria Math"/>
                      </a:rPr>
                      <m:t>       </m:t>
                    </m:r>
                    <m:r>
                      <a:rPr lang="it-IT" sz="2000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it-IT" sz="2000" dirty="0">
                    <a:ea typeface="Cambria Math"/>
                  </a:rPr>
                  <a:t>for </a:t>
                </a:r>
                <a:r>
                  <a:rPr lang="it-IT" sz="2000" dirty="0" err="1">
                    <a:ea typeface="Cambria Math"/>
                  </a:rPr>
                  <a:t>depolarized</a:t>
                </a:r>
                <a:r>
                  <a:rPr lang="it-IT" sz="2000" dirty="0">
                    <a:ea typeface="Cambria Math"/>
                  </a:rPr>
                  <a:t> </a:t>
                </a:r>
                <a:r>
                  <a:rPr lang="it-IT" sz="2000" dirty="0" err="1">
                    <a:ea typeface="Cambria Math"/>
                  </a:rPr>
                  <a:t>bands</a:t>
                </a:r>
                <a:endParaRPr lang="it-IT" sz="2000" dirty="0">
                  <a:ea typeface="Cambria Math"/>
                </a:endParaRPr>
              </a:p>
              <a:p>
                <a:pPr algn="ctr"/>
                <a:r>
                  <a:rPr lang="it-IT" sz="2000" dirty="0">
                    <a:ea typeface="Cambria Math"/>
                  </a:rPr>
                  <a:t>		(non-</a:t>
                </a:r>
                <a:r>
                  <a:rPr lang="it-IT" sz="2000" dirty="0" err="1">
                    <a:ea typeface="Cambria Math"/>
                  </a:rPr>
                  <a:t>symmetric</a:t>
                </a:r>
                <a:r>
                  <a:rPr lang="it-IT" sz="2000" dirty="0">
                    <a:ea typeface="Cambria Math"/>
                  </a:rPr>
                  <a:t> </a:t>
                </a:r>
                <a:r>
                  <a:rPr lang="it-IT" sz="2000" dirty="0" err="1">
                    <a:ea typeface="Cambria Math"/>
                  </a:rPr>
                  <a:t>modes</a:t>
                </a:r>
                <a:r>
                  <a:rPr lang="it-IT" sz="2000" dirty="0">
                    <a:ea typeface="Cambria Math"/>
                  </a:rPr>
                  <a:t>) </a:t>
                </a:r>
                <a:endParaRPr lang="it-IT" sz="2000" b="0" dirty="0">
                  <a:ea typeface="Cambria Math"/>
                </a:endParaRPr>
              </a:p>
              <a:p>
                <a:endParaRPr lang="it-IT" sz="2000" dirty="0"/>
              </a:p>
              <a:p>
                <a:r>
                  <a:rPr lang="it-IT" sz="2000" dirty="0" err="1"/>
                  <a:t>even</a:t>
                </a:r>
                <a:r>
                  <a:rPr lang="it-IT" sz="2000" dirty="0"/>
                  <a:t> with  a </a:t>
                </a:r>
                <a:r>
                  <a:rPr lang="it-IT" sz="2000" dirty="0" err="1">
                    <a:solidFill>
                      <a:srgbClr val="FF0000"/>
                    </a:solidFill>
                  </a:rPr>
                  <a:t>randomly</a:t>
                </a:r>
                <a:r>
                  <a:rPr lang="it-IT" sz="2000" dirty="0">
                    <a:solidFill>
                      <a:srgbClr val="FF0000"/>
                    </a:solidFill>
                  </a:rPr>
                  <a:t> </a:t>
                </a:r>
                <a:r>
                  <a:rPr lang="it-IT" sz="2000" dirty="0" err="1">
                    <a:solidFill>
                      <a:srgbClr val="FF0000"/>
                    </a:solidFill>
                  </a:rPr>
                  <a:t>oriented</a:t>
                </a:r>
                <a:r>
                  <a:rPr lang="it-IT" sz="2000" dirty="0">
                    <a:solidFill>
                      <a:srgbClr val="FF0000"/>
                    </a:solidFill>
                  </a:rPr>
                  <a:t> sample</a:t>
                </a:r>
                <a:r>
                  <a:rPr lang="it-IT" sz="2000" dirty="0"/>
                  <a:t>.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0" y="581031"/>
                <a:ext cx="5760640" cy="6297493"/>
              </a:xfrm>
              <a:prstGeom prst="rect">
                <a:avLst/>
              </a:prstGeom>
              <a:blipFill rotWithShape="1">
                <a:blip r:embed="rId4"/>
                <a:stretch>
                  <a:fillRect l="-1164" t="-484" r="-529" b="-77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1000"/>
              </a:spcBef>
            </a:pPr>
            <a:r>
              <a:rPr lang="en-US" sz="2800" b="1" dirty="0">
                <a:solidFill>
                  <a:schemeClr val="bg1"/>
                </a:solidFill>
                <a:latin typeface="Tempus Sans ITC" pitchFamily="82" charset="0"/>
              </a:rPr>
              <a:t>Depolarization ratio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24128" y="6381328"/>
            <a:ext cx="31553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/>
              <a:t>Figures</a:t>
            </a:r>
            <a:r>
              <a:rPr lang="it-IT" sz="1600" dirty="0"/>
              <a:t> from book by </a:t>
            </a:r>
            <a:r>
              <a:rPr lang="it-IT" sz="1600" dirty="0" err="1"/>
              <a:t>P.Bernath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14463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79512" y="692696"/>
                <a:ext cx="8712968" cy="16454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200" dirty="0" err="1"/>
                  <a:t>This</a:t>
                </a:r>
                <a:r>
                  <a:rPr lang="it-IT" sz="2200" dirty="0"/>
                  <a:t> </a:t>
                </a:r>
                <a:r>
                  <a:rPr lang="it-IT" sz="2200" dirty="0" err="1"/>
                  <a:t>kind</a:t>
                </a:r>
                <a:r>
                  <a:rPr lang="it-IT" sz="2200" dirty="0"/>
                  <a:t> of </a:t>
                </a:r>
                <a:r>
                  <a:rPr lang="it-IT" sz="2200" dirty="0" err="1"/>
                  <a:t>measuments</a:t>
                </a:r>
                <a:r>
                  <a:rPr lang="it-IT" sz="2200" dirty="0"/>
                  <a:t> of </a:t>
                </a:r>
                <a14:m>
                  <m:oMath xmlns:m="http://schemas.openxmlformats.org/officeDocument/2006/math">
                    <m:r>
                      <a:rPr lang="it-IT" sz="2200" i="1" smtClean="0">
                        <a:latin typeface="Cambria Math"/>
                        <a:ea typeface="Cambria Math"/>
                      </a:rPr>
                      <m:t>𝜌</m:t>
                    </m:r>
                    <m:r>
                      <a:rPr lang="it-IT" sz="2200" b="0" i="1" smtClean="0"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it-IT" sz="22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22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latin typeface="Cambria Math"/>
                                <a:ea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it-IT" sz="2200" b="0" i="1" smtClean="0">
                                <a:latin typeface="Cambria Math"/>
                                <a:ea typeface="Cambria Math"/>
                              </a:rPr>
                              <m:t>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sz="22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latin typeface="Cambria Math"/>
                                <a:ea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it-IT" sz="2200" b="0" i="1" smtClean="0">
                                <a:latin typeface="Cambria Math"/>
                                <a:ea typeface="Cambria Math"/>
                              </a:rPr>
                              <m:t>∥</m:t>
                            </m:r>
                          </m:sub>
                        </m:sSub>
                      </m:den>
                    </m:f>
                  </m:oMath>
                </a14:m>
                <a:r>
                  <a:rPr lang="it-IT" sz="2200" b="0" dirty="0">
                    <a:ea typeface="Cambria Math"/>
                  </a:rPr>
                  <a:t>  are  </a:t>
                </a:r>
                <a:r>
                  <a:rPr lang="it-IT" sz="2200" b="0" dirty="0" err="1">
                    <a:ea typeface="Cambria Math"/>
                  </a:rPr>
                  <a:t>absolutely</a:t>
                </a:r>
                <a:r>
                  <a:rPr lang="it-IT" sz="2200" b="0" dirty="0">
                    <a:ea typeface="Cambria Math"/>
                  </a:rPr>
                  <a:t> standard in </a:t>
                </a:r>
                <a:r>
                  <a:rPr lang="it-IT" sz="2200" b="0" dirty="0" err="1">
                    <a:ea typeface="Cambria Math"/>
                  </a:rPr>
                  <a:t>optical</a:t>
                </a:r>
                <a:r>
                  <a:rPr lang="it-IT" sz="2200" b="0" dirty="0">
                    <a:ea typeface="Cambria Math"/>
                  </a:rPr>
                  <a:t> </a:t>
                </a:r>
                <a:r>
                  <a:rPr lang="it-IT" sz="2200" b="0" dirty="0" err="1">
                    <a:ea typeface="Cambria Math"/>
                  </a:rPr>
                  <a:t>spectroscopy</a:t>
                </a:r>
                <a:r>
                  <a:rPr lang="it-IT" sz="2200" b="0" dirty="0">
                    <a:ea typeface="Cambria Math"/>
                  </a:rPr>
                  <a:t> (</a:t>
                </a:r>
                <a:r>
                  <a:rPr lang="it-IT" sz="2200" b="0" dirty="0" err="1">
                    <a:ea typeface="Cambria Math"/>
                  </a:rPr>
                  <a:t>where</a:t>
                </a:r>
                <a:r>
                  <a:rPr lang="it-IT" sz="2200" b="0" dirty="0">
                    <a:ea typeface="Cambria Math"/>
                  </a:rPr>
                  <a:t> </a:t>
                </a:r>
                <a:r>
                  <a:rPr lang="it-IT" sz="2200" b="0" dirty="0" err="1">
                    <a:ea typeface="Cambria Math"/>
                  </a:rPr>
                  <a:t>polarizers</a:t>
                </a:r>
                <a:r>
                  <a:rPr lang="it-IT" sz="2200" b="0" dirty="0">
                    <a:ea typeface="Cambria Math"/>
                  </a:rPr>
                  <a:t> and </a:t>
                </a:r>
                <a:r>
                  <a:rPr lang="it-IT" sz="2200" b="0" dirty="0" err="1">
                    <a:ea typeface="Cambria Math"/>
                  </a:rPr>
                  <a:t>analyzers</a:t>
                </a:r>
                <a:r>
                  <a:rPr lang="it-IT" sz="2200" b="0" dirty="0">
                    <a:ea typeface="Cambria Math"/>
                  </a:rPr>
                  <a:t> are easy to do and </a:t>
                </a:r>
                <a:r>
                  <a:rPr lang="it-IT" sz="2200" b="0" dirty="0" err="1">
                    <a:ea typeface="Cambria Math"/>
                  </a:rPr>
                  <a:t>handle</a:t>
                </a:r>
                <a:r>
                  <a:rPr lang="it-IT" sz="2200" b="0" dirty="0">
                    <a:ea typeface="Cambria Math"/>
                  </a:rPr>
                  <a:t>).</a:t>
                </a:r>
              </a:p>
              <a:p>
                <a:endParaRPr lang="it-IT" sz="2200" dirty="0"/>
              </a:p>
              <a:p>
                <a:endParaRPr lang="it-IT" sz="22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692696"/>
                <a:ext cx="8712968" cy="1645450"/>
              </a:xfrm>
              <a:prstGeom prst="rect">
                <a:avLst/>
              </a:prstGeom>
              <a:blipFill rotWithShape="1">
                <a:blip r:embed="rId2"/>
                <a:stretch>
                  <a:fillRect l="-83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1000"/>
              </a:spcBef>
            </a:pPr>
            <a:r>
              <a:rPr lang="en-US" sz="2800" b="1" dirty="0">
                <a:solidFill>
                  <a:schemeClr val="bg1"/>
                </a:solidFill>
                <a:latin typeface="Tempus Sans ITC" pitchFamily="82" charset="0"/>
              </a:rPr>
              <a:t>Depolarization ratio : a chemical example  CCl</a:t>
            </a:r>
            <a:r>
              <a:rPr lang="en-US" sz="2800" b="1" baseline="-25000" dirty="0">
                <a:solidFill>
                  <a:schemeClr val="bg1"/>
                </a:solidFill>
                <a:latin typeface="Tempus Sans ITC" pitchFamily="82" charset="0"/>
              </a:rPr>
              <a:t>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64589" y="6381328"/>
            <a:ext cx="39794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Figure from </a:t>
            </a:r>
            <a:r>
              <a:rPr lang="it-IT" sz="1600" dirty="0" err="1"/>
              <a:t>D.Tuschel</a:t>
            </a:r>
            <a:r>
              <a:rPr lang="it-IT" sz="1600" dirty="0"/>
              <a:t> – </a:t>
            </a:r>
            <a:r>
              <a:rPr lang="it-IT" sz="1600" dirty="0" err="1"/>
              <a:t>Spectroscopy</a:t>
            </a:r>
            <a:r>
              <a:rPr lang="it-IT" sz="1600" dirty="0"/>
              <a:t> (2014)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057400"/>
            <a:ext cx="7325577" cy="4375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434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1000"/>
              </a:spcBef>
            </a:pPr>
            <a:r>
              <a:rPr lang="en-US" sz="2800" b="1" dirty="0">
                <a:solidFill>
                  <a:schemeClr val="bg1"/>
                </a:solidFill>
                <a:latin typeface="Tempus Sans ITC" pitchFamily="82" charset="0"/>
              </a:rPr>
              <a:t>Depolarization ratio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1127078"/>
            <a:ext cx="8681064" cy="435932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68" y="1112960"/>
            <a:ext cx="8681064" cy="435932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68" y="1127079"/>
            <a:ext cx="8750992" cy="437344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2004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85800"/>
            <a:ext cx="8676456" cy="22467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dirty="0"/>
              <a:t>(Too) </a:t>
            </a:r>
            <a:r>
              <a:rPr lang="it-IT" sz="2000" dirty="0" err="1"/>
              <a:t>many</a:t>
            </a:r>
            <a:r>
              <a:rPr lang="it-IT" sz="2000" dirty="0"/>
              <a:t> </a:t>
            </a:r>
            <a:r>
              <a:rPr lang="it-IT" sz="2000" dirty="0" err="1"/>
              <a:t>models</a:t>
            </a:r>
            <a:r>
              <a:rPr lang="it-IT" sz="2000" dirty="0"/>
              <a:t> </a:t>
            </a:r>
            <a:r>
              <a:rPr lang="it-IT" sz="2000" dirty="0" err="1"/>
              <a:t>have</a:t>
            </a:r>
            <a:r>
              <a:rPr lang="it-IT" sz="2000" dirty="0"/>
              <a:t> </a:t>
            </a:r>
            <a:r>
              <a:rPr lang="it-IT" sz="2000" dirty="0" err="1"/>
              <a:t>been</a:t>
            </a:r>
            <a:r>
              <a:rPr lang="it-IT" sz="2000" dirty="0"/>
              <a:t> </a:t>
            </a:r>
            <a:r>
              <a:rPr lang="it-IT" sz="2000" dirty="0" err="1"/>
              <a:t>proposed</a:t>
            </a:r>
            <a:r>
              <a:rPr lang="it-IT" sz="2000" dirty="0"/>
              <a:t> for 12C </a:t>
            </a:r>
            <a:r>
              <a:rPr lang="it-IT" sz="2000" dirty="0" err="1"/>
              <a:t>where</a:t>
            </a:r>
            <a:r>
              <a:rPr lang="it-IT" sz="2000" dirty="0"/>
              <a:t> the </a:t>
            </a:r>
            <a:r>
              <a:rPr lang="it-IT" sz="2000" dirty="0" err="1"/>
              <a:t>triangle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not</a:t>
            </a:r>
            <a:r>
              <a:rPr lang="it-IT" sz="2000" dirty="0"/>
              <a:t> </a:t>
            </a:r>
            <a:r>
              <a:rPr lang="it-IT" sz="2000" dirty="0" err="1"/>
              <a:t>equilateral</a:t>
            </a:r>
            <a:r>
              <a:rPr lang="it-IT" sz="2000" dirty="0"/>
              <a:t>, </a:t>
            </a:r>
            <a:r>
              <a:rPr lang="it-IT" sz="2000" dirty="0" err="1"/>
              <a:t>isosceles</a:t>
            </a:r>
            <a:r>
              <a:rPr lang="it-IT" sz="2000" dirty="0"/>
              <a:t>, scalene or </a:t>
            </a:r>
            <a:r>
              <a:rPr lang="it-IT" sz="2000" dirty="0" err="1"/>
              <a:t>even</a:t>
            </a:r>
            <a:r>
              <a:rPr lang="it-IT" sz="2000" dirty="0"/>
              <a:t> a linear </a:t>
            </a:r>
            <a:r>
              <a:rPr lang="it-IT" sz="2000" dirty="0" err="1"/>
              <a:t>chain</a:t>
            </a:r>
            <a:r>
              <a:rPr lang="it-IT" sz="2000" dirty="0"/>
              <a:t> (</a:t>
            </a:r>
            <a:r>
              <a:rPr lang="it-IT" sz="2000" dirty="0" err="1"/>
              <a:t>Morinaga</a:t>
            </a:r>
            <a:r>
              <a:rPr lang="it-IT" sz="2000" dirty="0"/>
              <a:t>). </a:t>
            </a:r>
            <a:r>
              <a:rPr lang="it-IT" sz="2000" dirty="0" err="1"/>
              <a:t>Therefore</a:t>
            </a:r>
            <a:r>
              <a:rPr lang="it-IT" sz="2000" dirty="0"/>
              <a:t> I </a:t>
            </a:r>
            <a:r>
              <a:rPr lang="it-IT" sz="2000" dirty="0" err="1"/>
              <a:t>have</a:t>
            </a:r>
            <a:r>
              <a:rPr lang="it-IT" sz="2000" dirty="0"/>
              <a:t> set </a:t>
            </a:r>
            <a:r>
              <a:rPr lang="it-IT" sz="2000" dirty="0" err="1"/>
              <a:t>forth</a:t>
            </a:r>
            <a:r>
              <a:rPr lang="it-IT" sz="2000" dirty="0"/>
              <a:t> to </a:t>
            </a:r>
            <a:r>
              <a:rPr lang="it-IT" sz="2000" dirty="0" err="1"/>
              <a:t>determine</a:t>
            </a:r>
            <a:r>
              <a:rPr lang="it-IT" sz="2000" dirty="0"/>
              <a:t> </a:t>
            </a:r>
            <a:r>
              <a:rPr lang="it-IT" sz="2000" dirty="0" err="1"/>
              <a:t>all</a:t>
            </a:r>
            <a:r>
              <a:rPr lang="it-IT" sz="2000" dirty="0"/>
              <a:t> </a:t>
            </a:r>
            <a:r>
              <a:rPr lang="it-IT" sz="2000" dirty="0" err="1"/>
              <a:t>possible</a:t>
            </a:r>
            <a:r>
              <a:rPr lang="it-IT" sz="2000" dirty="0"/>
              <a:t> </a:t>
            </a:r>
            <a:r>
              <a:rPr lang="it-IT" sz="2000" dirty="0" err="1"/>
              <a:t>outcomes</a:t>
            </a:r>
            <a:r>
              <a:rPr lang="it-IT" sz="2000" dirty="0"/>
              <a:t> and the </a:t>
            </a:r>
            <a:r>
              <a:rPr lang="it-IT" sz="2000" dirty="0" err="1"/>
              <a:t>patterns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can be </a:t>
            </a:r>
            <a:r>
              <a:rPr lang="it-IT" sz="2000" dirty="0" err="1"/>
              <a:t>predicted</a:t>
            </a:r>
            <a:r>
              <a:rPr lang="it-IT" sz="2000" dirty="0"/>
              <a:t> are </a:t>
            </a:r>
            <a:r>
              <a:rPr lang="it-IT" sz="2000" dirty="0" err="1"/>
              <a:t>intended</a:t>
            </a:r>
            <a:r>
              <a:rPr lang="it-IT" sz="2000" dirty="0"/>
              <a:t> </a:t>
            </a:r>
            <a:r>
              <a:rPr lang="it-IT" sz="2000" dirty="0" err="1"/>
              <a:t>as</a:t>
            </a:r>
            <a:r>
              <a:rPr lang="it-IT" sz="2000" dirty="0"/>
              <a:t> a </a:t>
            </a:r>
            <a:r>
              <a:rPr lang="it-IT" sz="2000" dirty="0" err="1"/>
              <a:t>guidance</a:t>
            </a:r>
            <a:r>
              <a:rPr lang="it-IT" sz="2000" dirty="0"/>
              <a:t> </a:t>
            </a:r>
            <a:r>
              <a:rPr lang="it-IT" sz="2000" dirty="0" err="1"/>
              <a:t>as</a:t>
            </a:r>
            <a:r>
              <a:rPr lang="it-IT" sz="2000" dirty="0"/>
              <a:t> to </a:t>
            </a:r>
            <a:r>
              <a:rPr lang="it-IT" sz="2000" dirty="0" err="1"/>
              <a:t>which</a:t>
            </a:r>
            <a:r>
              <a:rPr lang="it-IT" sz="2000" dirty="0"/>
              <a:t> </a:t>
            </a:r>
            <a:r>
              <a:rPr lang="it-IT" sz="2000" dirty="0" err="1"/>
              <a:t>configuration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right and </a:t>
            </a:r>
            <a:r>
              <a:rPr lang="it-IT" sz="2000" b="1" dirty="0">
                <a:solidFill>
                  <a:srgbClr val="FF0000"/>
                </a:solidFill>
              </a:rPr>
              <a:t>the </a:t>
            </a:r>
            <a:r>
              <a:rPr lang="it-IT" sz="2000" b="1" dirty="0" err="1">
                <a:solidFill>
                  <a:srgbClr val="FF0000"/>
                </a:solidFill>
              </a:rPr>
              <a:t>tell</a:t>
            </a:r>
            <a:r>
              <a:rPr lang="it-IT" sz="2000" b="1" dirty="0">
                <a:solidFill>
                  <a:srgbClr val="FF0000"/>
                </a:solidFill>
              </a:rPr>
              <a:t>-tale </a:t>
            </a:r>
            <a:r>
              <a:rPr lang="it-IT" sz="2000" b="1" dirty="0" err="1">
                <a:solidFill>
                  <a:srgbClr val="FF0000"/>
                </a:solidFill>
              </a:rPr>
              <a:t>method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dirty="0" err="1">
                <a:solidFill>
                  <a:srgbClr val="FF0000"/>
                </a:solidFill>
              </a:rPr>
              <a:t>is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dirty="0" err="1">
                <a:solidFill>
                  <a:srgbClr val="FF0000"/>
                </a:solidFill>
              </a:rPr>
              <a:t>clearly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dirty="0" err="1">
                <a:solidFill>
                  <a:srgbClr val="FF0000"/>
                </a:solidFill>
              </a:rPr>
              <a:t>through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dirty="0" err="1">
                <a:solidFill>
                  <a:srgbClr val="FF0000"/>
                </a:solidFill>
              </a:rPr>
              <a:t>measurements</a:t>
            </a:r>
            <a:r>
              <a:rPr lang="it-IT" sz="2000" b="1" dirty="0">
                <a:solidFill>
                  <a:srgbClr val="FF0000"/>
                </a:solidFill>
              </a:rPr>
              <a:t> of the </a:t>
            </a:r>
            <a:r>
              <a:rPr lang="it-IT" sz="2000" b="1" dirty="0" err="1">
                <a:solidFill>
                  <a:srgbClr val="FF0000"/>
                </a:solidFill>
              </a:rPr>
              <a:t>depolarization</a:t>
            </a:r>
            <a:r>
              <a:rPr lang="it-IT" sz="2000" b="1" dirty="0">
                <a:solidFill>
                  <a:srgbClr val="FF0000"/>
                </a:solidFill>
              </a:rPr>
              <a:t> ratio in </a:t>
            </a:r>
            <a:r>
              <a:rPr lang="it-IT" sz="2000" b="1" dirty="0" err="1">
                <a:solidFill>
                  <a:srgbClr val="FF0000"/>
                </a:solidFill>
              </a:rPr>
              <a:t>Raman-like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dirty="0" err="1">
                <a:solidFill>
                  <a:srgbClr val="FF0000"/>
                </a:solidFill>
              </a:rPr>
              <a:t>experiments</a:t>
            </a:r>
            <a:r>
              <a:rPr lang="it-IT" sz="2000" b="1" dirty="0">
                <a:solidFill>
                  <a:srgbClr val="FF0000"/>
                </a:solidFill>
              </a:rPr>
              <a:t> of </a:t>
            </a:r>
            <a:r>
              <a:rPr lang="it-IT" sz="2000" b="1" dirty="0" err="1">
                <a:solidFill>
                  <a:srgbClr val="FF0000"/>
                </a:solidFill>
              </a:rPr>
              <a:t>nuclear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dirty="0" err="1">
                <a:solidFill>
                  <a:srgbClr val="FF0000"/>
                </a:solidFill>
              </a:rPr>
              <a:t>fluorescence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will</a:t>
            </a:r>
            <a:r>
              <a:rPr lang="it-IT" sz="2000" dirty="0"/>
              <a:t> be </a:t>
            </a:r>
            <a:r>
              <a:rPr lang="it-IT" sz="2000" dirty="0" err="1"/>
              <a:t>feasible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ELI-NP or in </a:t>
            </a:r>
            <a:r>
              <a:rPr lang="it-IT" sz="2000" dirty="0" err="1"/>
              <a:t>other</a:t>
            </a:r>
            <a:r>
              <a:rPr lang="it-IT" sz="2000" dirty="0"/>
              <a:t> </a:t>
            </a:r>
            <a:r>
              <a:rPr lang="it-IT" sz="2000" dirty="0" err="1"/>
              <a:t>labs</a:t>
            </a:r>
            <a:r>
              <a:rPr lang="it-IT" sz="2000" dirty="0"/>
              <a:t> </a:t>
            </a:r>
            <a:r>
              <a:rPr lang="it-IT" sz="2000" dirty="0" err="1"/>
              <a:t>where</a:t>
            </a:r>
            <a:r>
              <a:rPr lang="it-IT" sz="2000" dirty="0"/>
              <a:t> gamma-</a:t>
            </a:r>
            <a:r>
              <a:rPr lang="it-IT" sz="2000" dirty="0" err="1"/>
              <a:t>rays</a:t>
            </a:r>
            <a:r>
              <a:rPr lang="it-IT" sz="2000" dirty="0"/>
              <a:t> are </a:t>
            </a:r>
            <a:r>
              <a:rPr lang="it-IT" sz="2000" dirty="0" err="1"/>
              <a:t>available</a:t>
            </a:r>
            <a:r>
              <a:rPr lang="it-IT" sz="2000" dirty="0"/>
              <a:t>.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1000"/>
              </a:spcBef>
            </a:pPr>
            <a:r>
              <a:rPr lang="en-US" sz="2800" b="1" dirty="0">
                <a:solidFill>
                  <a:schemeClr val="bg1"/>
                </a:solidFill>
                <a:latin typeface="Tempus Sans ITC" pitchFamily="82" charset="0"/>
              </a:rPr>
              <a:t>Panoply of different models …</a:t>
            </a:r>
          </a:p>
        </p:txBody>
      </p:sp>
    </p:spTree>
    <p:extLst>
      <p:ext uri="{BB962C8B-B14F-4D97-AF65-F5344CB8AC3E}">
        <p14:creationId xmlns:p14="http://schemas.microsoft.com/office/powerpoint/2010/main" val="34622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"/>
            <a:ext cx="3733800" cy="3538922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52400" y="2971800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AMD</a:t>
            </a: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581400"/>
            <a:ext cx="4128000" cy="3259201"/>
          </a:xfrm>
          <a:prstGeom prst="rect">
            <a:avLst/>
          </a:prstGeom>
        </p:spPr>
      </p:pic>
      <p:cxnSp>
        <p:nvCxnSpPr>
          <p:cNvPr id="13" name="Connettore diritto 12"/>
          <p:cNvCxnSpPr/>
          <p:nvPr/>
        </p:nvCxnSpPr>
        <p:spPr>
          <a:xfrm>
            <a:off x="4419600" y="0"/>
            <a:ext cx="0" cy="68406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/>
          <p:cNvCxnSpPr/>
          <p:nvPr/>
        </p:nvCxnSpPr>
        <p:spPr>
          <a:xfrm>
            <a:off x="0" y="35814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magin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39267"/>
            <a:ext cx="3583188" cy="3450964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0" y="3746663"/>
            <a:ext cx="2018845" cy="1699305"/>
          </a:xfrm>
          <a:prstGeom prst="rect">
            <a:avLst/>
          </a:prstGeom>
        </p:spPr>
      </p:pic>
      <p:sp>
        <p:nvSpPr>
          <p:cNvPr id="21" name="CasellaDiTesto 20"/>
          <p:cNvSpPr txBox="1"/>
          <p:nvPr/>
        </p:nvSpPr>
        <p:spPr>
          <a:xfrm>
            <a:off x="4802910" y="6161943"/>
            <a:ext cx="3899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Figures</a:t>
            </a:r>
            <a:r>
              <a:rPr lang="it-IT" dirty="0"/>
              <a:t> from:   </a:t>
            </a:r>
            <a:r>
              <a:rPr lang="it-IT" dirty="0" err="1"/>
              <a:t>Freer</a:t>
            </a:r>
            <a:r>
              <a:rPr lang="it-IT" dirty="0"/>
              <a:t> et al. (2018)</a:t>
            </a:r>
          </a:p>
          <a:p>
            <a:r>
              <a:rPr lang="it-IT" dirty="0" err="1"/>
              <a:t>Microscopic</a:t>
            </a:r>
            <a:r>
              <a:rPr lang="it-IT" dirty="0"/>
              <a:t> </a:t>
            </a:r>
            <a:r>
              <a:rPr lang="it-IT" dirty="0" err="1"/>
              <a:t>clustering</a:t>
            </a:r>
            <a:r>
              <a:rPr lang="it-IT" dirty="0"/>
              <a:t> in Light Nuclei</a:t>
            </a:r>
          </a:p>
        </p:txBody>
      </p:sp>
    </p:spTree>
    <p:extLst>
      <p:ext uri="{BB962C8B-B14F-4D97-AF65-F5344CB8AC3E}">
        <p14:creationId xmlns:p14="http://schemas.microsoft.com/office/powerpoint/2010/main" val="114744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1258</Words>
  <Application>Microsoft Office PowerPoint</Application>
  <PresentationFormat>Presentazione su schermo (4:3)</PresentationFormat>
  <Paragraphs>121</Paragraphs>
  <Slides>23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31" baseType="lpstr">
      <vt:lpstr>Anonymous Pro</vt:lpstr>
      <vt:lpstr>Arial</vt:lpstr>
      <vt:lpstr>Calibri</vt:lpstr>
      <vt:lpstr>Cambria Math</vt:lpstr>
      <vt:lpstr>Symbol</vt:lpstr>
      <vt:lpstr>Tempus Sans ITC</vt:lpstr>
      <vt:lpstr>Wingdings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fortunat</dc:creator>
  <cp:lastModifiedBy>Lorenzo Fortunato</cp:lastModifiedBy>
  <cp:revision>63</cp:revision>
  <dcterms:created xsi:type="dcterms:W3CDTF">2006-08-16T00:00:00Z</dcterms:created>
  <dcterms:modified xsi:type="dcterms:W3CDTF">2019-08-31T18:49:24Z</dcterms:modified>
</cp:coreProperties>
</file>