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812" r:id="rId3"/>
    <p:sldId id="818" r:id="rId4"/>
    <p:sldId id="299" r:id="rId5"/>
    <p:sldId id="294" r:id="rId6"/>
    <p:sldId id="264" r:id="rId7"/>
    <p:sldId id="803" r:id="rId8"/>
    <p:sldId id="262" r:id="rId9"/>
    <p:sldId id="300" r:id="rId10"/>
    <p:sldId id="808" r:id="rId11"/>
    <p:sldId id="263" r:id="rId12"/>
    <p:sldId id="295" r:id="rId13"/>
    <p:sldId id="804" r:id="rId14"/>
    <p:sldId id="298" r:id="rId15"/>
    <p:sldId id="292" r:id="rId16"/>
    <p:sldId id="268" r:id="rId17"/>
    <p:sldId id="271" r:id="rId18"/>
    <p:sldId id="282" r:id="rId19"/>
    <p:sldId id="809" r:id="rId20"/>
    <p:sldId id="811" r:id="rId21"/>
  </p:sldIdLst>
  <p:sldSz cx="9144000" cy="6858000" type="screen4x3"/>
  <p:notesSz cx="6858000" cy="9945688"/>
  <p:defaultTextStyle>
    <a:defPPr lvl="0">
      <a:defRPr lang="ja-JP"/>
    </a:defPPr>
    <a:lvl1pPr marL="0" lv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FF"/>
    <a:srgbClr val="FFFF00"/>
    <a:srgbClr val="FF00F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672" y="51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2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72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202"/>
            <a:ext cx="5486400" cy="44755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678"/>
            <a:ext cx="2971800" cy="4972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6678"/>
            <a:ext cx="2971800" cy="4972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2098B275-5E13-4FE2-B700-8C4B8485BE93}" type="slidenum">
              <a:rPr lang="ja-JP" altLang="en-US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620094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98B275-5E13-4FE2-B700-8C4B8485BE93}" type="slidenum">
              <a:rPr lang="ja-JP" altLang="en-US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71131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98B275-5E13-4FE2-B700-8C4B8485BE93}" type="slidenum">
              <a:rPr lang="ja-JP" altLang="en-US" smtClean="0"/>
              <a:pPr>
                <a:defRPr/>
              </a:pPr>
              <a:t>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75548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98B275-5E13-4FE2-B700-8C4B8485BE93}" type="slidenum">
              <a:rPr lang="ja-JP" altLang="en-US" smtClean="0"/>
              <a:pPr>
                <a:defRPr/>
              </a:pPr>
              <a:t>16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97747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A7346-CA63-48B7-BF03-73B2E708B51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50172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2365A-2140-4979-8D14-8D5A9C24184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1904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F0D715-B257-45CB-94A1-0D3B2297F77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4560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EE62A2-589D-4766-A7D3-8B80DB466D0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44724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C3866D-047C-4338-8ACD-1FD324A7DD42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20218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A6F4F-5ECF-460F-9A61-FAEA593BABB5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37569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A63C6-C104-4525-9AB1-F7DBC694709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10592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136592-D628-4F0D-802F-036546A9AF76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21508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A6F12-B223-49C6-9E53-264554E16DD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97861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B276A-D018-4EB5-A283-E2EB15A2EB33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8088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DD5191-1F52-4198-BE9B-270A638D8DAF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657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4FC149-E4F2-41FF-A9F0-813AFF68BC34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59015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9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5.jp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5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4.jp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3.wmf"/><Relationship Id="rId5" Type="http://schemas.openxmlformats.org/officeDocument/2006/relationships/image" Target="../media/image7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5.jpg"/><Relationship Id="rId9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20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9612" y="5301208"/>
            <a:ext cx="6984776" cy="576064"/>
          </a:xfrm>
        </p:spPr>
        <p:txBody>
          <a:bodyPr>
            <a:normAutofit/>
          </a:bodyPr>
          <a:lstStyle/>
          <a:p>
            <a:r>
              <a:rPr lang="en-US" altLang="ja-JP" sz="2800" dirty="0">
                <a:solidFill>
                  <a:schemeClr val="tx2">
                    <a:lumMod val="7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Souichi ISHIKAWA, </a:t>
            </a:r>
            <a:r>
              <a:rPr lang="en-US" altLang="ja-JP" sz="2800" dirty="0">
                <a:solidFill>
                  <a:schemeClr val="tx2">
                    <a:lumMod val="75000"/>
                  </a:schemeClr>
                </a:solidFill>
                <a:latin typeface="Segoe UI Semibold" panose="020B0702040204020203" pitchFamily="34" charset="0"/>
                <a:ea typeface="ＭＳ Ｐゴシック" panose="020B0600070205080204" pitchFamily="50" charset="-128"/>
                <a:cs typeface="Segoe UI Semibold" panose="020B0702040204020203" pitchFamily="34" charset="0"/>
              </a:rPr>
              <a:t>Hosei University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25CEB0C-24BA-41CD-BBBE-5481E00000FB}"/>
              </a:ext>
            </a:extLst>
          </p:cNvPr>
          <p:cNvSpPr/>
          <p:nvPr/>
        </p:nvSpPr>
        <p:spPr>
          <a:xfrm>
            <a:off x="2393654" y="241322"/>
            <a:ext cx="6536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24</a:t>
            </a:r>
            <a:r>
              <a:rPr lang="en-US" altLang="ja-JP" baseline="30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th</a:t>
            </a:r>
            <a:r>
              <a:rPr lang="en-US" altLang="ja-JP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European Conference on Few-Body Problems in Physics</a:t>
            </a:r>
          </a:p>
          <a:p>
            <a:r>
              <a:rPr lang="en-US" altLang="ja-JP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2 – 6 Sep, 2019 (Univ. Surrey, UK)</a:t>
            </a:r>
            <a:endParaRPr lang="ja-JP" altLang="en-US" dirty="0">
              <a:solidFill>
                <a:srgbClr val="FF00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1D54EBDF-2AB4-4527-ACE9-01409CA51B39}"/>
              </a:ext>
            </a:extLst>
          </p:cNvPr>
          <p:cNvSpPr/>
          <p:nvPr/>
        </p:nvSpPr>
        <p:spPr>
          <a:xfrm>
            <a:off x="477957" y="1952286"/>
            <a:ext cx="8352928" cy="273630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4000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Three-nucleon force effects in nucleon-deuteron scattering at backward angles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5F702CC-EBA6-480F-A3BD-1D1DAA4D31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264288" cy="18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85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3E8AFCC2-1349-4548-9D5D-14DE42A933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9541" y="139699"/>
            <a:ext cx="6214054" cy="6353175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E532CB8-E78C-4074-AF17-69D96B4ADDC7}"/>
              </a:ext>
            </a:extLst>
          </p:cNvPr>
          <p:cNvSpPr/>
          <p:nvPr/>
        </p:nvSpPr>
        <p:spPr>
          <a:xfrm>
            <a:off x="5944085" y="6396045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S. I., FBS </a:t>
            </a:r>
            <a:r>
              <a:rPr lang="en-US" altLang="ja-JP" sz="2400" b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60</a:t>
            </a: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, 39 (2019)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7DB1F2D-CCD2-4A76-9B52-1B589E09B2E8}"/>
              </a:ext>
            </a:extLst>
          </p:cNvPr>
          <p:cNvGrpSpPr/>
          <p:nvPr/>
        </p:nvGrpSpPr>
        <p:grpSpPr>
          <a:xfrm>
            <a:off x="1977106" y="468000"/>
            <a:ext cx="6463436" cy="5329383"/>
            <a:chOff x="2826851" y="468000"/>
            <a:chExt cx="6463436" cy="5329383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EC9534C-F1B9-4695-BF3A-7D2E73480090}"/>
                </a:ext>
              </a:extLst>
            </p:cNvPr>
            <p:cNvGrpSpPr/>
            <p:nvPr/>
          </p:nvGrpSpPr>
          <p:grpSpPr>
            <a:xfrm>
              <a:off x="2826851" y="468000"/>
              <a:ext cx="3865424" cy="5329383"/>
              <a:chOff x="2826851" y="468000"/>
              <a:chExt cx="3865424" cy="5329383"/>
            </a:xfrm>
          </p:grpSpPr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AFB7C528-DA55-4559-B57A-95D2D8F52D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26851" y="468000"/>
                <a:ext cx="0" cy="5329383"/>
              </a:xfrm>
              <a:prstGeom prst="line">
                <a:avLst/>
              </a:prstGeom>
              <a:ln w="41275">
                <a:solidFill>
                  <a:schemeClr val="accent2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63E99965-B1F7-4868-82FE-71CC0CFACC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52631" y="468000"/>
                <a:ext cx="0" cy="5329383"/>
              </a:xfrm>
              <a:prstGeom prst="line">
                <a:avLst/>
              </a:prstGeom>
              <a:ln w="41275">
                <a:solidFill>
                  <a:schemeClr val="accent2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120DD4B4-FF0A-4356-B19D-D89A3DBD76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92275" y="468000"/>
                <a:ext cx="0" cy="5329383"/>
              </a:xfrm>
              <a:prstGeom prst="line">
                <a:avLst/>
              </a:prstGeom>
              <a:ln w="41275">
                <a:solidFill>
                  <a:schemeClr val="accent2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5754FBED-6C6C-46DC-A75E-D383B62E02AD}"/>
                    </a:ext>
                  </a:extLst>
                </p:cNvPr>
                <p:cNvSpPr/>
                <p:nvPr/>
              </p:nvSpPr>
              <p:spPr>
                <a:xfrm>
                  <a:off x="7377969" y="1120899"/>
                  <a:ext cx="1912318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ja-JP" altLang="el-GR" sz="32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j-cs"/>
                          </a:rPr>
                          <m:t>𝜃</m:t>
                        </m:r>
                        <m:r>
                          <a:rPr lang="en-US" altLang="ja-JP" sz="32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+mj-cs"/>
                          </a:rPr>
                          <m:t>=140</m:t>
                        </m:r>
                        <m:r>
                          <a:rPr lang="en-US" altLang="ja-JP" sz="32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j-cs"/>
                          </a:rPr>
                          <m:t>°</m:t>
                        </m:r>
                      </m:oMath>
                    </m:oMathPara>
                  </a14:m>
                  <a:endParaRPr lang="ja-JP" altLang="en-US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5754FBED-6C6C-46DC-A75E-D383B62E02A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7969" y="1120899"/>
                  <a:ext cx="1912318" cy="58477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0D5E2E7-B1FB-4BF9-84FE-A9939C603707}"/>
              </a:ext>
            </a:extLst>
          </p:cNvPr>
          <p:cNvSpPr txBox="1"/>
          <p:nvPr/>
        </p:nvSpPr>
        <p:spPr>
          <a:xfrm>
            <a:off x="6369333" y="3129636"/>
            <a:ext cx="2714205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-----  AV18</a:t>
            </a:r>
          </a:p>
          <a:p>
            <a:r>
              <a:rPr kumimoji="1" lang="en-US" altLang="ja-JP" sz="2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 AV18+BR</a:t>
            </a:r>
            <a:r>
              <a:rPr kumimoji="1" lang="en-US" altLang="ja-JP" sz="2000" baseline="-25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660</a:t>
            </a:r>
          </a:p>
          <a:p>
            <a:r>
              <a:rPr lang="en-US" altLang="ja-JP" sz="2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</a:t>
            </a:r>
            <a:r>
              <a:rPr lang="ja-JP" altLang="en-US" sz="2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en-US" altLang="ja-JP" sz="2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AV18+BR</a:t>
            </a:r>
            <a:r>
              <a:rPr lang="en-US" altLang="ja-JP" sz="2000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1000</a:t>
            </a:r>
            <a:r>
              <a:rPr lang="en-US" altLang="ja-JP" sz="2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+W</a:t>
            </a:r>
            <a:r>
              <a:rPr lang="en-US" altLang="ja-JP" sz="2000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</a:t>
            </a:r>
            <a:endParaRPr lang="ja-JP" altLang="en-US" sz="2000" baseline="-25000" dirty="0">
              <a:solidFill>
                <a:srgbClr val="00FF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667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67"/>
    </mc:Choice>
    <mc:Fallback xmlns="">
      <p:transition spd="slow" advTm="262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コンテンツ プレースホルダー 12">
            <a:extLst>
              <a:ext uri="{FF2B5EF4-FFF2-40B4-BE49-F238E27FC236}">
                <a16:creationId xmlns:a16="http://schemas.microsoft.com/office/drawing/2014/main" id="{FABAF8A7-C6A9-4C91-AAC1-619A80D1C1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13" y="1506481"/>
            <a:ext cx="6857719" cy="42480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A83D5F3B-125A-4CDF-91CA-F87F547C461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15616" y="-15812"/>
                <a:ext cx="6607646" cy="1325563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el-GR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l-G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altLang="ja-JP" sz="3200" i="1">
                              <a:latin typeface="Cambria Math" panose="02040503050406030204" pitchFamily="18" charset="0"/>
                            </a:rPr>
                            <m:t>=140</m:t>
                          </m:r>
                          <m: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°,</m:t>
                          </m:r>
                          <m: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kumimoji="1" lang="ja-JP" altLang="en-US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A83D5F3B-125A-4CDF-91CA-F87F547C46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15616" y="-15812"/>
                <a:ext cx="6607646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F8F0-A63A-428F-A804-13D099D6A11F}"/>
              </a:ext>
            </a:extLst>
          </p:cNvPr>
          <p:cNvSpPr/>
          <p:nvPr/>
        </p:nvSpPr>
        <p:spPr>
          <a:xfrm>
            <a:off x="7136427" y="3123292"/>
            <a:ext cx="2193853" cy="16312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ja-JP" sz="2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AV18+BR</a:t>
            </a:r>
            <a:r>
              <a:rPr lang="en-US" altLang="ja-JP" sz="2000" baseline="-25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660</a:t>
            </a:r>
          </a:p>
          <a:p>
            <a:endParaRPr lang="en-US" altLang="ja-JP" sz="2000" dirty="0">
              <a:solidFill>
                <a:prstClr val="black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endParaRPr lang="en-US" altLang="ja-JP" sz="2000" dirty="0">
              <a:solidFill>
                <a:prstClr val="black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endParaRPr lang="en-US" altLang="ja-JP" sz="2000" dirty="0">
              <a:solidFill>
                <a:prstClr val="black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en-US" altLang="ja-JP" sz="2000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AV18</a:t>
            </a:r>
            <a:endParaRPr lang="en-US" altLang="ja-JP" sz="2000" baseline="-25000" dirty="0">
              <a:solidFill>
                <a:srgbClr val="FF00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F51AE40-9D13-44CA-BFD8-7891CA55045A}"/>
              </a:ext>
            </a:extLst>
          </p:cNvPr>
          <p:cNvSpPr/>
          <p:nvPr/>
        </p:nvSpPr>
        <p:spPr>
          <a:xfrm rot="1264347">
            <a:off x="1627207" y="3190226"/>
            <a:ext cx="5400600" cy="216024"/>
          </a:xfrm>
          <a:prstGeom prst="rect">
            <a:avLst/>
          </a:prstGeom>
          <a:solidFill>
            <a:srgbClr val="000000">
              <a:alpha val="3098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6E56741-6179-4E35-AF21-DD0C1B52AF8E}"/>
              </a:ext>
            </a:extLst>
          </p:cNvPr>
          <p:cNvSpPr/>
          <p:nvPr/>
        </p:nvSpPr>
        <p:spPr>
          <a:xfrm rot="1011834">
            <a:off x="2681533" y="2508176"/>
            <a:ext cx="4572000" cy="252281"/>
          </a:xfrm>
          <a:prstGeom prst="rect">
            <a:avLst/>
          </a:prstGeom>
          <a:solidFill>
            <a:srgbClr val="FF0000">
              <a:alpha val="3098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17F824C-C598-4E0E-AEA7-9E5C6B775266}"/>
              </a:ext>
            </a:extLst>
          </p:cNvPr>
          <p:cNvSpPr/>
          <p:nvPr/>
        </p:nvSpPr>
        <p:spPr>
          <a:xfrm>
            <a:off x="1716907" y="1830264"/>
            <a:ext cx="1188000" cy="252281"/>
          </a:xfrm>
          <a:prstGeom prst="rect">
            <a:avLst/>
          </a:prstGeom>
          <a:solidFill>
            <a:srgbClr val="FF0000">
              <a:alpha val="3098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FF979754-80BB-4F59-BC8E-4AC611FFE5B3}"/>
                  </a:ext>
                </a:extLst>
              </p:cNvPr>
              <p:cNvSpPr/>
              <p:nvPr/>
            </p:nvSpPr>
            <p:spPr>
              <a:xfrm>
                <a:off x="4302835" y="5870349"/>
                <a:ext cx="4835170" cy="9659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ja-JP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el-GR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l-G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ja-JP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ja-JP" altLang="en-US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𝑐𝑎𝑙</m:t>
                              </m:r>
                            </m:sup>
                          </m:sSup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ja-JP" altLang="en-US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𝑒𝑥𝑝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ja-JP" altLang="en-US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𝑐𝑎𝑙</m:t>
                              </m:r>
                            </m:sup>
                          </m:sSup>
                        </m:den>
                      </m:f>
                      <m:r>
                        <a:rPr lang="en-US" altLang="ja-JP" sz="2800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lang="ja-JP" altLang="en-US" sz="28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FF979754-80BB-4F59-BC8E-4AC611FFE5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2835" y="5870349"/>
                <a:ext cx="4835170" cy="96590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588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27"/>
    </mc:Choice>
    <mc:Fallback xmlns="">
      <p:transition spd="slow" advTm="512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コンテンツ プレースホルダー 4">
            <a:extLst>
              <a:ext uri="{FF2B5EF4-FFF2-40B4-BE49-F238E27FC236}">
                <a16:creationId xmlns:a16="http://schemas.microsoft.com/office/drawing/2014/main" id="{391439EA-DFD9-4488-B017-2A3D1E5DF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1508400"/>
            <a:ext cx="6858484" cy="42484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A83D5F3B-125A-4CDF-91CA-F87F547C461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15616" y="-15812"/>
                <a:ext cx="6607646" cy="1325563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el-GR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l-GR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altLang="ja-JP" sz="3200" i="1">
                              <a:latin typeface="Cambria Math" panose="02040503050406030204" pitchFamily="18" charset="0"/>
                            </a:rPr>
                            <m:t>=140</m:t>
                          </m:r>
                          <m: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°,</m:t>
                          </m:r>
                          <m:r>
                            <a:rPr lang="en-US" altLang="ja-JP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kumimoji="1" lang="ja-JP" altLang="en-US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A83D5F3B-125A-4CDF-91CA-F87F547C46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15616" y="-15812"/>
                <a:ext cx="6607646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F8F0-A63A-428F-A804-13D099D6A11F}"/>
              </a:ext>
            </a:extLst>
          </p:cNvPr>
          <p:cNvSpPr/>
          <p:nvPr/>
        </p:nvSpPr>
        <p:spPr>
          <a:xfrm>
            <a:off x="7136427" y="3123292"/>
            <a:ext cx="2193853" cy="16312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ja-JP" sz="2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AV18+BR</a:t>
            </a:r>
            <a:r>
              <a:rPr lang="en-US" altLang="ja-JP" sz="2000" baseline="-25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660</a:t>
            </a:r>
          </a:p>
          <a:p>
            <a:endParaRPr lang="en-US" altLang="ja-JP" sz="2000" dirty="0">
              <a:solidFill>
                <a:prstClr val="black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endParaRPr lang="en-US" altLang="ja-JP" sz="2000" dirty="0">
              <a:solidFill>
                <a:prstClr val="black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endParaRPr lang="en-US" altLang="ja-JP" sz="2000" dirty="0">
              <a:solidFill>
                <a:prstClr val="black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en-US" altLang="ja-JP" sz="2000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AV18</a:t>
            </a:r>
            <a:endParaRPr lang="en-US" altLang="ja-JP" sz="2000" baseline="-25000" dirty="0">
              <a:solidFill>
                <a:srgbClr val="FF00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F51AE40-9D13-44CA-BFD8-7891CA55045A}"/>
              </a:ext>
            </a:extLst>
          </p:cNvPr>
          <p:cNvSpPr/>
          <p:nvPr/>
        </p:nvSpPr>
        <p:spPr>
          <a:xfrm rot="1264347">
            <a:off x="1627207" y="3190226"/>
            <a:ext cx="5400600" cy="216024"/>
          </a:xfrm>
          <a:prstGeom prst="rect">
            <a:avLst/>
          </a:prstGeom>
          <a:solidFill>
            <a:srgbClr val="000000">
              <a:alpha val="3098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6E56741-6179-4E35-AF21-DD0C1B52AF8E}"/>
              </a:ext>
            </a:extLst>
          </p:cNvPr>
          <p:cNvSpPr/>
          <p:nvPr/>
        </p:nvSpPr>
        <p:spPr>
          <a:xfrm rot="1011834">
            <a:off x="2681533" y="2508176"/>
            <a:ext cx="4572000" cy="252281"/>
          </a:xfrm>
          <a:prstGeom prst="rect">
            <a:avLst/>
          </a:prstGeom>
          <a:solidFill>
            <a:srgbClr val="FF0000">
              <a:alpha val="3098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17F824C-C598-4E0E-AEA7-9E5C6B775266}"/>
              </a:ext>
            </a:extLst>
          </p:cNvPr>
          <p:cNvSpPr/>
          <p:nvPr/>
        </p:nvSpPr>
        <p:spPr>
          <a:xfrm>
            <a:off x="1716907" y="1830264"/>
            <a:ext cx="1188000" cy="252281"/>
          </a:xfrm>
          <a:prstGeom prst="rect">
            <a:avLst/>
          </a:prstGeom>
          <a:solidFill>
            <a:srgbClr val="FF0000">
              <a:alpha val="3098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FF979754-80BB-4F59-BC8E-4AC611FFE5B3}"/>
                  </a:ext>
                </a:extLst>
              </p:cNvPr>
              <p:cNvSpPr/>
              <p:nvPr/>
            </p:nvSpPr>
            <p:spPr>
              <a:xfrm>
                <a:off x="4278870" y="5866020"/>
                <a:ext cx="4835170" cy="9659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ja-JP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el-GR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l-G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ja-JP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ja-JP" altLang="en-US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𝑐𝑎𝑙</m:t>
                              </m:r>
                            </m:sup>
                          </m:sSup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ja-JP" altLang="en-US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𝑒𝑥𝑝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ja-JP" altLang="en-US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altLang="ja-JP" sz="2800" i="1">
                                  <a:latin typeface="Cambria Math" panose="02040503050406030204" pitchFamily="18" charset="0"/>
                                </a:rPr>
                                <m:t>𝑐𝑎𝑙</m:t>
                              </m:r>
                            </m:sup>
                          </m:sSup>
                        </m:den>
                      </m:f>
                      <m:r>
                        <a:rPr lang="en-US" altLang="ja-JP" sz="2800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800" i="1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lang="ja-JP" altLang="en-US" sz="28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FF979754-80BB-4F59-BC8E-4AC611FFE5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8870" y="5866020"/>
                <a:ext cx="4835170" cy="96590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14279E5-6A12-4467-8F9C-7123C171A22B}"/>
              </a:ext>
            </a:extLst>
          </p:cNvPr>
          <p:cNvSpPr/>
          <p:nvPr/>
        </p:nvSpPr>
        <p:spPr>
          <a:xfrm rot="21600000">
            <a:off x="1599659" y="1842058"/>
            <a:ext cx="5400600" cy="216024"/>
          </a:xfrm>
          <a:prstGeom prst="rect">
            <a:avLst/>
          </a:prstGeom>
          <a:solidFill>
            <a:srgbClr val="00B050">
              <a:alpha val="30980"/>
            </a:srgb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1039482-F960-4816-BCB7-A010AD24C3E4}"/>
              </a:ext>
            </a:extLst>
          </p:cNvPr>
          <p:cNvSpPr/>
          <p:nvPr/>
        </p:nvSpPr>
        <p:spPr>
          <a:xfrm>
            <a:off x="7031517" y="1761514"/>
            <a:ext cx="1990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AV18+BR</a:t>
            </a:r>
            <a:r>
              <a:rPr lang="en-US" altLang="ja-JP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1000</a:t>
            </a:r>
            <a:r>
              <a:rPr lang="en-US" altLang="ja-JP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+W</a:t>
            </a:r>
            <a:r>
              <a:rPr lang="en-US" altLang="ja-JP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</a:t>
            </a:r>
            <a:endParaRPr lang="ja-JP" altLang="en-US" baseline="-25000" dirty="0">
              <a:solidFill>
                <a:srgbClr val="00FF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50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6"/>
    </mc:Choice>
    <mc:Fallback xmlns="">
      <p:transition spd="slow" advTm="2486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67C30633-034C-4C95-A2AC-E9E340C88F42}"/>
              </a:ext>
            </a:extLst>
          </p:cNvPr>
          <p:cNvCxnSpPr>
            <a:cxnSpLocks/>
          </p:cNvCxnSpPr>
          <p:nvPr/>
        </p:nvCxnSpPr>
        <p:spPr>
          <a:xfrm>
            <a:off x="2054274" y="2809015"/>
            <a:ext cx="26826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字幕 2">
                <a:extLst>
                  <a:ext uri="{FF2B5EF4-FFF2-40B4-BE49-F238E27FC236}">
                    <a16:creationId xmlns:a16="http://schemas.microsoft.com/office/drawing/2014/main" id="{F21F7BB6-8B3A-4D3C-B977-8D9AEF5705A1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757156" y="314949"/>
                <a:ext cx="7959634" cy="1442080"/>
              </a:xfrm>
            </p:spPr>
            <p:txBody>
              <a:bodyPr>
                <a:normAutofit/>
              </a:bodyPr>
              <a:lstStyle/>
              <a:p>
                <a:pPr algn="l">
                  <a:lnSpc>
                    <a:spcPct val="110000"/>
                  </a:lnSpc>
                </a:pPr>
                <a:r>
                  <a:rPr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(3-2) Inclusive ND </a:t>
                </a:r>
                <a:r>
                  <a:rPr kumimoji="1"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breakup reactions</a:t>
                </a:r>
              </a:p>
              <a:p>
                <a:pPr algn="l"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ja-JP" sz="3200" i="1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ja-JP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ja-JP" sz="3200">
                              <a:latin typeface="Cambria Math"/>
                            </a:rPr>
                            <m:t>H</m:t>
                          </m:r>
                        </m:e>
                      </m:sPre>
                      <m:d>
                        <m:dPr>
                          <m:ctrlPr>
                            <a:rPr lang="en-US" altLang="ja-JP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3200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ja-JP" sz="3200" i="1">
                              <a:latin typeface="Cambria Math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altLang="ja-JP" sz="3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32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ja-JP" sz="32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altLang="ja-JP" sz="3200" i="1">
                          <a:latin typeface="Cambria Math" panose="02040503050406030204" pitchFamily="18" charset="0"/>
                        </a:rPr>
                        <m:t>𝑝𝑛</m:t>
                      </m:r>
                      <m:r>
                        <a:rPr lang="en-US" altLang="ja-JP" sz="3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ja-JP" sz="3200" dirty="0"/>
              </a:p>
            </p:txBody>
          </p:sp>
        </mc:Choice>
        <mc:Fallback xmlns="">
          <p:sp>
            <p:nvSpPr>
              <p:cNvPr id="3" name="字幕 2">
                <a:extLst>
                  <a:ext uri="{FF2B5EF4-FFF2-40B4-BE49-F238E27FC236}">
                    <a16:creationId xmlns:a16="http://schemas.microsoft.com/office/drawing/2014/main" id="{F21F7BB6-8B3A-4D3C-B977-8D9AEF5705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757156" y="314949"/>
                <a:ext cx="7959634" cy="1442080"/>
              </a:xfrm>
              <a:blipFill>
                <a:blip r:embed="rId2"/>
                <a:stretch>
                  <a:fillRect l="-1914" t="-508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53075B80-C9A1-44E9-BE32-593FFE75A758}"/>
                  </a:ext>
                </a:extLst>
              </p:cNvPr>
              <p:cNvSpPr txBox="1"/>
              <p:nvPr/>
            </p:nvSpPr>
            <p:spPr>
              <a:xfrm>
                <a:off x="5213571" y="2444111"/>
                <a:ext cx="3752309" cy="39342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defTabSz="685800">
                  <a:lnSpc>
                    <a:spcPct val="110000"/>
                  </a:lnSpc>
                  <a:spcBef>
                    <a:spcPts val="750"/>
                  </a:spcBef>
                </a:pPr>
                <a:r>
                  <a:rPr lang="en-US" altLang="ja-JP" sz="2800" dirty="0">
                    <a:solidFill>
                      <a:prstClr val="black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Residual “</a:t>
                </a:r>
                <a14:m>
                  <m:oMath xmlns:m="http://schemas.openxmlformats.org/officeDocument/2006/math">
                    <m:r>
                      <a:rPr lang="en-US" altLang="ja-JP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𝑝𝑛</m:t>
                    </m:r>
                  </m:oMath>
                </a14:m>
                <a:r>
                  <a:rPr lang="en-US" altLang="ja-JP" sz="2800" dirty="0">
                    <a:solidFill>
                      <a:prstClr val="black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” systems</a:t>
                </a:r>
                <a:br>
                  <a:rPr lang="en-US" altLang="ja-JP" sz="2800" dirty="0">
                    <a:solidFill>
                      <a:prstClr val="black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endParaRPr lang="en-US" altLang="ja-JP" sz="2800" dirty="0">
                  <a:solidFill>
                    <a:prstClr val="black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pPr lvl="0" defTabSz="685800">
                  <a:lnSpc>
                    <a:spcPct val="110000"/>
                  </a:lnSpc>
                  <a:spcBef>
                    <a:spcPts val="750"/>
                  </a:spcBef>
                </a:pPr>
                <a14:m>
                  <m:oMath xmlns:m="http://schemas.openxmlformats.org/officeDocument/2006/math">
                    <m:sPre>
                      <m:sPre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ja-JP" sz="2800">
                            <a:latin typeface="Cambria Math"/>
                          </a:rPr>
                          <m:t>H</m:t>
                        </m:r>
                      </m:e>
                    </m:sPre>
                    <m:r>
                      <a:rPr lang="en-US" altLang="ja-JP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ja-JP" sz="2800" dirty="0">
                    <a:solidFill>
                      <a:prstClr val="black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  <a:sym typeface="Wingdings" panose="05000000000000000000" pitchFamily="2" charset="2"/>
                  </a:rPr>
                  <a:t>:Elastic scattering	</a:t>
                </a:r>
              </a:p>
              <a:p>
                <a:pPr lvl="0" defTabSz="685800">
                  <a:lnSpc>
                    <a:spcPct val="110000"/>
                  </a:lnSpc>
                  <a:spcBef>
                    <a:spcPts val="750"/>
                  </a:spcBef>
                </a:pPr>
                <a:r>
                  <a:rPr lang="en-US" altLang="ja-JP" sz="2800" dirty="0">
                    <a:solidFill>
                      <a:prstClr val="black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  <a:sym typeface="Wingdings" panose="05000000000000000000" pitchFamily="2" charset="2"/>
                  </a:rPr>
                  <a:t> </a:t>
                </a:r>
              </a:p>
              <a:p>
                <a:pPr lvl="0" defTabSz="685800">
                  <a:lnSpc>
                    <a:spcPct val="110000"/>
                  </a:lnSpc>
                  <a:spcBef>
                    <a:spcPts val="750"/>
                  </a:spcBef>
                </a:pPr>
                <a:endParaRPr lang="en-US" altLang="ja-JP" sz="2800" dirty="0">
                  <a:solidFill>
                    <a:prstClr val="black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  <a:sym typeface="Wingdings" panose="05000000000000000000" pitchFamily="2" charset="2"/>
                </a:endParaRPr>
              </a:p>
              <a:p>
                <a:pPr lvl="0" defTabSz="685800">
                  <a:lnSpc>
                    <a:spcPct val="110000"/>
                  </a:lnSpc>
                  <a:spcBef>
                    <a:spcPts val="750"/>
                  </a:spcBef>
                </a:pPr>
                <a:r>
                  <a:rPr lang="en-US" altLang="ja-JP" sz="2800" dirty="0">
                    <a:solidFill>
                      <a:prstClr val="black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  <a:sym typeface="Wingdings" panose="05000000000000000000" pitchFamily="2" charset="2"/>
                  </a:rPr>
                  <a:t>Continuum</a:t>
                </a:r>
              </a:p>
              <a:p>
                <a:pPr lvl="0" defTabSz="685800">
                  <a:lnSpc>
                    <a:spcPct val="110000"/>
                  </a:lnSpc>
                  <a:spcBef>
                    <a:spcPts val="750"/>
                  </a:spcBef>
                </a:pPr>
                <a:r>
                  <a:rPr lang="en-US" altLang="ja-JP" sz="2800" dirty="0">
                    <a:solidFill>
                      <a:prstClr val="black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  <a:sym typeface="Wingdings" panose="05000000000000000000" pitchFamily="2" charset="2"/>
                  </a:rPr>
                  <a:t>(Inclusive breakup) </a:t>
                </a:r>
                <a:endParaRPr lang="ja-JP" altLang="en-US" sz="2800" dirty="0">
                  <a:solidFill>
                    <a:prstClr val="black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53075B80-C9A1-44E9-BE32-593FFE75A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571" y="2444111"/>
                <a:ext cx="3752309" cy="3934282"/>
              </a:xfrm>
              <a:prstGeom prst="rect">
                <a:avLst/>
              </a:prstGeom>
              <a:blipFill>
                <a:blip r:embed="rId3"/>
                <a:stretch>
                  <a:fillRect l="-3247" t="-1550" r="-2110" b="-341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FC27285B-3084-46B6-8AEE-18D56336E375}"/>
              </a:ext>
            </a:extLst>
          </p:cNvPr>
          <p:cNvCxnSpPr>
            <a:cxnSpLocks/>
          </p:cNvCxnSpPr>
          <p:nvPr/>
        </p:nvCxnSpPr>
        <p:spPr>
          <a:xfrm>
            <a:off x="550755" y="2811028"/>
            <a:ext cx="1215241" cy="0"/>
          </a:xfrm>
          <a:prstGeom prst="straightConnector1">
            <a:avLst/>
          </a:prstGeom>
          <a:ln w="41275"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楕円 12">
            <a:extLst>
              <a:ext uri="{FF2B5EF4-FFF2-40B4-BE49-F238E27FC236}">
                <a16:creationId xmlns:a16="http://schemas.microsoft.com/office/drawing/2014/main" id="{A1A1538D-4FE0-446F-9C14-F4914D716C63}"/>
              </a:ext>
            </a:extLst>
          </p:cNvPr>
          <p:cNvSpPr/>
          <p:nvPr/>
        </p:nvSpPr>
        <p:spPr>
          <a:xfrm>
            <a:off x="424873" y="2671624"/>
            <a:ext cx="274782" cy="274782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F39D8BF3-098E-400D-8ECF-24127B8A8FCA}"/>
              </a:ext>
            </a:extLst>
          </p:cNvPr>
          <p:cNvSpPr/>
          <p:nvPr/>
        </p:nvSpPr>
        <p:spPr>
          <a:xfrm>
            <a:off x="1939408" y="2645070"/>
            <a:ext cx="274782" cy="2747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A45DFEF9-4FBA-4AE3-89E2-5841BCDB1F20}"/>
              </a:ext>
            </a:extLst>
          </p:cNvPr>
          <p:cNvSpPr/>
          <p:nvPr/>
        </p:nvSpPr>
        <p:spPr>
          <a:xfrm>
            <a:off x="1802017" y="2864433"/>
            <a:ext cx="274782" cy="27478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0ABA5070-9449-4FD9-B3AC-CA3F7CC2ACC0}"/>
              </a:ext>
            </a:extLst>
          </p:cNvPr>
          <p:cNvSpPr/>
          <p:nvPr/>
        </p:nvSpPr>
        <p:spPr>
          <a:xfrm rot="1396652">
            <a:off x="1776860" y="2515965"/>
            <a:ext cx="516312" cy="741197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3A9D0FB-D096-4BFB-A52F-C8A91FEC2973}"/>
              </a:ext>
            </a:extLst>
          </p:cNvPr>
          <p:cNvCxnSpPr>
            <a:cxnSpLocks/>
          </p:cNvCxnSpPr>
          <p:nvPr/>
        </p:nvCxnSpPr>
        <p:spPr>
          <a:xfrm rot="18855101">
            <a:off x="3257825" y="2475871"/>
            <a:ext cx="1005571" cy="0"/>
          </a:xfrm>
          <a:prstGeom prst="straightConnector1">
            <a:avLst/>
          </a:prstGeom>
          <a:ln w="41275"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楕円 19">
            <a:extLst>
              <a:ext uri="{FF2B5EF4-FFF2-40B4-BE49-F238E27FC236}">
                <a16:creationId xmlns:a16="http://schemas.microsoft.com/office/drawing/2014/main" id="{D1083316-6916-401E-A6B4-3E07B9612941}"/>
              </a:ext>
            </a:extLst>
          </p:cNvPr>
          <p:cNvSpPr/>
          <p:nvPr/>
        </p:nvSpPr>
        <p:spPr>
          <a:xfrm rot="18855101">
            <a:off x="4060763" y="1886959"/>
            <a:ext cx="274782" cy="274782"/>
          </a:xfrm>
          <a:prstGeom prst="ellips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DBF18C0-59AB-4DBD-B347-A74DFD593718}"/>
              </a:ext>
            </a:extLst>
          </p:cNvPr>
          <p:cNvGrpSpPr/>
          <p:nvPr/>
        </p:nvGrpSpPr>
        <p:grpSpPr>
          <a:xfrm>
            <a:off x="3384604" y="3063640"/>
            <a:ext cx="516312" cy="741197"/>
            <a:chOff x="3739588" y="3601232"/>
            <a:chExt cx="516312" cy="741197"/>
          </a:xfrm>
        </p:grpSpPr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ADD5ADB7-4FBC-4BD7-88EB-6A9BA87E5191}"/>
                </a:ext>
              </a:extLst>
            </p:cNvPr>
            <p:cNvSpPr/>
            <p:nvPr/>
          </p:nvSpPr>
          <p:spPr>
            <a:xfrm>
              <a:off x="3902136" y="3730337"/>
              <a:ext cx="274782" cy="27478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A7E4C813-4009-4BB2-9C14-B7246BD0DE98}"/>
                </a:ext>
              </a:extLst>
            </p:cNvPr>
            <p:cNvSpPr/>
            <p:nvPr/>
          </p:nvSpPr>
          <p:spPr>
            <a:xfrm>
              <a:off x="3764745" y="3949700"/>
              <a:ext cx="274782" cy="274782"/>
            </a:xfrm>
            <a:prstGeom prst="ellipse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C6E4B4DC-E324-40D1-90A7-63A99DC7AC2E}"/>
                </a:ext>
              </a:extLst>
            </p:cNvPr>
            <p:cNvSpPr/>
            <p:nvPr/>
          </p:nvSpPr>
          <p:spPr>
            <a:xfrm rot="1396652">
              <a:off x="3739588" y="3601232"/>
              <a:ext cx="516312" cy="741197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3DB17531-58BA-4F0C-8450-B5622CE3B241}"/>
              </a:ext>
            </a:extLst>
          </p:cNvPr>
          <p:cNvCxnSpPr>
            <a:cxnSpLocks/>
          </p:cNvCxnSpPr>
          <p:nvPr/>
        </p:nvCxnSpPr>
        <p:spPr>
          <a:xfrm rot="1800000">
            <a:off x="3603137" y="3773839"/>
            <a:ext cx="1215241" cy="0"/>
          </a:xfrm>
          <a:prstGeom prst="straightConnector1">
            <a:avLst/>
          </a:prstGeom>
          <a:ln w="41275"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0C572522-6E13-422C-AFA5-8E22C94B9908}"/>
              </a:ext>
            </a:extLst>
          </p:cNvPr>
          <p:cNvCxnSpPr>
            <a:cxnSpLocks/>
          </p:cNvCxnSpPr>
          <p:nvPr/>
        </p:nvCxnSpPr>
        <p:spPr>
          <a:xfrm flipH="1">
            <a:off x="3435839" y="5765688"/>
            <a:ext cx="30946" cy="639990"/>
          </a:xfrm>
          <a:prstGeom prst="straightConnector1">
            <a:avLst/>
          </a:prstGeom>
          <a:ln w="41275"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AACB08DE-9DDC-4867-9B9D-F6A691E0B0A3}"/>
              </a:ext>
            </a:extLst>
          </p:cNvPr>
          <p:cNvCxnSpPr>
            <a:cxnSpLocks/>
          </p:cNvCxnSpPr>
          <p:nvPr/>
        </p:nvCxnSpPr>
        <p:spPr>
          <a:xfrm rot="1800000">
            <a:off x="3828242" y="5641813"/>
            <a:ext cx="1215241" cy="0"/>
          </a:xfrm>
          <a:prstGeom prst="straightConnector1">
            <a:avLst/>
          </a:prstGeom>
          <a:ln w="41275"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E501DB59-F851-4DBB-8A02-27B01E408AA1}"/>
              </a:ext>
            </a:extLst>
          </p:cNvPr>
          <p:cNvSpPr/>
          <p:nvPr/>
        </p:nvSpPr>
        <p:spPr>
          <a:xfrm>
            <a:off x="1777307" y="4192738"/>
            <a:ext cx="5325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sym typeface="Wingdings" panose="05000000000000000000" pitchFamily="2" charset="2"/>
              </a:rPr>
              <a:t>or</a:t>
            </a:r>
            <a:endParaRPr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AD2D4081-1326-4241-B88D-396D67B203F1}"/>
                  </a:ext>
                </a:extLst>
              </p:cNvPr>
              <p:cNvSpPr txBox="1"/>
              <p:nvPr/>
            </p:nvSpPr>
            <p:spPr>
              <a:xfrm>
                <a:off x="3915552" y="2355007"/>
                <a:ext cx="66518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4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𝐿𝑎𝑏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AD2D4081-1326-4241-B88D-396D67B203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552" y="2355007"/>
                <a:ext cx="665182" cy="369332"/>
              </a:xfrm>
              <a:prstGeom prst="rect">
                <a:avLst/>
              </a:prstGeom>
              <a:blipFill>
                <a:blip r:embed="rId4"/>
                <a:stretch>
                  <a:fillRect l="-9174" r="-1835" b="-180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44A9ACE-6D91-4F6B-85B3-D107DF777D93}"/>
              </a:ext>
            </a:extLst>
          </p:cNvPr>
          <p:cNvSpPr/>
          <p:nvPr/>
        </p:nvSpPr>
        <p:spPr>
          <a:xfrm>
            <a:off x="2737255" y="2941400"/>
            <a:ext cx="5956173" cy="1474486"/>
          </a:xfrm>
          <a:prstGeom prst="rect">
            <a:avLst/>
          </a:prstGeom>
          <a:solidFill>
            <a:schemeClr val="accent1">
              <a:lumMod val="60000"/>
              <a:lumOff val="4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DB4A4168-5FEE-41FB-85CC-DD9E80956CAC}"/>
              </a:ext>
            </a:extLst>
          </p:cNvPr>
          <p:cNvSpPr/>
          <p:nvPr/>
        </p:nvSpPr>
        <p:spPr>
          <a:xfrm>
            <a:off x="3772895" y="5192826"/>
            <a:ext cx="274782" cy="2747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D98171E3-9CDC-4DD5-81AA-1BD272F67AC0}"/>
              </a:ext>
            </a:extLst>
          </p:cNvPr>
          <p:cNvSpPr/>
          <p:nvPr/>
        </p:nvSpPr>
        <p:spPr>
          <a:xfrm>
            <a:off x="3329394" y="5628298"/>
            <a:ext cx="274782" cy="27478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BF5B100-D1CB-4355-A75A-20A16AD61C53}"/>
              </a:ext>
            </a:extLst>
          </p:cNvPr>
          <p:cNvSpPr/>
          <p:nvPr/>
        </p:nvSpPr>
        <p:spPr>
          <a:xfrm>
            <a:off x="2760617" y="5009300"/>
            <a:ext cx="5956173" cy="1474486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4B7D952-6AEE-49D9-9078-61546C983B8A}"/>
              </a:ext>
            </a:extLst>
          </p:cNvPr>
          <p:cNvSpPr/>
          <p:nvPr/>
        </p:nvSpPr>
        <p:spPr>
          <a:xfrm>
            <a:off x="3329394" y="879908"/>
            <a:ext cx="2816170" cy="730795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273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26"/>
    </mc:Choice>
    <mc:Fallback xmlns="">
      <p:transition spd="slow" advTm="5526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AFC66EF6-962A-41C1-B4CB-B344D3B7C6C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00363" y="321448"/>
                <a:ext cx="8118187" cy="830997"/>
              </a:xfrm>
              <a:solidFill>
                <a:srgbClr val="FFFF00"/>
              </a:solidFill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altLang="ja-JP" sz="32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altLang="ja-JP" sz="3200">
                              <a:latin typeface="Cambria Math"/>
                            </a:rPr>
                            <m:t>H</m:t>
                          </m:r>
                        </m:e>
                      </m:sPre>
                      <m:d>
                        <m:dPr>
                          <m:ctrlPr>
                            <a:rPr lang="en-US" altLang="ja-JP" sz="3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ja-JP" sz="3200" i="1">
                              <a:latin typeface="Cambria Math"/>
                            </a:rPr>
                            <m:t>,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r>
                        <a:rPr lang="en-US" altLang="ja-JP" sz="3200" i="1">
                          <a:latin typeface="Cambria Math"/>
                        </a:rPr>
                        <m:t>𝑝</m:t>
                      </m:r>
                      <m:r>
                        <a:rPr lang="en-US" altLang="ja-JP" sz="32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altLang="ja-JP" sz="3200" i="1">
                          <a:latin typeface="Cambria Math"/>
                        </a:rPr>
                        <m:t>    </m:t>
                      </m:r>
                      <m:sSub>
                        <m:sSubPr>
                          <m:ctrlPr>
                            <a:rPr lang="en-US" altLang="ja-JP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3200" i="1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altLang="ja-JP" sz="3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ja-JP" sz="3200" i="1">
                          <a:latin typeface="Cambria Math"/>
                        </a:rPr>
                        <m:t>=</m:t>
                      </m:r>
                      <m:r>
                        <a:rPr lang="en-US" altLang="ja-JP" sz="3200" b="0" i="1" smtClean="0">
                          <a:latin typeface="Cambria Math" panose="02040503050406030204" pitchFamily="18" charset="0"/>
                        </a:rPr>
                        <m:t>135</m:t>
                      </m:r>
                      <m:r>
                        <a:rPr lang="en-US" altLang="ja-JP" sz="32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3200">
                          <a:latin typeface="Cambria Math"/>
                        </a:rPr>
                        <m:t>MeV</m:t>
                      </m:r>
                      <m:r>
                        <a:rPr lang="en-US" altLang="ja-JP" sz="3200" b="0" i="1" smtClean="0"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en-US" altLang="ja-JP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32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sSup>
                            <m:sSupPr>
                              <m:ctrlPr>
                                <a:rPr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3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altLang="ja-JP" sz="32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altLang="ja-JP" sz="3200" b="0" i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altLang="ja-JP" sz="3200">
                              <a:latin typeface="Cambria Math" panose="02040503050406030204" pitchFamily="18" charset="0"/>
                            </a:rPr>
                            <m:t>Lab</m:t>
                          </m:r>
                        </m:sub>
                      </m:sSub>
                      <m:r>
                        <a:rPr lang="en-US" altLang="ja-JP" sz="3200" b="0" i="1" smtClean="0">
                          <a:latin typeface="Cambria Math" panose="02040503050406030204" pitchFamily="18" charset="0"/>
                        </a:rPr>
                        <m:t>=110</m:t>
                      </m:r>
                      <m:r>
                        <a:rPr lang="en-US" altLang="ja-JP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br>
                  <a:rPr lang="ja-JP" altLang="en-US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endParaRPr kumimoji="1" lang="ja-JP" altLang="en-US" sz="3200" dirty="0"/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AFC66EF6-962A-41C1-B4CB-B344D3B7C6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0363" y="321448"/>
                <a:ext cx="8118187" cy="830997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4BAAC9F-1D01-458F-A0E2-A4732315CFEC}"/>
              </a:ext>
            </a:extLst>
          </p:cNvPr>
          <p:cNvSpPr txBox="1"/>
          <p:nvPr/>
        </p:nvSpPr>
        <p:spPr>
          <a:xfrm>
            <a:off x="132835" y="2003724"/>
            <a:ext cx="2980705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-----  AV18</a:t>
            </a:r>
          </a:p>
          <a:p>
            <a:r>
              <a:rPr kumimoji="1" lang="en-US" altLang="ja-JP" sz="2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 AV18+BR</a:t>
            </a:r>
            <a:r>
              <a:rPr kumimoji="1" lang="en-US" altLang="ja-JP" sz="2000" baseline="-25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660</a:t>
            </a:r>
          </a:p>
          <a:p>
            <a:r>
              <a:rPr lang="en-US" altLang="ja-JP" sz="2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</a:t>
            </a:r>
            <a:r>
              <a:rPr lang="ja-JP" altLang="en-US" sz="2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en-US" altLang="ja-JP" sz="2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AV18+BR</a:t>
            </a:r>
            <a:r>
              <a:rPr lang="en-US" altLang="ja-JP" sz="2000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1000</a:t>
            </a:r>
            <a:r>
              <a:rPr lang="en-US" altLang="ja-JP" sz="2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+W</a:t>
            </a:r>
            <a:r>
              <a:rPr lang="en-US" altLang="ja-JP" sz="2000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</a:t>
            </a:r>
            <a:endParaRPr lang="ja-JP" altLang="en-US" sz="2000" baseline="-25000" dirty="0">
              <a:solidFill>
                <a:srgbClr val="00FF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AE0ECDD2-39E1-4D82-B0B0-F622D0FCAD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67020" y="1295073"/>
            <a:ext cx="5544145" cy="3434308"/>
          </a:xfrm>
        </p:spPr>
      </p:pic>
      <p:pic>
        <p:nvPicPr>
          <p:cNvPr id="10" name="コンテンツ プレースホルダー 4">
            <a:extLst>
              <a:ext uri="{FF2B5EF4-FFF2-40B4-BE49-F238E27FC236}">
                <a16:creationId xmlns:a16="http://schemas.microsoft.com/office/drawing/2014/main" id="{B63A3310-0BED-4BD6-9963-E6E6F56BB5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61" y="4483843"/>
            <a:ext cx="3566139" cy="2209037"/>
          </a:xfrm>
          <a:prstGeom prst="rect">
            <a:avLst/>
          </a:prstGeom>
        </p:spPr>
      </p:pic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6AC26478-4227-46BB-BE3C-C11DEF587A1B}"/>
              </a:ext>
            </a:extLst>
          </p:cNvPr>
          <p:cNvCxnSpPr>
            <a:cxnSpLocks/>
          </p:cNvCxnSpPr>
          <p:nvPr/>
        </p:nvCxnSpPr>
        <p:spPr>
          <a:xfrm flipV="1">
            <a:off x="3094182" y="4015578"/>
            <a:ext cx="1256145" cy="1812567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835E3776-8AC8-49B8-9A63-582DBE522494}"/>
                  </a:ext>
                </a:extLst>
              </p:cNvPr>
              <p:cNvSpPr/>
              <p:nvPr/>
            </p:nvSpPr>
            <p:spPr>
              <a:xfrm>
                <a:off x="2092678" y="4828250"/>
                <a:ext cx="1506248" cy="4001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ja-JP" alt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ja-JP" sz="2000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cm</m:t>
                          </m:r>
                        </m:sub>
                      </m:sSub>
                      <m:r>
                        <a:rPr lang="en-US" altLang="ja-JP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altLang="ja-JP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altLang="ja-JP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altLang="ja-JP" sz="20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br>
                  <a:rPr lang="ja-JP" altLang="en-US" sz="2000" dirty="0">
                    <a:solidFill>
                      <a:srgbClr val="0000FF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endParaRPr lang="ja-JP" altLang="en-US" sz="2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835E3776-8AC8-49B8-9A63-582DBE5224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2678" y="4828250"/>
                <a:ext cx="1506248" cy="4001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090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7"/>
    </mc:Choice>
    <mc:Fallback xmlns="">
      <p:transition spd="slow" advTm="396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493212-15AD-4652-8E07-671063F17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649" y="8709"/>
            <a:ext cx="7886700" cy="1481897"/>
          </a:xfrm>
        </p:spPr>
        <p:txBody>
          <a:bodyPr/>
          <a:lstStyle/>
          <a:p>
            <a:r>
              <a:rPr lang="en-US" altLang="ja-JP" sz="3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4. R-SPACE CUTOFF PROCEDURE</a:t>
            </a:r>
            <a:r>
              <a:rPr kumimoji="1" lang="en-US" altLang="ja-JP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AD35BB9-4D59-441F-AF50-A73C428CD8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7668" y="1490606"/>
                <a:ext cx="8570841" cy="5030267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The meanin</a:t>
                </a:r>
                <a:r>
                  <a:rPr lang="en-US" altLang="ja-JP" sz="3200" dirty="0">
                    <a:solidFill>
                      <a:schemeClr val="tx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g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Semibold" panose="020B0702040204020203" pitchFamily="34" charset="0"/>
                      </a:rPr>
                      <m:t>Λ</m:t>
                    </m:r>
                    <m:r>
                      <a:rPr lang="en-US" altLang="ja-JP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Semibold" panose="020B0702040204020203" pitchFamily="34" charset="0"/>
                      </a:rPr>
                      <m:t>=660</m:t>
                    </m:r>
                  </m:oMath>
                </a14:m>
                <a:r>
                  <a:rPr lang="en-US" altLang="ja-JP" sz="3200" dirty="0">
                    <a:solidFill>
                      <a:schemeClr val="tx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MeV in r-space ?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altLang="ja-JP" sz="3200" dirty="0">
                    <a:solidFill>
                      <a:schemeClr val="tx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Cutoff (Regularization) procedure in r-space used for </a:t>
                </a:r>
                <a14:m>
                  <m:oMath xmlns:m="http://schemas.openxmlformats.org/officeDocument/2006/math">
                    <m:r>
                      <a:rPr lang="en-US" altLang="ja-JP" sz="3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𝑥</m:t>
                    </m:r>
                  </m:oMath>
                </a14:m>
                <a:r>
                  <a:rPr lang="en-US" altLang="ja-JP" sz="3200" dirty="0">
                    <a:solidFill>
                      <a:schemeClr val="tx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EFT-2NP &amp; 3NP:</a:t>
                </a:r>
                <a:br>
                  <a:rPr lang="en-US" altLang="ja-JP" sz="3200" dirty="0">
                    <a:solidFill>
                      <a:schemeClr val="tx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br>
                  <a:rPr lang="en-US" altLang="ja-JP" sz="3200" dirty="0">
                    <a:solidFill>
                      <a:schemeClr val="tx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14:m>
                  <m:oMath xmlns:m="http://schemas.openxmlformats.org/officeDocument/2006/math">
                    <m:r>
                      <a:rPr lang="en-US" altLang="ja-JP" sz="3200" i="1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US" altLang="ja-JP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altLang="ja-JP" sz="32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32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sz="32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altLang="ja-JP" sz="32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ja-JP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altLang="ja-JP" sz="32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sz="32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ja-JP" sz="32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ja-JP" sz="3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3200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altLang="ja-JP" sz="32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ja-JP" sz="32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ja-JP" sz="3200" i="1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begChr m:val="["/>
                        <m:endChr m:val="]"/>
                        <m:ctrlPr>
                          <a:rPr lang="en-US" altLang="ja-JP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3200" i="1">
                            <a:latin typeface="Cambria Math"/>
                          </a:rPr>
                          <m:t>𝑉</m:t>
                        </m:r>
                        <m:d>
                          <m:dPr>
                            <m:ctrlPr>
                              <a:rPr lang="en-US" altLang="ja-JP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ja-JP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altLang="ja-JP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ja-JP" sz="3200" i="1"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ja-JP" sz="32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ja-JP" sz="3200" i="1"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ja-JP" sz="3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altLang="ja-JP" sz="32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ja-JP" sz="3200" i="1"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ja-JP" sz="32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altLang="ja-JP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ja-JP" sz="32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ja-JP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ja-JP" sz="32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ja-JP" sz="32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ja-JP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ja-JP" sz="3200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br>
                  <a:rPr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endParaRPr lang="en-US" altLang="ja-JP" sz="32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US" altLang="ja-JP" sz="3200" dirty="0">
                  <a:solidFill>
                    <a:schemeClr val="accent6">
                      <a:lumMod val="50000"/>
                    </a:schemeClr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Refs.: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S. Binder et al., PRC </a:t>
                </a:r>
                <a:r>
                  <a:rPr lang="en-US" altLang="ja-JP" sz="2400" b="1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98</a:t>
                </a:r>
                <a:r>
                  <a:rPr lang="en-US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, 014002 (2018);</a:t>
                </a:r>
                <a:br>
                  <a:rPr lang="en-US" altLang="ja-JP" sz="2400" dirty="0">
                    <a:solidFill>
                      <a:schemeClr val="accent6">
                        <a:lumMod val="75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2400" dirty="0">
                    <a:solidFill>
                      <a:schemeClr val="accent6">
                        <a:lumMod val="75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</a:t>
                </a:r>
                <a:r>
                  <a:rPr lang="en-US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E. Epelbaum et al., PRC 99, 024313 (2019)</a:t>
                </a: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</a:p>
              <a:p>
                <a:pPr>
                  <a:lnSpc>
                    <a:spcPct val="100000"/>
                  </a:lnSpc>
                </a:pPr>
                <a:r>
                  <a:rPr lang="da-DK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M. Piarulli et al., PRL </a:t>
                </a:r>
                <a:r>
                  <a:rPr lang="da-DK" altLang="ja-JP" sz="2400" b="1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120</a:t>
                </a:r>
                <a:r>
                  <a:rPr lang="da-DK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, 052503 (2018)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AD35BB9-4D59-441F-AF50-A73C428CD8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7668" y="1490606"/>
                <a:ext cx="8570841" cy="5030267"/>
              </a:xfrm>
              <a:blipFill>
                <a:blip r:embed="rId2"/>
                <a:stretch>
                  <a:fillRect l="-1636" t="-1576" r="-1636" b="-206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317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4"/>
    </mc:Choice>
    <mc:Fallback xmlns="">
      <p:transition spd="slow" advTm="1054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B13B7170-874F-42B0-87BF-2213116717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88468" y="2305076"/>
            <a:ext cx="5429214" cy="394794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7F382F06-B852-4E41-B721-731E3B7CD7C7}"/>
                  </a:ext>
                </a:extLst>
              </p:cNvPr>
              <p:cNvSpPr/>
              <p:nvPr/>
            </p:nvSpPr>
            <p:spPr>
              <a:xfrm>
                <a:off x="323340" y="934193"/>
                <a:ext cx="8663573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a-DK" altLang="ja-JP" sz="2000" dirty="0">
                    <a:solidFill>
                      <a:srgbClr val="0070C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Parameter </a:t>
                </a:r>
                <a:r>
                  <a:rPr lang="da-DK" altLang="ja-JP" sz="2000" i="1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R</a:t>
                </a:r>
                <a:r>
                  <a:rPr lang="da-DK" altLang="ja-JP" sz="2000" dirty="0">
                    <a:solidFill>
                      <a:srgbClr val="0070C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is determind to produce the same </a:t>
                </a:r>
                <a:r>
                  <a:rPr lang="en-US" altLang="ja-JP" sz="2000" dirty="0">
                    <a:solidFill>
                      <a:srgbClr val="0070C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3N binding energy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</m:ctrlPr>
                      </m:sSubPr>
                      <m:e>
                        <m:r>
                          <a:rPr lang="en-US" altLang="ja-JP" sz="2000" b="1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  <m:t>𝐁𝐑</m:t>
                        </m:r>
                      </m:e>
                      <m:sub>
                        <m:r>
                          <a:rPr lang="el-GR" altLang="ja-JP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Semibold" panose="020B0702040204020203" pitchFamily="34" charset="0"/>
                          </a:rPr>
                          <m:t>𝜦</m:t>
                        </m:r>
                      </m:sub>
                    </m:sSub>
                  </m:oMath>
                </a14:m>
                <a:r>
                  <a:rPr lang="en-US" altLang="ja-JP" sz="2000" dirty="0">
                    <a:solidFill>
                      <a:srgbClr val="0070C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          </a:t>
                </a:r>
                <a:endParaRPr lang="en-US" altLang="ja-JP" sz="20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7F382F06-B852-4E41-B721-731E3B7CD7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340" y="934193"/>
                <a:ext cx="8663573" cy="400110"/>
              </a:xfrm>
              <a:prstGeom prst="rect">
                <a:avLst/>
              </a:prstGeom>
              <a:blipFill>
                <a:blip r:embed="rId4"/>
                <a:stretch>
                  <a:fillRect l="-704" t="-6061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タイトル 1">
            <a:extLst>
              <a:ext uri="{FF2B5EF4-FFF2-40B4-BE49-F238E27FC236}">
                <a16:creationId xmlns:a16="http://schemas.microsoft.com/office/drawing/2014/main" id="{99FC5634-DA2D-4DEB-B7C8-005C2B393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446" y="28082"/>
            <a:ext cx="7886700" cy="1016947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Equivalent Regulator functions</a:t>
            </a:r>
            <a:endParaRPr kumimoji="1" lang="ja-JP" altLang="en-US" sz="3600" dirty="0">
              <a:solidFill>
                <a:srgbClr val="FF00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8" name="矢印: 左右 7">
            <a:extLst>
              <a:ext uri="{FF2B5EF4-FFF2-40B4-BE49-F238E27FC236}">
                <a16:creationId xmlns:a16="http://schemas.microsoft.com/office/drawing/2014/main" id="{876F6354-3590-4CB0-A640-D88E74293576}"/>
              </a:ext>
            </a:extLst>
          </p:cNvPr>
          <p:cNvSpPr/>
          <p:nvPr/>
        </p:nvSpPr>
        <p:spPr>
          <a:xfrm>
            <a:off x="3807502" y="4121479"/>
            <a:ext cx="664294" cy="252549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9C15AB71-52C3-425D-B80F-5BF0F811FEE1}"/>
              </a:ext>
            </a:extLst>
          </p:cNvPr>
          <p:cNvSpPr/>
          <p:nvPr/>
        </p:nvSpPr>
        <p:spPr>
          <a:xfrm>
            <a:off x="1093886" y="6264254"/>
            <a:ext cx="1926404" cy="523220"/>
          </a:xfrm>
          <a:prstGeom prst="wedgeRoundRectCallout">
            <a:avLst>
              <a:gd name="adj1" fmla="val 104927"/>
              <a:gd name="adj2" fmla="val -409416"/>
              <a:gd name="adj3" fmla="val 16667"/>
            </a:avLst>
          </a:prstGeom>
          <a:solidFill>
            <a:srgbClr val="FFFF00">
              <a:alpha val="5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Difference</a:t>
            </a:r>
            <a:endParaRPr kumimoji="1" lang="ja-JP" altLang="en-US" sz="2800" dirty="0">
              <a:solidFill>
                <a:schemeClr val="tx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E3382674-41B1-47BF-8744-8168AF51BF5D}"/>
                  </a:ext>
                </a:extLst>
              </p:cNvPr>
              <p:cNvSpPr/>
              <p:nvPr/>
            </p:nvSpPr>
            <p:spPr>
              <a:xfrm>
                <a:off x="166846" y="2745212"/>
                <a:ext cx="3636701" cy="40011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ja-JP" sz="2000" dirty="0">
                    <a:solidFill>
                      <a:srgbClr val="00FF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BR</a:t>
                </a:r>
                <a:r>
                  <a:rPr lang="en-US" altLang="ja-JP" sz="2000" baseline="-25000" dirty="0">
                    <a:solidFill>
                      <a:srgbClr val="00FF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1000</a:t>
                </a:r>
                <a:r>
                  <a:rPr lang="en-US" altLang="ja-JP" sz="2000" dirty="0">
                    <a:solidFill>
                      <a:srgbClr val="00FF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</a:t>
                </a:r>
                <a:r>
                  <a:rPr lang="en-US" altLang="ja-JP" sz="2000" dirty="0">
                    <a:solidFill>
                      <a:srgbClr val="00FF00"/>
                    </a:solidFill>
                    <a:latin typeface="Segoe UI Semibold" panose="020B0702040204020203" pitchFamily="34" charset="0"/>
                    <a:ea typeface="Cambria Math" panose="02040503050406030204" pitchFamily="18" charset="0"/>
                    <a:cs typeface="Segoe UI Semibold" panose="020B0702040204020203" pitchFamily="34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solidFill>
                          <a:srgbClr val="00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altLang="ja-JP" sz="2000" i="1" dirty="0">
                    <a:solidFill>
                      <a:srgbClr val="00FF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00FF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altLang="ja-JP" sz="2000" i="1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2000" i="1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r>
                          <a:rPr lang="en-US" altLang="ja-JP" sz="2000" i="1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=0.50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fm</m:t>
                        </m:r>
                      </m:e>
                    </m:d>
                  </m:oMath>
                </a14:m>
                <a:endParaRPr lang="ja-JP" altLang="en-US" sz="2000" dirty="0"/>
              </a:p>
            </p:txBody>
          </p:sp>
        </mc:Choice>
        <mc:Fallback xmlns=""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E3382674-41B1-47BF-8744-8168AF51BF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846" y="2745212"/>
                <a:ext cx="3636701" cy="400110"/>
              </a:xfrm>
              <a:prstGeom prst="rect">
                <a:avLst/>
              </a:prstGeom>
              <a:blipFill>
                <a:blip r:embed="rId5"/>
                <a:stretch>
                  <a:fillRect l="-1340" t="-6061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7AF122E7-B9C0-4CD0-9E0B-41DC9408CD1D}"/>
                  </a:ext>
                </a:extLst>
              </p:cNvPr>
              <p:cNvSpPr/>
              <p:nvPr/>
            </p:nvSpPr>
            <p:spPr>
              <a:xfrm>
                <a:off x="5457848" y="3203549"/>
                <a:ext cx="3429913" cy="40011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BR</a:t>
                </a:r>
                <a:r>
                  <a:rPr lang="en-US" altLang="ja-JP" sz="2000" baseline="-25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660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altLang="ja-JP" sz="2000" i="1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ja-JP" sz="2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r>
                          <a:rPr lang="en-US" altLang="ja-JP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=0.87</m:t>
                        </m:r>
                        <m:r>
                          <m:rPr>
                            <m:sty m:val="p"/>
                          </m:rPr>
                          <a:rPr lang="en-US" altLang="ja-JP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fm</m:t>
                        </m:r>
                      </m:e>
                    </m:d>
                  </m:oMath>
                </a14:m>
                <a:endParaRPr lang="ja-JP" altLang="en-US" sz="2000" dirty="0"/>
              </a:p>
            </p:txBody>
          </p:sp>
        </mc:Choice>
        <mc:Fallback xmlns=""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7AF122E7-B9C0-4CD0-9E0B-41DC9408CD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848" y="3203549"/>
                <a:ext cx="3429913" cy="400110"/>
              </a:xfrm>
              <a:prstGeom prst="rect">
                <a:avLst/>
              </a:prstGeom>
              <a:blipFill>
                <a:blip r:embed="rId6"/>
                <a:stretch>
                  <a:fillRect l="-1776" t="-7692" b="-29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6CA425B2-CEAC-4E00-BAA5-BE6112BF99B6}"/>
                  </a:ext>
                </a:extLst>
              </p:cNvPr>
              <p:cNvSpPr/>
              <p:nvPr/>
            </p:nvSpPr>
            <p:spPr>
              <a:xfrm>
                <a:off x="717858" y="1391628"/>
                <a:ext cx="3840923" cy="8191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ja-JP" sz="2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d>
                      <m:d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altLang="ja-JP" sz="28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ja-JP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ja-JP" sz="2800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ja-JP" sz="28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8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altLang="ja-JP" sz="28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en-US" altLang="ja-JP" sz="2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altLang="ja-JP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ja-JP" sz="28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en-US" altLang="ja-JP" sz="28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altLang="ja-JP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ja-JP" sz="2800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p>
                                        <m:r>
                                          <a:rPr lang="en-US" altLang="ja-JP" sz="28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sup>
                            </m:sSup>
                          </m:e>
                        </m:d>
                      </m:e>
                      <m:sup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ja-JP" altLang="en-US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:endParaRPr lang="ja-JP" altLang="en-US" sz="2800" dirty="0"/>
              </a:p>
            </p:txBody>
          </p:sp>
        </mc:Choice>
        <mc:Fallback xmlns=""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6CA425B2-CEAC-4E00-BAA5-BE6112BF99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58" y="1391628"/>
                <a:ext cx="3840923" cy="81913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A342E527-79E3-4A71-8E0C-046830CDACE7}"/>
                  </a:ext>
                </a:extLst>
              </p:cNvPr>
              <p:cNvSpPr/>
              <p:nvPr/>
            </p:nvSpPr>
            <p:spPr>
              <a:xfrm>
                <a:off x="3261774" y="6306698"/>
                <a:ext cx="588222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Pion exchange </a:t>
                </a:r>
                <a:r>
                  <a:rPr lang="en-US" altLang="ja-JP" sz="28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around </a:t>
                </a:r>
                <a14:m>
                  <m:oMath xmlns:m="http://schemas.openxmlformats.org/officeDocument/2006/math">
                    <m:r>
                      <a:rPr lang="en-US" altLang="ja-JP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𝑟</m:t>
                    </m:r>
                    <m:r>
                      <a:rPr lang="en-US" altLang="ja-JP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=1</m:t>
                    </m:r>
                  </m:oMath>
                </a14:m>
                <a:r>
                  <a:rPr lang="en-US" altLang="ja-JP" sz="28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fm</a:t>
                </a:r>
                <a:endParaRPr lang="ja-JP" altLang="en-US" sz="28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A342E527-79E3-4A71-8E0C-046830CDAC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1774" y="6306698"/>
                <a:ext cx="5882226" cy="523220"/>
              </a:xfrm>
              <a:prstGeom prst="rect">
                <a:avLst/>
              </a:prstGeom>
              <a:blipFill>
                <a:blip r:embed="rId8"/>
                <a:stretch>
                  <a:fillRect l="-2073" t="-12941" b="-329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99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976"/>
    </mc:Choice>
    <mc:Fallback xmlns="">
      <p:transition spd="slow" advTm="27976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16632"/>
            <a:ext cx="7886700" cy="1325563"/>
          </a:xfrm>
        </p:spPr>
        <p:txBody>
          <a:bodyPr/>
          <a:lstStyle/>
          <a:p>
            <a:r>
              <a:rPr kumimoji="1" lang="en-US" altLang="ja-JP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4. SUMMARY</a:t>
            </a:r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435429" y="1227557"/>
                <a:ext cx="8251371" cy="5408374"/>
              </a:xfrm>
            </p:spPr>
            <p:txBody>
              <a:bodyPr>
                <a:normAutofit lnSpcReduction="10000"/>
              </a:bodyPr>
              <a:lstStyle/>
              <a:p>
                <a:pPr marL="285750" indent="-285750">
                  <a:lnSpc>
                    <a:spcPct val="110000"/>
                  </a:lnSpc>
                </a:pP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The use of 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 larger value of cutoff parameter in the 2</a:t>
                </a:r>
                <a14:m>
                  <m:oMath xmlns:m="http://schemas.openxmlformats.org/officeDocument/2006/math">
                    <m:r>
                      <a:rPr lang="ja-JP" alt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𝜋</m:t>
                    </m:r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E-3NP </a:t>
                </a: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enhances ND elastic cross sections at backward angles for intermediate energies, which tends to reduce the discrepancies between data and calculations.</a:t>
                </a:r>
              </a:p>
              <a:p>
                <a:pPr marL="285750" indent="-285750">
                  <a:lnSpc>
                    <a:spcPct val="110000"/>
                  </a:lnSpc>
                </a:pP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Similar effects are observed in inclusive breakup reactions.</a:t>
                </a:r>
              </a:p>
              <a:p>
                <a:pPr marL="285750" indent="-285750">
                  <a:lnSpc>
                    <a:spcPct val="110000"/>
                  </a:lnSpc>
                </a:pP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This implies the importance of pion exchange in the 2</a:t>
                </a:r>
                <a14:m>
                  <m:oMath xmlns:m="http://schemas.openxmlformats.org/officeDocument/2006/math">
                    <m:r>
                      <a:rPr lang="ja-JP" altLang="en-US" sz="2400" i="1"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𝜋</m:t>
                    </m:r>
                  </m:oMath>
                </a14:m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E-3NP 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around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𝑟</m:t>
                    </m:r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Segoe UI" panose="020B0502040204020203" pitchFamily="34" charset="0"/>
                      </a:rPr>
                      <m:t>=1</m:t>
                    </m:r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fm</a:t>
                </a: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endParaRPr kumimoji="1" lang="en-US" altLang="ja-JP" sz="24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kumimoji="1"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[Further study]</a:t>
                </a:r>
              </a:p>
              <a:p>
                <a:pPr marL="285750" indent="-285750">
                  <a:lnSpc>
                    <a:spcPct val="110000"/>
                  </a:lnSpc>
                </a:pPr>
                <a:r>
                  <a:rPr kumimoji="1"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Origin of repulsive 3NP ?</a:t>
                </a:r>
              </a:p>
              <a:p>
                <a:pPr marL="285750" indent="-285750">
                  <a:lnSpc>
                    <a:spcPct val="110000"/>
                  </a:lnSpc>
                </a:pP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Spin-dependence ?  (Polarization observables)</a:t>
                </a:r>
                <a:endParaRPr kumimoji="1" lang="en-US" altLang="ja-JP" sz="24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429" y="1227557"/>
                <a:ext cx="8251371" cy="5408374"/>
              </a:xfrm>
              <a:blipFill>
                <a:blip r:embed="rId2"/>
                <a:stretch>
                  <a:fillRect l="-1108" t="-788" r="-103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880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54"/>
    </mc:Choice>
    <mc:Fallback xmlns="">
      <p:transition spd="slow" advTm="7854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64352F-0BD5-4AB6-A30A-F0DC76483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B5EFD3EB-08CD-408E-9397-57AB350F11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78725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98129860-AA8A-441C-87AB-ED48FAEB016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ja-JP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AV18   </a:t>
                </a:r>
                <a:r>
                  <a:rPr lang="en-US" altLang="ja-JP" sz="3600" b="1" dirty="0">
                    <a:solidFill>
                      <a:srgbClr val="0070C0"/>
                    </a:solidFill>
                    <a:cs typeface="Segoe UI Semibold" panose="020B0702040204020203" pitchFamily="34" charset="0"/>
                  </a:rPr>
                  <a:t> 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6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</m:ctrlPr>
                      </m:sSubPr>
                      <m:e>
                        <m:r>
                          <a:rPr lang="en-US" altLang="ja-JP" sz="36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  <m:t>𝐁𝐑</m:t>
                        </m:r>
                      </m:e>
                      <m:sub>
                        <m:r>
                          <a:rPr lang="en-US" altLang="ja-JP" sz="3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Semibold" panose="020B0702040204020203" pitchFamily="34" charset="0"/>
                          </a:rPr>
                          <m:t>𝟏𝟎𝟎𝟎</m:t>
                        </m:r>
                      </m:sub>
                    </m:sSub>
                    <m:r>
                      <a:rPr lang="el-GR" altLang="ja-JP" sz="36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Semibold" panose="020B0702040204020203" pitchFamily="34" charset="0"/>
                      </a:rPr>
                      <m:t> </m:t>
                    </m:r>
                    <m:r>
                      <a:rPr lang="en-US" altLang="ja-JP" sz="3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Semibold" panose="020B0702040204020203" pitchFamily="34" charset="0"/>
                      </a:rPr>
                      <m:t>      </m:t>
                    </m:r>
                  </m:oMath>
                </a14:m>
                <a:r>
                  <a:rPr lang="en-US" altLang="ja-JP" sz="3200" b="1" dirty="0">
                    <a:solidFill>
                      <a:srgbClr val="00FF00"/>
                    </a:solidFill>
                    <a:cs typeface="Segoe UI Semibold" panose="020B0702040204020203" pitchFamily="34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3200" b="1" i="1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</m:ctrlPr>
                      </m:sSubPr>
                      <m:e>
                        <m:r>
                          <a:rPr lang="en-US" altLang="ja-JP" sz="3200" b="1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cs typeface="Segoe UI Semibold" panose="020B0702040204020203" pitchFamily="34" charset="0"/>
                          </a:rPr>
                          <m:t>𝐁𝐑</m:t>
                        </m:r>
                      </m:e>
                      <m:sub>
                        <m:r>
                          <a:rPr lang="en-US" altLang="ja-JP" sz="3200" b="1" i="1" smtClean="0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Semibold" panose="020B0702040204020203" pitchFamily="34" charset="0"/>
                          </a:rPr>
                          <m:t>𝟏𝟎𝟎𝟎</m:t>
                        </m:r>
                      </m:sub>
                    </m:sSub>
                    <m:r>
                      <a:rPr lang="en-US" altLang="ja-JP" sz="3200" b="1" i="1" smtClean="0">
                        <a:solidFill>
                          <a:srgbClr val="00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Semibold" panose="020B0702040204020203" pitchFamily="34" charset="0"/>
                      </a:rPr>
                      <m:t>+</m:t>
                    </m:r>
                    <m:sSub>
                      <m:sSubPr>
                        <m:ctrlPr>
                          <a:rPr lang="en-US" altLang="ja-JP" sz="3200" b="1" i="1" smtClean="0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Semibold" panose="020B0702040204020203" pitchFamily="34" charset="0"/>
                          </a:rPr>
                        </m:ctrlPr>
                      </m:sSubPr>
                      <m:e>
                        <m:r>
                          <a:rPr lang="en-US" altLang="ja-JP" sz="3200" b="1" i="1" smtClean="0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Semibold" panose="020B0702040204020203" pitchFamily="34" charset="0"/>
                          </a:rPr>
                          <m:t>𝑾</m:t>
                        </m:r>
                      </m:e>
                      <m:sub>
                        <m:r>
                          <a:rPr lang="en-US" altLang="ja-JP" sz="3200" b="1" i="1" smtClean="0">
                            <a:solidFill>
                              <a:srgbClr val="00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Semibold" panose="020B0702040204020203" pitchFamily="34" charset="0"/>
                          </a:rPr>
                          <m:t>𝑹</m:t>
                        </m:r>
                      </m:sub>
                    </m:sSub>
                  </m:oMath>
                </a14:m>
                <a:endParaRPr kumimoji="1" lang="ja-JP" altLang="en-US" dirty="0">
                  <a:latin typeface="Segoe UI Symbol" panose="020B05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98129860-AA8A-441C-87AB-ED48FAEB01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D0C0F676-32D6-4920-A97C-F8FCABB3FF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80000" y="1800000"/>
            <a:ext cx="6804625" cy="43200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280E745-F0DB-4529-9F56-5A6BAA295276}"/>
              </a:ext>
            </a:extLst>
          </p:cNvPr>
          <p:cNvSpPr/>
          <p:nvPr/>
        </p:nvSpPr>
        <p:spPr>
          <a:xfrm>
            <a:off x="1253732" y="5582393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-----  AV18</a:t>
            </a:r>
          </a:p>
          <a:p>
            <a:r>
              <a:rPr lang="en-US" altLang="ja-JP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</a:t>
            </a:r>
            <a:r>
              <a:rPr lang="ja-JP" altLang="en-US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en-US" altLang="ja-JP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AV18+BR</a:t>
            </a:r>
            <a:r>
              <a:rPr lang="en-US" altLang="ja-JP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1000</a:t>
            </a:r>
            <a:r>
              <a:rPr lang="en-US" altLang="ja-JP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+W</a:t>
            </a:r>
            <a:r>
              <a:rPr lang="en-US" altLang="ja-JP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</a:t>
            </a:r>
            <a:endParaRPr lang="ja-JP" altLang="en-US" baseline="-25000" dirty="0">
              <a:solidFill>
                <a:srgbClr val="00FF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en-US" altLang="ja-JP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</a:t>
            </a:r>
            <a:r>
              <a:rPr lang="ja-JP" altLang="en-US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en-US" altLang="ja-JP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AV18+BR</a:t>
            </a:r>
            <a:r>
              <a:rPr lang="en-US" altLang="ja-JP" baseline="-25000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1000</a:t>
            </a:r>
          </a:p>
          <a:p>
            <a:endParaRPr lang="ja-JP" altLang="en-US" baseline="-25000" dirty="0">
              <a:solidFill>
                <a:srgbClr val="00FF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488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089C8D-4B02-403C-B6F0-A8B580475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1614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ja-JP" sz="40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CONTENTS</a:t>
            </a:r>
            <a:endParaRPr kumimoji="1" lang="ja-JP" altLang="en-US" sz="40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A56AC4A-A285-4712-A120-74F37CAD56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4759" y="1049972"/>
                <a:ext cx="7886700" cy="5341592"/>
              </a:xfrm>
            </p:spPr>
            <p:txBody>
              <a:bodyPr>
                <a:noAutofit/>
              </a:bodyPr>
              <a:lstStyle/>
              <a:p>
                <a:pPr marL="457200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kumimoji="1" lang="en-US" altLang="ja-JP" sz="3200" dirty="0">
                    <a:solidFill>
                      <a:srgbClr val="0000FF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INTRODUCTION</a:t>
                </a:r>
                <a:br>
                  <a:rPr kumimoji="1"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kumimoji="1"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:r>
                  <a:rPr kumimoji="1"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Effects</a:t>
                </a: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of 2</a:t>
                </a:r>
                <a14:m>
                  <m:oMath xmlns:m="http://schemas.openxmlformats.org/officeDocument/2006/math">
                    <m:r>
                      <a:rPr lang="ja-JP" altLang="en-US" sz="2400" i="1" dirty="0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𝜋</m:t>
                    </m:r>
                  </m:oMath>
                </a14:m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E-3NP on ND elastic scattering cross section</a:t>
                </a:r>
                <a:endParaRPr lang="en-US" altLang="ja-JP" sz="32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pPr marL="457200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altLang="ja-JP" sz="3200" dirty="0">
                    <a:solidFill>
                      <a:srgbClr val="0000FF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CALCULATIONS</a:t>
                </a:r>
                <a:br>
                  <a:rPr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Methods &amp;  Models</a:t>
                </a:r>
              </a:p>
              <a:p>
                <a:pPr marL="457200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altLang="ja-JP" sz="3200" dirty="0">
                    <a:solidFill>
                      <a:srgbClr val="0000FF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RESULTS</a:t>
                </a:r>
                <a:br>
                  <a:rPr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ND elastic scattering   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rgbClr val="FF0000"/>
                            </a:solidFill>
                            <a:latin typeface="Cambria Math"/>
                          </a:rPr>
                          <m:t>H</m:t>
                        </m:r>
                      </m:e>
                    </m:sPre>
                    <m:d>
                      <m:d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altLang="ja-JP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sPre>
                      <m:sPre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rgbClr val="FF0000"/>
                            </a:solidFill>
                            <a:latin typeface="Cambria Math"/>
                          </a:rPr>
                          <m:t>H</m:t>
                        </m:r>
                      </m:e>
                    </m:sPre>
                  </m:oMath>
                </a14:m>
                <a:b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Inclusive ND breakup reaction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altLang="ja-JP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altLang="ja-JP" sz="2400">
                            <a:solidFill>
                              <a:srgbClr val="FF0000"/>
                            </a:solidFill>
                            <a:latin typeface="Cambria Math"/>
                          </a:rPr>
                          <m:t>H</m:t>
                        </m:r>
                      </m:e>
                    </m:sPre>
                    <m:d>
                      <m:dPr>
                        <m:ctrlP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ja-JP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ja-JP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altLang="ja-JP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𝑝𝑛</m:t>
                    </m:r>
                  </m:oMath>
                </a14:m>
                <a:endParaRPr lang="en-US" altLang="ja-JP" sz="24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pPr marL="457200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altLang="ja-JP" sz="3200" dirty="0">
                    <a:solidFill>
                      <a:srgbClr val="0000FF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R-SPACE CUTOFF PROCEDURE</a:t>
                </a:r>
              </a:p>
              <a:p>
                <a:pPr marL="457200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altLang="ja-JP" sz="3200" dirty="0">
                    <a:solidFill>
                      <a:srgbClr val="0000FF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SUMMARY</a:t>
                </a:r>
                <a:r>
                  <a:rPr lang="en-US" altLang="ja-JP" sz="3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4A56AC4A-A285-4712-A120-74F37CAD56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4759" y="1049972"/>
                <a:ext cx="7886700" cy="5341592"/>
              </a:xfrm>
              <a:blipFill>
                <a:blip r:embed="rId2"/>
                <a:stretch>
                  <a:fillRect l="-2318" t="-2511" b="-137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496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33"/>
    </mc:Choice>
    <mc:Fallback xmlns="">
      <p:transition spd="slow" advTm="6433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B54CE-42C6-4557-8891-C08E547B2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AV18   </a:t>
            </a:r>
            <a:r>
              <a:rPr lang="en-US" altLang="ja-JP" sz="28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+BR</a:t>
            </a:r>
            <a:r>
              <a:rPr lang="en-US" altLang="ja-JP" sz="2800" baseline="-25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0.87         </a:t>
            </a:r>
            <a:r>
              <a:rPr lang="en-US" altLang="ja-JP" sz="28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+BR</a:t>
            </a:r>
            <a:r>
              <a:rPr lang="en-US" altLang="ja-JP" sz="2800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0.5</a:t>
            </a:r>
            <a:r>
              <a:rPr lang="en-US" altLang="ja-JP" sz="28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+W</a:t>
            </a:r>
            <a:r>
              <a:rPr lang="en-US" altLang="ja-JP" sz="2800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</a:t>
            </a:r>
            <a:r>
              <a:rPr lang="en-US" altLang="ja-JP" sz="2800" baseline="-25000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  </a:t>
            </a:r>
            <a:r>
              <a:rPr lang="en-US" altLang="ja-JP" sz="2800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+BR(UR)+W</a:t>
            </a:r>
            <a:r>
              <a:rPr lang="en-US" altLang="ja-JP" sz="2800" baseline="-25000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</a:t>
            </a:r>
            <a:endParaRPr kumimoji="1" lang="ja-JP" altLang="en-US" sz="2800" dirty="0"/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8C232D3A-2940-47EA-BA5F-36F4E45075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0000" y="1800000"/>
            <a:ext cx="6853716" cy="4320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4489F2C-FE87-4B24-92AF-C3C41D1180E3}"/>
              </a:ext>
            </a:extLst>
          </p:cNvPr>
          <p:cNvSpPr/>
          <p:nvPr/>
        </p:nvSpPr>
        <p:spPr>
          <a:xfrm>
            <a:off x="845128" y="556275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-----  AV18</a:t>
            </a:r>
          </a:p>
          <a:p>
            <a:r>
              <a:rPr lang="en-US" altLang="ja-JP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 AV18+BR</a:t>
            </a:r>
            <a:r>
              <a:rPr lang="en-US" altLang="ja-JP" baseline="-25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0.87</a:t>
            </a:r>
          </a:p>
          <a:p>
            <a:r>
              <a:rPr lang="en-US" altLang="ja-JP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</a:t>
            </a:r>
            <a:r>
              <a:rPr lang="ja-JP" altLang="en-US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en-US" altLang="ja-JP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AV18+BR</a:t>
            </a:r>
            <a:r>
              <a:rPr lang="en-US" altLang="ja-JP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0.5</a:t>
            </a:r>
            <a:r>
              <a:rPr lang="en-US" altLang="ja-JP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+W</a:t>
            </a:r>
            <a:r>
              <a:rPr lang="en-US" altLang="ja-JP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</a:t>
            </a:r>
            <a:endParaRPr lang="en-US" altLang="ja-JP" baseline="-25000" dirty="0">
              <a:solidFill>
                <a:srgbClr val="0000FF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en-US" altLang="ja-JP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</a:t>
            </a:r>
            <a:r>
              <a:rPr lang="ja-JP" altLang="en-US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en-US" altLang="ja-JP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AV18+BR(UR)+W</a:t>
            </a:r>
            <a:r>
              <a:rPr lang="en-US" altLang="ja-JP" baseline="-25000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356671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B47A96F6-599E-4FB9-B23A-C4F2E3D82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4864"/>
            <a:ext cx="7886700" cy="837955"/>
          </a:xfrm>
        </p:spPr>
        <p:txBody>
          <a:bodyPr/>
          <a:lstStyle/>
          <a:p>
            <a:r>
              <a:rPr lang="en-US" altLang="ja-JP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1. INTRODUCTION</a:t>
            </a:r>
            <a:endParaRPr kumimoji="1" lang="ja-JP" altLang="en-US" dirty="0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FE48AF7F-F0F1-4F43-9C2D-F29EDDE22CA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74921" y="1512000"/>
            <a:ext cx="3775636" cy="2340000"/>
          </a:xfrm>
          <a:prstGeom prst="rect">
            <a:avLst/>
          </a:prstGeom>
        </p:spPr>
      </p:pic>
      <p:pic>
        <p:nvPicPr>
          <p:cNvPr id="7" name="コンテンツ プレースホルダー 4">
            <a:extLst>
              <a:ext uri="{FF2B5EF4-FFF2-40B4-BE49-F238E27FC236}">
                <a16:creationId xmlns:a16="http://schemas.microsoft.com/office/drawing/2014/main" id="{6675C66E-BE0B-467A-8354-F6F91A62E1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1620" y="1512000"/>
            <a:ext cx="3777575" cy="2340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EE3A10C-6B86-4F1E-801E-4048A3DA2CCC}"/>
              </a:ext>
            </a:extLst>
          </p:cNvPr>
          <p:cNvSpPr txBox="1"/>
          <p:nvPr/>
        </p:nvSpPr>
        <p:spPr>
          <a:xfrm>
            <a:off x="83127" y="6531223"/>
            <a:ext cx="90608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ja-JP" sz="1500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Data: </a:t>
            </a:r>
            <a:r>
              <a:rPr lang="en-US" altLang="ja-JP" sz="15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65MeV:</a:t>
            </a:r>
            <a:r>
              <a:rPr lang="ja-JP" altLang="en-US" sz="15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da-DK" altLang="ja-JP" sz="1500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H. Shimizu et al. </a:t>
            </a:r>
            <a:r>
              <a:rPr lang="en-US" altLang="ja-JP" sz="1500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NPA382, 242 (1982), </a:t>
            </a:r>
            <a:r>
              <a:rPr lang="en-US" altLang="ja-JP" sz="15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135MeV:</a:t>
            </a:r>
            <a:r>
              <a:rPr lang="en-US" altLang="ja-JP" sz="1500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ja-JP" altLang="en-US" sz="1500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K. Ermisch et al. PRC68, 051001(R) (2003)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DA1CF682-192A-4BC1-B1E9-36E4C831F74B}"/>
                  </a:ext>
                </a:extLst>
              </p:cNvPr>
              <p:cNvSpPr txBox="1"/>
              <p:nvPr/>
            </p:nvSpPr>
            <p:spPr>
              <a:xfrm>
                <a:off x="263540" y="806599"/>
                <a:ext cx="8216164" cy="944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>
                    <a:solidFill>
                      <a:schemeClr val="tx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Effects of </a:t>
                </a:r>
                <a:r>
                  <a:rPr lang="en-US" altLang="ja-JP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Two-pion exchange three-nucleon force </a:t>
                </a:r>
                <a:r>
                  <a:rPr lang="en-US" altLang="ja-JP" dirty="0">
                    <a:solidFill>
                      <a:schemeClr val="tx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(2</a:t>
                </a:r>
                <a14:m>
                  <m:oMath xmlns:m="http://schemas.openxmlformats.org/officeDocument/2006/math">
                    <m:r>
                      <a:rPr lang="ja-JP" altLang="en-US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𝜋</m:t>
                    </m:r>
                  </m:oMath>
                </a14:m>
                <a:r>
                  <a:rPr lang="en-US" altLang="ja-JP" dirty="0">
                    <a:solidFill>
                      <a:schemeClr val="tx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E-3NF) on 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𝑝𝑑</m:t>
                    </m:r>
                  </m:oMath>
                </a14:m>
                <a:r>
                  <a:rPr lang="en-US" altLang="ja-JP" dirty="0">
                    <a:solidFill>
                      <a:srgbClr val="0000FF"/>
                    </a:solidFill>
                    <a:latin typeface="Segoe UI Semibold" panose="020B0702040204020203" pitchFamily="34" charset="0"/>
                    <a:ea typeface="Arial Unicode MS" panose="020B0604020202020204" pitchFamily="50" charset="-128"/>
                    <a:cs typeface="Segoe UI Semibold" panose="020B0702040204020203" pitchFamily="34" charset="0"/>
                    <a:sym typeface="Wingdings" panose="05000000000000000000" pitchFamily="2" charset="2"/>
                  </a:rPr>
                  <a:t> elastic scattering cross section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𝑝</m:t>
                        </m:r>
                      </m:sub>
                    </m:sSub>
                    <m:r>
                      <a:rPr lang="en-US" altLang="ja-JP" i="1">
                        <a:solidFill>
                          <a:srgbClr val="0000FF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=65 </m:t>
                    </m:r>
                    <m:r>
                      <m:rPr>
                        <m:sty m:val="p"/>
                      </m:rPr>
                      <a:rPr lang="en-US" altLang="ja-JP">
                        <a:solidFill>
                          <a:srgbClr val="0000FF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MeV</m:t>
                    </m:r>
                  </m:oMath>
                </a14:m>
                <a:r>
                  <a:rPr lang="en-US" altLang="ja-JP" dirty="0">
                    <a:solidFill>
                      <a:srgbClr val="0000FF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altLang="ja-JP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rial Unicode MS" panose="020B0604020202020204" pitchFamily="50" charset="-128"/>
                            <a:cs typeface="Arial Unicode MS" panose="020B0604020202020204" pitchFamily="50" charset="-128"/>
                            <a:sym typeface="Wingdings" panose="05000000000000000000" pitchFamily="2" charset="2"/>
                          </a:rPr>
                          <m:t>𝑝</m:t>
                        </m:r>
                      </m:sub>
                    </m:sSub>
                    <m:r>
                      <a:rPr lang="en-US" altLang="ja-JP" i="1">
                        <a:solidFill>
                          <a:srgbClr val="0000FF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=</m:t>
                    </m:r>
                    <m:r>
                      <a:rPr lang="en-US" altLang="ja-JP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170</m:t>
                    </m:r>
                    <m:r>
                      <a:rPr lang="en-US" altLang="ja-JP" i="1">
                        <a:solidFill>
                          <a:srgbClr val="0000FF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>
                        <a:solidFill>
                          <a:srgbClr val="0000FF"/>
                        </a:solidFill>
                        <a:latin typeface="Cambria Math"/>
                        <a:ea typeface="Arial Unicode MS" panose="020B0604020202020204" pitchFamily="50" charset="-128"/>
                        <a:cs typeface="Arial Unicode MS" panose="020B0604020202020204" pitchFamily="50" charset="-128"/>
                        <a:sym typeface="Wingdings" panose="05000000000000000000" pitchFamily="2" charset="2"/>
                      </a:rPr>
                      <m:t>MeV</m:t>
                    </m:r>
                  </m:oMath>
                </a14:m>
                <a:endParaRPr lang="ja-JP" alt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endParaRPr kumimoji="1" lang="ja-JP" altLang="en-US" dirty="0">
                  <a:solidFill>
                    <a:schemeClr val="tx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DA1CF682-192A-4BC1-B1E9-36E4C831F7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540" y="806599"/>
                <a:ext cx="8216164" cy="944746"/>
              </a:xfrm>
              <a:prstGeom prst="rect">
                <a:avLst/>
              </a:prstGeom>
              <a:blipFill>
                <a:blip r:embed="rId5"/>
                <a:stretch>
                  <a:fillRect l="-593" t="-25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DC9E8D93-59D5-4D3F-929C-976B057DACDB}"/>
                  </a:ext>
                </a:extLst>
              </p:cNvPr>
              <p:cNvSpPr/>
              <p:nvPr/>
            </p:nvSpPr>
            <p:spPr>
              <a:xfrm>
                <a:off x="181474" y="4069887"/>
                <a:ext cx="6805893" cy="225151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ja-JP" sz="20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---- AV18      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---- AV18+BR</a:t>
                </a:r>
                <a:r>
                  <a:rPr lang="en-US" altLang="ja-JP" sz="2000" baseline="-25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660</a:t>
                </a:r>
                <a:r>
                  <a:rPr lang="en-US" altLang="ja-JP" sz="2000" b="1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:br>
                  <a:rPr lang="en-US" altLang="ja-JP" sz="2000" b="1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2000" b="1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</a:t>
                </a:r>
                <a:r>
                  <a:rPr lang="en-US" altLang="ja-JP" sz="2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Brazil 2</a:t>
                </a:r>
                <a14:m>
                  <m:oMath xmlns:m="http://schemas.openxmlformats.org/officeDocument/2006/math">
                    <m:r>
                      <a:rPr lang="ja-JP" altLang="en-US" sz="20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𝜋</m:t>
                    </m:r>
                  </m:oMath>
                </a14:m>
                <a:r>
                  <a:rPr lang="en-US" altLang="ja-JP" sz="2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E-3NF model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Λ</m:t>
                    </m:r>
                    <m:r>
                      <a:rPr lang="el-GR" altLang="ja-JP" sz="20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=660</m:t>
                    </m:r>
                    <m:r>
                      <m:rPr>
                        <m:sty m:val="p"/>
                      </m:rPr>
                      <a:rPr lang="en-US" altLang="ja-JP" sz="200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MeV</m:t>
                    </m:r>
                  </m:oMath>
                </a14:m>
                <a:r>
                  <a:rPr lang="en-US" altLang="ja-JP" sz="2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)</a:t>
                </a:r>
                <a:endParaRPr lang="en-US" altLang="ja-JP" sz="20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r>
                  <a:rPr lang="en-US" altLang="ja-JP" sz="20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         </a:t>
                </a:r>
                <a:r>
                  <a:rPr lang="en-US" altLang="ja-JP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S. I. &amp; M.R. </a:t>
                </a:r>
                <a:r>
                  <a:rPr lang="en-US" altLang="ja-JP" dirty="0" err="1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Robilotta</a:t>
                </a:r>
                <a:r>
                  <a:rPr lang="en-US" altLang="ja-JP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, PRC76, 014006 (2007)</a:t>
                </a:r>
                <a:endParaRPr lang="en-US" altLang="ja-JP" sz="2000" i="1" dirty="0">
                  <a:latin typeface="Cambria Math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000" i="1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altLang="ja-JP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ja-JP" sz="2000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ja-JP" sz="20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altLang="ja-JP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2000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altLang="ja-JP" sz="2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ja-JP" sz="20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altLang="ja-JP" sz="2000" i="1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US" altLang="ja-JP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ja-JP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altLang="ja-JP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ja-JP" sz="20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𝑞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ja-JP" sz="2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ja-JP" sz="2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altLang="ja-JP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altLang="ja-JP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ja-JP" sz="2000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𝑞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ja-JP" sz="20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ja-JP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altLang="ja-JP" sz="20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ja-JP" sz="20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ja-JP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altLang="ja-JP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sSub>
                            <m:sSubPr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ja-JP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ja-JP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altLang="ja-JP" sz="20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ja-JP" sz="20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ja-JP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altLang="ja-JP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</m:oMath>
                  </m:oMathPara>
                </a14:m>
                <a:endParaRPr lang="en-US" altLang="ja-JP" sz="2000" dirty="0">
                  <a:solidFill>
                    <a:srgbClr val="0000FF"/>
                  </a:solidFill>
                  <a:latin typeface="Segoe UI Semibold" panose="020B0702040204020203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ja-JP" sz="20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                 </a:t>
                </a:r>
                <a:r>
                  <a:rPr lang="en-US" altLang="ja-JP" sz="2000" dirty="0">
                    <a:solidFill>
                      <a:srgbClr val="0000FF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Form factor: </a:t>
                </a:r>
                <a14:m>
                  <m:oMath xmlns:m="http://schemas.openxmlformats.org/officeDocument/2006/math">
                    <m:r>
                      <a:rPr lang="en-US" altLang="ja-JP" sz="20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   </m:t>
                    </m:r>
                    <m:sSub>
                      <m:sSub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b>
                    </m:sSub>
                    <m:d>
                      <m:d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ja-JP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ja-JP" sz="20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ja-JP" sz="20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Λ</m:t>
                                    </m:r>
                                  </m:e>
                                  <m:sup>
                                    <m:r>
                                      <a:rPr lang="en-US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ja-JP" sz="20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ja-JP" altLang="en-US" sz="2000" i="1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sub>
                                  <m:sup>
                                    <m:r>
                                      <a:rPr lang="en-US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sSup>
                                  <m:sSupPr>
                                    <m:ctrlPr>
                                      <a:rPr lang="en-US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Λ</m:t>
                                    </m:r>
                                  </m:e>
                                  <m:sup>
                                    <m:r>
                                      <a:rPr lang="en-US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ja-JP" sz="20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n-US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p>
                                    <m:r>
                                      <a:rPr lang="en-US" altLang="ja-JP" sz="20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ja-JP" sz="20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ja-JP" sz="20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DC9E8D93-59D5-4D3F-929C-976B057DAC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474" y="4069887"/>
                <a:ext cx="6805893" cy="2251514"/>
              </a:xfrm>
              <a:prstGeom prst="rect">
                <a:avLst/>
              </a:prstGeom>
              <a:blipFill>
                <a:blip r:embed="rId6"/>
                <a:stretch>
                  <a:fillRect l="-986" t="-2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C969EB1-DF85-4361-A774-ECDAC0A44F14}"/>
              </a:ext>
            </a:extLst>
          </p:cNvPr>
          <p:cNvGrpSpPr/>
          <p:nvPr/>
        </p:nvGrpSpPr>
        <p:grpSpPr>
          <a:xfrm>
            <a:off x="7481389" y="4457404"/>
            <a:ext cx="1481137" cy="1654175"/>
            <a:chOff x="7463631" y="715884"/>
            <a:chExt cx="1481137" cy="1654175"/>
          </a:xfrm>
        </p:grpSpPr>
        <p:pic>
          <p:nvPicPr>
            <p:cNvPr id="19" name="Picture 5" descr="3NF-Graph">
              <a:extLst>
                <a:ext uri="{FF2B5EF4-FFF2-40B4-BE49-F238E27FC236}">
                  <a16:creationId xmlns:a16="http://schemas.microsoft.com/office/drawing/2014/main" id="{7FC1D85F-BB4E-4DAA-A940-C53EF23FB8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3631" y="715884"/>
              <a:ext cx="1481137" cy="1654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20" name="Object 35">
              <a:extLst>
                <a:ext uri="{FF2B5EF4-FFF2-40B4-BE49-F238E27FC236}">
                  <a16:creationId xmlns:a16="http://schemas.microsoft.com/office/drawing/2014/main" id="{FA9C6BAA-148D-4FD2-9317-A3784DE1CECE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8294687" y="1176338"/>
            <a:ext cx="238125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78" name="Equation" r:id="rId8" imgW="164880" imgH="228600" progId="Equation.DSMT4">
                    <p:embed/>
                  </p:oleObj>
                </mc:Choice>
                <mc:Fallback>
                  <p:oleObj name="Equation" r:id="rId8" imgW="164880" imgH="228600" progId="Equation.DSMT4">
                    <p:embed/>
                    <p:pic>
                      <p:nvPicPr>
                        <p:cNvPr id="15" name="Object 35">
                          <a:extLst>
                            <a:ext uri="{FF2B5EF4-FFF2-40B4-BE49-F238E27FC236}">
                              <a16:creationId xmlns:a16="http://schemas.microsoft.com/office/drawing/2014/main" id="{F3B2972E-835B-4C8E-8F16-EE2CF30378D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94687" y="1176338"/>
                          <a:ext cx="238125" cy="330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36">
              <a:extLst>
                <a:ext uri="{FF2B5EF4-FFF2-40B4-BE49-F238E27FC236}">
                  <a16:creationId xmlns:a16="http://schemas.microsoft.com/office/drawing/2014/main" id="{33CBC331-7A1E-41C5-937A-A6B71A001C4A}"/>
                </a:ext>
              </a:extLst>
            </p:cNvPr>
            <p:cNvGraphicFramePr>
              <a:graphicFrameLocks noChangeAspect="1"/>
            </p:cNvGraphicFramePr>
            <p:nvPr>
              <p:extLst/>
            </p:nvPr>
          </p:nvGraphicFramePr>
          <p:xfrm>
            <a:off x="7765824" y="1595743"/>
            <a:ext cx="220662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79" name="Equation" r:id="rId10" imgW="152280" imgH="228600" progId="Equation.DSMT4">
                    <p:embed/>
                  </p:oleObj>
                </mc:Choice>
                <mc:Fallback>
                  <p:oleObj name="Equation" r:id="rId10" imgW="152280" imgH="228600" progId="Equation.DSMT4">
                    <p:embed/>
                    <p:pic>
                      <p:nvPicPr>
                        <p:cNvPr id="16" name="Object 36">
                          <a:extLst>
                            <a:ext uri="{FF2B5EF4-FFF2-40B4-BE49-F238E27FC236}">
                              <a16:creationId xmlns:a16="http://schemas.microsoft.com/office/drawing/2014/main" id="{5ACC8D90-FA26-4BF1-9DDD-919DA40FFB2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65824" y="1595743"/>
                          <a:ext cx="220662" cy="330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6AB987B7-A3D7-40FF-A7C1-E4943299EBA3}"/>
                  </a:ext>
                </a:extLst>
              </p:cNvPr>
              <p:cNvSpPr/>
              <p:nvPr/>
            </p:nvSpPr>
            <p:spPr>
              <a:xfrm>
                <a:off x="7584713" y="3942336"/>
                <a:ext cx="1128963" cy="42473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ja-JP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ja-JP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ja-JP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ja-JP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ja-JP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ja-JP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6AB987B7-A3D7-40FF-A7C1-E4943299EB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4713" y="3942336"/>
                <a:ext cx="1128963" cy="424732"/>
              </a:xfrm>
              <a:prstGeom prst="rect">
                <a:avLst/>
              </a:prstGeom>
              <a:blipFill>
                <a:blip r:embed="rId12"/>
                <a:stretch>
                  <a:fillRect t="-11594" r="-4865" b="-14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82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48"/>
    </mc:Choice>
    <mc:Fallback xmlns="">
      <p:transition spd="slow" advTm="1104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コンテンツ プレースホルダー 4">
            <a:extLst>
              <a:ext uri="{FF2B5EF4-FFF2-40B4-BE49-F238E27FC236}">
                <a16:creationId xmlns:a16="http://schemas.microsoft.com/office/drawing/2014/main" id="{B40C4845-0763-4B44-AF34-C1ACBE7502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454" y="1131282"/>
            <a:ext cx="4134163" cy="25608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EC3B658-8EA7-46D1-9649-879C737C47D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8650" y="59370"/>
                <a:ext cx="7886700" cy="1106061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Momentum transfer (</a:t>
                </a:r>
                <a14:m>
                  <m:oMath xmlns:m="http://schemas.openxmlformats.org/officeDocument/2006/math">
                    <m:r>
                      <a:rPr lang="en-US" altLang="ja-JP" sz="2800" i="1" dirty="0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𝑞</m:t>
                    </m:r>
                  </m:oMath>
                </a14:m>
                <a:r>
                  <a:rPr lang="en-US" altLang="ja-JP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) becomes larger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Semibold" panose="020B0702040204020203" pitchFamily="34" charset="0"/>
                      </a:rPr>
                      <m:t>Λ</m:t>
                    </m:r>
                  </m:oMath>
                </a14:m>
                <a:r>
                  <a:rPr kumimoji="1" lang="ja-JP" altLang="en-US" sz="2800" dirty="0">
                    <a:solidFill>
                      <a:schemeClr val="tx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:r>
                  <a:rPr kumimoji="1" lang="en-US" altLang="ja-JP" sz="2800" dirty="0">
                    <a:solidFill>
                      <a:schemeClr val="tx1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at backward angles</a:t>
                </a:r>
                <a:endParaRPr kumimoji="1" lang="ja-JP" altLang="en-US" sz="28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EC3B658-8EA7-46D1-9649-879C737C47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8650" y="59370"/>
                <a:ext cx="7886700" cy="1106061"/>
              </a:xfrm>
              <a:blipFill>
                <a:blip r:embed="rId3"/>
                <a:stretch>
                  <a:fillRect l="-1546" b="-442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EB6FEC01-03C3-47B1-BC48-10BF583A4216}"/>
                  </a:ext>
                </a:extLst>
              </p:cNvPr>
              <p:cNvSpPr/>
              <p:nvPr/>
            </p:nvSpPr>
            <p:spPr>
              <a:xfrm>
                <a:off x="310507" y="4190602"/>
                <a:ext cx="8577119" cy="2308324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5875">
                <a:solidFill>
                  <a:srgbClr val="0000FF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ja-JP" sz="2400" dirty="0">
                    <a:solidFill>
                      <a:srgbClr val="FF0000"/>
                    </a:solidFill>
                    <a:latin typeface="Segoe UI Semibold" panose="020B0702040204020203" pitchFamily="34" charset="0"/>
                    <a:ea typeface="HGPｺﾞｼｯｸE" panose="020B0900000000000000" pitchFamily="50" charset="-128"/>
                    <a:cs typeface="Segoe UI Semibold" panose="020B0702040204020203" pitchFamily="34" charset="0"/>
                  </a:rPr>
                  <a:t>The smallness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Semibold" panose="020B0702040204020203" pitchFamily="34" charset="0"/>
                      </a:rPr>
                      <m:t>Λ</m:t>
                    </m:r>
                    <m:r>
                      <a:rPr lang="el-GR" altLang="ja-JP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Semibold" panose="020B0702040204020203" pitchFamily="34" charset="0"/>
                      </a:rPr>
                      <m:t> </m:t>
                    </m:r>
                  </m:oMath>
                </a14:m>
                <a:r>
                  <a:rPr lang="en-US" altLang="ja-JP" sz="2400" dirty="0">
                    <a:latin typeface="Segoe UI Semibold" panose="020B0702040204020203" pitchFamily="34" charset="0"/>
                    <a:ea typeface="HGPｺﾞｼｯｸE" panose="020B0900000000000000" pitchFamily="50" charset="-128"/>
                    <a:cs typeface="Segoe UI Semibold" panose="020B0702040204020203" pitchFamily="34" charset="0"/>
                  </a:rPr>
                  <a:t>could hide an important role of pions at backwards angles.</a:t>
                </a:r>
              </a:p>
              <a:p>
                <a:endParaRPr lang="en-US" altLang="ja-JP" sz="2400" dirty="0">
                  <a:latin typeface="Segoe UI Semibold" panose="020B0702040204020203" pitchFamily="34" charset="0"/>
                  <a:ea typeface="HGPｺﾞｼｯｸE" panose="020B0900000000000000" pitchFamily="50" charset="-128"/>
                  <a:cs typeface="Segoe UI Semibold" panose="020B0702040204020203" pitchFamily="34" charset="0"/>
                </a:endParaRPr>
              </a:p>
              <a:p>
                <a:r>
                  <a:rPr lang="en-US" altLang="ja-JP" sz="2400" dirty="0">
                    <a:latin typeface="Segoe UI Semibold" panose="020B0702040204020203" pitchFamily="34" charset="0"/>
                    <a:ea typeface="HGPｺﾞｼｯｸE" panose="020B0900000000000000" pitchFamily="50" charset="-128"/>
                    <a:cs typeface="Segoe UI Semibold" panose="020B0702040204020203" pitchFamily="34" charset="0"/>
                  </a:rPr>
                  <a:t>   In this talk,  effects of </a:t>
                </a:r>
                <a:r>
                  <a:rPr lang="en-US" altLang="ja-JP" sz="2400" dirty="0">
                    <a:solidFill>
                      <a:srgbClr val="FF0000"/>
                    </a:solidFill>
                    <a:latin typeface="Segoe UI Semibold" panose="020B0702040204020203" pitchFamily="34" charset="0"/>
                    <a:ea typeface="HGPｺﾞｼｯｸE" panose="020B0900000000000000" pitchFamily="50" charset="-128"/>
                    <a:cs typeface="Segoe UI Semibold" panose="020B0702040204020203" pitchFamily="34" charset="0"/>
                  </a:rPr>
                  <a:t>2</a:t>
                </a:r>
                <a14:m>
                  <m:oMath xmlns:m="http://schemas.openxmlformats.org/officeDocument/2006/math">
                    <m:r>
                      <a:rPr lang="ja-JP" alt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altLang="ja-JP" sz="2400" dirty="0">
                    <a:solidFill>
                      <a:srgbClr val="FF0000"/>
                    </a:solidFill>
                    <a:latin typeface="Segoe UI Semibold" panose="020B0702040204020203" pitchFamily="34" charset="0"/>
                    <a:ea typeface="HGPｺﾞｼｯｸE" panose="020B0900000000000000" pitchFamily="50" charset="-128"/>
                    <a:cs typeface="Segoe UI Semibold" panose="020B0702040204020203" pitchFamily="34" charset="0"/>
                  </a:rPr>
                  <a:t>E-3NP with a larger value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Semibold" panose="020B0702040204020203" pitchFamily="34" charset="0"/>
                      </a:rPr>
                      <m:t>Λ</m:t>
                    </m:r>
                  </m:oMath>
                </a14:m>
                <a:r>
                  <a:rPr lang="en-US" altLang="ja-JP" sz="2400" dirty="0">
                    <a:latin typeface="Segoe UI Semibold" panose="020B0702040204020203" pitchFamily="34" charset="0"/>
                    <a:ea typeface="HGPｺﾞｼｯｸE" panose="020B0900000000000000" pitchFamily="50" charset="-128"/>
                    <a:cs typeface="Segoe UI Semibold" panose="020B0702040204020203" pitchFamily="34" charset="0"/>
                  </a:rPr>
                  <a:t>, (1000 MeV), on Nd elastic cross section at backward angles will be presented.</a:t>
                </a:r>
              </a:p>
            </p:txBody>
          </p:sp>
        </mc:Choice>
        <mc:Fallback xmlns=""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EB6FEC01-03C3-47B1-BC48-10BF583A42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507" y="4190602"/>
                <a:ext cx="8577119" cy="2308324"/>
              </a:xfrm>
              <a:prstGeom prst="rect">
                <a:avLst/>
              </a:prstGeom>
              <a:blipFill>
                <a:blip r:embed="rId4"/>
                <a:stretch>
                  <a:fillRect l="-1064" t="-1571" b="-4712"/>
                </a:stretch>
              </a:blipFill>
              <a:ln w="15875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F84C810-435B-45E9-AACE-49ACF24FA319}"/>
                  </a:ext>
                </a:extLst>
              </p:cNvPr>
              <p:cNvSpPr txBox="1"/>
              <p:nvPr/>
            </p:nvSpPr>
            <p:spPr>
              <a:xfrm>
                <a:off x="3824264" y="1694099"/>
                <a:ext cx="2467470" cy="4308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kumimoji="1" lang="en-US" altLang="ja-JP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&gt;660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MeV</m:t>
                      </m:r>
                      <m:r>
                        <a:rPr kumimoji="1" lang="en-US" altLang="ja-JP" sz="2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</m:oMath>
                  </m:oMathPara>
                </a14:m>
                <a:endParaRPr kumimoji="1" lang="ja-JP" alt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EF84C810-435B-45E9-AACE-49ACF24FA3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4264" y="1694099"/>
                <a:ext cx="2467470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8050FD7A-E63E-4842-9A12-9C37007E86B5}"/>
              </a:ext>
            </a:extLst>
          </p:cNvPr>
          <p:cNvCxnSpPr>
            <a:cxnSpLocks/>
          </p:cNvCxnSpPr>
          <p:nvPr/>
        </p:nvCxnSpPr>
        <p:spPr>
          <a:xfrm>
            <a:off x="3612053" y="1120257"/>
            <a:ext cx="0" cy="2059371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3C5EA6FE-829F-4895-AF7F-BD6FBA22E19A}"/>
              </a:ext>
            </a:extLst>
          </p:cNvPr>
          <p:cNvCxnSpPr>
            <a:cxnSpLocks/>
          </p:cNvCxnSpPr>
          <p:nvPr/>
        </p:nvCxnSpPr>
        <p:spPr>
          <a:xfrm rot="-4200000">
            <a:off x="7528718" y="1911042"/>
            <a:ext cx="900000" cy="0"/>
          </a:xfrm>
          <a:prstGeom prst="straightConnector1">
            <a:avLst/>
          </a:prstGeom>
          <a:ln w="41275"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01B22A94-60A2-4A86-870E-C8728D00CCD9}"/>
              </a:ext>
            </a:extLst>
          </p:cNvPr>
          <p:cNvCxnSpPr>
            <a:cxnSpLocks/>
          </p:cNvCxnSpPr>
          <p:nvPr/>
        </p:nvCxnSpPr>
        <p:spPr>
          <a:xfrm>
            <a:off x="7241309" y="2323020"/>
            <a:ext cx="556852" cy="1"/>
          </a:xfrm>
          <a:prstGeom prst="line">
            <a:avLst/>
          </a:prstGeom>
          <a:ln w="349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CDFDA419-D594-437A-B884-EA4ABE882790}"/>
                  </a:ext>
                </a:extLst>
              </p:cNvPr>
              <p:cNvSpPr/>
              <p:nvPr/>
            </p:nvSpPr>
            <p:spPr>
              <a:xfrm>
                <a:off x="7304910" y="2269189"/>
                <a:ext cx="44403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ja-JP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ja-JP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ja-JP" altLang="en-US" sz="2400" dirty="0"/>
              </a:p>
            </p:txBody>
          </p:sp>
        </mc:Choice>
        <mc:Fallback xmlns=""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CDFDA419-D594-437A-B884-EA4ABE88279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4910" y="2269189"/>
                <a:ext cx="444032" cy="461665"/>
              </a:xfrm>
              <a:prstGeom prst="rect">
                <a:avLst/>
              </a:prstGeom>
              <a:blipFill>
                <a:blip r:embed="rId6"/>
                <a:stretch>
                  <a:fillRect t="-17105" r="-34247" b="-131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EBA31AF6-751D-44B5-A4D3-34C6D8D79DBD}"/>
              </a:ext>
            </a:extLst>
          </p:cNvPr>
          <p:cNvCxnSpPr>
            <a:cxnSpLocks/>
          </p:cNvCxnSpPr>
          <p:nvPr/>
        </p:nvCxnSpPr>
        <p:spPr>
          <a:xfrm rot="-6600000">
            <a:off x="6634810" y="1912565"/>
            <a:ext cx="900000" cy="0"/>
          </a:xfrm>
          <a:prstGeom prst="straightConnector1">
            <a:avLst/>
          </a:prstGeom>
          <a:ln w="41275"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311D577F-79E9-4DB6-AB12-05F2B59FDB16}"/>
              </a:ext>
            </a:extLst>
          </p:cNvPr>
          <p:cNvCxnSpPr>
            <a:cxnSpLocks/>
          </p:cNvCxnSpPr>
          <p:nvPr/>
        </p:nvCxnSpPr>
        <p:spPr>
          <a:xfrm rot="-6600000">
            <a:off x="7519043" y="2764470"/>
            <a:ext cx="900000" cy="0"/>
          </a:xfrm>
          <a:prstGeom prst="straightConnector1">
            <a:avLst/>
          </a:prstGeom>
          <a:ln w="41275"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FE12BBA8-753A-4BD8-B478-0A7E51E0E27E}"/>
              </a:ext>
            </a:extLst>
          </p:cNvPr>
          <p:cNvCxnSpPr>
            <a:cxnSpLocks/>
          </p:cNvCxnSpPr>
          <p:nvPr/>
        </p:nvCxnSpPr>
        <p:spPr>
          <a:xfrm rot="-4200000">
            <a:off x="6619966" y="2756766"/>
            <a:ext cx="900000" cy="0"/>
          </a:xfrm>
          <a:prstGeom prst="straightConnector1">
            <a:avLst/>
          </a:prstGeom>
          <a:ln w="41275"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B68182D4-2FEA-4D13-846E-2FEBE82C53B9}"/>
                  </a:ext>
                </a:extLst>
              </p:cNvPr>
              <p:cNvSpPr txBox="1"/>
              <p:nvPr/>
            </p:nvSpPr>
            <p:spPr>
              <a:xfrm>
                <a:off x="6686081" y="3132075"/>
                <a:ext cx="2602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i="1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ja-JP" altLang="en-US" sz="2400" dirty="0"/>
              </a:p>
            </p:txBody>
          </p:sp>
        </mc:Choice>
        <mc:Fallback xmlns=""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B68182D4-2FEA-4D13-846E-2FEBE82C5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6081" y="3132075"/>
                <a:ext cx="260264" cy="369332"/>
              </a:xfrm>
              <a:prstGeom prst="rect">
                <a:avLst/>
              </a:prstGeom>
              <a:blipFill>
                <a:blip r:embed="rId7"/>
                <a:stretch>
                  <a:fillRect l="-26190" r="-26190" b="-3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8D7ADF77-A13A-4376-B5C2-0424EC341212}"/>
                  </a:ext>
                </a:extLst>
              </p:cNvPr>
              <p:cNvSpPr/>
              <p:nvPr/>
            </p:nvSpPr>
            <p:spPr>
              <a:xfrm>
                <a:off x="6723880" y="948360"/>
                <a:ext cx="44492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ja-JP" altLang="en-US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8D7ADF77-A13A-4376-B5C2-0424EC3412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3880" y="948360"/>
                <a:ext cx="444929" cy="461665"/>
              </a:xfrm>
              <a:prstGeom prst="rect">
                <a:avLst/>
              </a:prstGeom>
              <a:blipFill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DCF221C2-E736-4EFF-A20B-DDD1CB4EF422}"/>
                  </a:ext>
                </a:extLst>
              </p:cNvPr>
              <p:cNvSpPr/>
              <p:nvPr/>
            </p:nvSpPr>
            <p:spPr>
              <a:xfrm>
                <a:off x="7937163" y="1006176"/>
                <a:ext cx="45730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ja-JP" altLang="en-US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DCF221C2-E736-4EFF-A20B-DDD1CB4EF4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163" y="1006176"/>
                <a:ext cx="457305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2D694A90-1762-434E-91B7-A207B16FF926}"/>
                  </a:ext>
                </a:extLst>
              </p:cNvPr>
              <p:cNvSpPr/>
              <p:nvPr/>
            </p:nvSpPr>
            <p:spPr>
              <a:xfrm>
                <a:off x="7937164" y="3187332"/>
                <a:ext cx="45730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ja-JP" altLang="en-US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2D694A90-1762-434E-91B7-A207B16FF9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7164" y="3187332"/>
                <a:ext cx="457305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516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3"/>
    </mc:Choice>
    <mc:Fallback xmlns="">
      <p:transition spd="slow" advTm="98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9EE6DC-4B25-47AC-B365-7A11FF300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7406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sz="40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2. CALCULATION</a:t>
            </a:r>
            <a:endParaRPr kumimoji="1" lang="ja-JP" altLang="en-US" sz="40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BF47DE-F16D-47A9-8AA5-1D716298A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63461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sz="3600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Method</a:t>
            </a:r>
            <a:b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endParaRPr lang="en-US" altLang="ja-JP" sz="28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kumimoji="1"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3N Faddeev calculations</a:t>
            </a:r>
            <a:br>
              <a:rPr kumimoji="1"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kumimoji="1"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  </a:t>
            </a:r>
            <a: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Integral equation approach in coordinate space</a:t>
            </a:r>
            <a:b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b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     </a:t>
            </a: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Ref: S. I., PRC</a:t>
            </a:r>
            <a:r>
              <a:rPr lang="en-US" altLang="ja-JP" sz="2400" b="1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80</a:t>
            </a:r>
            <a:r>
              <a:rPr lang="en-US" altLang="ja-JP" sz="2400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, 054002 (2009) </a:t>
            </a:r>
            <a:r>
              <a:rPr lang="en-US" altLang="ja-JP" sz="2800" dirty="0">
                <a:solidFill>
                  <a:schemeClr val="accent6">
                    <a:lumMod val="50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</a:p>
          <a:p>
            <a:endParaRPr lang="en-US" altLang="ja-JP" sz="28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Partial waves:</a:t>
            </a:r>
            <a:b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     2N angular momentum:  J=0,1,2,3,4,5 </a:t>
            </a:r>
            <a:b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     Total  angular momentum:  J</a:t>
            </a:r>
            <a:r>
              <a:rPr lang="en-US" altLang="ja-JP" sz="2800" baseline="-250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0</a:t>
            </a:r>
            <a:r>
              <a:rPr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=1/2, …., 27/2</a:t>
            </a:r>
          </a:p>
        </p:txBody>
      </p:sp>
    </p:spTree>
    <p:extLst>
      <p:ext uri="{BB962C8B-B14F-4D97-AF65-F5344CB8AC3E}">
        <p14:creationId xmlns:p14="http://schemas.microsoft.com/office/powerpoint/2010/main" val="177443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9"/>
    </mc:Choice>
    <mc:Fallback xmlns="">
      <p:transition spd="slow" advTm="46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9776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solidFill>
                  <a:srgbClr val="0000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Models</a:t>
            </a:r>
            <a:endParaRPr kumimoji="1" lang="ja-JP" altLang="en-US" sz="3600" dirty="0">
              <a:solidFill>
                <a:srgbClr val="0000FF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DB365E-C544-41F8-B719-E6A6C6AA804C}" type="slidenum">
              <a:rPr lang="ja-JP" altLang="en-US" smtClean="0">
                <a:solidFill>
                  <a:prstClr val="white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pPr>
                <a:defRPr/>
              </a:pPr>
              <a:t>6</a:t>
            </a:fld>
            <a:endParaRPr lang="en-US" altLang="ja-JP" dirty="0">
              <a:solidFill>
                <a:prstClr val="white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196600" y="1071418"/>
                <a:ext cx="8799618" cy="5467495"/>
              </a:xfrm>
            </p:spPr>
            <p:txBody>
              <a:bodyPr>
                <a:noAutofit/>
              </a:bodyPr>
              <a:lstStyle/>
              <a:p>
                <a:pPr marL="457200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altLang="ja-JP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AV18:    2NF  (Argonne V</a:t>
                </a:r>
                <a:r>
                  <a:rPr lang="en-US" altLang="ja-JP" sz="2800" baseline="-250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18</a:t>
                </a:r>
                <a:r>
                  <a:rPr lang="en-US" altLang="ja-JP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)</a:t>
                </a:r>
                <a:br>
                  <a:rPr lang="en-US" altLang="ja-JP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</a:t>
                </a:r>
                <a:r>
                  <a:rPr lang="en-US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R. B. Wiringa, et al. PRC</a:t>
                </a:r>
                <a:r>
                  <a:rPr lang="en-US" altLang="ja-JP" sz="2400" b="1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51</a:t>
                </a:r>
                <a:r>
                  <a:rPr lang="en-US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, 38 (1995)</a:t>
                </a:r>
                <a:br>
                  <a:rPr lang="en-US" altLang="ja-JP" sz="28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endParaRPr lang="en-US" altLang="ja-JP" sz="2800" dirty="0">
                  <a:solidFill>
                    <a:srgbClr val="FF0000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pPr marL="457200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altLang="ja-JP" sz="28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AV18+BR</a:t>
                </a:r>
                <a:r>
                  <a:rPr lang="en-US" altLang="ja-JP" sz="2800" baseline="-25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660</a:t>
                </a:r>
                <a:r>
                  <a:rPr lang="en-US" altLang="ja-JP" sz="2800" b="1" baseline="-25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:r>
                  <a:rPr lang="en-US" altLang="ja-JP" sz="28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:  Brazil 2</a:t>
                </a:r>
                <a14:m>
                  <m:oMath xmlns:m="http://schemas.openxmlformats.org/officeDocument/2006/math">
                    <m:r>
                      <a:rPr lang="ja-JP" altLang="en-US" sz="28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</m:oMath>
                </a14:m>
                <a:r>
                  <a:rPr lang="en-US" altLang="ja-JP" sz="28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E-3NP</a:t>
                </a:r>
                <a:r>
                  <a:rPr lang="ja-JP" altLang="en-US" sz="28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　　</a:t>
                </a:r>
                <a:r>
                  <a:rPr lang="en-US" altLang="ja-JP" sz="28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BR</a:t>
                </a:r>
                <a:r>
                  <a:rPr lang="ja-JP" altLang="en-US" sz="28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:r>
                  <a:rPr lang="en-US" altLang="ja-JP" sz="28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8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Λ</m:t>
                    </m:r>
                    <m:r>
                      <a:rPr lang="el-GR" altLang="ja-JP" sz="2800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=660</m:t>
                    </m:r>
                    <m:r>
                      <m:rPr>
                        <m:sty m:val="p"/>
                      </m:rPr>
                      <a:rPr lang="en-US" altLang="ja-JP" sz="280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MeV</m:t>
                    </m:r>
                  </m:oMath>
                </a14:m>
                <a:r>
                  <a:rPr lang="en-US" altLang="ja-JP" sz="28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)</a:t>
                </a:r>
                <a:r>
                  <a:rPr lang="ja-JP" altLang="en-US" sz="2800" dirty="0">
                    <a:solidFill>
                      <a:srgbClr val="0070C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　</a:t>
                </a:r>
                <a:r>
                  <a:rPr lang="ja-JP" altLang="en-US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　</a:t>
                </a:r>
                <a:br>
                  <a:rPr lang="en-US" altLang="ja-JP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</a:t>
                </a:r>
                <a:r>
                  <a:rPr lang="en-US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ea typeface="ＭＳ Ｐゴシック" charset="-128"/>
                    <a:cs typeface="Segoe UI Semibold" panose="020B0702040204020203" pitchFamily="34" charset="0"/>
                  </a:rPr>
                  <a:t>S.</a:t>
                </a:r>
                <a:r>
                  <a:rPr lang="en-US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I. and M. Robilotta, PRC</a:t>
                </a:r>
                <a:r>
                  <a:rPr lang="en-US" altLang="ja-JP" sz="2400" b="1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76</a:t>
                </a:r>
                <a:r>
                  <a:rPr lang="en-US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, 014006 (2007)</a:t>
                </a:r>
                <a:br>
                  <a:rPr lang="en-US" altLang="ja-JP" sz="28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endParaRPr lang="en-US" altLang="ja-JP" sz="2800" dirty="0">
                  <a:solidFill>
                    <a:schemeClr val="accent6">
                      <a:lumMod val="50000"/>
                    </a:schemeClr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pPr marL="457200" indent="-457200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altLang="ja-JP" sz="28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AV18+BR</a:t>
                </a:r>
                <a:r>
                  <a:rPr lang="en-US" altLang="ja-JP" sz="2800" baseline="-250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1000</a:t>
                </a:r>
                <a:r>
                  <a:rPr lang="en-US" altLang="ja-JP" sz="28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+W</a:t>
                </a:r>
                <a:r>
                  <a:rPr lang="en-US" altLang="ja-JP" sz="2800" baseline="-250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R</a:t>
                </a:r>
                <a:r>
                  <a:rPr lang="en-US" altLang="ja-JP" sz="28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:  </a:t>
                </a:r>
                <a:br>
                  <a:rPr lang="en-US" altLang="ja-JP" sz="28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ja-JP" altLang="en-US" sz="28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　</a:t>
                </a:r>
                <a:r>
                  <a:rPr lang="en-US" altLang="ja-JP" sz="28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BR</a:t>
                </a:r>
                <a:r>
                  <a:rPr lang="ja-JP" altLang="en-US" sz="28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:r>
                  <a:rPr lang="en-US" altLang="ja-JP" sz="28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ja-JP" sz="2800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Λ</m:t>
                    </m:r>
                    <m:r>
                      <a:rPr lang="en-US" altLang="ja-JP" sz="28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ja-JP" sz="2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1000</m:t>
                    </m:r>
                    <m:r>
                      <m:rPr>
                        <m:sty m:val="p"/>
                      </m:rPr>
                      <a:rPr lang="en-US" altLang="ja-JP" sz="2800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MeV</m:t>
                    </m:r>
                  </m:oMath>
                </a14:m>
                <a:r>
                  <a:rPr lang="en-US" altLang="ja-JP" sz="28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) + Repulsive-3NP</a:t>
                </a:r>
                <a:br>
                  <a:rPr lang="en-US" altLang="ja-JP" sz="28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28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</a:t>
                </a:r>
                <a:r>
                  <a:rPr lang="en-US" altLang="ja-JP" sz="28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ja-JP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ja-JP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sub>
                              <m:sup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13</m:t>
                                </m:r>
                              </m:sub>
                              <m:sup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num>
                          <m:den>
                            <m:sSup>
                              <m:sSup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r>
                      <a:rPr lang="en-US" altLang="ja-JP" sz="2400" i="1">
                        <a:latin typeface="Cambria Math" panose="02040503050406030204" pitchFamily="18" charset="0"/>
                      </a:rPr>
                      <m:t>+[</m:t>
                    </m:r>
                    <m:r>
                      <m:rPr>
                        <m:sty m:val="p"/>
                      </m:rPr>
                      <a:rPr lang="en-US" altLang="ja-JP" sz="2400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altLang="ja-JP" sz="2400"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altLang="ja-JP" sz="2400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 altLang="ja-JP" sz="240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ja-JP" sz="2400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ja-JP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ja-JP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=1</m:t>
                    </m:r>
                    <m:r>
                      <m:rPr>
                        <m:sty m:val="p"/>
                      </m:rPr>
                      <a:rPr lang="en-US" altLang="ja-JP" sz="240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br>
                  <a:rPr lang="en-US" altLang="ja-JP" sz="2400" dirty="0">
                    <a:solidFill>
                      <a:srgbClr val="00206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24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ja-JP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=137 </m:t>
                    </m:r>
                    <m:r>
                      <m:rPr>
                        <m:sty m:val="p"/>
                      </m:rPr>
                      <a:rPr lang="en-US" altLang="ja-JP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altLang="ja-JP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en-US" altLang="ja-JP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</m:t>
                    </m:r>
                    <m:r>
                      <a:rPr lang="en-US" altLang="ja-JP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~4.3</m:t>
                    </m:r>
                    <m:r>
                      <a:rPr lang="en-US" altLang="ja-JP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br>
                  <a:rPr lang="en-US" altLang="ja-JP" sz="2400" dirty="0">
                    <a:solidFill>
                      <a:srgbClr val="0070C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2400" dirty="0">
                    <a:solidFill>
                      <a:srgbClr val="0070C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   </a:t>
                </a:r>
                <a:r>
                  <a:rPr lang="en-US" altLang="ja-JP" sz="2400" dirty="0">
                    <a:solidFill>
                      <a:schemeClr val="accent6">
                        <a:lumMod val="50000"/>
                      </a:schemeClr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S. I., FBS 60, 39 (2019)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600" y="1071418"/>
                <a:ext cx="8799618" cy="5467495"/>
              </a:xfrm>
              <a:blipFill>
                <a:blip r:embed="rId2"/>
                <a:stretch>
                  <a:fillRect l="-1662" t="-21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5" descr="3NF-Graph">
            <a:extLst>
              <a:ext uri="{FF2B5EF4-FFF2-40B4-BE49-F238E27FC236}">
                <a16:creationId xmlns:a16="http://schemas.microsoft.com/office/drawing/2014/main" id="{09DC6074-6C8C-461E-8E64-E8591D423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972" y="3725097"/>
            <a:ext cx="1481137" cy="16541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33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00"/>
    </mc:Choice>
    <mc:Fallback xmlns="">
      <p:transition spd="slow" advTm="572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01C24D-95FD-4547-BCFD-324B7FBE45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3331" y="425677"/>
            <a:ext cx="6858000" cy="863191"/>
          </a:xfrm>
        </p:spPr>
        <p:txBody>
          <a:bodyPr/>
          <a:lstStyle/>
          <a:p>
            <a:r>
              <a:rPr kumimoji="1" lang="en-US" altLang="ja-JP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3. RESULTS</a:t>
            </a:r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字幕 2">
                <a:extLst>
                  <a:ext uri="{FF2B5EF4-FFF2-40B4-BE49-F238E27FC236}">
                    <a16:creationId xmlns:a16="http://schemas.microsoft.com/office/drawing/2014/main" id="{F21F7BB6-8B3A-4D3C-B977-8D9AEF5705A1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073331" y="1471747"/>
                <a:ext cx="6496595" cy="5251269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(3-1)  ND </a:t>
                </a:r>
                <a:r>
                  <a:rPr kumimoji="1"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Elastic scattering</a:t>
                </a:r>
              </a:p>
              <a:p>
                <a:pPr algn="l">
                  <a:lnSpc>
                    <a:spcPct val="100000"/>
                  </a:lnSpc>
                </a:pPr>
                <a:br>
                  <a:rPr kumimoji="1"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ja-JP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el-GR" altLang="ja-JP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ja-JP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ja-JP" altLang="en-US" sz="2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𝑐𝑎𝑙</m:t>
                              </m:r>
                            </m:sup>
                          </m:sSup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ja-JP" altLang="en-US" sz="2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𝑒𝑥𝑝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ja-JP" altLang="en-US" sz="2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altLang="ja-JP" sz="2400" i="1">
                                  <a:latin typeface="Cambria Math" panose="02040503050406030204" pitchFamily="18" charset="0"/>
                                </a:rPr>
                                <m:t>𝑐𝑎𝑙</m:t>
                              </m:r>
                            </m:sup>
                          </m:sSup>
                        </m:den>
                      </m:f>
                      <m:r>
                        <a:rPr lang="en-US" altLang="ja-JP" sz="2400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sz="2400" i="1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b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b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         </a:t>
                </a:r>
                <a14:m>
                  <m:oMath xmlns:m="http://schemas.openxmlformats.org/officeDocument/2006/math">
                    <m:r>
                      <a:rPr lang="en-US" altLang="ja-JP" sz="2400" b="0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𝐸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/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𝐴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=65</m:t>
                    </m:r>
                    <m:r>
                      <a:rPr lang="en-US" altLang="ja-JP" sz="2400" b="0" i="0" smtClean="0">
                        <a:latin typeface="Cambria Math" panose="02040503050406030204" pitchFamily="18" charset="0"/>
                        <a:cs typeface="Segoe UI Semibold" panose="020B0702040204020203" pitchFamily="34" charset="0"/>
                      </a:rPr>
                      <m:t>, 135, 170, 250</m:t>
                    </m:r>
                  </m:oMath>
                </a14:m>
                <a:r>
                  <a:rPr lang="ja-JP" altLang="en-US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[MeV]</a:t>
                </a:r>
              </a:p>
              <a:p>
                <a:pPr algn="l">
                  <a:lnSpc>
                    <a:spcPct val="100000"/>
                  </a:lnSpc>
                </a:pPr>
                <a:b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</a:b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Calculations</a:t>
                </a:r>
              </a:p>
              <a:p>
                <a:pPr marL="457200" indent="-457200" algn="l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altLang="ja-JP" sz="24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AV18</a:t>
                </a:r>
                <a:endParaRPr lang="en-US" altLang="ja-JP" sz="2400" dirty="0">
                  <a:solidFill>
                    <a:srgbClr val="FF0000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pPr marL="457200" indent="-457200" algn="l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altLang="ja-JP" sz="24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AV18+BR</a:t>
                </a:r>
                <a:r>
                  <a:rPr lang="en-US" altLang="ja-JP" sz="2400" baseline="-25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660</a:t>
                </a:r>
                <a:r>
                  <a:rPr lang="en-US" altLang="ja-JP" sz="2400" b="1" baseline="-25000" dirty="0">
                    <a:solidFill>
                      <a:srgbClr val="FF000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 </a:t>
                </a:r>
                <a:endParaRPr lang="en-US" altLang="ja-JP" sz="2400" dirty="0">
                  <a:solidFill>
                    <a:schemeClr val="accent6">
                      <a:lumMod val="50000"/>
                    </a:schemeClr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  <a:p>
                <a:pPr marL="457200" indent="-457200" algn="l">
                  <a:lnSpc>
                    <a:spcPct val="100000"/>
                  </a:lnSpc>
                  <a:buFont typeface="+mj-lt"/>
                  <a:buAutoNum type="arabicPeriod"/>
                </a:pPr>
                <a:r>
                  <a:rPr lang="en-US" altLang="ja-JP" sz="24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AV18+BR</a:t>
                </a:r>
                <a:r>
                  <a:rPr lang="en-US" altLang="ja-JP" sz="2400" baseline="-250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1000</a:t>
                </a:r>
                <a:r>
                  <a:rPr lang="en-US" altLang="ja-JP" sz="24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+W</a:t>
                </a:r>
                <a:r>
                  <a:rPr lang="en-US" altLang="ja-JP" sz="2400" baseline="-25000" dirty="0">
                    <a:solidFill>
                      <a:srgbClr val="00B050"/>
                    </a:solidFill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R</a:t>
                </a:r>
                <a:endParaRPr lang="ja-JP" altLang="en-US" sz="24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3" name="字幕 2">
                <a:extLst>
                  <a:ext uri="{FF2B5EF4-FFF2-40B4-BE49-F238E27FC236}">
                    <a16:creationId xmlns:a16="http://schemas.microsoft.com/office/drawing/2014/main" id="{F21F7BB6-8B3A-4D3C-B977-8D9AEF5705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073331" y="1471747"/>
                <a:ext cx="6496595" cy="5251269"/>
              </a:xfrm>
              <a:blipFill>
                <a:blip r:embed="rId2"/>
                <a:stretch>
                  <a:fillRect l="-1782" t="-8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9BF142D-3DF5-4231-9E63-DAB04B401E0B}"/>
              </a:ext>
            </a:extLst>
          </p:cNvPr>
          <p:cNvSpPr/>
          <p:nvPr/>
        </p:nvSpPr>
        <p:spPr>
          <a:xfrm>
            <a:off x="2098766" y="2238103"/>
            <a:ext cx="4397828" cy="992777"/>
          </a:xfrm>
          <a:prstGeom prst="rect">
            <a:avLst/>
          </a:prstGeom>
          <a:solidFill>
            <a:srgbClr val="FFFF00">
              <a:alpha val="1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1037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50"/>
    </mc:Choice>
    <mc:Fallback xmlns="">
      <p:transition spd="slow" advTm="4315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50CA2D2F-E619-4DD9-8DD0-D28621E65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6000" y="1116000"/>
            <a:ext cx="4533900" cy="2803071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4871CD4A-1E4D-43E4-8E0C-1B48379C27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000" y="4068000"/>
            <a:ext cx="4533900" cy="2803071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82838D71-EBEA-45A5-8A6A-1340F7DDD3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" y="4068000"/>
            <a:ext cx="4533900" cy="2803071"/>
          </a:xfrm>
          <a:prstGeom prst="rect">
            <a:avLst/>
          </a:prstGeom>
        </p:spPr>
      </p:pic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28CEE452-4CF2-40BC-97EC-6EAD700CE8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72000" y="1116000"/>
            <a:ext cx="4533900" cy="2803071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0F9B15F-C89C-4B6C-B779-B852D0672C06}"/>
              </a:ext>
            </a:extLst>
          </p:cNvPr>
          <p:cNvSpPr txBox="1"/>
          <p:nvPr/>
        </p:nvSpPr>
        <p:spPr>
          <a:xfrm>
            <a:off x="6139676" y="211430"/>
            <a:ext cx="28880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-----  AV18</a:t>
            </a:r>
          </a:p>
          <a:p>
            <a:r>
              <a:rPr kumimoji="1" lang="en-US" altLang="ja-JP" sz="28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 AV18+BR</a:t>
            </a:r>
            <a:r>
              <a:rPr kumimoji="1" lang="en-US" altLang="ja-JP" sz="2800" baseline="-25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660</a:t>
            </a:r>
            <a:endParaRPr kumimoji="1" lang="ja-JP" altLang="en-US" sz="2800" baseline="-25000" dirty="0">
              <a:solidFill>
                <a:srgbClr val="FF00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E31A0DD9-2395-4921-A7AE-FDC02A3799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9512" y="44624"/>
                <a:ext cx="6636564" cy="1325563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ja-JP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el-GR" altLang="ja-JP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l-GR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altLang="ja-JP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kumimoji="1" lang="ja-JP" altLang="en-US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E31A0DD9-2395-4921-A7AE-FDC02A3799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9512" y="44624"/>
                <a:ext cx="6636564" cy="1325563"/>
              </a:xfr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60A2AC3-4695-4106-A385-B10E1BC2C2AF}"/>
              </a:ext>
            </a:extLst>
          </p:cNvPr>
          <p:cNvSpPr/>
          <p:nvPr/>
        </p:nvSpPr>
        <p:spPr>
          <a:xfrm>
            <a:off x="812903" y="3018765"/>
            <a:ext cx="1350235" cy="299102"/>
          </a:xfrm>
          <a:prstGeom prst="roundRect">
            <a:avLst/>
          </a:prstGeom>
          <a:solidFill>
            <a:srgbClr val="FFFF00">
              <a:alpha val="1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99998032-BA9C-4361-A1E5-EBFE75D33230}"/>
              </a:ext>
            </a:extLst>
          </p:cNvPr>
          <p:cNvSpPr/>
          <p:nvPr/>
        </p:nvSpPr>
        <p:spPr>
          <a:xfrm>
            <a:off x="5253957" y="3002723"/>
            <a:ext cx="1492980" cy="306224"/>
          </a:xfrm>
          <a:prstGeom prst="roundRect">
            <a:avLst/>
          </a:prstGeom>
          <a:solidFill>
            <a:srgbClr val="FFFF00">
              <a:alpha val="1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B5B9A60-3C5B-4A54-B92C-E4195FE2FBD5}"/>
              </a:ext>
            </a:extLst>
          </p:cNvPr>
          <p:cNvSpPr/>
          <p:nvPr/>
        </p:nvSpPr>
        <p:spPr>
          <a:xfrm>
            <a:off x="1003225" y="5946822"/>
            <a:ext cx="1518836" cy="280587"/>
          </a:xfrm>
          <a:prstGeom prst="roundRect">
            <a:avLst/>
          </a:prstGeom>
          <a:solidFill>
            <a:srgbClr val="FFFF00">
              <a:alpha val="1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BFCE4423-852B-497B-9C9D-E904F8894C27}"/>
              </a:ext>
            </a:extLst>
          </p:cNvPr>
          <p:cNvSpPr/>
          <p:nvPr/>
        </p:nvSpPr>
        <p:spPr>
          <a:xfrm>
            <a:off x="5253957" y="5922234"/>
            <a:ext cx="1492980" cy="306224"/>
          </a:xfrm>
          <a:prstGeom prst="roundRect">
            <a:avLst/>
          </a:prstGeom>
          <a:solidFill>
            <a:srgbClr val="FFFF00">
              <a:alpha val="1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48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689"/>
    </mc:Choice>
    <mc:Fallback xmlns="">
      <p:transition spd="slow" advTm="6268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FD1B4F38-951C-4E9D-B3AB-416EC31DE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000" y="1116000"/>
            <a:ext cx="4533900" cy="2803071"/>
          </a:xfrm>
          <a:prstGeom prst="rect">
            <a:avLst/>
          </a:prstGeom>
        </p:spPr>
      </p:pic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6134153E-F20D-4F96-804E-BEEA7BDD8C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2000" y="1116000"/>
            <a:ext cx="4533900" cy="2803071"/>
          </a:xfr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EA9A6529-A574-4EA1-AAF3-EEF85972E9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000" y="4068000"/>
            <a:ext cx="4533900" cy="280307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66B74064-F016-4079-8EED-BCD80221CD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" y="4068000"/>
            <a:ext cx="4533900" cy="2803071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0F9B15F-C89C-4B6C-B779-B852D0672C06}"/>
              </a:ext>
            </a:extLst>
          </p:cNvPr>
          <p:cNvSpPr txBox="1"/>
          <p:nvPr/>
        </p:nvSpPr>
        <p:spPr>
          <a:xfrm>
            <a:off x="5729119" y="-35275"/>
            <a:ext cx="3222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-----  AV18</a:t>
            </a:r>
          </a:p>
          <a:p>
            <a:r>
              <a:rPr kumimoji="1" lang="en-US" altLang="ja-JP" sz="24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 AV18+BR</a:t>
            </a:r>
            <a:r>
              <a:rPr kumimoji="1" lang="en-US" altLang="ja-JP" sz="2400" baseline="-25000" dirty="0">
                <a:solidFill>
                  <a:srgbClr val="FF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660</a:t>
            </a:r>
          </a:p>
          <a:p>
            <a:r>
              <a:rPr lang="en-US" altLang="ja-JP" sz="24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-----</a:t>
            </a:r>
            <a:r>
              <a:rPr lang="ja-JP" altLang="en-US" sz="24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en-US" altLang="ja-JP" sz="24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AV18+BR</a:t>
            </a:r>
            <a:r>
              <a:rPr lang="en-US" altLang="ja-JP" sz="2400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1000</a:t>
            </a:r>
            <a:r>
              <a:rPr lang="en-US" altLang="ja-JP" sz="24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+W</a:t>
            </a:r>
            <a:r>
              <a:rPr lang="en-US" altLang="ja-JP" sz="2400" baseline="-25000" dirty="0">
                <a:solidFill>
                  <a:srgbClr val="00FF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</a:t>
            </a:r>
            <a:endParaRPr lang="ja-JP" altLang="en-US" sz="2400" baseline="-25000" dirty="0">
              <a:solidFill>
                <a:srgbClr val="00FF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E31A0DD9-2395-4921-A7AE-FDC02A3799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9512" y="44624"/>
                <a:ext cx="6636564" cy="1325563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ja-JP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d>
                        <m:dPr>
                          <m:ctrlPr>
                            <a:rPr lang="el-GR" altLang="ja-JP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ja-JP" altLang="el-GR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altLang="ja-JP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ja-JP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en-US" altLang="ja-JP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</m:oMath>
                  </m:oMathPara>
                </a14:m>
                <a:endParaRPr kumimoji="1" lang="ja-JP" altLang="en-US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E31A0DD9-2395-4921-A7AE-FDC02A3799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9512" y="44624"/>
                <a:ext cx="6636564" cy="1325563"/>
              </a:xfr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60A2AC3-4695-4106-A385-B10E1BC2C2AF}"/>
              </a:ext>
            </a:extLst>
          </p:cNvPr>
          <p:cNvSpPr/>
          <p:nvPr/>
        </p:nvSpPr>
        <p:spPr>
          <a:xfrm>
            <a:off x="828945" y="3034807"/>
            <a:ext cx="1350235" cy="299102"/>
          </a:xfrm>
          <a:prstGeom prst="roundRect">
            <a:avLst/>
          </a:prstGeom>
          <a:solidFill>
            <a:srgbClr val="FFFF00">
              <a:alpha val="1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99998032-BA9C-4361-A1E5-EBFE75D33230}"/>
              </a:ext>
            </a:extLst>
          </p:cNvPr>
          <p:cNvSpPr/>
          <p:nvPr/>
        </p:nvSpPr>
        <p:spPr>
          <a:xfrm>
            <a:off x="5253957" y="3002723"/>
            <a:ext cx="1492980" cy="306224"/>
          </a:xfrm>
          <a:prstGeom prst="roundRect">
            <a:avLst/>
          </a:prstGeom>
          <a:solidFill>
            <a:srgbClr val="FFFF00">
              <a:alpha val="1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EB5B9A60-3C5B-4A54-B92C-E4195FE2FBD5}"/>
              </a:ext>
            </a:extLst>
          </p:cNvPr>
          <p:cNvSpPr/>
          <p:nvPr/>
        </p:nvSpPr>
        <p:spPr>
          <a:xfrm>
            <a:off x="1011246" y="5946822"/>
            <a:ext cx="1518836" cy="280587"/>
          </a:xfrm>
          <a:prstGeom prst="roundRect">
            <a:avLst/>
          </a:prstGeom>
          <a:solidFill>
            <a:srgbClr val="FFFF00">
              <a:alpha val="1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BFCE4423-852B-497B-9C9D-E904F8894C27}"/>
              </a:ext>
            </a:extLst>
          </p:cNvPr>
          <p:cNvSpPr/>
          <p:nvPr/>
        </p:nvSpPr>
        <p:spPr>
          <a:xfrm>
            <a:off x="5253957" y="5922234"/>
            <a:ext cx="1492980" cy="306224"/>
          </a:xfrm>
          <a:prstGeom prst="roundRect">
            <a:avLst/>
          </a:prstGeom>
          <a:solidFill>
            <a:srgbClr val="FFFF00">
              <a:alpha val="18039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40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4"/>
    </mc:Choice>
    <mc:Fallback xmlns="">
      <p:transition spd="slow" advTm="208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2"/>
</p:tagLst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531</Words>
  <Application>Microsoft Office PowerPoint</Application>
  <PresentationFormat>画面に合わせる (4:3)</PresentationFormat>
  <Paragraphs>121</Paragraphs>
  <Slides>20</Slides>
  <Notes>3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7" baseType="lpstr">
      <vt:lpstr>Arial</vt:lpstr>
      <vt:lpstr>Cambria Math</vt:lpstr>
      <vt:lpstr>Segoe UI Semibold</vt:lpstr>
      <vt:lpstr>Segoe UI Symbol</vt:lpstr>
      <vt:lpstr>Times New Roman</vt:lpstr>
      <vt:lpstr>Office テーマ</vt:lpstr>
      <vt:lpstr>Equation</vt:lpstr>
      <vt:lpstr>PowerPoint プレゼンテーション</vt:lpstr>
      <vt:lpstr>CONTENTS</vt:lpstr>
      <vt:lpstr>1. INTRODUCTION</vt:lpstr>
      <vt:lpstr>Momentum transfer (q) becomes larger than Λ at backward angles</vt:lpstr>
      <vt:lpstr>2. CALCULATION</vt:lpstr>
      <vt:lpstr>Models</vt:lpstr>
      <vt:lpstr>3. RESULTS</vt:lpstr>
      <vt:lpstr>Δ(θ,E)  [%]</vt:lpstr>
      <vt:lpstr>Δ(θ,E)  [%]</vt:lpstr>
      <vt:lpstr>PowerPoint プレゼンテーション</vt:lpstr>
      <vt:lpstr>Δ(θ=140°,E)  [%]</vt:lpstr>
      <vt:lpstr>Δ(θ=140°,E)  [%]</vt:lpstr>
      <vt:lpstr>PowerPoint プレゼンテーション</vt:lpstr>
      <vt:lpstr>(_^2)H (p,p′)pn    E_p=135 MeV     θ_(p^′,Lab)=110° </vt:lpstr>
      <vt:lpstr>4. R-SPACE CUTOFF PROCEDURE </vt:lpstr>
      <vt:lpstr>Equivalent Regulator functions</vt:lpstr>
      <vt:lpstr>4. SUMMARY</vt:lpstr>
      <vt:lpstr>PowerPoint プレゼンテーション</vt:lpstr>
      <vt:lpstr>AV18    +〖BR〗_1000        +〖BR〗_1000+W_R</vt:lpstr>
      <vt:lpstr>AV18   +BR0.87         +BR0.5+WR      +BR(UR)+WR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2019-09-05T12:55:10Z</dcterms:modified>
</cp:coreProperties>
</file>