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0"/>
  </p:notesMasterIdLst>
  <p:sldIdLst>
    <p:sldId id="260" r:id="rId2"/>
    <p:sldId id="271" r:id="rId3"/>
    <p:sldId id="312" r:id="rId4"/>
    <p:sldId id="303" r:id="rId5"/>
    <p:sldId id="304" r:id="rId6"/>
    <p:sldId id="273" r:id="rId7"/>
    <p:sldId id="313" r:id="rId8"/>
    <p:sldId id="305" r:id="rId9"/>
    <p:sldId id="308" r:id="rId10"/>
    <p:sldId id="307" r:id="rId11"/>
    <p:sldId id="290" r:id="rId12"/>
    <p:sldId id="310" r:id="rId13"/>
    <p:sldId id="299" r:id="rId14"/>
    <p:sldId id="301" r:id="rId15"/>
    <p:sldId id="270" r:id="rId16"/>
    <p:sldId id="311" r:id="rId17"/>
    <p:sldId id="330" r:id="rId18"/>
    <p:sldId id="302" r:id="rId19"/>
    <p:sldId id="289" r:id="rId20"/>
    <p:sldId id="291" r:id="rId21"/>
    <p:sldId id="292" r:id="rId22"/>
    <p:sldId id="293" r:id="rId23"/>
    <p:sldId id="315" r:id="rId24"/>
    <p:sldId id="294" r:id="rId25"/>
    <p:sldId id="295" r:id="rId26"/>
    <p:sldId id="316" r:id="rId27"/>
    <p:sldId id="314" r:id="rId28"/>
    <p:sldId id="317" r:id="rId29"/>
    <p:sldId id="320" r:id="rId30"/>
    <p:sldId id="321" r:id="rId31"/>
    <p:sldId id="318" r:id="rId32"/>
    <p:sldId id="319" r:id="rId33"/>
    <p:sldId id="322" r:id="rId34"/>
    <p:sldId id="324" r:id="rId35"/>
    <p:sldId id="326" r:id="rId36"/>
    <p:sldId id="327" r:id="rId37"/>
    <p:sldId id="328" r:id="rId38"/>
    <p:sldId id="329" r:id="rId39"/>
  </p:sldIdLst>
  <p:sldSz cx="9144000" cy="6858000" type="screen4x3"/>
  <p:notesSz cx="6858000" cy="9144000"/>
  <p:embeddedFontLst>
    <p:embeddedFont>
      <p:font typeface="Cambria Math" panose="02040503050406030204" pitchFamily="18" charset="0"/>
      <p:regular r:id="rId41"/>
    </p:embeddedFont>
    <p:embeddedFont>
      <p:font typeface="Calibri" panose="020F0502020204030204" pitchFamily="34" charset="0"/>
      <p:regular r:id="rId42"/>
      <p:bold r:id="rId43"/>
      <p:italic r:id="rId44"/>
      <p:boldItalic r:id="rId45"/>
    </p:embeddedFont>
  </p:embeddedFontLst>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71" autoAdjust="0"/>
    <p:restoredTop sz="90231" autoAdjust="0"/>
  </p:normalViewPr>
  <p:slideViewPr>
    <p:cSldViewPr>
      <p:cViewPr varScale="1">
        <p:scale>
          <a:sx n="66" d="100"/>
          <a:sy n="66" d="100"/>
        </p:scale>
        <p:origin x="-147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C5FE1B-1A19-44DF-95EC-89700863AE23}" type="datetimeFigureOut">
              <a:rPr lang="uk-UA" smtClean="0"/>
              <a:pPr/>
              <a:t>30.08.2019</a:t>
            </a:fld>
            <a:endParaRPr lang="uk-U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C1F9D4-9592-4763-BF19-8CE0127DC6CA}" type="slidenum">
              <a:rPr lang="uk-UA" smtClean="0"/>
              <a:pPr/>
              <a:t>‹#›</a:t>
            </a:fld>
            <a:endParaRPr lang="uk-UA"/>
          </a:p>
        </p:txBody>
      </p:sp>
    </p:spTree>
    <p:extLst>
      <p:ext uri="{BB962C8B-B14F-4D97-AF65-F5344CB8AC3E}">
        <p14:creationId xmlns:p14="http://schemas.microsoft.com/office/powerpoint/2010/main" val="1564271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6E613F-6AF2-4F86-B813-C6136E78BEAD}" type="slidenum">
              <a:rPr lang="en-US" smtClean="0"/>
              <a:pPr fontAlgn="base">
                <a:spcBef>
                  <a:spcPct val="0"/>
                </a:spcBef>
                <a:spcAft>
                  <a:spcPct val="0"/>
                </a:spcAft>
                <a:defRPr/>
              </a:pPr>
              <a:t>1</a:t>
            </a:fld>
            <a:endParaRPr lang="en-US" smtClean="0"/>
          </a:p>
        </p:txBody>
      </p:sp>
      <p:sp>
        <p:nvSpPr>
          <p:cNvPr id="17411" name="Rectangle 2"/>
          <p:cNvSpPr>
            <a:spLocks noGrp="1" noRot="1" noChangeAspect="1" noChangeArrowheads="1" noTextEdit="1"/>
          </p:cNvSpPr>
          <p:nvPr>
            <p:ph type="sldImg"/>
          </p:nvPr>
        </p:nvSpPr>
        <p:spPr bwMode="auto">
          <a:xfrm>
            <a:off x="1160463" y="698500"/>
            <a:ext cx="4538662" cy="3403600"/>
          </a:xfrm>
          <a:noFill/>
          <a:ln>
            <a:solidFill>
              <a:srgbClr val="000000"/>
            </a:solidFill>
            <a:miter lim="800000"/>
            <a:headEnd/>
            <a:tailEnd/>
          </a:ln>
        </p:spPr>
      </p:sp>
      <p:sp>
        <p:nvSpPr>
          <p:cNvPr id="17412" name="Rectangle 3"/>
          <p:cNvSpPr>
            <a:spLocks noGrp="1" noChangeArrowheads="1"/>
          </p:cNvSpPr>
          <p:nvPr>
            <p:ph type="body" idx="1"/>
          </p:nvPr>
        </p:nvSpPr>
        <p:spPr bwMode="auto">
          <a:xfrm>
            <a:off x="912813" y="4343400"/>
            <a:ext cx="5032375" cy="4113213"/>
          </a:xfrm>
          <a:noFill/>
        </p:spPr>
        <p:txBody>
          <a:bodyPr wrap="square" lIns="90467" tIns="44440" rIns="90467" bIns="44440" numCol="1" anchor="t" anchorCtr="0" compatLnSpc="1">
            <a:prstTxWarp prst="textNoShape">
              <a:avLst/>
            </a:prstTxWarp>
          </a:bodyPr>
          <a:lstStyle/>
          <a:p>
            <a:r>
              <a:rPr lang="en-US" sz="1200" b="0" i="0" u="none" strike="noStrike" kern="1200" baseline="0" dirty="0" smtClean="0">
                <a:solidFill>
                  <a:schemeClr val="tx1"/>
                </a:solidFill>
                <a:latin typeface="+mn-lt"/>
                <a:ea typeface="+mn-ea"/>
                <a:cs typeface="+mn-cs"/>
              </a:rPr>
              <a:t>The aim of this paper is to investigate effects of the Pauli principle on the potential energy of a two-cluster system within a microscopic method.</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Pauli principle has been investigated many times and from different points of view. It seems that everything is known about the Pauli principle. </a:t>
            </a:r>
          </a:p>
          <a:p>
            <a:r>
              <a:rPr lang="en-US" sz="1200" b="0" i="0" u="none" strike="noStrike" kern="1200" baseline="0" dirty="0" smtClean="0">
                <a:solidFill>
                  <a:schemeClr val="tx1"/>
                </a:solidFill>
                <a:latin typeface="+mn-lt"/>
                <a:ea typeface="+mn-ea"/>
                <a:cs typeface="+mn-cs"/>
              </a:rPr>
              <a:t>Many results have been obtained revealing effects of the </a:t>
            </a:r>
            <a:r>
              <a:rPr lang="en-US" sz="1200" b="0" i="0" u="none" strike="noStrike" kern="1200" baseline="0" dirty="0" err="1" smtClean="0">
                <a:solidFill>
                  <a:schemeClr val="tx1"/>
                </a:solidFill>
                <a:latin typeface="+mn-lt"/>
                <a:ea typeface="+mn-ea"/>
                <a:cs typeface="+mn-cs"/>
              </a:rPr>
              <a:t>antisymmetrization</a:t>
            </a:r>
            <a:r>
              <a:rPr lang="en-US" sz="1200" b="0" i="0" u="none" strike="noStrike" kern="1200" baseline="0" dirty="0" smtClean="0">
                <a:solidFill>
                  <a:schemeClr val="tx1"/>
                </a:solidFill>
                <a:latin typeface="+mn-lt"/>
                <a:ea typeface="+mn-ea"/>
                <a:cs typeface="+mn-cs"/>
              </a:rPr>
              <a:t> on the structure of bound states and dynamics of reactions in two- and three-cluster systems. Many publications are devoted to calculations of eigenvalues of the norm kernel and construction of the Pauli allowed states. Meanwhile, we are going to demonstrate that some interesting properties of the Pauli principle were hidden and we are going to reveal some new interesting features. We will demonstrate how the </a:t>
            </a:r>
            <a:r>
              <a:rPr lang="en-US" sz="1200" b="0" i="0" u="none" strike="noStrike" kern="1200" baseline="0" dirty="0" err="1" smtClean="0">
                <a:solidFill>
                  <a:schemeClr val="tx1"/>
                </a:solidFill>
                <a:latin typeface="+mn-lt"/>
                <a:ea typeface="+mn-ea"/>
                <a:cs typeface="+mn-cs"/>
              </a:rPr>
              <a:t>antisymmetrization</a:t>
            </a:r>
            <a:r>
              <a:rPr lang="en-US" sz="1200" b="0" i="0" u="none" strike="noStrike" kern="1200" baseline="0" dirty="0" smtClean="0">
                <a:solidFill>
                  <a:schemeClr val="tx1"/>
                </a:solidFill>
                <a:latin typeface="+mn-lt"/>
                <a:ea typeface="+mn-ea"/>
                <a:cs typeface="+mn-cs"/>
              </a:rPr>
              <a:t> affects cluster-cluster potential energy.</a:t>
            </a: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We employ three different nucleon-nucleon potentials which are often used in many-cluster</a:t>
            </a:r>
          </a:p>
          <a:p>
            <a:r>
              <a:rPr lang="en-US" sz="1200" b="0" i="0" u="none" strike="noStrike" kern="1200" baseline="0" dirty="0" smtClean="0">
                <a:solidFill>
                  <a:schemeClr val="tx1"/>
                </a:solidFill>
                <a:latin typeface="+mn-lt"/>
                <a:ea typeface="+mn-ea"/>
                <a:cs typeface="+mn-cs"/>
              </a:rPr>
              <a:t>calculations. These potentials will help us demonstrate how eigenvalues and </a:t>
            </a:r>
            <a:r>
              <a:rPr lang="en-US" sz="1200" b="0" i="0" u="none" strike="noStrike" kern="1200" baseline="0" dirty="0" err="1" smtClean="0">
                <a:solidFill>
                  <a:schemeClr val="tx1"/>
                </a:solidFill>
                <a:latin typeface="+mn-lt"/>
                <a:ea typeface="+mn-ea"/>
                <a:cs typeface="+mn-cs"/>
              </a:rPr>
              <a:t>eigenfunctions</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of the potential energy operator depend on the shape of nucleon-nucleon potential.</a:t>
            </a:r>
          </a:p>
          <a:p>
            <a:endParaRPr lang="en-US" sz="1200" b="0" i="0" u="none" strike="noStrike" kern="1200" baseline="0" dirty="0" smtClean="0">
              <a:solidFill>
                <a:schemeClr val="tx1"/>
              </a:solidFill>
              <a:latin typeface="+mn-lt"/>
              <a:ea typeface="+mn-ea"/>
              <a:cs typeface="+mn-cs"/>
            </a:endParaRPr>
          </a:p>
          <a:p>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17</a:t>
            </a:fld>
            <a:endParaRPr lang="uk-UA"/>
          </a:p>
        </p:txBody>
      </p:sp>
    </p:spTree>
    <p:extLst>
      <p:ext uri="{BB962C8B-B14F-4D97-AF65-F5344CB8AC3E}">
        <p14:creationId xmlns:p14="http://schemas.microsoft.com/office/powerpoint/2010/main" val="864154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Figures demonstrate the main differences between the MHNP, MP and VP potentials. In these figures we display only the even components V31 and V13 of all three NN potentials. It is known, that the even components are strongest as, for example, the V31</a:t>
            </a:r>
          </a:p>
          <a:p>
            <a:r>
              <a:rPr lang="en-US" sz="1200" b="0" i="0" u="none" strike="noStrike" kern="1200" baseline="0" dirty="0" smtClean="0">
                <a:solidFill>
                  <a:schemeClr val="tx1"/>
                </a:solidFill>
                <a:latin typeface="+mn-lt"/>
                <a:ea typeface="+mn-ea"/>
                <a:cs typeface="+mn-cs"/>
              </a:rPr>
              <a:t>components provides a bound state in a deuteron and the V13 component generates a virtual</a:t>
            </a:r>
          </a:p>
          <a:p>
            <a:r>
              <a:rPr lang="en-US" sz="1200" b="0" i="0" u="none" strike="noStrike" kern="1200" baseline="0" dirty="0" smtClean="0">
                <a:solidFill>
                  <a:schemeClr val="tx1"/>
                </a:solidFill>
                <a:latin typeface="+mn-lt"/>
                <a:ea typeface="+mn-ea"/>
                <a:cs typeface="+mn-cs"/>
              </a:rPr>
              <a:t>state in the neutron-neutron system. One can see that the MHNP has largest repulsive core</a:t>
            </a:r>
          </a:p>
          <a:p>
            <a:r>
              <a:rPr lang="en-US" sz="1200" b="0" i="0" u="none" strike="noStrike" kern="1200" baseline="0" dirty="0" smtClean="0">
                <a:solidFill>
                  <a:schemeClr val="tx1"/>
                </a:solidFill>
                <a:latin typeface="+mn-lt"/>
                <a:ea typeface="+mn-ea"/>
                <a:cs typeface="+mn-cs"/>
              </a:rPr>
              <a:t>at small distances, and the VP has a negligibly small core. The MP has a soft core. Fig.</a:t>
            </a:r>
          </a:p>
          <a:p>
            <a:r>
              <a:rPr lang="en-US" sz="1200" b="0" i="0" u="none" strike="noStrike" kern="1200" baseline="0" dirty="0" smtClean="0">
                <a:solidFill>
                  <a:schemeClr val="tx1"/>
                </a:solidFill>
                <a:latin typeface="+mn-lt"/>
                <a:ea typeface="+mn-ea"/>
                <a:cs typeface="+mn-cs"/>
              </a:rPr>
              <a:t>2 provides detailed view of these potentials, here we see that the larger is the core in the</a:t>
            </a:r>
          </a:p>
          <a:p>
            <a:r>
              <a:rPr lang="en-US" sz="1200" b="0" i="0" u="none" strike="noStrike" kern="1200" baseline="0" dirty="0" smtClean="0">
                <a:solidFill>
                  <a:schemeClr val="tx1"/>
                </a:solidFill>
                <a:latin typeface="+mn-lt"/>
                <a:ea typeface="+mn-ea"/>
                <a:cs typeface="+mn-cs"/>
              </a:rPr>
              <a:t>potential, the deeper is the attractive part of the potential.</a:t>
            </a:r>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18</a:t>
            </a:fld>
            <a:endParaRPr lang="uk-UA"/>
          </a:p>
        </p:txBody>
      </p:sp>
    </p:spTree>
    <p:extLst>
      <p:ext uri="{BB962C8B-B14F-4D97-AF65-F5344CB8AC3E}">
        <p14:creationId xmlns:p14="http://schemas.microsoft.com/office/powerpoint/2010/main" val="4206877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lnSpcReduction="10000"/>
          </a:bodyPr>
          <a:lstStyle/>
          <a:p>
            <a:r>
              <a:rPr lang="en-US" sz="1200" b="0" i="0" u="none" strike="noStrike" kern="1200" baseline="0" dirty="0" smtClean="0">
                <a:solidFill>
                  <a:schemeClr val="tx1"/>
                </a:solidFill>
                <a:latin typeface="+mn-lt"/>
                <a:ea typeface="+mn-ea"/>
                <a:cs typeface="+mn-cs"/>
              </a:rPr>
              <a:t>It is worthwhile noticing that despite of the huge core in this nucleon-nucleon potential, there is no such a core in cluster-cluster folding potential. Only in 5He and 5Li nuclei we can see a small repulsive core at small inter-cluster distances.</a:t>
            </a:r>
          </a:p>
          <a:p>
            <a:r>
              <a:rPr lang="en-US" sz="1200" b="0" i="0" u="none" strike="noStrike" kern="1200" baseline="0" dirty="0" smtClean="0">
                <a:solidFill>
                  <a:schemeClr val="tx1"/>
                </a:solidFill>
                <a:latin typeface="+mn-lt"/>
                <a:ea typeface="+mn-ea"/>
                <a:cs typeface="+mn-cs"/>
              </a:rPr>
              <a:t>The lower part of Fig. 5 demonstrates behavior of the folding potential for large values of distance between interacting clusters. This part of the potential is created by the Coulomb force. Different NN-potentials create approximately the same shape of the folding potential. Main difference between the folding</a:t>
            </a:r>
          </a:p>
          <a:p>
            <a:r>
              <a:rPr lang="en-US" sz="1200" b="0" i="0" u="none" strike="noStrike" kern="1200" baseline="0" dirty="0" smtClean="0">
                <a:solidFill>
                  <a:schemeClr val="tx1"/>
                </a:solidFill>
                <a:latin typeface="+mn-lt"/>
                <a:ea typeface="+mn-ea"/>
                <a:cs typeface="+mn-cs"/>
              </a:rPr>
              <a:t>potentials, generated by different NN-potentials, is depth and width of the potential well. In Fig. 6 we display the folding potentials created by the VP. This nucleon-nucleon potential has no repulsive core. However it creates a small repulsive core in 5He. In general, the shape of both potentials a approximately the same. The main difference between them is the depth and width of a potential well: the potential well for the MHNP has the larger depth but smaller width than the potential well for the VP.</a:t>
            </a:r>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19</a:t>
            </a:fld>
            <a:endParaRPr lang="uk-UA"/>
          </a:p>
        </p:txBody>
      </p:sp>
    </p:spTree>
    <p:extLst>
      <p:ext uri="{BB962C8B-B14F-4D97-AF65-F5344CB8AC3E}">
        <p14:creationId xmlns:p14="http://schemas.microsoft.com/office/powerpoint/2010/main" val="1092832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eigenvalues of the potential energy matrix, calculated with </a:t>
            </a:r>
            <a:r>
              <a:rPr lang="en-US" sz="1200" b="0" i="0" u="none" strike="noStrike" kern="1200" baseline="0" dirty="0" err="1" smtClean="0">
                <a:solidFill>
                  <a:schemeClr val="tx1"/>
                </a:solidFill>
                <a:latin typeface="+mn-lt"/>
                <a:ea typeface="+mn-ea"/>
                <a:cs typeface="+mn-cs"/>
              </a:rPr>
              <a:t>antisymmetrization</a:t>
            </a:r>
            <a:r>
              <a:rPr lang="en-US" sz="1200" b="0" i="0" u="none" strike="noStrike" kern="1200" baseline="0" dirty="0" smtClean="0">
                <a:solidFill>
                  <a:schemeClr val="tx1"/>
                </a:solidFill>
                <a:latin typeface="+mn-lt"/>
                <a:ea typeface="+mn-ea"/>
                <a:cs typeface="+mn-cs"/>
              </a:rPr>
              <a:t>, are very close to the ones, determined in the folding approximation. The lowest eigenstates are almost coincide, indicating that both potentials have the same depth. One can also see that exact potential has less strong</a:t>
            </a:r>
          </a:p>
          <a:p>
            <a:r>
              <a:rPr lang="en-US" sz="1200" b="0" i="0" u="none" strike="noStrike" kern="1200" baseline="0" dirty="0" smtClean="0">
                <a:solidFill>
                  <a:schemeClr val="tx1"/>
                </a:solidFill>
                <a:latin typeface="+mn-lt"/>
                <a:ea typeface="+mn-ea"/>
                <a:cs typeface="+mn-cs"/>
              </a:rPr>
              <a:t>attraction at the range 5 -30. For  a&gt; 50 exact potential is very close the folding potential. Similar behavior of eigenvalues is observed for all lightest nuclei of the p-shell and for all NN potentials involved in our calculations.</a:t>
            </a:r>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20</a:t>
            </a:fld>
            <a:endParaRPr lang="uk-UA"/>
          </a:p>
        </p:txBody>
      </p:sp>
    </p:spTree>
    <p:extLst>
      <p:ext uri="{BB962C8B-B14F-4D97-AF65-F5344CB8AC3E}">
        <p14:creationId xmlns:p14="http://schemas.microsoft.com/office/powerpoint/2010/main" val="618265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2F9452-A1DF-48C2-9B37-4D8D1D87CE67}" type="slidenum">
              <a:rPr lang="en-US" smtClean="0"/>
              <a:pPr fontAlgn="base">
                <a:spcBef>
                  <a:spcPct val="0"/>
                </a:spcBef>
                <a:spcAft>
                  <a:spcPct val="0"/>
                </a:spcAft>
                <a:defRPr/>
              </a:pPr>
              <a:t>23</a:t>
            </a:fld>
            <a:endParaRPr lang="en-US" smtClean="0"/>
          </a:p>
        </p:txBody>
      </p:sp>
      <p:sp>
        <p:nvSpPr>
          <p:cNvPr id="13315" name="Rectangle 2"/>
          <p:cNvSpPr>
            <a:spLocks noGrp="1" noRot="1" noChangeAspect="1" noChangeArrowheads="1" noTextEdit="1"/>
          </p:cNvSpPr>
          <p:nvPr>
            <p:ph type="sldImg"/>
          </p:nvPr>
        </p:nvSpPr>
        <p:spPr bwMode="auto">
          <a:xfrm>
            <a:off x="1160463" y="698500"/>
            <a:ext cx="4538662" cy="3403600"/>
          </a:xfrm>
          <a:noFill/>
          <a:ln>
            <a:solidFill>
              <a:srgbClr val="000000"/>
            </a:solidFill>
            <a:miter lim="800000"/>
            <a:headEnd/>
            <a:tailEnd/>
          </a:ln>
        </p:spPr>
      </p:sp>
      <p:sp>
        <p:nvSpPr>
          <p:cNvPr id="13316" name="Rectangle 3"/>
          <p:cNvSpPr>
            <a:spLocks noGrp="1" noChangeArrowheads="1"/>
          </p:cNvSpPr>
          <p:nvPr>
            <p:ph type="body" idx="1"/>
          </p:nvPr>
        </p:nvSpPr>
        <p:spPr bwMode="auto">
          <a:xfrm>
            <a:off x="912813" y="4343400"/>
            <a:ext cx="5032375" cy="4113213"/>
          </a:xfrm>
          <a:noFill/>
        </p:spPr>
        <p:txBody>
          <a:bodyPr wrap="square" lIns="91420" tIns="45709" rIns="91420" bIns="45709" numCol="1" anchor="t" anchorCtr="0" compatLnSpc="1">
            <a:prstTxWarp prst="textNoShape">
              <a:avLst/>
            </a:prstTxWarp>
          </a:bodyPr>
          <a:lstStyle/>
          <a:p>
            <a:pPr eaLnBrk="1" hangingPunct="1">
              <a:spcBef>
                <a:spcPct val="0"/>
              </a:spcBef>
            </a:pPr>
            <a:r>
              <a:rPr lang="en-US" smtClean="0"/>
              <a:t>Mapping slide for the presentation (note that a background slide or a slide justifying the importance might precede this slide). A common mistake with mapping slides is to give the audience simply a boring and unmemorable vertical list of topics (including the names “Introduction” and “Conclusion” and “Questions”). Such a list is quickly forgotten after the slide is removed.</a:t>
            </a:r>
          </a:p>
          <a:p>
            <a:pPr eaLnBrk="1" hangingPunct="1">
              <a:spcBef>
                <a:spcPct val="0"/>
              </a:spcBef>
            </a:pPr>
            <a:endParaRPr lang="en-US" smtClean="0"/>
          </a:p>
          <a:p>
            <a:pPr eaLnBrk="1" hangingPunct="1">
              <a:spcBef>
                <a:spcPct val="0"/>
              </a:spcBef>
            </a:pPr>
            <a:r>
              <a:rPr lang="en-US" smtClean="0"/>
              <a:t>On a mapping slide, take the opportunity to show a key image or perhaps a representative image for each major section of the presentation. In the second case, each image would be repeated on the first visual of the corresponding section and would remind the audience that they have arrived to a major section of the presentation’s middle. </a:t>
            </a:r>
          </a:p>
          <a:p>
            <a:pPr eaLnBrk="1" hangingPunct="1">
              <a:spcBef>
                <a:spcPct val="0"/>
              </a:spcBef>
            </a:pPr>
            <a:endParaRPr lang="en-US" smtClean="0"/>
          </a:p>
          <a:p>
            <a:pPr eaLnBrk="1" hangingPunct="1">
              <a:spcBef>
                <a:spcPct val="0"/>
              </a:spcBef>
            </a:pPr>
            <a:r>
              <a:rPr lang="en-US" smtClean="0"/>
              <a:t>In regards to the names “Introduction” and “Conclusion,” every talk has those sections, and the names are ignored by audiences. So why state them? Also, for the divisions that you do have, find a logical and parallel grouping. Note that groups of two’s, three’s, and four’s are much easier to remember and are not so nearly intimidating as groups of five’s, six’s, and seven’s. See the example mapping slide in the textbook. </a:t>
            </a:r>
            <a:r>
              <a:rPr lang="en-US" i="1" smtClean="0"/>
              <a:t>(CSP, pages 55-56, 74-75, 86, 143, 147, and 148)</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2F9452-A1DF-48C2-9B37-4D8D1D87CE67}" type="slidenum">
              <a:rPr lang="en-US" smtClean="0"/>
              <a:pPr fontAlgn="base">
                <a:spcBef>
                  <a:spcPct val="0"/>
                </a:spcBef>
                <a:spcAft>
                  <a:spcPct val="0"/>
                </a:spcAft>
                <a:defRPr/>
              </a:pPr>
              <a:t>35</a:t>
            </a:fld>
            <a:endParaRPr lang="en-US" smtClean="0"/>
          </a:p>
        </p:txBody>
      </p:sp>
      <p:sp>
        <p:nvSpPr>
          <p:cNvPr id="13315" name="Rectangle 2"/>
          <p:cNvSpPr>
            <a:spLocks noGrp="1" noRot="1" noChangeAspect="1" noChangeArrowheads="1" noTextEdit="1"/>
          </p:cNvSpPr>
          <p:nvPr>
            <p:ph type="sldImg"/>
          </p:nvPr>
        </p:nvSpPr>
        <p:spPr bwMode="auto">
          <a:xfrm>
            <a:off x="1160463" y="698500"/>
            <a:ext cx="4538662" cy="3403600"/>
          </a:xfrm>
          <a:noFill/>
          <a:ln>
            <a:solidFill>
              <a:srgbClr val="000000"/>
            </a:solidFill>
            <a:miter lim="800000"/>
            <a:headEnd/>
            <a:tailEnd/>
          </a:ln>
        </p:spPr>
      </p:sp>
      <p:sp>
        <p:nvSpPr>
          <p:cNvPr id="13316" name="Rectangle 3"/>
          <p:cNvSpPr>
            <a:spLocks noGrp="1" noChangeArrowheads="1"/>
          </p:cNvSpPr>
          <p:nvPr>
            <p:ph type="body" idx="1"/>
          </p:nvPr>
        </p:nvSpPr>
        <p:spPr bwMode="auto">
          <a:xfrm>
            <a:off x="912813" y="4343400"/>
            <a:ext cx="5032375" cy="4113213"/>
          </a:xfrm>
          <a:noFill/>
        </p:spPr>
        <p:txBody>
          <a:bodyPr wrap="square" lIns="91420" tIns="45709" rIns="91420" bIns="45709" numCol="1" anchor="t" anchorCtr="0" compatLnSpc="1">
            <a:prstTxWarp prst="textNoShape">
              <a:avLst/>
            </a:prstTxWarp>
          </a:bodyPr>
          <a:lstStyle/>
          <a:p>
            <a:pPr eaLnBrk="1" hangingPunct="1">
              <a:spcBef>
                <a:spcPct val="0"/>
              </a:spcBef>
            </a:pPr>
            <a:r>
              <a:rPr lang="en-US" smtClean="0"/>
              <a:t>Mapping slide for the presentation (note that a background slide or a slide justifying the importance might precede this slide). A common mistake with mapping slides is to give the audience simply a boring and unmemorable vertical list of topics (including the names “Introduction” and “Conclusion” and “Questions”). Such a list is quickly forgotten after the slide is removed.</a:t>
            </a:r>
          </a:p>
          <a:p>
            <a:pPr eaLnBrk="1" hangingPunct="1">
              <a:spcBef>
                <a:spcPct val="0"/>
              </a:spcBef>
            </a:pPr>
            <a:endParaRPr lang="en-US" smtClean="0"/>
          </a:p>
          <a:p>
            <a:pPr eaLnBrk="1" hangingPunct="1">
              <a:spcBef>
                <a:spcPct val="0"/>
              </a:spcBef>
            </a:pPr>
            <a:r>
              <a:rPr lang="en-US" smtClean="0"/>
              <a:t>On a mapping slide, take the opportunity to show a key image or perhaps a representative image for each major section of the presentation. In the second case, each image would be repeated on the first visual of the corresponding section and would remind the audience that they have arrived to a major section of the presentation’s middle. </a:t>
            </a:r>
          </a:p>
          <a:p>
            <a:pPr eaLnBrk="1" hangingPunct="1">
              <a:spcBef>
                <a:spcPct val="0"/>
              </a:spcBef>
            </a:pPr>
            <a:endParaRPr lang="en-US" smtClean="0"/>
          </a:p>
          <a:p>
            <a:pPr eaLnBrk="1" hangingPunct="1">
              <a:spcBef>
                <a:spcPct val="0"/>
              </a:spcBef>
            </a:pPr>
            <a:r>
              <a:rPr lang="en-US" smtClean="0"/>
              <a:t>In regards to the names “Introduction” and “Conclusion,” every talk has those sections, and the names are ignored by audiences. So why state them? Also, for the divisions that you do have, find a logical and parallel grouping. Note that groups of two’s, three’s, and four’s are much easier to remember and are not so nearly intimidating as groups of five’s, six’s, and seven’s. See the example mapping slide in the textbook. </a:t>
            </a:r>
            <a:r>
              <a:rPr lang="en-US" i="1" smtClean="0"/>
              <a:t>(CSP, pages 55-56, 74-75, 86, 143, 147, and 148)</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2F9452-A1DF-48C2-9B37-4D8D1D87CE67}" type="slidenum">
              <a:rPr lang="en-US" smtClean="0"/>
              <a:pPr fontAlgn="base">
                <a:spcBef>
                  <a:spcPct val="0"/>
                </a:spcBef>
                <a:spcAft>
                  <a:spcPct val="0"/>
                </a:spcAft>
                <a:defRPr/>
              </a:pPr>
              <a:t>2</a:t>
            </a:fld>
            <a:endParaRPr lang="en-US" smtClean="0"/>
          </a:p>
        </p:txBody>
      </p:sp>
      <p:sp>
        <p:nvSpPr>
          <p:cNvPr id="13315" name="Rectangle 2"/>
          <p:cNvSpPr>
            <a:spLocks noGrp="1" noRot="1" noChangeAspect="1" noChangeArrowheads="1" noTextEdit="1"/>
          </p:cNvSpPr>
          <p:nvPr>
            <p:ph type="sldImg"/>
          </p:nvPr>
        </p:nvSpPr>
        <p:spPr bwMode="auto">
          <a:xfrm>
            <a:off x="1160463" y="698500"/>
            <a:ext cx="4538662" cy="3403600"/>
          </a:xfrm>
          <a:noFill/>
          <a:ln>
            <a:solidFill>
              <a:srgbClr val="000000"/>
            </a:solidFill>
            <a:miter lim="800000"/>
            <a:headEnd/>
            <a:tailEnd/>
          </a:ln>
        </p:spPr>
      </p:sp>
      <p:sp>
        <p:nvSpPr>
          <p:cNvPr id="13316" name="Rectangle 3"/>
          <p:cNvSpPr>
            <a:spLocks noGrp="1" noChangeArrowheads="1"/>
          </p:cNvSpPr>
          <p:nvPr>
            <p:ph type="body" idx="1"/>
          </p:nvPr>
        </p:nvSpPr>
        <p:spPr bwMode="auto">
          <a:xfrm>
            <a:off x="912813" y="4343400"/>
            <a:ext cx="5032375" cy="4113213"/>
          </a:xfrm>
          <a:noFill/>
        </p:spPr>
        <p:txBody>
          <a:bodyPr wrap="square" lIns="91420" tIns="45709" rIns="91420" bIns="45709" numCol="1" anchor="t" anchorCtr="0" compatLnSpc="1">
            <a:prstTxWarp prst="textNoShape">
              <a:avLst/>
            </a:prstTxWarp>
          </a:bodyPr>
          <a:lstStyle/>
          <a:p>
            <a:r>
              <a:rPr lang="en-US" sz="1200" b="0" i="0" u="none" strike="noStrike" kern="1200" baseline="0" dirty="0" smtClean="0">
                <a:solidFill>
                  <a:schemeClr val="tx1"/>
                </a:solidFill>
                <a:latin typeface="+mn-lt"/>
                <a:ea typeface="+mn-ea"/>
                <a:cs typeface="+mn-cs"/>
              </a:rPr>
              <a:t>It is important to notice that the total interaction of two-cluster system originates from nucleon-nucleon interaction and also from the kinetic energy operator. However, in the present paper will consider only the first part of the cluster-cluster potential.</a:t>
            </a:r>
            <a:endParaRPr lang="en-US" i="1"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2F9452-A1DF-48C2-9B37-4D8D1D87CE67}" type="slidenum">
              <a:rPr lang="en-US" smtClean="0"/>
              <a:pPr fontAlgn="base">
                <a:spcBef>
                  <a:spcPct val="0"/>
                </a:spcBef>
                <a:spcAft>
                  <a:spcPct val="0"/>
                </a:spcAft>
                <a:defRPr/>
              </a:pPr>
              <a:t>3</a:t>
            </a:fld>
            <a:endParaRPr lang="en-US" smtClean="0"/>
          </a:p>
        </p:txBody>
      </p:sp>
      <p:sp>
        <p:nvSpPr>
          <p:cNvPr id="13315" name="Rectangle 2"/>
          <p:cNvSpPr>
            <a:spLocks noGrp="1" noRot="1" noChangeAspect="1" noChangeArrowheads="1" noTextEdit="1"/>
          </p:cNvSpPr>
          <p:nvPr>
            <p:ph type="sldImg"/>
          </p:nvPr>
        </p:nvSpPr>
        <p:spPr bwMode="auto">
          <a:xfrm>
            <a:off x="1160463" y="698500"/>
            <a:ext cx="4538662" cy="3403600"/>
          </a:xfrm>
          <a:noFill/>
          <a:ln>
            <a:solidFill>
              <a:srgbClr val="000000"/>
            </a:solidFill>
            <a:miter lim="800000"/>
            <a:headEnd/>
            <a:tailEnd/>
          </a:ln>
        </p:spPr>
      </p:sp>
      <p:sp>
        <p:nvSpPr>
          <p:cNvPr id="13316" name="Rectangle 3"/>
          <p:cNvSpPr>
            <a:spLocks noGrp="1" noChangeArrowheads="1"/>
          </p:cNvSpPr>
          <p:nvPr>
            <p:ph type="body" idx="1"/>
          </p:nvPr>
        </p:nvSpPr>
        <p:spPr bwMode="auto">
          <a:xfrm>
            <a:off x="912813" y="4343400"/>
            <a:ext cx="5032375" cy="4113213"/>
          </a:xfrm>
          <a:noFill/>
        </p:spPr>
        <p:txBody>
          <a:bodyPr wrap="square" lIns="91420" tIns="45709" rIns="91420" bIns="45709" numCol="1" anchor="t" anchorCtr="0" compatLnSpc="1">
            <a:prstTxWarp prst="textNoShape">
              <a:avLst/>
            </a:prstTxWarp>
          </a:bodyPr>
          <a:lstStyle/>
          <a:p>
            <a:r>
              <a:rPr lang="en-US" sz="1200" b="0" i="0" u="none" strike="noStrike" kern="1200" baseline="0" dirty="0" smtClean="0">
                <a:solidFill>
                  <a:schemeClr val="tx1"/>
                </a:solidFill>
                <a:latin typeface="+mn-lt"/>
                <a:ea typeface="+mn-ea"/>
                <a:cs typeface="+mn-cs"/>
              </a:rPr>
              <a:t>The object of the investigation is the lightest nuclei of p-shell with a dominant alpha-cluster channel</a:t>
            </a:r>
            <a:endParaRPr lang="en-US" i="1"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resonating group method is a powerful tool for studying properties of two-, three- and many cluster systems. This method works perfectly</a:t>
            </a:r>
          </a:p>
          <a:p>
            <a:r>
              <a:rPr lang="en-US" sz="1200" b="0" i="0" u="none" strike="noStrike" kern="1200" baseline="0" dirty="0" smtClean="0">
                <a:solidFill>
                  <a:schemeClr val="tx1"/>
                </a:solidFill>
                <a:latin typeface="+mn-lt"/>
                <a:ea typeface="+mn-ea"/>
                <a:cs typeface="+mn-cs"/>
              </a:rPr>
              <a:t>for describing both bound states and different types of reactions. The main advantages of the method are that (</a:t>
            </a:r>
            <a:r>
              <a:rPr lang="en-US" sz="1200" b="0" i="0" u="none" strike="noStrike" kern="1200" baseline="0" dirty="0" err="1" smtClean="0">
                <a:solidFill>
                  <a:schemeClr val="tx1"/>
                </a:solidFill>
                <a:latin typeface="+mn-lt"/>
                <a:ea typeface="+mn-ea"/>
                <a:cs typeface="+mn-cs"/>
              </a:rPr>
              <a:t>i</a:t>
            </a:r>
            <a:r>
              <a:rPr lang="en-US" sz="1200" b="0" i="0" u="none" strike="noStrike" kern="1200" baseline="0" dirty="0" smtClean="0">
                <a:solidFill>
                  <a:schemeClr val="tx1"/>
                </a:solidFill>
                <a:latin typeface="+mn-lt"/>
                <a:ea typeface="+mn-ea"/>
                <a:cs typeface="+mn-cs"/>
              </a:rPr>
              <a:t>) it takes into account the internal structure of interacting clusters and (ii) correctly treats the Pauli principle. An important peculiarity of the RGM is that being applied to two- or three-cluster systems it reduces in a self-consistent way the A-body problem to a two- or three-body problem. </a:t>
            </a:r>
            <a:endParaRPr lang="uk-UA"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RGM strongly relies on the translationally invariant many-body shell model as this model supplies the wave functions describing the internal structure of clusters. It is natural also to use oscillator wave functions for describing the inter-cluster motion.</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We assume that we deal with the s-clusters only, it means that the intrinsic orbital momentum of each cluster equals to zero. The total spin S is a vector</a:t>
            </a:r>
          </a:p>
          <a:p>
            <a:r>
              <a:rPr lang="en-US" sz="1200" b="0" i="0" u="none" strike="noStrike" kern="1200" baseline="0" dirty="0" smtClean="0">
                <a:solidFill>
                  <a:schemeClr val="tx1"/>
                </a:solidFill>
                <a:latin typeface="+mn-lt"/>
                <a:ea typeface="+mn-ea"/>
                <a:cs typeface="+mn-cs"/>
              </a:rPr>
              <a:t>sum of the individual spins s1 and s2.</a:t>
            </a:r>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4</a:t>
            </a:fld>
            <a:endParaRPr lang="uk-UA"/>
          </a:p>
        </p:txBody>
      </p:sp>
    </p:spTree>
    <p:extLst>
      <p:ext uri="{BB962C8B-B14F-4D97-AF65-F5344CB8AC3E}">
        <p14:creationId xmlns:p14="http://schemas.microsoft.com/office/powerpoint/2010/main" val="475672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It is well-known that the inter-cluster wave function </a:t>
            </a:r>
            <a:r>
              <a:rPr lang="en-US" sz="1200" b="0" i="0" u="none" strike="noStrike" kern="1200" baseline="0" dirty="0" err="1" smtClean="0">
                <a:solidFill>
                  <a:schemeClr val="tx1"/>
                </a:solidFill>
                <a:latin typeface="+mn-lt"/>
                <a:ea typeface="+mn-ea"/>
                <a:cs typeface="+mn-cs"/>
              </a:rPr>
              <a:t>fL</a:t>
            </a:r>
            <a:r>
              <a:rPr lang="en-US" sz="1200" b="0" i="0" u="none" strike="noStrike" kern="1200" baseline="0" dirty="0" smtClean="0">
                <a:solidFill>
                  <a:schemeClr val="tx1"/>
                </a:solidFill>
                <a:latin typeface="+mn-lt"/>
                <a:ea typeface="+mn-ea"/>
                <a:cs typeface="+mn-cs"/>
              </a:rPr>
              <a:t> (q) is a solution to the </a:t>
            </a:r>
            <a:r>
              <a:rPr lang="en-US" sz="1200" b="0" i="0" u="none" strike="noStrike" kern="1200" baseline="0" dirty="0" err="1" smtClean="0">
                <a:solidFill>
                  <a:schemeClr val="tx1"/>
                </a:solidFill>
                <a:latin typeface="+mn-lt"/>
                <a:ea typeface="+mn-ea"/>
                <a:cs typeface="+mn-cs"/>
              </a:rPr>
              <a:t>integro</a:t>
            </a:r>
            <a:r>
              <a:rPr lang="en-US" sz="1200" b="0" i="0" u="none" strike="noStrike" kern="1200" baseline="0" dirty="0" smtClean="0">
                <a:solidFill>
                  <a:schemeClr val="tx1"/>
                </a:solidFill>
                <a:latin typeface="+mn-lt"/>
                <a:ea typeface="+mn-ea"/>
                <a:cs typeface="+mn-cs"/>
              </a:rPr>
              <a:t>-differential equation. This equation has a simple form and can be much easily solved, when the function is expanded into full set of the oscillator functions. The oscillator length b for oscillator function is selected the same as for many-particle oscillator functions describing the internal structure of interacting clusters.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Cluster models, which involve the oscillator basis, have been used for many years. However, only after publication in 1980-</a:t>
            </a:r>
          </a:p>
          <a:p>
            <a:r>
              <a:rPr lang="en-US" sz="1200" b="0" i="0" u="none" strike="noStrike" kern="1200" baseline="0" dirty="0" smtClean="0">
                <a:solidFill>
                  <a:schemeClr val="tx1"/>
                </a:solidFill>
                <a:latin typeface="+mn-lt"/>
                <a:ea typeface="+mn-ea"/>
                <a:cs typeface="+mn-cs"/>
              </a:rPr>
              <a:t>1981 papers of </a:t>
            </a:r>
            <a:r>
              <a:rPr lang="en-US" sz="1200" b="0" i="0" u="none" strike="noStrike" kern="1200" baseline="0" dirty="0" err="1" smtClean="0">
                <a:solidFill>
                  <a:schemeClr val="tx1"/>
                </a:solidFill>
                <a:latin typeface="+mn-lt"/>
                <a:ea typeface="+mn-ea"/>
                <a:cs typeface="+mn-cs"/>
              </a:rPr>
              <a:t>Filippov</a:t>
            </a:r>
            <a:r>
              <a:rPr lang="en-US" sz="1200" b="0" i="0" u="none" strike="noStrike" kern="1200" baseline="0" dirty="0" smtClean="0">
                <a:solidFill>
                  <a:schemeClr val="tx1"/>
                </a:solidFill>
                <a:latin typeface="+mn-lt"/>
                <a:ea typeface="+mn-ea"/>
                <a:cs typeface="+mn-cs"/>
              </a:rPr>
              <a:t> and co-authors about the possibility to use this basis for considering continuum spectrum states, this model started to deal with scattering processes.</a:t>
            </a:r>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5</a:t>
            </a:fld>
            <a:endParaRPr lang="uk-UA"/>
          </a:p>
        </p:txBody>
      </p:sp>
    </p:spTree>
    <p:extLst>
      <p:ext uri="{BB962C8B-B14F-4D97-AF65-F5344CB8AC3E}">
        <p14:creationId xmlns:p14="http://schemas.microsoft.com/office/powerpoint/2010/main" val="1923075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If we omit the </a:t>
            </a:r>
            <a:r>
              <a:rPr lang="en-US" sz="1200" b="0" i="0" u="none" strike="noStrike" kern="1200" baseline="0" dirty="0" err="1" smtClean="0">
                <a:solidFill>
                  <a:schemeClr val="tx1"/>
                </a:solidFill>
                <a:latin typeface="+mn-lt"/>
                <a:ea typeface="+mn-ea"/>
                <a:cs typeface="+mn-cs"/>
              </a:rPr>
              <a:t>antisymmetrization</a:t>
            </a:r>
            <a:r>
              <a:rPr lang="en-US" sz="1200" b="0" i="0" u="none" strike="noStrike" kern="1200" baseline="0" dirty="0" smtClean="0">
                <a:solidFill>
                  <a:schemeClr val="tx1"/>
                </a:solidFill>
                <a:latin typeface="+mn-lt"/>
                <a:ea typeface="+mn-ea"/>
                <a:cs typeface="+mn-cs"/>
              </a:rPr>
              <a:t> operator in the expression for the wave function, we have got the so-called folding approximation. This approximate form is valid when the distance between clusters is large and effects of the Pauli principle is negligible small.</a:t>
            </a:r>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6</a:t>
            </a:fld>
            <a:endParaRPr lang="uk-UA"/>
          </a:p>
        </p:txBody>
      </p:sp>
    </p:spTree>
    <p:extLst>
      <p:ext uri="{BB962C8B-B14F-4D97-AF65-F5344CB8AC3E}">
        <p14:creationId xmlns:p14="http://schemas.microsoft.com/office/powerpoint/2010/main" val="975649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As a tool for this study we employ the method suggested in our recent paper to be published in Annals of Physics. We will construct matrix</a:t>
            </a:r>
          </a:p>
          <a:p>
            <a:r>
              <a:rPr lang="en-US" sz="1200" b="0" i="0" u="none" strike="noStrike" kern="1200" baseline="0" dirty="0" smtClean="0">
                <a:solidFill>
                  <a:schemeClr val="tx1"/>
                </a:solidFill>
                <a:latin typeface="+mn-lt"/>
                <a:ea typeface="+mn-ea"/>
                <a:cs typeface="+mn-cs"/>
              </a:rPr>
              <a:t>of potential energy and then analyze its eigenvalues and </a:t>
            </a:r>
            <a:r>
              <a:rPr lang="en-US" sz="1200" b="0" i="0" u="none" strike="noStrike" kern="1200" baseline="0" dirty="0" err="1" smtClean="0">
                <a:solidFill>
                  <a:schemeClr val="tx1"/>
                </a:solidFill>
                <a:latin typeface="+mn-lt"/>
                <a:ea typeface="+mn-ea"/>
                <a:cs typeface="+mn-cs"/>
              </a:rPr>
              <a:t>eigenfunctions</a:t>
            </a:r>
            <a:r>
              <a:rPr lang="en-US" sz="1200" b="0" i="0" u="none" strike="noStrike" kern="1200" baseline="0" dirty="0" smtClean="0">
                <a:solidFill>
                  <a:schemeClr val="tx1"/>
                </a:solidFill>
                <a:latin typeface="+mn-lt"/>
                <a:ea typeface="+mn-ea"/>
                <a:cs typeface="+mn-cs"/>
              </a:rPr>
              <a:t> of the matrix. The </a:t>
            </a:r>
            <a:r>
              <a:rPr lang="en-US" sz="1200" b="0" i="0" u="none" strike="noStrike" kern="1200" baseline="0" dirty="0" err="1" smtClean="0">
                <a:solidFill>
                  <a:schemeClr val="tx1"/>
                </a:solidFill>
                <a:latin typeface="+mn-lt"/>
                <a:ea typeface="+mn-ea"/>
                <a:cs typeface="+mn-cs"/>
              </a:rPr>
              <a:t>eigenfunctions</a:t>
            </a:r>
            <a:r>
              <a:rPr lang="en-US" sz="1200" b="0" i="0" u="none" strike="noStrike" kern="1200" baseline="0" dirty="0" smtClean="0">
                <a:solidFill>
                  <a:schemeClr val="tx1"/>
                </a:solidFill>
                <a:latin typeface="+mn-lt"/>
                <a:ea typeface="+mn-ea"/>
                <a:cs typeface="+mn-cs"/>
              </a:rPr>
              <a:t> will be analyzed in the oscillator, coordinate and momentum representations. Involving three different spaces allows us to get more complete picture on the nature and properties of potential energy </a:t>
            </a:r>
            <a:r>
              <a:rPr lang="en-US" sz="1200" b="0" i="0" u="none" strike="noStrike" kern="1200" baseline="0" dirty="0" err="1" smtClean="0">
                <a:solidFill>
                  <a:schemeClr val="tx1"/>
                </a:solidFill>
                <a:latin typeface="+mn-lt"/>
                <a:ea typeface="+mn-ea"/>
                <a:cs typeface="+mn-cs"/>
              </a:rPr>
              <a:t>eigenfunctions</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Operator P(q) reduces the A-body space to effective two-body space.</a:t>
            </a:r>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7</a:t>
            </a:fld>
            <a:endParaRPr lang="uk-UA"/>
          </a:p>
        </p:txBody>
      </p:sp>
    </p:spTree>
    <p:extLst>
      <p:ext uri="{BB962C8B-B14F-4D97-AF65-F5344CB8AC3E}">
        <p14:creationId xmlns:p14="http://schemas.microsoft.com/office/powerpoint/2010/main" val="1463582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method, which  we suggested in [36], allows reducing nonlocal inter-cluster interaction to a local or separable form.</a:t>
            </a:r>
            <a:endParaRPr lang="uk-UA" dirty="0" smtClean="0"/>
          </a:p>
          <a:p>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8</a:t>
            </a:fld>
            <a:endParaRPr lang="uk-UA"/>
          </a:p>
        </p:txBody>
      </p:sp>
    </p:spTree>
    <p:extLst>
      <p:ext uri="{BB962C8B-B14F-4D97-AF65-F5344CB8AC3E}">
        <p14:creationId xmlns:p14="http://schemas.microsoft.com/office/powerpoint/2010/main" val="3968464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Actually we use the decomposition of the matrix onto diagonal matrix and orthogonal one. The functions and eigenvalues  enable us to construct inter-cluster nonlocal potential</a:t>
            </a:r>
            <a:endParaRPr lang="uk-UA" dirty="0"/>
          </a:p>
        </p:txBody>
      </p:sp>
      <p:sp>
        <p:nvSpPr>
          <p:cNvPr id="4" name="Номер слайда 3"/>
          <p:cNvSpPr>
            <a:spLocks noGrp="1"/>
          </p:cNvSpPr>
          <p:nvPr>
            <p:ph type="sldNum" sz="quarter" idx="10"/>
          </p:nvPr>
        </p:nvSpPr>
        <p:spPr/>
        <p:txBody>
          <a:bodyPr/>
          <a:lstStyle/>
          <a:p>
            <a:fld id="{05C1F9D4-9592-4763-BF19-8CE0127DC6CA}" type="slidenum">
              <a:rPr lang="uk-UA" smtClean="0"/>
              <a:pPr/>
              <a:t>9</a:t>
            </a:fld>
            <a:endParaRPr lang="uk-UA"/>
          </a:p>
        </p:txBody>
      </p:sp>
    </p:spTree>
    <p:extLst>
      <p:ext uri="{BB962C8B-B14F-4D97-AF65-F5344CB8AC3E}">
        <p14:creationId xmlns:p14="http://schemas.microsoft.com/office/powerpoint/2010/main" val="1862407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uk-U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uk-UA"/>
          </a:p>
        </p:txBody>
      </p:sp>
      <p:sp>
        <p:nvSpPr>
          <p:cNvPr id="4" name="Date Placeholder 3"/>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uk-U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uk-U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5" name="Date Placeholder 4"/>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uk-U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7" name="Date Placeholder 6"/>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Date Placeholder 2"/>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uk-U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uk-U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FC1F85-A1E9-4A72-930F-4639770507F2}" type="datetimeFigureOut">
              <a:rPr lang="uk-UA" smtClean="0"/>
              <a:pPr/>
              <a:t>30.08.2019</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F08E93D9-473D-4187-B2C4-BE6C02EA79DE}" type="slidenum">
              <a:rPr lang="uk-UA" smtClean="0"/>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uk-U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FC1F85-A1E9-4A72-930F-4639770507F2}" type="datetimeFigureOut">
              <a:rPr lang="uk-UA" smtClean="0"/>
              <a:pPr/>
              <a:t>30.08.2019</a:t>
            </a:fld>
            <a:endParaRPr lang="uk-U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8E93D9-473D-4187-B2C4-BE6C02EA79DE}"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1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8.em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3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6.jpeg"/><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emf"/><Relationship Id="rId7" Type="http://schemas.openxmlformats.org/officeDocument/2006/relationships/image" Target="../media/image30.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emf"/><Relationship Id="rId4" Type="http://schemas.openxmlformats.org/officeDocument/2006/relationships/image" Target="../media/image27.emf"/></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3075"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algn="r" fontAlgn="base">
              <a:spcBef>
                <a:spcPct val="0"/>
              </a:spcBef>
              <a:spcAft>
                <a:spcPct val="0"/>
              </a:spcAft>
            </a:pPr>
            <a:endParaRPr lang="en-US" smtClean="0"/>
          </a:p>
          <a:p>
            <a:pPr algn="r" fontAlgn="base">
              <a:spcBef>
                <a:spcPct val="0"/>
              </a:spcBef>
              <a:spcAft>
                <a:spcPct val="0"/>
              </a:spcAft>
            </a:pPr>
            <a:endParaRPr lang="en-US" smtClean="0"/>
          </a:p>
        </p:txBody>
      </p:sp>
      <p:sp>
        <p:nvSpPr>
          <p:cNvPr id="6" name="Rectangle 3"/>
          <p:cNvSpPr txBox="1">
            <a:spLocks noChangeArrowheads="1"/>
          </p:cNvSpPr>
          <p:nvPr/>
        </p:nvSpPr>
        <p:spPr>
          <a:xfrm>
            <a:off x="428596" y="5229200"/>
            <a:ext cx="7786687" cy="648072"/>
          </a:xfrm>
          <a:prstGeom prst="rect">
            <a:avLst/>
          </a:prstGeom>
        </p:spPr>
        <p:txBody>
          <a:bodyPr vert="horz">
            <a:normAutofit fontScale="92500"/>
          </a:bodyPr>
          <a:lstStyle/>
          <a:p>
            <a:pPr eaLnBrk="0" hangingPunct="0"/>
            <a:r>
              <a:rPr lang="en-US" sz="3000" b="1" u="sng" dirty="0" err="1" smtClean="0">
                <a:solidFill>
                  <a:schemeClr val="bg1"/>
                </a:solidFill>
                <a:effectLst>
                  <a:outerShdw blurRad="38100" dist="38100" dir="2700000" algn="tl">
                    <a:srgbClr val="000000">
                      <a:alpha val="43137"/>
                    </a:srgbClr>
                  </a:outerShdw>
                </a:effectLst>
              </a:rPr>
              <a:t>Yuliya</a:t>
            </a:r>
            <a:r>
              <a:rPr lang="en-US" sz="3000" b="1" u="sng" dirty="0" smtClean="0">
                <a:solidFill>
                  <a:schemeClr val="bg1"/>
                </a:solidFill>
                <a:effectLst>
                  <a:outerShdw blurRad="38100" dist="38100" dir="2700000" algn="tl">
                    <a:srgbClr val="000000">
                      <a:alpha val="43137"/>
                    </a:srgbClr>
                  </a:outerShdw>
                </a:effectLst>
              </a:rPr>
              <a:t> </a:t>
            </a:r>
            <a:r>
              <a:rPr lang="en-US" sz="3000" b="1" u="sng" dirty="0" err="1" smtClean="0">
                <a:solidFill>
                  <a:schemeClr val="bg1"/>
                </a:solidFill>
                <a:effectLst>
                  <a:outerShdw blurRad="38100" dist="38100" dir="2700000" algn="tl">
                    <a:srgbClr val="000000">
                      <a:alpha val="43137"/>
                    </a:srgbClr>
                  </a:outerShdw>
                </a:effectLst>
              </a:rPr>
              <a:t>Lashko</a:t>
            </a:r>
            <a:r>
              <a:rPr lang="en-US" sz="2800" b="1" dirty="0" smtClean="0">
                <a:solidFill>
                  <a:schemeClr val="bg1"/>
                </a:solidFill>
                <a:effectLst>
                  <a:outerShdw blurRad="38100" dist="38100" dir="2700000" algn="tl">
                    <a:srgbClr val="000000">
                      <a:alpha val="43137"/>
                    </a:srgbClr>
                  </a:outerShdw>
                </a:effectLst>
              </a:rPr>
              <a:t>, Viktor </a:t>
            </a:r>
            <a:r>
              <a:rPr lang="en-US" sz="2800" b="1" dirty="0" err="1" smtClean="0">
                <a:solidFill>
                  <a:schemeClr val="bg1"/>
                </a:solidFill>
                <a:effectLst>
                  <a:outerShdw blurRad="38100" dist="38100" dir="2700000" algn="tl">
                    <a:srgbClr val="000000">
                      <a:alpha val="43137"/>
                    </a:srgbClr>
                  </a:outerShdw>
                </a:effectLst>
              </a:rPr>
              <a:t>Vasilevsky</a:t>
            </a:r>
            <a:r>
              <a:rPr lang="en-US" sz="2800" b="1" dirty="0" smtClean="0">
                <a:solidFill>
                  <a:schemeClr val="bg1"/>
                </a:solidFill>
                <a:effectLst>
                  <a:outerShdw blurRad="38100" dist="38100" dir="2700000" algn="tl">
                    <a:srgbClr val="000000">
                      <a:alpha val="43137"/>
                    </a:srgbClr>
                  </a:outerShdw>
                </a:effectLst>
              </a:rPr>
              <a:t> and </a:t>
            </a:r>
            <a:r>
              <a:rPr lang="en-US" sz="2800" b="1" dirty="0">
                <a:solidFill>
                  <a:prstClr val="white"/>
                </a:solidFill>
                <a:effectLst>
                  <a:outerShdw blurRad="38100" dist="38100" dir="2700000" algn="tl">
                    <a:srgbClr val="000000">
                      <a:alpha val="43137"/>
                    </a:srgbClr>
                  </a:outerShdw>
                </a:effectLst>
              </a:rPr>
              <a:t>Gennady </a:t>
            </a:r>
            <a:r>
              <a:rPr lang="en-US" sz="2800" b="1" dirty="0" err="1">
                <a:solidFill>
                  <a:prstClr val="white"/>
                </a:solidFill>
                <a:effectLst>
                  <a:outerShdw blurRad="38100" dist="38100" dir="2700000" algn="tl">
                    <a:srgbClr val="000000">
                      <a:alpha val="43137"/>
                    </a:srgbClr>
                  </a:outerShdw>
                </a:effectLst>
              </a:rPr>
              <a:t>Filippov</a:t>
            </a:r>
            <a:endParaRPr lang="en-US" sz="2800" b="1" dirty="0" smtClean="0">
              <a:solidFill>
                <a:schemeClr val="bg1"/>
              </a:solidFill>
              <a:effectLst>
                <a:outerShdw blurRad="38100" dist="38100" dir="2700000" algn="tl">
                  <a:srgbClr val="000000">
                    <a:alpha val="43137"/>
                  </a:srgbClr>
                </a:outerShdw>
              </a:effectLst>
            </a:endParaRPr>
          </a:p>
          <a:p>
            <a:pPr eaLnBrk="0" hangingPunct="0"/>
            <a:endParaRPr lang="en-US" sz="2800" b="1" dirty="0" smtClean="0">
              <a:solidFill>
                <a:schemeClr val="tx2"/>
              </a:solidFill>
              <a:effectLst>
                <a:outerShdw blurRad="38100" dist="38100" dir="2700000" algn="tl">
                  <a:srgbClr val="000000">
                    <a:alpha val="43137"/>
                  </a:srgbClr>
                </a:outerShdw>
              </a:effectLst>
            </a:endParaRPr>
          </a:p>
          <a:p>
            <a:pPr eaLnBrk="0" hangingPunct="0"/>
            <a:endParaRPr lang="en-US" sz="2800" b="1" dirty="0">
              <a:solidFill>
                <a:schemeClr val="tx2"/>
              </a:solidFill>
              <a:effectLst>
                <a:outerShdw blurRad="38100" dist="38100" dir="2700000" algn="tl">
                  <a:srgbClr val="000000">
                    <a:alpha val="43137"/>
                  </a:srgbClr>
                </a:outerShdw>
              </a:effectLst>
            </a:endParaRPr>
          </a:p>
        </p:txBody>
      </p:sp>
      <p:sp>
        <p:nvSpPr>
          <p:cNvPr id="9" name="Прямоугольник 8"/>
          <p:cNvSpPr/>
          <p:nvPr/>
        </p:nvSpPr>
        <p:spPr>
          <a:xfrm>
            <a:off x="1371600" y="5943600"/>
            <a:ext cx="6248400" cy="830997"/>
          </a:xfrm>
          <a:prstGeom prst="rect">
            <a:avLst/>
          </a:prstGeom>
        </p:spPr>
        <p:txBody>
          <a:bodyPr wrap="square">
            <a:spAutoFit/>
          </a:bodyPr>
          <a:lstStyle/>
          <a:p>
            <a:pPr algn="ctr" eaLnBrk="0" hangingPunct="0">
              <a:spcBef>
                <a:spcPct val="50000"/>
              </a:spcBef>
            </a:pPr>
            <a:r>
              <a:rPr lang="en-US" sz="2400" b="1" i="1" dirty="0" err="1" smtClean="0">
                <a:solidFill>
                  <a:schemeClr val="bg1"/>
                </a:solidFill>
              </a:rPr>
              <a:t>Bogolyubov</a:t>
            </a:r>
            <a:r>
              <a:rPr lang="en-US" sz="2400" b="1" i="1" dirty="0" smtClean="0">
                <a:solidFill>
                  <a:schemeClr val="bg1"/>
                </a:solidFill>
              </a:rPr>
              <a:t> Institute for Theoretical Physics       Kyiv, Ukraine</a:t>
            </a:r>
            <a:r>
              <a:rPr lang="uk-UA" sz="2400" b="1" i="1" dirty="0" smtClean="0"/>
              <a:t> </a:t>
            </a:r>
            <a:endParaRPr lang="en-US" sz="2400" b="1" i="1" dirty="0" smtClean="0"/>
          </a:p>
        </p:txBody>
      </p:sp>
      <p:sp>
        <p:nvSpPr>
          <p:cNvPr id="11" name="Text Box 5"/>
          <p:cNvSpPr txBox="1">
            <a:spLocks noChangeArrowheads="1"/>
          </p:cNvSpPr>
          <p:nvPr/>
        </p:nvSpPr>
        <p:spPr bwMode="auto">
          <a:xfrm>
            <a:off x="35496" y="-24"/>
            <a:ext cx="9108504" cy="1446550"/>
          </a:xfrm>
          <a:prstGeom prst="rect">
            <a:avLst/>
          </a:prstGeom>
          <a:noFill/>
          <a:ln w="9525">
            <a:noFill/>
            <a:miter lim="800000"/>
            <a:headEnd/>
            <a:tailEnd/>
          </a:ln>
        </p:spPr>
        <p:txBody>
          <a:bodyPr wrap="square">
            <a:spAutoFit/>
          </a:bodyPr>
          <a:lstStyle/>
          <a:p>
            <a:pPr algn="ctr"/>
            <a:r>
              <a:rPr lang="en-US" sz="4400" b="1" dirty="0" smtClean="0">
                <a:solidFill>
                  <a:schemeClr val="bg1"/>
                </a:solidFill>
                <a:effectLst>
                  <a:outerShdw blurRad="38100" dist="38100" dir="2700000" algn="tl">
                    <a:srgbClr val="000000">
                      <a:alpha val="43137"/>
                    </a:srgbClr>
                  </a:outerShdw>
                </a:effectLst>
              </a:rPr>
              <a:t>Influence </a:t>
            </a:r>
            <a:r>
              <a:rPr lang="en-US" sz="4400" b="1" dirty="0">
                <a:solidFill>
                  <a:schemeClr val="bg1"/>
                </a:solidFill>
                <a:effectLst>
                  <a:outerShdw blurRad="38100" dist="38100" dir="2700000" algn="tl">
                    <a:srgbClr val="000000">
                      <a:alpha val="43137"/>
                    </a:srgbClr>
                  </a:outerShdw>
                </a:effectLst>
              </a:rPr>
              <a:t>of the Pauli principle</a:t>
            </a:r>
            <a:endParaRPr lang="en-US" sz="4400" b="1" dirty="0" smtClean="0">
              <a:solidFill>
                <a:schemeClr val="bg1"/>
              </a:solidFill>
              <a:effectLst>
                <a:outerShdw blurRad="38100" dist="38100" dir="2700000" algn="tl">
                  <a:srgbClr val="000000">
                    <a:alpha val="43137"/>
                  </a:srgbClr>
                </a:outerShdw>
              </a:effectLst>
            </a:endParaRPr>
          </a:p>
          <a:p>
            <a:pPr algn="ctr"/>
            <a:r>
              <a:rPr lang="en-US" sz="4400" b="1" dirty="0">
                <a:solidFill>
                  <a:schemeClr val="bg1"/>
                </a:solidFill>
                <a:effectLst>
                  <a:outerShdw blurRad="38100" dist="38100" dir="2700000" algn="tl">
                    <a:srgbClr val="000000">
                      <a:alpha val="43137"/>
                    </a:srgbClr>
                  </a:outerShdw>
                </a:effectLst>
              </a:rPr>
              <a:t>o</a:t>
            </a:r>
            <a:r>
              <a:rPr lang="en-US" sz="4400" b="1" dirty="0" smtClean="0">
                <a:solidFill>
                  <a:schemeClr val="bg1"/>
                </a:solidFill>
                <a:effectLst>
                  <a:outerShdw blurRad="38100" dist="38100" dir="2700000" algn="tl">
                    <a:srgbClr val="000000">
                      <a:alpha val="43137"/>
                    </a:srgbClr>
                  </a:outerShdw>
                </a:effectLst>
              </a:rPr>
              <a:t>n two-cluster </a:t>
            </a:r>
            <a:r>
              <a:rPr lang="en-US" sz="4400" b="1" dirty="0">
                <a:solidFill>
                  <a:schemeClr val="bg1"/>
                </a:solidFill>
                <a:effectLst>
                  <a:outerShdw blurRad="38100" dist="38100" dir="2700000" algn="tl">
                    <a:srgbClr val="000000">
                      <a:alpha val="43137"/>
                    </a:srgbClr>
                  </a:outerShdw>
                </a:effectLst>
              </a:rPr>
              <a:t>potential </a:t>
            </a:r>
            <a:r>
              <a:rPr lang="en-US" sz="4400" b="1" dirty="0" smtClean="0">
                <a:solidFill>
                  <a:schemeClr val="bg1"/>
                </a:solidFill>
                <a:effectLst>
                  <a:outerShdw blurRad="38100" dist="38100" dir="2700000" algn="tl">
                    <a:srgbClr val="000000">
                      <a:alpha val="43137"/>
                    </a:srgbClr>
                  </a:outerShdw>
                </a:effectLst>
              </a:rPr>
              <a:t>energy</a:t>
            </a:r>
            <a:endParaRPr lang="en-US" sz="4400" b="1" dirty="0" smtClean="0">
              <a:solidFill>
                <a:schemeClr val="bg1"/>
              </a:solidFill>
              <a:effectLst>
                <a:outerShdw blurRad="38100" dist="38100" dir="2700000" algn="tl">
                  <a:srgbClr val="000000">
                    <a:alpha val="43137"/>
                  </a:srgbClr>
                </a:outerShdw>
              </a:effectLst>
            </a:endParaRPr>
          </a:p>
        </p:txBody>
      </p:sp>
      <p:grpSp>
        <p:nvGrpSpPr>
          <p:cNvPr id="17" name="Группа 16"/>
          <p:cNvGrpSpPr/>
          <p:nvPr/>
        </p:nvGrpSpPr>
        <p:grpSpPr>
          <a:xfrm>
            <a:off x="844416" y="1591537"/>
            <a:ext cx="2143408" cy="1117383"/>
            <a:chOff x="844416" y="1484784"/>
            <a:chExt cx="2143408" cy="1117383"/>
          </a:xfrm>
        </p:grpSpPr>
        <p:sp>
          <p:nvSpPr>
            <p:cNvPr id="14" name="Овал 13"/>
            <p:cNvSpPr/>
            <p:nvPr/>
          </p:nvSpPr>
          <p:spPr>
            <a:xfrm>
              <a:off x="844416" y="1484784"/>
              <a:ext cx="2143408" cy="11173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10" name="Рисунок 9" descr="8Be.png"/>
            <p:cNvPicPr>
              <a:picLocks noChangeAspect="1"/>
            </p:cNvPicPr>
            <p:nvPr/>
          </p:nvPicPr>
          <p:blipFill>
            <a:blip r:embed="rId3" cstate="print"/>
            <a:stretch>
              <a:fillRect/>
            </a:stretch>
          </p:blipFill>
          <p:spPr>
            <a:xfrm>
              <a:off x="844416" y="1484784"/>
              <a:ext cx="2143408" cy="1117383"/>
            </a:xfrm>
            <a:prstGeom prst="rect">
              <a:avLst/>
            </a:prstGeom>
          </p:spPr>
        </p:pic>
      </p:gr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3429000"/>
            <a:ext cx="2952750" cy="1552575"/>
          </a:xfrm>
          <a:prstGeom prst="rect">
            <a:avLst/>
          </a:prstGeom>
        </p:spPr>
      </p:pic>
      <p:sp>
        <p:nvSpPr>
          <p:cNvPr id="12" name="Прямоугольник 11"/>
          <p:cNvSpPr/>
          <p:nvPr/>
        </p:nvSpPr>
        <p:spPr>
          <a:xfrm>
            <a:off x="1666425" y="2577678"/>
            <a:ext cx="529311"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5" name="Прямоугольник 14"/>
          <p:cNvSpPr/>
          <p:nvPr/>
        </p:nvSpPr>
        <p:spPr>
          <a:xfrm>
            <a:off x="3754657" y="2420888"/>
            <a:ext cx="529311"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8" name="Picture 9" descr="logo"/>
          <p:cNvPicPr>
            <a:picLocks noChangeAspect="1" noChangeArrowheads="1"/>
          </p:cNvPicPr>
          <p:nvPr/>
        </p:nvPicPr>
        <p:blipFill>
          <a:blip r:embed="rId5" cstate="print"/>
          <a:srcRect/>
          <a:stretch>
            <a:fillRect/>
          </a:stretch>
        </p:blipFill>
        <p:spPr bwMode="auto">
          <a:xfrm>
            <a:off x="7668344" y="5898876"/>
            <a:ext cx="1475233" cy="958902"/>
          </a:xfrm>
          <a:prstGeom prst="rect">
            <a:avLst/>
          </a:prstGeom>
          <a:noFill/>
          <a:ln w="9525">
            <a:noFill/>
            <a:miter lim="800000"/>
            <a:headEnd/>
            <a:tailEnd/>
          </a:ln>
        </p:spPr>
      </p:pic>
      <p:pic>
        <p:nvPicPr>
          <p:cNvPr id="2" name="Рисунок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83800" y="1628800"/>
            <a:ext cx="4669168" cy="3573016"/>
          </a:xfrm>
          <a:prstGeom prst="rect">
            <a:avLst/>
          </a:prstGeom>
        </p:spPr>
      </p:pic>
      <p:sp>
        <p:nvSpPr>
          <p:cNvPr id="3" name="Прямоугольник 2"/>
          <p:cNvSpPr/>
          <p:nvPr/>
        </p:nvSpPr>
        <p:spPr>
          <a:xfrm>
            <a:off x="5580112" y="5301208"/>
            <a:ext cx="2520280" cy="432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8"/>
          <p:cNvSpPr txBox="1">
            <a:spLocks noChangeArrowheads="1"/>
          </p:cNvSpPr>
          <p:nvPr/>
        </p:nvSpPr>
        <p:spPr bwMode="auto">
          <a:xfrm>
            <a:off x="-36512" y="25460"/>
            <a:ext cx="9180512" cy="523220"/>
          </a:xfrm>
          <a:prstGeom prst="rect">
            <a:avLst/>
          </a:prstGeom>
          <a:solidFill>
            <a:srgbClr val="FFC000">
              <a:alpha val="80000"/>
            </a:srgbClr>
          </a:solidFill>
          <a:ln w="9525">
            <a:noFill/>
            <a:miter lim="800000"/>
            <a:headEnd/>
            <a:tailEnd/>
          </a:ln>
        </p:spPr>
        <p:txBody>
          <a:bodyPr wrap="square">
            <a:spAutoFit/>
          </a:bodyPr>
          <a:lstStyle/>
          <a:p>
            <a:r>
              <a:rPr lang="en-US" sz="2800" b="1" kern="0" dirty="0" smtClean="0">
                <a:solidFill>
                  <a:sysClr val="windowText" lastClr="000000"/>
                </a:solidFill>
              </a:rPr>
              <a:t>Oscillator </a:t>
            </a:r>
            <a:r>
              <a:rPr lang="en-US" sz="2800" b="1" kern="0" dirty="0">
                <a:solidFill>
                  <a:sysClr val="windowText" lastClr="000000"/>
                </a:solidFill>
              </a:rPr>
              <a:t>basis </a:t>
            </a:r>
            <a:r>
              <a:rPr lang="en-US" sz="2800" b="1" kern="0" dirty="0" smtClean="0">
                <a:solidFill>
                  <a:sysClr val="windowText" lastClr="000000"/>
                </a:solidFill>
              </a:rPr>
              <a:t>realizes specific </a:t>
            </a:r>
            <a:r>
              <a:rPr lang="en-US" sz="2800" b="1" kern="0" dirty="0">
                <a:solidFill>
                  <a:sysClr val="windowText" lastClr="000000"/>
                </a:solidFill>
              </a:rPr>
              <a:t>form of separable </a:t>
            </a:r>
            <a:r>
              <a:rPr lang="en-US" sz="2800" b="1" kern="0" dirty="0" smtClean="0">
                <a:solidFill>
                  <a:sysClr val="windowText" lastClr="000000"/>
                </a:solidFill>
              </a:rPr>
              <a:t>potentials</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10</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701586"/>
            <a:ext cx="6120680" cy="1647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Группа 1"/>
          <p:cNvGrpSpPr/>
          <p:nvPr/>
        </p:nvGrpSpPr>
        <p:grpSpPr>
          <a:xfrm>
            <a:off x="35496" y="2564904"/>
            <a:ext cx="8496944" cy="1932022"/>
            <a:chOff x="35496" y="2564904"/>
            <a:chExt cx="8496944" cy="1932022"/>
          </a:xfrm>
        </p:grpSpPr>
        <p:sp>
          <p:nvSpPr>
            <p:cNvPr id="5" name="Прямоугольник 4"/>
            <p:cNvSpPr/>
            <p:nvPr/>
          </p:nvSpPr>
          <p:spPr>
            <a:xfrm>
              <a:off x="35496" y="2564904"/>
              <a:ext cx="8496944" cy="892552"/>
            </a:xfrm>
            <a:prstGeom prst="rect">
              <a:avLst/>
            </a:prstGeom>
          </p:spPr>
          <p:txBody>
            <a:bodyPr wrap="square">
              <a:spAutoFit/>
            </a:bodyPr>
            <a:lstStyle/>
            <a:p>
              <a:pPr marL="457200" indent="-457200">
                <a:buFont typeface="Wingdings" panose="05000000000000000000" pitchFamily="2" charset="2"/>
                <a:buChar char="ü"/>
              </a:pPr>
              <a:r>
                <a:rPr lang="en-US" sz="2600" b="1" dirty="0"/>
                <a:t>The </a:t>
              </a:r>
              <a:r>
                <a:rPr lang="en-US" sz="2600" b="1" dirty="0" smtClean="0"/>
                <a:t>eigenvalues </a:t>
              </a:r>
              <a:r>
                <a:rPr lang="el-GR" sz="2600" b="1" dirty="0" smtClean="0"/>
                <a:t>λ</a:t>
              </a:r>
              <a:r>
                <a:rPr lang="el-GR" sz="2600" b="1" baseline="-25000" dirty="0" smtClean="0"/>
                <a:t>α</a:t>
              </a:r>
              <a:r>
                <a:rPr lang="en-US" sz="2600" b="1" baseline="-25000" dirty="0" smtClean="0"/>
                <a:t> </a:t>
              </a:r>
              <a:r>
                <a:rPr lang="en-US" sz="2600" b="1" dirty="0" smtClean="0"/>
                <a:t>coincide with potential energy V(r) at some discrete points r</a:t>
              </a:r>
              <a:r>
                <a:rPr lang="el-GR" sz="2600" b="1" baseline="-25000" dirty="0"/>
                <a:t>α</a:t>
              </a:r>
              <a:endParaRPr lang="uk-UA" sz="2600" b="1" dirty="0"/>
            </a:p>
          </p:txBody>
        </p:sp>
        <p:sp>
          <p:nvSpPr>
            <p:cNvPr id="6" name="TextBox 5"/>
            <p:cNvSpPr txBox="1"/>
            <p:nvPr/>
          </p:nvSpPr>
          <p:spPr>
            <a:xfrm>
              <a:off x="611560" y="3789040"/>
              <a:ext cx="2004075" cy="707886"/>
            </a:xfrm>
            <a:prstGeom prst="rect">
              <a:avLst/>
            </a:prstGeom>
            <a:noFill/>
            <a:ln w="12700">
              <a:solidFill>
                <a:srgbClr val="008000"/>
              </a:solidFill>
            </a:ln>
          </p:spPr>
          <p:txBody>
            <a:bodyPr wrap="none" rtlCol="0">
              <a:spAutoFit/>
            </a:bodyPr>
            <a:lstStyle/>
            <a:p>
              <a:r>
                <a:rPr lang="el-GR" sz="4000" b="1" dirty="0" smtClean="0"/>
                <a:t>λ</a:t>
              </a:r>
              <a:r>
                <a:rPr lang="el-GR" sz="4000" b="1" baseline="-25000" dirty="0" smtClean="0">
                  <a:latin typeface="Times New Roman" panose="02020603050405020304" pitchFamily="18" charset="0"/>
                  <a:cs typeface="Times New Roman" panose="02020603050405020304" pitchFamily="18" charset="0"/>
                </a:rPr>
                <a:t>α</a:t>
              </a:r>
              <a:r>
                <a:rPr lang="en-US" sz="4000" b="1" dirty="0" smtClean="0">
                  <a:latin typeface="Times New Roman" panose="02020603050405020304" pitchFamily="18" charset="0"/>
                  <a:cs typeface="Times New Roman" panose="02020603050405020304" pitchFamily="18" charset="0"/>
                </a:rPr>
                <a:t>=V(</a:t>
              </a:r>
              <a:r>
                <a:rPr lang="en-US" sz="4000" b="1" dirty="0" smtClean="0"/>
                <a:t>r</a:t>
              </a:r>
              <a:r>
                <a:rPr lang="el-GR" sz="4000" b="1" baseline="-25000" dirty="0" smtClean="0">
                  <a:latin typeface="Times New Roman" panose="02020603050405020304" pitchFamily="18" charset="0"/>
                  <a:cs typeface="Times New Roman" panose="02020603050405020304" pitchFamily="18" charset="0"/>
                </a:rPr>
                <a:t>α</a:t>
              </a:r>
              <a:r>
                <a:rPr lang="en-US" sz="4000" b="1" dirty="0" smtClean="0">
                  <a:latin typeface="Times New Roman" panose="02020603050405020304" pitchFamily="18" charset="0"/>
                  <a:cs typeface="Times New Roman" panose="02020603050405020304" pitchFamily="18" charset="0"/>
                </a:rPr>
                <a:t>)</a:t>
              </a:r>
              <a:endParaRPr lang="uk-UA" sz="4000" b="1" baseline="-250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17917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839152"/>
            <a:ext cx="7865345" cy="6018848"/>
          </a:xfrm>
          <a:prstGeom prst="rect">
            <a:avLst/>
          </a:prstGeom>
        </p:spPr>
      </p:pic>
      <p:sp>
        <p:nvSpPr>
          <p:cNvPr id="11" name="Text Box 8"/>
          <p:cNvSpPr txBox="1">
            <a:spLocks noChangeArrowheads="1"/>
          </p:cNvSpPr>
          <p:nvPr/>
        </p:nvSpPr>
        <p:spPr bwMode="auto">
          <a:xfrm>
            <a:off x="35496" y="-27384"/>
            <a:ext cx="9029700" cy="954107"/>
          </a:xfrm>
          <a:prstGeom prst="rect">
            <a:avLst/>
          </a:prstGeom>
          <a:solidFill>
            <a:srgbClr val="FFC000">
              <a:alpha val="80000"/>
            </a:srgbClr>
          </a:solidFill>
          <a:ln w="9525">
            <a:noFill/>
            <a:miter lim="800000"/>
            <a:headEnd/>
            <a:tailEnd/>
          </a:ln>
        </p:spPr>
        <p:txBody>
          <a:bodyPr>
            <a:spAutoFit/>
          </a:bodyPr>
          <a:lstStyle/>
          <a:p>
            <a:r>
              <a:rPr lang="en-US" sz="2800" b="1" kern="0" dirty="0" smtClean="0">
                <a:solidFill>
                  <a:sysClr val="windowText" lastClr="000000"/>
                </a:solidFill>
              </a:rPr>
              <a:t>Eigenvalues perfectly coincide </a:t>
            </a:r>
            <a:r>
              <a:rPr lang="en-US" sz="2800" b="1" kern="0" dirty="0">
                <a:solidFill>
                  <a:sysClr val="windowText" lastClr="000000"/>
                </a:solidFill>
              </a:rPr>
              <a:t>with </a:t>
            </a:r>
            <a:r>
              <a:rPr lang="en-US" sz="2800" b="1" kern="0" dirty="0" smtClean="0">
                <a:solidFill>
                  <a:sysClr val="windowText" lastClr="000000"/>
                </a:solidFill>
              </a:rPr>
              <a:t>the </a:t>
            </a:r>
            <a:r>
              <a:rPr lang="en-US" sz="2800" b="1" kern="0" dirty="0">
                <a:solidFill>
                  <a:sysClr val="windowText" lastClr="000000"/>
                </a:solidFill>
              </a:rPr>
              <a:t>original </a:t>
            </a:r>
            <a:r>
              <a:rPr lang="en-US" sz="2800" b="1" kern="0" dirty="0" smtClean="0">
                <a:solidFill>
                  <a:sysClr val="windowText" lastClr="000000"/>
                </a:solidFill>
              </a:rPr>
              <a:t>potential energy in discrete points for oscillator length b=</a:t>
            </a:r>
            <a:r>
              <a:rPr lang="en-US" sz="2800" b="1" kern="0" dirty="0" err="1" smtClean="0">
                <a:solidFill>
                  <a:sysClr val="windowText" lastClr="000000"/>
                </a:solidFill>
              </a:rPr>
              <a:t>r</a:t>
            </a:r>
            <a:r>
              <a:rPr lang="en-US" sz="2800" b="1" kern="0" baseline="-25000" dirty="0" err="1" smtClean="0">
                <a:solidFill>
                  <a:sysClr val="windowText" lastClr="000000"/>
                </a:solidFill>
              </a:rPr>
              <a:t>pot</a:t>
            </a:r>
            <a:r>
              <a:rPr lang="en-US" sz="2800" b="1" kern="0" dirty="0" smtClean="0">
                <a:solidFill>
                  <a:sysClr val="windowText" lastClr="000000"/>
                </a:solidFill>
              </a:rPr>
              <a:t>/2</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11</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Tree>
    <p:extLst>
      <p:ext uri="{BB962C8B-B14F-4D97-AF65-F5344CB8AC3E}">
        <p14:creationId xmlns:p14="http://schemas.microsoft.com/office/powerpoint/2010/main" val="9372828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8"/>
          <p:cNvSpPr txBox="1">
            <a:spLocks noChangeArrowheads="1"/>
          </p:cNvSpPr>
          <p:nvPr/>
        </p:nvSpPr>
        <p:spPr bwMode="auto">
          <a:xfrm>
            <a:off x="-36512" y="25460"/>
            <a:ext cx="9289032" cy="523220"/>
          </a:xfrm>
          <a:prstGeom prst="rect">
            <a:avLst/>
          </a:prstGeom>
          <a:solidFill>
            <a:srgbClr val="FFC000">
              <a:alpha val="80000"/>
            </a:srgbClr>
          </a:solidFill>
          <a:ln w="9525">
            <a:noFill/>
            <a:miter lim="800000"/>
            <a:headEnd/>
            <a:tailEnd/>
          </a:ln>
        </p:spPr>
        <p:txBody>
          <a:bodyPr wrap="square">
            <a:spAutoFit/>
          </a:bodyPr>
          <a:lstStyle/>
          <a:p>
            <a:r>
              <a:rPr lang="en-US" sz="2800" b="1" kern="0" dirty="0" err="1" smtClean="0">
                <a:solidFill>
                  <a:sysClr val="windowText" lastClr="000000"/>
                </a:solidFill>
              </a:rPr>
              <a:t>Eigenfunctions</a:t>
            </a:r>
            <a:r>
              <a:rPr lang="en-US" sz="2800" b="1" kern="0" dirty="0" smtClean="0">
                <a:solidFill>
                  <a:sysClr val="windowText" lastClr="000000"/>
                </a:solidFill>
              </a:rPr>
              <a:t> of the folding potential operator are universal</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12</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pic>
        <p:nvPicPr>
          <p:cNvPr id="71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316" y="2132856"/>
            <a:ext cx="3950676" cy="1083940"/>
          </a:xfrm>
          <a:prstGeom prst="rect">
            <a:avLst/>
          </a:prstGeom>
          <a:noFill/>
          <a:ln w="9525">
            <a:solidFill>
              <a:srgbClr val="008000"/>
            </a:solidFill>
            <a:miter lim="800000"/>
            <a:headEnd/>
            <a:tailEnd/>
          </a:ln>
          <a:extLst>
            <a:ext uri="{909E8E84-426E-40DD-AFC4-6F175D3DCCD1}">
              <a14:hiddenFill xmlns:a14="http://schemas.microsoft.com/office/drawing/2010/main">
                <a:solidFill>
                  <a:schemeClr val="accent1"/>
                </a:solidFill>
              </a14:hiddenFill>
            </a:ext>
          </a:extLst>
        </p:spPr>
      </p:pic>
      <p:sp>
        <p:nvSpPr>
          <p:cNvPr id="3" name="Прямоугольник 2"/>
          <p:cNvSpPr/>
          <p:nvPr/>
        </p:nvSpPr>
        <p:spPr>
          <a:xfrm>
            <a:off x="0" y="980728"/>
            <a:ext cx="8820472" cy="892552"/>
          </a:xfrm>
          <a:prstGeom prst="rect">
            <a:avLst/>
          </a:prstGeom>
        </p:spPr>
        <p:txBody>
          <a:bodyPr wrap="square">
            <a:spAutoFit/>
          </a:bodyPr>
          <a:lstStyle/>
          <a:p>
            <a:pPr marL="457200" indent="-457200">
              <a:buFont typeface="Wingdings" panose="05000000000000000000" pitchFamily="2" charset="2"/>
              <a:buChar char="ü"/>
            </a:pPr>
            <a:r>
              <a:rPr lang="en-US" sz="2600" b="1" dirty="0" err="1"/>
              <a:t>Eigenfunctions</a:t>
            </a:r>
            <a:r>
              <a:rPr lang="en-US" sz="2600" b="1" dirty="0"/>
              <a:t> </a:t>
            </a:r>
            <a:r>
              <a:rPr lang="en-US" sz="2600" b="1" dirty="0" smtClean="0"/>
              <a:t>of </a:t>
            </a:r>
            <a:r>
              <a:rPr lang="en-US" sz="2600" b="1" dirty="0"/>
              <a:t>the </a:t>
            </a:r>
            <a:r>
              <a:rPr lang="en-US" sz="2600" b="1" dirty="0" smtClean="0"/>
              <a:t>folding potential </a:t>
            </a:r>
            <a:r>
              <a:rPr lang="en-US" sz="2600" b="1" dirty="0"/>
              <a:t>energy operator in the momentum representation are Bessel </a:t>
            </a:r>
            <a:r>
              <a:rPr lang="en-US" sz="2600" b="1" dirty="0" smtClean="0"/>
              <a:t>functions</a:t>
            </a:r>
            <a:endParaRPr lang="en-US" sz="2600" b="1" dirty="0"/>
          </a:p>
        </p:txBody>
      </p:sp>
      <p:grpSp>
        <p:nvGrpSpPr>
          <p:cNvPr id="2" name="Группа 1"/>
          <p:cNvGrpSpPr/>
          <p:nvPr/>
        </p:nvGrpSpPr>
        <p:grpSpPr>
          <a:xfrm>
            <a:off x="35496" y="3429000"/>
            <a:ext cx="8820472" cy="2232249"/>
            <a:chOff x="35496" y="3429000"/>
            <a:chExt cx="8820472" cy="2232249"/>
          </a:xfrm>
        </p:grpSpPr>
        <p:pic>
          <p:nvPicPr>
            <p:cNvPr id="717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199" y="4653136"/>
              <a:ext cx="7319177" cy="1008113"/>
            </a:xfrm>
            <a:prstGeom prst="rect">
              <a:avLst/>
            </a:prstGeom>
            <a:noFill/>
            <a:ln w="12700">
              <a:solidFill>
                <a:srgbClr val="008000"/>
              </a:solidFill>
              <a:miter lim="800000"/>
              <a:headEnd/>
              <a:tailEnd/>
            </a:ln>
            <a:extLst>
              <a:ext uri="{909E8E84-426E-40DD-AFC4-6F175D3DCCD1}">
                <a14:hiddenFill xmlns:a14="http://schemas.microsoft.com/office/drawing/2010/main">
                  <a:solidFill>
                    <a:schemeClr val="accent1"/>
                  </a:solidFill>
                </a14:hiddenFill>
              </a:ext>
            </a:extLst>
          </p:spPr>
        </p:pic>
        <p:sp>
          <p:nvSpPr>
            <p:cNvPr id="16" name="Прямоугольник 15"/>
            <p:cNvSpPr/>
            <p:nvPr/>
          </p:nvSpPr>
          <p:spPr>
            <a:xfrm>
              <a:off x="35496" y="3429000"/>
              <a:ext cx="8820472" cy="892552"/>
            </a:xfrm>
            <a:prstGeom prst="rect">
              <a:avLst/>
            </a:prstGeom>
          </p:spPr>
          <p:txBody>
            <a:bodyPr wrap="square">
              <a:spAutoFit/>
            </a:bodyPr>
            <a:lstStyle/>
            <a:p>
              <a:pPr marL="457200" indent="-457200">
                <a:buFont typeface="Wingdings" panose="05000000000000000000" pitchFamily="2" charset="2"/>
                <a:buChar char="ü"/>
              </a:pPr>
              <a:r>
                <a:rPr lang="en-US" sz="2600" b="1" dirty="0" err="1"/>
                <a:t>Eigenfunctions</a:t>
              </a:r>
              <a:r>
                <a:rPr lang="en-US" sz="2600" b="1" dirty="0"/>
                <a:t> </a:t>
              </a:r>
              <a:r>
                <a:rPr lang="en-US" sz="2600" b="1" dirty="0" smtClean="0"/>
                <a:t>of </a:t>
              </a:r>
              <a:r>
                <a:rPr lang="en-US" sz="2600" b="1" dirty="0"/>
                <a:t>the </a:t>
              </a:r>
              <a:r>
                <a:rPr lang="en-US" sz="2600" b="1" dirty="0" smtClean="0"/>
                <a:t>folding potential </a:t>
              </a:r>
              <a:r>
                <a:rPr lang="en-US" sz="2600" b="1" dirty="0"/>
                <a:t>energy operator in </a:t>
              </a:r>
              <a:r>
                <a:rPr lang="en-US" sz="2600" b="1" dirty="0" smtClean="0"/>
                <a:t>discrete representation are harmonic oscillator functions</a:t>
              </a:r>
              <a:endParaRPr lang="en-US" sz="2600" b="1" dirty="0"/>
            </a:p>
          </p:txBody>
        </p:sp>
      </p:grpSp>
    </p:spTree>
    <p:extLst>
      <p:ext uri="{BB962C8B-B14F-4D97-AF65-F5344CB8AC3E}">
        <p14:creationId xmlns:p14="http://schemas.microsoft.com/office/powerpoint/2010/main" val="103439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13</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35496" y="26621"/>
            <a:ext cx="9216008" cy="954107"/>
          </a:xfrm>
          <a:prstGeom prst="rect">
            <a:avLst/>
          </a:prstGeom>
          <a:solidFill>
            <a:srgbClr val="FFC000">
              <a:alpha val="80000"/>
            </a:srgbClr>
          </a:solidFill>
          <a:ln w="9525">
            <a:noFill/>
            <a:miter lim="800000"/>
            <a:headEnd/>
            <a:tailEnd/>
          </a:ln>
        </p:spPr>
        <p:txBody>
          <a:bodyPr wrap="square">
            <a:spAutoFit/>
          </a:bodyPr>
          <a:lstStyle/>
          <a:p>
            <a:r>
              <a:rPr lang="en-US" sz="2800" b="1" dirty="0" err="1" smtClean="0"/>
              <a:t>Eigenfunctions</a:t>
            </a:r>
            <a:r>
              <a:rPr lang="en-US" sz="2800" b="1" dirty="0" smtClean="0"/>
              <a:t> U</a:t>
            </a:r>
            <a:r>
              <a:rPr lang="el-GR" sz="2800" b="1" baseline="-25000" dirty="0" smtClean="0"/>
              <a:t>α</a:t>
            </a:r>
            <a:r>
              <a:rPr lang="en-US" sz="2800" b="1" baseline="30000" dirty="0" smtClean="0"/>
              <a:t>N</a:t>
            </a:r>
            <a:r>
              <a:rPr lang="en-US" sz="2800" b="1" dirty="0" smtClean="0"/>
              <a:t> of folding potentials in discrete representation are harmonic </a:t>
            </a:r>
            <a:r>
              <a:rPr lang="en-US" sz="2800" b="1" dirty="0"/>
              <a:t>oscillator </a:t>
            </a:r>
            <a:r>
              <a:rPr lang="en-US" sz="2800" b="1" dirty="0" smtClean="0"/>
              <a:t>functions </a:t>
            </a:r>
            <a:r>
              <a:rPr lang="el-GR" sz="2800" b="1" dirty="0" smtClean="0"/>
              <a:t>Φ</a:t>
            </a:r>
            <a:r>
              <a:rPr lang="en-US" sz="2800" b="1" baseline="-25000" dirty="0" smtClean="0"/>
              <a:t>n</a:t>
            </a:r>
            <a:r>
              <a:rPr lang="en-US" sz="2800" b="1" dirty="0" smtClean="0"/>
              <a:t>(r</a:t>
            </a:r>
            <a:r>
              <a:rPr lang="el-GR" sz="2800" b="1" baseline="-25000" dirty="0" smtClean="0"/>
              <a:t>α</a:t>
            </a:r>
            <a:r>
              <a:rPr lang="en-US" sz="2800" b="1" baseline="30000" dirty="0" err="1" smtClean="0"/>
              <a:t>N</a:t>
            </a:r>
            <a:r>
              <a:rPr lang="en-US" sz="2800" b="1" dirty="0" err="1" smtClean="0"/>
              <a:t>,b</a:t>
            </a:r>
            <a:r>
              <a:rPr lang="en-US" sz="2800" b="1" dirty="0" smtClean="0"/>
              <a:t>)</a:t>
            </a:r>
            <a:endParaRPr lang="en-US" sz="2800" b="1" dirty="0"/>
          </a:p>
        </p:txBody>
      </p:sp>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l="8579" t="9772" r="12236" b="4079"/>
          <a:stretch/>
        </p:blipFill>
        <p:spPr>
          <a:xfrm>
            <a:off x="827584" y="986285"/>
            <a:ext cx="6912768" cy="5755083"/>
          </a:xfrm>
          <a:prstGeom prst="rect">
            <a:avLst/>
          </a:prstGeom>
        </p:spPr>
      </p:pic>
    </p:spTree>
    <p:extLst>
      <p:ext uri="{BB962C8B-B14F-4D97-AF65-F5344CB8AC3E}">
        <p14:creationId xmlns:p14="http://schemas.microsoft.com/office/powerpoint/2010/main" val="1038403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14</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36512" y="-27384"/>
            <a:ext cx="9180512" cy="954107"/>
          </a:xfrm>
          <a:prstGeom prst="rect">
            <a:avLst/>
          </a:prstGeom>
          <a:solidFill>
            <a:srgbClr val="FFC000">
              <a:alpha val="80000"/>
            </a:srgbClr>
          </a:solidFill>
          <a:ln w="9525">
            <a:noFill/>
            <a:miter lim="800000"/>
            <a:headEnd/>
            <a:tailEnd/>
          </a:ln>
        </p:spPr>
        <p:txBody>
          <a:bodyPr wrap="square">
            <a:spAutoFit/>
          </a:bodyPr>
          <a:lstStyle/>
          <a:p>
            <a:r>
              <a:rPr lang="en-US" sz="2800" b="1" dirty="0" err="1" smtClean="0"/>
              <a:t>Eigenfunctions</a:t>
            </a:r>
            <a:r>
              <a:rPr lang="en-US" sz="2800" b="1" dirty="0" smtClean="0"/>
              <a:t> </a:t>
            </a:r>
            <a:r>
              <a:rPr lang="el-GR" sz="2800" b="1" dirty="0" smtClean="0"/>
              <a:t>ϕ</a:t>
            </a:r>
            <a:r>
              <a:rPr lang="el-GR" sz="2800" b="1" baseline="-25000" dirty="0" smtClean="0"/>
              <a:t>α</a:t>
            </a:r>
            <a:r>
              <a:rPr lang="en-US" sz="2800" b="1" dirty="0" smtClean="0"/>
              <a:t>(p)  </a:t>
            </a:r>
            <a:r>
              <a:rPr lang="en-US" sz="2800" b="1" dirty="0"/>
              <a:t>of </a:t>
            </a:r>
            <a:r>
              <a:rPr lang="en-US" sz="2800" b="1" dirty="0" smtClean="0"/>
              <a:t>the folding potential operator in </a:t>
            </a:r>
            <a:r>
              <a:rPr lang="en-US" sz="2800" b="1" dirty="0"/>
              <a:t>the momentum representation are </a:t>
            </a:r>
            <a:r>
              <a:rPr lang="en-US" sz="2800" b="1" dirty="0" smtClean="0"/>
              <a:t>Bessel functions j</a:t>
            </a:r>
            <a:r>
              <a:rPr lang="en-US" sz="2800" b="1" baseline="-25000" dirty="0" smtClean="0"/>
              <a:t>0</a:t>
            </a:r>
            <a:r>
              <a:rPr lang="en-US" sz="2800" b="1" dirty="0" smtClean="0"/>
              <a:t>(</a:t>
            </a:r>
            <a:r>
              <a:rPr lang="en-US" sz="2800" b="1" dirty="0" err="1" smtClean="0"/>
              <a:t>pr</a:t>
            </a:r>
            <a:r>
              <a:rPr lang="el-GR" sz="2800" b="1" baseline="-25000" dirty="0" smtClean="0"/>
              <a:t>α</a:t>
            </a:r>
            <a:r>
              <a:rPr lang="en-US" sz="2800" b="1" dirty="0" smtClean="0"/>
              <a:t>)</a:t>
            </a:r>
            <a:endParaRPr lang="en-US" sz="2800" b="1" dirty="0"/>
          </a:p>
        </p:txBody>
      </p:sp>
      <p:sp>
        <p:nvSpPr>
          <p:cNvPr id="7" name="TextBox 6"/>
          <p:cNvSpPr txBox="1"/>
          <p:nvPr/>
        </p:nvSpPr>
        <p:spPr>
          <a:xfrm>
            <a:off x="755576" y="5589240"/>
            <a:ext cx="3436903" cy="461665"/>
          </a:xfrm>
          <a:prstGeom prst="rect">
            <a:avLst/>
          </a:prstGeom>
          <a:noFill/>
        </p:spPr>
        <p:txBody>
          <a:bodyPr wrap="none" rtlCol="0">
            <a:spAutoFit/>
          </a:bodyPr>
          <a:lstStyle/>
          <a:p>
            <a:r>
              <a:rPr lang="en-US" sz="2400" b="1" dirty="0" smtClean="0"/>
              <a:t>Gaussian potential, b=</a:t>
            </a:r>
            <a:r>
              <a:rPr lang="en-US" sz="2400" b="1" dirty="0" err="1" smtClean="0"/>
              <a:t>r</a:t>
            </a:r>
            <a:r>
              <a:rPr lang="en-US" sz="2400" b="1" baseline="-25000" dirty="0" err="1" smtClean="0"/>
              <a:t>pot</a:t>
            </a:r>
            <a:endParaRPr lang="uk-UA" sz="2400" b="1" baseline="-25000" dirty="0"/>
          </a:p>
        </p:txBody>
      </p:sp>
      <p:sp>
        <p:nvSpPr>
          <p:cNvPr id="10" name="TextBox 9"/>
          <p:cNvSpPr txBox="1"/>
          <p:nvPr/>
        </p:nvSpPr>
        <p:spPr>
          <a:xfrm>
            <a:off x="5436096" y="5517232"/>
            <a:ext cx="3335400" cy="461665"/>
          </a:xfrm>
          <a:prstGeom prst="rect">
            <a:avLst/>
          </a:prstGeom>
          <a:noFill/>
        </p:spPr>
        <p:txBody>
          <a:bodyPr wrap="none" rtlCol="0">
            <a:spAutoFit/>
          </a:bodyPr>
          <a:lstStyle/>
          <a:p>
            <a:r>
              <a:rPr lang="en-US" sz="2400" b="1" dirty="0" smtClean="0"/>
              <a:t>Yukawa potential</a:t>
            </a:r>
            <a:r>
              <a:rPr lang="en-US" sz="2400" b="1" dirty="0"/>
              <a:t> , b=</a:t>
            </a:r>
            <a:r>
              <a:rPr lang="en-US" sz="2400" b="1" dirty="0" err="1"/>
              <a:t>r</a:t>
            </a:r>
            <a:r>
              <a:rPr lang="en-US" sz="2400" b="1" baseline="-25000" dirty="0" err="1"/>
              <a:t>pot</a:t>
            </a:r>
            <a:endParaRPr lang="uk-UA" sz="2400" b="1"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84784"/>
            <a:ext cx="9144000" cy="3736622"/>
          </a:xfrm>
          <a:prstGeom prst="rect">
            <a:avLst/>
          </a:prstGeom>
        </p:spPr>
      </p:pic>
    </p:spTree>
    <p:extLst>
      <p:ext uri="{BB962C8B-B14F-4D97-AF65-F5344CB8AC3E}">
        <p14:creationId xmlns:p14="http://schemas.microsoft.com/office/powerpoint/2010/main" val="19221941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9" name="Рисунок 8"/>
          <p:cNvPicPr>
            <a:picLocks noChangeAspect="1"/>
          </p:cNvPicPr>
          <p:nvPr/>
        </p:nvPicPr>
        <p:blipFill rotWithShape="1">
          <a:blip r:embed="rId2" cstate="print">
            <a:extLst>
              <a:ext uri="{28A0092B-C50C-407E-A947-70E740481C1C}">
                <a14:useLocalDpi xmlns:a14="http://schemas.microsoft.com/office/drawing/2010/main" val="0"/>
              </a:ext>
            </a:extLst>
          </a:blip>
          <a:srcRect l="8219" t="9751" r="11624" b="3881"/>
          <a:stretch/>
        </p:blipFill>
        <p:spPr>
          <a:xfrm>
            <a:off x="5080197" y="1340768"/>
            <a:ext cx="4100315" cy="3380828"/>
          </a:xfrm>
          <a:prstGeom prst="rect">
            <a:avLst/>
          </a:prstGeom>
        </p:spPr>
      </p:pic>
      <p:sp>
        <p:nvSpPr>
          <p:cNvPr id="7" name="TextBox 6"/>
          <p:cNvSpPr txBox="1"/>
          <p:nvPr/>
        </p:nvSpPr>
        <p:spPr>
          <a:xfrm>
            <a:off x="9410" y="37073"/>
            <a:ext cx="9099094" cy="1015663"/>
          </a:xfrm>
          <a:prstGeom prst="rect">
            <a:avLst/>
          </a:prstGeom>
          <a:noFill/>
        </p:spPr>
        <p:txBody>
          <a:bodyPr wrap="none" rtlCol="0">
            <a:spAutoFit/>
          </a:bodyPr>
          <a:lstStyle/>
          <a:p>
            <a:r>
              <a:rPr lang="en-US" sz="3000" b="1" dirty="0" smtClean="0">
                <a:solidFill>
                  <a:schemeClr val="bg1"/>
                </a:solidFill>
                <a:effectLst>
                  <a:outerShdw blurRad="38100" dist="38100" dir="2700000" algn="tl">
                    <a:srgbClr val="000000">
                      <a:alpha val="43137"/>
                    </a:srgbClr>
                  </a:outerShdw>
                </a:effectLst>
              </a:rPr>
              <a:t>Eigenvalues of the potential energy operator reproduce </a:t>
            </a:r>
          </a:p>
          <a:p>
            <a:r>
              <a:rPr lang="en-US" sz="3000" b="1" dirty="0" smtClean="0">
                <a:solidFill>
                  <a:schemeClr val="bg1"/>
                </a:solidFill>
                <a:effectLst>
                  <a:outerShdw blurRad="38100" dist="38100" dir="2700000" algn="tl">
                    <a:srgbClr val="000000">
                      <a:alpha val="43137"/>
                    </a:srgbClr>
                  </a:outerShdw>
                </a:effectLst>
              </a:rPr>
              <a:t>the behavior of the potential in some discrete points </a:t>
            </a:r>
            <a:endParaRPr lang="uk-UA" sz="3000" b="1" dirty="0">
              <a:solidFill>
                <a:schemeClr val="bg1"/>
              </a:solidFill>
              <a:effectLst>
                <a:outerShdw blurRad="38100" dist="38100" dir="2700000" algn="tl">
                  <a:srgbClr val="000000">
                    <a:alpha val="43137"/>
                  </a:srgbClr>
                </a:outerShdw>
              </a:effectLst>
            </a:endParaRPr>
          </a:p>
        </p:txBody>
      </p:sp>
      <p:pic>
        <p:nvPicPr>
          <p:cNvPr id="2" name="Рисунок 1"/>
          <p:cNvPicPr>
            <a:picLocks noChangeAspect="1"/>
          </p:cNvPicPr>
          <p:nvPr/>
        </p:nvPicPr>
        <p:blipFill rotWithShape="1">
          <a:blip r:embed="rId3" cstate="print">
            <a:extLst>
              <a:ext uri="{28A0092B-C50C-407E-A947-70E740481C1C}">
                <a14:useLocalDpi xmlns:a14="http://schemas.microsoft.com/office/drawing/2010/main" val="0"/>
              </a:ext>
            </a:extLst>
          </a:blip>
          <a:srcRect l="9492" t="8955" r="11166" b="4676"/>
          <a:stretch/>
        </p:blipFill>
        <p:spPr>
          <a:xfrm>
            <a:off x="93069" y="1340768"/>
            <a:ext cx="4058550" cy="3380828"/>
          </a:xfrm>
          <a:prstGeom prst="rect">
            <a:avLst/>
          </a:prstGeom>
        </p:spPr>
      </p:pic>
      <p:sp>
        <p:nvSpPr>
          <p:cNvPr id="5" name="Двойная стрелка влево/вправо 4"/>
          <p:cNvSpPr/>
          <p:nvPr/>
        </p:nvSpPr>
        <p:spPr>
          <a:xfrm>
            <a:off x="4172805" y="2492896"/>
            <a:ext cx="852429" cy="673680"/>
          </a:xfrm>
          <a:prstGeom prst="lef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chemeClr val="bg1"/>
              </a:solidFill>
            </a:endParaRPr>
          </a:p>
        </p:txBody>
      </p:sp>
      <p:sp>
        <p:nvSpPr>
          <p:cNvPr id="6" name="Овал 5"/>
          <p:cNvSpPr/>
          <p:nvPr/>
        </p:nvSpPr>
        <p:spPr>
          <a:xfrm>
            <a:off x="827584" y="3284984"/>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Овал 12"/>
          <p:cNvSpPr/>
          <p:nvPr/>
        </p:nvSpPr>
        <p:spPr>
          <a:xfrm>
            <a:off x="6012160" y="3212976"/>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TextBox 14"/>
          <p:cNvSpPr txBox="1"/>
          <p:nvPr/>
        </p:nvSpPr>
        <p:spPr>
          <a:xfrm>
            <a:off x="-36512" y="5293657"/>
            <a:ext cx="9180512" cy="1015663"/>
          </a:xfrm>
          <a:prstGeom prst="rect">
            <a:avLst/>
          </a:prstGeom>
          <a:noFill/>
          <a:ln>
            <a:noFill/>
          </a:ln>
        </p:spPr>
        <p:txBody>
          <a:bodyPr wrap="square" rtlCol="0">
            <a:spAutoFit/>
          </a:bodyPr>
          <a:lstStyle/>
          <a:p>
            <a:r>
              <a:rPr lang="en-US" sz="2900" b="1" dirty="0" smtClean="0">
                <a:solidFill>
                  <a:schemeClr val="bg1"/>
                </a:solidFill>
                <a:effectLst>
                  <a:outerShdw blurRad="38100" dist="38100" dir="2700000" algn="tl">
                    <a:srgbClr val="000000">
                      <a:alpha val="43137"/>
                    </a:srgbClr>
                  </a:outerShdw>
                </a:effectLst>
              </a:rPr>
              <a:t>A limited number of eigenstates of a short-range potential </a:t>
            </a:r>
          </a:p>
          <a:p>
            <a:r>
              <a:rPr lang="en-US" sz="2900" b="1" dirty="0" smtClean="0">
                <a:solidFill>
                  <a:schemeClr val="bg1"/>
                </a:solidFill>
                <a:effectLst>
                  <a:outerShdw blurRad="38100" dist="38100" dir="2700000" algn="tl">
                    <a:srgbClr val="000000">
                      <a:alpha val="43137"/>
                    </a:srgbClr>
                  </a:outerShdw>
                </a:effectLst>
              </a:rPr>
              <a:t>energy matrix gives nonzero contribution to the S-matrix  </a:t>
            </a:r>
            <a:endParaRPr lang="uk-UA" sz="2900" b="1" dirty="0">
              <a:solidFill>
                <a:schemeClr val="bg1"/>
              </a:solidFill>
              <a:effectLst>
                <a:outerShdw blurRad="38100" dist="38100" dir="2700000" algn="tl">
                  <a:srgbClr val="000000">
                    <a:alpha val="43137"/>
                  </a:srgbClr>
                </a:outerShdw>
              </a:effectLst>
            </a:endParaRPr>
          </a:p>
        </p:txBody>
      </p:sp>
      <p:sp>
        <p:nvSpPr>
          <p:cNvPr id="10" name="Slide Number Placeholder 3"/>
          <p:cNvSpPr>
            <a:spLocks noGrp="1"/>
          </p:cNvSpPr>
          <p:nvPr>
            <p:ph type="sldNum" sz="quarter" idx="4294967295"/>
          </p:nvPr>
        </p:nvSpPr>
        <p:spPr bwMode="auto">
          <a:xfrm>
            <a:off x="8339878" y="6427153"/>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bg1"/>
                </a:solidFill>
                <a:latin typeface="Arial" pitchFamily="34" charset="0"/>
              </a:rPr>
              <a:pPr/>
              <a:t>15</a:t>
            </a:fld>
            <a:r>
              <a:rPr lang="en-US" sz="1600" b="1" dirty="0" smtClean="0">
                <a:solidFill>
                  <a:schemeClr val="bg1"/>
                </a:solidFill>
                <a:latin typeface="Arial" pitchFamily="34" charset="0"/>
              </a:rPr>
              <a:t>/35</a:t>
            </a:r>
            <a:endParaRPr lang="uk-UA" sz="1600" b="1" dirty="0" smtClean="0">
              <a:solidFill>
                <a:schemeClr val="bg1"/>
              </a:solidFill>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16</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7" name="Rectangle 4"/>
          <p:cNvSpPr>
            <a:spLocks noChangeArrowheads="1"/>
          </p:cNvSpPr>
          <p:nvPr/>
        </p:nvSpPr>
        <p:spPr bwMode="auto">
          <a:xfrm>
            <a:off x="467544" y="692696"/>
            <a:ext cx="7200800" cy="1036181"/>
          </a:xfrm>
          <a:prstGeom prst="rect">
            <a:avLst/>
          </a:prstGeom>
          <a:noFill/>
          <a:ln w="12700">
            <a:noFill/>
            <a:miter lim="800000"/>
            <a:headEnd/>
            <a:tailEnd/>
          </a:ln>
        </p:spPr>
        <p:txBody>
          <a:bodyPr wrap="square" lIns="63500" tIns="25400" rIns="63500" bIns="25400">
            <a:spAutoFit/>
          </a:bodyPr>
          <a:lstStyle/>
          <a:p>
            <a:pPr marL="457200" indent="-457200" eaLnBrk="0" hangingPunct="0">
              <a:buFont typeface="+mj-lt"/>
              <a:buAutoNum type="arabicPeriod" startAt="2"/>
            </a:pPr>
            <a:r>
              <a:rPr lang="en-US" sz="3200" b="1" dirty="0"/>
              <a:t> </a:t>
            </a:r>
            <a:r>
              <a:rPr lang="en-US" sz="3200" b="1" dirty="0" smtClean="0">
                <a:solidFill>
                  <a:srgbClr val="008000"/>
                </a:solidFill>
              </a:rPr>
              <a:t>Eigenvalues</a:t>
            </a:r>
            <a:r>
              <a:rPr lang="en-US" sz="3200" b="1" dirty="0" smtClean="0"/>
              <a:t> </a:t>
            </a:r>
            <a:r>
              <a:rPr lang="en-US" sz="3200" b="1" dirty="0"/>
              <a:t>of potential energy operator: folding vs exact potential</a:t>
            </a:r>
          </a:p>
        </p:txBody>
      </p:sp>
      <p:pic>
        <p:nvPicPr>
          <p:cNvPr id="5"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9199" y="1844824"/>
            <a:ext cx="6285090" cy="4809578"/>
          </a:xfrm>
          <a:prstGeom prst="rect">
            <a:avLst/>
          </a:prstGeom>
        </p:spPr>
      </p:pic>
      <p:sp>
        <p:nvSpPr>
          <p:cNvPr id="6" name="Прямоугольник 5"/>
          <p:cNvSpPr/>
          <p:nvPr/>
        </p:nvSpPr>
        <p:spPr>
          <a:xfrm>
            <a:off x="2915816" y="6093296"/>
            <a:ext cx="2916183" cy="369332"/>
          </a:xfrm>
          <a:prstGeom prst="rect">
            <a:avLst/>
          </a:prstGeom>
          <a:solidFill>
            <a:schemeClr val="bg1"/>
          </a:solidFill>
        </p:spPr>
        <p:txBody>
          <a:bodyPr wrap="none">
            <a:spAutoFit/>
          </a:bodyPr>
          <a:lstStyle/>
          <a:p>
            <a:r>
              <a:rPr lang="en-US" dirty="0" smtClean="0">
                <a:latin typeface="Times New Roman" panose="02020603050405020304" pitchFamily="18" charset="0"/>
                <a:cs typeface="Times New Roman" panose="02020603050405020304" pitchFamily="18" charset="0"/>
              </a:rPr>
              <a:t>the number of basis functions</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1117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79512" y="1051756"/>
            <a:ext cx="8496944" cy="5257564"/>
            <a:chOff x="179512" y="188640"/>
            <a:chExt cx="8496944" cy="5257564"/>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88640"/>
              <a:ext cx="8496944" cy="525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635896" y="1300698"/>
              <a:ext cx="705642" cy="400110"/>
            </a:xfrm>
            <a:prstGeom prst="rect">
              <a:avLst/>
            </a:prstGeom>
            <a:noFill/>
          </p:spPr>
          <p:txBody>
            <a:bodyPr wrap="none" rtlCol="0">
              <a:spAutoFit/>
            </a:bodyPr>
            <a:lstStyle/>
            <a:p>
              <a:r>
                <a:rPr lang="en-US" sz="2000" b="1" dirty="0" smtClean="0"/>
                <a:t>(MP)</a:t>
              </a:r>
              <a:endParaRPr lang="uk-UA" sz="2000" b="1" dirty="0"/>
            </a:p>
          </p:txBody>
        </p:sp>
        <p:sp>
          <p:nvSpPr>
            <p:cNvPr id="7" name="TextBox 6"/>
            <p:cNvSpPr txBox="1"/>
            <p:nvPr/>
          </p:nvSpPr>
          <p:spPr>
            <a:xfrm>
              <a:off x="3074270" y="1772816"/>
              <a:ext cx="633507" cy="400110"/>
            </a:xfrm>
            <a:prstGeom prst="rect">
              <a:avLst/>
            </a:prstGeom>
            <a:noFill/>
          </p:spPr>
          <p:txBody>
            <a:bodyPr wrap="none" rtlCol="0">
              <a:spAutoFit/>
            </a:bodyPr>
            <a:lstStyle/>
            <a:p>
              <a:r>
                <a:rPr lang="en-US" sz="2000" b="1" dirty="0" smtClean="0"/>
                <a:t>(VP)</a:t>
              </a:r>
              <a:endParaRPr lang="uk-UA" sz="2000" b="1" dirty="0"/>
            </a:p>
          </p:txBody>
        </p:sp>
        <p:sp>
          <p:nvSpPr>
            <p:cNvPr id="8" name="TextBox 7"/>
            <p:cNvSpPr txBox="1"/>
            <p:nvPr/>
          </p:nvSpPr>
          <p:spPr>
            <a:xfrm>
              <a:off x="4658446" y="2236802"/>
              <a:ext cx="1035861" cy="400110"/>
            </a:xfrm>
            <a:prstGeom prst="rect">
              <a:avLst/>
            </a:prstGeom>
            <a:noFill/>
          </p:spPr>
          <p:txBody>
            <a:bodyPr wrap="none" rtlCol="0">
              <a:spAutoFit/>
            </a:bodyPr>
            <a:lstStyle/>
            <a:p>
              <a:r>
                <a:rPr lang="en-US" sz="2000" b="1" dirty="0" smtClean="0"/>
                <a:t>(MHNP)</a:t>
              </a:r>
              <a:endParaRPr lang="uk-UA" sz="2000" b="1" dirty="0"/>
            </a:p>
          </p:txBody>
        </p:sp>
      </p:grpSp>
      <p:sp>
        <p:nvSpPr>
          <p:cNvPr id="9" name="Slide Number Placeholder 3"/>
          <p:cNvSpPr>
            <a:spLocks noGrp="1"/>
          </p:cNvSpPr>
          <p:nvPr>
            <p:ph type="sldNum" sz="quarter" idx="4294967295"/>
          </p:nvPr>
        </p:nvSpPr>
        <p:spPr bwMode="auto">
          <a:xfrm>
            <a:off x="179512" y="6356350"/>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17</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0" name="Text Box 8"/>
          <p:cNvSpPr txBox="1">
            <a:spLocks noChangeArrowheads="1"/>
          </p:cNvSpPr>
          <p:nvPr/>
        </p:nvSpPr>
        <p:spPr bwMode="auto">
          <a:xfrm>
            <a:off x="35496" y="26621"/>
            <a:ext cx="9029700" cy="954107"/>
          </a:xfrm>
          <a:prstGeom prst="rect">
            <a:avLst/>
          </a:prstGeom>
          <a:solidFill>
            <a:srgbClr val="FFC000">
              <a:alpha val="80000"/>
            </a:srgbClr>
          </a:solidFill>
          <a:ln w="9525">
            <a:noFill/>
            <a:miter lim="800000"/>
            <a:headEnd/>
            <a:tailEnd/>
          </a:ln>
        </p:spPr>
        <p:txBody>
          <a:bodyPr>
            <a:spAutoFit/>
          </a:bodyPr>
          <a:lstStyle/>
          <a:p>
            <a:r>
              <a:rPr lang="en-US" sz="2800" b="1" kern="0" dirty="0">
                <a:solidFill>
                  <a:sysClr val="windowText" lastClr="000000"/>
                </a:solidFill>
              </a:rPr>
              <a:t>We employ three nucleon-nucleon potentials (+Coulomb) which have been often used </a:t>
            </a:r>
            <a:r>
              <a:rPr lang="en-US" sz="2800" b="1" kern="0" dirty="0" smtClean="0">
                <a:solidFill>
                  <a:sysClr val="windowText" lastClr="000000"/>
                </a:solidFill>
              </a:rPr>
              <a:t>in cluster models</a:t>
            </a:r>
            <a:endParaRPr lang="en-US" sz="2800" b="1" dirty="0"/>
          </a:p>
        </p:txBody>
      </p:sp>
      <p:sp>
        <p:nvSpPr>
          <p:cNvPr id="3" name="TextBox 2"/>
          <p:cNvSpPr txBox="1"/>
          <p:nvPr/>
        </p:nvSpPr>
        <p:spPr>
          <a:xfrm>
            <a:off x="179512" y="4232701"/>
            <a:ext cx="689612" cy="492443"/>
          </a:xfrm>
          <a:prstGeom prst="rect">
            <a:avLst/>
          </a:prstGeom>
          <a:solidFill>
            <a:schemeClr val="bg1">
              <a:lumMod val="85000"/>
            </a:schemeClr>
          </a:solidFill>
        </p:spPr>
        <p:txBody>
          <a:bodyPr wrap="none" rtlCol="0">
            <a:spAutoFit/>
          </a:bodyPr>
          <a:lstStyle/>
          <a:p>
            <a:r>
              <a:rPr lang="en-US" sz="2600" dirty="0" smtClean="0">
                <a:solidFill>
                  <a:srgbClr val="FF0000"/>
                </a:solidFill>
              </a:rPr>
              <a:t>300</a:t>
            </a:r>
            <a:endParaRPr lang="uk-UA" sz="2600" dirty="0">
              <a:solidFill>
                <a:srgbClr val="FF0000"/>
              </a:solidFill>
            </a:endParaRPr>
          </a:p>
        </p:txBody>
      </p:sp>
    </p:spTree>
    <p:extLst>
      <p:ext uri="{BB962C8B-B14F-4D97-AF65-F5344CB8AC3E}">
        <p14:creationId xmlns:p14="http://schemas.microsoft.com/office/powerpoint/2010/main" val="39637842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8"/>
          <p:cNvSpPr txBox="1">
            <a:spLocks noChangeArrowheads="1"/>
          </p:cNvSpPr>
          <p:nvPr/>
        </p:nvSpPr>
        <p:spPr bwMode="auto">
          <a:xfrm>
            <a:off x="35496" y="-27384"/>
            <a:ext cx="9029700" cy="954107"/>
          </a:xfrm>
          <a:prstGeom prst="rect">
            <a:avLst/>
          </a:prstGeom>
          <a:solidFill>
            <a:srgbClr val="FFC000">
              <a:alpha val="80000"/>
            </a:srgbClr>
          </a:solidFill>
          <a:ln w="9525">
            <a:noFill/>
            <a:miter lim="800000"/>
            <a:headEnd/>
            <a:tailEnd/>
          </a:ln>
        </p:spPr>
        <p:txBody>
          <a:bodyPr>
            <a:spAutoFit/>
          </a:bodyPr>
          <a:lstStyle/>
          <a:p>
            <a:r>
              <a:rPr lang="en-US" sz="2800" b="1" kern="0" dirty="0" smtClean="0">
                <a:solidFill>
                  <a:sysClr val="windowText" lastClr="000000"/>
                </a:solidFill>
              </a:rPr>
              <a:t>The </a:t>
            </a:r>
            <a:r>
              <a:rPr lang="en-US" sz="2800" b="1" kern="0" dirty="0">
                <a:solidFill>
                  <a:sysClr val="windowText" lastClr="000000"/>
                </a:solidFill>
              </a:rPr>
              <a:t>larger is the core </a:t>
            </a:r>
            <a:r>
              <a:rPr lang="en-US" sz="2800" b="1" kern="0" dirty="0" smtClean="0">
                <a:solidFill>
                  <a:sysClr val="windowText" lastClr="000000"/>
                </a:solidFill>
              </a:rPr>
              <a:t>in the nucleon-nucleon potential</a:t>
            </a:r>
            <a:r>
              <a:rPr lang="en-US" sz="2800" b="1" kern="0" dirty="0">
                <a:solidFill>
                  <a:sysClr val="windowText" lastClr="000000"/>
                </a:solidFill>
              </a:rPr>
              <a:t>, </a:t>
            </a:r>
            <a:endParaRPr lang="en-US" sz="2800" b="1" kern="0" dirty="0" smtClean="0">
              <a:solidFill>
                <a:sysClr val="windowText" lastClr="000000"/>
              </a:solidFill>
            </a:endParaRPr>
          </a:p>
          <a:p>
            <a:r>
              <a:rPr lang="en-US" sz="2800" b="1" kern="0" dirty="0" smtClean="0">
                <a:solidFill>
                  <a:sysClr val="windowText" lastClr="000000"/>
                </a:solidFill>
              </a:rPr>
              <a:t>the </a:t>
            </a:r>
            <a:r>
              <a:rPr lang="en-US" sz="2800" b="1" kern="0" dirty="0">
                <a:solidFill>
                  <a:sysClr val="windowText" lastClr="000000"/>
                </a:solidFill>
              </a:rPr>
              <a:t>deeper is </a:t>
            </a:r>
            <a:r>
              <a:rPr lang="en-US" sz="2800" b="1" kern="0" dirty="0" smtClean="0">
                <a:solidFill>
                  <a:sysClr val="windowText" lastClr="000000"/>
                </a:solidFill>
              </a:rPr>
              <a:t>its </a:t>
            </a:r>
            <a:r>
              <a:rPr lang="en-US" sz="2800" b="1" kern="0" dirty="0">
                <a:solidFill>
                  <a:sysClr val="windowText" lastClr="000000"/>
                </a:solidFill>
              </a:rPr>
              <a:t>attractive </a:t>
            </a:r>
            <a:r>
              <a:rPr lang="en-US" sz="2800" b="1" kern="0" dirty="0" smtClean="0">
                <a:solidFill>
                  <a:sysClr val="windowText" lastClr="000000"/>
                </a:solidFill>
              </a:rPr>
              <a:t>part</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18</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pic>
        <p:nvPicPr>
          <p:cNvPr id="2" name="Picture 1"/>
          <p:cNvPicPr>
            <a:picLocks noChangeAspect="1"/>
          </p:cNvPicPr>
          <p:nvPr/>
        </p:nvPicPr>
        <p:blipFill>
          <a:blip r:embed="rId3"/>
          <a:stretch>
            <a:fillRect/>
          </a:stretch>
        </p:blipFill>
        <p:spPr>
          <a:xfrm>
            <a:off x="18704" y="1196752"/>
            <a:ext cx="4697312" cy="3828168"/>
          </a:xfrm>
          <a:prstGeom prst="rect">
            <a:avLst/>
          </a:prstGeom>
        </p:spPr>
      </p:pic>
      <p:pic>
        <p:nvPicPr>
          <p:cNvPr id="3" name="Picture 2"/>
          <p:cNvPicPr>
            <a:picLocks noChangeAspect="1"/>
          </p:cNvPicPr>
          <p:nvPr/>
        </p:nvPicPr>
        <p:blipFill>
          <a:blip r:embed="rId4"/>
          <a:stretch>
            <a:fillRect/>
          </a:stretch>
        </p:blipFill>
        <p:spPr>
          <a:xfrm>
            <a:off x="4587163" y="1268760"/>
            <a:ext cx="4665357" cy="3836160"/>
          </a:xfrm>
          <a:prstGeom prst="rect">
            <a:avLst/>
          </a:prstGeom>
        </p:spPr>
      </p:pic>
      <p:sp>
        <p:nvSpPr>
          <p:cNvPr id="5" name="Rectangle 4"/>
          <p:cNvSpPr/>
          <p:nvPr/>
        </p:nvSpPr>
        <p:spPr>
          <a:xfrm>
            <a:off x="5148064" y="5086925"/>
            <a:ext cx="3960440" cy="646331"/>
          </a:xfrm>
          <a:prstGeom prst="rect">
            <a:avLst/>
          </a:prstGeom>
        </p:spPr>
        <p:txBody>
          <a:bodyPr wrap="square">
            <a:spAutoFit/>
          </a:bodyPr>
          <a:lstStyle/>
          <a:p>
            <a:pPr algn="ctr"/>
            <a:r>
              <a:rPr lang="en-US" b="1" dirty="0" smtClean="0"/>
              <a:t>Attractive </a:t>
            </a:r>
            <a:r>
              <a:rPr lang="en-US" b="1" dirty="0"/>
              <a:t>part of the even components </a:t>
            </a:r>
            <a:endParaRPr lang="en-US" b="1" dirty="0" smtClean="0"/>
          </a:p>
          <a:p>
            <a:pPr algn="ctr"/>
            <a:r>
              <a:rPr lang="en-US" b="1" dirty="0" smtClean="0"/>
              <a:t>of </a:t>
            </a:r>
            <a:r>
              <a:rPr lang="en-US" b="1" dirty="0"/>
              <a:t>the </a:t>
            </a:r>
            <a:r>
              <a:rPr lang="en-US" b="1" dirty="0" smtClean="0"/>
              <a:t>potentials</a:t>
            </a:r>
            <a:endParaRPr lang="en-US" b="1" dirty="0"/>
          </a:p>
        </p:txBody>
      </p:sp>
      <p:sp>
        <p:nvSpPr>
          <p:cNvPr id="6" name="Rectangle 5"/>
          <p:cNvSpPr/>
          <p:nvPr/>
        </p:nvSpPr>
        <p:spPr>
          <a:xfrm>
            <a:off x="504056" y="5122476"/>
            <a:ext cx="4011099" cy="646331"/>
          </a:xfrm>
          <a:prstGeom prst="rect">
            <a:avLst/>
          </a:prstGeom>
        </p:spPr>
        <p:txBody>
          <a:bodyPr wrap="square">
            <a:spAutoFit/>
          </a:bodyPr>
          <a:lstStyle/>
          <a:p>
            <a:r>
              <a:rPr lang="en-US" b="1" dirty="0" smtClean="0"/>
              <a:t>Even </a:t>
            </a:r>
            <a:r>
              <a:rPr lang="en-US" b="1" dirty="0"/>
              <a:t>components of the </a:t>
            </a:r>
            <a:r>
              <a:rPr lang="en-US" b="1" dirty="0" smtClean="0"/>
              <a:t>potentials </a:t>
            </a:r>
            <a:r>
              <a:rPr lang="en-US" b="1" dirty="0"/>
              <a:t>as </a:t>
            </a:r>
            <a:r>
              <a:rPr lang="en-US" b="1" dirty="0" smtClean="0"/>
              <a:t>a function </a:t>
            </a:r>
            <a:r>
              <a:rPr lang="en-US" b="1" dirty="0"/>
              <a:t>of </a:t>
            </a:r>
            <a:r>
              <a:rPr lang="en-US" b="1" dirty="0" smtClean="0"/>
              <a:t>distance between nucleons</a:t>
            </a:r>
            <a:endParaRPr lang="en-US" b="1" dirty="0"/>
          </a:p>
        </p:txBody>
      </p:sp>
    </p:spTree>
    <p:extLst>
      <p:ext uri="{BB962C8B-B14F-4D97-AF65-F5344CB8AC3E}">
        <p14:creationId xmlns:p14="http://schemas.microsoft.com/office/powerpoint/2010/main" val="2115711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8"/>
          <p:cNvSpPr txBox="1">
            <a:spLocks noChangeArrowheads="1"/>
          </p:cNvSpPr>
          <p:nvPr/>
        </p:nvSpPr>
        <p:spPr bwMode="auto">
          <a:xfrm>
            <a:off x="0" y="-27384"/>
            <a:ext cx="9144000" cy="923330"/>
          </a:xfrm>
          <a:prstGeom prst="rect">
            <a:avLst/>
          </a:prstGeom>
          <a:solidFill>
            <a:srgbClr val="FFC000">
              <a:alpha val="80000"/>
            </a:srgbClr>
          </a:solidFill>
          <a:ln w="9525">
            <a:noFill/>
            <a:miter lim="800000"/>
            <a:headEnd/>
            <a:tailEnd/>
          </a:ln>
        </p:spPr>
        <p:txBody>
          <a:bodyPr wrap="square">
            <a:spAutoFit/>
          </a:bodyPr>
          <a:lstStyle/>
          <a:p>
            <a:r>
              <a:rPr lang="en-US" sz="2700" b="1" kern="0" dirty="0" smtClean="0">
                <a:solidFill>
                  <a:sysClr val="windowText" lastClr="000000"/>
                </a:solidFill>
              </a:rPr>
              <a:t>Despite </a:t>
            </a:r>
            <a:r>
              <a:rPr lang="en-US" sz="2700" b="1" kern="0" dirty="0">
                <a:solidFill>
                  <a:sysClr val="windowText" lastClr="000000"/>
                </a:solidFill>
              </a:rPr>
              <a:t>of the huge core in </a:t>
            </a:r>
            <a:r>
              <a:rPr lang="en-US" sz="2700" b="1" kern="0" dirty="0" smtClean="0">
                <a:solidFill>
                  <a:sysClr val="windowText" lastClr="000000"/>
                </a:solidFill>
              </a:rPr>
              <a:t>MHNP nucleon-nucleon </a:t>
            </a:r>
            <a:r>
              <a:rPr lang="en-US" sz="2700" b="1" kern="0" dirty="0">
                <a:solidFill>
                  <a:sysClr val="windowText" lastClr="000000"/>
                </a:solidFill>
              </a:rPr>
              <a:t>potential, there </a:t>
            </a:r>
            <a:r>
              <a:rPr lang="en-US" sz="2700" b="1" kern="0" dirty="0" smtClean="0">
                <a:solidFill>
                  <a:sysClr val="windowText" lastClr="000000"/>
                </a:solidFill>
              </a:rPr>
              <a:t>is no </a:t>
            </a:r>
            <a:r>
              <a:rPr lang="en-US" sz="2700" b="1" kern="0" dirty="0">
                <a:solidFill>
                  <a:sysClr val="windowText" lastClr="000000"/>
                </a:solidFill>
              </a:rPr>
              <a:t>such a core in cluster-cluster folding </a:t>
            </a:r>
            <a:r>
              <a:rPr lang="en-US" sz="2700" b="1" kern="0" dirty="0" smtClean="0">
                <a:solidFill>
                  <a:sysClr val="windowText" lastClr="000000"/>
                </a:solidFill>
              </a:rPr>
              <a:t>potential</a:t>
            </a:r>
            <a:endParaRPr lang="en-US" sz="27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19</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pic>
        <p:nvPicPr>
          <p:cNvPr id="3" name="Picture 2"/>
          <p:cNvPicPr>
            <a:picLocks noChangeAspect="1"/>
          </p:cNvPicPr>
          <p:nvPr/>
        </p:nvPicPr>
        <p:blipFill>
          <a:blip r:embed="rId3"/>
          <a:stretch>
            <a:fillRect/>
          </a:stretch>
        </p:blipFill>
        <p:spPr>
          <a:xfrm>
            <a:off x="611560" y="1412776"/>
            <a:ext cx="3787200" cy="5113400"/>
          </a:xfrm>
          <a:prstGeom prst="rect">
            <a:avLst/>
          </a:prstGeom>
        </p:spPr>
      </p:pic>
      <p:pic>
        <p:nvPicPr>
          <p:cNvPr id="4" name="Picture 3"/>
          <p:cNvPicPr>
            <a:picLocks noChangeAspect="1"/>
          </p:cNvPicPr>
          <p:nvPr/>
        </p:nvPicPr>
        <p:blipFill>
          <a:blip r:embed="rId4"/>
          <a:stretch>
            <a:fillRect/>
          </a:stretch>
        </p:blipFill>
        <p:spPr>
          <a:xfrm>
            <a:off x="4893177" y="1412776"/>
            <a:ext cx="3639263" cy="4795200"/>
          </a:xfrm>
          <a:prstGeom prst="rect">
            <a:avLst/>
          </a:prstGeom>
        </p:spPr>
      </p:pic>
      <p:sp>
        <p:nvSpPr>
          <p:cNvPr id="5" name="Rectangle 4"/>
          <p:cNvSpPr/>
          <p:nvPr/>
        </p:nvSpPr>
        <p:spPr>
          <a:xfrm>
            <a:off x="5148064" y="6156012"/>
            <a:ext cx="3841180" cy="369332"/>
          </a:xfrm>
          <a:prstGeom prst="rect">
            <a:avLst/>
          </a:prstGeom>
        </p:spPr>
        <p:txBody>
          <a:bodyPr wrap="none">
            <a:spAutoFit/>
          </a:bodyPr>
          <a:lstStyle/>
          <a:p>
            <a:r>
              <a:rPr lang="en-US" b="1" dirty="0"/>
              <a:t>Folding potentials generated by the </a:t>
            </a:r>
            <a:r>
              <a:rPr lang="en-US" b="1" dirty="0" smtClean="0"/>
              <a:t>VP</a:t>
            </a:r>
            <a:endParaRPr lang="en-US" b="1" dirty="0"/>
          </a:p>
        </p:txBody>
      </p:sp>
      <p:sp>
        <p:nvSpPr>
          <p:cNvPr id="8" name="Rectangle 7"/>
          <p:cNvSpPr/>
          <p:nvPr/>
        </p:nvSpPr>
        <p:spPr>
          <a:xfrm>
            <a:off x="755576" y="6372036"/>
            <a:ext cx="4276684" cy="369332"/>
          </a:xfrm>
          <a:prstGeom prst="rect">
            <a:avLst/>
          </a:prstGeom>
        </p:spPr>
        <p:txBody>
          <a:bodyPr wrap="none">
            <a:spAutoFit/>
          </a:bodyPr>
          <a:lstStyle/>
          <a:p>
            <a:r>
              <a:rPr lang="en-US" b="1" dirty="0"/>
              <a:t>Folding potentials generated by the </a:t>
            </a:r>
            <a:r>
              <a:rPr lang="en-US" b="1" dirty="0" smtClean="0"/>
              <a:t>MHNP</a:t>
            </a:r>
            <a:endParaRPr lang="en-US" b="1" dirty="0"/>
          </a:p>
        </p:txBody>
      </p:sp>
    </p:spTree>
    <p:extLst>
      <p:ext uri="{BB962C8B-B14F-4D97-AF65-F5344CB8AC3E}">
        <p14:creationId xmlns:p14="http://schemas.microsoft.com/office/powerpoint/2010/main" val="6809305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8"/>
          <p:cNvSpPr txBox="1">
            <a:spLocks noChangeArrowheads="1"/>
          </p:cNvSpPr>
          <p:nvPr/>
        </p:nvSpPr>
        <p:spPr bwMode="auto">
          <a:xfrm>
            <a:off x="-36512" y="-27384"/>
            <a:ext cx="9180512" cy="954107"/>
          </a:xfrm>
          <a:prstGeom prst="rect">
            <a:avLst/>
          </a:prstGeom>
          <a:solidFill>
            <a:srgbClr val="FFC000">
              <a:alpha val="80000"/>
            </a:srgbClr>
          </a:solidFill>
          <a:ln w="9525">
            <a:noFill/>
            <a:miter lim="800000"/>
            <a:headEnd/>
            <a:tailEnd/>
          </a:ln>
        </p:spPr>
        <p:txBody>
          <a:bodyPr wrap="square">
            <a:spAutoFit/>
          </a:bodyPr>
          <a:lstStyle/>
          <a:p>
            <a:r>
              <a:rPr lang="en-US" sz="2800" b="1" dirty="0">
                <a:solidFill>
                  <a:srgbClr val="000000"/>
                </a:solidFill>
                <a:latin typeface="Calibri" pitchFamily="34" charset="0"/>
              </a:rPr>
              <a:t>This presentation studies </a:t>
            </a:r>
            <a:r>
              <a:rPr lang="en-US" sz="2800" b="1" dirty="0" smtClean="0">
                <a:solidFill>
                  <a:srgbClr val="000000"/>
                </a:solidFill>
                <a:latin typeface="Calibri" pitchFamily="34" charset="0"/>
              </a:rPr>
              <a:t>effects of the </a:t>
            </a:r>
            <a:r>
              <a:rPr lang="en-US" sz="2800" b="1" dirty="0" err="1">
                <a:solidFill>
                  <a:srgbClr val="000000"/>
                </a:solidFill>
                <a:latin typeface="Calibri" pitchFamily="34" charset="0"/>
              </a:rPr>
              <a:t>antisymmetrization</a:t>
            </a:r>
            <a:r>
              <a:rPr lang="en-US" sz="2800" b="1" dirty="0">
                <a:solidFill>
                  <a:srgbClr val="000000"/>
                </a:solidFill>
                <a:latin typeface="Calibri" pitchFamily="34" charset="0"/>
              </a:rPr>
              <a:t> </a:t>
            </a:r>
            <a:endParaRPr lang="en-US" sz="2800" b="1" dirty="0" smtClean="0">
              <a:solidFill>
                <a:srgbClr val="000000"/>
              </a:solidFill>
              <a:latin typeface="Calibri" pitchFamily="34" charset="0"/>
            </a:endParaRPr>
          </a:p>
          <a:p>
            <a:r>
              <a:rPr lang="en-US" sz="2800" b="1" dirty="0" smtClean="0">
                <a:solidFill>
                  <a:srgbClr val="000000"/>
                </a:solidFill>
                <a:latin typeface="Calibri" pitchFamily="34" charset="0"/>
              </a:rPr>
              <a:t>on </a:t>
            </a:r>
            <a:r>
              <a:rPr lang="en-US" sz="2800" b="1" dirty="0">
                <a:solidFill>
                  <a:srgbClr val="000000"/>
                </a:solidFill>
                <a:latin typeface="Calibri" pitchFamily="34" charset="0"/>
              </a:rPr>
              <a:t>potential energy </a:t>
            </a:r>
            <a:r>
              <a:rPr lang="en-US" sz="2800" b="1" dirty="0" smtClean="0">
                <a:solidFill>
                  <a:srgbClr val="000000"/>
                </a:solidFill>
                <a:latin typeface="Calibri" pitchFamily="34" charset="0"/>
              </a:rPr>
              <a:t>of two interacting  nuclear clusters</a:t>
            </a:r>
            <a:endParaRPr lang="en-US" sz="2800" b="1" dirty="0">
              <a:solidFill>
                <a:srgbClr val="000000"/>
              </a:solidFill>
              <a:latin typeface="Calibri" pitchFamily="34" charset="0"/>
            </a:endParaRPr>
          </a:p>
        </p:txBody>
      </p:sp>
      <p:sp>
        <p:nvSpPr>
          <p:cNvPr id="16" name="Slide Number Placeholder 3"/>
          <p:cNvSpPr>
            <a:spLocks noGrp="1"/>
          </p:cNvSpPr>
          <p:nvPr>
            <p:ph type="sldNum" sz="quarter" idx="4294967295"/>
          </p:nvPr>
        </p:nvSpPr>
        <p:spPr bwMode="auto">
          <a:xfrm>
            <a:off x="179512" y="6356350"/>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grpSp>
        <p:nvGrpSpPr>
          <p:cNvPr id="4" name="Группа 3"/>
          <p:cNvGrpSpPr/>
          <p:nvPr/>
        </p:nvGrpSpPr>
        <p:grpSpPr>
          <a:xfrm>
            <a:off x="35496" y="1268760"/>
            <a:ext cx="8784976" cy="752475"/>
            <a:chOff x="35496" y="1668413"/>
            <a:chExt cx="8784976" cy="752475"/>
          </a:xfrm>
        </p:grpSpPr>
        <p:sp>
          <p:nvSpPr>
            <p:cNvPr id="5131" name="Rectangle 2"/>
            <p:cNvSpPr>
              <a:spLocks noChangeArrowheads="1"/>
            </p:cNvSpPr>
            <p:nvPr/>
          </p:nvSpPr>
          <p:spPr bwMode="auto">
            <a:xfrm>
              <a:off x="35496" y="1817997"/>
              <a:ext cx="3569468" cy="420628"/>
            </a:xfrm>
            <a:prstGeom prst="rect">
              <a:avLst/>
            </a:prstGeom>
            <a:noFill/>
            <a:ln w="12700">
              <a:noFill/>
              <a:miter lim="800000"/>
              <a:headEnd/>
              <a:tailEnd/>
            </a:ln>
          </p:spPr>
          <p:txBody>
            <a:bodyPr wrap="square" lIns="63500" tIns="25400" rIns="63500" bIns="25400">
              <a:spAutoFit/>
            </a:bodyPr>
            <a:lstStyle/>
            <a:p>
              <a:pPr marL="457200" indent="-457200" eaLnBrk="0" hangingPunct="0">
                <a:buFont typeface="+mj-lt"/>
                <a:buAutoNum type="arabicPeriod"/>
              </a:pPr>
              <a:r>
                <a:rPr lang="en-US" sz="2400" b="1" dirty="0" smtClean="0"/>
                <a:t>Potential energy matrix</a:t>
              </a:r>
              <a:endParaRPr lang="en-US" sz="2400"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6972" y="1668413"/>
              <a:ext cx="5143500" cy="75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 name="Группа 1"/>
          <p:cNvGrpSpPr/>
          <p:nvPr/>
        </p:nvGrpSpPr>
        <p:grpSpPr>
          <a:xfrm>
            <a:off x="467544" y="2276872"/>
            <a:ext cx="7704856" cy="2259228"/>
            <a:chOff x="467544" y="2492896"/>
            <a:chExt cx="7704856" cy="2259228"/>
          </a:xfrm>
        </p:grpSpPr>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20072" y="2492896"/>
              <a:ext cx="2952328" cy="2259228"/>
            </a:xfrm>
            <a:prstGeom prst="rect">
              <a:avLst/>
            </a:prstGeom>
          </p:spPr>
        </p:pic>
        <p:sp>
          <p:nvSpPr>
            <p:cNvPr id="5129" name="Rectangle 4"/>
            <p:cNvSpPr>
              <a:spLocks noChangeArrowheads="1"/>
            </p:cNvSpPr>
            <p:nvPr/>
          </p:nvSpPr>
          <p:spPr bwMode="auto">
            <a:xfrm>
              <a:off x="467544" y="3071088"/>
              <a:ext cx="5112568" cy="789960"/>
            </a:xfrm>
            <a:prstGeom prst="rect">
              <a:avLst/>
            </a:prstGeom>
            <a:noFill/>
            <a:ln w="12700">
              <a:noFill/>
              <a:miter lim="800000"/>
              <a:headEnd/>
              <a:tailEnd/>
            </a:ln>
          </p:spPr>
          <p:txBody>
            <a:bodyPr wrap="square" lIns="63500" tIns="25400" rIns="63500" bIns="25400">
              <a:spAutoFit/>
            </a:bodyPr>
            <a:lstStyle/>
            <a:p>
              <a:pPr marL="457200" indent="-457200" eaLnBrk="0" hangingPunct="0">
                <a:buFont typeface="+mj-lt"/>
                <a:buAutoNum type="arabicPeriod" startAt="2"/>
              </a:pPr>
              <a:r>
                <a:rPr lang="en-US" sz="2400" b="1" dirty="0" smtClean="0"/>
                <a:t> </a:t>
              </a:r>
              <a:r>
                <a:rPr lang="en-US" sz="2400" b="1" dirty="0" smtClean="0">
                  <a:solidFill>
                    <a:srgbClr val="008000"/>
                  </a:solidFill>
                </a:rPr>
                <a:t>Eigenvalues</a:t>
              </a:r>
              <a:r>
                <a:rPr lang="en-US" sz="2400" b="1" dirty="0" smtClean="0"/>
                <a:t> of potential energy operator: folding vs exact potential</a:t>
              </a:r>
              <a:endParaRPr lang="en-US" sz="2400" b="1" dirty="0"/>
            </a:p>
          </p:txBody>
        </p:sp>
      </p:grpSp>
      <p:grpSp>
        <p:nvGrpSpPr>
          <p:cNvPr id="3" name="Группа 2"/>
          <p:cNvGrpSpPr/>
          <p:nvPr/>
        </p:nvGrpSpPr>
        <p:grpSpPr>
          <a:xfrm>
            <a:off x="683569" y="4509120"/>
            <a:ext cx="8369399" cy="2271833"/>
            <a:chOff x="683569" y="4586166"/>
            <a:chExt cx="8369399" cy="2271833"/>
          </a:xfrm>
        </p:grpSpPr>
        <p:sp>
          <p:nvSpPr>
            <p:cNvPr id="15" name="Rectangle 4"/>
            <p:cNvSpPr>
              <a:spLocks noChangeArrowheads="1"/>
            </p:cNvSpPr>
            <p:nvPr/>
          </p:nvSpPr>
          <p:spPr bwMode="auto">
            <a:xfrm>
              <a:off x="683569" y="5231328"/>
              <a:ext cx="5976663" cy="789960"/>
            </a:xfrm>
            <a:prstGeom prst="rect">
              <a:avLst/>
            </a:prstGeom>
            <a:noFill/>
            <a:ln w="12700">
              <a:noFill/>
              <a:miter lim="800000"/>
              <a:headEnd/>
              <a:tailEnd/>
            </a:ln>
          </p:spPr>
          <p:txBody>
            <a:bodyPr wrap="square" lIns="63500" tIns="25400" rIns="63500" bIns="25400">
              <a:spAutoFit/>
            </a:bodyPr>
            <a:lstStyle/>
            <a:p>
              <a:pPr marL="457200" indent="-457200" eaLnBrk="0" hangingPunct="0">
                <a:buAutoNum type="arabicPeriod" startAt="3"/>
              </a:pPr>
              <a:r>
                <a:rPr lang="en-US" sz="2400" b="1" dirty="0" smtClean="0"/>
                <a:t> </a:t>
              </a:r>
              <a:r>
                <a:rPr lang="en-US" sz="2400" b="1" dirty="0" err="1" smtClean="0">
                  <a:solidFill>
                    <a:srgbClr val="C00000"/>
                  </a:solidFill>
                </a:rPr>
                <a:t>Eigenfunctions</a:t>
              </a:r>
              <a:r>
                <a:rPr lang="en-US" sz="2400" b="1" dirty="0" smtClean="0"/>
                <a:t> of potential energy                 </a:t>
              </a:r>
              <a:r>
                <a:rPr lang="en-US" sz="2400" b="1" dirty="0"/>
                <a:t>operator : folding vs exact potential</a:t>
              </a:r>
              <a:endParaRPr lang="en-US" sz="2400" b="1" dirty="0" smtClean="0"/>
            </a:p>
          </p:txBody>
        </p:sp>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4168" y="4586166"/>
              <a:ext cx="2968800" cy="2271833"/>
            </a:xfrm>
            <a:prstGeom prst="rect">
              <a:avLst/>
            </a:prstGeom>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5576" y="728946"/>
            <a:ext cx="8009360" cy="6129053"/>
          </a:xfrm>
          <a:prstGeom prst="rect">
            <a:avLst/>
          </a:prstGeom>
        </p:spPr>
      </p:pic>
      <p:sp>
        <p:nvSpPr>
          <p:cNvPr id="11" name="Text Box 8"/>
          <p:cNvSpPr txBox="1">
            <a:spLocks noChangeArrowheads="1"/>
          </p:cNvSpPr>
          <p:nvPr/>
        </p:nvSpPr>
        <p:spPr bwMode="auto">
          <a:xfrm>
            <a:off x="0" y="-27384"/>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kern="0" dirty="0" smtClean="0">
                <a:solidFill>
                  <a:sysClr val="windowText" lastClr="000000"/>
                </a:solidFill>
              </a:rPr>
              <a:t>Eigenvalues </a:t>
            </a:r>
            <a:r>
              <a:rPr lang="en-US" sz="2800" b="1" kern="0" dirty="0">
                <a:solidFill>
                  <a:sysClr val="windowText" lastClr="000000"/>
                </a:solidFill>
              </a:rPr>
              <a:t>of </a:t>
            </a:r>
            <a:r>
              <a:rPr lang="en-US" sz="2800" b="1" kern="0" dirty="0" smtClean="0">
                <a:solidFill>
                  <a:sysClr val="windowText" lastClr="000000"/>
                </a:solidFill>
              </a:rPr>
              <a:t>the exact and folding potential </a:t>
            </a:r>
            <a:r>
              <a:rPr lang="en-US" sz="2800" b="1" kern="0" dirty="0">
                <a:solidFill>
                  <a:sysClr val="windowText" lastClr="000000"/>
                </a:solidFill>
              </a:rPr>
              <a:t>energy </a:t>
            </a:r>
            <a:r>
              <a:rPr lang="en-US" sz="2800" b="1" kern="0" dirty="0" smtClean="0">
                <a:solidFill>
                  <a:sysClr val="windowText" lastClr="000000"/>
                </a:solidFill>
              </a:rPr>
              <a:t>matrix are quite close to each other </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20</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2" name="Прямоугольник 1"/>
          <p:cNvSpPr/>
          <p:nvPr/>
        </p:nvSpPr>
        <p:spPr>
          <a:xfrm>
            <a:off x="3546481" y="6237312"/>
            <a:ext cx="2177647" cy="369332"/>
          </a:xfrm>
          <a:prstGeom prst="rect">
            <a:avLst/>
          </a:prstGeom>
          <a:solidFill>
            <a:schemeClr val="bg1"/>
          </a:solidFill>
        </p:spPr>
        <p:txBody>
          <a:bodyPr wrap="none">
            <a:spAutoFit/>
          </a:bodyPr>
          <a:lstStyle/>
          <a:p>
            <a:r>
              <a:rPr lang="en-US" dirty="0">
                <a:latin typeface="Times New Roman" panose="02020603050405020304" pitchFamily="18" charset="0"/>
                <a:cs typeface="Times New Roman" panose="02020603050405020304" pitchFamily="18" charset="0"/>
              </a:rPr>
              <a:t>eigenvalue </a:t>
            </a:r>
            <a:r>
              <a:rPr lang="en-US" dirty="0" smtClean="0">
                <a:latin typeface="Times New Roman" panose="02020603050405020304" pitchFamily="18" charset="0"/>
                <a:cs typeface="Times New Roman" panose="02020603050405020304" pitchFamily="18" charset="0"/>
              </a:rPr>
              <a:t>number </a:t>
            </a:r>
            <a:r>
              <a:rPr lang="el-GR" dirty="0" smtClean="0">
                <a:latin typeface="Times New Roman" panose="02020603050405020304" pitchFamily="18" charset="0"/>
                <a:cs typeface="Times New Roman" panose="02020603050405020304" pitchFamily="18" charset="0"/>
              </a:rPr>
              <a:t>α</a:t>
            </a:r>
            <a:endParaRPr lang="uk-UA" dirty="0">
              <a:latin typeface="Times New Roman" panose="02020603050405020304" pitchFamily="18" charset="0"/>
              <a:cs typeface="Times New Roman" panose="02020603050405020304" pitchFamily="18" charset="0"/>
            </a:endParaRPr>
          </a:p>
        </p:txBody>
      </p:sp>
      <p:grpSp>
        <p:nvGrpSpPr>
          <p:cNvPr id="20" name="Группа 19"/>
          <p:cNvGrpSpPr/>
          <p:nvPr/>
        </p:nvGrpSpPr>
        <p:grpSpPr>
          <a:xfrm>
            <a:off x="2555776" y="1619508"/>
            <a:ext cx="1440160" cy="3033628"/>
            <a:chOff x="2555776" y="1619508"/>
            <a:chExt cx="1440160" cy="3033628"/>
          </a:xfrm>
        </p:grpSpPr>
        <p:cxnSp>
          <p:nvCxnSpPr>
            <p:cNvPr id="7" name="Прямая со стрелкой 6"/>
            <p:cNvCxnSpPr/>
            <p:nvPr/>
          </p:nvCxnSpPr>
          <p:spPr>
            <a:xfrm flipH="1">
              <a:off x="2987824" y="1988840"/>
              <a:ext cx="216024" cy="266429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3203848" y="1988840"/>
              <a:ext cx="342634" cy="172819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3203848" y="1988840"/>
              <a:ext cx="792088" cy="10801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555776" y="1619508"/>
              <a:ext cx="1246047" cy="369332"/>
            </a:xfrm>
            <a:prstGeom prst="rect">
              <a:avLst/>
            </a:prstGeom>
            <a:noFill/>
          </p:spPr>
          <p:txBody>
            <a:bodyPr wrap="none" rtlCol="0">
              <a:spAutoFit/>
            </a:bodyPr>
            <a:lstStyle/>
            <a:p>
              <a:r>
                <a:rPr lang="en-US" b="1" dirty="0" smtClean="0">
                  <a:solidFill>
                    <a:schemeClr val="tx2"/>
                  </a:solidFill>
                </a:rPr>
                <a:t>resonances</a:t>
              </a:r>
              <a:endParaRPr lang="uk-UA" b="1" dirty="0">
                <a:solidFill>
                  <a:schemeClr val="tx2"/>
                </a:solidFill>
              </a:endParaRPr>
            </a:p>
          </p:txBody>
        </p:sp>
      </p:grpSp>
    </p:spTree>
    <p:extLst>
      <p:ext uri="{BB962C8B-B14F-4D97-AF65-F5344CB8AC3E}">
        <p14:creationId xmlns:p14="http://schemas.microsoft.com/office/powerpoint/2010/main" val="80794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8"/>
          <p:cNvSpPr txBox="1">
            <a:spLocks noChangeArrowheads="1"/>
          </p:cNvSpPr>
          <p:nvPr/>
        </p:nvSpPr>
        <p:spPr bwMode="auto">
          <a:xfrm>
            <a:off x="0" y="-27384"/>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kern="0" dirty="0" smtClean="0">
                <a:solidFill>
                  <a:sysClr val="windowText" lastClr="000000"/>
                </a:solidFill>
              </a:rPr>
              <a:t>Dependence </a:t>
            </a:r>
            <a:r>
              <a:rPr lang="en-US" sz="2800" b="1" kern="0" dirty="0">
                <a:solidFill>
                  <a:sysClr val="windowText" lastClr="000000"/>
                </a:solidFill>
              </a:rPr>
              <a:t>of eigenvalues </a:t>
            </a:r>
            <a:r>
              <a:rPr lang="en-US" sz="2800" b="1" kern="0" dirty="0" smtClean="0">
                <a:solidFill>
                  <a:sysClr val="windowText" lastClr="000000"/>
                </a:solidFill>
              </a:rPr>
              <a:t>of the exact potential on </a:t>
            </a:r>
            <a:r>
              <a:rPr lang="en-US" sz="2800" b="1" kern="0" dirty="0">
                <a:solidFill>
                  <a:sysClr val="windowText" lastClr="000000"/>
                </a:solidFill>
              </a:rPr>
              <a:t>the number of </a:t>
            </a:r>
            <a:r>
              <a:rPr lang="en-US" sz="2800" b="1" kern="0" smtClean="0">
                <a:solidFill>
                  <a:sysClr val="windowText" lastClr="000000"/>
                </a:solidFill>
              </a:rPr>
              <a:t>functions exhibits </a:t>
            </a:r>
            <a:r>
              <a:rPr lang="en-US" sz="2800" b="1" kern="0" dirty="0" smtClean="0">
                <a:solidFill>
                  <a:sysClr val="windowText" lastClr="000000"/>
                </a:solidFill>
              </a:rPr>
              <a:t>resonance behavior</a:t>
            </a:r>
            <a:endParaRPr lang="en-US" sz="2800" b="1"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608" y="949359"/>
            <a:ext cx="7721328" cy="5908640"/>
          </a:xfrm>
          <a:prstGeom prst="rect">
            <a:avLst/>
          </a:prstGeom>
        </p:spPr>
      </p:pic>
      <p:sp>
        <p:nvSpPr>
          <p:cNvPr id="5" name="Slide Number Placeholder 3"/>
          <p:cNvSpPr>
            <a:spLocks noGrp="1"/>
          </p:cNvSpPr>
          <p:nvPr>
            <p:ph type="sldNum" sz="quarter" idx="4294967295"/>
          </p:nvPr>
        </p:nvSpPr>
        <p:spPr bwMode="auto">
          <a:xfrm>
            <a:off x="179512" y="6356350"/>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21</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grpSp>
        <p:nvGrpSpPr>
          <p:cNvPr id="13" name="Группа 12"/>
          <p:cNvGrpSpPr/>
          <p:nvPr/>
        </p:nvGrpSpPr>
        <p:grpSpPr>
          <a:xfrm>
            <a:off x="6444208" y="2204864"/>
            <a:ext cx="2542191" cy="2520280"/>
            <a:chOff x="6444208" y="2204864"/>
            <a:chExt cx="2542191" cy="2520280"/>
          </a:xfrm>
        </p:grpSpPr>
        <p:cxnSp>
          <p:nvCxnSpPr>
            <p:cNvPr id="3" name="Прямая со стрелкой 2"/>
            <p:cNvCxnSpPr/>
            <p:nvPr/>
          </p:nvCxnSpPr>
          <p:spPr>
            <a:xfrm flipH="1">
              <a:off x="6444208" y="2564904"/>
              <a:ext cx="1800200" cy="57606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flipH="1">
              <a:off x="7524328" y="2564904"/>
              <a:ext cx="720080" cy="122413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H="1">
              <a:off x="7668344" y="2564904"/>
              <a:ext cx="576064" cy="216024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740352" y="2204864"/>
              <a:ext cx="1246047" cy="369332"/>
            </a:xfrm>
            <a:prstGeom prst="rect">
              <a:avLst/>
            </a:prstGeom>
            <a:noFill/>
          </p:spPr>
          <p:txBody>
            <a:bodyPr wrap="none" rtlCol="0">
              <a:spAutoFit/>
            </a:bodyPr>
            <a:lstStyle/>
            <a:p>
              <a:r>
                <a:rPr lang="en-US" b="1" dirty="0" smtClean="0">
                  <a:solidFill>
                    <a:schemeClr val="tx2"/>
                  </a:solidFill>
                </a:rPr>
                <a:t>resonances</a:t>
              </a:r>
              <a:endParaRPr lang="uk-UA" b="1" dirty="0">
                <a:solidFill>
                  <a:schemeClr val="tx2"/>
                </a:solidFill>
              </a:endParaRPr>
            </a:p>
          </p:txBody>
        </p:sp>
      </p:grpSp>
      <p:sp>
        <p:nvSpPr>
          <p:cNvPr id="14" name="Прямоугольник 13"/>
          <p:cNvSpPr/>
          <p:nvPr/>
        </p:nvSpPr>
        <p:spPr>
          <a:xfrm>
            <a:off x="3456017" y="6156012"/>
            <a:ext cx="2916183" cy="369332"/>
          </a:xfrm>
          <a:prstGeom prst="rect">
            <a:avLst/>
          </a:prstGeom>
          <a:solidFill>
            <a:schemeClr val="bg1"/>
          </a:solidFill>
        </p:spPr>
        <p:txBody>
          <a:bodyPr wrap="none">
            <a:spAutoFit/>
          </a:bodyPr>
          <a:lstStyle/>
          <a:p>
            <a:r>
              <a:rPr lang="en-US" dirty="0" smtClean="0">
                <a:latin typeface="Times New Roman" panose="02020603050405020304" pitchFamily="18" charset="0"/>
                <a:cs typeface="Times New Roman" panose="02020603050405020304" pitchFamily="18" charset="0"/>
              </a:rPr>
              <a:t>the number of basis functions</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78584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563637"/>
            <a:ext cx="8225385" cy="6294362"/>
          </a:xfrm>
          <a:prstGeom prst="rect">
            <a:avLst/>
          </a:prstGeom>
        </p:spPr>
      </p:pic>
      <p:sp>
        <p:nvSpPr>
          <p:cNvPr id="11" name="Text Box 8"/>
          <p:cNvSpPr txBox="1">
            <a:spLocks noChangeArrowheads="1"/>
          </p:cNvSpPr>
          <p:nvPr/>
        </p:nvSpPr>
        <p:spPr bwMode="auto">
          <a:xfrm>
            <a:off x="0" y="-27384"/>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kern="0" dirty="0" smtClean="0">
                <a:solidFill>
                  <a:sysClr val="windowText" lastClr="000000"/>
                </a:solidFill>
              </a:rPr>
              <a:t>Contrary, none </a:t>
            </a:r>
            <a:r>
              <a:rPr lang="en-US" sz="2800" b="1" kern="0" dirty="0">
                <a:solidFill>
                  <a:sysClr val="windowText" lastClr="000000"/>
                </a:solidFill>
              </a:rPr>
              <a:t>of the eigenstates of the folding potential has a resonance </a:t>
            </a:r>
            <a:r>
              <a:rPr lang="en-US" sz="2800" b="1" kern="0" dirty="0" smtClean="0">
                <a:solidFill>
                  <a:sysClr val="windowText" lastClr="000000"/>
                </a:solidFill>
              </a:rPr>
              <a:t>behavior</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22</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5" name="Прямоугольник 4"/>
          <p:cNvSpPr/>
          <p:nvPr/>
        </p:nvSpPr>
        <p:spPr>
          <a:xfrm>
            <a:off x="3456017" y="6156012"/>
            <a:ext cx="2916183" cy="369332"/>
          </a:xfrm>
          <a:prstGeom prst="rect">
            <a:avLst/>
          </a:prstGeom>
          <a:solidFill>
            <a:schemeClr val="bg1"/>
          </a:solidFill>
        </p:spPr>
        <p:txBody>
          <a:bodyPr wrap="none">
            <a:spAutoFit/>
          </a:bodyPr>
          <a:lstStyle/>
          <a:p>
            <a:r>
              <a:rPr lang="en-US" dirty="0" smtClean="0">
                <a:latin typeface="Times New Roman" panose="02020603050405020304" pitchFamily="18" charset="0"/>
                <a:cs typeface="Times New Roman" panose="02020603050405020304" pitchFamily="18" charset="0"/>
              </a:rPr>
              <a:t>the number of basis functions</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5681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1831010"/>
            <a:ext cx="6569200" cy="5026989"/>
          </a:xfrm>
          <a:prstGeom prst="rect">
            <a:avLst/>
          </a:prstGeom>
        </p:spPr>
      </p:pic>
      <p:sp>
        <p:nvSpPr>
          <p:cNvPr id="16" name="Slide Number Placeholder 3"/>
          <p:cNvSpPr>
            <a:spLocks noGrp="1"/>
          </p:cNvSpPr>
          <p:nvPr>
            <p:ph type="sldNum" sz="quarter" idx="4294967295"/>
          </p:nvPr>
        </p:nvSpPr>
        <p:spPr bwMode="auto">
          <a:xfrm>
            <a:off x="251520" y="6356350"/>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23</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5" name="Rectangle 4"/>
          <p:cNvSpPr>
            <a:spLocks noChangeArrowheads="1"/>
          </p:cNvSpPr>
          <p:nvPr/>
        </p:nvSpPr>
        <p:spPr bwMode="auto">
          <a:xfrm>
            <a:off x="395536" y="836712"/>
            <a:ext cx="8496944" cy="1036181"/>
          </a:xfrm>
          <a:prstGeom prst="rect">
            <a:avLst/>
          </a:prstGeom>
          <a:noFill/>
          <a:ln w="12700">
            <a:noFill/>
            <a:miter lim="800000"/>
            <a:headEnd/>
            <a:tailEnd/>
          </a:ln>
        </p:spPr>
        <p:txBody>
          <a:bodyPr wrap="square" lIns="63500" tIns="25400" rIns="63500" bIns="25400">
            <a:spAutoFit/>
          </a:bodyPr>
          <a:lstStyle/>
          <a:p>
            <a:pPr marL="457200" indent="-457200" eaLnBrk="0" hangingPunct="0">
              <a:buAutoNum type="arabicPeriod" startAt="3"/>
            </a:pPr>
            <a:r>
              <a:rPr lang="en-US" sz="3200" b="1" dirty="0" smtClean="0"/>
              <a:t> </a:t>
            </a:r>
            <a:r>
              <a:rPr lang="en-US" sz="3200" b="1" dirty="0" err="1" smtClean="0">
                <a:solidFill>
                  <a:srgbClr val="C00000"/>
                </a:solidFill>
              </a:rPr>
              <a:t>Eigenfunctions</a:t>
            </a:r>
            <a:r>
              <a:rPr lang="en-US" sz="3200" b="1" dirty="0" smtClean="0"/>
              <a:t> of potential energy  operator </a:t>
            </a:r>
            <a:r>
              <a:rPr lang="en-US" sz="3200" b="1" dirty="0"/>
              <a:t>: folding vs exact potential</a:t>
            </a:r>
            <a:endParaRPr lang="en-US" sz="3200" b="1" dirty="0" smtClean="0"/>
          </a:p>
        </p:txBody>
      </p:sp>
      <p:sp>
        <p:nvSpPr>
          <p:cNvPr id="5" name="TextBox 4"/>
          <p:cNvSpPr txBox="1"/>
          <p:nvPr/>
        </p:nvSpPr>
        <p:spPr>
          <a:xfrm>
            <a:off x="2503298" y="6372036"/>
            <a:ext cx="2326278"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number of quanta n</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391580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24</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mc:AlternateContent xmlns:mc="http://schemas.openxmlformats.org/markup-compatibility/2006" xmlns:a14="http://schemas.microsoft.com/office/drawing/2010/main">
        <mc:Choice Requires="a14">
          <p:sp>
            <p:nvSpPr>
              <p:cNvPr id="11" name="Text Box 8"/>
              <p:cNvSpPr txBox="1">
                <a:spLocks noChangeArrowheads="1"/>
              </p:cNvSpPr>
              <p:nvPr/>
            </p:nvSpPr>
            <p:spPr bwMode="auto">
              <a:xfrm>
                <a:off x="0" y="-27384"/>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dirty="0"/>
                  <a:t>The </a:t>
                </a:r>
                <a:r>
                  <a:rPr lang="en-US" sz="2800" b="1" dirty="0" err="1" smtClean="0"/>
                  <a:t>eigenfunctions</a:t>
                </a:r>
                <a:r>
                  <a:rPr lang="en-US" sz="2800" b="1" dirty="0" smtClean="0"/>
                  <a:t> </a:t>
                </a:r>
                <a:r>
                  <a:rPr lang="en-US" sz="2800" b="1" dirty="0"/>
                  <a:t>of the exact potential </a:t>
                </a:r>
                <a:r>
                  <a:rPr lang="en-US" sz="2800" b="1" dirty="0" smtClean="0"/>
                  <a:t>corresponding </a:t>
                </a:r>
                <a:r>
                  <a:rPr lang="en-US" sz="2800" b="1" dirty="0"/>
                  <a:t>to non-resonance values </a:t>
                </a:r>
                <a:r>
                  <a:rPr lang="en-US" sz="2800" b="1" dirty="0" smtClean="0"/>
                  <a:t>of </a:t>
                </a:r>
                <a14:m>
                  <m:oMath xmlns:m="http://schemas.openxmlformats.org/officeDocument/2006/math">
                    <m:r>
                      <a:rPr lang="uk-UA" sz="2800" b="1" i="1">
                        <a:latin typeface="Cambria Math"/>
                        <a:ea typeface="Cambria Math"/>
                      </a:rPr>
                      <m:t>𝜶</m:t>
                    </m:r>
                    <m:r>
                      <a:rPr lang="uk-UA" sz="2800" b="1" i="1">
                        <a:latin typeface="Cambria Math"/>
                        <a:ea typeface="Cambria Math"/>
                      </a:rPr>
                      <m:t> </m:t>
                    </m:r>
                  </m:oMath>
                </a14:m>
                <a:r>
                  <a:rPr lang="en-US" sz="2800" b="1" dirty="0" smtClean="0"/>
                  <a:t>is </a:t>
                </a:r>
                <a:r>
                  <a:rPr lang="en-US" sz="2800" b="1" dirty="0"/>
                  <a:t>suppressed at the </a:t>
                </a:r>
                <a:r>
                  <a:rPr lang="en-US" sz="2800" b="1" dirty="0" smtClean="0"/>
                  <a:t>range n&lt;50</a:t>
                </a:r>
                <a:endParaRPr lang="en-US" sz="2800" b="1" dirty="0"/>
              </a:p>
            </p:txBody>
          </p:sp>
        </mc:Choice>
        <mc:Fallback xmlns="">
          <p:sp>
            <p:nvSpPr>
              <p:cNvPr id="11" name="Text Box 8"/>
              <p:cNvSpPr txBox="1">
                <a:spLocks noRot="1" noChangeAspect="1" noMove="1" noResize="1" noEditPoints="1" noAdjustHandles="1" noChangeArrowheads="1" noChangeShapeType="1" noTextEdit="1"/>
              </p:cNvSpPr>
              <p:nvPr/>
            </p:nvSpPr>
            <p:spPr bwMode="auto">
              <a:xfrm>
                <a:off x="0" y="-27384"/>
                <a:ext cx="9144000" cy="954107"/>
              </a:xfrm>
              <a:prstGeom prst="rect">
                <a:avLst/>
              </a:prstGeom>
              <a:blipFill rotWithShape="1">
                <a:blip r:embed="rId2"/>
                <a:stretch>
                  <a:fillRect l="-1333" t="-5769" b="-17949"/>
                </a:stretch>
              </a:blipFill>
              <a:ln w="9525">
                <a:noFill/>
                <a:miter lim="800000"/>
                <a:headEnd/>
                <a:tailEnd/>
              </a:ln>
            </p:spPr>
            <p:txBody>
              <a:bodyPr/>
              <a:lstStyle/>
              <a:p>
                <a:r>
                  <a:rPr lang="uk-UA">
                    <a:noFill/>
                  </a:rPr>
                  <a:t> </a:t>
                </a:r>
              </a:p>
            </p:txBody>
          </p:sp>
        </mc:Fallback>
      </mc:AlternateContent>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761" y="1484784"/>
            <a:ext cx="8783727" cy="3744415"/>
          </a:xfrm>
          <a:prstGeom prst="rect">
            <a:avLst/>
          </a:prstGeom>
        </p:spPr>
      </p:pic>
      <p:sp>
        <p:nvSpPr>
          <p:cNvPr id="2" name="TextBox 1"/>
          <p:cNvSpPr txBox="1"/>
          <p:nvPr/>
        </p:nvSpPr>
        <p:spPr>
          <a:xfrm>
            <a:off x="2123728" y="2996952"/>
            <a:ext cx="689612" cy="523220"/>
          </a:xfrm>
          <a:prstGeom prst="rect">
            <a:avLst/>
          </a:prstGeom>
          <a:noFill/>
        </p:spPr>
        <p:txBody>
          <a:bodyPr wrap="none" rtlCol="0">
            <a:spAutoFit/>
          </a:bodyPr>
          <a:lstStyle/>
          <a:p>
            <a:r>
              <a:rPr lang="en-US" sz="2800" b="1" baseline="30000" dirty="0" smtClean="0"/>
              <a:t>7</a:t>
            </a:r>
            <a:r>
              <a:rPr lang="en-US" sz="2800" b="1" dirty="0" smtClean="0"/>
              <a:t>Be</a:t>
            </a:r>
            <a:endParaRPr lang="uk-UA" sz="2800" b="1" dirty="0"/>
          </a:p>
        </p:txBody>
      </p:sp>
      <p:sp>
        <p:nvSpPr>
          <p:cNvPr id="6" name="TextBox 5"/>
          <p:cNvSpPr txBox="1"/>
          <p:nvPr/>
        </p:nvSpPr>
        <p:spPr>
          <a:xfrm>
            <a:off x="6546684" y="2996952"/>
            <a:ext cx="689612" cy="523220"/>
          </a:xfrm>
          <a:prstGeom prst="rect">
            <a:avLst/>
          </a:prstGeom>
          <a:noFill/>
        </p:spPr>
        <p:txBody>
          <a:bodyPr wrap="none" rtlCol="0">
            <a:spAutoFit/>
          </a:bodyPr>
          <a:lstStyle/>
          <a:p>
            <a:r>
              <a:rPr lang="en-US" sz="2800" b="1" baseline="30000" dirty="0" smtClean="0"/>
              <a:t>8</a:t>
            </a:r>
            <a:r>
              <a:rPr lang="en-US" sz="2800" b="1" dirty="0" smtClean="0"/>
              <a:t>Be</a:t>
            </a:r>
            <a:endParaRPr lang="uk-UA" sz="2800" b="1" dirty="0"/>
          </a:p>
        </p:txBody>
      </p:sp>
      <p:sp>
        <p:nvSpPr>
          <p:cNvPr id="8" name="TextBox 7"/>
          <p:cNvSpPr txBox="1"/>
          <p:nvPr/>
        </p:nvSpPr>
        <p:spPr>
          <a:xfrm>
            <a:off x="1348408" y="4973106"/>
            <a:ext cx="2326278"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number of quanta n</a:t>
            </a:r>
            <a:endParaRPr lang="uk-UA" dirty="0">
              <a:latin typeface="Times New Roman" panose="02020603050405020304" pitchFamily="18" charset="0"/>
              <a:cs typeface="Times New Roman" panose="02020603050405020304" pitchFamily="18" charset="0"/>
            </a:endParaRPr>
          </a:p>
        </p:txBody>
      </p:sp>
      <p:sp>
        <p:nvSpPr>
          <p:cNvPr id="9" name="TextBox 8"/>
          <p:cNvSpPr txBox="1"/>
          <p:nvPr/>
        </p:nvSpPr>
        <p:spPr>
          <a:xfrm>
            <a:off x="5671650" y="5013176"/>
            <a:ext cx="2326278"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number of quanta n</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66286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863" y="980728"/>
            <a:ext cx="6764480" cy="5805274"/>
          </a:xfrm>
          <a:prstGeom prst="rect">
            <a:avLst/>
          </a:prstGeom>
        </p:spPr>
      </p:pic>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25</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0" y="-27384"/>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dirty="0" err="1" smtClean="0"/>
              <a:t>Eigenfunctions</a:t>
            </a:r>
            <a:r>
              <a:rPr lang="en-US" sz="2800" b="1" dirty="0" smtClean="0"/>
              <a:t> </a:t>
            </a:r>
            <a:r>
              <a:rPr lang="en-US" sz="2800" b="1" dirty="0"/>
              <a:t>of </a:t>
            </a:r>
            <a:r>
              <a:rPr lang="en-US" sz="2800" b="1" dirty="0" smtClean="0"/>
              <a:t>folding </a:t>
            </a:r>
            <a:r>
              <a:rPr lang="en-US" sz="2800" b="1" dirty="0"/>
              <a:t>potential has a maximum at lower number of quanta </a:t>
            </a:r>
            <a:r>
              <a:rPr lang="en-US" sz="2800" b="1" dirty="0" smtClean="0"/>
              <a:t>n than </a:t>
            </a:r>
            <a:r>
              <a:rPr lang="en-US" sz="2800" b="1" dirty="0" err="1" smtClean="0"/>
              <a:t>eigenfunctions</a:t>
            </a:r>
            <a:r>
              <a:rPr lang="en-US" sz="2800" b="1" dirty="0" smtClean="0"/>
              <a:t> of exact potential</a:t>
            </a:r>
            <a:endParaRPr lang="en-US" sz="2800" b="1" dirty="0"/>
          </a:p>
        </p:txBody>
      </p:sp>
      <p:sp>
        <p:nvSpPr>
          <p:cNvPr id="5" name="TextBox 4"/>
          <p:cNvSpPr txBox="1"/>
          <p:nvPr/>
        </p:nvSpPr>
        <p:spPr>
          <a:xfrm>
            <a:off x="3223378" y="6444044"/>
            <a:ext cx="2326278"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number of quanta n</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34271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784050"/>
            <a:ext cx="7937353" cy="6073950"/>
          </a:xfrm>
          <a:prstGeom prst="rect">
            <a:avLst/>
          </a:prstGeom>
        </p:spPr>
      </p:pic>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26</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0" y="-27384"/>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dirty="0" smtClean="0"/>
              <a:t>Non-resonance </a:t>
            </a:r>
            <a:r>
              <a:rPr lang="en-US" sz="2800" b="1" dirty="0" err="1" smtClean="0"/>
              <a:t>eigenfunctions</a:t>
            </a:r>
            <a:r>
              <a:rPr lang="en-US" sz="2800" b="1" dirty="0" smtClean="0"/>
              <a:t> </a:t>
            </a:r>
            <a:r>
              <a:rPr lang="en-US" sz="2800" b="1" dirty="0"/>
              <a:t>of the exact potential in </a:t>
            </a:r>
            <a:endParaRPr lang="en-US" sz="2800" b="1" dirty="0" smtClean="0"/>
          </a:p>
          <a:p>
            <a:r>
              <a:rPr lang="en-US" sz="2800" b="1" dirty="0" smtClean="0"/>
              <a:t>p-representation </a:t>
            </a:r>
            <a:r>
              <a:rPr lang="en-US" sz="2800" b="1" dirty="0"/>
              <a:t>are suppressed </a:t>
            </a:r>
            <a:r>
              <a:rPr lang="en-US" sz="2800" b="1" dirty="0" smtClean="0"/>
              <a:t>in the range p&lt;10 fm</a:t>
            </a:r>
            <a:r>
              <a:rPr lang="en-US" sz="2800" b="1" baseline="30000" dirty="0" smtClean="0"/>
              <a:t>-1</a:t>
            </a:r>
            <a:endParaRPr lang="en-US" sz="2800" b="1" dirty="0"/>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728" y="1916832"/>
            <a:ext cx="2160240" cy="1135868"/>
          </a:xfrm>
          <a:prstGeom prst="rect">
            <a:avLst/>
          </a:prstGeom>
        </p:spPr>
      </p:pic>
      <p:sp>
        <p:nvSpPr>
          <p:cNvPr id="5" name="Стрелка вниз 4"/>
          <p:cNvSpPr/>
          <p:nvPr/>
        </p:nvSpPr>
        <p:spPr>
          <a:xfrm>
            <a:off x="2843808" y="3124708"/>
            <a:ext cx="360040" cy="4483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1497972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673842"/>
            <a:ext cx="8081368" cy="6184157"/>
          </a:xfrm>
          <a:prstGeom prst="rect">
            <a:avLst/>
          </a:prstGeom>
        </p:spPr>
      </p:pic>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27</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0" y="-27384"/>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dirty="0" err="1" smtClean="0"/>
              <a:t>Eigenfunctions</a:t>
            </a:r>
            <a:r>
              <a:rPr lang="en-US" sz="2800" b="1" dirty="0" smtClean="0"/>
              <a:t> </a:t>
            </a:r>
            <a:r>
              <a:rPr lang="en-US" sz="2800" b="1" dirty="0"/>
              <a:t>of </a:t>
            </a:r>
            <a:r>
              <a:rPr lang="en-US" sz="2800" b="1" dirty="0" smtClean="0"/>
              <a:t>resonance states of the exact potential </a:t>
            </a:r>
          </a:p>
          <a:p>
            <a:r>
              <a:rPr lang="en-US" sz="2800" b="1" dirty="0" smtClean="0"/>
              <a:t>are localized at low values of oscillator quanta n&lt;10</a:t>
            </a:r>
            <a:endParaRPr lang="en-US" sz="2800" b="1" dirty="0"/>
          </a:p>
        </p:txBody>
      </p:sp>
      <p:sp>
        <p:nvSpPr>
          <p:cNvPr id="5" name="TextBox 4"/>
          <p:cNvSpPr txBox="1"/>
          <p:nvPr/>
        </p:nvSpPr>
        <p:spPr>
          <a:xfrm>
            <a:off x="3901906" y="6309320"/>
            <a:ext cx="2326278"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number of quanta n</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67760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701228"/>
            <a:ext cx="8081368" cy="6184156"/>
          </a:xfrm>
          <a:prstGeom prst="rect">
            <a:avLst/>
          </a:prstGeom>
        </p:spPr>
      </p:pic>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28</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0" y="-27384"/>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dirty="0" err="1" smtClean="0"/>
              <a:t>Eigenfunctions</a:t>
            </a:r>
            <a:r>
              <a:rPr lang="en-US" sz="2800" b="1" dirty="0" smtClean="0"/>
              <a:t> </a:t>
            </a:r>
            <a:r>
              <a:rPr lang="en-US" sz="2800" b="1" dirty="0"/>
              <a:t>of </a:t>
            </a:r>
            <a:r>
              <a:rPr lang="en-US" sz="2800" b="1" dirty="0" smtClean="0"/>
              <a:t>resonance states of the exact potential </a:t>
            </a:r>
          </a:p>
          <a:p>
            <a:r>
              <a:rPr lang="en-US" sz="2800" b="1" dirty="0"/>
              <a:t>i</a:t>
            </a:r>
            <a:r>
              <a:rPr lang="en-US" sz="2800" b="1" dirty="0" smtClean="0"/>
              <a:t>n p-representation are localized at low values of p</a:t>
            </a:r>
            <a:endParaRPr lang="en-US" sz="2800" b="1" dirty="0"/>
          </a:p>
        </p:txBody>
      </p:sp>
    </p:spTree>
    <p:extLst>
      <p:ext uri="{BB962C8B-B14F-4D97-AF65-F5344CB8AC3E}">
        <p14:creationId xmlns:p14="http://schemas.microsoft.com/office/powerpoint/2010/main" val="515677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692696"/>
            <a:ext cx="8081368" cy="6184156"/>
          </a:xfrm>
          <a:prstGeom prst="rect">
            <a:avLst/>
          </a:prstGeom>
        </p:spPr>
      </p:pic>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29</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0" y="-27384"/>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dirty="0"/>
              <a:t>The eigenvalues of the exact </a:t>
            </a:r>
            <a:r>
              <a:rPr lang="en-US" sz="2800" b="1" dirty="0" err="1" smtClean="0"/>
              <a:t>Volkov</a:t>
            </a:r>
            <a:r>
              <a:rPr lang="en-US" sz="2800" b="1" dirty="0" smtClean="0"/>
              <a:t> N2 potential differ </a:t>
            </a:r>
            <a:r>
              <a:rPr lang="en-US" sz="2800" b="1" dirty="0"/>
              <a:t>from those of the folding potential at a single </a:t>
            </a:r>
            <a:r>
              <a:rPr lang="en-US" sz="2800" b="1" dirty="0" smtClean="0"/>
              <a:t>point </a:t>
            </a:r>
            <a:r>
              <a:rPr lang="el-GR" sz="2800" b="1" kern="0" dirty="0" smtClean="0">
                <a:solidFill>
                  <a:sysClr val="windowText" lastClr="000000"/>
                </a:solidFill>
              </a:rPr>
              <a:t>α</a:t>
            </a:r>
            <a:r>
              <a:rPr lang="en-US" sz="2800" b="1" kern="0" dirty="0" smtClean="0">
                <a:solidFill>
                  <a:sysClr val="windowText" lastClr="000000"/>
                </a:solidFill>
              </a:rPr>
              <a:t>=1</a:t>
            </a:r>
            <a:endParaRPr lang="en-US" sz="2800" b="1" dirty="0"/>
          </a:p>
        </p:txBody>
      </p:sp>
      <p:grpSp>
        <p:nvGrpSpPr>
          <p:cNvPr id="4" name="Группа 3"/>
          <p:cNvGrpSpPr/>
          <p:nvPr/>
        </p:nvGrpSpPr>
        <p:grpSpPr>
          <a:xfrm>
            <a:off x="1979712" y="5301208"/>
            <a:ext cx="2016224" cy="432048"/>
            <a:chOff x="1979712" y="5301208"/>
            <a:chExt cx="2016224" cy="432048"/>
          </a:xfrm>
        </p:grpSpPr>
        <p:sp>
          <p:nvSpPr>
            <p:cNvPr id="3" name="Овал 2"/>
            <p:cNvSpPr/>
            <p:nvPr/>
          </p:nvSpPr>
          <p:spPr>
            <a:xfrm>
              <a:off x="1979712" y="5301208"/>
              <a:ext cx="28803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TextBox 5"/>
            <p:cNvSpPr txBox="1"/>
            <p:nvPr/>
          </p:nvSpPr>
          <p:spPr>
            <a:xfrm>
              <a:off x="2328877" y="5363924"/>
              <a:ext cx="1667059" cy="369332"/>
            </a:xfrm>
            <a:prstGeom prst="rect">
              <a:avLst/>
            </a:prstGeom>
            <a:noFill/>
            <a:ln>
              <a:solidFill>
                <a:srgbClr val="0070C0"/>
              </a:solidFill>
            </a:ln>
          </p:spPr>
          <p:txBody>
            <a:bodyPr wrap="none" rtlCol="0">
              <a:spAutoFit/>
            </a:bodyPr>
            <a:lstStyle/>
            <a:p>
              <a:r>
                <a:rPr lang="en-US" b="1" dirty="0" smtClean="0">
                  <a:solidFill>
                    <a:schemeClr val="tx2"/>
                  </a:solidFill>
                </a:rPr>
                <a:t>“trapped” state</a:t>
              </a:r>
              <a:endParaRPr lang="uk-UA" b="1" dirty="0">
                <a:solidFill>
                  <a:schemeClr val="tx2"/>
                </a:solidFill>
              </a:endParaRPr>
            </a:p>
          </p:txBody>
        </p:sp>
      </p:grpSp>
      <p:sp>
        <p:nvSpPr>
          <p:cNvPr id="8" name="Прямоугольник 7"/>
          <p:cNvSpPr/>
          <p:nvPr/>
        </p:nvSpPr>
        <p:spPr>
          <a:xfrm>
            <a:off x="3618489" y="6237312"/>
            <a:ext cx="2177647" cy="369332"/>
          </a:xfrm>
          <a:prstGeom prst="rect">
            <a:avLst/>
          </a:prstGeom>
          <a:solidFill>
            <a:schemeClr val="bg1"/>
          </a:solidFill>
        </p:spPr>
        <p:txBody>
          <a:bodyPr wrap="none">
            <a:spAutoFit/>
          </a:bodyPr>
          <a:lstStyle/>
          <a:p>
            <a:r>
              <a:rPr lang="en-US" dirty="0">
                <a:latin typeface="Times New Roman" panose="02020603050405020304" pitchFamily="18" charset="0"/>
                <a:cs typeface="Times New Roman" panose="02020603050405020304" pitchFamily="18" charset="0"/>
              </a:rPr>
              <a:t>eigenvalue </a:t>
            </a:r>
            <a:r>
              <a:rPr lang="en-US" dirty="0" smtClean="0">
                <a:latin typeface="Times New Roman" panose="02020603050405020304" pitchFamily="18" charset="0"/>
                <a:cs typeface="Times New Roman" panose="02020603050405020304" pitchFamily="18" charset="0"/>
              </a:rPr>
              <a:t>number </a:t>
            </a:r>
            <a:r>
              <a:rPr lang="el-GR" dirty="0" smtClean="0">
                <a:latin typeface="Times New Roman" panose="02020603050405020304" pitchFamily="18" charset="0"/>
                <a:cs typeface="Times New Roman" panose="02020603050405020304" pitchFamily="18" charset="0"/>
              </a:rPr>
              <a:t>α</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8787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8"/>
          <p:cNvSpPr txBox="1">
            <a:spLocks noChangeArrowheads="1"/>
          </p:cNvSpPr>
          <p:nvPr/>
        </p:nvSpPr>
        <p:spPr bwMode="auto">
          <a:xfrm>
            <a:off x="-36512" y="-27384"/>
            <a:ext cx="9180512" cy="954107"/>
          </a:xfrm>
          <a:prstGeom prst="rect">
            <a:avLst/>
          </a:prstGeom>
          <a:solidFill>
            <a:srgbClr val="FFC000">
              <a:alpha val="80000"/>
            </a:srgbClr>
          </a:solidFill>
          <a:ln w="9525">
            <a:noFill/>
            <a:miter lim="800000"/>
            <a:headEnd/>
            <a:tailEnd/>
          </a:ln>
        </p:spPr>
        <p:txBody>
          <a:bodyPr wrap="square">
            <a:spAutoFit/>
          </a:bodyPr>
          <a:lstStyle/>
          <a:p>
            <a:r>
              <a:rPr lang="en-US" sz="2800" b="1" dirty="0" smtClean="0">
                <a:solidFill>
                  <a:srgbClr val="000000"/>
                </a:solidFill>
                <a:latin typeface="Calibri" pitchFamily="34" charset="0"/>
              </a:rPr>
              <a:t>We </a:t>
            </a:r>
            <a:r>
              <a:rPr lang="en-US" sz="2800" b="1" dirty="0" err="1" smtClean="0">
                <a:solidFill>
                  <a:srgbClr val="000000"/>
                </a:solidFill>
                <a:latin typeface="Calibri" pitchFamily="34" charset="0"/>
              </a:rPr>
              <a:t>analyse</a:t>
            </a:r>
            <a:r>
              <a:rPr lang="en-US" sz="2800" b="1" dirty="0" smtClean="0">
                <a:solidFill>
                  <a:srgbClr val="000000"/>
                </a:solidFill>
                <a:latin typeface="Calibri" pitchFamily="34" charset="0"/>
              </a:rPr>
              <a:t> two-cluster </a:t>
            </a:r>
            <a:r>
              <a:rPr lang="en-US" sz="2800" b="1" dirty="0">
                <a:solidFill>
                  <a:srgbClr val="000000"/>
                </a:solidFill>
                <a:latin typeface="Calibri" pitchFamily="34" charset="0"/>
              </a:rPr>
              <a:t>potential energy for the </a:t>
            </a:r>
            <a:r>
              <a:rPr lang="en-US" sz="2800" b="1" dirty="0" smtClean="0">
                <a:solidFill>
                  <a:srgbClr val="000000"/>
                </a:solidFill>
                <a:latin typeface="Calibri" pitchFamily="34" charset="0"/>
              </a:rPr>
              <a:t>lightest </a:t>
            </a:r>
            <a:r>
              <a:rPr lang="en-US" sz="2800" b="1" dirty="0">
                <a:solidFill>
                  <a:srgbClr val="000000"/>
                </a:solidFill>
                <a:latin typeface="Calibri" pitchFamily="34" charset="0"/>
              </a:rPr>
              <a:t>nuclei </a:t>
            </a:r>
            <a:r>
              <a:rPr lang="en-US" sz="2800" b="1" dirty="0" smtClean="0">
                <a:solidFill>
                  <a:srgbClr val="000000"/>
                </a:solidFill>
                <a:latin typeface="Calibri" pitchFamily="34" charset="0"/>
              </a:rPr>
              <a:t>of p-shell with </a:t>
            </a:r>
            <a:r>
              <a:rPr lang="en-US" sz="2800" b="1" dirty="0">
                <a:solidFill>
                  <a:srgbClr val="000000"/>
                </a:solidFill>
                <a:latin typeface="Calibri" pitchFamily="34" charset="0"/>
              </a:rPr>
              <a:t>a pronounced two-cluster </a:t>
            </a:r>
            <a:r>
              <a:rPr lang="en-US" sz="2800" b="1" dirty="0" smtClean="0">
                <a:solidFill>
                  <a:srgbClr val="000000"/>
                </a:solidFill>
                <a:latin typeface="Calibri" pitchFamily="34" charset="0"/>
              </a:rPr>
              <a:t>structure</a:t>
            </a:r>
            <a:endParaRPr lang="en-US" sz="2800" b="1" dirty="0">
              <a:solidFill>
                <a:srgbClr val="000000"/>
              </a:solidFill>
              <a:latin typeface="Calibri" pitchFamily="34" charset="0"/>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268760"/>
            <a:ext cx="1571844" cy="1457529"/>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0196" y="1268760"/>
            <a:ext cx="1571844" cy="1448002"/>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4167" y="1268760"/>
            <a:ext cx="1684137" cy="1656184"/>
          </a:xfrm>
          <a:prstGeom prst="rect">
            <a:avLst/>
          </a:prstGeom>
        </p:spPr>
      </p:pic>
      <p:pic>
        <p:nvPicPr>
          <p:cNvPr id="9" name="Рисунок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9552" y="3469540"/>
            <a:ext cx="2228699" cy="2191708"/>
          </a:xfrm>
          <a:prstGeom prst="rect">
            <a:avLst/>
          </a:prstGeom>
        </p:spPr>
      </p:pic>
      <p:pic>
        <p:nvPicPr>
          <p:cNvPr id="10" name="Рисунок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47864" y="3519784"/>
            <a:ext cx="2095542" cy="2069456"/>
          </a:xfrm>
          <a:prstGeom prst="rect">
            <a:avLst/>
          </a:prstGeom>
        </p:spPr>
      </p:pic>
      <p:pic>
        <p:nvPicPr>
          <p:cNvPr id="11" name="Рисунок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86949" y="3735808"/>
            <a:ext cx="2905531" cy="1781424"/>
          </a:xfrm>
          <a:prstGeom prst="rect">
            <a:avLst/>
          </a:prstGeom>
        </p:spPr>
      </p:pic>
      <p:sp>
        <p:nvSpPr>
          <p:cNvPr id="13" name="Slide Number Placeholder 3"/>
          <p:cNvSpPr>
            <a:spLocks noGrp="1"/>
          </p:cNvSpPr>
          <p:nvPr>
            <p:ph type="sldNum" sz="quarter" idx="4294967295"/>
          </p:nvPr>
        </p:nvSpPr>
        <p:spPr bwMode="auto">
          <a:xfrm>
            <a:off x="179512" y="6356350"/>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3</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Tree>
    <p:extLst>
      <p:ext uri="{BB962C8B-B14F-4D97-AF65-F5344CB8AC3E}">
        <p14:creationId xmlns:p14="http://schemas.microsoft.com/office/powerpoint/2010/main" val="326207128"/>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30</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0" y="27781"/>
            <a:ext cx="9144000" cy="1384995"/>
          </a:xfrm>
          <a:prstGeom prst="rect">
            <a:avLst/>
          </a:prstGeom>
          <a:solidFill>
            <a:srgbClr val="FFC000">
              <a:alpha val="80000"/>
            </a:srgbClr>
          </a:solidFill>
          <a:ln w="9525">
            <a:noFill/>
            <a:miter lim="800000"/>
            <a:headEnd/>
            <a:tailEnd/>
          </a:ln>
        </p:spPr>
        <p:txBody>
          <a:bodyPr wrap="square">
            <a:spAutoFit/>
          </a:bodyPr>
          <a:lstStyle/>
          <a:p>
            <a:r>
              <a:rPr lang="en-US" sz="2800" b="1" dirty="0" smtClean="0"/>
              <a:t>Dependence of eigenvalues </a:t>
            </a:r>
            <a:r>
              <a:rPr lang="en-US" sz="2800" b="1" dirty="0"/>
              <a:t>of the exact </a:t>
            </a:r>
            <a:r>
              <a:rPr lang="en-US" sz="2800" b="1" dirty="0" err="1" smtClean="0"/>
              <a:t>Volkov</a:t>
            </a:r>
            <a:r>
              <a:rPr lang="en-US" sz="2800" b="1" dirty="0" smtClean="0"/>
              <a:t> N2 potential on the number of basis functions shows the </a:t>
            </a:r>
            <a:r>
              <a:rPr lang="en-US" sz="2800" b="1" kern="0" dirty="0" smtClean="0">
                <a:solidFill>
                  <a:sysClr val="windowText" lastClr="000000"/>
                </a:solidFill>
              </a:rPr>
              <a:t>existence of a “trapped” state at </a:t>
            </a:r>
            <a:r>
              <a:rPr lang="el-GR" sz="2800" b="1" kern="0" dirty="0" smtClean="0">
                <a:solidFill>
                  <a:sysClr val="windowText" lastClr="000000"/>
                </a:solidFill>
              </a:rPr>
              <a:t>α</a:t>
            </a:r>
            <a:r>
              <a:rPr lang="en-US" sz="2800" b="1" kern="0" dirty="0" smtClean="0">
                <a:solidFill>
                  <a:sysClr val="windowText" lastClr="000000"/>
                </a:solidFill>
              </a:rPr>
              <a:t>=1</a:t>
            </a:r>
            <a:endParaRPr lang="en-US" sz="2800" b="1" dirty="0"/>
          </a:p>
        </p:txBody>
      </p:sp>
      <p:sp>
        <p:nvSpPr>
          <p:cNvPr id="5" name="TextBox 4"/>
          <p:cNvSpPr txBox="1"/>
          <p:nvPr/>
        </p:nvSpPr>
        <p:spPr>
          <a:xfrm>
            <a:off x="2339752" y="2348880"/>
            <a:ext cx="973280" cy="523220"/>
          </a:xfrm>
          <a:prstGeom prst="rect">
            <a:avLst/>
          </a:prstGeom>
          <a:noFill/>
        </p:spPr>
        <p:txBody>
          <a:bodyPr wrap="none" rtlCol="0">
            <a:spAutoFit/>
          </a:bodyPr>
          <a:lstStyle/>
          <a:p>
            <a:r>
              <a:rPr lang="en-US" sz="2800" b="1" dirty="0" smtClean="0"/>
              <a:t>exact</a:t>
            </a:r>
            <a:endParaRPr lang="uk-UA" sz="2800" b="1" dirty="0"/>
          </a:p>
        </p:txBody>
      </p:sp>
      <p:sp>
        <p:nvSpPr>
          <p:cNvPr id="6" name="TextBox 5"/>
          <p:cNvSpPr txBox="1"/>
          <p:nvPr/>
        </p:nvSpPr>
        <p:spPr>
          <a:xfrm>
            <a:off x="6479040" y="2348880"/>
            <a:ext cx="1216359" cy="523220"/>
          </a:xfrm>
          <a:prstGeom prst="rect">
            <a:avLst/>
          </a:prstGeom>
          <a:noFill/>
        </p:spPr>
        <p:txBody>
          <a:bodyPr wrap="none" rtlCol="0">
            <a:spAutoFit/>
          </a:bodyPr>
          <a:lstStyle/>
          <a:p>
            <a:r>
              <a:rPr lang="en-US" sz="2800" b="1" dirty="0" smtClean="0"/>
              <a:t>folding</a:t>
            </a:r>
            <a:endParaRPr lang="uk-UA" sz="2800" b="1" dirty="0"/>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183" y="1690862"/>
            <a:ext cx="8923313" cy="3795862"/>
          </a:xfrm>
          <a:prstGeom prst="rect">
            <a:avLst/>
          </a:prstGeom>
        </p:spPr>
      </p:pic>
      <p:grpSp>
        <p:nvGrpSpPr>
          <p:cNvPr id="8" name="Группа 7"/>
          <p:cNvGrpSpPr/>
          <p:nvPr/>
        </p:nvGrpSpPr>
        <p:grpSpPr>
          <a:xfrm>
            <a:off x="107504" y="4715852"/>
            <a:ext cx="4392488" cy="1089412"/>
            <a:chOff x="107504" y="4509120"/>
            <a:chExt cx="4392488" cy="1089412"/>
          </a:xfrm>
        </p:grpSpPr>
        <p:sp>
          <p:nvSpPr>
            <p:cNvPr id="3" name="Овал 2"/>
            <p:cNvSpPr/>
            <p:nvPr/>
          </p:nvSpPr>
          <p:spPr>
            <a:xfrm>
              <a:off x="395536" y="4509120"/>
              <a:ext cx="4104456" cy="36004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FF0000"/>
                </a:solidFill>
              </a:endParaRPr>
            </a:p>
          </p:txBody>
        </p:sp>
        <p:sp>
          <p:nvSpPr>
            <p:cNvPr id="7" name="TextBox 6"/>
            <p:cNvSpPr txBox="1"/>
            <p:nvPr/>
          </p:nvSpPr>
          <p:spPr>
            <a:xfrm>
              <a:off x="107504" y="5229200"/>
              <a:ext cx="1667059" cy="369332"/>
            </a:xfrm>
            <a:prstGeom prst="rect">
              <a:avLst/>
            </a:prstGeom>
            <a:noFill/>
            <a:ln>
              <a:solidFill>
                <a:srgbClr val="0070C0"/>
              </a:solidFill>
            </a:ln>
          </p:spPr>
          <p:txBody>
            <a:bodyPr wrap="none" rtlCol="0">
              <a:spAutoFit/>
            </a:bodyPr>
            <a:lstStyle/>
            <a:p>
              <a:r>
                <a:rPr lang="en-US" b="1" dirty="0" smtClean="0">
                  <a:solidFill>
                    <a:schemeClr val="tx2"/>
                  </a:solidFill>
                </a:rPr>
                <a:t>“trapped” state</a:t>
              </a:r>
              <a:endParaRPr lang="uk-UA" b="1" dirty="0">
                <a:solidFill>
                  <a:schemeClr val="tx2"/>
                </a:solidFill>
              </a:endParaRPr>
            </a:p>
          </p:txBody>
        </p:sp>
      </p:grpSp>
      <p:sp>
        <p:nvSpPr>
          <p:cNvPr id="12" name="Прямоугольник 11"/>
          <p:cNvSpPr/>
          <p:nvPr/>
        </p:nvSpPr>
        <p:spPr>
          <a:xfrm>
            <a:off x="1808356" y="5301208"/>
            <a:ext cx="2619628" cy="338554"/>
          </a:xfrm>
          <a:prstGeom prst="rect">
            <a:avLst/>
          </a:prstGeom>
          <a:solidFill>
            <a:schemeClr val="bg1"/>
          </a:solidFill>
        </p:spPr>
        <p:txBody>
          <a:bodyPr wrap="none">
            <a:spAutoFit/>
          </a:bodyPr>
          <a:lstStyle/>
          <a:p>
            <a:r>
              <a:rPr lang="en-US" sz="1600" dirty="0" smtClean="0">
                <a:latin typeface="Times New Roman" panose="02020603050405020304" pitchFamily="18" charset="0"/>
                <a:cs typeface="Times New Roman" panose="02020603050405020304" pitchFamily="18" charset="0"/>
              </a:rPr>
              <a:t>the number of basis functions</a:t>
            </a:r>
            <a:endParaRPr lang="uk-UA" sz="1600" dirty="0">
              <a:latin typeface="Times New Roman" panose="02020603050405020304" pitchFamily="18" charset="0"/>
              <a:cs typeface="Times New Roman" panose="02020603050405020304" pitchFamily="18" charset="0"/>
            </a:endParaRPr>
          </a:p>
        </p:txBody>
      </p:sp>
      <p:sp>
        <p:nvSpPr>
          <p:cNvPr id="14" name="Прямоугольник 13"/>
          <p:cNvSpPr/>
          <p:nvPr/>
        </p:nvSpPr>
        <p:spPr>
          <a:xfrm>
            <a:off x="5840804" y="5301208"/>
            <a:ext cx="2619628" cy="338554"/>
          </a:xfrm>
          <a:prstGeom prst="rect">
            <a:avLst/>
          </a:prstGeom>
          <a:solidFill>
            <a:schemeClr val="bg1"/>
          </a:solidFill>
        </p:spPr>
        <p:txBody>
          <a:bodyPr wrap="none">
            <a:spAutoFit/>
          </a:bodyPr>
          <a:lstStyle/>
          <a:p>
            <a:r>
              <a:rPr lang="en-US" sz="1600" dirty="0" smtClean="0">
                <a:latin typeface="Times New Roman" panose="02020603050405020304" pitchFamily="18" charset="0"/>
                <a:cs typeface="Times New Roman" panose="02020603050405020304" pitchFamily="18" charset="0"/>
              </a:rPr>
              <a:t>the number of basis functions</a:t>
            </a:r>
            <a:endParaRPr lang="uk-UA"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027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646126"/>
            <a:ext cx="8153376" cy="6239258"/>
          </a:xfrm>
          <a:prstGeom prst="rect">
            <a:avLst/>
          </a:prstGeom>
        </p:spPr>
      </p:pic>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31</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36512" y="26621"/>
            <a:ext cx="9252520" cy="954107"/>
          </a:xfrm>
          <a:prstGeom prst="rect">
            <a:avLst/>
          </a:prstGeom>
          <a:solidFill>
            <a:srgbClr val="FFC000">
              <a:alpha val="80000"/>
            </a:srgbClr>
          </a:solidFill>
          <a:ln w="9525">
            <a:noFill/>
            <a:miter lim="800000"/>
            <a:headEnd/>
            <a:tailEnd/>
          </a:ln>
        </p:spPr>
        <p:txBody>
          <a:bodyPr wrap="square">
            <a:spAutoFit/>
          </a:bodyPr>
          <a:lstStyle/>
          <a:p>
            <a:r>
              <a:rPr lang="en-US" sz="2800" b="1" dirty="0" err="1" smtClean="0"/>
              <a:t>Eigenfunction</a:t>
            </a:r>
            <a:r>
              <a:rPr lang="en-US" sz="2800" b="1" dirty="0" smtClean="0"/>
              <a:t> </a:t>
            </a:r>
            <a:r>
              <a:rPr lang="en-US" sz="2800" b="1" dirty="0"/>
              <a:t>of </a:t>
            </a:r>
            <a:r>
              <a:rPr lang="en-US" sz="2800" b="1" dirty="0" smtClean="0"/>
              <a:t>a </a:t>
            </a:r>
            <a:r>
              <a:rPr lang="en-US" sz="2800" b="1" kern="0" dirty="0">
                <a:solidFill>
                  <a:sysClr val="windowText" lastClr="000000"/>
                </a:solidFill>
              </a:rPr>
              <a:t>“trapped” </a:t>
            </a:r>
            <a:r>
              <a:rPr lang="en-US" sz="2800" b="1" kern="0" dirty="0" smtClean="0">
                <a:solidFill>
                  <a:sysClr val="windowText" lastClr="000000"/>
                </a:solidFill>
              </a:rPr>
              <a:t>state in</a:t>
            </a:r>
            <a:r>
              <a:rPr lang="en-US" sz="2800" b="1" dirty="0" smtClean="0"/>
              <a:t> </a:t>
            </a:r>
            <a:r>
              <a:rPr lang="en-US" sz="2800" b="1" dirty="0" err="1" smtClean="0"/>
              <a:t>Volkov</a:t>
            </a:r>
            <a:r>
              <a:rPr lang="en-US" sz="2800" b="1" dirty="0" smtClean="0"/>
              <a:t> N2 potential </a:t>
            </a:r>
          </a:p>
          <a:p>
            <a:r>
              <a:rPr lang="en-US" sz="2800" b="1" dirty="0" smtClean="0"/>
              <a:t>is similar to the resonances in Hasegawa-Nagata potential</a:t>
            </a:r>
            <a:endParaRPr lang="en-US" sz="2800" b="1" dirty="0"/>
          </a:p>
        </p:txBody>
      </p:sp>
      <p:sp>
        <p:nvSpPr>
          <p:cNvPr id="5" name="TextBox 4"/>
          <p:cNvSpPr txBox="1"/>
          <p:nvPr/>
        </p:nvSpPr>
        <p:spPr>
          <a:xfrm>
            <a:off x="3901906" y="6372036"/>
            <a:ext cx="2326278"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number of quanta n</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12694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4294967295"/>
          </p:nvPr>
        </p:nvSpPr>
        <p:spPr bwMode="auto">
          <a:xfrm>
            <a:off x="-642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32</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35496" y="27781"/>
            <a:ext cx="9108504" cy="1384995"/>
          </a:xfrm>
          <a:prstGeom prst="rect">
            <a:avLst/>
          </a:prstGeom>
          <a:solidFill>
            <a:srgbClr val="FFC000">
              <a:alpha val="80000"/>
            </a:srgbClr>
          </a:solidFill>
          <a:ln w="9525">
            <a:noFill/>
            <a:miter lim="800000"/>
            <a:headEnd/>
            <a:tailEnd/>
          </a:ln>
        </p:spPr>
        <p:txBody>
          <a:bodyPr wrap="square">
            <a:spAutoFit/>
          </a:bodyPr>
          <a:lstStyle/>
          <a:p>
            <a:r>
              <a:rPr lang="en-US" sz="2800" b="1" dirty="0" smtClean="0"/>
              <a:t>A </a:t>
            </a:r>
            <a:r>
              <a:rPr lang="en-US" sz="2800" b="1" kern="0" dirty="0">
                <a:solidFill>
                  <a:sysClr val="windowText" lastClr="000000"/>
                </a:solidFill>
              </a:rPr>
              <a:t>“trapped” </a:t>
            </a:r>
            <a:r>
              <a:rPr lang="en-US" sz="2800" b="1" kern="0" dirty="0" smtClean="0">
                <a:solidFill>
                  <a:sysClr val="windowText" lastClr="000000"/>
                </a:solidFill>
              </a:rPr>
              <a:t>state</a:t>
            </a:r>
            <a:r>
              <a:rPr lang="en-US" sz="2800" b="1" dirty="0" smtClean="0"/>
              <a:t> in </a:t>
            </a:r>
            <a:r>
              <a:rPr lang="en-US" sz="2800" b="1" dirty="0" err="1" smtClean="0"/>
              <a:t>Volkov</a:t>
            </a:r>
            <a:r>
              <a:rPr lang="en-US" sz="2800" b="1" dirty="0" smtClean="0"/>
              <a:t> N2 potential appears only for the cluster configurations characterized by eigenvalues of the norm kernel </a:t>
            </a:r>
            <a:r>
              <a:rPr lang="el-GR" sz="2800" b="1" dirty="0" smtClean="0"/>
              <a:t>Λ</a:t>
            </a:r>
            <a:r>
              <a:rPr lang="en-US" sz="2800" b="1" baseline="-25000" dirty="0" smtClean="0"/>
              <a:t>n</a:t>
            </a:r>
            <a:r>
              <a:rPr lang="en-US" sz="2800" b="1" dirty="0" smtClean="0"/>
              <a:t>&gt;1</a:t>
            </a:r>
            <a:endParaRPr lang="en-US" sz="2800" b="1" dirty="0"/>
          </a:p>
        </p:txBody>
      </p:sp>
      <p:grpSp>
        <p:nvGrpSpPr>
          <p:cNvPr id="4" name="Группа 3"/>
          <p:cNvGrpSpPr/>
          <p:nvPr/>
        </p:nvGrpSpPr>
        <p:grpSpPr>
          <a:xfrm>
            <a:off x="179512" y="1484785"/>
            <a:ext cx="8496944" cy="4536503"/>
            <a:chOff x="539552" y="2024063"/>
            <a:chExt cx="7052642" cy="3277145"/>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034133"/>
              <a:ext cx="3524250" cy="326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Группа 1"/>
            <p:cNvGrpSpPr/>
            <p:nvPr/>
          </p:nvGrpSpPr>
          <p:grpSpPr>
            <a:xfrm>
              <a:off x="539552" y="2024063"/>
              <a:ext cx="3485381" cy="3277145"/>
              <a:chOff x="539552" y="2024063"/>
              <a:chExt cx="3485381" cy="3277145"/>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024063"/>
                <a:ext cx="3448050" cy="2809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4844008"/>
                <a:ext cx="298132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
        <p:nvSpPr>
          <p:cNvPr id="5" name="Прямоугольник 4"/>
          <p:cNvSpPr/>
          <p:nvPr/>
        </p:nvSpPr>
        <p:spPr>
          <a:xfrm>
            <a:off x="1619672" y="6125234"/>
            <a:ext cx="6696744" cy="400110"/>
          </a:xfrm>
          <a:prstGeom prst="rect">
            <a:avLst/>
          </a:prstGeom>
        </p:spPr>
        <p:txBody>
          <a:bodyPr wrap="square">
            <a:spAutoFit/>
          </a:bodyPr>
          <a:lstStyle/>
          <a:p>
            <a:r>
              <a:rPr lang="en-US" sz="2000" b="1" dirty="0"/>
              <a:t>Eigenvalues of the norm kernel for lightest p-shell </a:t>
            </a:r>
            <a:r>
              <a:rPr lang="en-US" sz="2000" b="1" dirty="0" smtClean="0"/>
              <a:t>nuclei</a:t>
            </a:r>
            <a:endParaRPr lang="uk-UA" sz="2000" b="1" dirty="0"/>
          </a:p>
        </p:txBody>
      </p:sp>
      <p:sp>
        <p:nvSpPr>
          <p:cNvPr id="3" name="Овал 2"/>
          <p:cNvSpPr/>
          <p:nvPr/>
        </p:nvSpPr>
        <p:spPr>
          <a:xfrm rot="20996329">
            <a:off x="1044154" y="1484979"/>
            <a:ext cx="356744" cy="13681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 name="Овал 11"/>
          <p:cNvSpPr/>
          <p:nvPr/>
        </p:nvSpPr>
        <p:spPr>
          <a:xfrm rot="17508356">
            <a:off x="5714605" y="1159659"/>
            <a:ext cx="379983" cy="1366716"/>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4" name="Овал 13"/>
          <p:cNvSpPr/>
          <p:nvPr/>
        </p:nvSpPr>
        <p:spPr>
          <a:xfrm rot="18990083">
            <a:off x="1142940" y="3255299"/>
            <a:ext cx="407199" cy="9781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Скругленный прямоугольник 5"/>
          <p:cNvSpPr/>
          <p:nvPr/>
        </p:nvSpPr>
        <p:spPr>
          <a:xfrm>
            <a:off x="395536" y="72008"/>
            <a:ext cx="1584176" cy="4046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TextBox 14"/>
          <p:cNvSpPr txBox="1"/>
          <p:nvPr/>
        </p:nvSpPr>
        <p:spPr>
          <a:xfrm>
            <a:off x="1619672" y="5651956"/>
            <a:ext cx="2326278"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number of quanta n</a:t>
            </a:r>
            <a:endParaRPr lang="uk-UA"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5630098" y="5651956"/>
            <a:ext cx="2326278"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number of quanta n</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499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4"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4294967295"/>
          </p:nvPr>
        </p:nvSpPr>
        <p:spPr bwMode="auto">
          <a:xfrm>
            <a:off x="-642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33</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0" y="26621"/>
            <a:ext cx="9108504" cy="954107"/>
          </a:xfrm>
          <a:prstGeom prst="rect">
            <a:avLst/>
          </a:prstGeom>
          <a:solidFill>
            <a:srgbClr val="FFC000">
              <a:alpha val="80000"/>
            </a:srgbClr>
          </a:solidFill>
          <a:ln w="9525">
            <a:noFill/>
            <a:miter lim="800000"/>
            <a:headEnd/>
            <a:tailEnd/>
          </a:ln>
        </p:spPr>
        <p:txBody>
          <a:bodyPr wrap="square">
            <a:spAutoFit/>
          </a:bodyPr>
          <a:lstStyle/>
          <a:p>
            <a:r>
              <a:rPr lang="en-US" sz="2800" b="1" dirty="0"/>
              <a:t>With increasing momentum </a:t>
            </a:r>
            <a:r>
              <a:rPr lang="en-US" sz="2800" b="1" dirty="0" err="1" smtClean="0"/>
              <a:t>eigenfunctions</a:t>
            </a:r>
            <a:r>
              <a:rPr lang="en-US" sz="2800" b="1" dirty="0" smtClean="0"/>
              <a:t> of a “trapped” </a:t>
            </a:r>
            <a:r>
              <a:rPr lang="en-US" sz="2800" b="1" dirty="0"/>
              <a:t>state</a:t>
            </a:r>
            <a:r>
              <a:rPr lang="en-US" sz="2800" b="1" dirty="0" smtClean="0"/>
              <a:t> in p-representation decrease </a:t>
            </a:r>
            <a:r>
              <a:rPr lang="en-US" sz="2800" b="1" dirty="0"/>
              <a:t>exponentially</a:t>
            </a:r>
          </a:p>
        </p:txBody>
      </p:sp>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04" y="1473525"/>
            <a:ext cx="9036000" cy="3864763"/>
          </a:xfrm>
          <a:prstGeom prst="rect">
            <a:avLst/>
          </a:prstGeom>
        </p:spPr>
      </p:pic>
      <p:sp>
        <p:nvSpPr>
          <p:cNvPr id="2" name="Прямоугольник 1"/>
          <p:cNvSpPr/>
          <p:nvPr/>
        </p:nvSpPr>
        <p:spPr>
          <a:xfrm>
            <a:off x="1115616" y="5589240"/>
            <a:ext cx="2777427" cy="369332"/>
          </a:xfrm>
          <a:prstGeom prst="rect">
            <a:avLst/>
          </a:prstGeom>
        </p:spPr>
        <p:txBody>
          <a:bodyPr wrap="none">
            <a:spAutoFit/>
          </a:bodyPr>
          <a:lstStyle/>
          <a:p>
            <a:r>
              <a:rPr lang="en-US" b="1" dirty="0" smtClean="0"/>
              <a:t>Momentum representation</a:t>
            </a:r>
            <a:endParaRPr lang="uk-UA" dirty="0"/>
          </a:p>
        </p:txBody>
      </p:sp>
      <p:sp>
        <p:nvSpPr>
          <p:cNvPr id="6" name="Прямоугольник 5"/>
          <p:cNvSpPr/>
          <p:nvPr/>
        </p:nvSpPr>
        <p:spPr>
          <a:xfrm>
            <a:off x="5796136" y="5517232"/>
            <a:ext cx="2706062" cy="369332"/>
          </a:xfrm>
          <a:prstGeom prst="rect">
            <a:avLst/>
          </a:prstGeom>
        </p:spPr>
        <p:txBody>
          <a:bodyPr wrap="none">
            <a:spAutoFit/>
          </a:bodyPr>
          <a:lstStyle/>
          <a:p>
            <a:r>
              <a:rPr lang="en-US" b="1" dirty="0" smtClean="0"/>
              <a:t>Coordinate representation</a:t>
            </a:r>
            <a:endParaRPr lang="uk-UA" dirty="0"/>
          </a:p>
        </p:txBody>
      </p:sp>
      <p:sp>
        <p:nvSpPr>
          <p:cNvPr id="8" name="Прямоугольник 7"/>
          <p:cNvSpPr/>
          <p:nvPr/>
        </p:nvSpPr>
        <p:spPr>
          <a:xfrm>
            <a:off x="2611266" y="4005064"/>
            <a:ext cx="1672702" cy="369332"/>
          </a:xfrm>
          <a:prstGeom prst="rect">
            <a:avLst/>
          </a:prstGeom>
        </p:spPr>
        <p:txBody>
          <a:bodyPr wrap="none">
            <a:spAutoFit/>
          </a:bodyPr>
          <a:lstStyle/>
          <a:p>
            <a:r>
              <a:rPr lang="en-US" b="1" dirty="0" smtClean="0">
                <a:solidFill>
                  <a:schemeClr val="tx2"/>
                </a:solidFill>
              </a:rPr>
              <a:t>Exponential tail</a:t>
            </a:r>
            <a:endParaRPr lang="uk-UA" dirty="0">
              <a:solidFill>
                <a:schemeClr val="tx2"/>
              </a:solidFill>
            </a:endParaRPr>
          </a:p>
        </p:txBody>
      </p:sp>
      <p:cxnSp>
        <p:nvCxnSpPr>
          <p:cNvPr id="4" name="Прямая со стрелкой 3"/>
          <p:cNvCxnSpPr/>
          <p:nvPr/>
        </p:nvCxnSpPr>
        <p:spPr>
          <a:xfrm flipV="1">
            <a:off x="3447617" y="3789040"/>
            <a:ext cx="260287" cy="2787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09884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756332"/>
            <a:ext cx="8009360" cy="6129052"/>
          </a:xfrm>
          <a:prstGeom prst="rect">
            <a:avLst/>
          </a:prstGeom>
        </p:spPr>
      </p:pic>
      <p:sp>
        <p:nvSpPr>
          <p:cNvPr id="13" name="Slide Number Placeholder 3"/>
          <p:cNvSpPr>
            <a:spLocks noGrp="1"/>
          </p:cNvSpPr>
          <p:nvPr>
            <p:ph type="sldNum" sz="quarter" idx="4294967295"/>
          </p:nvPr>
        </p:nvSpPr>
        <p:spPr bwMode="auto">
          <a:xfrm>
            <a:off x="-642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34</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0" y="26621"/>
            <a:ext cx="9144000" cy="954107"/>
          </a:xfrm>
          <a:prstGeom prst="rect">
            <a:avLst/>
          </a:prstGeom>
          <a:solidFill>
            <a:srgbClr val="FFC000">
              <a:alpha val="80000"/>
            </a:srgbClr>
          </a:solidFill>
          <a:ln w="9525">
            <a:noFill/>
            <a:miter lim="800000"/>
            <a:headEnd/>
            <a:tailEnd/>
          </a:ln>
        </p:spPr>
        <p:txBody>
          <a:bodyPr wrap="square">
            <a:spAutoFit/>
          </a:bodyPr>
          <a:lstStyle/>
          <a:p>
            <a:r>
              <a:rPr lang="en-US" sz="2800" b="1" dirty="0" smtClean="0"/>
              <a:t>All other </a:t>
            </a:r>
            <a:r>
              <a:rPr lang="en-US" sz="2800" b="1" dirty="0" err="1" smtClean="0"/>
              <a:t>eigenfunctions</a:t>
            </a:r>
            <a:r>
              <a:rPr lang="en-US" sz="2800" b="1" dirty="0" smtClean="0"/>
              <a:t> of exact </a:t>
            </a:r>
            <a:r>
              <a:rPr lang="en-US" sz="2800" b="1" dirty="0" err="1" smtClean="0"/>
              <a:t>Volkov</a:t>
            </a:r>
            <a:r>
              <a:rPr lang="en-US" sz="2800" b="1" dirty="0" smtClean="0"/>
              <a:t> potential </a:t>
            </a:r>
            <a:r>
              <a:rPr lang="en-US" sz="2800" b="1" dirty="0"/>
              <a:t>are quite close to </a:t>
            </a:r>
            <a:r>
              <a:rPr lang="en-US" sz="2800" b="1" dirty="0" smtClean="0"/>
              <a:t>those of </a:t>
            </a:r>
            <a:r>
              <a:rPr lang="en-US" sz="2800" b="1" dirty="0"/>
              <a:t>the folding </a:t>
            </a:r>
            <a:r>
              <a:rPr lang="en-US" sz="2800" b="1" dirty="0" smtClean="0"/>
              <a:t>potential</a:t>
            </a:r>
            <a:endParaRPr lang="en-US" sz="2800" b="1" dirty="0"/>
          </a:p>
        </p:txBody>
      </p:sp>
      <p:sp>
        <p:nvSpPr>
          <p:cNvPr id="5" name="TextBox 4"/>
          <p:cNvSpPr txBox="1"/>
          <p:nvPr/>
        </p:nvSpPr>
        <p:spPr>
          <a:xfrm>
            <a:off x="3829898" y="6309320"/>
            <a:ext cx="2326278"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number of quanta n</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47539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8"/>
          <p:cNvSpPr txBox="1">
            <a:spLocks noChangeArrowheads="1"/>
          </p:cNvSpPr>
          <p:nvPr/>
        </p:nvSpPr>
        <p:spPr bwMode="auto">
          <a:xfrm>
            <a:off x="-36512" y="-27384"/>
            <a:ext cx="9180512" cy="1384995"/>
          </a:xfrm>
          <a:prstGeom prst="rect">
            <a:avLst/>
          </a:prstGeom>
          <a:solidFill>
            <a:srgbClr val="FFC000">
              <a:alpha val="80000"/>
            </a:srgbClr>
          </a:solidFill>
          <a:ln w="9525">
            <a:noFill/>
            <a:miter lim="800000"/>
            <a:headEnd/>
            <a:tailEnd/>
          </a:ln>
        </p:spPr>
        <p:txBody>
          <a:bodyPr wrap="square">
            <a:spAutoFit/>
          </a:bodyPr>
          <a:lstStyle/>
          <a:p>
            <a:r>
              <a:rPr lang="en-US" sz="2800" b="1" dirty="0">
                <a:solidFill>
                  <a:srgbClr val="000000"/>
                </a:solidFill>
                <a:latin typeface="Calibri" pitchFamily="34" charset="0"/>
              </a:rPr>
              <a:t>Diagonalization of the potential energy matrix proposes </a:t>
            </a:r>
          </a:p>
          <a:p>
            <a:r>
              <a:rPr lang="en-US" sz="2800" b="1" dirty="0">
                <a:solidFill>
                  <a:srgbClr val="000000"/>
                </a:solidFill>
                <a:latin typeface="Calibri" pitchFamily="34" charset="0"/>
              </a:rPr>
              <a:t>a self-consistent way of reducing a nonlocal potential  of</a:t>
            </a:r>
          </a:p>
          <a:p>
            <a:r>
              <a:rPr lang="en-US" sz="2800" b="1" dirty="0">
                <a:solidFill>
                  <a:srgbClr val="000000"/>
                </a:solidFill>
                <a:latin typeface="Calibri" pitchFamily="34" charset="0"/>
              </a:rPr>
              <a:t>two-cluster systems to the local </a:t>
            </a:r>
            <a:r>
              <a:rPr lang="en-US" sz="2800" b="1" dirty="0" smtClean="0">
                <a:solidFill>
                  <a:srgbClr val="000000"/>
                </a:solidFill>
                <a:latin typeface="Calibri" pitchFamily="34" charset="0"/>
              </a:rPr>
              <a:t>form</a:t>
            </a:r>
            <a:endParaRPr lang="en-US" sz="2800" b="1" dirty="0">
              <a:solidFill>
                <a:srgbClr val="000000"/>
              </a:solidFill>
              <a:latin typeface="Calibri" pitchFamily="34" charset="0"/>
            </a:endParaRPr>
          </a:p>
        </p:txBody>
      </p:sp>
      <p:sp>
        <p:nvSpPr>
          <p:cNvPr id="16" name="Slide Number Placeholder 3"/>
          <p:cNvSpPr>
            <a:spLocks noGrp="1"/>
          </p:cNvSpPr>
          <p:nvPr>
            <p:ph type="sldNum" sz="quarter" idx="4294967295"/>
          </p:nvPr>
        </p:nvSpPr>
        <p:spPr bwMode="auto">
          <a:xfrm>
            <a:off x="251520" y="6356350"/>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35</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grpSp>
        <p:nvGrpSpPr>
          <p:cNvPr id="3" name="Группа 2"/>
          <p:cNvGrpSpPr/>
          <p:nvPr/>
        </p:nvGrpSpPr>
        <p:grpSpPr>
          <a:xfrm>
            <a:off x="179512" y="1446586"/>
            <a:ext cx="8352928" cy="2644950"/>
            <a:chOff x="179512" y="1446586"/>
            <a:chExt cx="8352928" cy="2644950"/>
          </a:xfrm>
        </p:grpSpPr>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1446586"/>
              <a:ext cx="3456384" cy="2644950"/>
            </a:xfrm>
            <a:prstGeom prst="rect">
              <a:avLst/>
            </a:prstGeom>
          </p:spPr>
        </p:pic>
        <p:sp>
          <p:nvSpPr>
            <p:cNvPr id="5129" name="Rectangle 4"/>
            <p:cNvSpPr>
              <a:spLocks noChangeArrowheads="1"/>
            </p:cNvSpPr>
            <p:nvPr/>
          </p:nvSpPr>
          <p:spPr bwMode="auto">
            <a:xfrm>
              <a:off x="179512" y="2134984"/>
              <a:ext cx="5112568" cy="1159292"/>
            </a:xfrm>
            <a:prstGeom prst="rect">
              <a:avLst/>
            </a:prstGeom>
            <a:noFill/>
            <a:ln w="12700">
              <a:noFill/>
              <a:miter lim="800000"/>
              <a:headEnd/>
              <a:tailEnd/>
            </a:ln>
          </p:spPr>
          <p:txBody>
            <a:bodyPr wrap="square" lIns="63500" tIns="25400" rIns="63500" bIns="25400">
              <a:spAutoFit/>
            </a:bodyPr>
            <a:lstStyle/>
            <a:p>
              <a:pPr eaLnBrk="0" hangingPunct="0"/>
              <a:r>
                <a:rPr lang="en-US" sz="2400" b="1" dirty="0" smtClean="0"/>
                <a:t>1. </a:t>
              </a:r>
              <a:r>
                <a:rPr lang="en-US" sz="2400" b="1" kern="0" dirty="0" smtClean="0">
                  <a:solidFill>
                    <a:sysClr val="windowText" lastClr="000000"/>
                  </a:solidFill>
                </a:rPr>
                <a:t>Dependence </a:t>
              </a:r>
              <a:r>
                <a:rPr lang="en-US" sz="2400" b="1" kern="0" dirty="0">
                  <a:solidFill>
                    <a:sysClr val="windowText" lastClr="000000"/>
                  </a:solidFill>
                </a:rPr>
                <a:t>of </a:t>
              </a:r>
              <a:r>
                <a:rPr lang="en-US" sz="2400" b="1" dirty="0" smtClean="0">
                  <a:solidFill>
                    <a:srgbClr val="008000"/>
                  </a:solidFill>
                </a:rPr>
                <a:t>eigenvalues</a:t>
              </a:r>
              <a:r>
                <a:rPr lang="en-US" sz="2400" b="1" kern="0" dirty="0" smtClean="0">
                  <a:solidFill>
                    <a:sysClr val="windowText" lastClr="000000"/>
                  </a:solidFill>
                </a:rPr>
                <a:t> </a:t>
              </a:r>
              <a:r>
                <a:rPr lang="en-US" sz="2400" b="1" kern="0" dirty="0">
                  <a:solidFill>
                    <a:sysClr val="windowText" lastClr="000000"/>
                  </a:solidFill>
                </a:rPr>
                <a:t>of the </a:t>
              </a:r>
              <a:r>
                <a:rPr lang="en-US" sz="2400" b="1" i="1" u="sng" kern="0" dirty="0">
                  <a:solidFill>
                    <a:sysClr val="windowText" lastClr="000000"/>
                  </a:solidFill>
                </a:rPr>
                <a:t>exact</a:t>
              </a:r>
              <a:r>
                <a:rPr lang="en-US" sz="2400" b="1" kern="0" dirty="0">
                  <a:solidFill>
                    <a:sysClr val="windowText" lastClr="000000"/>
                  </a:solidFill>
                </a:rPr>
                <a:t> potential on the number of functions </a:t>
              </a:r>
              <a:r>
                <a:rPr lang="en-US" sz="2400" b="1" kern="0" dirty="0" smtClean="0">
                  <a:solidFill>
                    <a:sysClr val="windowText" lastClr="000000"/>
                  </a:solidFill>
                </a:rPr>
                <a:t>exhibits </a:t>
              </a:r>
              <a:r>
                <a:rPr lang="en-US" sz="2400" b="1" kern="0" dirty="0">
                  <a:solidFill>
                    <a:sysClr val="windowText" lastClr="000000"/>
                  </a:solidFill>
                </a:rPr>
                <a:t>resonance </a:t>
              </a:r>
              <a:r>
                <a:rPr lang="en-US" sz="2400" b="1" kern="0" dirty="0" smtClean="0">
                  <a:solidFill>
                    <a:sysClr val="windowText" lastClr="000000"/>
                  </a:solidFill>
                </a:rPr>
                <a:t>behavior</a:t>
              </a:r>
              <a:endParaRPr lang="en-US" sz="2400" b="1" dirty="0"/>
            </a:p>
          </p:txBody>
        </p:sp>
      </p:grpSp>
      <p:grpSp>
        <p:nvGrpSpPr>
          <p:cNvPr id="2" name="Группа 1"/>
          <p:cNvGrpSpPr/>
          <p:nvPr/>
        </p:nvGrpSpPr>
        <p:grpSpPr>
          <a:xfrm>
            <a:off x="251520" y="4077072"/>
            <a:ext cx="8568952" cy="2736304"/>
            <a:chOff x="251520" y="4077072"/>
            <a:chExt cx="8568952" cy="2736304"/>
          </a:xfrm>
        </p:grpSpPr>
        <p:sp>
          <p:nvSpPr>
            <p:cNvPr id="15" name="Rectangle 4"/>
            <p:cNvSpPr>
              <a:spLocks noChangeArrowheads="1"/>
            </p:cNvSpPr>
            <p:nvPr/>
          </p:nvSpPr>
          <p:spPr bwMode="auto">
            <a:xfrm>
              <a:off x="251520" y="4722234"/>
              <a:ext cx="5976663" cy="1159292"/>
            </a:xfrm>
            <a:prstGeom prst="rect">
              <a:avLst/>
            </a:prstGeom>
            <a:noFill/>
            <a:ln w="12700">
              <a:noFill/>
              <a:miter lim="800000"/>
              <a:headEnd/>
              <a:tailEnd/>
            </a:ln>
          </p:spPr>
          <p:txBody>
            <a:bodyPr wrap="square" lIns="63500" tIns="25400" rIns="63500" bIns="25400">
              <a:spAutoFit/>
            </a:bodyPr>
            <a:lstStyle/>
            <a:p>
              <a:pPr eaLnBrk="0" hangingPunct="0"/>
              <a:r>
                <a:rPr lang="en-US" sz="2400" b="1" dirty="0" smtClean="0"/>
                <a:t>2. </a:t>
              </a:r>
              <a:r>
                <a:rPr lang="en-US" sz="2400" b="1" dirty="0" err="1" smtClean="0">
                  <a:solidFill>
                    <a:srgbClr val="C00000"/>
                  </a:solidFill>
                </a:rPr>
                <a:t>Eigenfunctions</a:t>
              </a:r>
              <a:r>
                <a:rPr lang="en-US" sz="2400" b="1" dirty="0" smtClean="0"/>
                <a:t> of the </a:t>
              </a:r>
              <a:r>
                <a:rPr lang="en-US" sz="2400" b="1" i="1" u="sng" dirty="0" smtClean="0"/>
                <a:t>exact</a:t>
              </a:r>
              <a:r>
                <a:rPr lang="en-US" sz="2400" b="1" dirty="0" smtClean="0"/>
                <a:t> potential essentially differ from those of folding potential</a:t>
              </a:r>
            </a:p>
          </p:txBody>
        </p:sp>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707" y="4077072"/>
              <a:ext cx="3575765" cy="2736304"/>
            </a:xfrm>
            <a:prstGeom prst="rect">
              <a:avLst/>
            </a:prstGeom>
          </p:spPr>
        </p:pic>
      </p:grpSp>
      <p:pic>
        <p:nvPicPr>
          <p:cNvPr id="4098" name="Picture 2" descr="Image result for thank you for atten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672" y="3284984"/>
            <a:ext cx="2934072" cy="1540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2043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en-US" b="1" dirty="0" smtClean="0">
                <a:solidFill>
                  <a:srgbClr val="0070C0"/>
                </a:solidFill>
              </a:rPr>
              <a:t>Slides for answering questions</a:t>
            </a:r>
            <a:endParaRPr lang="uk-UA" b="1" dirty="0">
              <a:solidFill>
                <a:srgbClr val="0070C0"/>
              </a:solidFill>
            </a:endParaRPr>
          </a:p>
        </p:txBody>
      </p:sp>
    </p:spTree>
    <p:extLst>
      <p:ext uri="{BB962C8B-B14F-4D97-AF65-F5344CB8AC3E}">
        <p14:creationId xmlns:p14="http://schemas.microsoft.com/office/powerpoint/2010/main" val="18494520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rotWithShape="1">
          <a:blip r:embed="rId2" cstate="print">
            <a:extLst>
              <a:ext uri="{28A0092B-C50C-407E-A947-70E740481C1C}">
                <a14:useLocalDpi xmlns:a14="http://schemas.microsoft.com/office/drawing/2010/main" val="0"/>
              </a:ext>
            </a:extLst>
          </a:blip>
          <a:srcRect l="7511" t="9154" r="11624" b="4676"/>
          <a:stretch/>
        </p:blipFill>
        <p:spPr>
          <a:xfrm>
            <a:off x="4427984" y="1412776"/>
            <a:ext cx="4749016" cy="3872551"/>
          </a:xfrm>
          <a:prstGeom prst="rect">
            <a:avLst/>
          </a:prstGeom>
        </p:spPr>
      </p:pic>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37</a:t>
            </a:fld>
            <a:r>
              <a:rPr lang="en-US" sz="1600" b="1" dirty="0" smtClean="0">
                <a:solidFill>
                  <a:schemeClr val="tx2"/>
                </a:solidFill>
                <a:latin typeface="Arial" pitchFamily="34" charset="0"/>
              </a:rPr>
              <a:t>/28</a:t>
            </a:r>
            <a:endParaRPr lang="uk-UA" sz="1600" b="1" dirty="0" smtClean="0">
              <a:solidFill>
                <a:schemeClr val="tx2"/>
              </a:solidFill>
              <a:latin typeface="Arial" pitchFamily="34" charset="0"/>
            </a:endParaRPr>
          </a:p>
        </p:txBody>
      </p:sp>
      <p:sp>
        <p:nvSpPr>
          <p:cNvPr id="11" name="Text Box 8"/>
          <p:cNvSpPr txBox="1">
            <a:spLocks noChangeArrowheads="1"/>
          </p:cNvSpPr>
          <p:nvPr/>
        </p:nvSpPr>
        <p:spPr bwMode="auto">
          <a:xfrm>
            <a:off x="-36512" y="-27384"/>
            <a:ext cx="9180512" cy="954107"/>
          </a:xfrm>
          <a:prstGeom prst="rect">
            <a:avLst/>
          </a:prstGeom>
          <a:solidFill>
            <a:srgbClr val="FFC000">
              <a:alpha val="80000"/>
            </a:srgbClr>
          </a:solidFill>
          <a:ln w="9525">
            <a:noFill/>
            <a:miter lim="800000"/>
            <a:headEnd/>
            <a:tailEnd/>
          </a:ln>
        </p:spPr>
        <p:txBody>
          <a:bodyPr wrap="square">
            <a:spAutoFit/>
          </a:bodyPr>
          <a:lstStyle/>
          <a:p>
            <a:r>
              <a:rPr lang="en-US" sz="2800" b="1" dirty="0" smtClean="0"/>
              <a:t>The </a:t>
            </a:r>
            <a:r>
              <a:rPr lang="en-US" sz="2800" b="1" dirty="0"/>
              <a:t>smaller is the eigenvalue </a:t>
            </a:r>
            <a:r>
              <a:rPr lang="en-US" sz="2800" b="1" dirty="0" smtClean="0"/>
              <a:t>number </a:t>
            </a:r>
            <a:r>
              <a:rPr lang="el-GR" sz="2800" b="1" dirty="0" smtClean="0"/>
              <a:t>α</a:t>
            </a:r>
            <a:r>
              <a:rPr lang="en-US" sz="2800" b="1" dirty="0" smtClean="0"/>
              <a:t>, </a:t>
            </a:r>
            <a:r>
              <a:rPr lang="en-US" sz="2800" b="1" dirty="0"/>
              <a:t>the more </a:t>
            </a:r>
            <a:endParaRPr lang="en-US" sz="2800" b="1" dirty="0" smtClean="0"/>
          </a:p>
          <a:p>
            <a:r>
              <a:rPr lang="en-US" sz="2800" b="1" dirty="0" smtClean="0"/>
              <a:t>the corresponding </a:t>
            </a:r>
            <a:r>
              <a:rPr lang="en-US" sz="2800" b="1" dirty="0" err="1" smtClean="0"/>
              <a:t>eigenfunction</a:t>
            </a:r>
            <a:r>
              <a:rPr lang="en-US" sz="2800" b="1" dirty="0" smtClean="0"/>
              <a:t> </a:t>
            </a:r>
            <a:r>
              <a:rPr lang="en-US" sz="2800" b="1" dirty="0"/>
              <a:t>U</a:t>
            </a:r>
            <a:r>
              <a:rPr lang="el-GR" sz="2800" b="1" baseline="-25000" dirty="0"/>
              <a:t>α</a:t>
            </a:r>
            <a:r>
              <a:rPr lang="en-US" sz="2800" b="1" dirty="0" smtClean="0"/>
              <a:t>(r) resembles </a:t>
            </a:r>
            <a:r>
              <a:rPr lang="el-GR" sz="2800" b="1" dirty="0" smtClean="0"/>
              <a:t>δ</a:t>
            </a:r>
            <a:r>
              <a:rPr lang="en-US" sz="2800" b="1" dirty="0" smtClean="0"/>
              <a:t>-function</a:t>
            </a:r>
            <a:endParaRPr lang="en-US" sz="2800" b="1" dirty="0"/>
          </a:p>
        </p:txBody>
      </p:sp>
      <p:pic>
        <p:nvPicPr>
          <p:cNvPr id="4" name="Рисунок 3"/>
          <p:cNvPicPr>
            <a:picLocks noChangeAspect="1"/>
          </p:cNvPicPr>
          <p:nvPr/>
        </p:nvPicPr>
        <p:blipFill rotWithShape="1">
          <a:blip r:embed="rId3" cstate="print">
            <a:extLst>
              <a:ext uri="{28A0092B-C50C-407E-A947-70E740481C1C}">
                <a14:useLocalDpi xmlns:a14="http://schemas.microsoft.com/office/drawing/2010/main" val="0"/>
              </a:ext>
            </a:extLst>
          </a:blip>
          <a:srcRect l="8122" t="8159" r="10558" b="4875"/>
          <a:stretch/>
        </p:blipFill>
        <p:spPr>
          <a:xfrm>
            <a:off x="-36512" y="1372363"/>
            <a:ext cx="4800924" cy="3928845"/>
          </a:xfrm>
          <a:prstGeom prst="rect">
            <a:avLst/>
          </a:prstGeom>
        </p:spPr>
      </p:pic>
      <p:sp>
        <p:nvSpPr>
          <p:cNvPr id="7" name="TextBox 6"/>
          <p:cNvSpPr txBox="1"/>
          <p:nvPr/>
        </p:nvSpPr>
        <p:spPr>
          <a:xfrm>
            <a:off x="755576" y="5589240"/>
            <a:ext cx="3358805" cy="461665"/>
          </a:xfrm>
          <a:prstGeom prst="rect">
            <a:avLst/>
          </a:prstGeom>
          <a:noFill/>
        </p:spPr>
        <p:txBody>
          <a:bodyPr wrap="none" rtlCol="0">
            <a:spAutoFit/>
          </a:bodyPr>
          <a:lstStyle/>
          <a:p>
            <a:r>
              <a:rPr lang="en-US" sz="2400" dirty="0" smtClean="0"/>
              <a:t>Gaussian potential, b=</a:t>
            </a:r>
            <a:r>
              <a:rPr lang="en-US" sz="2400" dirty="0" err="1" smtClean="0"/>
              <a:t>r</a:t>
            </a:r>
            <a:r>
              <a:rPr lang="en-US" sz="2400" baseline="-25000" dirty="0" err="1" smtClean="0"/>
              <a:t>pot</a:t>
            </a:r>
            <a:endParaRPr lang="uk-UA" sz="2400" baseline="-25000" dirty="0"/>
          </a:p>
        </p:txBody>
      </p:sp>
      <p:sp>
        <p:nvSpPr>
          <p:cNvPr id="10" name="TextBox 9"/>
          <p:cNvSpPr txBox="1"/>
          <p:nvPr/>
        </p:nvSpPr>
        <p:spPr>
          <a:xfrm>
            <a:off x="5436096" y="5517232"/>
            <a:ext cx="3245697" cy="461665"/>
          </a:xfrm>
          <a:prstGeom prst="rect">
            <a:avLst/>
          </a:prstGeom>
          <a:noFill/>
        </p:spPr>
        <p:txBody>
          <a:bodyPr wrap="none" rtlCol="0">
            <a:spAutoFit/>
          </a:bodyPr>
          <a:lstStyle/>
          <a:p>
            <a:r>
              <a:rPr lang="en-US" sz="2400" dirty="0" smtClean="0"/>
              <a:t>Yukawa potential</a:t>
            </a:r>
            <a:r>
              <a:rPr lang="en-US" sz="2400" dirty="0"/>
              <a:t> , b=</a:t>
            </a:r>
            <a:r>
              <a:rPr lang="en-US" sz="2400" dirty="0" err="1"/>
              <a:t>r</a:t>
            </a:r>
            <a:r>
              <a:rPr lang="en-US" sz="2400" baseline="-25000" dirty="0" err="1"/>
              <a:t>pot</a:t>
            </a:r>
            <a:endParaRPr lang="uk-UA" sz="2400" dirty="0"/>
          </a:p>
        </p:txBody>
      </p:sp>
    </p:spTree>
    <p:extLst>
      <p:ext uri="{BB962C8B-B14F-4D97-AF65-F5344CB8AC3E}">
        <p14:creationId xmlns:p14="http://schemas.microsoft.com/office/powerpoint/2010/main" val="185491317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8"/>
          <p:cNvSpPr txBox="1">
            <a:spLocks noChangeArrowheads="1"/>
          </p:cNvSpPr>
          <p:nvPr/>
        </p:nvSpPr>
        <p:spPr bwMode="auto">
          <a:xfrm>
            <a:off x="35496" y="-27384"/>
            <a:ext cx="9108504" cy="954107"/>
          </a:xfrm>
          <a:prstGeom prst="rect">
            <a:avLst/>
          </a:prstGeom>
          <a:solidFill>
            <a:srgbClr val="FFC000">
              <a:alpha val="80000"/>
            </a:srgbClr>
          </a:solidFill>
          <a:ln w="9525">
            <a:noFill/>
            <a:miter lim="800000"/>
            <a:headEnd/>
            <a:tailEnd/>
          </a:ln>
        </p:spPr>
        <p:txBody>
          <a:bodyPr wrap="square">
            <a:spAutoFit/>
          </a:bodyPr>
          <a:lstStyle/>
          <a:p>
            <a:r>
              <a:rPr lang="en-US" sz="2800" b="1" kern="0" dirty="0" smtClean="0">
                <a:solidFill>
                  <a:sysClr val="windowText" lastClr="000000"/>
                </a:solidFill>
              </a:rPr>
              <a:t>Discrete </a:t>
            </a:r>
            <a:r>
              <a:rPr lang="en-US" sz="2800" b="1" kern="0" dirty="0">
                <a:solidFill>
                  <a:sysClr val="windowText" lastClr="000000"/>
                </a:solidFill>
              </a:rPr>
              <a:t>coordinates </a:t>
            </a:r>
            <a:r>
              <a:rPr lang="en-US" sz="2800" b="1" kern="0" dirty="0" smtClean="0">
                <a:solidFill>
                  <a:sysClr val="windowText" lastClr="000000"/>
                </a:solidFill>
              </a:rPr>
              <a:t>r</a:t>
            </a:r>
            <a:r>
              <a:rPr lang="el-GR" sz="2800" b="1" kern="0" baseline="-25000" dirty="0" smtClean="0">
                <a:solidFill>
                  <a:sysClr val="windowText" lastClr="000000"/>
                </a:solidFill>
              </a:rPr>
              <a:t>α</a:t>
            </a:r>
            <a:r>
              <a:rPr lang="el-GR" sz="2800" b="1" kern="0" dirty="0" smtClean="0">
                <a:solidFill>
                  <a:sysClr val="windowText" lastClr="000000"/>
                </a:solidFill>
              </a:rPr>
              <a:t> </a:t>
            </a:r>
            <a:r>
              <a:rPr lang="en-US" sz="2800" b="1" kern="0" dirty="0" smtClean="0">
                <a:solidFill>
                  <a:sysClr val="windowText" lastClr="000000"/>
                </a:solidFill>
              </a:rPr>
              <a:t>define the </a:t>
            </a:r>
            <a:r>
              <a:rPr lang="en-US" sz="2800" b="1" kern="0" dirty="0">
                <a:solidFill>
                  <a:sysClr val="windowText" lastClr="000000"/>
                </a:solidFill>
              </a:rPr>
              <a:t>location of the </a:t>
            </a:r>
            <a:r>
              <a:rPr lang="el-GR" sz="2800" b="1" kern="0" dirty="0" smtClean="0">
                <a:solidFill>
                  <a:sysClr val="windowText" lastClr="000000"/>
                </a:solidFill>
              </a:rPr>
              <a:t>α</a:t>
            </a:r>
            <a:r>
              <a:rPr lang="en-US" sz="2800" b="1" kern="0" dirty="0" smtClean="0">
                <a:solidFill>
                  <a:sysClr val="windowText" lastClr="000000"/>
                </a:solidFill>
              </a:rPr>
              <a:t>-</a:t>
            </a:r>
            <a:r>
              <a:rPr lang="en-US" sz="2800" b="1" kern="0" dirty="0" err="1" smtClean="0">
                <a:solidFill>
                  <a:sysClr val="windowText" lastClr="000000"/>
                </a:solidFill>
              </a:rPr>
              <a:t>th</a:t>
            </a:r>
            <a:r>
              <a:rPr lang="en-US" sz="2800" b="1" kern="0" dirty="0" smtClean="0">
                <a:solidFill>
                  <a:sysClr val="windowText" lastClr="000000"/>
                </a:solidFill>
              </a:rPr>
              <a:t> </a:t>
            </a:r>
            <a:r>
              <a:rPr lang="en-US" sz="2800" b="1" kern="0" dirty="0">
                <a:solidFill>
                  <a:sysClr val="windowText" lastClr="000000"/>
                </a:solidFill>
              </a:rPr>
              <a:t>zero of the </a:t>
            </a:r>
            <a:r>
              <a:rPr lang="en-US" sz="2800" b="1" kern="0" dirty="0" err="1">
                <a:solidFill>
                  <a:sysClr val="windowText" lastClr="000000"/>
                </a:solidFill>
              </a:rPr>
              <a:t>eigenfunction</a:t>
            </a:r>
            <a:r>
              <a:rPr lang="en-US" sz="2800" b="1" kern="0" dirty="0">
                <a:solidFill>
                  <a:sysClr val="windowText" lastClr="000000"/>
                </a:solidFill>
              </a:rPr>
              <a:t> </a:t>
            </a:r>
            <a:r>
              <a:rPr lang="en-US" sz="2800" b="1" kern="0" dirty="0" smtClean="0">
                <a:solidFill>
                  <a:sysClr val="windowText" lastClr="000000"/>
                </a:solidFill>
              </a:rPr>
              <a:t>in harmonic oscillator representation</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38</a:t>
            </a:fld>
            <a:r>
              <a:rPr lang="en-US" sz="1600" b="1" dirty="0" smtClean="0">
                <a:solidFill>
                  <a:schemeClr val="tx2"/>
                </a:solidFill>
                <a:latin typeface="Arial" pitchFamily="34" charset="0"/>
              </a:rPr>
              <a:t>/28</a:t>
            </a:r>
            <a:endParaRPr lang="uk-UA" sz="1600" b="1" dirty="0" smtClean="0">
              <a:solidFill>
                <a:schemeClr val="tx2"/>
              </a:solidFill>
              <a:latin typeface="Arial" pitchFamily="34" charset="0"/>
            </a:endParaRPr>
          </a:p>
        </p:txBody>
      </p:sp>
      <p:sp>
        <p:nvSpPr>
          <p:cNvPr id="5" name="Прямоугольник 4"/>
          <p:cNvSpPr/>
          <p:nvPr/>
        </p:nvSpPr>
        <p:spPr>
          <a:xfrm>
            <a:off x="179511" y="2420888"/>
            <a:ext cx="7791913" cy="492443"/>
          </a:xfrm>
          <a:prstGeom prst="rect">
            <a:avLst/>
          </a:prstGeom>
        </p:spPr>
        <p:txBody>
          <a:bodyPr wrap="square">
            <a:spAutoFit/>
          </a:bodyPr>
          <a:lstStyle/>
          <a:p>
            <a:r>
              <a:rPr lang="en-US" sz="2600" b="1" dirty="0" smtClean="0"/>
              <a:t>They </a:t>
            </a:r>
            <a:r>
              <a:rPr lang="en-US" sz="2600" b="1" dirty="0"/>
              <a:t>are the zeros of the Laguerre </a:t>
            </a:r>
            <a:r>
              <a:rPr lang="en-US" sz="2600" b="1" dirty="0" smtClean="0"/>
              <a:t>polynomial  </a:t>
            </a:r>
            <a:endParaRPr lang="uk-UA" sz="2600" b="1" dirty="0"/>
          </a:p>
        </p:txBody>
      </p:sp>
      <p:pic>
        <p:nvPicPr>
          <p:cNvPr id="61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195366"/>
            <a:ext cx="3528975" cy="1465882"/>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pic>
        <p:nvPicPr>
          <p:cNvPr id="61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24744"/>
            <a:ext cx="5921250" cy="940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3284984"/>
            <a:ext cx="3302733" cy="590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248" y="2420888"/>
            <a:ext cx="1498545" cy="504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Группа 7"/>
          <p:cNvGrpSpPr/>
          <p:nvPr/>
        </p:nvGrpSpPr>
        <p:grpSpPr>
          <a:xfrm>
            <a:off x="251520" y="3238500"/>
            <a:ext cx="3503912" cy="694556"/>
            <a:chOff x="395536" y="3238500"/>
            <a:chExt cx="3503912" cy="694556"/>
          </a:xfrm>
        </p:grpSpPr>
        <p:pic>
          <p:nvPicPr>
            <p:cNvPr id="615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3688" y="3238500"/>
              <a:ext cx="2135760" cy="694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95536" y="3238500"/>
              <a:ext cx="1440160" cy="646331"/>
            </a:xfrm>
            <a:prstGeom prst="rect">
              <a:avLst/>
            </a:prstGeom>
            <a:noFill/>
          </p:spPr>
          <p:txBody>
            <a:bodyPr wrap="square" rtlCol="0">
              <a:spAutoFit/>
            </a:bodyPr>
            <a:lstStyle/>
            <a:p>
              <a:r>
                <a:rPr lang="en-US" sz="3600" b="1" dirty="0" smtClean="0"/>
                <a:t>For</a:t>
              </a:r>
              <a:r>
                <a:rPr lang="en-US" sz="3600" dirty="0" smtClean="0"/>
                <a:t> </a:t>
              </a:r>
              <a:r>
                <a:rPr lang="el-GR" sz="3600" dirty="0" smtClean="0"/>
                <a:t>ρ</a:t>
              </a:r>
              <a:r>
                <a:rPr lang="en-US" sz="3600" dirty="0" smtClean="0"/>
                <a:t>=</a:t>
              </a:r>
              <a:endParaRPr lang="uk-UA" sz="3600" dirty="0"/>
            </a:p>
          </p:txBody>
        </p:sp>
      </p:grpSp>
    </p:spTree>
    <p:extLst>
      <p:ext uri="{BB962C8B-B14F-4D97-AF65-F5344CB8AC3E}">
        <p14:creationId xmlns:p14="http://schemas.microsoft.com/office/powerpoint/2010/main" val="2121944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8"/>
          <p:cNvSpPr txBox="1">
            <a:spLocks noChangeArrowheads="1"/>
          </p:cNvSpPr>
          <p:nvPr/>
        </p:nvSpPr>
        <p:spPr bwMode="auto">
          <a:xfrm>
            <a:off x="35496" y="25460"/>
            <a:ext cx="9029700" cy="523220"/>
          </a:xfrm>
          <a:prstGeom prst="rect">
            <a:avLst/>
          </a:prstGeom>
          <a:solidFill>
            <a:srgbClr val="FFC000">
              <a:alpha val="80000"/>
            </a:srgbClr>
          </a:solidFill>
          <a:ln w="9525">
            <a:noFill/>
            <a:miter lim="800000"/>
            <a:headEnd/>
            <a:tailEnd/>
          </a:ln>
        </p:spPr>
        <p:txBody>
          <a:bodyPr>
            <a:spAutoFit/>
          </a:bodyPr>
          <a:lstStyle/>
          <a:p>
            <a:r>
              <a:rPr lang="en-US" sz="2800" b="1" dirty="0" smtClean="0">
                <a:solidFill>
                  <a:srgbClr val="000000"/>
                </a:solidFill>
                <a:latin typeface="Calibri" pitchFamily="34" charset="0"/>
              </a:rPr>
              <a:t>We </a:t>
            </a:r>
            <a:r>
              <a:rPr lang="en-US" sz="2800" b="1" dirty="0">
                <a:solidFill>
                  <a:srgbClr val="000000"/>
                </a:solidFill>
                <a:latin typeface="Calibri" pitchFamily="34" charset="0"/>
              </a:rPr>
              <a:t>explore a microscopic two-cluster model of light </a:t>
            </a:r>
            <a:r>
              <a:rPr lang="en-US" sz="2800" b="1" dirty="0" smtClean="0">
                <a:solidFill>
                  <a:srgbClr val="000000"/>
                </a:solidFill>
                <a:latin typeface="Calibri" pitchFamily="34" charset="0"/>
              </a:rPr>
              <a:t>nuclei</a:t>
            </a:r>
            <a:endParaRPr lang="en-US" sz="2800" b="1" dirty="0"/>
          </a:p>
        </p:txBody>
      </p:sp>
      <p:pic>
        <p:nvPicPr>
          <p:cNvPr id="14" name="Picture 44" descr="7Li_jacobi.png"/>
          <p:cNvPicPr>
            <a:picLocks noChangeAspect="1"/>
          </p:cNvPicPr>
          <p:nvPr/>
        </p:nvPicPr>
        <p:blipFill>
          <a:blip r:embed="rId3" cstate="print"/>
          <a:stretch>
            <a:fillRect/>
          </a:stretch>
        </p:blipFill>
        <p:spPr>
          <a:xfrm>
            <a:off x="6577880" y="1093895"/>
            <a:ext cx="2458616" cy="606913"/>
          </a:xfrm>
          <a:prstGeom prst="rect">
            <a:avLst/>
          </a:prstGeom>
        </p:spPr>
      </p:pic>
      <p:cxnSp>
        <p:nvCxnSpPr>
          <p:cNvPr id="15" name="Straight Arrow Connector 46"/>
          <p:cNvCxnSpPr/>
          <p:nvPr/>
        </p:nvCxnSpPr>
        <p:spPr>
          <a:xfrm flipH="1">
            <a:off x="1186830" y="1619380"/>
            <a:ext cx="794" cy="5142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237904" y="2164794"/>
            <a:ext cx="2566344" cy="400110"/>
          </a:xfrm>
          <a:prstGeom prst="rect">
            <a:avLst/>
          </a:prstGeom>
          <a:noFill/>
        </p:spPr>
        <p:txBody>
          <a:bodyPr wrap="none" rtlCol="0">
            <a:spAutoFit/>
          </a:bodyPr>
          <a:lstStyle/>
          <a:p>
            <a:r>
              <a:rPr lang="en-US" sz="2000" b="1" dirty="0" smtClean="0">
                <a:solidFill>
                  <a:srgbClr val="000099"/>
                </a:solidFill>
                <a:latin typeface="Calibri" pitchFamily="34" charset="0"/>
              </a:rPr>
              <a:t>W.f. of relative motion</a:t>
            </a:r>
            <a:endParaRPr lang="uk-UA" sz="2000" b="1" dirty="0">
              <a:solidFill>
                <a:srgbClr val="000099"/>
              </a:solidFill>
              <a:latin typeface="Calibri" pitchFamily="34" charset="0"/>
            </a:endParaRPr>
          </a:p>
        </p:txBody>
      </p:sp>
      <p:cxnSp>
        <p:nvCxnSpPr>
          <p:cNvPr id="18" name="Straight Arrow Connector 50"/>
          <p:cNvCxnSpPr/>
          <p:nvPr/>
        </p:nvCxnSpPr>
        <p:spPr>
          <a:xfrm>
            <a:off x="4851137" y="1772816"/>
            <a:ext cx="0" cy="5040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57"/>
          <p:cNvCxnSpPr/>
          <p:nvPr/>
        </p:nvCxnSpPr>
        <p:spPr>
          <a:xfrm flipV="1">
            <a:off x="1691680" y="887760"/>
            <a:ext cx="533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66"/>
          <p:cNvCxnSpPr/>
          <p:nvPr/>
        </p:nvCxnSpPr>
        <p:spPr>
          <a:xfrm rot="16200000" flipV="1">
            <a:off x="2390800" y="887760"/>
            <a:ext cx="381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6200" y="2057400"/>
            <a:ext cx="2341475" cy="707886"/>
          </a:xfrm>
          <a:prstGeom prst="rect">
            <a:avLst/>
          </a:prstGeom>
          <a:noFill/>
        </p:spPr>
        <p:txBody>
          <a:bodyPr wrap="none" rtlCol="0">
            <a:spAutoFit/>
          </a:bodyPr>
          <a:lstStyle/>
          <a:p>
            <a:r>
              <a:rPr lang="en-US" sz="2000" b="1" dirty="0" err="1" smtClean="0">
                <a:solidFill>
                  <a:srgbClr val="000099"/>
                </a:solidFill>
                <a:latin typeface="Calibri" pitchFamily="34" charset="0"/>
              </a:rPr>
              <a:t>Antisymmetrization</a:t>
            </a:r>
            <a:r>
              <a:rPr lang="en-US" sz="2000" b="1" dirty="0" smtClean="0">
                <a:solidFill>
                  <a:srgbClr val="000099"/>
                </a:solidFill>
                <a:latin typeface="Calibri" pitchFamily="34" charset="0"/>
              </a:rPr>
              <a:t> </a:t>
            </a:r>
          </a:p>
          <a:p>
            <a:r>
              <a:rPr lang="en-US" sz="2000" b="1" dirty="0" smtClean="0">
                <a:solidFill>
                  <a:srgbClr val="000099"/>
                </a:solidFill>
                <a:latin typeface="Calibri" pitchFamily="34" charset="0"/>
              </a:rPr>
              <a:t>operator</a:t>
            </a:r>
            <a:endParaRPr lang="uk-UA" sz="2000" b="1" dirty="0">
              <a:solidFill>
                <a:srgbClr val="000099"/>
              </a:solidFill>
              <a:latin typeface="Calibri" pitchFamily="34" charset="0"/>
            </a:endParaRPr>
          </a:p>
        </p:txBody>
      </p:sp>
      <p:sp>
        <p:nvSpPr>
          <p:cNvPr id="26" name="TextBox 25"/>
          <p:cNvSpPr txBox="1"/>
          <p:nvPr/>
        </p:nvSpPr>
        <p:spPr>
          <a:xfrm>
            <a:off x="1524000" y="533400"/>
            <a:ext cx="2247346" cy="400110"/>
          </a:xfrm>
          <a:prstGeom prst="rect">
            <a:avLst/>
          </a:prstGeom>
          <a:noFill/>
        </p:spPr>
        <p:txBody>
          <a:bodyPr wrap="none" rtlCol="0">
            <a:spAutoFit/>
          </a:bodyPr>
          <a:lstStyle/>
          <a:p>
            <a:r>
              <a:rPr lang="en-US" sz="2000" b="1" dirty="0" smtClean="0">
                <a:solidFill>
                  <a:srgbClr val="000099"/>
                </a:solidFill>
                <a:latin typeface="Calibri" pitchFamily="34" charset="0"/>
              </a:rPr>
              <a:t>Intrinsic cluster w.f.</a:t>
            </a:r>
            <a:endParaRPr lang="uk-UA" sz="2000" b="1" dirty="0">
              <a:solidFill>
                <a:srgbClr val="000099"/>
              </a:solidFill>
              <a:latin typeface="Calibri" pitchFamily="34" charset="0"/>
            </a:endParaRPr>
          </a:p>
        </p:txBody>
      </p:sp>
      <p:grpSp>
        <p:nvGrpSpPr>
          <p:cNvPr id="12" name="Group 11"/>
          <p:cNvGrpSpPr/>
          <p:nvPr/>
        </p:nvGrpSpPr>
        <p:grpSpPr>
          <a:xfrm>
            <a:off x="152400" y="4903116"/>
            <a:ext cx="8308032" cy="1766244"/>
            <a:chOff x="152400" y="4903116"/>
            <a:chExt cx="8308032" cy="1766244"/>
          </a:xfrm>
        </p:grpSpPr>
        <p:sp>
          <p:nvSpPr>
            <p:cNvPr id="37" name="Text Box 7"/>
            <p:cNvSpPr txBox="1">
              <a:spLocks noChangeArrowheads="1"/>
            </p:cNvSpPr>
            <p:nvPr/>
          </p:nvSpPr>
          <p:spPr bwMode="auto">
            <a:xfrm>
              <a:off x="152400" y="4903116"/>
              <a:ext cx="8269059" cy="430887"/>
            </a:xfrm>
            <a:prstGeom prst="rect">
              <a:avLst/>
            </a:prstGeom>
            <a:noFill/>
            <a:ln w="9525">
              <a:noFill/>
              <a:miter lim="800000"/>
              <a:headEnd/>
              <a:tailEnd/>
            </a:ln>
          </p:spPr>
          <p:txBody>
            <a:bodyPr wrap="none">
              <a:spAutoFit/>
            </a:bodyPr>
            <a:lstStyle/>
            <a:p>
              <a:r>
                <a:rPr lang="en-US" sz="2200" b="1" dirty="0">
                  <a:solidFill>
                    <a:prstClr val="black"/>
                  </a:solidFill>
                  <a:latin typeface="Calibri" pitchFamily="34" charset="0"/>
                </a:rPr>
                <a:t>A set of linear equations is </a:t>
              </a:r>
              <a:r>
                <a:rPr lang="en-US" sz="2200" b="1" dirty="0" smtClean="0">
                  <a:solidFill>
                    <a:prstClr val="black"/>
                  </a:solidFill>
                  <a:latin typeface="Calibri" pitchFamily="34" charset="0"/>
                </a:rPr>
                <a:t>solved to find expansion coefficients </a:t>
              </a:r>
              <a:r>
                <a:rPr lang="en-US" sz="2200" b="1" dirty="0" err="1" smtClean="0">
                  <a:solidFill>
                    <a:prstClr val="black"/>
                  </a:solidFill>
                  <a:latin typeface="Times New Roman" pitchFamily="18" charset="0"/>
                  <a:cs typeface="Times New Roman" pitchFamily="18" charset="0"/>
                </a:rPr>
                <a:t>C</a:t>
              </a:r>
              <a:r>
                <a:rPr lang="en-US" sz="2200" b="1" baseline="-25000" dirty="0" err="1" smtClean="0">
                  <a:solidFill>
                    <a:prstClr val="black"/>
                  </a:solidFill>
                  <a:latin typeface="Times New Roman" pitchFamily="18" charset="0"/>
                  <a:cs typeface="Times New Roman" pitchFamily="18" charset="0"/>
                </a:rPr>
                <a:t>mL</a:t>
              </a:r>
              <a:r>
                <a:rPr lang="en-US" sz="2200" b="1" dirty="0" smtClean="0">
                  <a:solidFill>
                    <a:prstClr val="black"/>
                  </a:solidFill>
                  <a:latin typeface="Times New Roman" pitchFamily="18" charset="0"/>
                  <a:cs typeface="Times New Roman" pitchFamily="18" charset="0"/>
                </a:rPr>
                <a:t>:</a:t>
              </a:r>
              <a:endParaRPr lang="uk-UA" sz="2200" b="1" dirty="0">
                <a:solidFill>
                  <a:prstClr val="black"/>
                </a:solidFill>
                <a:latin typeface="Times New Roman" pitchFamily="18" charset="0"/>
                <a:cs typeface="Times New Roman" pitchFamily="18" charset="0"/>
              </a:endParaRPr>
            </a:p>
          </p:txBody>
        </p:sp>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5517232"/>
              <a:ext cx="5086350" cy="75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23"/>
            <p:cNvSpPr txBox="1"/>
            <p:nvPr/>
          </p:nvSpPr>
          <p:spPr>
            <a:xfrm>
              <a:off x="2627784" y="6269250"/>
              <a:ext cx="3482492" cy="400110"/>
            </a:xfrm>
            <a:prstGeom prst="rect">
              <a:avLst/>
            </a:prstGeom>
            <a:noFill/>
          </p:spPr>
          <p:txBody>
            <a:bodyPr wrap="none" rtlCol="0">
              <a:spAutoFit/>
            </a:bodyPr>
            <a:lstStyle/>
            <a:p>
              <a:r>
                <a:rPr lang="en-US" sz="2000" b="1" dirty="0" smtClean="0">
                  <a:solidFill>
                    <a:srgbClr val="000099"/>
                  </a:solidFill>
                  <a:latin typeface="Calibri" pitchFamily="34" charset="0"/>
                </a:rPr>
                <a:t>Eigenvalues of the norm kernel</a:t>
              </a:r>
              <a:endParaRPr lang="uk-UA" sz="2000" b="1" dirty="0">
                <a:solidFill>
                  <a:srgbClr val="000099"/>
                </a:solidFill>
                <a:latin typeface="Calibri" pitchFamily="34" charset="0"/>
              </a:endParaRP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6332" y="6237312"/>
              <a:ext cx="2324100" cy="371475"/>
            </a:xfrm>
            <a:prstGeom prst="rect">
              <a:avLst/>
            </a:prstGeom>
            <a:noFill/>
            <a:ln w="9525">
              <a:solidFill>
                <a:srgbClr val="00B0F0"/>
              </a:solidFill>
              <a:miter lim="800000"/>
              <a:headEnd/>
              <a:tailEnd/>
            </a:ln>
            <a:extLst>
              <a:ext uri="{909E8E84-426E-40DD-AFC4-6F175D3DCCD1}">
                <a14:hiddenFill xmlns:a14="http://schemas.microsoft.com/office/drawing/2010/main">
                  <a:solidFill>
                    <a:schemeClr val="accent1"/>
                  </a:solidFill>
                </a14:hiddenFill>
              </a:ext>
            </a:extLst>
          </p:spPr>
        </p:pic>
        <p:cxnSp>
          <p:nvCxnSpPr>
            <p:cNvPr id="27" name="Straight Arrow Connector 50"/>
            <p:cNvCxnSpPr/>
            <p:nvPr/>
          </p:nvCxnSpPr>
          <p:spPr>
            <a:xfrm>
              <a:off x="3635896" y="6065390"/>
              <a:ext cx="0" cy="35765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23" name="Slide Number Placeholder 3"/>
          <p:cNvSpPr>
            <a:spLocks noGrp="1"/>
          </p:cNvSpPr>
          <p:nvPr>
            <p:ph type="sldNum" sz="quarter" idx="4294967295"/>
          </p:nvPr>
        </p:nvSpPr>
        <p:spPr bwMode="auto">
          <a:xfrm>
            <a:off x="179512" y="6356350"/>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4</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grpSp>
        <p:nvGrpSpPr>
          <p:cNvPr id="10" name="Group 9"/>
          <p:cNvGrpSpPr/>
          <p:nvPr/>
        </p:nvGrpSpPr>
        <p:grpSpPr>
          <a:xfrm>
            <a:off x="76200" y="2708920"/>
            <a:ext cx="8600331" cy="1892027"/>
            <a:chOff x="76200" y="2708920"/>
            <a:chExt cx="8600331" cy="1892027"/>
          </a:xfrm>
        </p:grpSpPr>
        <p:grpSp>
          <p:nvGrpSpPr>
            <p:cNvPr id="9" name="Group 8"/>
            <p:cNvGrpSpPr/>
            <p:nvPr/>
          </p:nvGrpSpPr>
          <p:grpSpPr>
            <a:xfrm>
              <a:off x="152400" y="4077072"/>
              <a:ext cx="8524131" cy="523875"/>
              <a:chOff x="152400" y="4077072"/>
              <a:chExt cx="8524131" cy="523875"/>
            </a:xfrm>
          </p:grpSpPr>
          <p:sp>
            <p:nvSpPr>
              <p:cNvPr id="34" name="TextBox 33"/>
              <p:cNvSpPr txBox="1"/>
              <p:nvPr/>
            </p:nvSpPr>
            <p:spPr>
              <a:xfrm>
                <a:off x="152400" y="4195936"/>
                <a:ext cx="3011081" cy="400110"/>
              </a:xfrm>
              <a:prstGeom prst="rect">
                <a:avLst/>
              </a:prstGeom>
              <a:noFill/>
            </p:spPr>
            <p:txBody>
              <a:bodyPr wrap="none" rtlCol="0">
                <a:spAutoFit/>
              </a:bodyPr>
              <a:lstStyle/>
              <a:p>
                <a:r>
                  <a:rPr lang="en-US" sz="2000" b="1" dirty="0" smtClean="0">
                    <a:solidFill>
                      <a:srgbClr val="000099"/>
                    </a:solidFill>
                    <a:latin typeface="Calibri" pitchFamily="34" charset="0"/>
                  </a:rPr>
                  <a:t>Cluster oscillator functions</a:t>
                </a:r>
                <a:endParaRPr lang="uk-UA" sz="2000" b="1" dirty="0">
                  <a:solidFill>
                    <a:srgbClr val="000099"/>
                  </a:solidFill>
                  <a:latin typeface="Calibri" pitchFamily="34" charset="0"/>
                </a:endParaRPr>
              </a:p>
            </p:txBody>
          </p:sp>
          <p:pic>
            <p:nvPicPr>
              <p:cNvPr id="4"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4077072"/>
                <a:ext cx="54006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8" name="Group 7"/>
            <p:cNvGrpSpPr/>
            <p:nvPr/>
          </p:nvGrpSpPr>
          <p:grpSpPr>
            <a:xfrm>
              <a:off x="76200" y="2708920"/>
              <a:ext cx="8600256" cy="1260723"/>
              <a:chOff x="76200" y="2708920"/>
              <a:chExt cx="8600256" cy="1260723"/>
            </a:xfrm>
          </p:grpSpPr>
          <p:grpSp>
            <p:nvGrpSpPr>
              <p:cNvPr id="3" name="Группа 2"/>
              <p:cNvGrpSpPr/>
              <p:nvPr/>
            </p:nvGrpSpPr>
            <p:grpSpPr>
              <a:xfrm>
                <a:off x="76200" y="3140968"/>
                <a:ext cx="8558386" cy="828675"/>
                <a:chOff x="76200" y="3140968"/>
                <a:chExt cx="8558386" cy="828675"/>
              </a:xfrm>
            </p:grpSpPr>
            <p:sp>
              <p:nvSpPr>
                <p:cNvPr id="31" name="TextBox 30"/>
                <p:cNvSpPr txBox="1"/>
                <p:nvPr/>
              </p:nvSpPr>
              <p:spPr>
                <a:xfrm>
                  <a:off x="76200" y="3302913"/>
                  <a:ext cx="5799793" cy="430887"/>
                </a:xfrm>
                <a:prstGeom prst="rect">
                  <a:avLst/>
                </a:prstGeom>
                <a:noFill/>
              </p:spPr>
              <p:txBody>
                <a:bodyPr wrap="none" rtlCol="0">
                  <a:spAutoFit/>
                </a:bodyPr>
                <a:lstStyle/>
                <a:p>
                  <a:r>
                    <a:rPr lang="en-US" sz="2200" b="1" dirty="0" smtClean="0">
                      <a:solidFill>
                        <a:prstClr val="black"/>
                      </a:solidFill>
                      <a:latin typeface="Calibri" pitchFamily="34" charset="0"/>
                    </a:rPr>
                    <a:t>Algebraic version of Resonating Group Method: </a:t>
                  </a:r>
                  <a:endParaRPr lang="uk-UA" sz="2200" b="1" dirty="0">
                    <a:solidFill>
                      <a:prstClr val="black"/>
                    </a:solidFill>
                    <a:latin typeface="Calibri" pitchFamily="34" charset="0"/>
                  </a:endParaRPr>
                </a:p>
              </p:txBody>
            </p:sp>
            <p:pic>
              <p:nvPicPr>
                <p:cNvPr id="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6136" y="3140968"/>
                  <a:ext cx="2838450" cy="82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8" name="TextBox 27"/>
              <p:cNvSpPr txBox="1"/>
              <p:nvPr/>
            </p:nvSpPr>
            <p:spPr>
              <a:xfrm>
                <a:off x="6532984" y="2708920"/>
                <a:ext cx="2143472" cy="400110"/>
              </a:xfrm>
              <a:prstGeom prst="rect">
                <a:avLst/>
              </a:prstGeom>
              <a:noFill/>
            </p:spPr>
            <p:txBody>
              <a:bodyPr wrap="none" rtlCol="0">
                <a:spAutoFit/>
              </a:bodyPr>
              <a:lstStyle/>
              <a:p>
                <a:r>
                  <a:rPr lang="en-US" sz="2000" b="1" dirty="0" smtClean="0">
                    <a:solidFill>
                      <a:srgbClr val="000099"/>
                    </a:solidFill>
                    <a:latin typeface="Calibri" pitchFamily="34" charset="0"/>
                  </a:rPr>
                  <a:t>number of quanta</a:t>
                </a:r>
                <a:endParaRPr lang="uk-UA" sz="2000" b="1" dirty="0">
                  <a:solidFill>
                    <a:srgbClr val="000099"/>
                  </a:solidFill>
                  <a:latin typeface="Calibri" pitchFamily="34" charset="0"/>
                </a:endParaRPr>
              </a:p>
            </p:txBody>
          </p:sp>
          <p:cxnSp>
            <p:nvCxnSpPr>
              <p:cNvPr id="29" name="Straight Arrow Connector 50"/>
              <p:cNvCxnSpPr/>
              <p:nvPr/>
            </p:nvCxnSpPr>
            <p:spPr>
              <a:xfrm flipV="1">
                <a:off x="7604720" y="3017520"/>
                <a:ext cx="0" cy="36576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pic>
        <p:nvPicPr>
          <p:cNvPr id="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3428" y="1281986"/>
            <a:ext cx="6320780" cy="515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481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43" y="2780928"/>
            <a:ext cx="8807237" cy="388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Box 8"/>
          <p:cNvSpPr txBox="1">
            <a:spLocks noChangeArrowheads="1"/>
          </p:cNvSpPr>
          <p:nvPr/>
        </p:nvSpPr>
        <p:spPr bwMode="auto">
          <a:xfrm>
            <a:off x="0" y="44624"/>
            <a:ext cx="9144000" cy="923330"/>
          </a:xfrm>
          <a:prstGeom prst="rect">
            <a:avLst/>
          </a:prstGeom>
          <a:solidFill>
            <a:srgbClr val="FFC000">
              <a:alpha val="80000"/>
            </a:srgbClr>
          </a:solidFill>
          <a:ln w="9525">
            <a:noFill/>
            <a:miter lim="800000"/>
            <a:headEnd/>
            <a:tailEnd/>
          </a:ln>
        </p:spPr>
        <p:txBody>
          <a:bodyPr wrap="square">
            <a:spAutoFit/>
          </a:bodyPr>
          <a:lstStyle/>
          <a:p>
            <a:r>
              <a:rPr lang="en-US" sz="2700" b="1" kern="0" dirty="0" smtClean="0">
                <a:solidFill>
                  <a:sysClr val="windowText" lastClr="000000"/>
                </a:solidFill>
              </a:rPr>
              <a:t>Inter-cluster </a:t>
            </a:r>
            <a:r>
              <a:rPr lang="en-US" sz="2700" b="1" kern="0" dirty="0">
                <a:solidFill>
                  <a:sysClr val="windowText" lastClr="000000"/>
                </a:solidFill>
              </a:rPr>
              <a:t>wave function in </a:t>
            </a:r>
            <a:r>
              <a:rPr lang="en-US" sz="2700" b="1" kern="0" dirty="0" smtClean="0">
                <a:solidFill>
                  <a:sysClr val="windowText" lastClr="000000"/>
                </a:solidFill>
              </a:rPr>
              <a:t>r- </a:t>
            </a:r>
            <a:r>
              <a:rPr lang="en-US" sz="2700" b="1" kern="0" dirty="0">
                <a:solidFill>
                  <a:sysClr val="windowText" lastClr="000000"/>
                </a:solidFill>
              </a:rPr>
              <a:t>and </a:t>
            </a:r>
            <a:r>
              <a:rPr lang="en-US" sz="2700" b="1" kern="0" dirty="0" smtClean="0">
                <a:solidFill>
                  <a:sysClr val="windowText" lastClr="000000"/>
                </a:solidFill>
              </a:rPr>
              <a:t>p-space </a:t>
            </a:r>
            <a:r>
              <a:rPr lang="en-US" sz="2700" b="1" kern="0" dirty="0">
                <a:solidFill>
                  <a:sysClr val="windowText" lastClr="000000"/>
                </a:solidFill>
              </a:rPr>
              <a:t>can </a:t>
            </a:r>
            <a:r>
              <a:rPr lang="en-US" sz="2700" b="1" kern="0" dirty="0" smtClean="0">
                <a:solidFill>
                  <a:sysClr val="windowText" lastClr="000000"/>
                </a:solidFill>
              </a:rPr>
              <a:t>be expanded </a:t>
            </a:r>
            <a:r>
              <a:rPr lang="en-US" sz="2700" b="1" kern="0" dirty="0">
                <a:solidFill>
                  <a:sysClr val="windowText" lastClr="000000"/>
                </a:solidFill>
              </a:rPr>
              <a:t>into a set of </a:t>
            </a:r>
            <a:r>
              <a:rPr lang="en-US" sz="2700" b="1" kern="0" dirty="0" err="1">
                <a:solidFill>
                  <a:sysClr val="windowText" lastClr="000000"/>
                </a:solidFill>
              </a:rPr>
              <a:t>h.o</a:t>
            </a:r>
            <a:r>
              <a:rPr lang="en-US" sz="2700" b="1" kern="0" dirty="0">
                <a:solidFill>
                  <a:sysClr val="windowText" lastClr="000000"/>
                </a:solidFill>
              </a:rPr>
              <a:t>. functions with the same </a:t>
            </a:r>
            <a:r>
              <a:rPr lang="en-US" sz="2700" b="1" kern="0" dirty="0" smtClean="0">
                <a:solidFill>
                  <a:sysClr val="windowText" lastClr="000000"/>
                </a:solidFill>
              </a:rPr>
              <a:t>coefficients </a:t>
            </a:r>
            <a:endParaRPr lang="en-US" sz="2700" b="1"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328962"/>
            <a:ext cx="3524214" cy="986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9211" y="1268760"/>
            <a:ext cx="3647003" cy="1068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lide Number Placeholder 3"/>
          <p:cNvSpPr>
            <a:spLocks noGrp="1"/>
          </p:cNvSpPr>
          <p:nvPr>
            <p:ph type="sldNum" sz="quarter" idx="4294967295"/>
          </p:nvPr>
        </p:nvSpPr>
        <p:spPr bwMode="auto">
          <a:xfrm>
            <a:off x="179512" y="6356350"/>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5</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Tree>
    <p:extLst>
      <p:ext uri="{BB962C8B-B14F-4D97-AF65-F5344CB8AC3E}">
        <p14:creationId xmlns:p14="http://schemas.microsoft.com/office/powerpoint/2010/main" val="10860746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98" y="836712"/>
            <a:ext cx="8718214" cy="754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Box 8"/>
          <p:cNvSpPr txBox="1">
            <a:spLocks noChangeArrowheads="1"/>
          </p:cNvSpPr>
          <p:nvPr/>
        </p:nvSpPr>
        <p:spPr bwMode="auto">
          <a:xfrm>
            <a:off x="35496" y="25460"/>
            <a:ext cx="9029700" cy="523220"/>
          </a:xfrm>
          <a:prstGeom prst="rect">
            <a:avLst/>
          </a:prstGeom>
          <a:solidFill>
            <a:srgbClr val="FFC000">
              <a:alpha val="80000"/>
            </a:srgbClr>
          </a:solidFill>
          <a:ln w="9525">
            <a:noFill/>
            <a:miter lim="800000"/>
            <a:headEnd/>
            <a:tailEnd/>
          </a:ln>
        </p:spPr>
        <p:txBody>
          <a:bodyPr>
            <a:spAutoFit/>
          </a:bodyPr>
          <a:lstStyle/>
          <a:p>
            <a:r>
              <a:rPr lang="en-US" sz="2800" b="1" kern="0" dirty="0" smtClean="0">
                <a:solidFill>
                  <a:sysClr val="windowText" lastClr="000000"/>
                </a:solidFill>
              </a:rPr>
              <a:t>Neglecting Pauli principle gives folding approximation</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6</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grpSp>
        <p:nvGrpSpPr>
          <p:cNvPr id="12" name="Группа 11"/>
          <p:cNvGrpSpPr/>
          <p:nvPr/>
        </p:nvGrpSpPr>
        <p:grpSpPr>
          <a:xfrm>
            <a:off x="323528" y="908720"/>
            <a:ext cx="6984776" cy="2522761"/>
            <a:chOff x="323528" y="908720"/>
            <a:chExt cx="6984776" cy="2522761"/>
          </a:xfrm>
        </p:grpSpPr>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2492896"/>
              <a:ext cx="6908601" cy="938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Группа 9"/>
            <p:cNvGrpSpPr/>
            <p:nvPr/>
          </p:nvGrpSpPr>
          <p:grpSpPr>
            <a:xfrm>
              <a:off x="323528" y="908720"/>
              <a:ext cx="6984776" cy="1440161"/>
              <a:chOff x="323528" y="908720"/>
              <a:chExt cx="6984776" cy="1440161"/>
            </a:xfrm>
          </p:grpSpPr>
          <p:sp>
            <p:nvSpPr>
              <p:cNvPr id="2" name="Прямоугольник 1"/>
              <p:cNvSpPr/>
              <p:nvPr/>
            </p:nvSpPr>
            <p:spPr>
              <a:xfrm>
                <a:off x="6084168" y="908720"/>
                <a:ext cx="1224136" cy="7547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nvGrpSpPr>
              <p:cNvPr id="8" name="Группа 7"/>
              <p:cNvGrpSpPr/>
              <p:nvPr/>
            </p:nvGrpSpPr>
            <p:grpSpPr>
              <a:xfrm>
                <a:off x="323528" y="1825660"/>
                <a:ext cx="6167329" cy="523221"/>
                <a:chOff x="323528" y="1825660"/>
                <a:chExt cx="6167329" cy="523221"/>
              </a:xfrm>
            </p:grpSpPr>
            <p:sp>
              <p:nvSpPr>
                <p:cNvPr id="22" name="TextBox 21"/>
                <p:cNvSpPr txBox="1"/>
                <p:nvPr/>
              </p:nvSpPr>
              <p:spPr>
                <a:xfrm>
                  <a:off x="323528" y="1825660"/>
                  <a:ext cx="6167329" cy="461665"/>
                </a:xfrm>
                <a:prstGeom prst="rect">
                  <a:avLst/>
                </a:prstGeom>
                <a:noFill/>
              </p:spPr>
              <p:txBody>
                <a:bodyPr wrap="none" rtlCol="0">
                  <a:spAutoFit/>
                </a:bodyPr>
                <a:lstStyle/>
                <a:p>
                  <a:r>
                    <a:rPr lang="en-US" sz="2400" b="1" dirty="0"/>
                    <a:t>solution of the two-body Schrödinger equation</a:t>
                  </a:r>
                  <a:endParaRPr lang="uk-UA" sz="2400" b="1" dirty="0"/>
                </a:p>
              </p:txBody>
            </p:sp>
            <p:sp>
              <p:nvSpPr>
                <p:cNvPr id="18" name="Прямоугольник 17"/>
                <p:cNvSpPr/>
                <p:nvPr/>
              </p:nvSpPr>
              <p:spPr>
                <a:xfrm>
                  <a:off x="323529" y="1825661"/>
                  <a:ext cx="6048672" cy="5232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grpSp>
      </p:grpSp>
      <p:grpSp>
        <p:nvGrpSpPr>
          <p:cNvPr id="7" name="Группа 6"/>
          <p:cNvGrpSpPr/>
          <p:nvPr/>
        </p:nvGrpSpPr>
        <p:grpSpPr>
          <a:xfrm>
            <a:off x="289262" y="3409836"/>
            <a:ext cx="8315186" cy="3051049"/>
            <a:chOff x="289262" y="3409836"/>
            <a:chExt cx="8315186" cy="3051049"/>
          </a:xfrm>
        </p:grpSpPr>
        <p:sp>
          <p:nvSpPr>
            <p:cNvPr id="4" name="Прямоугольник 3"/>
            <p:cNvSpPr/>
            <p:nvPr/>
          </p:nvSpPr>
          <p:spPr>
            <a:xfrm>
              <a:off x="1763688" y="5999220"/>
              <a:ext cx="5715026" cy="461665"/>
            </a:xfrm>
            <a:prstGeom prst="rect">
              <a:avLst/>
            </a:prstGeom>
          </p:spPr>
          <p:txBody>
            <a:bodyPr wrap="none">
              <a:spAutoFit/>
            </a:bodyPr>
            <a:lstStyle/>
            <a:p>
              <a:r>
                <a:rPr lang="en-US" sz="2400" b="1" dirty="0"/>
                <a:t>single</a:t>
              </a:r>
              <a:r>
                <a:rPr lang="en-US" sz="2400" dirty="0"/>
                <a:t> </a:t>
              </a:r>
              <a:r>
                <a:rPr lang="en-US" sz="2400" b="1" dirty="0"/>
                <a:t>particle local </a:t>
              </a:r>
              <a:r>
                <a:rPr lang="en-US" sz="2400" b="1" dirty="0" smtClean="0"/>
                <a:t>densities </a:t>
              </a:r>
              <a:r>
                <a:rPr lang="en-US" sz="2400" b="1" dirty="0"/>
                <a:t>of </a:t>
              </a:r>
              <a:r>
                <a:rPr lang="en-US" sz="2400" b="1" dirty="0" smtClean="0"/>
                <a:t>the clusters</a:t>
              </a:r>
              <a:endParaRPr lang="uk-UA" sz="2400" b="1" dirty="0"/>
            </a:p>
          </p:txBody>
        </p:sp>
        <p:grpSp>
          <p:nvGrpSpPr>
            <p:cNvPr id="6" name="Группа 5"/>
            <p:cNvGrpSpPr/>
            <p:nvPr/>
          </p:nvGrpSpPr>
          <p:grpSpPr>
            <a:xfrm>
              <a:off x="289262" y="3409836"/>
              <a:ext cx="8315186" cy="3043500"/>
              <a:chOff x="289262" y="3409836"/>
              <a:chExt cx="8315186" cy="3043500"/>
            </a:xfrm>
          </p:grpSpPr>
          <p:grpSp>
            <p:nvGrpSpPr>
              <p:cNvPr id="5" name="Группа 4"/>
              <p:cNvGrpSpPr/>
              <p:nvPr/>
            </p:nvGrpSpPr>
            <p:grpSpPr>
              <a:xfrm>
                <a:off x="289262" y="3409836"/>
                <a:ext cx="8315186" cy="2323420"/>
                <a:chOff x="289262" y="3409836"/>
                <a:chExt cx="8315186" cy="2323420"/>
              </a:xfrm>
            </p:grpSpPr>
            <p:grpSp>
              <p:nvGrpSpPr>
                <p:cNvPr id="3" name="Группа 2"/>
                <p:cNvGrpSpPr/>
                <p:nvPr/>
              </p:nvGrpSpPr>
              <p:grpSpPr>
                <a:xfrm>
                  <a:off x="289262" y="3409836"/>
                  <a:ext cx="8315186" cy="2323420"/>
                  <a:chOff x="289262" y="3409836"/>
                  <a:chExt cx="8315186" cy="2323420"/>
                </a:xfrm>
              </p:grpSpPr>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262" y="3861048"/>
                    <a:ext cx="8315186"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323528" y="3409836"/>
                    <a:ext cx="2946512" cy="461665"/>
                  </a:xfrm>
                  <a:prstGeom prst="rect">
                    <a:avLst/>
                  </a:prstGeom>
                  <a:noFill/>
                </p:spPr>
                <p:txBody>
                  <a:bodyPr wrap="none" rtlCol="0">
                    <a:spAutoFit/>
                  </a:bodyPr>
                  <a:lstStyle/>
                  <a:p>
                    <a:r>
                      <a:rPr lang="en-US" sz="2400" b="1" dirty="0" smtClean="0"/>
                      <a:t>with folding potential</a:t>
                    </a:r>
                    <a:endParaRPr lang="uk-UA" sz="2400" b="1" dirty="0"/>
                  </a:p>
                </p:txBody>
              </p:sp>
            </p:grpSp>
            <p:sp>
              <p:nvSpPr>
                <p:cNvPr id="23" name="Прямоугольник 22"/>
                <p:cNvSpPr/>
                <p:nvPr/>
              </p:nvSpPr>
              <p:spPr>
                <a:xfrm>
                  <a:off x="3563888" y="5085184"/>
                  <a:ext cx="1872208" cy="504056"/>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008000"/>
                    </a:solidFill>
                  </a:endParaRPr>
                </a:p>
              </p:txBody>
            </p:sp>
          </p:grpSp>
          <p:sp>
            <p:nvSpPr>
              <p:cNvPr id="24" name="Прямоугольник 23"/>
              <p:cNvSpPr/>
              <p:nvPr/>
            </p:nvSpPr>
            <p:spPr>
              <a:xfrm>
                <a:off x="1809302" y="5949280"/>
                <a:ext cx="5571010" cy="504056"/>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8"/>
          <p:cNvSpPr txBox="1">
            <a:spLocks noChangeArrowheads="1"/>
          </p:cNvSpPr>
          <p:nvPr/>
        </p:nvSpPr>
        <p:spPr bwMode="auto">
          <a:xfrm>
            <a:off x="35496" y="26621"/>
            <a:ext cx="9029700" cy="954107"/>
          </a:xfrm>
          <a:prstGeom prst="rect">
            <a:avLst/>
          </a:prstGeom>
          <a:solidFill>
            <a:srgbClr val="FFC000">
              <a:alpha val="80000"/>
            </a:srgbClr>
          </a:solidFill>
          <a:ln w="9525">
            <a:noFill/>
            <a:miter lim="800000"/>
            <a:headEnd/>
            <a:tailEnd/>
          </a:ln>
        </p:spPr>
        <p:txBody>
          <a:bodyPr>
            <a:spAutoFit/>
          </a:bodyPr>
          <a:lstStyle/>
          <a:p>
            <a:r>
              <a:rPr lang="en-US" sz="2800" b="1" kern="0" dirty="0" smtClean="0">
                <a:solidFill>
                  <a:sysClr val="windowText" lastClr="000000"/>
                </a:solidFill>
              </a:rPr>
              <a:t>The idea is to compare the exact and folding two-cluster potentials via separable representation of the potentials</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7</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pic>
        <p:nvPicPr>
          <p:cNvPr id="2" name="Picture 1"/>
          <p:cNvPicPr>
            <a:picLocks noChangeAspect="1"/>
          </p:cNvPicPr>
          <p:nvPr/>
        </p:nvPicPr>
        <p:blipFill>
          <a:blip r:embed="rId3"/>
          <a:stretch>
            <a:fillRect/>
          </a:stretch>
        </p:blipFill>
        <p:spPr>
          <a:xfrm>
            <a:off x="913560" y="1988839"/>
            <a:ext cx="1744925" cy="899280"/>
          </a:xfrm>
          <a:prstGeom prst="rect">
            <a:avLst/>
          </a:prstGeom>
        </p:spPr>
      </p:pic>
      <p:pic>
        <p:nvPicPr>
          <p:cNvPr id="4" name="Picture 3"/>
          <p:cNvPicPr>
            <a:picLocks noChangeAspect="1"/>
          </p:cNvPicPr>
          <p:nvPr/>
        </p:nvPicPr>
        <p:blipFill>
          <a:blip r:embed="rId4"/>
          <a:stretch>
            <a:fillRect/>
          </a:stretch>
        </p:blipFill>
        <p:spPr>
          <a:xfrm>
            <a:off x="5462256" y="1949192"/>
            <a:ext cx="1553664" cy="858114"/>
          </a:xfrm>
          <a:prstGeom prst="rect">
            <a:avLst/>
          </a:prstGeom>
        </p:spPr>
      </p:pic>
      <p:pic>
        <p:nvPicPr>
          <p:cNvPr id="8" name="Picture 7"/>
          <p:cNvPicPr>
            <a:picLocks noChangeAspect="1"/>
          </p:cNvPicPr>
          <p:nvPr/>
        </p:nvPicPr>
        <p:blipFill>
          <a:blip r:embed="rId5"/>
          <a:stretch>
            <a:fillRect/>
          </a:stretch>
        </p:blipFill>
        <p:spPr>
          <a:xfrm>
            <a:off x="2843808" y="1084064"/>
            <a:ext cx="2606208" cy="904775"/>
          </a:xfrm>
          <a:prstGeom prst="rect">
            <a:avLst/>
          </a:prstGeom>
        </p:spPr>
      </p:pic>
      <p:sp>
        <p:nvSpPr>
          <p:cNvPr id="12" name="Left-Right Arrow 11"/>
          <p:cNvSpPr/>
          <p:nvPr/>
        </p:nvSpPr>
        <p:spPr>
          <a:xfrm>
            <a:off x="2987824" y="1912033"/>
            <a:ext cx="2016224" cy="796887"/>
          </a:xfrm>
          <a:prstGeom prst="leftRightArrow">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Группа 18"/>
          <p:cNvGrpSpPr/>
          <p:nvPr/>
        </p:nvGrpSpPr>
        <p:grpSpPr>
          <a:xfrm>
            <a:off x="161619" y="3615407"/>
            <a:ext cx="7960243" cy="2622674"/>
            <a:chOff x="161619" y="3615407"/>
            <a:chExt cx="7960243" cy="2622674"/>
          </a:xfrm>
        </p:grpSpPr>
        <p:grpSp>
          <p:nvGrpSpPr>
            <p:cNvPr id="18" name="Группа 17"/>
            <p:cNvGrpSpPr/>
            <p:nvPr/>
          </p:nvGrpSpPr>
          <p:grpSpPr>
            <a:xfrm>
              <a:off x="161619" y="3615407"/>
              <a:ext cx="7960243" cy="2622674"/>
              <a:chOff x="161619" y="3615407"/>
              <a:chExt cx="7960243" cy="2622674"/>
            </a:xfrm>
          </p:grpSpPr>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539" y="4293096"/>
                <a:ext cx="4368485" cy="72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Group 9"/>
              <p:cNvGrpSpPr/>
              <p:nvPr/>
            </p:nvGrpSpPr>
            <p:grpSpPr>
              <a:xfrm>
                <a:off x="5292079" y="4347326"/>
                <a:ext cx="1656185" cy="665850"/>
                <a:chOff x="7060972" y="2060848"/>
                <a:chExt cx="1656185" cy="665850"/>
              </a:xfrm>
            </p:grpSpPr>
            <p:sp>
              <p:nvSpPr>
                <p:cNvPr id="23" name="Прямоугольник 22"/>
                <p:cNvSpPr/>
                <p:nvPr/>
              </p:nvSpPr>
              <p:spPr>
                <a:xfrm>
                  <a:off x="7060972" y="2060848"/>
                  <a:ext cx="1656185" cy="665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5" name="Picture 4"/>
                <p:cNvPicPr>
                  <a:picLocks noChangeAspect="1"/>
                </p:cNvPicPr>
                <p:nvPr/>
              </p:nvPicPr>
              <p:blipFill>
                <a:blip r:embed="rId7"/>
                <a:stretch>
                  <a:fillRect/>
                </a:stretch>
              </p:blipFill>
              <p:spPr>
                <a:xfrm>
                  <a:off x="7084184" y="2078626"/>
                  <a:ext cx="1560965" cy="630294"/>
                </a:xfrm>
                <a:prstGeom prst="rect">
                  <a:avLst/>
                </a:prstGeom>
              </p:spPr>
            </p:pic>
          </p:grpSp>
          <p:sp>
            <p:nvSpPr>
              <p:cNvPr id="16" name="Прямоугольник 22"/>
              <p:cNvSpPr/>
              <p:nvPr/>
            </p:nvSpPr>
            <p:spPr>
              <a:xfrm>
                <a:off x="3309000" y="4365104"/>
                <a:ext cx="254888" cy="4377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20" name="TextBox 19"/>
              <p:cNvSpPr txBox="1"/>
              <p:nvPr/>
            </p:nvSpPr>
            <p:spPr>
              <a:xfrm>
                <a:off x="161619" y="3615407"/>
                <a:ext cx="6442341" cy="461665"/>
              </a:xfrm>
              <a:prstGeom prst="rect">
                <a:avLst/>
              </a:prstGeom>
              <a:noFill/>
            </p:spPr>
            <p:txBody>
              <a:bodyPr wrap="none" rtlCol="0">
                <a:spAutoFit/>
              </a:bodyPr>
              <a:lstStyle/>
              <a:p>
                <a:r>
                  <a:rPr lang="en-US" sz="2400" b="1" dirty="0">
                    <a:solidFill>
                      <a:srgbClr val="000099"/>
                    </a:solidFill>
                    <a:latin typeface="Calibri" pitchFamily="34" charset="0"/>
                  </a:rPr>
                  <a:t>Exact two-cluster potential is a nonlocal operator</a:t>
                </a:r>
              </a:p>
            </p:txBody>
          </p:sp>
          <p:pic>
            <p:nvPicPr>
              <p:cNvPr id="3075"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528" y="5589240"/>
                <a:ext cx="7798334" cy="648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15" name="Прямая со стрелкой 14"/>
            <p:cNvCxnSpPr/>
            <p:nvPr/>
          </p:nvCxnSpPr>
          <p:spPr>
            <a:xfrm flipH="1">
              <a:off x="3707904" y="4802872"/>
              <a:ext cx="439008" cy="8583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96359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8"/>
          <p:cNvSpPr txBox="1">
            <a:spLocks noChangeArrowheads="1"/>
          </p:cNvSpPr>
          <p:nvPr/>
        </p:nvSpPr>
        <p:spPr bwMode="auto">
          <a:xfrm>
            <a:off x="35496" y="26621"/>
            <a:ext cx="9029700" cy="954107"/>
          </a:xfrm>
          <a:prstGeom prst="rect">
            <a:avLst/>
          </a:prstGeom>
          <a:solidFill>
            <a:srgbClr val="FFC000">
              <a:alpha val="80000"/>
            </a:srgbClr>
          </a:solidFill>
          <a:ln w="9525">
            <a:noFill/>
            <a:miter lim="800000"/>
            <a:headEnd/>
            <a:tailEnd/>
          </a:ln>
        </p:spPr>
        <p:txBody>
          <a:bodyPr>
            <a:spAutoFit/>
          </a:bodyPr>
          <a:lstStyle/>
          <a:p>
            <a:r>
              <a:rPr lang="en-US" sz="2800" b="1" kern="0" dirty="0" smtClean="0">
                <a:solidFill>
                  <a:sysClr val="windowText" lastClr="000000"/>
                </a:solidFill>
              </a:rPr>
              <a:t>The </a:t>
            </a:r>
            <a:r>
              <a:rPr lang="en-US" sz="2800" b="1" kern="0" dirty="0">
                <a:solidFill>
                  <a:sysClr val="windowText" lastClr="000000"/>
                </a:solidFill>
              </a:rPr>
              <a:t>potential energy matrix </a:t>
            </a:r>
            <a:r>
              <a:rPr lang="en-US" sz="2800" b="1" kern="0" dirty="0" smtClean="0">
                <a:solidFill>
                  <a:sysClr val="windowText" lastClr="000000"/>
                </a:solidFill>
              </a:rPr>
              <a:t>of dimension </a:t>
            </a:r>
            <a:r>
              <a:rPr lang="en-US" sz="2800" b="1" kern="0" dirty="0" err="1" smtClean="0">
                <a:solidFill>
                  <a:sysClr val="windowText" lastClr="000000"/>
                </a:solidFill>
              </a:rPr>
              <a:t>NxN</a:t>
            </a:r>
            <a:r>
              <a:rPr lang="en-US" sz="2800" b="1" kern="0" dirty="0" smtClean="0">
                <a:solidFill>
                  <a:sysClr val="windowText" lastClr="000000"/>
                </a:solidFill>
              </a:rPr>
              <a:t> approximates </a:t>
            </a:r>
            <a:r>
              <a:rPr lang="en-US" sz="2800" b="1" kern="0" dirty="0">
                <a:solidFill>
                  <a:sysClr val="windowText" lastClr="000000"/>
                </a:solidFill>
              </a:rPr>
              <a:t>the exact potential </a:t>
            </a:r>
            <a:r>
              <a:rPr lang="en-US" sz="2800" b="1" kern="0" dirty="0" smtClean="0">
                <a:solidFill>
                  <a:sysClr val="windowText" lastClr="000000"/>
                </a:solidFill>
              </a:rPr>
              <a:t>as follows: </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8</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grpSp>
        <p:nvGrpSpPr>
          <p:cNvPr id="3" name="Group 2"/>
          <p:cNvGrpSpPr/>
          <p:nvPr/>
        </p:nvGrpSpPr>
        <p:grpSpPr>
          <a:xfrm>
            <a:off x="11930" y="1340768"/>
            <a:ext cx="9096574" cy="3960440"/>
            <a:chOff x="11930" y="1340768"/>
            <a:chExt cx="9096574" cy="396044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0" y="1412776"/>
              <a:ext cx="9096574" cy="388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stretch>
              <a:fillRect/>
            </a:stretch>
          </p:blipFill>
          <p:spPr>
            <a:xfrm>
              <a:off x="727887" y="1340768"/>
              <a:ext cx="7516521" cy="2185528"/>
            </a:xfrm>
            <a:prstGeom prst="rect">
              <a:avLst/>
            </a:prstGeom>
          </p:spPr>
        </p:pic>
      </p:grpSp>
    </p:spTree>
    <p:extLst>
      <p:ext uri="{BB962C8B-B14F-4D97-AF65-F5344CB8AC3E}">
        <p14:creationId xmlns:p14="http://schemas.microsoft.com/office/powerpoint/2010/main" val="49555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23528" y="771123"/>
            <a:ext cx="6942550" cy="1865789"/>
          </a:xfrm>
          <a:prstGeom prst="rect">
            <a:avLst/>
          </a:prstGeom>
        </p:spPr>
      </p:pic>
      <p:sp>
        <p:nvSpPr>
          <p:cNvPr id="11" name="Text Box 8"/>
          <p:cNvSpPr txBox="1">
            <a:spLocks noChangeArrowheads="1"/>
          </p:cNvSpPr>
          <p:nvPr/>
        </p:nvSpPr>
        <p:spPr bwMode="auto">
          <a:xfrm>
            <a:off x="35496" y="44624"/>
            <a:ext cx="9108504" cy="523220"/>
          </a:xfrm>
          <a:prstGeom prst="rect">
            <a:avLst/>
          </a:prstGeom>
          <a:solidFill>
            <a:srgbClr val="FFC000">
              <a:alpha val="80000"/>
            </a:srgbClr>
          </a:solidFill>
          <a:ln w="9525">
            <a:noFill/>
            <a:miter lim="800000"/>
            <a:headEnd/>
            <a:tailEnd/>
          </a:ln>
        </p:spPr>
        <p:txBody>
          <a:bodyPr wrap="square">
            <a:spAutoFit/>
          </a:bodyPr>
          <a:lstStyle/>
          <a:p>
            <a:r>
              <a:rPr lang="en-US" sz="2800" b="1" kern="0" dirty="0" smtClean="0">
                <a:solidFill>
                  <a:sysClr val="windowText" lastClr="000000"/>
                </a:solidFill>
              </a:rPr>
              <a:t>Potential </a:t>
            </a:r>
            <a:r>
              <a:rPr lang="en-US" sz="2800" b="1" kern="0" dirty="0">
                <a:solidFill>
                  <a:sysClr val="windowText" lastClr="000000"/>
                </a:solidFill>
              </a:rPr>
              <a:t>energy matrix </a:t>
            </a:r>
            <a:r>
              <a:rPr lang="en-US" sz="2800" b="1" kern="0" dirty="0" smtClean="0">
                <a:solidFill>
                  <a:sysClr val="windowText" lastClr="000000"/>
                </a:solidFill>
              </a:rPr>
              <a:t>can be reduced to a diagonal form </a:t>
            </a:r>
            <a:endParaRPr lang="en-US" sz="2800" b="1" dirty="0"/>
          </a:p>
        </p:txBody>
      </p:sp>
      <p:sp>
        <p:nvSpPr>
          <p:cNvPr id="13" name="Slide Number Placeholder 3"/>
          <p:cNvSpPr>
            <a:spLocks noGrp="1"/>
          </p:cNvSpPr>
          <p:nvPr>
            <p:ph type="sldNum" sz="quarter" idx="4294967295"/>
          </p:nvPr>
        </p:nvSpPr>
        <p:spPr bwMode="auto">
          <a:xfrm>
            <a:off x="8346504" y="6448251"/>
            <a:ext cx="762000" cy="365125"/>
          </a:xfrm>
          <a:prstGeom prst="rect">
            <a:avLst/>
          </a:prstGeom>
          <a:noFill/>
          <a:ln>
            <a:miter lim="800000"/>
            <a:headEnd/>
            <a:tailEnd/>
          </a:ln>
        </p:spPr>
        <p:txBody>
          <a:bodyPr wrap="square" numCol="1" anchorCtr="0" compatLnSpc="1">
            <a:prstTxWarp prst="textNoShape">
              <a:avLst/>
            </a:prstTxWarp>
          </a:bodyPr>
          <a:lstStyle/>
          <a:p>
            <a:fld id="{6D432CF2-1720-47E6-97B5-FA45D78B527C}" type="slidenum">
              <a:rPr lang="uk-UA" sz="1600" b="1" smtClean="0">
                <a:solidFill>
                  <a:schemeClr val="tx2"/>
                </a:solidFill>
                <a:latin typeface="Arial" pitchFamily="34" charset="0"/>
              </a:rPr>
              <a:pPr/>
              <a:t>9</a:t>
            </a:fld>
            <a:r>
              <a:rPr lang="en-US" sz="1600" b="1" dirty="0" smtClean="0">
                <a:solidFill>
                  <a:schemeClr val="tx2"/>
                </a:solidFill>
                <a:latin typeface="Arial" pitchFamily="34" charset="0"/>
              </a:rPr>
              <a:t>/35</a:t>
            </a:r>
            <a:endParaRPr lang="uk-UA" sz="1600" b="1" dirty="0" smtClean="0">
              <a:solidFill>
                <a:schemeClr val="tx2"/>
              </a:solidFill>
              <a:latin typeface="Arial" pitchFamily="34" charset="0"/>
            </a:endParaRPr>
          </a:p>
        </p:txBody>
      </p:sp>
      <p:sp>
        <p:nvSpPr>
          <p:cNvPr id="2" name="TextBox 1"/>
          <p:cNvSpPr txBox="1"/>
          <p:nvPr/>
        </p:nvSpPr>
        <p:spPr>
          <a:xfrm>
            <a:off x="6660232" y="2267580"/>
            <a:ext cx="2541593" cy="461665"/>
          </a:xfrm>
          <a:prstGeom prst="rect">
            <a:avLst/>
          </a:prstGeom>
          <a:noFill/>
        </p:spPr>
        <p:txBody>
          <a:bodyPr wrap="none" rtlCol="0">
            <a:spAutoFit/>
          </a:bodyPr>
          <a:lstStyle/>
          <a:p>
            <a:r>
              <a:rPr lang="en-US" sz="2400" b="1" dirty="0" smtClean="0">
                <a:solidFill>
                  <a:schemeClr val="tx2"/>
                </a:solidFill>
              </a:rPr>
              <a:t>Orthogonal matrix</a:t>
            </a:r>
            <a:endParaRPr lang="uk-UA" sz="2400" b="1" dirty="0">
              <a:solidFill>
                <a:schemeClr val="tx2"/>
              </a:solidFill>
            </a:endParaRPr>
          </a:p>
        </p:txBody>
      </p:sp>
      <p:cxnSp>
        <p:nvCxnSpPr>
          <p:cNvPr id="4" name="Прямая со стрелкой 3"/>
          <p:cNvCxnSpPr/>
          <p:nvPr/>
        </p:nvCxnSpPr>
        <p:spPr>
          <a:xfrm flipH="1" flipV="1">
            <a:off x="7164288" y="1988840"/>
            <a:ext cx="144016" cy="2787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35497" y="3183359"/>
            <a:ext cx="9108504" cy="2941761"/>
            <a:chOff x="35497" y="3183359"/>
            <a:chExt cx="9108504" cy="2941761"/>
          </a:xfrm>
        </p:grpSpPr>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933056"/>
              <a:ext cx="4282761" cy="2192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35497" y="3183359"/>
              <a:ext cx="9108504" cy="461665"/>
            </a:xfrm>
            <a:prstGeom prst="rect">
              <a:avLst/>
            </a:prstGeom>
          </p:spPr>
          <p:txBody>
            <a:bodyPr wrap="square">
              <a:spAutoFit/>
            </a:bodyPr>
            <a:lstStyle/>
            <a:p>
              <a:r>
                <a:rPr lang="en-US" sz="2400" b="1" dirty="0" smtClean="0"/>
                <a:t>Eigenvectors of the potential energy matrix define </a:t>
              </a:r>
              <a:r>
                <a:rPr lang="en-US" sz="2400" b="1" dirty="0"/>
                <a:t>new </a:t>
              </a:r>
              <a:r>
                <a:rPr lang="en-US" sz="2400" b="1" dirty="0" err="1"/>
                <a:t>eigenfunctions</a:t>
              </a:r>
              <a:endParaRPr lang="uk-UA" sz="2400" b="1" dirty="0"/>
            </a:p>
          </p:txBody>
        </p:sp>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3143" y="4293096"/>
              <a:ext cx="2087289" cy="1133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0406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51903</TotalTime>
  <Words>2667</Words>
  <Application>Microsoft Office PowerPoint</Application>
  <PresentationFormat>Экран (4:3)</PresentationFormat>
  <Paragraphs>220</Paragraphs>
  <Slides>38</Slides>
  <Notes>15</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38</vt:i4>
      </vt:variant>
    </vt:vector>
  </HeadingPairs>
  <TitlesOfParts>
    <vt:vector size="44" baseType="lpstr">
      <vt:lpstr>Arial</vt:lpstr>
      <vt:lpstr>Wingdings</vt:lpstr>
      <vt:lpstr>Times New Roman</vt:lpstr>
      <vt:lpstr>Cambria Math</vt:lpstr>
      <vt:lpstr>Calibri</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Slides for answering questions</vt:lpstr>
      <vt:lpstr>Презентация PowerPoint</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Alexander</dc:creator>
  <cp:lastModifiedBy>Yuliya</cp:lastModifiedBy>
  <cp:revision>486</cp:revision>
  <dcterms:created xsi:type="dcterms:W3CDTF">2016-05-21T10:26:07Z</dcterms:created>
  <dcterms:modified xsi:type="dcterms:W3CDTF">2019-08-30T18:18:53Z</dcterms:modified>
</cp:coreProperties>
</file>