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442" r:id="rId3"/>
    <p:sldId id="258" r:id="rId4"/>
    <p:sldId id="276" r:id="rId5"/>
    <p:sldId id="488" r:id="rId6"/>
    <p:sldId id="504" r:id="rId7"/>
    <p:sldId id="494" r:id="rId8"/>
    <p:sldId id="495" r:id="rId9"/>
    <p:sldId id="501" r:id="rId10"/>
    <p:sldId id="498" r:id="rId11"/>
    <p:sldId id="46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FAFF"/>
    <a:srgbClr val="0432FF"/>
    <a:srgbClr val="FFFFDD"/>
    <a:srgbClr val="FFFFDB"/>
    <a:srgbClr val="FFFCEC"/>
    <a:srgbClr val="FFFCD9"/>
    <a:srgbClr val="FFFCC2"/>
    <a:srgbClr val="FF4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94"/>
    <p:restoredTop sz="89958"/>
  </p:normalViewPr>
  <p:slideViewPr>
    <p:cSldViewPr snapToGrid="0" snapToObjects="1">
      <p:cViewPr varScale="1">
        <p:scale>
          <a:sx n="96" d="100"/>
          <a:sy n="96" d="100"/>
        </p:scale>
        <p:origin x="624" y="176"/>
      </p:cViewPr>
      <p:guideLst/>
    </p:cSldViewPr>
  </p:slideViewPr>
  <p:notesTextViewPr>
    <p:cViewPr>
      <p:scale>
        <a:sx n="75" d="100"/>
        <a:sy n="75" d="100"/>
      </p:scale>
      <p:origin x="0" y="0"/>
    </p:cViewPr>
  </p:notesTextViewPr>
  <p:notesViewPr>
    <p:cSldViewPr snapToGrid="0" snapToObjects="1">
      <p:cViewPr varScale="1">
        <p:scale>
          <a:sx n="94" d="100"/>
          <a:sy n="94" d="100"/>
        </p:scale>
        <p:origin x="359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0203B2-4BE5-5546-9417-6BEA59D6357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F2443A-9F42-2042-A54B-E0FFEA4F2F9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28D1D-3CDE-6F4A-A1D0-A4E6E0409320}" type="datetimeFigureOut">
              <a:rPr lang="en-GB" smtClean="0"/>
              <a:t>06/09/2019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0DF9E4-5B60-834C-B738-4A511335861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CDBFAA-553E-5646-B06A-9DB070D300A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5FA872-04C8-254F-8E0F-36C1CB7BB7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4504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3A781F-B388-344A-BDC2-FBB449FE3604}" type="datetimeFigureOut">
              <a:rPr lang="en-GB" smtClean="0"/>
              <a:t>06/09/2019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39560A-C0EE-174C-82F2-2825347C3C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34734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FE3233-BF80-4A46-A69F-7C5C88B92C7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36961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39560A-C0EE-174C-82F2-2825347C3CC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34337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39560A-C0EE-174C-82F2-2825347C3CC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86037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39560A-C0EE-174C-82F2-2825347C3CC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5218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rgbClr val="000000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fld id="{2F6CA60B-337E-9649-8785-C1648F146E93}" type="slidenum">
              <a:rPr lang="en-GB" sz="1200">
                <a:solidFill>
                  <a:schemeClr val="tx1"/>
                </a:solidFill>
              </a:rPr>
              <a:pPr eaLnBrk="1" hangingPunct="1"/>
              <a:t>11</a:t>
            </a:fld>
            <a:endParaRPr lang="en-GB" sz="1200">
              <a:solidFill>
                <a:schemeClr val="tx1"/>
              </a:solidFill>
            </a:endParaRPr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687388"/>
            <a:ext cx="6091237" cy="3427412"/>
          </a:xfrm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70388"/>
            <a:ext cx="5027613" cy="4065587"/>
          </a:xfrm>
          <a:noFill/>
          <a:ln/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1691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BB8519-71C3-C346-BFC8-6FB547D793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1800" baseline="0"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C4FC58-285D-C54B-8071-D0625C40BB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600" baseline="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501B35-0B81-1746-8C36-64AD0C9D4D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fld id="{3F1D0FD0-35ED-1748-802C-38C9EB60C33A}" type="datetime1">
              <a:rPr lang="en-GB" smtClean="0"/>
              <a:t>06/09/2019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3BF339-B639-F24E-93A9-72ED1A91B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C0D8A5-1B28-6841-AE58-CDF0BF524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fld id="{06C406FA-C483-D54B-A1B6-C4A2720E8B8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0549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1336B-4EFD-6D4A-8516-CA4D12718DE5}" type="datetime1">
              <a:rPr lang="en-GB" smtClean="0"/>
              <a:t>06/09/2019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8929C-207D-A94D-B1FB-D4D5CFE5CBFD}" type="slidenum">
              <a:rPr lang="es-ES_tradnl" smtClean="0"/>
              <a:pPr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208308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1563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448B9E-58C9-EB49-A097-5C8487D78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_trad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B3C90D-8A62-6748-A674-174343BC3C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CA7163-E06F-7F4A-87F9-171712A79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F3FAC-2DE7-584C-AFC2-15953D5954D1}" type="datetime1">
              <a:rPr lang="en-GB" smtClean="0"/>
              <a:t>06/09/2019</a:t>
            </a:fld>
            <a:endParaRPr lang="es-ES_trad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63E24D-48C7-724B-9CC7-DFB947A77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EE9333-5D52-7744-88B7-D1A35E760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E8539-59D3-4942-90E3-C4DCC641D3F8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3718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C632EC0-4398-264C-A02C-1915F6325C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D4596A-C115-6E41-BD31-FAA905671F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A86C03-DFAA-4B40-AD89-2D6C0C52E6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5490B357-641E-7543-A825-94B40A83D06A}" type="datetime1">
              <a:rPr lang="en-GB" smtClean="0"/>
              <a:t>06/09/2019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3C1B5-41AF-7D4A-AD69-BB65F4CF2B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C04121-5121-2345-B69D-1CD08DEAC2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06C406FA-C483-D54B-A1B6-C4A2720E8B8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1841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65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imartel@uhu.e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tif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2.png"/><Relationship Id="rId7" Type="http://schemas.microsoft.com/office/2007/relationships/hdphoto" Target="../media/hdphoto3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microsoft.com/office/2007/relationships/hdphoto" Target="../media/hdphoto2.wdp"/><Relationship Id="rId4" Type="http://schemas.microsoft.com/office/2007/relationships/hdphoto" Target="../media/hdphoto1.wdp"/><Relationship Id="rId9" Type="http://schemas.microsoft.com/office/2007/relationships/hdphoto" Target="../media/hdphoto4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48E263E-AED4-1A44-AFBB-333B2D99967B}"/>
              </a:ext>
            </a:extLst>
          </p:cNvPr>
          <p:cNvSpPr/>
          <p:nvPr/>
        </p:nvSpPr>
        <p:spPr>
          <a:xfrm>
            <a:off x="2523554" y="2152225"/>
            <a:ext cx="7144891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Multi-neutron transfer in the scattering of </a:t>
            </a:r>
            <a:r>
              <a:rPr lang="en-GB" sz="2800" b="1" baseline="30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GB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at Coulomb barrier energies </a:t>
            </a:r>
          </a:p>
          <a:p>
            <a:pPr algn="ctr"/>
            <a:endParaRPr lang="en-GB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GB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I. Martel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N. Keeley, K. Rusek and K. Kemper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E568722-999B-DD48-8AC3-C5D4C83CA8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35" y="0"/>
            <a:ext cx="12192000" cy="1993900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7F3591-46A7-4E49-AF0A-792DCF229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406FA-C483-D54B-A1B6-C4A2720E8B85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79979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412051-315A-B14E-86B1-352E2AF90D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416"/>
          <a:stretch/>
        </p:blipFill>
        <p:spPr>
          <a:xfrm>
            <a:off x="367291" y="1882527"/>
            <a:ext cx="7363294" cy="4834577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E6205D40-B19A-AA44-B2C2-72397359FB4E}"/>
              </a:ext>
            </a:extLst>
          </p:cNvPr>
          <p:cNvGrpSpPr/>
          <p:nvPr/>
        </p:nvGrpSpPr>
        <p:grpSpPr>
          <a:xfrm>
            <a:off x="7715971" y="604086"/>
            <a:ext cx="3844187" cy="2822314"/>
            <a:chOff x="3971498" y="1069028"/>
            <a:chExt cx="5865802" cy="420428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F21B76E3-8B78-CD43-BCBC-17B250FE81D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21371032">
              <a:off x="6145062" y="3635091"/>
              <a:ext cx="1421233" cy="1337631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E5F8380-6C52-6244-9AFF-47A6CE9CDFB9}"/>
                </a:ext>
              </a:extLst>
            </p:cNvPr>
            <p:cNvSpPr/>
            <p:nvPr/>
          </p:nvSpPr>
          <p:spPr>
            <a:xfrm>
              <a:off x="6234914" y="4860678"/>
              <a:ext cx="1215763" cy="4126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200">
                  <a:latin typeface="+mj-lt"/>
                </a:rPr>
                <a:t>GLORIA</a:t>
              </a:r>
            </a:p>
          </p:txBody>
        </p:sp>
        <p:pic>
          <p:nvPicPr>
            <p:cNvPr id="6" name="Picture 1" descr="page2image1427853696">
              <a:extLst>
                <a:ext uri="{FF2B5EF4-FFF2-40B4-BE49-F238E27FC236}">
                  <a16:creationId xmlns:a16="http://schemas.microsoft.com/office/drawing/2014/main" id="{76CC2217-21A4-9343-A6E1-14AB054F5A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harpenSoften amount="100000"/>
                      </a14:imgEffect>
                      <a14:imgEffect>
                        <a14:colorTemperature colorTemp="8800"/>
                      </a14:imgEffect>
                      <a14:imgEffect>
                        <a14:saturation sat="0"/>
                      </a14:imgEffect>
                      <a14:imgEffect>
                        <a14:brightnessContrast bright="-11000" contrast="1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1498" y="1290481"/>
              <a:ext cx="2490707" cy="19040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21C5AD8-E3D1-7A48-BD53-ED55438B5D80}"/>
                </a:ext>
              </a:extLst>
            </p:cNvPr>
            <p:cNvSpPr/>
            <p:nvPr/>
          </p:nvSpPr>
          <p:spPr>
            <a:xfrm>
              <a:off x="4331554" y="3299325"/>
              <a:ext cx="1788027" cy="4126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200">
                  <a:latin typeface="+mj-lt"/>
                </a:rPr>
                <a:t>EXOGAM</a:t>
              </a:r>
            </a:p>
          </p:txBody>
        </p:sp>
        <p:pic>
          <p:nvPicPr>
            <p:cNvPr id="8" name="Picture 2" descr="page7image28796672">
              <a:extLst>
                <a:ext uri="{FF2B5EF4-FFF2-40B4-BE49-F238E27FC236}">
                  <a16:creationId xmlns:a16="http://schemas.microsoft.com/office/drawing/2014/main" id="{2EF85DB4-89A5-1B43-93DD-91067436B3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82730" y="1069028"/>
              <a:ext cx="2220685" cy="21181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1B6BCE2-449A-394A-9BBA-E38524EA3B78}"/>
                </a:ext>
              </a:extLst>
            </p:cNvPr>
            <p:cNvSpPr/>
            <p:nvPr/>
          </p:nvSpPr>
          <p:spPr>
            <a:xfrm>
              <a:off x="7304918" y="3218385"/>
              <a:ext cx="2532382" cy="6877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200">
                  <a:latin typeface="+mj-lt"/>
                </a:rPr>
                <a:t>NEDA +NEUTRON WALL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D566A8DB-FACA-804D-A931-18CC9FE0F9C6}"/>
              </a:ext>
            </a:extLst>
          </p:cNvPr>
          <p:cNvGrpSpPr/>
          <p:nvPr/>
        </p:nvGrpSpPr>
        <p:grpSpPr>
          <a:xfrm>
            <a:off x="8208335" y="3361333"/>
            <a:ext cx="3279496" cy="2455186"/>
            <a:chOff x="3090939" y="550201"/>
            <a:chExt cx="4781605" cy="3523575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1636BD6-9711-C647-ACBC-E54380CE8E3D}"/>
                </a:ext>
              </a:extLst>
            </p:cNvPr>
            <p:cNvGrpSpPr/>
            <p:nvPr/>
          </p:nvGrpSpPr>
          <p:grpSpPr>
            <a:xfrm>
              <a:off x="3090939" y="550201"/>
              <a:ext cx="4781605" cy="3523575"/>
              <a:chOff x="7123194" y="129878"/>
              <a:chExt cx="4781605" cy="3523575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85CDE747-8436-B14C-B683-5067438C1B33}"/>
                  </a:ext>
                </a:extLst>
              </p:cNvPr>
              <p:cNvSpPr/>
              <p:nvPr/>
            </p:nvSpPr>
            <p:spPr>
              <a:xfrm>
                <a:off x="10435370" y="2063335"/>
                <a:ext cx="1469429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200">
                    <a:latin typeface="+mj-lt"/>
                  </a:rPr>
                  <a:t>NEDA </a:t>
                </a: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DBBB63C8-143D-304A-9703-AA507774D90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961562" y="1542775"/>
                <a:ext cx="432000" cy="432000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>
                  <a:latin typeface="+mj-lt"/>
                </a:endParaRPr>
              </a:p>
            </p:txBody>
          </p:sp>
          <p:sp>
            <p:nvSpPr>
              <p:cNvPr id="15" name="Block Arc 14">
                <a:extLst>
                  <a:ext uri="{FF2B5EF4-FFF2-40B4-BE49-F238E27FC236}">
                    <a16:creationId xmlns:a16="http://schemas.microsoft.com/office/drawing/2014/main" id="{25DFC35A-9146-4249-8F5A-5363E08D507D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H="1">
                <a:off x="8804455" y="515020"/>
                <a:ext cx="1630915" cy="2504957"/>
              </a:xfrm>
              <a:prstGeom prst="blockArc">
                <a:avLst>
                  <a:gd name="adj1" fmla="val 6726553"/>
                  <a:gd name="adj2" fmla="val 14866703"/>
                  <a:gd name="adj3" fmla="val 15282"/>
                </a:avLst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>
                  <a:solidFill>
                    <a:schemeClr val="tx1"/>
                  </a:solidFill>
                  <a:latin typeface="+mj-lt"/>
                </a:endParaRPr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6CBE5E8D-2253-9D42-B035-67F6B080B139}"/>
                  </a:ext>
                </a:extLst>
              </p:cNvPr>
              <p:cNvGrpSpPr/>
              <p:nvPr/>
            </p:nvGrpSpPr>
            <p:grpSpPr>
              <a:xfrm>
                <a:off x="7656650" y="134366"/>
                <a:ext cx="3035880" cy="3251138"/>
                <a:chOff x="7656650" y="134366"/>
                <a:chExt cx="3035880" cy="3251138"/>
              </a:xfrm>
            </p:grpSpPr>
            <p:sp>
              <p:nvSpPr>
                <p:cNvPr id="24" name="Block Arc 23">
                  <a:extLst>
                    <a:ext uri="{FF2B5EF4-FFF2-40B4-BE49-F238E27FC236}">
                      <a16:creationId xmlns:a16="http://schemas.microsoft.com/office/drawing/2014/main" id="{748826AE-985A-684F-93B1-04E47E53D048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656650" y="273479"/>
                  <a:ext cx="3035880" cy="3112025"/>
                </a:xfrm>
                <a:prstGeom prst="blockArc">
                  <a:avLst>
                    <a:gd name="adj1" fmla="val 15748435"/>
                    <a:gd name="adj2" fmla="val 18312246"/>
                    <a:gd name="adj3" fmla="val 12906"/>
                  </a:avLst>
                </a:prstGeom>
                <a:gradFill flip="none" rotWithShape="1">
                  <a:gsLst>
                    <a:gs pos="0">
                      <a:schemeClr val="accent1">
                        <a:lumMod val="50000"/>
                        <a:tint val="66000"/>
                        <a:satMod val="160000"/>
                      </a:schemeClr>
                    </a:gs>
                    <a:gs pos="100000">
                      <a:schemeClr val="accent1">
                        <a:lumMod val="50000"/>
                      </a:schemeClr>
                    </a:gs>
                    <a:gs pos="100000">
                      <a:schemeClr val="accent1">
                        <a:lumMod val="50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  <p:sp>
              <p:nvSpPr>
                <p:cNvPr id="25" name="Block Arc 24">
                  <a:extLst>
                    <a:ext uri="{FF2B5EF4-FFF2-40B4-BE49-F238E27FC236}">
                      <a16:creationId xmlns:a16="http://schemas.microsoft.com/office/drawing/2014/main" id="{0975EB41-45BB-8842-9B4A-AA2E46A331D9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flipV="1">
                  <a:off x="7656650" y="134366"/>
                  <a:ext cx="3035880" cy="3112025"/>
                </a:xfrm>
                <a:prstGeom prst="blockArc">
                  <a:avLst>
                    <a:gd name="adj1" fmla="val 15820835"/>
                    <a:gd name="adj2" fmla="val 18222878"/>
                    <a:gd name="adj3" fmla="val 14193"/>
                  </a:avLst>
                </a:prstGeom>
                <a:gradFill flip="none" rotWithShape="1">
                  <a:gsLst>
                    <a:gs pos="0">
                      <a:schemeClr val="accent1">
                        <a:lumMod val="75000"/>
                        <a:tint val="66000"/>
                        <a:satMod val="160000"/>
                      </a:schemeClr>
                    </a:gs>
                    <a:gs pos="100000">
                      <a:schemeClr val="accent1">
                        <a:lumMod val="50000"/>
                      </a:schemeClr>
                    </a:gs>
                    <a:gs pos="100000">
                      <a:schemeClr val="accent1">
                        <a:lumMod val="7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</p:grp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2D2D71A8-AC49-D641-8C4F-4554761DDE9C}"/>
                  </a:ext>
                </a:extLst>
              </p:cNvPr>
              <p:cNvSpPr/>
              <p:nvPr/>
            </p:nvSpPr>
            <p:spPr>
              <a:xfrm>
                <a:off x="9022405" y="1172383"/>
                <a:ext cx="1571634" cy="4644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200">
                    <a:latin typeface="+mj-lt"/>
                  </a:rPr>
                  <a:t>GLORIA</a:t>
                </a:r>
              </a:p>
            </p:txBody>
          </p: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5C7FAED9-A6F6-1B47-A132-A9A52E531E24}"/>
                  </a:ext>
                </a:extLst>
              </p:cNvPr>
              <p:cNvCxnSpPr/>
              <p:nvPr/>
            </p:nvCxnSpPr>
            <p:spPr>
              <a:xfrm>
                <a:off x="7289075" y="1775543"/>
                <a:ext cx="3478376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23E2FAE9-6D16-3C47-BEB5-29078D4F9649}"/>
                  </a:ext>
                </a:extLst>
              </p:cNvPr>
              <p:cNvSpPr/>
              <p:nvPr/>
            </p:nvSpPr>
            <p:spPr>
              <a:xfrm>
                <a:off x="7242077" y="1712156"/>
                <a:ext cx="1215763" cy="3975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200" b="1" baseline="30000">
                    <a:solidFill>
                      <a:srgbClr val="FF0000"/>
                    </a:solidFill>
                    <a:latin typeface="+mj-lt"/>
                  </a:rPr>
                  <a:t>8</a:t>
                </a:r>
                <a:r>
                  <a:rPr lang="en-GB" sz="1200" b="1">
                    <a:solidFill>
                      <a:srgbClr val="FF0000"/>
                    </a:solidFill>
                    <a:latin typeface="+mj-lt"/>
                  </a:rPr>
                  <a:t>He Beam</a:t>
                </a:r>
              </a:p>
            </p:txBody>
          </p: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6EE1939D-3CAE-FE40-9134-E7AC67F651E5}"/>
                  </a:ext>
                </a:extLst>
              </p:cNvPr>
              <p:cNvGrpSpPr/>
              <p:nvPr/>
            </p:nvGrpSpPr>
            <p:grpSpPr>
              <a:xfrm>
                <a:off x="7664399" y="129878"/>
                <a:ext cx="3035880" cy="3251139"/>
                <a:chOff x="7656650" y="134366"/>
                <a:chExt cx="3035880" cy="3251139"/>
              </a:xfrm>
              <a:solidFill>
                <a:srgbClr val="FFC000"/>
              </a:solidFill>
            </p:grpSpPr>
            <p:sp>
              <p:nvSpPr>
                <p:cNvPr id="22" name="Block Arc 21">
                  <a:extLst>
                    <a:ext uri="{FF2B5EF4-FFF2-40B4-BE49-F238E27FC236}">
                      <a16:creationId xmlns:a16="http://schemas.microsoft.com/office/drawing/2014/main" id="{7CBA68EB-77CC-2A42-AB82-794A91DA9E75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656650" y="265917"/>
                  <a:ext cx="3035880" cy="3119588"/>
                </a:xfrm>
                <a:prstGeom prst="blockArc">
                  <a:avLst>
                    <a:gd name="adj1" fmla="val 11717223"/>
                    <a:gd name="adj2" fmla="val 15477372"/>
                    <a:gd name="adj3" fmla="val 38953"/>
                  </a:avLst>
                </a:prstGeom>
                <a:solidFill>
                  <a:srgbClr val="00B0F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  <p:sp>
              <p:nvSpPr>
                <p:cNvPr id="23" name="Block Arc 22">
                  <a:extLst>
                    <a:ext uri="{FF2B5EF4-FFF2-40B4-BE49-F238E27FC236}">
                      <a16:creationId xmlns:a16="http://schemas.microsoft.com/office/drawing/2014/main" id="{F3F7742E-BF0C-A847-9FF6-570086F3A589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flipV="1">
                  <a:off x="7656650" y="134366"/>
                  <a:ext cx="3035880" cy="3112025"/>
                </a:xfrm>
                <a:prstGeom prst="blockArc">
                  <a:avLst>
                    <a:gd name="adj1" fmla="val 12097111"/>
                    <a:gd name="adj2" fmla="val 15633517"/>
                    <a:gd name="adj3" fmla="val 38041"/>
                  </a:avLst>
                </a:prstGeom>
                <a:solidFill>
                  <a:srgbClr val="00B0F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</p:grp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238241B-EDE5-F344-83ED-1DA65C091845}"/>
                  </a:ext>
                </a:extLst>
              </p:cNvPr>
              <p:cNvSpPr/>
              <p:nvPr/>
            </p:nvSpPr>
            <p:spPr>
              <a:xfrm>
                <a:off x="7123194" y="3188967"/>
                <a:ext cx="2021137" cy="4644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200">
                    <a:latin typeface="+mj-lt"/>
                  </a:rPr>
                  <a:t>EXOGAM</a:t>
                </a:r>
              </a:p>
            </p:txBody>
          </p:sp>
        </p:grp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E24D7CB-3E23-3644-94A2-E77BC47A6A5B}"/>
                </a:ext>
              </a:extLst>
            </p:cNvPr>
            <p:cNvSpPr/>
            <p:nvPr/>
          </p:nvSpPr>
          <p:spPr>
            <a:xfrm>
              <a:off x="4849362" y="3680061"/>
              <a:ext cx="138313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>
                  <a:latin typeface="+mj-lt"/>
                </a:rPr>
                <a:t>NEUTRON WALL</a:t>
              </a:r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0306A530-A936-1947-9C2B-2F7569820A89}"/>
              </a:ext>
            </a:extLst>
          </p:cNvPr>
          <p:cNvSpPr/>
          <p:nvPr/>
        </p:nvSpPr>
        <p:spPr>
          <a:xfrm>
            <a:off x="416482" y="1051530"/>
            <a:ext cx="68928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en-GB" sz="1600" i="1">
                <a:solidFill>
                  <a:srgbClr val="C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Objective. </a:t>
            </a:r>
            <a:r>
              <a:rPr lang="en-GB" sz="1600">
                <a:solidFill>
                  <a:srgbClr val="C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Measurement of the angular distributions of transfer cross sections for </a:t>
            </a:r>
            <a:r>
              <a:rPr lang="en-GB" sz="1600" baseline="30000">
                <a:solidFill>
                  <a:srgbClr val="C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GB" sz="1600">
                <a:solidFill>
                  <a:srgbClr val="C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He and </a:t>
            </a:r>
            <a:r>
              <a:rPr lang="en-GB" sz="1600" baseline="30000">
                <a:solidFill>
                  <a:srgbClr val="C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sz="1600">
                <a:solidFill>
                  <a:srgbClr val="C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He yields in coincidence with neutrons and gammas, in the scattering of </a:t>
            </a:r>
            <a:r>
              <a:rPr lang="en-GB" sz="1600" baseline="30000">
                <a:solidFill>
                  <a:srgbClr val="C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GB" sz="1600">
                <a:solidFill>
                  <a:srgbClr val="C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He+</a:t>
            </a:r>
            <a:r>
              <a:rPr lang="en-GB" sz="1600" baseline="30000">
                <a:solidFill>
                  <a:srgbClr val="C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208</a:t>
            </a:r>
            <a:r>
              <a:rPr lang="en-GB" sz="1600">
                <a:solidFill>
                  <a:srgbClr val="C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Pb at the energy of 22 MeV. 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E6571857-457E-B447-8C6C-CE8EC60CC5E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6219"/>
          <a:stretch/>
        </p:blipFill>
        <p:spPr>
          <a:xfrm>
            <a:off x="400564" y="281039"/>
            <a:ext cx="7363294" cy="797134"/>
          </a:xfrm>
          <a:prstGeom prst="rect">
            <a:avLst/>
          </a:prstGeom>
        </p:spPr>
      </p:pic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5515A0AD-D0CF-4942-95C6-8A4C7D3A7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8929C-207D-A94D-B1FB-D4D5CFE5CBFD}" type="slidenum">
              <a:rPr lang="es-ES_tradnl" smtClean="0"/>
              <a:pPr/>
              <a:t>10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52088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54141EC-A59B-0942-B21F-4862E524815E}"/>
              </a:ext>
            </a:extLst>
          </p:cNvPr>
          <p:cNvSpPr/>
          <p:nvPr/>
        </p:nvSpPr>
        <p:spPr>
          <a:xfrm>
            <a:off x="142627" y="101144"/>
            <a:ext cx="30604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en-GB" sz="2000" b="1" dirty="0">
                <a:solidFill>
                  <a:srgbClr val="C00000"/>
                </a:solidFill>
                <a:latin typeface="+mj-lt"/>
              </a:rPr>
              <a:t>Summary and conclusions</a:t>
            </a:r>
          </a:p>
        </p:txBody>
      </p:sp>
      <p:sp>
        <p:nvSpPr>
          <p:cNvPr id="12" name="Rectángulo 3">
            <a:extLst>
              <a:ext uri="{FF2B5EF4-FFF2-40B4-BE49-F238E27FC236}">
                <a16:creationId xmlns:a16="http://schemas.microsoft.com/office/drawing/2014/main" id="{E93B7AE5-3E74-BB44-AF6C-0E18573F5D05}"/>
              </a:ext>
            </a:extLst>
          </p:cNvPr>
          <p:cNvSpPr/>
          <p:nvPr/>
        </p:nvSpPr>
        <p:spPr>
          <a:xfrm>
            <a:off x="1324283" y="966423"/>
            <a:ext cx="9018182" cy="3372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 eaLnBrk="0" hangingPunct="0">
              <a:lnSpc>
                <a:spcPct val="150000"/>
              </a:lnSpc>
            </a:pP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 eaLnBrk="0" hangingPunct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Sequential 1n-transfer to low-energy levels in </a:t>
            </a:r>
            <a:r>
              <a:rPr lang="en-GB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209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Pb seems to dominate the </a:t>
            </a:r>
            <a:r>
              <a:rPr lang="en-GB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 angular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dsitribution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285750" lvl="0" indent="-285750" algn="just" eaLnBrk="0" hangingPunct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data on </a:t>
            </a:r>
            <a:r>
              <a:rPr lang="en-GB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 is well reproduced by including a </a:t>
            </a:r>
            <a:r>
              <a:rPr lang="en-GB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direct tetraneutron transfer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component to highly excited states in </a:t>
            </a:r>
            <a:r>
              <a:rPr lang="en-GB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212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Pb. </a:t>
            </a:r>
          </a:p>
          <a:p>
            <a:pPr marL="285750" indent="-285750" algn="just" eaLnBrk="0" hangingPunct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However, model uncertainties are too large to withdraw conclusive results. </a:t>
            </a:r>
          </a:p>
          <a:p>
            <a:pPr marL="285750" lvl="0" indent="-285750" algn="just" eaLnBrk="0" hangingPunct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proposal at SPIRAL1/GANIL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measure </a:t>
            </a:r>
            <a:r>
              <a:rPr lang="en-GB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6,4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 exclusive data in coincidence with gammas an neutrons.</a:t>
            </a:r>
          </a:p>
          <a:p>
            <a:pPr marL="285750" lvl="0" indent="-285750" algn="just" eaLnBrk="0" hangingPunct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Everybody welcome to join the new proposal, just send me an email to </a:t>
            </a:r>
            <a:r>
              <a:rPr lang="en-GB" sz="16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imartel@uhu.es</a:t>
            </a:r>
            <a:r>
              <a:rPr lang="en-GB" sz="16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lvl="0" indent="-285750" algn="just" eaLnBrk="0" hangingPunct="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5A7168E-76AA-7B41-9DD9-B335F7889D87}"/>
              </a:ext>
            </a:extLst>
          </p:cNvPr>
          <p:cNvSpPr/>
          <p:nvPr/>
        </p:nvSpPr>
        <p:spPr>
          <a:xfrm>
            <a:off x="4826285" y="4803669"/>
            <a:ext cx="15840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en-GB" sz="2800" b="1">
                <a:solidFill>
                  <a:srgbClr val="C00000"/>
                </a:solidFill>
                <a:latin typeface="+mj-lt"/>
              </a:rPr>
              <a:t>Thanks!!</a:t>
            </a:r>
          </a:p>
        </p:txBody>
      </p:sp>
    </p:spTree>
    <p:extLst>
      <p:ext uri="{BB962C8B-B14F-4D97-AF65-F5344CB8AC3E}">
        <p14:creationId xmlns:p14="http://schemas.microsoft.com/office/powerpoint/2010/main" val="32026885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" name="Group 117">
            <a:extLst>
              <a:ext uri="{FF2B5EF4-FFF2-40B4-BE49-F238E27FC236}">
                <a16:creationId xmlns:a16="http://schemas.microsoft.com/office/drawing/2014/main" id="{4269BB0C-DE45-9C4D-8948-EA53A10C8477}"/>
              </a:ext>
            </a:extLst>
          </p:cNvPr>
          <p:cNvGrpSpPr/>
          <p:nvPr/>
        </p:nvGrpSpPr>
        <p:grpSpPr>
          <a:xfrm>
            <a:off x="4026951" y="538977"/>
            <a:ext cx="8125011" cy="4886614"/>
            <a:chOff x="3873767" y="538977"/>
            <a:chExt cx="8125011" cy="4886614"/>
          </a:xfrm>
        </p:grpSpPr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5E70C930-6319-8E41-8E68-6A5F1CEE48A7}"/>
                </a:ext>
              </a:extLst>
            </p:cNvPr>
            <p:cNvGrpSpPr/>
            <p:nvPr/>
          </p:nvGrpSpPr>
          <p:grpSpPr>
            <a:xfrm>
              <a:off x="3873767" y="538977"/>
              <a:ext cx="8125011" cy="4886614"/>
              <a:chOff x="3873767" y="538977"/>
              <a:chExt cx="8125011" cy="4886614"/>
            </a:xfrm>
          </p:grpSpPr>
          <p:pic>
            <p:nvPicPr>
              <p:cNvPr id="50" name="Picture 49">
                <a:extLst>
                  <a:ext uri="{FF2B5EF4-FFF2-40B4-BE49-F238E27FC236}">
                    <a16:creationId xmlns:a16="http://schemas.microsoft.com/office/drawing/2014/main" id="{199D3DE0-2023-394B-81FA-1CD04053425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873767" y="538977"/>
                <a:ext cx="8125011" cy="4886614"/>
              </a:xfrm>
              <a:prstGeom prst="rect">
                <a:avLst/>
              </a:prstGeom>
            </p:spPr>
          </p:pic>
          <p:sp>
            <p:nvSpPr>
              <p:cNvPr id="110" name="Rectangle 109">
                <a:extLst>
                  <a:ext uri="{FF2B5EF4-FFF2-40B4-BE49-F238E27FC236}">
                    <a16:creationId xmlns:a16="http://schemas.microsoft.com/office/drawing/2014/main" id="{E45309BA-E505-884B-A1BC-5E70517CC12F}"/>
                  </a:ext>
                </a:extLst>
              </p:cNvPr>
              <p:cNvSpPr/>
              <p:nvPr/>
            </p:nvSpPr>
            <p:spPr>
              <a:xfrm>
                <a:off x="3873767" y="1715739"/>
                <a:ext cx="1442512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51" name="Rectángulo 33">
              <a:extLst>
                <a:ext uri="{FF2B5EF4-FFF2-40B4-BE49-F238E27FC236}">
                  <a16:creationId xmlns:a16="http://schemas.microsoft.com/office/drawing/2014/main" id="{DD16BC3F-151C-864C-B438-E04DD474F585}"/>
                </a:ext>
              </a:extLst>
            </p:cNvPr>
            <p:cNvSpPr/>
            <p:nvPr/>
          </p:nvSpPr>
          <p:spPr>
            <a:xfrm>
              <a:off x="8651207" y="3753102"/>
              <a:ext cx="2956872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1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Gudveen Sawhney et al., J. Phys. G: Nucl. Part. Phys. 41 (2014) 055101</a:t>
              </a:r>
            </a:p>
          </p:txBody>
        </p:sp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4D12A95A-384F-1042-AD9C-7CA8A08E6B5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795919" y="538977"/>
              <a:ext cx="2202859" cy="1169115"/>
            </a:xfrm>
            <a:prstGeom prst="rect">
              <a:avLst/>
            </a:prstGeom>
          </p:spPr>
        </p:pic>
      </p:grpSp>
      <p:sp>
        <p:nvSpPr>
          <p:cNvPr id="43" name="Rectangle 7">
            <a:extLst>
              <a:ext uri="{FF2B5EF4-FFF2-40B4-BE49-F238E27FC236}">
                <a16:creationId xmlns:a16="http://schemas.microsoft.com/office/drawing/2014/main" id="{4C2D400A-0175-0D4E-B84F-51DE6D3DC0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9365" y="516681"/>
            <a:ext cx="4335466" cy="310854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1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1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Exotic</a:t>
            </a:r>
            <a:r>
              <a:rPr kumimoji="0" lang="en-GB" sz="1600" b="0" i="0" u="none" strike="noStrike" kern="1200" cap="none" spc="0" normalizeH="0" noProof="0" dirty="0">
                <a:ln>
                  <a:noFill/>
                </a:ln>
                <a:solidFill>
                  <a:srgbClr val="01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 nuclear systems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1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 formed by a core and some weakly bound valence nucleons: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1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1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Extended mass distribution and</a:t>
            </a:r>
            <a:r>
              <a:rPr kumimoji="0" lang="en-GB" sz="1600" b="0" i="0" u="none" strike="noStrike" kern="1200" cap="none" spc="0" normalizeH="0" noProof="0" dirty="0">
                <a:ln>
                  <a:noFill/>
                </a:ln>
                <a:solidFill>
                  <a:srgbClr val="01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 </a:t>
            </a:r>
            <a:r>
              <a:rPr lang="en-GB" sz="1600" dirty="0">
                <a:solidFill>
                  <a:srgbClr val="010000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l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1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arge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1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 radius ~ 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1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  <a:sym typeface="Wingdings" charset="0"/>
              </a:rPr>
              <a:t>“halo”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1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Large reaction cross sections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1600">
                <a:solidFill>
                  <a:srgbClr val="010000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N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1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arrow momentum distributions following </a:t>
            </a:r>
            <a:r>
              <a:rPr lang="en-GB" sz="1600">
                <a:solidFill>
                  <a:srgbClr val="010000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fast 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1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fragmentation reactions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1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Concentration of dipole strength at low energies close to BU threshold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E8FA0353-0827-844F-ABCE-EC1AD952E154}"/>
              </a:ext>
            </a:extLst>
          </p:cNvPr>
          <p:cNvSpPr/>
          <p:nvPr/>
        </p:nvSpPr>
        <p:spPr>
          <a:xfrm>
            <a:off x="359364" y="211719"/>
            <a:ext cx="14285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GB" sz="2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charset="0"/>
              </a:rPr>
              <a:t>Halo nuclei</a:t>
            </a:r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2D733C2F-A8E5-6A47-A61C-EAD8AD30ACD2}"/>
              </a:ext>
            </a:extLst>
          </p:cNvPr>
          <p:cNvGrpSpPr/>
          <p:nvPr/>
        </p:nvGrpSpPr>
        <p:grpSpPr>
          <a:xfrm>
            <a:off x="409755" y="3767957"/>
            <a:ext cx="3538058" cy="2810190"/>
            <a:chOff x="480627" y="3662721"/>
            <a:chExt cx="3538058" cy="2810190"/>
          </a:xfrm>
        </p:grpSpPr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6EFC54BE-A1B3-A34C-845C-DCCF6C20C91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9726" y="3662721"/>
              <a:ext cx="3073679" cy="2346572"/>
            </a:xfrm>
            <a:prstGeom prst="rect">
              <a:avLst/>
            </a:prstGeom>
          </p:spPr>
        </p:pic>
        <p:sp>
          <p:nvSpPr>
            <p:cNvPr id="107" name="Rectángulo 8">
              <a:extLst>
                <a:ext uri="{FF2B5EF4-FFF2-40B4-BE49-F238E27FC236}">
                  <a16:creationId xmlns:a16="http://schemas.microsoft.com/office/drawing/2014/main" id="{54CF0FE7-1129-9D4B-9BCD-CF062750D636}"/>
                </a:ext>
              </a:extLst>
            </p:cNvPr>
            <p:cNvSpPr/>
            <p:nvPr/>
          </p:nvSpPr>
          <p:spPr>
            <a:xfrm>
              <a:off x="480627" y="6165134"/>
              <a:ext cx="353805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>
                  <a:solidFill>
                    <a:prstClr val="black"/>
                  </a:solidFill>
                  <a:latin typeface="Times New Roman" panose="02020603050405020304"/>
                </a:rPr>
                <a:t>I. Tanihata, et al. Phys. Lett., B289:261, 1992.</a:t>
              </a: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5D60A5F6-061C-F04E-BC09-740FED983516}"/>
              </a:ext>
            </a:extLst>
          </p:cNvPr>
          <p:cNvGrpSpPr/>
          <p:nvPr/>
        </p:nvGrpSpPr>
        <p:grpSpPr>
          <a:xfrm>
            <a:off x="6476110" y="4836526"/>
            <a:ext cx="5306135" cy="1482497"/>
            <a:chOff x="6301944" y="4787873"/>
            <a:chExt cx="5306135" cy="1482497"/>
          </a:xfrm>
        </p:grpSpPr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B87627BA-F42F-F74D-BF2D-D1D4199E3C0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r="3752"/>
            <a:stretch/>
          </p:blipFill>
          <p:spPr>
            <a:xfrm>
              <a:off x="6301944" y="4787873"/>
              <a:ext cx="1512384" cy="1482497"/>
            </a:xfrm>
            <a:prstGeom prst="rect">
              <a:avLst/>
            </a:prstGeom>
          </p:spPr>
        </p:pic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6262DAAD-38D4-2749-BD5D-047628CB4DB2}"/>
                </a:ext>
              </a:extLst>
            </p:cNvPr>
            <p:cNvSpPr/>
            <p:nvPr/>
          </p:nvSpPr>
          <p:spPr>
            <a:xfrm>
              <a:off x="8105562" y="4813546"/>
              <a:ext cx="3502517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en-GB" sz="1600">
                  <a:solidFill>
                    <a:srgbClr val="C00000"/>
                  </a:solidFill>
                  <a:latin typeface="Times New Roman" panose="02020603050405020304"/>
                </a:rPr>
                <a:t>Neutron haloes </a:t>
              </a:r>
              <a:r>
                <a:rPr lang="en-GB" sz="1600" baseline="30000">
                  <a:solidFill>
                    <a:prstClr val="black"/>
                  </a:solidFill>
                  <a:latin typeface="Times New Roman" panose="02020603050405020304"/>
                </a:rPr>
                <a:t>11</a:t>
              </a:r>
              <a:r>
                <a:rPr lang="en-GB" sz="1600">
                  <a:solidFill>
                    <a:prstClr val="black"/>
                  </a:solidFill>
                  <a:latin typeface="Times New Roman" panose="02020603050405020304"/>
                </a:rPr>
                <a:t>Li, </a:t>
              </a:r>
              <a:r>
                <a:rPr lang="en-GB" sz="1600" baseline="30000">
                  <a:solidFill>
                    <a:prstClr val="black"/>
                  </a:solidFill>
                  <a:latin typeface="Times New Roman" panose="02020603050405020304"/>
                </a:rPr>
                <a:t>6</a:t>
              </a:r>
              <a:r>
                <a:rPr lang="en-GB" sz="1600">
                  <a:solidFill>
                    <a:prstClr val="black"/>
                  </a:solidFill>
                  <a:latin typeface="Times New Roman" panose="02020603050405020304"/>
                </a:rPr>
                <a:t>He, </a:t>
              </a:r>
              <a:r>
                <a:rPr lang="en-GB" sz="1600" baseline="30000">
                  <a:solidFill>
                    <a:prstClr val="black"/>
                  </a:solidFill>
                  <a:latin typeface="Times New Roman" panose="02020603050405020304"/>
                </a:rPr>
                <a:t>8</a:t>
              </a:r>
              <a:r>
                <a:rPr lang="en-GB" sz="1600">
                  <a:solidFill>
                    <a:prstClr val="black"/>
                  </a:solidFill>
                  <a:latin typeface="Times New Roman" panose="02020603050405020304"/>
                </a:rPr>
                <a:t>He, </a:t>
              </a:r>
              <a:r>
                <a:rPr lang="en-GB" sz="1600" baseline="30000">
                  <a:solidFill>
                    <a:prstClr val="black"/>
                  </a:solidFill>
                  <a:latin typeface="Times New Roman" panose="02020603050405020304"/>
                </a:rPr>
                <a:t>16</a:t>
              </a:r>
              <a:r>
                <a:rPr lang="en-GB" sz="1600">
                  <a:solidFill>
                    <a:prstClr val="black"/>
                  </a:solidFill>
                  <a:latin typeface="Times New Roman" panose="02020603050405020304"/>
                </a:rPr>
                <a:t>Be offer an ideal test bench to study n-n correlations by measuring neutron transfer and breakup. </a:t>
              </a:r>
              <a:endParaRPr lang="en-GB" sz="1600">
                <a:solidFill>
                  <a:srgbClr val="C00000"/>
                </a:solidFill>
                <a:latin typeface="Times New Roman" panose="02020603050405020304"/>
              </a:endParaRPr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E8675B-3A5B-164F-8BB7-78481ED9D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E8539-59D3-4942-90E3-C4DCC641D3F8}" type="slidenum">
              <a:rPr lang="es-ES_tradnl" smtClean="0"/>
              <a:t>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96777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177CB77-A731-0D43-96C5-C638E2791588}"/>
              </a:ext>
            </a:extLst>
          </p:cNvPr>
          <p:cNvSpPr/>
          <p:nvPr/>
        </p:nvSpPr>
        <p:spPr>
          <a:xfrm>
            <a:off x="422979" y="271834"/>
            <a:ext cx="110762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+mj-lt"/>
              </a:rPr>
              <a:t>Searching for di-neutrons and tetra-neutrons</a:t>
            </a:r>
            <a:endParaRPr lang="en-GB" sz="2000" b="1">
              <a:latin typeface="+mj-lt"/>
            </a:endParaRPr>
          </a:p>
        </p:txBody>
      </p:sp>
      <p:sp>
        <p:nvSpPr>
          <p:cNvPr id="7" name="Rectángulo 2">
            <a:extLst>
              <a:ext uri="{FF2B5EF4-FFF2-40B4-BE49-F238E27FC236}">
                <a16:creationId xmlns:a16="http://schemas.microsoft.com/office/drawing/2014/main" id="{EB4AC8D6-6491-9141-B7BD-0950A2AA855B}"/>
              </a:ext>
            </a:extLst>
          </p:cNvPr>
          <p:cNvSpPr/>
          <p:nvPr/>
        </p:nvSpPr>
        <p:spPr>
          <a:xfrm>
            <a:off x="422979" y="728853"/>
            <a:ext cx="11154429" cy="260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GB" sz="1600">
                <a:latin typeface="+mj-lt"/>
              </a:rPr>
              <a:t>Scattering of </a:t>
            </a:r>
            <a:r>
              <a:rPr lang="en-GB" sz="1600" baseline="30000">
                <a:latin typeface="+mj-lt"/>
              </a:rPr>
              <a:t>8</a:t>
            </a:r>
            <a:r>
              <a:rPr lang="en-GB" sz="1600">
                <a:latin typeface="+mj-lt"/>
              </a:rPr>
              <a:t>He +</a:t>
            </a:r>
            <a:r>
              <a:rPr lang="en-GB" sz="1600" baseline="30000">
                <a:latin typeface="+mj-lt"/>
              </a:rPr>
              <a:t>208</a:t>
            </a:r>
            <a:r>
              <a:rPr lang="en-GB" sz="1600">
                <a:latin typeface="+mj-lt"/>
              </a:rPr>
              <a:t>Pb at Coulomb barrier energies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aseline="30000">
                <a:latin typeface="+mj-lt"/>
              </a:rPr>
              <a:t>8</a:t>
            </a:r>
            <a:r>
              <a:rPr lang="en-GB" sz="1600">
                <a:latin typeface="+mj-lt"/>
              </a:rPr>
              <a:t>He is the most neutron-rich bound nucleus, with a ratio of N/Z  = 3 </a:t>
            </a:r>
            <a:r>
              <a:rPr lang="en-GB" sz="1600">
                <a:latin typeface="+mj-lt"/>
                <a:sym typeface="Wingdings" pitchFamily="2" charset="2"/>
              </a:rPr>
              <a:t> excellent test bench for multi-neutron transfer.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>
                <a:latin typeface="+mj-lt"/>
                <a:sym typeface="Wingdings" pitchFamily="2" charset="2"/>
              </a:rPr>
              <a:t>Spherical, well known double-magic target nucleus </a:t>
            </a:r>
            <a:r>
              <a:rPr lang="en-GB" sz="1600" baseline="30000">
                <a:latin typeface="+mj-lt"/>
                <a:sym typeface="Wingdings" pitchFamily="2" charset="2"/>
              </a:rPr>
              <a:t>208</a:t>
            </a:r>
            <a:r>
              <a:rPr lang="en-GB" sz="1600">
                <a:latin typeface="+mj-lt"/>
                <a:sym typeface="Wingdings" pitchFamily="2" charset="2"/>
              </a:rPr>
              <a:t>Pb</a:t>
            </a:r>
            <a:endParaRPr lang="en-GB" sz="1600">
              <a:latin typeface="+mj-lt"/>
            </a:endParaRP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>
                <a:latin typeface="+mj-lt"/>
              </a:rPr>
              <a:t>Coulomb barrier </a:t>
            </a:r>
            <a:r>
              <a:rPr lang="en-GB" sz="1600">
                <a:latin typeface="+mj-lt"/>
                <a:sym typeface="Wingdings" pitchFamily="2" charset="2"/>
              </a:rPr>
              <a:t> </a:t>
            </a:r>
            <a:r>
              <a:rPr lang="en-GB" sz="1600">
                <a:latin typeface="+mj-lt"/>
              </a:rPr>
              <a:t>large probability of neutron transfer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>
                <a:latin typeface="+mj-lt"/>
              </a:rPr>
              <a:t>Existing </a:t>
            </a:r>
            <a:r>
              <a:rPr lang="en-GB" sz="1600" baseline="30000">
                <a:latin typeface="+mj-lt"/>
              </a:rPr>
              <a:t>6</a:t>
            </a:r>
            <a:r>
              <a:rPr lang="en-GB" sz="1600">
                <a:latin typeface="+mj-lt"/>
              </a:rPr>
              <a:t>He + </a:t>
            </a:r>
            <a:r>
              <a:rPr lang="en-GB" sz="1600" baseline="30000">
                <a:latin typeface="+mj-lt"/>
              </a:rPr>
              <a:t>208</a:t>
            </a:r>
            <a:r>
              <a:rPr lang="en-GB" sz="1600">
                <a:latin typeface="+mj-lt"/>
              </a:rPr>
              <a:t>Pb elastic scattering data at similar incident energies ~ 22 MeV (Coulomb barrier).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>
                <a:solidFill>
                  <a:prstClr val="black"/>
                </a:solidFill>
                <a:latin typeface="Times New Roman" panose="02020603050405020304"/>
                <a:sym typeface="Wingdings"/>
              </a:rPr>
              <a:t>Comparing </a:t>
            </a:r>
            <a:r>
              <a:rPr lang="en-GB" sz="1600" baseline="30000">
                <a:solidFill>
                  <a:prstClr val="black"/>
                </a:solidFill>
                <a:latin typeface="Times New Roman" panose="02020603050405020304"/>
                <a:sym typeface="Wingdings"/>
              </a:rPr>
              <a:t>6</a:t>
            </a:r>
            <a:r>
              <a:rPr lang="en-GB" sz="1600">
                <a:solidFill>
                  <a:prstClr val="black"/>
                </a:solidFill>
                <a:latin typeface="Times New Roman" panose="02020603050405020304"/>
                <a:sym typeface="Wingdings"/>
              </a:rPr>
              <a:t>He and </a:t>
            </a:r>
            <a:r>
              <a:rPr lang="en-GB" sz="1600" baseline="30000">
                <a:solidFill>
                  <a:prstClr val="black"/>
                </a:solidFill>
                <a:latin typeface="Times New Roman" panose="02020603050405020304"/>
                <a:sym typeface="Wingdings"/>
              </a:rPr>
              <a:t>8</a:t>
            </a:r>
            <a:r>
              <a:rPr lang="en-GB" sz="1600">
                <a:solidFill>
                  <a:prstClr val="black"/>
                </a:solidFill>
                <a:latin typeface="Times New Roman" panose="02020603050405020304"/>
                <a:sym typeface="Wingdings"/>
              </a:rPr>
              <a:t>He scattering is interesting:</a:t>
            </a:r>
            <a:endParaRPr lang="en-GB" sz="1600">
              <a:latin typeface="+mj-lt"/>
            </a:endParaRPr>
          </a:p>
          <a:p>
            <a:pPr lvl="1" algn="just">
              <a:spcAft>
                <a:spcPts val="600"/>
              </a:spcAft>
            </a:pPr>
            <a:r>
              <a:rPr lang="en-GB" sz="1600">
                <a:latin typeface="+mj-lt"/>
                <a:sym typeface="Wingdings" pitchFamily="2" charset="2"/>
              </a:rPr>
              <a:t> </a:t>
            </a:r>
            <a:r>
              <a:rPr lang="en-GB" sz="1600">
                <a:latin typeface="+mj-lt"/>
              </a:rPr>
              <a:t>Rms. matter radii of </a:t>
            </a:r>
            <a:r>
              <a:rPr lang="en-GB" sz="1600" baseline="30000">
                <a:latin typeface="+mj-lt"/>
              </a:rPr>
              <a:t>6</a:t>
            </a:r>
            <a:r>
              <a:rPr lang="en-GB" sz="1600">
                <a:latin typeface="+mj-lt"/>
              </a:rPr>
              <a:t>He and </a:t>
            </a:r>
            <a:r>
              <a:rPr lang="en-GB" sz="1600" baseline="30000">
                <a:latin typeface="+mj-lt"/>
              </a:rPr>
              <a:t>8</a:t>
            </a:r>
            <a:r>
              <a:rPr lang="en-GB" sz="1600">
                <a:latin typeface="+mj-lt"/>
              </a:rPr>
              <a:t>He are very similar (2.33 fm, 2.49 fm), but they are halo and skin nuclei, respectively</a:t>
            </a:r>
          </a:p>
          <a:p>
            <a:pPr lvl="1" algn="just">
              <a:spcAft>
                <a:spcPts val="600"/>
              </a:spcAft>
            </a:pPr>
            <a:r>
              <a:rPr lang="es-ES_tradnl" sz="1600">
                <a:latin typeface="+mj-lt"/>
                <a:sym typeface="Wingdings"/>
              </a:rPr>
              <a:t> </a:t>
            </a:r>
            <a:r>
              <a:rPr lang="en-GB" sz="1600">
                <a:latin typeface="+mj-lt"/>
                <a:sym typeface="Wingdings"/>
              </a:rPr>
              <a:t>R</a:t>
            </a:r>
            <a:r>
              <a:rPr lang="en-GB" sz="1600">
                <a:latin typeface="+mj-lt"/>
              </a:rPr>
              <a:t>emove “geometrical” effects due to differences in size </a:t>
            </a:r>
            <a:r>
              <a:rPr lang="en-GB" sz="1600">
                <a:latin typeface="+mj-lt"/>
                <a:sym typeface="Wingdings" pitchFamily="2" charset="2"/>
              </a:rPr>
              <a:t></a:t>
            </a:r>
            <a:r>
              <a:rPr lang="en-GB" sz="1600">
                <a:latin typeface="+mj-lt"/>
              </a:rPr>
              <a:t> better understanding of structure/dynamics of the reaction process</a:t>
            </a:r>
          </a:p>
        </p:txBody>
      </p:sp>
      <p:sp>
        <p:nvSpPr>
          <p:cNvPr id="8" name="Rectángulo 3">
            <a:extLst>
              <a:ext uri="{FF2B5EF4-FFF2-40B4-BE49-F238E27FC236}">
                <a16:creationId xmlns:a16="http://schemas.microsoft.com/office/drawing/2014/main" id="{5251721D-4332-9744-B350-58821241F1BB}"/>
              </a:ext>
            </a:extLst>
          </p:cNvPr>
          <p:cNvSpPr/>
          <p:nvPr/>
        </p:nvSpPr>
        <p:spPr>
          <a:xfrm>
            <a:off x="679935" y="4787356"/>
            <a:ext cx="10560454" cy="163121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C00000"/>
                </a:solidFill>
                <a:latin typeface="+mj-lt"/>
              </a:rPr>
              <a:t>S</a:t>
            </a:r>
            <a:r>
              <a:rPr lang="en-GB" sz="1600" baseline="-25000">
                <a:solidFill>
                  <a:srgbClr val="C00000"/>
                </a:solidFill>
                <a:latin typeface="+mj-lt"/>
              </a:rPr>
              <a:t>1n</a:t>
            </a:r>
            <a:r>
              <a:rPr lang="en-GB" sz="1600">
                <a:solidFill>
                  <a:srgbClr val="C00000"/>
                </a:solidFill>
                <a:latin typeface="+mj-lt"/>
              </a:rPr>
              <a:t> and S</a:t>
            </a:r>
            <a:r>
              <a:rPr lang="en-GB" sz="1600" baseline="-25000">
                <a:solidFill>
                  <a:srgbClr val="C00000"/>
                </a:solidFill>
                <a:latin typeface="+mj-lt"/>
              </a:rPr>
              <a:t>2n</a:t>
            </a:r>
            <a:r>
              <a:rPr lang="en-GB" sz="1600">
                <a:solidFill>
                  <a:srgbClr val="C00000"/>
                </a:solidFill>
                <a:latin typeface="+mj-lt"/>
              </a:rPr>
              <a:t>: </a:t>
            </a:r>
            <a:r>
              <a:rPr lang="en-GB" sz="1600">
                <a:latin typeface="+mj-lt"/>
              </a:rPr>
              <a:t>higher in </a:t>
            </a:r>
            <a:r>
              <a:rPr lang="en-GB" sz="1600" baseline="30000">
                <a:latin typeface="+mj-lt"/>
              </a:rPr>
              <a:t>8</a:t>
            </a:r>
            <a:r>
              <a:rPr lang="en-GB" sz="1600">
                <a:latin typeface="+mj-lt"/>
              </a:rPr>
              <a:t>He </a:t>
            </a:r>
            <a:r>
              <a:rPr lang="en-GB" sz="1600">
                <a:latin typeface="+mj-lt"/>
                <a:sym typeface="Wingdings" pitchFamily="2" charset="2"/>
              </a:rPr>
              <a:t> smaller </a:t>
            </a:r>
            <a:r>
              <a:rPr lang="en-GB" sz="1600">
                <a:latin typeface="+mj-lt"/>
              </a:rPr>
              <a:t>coupling to the continuum in </a:t>
            </a:r>
            <a:r>
              <a:rPr lang="en-GB" sz="1600" baseline="30000">
                <a:latin typeface="+mj-lt"/>
              </a:rPr>
              <a:t>8</a:t>
            </a:r>
            <a:r>
              <a:rPr lang="en-GB" sz="1600">
                <a:latin typeface="+mj-lt"/>
              </a:rPr>
              <a:t>He ~ smaller breakup yield.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_tradnl" sz="1600">
                <a:solidFill>
                  <a:srgbClr val="C00000"/>
                </a:solidFill>
                <a:latin typeface="+mj-lt"/>
              </a:rPr>
              <a:t>Q</a:t>
            </a:r>
            <a:r>
              <a:rPr lang="es-ES_tradnl" sz="1600" baseline="-25000">
                <a:solidFill>
                  <a:srgbClr val="C00000"/>
                </a:solidFill>
                <a:latin typeface="+mj-lt"/>
              </a:rPr>
              <a:t>1n</a:t>
            </a:r>
            <a:r>
              <a:rPr lang="es-ES_tradnl" sz="1600">
                <a:solidFill>
                  <a:srgbClr val="C00000"/>
                </a:solidFill>
                <a:latin typeface="+mj-lt"/>
              </a:rPr>
              <a:t> and Q</a:t>
            </a:r>
            <a:r>
              <a:rPr lang="es-ES_tradnl" sz="1600" baseline="-25000">
                <a:solidFill>
                  <a:srgbClr val="C00000"/>
                </a:solidFill>
                <a:latin typeface="+mj-lt"/>
              </a:rPr>
              <a:t>2n</a:t>
            </a:r>
            <a:r>
              <a:rPr lang="es-ES_tradnl" sz="1600">
                <a:solidFill>
                  <a:srgbClr val="C00000"/>
                </a:solidFill>
                <a:latin typeface="+mj-lt"/>
              </a:rPr>
              <a:t>: 1n and 2n </a:t>
            </a:r>
            <a:r>
              <a:rPr lang="en-GB" sz="1600">
                <a:latin typeface="+mj-lt"/>
              </a:rPr>
              <a:t>better Q-matched in </a:t>
            </a:r>
            <a:r>
              <a:rPr lang="en-GB" sz="1600" baseline="30000">
                <a:latin typeface="+mj-lt"/>
              </a:rPr>
              <a:t>8</a:t>
            </a:r>
            <a:r>
              <a:rPr lang="en-GB" sz="1600">
                <a:latin typeface="+mj-lt"/>
              </a:rPr>
              <a:t>He ~ larger 1n and 2n transfer yield.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C00000"/>
                </a:solidFill>
                <a:latin typeface="+mj-lt"/>
              </a:rPr>
              <a:t>SF(1n): </a:t>
            </a:r>
            <a:r>
              <a:rPr lang="en-GB" sz="1600">
                <a:latin typeface="+mj-lt"/>
              </a:rPr>
              <a:t>higher in </a:t>
            </a:r>
            <a:r>
              <a:rPr lang="en-GB" sz="1600" baseline="30000">
                <a:latin typeface="+mj-lt"/>
              </a:rPr>
              <a:t>8</a:t>
            </a:r>
            <a:r>
              <a:rPr lang="en-GB" sz="1600">
                <a:latin typeface="+mj-lt"/>
              </a:rPr>
              <a:t>He ~ larger 1n-transfer yield.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C00000"/>
                </a:solidFill>
                <a:latin typeface="+mj-lt"/>
              </a:rPr>
              <a:t>SF(2n): </a:t>
            </a:r>
            <a:r>
              <a:rPr lang="en-GB" sz="1600">
                <a:latin typeface="+mj-lt"/>
              </a:rPr>
              <a:t>Similar values ~ similar yields for 2n transfer.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C00000"/>
                </a:solidFill>
                <a:latin typeface="+mj-lt"/>
              </a:rPr>
              <a:t>4-neutron transfer. </a:t>
            </a:r>
            <a:r>
              <a:rPr lang="en-GB" sz="1600">
                <a:latin typeface="+mj-lt"/>
              </a:rPr>
              <a:t>Unique mechanism for </a:t>
            </a:r>
            <a:r>
              <a:rPr lang="en-GB" sz="1600" baseline="30000">
                <a:latin typeface="+mj-lt"/>
              </a:rPr>
              <a:t>8</a:t>
            </a:r>
            <a:r>
              <a:rPr lang="en-GB" sz="1600">
                <a:latin typeface="+mj-lt"/>
              </a:rPr>
              <a:t>He. </a:t>
            </a:r>
            <a:endParaRPr lang="en-GB" sz="160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904F8E8-CCCE-5940-BED6-69763B68097B}"/>
              </a:ext>
            </a:extLst>
          </p:cNvPr>
          <p:cNvSpPr/>
          <p:nvPr/>
        </p:nvSpPr>
        <p:spPr>
          <a:xfrm>
            <a:off x="6517436" y="5452109"/>
            <a:ext cx="4873900" cy="98488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Wingdings" pitchFamily="2" charset="2"/>
              <a:buChar char="v"/>
            </a:pPr>
            <a:r>
              <a:rPr lang="en-GB" sz="1600">
                <a:solidFill>
                  <a:srgbClr val="C00000"/>
                </a:solidFill>
                <a:latin typeface="Times New Roman" panose="02020603050405020304"/>
              </a:rPr>
              <a:t>Relative strength of the neutron transfer channels</a:t>
            </a:r>
            <a:r>
              <a:rPr lang="en-GB" sz="1600">
                <a:solidFill>
                  <a:prstClr val="black"/>
                </a:solidFill>
                <a:latin typeface="Times New Roman" panose="02020603050405020304"/>
              </a:rPr>
              <a:t>?  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v"/>
            </a:pPr>
            <a:r>
              <a:rPr lang="en-GB" sz="1600">
                <a:solidFill>
                  <a:srgbClr val="C00000"/>
                </a:solidFill>
                <a:latin typeface="Times New Roman" panose="02020603050405020304"/>
              </a:rPr>
              <a:t>Sequential or direct? 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v"/>
            </a:pPr>
            <a:r>
              <a:rPr lang="en-GB" sz="1600">
                <a:solidFill>
                  <a:srgbClr val="C00000"/>
                </a:solidFill>
                <a:latin typeface="Times New Roman" panose="02020603050405020304"/>
              </a:rPr>
              <a:t>Di-neutrons and tetra-neutrons?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0D86832-E61D-9442-9336-E5BB2D8ECE58}"/>
              </a:ext>
            </a:extLst>
          </p:cNvPr>
          <p:cNvGrpSpPr/>
          <p:nvPr/>
        </p:nvGrpSpPr>
        <p:grpSpPr>
          <a:xfrm>
            <a:off x="679935" y="3442597"/>
            <a:ext cx="11313042" cy="1104962"/>
            <a:chOff x="827937" y="3215441"/>
            <a:chExt cx="11313042" cy="1104962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24D7B1E-F019-8046-B4AF-6584BCB34479}"/>
                </a:ext>
              </a:extLst>
            </p:cNvPr>
            <p:cNvSpPr/>
            <p:nvPr/>
          </p:nvSpPr>
          <p:spPr>
            <a:xfrm>
              <a:off x="9133737" y="3215441"/>
              <a:ext cx="3007242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>
                  <a:solidFill>
                    <a:srgbClr val="0432FF"/>
                  </a:solidFill>
                  <a:latin typeface="+mj-lt"/>
                </a:rPr>
                <a:t>N. Keeley et al., PLB 646, 222 (2007). F. </a:t>
              </a:r>
              <a:r>
                <a:rPr lang="en-GB" sz="1400" err="1">
                  <a:solidFill>
                    <a:srgbClr val="0432FF"/>
                  </a:solidFill>
                  <a:latin typeface="+mj-lt"/>
                </a:rPr>
                <a:t>Skaza</a:t>
              </a:r>
              <a:r>
                <a:rPr lang="en-GB" sz="1400">
                  <a:solidFill>
                    <a:srgbClr val="0432FF"/>
                  </a:solidFill>
                  <a:latin typeface="+mj-lt"/>
                </a:rPr>
                <a:t> et al., PRC 73, 044301 (2006). L.V. </a:t>
              </a:r>
              <a:r>
                <a:rPr lang="en-GB" sz="1400" err="1">
                  <a:solidFill>
                    <a:srgbClr val="0432FF"/>
                  </a:solidFill>
                  <a:latin typeface="+mj-lt"/>
                </a:rPr>
                <a:t>Chulkov</a:t>
              </a:r>
              <a:r>
                <a:rPr lang="en-GB" sz="1400">
                  <a:solidFill>
                    <a:srgbClr val="0432FF"/>
                  </a:solidFill>
                  <a:latin typeface="+mj-lt"/>
                </a:rPr>
                <a:t> et al., NPA 759, 43 (2005). 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4F1E6E5-D467-DD4C-803E-3EDA74B4B3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27937" y="3228203"/>
              <a:ext cx="8305800" cy="1092200"/>
            </a:xfrm>
            <a:prstGeom prst="rect">
              <a:avLst/>
            </a:prstGeom>
          </p:spPr>
        </p:pic>
      </p:grp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5FFE42C-0CFF-9A49-AAA6-C56DC1B21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406FA-C483-D54B-A1B6-C4A2720E8B8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162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B974054C-AB31-5F43-A748-49B0B8FC9028}"/>
              </a:ext>
            </a:extLst>
          </p:cNvPr>
          <p:cNvGrpSpPr/>
          <p:nvPr/>
        </p:nvGrpSpPr>
        <p:grpSpPr>
          <a:xfrm>
            <a:off x="1120028" y="3284830"/>
            <a:ext cx="9415396" cy="3463007"/>
            <a:chOff x="387799" y="3276098"/>
            <a:chExt cx="9218450" cy="3463007"/>
          </a:xfrm>
        </p:grpSpPr>
        <p:pic>
          <p:nvPicPr>
            <p:cNvPr id="4" name="Imagen 3"/>
            <p:cNvPicPr>
              <a:picLocks noChangeAspect="1"/>
            </p:cNvPicPr>
            <p:nvPr/>
          </p:nvPicPr>
          <p:blipFill rotWithShape="1">
            <a:blip r:embed="rId2"/>
            <a:srcRect t="50360"/>
            <a:stretch/>
          </p:blipFill>
          <p:spPr>
            <a:xfrm>
              <a:off x="387799" y="3276098"/>
              <a:ext cx="9218450" cy="3150593"/>
            </a:xfrm>
            <a:prstGeom prst="rect">
              <a:avLst/>
            </a:prstGeom>
          </p:spPr>
        </p:pic>
        <p:sp>
          <p:nvSpPr>
            <p:cNvPr id="11" name="Rectángulo 10"/>
            <p:cNvSpPr/>
            <p:nvPr/>
          </p:nvSpPr>
          <p:spPr>
            <a:xfrm>
              <a:off x="3183270" y="6369773"/>
              <a:ext cx="449603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aseline="30000">
                  <a:solidFill>
                    <a:srgbClr val="0000FF"/>
                  </a:solidFill>
                </a:rPr>
                <a:t> </a:t>
              </a:r>
              <a:r>
                <a:rPr lang="en-GB" i="1" baseline="30000">
                  <a:solidFill>
                    <a:srgbClr val="0432FF"/>
                  </a:solidFill>
                </a:rPr>
                <a:t>G. </a:t>
              </a:r>
              <a:r>
                <a:rPr lang="en-GB" i="1" baseline="30000" err="1">
                  <a:solidFill>
                    <a:srgbClr val="0432FF"/>
                  </a:solidFill>
                </a:rPr>
                <a:t>Marquínez</a:t>
              </a:r>
              <a:r>
                <a:rPr lang="en-GB" i="1" baseline="30000">
                  <a:solidFill>
                    <a:srgbClr val="0432FF"/>
                  </a:solidFill>
                </a:rPr>
                <a:t>-Durán et al. Nucl.  Inst. Meth. A 755, 69 (2014).</a:t>
              </a:r>
              <a:endParaRPr lang="en-GB" i="1">
                <a:solidFill>
                  <a:srgbClr val="0432FF"/>
                </a:solidFill>
              </a:endParaRPr>
            </a:p>
          </p:txBody>
        </p:sp>
      </p:grpSp>
      <p:sp>
        <p:nvSpPr>
          <p:cNvPr id="10" name="AutoShape 13">
            <a:extLst>
              <a:ext uri="{FF2B5EF4-FFF2-40B4-BE49-F238E27FC236}">
                <a16:creationId xmlns:a16="http://schemas.microsoft.com/office/drawing/2014/main" id="{16202CA2-8D07-7A46-82F8-9E63A88489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883" y="110163"/>
            <a:ext cx="6325155" cy="374571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no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+mj-lt"/>
                <a:ea typeface="Arial" charset="0"/>
                <a:cs typeface="Arial" charset="0"/>
              </a:rPr>
              <a:t>Scattering </a:t>
            </a:r>
            <a:r>
              <a:rPr lang="en-GB" sz="2000" b="1">
                <a:solidFill>
                  <a:srgbClr val="C00000"/>
                </a:solidFill>
                <a:latin typeface="Times New Roman" panose="02020603050405020304"/>
              </a:rPr>
              <a:t>of </a:t>
            </a:r>
            <a:r>
              <a:rPr lang="en-GB" sz="2000" b="1" baseline="30000">
                <a:solidFill>
                  <a:srgbClr val="C00000"/>
                </a:solidFill>
                <a:latin typeface="Times New Roman" panose="02020603050405020304"/>
              </a:rPr>
              <a:t>8</a:t>
            </a:r>
            <a:r>
              <a:rPr lang="en-GB" sz="2000" b="1">
                <a:solidFill>
                  <a:srgbClr val="C00000"/>
                </a:solidFill>
                <a:latin typeface="Times New Roman" panose="02020603050405020304"/>
              </a:rPr>
              <a:t>He +</a:t>
            </a:r>
            <a:r>
              <a:rPr lang="en-GB" sz="2000" b="1" baseline="30000">
                <a:solidFill>
                  <a:srgbClr val="C00000"/>
                </a:solidFill>
                <a:latin typeface="Times New Roman" panose="02020603050405020304"/>
              </a:rPr>
              <a:t>208</a:t>
            </a:r>
            <a:r>
              <a:rPr lang="en-GB" sz="2000" b="1">
                <a:solidFill>
                  <a:srgbClr val="C00000"/>
                </a:solidFill>
                <a:latin typeface="Times New Roman" panose="02020603050405020304"/>
              </a:rPr>
              <a:t>Pb at 16 and 22 MeV </a:t>
            </a:r>
            <a:endParaRPr lang="en-GB" sz="2000" b="1">
              <a:solidFill>
                <a:srgbClr val="C00000"/>
              </a:solidFill>
              <a:latin typeface="+mj-lt"/>
              <a:ea typeface="Arial" charset="0"/>
              <a:cs typeface="Arial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E66878B-621F-6242-8965-DCE8F5286B24}"/>
              </a:ext>
            </a:extLst>
          </p:cNvPr>
          <p:cNvGrpSpPr/>
          <p:nvPr/>
        </p:nvGrpSpPr>
        <p:grpSpPr>
          <a:xfrm>
            <a:off x="5630886" y="797498"/>
            <a:ext cx="5889932" cy="2629553"/>
            <a:chOff x="4982994" y="967769"/>
            <a:chExt cx="5889932" cy="2629553"/>
          </a:xfrm>
        </p:grpSpPr>
        <p:pic>
          <p:nvPicPr>
            <p:cNvPr id="13" name="Imagen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50391" y="1127415"/>
              <a:ext cx="3022535" cy="2469907"/>
            </a:xfrm>
            <a:prstGeom prst="rect">
              <a:avLst/>
            </a:prstGeom>
          </p:spPr>
        </p:pic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F47A854-C0AF-8241-B5E7-F348CB8A2654}"/>
                </a:ext>
              </a:extLst>
            </p:cNvPr>
            <p:cNvGrpSpPr/>
            <p:nvPr/>
          </p:nvGrpSpPr>
          <p:grpSpPr>
            <a:xfrm>
              <a:off x="4982994" y="967769"/>
              <a:ext cx="3736864" cy="2067860"/>
              <a:chOff x="4982994" y="713882"/>
              <a:chExt cx="3736864" cy="2067860"/>
            </a:xfrm>
          </p:grpSpPr>
          <p:sp>
            <p:nvSpPr>
              <p:cNvPr id="12" name="CuadroTexto 11"/>
              <p:cNvSpPr txBox="1"/>
              <p:nvPr/>
            </p:nvSpPr>
            <p:spPr>
              <a:xfrm>
                <a:off x="4982994" y="713882"/>
                <a:ext cx="3736864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r>
                  <a:rPr lang="en-GB" sz="1600">
                    <a:solidFill>
                      <a:srgbClr val="C00000"/>
                    </a:solidFill>
                    <a:latin typeface="+mj-lt"/>
                  </a:rPr>
                  <a:t>GLObal ReactIon Array (GLORIA)</a:t>
                </a:r>
              </a:p>
            </p:txBody>
          </p:sp>
          <p:sp>
            <p:nvSpPr>
              <p:cNvPr id="15" name="Rectángulo 5">
                <a:extLst>
                  <a:ext uri="{FF2B5EF4-FFF2-40B4-BE49-F238E27FC236}">
                    <a16:creationId xmlns:a16="http://schemas.microsoft.com/office/drawing/2014/main" id="{D97C0002-CCFD-A542-AD60-AB3B496304F6}"/>
                  </a:ext>
                </a:extLst>
              </p:cNvPr>
              <p:cNvSpPr/>
              <p:nvPr/>
            </p:nvSpPr>
            <p:spPr>
              <a:xfrm>
                <a:off x="5081861" y="1212082"/>
                <a:ext cx="3538221" cy="156966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r>
                  <a:rPr lang="en-GB" sz="1600">
                    <a:latin typeface="+mj-lt"/>
                    <a:cs typeface="Calibri (Cuerpo)"/>
                  </a:rPr>
                  <a:t>6 x DSSSD Si particle telescopes</a:t>
                </a:r>
              </a:p>
              <a:p>
                <a:r>
                  <a:rPr lang="en-GB" sz="1600">
                    <a:latin typeface="+mj-lt"/>
                    <a:cs typeface="Calibri (Cuerpo)"/>
                  </a:rPr>
                  <a:t> </a:t>
                </a:r>
              </a:p>
              <a:p>
                <a:pPr>
                  <a:buFontTx/>
                  <a:buChar char="-"/>
                </a:pPr>
                <a:r>
                  <a:rPr lang="en-GB" sz="1600">
                    <a:latin typeface="+mj-lt"/>
                    <a:cs typeface="Calibri (Cuerpo)"/>
                  </a:rPr>
                  <a:t> 40 um DE &amp; E, 1 mm</a:t>
                </a:r>
              </a:p>
              <a:p>
                <a:pPr>
                  <a:buFontTx/>
                  <a:buChar char="-"/>
                </a:pPr>
                <a:r>
                  <a:rPr lang="en-GB" sz="1600">
                    <a:latin typeface="+mj-lt"/>
                    <a:cs typeface="Calibri (Cuerpo)"/>
                  </a:rPr>
                  <a:t> Total solid angle: 26 %</a:t>
                </a:r>
              </a:p>
              <a:p>
                <a:pPr>
                  <a:buFontTx/>
                  <a:buChar char="-"/>
                </a:pPr>
                <a:r>
                  <a:rPr lang="en-GB" sz="1600">
                    <a:latin typeface="+mj-lt"/>
                    <a:cs typeface="Calibri (Cuerpo)"/>
                  </a:rPr>
                  <a:t> Angular range: 15 -165 deg.</a:t>
                </a:r>
              </a:p>
              <a:p>
                <a:pPr>
                  <a:buFontTx/>
                  <a:buChar char="-"/>
                </a:pPr>
                <a:r>
                  <a:rPr lang="en-GB" sz="1600">
                    <a:latin typeface="+mj-lt"/>
                    <a:cs typeface="Calibri (Cuerpo)"/>
                  </a:rPr>
                  <a:t> Angular res. ~ 3 deg.</a:t>
                </a:r>
              </a:p>
            </p:txBody>
          </p:sp>
        </p:grp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2FE20565-DEBD-A343-BEA7-CB58DD67CA3A}"/>
              </a:ext>
            </a:extLst>
          </p:cNvPr>
          <p:cNvSpPr/>
          <p:nvPr/>
        </p:nvSpPr>
        <p:spPr>
          <a:xfrm>
            <a:off x="143883" y="2139088"/>
            <a:ext cx="5438437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>
                <a:latin typeface="+mj-lt"/>
                <a:ea typeface="Arial" charset="0"/>
                <a:cs typeface="Arial" charset="0"/>
              </a:rPr>
              <a:t>Proposal E587S (2010)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211E1E"/>
                </a:solidFill>
                <a:latin typeface="+mj-lt"/>
                <a:cs typeface="Times New Roman" panose="02020603050405020304" pitchFamily="18" charset="0"/>
              </a:rPr>
              <a:t>Measure the angular distribution of the elastic channel and the yields of </a:t>
            </a:r>
            <a:r>
              <a:rPr lang="en-GB" sz="1600" baseline="30000">
                <a:solidFill>
                  <a:srgbClr val="211E1E"/>
                </a:solidFill>
                <a:latin typeface="+mj-lt"/>
                <a:cs typeface="Times New Roman" panose="02020603050405020304" pitchFamily="18" charset="0"/>
              </a:rPr>
              <a:t>6</a:t>
            </a:r>
            <a:r>
              <a:rPr lang="en-GB" sz="1600">
                <a:solidFill>
                  <a:srgbClr val="211E1E"/>
                </a:solidFill>
                <a:latin typeface="+mj-lt"/>
                <a:cs typeface="Times New Roman" panose="02020603050405020304" pitchFamily="18" charset="0"/>
              </a:rPr>
              <a:t>He and </a:t>
            </a:r>
            <a:r>
              <a:rPr lang="en-GB" sz="1600" baseline="30000">
                <a:solidFill>
                  <a:srgbClr val="211E1E"/>
                </a:solidFill>
                <a:latin typeface="+mj-lt"/>
                <a:cs typeface="Times New Roman" panose="02020603050405020304" pitchFamily="18" charset="0"/>
              </a:rPr>
              <a:t>4</a:t>
            </a:r>
            <a:r>
              <a:rPr lang="en-GB" sz="1600">
                <a:solidFill>
                  <a:srgbClr val="211E1E"/>
                </a:solidFill>
                <a:latin typeface="+mj-lt"/>
                <a:cs typeface="Times New Roman" panose="02020603050405020304" pitchFamily="18" charset="0"/>
              </a:rPr>
              <a:t>He from 15° to 165° Lab.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5502189-B141-4048-8911-2ECB70EEBD8B}"/>
              </a:ext>
            </a:extLst>
          </p:cNvPr>
          <p:cNvGrpSpPr/>
          <p:nvPr/>
        </p:nvGrpSpPr>
        <p:grpSpPr>
          <a:xfrm>
            <a:off x="291316" y="893819"/>
            <a:ext cx="4071918" cy="1230099"/>
            <a:chOff x="285356" y="733234"/>
            <a:chExt cx="4071918" cy="123009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F01AF8C-0387-5141-B81B-A0AA898D60F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85356" y="733234"/>
              <a:ext cx="4071918" cy="905400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20AB69E-CD3C-F346-B642-34EB81FB9CDF}"/>
                </a:ext>
              </a:extLst>
            </p:cNvPr>
            <p:cNvSpPr/>
            <p:nvPr/>
          </p:nvSpPr>
          <p:spPr>
            <a:xfrm>
              <a:off x="426828" y="1624779"/>
              <a:ext cx="135806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600" b="1">
                  <a:solidFill>
                    <a:srgbClr val="7030A0"/>
                  </a:solidFill>
                  <a:latin typeface="Times New Roman" panose="02020603050405020304" pitchFamily="18" charset="0"/>
                  <a:ea typeface="Arial" charset="0"/>
                  <a:cs typeface="Times New Roman" panose="02020603050405020304" pitchFamily="18" charset="0"/>
                </a:rPr>
                <a:t>Caen, France</a:t>
              </a:r>
              <a:endParaRPr lang="en-GB" sz="16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EF5280B-652B-6246-89FB-57F2B2E3A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8929C-207D-A94D-B1FB-D4D5CFE5CBFD}" type="slidenum">
              <a:rPr lang="es-ES_tradnl" smtClean="0"/>
              <a:pPr/>
              <a:t>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99698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" name="Group 101">
            <a:extLst>
              <a:ext uri="{FF2B5EF4-FFF2-40B4-BE49-F238E27FC236}">
                <a16:creationId xmlns:a16="http://schemas.microsoft.com/office/drawing/2014/main" id="{4BBCEF56-67B7-414C-BB22-7A8B7583F2E4}"/>
              </a:ext>
            </a:extLst>
          </p:cNvPr>
          <p:cNvGrpSpPr/>
          <p:nvPr/>
        </p:nvGrpSpPr>
        <p:grpSpPr>
          <a:xfrm>
            <a:off x="2573361" y="1091550"/>
            <a:ext cx="7045278" cy="4977797"/>
            <a:chOff x="506128" y="702329"/>
            <a:chExt cx="4472094" cy="2891239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2D2FF50B-ADF8-3340-96C9-66D71DB5151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9462"/>
            <a:stretch/>
          </p:blipFill>
          <p:spPr>
            <a:xfrm>
              <a:off x="506128" y="702329"/>
              <a:ext cx="4472094" cy="2891239"/>
            </a:xfrm>
            <a:prstGeom prst="rect">
              <a:avLst/>
            </a:prstGeom>
          </p:spPr>
        </p:pic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EE28B367-EAC5-4F41-8545-C9D76137AC5D}"/>
                </a:ext>
              </a:extLst>
            </p:cNvPr>
            <p:cNvSpPr/>
            <p:nvPr/>
          </p:nvSpPr>
          <p:spPr>
            <a:xfrm>
              <a:off x="2800734" y="940562"/>
              <a:ext cx="1739368" cy="5054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8" name="Rectangle 87">
            <a:extLst>
              <a:ext uri="{FF2B5EF4-FFF2-40B4-BE49-F238E27FC236}">
                <a16:creationId xmlns:a16="http://schemas.microsoft.com/office/drawing/2014/main" id="{34999456-4253-B042-8203-A50922EE5FE4}"/>
              </a:ext>
            </a:extLst>
          </p:cNvPr>
          <p:cNvSpPr/>
          <p:nvPr/>
        </p:nvSpPr>
        <p:spPr>
          <a:xfrm>
            <a:off x="573383" y="243500"/>
            <a:ext cx="25506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Particle identification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D8D28335-6F29-F943-9696-8E0A45BA023B}"/>
              </a:ext>
            </a:extLst>
          </p:cNvPr>
          <p:cNvSpPr/>
          <p:nvPr/>
        </p:nvSpPr>
        <p:spPr>
          <a:xfrm>
            <a:off x="7359068" y="1567506"/>
            <a:ext cx="13035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E= 22 MeV</a:t>
            </a:r>
            <a:endParaRPr lang="en-GB" b="1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D75A125-468D-4C46-8A01-12D00BEAD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E8539-59D3-4942-90E3-C4DCC641D3F8}" type="slidenum">
              <a:rPr lang="es-ES_tradnl" smtClean="0"/>
              <a:t>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092789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roup 102">
            <a:extLst>
              <a:ext uri="{FF2B5EF4-FFF2-40B4-BE49-F238E27FC236}">
                <a16:creationId xmlns:a16="http://schemas.microsoft.com/office/drawing/2014/main" id="{E53B7F33-A1B8-D842-B7B4-A9364C2CE79A}"/>
              </a:ext>
            </a:extLst>
          </p:cNvPr>
          <p:cNvGrpSpPr/>
          <p:nvPr/>
        </p:nvGrpSpPr>
        <p:grpSpPr>
          <a:xfrm>
            <a:off x="5394930" y="799734"/>
            <a:ext cx="4700540" cy="1566444"/>
            <a:chOff x="5364450" y="1243107"/>
            <a:chExt cx="4700540" cy="1566444"/>
          </a:xfrm>
        </p:grpSpPr>
        <p:sp>
          <p:nvSpPr>
            <p:cNvPr id="66" name="Rectángulo 29">
              <a:extLst>
                <a:ext uri="{FF2B5EF4-FFF2-40B4-BE49-F238E27FC236}">
                  <a16:creationId xmlns:a16="http://schemas.microsoft.com/office/drawing/2014/main" id="{4F7AB6A4-2BCC-7B4A-9D1E-235B699A8814}"/>
                </a:ext>
              </a:extLst>
            </p:cNvPr>
            <p:cNvSpPr/>
            <p:nvPr/>
          </p:nvSpPr>
          <p:spPr>
            <a:xfrm>
              <a:off x="5364450" y="1243107"/>
              <a:ext cx="3992726" cy="307777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marL="342900" indent="-342900" algn="just"/>
              <a:r>
                <a:rPr lang="en-GB" sz="14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OM calculations: </a:t>
              </a:r>
              <a:r>
                <a:rPr lang="en-GB" sz="140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Vr</a:t>
              </a:r>
              <a:r>
                <a:rPr lang="en-GB" sz="1400">
                  <a:latin typeface="Times New Roman" panose="02020603050405020304" pitchFamily="18" charset="0"/>
                  <a:cs typeface="Times New Roman" panose="02020603050405020304" pitchFamily="18" charset="0"/>
                </a:rPr>
                <a:t>, Wi Woods-Saxon</a:t>
              </a:r>
            </a:p>
          </p:txBody>
        </p:sp>
        <p:pic>
          <p:nvPicPr>
            <p:cNvPr id="72" name="Imagen 2">
              <a:extLst>
                <a:ext uri="{FF2B5EF4-FFF2-40B4-BE49-F238E27FC236}">
                  <a16:creationId xmlns:a16="http://schemas.microsoft.com/office/drawing/2014/main" id="{602C0D94-3B7F-F94F-93F4-7E36B589A2A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11231"/>
            <a:stretch/>
          </p:blipFill>
          <p:spPr>
            <a:xfrm>
              <a:off x="5364450" y="1529985"/>
              <a:ext cx="4700540" cy="1279566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7AE4D19D-6818-A149-903B-D1CB65D54422}"/>
              </a:ext>
            </a:extLst>
          </p:cNvPr>
          <p:cNvSpPr/>
          <p:nvPr/>
        </p:nvSpPr>
        <p:spPr>
          <a:xfrm>
            <a:off x="5567859" y="3216843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>
                <a:latin typeface="Times New Roman" panose="02020603050405020304" pitchFamily="18" charset="0"/>
                <a:cs typeface="Times New Roman" panose="02020603050405020304" pitchFamily="18" charset="0"/>
              </a:rPr>
              <a:t>Consistent results of Z. </a:t>
            </a:r>
            <a:r>
              <a:rPr lang="en-GB" sz="1600" err="1">
                <a:latin typeface="Times New Roman" panose="02020603050405020304" pitchFamily="18" charset="0"/>
                <a:cs typeface="Times New Roman" panose="02020603050405020304" pitchFamily="18" charset="0"/>
              </a:rPr>
              <a:t>Podolyák</a:t>
            </a:r>
            <a:r>
              <a:rPr lang="en-GB" sz="1600">
                <a:latin typeface="Times New Roman" panose="02020603050405020304" pitchFamily="18" charset="0"/>
                <a:cs typeface="Times New Roman" panose="02020603050405020304" pitchFamily="18" charset="0"/>
              </a:rPr>
              <a:t>, et al., </a:t>
            </a:r>
            <a:r>
              <a:rPr lang="en-GB" sz="160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in </a:t>
            </a:r>
            <a:r>
              <a:rPr lang="en-GB" sz="16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GB" sz="1600">
                <a:latin typeface="Times New Roman" panose="02020603050405020304" pitchFamily="18" charset="0"/>
                <a:cs typeface="Times New Roman" panose="02020603050405020304" pitchFamily="18" charset="0"/>
              </a:rPr>
              <a:t>He + </a:t>
            </a:r>
            <a:r>
              <a:rPr lang="en-GB" sz="16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208</a:t>
            </a:r>
            <a:r>
              <a:rPr lang="en-GB" sz="1600">
                <a:latin typeface="Times New Roman" panose="02020603050405020304" pitchFamily="18" charset="0"/>
                <a:cs typeface="Times New Roman" panose="02020603050405020304" pitchFamily="18" charset="0"/>
              </a:rPr>
              <a:t>Pb @ 26 MeV </a:t>
            </a:r>
          </a:p>
          <a:p>
            <a:endParaRPr lang="en-GB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Wingdings" pitchFamily="2" charset="2"/>
              <a:buChar char="à"/>
            </a:pPr>
            <a:r>
              <a:rPr lang="el-GR" sz="1600">
                <a:latin typeface="Times New Roman" panose="02020603050405020304" pitchFamily="18" charset="0"/>
                <a:cs typeface="Times New Roman" panose="02020603050405020304" pitchFamily="18" charset="0"/>
              </a:rPr>
              <a:t>γ </a:t>
            </a:r>
            <a:r>
              <a:rPr lang="en-GB" sz="1600">
                <a:latin typeface="Times New Roman" panose="02020603050405020304" pitchFamily="18" charset="0"/>
                <a:cs typeface="Times New Roman" panose="02020603050405020304" pitchFamily="18" charset="0"/>
              </a:rPr>
              <a:t>decay of low-spin states in </a:t>
            </a:r>
            <a:r>
              <a:rPr lang="en-GB" sz="16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209</a:t>
            </a:r>
            <a:r>
              <a:rPr lang="en-GB" sz="1600">
                <a:latin typeface="Times New Roman" panose="02020603050405020304" pitchFamily="18" charset="0"/>
                <a:cs typeface="Times New Roman" panose="02020603050405020304" pitchFamily="18" charset="0"/>
              </a:rPr>
              <a:t>Pb </a:t>
            </a:r>
            <a:r>
              <a:rPr lang="en-GB" sz="160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 </a:t>
            </a:r>
            <a:r>
              <a:rPr lang="en-GB" sz="1600">
                <a:latin typeface="Times New Roman" panose="02020603050405020304" pitchFamily="18" charset="0"/>
                <a:cs typeface="Times New Roman" panose="02020603050405020304" pitchFamily="18" charset="0"/>
              </a:rPr>
              <a:t>suggests strong one-neutron stripping process,</a:t>
            </a:r>
          </a:p>
          <a:p>
            <a:endParaRPr lang="en-GB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Wingdings" pitchFamily="2" charset="2"/>
              <a:buChar char="à"/>
            </a:pPr>
            <a:r>
              <a:rPr lang="en-GB" sz="1600">
                <a:latin typeface="Times New Roman" panose="02020603050405020304" pitchFamily="18" charset="0"/>
                <a:cs typeface="Times New Roman" panose="02020603050405020304" pitchFamily="18" charset="0"/>
              </a:rPr>
              <a:t>Strength comparable to fusion-evaporation channel </a:t>
            </a:r>
            <a:r>
              <a:rPr lang="en-GB" sz="16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208</a:t>
            </a:r>
            <a:r>
              <a:rPr lang="en-GB" sz="1600">
                <a:latin typeface="Times New Roman" panose="02020603050405020304" pitchFamily="18" charset="0"/>
                <a:cs typeface="Times New Roman" panose="02020603050405020304" pitchFamily="18" charset="0"/>
              </a:rPr>
              <a:t>Pb(</a:t>
            </a:r>
            <a:r>
              <a:rPr lang="en-GB" sz="16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GB" sz="1600">
                <a:latin typeface="Times New Roman" panose="02020603050405020304" pitchFamily="18" charset="0"/>
                <a:cs typeface="Times New Roman" panose="02020603050405020304" pitchFamily="18" charset="0"/>
              </a:rPr>
              <a:t>He,4n)</a:t>
            </a:r>
            <a:r>
              <a:rPr lang="en-GB" sz="16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212</a:t>
            </a:r>
            <a:r>
              <a:rPr lang="en-GB" sz="1600">
                <a:latin typeface="Times New Roman" panose="02020603050405020304" pitchFamily="18" charset="0"/>
                <a:cs typeface="Times New Roman" panose="02020603050405020304" pitchFamily="18" charset="0"/>
              </a:rPr>
              <a:t>Po </a:t>
            </a:r>
          </a:p>
          <a:p>
            <a:pPr marL="742950" lvl="1" indent="-285750">
              <a:buFont typeface="Wingdings" pitchFamily="2" charset="2"/>
              <a:buChar char="à"/>
            </a:pPr>
            <a:endParaRPr lang="en-GB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GB" sz="16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sz="1600" i="1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Z. </a:t>
            </a:r>
            <a:r>
              <a:rPr lang="en-GB" sz="1600" i="1" err="1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Podolyák</a:t>
            </a:r>
            <a:r>
              <a:rPr lang="en-GB" sz="1600" i="1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et al., Nucl. Instr. Meth. A 511, 354 (2003). 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6D962AE-271A-0E48-974F-84F370CA5301}"/>
              </a:ext>
            </a:extLst>
          </p:cNvPr>
          <p:cNvSpPr/>
          <p:nvPr/>
        </p:nvSpPr>
        <p:spPr>
          <a:xfrm>
            <a:off x="5567859" y="2499123"/>
            <a:ext cx="569561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n-GB" sz="16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Larger total reaction cross section for </a:t>
            </a:r>
            <a:r>
              <a:rPr lang="en-GB" sz="1600" baseline="300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GB" sz="16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than for </a:t>
            </a:r>
            <a:r>
              <a:rPr lang="en-GB" sz="1600" baseline="300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GB" sz="16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</a:t>
            </a:r>
            <a:r>
              <a:rPr lang="en-GB" sz="16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</a:t>
            </a:r>
            <a:r>
              <a:rPr lang="en-GB" sz="1600" b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larger </a:t>
            </a:r>
            <a:r>
              <a:rPr lang="en-GB" sz="1600" b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neutron transfer </a:t>
            </a:r>
            <a:r>
              <a:rPr lang="en-GB" sz="16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compared to </a:t>
            </a:r>
            <a:r>
              <a:rPr lang="en-GB" sz="1600" baseline="300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GB" sz="16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He. 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34999456-4253-B042-8203-A50922EE5FE4}"/>
              </a:ext>
            </a:extLst>
          </p:cNvPr>
          <p:cNvSpPr/>
          <p:nvPr/>
        </p:nvSpPr>
        <p:spPr>
          <a:xfrm>
            <a:off x="573383" y="243500"/>
            <a:ext cx="25186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Elastic cross sections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115648F-BCA6-C841-90C3-CDF32A7FD33F}"/>
              </a:ext>
            </a:extLst>
          </p:cNvPr>
          <p:cNvGrpSpPr/>
          <p:nvPr/>
        </p:nvGrpSpPr>
        <p:grpSpPr>
          <a:xfrm>
            <a:off x="735937" y="607472"/>
            <a:ext cx="3634544" cy="2981539"/>
            <a:chOff x="707592" y="3557982"/>
            <a:chExt cx="3832510" cy="3139224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5C05C67F-5A90-C144-8E9A-A4CC2A0AA970}"/>
                </a:ext>
              </a:extLst>
            </p:cNvPr>
            <p:cNvGrpSpPr/>
            <p:nvPr/>
          </p:nvGrpSpPr>
          <p:grpSpPr>
            <a:xfrm>
              <a:off x="967399" y="3557982"/>
              <a:ext cx="3572703" cy="3139224"/>
              <a:chOff x="967399" y="3557982"/>
              <a:chExt cx="3572703" cy="3139224"/>
            </a:xfrm>
          </p:grpSpPr>
          <p:pic>
            <p:nvPicPr>
              <p:cNvPr id="46" name="Imagen 5">
                <a:extLst>
                  <a:ext uri="{FF2B5EF4-FFF2-40B4-BE49-F238E27FC236}">
                    <a16:creationId xmlns:a16="http://schemas.microsoft.com/office/drawing/2014/main" id="{D28057BF-0C1A-134F-902C-F3248E1DFF4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colorTemperature colorTemp="11200"/>
                        </a14:imgEffect>
                      </a14:imgLayer>
                    </a14:imgProps>
                  </a:ext>
                </a:extLst>
              </a:blip>
              <a:srcRect l="13420" b="49919"/>
              <a:stretch/>
            </p:blipFill>
            <p:spPr>
              <a:xfrm>
                <a:off x="967399" y="3557982"/>
                <a:ext cx="3572703" cy="3139224"/>
              </a:xfrm>
              <a:prstGeom prst="rect">
                <a:avLst/>
              </a:prstGeom>
              <a:noFill/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</p:pic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id="{DF825343-917F-E948-914D-1F4CE1CFD936}"/>
                  </a:ext>
                </a:extLst>
              </p:cNvPr>
              <p:cNvGrpSpPr/>
              <p:nvPr/>
            </p:nvGrpSpPr>
            <p:grpSpPr>
              <a:xfrm>
                <a:off x="2774199" y="4456305"/>
                <a:ext cx="1174064" cy="528678"/>
                <a:chOff x="2112332" y="3908766"/>
                <a:chExt cx="1899761" cy="776708"/>
              </a:xfrm>
            </p:grpSpPr>
            <p:grpSp>
              <p:nvGrpSpPr>
                <p:cNvPr id="49" name="Agrupar 9">
                  <a:extLst>
                    <a:ext uri="{FF2B5EF4-FFF2-40B4-BE49-F238E27FC236}">
                      <a16:creationId xmlns:a16="http://schemas.microsoft.com/office/drawing/2014/main" id="{B004D2E3-0425-5A48-8A8F-E36EA21400FE}"/>
                    </a:ext>
                  </a:extLst>
                </p:cNvPr>
                <p:cNvGrpSpPr/>
                <p:nvPr/>
              </p:nvGrpSpPr>
              <p:grpSpPr>
                <a:xfrm>
                  <a:off x="2112332" y="3908766"/>
                  <a:ext cx="1579752" cy="476086"/>
                  <a:chOff x="4174261" y="1565221"/>
                  <a:chExt cx="1579752" cy="476086"/>
                </a:xfrm>
              </p:grpSpPr>
              <p:sp>
                <p:nvSpPr>
                  <p:cNvPr id="53" name="Elipse 7">
                    <a:extLst>
                      <a:ext uri="{FF2B5EF4-FFF2-40B4-BE49-F238E27FC236}">
                        <a16:creationId xmlns:a16="http://schemas.microsoft.com/office/drawing/2014/main" id="{5DF28AFD-A058-2746-93DA-04B637C0DC03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4174261" y="1725654"/>
                    <a:ext cx="144000" cy="143999"/>
                  </a:xfrm>
                  <a:prstGeom prst="ellipse">
                    <a:avLst/>
                  </a:prstGeom>
                  <a:solidFill>
                    <a:srgbClr val="FFFFFF"/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_tradnl"/>
                  </a:p>
                </p:txBody>
              </p:sp>
              <p:sp>
                <p:nvSpPr>
                  <p:cNvPr id="54" name="Rectángulo 8">
                    <a:extLst>
                      <a:ext uri="{FF2B5EF4-FFF2-40B4-BE49-F238E27FC236}">
                        <a16:creationId xmlns:a16="http://schemas.microsoft.com/office/drawing/2014/main" id="{F307A425-96AE-A84E-8A82-276B9E94C3C1}"/>
                      </a:ext>
                    </a:extLst>
                  </p:cNvPr>
                  <p:cNvSpPr/>
                  <p:nvPr/>
                </p:nvSpPr>
                <p:spPr>
                  <a:xfrm>
                    <a:off x="4281975" y="1565221"/>
                    <a:ext cx="1472038" cy="476086"/>
                  </a:xfrm>
                  <a:prstGeom prst="rect">
                    <a:avLst/>
                  </a:prstGeom>
                </p:spPr>
                <p:txBody>
                  <a:bodyPr wrap="none" anchor="ctr">
                    <a:spAutoFit/>
                  </a:bodyPr>
                  <a:lstStyle/>
                  <a:p>
                    <a:r>
                      <a:rPr lang="es-ES_tradnl" sz="1400" baseline="30000"/>
                      <a:t>6</a:t>
                    </a:r>
                    <a:r>
                      <a:rPr lang="es-ES_tradnl" sz="1400"/>
                      <a:t>He (LLN)</a:t>
                    </a:r>
                  </a:p>
                </p:txBody>
              </p:sp>
            </p:grpSp>
            <p:grpSp>
              <p:nvGrpSpPr>
                <p:cNvPr id="50" name="Agrupar 10">
                  <a:extLst>
                    <a:ext uri="{FF2B5EF4-FFF2-40B4-BE49-F238E27FC236}">
                      <a16:creationId xmlns:a16="http://schemas.microsoft.com/office/drawing/2014/main" id="{894BAE55-AEDC-A24D-88C3-11462580E03A}"/>
                    </a:ext>
                  </a:extLst>
                </p:cNvPr>
                <p:cNvGrpSpPr/>
                <p:nvPr/>
              </p:nvGrpSpPr>
              <p:grpSpPr>
                <a:xfrm>
                  <a:off x="2112335" y="4209388"/>
                  <a:ext cx="1899758" cy="476086"/>
                  <a:chOff x="4174264" y="1631013"/>
                  <a:chExt cx="1899758" cy="476086"/>
                </a:xfrm>
              </p:grpSpPr>
              <p:sp>
                <p:nvSpPr>
                  <p:cNvPr id="51" name="Elipse 21">
                    <a:extLst>
                      <a:ext uri="{FF2B5EF4-FFF2-40B4-BE49-F238E27FC236}">
                        <a16:creationId xmlns:a16="http://schemas.microsoft.com/office/drawing/2014/main" id="{B71C6A92-465A-624F-86C2-7F1D6BF2070D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4174264" y="1774997"/>
                    <a:ext cx="144000" cy="143999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_tradnl"/>
                  </a:p>
                </p:txBody>
              </p:sp>
              <p:sp>
                <p:nvSpPr>
                  <p:cNvPr id="52" name="Rectángulo 22">
                    <a:extLst>
                      <a:ext uri="{FF2B5EF4-FFF2-40B4-BE49-F238E27FC236}">
                        <a16:creationId xmlns:a16="http://schemas.microsoft.com/office/drawing/2014/main" id="{C6F8B9A6-E421-B445-94BD-94990374D2AA}"/>
                      </a:ext>
                    </a:extLst>
                  </p:cNvPr>
                  <p:cNvSpPr/>
                  <p:nvPr/>
                </p:nvSpPr>
                <p:spPr>
                  <a:xfrm>
                    <a:off x="4281977" y="1631013"/>
                    <a:ext cx="1792045" cy="476086"/>
                  </a:xfrm>
                  <a:prstGeom prst="rect">
                    <a:avLst/>
                  </a:prstGeom>
                </p:spPr>
                <p:txBody>
                  <a:bodyPr wrap="none" anchor="ctr">
                    <a:spAutoFit/>
                  </a:bodyPr>
                  <a:lstStyle/>
                  <a:p>
                    <a:r>
                      <a:rPr lang="es-ES_tradnl" sz="1400" baseline="30000">
                        <a:solidFill>
                          <a:srgbClr val="C00000"/>
                        </a:solidFill>
                      </a:rPr>
                      <a:t>8</a:t>
                    </a:r>
                    <a:r>
                      <a:rPr lang="es-ES_tradnl" sz="1400">
                        <a:solidFill>
                          <a:srgbClr val="C00000"/>
                        </a:solidFill>
                      </a:rPr>
                      <a:t>He (GANIL)</a:t>
                    </a:r>
                  </a:p>
                </p:txBody>
              </p:sp>
            </p:grpSp>
          </p:grp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1C463840-91CB-754F-A194-2CACAAD35711}"/>
                  </a:ext>
                </a:extLst>
              </p:cNvPr>
              <p:cNvSpPr/>
              <p:nvPr/>
            </p:nvSpPr>
            <p:spPr>
              <a:xfrm>
                <a:off x="2313714" y="3837685"/>
                <a:ext cx="1592273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6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Elastic cross sections</a:t>
                </a:r>
                <a:endParaRPr lang="en-GB" sz="1600"/>
              </a:p>
            </p:txBody>
          </p:sp>
        </p:grpSp>
        <p:pic>
          <p:nvPicPr>
            <p:cNvPr id="45" name="Imagen 5">
              <a:extLst>
                <a:ext uri="{FF2B5EF4-FFF2-40B4-BE49-F238E27FC236}">
                  <a16:creationId xmlns:a16="http://schemas.microsoft.com/office/drawing/2014/main" id="{CD978BF0-6519-FC46-9EF0-D23A77B401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11200"/>
                      </a14:imgEffect>
                    </a14:imgLayer>
                  </a14:imgProps>
                </a:ext>
              </a:extLst>
            </a:blip>
            <a:srcRect l="4469" t="26205" r="88110" b="42114"/>
            <a:stretch/>
          </p:blipFill>
          <p:spPr>
            <a:xfrm>
              <a:off x="707592" y="4082695"/>
              <a:ext cx="253714" cy="1645206"/>
            </a:xfrm>
            <a:prstGeom prst="rect">
              <a:avLst/>
            </a:prstGeom>
            <a:noFill/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</p:pic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B728788-0071-1D45-988A-6961F9FB7791}"/>
              </a:ext>
            </a:extLst>
          </p:cNvPr>
          <p:cNvGrpSpPr/>
          <p:nvPr/>
        </p:nvGrpSpPr>
        <p:grpSpPr>
          <a:xfrm>
            <a:off x="745477" y="3644403"/>
            <a:ext cx="5619376" cy="2872884"/>
            <a:chOff x="6264328" y="3801482"/>
            <a:chExt cx="5619376" cy="2872884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D5C1F549-6107-EE43-802A-99541103ADFE}"/>
                </a:ext>
              </a:extLst>
            </p:cNvPr>
            <p:cNvGrpSpPr/>
            <p:nvPr/>
          </p:nvGrpSpPr>
          <p:grpSpPr>
            <a:xfrm>
              <a:off x="6264328" y="3801482"/>
              <a:ext cx="3492316" cy="2872884"/>
              <a:chOff x="6260833" y="3720719"/>
              <a:chExt cx="3492316" cy="2872884"/>
            </a:xfrm>
          </p:grpSpPr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id="{BD26D0A8-3845-B546-AEB0-01144F5CDA61}"/>
                  </a:ext>
                </a:extLst>
              </p:cNvPr>
              <p:cNvGrpSpPr/>
              <p:nvPr/>
            </p:nvGrpSpPr>
            <p:grpSpPr>
              <a:xfrm>
                <a:off x="6260833" y="3720719"/>
                <a:ext cx="3492316" cy="2872884"/>
                <a:chOff x="6085639" y="954604"/>
                <a:chExt cx="3492316" cy="2872884"/>
              </a:xfrm>
            </p:grpSpPr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id="{C1FCF47D-C1F7-9548-ADB1-3682A333E520}"/>
                    </a:ext>
                  </a:extLst>
                </p:cNvPr>
                <p:cNvGrpSpPr/>
                <p:nvPr/>
              </p:nvGrpSpPr>
              <p:grpSpPr>
                <a:xfrm>
                  <a:off x="6085639" y="954604"/>
                  <a:ext cx="3492316" cy="2872884"/>
                  <a:chOff x="6890008" y="2007122"/>
                  <a:chExt cx="3492316" cy="2872884"/>
                </a:xfrm>
              </p:grpSpPr>
              <p:pic>
                <p:nvPicPr>
                  <p:cNvPr id="68" name="Picture 67">
                    <a:extLst>
                      <a:ext uri="{FF2B5EF4-FFF2-40B4-BE49-F238E27FC236}">
                        <a16:creationId xmlns:a16="http://schemas.microsoft.com/office/drawing/2014/main" id="{D39ABE67-261C-BB4C-BF8D-BAB20CDA70B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>
                    <a:extLst>
                      <a:ext uri="{BEBA8EAE-BF5A-486C-A8C5-ECC9F3942E4B}">
                        <a14:imgProps xmlns:a14="http://schemas.microsoft.com/office/drawing/2010/main">
                          <a14:imgLayer r:embed="rId7">
                            <a14:imgEffect>
                              <a14:colorTemperature colorTemp="112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156295" y="2007122"/>
                    <a:ext cx="3226029" cy="2872884"/>
                  </a:xfrm>
                  <a:prstGeom prst="rect">
                    <a:avLst/>
                  </a:prstGeom>
                </p:spPr>
              </p:pic>
              <p:pic>
                <p:nvPicPr>
                  <p:cNvPr id="69" name="Imagen 5">
                    <a:extLst>
                      <a:ext uri="{FF2B5EF4-FFF2-40B4-BE49-F238E27FC236}">
                        <a16:creationId xmlns:a16="http://schemas.microsoft.com/office/drawing/2014/main" id="{A09D96A0-180B-6E42-9291-A16F2F57EEC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BEBA8EAE-BF5A-486C-A8C5-ECC9F3942E4B}">
                        <a14:imgProps xmlns:a14="http://schemas.microsoft.com/office/drawing/2010/main">
                          <a14:imgLayer r:embed="rId5">
                            <a14:imgEffect>
                              <a14:colorTemperature colorTemp="11200"/>
                            </a14:imgEffect>
                          </a14:imgLayer>
                        </a14:imgProps>
                      </a:ext>
                    </a:extLst>
                  </a:blip>
                  <a:srcRect l="4469" t="26205" r="88110" b="42114"/>
                  <a:stretch/>
                </p:blipFill>
                <p:spPr>
                  <a:xfrm>
                    <a:off x="6890008" y="2270975"/>
                    <a:ext cx="240609" cy="1793625"/>
                  </a:xfrm>
                  <a:prstGeom prst="rect">
                    <a:avLst/>
                  </a:prstGeom>
                  <a:noFill/>
                  <a:ln w="38100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</p:spPr>
              </p:pic>
            </p:grpSp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65F9C225-1D0E-3B46-A39B-DCF1A8A6AD93}"/>
                    </a:ext>
                  </a:extLst>
                </p:cNvPr>
                <p:cNvGrpSpPr/>
                <p:nvPr/>
              </p:nvGrpSpPr>
              <p:grpSpPr>
                <a:xfrm>
                  <a:off x="8277848" y="2200938"/>
                  <a:ext cx="1113418" cy="576372"/>
                  <a:chOff x="8682219" y="2620534"/>
                  <a:chExt cx="1113418" cy="576372"/>
                </a:xfrm>
              </p:grpSpPr>
              <p:sp>
                <p:nvSpPr>
                  <p:cNvPr id="63" name="Elipse 7">
                    <a:extLst>
                      <a:ext uri="{FF2B5EF4-FFF2-40B4-BE49-F238E27FC236}">
                        <a16:creationId xmlns:a16="http://schemas.microsoft.com/office/drawing/2014/main" id="{BEF54E3E-773E-0347-9D97-52637F8D69B2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8682219" y="2739586"/>
                    <a:ext cx="84396" cy="106857"/>
                  </a:xfrm>
                  <a:prstGeom prst="ellipse">
                    <a:avLst/>
                  </a:prstGeom>
                  <a:solidFill>
                    <a:srgbClr val="FFFFFF"/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_tradnl"/>
                  </a:p>
                </p:txBody>
              </p:sp>
              <p:sp>
                <p:nvSpPr>
                  <p:cNvPr id="64" name="Rectángulo 8">
                    <a:extLst>
                      <a:ext uri="{FF2B5EF4-FFF2-40B4-BE49-F238E27FC236}">
                        <a16:creationId xmlns:a16="http://schemas.microsoft.com/office/drawing/2014/main" id="{ACCC614C-32FE-7F49-8965-03E408CA1D32}"/>
                      </a:ext>
                    </a:extLst>
                  </p:cNvPr>
                  <p:cNvSpPr/>
                  <p:nvPr/>
                </p:nvSpPr>
                <p:spPr>
                  <a:xfrm>
                    <a:off x="8745348" y="2620534"/>
                    <a:ext cx="862737" cy="353289"/>
                  </a:xfrm>
                  <a:prstGeom prst="rect">
                    <a:avLst/>
                  </a:prstGeom>
                </p:spPr>
                <p:txBody>
                  <a:bodyPr wrap="none" anchor="ctr">
                    <a:spAutoFit/>
                  </a:bodyPr>
                  <a:lstStyle/>
                  <a:p>
                    <a:r>
                      <a:rPr lang="es-ES_tradnl" sz="1400" baseline="30000"/>
                      <a:t>6</a:t>
                    </a:r>
                    <a:r>
                      <a:rPr lang="es-ES_tradnl" sz="1400"/>
                      <a:t>He (LLN)</a:t>
                    </a:r>
                  </a:p>
                </p:txBody>
              </p:sp>
              <p:sp>
                <p:nvSpPr>
                  <p:cNvPr id="65" name="Elipse 21">
                    <a:extLst>
                      <a:ext uri="{FF2B5EF4-FFF2-40B4-BE49-F238E27FC236}">
                        <a16:creationId xmlns:a16="http://schemas.microsoft.com/office/drawing/2014/main" id="{63913F8C-933A-8B49-A24D-7A6E54A455FC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8682221" y="2950463"/>
                    <a:ext cx="84396" cy="106857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_tradnl"/>
                  </a:p>
                </p:txBody>
              </p:sp>
              <p:sp>
                <p:nvSpPr>
                  <p:cNvPr id="67" name="Rectángulo 22">
                    <a:extLst>
                      <a:ext uri="{FF2B5EF4-FFF2-40B4-BE49-F238E27FC236}">
                        <a16:creationId xmlns:a16="http://schemas.microsoft.com/office/drawing/2014/main" id="{49E45CC4-F65D-6D46-975A-9ACD74B7BE1A}"/>
                      </a:ext>
                    </a:extLst>
                  </p:cNvPr>
                  <p:cNvSpPr/>
                  <p:nvPr/>
                </p:nvSpPr>
                <p:spPr>
                  <a:xfrm>
                    <a:off x="8745350" y="2843617"/>
                    <a:ext cx="1050287" cy="353289"/>
                  </a:xfrm>
                  <a:prstGeom prst="rect">
                    <a:avLst/>
                  </a:prstGeom>
                </p:spPr>
                <p:txBody>
                  <a:bodyPr wrap="none" anchor="ctr">
                    <a:spAutoFit/>
                  </a:bodyPr>
                  <a:lstStyle/>
                  <a:p>
                    <a:r>
                      <a:rPr lang="es-ES_tradnl" sz="1400" baseline="30000">
                        <a:solidFill>
                          <a:srgbClr val="C00000"/>
                        </a:solidFill>
                      </a:rPr>
                      <a:t>8</a:t>
                    </a:r>
                    <a:r>
                      <a:rPr lang="es-ES_tradnl" sz="1400">
                        <a:solidFill>
                          <a:srgbClr val="C00000"/>
                        </a:solidFill>
                      </a:rPr>
                      <a:t>He (GANIL)</a:t>
                    </a:r>
                  </a:p>
                </p:txBody>
              </p:sp>
            </p:grpSp>
            <p:sp>
              <p:nvSpPr>
                <p:cNvPr id="62" name="Rectangle 61">
                  <a:extLst>
                    <a:ext uri="{FF2B5EF4-FFF2-40B4-BE49-F238E27FC236}">
                      <a16:creationId xmlns:a16="http://schemas.microsoft.com/office/drawing/2014/main" id="{BE8F06D8-2BC4-D446-9FD7-F53956D992D6}"/>
                    </a:ext>
                  </a:extLst>
                </p:cNvPr>
                <p:cNvSpPr/>
                <p:nvPr/>
              </p:nvSpPr>
              <p:spPr>
                <a:xfrm>
                  <a:off x="7112383" y="1011174"/>
                  <a:ext cx="1510025" cy="63752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GB" sz="160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Elastic cross sections</a:t>
                  </a:r>
                  <a:endParaRPr lang="en-GB" sz="1600"/>
                </a:p>
              </p:txBody>
            </p:sp>
          </p:grp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48025EC6-3794-1244-9CA4-F14B225F1B7C}"/>
                  </a:ext>
                </a:extLst>
              </p:cNvPr>
              <p:cNvSpPr txBox="1"/>
              <p:nvPr/>
            </p:nvSpPr>
            <p:spPr>
              <a:xfrm>
                <a:off x="7728968" y="6236299"/>
                <a:ext cx="885179" cy="338554"/>
              </a:xfrm>
              <a:prstGeom prst="rect">
                <a:avLst/>
              </a:prstGeom>
              <a:solidFill>
                <a:srgbClr val="FFFFDD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60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GB" sz="1600" baseline="-2500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min</a:t>
                </a:r>
                <a:r>
                  <a:rPr lang="en-GB" sz="16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(fm)</a:t>
                </a:r>
                <a:endParaRPr lang="en-GB" sz="1600" baseline="-250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96312BC1-82B1-E24E-9864-E4B11312226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colorTemperature colorTemp="1500"/>
                      </a14:imgEffect>
                      <a14:imgEffect>
                        <a14:saturation sat="381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9882054" y="5154109"/>
              <a:ext cx="2001650" cy="1503423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2C780B-5E2D-5643-865C-141AB4948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E8539-59D3-4942-90E3-C4DCC641D3F8}" type="slidenum">
              <a:rPr lang="es-ES_tradnl" smtClean="0"/>
              <a:t>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225529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90888C3A-B87F-A04C-8859-150012E31D03}"/>
              </a:ext>
            </a:extLst>
          </p:cNvPr>
          <p:cNvGrpSpPr/>
          <p:nvPr/>
        </p:nvGrpSpPr>
        <p:grpSpPr>
          <a:xfrm>
            <a:off x="4547884" y="798986"/>
            <a:ext cx="7507076" cy="2591377"/>
            <a:chOff x="4468843" y="3163903"/>
            <a:chExt cx="7507076" cy="2591377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6FF4FB5D-15BD-224E-A0A7-B844E4AD3216}"/>
                </a:ext>
              </a:extLst>
            </p:cNvPr>
            <p:cNvGrpSpPr/>
            <p:nvPr/>
          </p:nvGrpSpPr>
          <p:grpSpPr>
            <a:xfrm>
              <a:off x="7768982" y="3245009"/>
              <a:ext cx="4206937" cy="2510271"/>
              <a:chOff x="4799444" y="2507530"/>
              <a:chExt cx="4206937" cy="2510271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B54201FD-745A-6A42-BCE1-4F66E3D8419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799444" y="2507530"/>
                <a:ext cx="4206937" cy="2510271"/>
              </a:xfrm>
              <a:prstGeom prst="rect">
                <a:avLst/>
              </a:prstGeom>
            </p:spPr>
          </p:pic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F40135BC-CB5D-9E4E-BDEB-5352C114DB07}"/>
                  </a:ext>
                </a:extLst>
              </p:cNvPr>
              <p:cNvSpPr/>
              <p:nvPr/>
            </p:nvSpPr>
            <p:spPr>
              <a:xfrm>
                <a:off x="7551416" y="2888960"/>
                <a:ext cx="925253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l-GR" sz="14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θ</a:t>
                </a:r>
                <a:r>
                  <a:rPr lang="en-GB" sz="14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lab = 70◦</a:t>
                </a:r>
                <a:endParaRPr lang="en-GB" sz="1400"/>
              </a:p>
            </p:txBody>
          </p:sp>
        </p:grp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051CE7F-7E5D-FE4E-8BED-853DEA018D55}"/>
                </a:ext>
              </a:extLst>
            </p:cNvPr>
            <p:cNvSpPr/>
            <p:nvPr/>
          </p:nvSpPr>
          <p:spPr>
            <a:xfrm>
              <a:off x="4468843" y="3163903"/>
              <a:ext cx="7164916" cy="20313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			   		“TRANSFER”</a:t>
              </a:r>
            </a:p>
            <a:p>
              <a:endParaRPr lang="en-GB" sz="14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GB" sz="14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GB" sz="14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GB" sz="14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GB" sz="14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GB" sz="14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GB" sz="14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(1) 2n transfer:  </a:t>
              </a:r>
              <a:r>
                <a:rPr lang="en-GB" sz="1400" baseline="300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208</a:t>
              </a:r>
              <a:r>
                <a:rPr lang="en-GB" sz="14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Pb(</a:t>
              </a:r>
              <a:r>
                <a:rPr lang="en-GB" sz="1400" baseline="300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r>
                <a:rPr lang="en-GB" sz="14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He, </a:t>
              </a:r>
              <a:r>
                <a:rPr lang="en-GB" sz="1400" baseline="300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r>
                <a:rPr lang="en-GB" sz="14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He)</a:t>
              </a:r>
              <a:r>
                <a:rPr lang="en-GB" sz="1400" baseline="300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210</a:t>
              </a:r>
              <a:r>
                <a:rPr lang="en-GB" sz="14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Pb</a:t>
              </a:r>
            </a:p>
            <a:p>
              <a:r>
                <a:rPr lang="en-GB" sz="14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(2) 1n transfer:  </a:t>
              </a:r>
              <a:r>
                <a:rPr lang="en-GB" sz="1400" baseline="300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208</a:t>
              </a:r>
              <a:r>
                <a:rPr lang="en-GB" sz="14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Pb(</a:t>
              </a:r>
              <a:r>
                <a:rPr lang="en-GB" sz="1400" baseline="300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r>
                <a:rPr lang="en-GB" sz="14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He, </a:t>
              </a:r>
              <a:r>
                <a:rPr lang="en-GB" sz="1400" baseline="300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  <a:r>
                <a:rPr lang="en-GB" sz="14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He → </a:t>
              </a:r>
              <a:r>
                <a:rPr lang="en-GB" sz="1400" baseline="300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r>
                <a:rPr lang="en-GB" sz="14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He + n)</a:t>
              </a:r>
              <a:r>
                <a:rPr lang="en-GB" sz="1400" baseline="300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209</a:t>
              </a:r>
              <a:r>
                <a:rPr lang="en-GB" sz="14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Pb </a:t>
              </a: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F90AC81C-9879-D045-A99F-4A0D7E6EB8AD}"/>
              </a:ext>
            </a:extLst>
          </p:cNvPr>
          <p:cNvSpPr/>
          <p:nvPr/>
        </p:nvSpPr>
        <p:spPr>
          <a:xfrm>
            <a:off x="317343" y="250458"/>
            <a:ext cx="22252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baseline="300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sz="2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and </a:t>
            </a:r>
            <a:r>
              <a:rPr lang="en-GB" sz="2000" b="1" baseline="300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GB" sz="2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yields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8D09215-FB9E-FE45-A6C8-19ECD66E9C02}"/>
              </a:ext>
            </a:extLst>
          </p:cNvPr>
          <p:cNvGrpSpPr/>
          <p:nvPr/>
        </p:nvGrpSpPr>
        <p:grpSpPr>
          <a:xfrm>
            <a:off x="497875" y="3705669"/>
            <a:ext cx="7793017" cy="2269736"/>
            <a:chOff x="438842" y="1118719"/>
            <a:chExt cx="7793017" cy="2269736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A3010AEE-4F6B-3748-8786-63A54B4F3438}"/>
                </a:ext>
              </a:extLst>
            </p:cNvPr>
            <p:cNvGrpSpPr/>
            <p:nvPr/>
          </p:nvGrpSpPr>
          <p:grpSpPr>
            <a:xfrm>
              <a:off x="438842" y="1118719"/>
              <a:ext cx="7793017" cy="2269736"/>
              <a:chOff x="181661" y="1118719"/>
              <a:chExt cx="7793017" cy="2269736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D79BFC34-C975-6243-8736-8CA0EAE161A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1661" y="1157576"/>
                <a:ext cx="3911410" cy="2230879"/>
              </a:xfrm>
              <a:prstGeom prst="rect">
                <a:avLst/>
              </a:prstGeom>
            </p:spPr>
          </p:pic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FCE7EDFC-A8DA-6F45-B530-14F4ADD2C4C3}"/>
                  </a:ext>
                </a:extLst>
              </p:cNvPr>
              <p:cNvSpPr/>
              <p:nvPr/>
            </p:nvSpPr>
            <p:spPr>
              <a:xfrm>
                <a:off x="4029510" y="1118719"/>
                <a:ext cx="3945168" cy="13234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600" b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Moderate separation between breakup/transfer and fusion-evaporation</a:t>
                </a:r>
              </a:p>
              <a:p>
                <a:pPr marL="285750" indent="-285750">
                  <a:buFontTx/>
                  <a:buChar char="-"/>
                </a:pPr>
                <a:r>
                  <a:rPr lang="el-GR" sz="16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 </a:t>
                </a:r>
                <a:r>
                  <a:rPr lang="en-GB" sz="16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from fusion-evaporation events </a:t>
                </a:r>
                <a:r>
                  <a:rPr lang="en-GB" sz="1600" baseline="30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212</a:t>
                </a:r>
                <a:r>
                  <a:rPr lang="en-GB" sz="16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 </a:t>
                </a:r>
              </a:p>
              <a:p>
                <a:pPr marL="285750" indent="-285750">
                  <a:buFontTx/>
                  <a:buChar char="-"/>
                </a:pPr>
                <a:r>
                  <a:rPr lang="en-GB" sz="16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60◦ - 160◦ from neutron transfer reactions </a:t>
                </a:r>
              </a:p>
              <a:p>
                <a:pPr marL="285750" indent="-285750">
                  <a:buFontTx/>
                  <a:buChar char="-"/>
                </a:pPr>
                <a:r>
                  <a:rPr lang="en-GB" sz="16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20◦ - 40◦ , from </a:t>
                </a:r>
                <a:r>
                  <a:rPr lang="en-GB" sz="1600" baseline="30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</a:t>
                </a:r>
                <a:r>
                  <a:rPr lang="en-GB" sz="16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He → </a:t>
                </a:r>
                <a:r>
                  <a:rPr lang="en-GB" sz="1600" baseline="30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en-GB" sz="16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He + 4n breakup </a:t>
                </a:r>
              </a:p>
            </p:txBody>
          </p:sp>
        </p:grp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C9D53FAD-253C-4D4E-960D-4EB0F2094E5C}"/>
                </a:ext>
              </a:extLst>
            </p:cNvPr>
            <p:cNvSpPr/>
            <p:nvPr/>
          </p:nvSpPr>
          <p:spPr>
            <a:xfrm>
              <a:off x="941373" y="1221702"/>
              <a:ext cx="1075936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>
              <a:spAutoFit/>
            </a:bodyPr>
            <a:lstStyle/>
            <a:p>
              <a:r>
                <a:rPr lang="en-GB" b="1" baseline="300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en-GB" b="1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He yield</a:t>
              </a:r>
              <a:endParaRPr lang="en-GB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5439936-E2FF-6D4D-A31F-8AEC4D09C63B}"/>
              </a:ext>
            </a:extLst>
          </p:cNvPr>
          <p:cNvGrpSpPr/>
          <p:nvPr/>
        </p:nvGrpSpPr>
        <p:grpSpPr>
          <a:xfrm>
            <a:off x="314464" y="831032"/>
            <a:ext cx="7891989" cy="2510270"/>
            <a:chOff x="279362" y="3299554"/>
            <a:chExt cx="7891989" cy="2510270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14458ECA-32F6-474D-A9A4-82D83D498B40}"/>
                </a:ext>
              </a:extLst>
            </p:cNvPr>
            <p:cNvGrpSpPr/>
            <p:nvPr/>
          </p:nvGrpSpPr>
          <p:grpSpPr>
            <a:xfrm>
              <a:off x="279362" y="3299554"/>
              <a:ext cx="7891989" cy="2510270"/>
              <a:chOff x="10149" y="3299554"/>
              <a:chExt cx="7891989" cy="2510270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43F78025-0C76-7A47-BE67-C9C95C799F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149" y="3299554"/>
                <a:ext cx="4233420" cy="2510270"/>
              </a:xfrm>
              <a:prstGeom prst="rect">
                <a:avLst/>
              </a:prstGeom>
            </p:spPr>
          </p:pic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55C231C0-1482-5640-94A3-10A8F8B78EF0}"/>
                  </a:ext>
                </a:extLst>
              </p:cNvPr>
              <p:cNvSpPr/>
              <p:nvPr/>
            </p:nvSpPr>
            <p:spPr>
              <a:xfrm>
                <a:off x="3852508" y="3425027"/>
                <a:ext cx="4049630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600" b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Clear separation between breakup/transfer</a:t>
                </a:r>
              </a:p>
              <a:p>
                <a:pPr marL="285750" indent="-285750">
                  <a:buFontTx/>
                  <a:buChar char="-"/>
                </a:pPr>
                <a:r>
                  <a:rPr lang="en-GB" sz="16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50◦ - 160◦ from neutron transfer reactions </a:t>
                </a:r>
              </a:p>
              <a:p>
                <a:pPr marL="285750" indent="-285750">
                  <a:buFontTx/>
                  <a:buChar char="-"/>
                </a:pPr>
                <a:r>
                  <a:rPr lang="en-GB" sz="16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20◦ - 40◦ , from </a:t>
                </a:r>
                <a:r>
                  <a:rPr lang="en-GB" sz="1600" baseline="30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</a:t>
                </a:r>
                <a:r>
                  <a:rPr lang="en-GB" sz="16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He → </a:t>
                </a:r>
                <a:r>
                  <a:rPr lang="en-GB" sz="1600" baseline="30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en-GB" sz="16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He + 2n breakup </a:t>
                </a:r>
              </a:p>
            </p:txBody>
          </p:sp>
        </p:grp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2ABA3118-9F68-FA4C-ABC1-577038D5C6DA}"/>
                </a:ext>
              </a:extLst>
            </p:cNvPr>
            <p:cNvSpPr/>
            <p:nvPr/>
          </p:nvSpPr>
          <p:spPr>
            <a:xfrm>
              <a:off x="848260" y="3514601"/>
              <a:ext cx="1075936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>
              <a:spAutoFit/>
            </a:bodyPr>
            <a:lstStyle/>
            <a:p>
              <a:r>
                <a:rPr lang="en-GB" b="1" baseline="300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r>
                <a:rPr lang="en-GB" b="1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He yield</a:t>
              </a:r>
              <a:endParaRPr lang="en-GB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B42B9EC-41B9-6F41-B421-3A3835FF83EE}"/>
              </a:ext>
            </a:extLst>
          </p:cNvPr>
          <p:cNvGrpSpPr/>
          <p:nvPr/>
        </p:nvGrpSpPr>
        <p:grpSpPr>
          <a:xfrm>
            <a:off x="4707417" y="3555612"/>
            <a:ext cx="7382505" cy="2659377"/>
            <a:chOff x="4415894" y="886712"/>
            <a:chExt cx="7382505" cy="2659377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5F659D7A-7942-8940-AA1D-2A5C0BFCD64E}"/>
                </a:ext>
              </a:extLst>
            </p:cNvPr>
            <p:cNvGrpSpPr/>
            <p:nvPr/>
          </p:nvGrpSpPr>
          <p:grpSpPr>
            <a:xfrm>
              <a:off x="8148194" y="1134019"/>
              <a:ext cx="3650205" cy="2412070"/>
              <a:chOff x="1077321" y="2797078"/>
              <a:chExt cx="3650205" cy="2412070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225F03DD-8AC0-AA4F-8C30-ACE2C761E2D1}"/>
                  </a:ext>
                </a:extLst>
              </p:cNvPr>
              <p:cNvGrpSpPr/>
              <p:nvPr/>
            </p:nvGrpSpPr>
            <p:grpSpPr>
              <a:xfrm>
                <a:off x="1077321" y="2797078"/>
                <a:ext cx="3650205" cy="2412070"/>
                <a:chOff x="4552041" y="3908039"/>
                <a:chExt cx="3650205" cy="2412070"/>
              </a:xfrm>
            </p:grpSpPr>
            <p:pic>
              <p:nvPicPr>
                <p:cNvPr id="6" name="Picture 5">
                  <a:extLst>
                    <a:ext uri="{FF2B5EF4-FFF2-40B4-BE49-F238E27FC236}">
                      <a16:creationId xmlns:a16="http://schemas.microsoft.com/office/drawing/2014/main" id="{DAA5D07F-CBEB-AB47-A87B-3711B2CA706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4552041" y="3908039"/>
                  <a:ext cx="3650205" cy="2412070"/>
                </a:xfrm>
                <a:prstGeom prst="rect">
                  <a:avLst/>
                </a:prstGeom>
              </p:spPr>
            </p:pic>
            <p:sp>
              <p:nvSpPr>
                <p:cNvPr id="7" name="Rectangle 6">
                  <a:extLst>
                    <a:ext uri="{FF2B5EF4-FFF2-40B4-BE49-F238E27FC236}">
                      <a16:creationId xmlns:a16="http://schemas.microsoft.com/office/drawing/2014/main" id="{9D61BEC5-0AF9-6E42-9BFC-1C20C0D21B69}"/>
                    </a:ext>
                  </a:extLst>
                </p:cNvPr>
                <p:cNvSpPr/>
                <p:nvPr/>
              </p:nvSpPr>
              <p:spPr>
                <a:xfrm>
                  <a:off x="6911824" y="4212822"/>
                  <a:ext cx="1112805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l-GR" sz="140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θ</a:t>
                  </a:r>
                  <a:r>
                    <a:rPr lang="en-GB" sz="140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lab = 94.5° </a:t>
                  </a:r>
                </a:p>
              </p:txBody>
            </p:sp>
          </p:grp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D996B4B8-F2F1-1A4F-8B82-137815A40092}"/>
                  </a:ext>
                </a:extLst>
              </p:cNvPr>
              <p:cNvSpPr/>
              <p:nvPr/>
            </p:nvSpPr>
            <p:spPr>
              <a:xfrm>
                <a:off x="2317457" y="2870609"/>
                <a:ext cx="1382768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400" baseline="3000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212</a:t>
                </a:r>
                <a:r>
                  <a:rPr lang="en-GB" sz="140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Po, </a:t>
                </a:r>
                <a:r>
                  <a:rPr lang="en-GB" sz="1400" err="1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Fus-evap</a:t>
                </a:r>
                <a:r>
                  <a:rPr lang="en-GB" sz="140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790C6D0-F0F0-FD46-B47A-D7F96DFC8747}"/>
                </a:ext>
              </a:extLst>
            </p:cNvPr>
            <p:cNvSpPr/>
            <p:nvPr/>
          </p:nvSpPr>
          <p:spPr>
            <a:xfrm>
              <a:off x="4415894" y="886712"/>
              <a:ext cx="7315775" cy="24622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					“TRANSFER”</a:t>
              </a:r>
            </a:p>
            <a:p>
              <a:endParaRPr lang="en-GB" sz="14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GB" sz="14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GB" sz="14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GB" sz="14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GB" sz="14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GB" sz="14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en-GB" sz="14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GB" sz="14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(1) 4n transfer:  </a:t>
              </a:r>
              <a:r>
                <a:rPr lang="en-GB" sz="1400" baseline="300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208</a:t>
              </a:r>
              <a:r>
                <a:rPr lang="en-GB" sz="14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Pb(</a:t>
              </a:r>
              <a:r>
                <a:rPr lang="en-GB" sz="1400" baseline="300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r>
                <a:rPr lang="en-GB" sz="14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He, </a:t>
              </a:r>
              <a:r>
                <a:rPr lang="en-GB" sz="1400" baseline="300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en-GB" sz="14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He)</a:t>
              </a:r>
              <a:r>
                <a:rPr lang="en-GB" sz="1400" baseline="300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212</a:t>
              </a:r>
              <a:r>
                <a:rPr lang="en-GB" sz="14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Pb</a:t>
              </a:r>
            </a:p>
            <a:p>
              <a:r>
                <a:rPr lang="en-GB" sz="14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(2) 3n transfer: </a:t>
              </a:r>
              <a:r>
                <a:rPr lang="en-GB" sz="1400" baseline="300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208</a:t>
              </a:r>
              <a:r>
                <a:rPr lang="en-GB" sz="14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Pb(</a:t>
              </a:r>
              <a:r>
                <a:rPr lang="en-GB" sz="1400" baseline="300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r>
                <a:rPr lang="en-GB" sz="14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He, </a:t>
              </a:r>
              <a:r>
                <a:rPr lang="en-GB" sz="1400" baseline="300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r>
                <a:rPr lang="en-GB" sz="14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He → </a:t>
              </a:r>
              <a:r>
                <a:rPr lang="en-GB" sz="1400" baseline="300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en-GB" sz="14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He + n)</a:t>
              </a:r>
              <a:r>
                <a:rPr lang="en-GB" sz="1400" baseline="300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211</a:t>
              </a:r>
              <a:r>
                <a:rPr lang="en-GB" sz="14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Pb </a:t>
              </a:r>
            </a:p>
            <a:p>
              <a:r>
                <a:rPr lang="en-GB" sz="14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(3) 2n transfer: </a:t>
              </a:r>
              <a:r>
                <a:rPr lang="en-GB" sz="1400" baseline="300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208</a:t>
              </a:r>
              <a:r>
                <a:rPr lang="en-GB" sz="14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Pb(</a:t>
              </a:r>
              <a:r>
                <a:rPr lang="en-GB" sz="1400" baseline="300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r>
                <a:rPr lang="en-GB" sz="14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He, </a:t>
              </a:r>
              <a:r>
                <a:rPr lang="en-GB" sz="1400" baseline="300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r>
                <a:rPr lang="en-GB" sz="14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He*1.8 → </a:t>
              </a:r>
              <a:r>
                <a:rPr lang="en-GB" sz="1400" baseline="300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en-GB" sz="14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He + 2n)</a:t>
              </a:r>
              <a:r>
                <a:rPr lang="en-GB" sz="1400" baseline="300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210</a:t>
              </a:r>
              <a:r>
                <a:rPr lang="en-GB" sz="14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Pb 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7458F20-0022-2849-8441-FAF4796495FD}"/>
              </a:ext>
            </a:extLst>
          </p:cNvPr>
          <p:cNvGrpSpPr/>
          <p:nvPr/>
        </p:nvGrpSpPr>
        <p:grpSpPr>
          <a:xfrm>
            <a:off x="3439444" y="6017825"/>
            <a:ext cx="7012235" cy="693863"/>
            <a:chOff x="3482316" y="6119382"/>
            <a:chExt cx="7012235" cy="693863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80F7B16-3754-314B-BD35-156CDC569755}"/>
                </a:ext>
              </a:extLst>
            </p:cNvPr>
            <p:cNvSpPr/>
            <p:nvPr/>
          </p:nvSpPr>
          <p:spPr>
            <a:xfrm>
              <a:off x="3482316" y="6119382"/>
              <a:ext cx="701223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0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Kinematics consistent with neutron transfer channels</a:t>
              </a:r>
            </a:p>
          </p:txBody>
        </p:sp>
        <p:sp>
          <p:nvSpPr>
            <p:cNvPr id="28" name="Rectángulo 32">
              <a:extLst>
                <a:ext uri="{FF2B5EF4-FFF2-40B4-BE49-F238E27FC236}">
                  <a16:creationId xmlns:a16="http://schemas.microsoft.com/office/drawing/2014/main" id="{946C87B9-827A-1442-B378-8BB229026A70}"/>
                </a:ext>
              </a:extLst>
            </p:cNvPr>
            <p:cNvSpPr/>
            <p:nvPr/>
          </p:nvSpPr>
          <p:spPr>
            <a:xfrm>
              <a:off x="3871379" y="6505468"/>
              <a:ext cx="451065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400" i="1">
                  <a:solidFill>
                    <a:srgbClr val="0432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G. </a:t>
              </a:r>
              <a:r>
                <a:rPr lang="en-GB" sz="1400" i="1" err="1">
                  <a:solidFill>
                    <a:srgbClr val="0432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Marquínez</a:t>
              </a:r>
              <a:r>
                <a:rPr lang="en-GB" sz="1400" i="1">
                  <a:solidFill>
                    <a:srgbClr val="0432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-Durán et al., Phys. Rev. C </a:t>
              </a:r>
              <a:r>
                <a:rPr lang="en-GB" sz="1400" b="1" i="1">
                  <a:solidFill>
                    <a:srgbClr val="0432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98, 034615 (2018).</a:t>
              </a:r>
              <a:endParaRPr lang="en-GB" sz="1400" i="1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54137BDB-5C47-FB4C-BABC-0DD3B2163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E8539-59D3-4942-90E3-C4DCC641D3F8}" type="slidenum">
              <a:rPr lang="es-ES_tradnl" smtClean="0"/>
              <a:t>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70826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7D17C946-1803-984B-A29E-1CBB924E2F50}"/>
              </a:ext>
            </a:extLst>
          </p:cNvPr>
          <p:cNvSpPr/>
          <p:nvPr/>
        </p:nvSpPr>
        <p:spPr>
          <a:xfrm>
            <a:off x="527574" y="4139173"/>
            <a:ext cx="43418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aseline="300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6,4</a:t>
            </a:r>
            <a:r>
              <a:rPr lang="en-GB" sz="16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He: </a:t>
            </a:r>
            <a:r>
              <a:rPr lang="en-GB" sz="1600">
                <a:latin typeface="Times New Roman" panose="02020603050405020304" pitchFamily="18" charset="0"/>
                <a:cs typeface="Times New Roman" panose="02020603050405020304" pitchFamily="18" charset="0"/>
              </a:rPr>
              <a:t>The shape of the angular distributions consistent with a transfer reaction mechanism.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439BFBD-0888-9946-B708-05A3B2966755}"/>
              </a:ext>
            </a:extLst>
          </p:cNvPr>
          <p:cNvSpPr/>
          <p:nvPr/>
        </p:nvSpPr>
        <p:spPr>
          <a:xfrm>
            <a:off x="573384" y="5415521"/>
            <a:ext cx="10735082" cy="66858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GB" sz="1600" baseline="300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sz="16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He: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>
                <a:latin typeface="Times New Roman" panose="02020603050405020304" pitchFamily="18" charset="0"/>
                <a:cs typeface="Times New Roman" panose="02020603050405020304" pitchFamily="18" charset="0"/>
              </a:rPr>
              <a:t>Small spectroscopic factor for the ⟨</a:t>
            </a:r>
            <a:r>
              <a:rPr lang="en-GB" sz="16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GB" sz="1600">
                <a:latin typeface="Times New Roman" panose="02020603050405020304" pitchFamily="18" charset="0"/>
                <a:cs typeface="Times New Roman" panose="02020603050405020304" pitchFamily="18" charset="0"/>
              </a:rPr>
              <a:t>He| </a:t>
            </a:r>
            <a:r>
              <a:rPr lang="en-GB" sz="16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GB" sz="1600">
                <a:latin typeface="Times New Roman" panose="02020603050405020304" pitchFamily="18" charset="0"/>
                <a:cs typeface="Times New Roman" panose="02020603050405020304" pitchFamily="18" charset="0"/>
              </a:rPr>
              <a:t>He</a:t>
            </a:r>
            <a:r>
              <a:rPr lang="en-GB" sz="16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∗</a:t>
            </a:r>
            <a:r>
              <a:rPr lang="en-GB" sz="16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1.8</a:t>
            </a:r>
            <a:r>
              <a:rPr lang="en-GB" sz="1600">
                <a:latin typeface="Times New Roman" panose="02020603050405020304" pitchFamily="18" charset="0"/>
                <a:cs typeface="Times New Roman" panose="02020603050405020304" pitchFamily="18" charset="0"/>
              </a:rPr>
              <a:t> + 2n⟩ overlap </a:t>
            </a:r>
            <a:r>
              <a:rPr lang="en-GB" sz="160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 e</a:t>
            </a:r>
            <a:r>
              <a:rPr lang="en-GB" sz="1600">
                <a:latin typeface="Times New Roman" panose="02020603050405020304" pitchFamily="18" charset="0"/>
                <a:cs typeface="Times New Roman" panose="02020603050405020304" pitchFamily="18" charset="0"/>
              </a:rPr>
              <a:t>xpected 3n or 4n transfer to </a:t>
            </a:r>
            <a:r>
              <a:rPr lang="en-GB" sz="16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211</a:t>
            </a:r>
            <a:r>
              <a:rPr lang="en-GB" sz="1600">
                <a:latin typeface="Times New Roman" panose="02020603050405020304" pitchFamily="18" charset="0"/>
                <a:cs typeface="Times New Roman" panose="02020603050405020304" pitchFamily="18" charset="0"/>
              </a:rPr>
              <a:t>Pb and </a:t>
            </a:r>
            <a:r>
              <a:rPr lang="en-GB" sz="16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212</a:t>
            </a:r>
            <a:r>
              <a:rPr lang="en-GB" sz="1600">
                <a:latin typeface="Times New Roman" panose="02020603050405020304" pitchFamily="18" charset="0"/>
                <a:cs typeface="Times New Roman" panose="02020603050405020304" pitchFamily="18" charset="0"/>
              </a:rPr>
              <a:t>Pb, respectively. 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09B41CD-1084-9A40-BFDB-F32E76DC717F}"/>
              </a:ext>
            </a:extLst>
          </p:cNvPr>
          <p:cNvSpPr/>
          <p:nvPr/>
        </p:nvSpPr>
        <p:spPr>
          <a:xfrm>
            <a:off x="609113" y="4794472"/>
            <a:ext cx="4887414" cy="663643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GB" sz="1600" baseline="300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GB" sz="16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</a:t>
            </a:r>
            <a:r>
              <a:rPr lang="en-GB" sz="160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>
                <a:latin typeface="Times New Roman" panose="02020603050405020304" pitchFamily="18" charset="0"/>
                <a:cs typeface="Times New Roman" panose="02020603050405020304" pitchFamily="18" charset="0"/>
              </a:rPr>
              <a:t>Competition of 1n and 2n transfer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CA6D8C3-D561-C948-B034-2ECA81AA3CFF}"/>
              </a:ext>
            </a:extLst>
          </p:cNvPr>
          <p:cNvSpPr/>
          <p:nvPr/>
        </p:nvSpPr>
        <p:spPr>
          <a:xfrm>
            <a:off x="573383" y="243500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Cross sections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6AAF6BD-6D79-0149-99FD-D8121DF986BC}"/>
              </a:ext>
            </a:extLst>
          </p:cNvPr>
          <p:cNvGrpSpPr/>
          <p:nvPr/>
        </p:nvGrpSpPr>
        <p:grpSpPr>
          <a:xfrm>
            <a:off x="519384" y="572807"/>
            <a:ext cx="4076417" cy="3373136"/>
            <a:chOff x="3089960" y="724078"/>
            <a:chExt cx="4076417" cy="3373136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5F2F5ACF-9EA8-A94C-85BA-2554207C784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98150" y="1080826"/>
              <a:ext cx="4068227" cy="3016388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EC1364D-21F8-364F-93D0-7A7BA761F11A}"/>
                </a:ext>
              </a:extLst>
            </p:cNvPr>
            <p:cNvSpPr/>
            <p:nvPr/>
          </p:nvSpPr>
          <p:spPr>
            <a:xfrm>
              <a:off x="5865744" y="1286640"/>
              <a:ext cx="94769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GB">
                  <a:latin typeface="Times New Roman" panose="02020603050405020304" pitchFamily="18" charset="0"/>
                  <a:cs typeface="Times New Roman" panose="02020603050405020304" pitchFamily="18" charset="0"/>
                </a:rPr>
                <a:t>22 MeV</a:t>
              </a:r>
            </a:p>
          </p:txBody>
        </p:sp>
        <p:sp>
          <p:nvSpPr>
            <p:cNvPr id="13" name="Rectángulo 16">
              <a:extLst>
                <a:ext uri="{FF2B5EF4-FFF2-40B4-BE49-F238E27FC236}">
                  <a16:creationId xmlns:a16="http://schemas.microsoft.com/office/drawing/2014/main" id="{BC7E88CB-7CF6-BA47-9055-5A23F440A985}"/>
                </a:ext>
              </a:extLst>
            </p:cNvPr>
            <p:cNvSpPr/>
            <p:nvPr/>
          </p:nvSpPr>
          <p:spPr>
            <a:xfrm>
              <a:off x="3870478" y="1471306"/>
              <a:ext cx="543739" cy="369332"/>
            </a:xfrm>
            <a:prstGeom prst="rect">
              <a:avLst/>
            </a:prstGeom>
            <a:noFill/>
          </p:spPr>
          <p:txBody>
            <a:bodyPr wrap="none" anchor="ctr">
              <a:spAutoFit/>
            </a:bodyPr>
            <a:lstStyle/>
            <a:p>
              <a:r>
                <a:rPr lang="en-GB" b="1" baseline="30000"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r>
                <a:rPr lang="en-GB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He</a:t>
              </a:r>
            </a:p>
          </p:txBody>
        </p:sp>
        <p:sp>
          <p:nvSpPr>
            <p:cNvPr id="14" name="Rectángulo 16">
              <a:extLst>
                <a:ext uri="{FF2B5EF4-FFF2-40B4-BE49-F238E27FC236}">
                  <a16:creationId xmlns:a16="http://schemas.microsoft.com/office/drawing/2014/main" id="{9442A8FC-82DB-E64F-A7AC-33F114A74C1B}"/>
                </a:ext>
              </a:extLst>
            </p:cNvPr>
            <p:cNvSpPr/>
            <p:nvPr/>
          </p:nvSpPr>
          <p:spPr>
            <a:xfrm>
              <a:off x="4449074" y="2490777"/>
              <a:ext cx="543739" cy="369332"/>
            </a:xfrm>
            <a:prstGeom prst="rect">
              <a:avLst/>
            </a:prstGeom>
            <a:noFill/>
          </p:spPr>
          <p:txBody>
            <a:bodyPr wrap="none" anchor="ctr">
              <a:spAutoFit/>
            </a:bodyPr>
            <a:lstStyle/>
            <a:p>
              <a:r>
                <a:rPr lang="en-GB" b="1" baseline="3000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en-GB" b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He</a:t>
              </a:r>
            </a:p>
          </p:txBody>
        </p: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18BE63EC-3B4D-A746-921F-028ADC33B7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4055" t="33283" r="86935" b="33502"/>
            <a:stretch/>
          </p:blipFill>
          <p:spPr>
            <a:xfrm>
              <a:off x="3089960" y="1593750"/>
              <a:ext cx="273029" cy="1248620"/>
            </a:xfrm>
            <a:prstGeom prst="rect">
              <a:avLst/>
            </a:prstGeom>
          </p:spPr>
        </p:pic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E0D514DF-6100-BE42-AA93-9B37E1BACB5A}"/>
                </a:ext>
              </a:extLst>
            </p:cNvPr>
            <p:cNvSpPr/>
            <p:nvPr/>
          </p:nvSpPr>
          <p:spPr>
            <a:xfrm>
              <a:off x="4113394" y="724078"/>
              <a:ext cx="203773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aseline="300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6,4</a:t>
              </a:r>
              <a:r>
                <a:rPr lang="en-GB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He cross sections </a:t>
              </a:r>
              <a:endParaRPr lang="en-GB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21392491-2C99-5B47-99B6-3E2A101273BF}"/>
              </a:ext>
            </a:extLst>
          </p:cNvPr>
          <p:cNvGrpSpPr/>
          <p:nvPr/>
        </p:nvGrpSpPr>
        <p:grpSpPr>
          <a:xfrm>
            <a:off x="4936452" y="2837166"/>
            <a:ext cx="7135816" cy="2395307"/>
            <a:chOff x="6155234" y="729969"/>
            <a:chExt cx="5351114" cy="1474139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09C64641-719F-EF4C-8050-B3D664BC4D30}"/>
                </a:ext>
              </a:extLst>
            </p:cNvPr>
            <p:cNvGrpSpPr/>
            <p:nvPr/>
          </p:nvGrpSpPr>
          <p:grpSpPr>
            <a:xfrm>
              <a:off x="6917814" y="729969"/>
              <a:ext cx="4588534" cy="1474139"/>
              <a:chOff x="1192701" y="3773914"/>
              <a:chExt cx="4979631" cy="1684801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CFCF2401-EF38-C247-AF3F-BF28F4CFAA0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r="58650"/>
              <a:stretch/>
            </p:blipFill>
            <p:spPr>
              <a:xfrm>
                <a:off x="1192701" y="3790102"/>
                <a:ext cx="3695935" cy="1668611"/>
              </a:xfrm>
              <a:prstGeom prst="rect">
                <a:avLst/>
              </a:prstGeom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5AAB9ACE-7012-0940-B182-7E409721BE8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59232" r="32289"/>
              <a:stretch/>
            </p:blipFill>
            <p:spPr>
              <a:xfrm>
                <a:off x="4660716" y="3790103"/>
                <a:ext cx="757886" cy="1668612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046B5A7D-09ED-234D-B768-DD92EBA7F4A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89492" t="-828" r="2029" b="828"/>
              <a:stretch/>
            </p:blipFill>
            <p:spPr>
              <a:xfrm>
                <a:off x="5414405" y="3773914"/>
                <a:ext cx="757927" cy="1679049"/>
              </a:xfrm>
              <a:prstGeom prst="rect">
                <a:avLst/>
              </a:prstGeom>
            </p:spPr>
          </p:pic>
        </p:grpSp>
        <p:sp>
          <p:nvSpPr>
            <p:cNvPr id="27" name="Rectángulo 16">
              <a:extLst>
                <a:ext uri="{FF2B5EF4-FFF2-40B4-BE49-F238E27FC236}">
                  <a16:creationId xmlns:a16="http://schemas.microsoft.com/office/drawing/2014/main" id="{315A378F-E714-2948-8043-93A8839D5918}"/>
                </a:ext>
              </a:extLst>
            </p:cNvPr>
            <p:cNvSpPr/>
            <p:nvPr/>
          </p:nvSpPr>
          <p:spPr>
            <a:xfrm>
              <a:off x="6155234" y="868340"/>
              <a:ext cx="917431" cy="1192364"/>
            </a:xfrm>
            <a:prstGeom prst="rect">
              <a:avLst/>
            </a:prstGeom>
            <a:noFill/>
          </p:spPr>
          <p:txBody>
            <a:bodyPr wrap="none" anchor="ctr">
              <a:spAutoFit/>
            </a:bodyPr>
            <a:lstStyle/>
            <a:p>
              <a:r>
                <a:rPr lang="en-GB" b="1" baseline="3000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en-GB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He</a:t>
              </a:r>
              <a:endParaRPr lang="en-GB" sz="16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</a:pPr>
              <a:r>
                <a:rPr lang="en-GB" sz="1400">
                  <a:latin typeface="Times New Roman" panose="02020603050405020304" pitchFamily="18" charset="0"/>
                  <a:cs typeface="Times New Roman" panose="02020603050405020304" pitchFamily="18" charset="0"/>
                </a:rPr>
                <a:t>4n transfer </a:t>
              </a:r>
              <a:r>
                <a:rPr lang="en-GB" sz="1400">
                  <a:latin typeface="Times New Roman" panose="02020603050405020304" pitchFamily="18" charset="0"/>
                  <a:cs typeface="Times New Roman" panose="02020603050405020304" pitchFamily="18" charset="0"/>
                  <a:sym typeface="Wingdings" pitchFamily="2" charset="2"/>
                </a:rPr>
                <a:t></a:t>
              </a:r>
              <a:r>
                <a:rPr lang="en-GB" sz="140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  <a:p>
              <a:pPr>
                <a:lnSpc>
                  <a:spcPct val="150000"/>
                </a:lnSpc>
              </a:pPr>
              <a:r>
                <a:rPr lang="en-GB" sz="1400">
                  <a:latin typeface="Times New Roman" panose="02020603050405020304" pitchFamily="18" charset="0"/>
                  <a:cs typeface="Times New Roman" panose="02020603050405020304" pitchFamily="18" charset="0"/>
                </a:rPr>
                <a:t>3n transfer </a:t>
              </a:r>
              <a:r>
                <a:rPr lang="en-GB" sz="1400">
                  <a:latin typeface="Times New Roman" panose="02020603050405020304" pitchFamily="18" charset="0"/>
                  <a:cs typeface="Times New Roman" panose="02020603050405020304" pitchFamily="18" charset="0"/>
                  <a:sym typeface="Wingdings" pitchFamily="2" charset="2"/>
                </a:rPr>
                <a:t></a:t>
              </a:r>
              <a:endParaRPr lang="en-GB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</a:pPr>
              <a:r>
                <a:rPr lang="en-GB" sz="1400">
                  <a:latin typeface="Times New Roman" panose="02020603050405020304" pitchFamily="18" charset="0"/>
                  <a:cs typeface="Times New Roman" panose="02020603050405020304" pitchFamily="18" charset="0"/>
                </a:rPr>
                <a:t>2n transfer </a:t>
              </a:r>
              <a:r>
                <a:rPr lang="en-GB" sz="1400">
                  <a:latin typeface="Times New Roman" panose="02020603050405020304" pitchFamily="18" charset="0"/>
                  <a:cs typeface="Times New Roman" panose="02020603050405020304" pitchFamily="18" charset="0"/>
                  <a:sym typeface="Wingdings" pitchFamily="2" charset="2"/>
                </a:rPr>
                <a:t></a:t>
              </a:r>
            </a:p>
            <a:p>
              <a:pPr>
                <a:lnSpc>
                  <a:spcPct val="150000"/>
                </a:lnSpc>
              </a:pPr>
              <a:r>
                <a:rPr lang="en-GB" sz="1400">
                  <a:latin typeface="Times New Roman" panose="02020603050405020304" pitchFamily="18" charset="0"/>
                  <a:cs typeface="Times New Roman" panose="02020603050405020304" pitchFamily="18" charset="0"/>
                  <a:sym typeface="Wingdings" pitchFamily="2" charset="2"/>
                </a:rPr>
                <a:t>4n breakup </a:t>
              </a:r>
              <a:endParaRPr lang="en-GB" sz="1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0">
                <a:lnSpc>
                  <a:spcPct val="150000"/>
                </a:lnSpc>
              </a:pPr>
              <a:r>
                <a:rPr lang="en-GB" sz="140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itchFamily="2" charset="2"/>
                </a:rPr>
                <a:t>4n breakup </a:t>
              </a:r>
              <a:endParaRPr lang="en-GB" sz="14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7FDAAD7D-AAC9-6F4D-A76E-5ED2CDE8DF10}"/>
              </a:ext>
            </a:extLst>
          </p:cNvPr>
          <p:cNvGrpSpPr/>
          <p:nvPr/>
        </p:nvGrpSpPr>
        <p:grpSpPr>
          <a:xfrm>
            <a:off x="4869376" y="648000"/>
            <a:ext cx="6656226" cy="2097729"/>
            <a:chOff x="5716383" y="493409"/>
            <a:chExt cx="6225551" cy="1967430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056ACC1F-C5AC-C444-ACEC-9EC00C36276A}"/>
                </a:ext>
              </a:extLst>
            </p:cNvPr>
            <p:cNvGrpSpPr/>
            <p:nvPr/>
          </p:nvGrpSpPr>
          <p:grpSpPr>
            <a:xfrm>
              <a:off x="5716383" y="898140"/>
              <a:ext cx="6225551" cy="1562699"/>
              <a:chOff x="5279259" y="2345343"/>
              <a:chExt cx="6225551" cy="1562699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DE44D49-BC6D-B247-875D-61E5BC83F35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241550" y="2345343"/>
                <a:ext cx="5263260" cy="1562699"/>
              </a:xfrm>
              <a:prstGeom prst="rect">
                <a:avLst/>
              </a:prstGeom>
            </p:spPr>
          </p:pic>
          <p:sp>
            <p:nvSpPr>
              <p:cNvPr id="26" name="Rectángulo 16">
                <a:extLst>
                  <a:ext uri="{FF2B5EF4-FFF2-40B4-BE49-F238E27FC236}">
                    <a16:creationId xmlns:a16="http://schemas.microsoft.com/office/drawing/2014/main" id="{CDD1E74E-8919-3045-B866-F0837D11B1F2}"/>
                  </a:ext>
                </a:extLst>
              </p:cNvPr>
              <p:cNvSpPr/>
              <p:nvPr/>
            </p:nvSpPr>
            <p:spPr>
              <a:xfrm>
                <a:off x="5279259" y="2517020"/>
                <a:ext cx="1141441" cy="1219344"/>
              </a:xfrm>
              <a:prstGeom prst="rect">
                <a:avLst/>
              </a:prstGeom>
              <a:noFill/>
            </p:spPr>
            <p:txBody>
              <a:bodyPr wrap="square" anchor="ctr">
                <a:spAutoFit/>
              </a:bodyPr>
              <a:lstStyle/>
              <a:p>
                <a:r>
                  <a:rPr lang="en-GB" b="1" baseline="30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</a:t>
                </a:r>
                <a:r>
                  <a:rPr lang="en-GB" b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He</a:t>
                </a:r>
              </a:p>
              <a:p>
                <a:pPr>
                  <a:lnSpc>
                    <a:spcPct val="150000"/>
                  </a:lnSpc>
                </a:pPr>
                <a:r>
                  <a:rPr lang="en-GB" sz="14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2n transfer </a:t>
                </a:r>
                <a:r>
                  <a:rPr lang="en-GB" sz="140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itchFamily="2" charset="2"/>
                  </a:rPr>
                  <a:t></a:t>
                </a:r>
                <a:r>
                  <a:rPr lang="en-GB" sz="14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>
                  <a:lnSpc>
                    <a:spcPct val="150000"/>
                  </a:lnSpc>
                </a:pPr>
                <a:r>
                  <a:rPr lang="en-GB" sz="14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1n transfer </a:t>
                </a:r>
                <a:r>
                  <a:rPr lang="en-GB" sz="140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itchFamily="2" charset="2"/>
                  </a:rPr>
                  <a:t></a:t>
                </a:r>
                <a:endParaRPr lang="en-GB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GB" sz="14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2n breakup </a:t>
                </a:r>
                <a:r>
                  <a:rPr lang="en-GB" sz="140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itchFamily="2" charset="2"/>
                  </a:rPr>
                  <a:t></a:t>
                </a:r>
                <a:endParaRPr lang="en-GB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751D549B-988E-FA41-8F29-ACA496EF1155}"/>
                </a:ext>
              </a:extLst>
            </p:cNvPr>
            <p:cNvSpPr/>
            <p:nvPr/>
          </p:nvSpPr>
          <p:spPr>
            <a:xfrm>
              <a:off x="8072390" y="493409"/>
              <a:ext cx="231986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Reaction mechanisms</a:t>
              </a:r>
              <a:endParaRPr lang="en-GB" b="1"/>
            </a:p>
          </p:txBody>
        </p:sp>
      </p:grpSp>
      <p:sp>
        <p:nvSpPr>
          <p:cNvPr id="47" name="Slide Number Placeholder 46">
            <a:extLst>
              <a:ext uri="{FF2B5EF4-FFF2-40B4-BE49-F238E27FC236}">
                <a16:creationId xmlns:a16="http://schemas.microsoft.com/office/drawing/2014/main" id="{259F54FD-1201-0147-978F-6306EEB99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E8539-59D3-4942-90E3-C4DCC641D3F8}" type="slidenum">
              <a:rPr lang="es-ES_tradnl" smtClean="0"/>
              <a:t>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77962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8CD6FC5-FBDF-874A-81B5-3487F9367D6A}"/>
              </a:ext>
            </a:extLst>
          </p:cNvPr>
          <p:cNvSpPr/>
          <p:nvPr/>
        </p:nvSpPr>
        <p:spPr>
          <a:xfrm>
            <a:off x="571960" y="347222"/>
            <a:ext cx="21278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 cross sections 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A829A09-2A1F-554D-BFB2-918B5B9475BA}"/>
              </a:ext>
            </a:extLst>
          </p:cNvPr>
          <p:cNvGrpSpPr/>
          <p:nvPr/>
        </p:nvGrpSpPr>
        <p:grpSpPr>
          <a:xfrm>
            <a:off x="1233516" y="1095592"/>
            <a:ext cx="10386524" cy="4914900"/>
            <a:chOff x="1187587" y="1043266"/>
            <a:chExt cx="10386524" cy="4914900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820BD618-C05D-C740-9771-659EBBD77D27}"/>
                </a:ext>
              </a:extLst>
            </p:cNvPr>
            <p:cNvGrpSpPr/>
            <p:nvPr/>
          </p:nvGrpSpPr>
          <p:grpSpPr>
            <a:xfrm>
              <a:off x="2056537" y="1043266"/>
              <a:ext cx="9517574" cy="4914900"/>
              <a:chOff x="2056537" y="1043266"/>
              <a:chExt cx="9517574" cy="4914900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3BAD7610-E327-D244-898A-11AA7585717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417911" y="1043266"/>
                <a:ext cx="5156200" cy="4914900"/>
              </a:xfrm>
              <a:prstGeom prst="rect">
                <a:avLst/>
              </a:prstGeom>
            </p:spPr>
          </p:pic>
          <p:sp>
            <p:nvSpPr>
              <p:cNvPr id="13" name="Rectángulo 32">
                <a:extLst>
                  <a:ext uri="{FF2B5EF4-FFF2-40B4-BE49-F238E27FC236}">
                    <a16:creationId xmlns:a16="http://schemas.microsoft.com/office/drawing/2014/main" id="{FD3A1EE8-0315-1F45-A13E-B689DA8C66E2}"/>
                  </a:ext>
                </a:extLst>
              </p:cNvPr>
              <p:cNvSpPr/>
              <p:nvPr/>
            </p:nvSpPr>
            <p:spPr>
              <a:xfrm>
                <a:off x="2056537" y="5599429"/>
                <a:ext cx="184731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endParaRPr lang="en-GB" sz="140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F95FD1FF-09AA-9A40-BB8E-95B0AE048208}"/>
                  </a:ext>
                </a:extLst>
              </p:cNvPr>
              <p:cNvGrpSpPr/>
              <p:nvPr/>
            </p:nvGrpSpPr>
            <p:grpSpPr>
              <a:xfrm>
                <a:off x="8875688" y="4167666"/>
                <a:ext cx="2044767" cy="338554"/>
                <a:chOff x="7576802" y="1337357"/>
                <a:chExt cx="2044767" cy="338554"/>
              </a:xfrm>
            </p:grpSpPr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41E23052-31D3-3643-B186-9D556E53CC5A}"/>
                    </a:ext>
                  </a:extLst>
                </p:cNvPr>
                <p:cNvSpPr/>
                <p:nvPr/>
              </p:nvSpPr>
              <p:spPr>
                <a:xfrm>
                  <a:off x="7767920" y="1337357"/>
                  <a:ext cx="1853649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GB" sz="1600" baseline="30000">
                      <a:latin typeface="Times New Roman" panose="02020603050405020304" pitchFamily="18" charset="0"/>
                      <a:cs typeface="Times New Roman" panose="02020603050405020304" pitchFamily="18" charset="0"/>
                      <a:sym typeface="Wingdings" pitchFamily="2" charset="2"/>
                    </a:rPr>
                    <a:t>8</a:t>
                  </a:r>
                  <a:r>
                    <a:rPr lang="en-GB" sz="1600">
                      <a:latin typeface="Times New Roman" panose="02020603050405020304" pitchFamily="18" charset="0"/>
                      <a:cs typeface="Times New Roman" panose="02020603050405020304" pitchFamily="18" charset="0"/>
                      <a:sym typeface="Wingdings" pitchFamily="2" charset="2"/>
                    </a:rPr>
                    <a:t>He+</a:t>
                  </a:r>
                  <a:r>
                    <a:rPr lang="en-GB" sz="1600" baseline="30000">
                      <a:latin typeface="Times New Roman" panose="02020603050405020304" pitchFamily="18" charset="0"/>
                      <a:cs typeface="Times New Roman" panose="02020603050405020304" pitchFamily="18" charset="0"/>
                      <a:sym typeface="Wingdings" pitchFamily="2" charset="2"/>
                    </a:rPr>
                    <a:t>197</a:t>
                  </a:r>
                  <a:r>
                    <a:rPr lang="en-GB" sz="1600">
                      <a:latin typeface="Times New Roman" panose="02020603050405020304" pitchFamily="18" charset="0"/>
                      <a:cs typeface="Times New Roman" panose="02020603050405020304" pitchFamily="18" charset="0"/>
                      <a:sym typeface="Wingdings" pitchFamily="2" charset="2"/>
                    </a:rPr>
                    <a:t>Au, Transfer</a:t>
                  </a:r>
                  <a:endParaRPr lang="en-GB" sz="1600"/>
                </a:p>
              </p:txBody>
            </p:sp>
            <p:sp>
              <p:nvSpPr>
                <p:cNvPr id="16" name="Triangle 15">
                  <a:extLst>
                    <a:ext uri="{FF2B5EF4-FFF2-40B4-BE49-F238E27FC236}">
                      <a16:creationId xmlns:a16="http://schemas.microsoft.com/office/drawing/2014/main" id="{31535363-A1ED-754E-B20E-5A45CAC2D76C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576802" y="1445823"/>
                  <a:ext cx="115200" cy="115200"/>
                </a:xfrm>
                <a:prstGeom prst="triangl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/>
                </a:p>
              </p:txBody>
            </p:sp>
          </p:grp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4554DBD1-3266-C447-A87E-645F31669475}"/>
                  </a:ext>
                </a:extLst>
              </p:cNvPr>
              <p:cNvGrpSpPr/>
              <p:nvPr/>
            </p:nvGrpSpPr>
            <p:grpSpPr>
              <a:xfrm>
                <a:off x="8910406" y="4538104"/>
                <a:ext cx="1890175" cy="338554"/>
                <a:chOff x="9601203" y="2032664"/>
                <a:chExt cx="1890175" cy="338554"/>
              </a:xfrm>
            </p:grpSpPr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D44FB66A-3292-1D4D-A039-AE6483EF2C3E}"/>
                    </a:ext>
                  </a:extLst>
                </p:cNvPr>
                <p:cNvSpPr/>
                <p:nvPr/>
              </p:nvSpPr>
              <p:spPr>
                <a:xfrm>
                  <a:off x="9764623" y="2032664"/>
                  <a:ext cx="1726755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GB" sz="1600" baseline="30000">
                      <a:latin typeface="Times New Roman" panose="02020603050405020304" pitchFamily="18" charset="0"/>
                      <a:cs typeface="Times New Roman" panose="02020603050405020304" pitchFamily="18" charset="0"/>
                      <a:sym typeface="Wingdings" pitchFamily="2" charset="2"/>
                    </a:rPr>
                    <a:t>8</a:t>
                  </a:r>
                  <a:r>
                    <a:rPr lang="en-GB" sz="1600">
                      <a:latin typeface="Times New Roman" panose="02020603050405020304" pitchFamily="18" charset="0"/>
                      <a:cs typeface="Times New Roman" panose="02020603050405020304" pitchFamily="18" charset="0"/>
                      <a:sym typeface="Wingdings" pitchFamily="2" charset="2"/>
                    </a:rPr>
                    <a:t>He+</a:t>
                  </a:r>
                  <a:r>
                    <a:rPr lang="en-GB" sz="1600" baseline="30000">
                      <a:latin typeface="Times New Roman" panose="02020603050405020304" pitchFamily="18" charset="0"/>
                      <a:cs typeface="Times New Roman" panose="02020603050405020304" pitchFamily="18" charset="0"/>
                      <a:sym typeface="Wingdings" pitchFamily="2" charset="2"/>
                    </a:rPr>
                    <a:t>197</a:t>
                  </a:r>
                  <a:r>
                    <a:rPr lang="en-GB" sz="1600">
                      <a:latin typeface="Times New Roman" panose="02020603050405020304" pitchFamily="18" charset="0"/>
                      <a:cs typeface="Times New Roman" panose="02020603050405020304" pitchFamily="18" charset="0"/>
                      <a:sym typeface="Wingdings" pitchFamily="2" charset="2"/>
                    </a:rPr>
                    <a:t>Au, Fusion</a:t>
                  </a:r>
                  <a:endParaRPr lang="en-GB" sz="1600"/>
                </a:p>
              </p:txBody>
            </p:sp>
            <p:sp>
              <p:nvSpPr>
                <p:cNvPr id="18" name="Oval 17">
                  <a:extLst>
                    <a:ext uri="{FF2B5EF4-FFF2-40B4-BE49-F238E27FC236}">
                      <a16:creationId xmlns:a16="http://schemas.microsoft.com/office/drawing/2014/main" id="{DDA93C60-0958-E946-B851-850CA21EF8FF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9601203" y="2155264"/>
                  <a:ext cx="108000" cy="108000"/>
                </a:xfrm>
                <a:prstGeom prst="ellipse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/>
                </a:p>
              </p:txBody>
            </p:sp>
          </p:grp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4D2941F7-EFEB-9E4C-AF42-C1EA8BD04087}"/>
                </a:ext>
              </a:extLst>
            </p:cNvPr>
            <p:cNvGrpSpPr/>
            <p:nvPr/>
          </p:nvGrpSpPr>
          <p:grpSpPr>
            <a:xfrm>
              <a:off x="1187587" y="4052778"/>
              <a:ext cx="6121415" cy="1349678"/>
              <a:chOff x="6170560" y="5208707"/>
              <a:chExt cx="5002833" cy="1349678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7E1AF2B9-D323-EE4E-BA07-296FC1E48A6E}"/>
                  </a:ext>
                </a:extLst>
              </p:cNvPr>
              <p:cNvSpPr/>
              <p:nvPr/>
            </p:nvSpPr>
            <p:spPr>
              <a:xfrm>
                <a:off x="6170560" y="5208707"/>
                <a:ext cx="5002833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6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Good overall agreement between </a:t>
                </a:r>
                <a:r>
                  <a:rPr lang="en-GB" sz="1600" baseline="30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</a:t>
                </a:r>
                <a:r>
                  <a:rPr lang="en-GB" sz="16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He + </a:t>
                </a:r>
                <a:r>
                  <a:rPr lang="en-GB" sz="1600" baseline="30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208</a:t>
                </a:r>
                <a:r>
                  <a:rPr lang="en-GB" sz="16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Pb and </a:t>
                </a:r>
                <a:r>
                  <a:rPr lang="en-GB" sz="1600" baseline="30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</a:t>
                </a:r>
                <a:r>
                  <a:rPr lang="en-GB" sz="16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He + </a:t>
                </a:r>
                <a:r>
                  <a:rPr lang="en-GB" sz="1600" baseline="300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197</a:t>
                </a:r>
                <a:r>
                  <a:rPr lang="en-GB" sz="16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Au. </a:t>
                </a:r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B2BD9CB9-768E-3A45-882B-F185B2829E23}"/>
                  </a:ext>
                </a:extLst>
              </p:cNvPr>
              <p:cNvSpPr/>
              <p:nvPr/>
            </p:nvSpPr>
            <p:spPr>
              <a:xfrm>
                <a:off x="6322244" y="5535220"/>
                <a:ext cx="4091867" cy="10231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14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</a:t>
                </a:r>
                <a:r>
                  <a:rPr lang="en-GB" sz="140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Lemasson</a:t>
                </a:r>
                <a:r>
                  <a:rPr lang="en-GB" sz="14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GB" sz="1400" i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et al.</a:t>
                </a:r>
                <a:r>
                  <a:rPr lang="en-GB" sz="14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GB" sz="140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Phys. Lett. B </a:t>
                </a:r>
                <a:r>
                  <a:rPr lang="en-GB" sz="1400" b="1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697</a:t>
                </a:r>
                <a:r>
                  <a:rPr lang="en-GB" sz="14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GB" sz="140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454 </a:t>
                </a:r>
                <a:r>
                  <a:rPr lang="en-GB" sz="14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GB" sz="140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2011</a:t>
                </a:r>
                <a:r>
                  <a:rPr lang="en-GB" sz="14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 </a:t>
                </a:r>
              </a:p>
              <a:p>
                <a:pPr>
                  <a:lnSpc>
                    <a:spcPct val="150000"/>
                  </a:lnSpc>
                </a:pPr>
                <a:r>
                  <a:rPr lang="en-GB" sz="14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</a:t>
                </a:r>
                <a:r>
                  <a:rPr lang="en-GB" sz="140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Lemasson</a:t>
                </a:r>
                <a:r>
                  <a:rPr lang="en-GB" sz="14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GB" sz="1400" i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et al.</a:t>
                </a:r>
                <a:r>
                  <a:rPr lang="en-GB" sz="14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GB" sz="140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Phys. Rev. Lett. </a:t>
                </a:r>
                <a:r>
                  <a:rPr lang="en-GB" sz="1400" b="1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103</a:t>
                </a:r>
                <a:r>
                  <a:rPr lang="en-GB" sz="14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GB" sz="140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232701 </a:t>
                </a:r>
                <a:r>
                  <a:rPr lang="en-GB" sz="14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GB" sz="140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2009</a:t>
                </a:r>
                <a:r>
                  <a:rPr lang="en-GB" sz="14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</a:p>
              <a:p>
                <a:pPr>
                  <a:lnSpc>
                    <a:spcPct val="150000"/>
                  </a:lnSpc>
                </a:pPr>
                <a:r>
                  <a:rPr lang="en-GB" sz="140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G. </a:t>
                </a:r>
                <a:r>
                  <a:rPr lang="en-GB" sz="1400" err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Marquínez</a:t>
                </a:r>
                <a:r>
                  <a:rPr lang="en-GB" sz="140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-Durán </a:t>
                </a:r>
                <a:r>
                  <a:rPr lang="en-GB" sz="1400" i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et al., Phys. Rev. C </a:t>
                </a:r>
                <a:r>
                  <a:rPr lang="en-GB" sz="1400" b="1" i="1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98, 034615 (2018).</a:t>
                </a:r>
                <a:r>
                  <a:rPr lang="en-GB" sz="14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GB" sz="140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FAF3763E-5BD6-004E-AC92-AF7C98F0B6BE}"/>
              </a:ext>
            </a:extLst>
          </p:cNvPr>
          <p:cNvSpPr/>
          <p:nvPr/>
        </p:nvSpPr>
        <p:spPr>
          <a:xfrm>
            <a:off x="782025" y="2480598"/>
            <a:ext cx="4247445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GB" sz="160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Assume:</a:t>
            </a:r>
          </a:p>
          <a:p>
            <a:r>
              <a:rPr lang="en-GB" sz="200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</a:t>
            </a:r>
            <a:r>
              <a:rPr lang="el-GR" sz="200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Trans = </a:t>
            </a:r>
            <a:r>
              <a:rPr lang="el-GR" sz="200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GB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He</a:t>
            </a:r>
            <a:r>
              <a:rPr lang="en-GB" sz="2000"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l-GR" sz="200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4He </a:t>
            </a:r>
            <a:r>
              <a:rPr 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l-GR" sz="200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2000" baseline="-25000" err="1">
                <a:latin typeface="Times New Roman" panose="02020603050405020304" pitchFamily="18" charset="0"/>
                <a:cs typeface="Times New Roman" panose="02020603050405020304" pitchFamily="18" charset="0"/>
              </a:rPr>
              <a:t>Fus</a:t>
            </a:r>
            <a:r>
              <a:rPr 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=  </a:t>
            </a:r>
            <a:r>
              <a:rPr lang="el-GR" sz="200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l-GR" sz="2000">
                <a:latin typeface="Times New Roman" panose="02020603050405020304" pitchFamily="18" charset="0"/>
                <a:cs typeface="Times New Roman" panose="02020603050405020304" pitchFamily="18" charset="0"/>
              </a:rPr>
              <a:t> σ</a:t>
            </a:r>
            <a:r>
              <a:rPr 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Trans</a:t>
            </a:r>
            <a:endParaRPr lang="en-GB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DDE3C813-E8CB-574D-9781-FE92238373E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826"/>
          <a:stretch/>
        </p:blipFill>
        <p:spPr>
          <a:xfrm>
            <a:off x="529028" y="810371"/>
            <a:ext cx="5156200" cy="1466422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720CF0E9-52E9-9D4A-9422-74D3DEAEB742}"/>
              </a:ext>
            </a:extLst>
          </p:cNvPr>
          <p:cNvSpPr/>
          <p:nvPr/>
        </p:nvSpPr>
        <p:spPr>
          <a:xfrm>
            <a:off x="2483741" y="5959532"/>
            <a:ext cx="5881738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 Scattering of </a:t>
            </a:r>
            <a:r>
              <a:rPr lang="en-GB" baseline="300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8</a:t>
            </a:r>
            <a:r>
              <a:rPr lang="en-GB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He + </a:t>
            </a:r>
            <a:r>
              <a:rPr lang="en-GB" baseline="300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208</a:t>
            </a:r>
            <a:r>
              <a:rPr lang="en-GB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Pb dominated by transfer channels</a:t>
            </a:r>
            <a:endParaRPr lang="en-GB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084E3298-AD4C-164B-A42F-6919304A7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E8539-59D3-4942-90E3-C4DCC641D3F8}" type="slidenum">
              <a:rPr lang="es-ES_tradnl" smtClean="0"/>
              <a:t>9</a:t>
            </a:fld>
            <a:endParaRPr lang="es-ES_tradnl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16BB636-0170-074C-AC8F-7A459B159BD3}"/>
              </a:ext>
            </a:extLst>
          </p:cNvPr>
          <p:cNvSpPr/>
          <p:nvPr/>
        </p:nvSpPr>
        <p:spPr>
          <a:xfrm>
            <a:off x="4572270" y="810371"/>
            <a:ext cx="914400" cy="14664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1612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7" grpId="0" animBg="1"/>
      <p:bldP spid="3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2361</TotalTime>
  <Words>1068</Words>
  <Application>Microsoft Macintosh PowerPoint</Application>
  <PresentationFormat>Widescreen</PresentationFormat>
  <Paragraphs>161</Paragraphs>
  <Slides>11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Comic Sans MS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536</cp:revision>
  <dcterms:created xsi:type="dcterms:W3CDTF">2019-06-11T11:10:35Z</dcterms:created>
  <dcterms:modified xsi:type="dcterms:W3CDTF">2019-09-06T11:43:15Z</dcterms:modified>
</cp:coreProperties>
</file>