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2" r:id="rId1"/>
  </p:sldMasterIdLst>
  <p:notesMasterIdLst>
    <p:notesMasterId r:id="rId28"/>
  </p:notesMasterIdLst>
  <p:sldIdLst>
    <p:sldId id="256" r:id="rId2"/>
    <p:sldId id="278" r:id="rId3"/>
    <p:sldId id="280" r:id="rId4"/>
    <p:sldId id="281" r:id="rId5"/>
    <p:sldId id="279" r:id="rId6"/>
    <p:sldId id="258" r:id="rId7"/>
    <p:sldId id="259" r:id="rId8"/>
    <p:sldId id="277" r:id="rId9"/>
    <p:sldId id="267" r:id="rId10"/>
    <p:sldId id="260" r:id="rId11"/>
    <p:sldId id="261" r:id="rId12"/>
    <p:sldId id="275" r:id="rId13"/>
    <p:sldId id="263" r:id="rId14"/>
    <p:sldId id="262" r:id="rId15"/>
    <p:sldId id="264" r:id="rId16"/>
    <p:sldId id="276" r:id="rId17"/>
    <p:sldId id="265" r:id="rId18"/>
    <p:sldId id="282" r:id="rId19"/>
    <p:sldId id="266" r:id="rId20"/>
    <p:sldId id="268" r:id="rId21"/>
    <p:sldId id="269" r:id="rId22"/>
    <p:sldId id="270" r:id="rId23"/>
    <p:sldId id="271" r:id="rId24"/>
    <p:sldId id="272" r:id="rId25"/>
    <p:sldId id="274" r:id="rId26"/>
    <p:sldId id="273" r:id="rId2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4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2DD5F1-369D-4BBD-9A48-AA10C3985CAD}" type="datetimeFigureOut">
              <a:rPr lang="en-GB" smtClean="0"/>
              <a:t>01/09/2019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EDF80C-84DA-44B8-9572-E0C7E1886E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96439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EDF80C-84DA-44B8-9572-E0C7E1886E4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010552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EDF80C-84DA-44B8-9572-E0C7E1886E40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588811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EDF80C-84DA-44B8-9572-E0C7E1886E40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943992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EDF80C-84DA-44B8-9572-E0C7E1886E40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72314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EDF80C-84DA-44B8-9572-E0C7E1886E40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46757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EDF80C-84DA-44B8-9572-E0C7E1886E40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67276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EDF80C-84DA-44B8-9572-E0C7E1886E40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64517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EDF80C-84DA-44B8-9572-E0C7E1886E40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95064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EDF80C-84DA-44B8-9572-E0C7E1886E40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65313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EDF80C-84DA-44B8-9572-E0C7E1886E40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22978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EDF80C-84DA-44B8-9572-E0C7E1886E40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62127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EDF80C-84DA-44B8-9572-E0C7E1886E40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21840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E1CF6B06-1ABE-4F02-9D1A-BBF2175D50F5}" type="datetimeFigureOut">
              <a:rPr lang="en-GB" smtClean="0"/>
              <a:t>01/09/2019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09BDCD88-FD59-4BFA-8816-911FF490B0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815802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F6B06-1ABE-4F02-9D1A-BBF2175D50F5}" type="datetimeFigureOut">
              <a:rPr lang="en-GB" smtClean="0"/>
              <a:t>01/09/2019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DCD88-FD59-4BFA-8816-911FF490B0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35764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E1CF6B06-1ABE-4F02-9D1A-BBF2175D50F5}" type="datetimeFigureOut">
              <a:rPr lang="en-GB" smtClean="0"/>
              <a:t>01/09/2019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09BDCD88-FD59-4BFA-8816-911FF490B0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05600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E1CF6B06-1ABE-4F02-9D1A-BBF2175D50F5}" type="datetimeFigureOut">
              <a:rPr lang="en-GB" smtClean="0"/>
              <a:t>01/09/2019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09BDCD88-FD59-4BFA-8816-911FF490B0BE}" type="slidenum">
              <a:rPr lang="en-GB" smtClean="0"/>
              <a:t>‹#›</a:t>
            </a:fld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553940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E1CF6B06-1ABE-4F02-9D1A-BBF2175D50F5}" type="datetimeFigureOut">
              <a:rPr lang="en-GB" smtClean="0"/>
              <a:t>01/09/2019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09BDCD88-FD59-4BFA-8816-911FF490B0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46266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F6B06-1ABE-4F02-9D1A-BBF2175D50F5}" type="datetimeFigureOut">
              <a:rPr lang="en-GB" smtClean="0"/>
              <a:t>01/09/2019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DCD88-FD59-4BFA-8816-911FF490B0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52227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F6B06-1ABE-4F02-9D1A-BBF2175D50F5}" type="datetimeFigureOut">
              <a:rPr lang="en-GB" smtClean="0"/>
              <a:t>01/09/2019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DCD88-FD59-4BFA-8816-911FF490B0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58588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F6B06-1ABE-4F02-9D1A-BBF2175D50F5}" type="datetimeFigureOut">
              <a:rPr lang="en-GB" smtClean="0"/>
              <a:t>01/09/2019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DCD88-FD59-4BFA-8816-911FF490B0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92723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E1CF6B06-1ABE-4F02-9D1A-BBF2175D50F5}" type="datetimeFigureOut">
              <a:rPr lang="en-GB" smtClean="0"/>
              <a:t>01/09/2019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09BDCD88-FD59-4BFA-8816-911FF490B0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059866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F6B06-1ABE-4F02-9D1A-BBF2175D50F5}" type="datetimeFigureOut">
              <a:rPr lang="en-GB" smtClean="0"/>
              <a:t>01/09/2019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DCD88-FD59-4BFA-8816-911FF490B0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44364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E1CF6B06-1ABE-4F02-9D1A-BBF2175D50F5}" type="datetimeFigureOut">
              <a:rPr lang="en-GB" smtClean="0"/>
              <a:t>01/09/2019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09BDCD88-FD59-4BFA-8816-911FF490B0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795202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F6B06-1ABE-4F02-9D1A-BBF2175D50F5}" type="datetimeFigureOut">
              <a:rPr lang="en-GB" smtClean="0"/>
              <a:t>01/09/2019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DCD88-FD59-4BFA-8816-911FF490B0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981833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F6B06-1ABE-4F02-9D1A-BBF2175D50F5}" type="datetimeFigureOut">
              <a:rPr lang="en-GB" smtClean="0"/>
              <a:t>01/09/2019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DCD88-FD59-4BFA-8816-911FF490B0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581867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F6B06-1ABE-4F02-9D1A-BBF2175D50F5}" type="datetimeFigureOut">
              <a:rPr lang="en-GB" smtClean="0"/>
              <a:t>01/09/2019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DCD88-FD59-4BFA-8816-911FF490B0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83256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F6B06-1ABE-4F02-9D1A-BBF2175D50F5}" type="datetimeFigureOut">
              <a:rPr lang="en-GB" smtClean="0"/>
              <a:t>01/09/2019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DCD88-FD59-4BFA-8816-911FF490B0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99738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F6B06-1ABE-4F02-9D1A-BBF2175D50F5}" type="datetimeFigureOut">
              <a:rPr lang="en-GB" smtClean="0"/>
              <a:t>01/09/2019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DCD88-FD59-4BFA-8816-911FF490B0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438484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F6B06-1ABE-4F02-9D1A-BBF2175D50F5}" type="datetimeFigureOut">
              <a:rPr lang="en-GB" smtClean="0"/>
              <a:t>01/09/2019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DCD88-FD59-4BFA-8816-911FF490B0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68141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1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CF6B06-1ABE-4F02-9D1A-BBF2175D50F5}" type="datetimeFigureOut">
              <a:rPr lang="en-GB" smtClean="0"/>
              <a:t>01/09/2019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BDCD88-FD59-4BFA-8816-911FF490B0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417566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43" r:id="rId1"/>
    <p:sldLayoutId id="2147483844" r:id="rId2"/>
    <p:sldLayoutId id="2147483845" r:id="rId3"/>
    <p:sldLayoutId id="2147483846" r:id="rId4"/>
    <p:sldLayoutId id="2147483847" r:id="rId5"/>
    <p:sldLayoutId id="2147483848" r:id="rId6"/>
    <p:sldLayoutId id="2147483849" r:id="rId7"/>
    <p:sldLayoutId id="2147483850" r:id="rId8"/>
    <p:sldLayoutId id="2147483851" r:id="rId9"/>
    <p:sldLayoutId id="2147483852" r:id="rId10"/>
    <p:sldLayoutId id="2147483853" r:id="rId11"/>
    <p:sldLayoutId id="2147483854" r:id="rId12"/>
    <p:sldLayoutId id="2147483855" r:id="rId13"/>
    <p:sldLayoutId id="2147483856" r:id="rId14"/>
    <p:sldLayoutId id="2147483857" r:id="rId15"/>
    <p:sldLayoutId id="2147483858" r:id="rId16"/>
    <p:sldLayoutId id="2147483859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1.png"/><Relationship Id="rId2" Type="http://schemas.openxmlformats.org/officeDocument/2006/relationships/image" Target="../media/image16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png"/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0.png"/><Relationship Id="rId4" Type="http://schemas.openxmlformats.org/officeDocument/2006/relationships/image" Target="../media/image16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0.png"/><Relationship Id="rId2" Type="http://schemas.openxmlformats.org/officeDocument/2006/relationships/image" Target="../media/image18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0.png"/><Relationship Id="rId5" Type="http://schemas.openxmlformats.org/officeDocument/2006/relationships/image" Target="../media/image210.png"/><Relationship Id="rId4" Type="http://schemas.openxmlformats.org/officeDocument/2006/relationships/image" Target="../media/image20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0.png"/><Relationship Id="rId2" Type="http://schemas.openxmlformats.org/officeDocument/2006/relationships/image" Target="../media/image23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0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3" Type="http://schemas.openxmlformats.org/officeDocument/2006/relationships/image" Target="../media/image36.gif"/><Relationship Id="rId7" Type="http://schemas.openxmlformats.org/officeDocument/2006/relationships/image" Target="../media/image3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5" Type="http://schemas.openxmlformats.org/officeDocument/2006/relationships/image" Target="../media/image37.png"/><Relationship Id="rId10" Type="http://schemas.openxmlformats.org/officeDocument/2006/relationships/image" Target="../media/image42.jpeg"/><Relationship Id="rId4" Type="http://schemas.openxmlformats.org/officeDocument/2006/relationships/image" Target="../media/image4.png"/><Relationship Id="rId9" Type="http://schemas.openxmlformats.org/officeDocument/2006/relationships/image" Target="../media/image4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EA99E49-A108-4EAF-B81C-C71D862B4BD9}"/>
              </a:ext>
            </a:extLst>
          </p:cNvPr>
          <p:cNvSpPr/>
          <p:nvPr/>
        </p:nvSpPr>
        <p:spPr>
          <a:xfrm rot="763352">
            <a:off x="2010510" y="-691018"/>
            <a:ext cx="8025648" cy="7280584"/>
          </a:xfrm>
          <a:prstGeom prst="rect">
            <a:avLst/>
          </a:prstGeom>
          <a:blipFill dpi="0" rotWithShape="1">
            <a:blip r:embed="rId3">
              <a:alphaModFix amt="13000"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artisticPaintBrush trans="48000"/>
                      </a14:imgEffect>
                      <a14:imgEffect>
                        <a14:sharpenSoften amount="14000"/>
                      </a14:imgEffect>
                      <a14:imgEffect>
                        <a14:brightnessContrast bright="55000" contrast="5700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softEdge rad="685800"/>
          </a:effectLst>
          <a:scene3d>
            <a:camera prst="isometricTopU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7C737DB-5B90-451F-BED5-98054362061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98175" y="1570140"/>
            <a:ext cx="7134807" cy="1825096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Phases of an Ultracold Gas: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3461BA8-6E37-4477-92F8-9471B87BE5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200400" y="4890203"/>
            <a:ext cx="2705876" cy="401216"/>
          </a:xfrm>
        </p:spPr>
        <p:txBody>
          <a:bodyPr/>
          <a:lstStyle/>
          <a:p>
            <a:r>
              <a:rPr lang="en-GB" i="1" dirty="0"/>
              <a:t>Dean Johnstone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13EF477C-AEB1-4A12-84C9-D86995FD38B0}"/>
              </a:ext>
            </a:extLst>
          </p:cNvPr>
          <p:cNvSpPr txBox="1">
            <a:spLocks/>
          </p:cNvSpPr>
          <p:nvPr/>
        </p:nvSpPr>
        <p:spPr>
          <a:xfrm>
            <a:off x="2183369" y="3265715"/>
            <a:ext cx="8929396" cy="141062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>Bosons in a </a:t>
            </a:r>
            <a:r>
              <a:rPr lang="en-GB" sz="3600" dirty="0" err="1">
                <a:solidFill>
                  <a:schemeClr val="accent3">
                    <a:lumMod val="20000"/>
                    <a:lumOff val="80000"/>
                  </a:schemeClr>
                </a:solidFill>
              </a:rPr>
              <a:t>Quasicrystalline</a:t>
            </a:r>
            <a:r>
              <a:rPr lang="en-GB" sz="3600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> Lattice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23086C1-D8DA-44A5-9583-7859B2092759}"/>
              </a:ext>
            </a:extLst>
          </p:cNvPr>
          <p:cNvGrpSpPr/>
          <p:nvPr/>
        </p:nvGrpSpPr>
        <p:grpSpPr>
          <a:xfrm>
            <a:off x="9223826" y="558125"/>
            <a:ext cx="2354420" cy="1410629"/>
            <a:chOff x="381000" y="4135120"/>
            <a:chExt cx="3916680" cy="2286000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74860034-41D0-47B1-8691-4ED1FAD23531}"/>
                </a:ext>
              </a:extLst>
            </p:cNvPr>
            <p:cNvSpPr/>
            <p:nvPr/>
          </p:nvSpPr>
          <p:spPr>
            <a:xfrm>
              <a:off x="381000" y="4135120"/>
              <a:ext cx="3916680" cy="2286000"/>
            </a:xfrm>
            <a:prstGeom prst="round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9" name="Picture 2" descr="Image result for heriot watt university">
              <a:extLst>
                <a:ext uri="{FF2B5EF4-FFF2-40B4-BE49-F238E27FC236}">
                  <a16:creationId xmlns:a16="http://schemas.microsoft.com/office/drawing/2014/main" id="{5A09EE97-3BA7-4356-8FBC-9622E2004AE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1000" y="4328160"/>
              <a:ext cx="3916680" cy="19583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7005660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C10AF901-FDFA-465E-979D-74C44BCAC7A6}"/>
              </a:ext>
            </a:extLst>
          </p:cNvPr>
          <p:cNvSpPr/>
          <p:nvPr/>
        </p:nvSpPr>
        <p:spPr>
          <a:xfrm>
            <a:off x="8419219" y="4384798"/>
            <a:ext cx="2926907" cy="1147438"/>
          </a:xfrm>
          <a:prstGeom prst="roundRect">
            <a:avLst>
              <a:gd name="adj" fmla="val 50000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3F09B0AF-C9D1-463F-B58D-263BB90B5876}"/>
              </a:ext>
            </a:extLst>
          </p:cNvPr>
          <p:cNvSpPr/>
          <p:nvPr/>
        </p:nvSpPr>
        <p:spPr>
          <a:xfrm>
            <a:off x="347815" y="2406357"/>
            <a:ext cx="7315203" cy="3505034"/>
          </a:xfrm>
          <a:prstGeom prst="roundRect">
            <a:avLst>
              <a:gd name="adj" fmla="val 10494"/>
            </a:avLst>
          </a:prstGeom>
          <a:solidFill>
            <a:schemeClr val="tx1"/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9985D375-E110-423A-8096-49166E1DE85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26"/>
          <a:stretch/>
        </p:blipFill>
        <p:spPr>
          <a:xfrm>
            <a:off x="548374" y="2578295"/>
            <a:ext cx="6902070" cy="3160262"/>
          </a:xfr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F43D4106-6620-4F9B-8260-4B4CE4117183}"/>
              </a:ext>
            </a:extLst>
          </p:cNvPr>
          <p:cNvSpPr txBox="1">
            <a:spLocks/>
          </p:cNvSpPr>
          <p:nvPr/>
        </p:nvSpPr>
        <p:spPr>
          <a:xfrm>
            <a:off x="2827506" y="346085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err="1">
                <a:solidFill>
                  <a:schemeClr val="accent2">
                    <a:lumMod val="40000"/>
                    <a:lumOff val="60000"/>
                  </a:schemeClr>
                </a:solidFill>
              </a:rPr>
              <a:t>Quasicrystalline</a:t>
            </a:r>
            <a:r>
              <a:rPr lang="en-GB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Potential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632442C8-90C2-4268-9E70-77A600E74DB1}"/>
                  </a:ext>
                </a:extLst>
              </p:cNvPr>
              <p:cNvSpPr txBox="1"/>
              <p:nvPr/>
            </p:nvSpPr>
            <p:spPr>
              <a:xfrm>
                <a:off x="8603445" y="4415278"/>
                <a:ext cx="2581027" cy="103675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nary>
                        <m:naryPr>
                          <m:chr m:val="∑"/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  <m:e>
                          <m:func>
                            <m:func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sSup>
                                <m:sSupPr>
                                  <m:ctrlP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GB" sz="2400" b="0" i="0" smtClean="0">
                                      <a:latin typeface="Cambria Math" panose="02040503050406030204" pitchFamily="18" charset="0"/>
                                    </a:rPr>
                                    <m:t>cos</m:t>
                                  </m:r>
                                </m:e>
                                <m:sup>
                                  <m: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fName>
                            <m:e>
                              <m:d>
                                <m:dPr>
                                  <m:ctrlP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GB" sz="2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en-GB" sz="24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sz="2400" b="1" i="1" smtClean="0">
                                              <a:latin typeface="Cambria Math" panose="02040503050406030204" pitchFamily="18" charset="0"/>
                                            </a:rPr>
                                            <m:t>𝑮</m:t>
                                          </m:r>
                                        </m:e>
                                        <m:sub>
                                          <m:r>
                                            <a:rPr lang="en-GB" sz="2400" b="0" i="1" smtClean="0"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  <m:r>
                                        <a:rPr lang="en-GB" sz="2400" b="0" i="1" smtClean="0">
                                          <a:latin typeface="Cambria Math" panose="02040503050406030204" pitchFamily="18" charset="0"/>
                                        </a:rPr>
                                        <m:t> . </m:t>
                                      </m:r>
                                      <m:r>
                                        <a:rPr lang="en-GB" sz="2400" b="1" i="1" smtClean="0">
                                          <a:latin typeface="Cambria Math" panose="02040503050406030204" pitchFamily="18" charset="0"/>
                                        </a:rPr>
                                        <m:t>𝒓</m:t>
                                      </m:r>
                                    </m:num>
                                    <m:den>
                                      <m:r>
                                        <a:rPr lang="en-GB" sz="2400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den>
                                  </m:f>
                                </m:e>
                              </m:d>
                            </m:e>
                          </m:func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</m:nary>
                    </m:oMath>
                  </m:oMathPara>
                </a14:m>
                <a:endParaRPr lang="en-GB" sz="2400" i="1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632442C8-90C2-4268-9E70-77A600E74DB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03445" y="4415278"/>
                <a:ext cx="2581027" cy="1036759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6E2BEB7F-B05A-49BA-B6A1-A2E176762263}"/>
              </a:ext>
            </a:extLst>
          </p:cNvPr>
          <p:cNvSpPr txBox="1"/>
          <p:nvPr/>
        </p:nvSpPr>
        <p:spPr>
          <a:xfrm>
            <a:off x="8580874" y="5747104"/>
            <a:ext cx="26035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>Lattice Potential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8AE5B2DE-97E3-4635-8351-692DAC46C401}"/>
              </a:ext>
            </a:extLst>
          </p:cNvPr>
          <p:cNvGrpSpPr/>
          <p:nvPr/>
        </p:nvGrpSpPr>
        <p:grpSpPr>
          <a:xfrm>
            <a:off x="8408274" y="2051783"/>
            <a:ext cx="2896904" cy="1739628"/>
            <a:chOff x="8408274" y="1960343"/>
            <a:chExt cx="2896904" cy="1739628"/>
          </a:xfrm>
        </p:grpSpPr>
        <p:cxnSp>
          <p:nvCxnSpPr>
            <p:cNvPr id="4" name="Straight Arrow Connector 3">
              <a:extLst>
                <a:ext uri="{FF2B5EF4-FFF2-40B4-BE49-F238E27FC236}">
                  <a16:creationId xmlns:a16="http://schemas.microsoft.com/office/drawing/2014/main" id="{C29F1585-E190-4456-B814-23BA38A0F4D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588032" y="2430194"/>
              <a:ext cx="0" cy="1134403"/>
            </a:xfrm>
            <a:prstGeom prst="straightConnector1">
              <a:avLst/>
            </a:prstGeom>
            <a:ln w="76200"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D263356E-79E5-4BB2-BF54-A52B4DCCC95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559930" y="3520553"/>
              <a:ext cx="1232368" cy="1"/>
            </a:xfrm>
            <a:prstGeom prst="straightConnector1">
              <a:avLst/>
            </a:prstGeom>
            <a:ln w="76200"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8E40C6B1-F4B6-4D90-8534-7BB6BAF99D5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588032" y="2758553"/>
              <a:ext cx="846288" cy="769401"/>
            </a:xfrm>
            <a:prstGeom prst="straightConnector1">
              <a:avLst/>
            </a:prstGeom>
            <a:ln w="76200"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96A6CCBA-6D13-45E2-9913-1E241DEA17D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728753" y="2865120"/>
              <a:ext cx="859278" cy="665594"/>
            </a:xfrm>
            <a:prstGeom prst="straightConnector1">
              <a:avLst/>
            </a:prstGeom>
            <a:ln w="76200"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6DFBC97F-571A-40A7-8E45-92F774CA1D4D}"/>
                    </a:ext>
                  </a:extLst>
                </p:cNvPr>
                <p:cNvSpPr txBox="1"/>
                <p:nvPr/>
              </p:nvSpPr>
              <p:spPr>
                <a:xfrm>
                  <a:off x="10917444" y="3330639"/>
                  <a:ext cx="387734" cy="3693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𝐺</m:t>
                            </m:r>
                          </m:e>
                          <m:sub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GB" sz="2400" i="1" dirty="0">
                    <a:latin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6DFBC97F-571A-40A7-8E45-92F774CA1D4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917444" y="3330639"/>
                  <a:ext cx="387734" cy="369332"/>
                </a:xfrm>
                <a:prstGeom prst="rect">
                  <a:avLst/>
                </a:prstGeom>
                <a:blipFill>
                  <a:blip r:embed="rId5"/>
                  <a:stretch>
                    <a:fillRect l="-18750" r="-7813" b="-16393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CE841BCD-17D1-4676-BD36-97ECAC6686B9}"/>
                    </a:ext>
                  </a:extLst>
                </p:cNvPr>
                <p:cNvSpPr txBox="1"/>
                <p:nvPr/>
              </p:nvSpPr>
              <p:spPr>
                <a:xfrm>
                  <a:off x="9353524" y="1960343"/>
                  <a:ext cx="394852" cy="3693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𝐺</m:t>
                            </m:r>
                          </m:e>
                          <m:sub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GB" sz="2400" i="1" dirty="0">
                    <a:latin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CE841BCD-17D1-4676-BD36-97ECAC6686B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353524" y="1960343"/>
                  <a:ext cx="394852" cy="369332"/>
                </a:xfrm>
                <a:prstGeom prst="rect">
                  <a:avLst/>
                </a:prstGeom>
                <a:blipFill>
                  <a:blip r:embed="rId6"/>
                  <a:stretch>
                    <a:fillRect l="-16923" r="-7692" b="-18333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6C798F28-C723-4A09-838A-80D82903849F}"/>
                    </a:ext>
                  </a:extLst>
                </p:cNvPr>
                <p:cNvSpPr txBox="1"/>
                <p:nvPr/>
              </p:nvSpPr>
              <p:spPr>
                <a:xfrm>
                  <a:off x="10430485" y="2356767"/>
                  <a:ext cx="394852" cy="3693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𝐺</m:t>
                            </m:r>
                          </m:e>
                          <m:sub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</m:oMath>
                    </m:oMathPara>
                  </a14:m>
                  <a:endParaRPr lang="en-GB" sz="2400" i="1" dirty="0">
                    <a:latin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6C798F28-C723-4A09-838A-80D82903849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430485" y="2356767"/>
                  <a:ext cx="394852" cy="369332"/>
                </a:xfrm>
                <a:prstGeom prst="rect">
                  <a:avLst/>
                </a:prstGeom>
                <a:blipFill>
                  <a:blip r:embed="rId7"/>
                  <a:stretch>
                    <a:fillRect l="-16923" r="-7692" b="-18333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A4025BFA-035C-469B-8ED5-4C724DC8C420}"/>
                    </a:ext>
                  </a:extLst>
                </p:cNvPr>
                <p:cNvSpPr txBox="1"/>
                <p:nvPr/>
              </p:nvSpPr>
              <p:spPr>
                <a:xfrm>
                  <a:off x="8408274" y="2368416"/>
                  <a:ext cx="394852" cy="369332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𝐺</m:t>
                            </m:r>
                          </m:e>
                          <m:sub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</m:sub>
                        </m:sSub>
                      </m:oMath>
                    </m:oMathPara>
                  </a14:m>
                  <a:endParaRPr lang="en-GB" sz="2400" i="1" dirty="0">
                    <a:latin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A4025BFA-035C-469B-8ED5-4C724DC8C42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408274" y="2368416"/>
                  <a:ext cx="394852" cy="369332"/>
                </a:xfrm>
                <a:prstGeom prst="rect">
                  <a:avLst/>
                </a:prstGeom>
                <a:blipFill>
                  <a:blip r:embed="rId8"/>
                  <a:stretch>
                    <a:fillRect l="-16923" r="-4615" b="-18333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7974127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72675F8-E635-4904-9D71-EFC22CB9550E}"/>
              </a:ext>
            </a:extLst>
          </p:cNvPr>
          <p:cNvCxnSpPr>
            <a:cxnSpLocks/>
          </p:cNvCxnSpPr>
          <p:nvPr/>
        </p:nvCxnSpPr>
        <p:spPr>
          <a:xfrm flipH="1">
            <a:off x="2781765" y="5470810"/>
            <a:ext cx="522929" cy="0"/>
          </a:xfrm>
          <a:prstGeom prst="line">
            <a:avLst/>
          </a:prstGeom>
          <a:ln w="66675" cap="rnd">
            <a:solidFill>
              <a:srgbClr val="FF0000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7461E57F-FCF7-4DDB-9A1C-CF9FFEB746DC}"/>
              </a:ext>
            </a:extLst>
          </p:cNvPr>
          <p:cNvCxnSpPr>
            <a:cxnSpLocks/>
            <a:stCxn id="24" idx="4"/>
          </p:cNvCxnSpPr>
          <p:nvPr/>
        </p:nvCxnSpPr>
        <p:spPr>
          <a:xfrm>
            <a:off x="3043229" y="4815761"/>
            <a:ext cx="0" cy="655049"/>
          </a:xfrm>
          <a:prstGeom prst="line">
            <a:avLst/>
          </a:prstGeom>
          <a:ln w="50800">
            <a:solidFill>
              <a:srgbClr val="FF0000"/>
            </a:solidFill>
            <a:prstDash val="sysDot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77AC319B-14B4-4D69-8A3D-370CC2310CF1}"/>
              </a:ext>
            </a:extLst>
          </p:cNvPr>
          <p:cNvCxnSpPr>
            <a:cxnSpLocks/>
          </p:cNvCxnSpPr>
          <p:nvPr/>
        </p:nvCxnSpPr>
        <p:spPr>
          <a:xfrm flipH="1">
            <a:off x="2781763" y="4846778"/>
            <a:ext cx="522931" cy="0"/>
          </a:xfrm>
          <a:prstGeom prst="line">
            <a:avLst/>
          </a:prstGeom>
          <a:ln w="66675" cap="rnd">
            <a:solidFill>
              <a:srgbClr val="FF0000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F9A99987-9A0E-4AAB-A7E9-686373CF3FB6}"/>
              </a:ext>
            </a:extLst>
          </p:cNvPr>
          <p:cNvSpPr/>
          <p:nvPr/>
        </p:nvSpPr>
        <p:spPr>
          <a:xfrm>
            <a:off x="1735494" y="2192393"/>
            <a:ext cx="2108716" cy="1094339"/>
          </a:xfrm>
          <a:prstGeom prst="roundRect">
            <a:avLst>
              <a:gd name="adj" fmla="val 19225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48721E6-73C0-43BA-9736-C2E5A3730CCB}"/>
              </a:ext>
            </a:extLst>
          </p:cNvPr>
          <p:cNvSpPr/>
          <p:nvPr/>
        </p:nvSpPr>
        <p:spPr>
          <a:xfrm>
            <a:off x="4133459" y="2220387"/>
            <a:ext cx="2612574" cy="1094339"/>
          </a:xfrm>
          <a:prstGeom prst="roundRect">
            <a:avLst>
              <a:gd name="adj" fmla="val 19225"/>
            </a:avLst>
          </a:prstGeom>
          <a:solidFill>
            <a:srgbClr val="0074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FF5BC719-6746-46A4-B532-B8D1E91E7366}"/>
              </a:ext>
            </a:extLst>
          </p:cNvPr>
          <p:cNvSpPr/>
          <p:nvPr/>
        </p:nvSpPr>
        <p:spPr>
          <a:xfrm>
            <a:off x="7147249" y="2220387"/>
            <a:ext cx="1847460" cy="1094339"/>
          </a:xfrm>
          <a:prstGeom prst="roundRect">
            <a:avLst>
              <a:gd name="adj" fmla="val 19225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9EEC80FC-98B9-4F91-B1AF-1C4EB887CD5F}"/>
              </a:ext>
            </a:extLst>
          </p:cNvPr>
          <p:cNvSpPr/>
          <p:nvPr/>
        </p:nvSpPr>
        <p:spPr>
          <a:xfrm>
            <a:off x="9283958" y="2220387"/>
            <a:ext cx="1939407" cy="1094339"/>
          </a:xfrm>
          <a:prstGeom prst="roundRect">
            <a:avLst>
              <a:gd name="adj" fmla="val 19225"/>
            </a:avLst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F14E5F39-309D-4DBD-922C-4F0A0F10040E}"/>
              </a:ext>
            </a:extLst>
          </p:cNvPr>
          <p:cNvSpPr txBox="1">
            <a:spLocks/>
          </p:cNvSpPr>
          <p:nvPr/>
        </p:nvSpPr>
        <p:spPr>
          <a:xfrm>
            <a:off x="3829454" y="287720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Tight-Binding Model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BEAAFCD-CFF4-411A-8226-5E4BFC9FF799}"/>
                  </a:ext>
                </a:extLst>
              </p:cNvPr>
              <p:cNvSpPr txBox="1"/>
              <p:nvPr/>
            </p:nvSpPr>
            <p:spPr>
              <a:xfrm>
                <a:off x="968635" y="2192394"/>
                <a:ext cx="10254730" cy="109433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</m:acc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GB" sz="28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/>
                        <m:e>
                          <m:d>
                            <m:dPr>
                              <m:ctrlPr>
                                <a:rPr lang="en-GB" sz="2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GB" sz="28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sz="2800" i="1" smtClean="0">
                                      <a:latin typeface="Cambria Math" panose="02040503050406030204" pitchFamily="18" charset="0"/>
                                    </a:rPr>
                                    <m:t>ε</m:t>
                                  </m:r>
                                </m:e>
                                <m:sub>
                                  <m:r>
                                    <a:rPr lang="en-GB" sz="28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GB" sz="28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GB" sz="28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</m:d>
                          <m:sSub>
                            <m:sSubPr>
                              <m:ctrlPr>
                                <a:rPr lang="en-GB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GB" sz="28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nary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/>
                        <m:e>
                          <m:f>
                            <m:fPr>
                              <m:ctrlPr>
                                <a:rPr lang="en-GB" sz="28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GB" sz="28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800" i="1">
                                      <a:latin typeface="Cambria Math" panose="02040503050406030204" pitchFamily="18" charset="0"/>
                                    </a:rPr>
                                    <m:t>𝑈</m:t>
                                  </m:r>
                                </m:e>
                                <m:sub>
                                  <m:r>
                                    <a:rPr lang="en-GB" sz="28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GB" sz="28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sSub>
                            <m:sSubPr>
                              <m:ctrlPr>
                                <a:rPr lang="en-GB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GB" sz="28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sz="2800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GB" sz="28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d>
                            <m:dPr>
                              <m:ctrlPr>
                                <a:rPr lang="en-GB" sz="2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GB" sz="28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̂"/>
                                      <m:ctrlPr>
                                        <a:rPr lang="en-GB" sz="2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GB" sz="2800" i="1"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GB" sz="28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GB" sz="2800" i="1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e>
                          </m:d>
                        </m:e>
                      </m:nary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 −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&lt;</m:t>
                          </m:r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&gt;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𝑖𝑗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acc>
                                <m:accPr>
                                  <m:chr m:val="̂"/>
                                  <m:ctrlP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en-GB" sz="2800" i="1">
                                  <a:latin typeface="Cambria Math" panose="02040503050406030204" pitchFamily="18" charset="0"/>
                                </a:rPr>
                                <m:t>†</m:t>
                              </m:r>
                            </m:sup>
                          </m:sSubSup>
                          <m:sSub>
                            <m:sSubPr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</m:e>
                      </m:nary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&lt;</m:t>
                          </m:r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&gt;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𝑖𝑗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GB" sz="28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sz="2800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GB" sz="28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GB" sz="28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sz="2800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BEAAFCD-CFF4-411A-8226-5E4BFC9FF7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8635" y="2192394"/>
                <a:ext cx="10254730" cy="109433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Oval 2">
            <a:extLst>
              <a:ext uri="{FF2B5EF4-FFF2-40B4-BE49-F238E27FC236}">
                <a16:creationId xmlns:a16="http://schemas.microsoft.com/office/drawing/2014/main" id="{B86DD587-0900-4949-B5BB-48361BA9AE91}"/>
              </a:ext>
            </a:extLst>
          </p:cNvPr>
          <p:cNvSpPr/>
          <p:nvPr/>
        </p:nvSpPr>
        <p:spPr>
          <a:xfrm>
            <a:off x="5886061" y="5831632"/>
            <a:ext cx="419877" cy="429208"/>
          </a:xfrm>
          <a:prstGeom prst="ellipse">
            <a:avLst/>
          </a:prstGeom>
          <a:solidFill>
            <a:schemeClr val="tx1">
              <a:lumMod val="75000"/>
            </a:schemeClr>
          </a:solidFill>
          <a:ln>
            <a:noFill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3B9BB62A-A24B-4029-AA3E-12BB6A270586}"/>
              </a:ext>
            </a:extLst>
          </p:cNvPr>
          <p:cNvSpPr/>
          <p:nvPr/>
        </p:nvSpPr>
        <p:spPr>
          <a:xfrm>
            <a:off x="7402286" y="5831632"/>
            <a:ext cx="419877" cy="429208"/>
          </a:xfrm>
          <a:prstGeom prst="ellipse">
            <a:avLst/>
          </a:prstGeom>
          <a:solidFill>
            <a:schemeClr val="tx1">
              <a:lumMod val="75000"/>
            </a:schemeClr>
          </a:solidFill>
          <a:ln>
            <a:noFill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6F9AE013-10FB-4D3C-92D1-853DDCEBA1A9}"/>
              </a:ext>
            </a:extLst>
          </p:cNvPr>
          <p:cNvCxnSpPr>
            <a:stCxn id="3" idx="6"/>
            <a:endCxn id="9" idx="2"/>
          </p:cNvCxnSpPr>
          <p:nvPr/>
        </p:nvCxnSpPr>
        <p:spPr>
          <a:xfrm>
            <a:off x="6305938" y="6046236"/>
            <a:ext cx="1096348" cy="0"/>
          </a:xfrm>
          <a:prstGeom prst="line">
            <a:avLst/>
          </a:prstGeom>
          <a:ln w="57150">
            <a:solidFill>
              <a:schemeClr val="tx2">
                <a:lumMod val="25000"/>
              </a:schemeClr>
            </a:solidFill>
            <a:prstDash val="sysDot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2" name="Oval 11">
            <a:extLst>
              <a:ext uri="{FF2B5EF4-FFF2-40B4-BE49-F238E27FC236}">
                <a16:creationId xmlns:a16="http://schemas.microsoft.com/office/drawing/2014/main" id="{7AFEAAD6-BD70-4A90-9454-B057D4ABC277}"/>
              </a:ext>
            </a:extLst>
          </p:cNvPr>
          <p:cNvSpPr/>
          <p:nvPr/>
        </p:nvSpPr>
        <p:spPr>
          <a:xfrm>
            <a:off x="8918511" y="5831632"/>
            <a:ext cx="419877" cy="429208"/>
          </a:xfrm>
          <a:prstGeom prst="ellipse">
            <a:avLst/>
          </a:prstGeom>
          <a:solidFill>
            <a:schemeClr val="tx1">
              <a:lumMod val="75000"/>
            </a:schemeClr>
          </a:solidFill>
          <a:ln>
            <a:noFill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F1DBEB1-2024-40FF-9D90-8F1BD8BB4FFD}"/>
              </a:ext>
            </a:extLst>
          </p:cNvPr>
          <p:cNvCxnSpPr>
            <a:endCxn id="12" idx="2"/>
          </p:cNvCxnSpPr>
          <p:nvPr/>
        </p:nvCxnSpPr>
        <p:spPr>
          <a:xfrm>
            <a:off x="7822163" y="6046236"/>
            <a:ext cx="1096348" cy="0"/>
          </a:xfrm>
          <a:prstGeom prst="line">
            <a:avLst/>
          </a:prstGeom>
          <a:ln w="57150">
            <a:solidFill>
              <a:schemeClr val="tx2">
                <a:lumMod val="25000"/>
              </a:schemeClr>
            </a:solidFill>
            <a:prstDash val="sysDot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8FC114A1-D62E-45C1-B7E5-93856EDFD545}"/>
              </a:ext>
            </a:extLst>
          </p:cNvPr>
          <p:cNvSpPr/>
          <p:nvPr/>
        </p:nvSpPr>
        <p:spPr>
          <a:xfrm>
            <a:off x="4369836" y="5831632"/>
            <a:ext cx="419877" cy="429208"/>
          </a:xfrm>
          <a:prstGeom prst="ellipse">
            <a:avLst/>
          </a:prstGeom>
          <a:solidFill>
            <a:schemeClr val="tx1">
              <a:lumMod val="75000"/>
            </a:schemeClr>
          </a:solidFill>
          <a:ln>
            <a:noFill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216F6FBA-B04E-414E-98C9-B8B0D7E65F8D}"/>
              </a:ext>
            </a:extLst>
          </p:cNvPr>
          <p:cNvCxnSpPr>
            <a:stCxn id="14" idx="6"/>
          </p:cNvCxnSpPr>
          <p:nvPr/>
        </p:nvCxnSpPr>
        <p:spPr>
          <a:xfrm>
            <a:off x="4789713" y="6046236"/>
            <a:ext cx="1096348" cy="0"/>
          </a:xfrm>
          <a:prstGeom prst="line">
            <a:avLst/>
          </a:prstGeom>
          <a:ln w="57150">
            <a:solidFill>
              <a:schemeClr val="tx2">
                <a:lumMod val="25000"/>
              </a:schemeClr>
            </a:solidFill>
            <a:prstDash val="sysDot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6" name="Oval 15">
            <a:extLst>
              <a:ext uri="{FF2B5EF4-FFF2-40B4-BE49-F238E27FC236}">
                <a16:creationId xmlns:a16="http://schemas.microsoft.com/office/drawing/2014/main" id="{3D5B6CE6-1AFA-4007-B71B-7255AE637ADB}"/>
              </a:ext>
            </a:extLst>
          </p:cNvPr>
          <p:cNvSpPr/>
          <p:nvPr/>
        </p:nvSpPr>
        <p:spPr>
          <a:xfrm>
            <a:off x="2853611" y="5831632"/>
            <a:ext cx="419877" cy="429208"/>
          </a:xfrm>
          <a:prstGeom prst="ellipse">
            <a:avLst/>
          </a:prstGeom>
          <a:solidFill>
            <a:schemeClr val="tx1">
              <a:lumMod val="75000"/>
            </a:schemeClr>
          </a:solidFill>
          <a:ln>
            <a:noFill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0382AAED-C122-4879-8202-CBFEA3665A09}"/>
              </a:ext>
            </a:extLst>
          </p:cNvPr>
          <p:cNvCxnSpPr>
            <a:stCxn id="16" idx="6"/>
          </p:cNvCxnSpPr>
          <p:nvPr/>
        </p:nvCxnSpPr>
        <p:spPr>
          <a:xfrm>
            <a:off x="3273488" y="6046236"/>
            <a:ext cx="1096348" cy="0"/>
          </a:xfrm>
          <a:prstGeom prst="line">
            <a:avLst/>
          </a:prstGeom>
          <a:ln w="57150">
            <a:solidFill>
              <a:schemeClr val="tx2">
                <a:lumMod val="25000"/>
              </a:schemeClr>
            </a:solidFill>
            <a:prstDash val="sysDot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8" name="Oval 17">
            <a:extLst>
              <a:ext uri="{FF2B5EF4-FFF2-40B4-BE49-F238E27FC236}">
                <a16:creationId xmlns:a16="http://schemas.microsoft.com/office/drawing/2014/main" id="{609AA23D-14F7-4282-8342-CBB3089004E2}"/>
              </a:ext>
            </a:extLst>
          </p:cNvPr>
          <p:cNvSpPr/>
          <p:nvPr/>
        </p:nvSpPr>
        <p:spPr>
          <a:xfrm>
            <a:off x="5943599" y="5178490"/>
            <a:ext cx="304800" cy="298555"/>
          </a:xfrm>
          <a:prstGeom prst="ellipse">
            <a:avLst/>
          </a:prstGeom>
          <a:ln>
            <a:noFill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AC78EC72-DFF6-423D-B5D6-CF32FAB5A4FC}"/>
              </a:ext>
            </a:extLst>
          </p:cNvPr>
          <p:cNvSpPr/>
          <p:nvPr/>
        </p:nvSpPr>
        <p:spPr>
          <a:xfrm>
            <a:off x="4155230" y="5172257"/>
            <a:ext cx="304800" cy="298555"/>
          </a:xfrm>
          <a:prstGeom prst="ellipse">
            <a:avLst/>
          </a:prstGeom>
          <a:ln>
            <a:noFill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Arrow: Curved Down 19">
            <a:extLst>
              <a:ext uri="{FF2B5EF4-FFF2-40B4-BE49-F238E27FC236}">
                <a16:creationId xmlns:a16="http://schemas.microsoft.com/office/drawing/2014/main" id="{EDAEC937-4D57-4C26-A32A-E825FD629402}"/>
              </a:ext>
            </a:extLst>
          </p:cNvPr>
          <p:cNvSpPr/>
          <p:nvPr/>
        </p:nvSpPr>
        <p:spPr>
          <a:xfrm>
            <a:off x="5943597" y="3965516"/>
            <a:ext cx="1847461" cy="921902"/>
          </a:xfrm>
          <a:prstGeom prst="curvedDownArrow">
            <a:avLst/>
          </a:prstGeom>
          <a:solidFill>
            <a:srgbClr val="00B0F0"/>
          </a:soli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EC60BACC-A5EC-4FEB-AA98-C925F31C6BA4}"/>
              </a:ext>
            </a:extLst>
          </p:cNvPr>
          <p:cNvSpPr/>
          <p:nvPr/>
        </p:nvSpPr>
        <p:spPr>
          <a:xfrm>
            <a:off x="4637313" y="5172257"/>
            <a:ext cx="304800" cy="298555"/>
          </a:xfrm>
          <a:prstGeom prst="ellipse">
            <a:avLst/>
          </a:prstGeom>
          <a:ln>
            <a:noFill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Arrow: Left-Right 21">
            <a:extLst>
              <a:ext uri="{FF2B5EF4-FFF2-40B4-BE49-F238E27FC236}">
                <a16:creationId xmlns:a16="http://schemas.microsoft.com/office/drawing/2014/main" id="{9F3FE663-D898-4DEA-891D-09191EB6C7F8}"/>
              </a:ext>
            </a:extLst>
          </p:cNvPr>
          <p:cNvSpPr/>
          <p:nvPr/>
        </p:nvSpPr>
        <p:spPr>
          <a:xfrm>
            <a:off x="5010538" y="5172257"/>
            <a:ext cx="856861" cy="298555"/>
          </a:xfrm>
          <a:prstGeom prst="leftRightArrow">
            <a:avLst/>
          </a:prstGeom>
          <a:solidFill>
            <a:srgbClr val="7030A0"/>
          </a:soli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Arrow: Left-Right 24">
            <a:extLst>
              <a:ext uri="{FF2B5EF4-FFF2-40B4-BE49-F238E27FC236}">
                <a16:creationId xmlns:a16="http://schemas.microsoft.com/office/drawing/2014/main" id="{95C1CF28-1232-416B-8ADF-75A9F204158A}"/>
              </a:ext>
            </a:extLst>
          </p:cNvPr>
          <p:cNvSpPr/>
          <p:nvPr/>
        </p:nvSpPr>
        <p:spPr>
          <a:xfrm>
            <a:off x="4307630" y="4811437"/>
            <a:ext cx="482083" cy="298555"/>
          </a:xfrm>
          <a:prstGeom prst="leftRightArrow">
            <a:avLst/>
          </a:prstGeom>
          <a:solidFill>
            <a:srgbClr val="007434"/>
          </a:soli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6AAED29-FCA3-460B-8CDF-A3DF2CBC18B5}"/>
              </a:ext>
            </a:extLst>
          </p:cNvPr>
          <p:cNvSpPr txBox="1"/>
          <p:nvPr/>
        </p:nvSpPr>
        <p:spPr>
          <a:xfrm rot="791123">
            <a:off x="9546013" y="5559007"/>
            <a:ext cx="21355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dirty="0">
                <a:solidFill>
                  <a:schemeClr val="tx2"/>
                </a:solidFill>
              </a:rPr>
              <a:t>Lattice chain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4C18F3BB-4A73-4F56-86EA-3CC61CC6BE03}"/>
              </a:ext>
            </a:extLst>
          </p:cNvPr>
          <p:cNvSpPr/>
          <p:nvPr/>
        </p:nvSpPr>
        <p:spPr>
          <a:xfrm>
            <a:off x="2890829" y="4517206"/>
            <a:ext cx="304800" cy="298555"/>
          </a:xfrm>
          <a:prstGeom prst="ellipse">
            <a:avLst/>
          </a:prstGeom>
          <a:ln>
            <a:noFill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4321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7" grpId="0" animBg="1"/>
      <p:bldP spid="6" grpId="0" animBg="1"/>
      <p:bldP spid="2" grpId="0" animBg="1"/>
      <p:bldP spid="5" grpId="0"/>
      <p:bldP spid="20" grpId="0" animBg="1"/>
      <p:bldP spid="22" grpId="0" animBg="1"/>
      <p:bldP spid="2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69AD07A1-69A4-4229-AF6E-8091229B611D}"/>
              </a:ext>
            </a:extLst>
          </p:cNvPr>
          <p:cNvSpPr/>
          <p:nvPr/>
        </p:nvSpPr>
        <p:spPr>
          <a:xfrm>
            <a:off x="968635" y="4978400"/>
            <a:ext cx="10146405" cy="1300479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F573D744-02FE-476C-ABF8-97A1E1FC0E22}"/>
              </a:ext>
            </a:extLst>
          </p:cNvPr>
          <p:cNvSpPr txBox="1">
            <a:spLocks/>
          </p:cNvSpPr>
          <p:nvPr/>
        </p:nvSpPr>
        <p:spPr>
          <a:xfrm>
            <a:off x="3829454" y="287720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Tight-Binding Model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EC1A275A-B537-4BC1-92CF-2A9D612326C0}"/>
                  </a:ext>
                </a:extLst>
              </p:cNvPr>
              <p:cNvSpPr txBox="1"/>
              <p:nvPr/>
            </p:nvSpPr>
            <p:spPr>
              <a:xfrm>
                <a:off x="968635" y="2192394"/>
                <a:ext cx="10254730" cy="109433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</m:acc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GB" sz="28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/>
                        <m:e>
                          <m:d>
                            <m:dPr>
                              <m:ctrlPr>
                                <a:rPr lang="en-GB" sz="2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GB" sz="28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sz="2800" i="1" smtClean="0">
                                      <a:latin typeface="Cambria Math" panose="02040503050406030204" pitchFamily="18" charset="0"/>
                                    </a:rPr>
                                    <m:t>ε</m:t>
                                  </m:r>
                                </m:e>
                                <m:sub>
                                  <m:r>
                                    <a:rPr lang="en-GB" sz="28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GB" sz="28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GB" sz="28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</m:d>
                          <m:sSub>
                            <m:sSubPr>
                              <m:ctrlPr>
                                <a:rPr lang="en-GB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GB" sz="28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nary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/>
                        <m:e>
                          <m:f>
                            <m:fPr>
                              <m:ctrlPr>
                                <a:rPr lang="en-GB" sz="28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GB" sz="28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800" i="1">
                                      <a:latin typeface="Cambria Math" panose="02040503050406030204" pitchFamily="18" charset="0"/>
                                    </a:rPr>
                                    <m:t>𝑈</m:t>
                                  </m:r>
                                </m:e>
                                <m:sub>
                                  <m:r>
                                    <a:rPr lang="en-GB" sz="28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GB" sz="28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sSub>
                            <m:sSubPr>
                              <m:ctrlPr>
                                <a:rPr lang="en-GB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GB" sz="28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sz="2800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GB" sz="28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d>
                            <m:dPr>
                              <m:ctrlPr>
                                <a:rPr lang="en-GB" sz="2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GB" sz="28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̂"/>
                                      <m:ctrlPr>
                                        <a:rPr lang="en-GB" sz="2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GB" sz="2800" i="1"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GB" sz="28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GB" sz="2800" i="1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e>
                          </m:d>
                        </m:e>
                      </m:nary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 −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&lt;</m:t>
                          </m:r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&gt;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𝑖𝑗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acc>
                                <m:accPr>
                                  <m:chr m:val="̂"/>
                                  <m:ctrlP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en-GB" sz="2800" i="1">
                                  <a:latin typeface="Cambria Math" panose="02040503050406030204" pitchFamily="18" charset="0"/>
                                </a:rPr>
                                <m:t>†</m:t>
                              </m:r>
                            </m:sup>
                          </m:sSubSup>
                          <m:sSub>
                            <m:sSubPr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</m:e>
                      </m:nary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&lt;</m:t>
                          </m:r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&gt;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𝑖𝑗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GB" sz="28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sz="2800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GB" sz="28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GB" sz="28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sz="2800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EC1A275A-B537-4BC1-92CF-2A9D612326C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8635" y="2192394"/>
                <a:ext cx="10254730" cy="1094339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B0779F2C-C745-43F1-BB9B-21C57203A055}"/>
                  </a:ext>
                </a:extLst>
              </p:cNvPr>
              <p:cNvSpPr txBox="1"/>
              <p:nvPr/>
            </p:nvSpPr>
            <p:spPr>
              <a:xfrm>
                <a:off x="968635" y="5067674"/>
                <a:ext cx="10082055" cy="109433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</m:acc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l-GR" sz="2800" i="1">
                              <a:latin typeface="Cambria Math" panose="02040503050406030204" pitchFamily="18" charset="0"/>
                            </a:rPr>
                            <m:t>ε</m:t>
                          </m:r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GB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</m:d>
                      <m:nary>
                        <m:naryPr>
                          <m:chr m:val="∑"/>
                          <m:supHide m:val="on"/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GB" sz="28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GB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GB" sz="28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nary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𝑈</m:t>
                          </m:r>
                        </m:num>
                        <m:den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nary>
                        <m:naryPr>
                          <m:chr m:val="∑"/>
                          <m:supHide m:val="on"/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GB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GB" sz="28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sz="2800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GB" sz="28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d>
                            <m:dPr>
                              <m:ctrlPr>
                                <a:rPr lang="en-GB" sz="2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GB" sz="28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̂"/>
                                      <m:ctrlPr>
                                        <a:rPr lang="en-GB" sz="2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GB" sz="2800" i="1"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GB" sz="28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GB" sz="2800" i="1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e>
                          </m:d>
                        </m:e>
                      </m:nary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 −</m:t>
                      </m:r>
                      <m:r>
                        <a:rPr lang="en-GB" sz="2800" i="1">
                          <a:latin typeface="Cambria Math" panose="02040503050406030204" pitchFamily="18" charset="0"/>
                        </a:rPr>
                        <m:t>𝐽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&lt;</m:t>
                          </m:r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&gt;</m:t>
                          </m:r>
                        </m:sub>
                        <m:sup/>
                        <m:e>
                          <m:sSubSup>
                            <m:sSubSupPr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acc>
                                <m:accPr>
                                  <m:chr m:val="̂"/>
                                  <m:ctrlP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en-GB" sz="2800" i="1">
                                  <a:latin typeface="Cambria Math" panose="02040503050406030204" pitchFamily="18" charset="0"/>
                                </a:rPr>
                                <m:t>†</m:t>
                              </m:r>
                            </m:sup>
                          </m:sSubSup>
                          <m:sSub>
                            <m:sSubPr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</m:e>
                      </m:nary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sz="2800" i="1">
                          <a:latin typeface="Cambria Math" panose="02040503050406030204" pitchFamily="18" charset="0"/>
                        </a:rPr>
                        <m:t>𝑉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&lt;</m:t>
                          </m:r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&gt;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GB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GB" sz="28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sz="2800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GB" sz="28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GB" sz="28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sz="2800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B0779F2C-C745-43F1-BB9B-21C57203A0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8635" y="5067674"/>
                <a:ext cx="10082055" cy="109433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Arrow: Down 7">
            <a:extLst>
              <a:ext uri="{FF2B5EF4-FFF2-40B4-BE49-F238E27FC236}">
                <a16:creationId xmlns:a16="http://schemas.microsoft.com/office/drawing/2014/main" id="{8294E5AA-DBD5-43F1-80FB-961A7B7C2AAE}"/>
              </a:ext>
            </a:extLst>
          </p:cNvPr>
          <p:cNvSpPr/>
          <p:nvPr/>
        </p:nvSpPr>
        <p:spPr>
          <a:xfrm>
            <a:off x="4790440" y="3376007"/>
            <a:ext cx="2611120" cy="1300479"/>
          </a:xfrm>
          <a:prstGeom prst="down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E51FDB7-3F2E-48A7-8C6B-A8A30FA8F630}"/>
              </a:ext>
            </a:extLst>
          </p:cNvPr>
          <p:cNvSpPr/>
          <p:nvPr/>
        </p:nvSpPr>
        <p:spPr>
          <a:xfrm>
            <a:off x="7416800" y="3487637"/>
            <a:ext cx="3698240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i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Homogenous Lattice</a:t>
            </a:r>
          </a:p>
        </p:txBody>
      </p:sp>
    </p:spTree>
    <p:extLst>
      <p:ext uri="{BB962C8B-B14F-4D97-AF65-F5344CB8AC3E}">
        <p14:creationId xmlns:p14="http://schemas.microsoft.com/office/powerpoint/2010/main" val="507017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A12FCCC1-ACA5-4497-AE29-A0FCB31504DC}"/>
              </a:ext>
            </a:extLst>
          </p:cNvPr>
          <p:cNvSpPr txBox="1">
            <a:spLocks/>
          </p:cNvSpPr>
          <p:nvPr/>
        </p:nvSpPr>
        <p:spPr>
          <a:xfrm>
            <a:off x="3829454" y="287720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Ground States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C5CCCF97-DFF8-4AB1-B089-A91A4A61FFFB}"/>
                  </a:ext>
                </a:extLst>
              </p:cNvPr>
              <p:cNvSpPr txBox="1"/>
              <p:nvPr/>
            </p:nvSpPr>
            <p:spPr>
              <a:xfrm>
                <a:off x="1181910" y="2754999"/>
                <a:ext cx="3696974" cy="115345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3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600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GB" sz="36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  <m:r>
                        <a:rPr lang="en-GB" sz="3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3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en-GB" sz="36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3600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  <m:r>
                                <a:rPr lang="en-GB" sz="36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GB" sz="3600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  <m:r>
                                <a:rPr lang="en-GB" sz="3600" b="0" i="1" smtClean="0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e>
                          </m:d>
                          <m:r>
                            <a:rPr lang="en-GB" sz="3600" b="0" i="1" smtClean="0">
                              <a:latin typeface="Cambria Math" panose="02040503050406030204" pitchFamily="18" charset="0"/>
                            </a:rPr>
                            <m:t>!</m:t>
                          </m:r>
                        </m:num>
                        <m:den>
                          <m:r>
                            <a:rPr lang="en-GB" sz="36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  <m:r>
                            <a:rPr lang="en-GB" sz="3600" b="0" i="1" smtClean="0">
                              <a:latin typeface="Cambria Math" panose="02040503050406030204" pitchFamily="18" charset="0"/>
                            </a:rPr>
                            <m:t>!</m:t>
                          </m:r>
                          <m:d>
                            <m:dPr>
                              <m:ctrlPr>
                                <a:rPr lang="en-GB" sz="36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3600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  <m:r>
                                <a:rPr lang="en-GB" sz="3600" b="0" i="1" smtClean="0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e>
                          </m:d>
                          <m:r>
                            <a:rPr lang="en-GB" sz="3600" b="0" i="1" smtClean="0">
                              <a:latin typeface="Cambria Math" panose="02040503050406030204" pitchFamily="18" charset="0"/>
                            </a:rPr>
                            <m:t>!</m:t>
                          </m:r>
                        </m:den>
                      </m:f>
                    </m:oMath>
                  </m:oMathPara>
                </a14:m>
                <a:endParaRPr lang="en-GB" sz="36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C5CCCF97-DFF8-4AB1-B089-A91A4A61FFF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1910" y="2754999"/>
                <a:ext cx="3696974" cy="115345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3E4BA1F7-4ED1-4FF1-8AD7-3DECDF7D1FFE}"/>
                  </a:ext>
                </a:extLst>
              </p:cNvPr>
              <p:cNvSpPr txBox="1"/>
              <p:nvPr/>
            </p:nvSpPr>
            <p:spPr>
              <a:xfrm>
                <a:off x="7325494" y="3054728"/>
                <a:ext cx="2880469" cy="61061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3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600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GB" sz="3600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sub>
                      </m:sSub>
                      <m:r>
                        <a:rPr lang="en-GB" sz="36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GB" sz="36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GB" sz="36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3600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  <m:r>
                                <a:rPr lang="en-GB" sz="3600" b="0" i="1" smtClean="0">
                                  <a:latin typeface="Cambria Math" panose="02040503050406030204" pitchFamily="18" charset="0"/>
                                </a:rPr>
                                <m:t>+1</m:t>
                              </m:r>
                            </m:e>
                          </m:d>
                        </m:e>
                        <m:sup>
                          <m:r>
                            <a:rPr lang="en-GB" sz="36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sup>
                      </m:sSup>
                    </m:oMath>
                  </m:oMathPara>
                </a14:m>
                <a:endParaRPr lang="en-GB" sz="36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3E4BA1F7-4ED1-4FF1-8AD7-3DECDF7D1F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25494" y="3054728"/>
                <a:ext cx="2880469" cy="61061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754ED05C-4728-4268-8572-CF4AAFD78656}"/>
              </a:ext>
            </a:extLst>
          </p:cNvPr>
          <p:cNvSpPr txBox="1"/>
          <p:nvPr/>
        </p:nvSpPr>
        <p:spPr>
          <a:xfrm>
            <a:off x="1192619" y="2038269"/>
            <a:ext cx="36631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Fixed </a:t>
            </a:r>
            <a:r>
              <a:rPr lang="en-GB" sz="2400" b="1" i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N</a:t>
            </a:r>
            <a:r>
              <a:rPr lang="en-GB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atoms for </a:t>
            </a:r>
            <a:r>
              <a:rPr lang="en-GB" sz="2400" b="1" i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L</a:t>
            </a:r>
            <a:r>
              <a:rPr lang="en-GB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sites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8E7DA38-D853-4A01-BAAE-00935E24A41B}"/>
              </a:ext>
            </a:extLst>
          </p:cNvPr>
          <p:cNvSpPr txBox="1"/>
          <p:nvPr/>
        </p:nvSpPr>
        <p:spPr>
          <a:xfrm>
            <a:off x="7004317" y="2038269"/>
            <a:ext cx="34467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Max </a:t>
            </a:r>
            <a:r>
              <a:rPr lang="en-GB" sz="2400" b="1" i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z</a:t>
            </a:r>
            <a:r>
              <a:rPr lang="en-GB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atoms for </a:t>
            </a:r>
            <a:r>
              <a:rPr lang="en-GB" sz="2400" b="1" i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L</a:t>
            </a:r>
            <a:r>
              <a:rPr lang="en-GB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sites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4D6E369-8CE8-4EC9-8997-85CAFB869034}"/>
              </a:ext>
            </a:extLst>
          </p:cNvPr>
          <p:cNvSpPr txBox="1"/>
          <p:nvPr/>
        </p:nvSpPr>
        <p:spPr>
          <a:xfrm>
            <a:off x="2580018" y="1552371"/>
            <a:ext cx="8883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i="1" dirty="0">
                <a:solidFill>
                  <a:schemeClr val="accent1">
                    <a:lumMod val="20000"/>
                    <a:lumOff val="80000"/>
                  </a:schemeClr>
                </a:solidFill>
                <a:sym typeface="Symbol" panose="05050102010706020507" pitchFamily="18" charset="2"/>
              </a:rPr>
              <a:t> = 0</a:t>
            </a:r>
            <a:endParaRPr lang="en-GB" sz="2400" i="1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78138D9-5F64-4BB3-BB8D-59B8BF9CA499}"/>
              </a:ext>
            </a:extLst>
          </p:cNvPr>
          <p:cNvSpPr txBox="1"/>
          <p:nvPr/>
        </p:nvSpPr>
        <p:spPr>
          <a:xfrm>
            <a:off x="8288223" y="1576604"/>
            <a:ext cx="8707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i="1" dirty="0">
                <a:solidFill>
                  <a:schemeClr val="accent1">
                    <a:lumMod val="20000"/>
                    <a:lumOff val="80000"/>
                  </a:schemeClr>
                </a:solidFill>
                <a:sym typeface="Symbol" panose="05050102010706020507" pitchFamily="18" charset="2"/>
              </a:rPr>
              <a:t> ≠ 0</a:t>
            </a:r>
            <a:endParaRPr lang="en-GB" sz="2400" i="1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869866C-5F84-4FD5-B467-3AFCD348075F}"/>
              </a:ext>
            </a:extLst>
          </p:cNvPr>
          <p:cNvSpPr txBox="1"/>
          <p:nvPr/>
        </p:nvSpPr>
        <p:spPr>
          <a:xfrm>
            <a:off x="4539323" y="4423788"/>
            <a:ext cx="31133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4000" i="1" dirty="0">
                <a:solidFill>
                  <a:schemeClr val="accent1">
                    <a:lumMod val="20000"/>
                    <a:lumOff val="80000"/>
                  </a:schemeClr>
                </a:solidFill>
                <a:sym typeface="Symbol" panose="05050102010706020507" pitchFamily="18" charset="2"/>
              </a:rPr>
              <a:t>{N, L, z} = 10</a:t>
            </a:r>
            <a:endParaRPr lang="en-GB" sz="4000" i="1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BD155B3E-3094-4FEE-A549-80FB23BFE1C9}"/>
                  </a:ext>
                </a:extLst>
              </p:cNvPr>
              <p:cNvSpPr txBox="1"/>
              <p:nvPr/>
            </p:nvSpPr>
            <p:spPr>
              <a:xfrm>
                <a:off x="2085459" y="5605568"/>
                <a:ext cx="1877501" cy="6174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3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600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GB" sz="36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  <m:r>
                        <a:rPr lang="en-GB" sz="3600" b="0" i="1" smtClean="0">
                          <a:latin typeface="Cambria Math" panose="02040503050406030204" pitchFamily="18" charset="0"/>
                        </a:rPr>
                        <m:t> ~ </m:t>
                      </m:r>
                      <m:sSup>
                        <m:sSupPr>
                          <m:ctrlPr>
                            <a:rPr lang="en-GB" sz="36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36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GB" sz="3600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sup>
                      </m:sSup>
                    </m:oMath>
                  </m:oMathPara>
                </a14:m>
                <a:endParaRPr lang="en-GB" sz="3600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BD155B3E-3094-4FEE-A549-80FB23BFE1C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85459" y="5605568"/>
                <a:ext cx="1877501" cy="6174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916D223F-4DA6-4581-895F-EE2CE5FC9499}"/>
                  </a:ext>
                </a:extLst>
              </p:cNvPr>
              <p:cNvSpPr txBox="1"/>
              <p:nvPr/>
            </p:nvSpPr>
            <p:spPr>
              <a:xfrm>
                <a:off x="7784847" y="5605568"/>
                <a:ext cx="2088970" cy="6102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3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600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GB" sz="3600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sub>
                      </m:sSub>
                      <m:r>
                        <a:rPr lang="en-GB" sz="3600" b="0" i="1" smtClean="0">
                          <a:latin typeface="Cambria Math" panose="02040503050406030204" pitchFamily="18" charset="0"/>
                        </a:rPr>
                        <m:t> ~ </m:t>
                      </m:r>
                      <m:sSup>
                        <m:sSupPr>
                          <m:ctrlPr>
                            <a:rPr lang="en-GB" sz="36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36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GB" sz="36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sup>
                      </m:sSup>
                    </m:oMath>
                  </m:oMathPara>
                </a14:m>
                <a:endParaRPr lang="en-GB" sz="360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916D223F-4DA6-4581-895F-EE2CE5FC94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84847" y="5605568"/>
                <a:ext cx="2088970" cy="6102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908513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894B74D3-02CE-45F6-BEA6-0089A421BFC4}"/>
              </a:ext>
            </a:extLst>
          </p:cNvPr>
          <p:cNvSpPr/>
          <p:nvPr/>
        </p:nvSpPr>
        <p:spPr>
          <a:xfrm>
            <a:off x="7654533" y="2074606"/>
            <a:ext cx="2989006" cy="3420003"/>
          </a:xfrm>
          <a:prstGeom prst="roundRect">
            <a:avLst>
              <a:gd name="adj" fmla="val 29496"/>
            </a:avLst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6BAB23CB-5DE6-4B02-84F0-3482E93D15B3}"/>
              </a:ext>
            </a:extLst>
          </p:cNvPr>
          <p:cNvSpPr txBox="1">
            <a:spLocks/>
          </p:cNvSpPr>
          <p:nvPr/>
        </p:nvSpPr>
        <p:spPr>
          <a:xfrm>
            <a:off x="3829454" y="287720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Gutzwiller</a:t>
            </a:r>
            <a:r>
              <a:rPr lang="en-GB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Mean-Field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B1D8D2F-4F13-481E-8FC2-816F7DA28847}"/>
                  </a:ext>
                </a:extLst>
              </p:cNvPr>
              <p:cNvSpPr txBox="1"/>
              <p:nvPr/>
            </p:nvSpPr>
            <p:spPr>
              <a:xfrm>
                <a:off x="1758356" y="1920689"/>
                <a:ext cx="3996992" cy="13851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"/>
                          <m:ctrlPr>
                            <a:rPr lang="en-GB" sz="32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"/>
                              <m:endChr m:val="⟩"/>
                              <m:ctrlPr>
                                <a:rPr lang="en-GB" sz="32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l-GR" sz="3200" i="1" smtClean="0">
                                  <a:latin typeface="Cambria Math" panose="02040503050406030204" pitchFamily="18" charset="0"/>
                                </a:rPr>
                                <m:t>𝛹</m:t>
                              </m:r>
                            </m:e>
                          </m:d>
                        </m:e>
                      </m:d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∏"/>
                          <m:ctrlPr>
                            <a:rPr lang="en-GB" sz="32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sup>
                        <m:e>
                          <m:nary>
                            <m:naryPr>
                              <m:chr m:val="∑"/>
                              <m:ctrlPr>
                                <a:rPr lang="en-GB" sz="3200" b="0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GB" sz="32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GB" sz="3200" b="0" i="1" smtClean="0">
                                  <a:latin typeface="Cambria Math" panose="02040503050406030204" pitchFamily="18" charset="0"/>
                                </a:rPr>
                                <m:t>=0</m:t>
                              </m:r>
                            </m:sub>
                            <m:sup>
                              <m:r>
                                <a:rPr lang="en-GB" sz="3200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sup>
                            <m:e>
                              <m:sSubSup>
                                <m:sSubSupPr>
                                  <m:ctrlPr>
                                    <a:rPr lang="en-GB" sz="3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GB" sz="3200" b="0" i="1" smtClean="0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GB" sz="3200" b="0" i="1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b>
                                <m:sup>
                                  <m:r>
                                    <a:rPr lang="en-GB" sz="3200" b="0" i="1" smtClean="0"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en-GB" sz="32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en-GB" sz="3200" b="0" i="1" smtClean="0"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sup>
                              </m:sSubSup>
                            </m:e>
                          </m:nary>
                          <m:d>
                            <m:dPr>
                              <m:begChr m:val="|"/>
                              <m:endChr m:val=""/>
                              <m:ctrlPr>
                                <a:rPr lang="en-GB" sz="32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d>
                                <m:dPr>
                                  <m:begChr m:val=""/>
                                  <m:endChr m:val="⟩"/>
                                  <m:ctrlPr>
                                    <a:rPr lang="en-GB" sz="32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GB" sz="32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3200" b="0" i="1" smtClean="0"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e>
                                    <m:sub>
                                      <m:r>
                                        <a:rPr lang="en-GB" sz="3200" b="0" i="1" smtClean="0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d>
                        </m:e>
                      </m:nary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B1D8D2F-4F13-481E-8FC2-816F7DA2884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58356" y="1920689"/>
                <a:ext cx="3996992" cy="138518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A97400A6-3D62-4BEE-8B32-2D6F2C52B872}"/>
                  </a:ext>
                </a:extLst>
              </p:cNvPr>
              <p:cNvSpPr txBox="1"/>
              <p:nvPr/>
            </p:nvSpPr>
            <p:spPr>
              <a:xfrm>
                <a:off x="7888948" y="2205805"/>
                <a:ext cx="2520177" cy="173073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GB" sz="40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40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</m:acc>
                      <m:r>
                        <a:rPr lang="en-GB" sz="4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nary>
                        <m:naryPr>
                          <m:chr m:val="∑"/>
                          <m:ctrlPr>
                            <a:rPr lang="en-GB" sz="40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GB" sz="40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>
                          <m:r>
                            <a:rPr lang="en-GB" sz="40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sup>
                        <m:e>
                          <m:sSub>
                            <m:sSubPr>
                              <m:ctrlPr>
                                <a:rPr lang="en-GB" sz="4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GB" sz="4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sz="4000" b="0" i="1" smtClean="0">
                                      <a:latin typeface="Cambria Math" panose="02040503050406030204" pitchFamily="18" charset="0"/>
                                    </a:rPr>
                                    <m:t>𝐻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GB" sz="40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GB" sz="40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A97400A6-3D62-4BEE-8B32-2D6F2C52B8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88948" y="2205805"/>
                <a:ext cx="2520177" cy="173073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27466B3B-F97E-4A37-B1F1-DE3AA16B2E10}"/>
                  </a:ext>
                </a:extLst>
              </p:cNvPr>
              <p:cNvSpPr txBox="1"/>
              <p:nvPr/>
            </p:nvSpPr>
            <p:spPr>
              <a:xfrm>
                <a:off x="1112505" y="3967551"/>
                <a:ext cx="5168851" cy="52790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280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acc>
                            <m:accPr>
                              <m:chr m:val="̂"/>
                              <m:ctrlPr>
                                <a:rPr lang="en-GB" sz="28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2800" i="1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</m:acc>
                        </m:e>
                        <m:sub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†</m:t>
                          </m:r>
                        </m:sup>
                      </m:sSubSup>
                      <m:sSub>
                        <m:sSubPr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GB" sz="28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2800" i="1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</m:acc>
                        </m:e>
                        <m:sub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d>
                        <m:dPr>
                          <m:begChr m:val="⟨"/>
                          <m:endChr m:val="⟩"/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GB" sz="28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acc>
                                <m:accPr>
                                  <m:chr m:val="̂"/>
                                  <m:ctrlPr>
                                    <a:rPr lang="en-GB" sz="28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sz="2800" i="1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GB" sz="28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en-GB" sz="2800" i="1">
                                  <a:latin typeface="Cambria Math" panose="02040503050406030204" pitchFamily="18" charset="0"/>
                                </a:rPr>
                                <m:t>†</m:t>
                              </m:r>
                            </m:sup>
                          </m:sSubSup>
                        </m:e>
                      </m:d>
                      <m:sSub>
                        <m:sSubPr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GB" sz="28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2800" i="1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</m:acc>
                        </m:e>
                        <m:sub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begChr m:val="⟨"/>
                          <m:endChr m:val="⟩"/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800" i="1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</m:e>
                      </m:d>
                      <m:sSubSup>
                        <m:sSubSupPr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acc>
                            <m:accPr>
                              <m:chr m:val="̂"/>
                              <m:ctrlPr>
                                <a:rPr lang="en-GB" sz="28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2800" i="1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</m:acc>
                        </m:e>
                        <m:sub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†</m:t>
                          </m:r>
                        </m:sup>
                      </m:sSubSup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−</m:t>
                      </m:r>
                      <m:d>
                        <m:dPr>
                          <m:begChr m:val="⟨"/>
                          <m:endChr m:val="⟩"/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GB" sz="28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acc>
                                <m:accPr>
                                  <m:chr m:val="̂"/>
                                  <m:ctrlPr>
                                    <a:rPr lang="en-GB" sz="28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sz="2800" i="1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GB" sz="28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en-GB" sz="2800" i="1">
                                  <a:latin typeface="Cambria Math" panose="02040503050406030204" pitchFamily="18" charset="0"/>
                                </a:rPr>
                                <m:t>†</m:t>
                              </m:r>
                            </m:sup>
                          </m:sSubSup>
                        </m:e>
                      </m:d>
                      <m:d>
                        <m:dPr>
                          <m:begChr m:val="⟨"/>
                          <m:endChr m:val="⟩"/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800" i="1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27466B3B-F97E-4A37-B1F1-DE3AA16B2E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2505" y="3967551"/>
                <a:ext cx="5168851" cy="527901"/>
              </a:xfrm>
              <a:prstGeom prst="rect">
                <a:avLst/>
              </a:prstGeom>
              <a:blipFill>
                <a:blip r:embed="rId4"/>
                <a:stretch>
                  <a:fillRect b="-116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F2B281C-EB33-4FCC-AD85-54EBA15EC217}"/>
                  </a:ext>
                </a:extLst>
              </p:cNvPr>
              <p:cNvSpPr txBox="1"/>
              <p:nvPr/>
            </p:nvSpPr>
            <p:spPr>
              <a:xfrm>
                <a:off x="1172426" y="4906531"/>
                <a:ext cx="5203476" cy="4944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GB" sz="28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28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</m:acc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sSub>
                        <m:sSubPr>
                          <m:ctrlPr>
                            <a:rPr lang="en-GB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GB" sz="28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</m:acc>
                        </m:e>
                        <m:sub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d>
                        <m:dPr>
                          <m:begChr m:val="⟨"/>
                          <m:endChr m:val="⟩"/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GB" sz="28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sz="2800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GB" sz="28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d>
                      <m:sSub>
                        <m:sSubPr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GB" sz="28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28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</m:acc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begChr m:val="⟨"/>
                          <m:endChr m:val="⟩"/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GB" sz="28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sz="2800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</m:e>
                      </m:d>
                      <m:sSub>
                        <m:sSubPr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GB" sz="28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28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</m:acc>
                        </m:e>
                        <m:sub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−</m:t>
                      </m:r>
                      <m:d>
                        <m:dPr>
                          <m:begChr m:val="⟨"/>
                          <m:endChr m:val="⟩"/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GB" sz="28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sz="2800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d>
                      <m:d>
                        <m:dPr>
                          <m:begChr m:val="⟨"/>
                          <m:endChr m:val="⟩"/>
                          <m:ctrlPr>
                            <a:rPr lang="en-GB" sz="28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GB" sz="28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sz="2800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F2B281C-EB33-4FCC-AD85-54EBA15EC21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72426" y="4906531"/>
                <a:ext cx="5203476" cy="49443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58883E40-5716-4E88-B5D5-5FBE072DC3A3}"/>
                  </a:ext>
                </a:extLst>
              </p:cNvPr>
              <p:cNvSpPr txBox="1"/>
              <p:nvPr/>
            </p:nvSpPr>
            <p:spPr>
              <a:xfrm>
                <a:off x="8006672" y="4611565"/>
                <a:ext cx="2284728" cy="59907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3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600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GB" sz="3600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sub>
                      </m:sSub>
                      <m:r>
                        <a:rPr lang="en-GB" sz="36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3600" b="0" i="1" smtClean="0">
                          <a:latin typeface="Cambria Math" panose="02040503050406030204" pitchFamily="18" charset="0"/>
                        </a:rPr>
                        <m:t>𝑧</m:t>
                      </m:r>
                      <m:r>
                        <a:rPr lang="en-GB" sz="3600" b="0" i="1" smtClean="0">
                          <a:latin typeface="Cambria Math" panose="02040503050406030204" pitchFamily="18" charset="0"/>
                        </a:rPr>
                        <m:t>+1</m:t>
                      </m:r>
                    </m:oMath>
                  </m:oMathPara>
                </a14:m>
                <a:endParaRPr lang="en-GB" sz="360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58883E40-5716-4E88-B5D5-5FBE072DC3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06672" y="4611565"/>
                <a:ext cx="2284728" cy="59907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291586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C016953-41DC-46B2-9E96-2B981381A4F7}"/>
              </a:ext>
            </a:extLst>
          </p:cNvPr>
          <p:cNvSpPr/>
          <p:nvPr/>
        </p:nvSpPr>
        <p:spPr>
          <a:xfrm>
            <a:off x="951423" y="5454453"/>
            <a:ext cx="4389120" cy="625712"/>
          </a:xfrm>
          <a:prstGeom prst="roundRect">
            <a:avLst>
              <a:gd name="adj" fmla="val 50000"/>
            </a:avLst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5BBA1044-8908-48BB-B441-222A9F7967E3}"/>
              </a:ext>
            </a:extLst>
          </p:cNvPr>
          <p:cNvSpPr/>
          <p:nvPr/>
        </p:nvSpPr>
        <p:spPr>
          <a:xfrm>
            <a:off x="6764693" y="2598295"/>
            <a:ext cx="4724145" cy="1632857"/>
          </a:xfrm>
          <a:prstGeom prst="roundRect">
            <a:avLst>
              <a:gd name="adj" fmla="val 50000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8F3635D2-91F3-4C2D-913B-9950883504FF}"/>
              </a:ext>
            </a:extLst>
          </p:cNvPr>
          <p:cNvSpPr/>
          <p:nvPr/>
        </p:nvSpPr>
        <p:spPr>
          <a:xfrm>
            <a:off x="570067" y="2612570"/>
            <a:ext cx="5168260" cy="1632857"/>
          </a:xfrm>
          <a:prstGeom prst="roundRect">
            <a:avLst>
              <a:gd name="adj" fmla="val 50000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5456CD6C-079F-4D74-B983-BF0129FBD0CC}"/>
              </a:ext>
            </a:extLst>
          </p:cNvPr>
          <p:cNvSpPr txBox="1">
            <a:spLocks/>
          </p:cNvSpPr>
          <p:nvPr/>
        </p:nvSpPr>
        <p:spPr>
          <a:xfrm>
            <a:off x="3829454" y="287720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Observables and Phases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2FA0F94E-DE5C-4585-BDF2-B0D6F7CF50D6}"/>
                  </a:ext>
                </a:extLst>
              </p:cNvPr>
              <p:cNvSpPr txBox="1"/>
              <p:nvPr/>
            </p:nvSpPr>
            <p:spPr>
              <a:xfrm>
                <a:off x="6923673" y="2743867"/>
                <a:ext cx="4254433" cy="134171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3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3200" b="0" i="1" smtClean="0"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⟨"/>
                          <m:endChr m:val="⟩"/>
                          <m:ctrlPr>
                            <a:rPr lang="en-GB" sz="3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32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32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GB" sz="32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d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GB" sz="32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=0</m:t>
                          </m:r>
                        </m:sub>
                        <m:sup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sup>
                        <m:e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sSup>
                            <m:sSupPr>
                              <m:ctrlPr>
                                <a:rPr lang="en-GB" sz="32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GB" sz="3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Sup>
                                    <m:sSubSupPr>
                                      <m:ctrlPr>
                                        <a:rPr lang="en-GB" sz="32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GB" sz="3200" b="0" i="1" smtClean="0">
                                          <a:latin typeface="Cambria Math" panose="02040503050406030204" pitchFamily="18" charset="0"/>
                                        </a:rPr>
                                        <m:t>𝑓</m:t>
                                      </m:r>
                                    </m:e>
                                    <m:sub>
                                      <m:r>
                                        <a:rPr lang="en-GB" sz="3200" b="0" i="1" smtClean="0"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sub>
                                    <m:sup>
                                      <m:d>
                                        <m:dPr>
                                          <m:ctrlPr>
                                            <a:rPr lang="en-GB" sz="32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GB" sz="3200" b="0" i="1" smtClean="0"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e>
                                      </m:d>
                                    </m:sup>
                                  </m:sSubSup>
                                </m:e>
                              </m:d>
                            </m:e>
                            <m:sup>
                              <m:r>
                                <a:rPr lang="en-GB" sz="32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GB" i="1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2FA0F94E-DE5C-4585-BDF2-B0D6F7CF50D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23673" y="2743867"/>
                <a:ext cx="4254433" cy="1341714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504A60E8-7E30-432A-9E1F-4C99816E4FE4}"/>
                  </a:ext>
                </a:extLst>
              </p:cNvPr>
              <p:cNvSpPr txBox="1"/>
              <p:nvPr/>
            </p:nvSpPr>
            <p:spPr>
              <a:xfrm>
                <a:off x="570067" y="2743867"/>
                <a:ext cx="5062155" cy="134171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3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3200" b="0" i="1" smtClean="0">
                              <a:latin typeface="Cambria Math" panose="02040503050406030204" pitchFamily="18" charset="0"/>
                            </a:rPr>
                            <m:t>𝜑</m:t>
                          </m:r>
                        </m:e>
                        <m:sub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⟨"/>
                          <m:endChr m:val="⟩"/>
                          <m:ctrlPr>
                            <a:rPr lang="en-GB" sz="3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32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3200" b="0" i="1" smtClean="0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n-GB" sz="32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d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GB" sz="32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=0</m:t>
                          </m:r>
                        </m:sub>
                        <m:sup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sup>
                        <m:e>
                          <m:rad>
                            <m:radPr>
                              <m:degHide m:val="on"/>
                              <m:ctrlPr>
                                <a:rPr lang="en-GB" sz="3200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GB" sz="32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</m:rad>
                        </m:e>
                      </m:nary>
                      <m:sSubSup>
                        <m:sSubSupPr>
                          <m:ctrlPr>
                            <a:rPr lang="en-GB" sz="32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  <m:sup>
                          <m:d>
                            <m:dPr>
                              <m:ctrlPr>
                                <a:rPr lang="en-GB" sz="32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32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e>
                          </m:d>
                        </m:sup>
                      </m:sSubSup>
                      <m:sSubSup>
                        <m:sSubSupPr>
                          <m:ctrlPr>
                            <a:rPr lang="en-GB" sz="32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b>
                        <m:sup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  <m:d>
                            <m:dPr>
                              <m:ctrlPr>
                                <a:rPr lang="en-GB" sz="32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32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e>
                          </m:d>
                        </m:sup>
                      </m:sSubSup>
                    </m:oMath>
                  </m:oMathPara>
                </a14:m>
                <a:endParaRPr lang="en-GB" i="1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504A60E8-7E30-432A-9E1F-4C99816E4FE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0067" y="2743867"/>
                <a:ext cx="5062155" cy="134171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78C50B21-F288-4609-851D-77CA429B9814}"/>
              </a:ext>
            </a:extLst>
          </p:cNvPr>
          <p:cNvSpPr txBox="1"/>
          <p:nvPr/>
        </p:nvSpPr>
        <p:spPr>
          <a:xfrm>
            <a:off x="1077349" y="1898309"/>
            <a:ext cx="41537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Transport Order Parameter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E4B1F3A-6643-48AC-87A9-51C6C8A28542}"/>
              </a:ext>
            </a:extLst>
          </p:cNvPr>
          <p:cNvSpPr txBox="1"/>
          <p:nvPr/>
        </p:nvSpPr>
        <p:spPr>
          <a:xfrm>
            <a:off x="7115904" y="1898309"/>
            <a:ext cx="38699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Density Order Parameter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774F303-8D56-4778-B05C-FCEFEC5AF2BC}"/>
                  </a:ext>
                </a:extLst>
              </p:cNvPr>
              <p:cNvSpPr txBox="1"/>
              <p:nvPr/>
            </p:nvSpPr>
            <p:spPr>
              <a:xfrm>
                <a:off x="1077349" y="5454454"/>
                <a:ext cx="4101315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l-GR" sz="32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l-GR" sz="3200" i="1">
                              <a:latin typeface="Cambria Math" panose="02040503050406030204" pitchFamily="18" charset="0"/>
                            </a:rPr>
                            <m:t>𝜑</m:t>
                          </m:r>
                        </m:e>
                      </m:acc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en-GB" sz="32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GB" sz="3200" b="0" i="0" smtClean="0">
                              <a:latin typeface="Cambria Math" panose="02040503050406030204" pitchFamily="18" charset="0"/>
                            </a:rPr>
                            <m:t>max</m:t>
                          </m:r>
                        </m:fName>
                        <m:e>
                          <m:d>
                            <m:dPr>
                              <m:ctrlPr>
                                <a:rPr lang="en-GB" sz="32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l-GR" sz="3200" i="1">
                                  <a:latin typeface="Cambria Math" panose="02040503050406030204" pitchFamily="18" charset="0"/>
                                </a:rPr>
                                <m:t>𝜑</m:t>
                              </m:r>
                            </m:e>
                          </m:d>
                        </m:e>
                      </m:func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−</m:t>
                      </m:r>
                      <m:func>
                        <m:funcPr>
                          <m:ctrlPr>
                            <a:rPr lang="en-GB" sz="32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GB" sz="3200" b="0" i="0" smtClean="0">
                              <a:latin typeface="Cambria Math" panose="02040503050406030204" pitchFamily="18" charset="0"/>
                            </a:rPr>
                            <m:t>min</m:t>
                          </m:r>
                        </m:fName>
                        <m:e>
                          <m:d>
                            <m:dPr>
                              <m:ctrlPr>
                                <a:rPr lang="en-GB" sz="32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l-GR" sz="3200" i="1">
                                  <a:latin typeface="Cambria Math" panose="02040503050406030204" pitchFamily="18" charset="0"/>
                                </a:rPr>
                                <m:t>𝜑</m:t>
                              </m:r>
                            </m:e>
                          </m:d>
                        </m:e>
                      </m:func>
                    </m:oMath>
                  </m:oMathPara>
                </a14:m>
                <a:endParaRPr lang="en-GB" i="1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774F303-8D56-4778-B05C-FCEFEC5AF2B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7349" y="5454454"/>
                <a:ext cx="4101315" cy="49244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" name="Group 2">
            <a:extLst>
              <a:ext uri="{FF2B5EF4-FFF2-40B4-BE49-F238E27FC236}">
                <a16:creationId xmlns:a16="http://schemas.microsoft.com/office/drawing/2014/main" id="{3724FD50-1DA4-44F0-BF68-E55CC9B3BB40}"/>
              </a:ext>
            </a:extLst>
          </p:cNvPr>
          <p:cNvGrpSpPr/>
          <p:nvPr/>
        </p:nvGrpSpPr>
        <p:grpSpPr>
          <a:xfrm>
            <a:off x="6976873" y="5454454"/>
            <a:ext cx="4299784" cy="625712"/>
            <a:chOff x="6878322" y="5507357"/>
            <a:chExt cx="4299784" cy="625712"/>
          </a:xfrm>
        </p:grpSpPr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7A3F497B-1D98-490A-8203-F1604B11FF01}"/>
                </a:ext>
              </a:extLst>
            </p:cNvPr>
            <p:cNvSpPr/>
            <p:nvPr/>
          </p:nvSpPr>
          <p:spPr>
            <a:xfrm>
              <a:off x="6878322" y="5507357"/>
              <a:ext cx="4299784" cy="625712"/>
            </a:xfrm>
            <a:prstGeom prst="roundRect">
              <a:avLst>
                <a:gd name="adj" fmla="val 50000"/>
              </a:avLst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5AC691BF-3782-45AF-8524-D0FE4BC4DA30}"/>
                    </a:ext>
                  </a:extLst>
                </p:cNvPr>
                <p:cNvSpPr txBox="1"/>
                <p:nvPr/>
              </p:nvSpPr>
              <p:spPr>
                <a:xfrm>
                  <a:off x="7073328" y="5521088"/>
                  <a:ext cx="3955121" cy="492443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el-GR" sz="32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l-GR" sz="32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𝜌</m:t>
                            </m:r>
                          </m:e>
                        </m:acc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func>
                          <m:funcPr>
                            <m:ctrlPr>
                              <a:rPr lang="en-GB" sz="3200" b="0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GB" sz="3200" b="0" i="0" smtClean="0">
                                <a:latin typeface="Cambria Math" panose="02040503050406030204" pitchFamily="18" charset="0"/>
                              </a:rPr>
                              <m:t>max</m:t>
                            </m:r>
                          </m:fName>
                          <m:e>
                            <m:d>
                              <m:dPr>
                                <m:ctrlPr>
                                  <a:rPr lang="en-GB" sz="32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GB" sz="32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𝜌</m:t>
                                </m:r>
                              </m:e>
                            </m:d>
                          </m:e>
                        </m:func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func>
                          <m:funcPr>
                            <m:ctrlPr>
                              <a:rPr lang="en-GB" sz="3200" b="0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GB" sz="3200" b="0" i="0" smtClean="0">
                                <a:latin typeface="Cambria Math" panose="02040503050406030204" pitchFamily="18" charset="0"/>
                              </a:rPr>
                              <m:t>min</m:t>
                            </m:r>
                          </m:fName>
                          <m:e>
                            <m:d>
                              <m:dPr>
                                <m:ctrlPr>
                                  <a:rPr lang="en-GB" sz="32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GB" sz="32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𝜌</m:t>
                                </m:r>
                              </m:e>
                            </m:d>
                          </m:e>
                        </m:func>
                      </m:oMath>
                    </m:oMathPara>
                  </a14:m>
                  <a:endParaRPr lang="en-GB" i="1" dirty="0"/>
                </a:p>
              </p:txBody>
            </p:sp>
          </mc:Choice>
          <mc:Fallback xmlns="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5AC691BF-3782-45AF-8524-D0FE4BC4DA3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073328" y="5521088"/>
                  <a:ext cx="3955121" cy="492443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38224543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8EB7762-D8E4-4180-9BC8-2061A52672E6}"/>
              </a:ext>
            </a:extLst>
          </p:cNvPr>
          <p:cNvSpPr txBox="1">
            <a:spLocks/>
          </p:cNvSpPr>
          <p:nvPr/>
        </p:nvSpPr>
        <p:spPr>
          <a:xfrm>
            <a:off x="3829454" y="287720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Observables and Phases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4">
                <a:extLst>
                  <a:ext uri="{FF2B5EF4-FFF2-40B4-BE49-F238E27FC236}">
                    <a16:creationId xmlns:a16="http://schemas.microsoft.com/office/drawing/2014/main" id="{FF0B13C1-539E-4205-B948-047E8D7E435E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916369287"/>
                  </p:ext>
                </p:extLst>
              </p:nvPr>
            </p:nvGraphicFramePr>
            <p:xfrm>
              <a:off x="1056640" y="2497666"/>
              <a:ext cx="10078719" cy="3537375"/>
            </p:xfrm>
            <a:graphic>
              <a:graphicData uri="http://schemas.openxmlformats.org/drawingml/2006/table">
                <a:tbl>
                  <a:tblPr firstRow="1" bandRow="1">
                    <a:tableStyleId>{93296810-A885-4BE3-A3E7-6D5BEEA58F35}</a:tableStyleId>
                  </a:tblPr>
                  <a:tblGrid>
                    <a:gridCol w="4744720">
                      <a:extLst>
                        <a:ext uri="{9D8B030D-6E8A-4147-A177-3AD203B41FA5}">
                          <a16:colId xmlns:a16="http://schemas.microsoft.com/office/drawing/2014/main" val="3662172523"/>
                        </a:ext>
                      </a:extLst>
                    </a:gridCol>
                    <a:gridCol w="2753360">
                      <a:extLst>
                        <a:ext uri="{9D8B030D-6E8A-4147-A177-3AD203B41FA5}">
                          <a16:colId xmlns:a16="http://schemas.microsoft.com/office/drawing/2014/main" val="3734533117"/>
                        </a:ext>
                      </a:extLst>
                    </a:gridCol>
                    <a:gridCol w="2580639">
                      <a:extLst>
                        <a:ext uri="{9D8B030D-6E8A-4147-A177-3AD203B41FA5}">
                          <a16:colId xmlns:a16="http://schemas.microsoft.com/office/drawing/2014/main" val="2274405995"/>
                        </a:ext>
                      </a:extLst>
                    </a:gridCol>
                  </a:tblGrid>
                  <a:tr h="70747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3200" dirty="0"/>
                            <a:t>Phase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̅"/>
                                    <m:ctrlPr>
                                      <a:rPr lang="el-GR" sz="32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l-GR" sz="3200" i="1">
                                        <a:latin typeface="Cambria Math" panose="02040503050406030204" pitchFamily="18" charset="0"/>
                                      </a:rPr>
                                      <m:t>𝜑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lang="en-GB" sz="2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̅"/>
                                    <m:ctrlPr>
                                      <a:rPr lang="el-GR" sz="32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l-GR" sz="320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𝜌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lang="en-GB" sz="28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70709389"/>
                      </a:ext>
                    </a:extLst>
                  </a:tr>
                  <a:tr h="70747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800" dirty="0"/>
                            <a:t>Mott Insulator (MI)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800" b="0" i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≈ </a:t>
                          </a:r>
                          <a:r>
                            <a:rPr lang="en-GB" sz="2800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800" b="0" i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≈ </a:t>
                          </a:r>
                          <a:r>
                            <a:rPr lang="en-GB" sz="2800" dirty="0"/>
                            <a:t>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51750374"/>
                      </a:ext>
                    </a:extLst>
                  </a:tr>
                  <a:tr h="70747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800" dirty="0"/>
                            <a:t>Superfluid (SF)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800" dirty="0"/>
                            <a:t>&gt; 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2800" b="0" i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≈ </a:t>
                          </a:r>
                          <a:r>
                            <a:rPr lang="en-GB" sz="2800" dirty="0"/>
                            <a:t>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97675785"/>
                      </a:ext>
                    </a:extLst>
                  </a:tr>
                  <a:tr h="70747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800" dirty="0"/>
                            <a:t>Density Wave (DW)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2800" b="0" i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≈ </a:t>
                          </a:r>
                          <a:r>
                            <a:rPr lang="en-GB" sz="2800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2800" b="0" i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&gt; </a:t>
                          </a:r>
                          <a:r>
                            <a:rPr lang="en-GB" sz="2800" dirty="0"/>
                            <a:t>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3458493"/>
                      </a:ext>
                    </a:extLst>
                  </a:tr>
                  <a:tr h="70747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800" dirty="0" err="1"/>
                            <a:t>Supersolid</a:t>
                          </a:r>
                          <a:r>
                            <a:rPr lang="en-GB" sz="2800" dirty="0"/>
                            <a:t> (SS)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2800" b="0" i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&gt; </a:t>
                          </a:r>
                          <a:r>
                            <a:rPr lang="en-GB" sz="2800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2800" b="0" i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&gt; </a:t>
                          </a:r>
                          <a:r>
                            <a:rPr lang="en-GB" sz="2800" dirty="0"/>
                            <a:t>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7234432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4">
                <a:extLst>
                  <a:ext uri="{FF2B5EF4-FFF2-40B4-BE49-F238E27FC236}">
                    <a16:creationId xmlns:a16="http://schemas.microsoft.com/office/drawing/2014/main" id="{FF0B13C1-539E-4205-B948-047E8D7E435E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916369287"/>
                  </p:ext>
                </p:extLst>
              </p:nvPr>
            </p:nvGraphicFramePr>
            <p:xfrm>
              <a:off x="1056640" y="2497666"/>
              <a:ext cx="10078719" cy="3537375"/>
            </p:xfrm>
            <a:graphic>
              <a:graphicData uri="http://schemas.openxmlformats.org/drawingml/2006/table">
                <a:tbl>
                  <a:tblPr firstRow="1" bandRow="1">
                    <a:tableStyleId>{93296810-A885-4BE3-A3E7-6D5BEEA58F35}</a:tableStyleId>
                  </a:tblPr>
                  <a:tblGrid>
                    <a:gridCol w="4744720">
                      <a:extLst>
                        <a:ext uri="{9D8B030D-6E8A-4147-A177-3AD203B41FA5}">
                          <a16:colId xmlns:a16="http://schemas.microsoft.com/office/drawing/2014/main" val="3662172523"/>
                        </a:ext>
                      </a:extLst>
                    </a:gridCol>
                    <a:gridCol w="2753360">
                      <a:extLst>
                        <a:ext uri="{9D8B030D-6E8A-4147-A177-3AD203B41FA5}">
                          <a16:colId xmlns:a16="http://schemas.microsoft.com/office/drawing/2014/main" val="3734533117"/>
                        </a:ext>
                      </a:extLst>
                    </a:gridCol>
                    <a:gridCol w="2580639">
                      <a:extLst>
                        <a:ext uri="{9D8B030D-6E8A-4147-A177-3AD203B41FA5}">
                          <a16:colId xmlns:a16="http://schemas.microsoft.com/office/drawing/2014/main" val="2274405995"/>
                        </a:ext>
                      </a:extLst>
                    </a:gridCol>
                  </a:tblGrid>
                  <a:tr h="70747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3200" dirty="0"/>
                            <a:t>Phase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72949" t="-10345" r="-94900" b="-40344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90330" t="-10345" r="-943" b="-40344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470709389"/>
                      </a:ext>
                    </a:extLst>
                  </a:tr>
                  <a:tr h="70747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800" dirty="0"/>
                            <a:t>Mott Insulator (MI)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800" b="0" i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≈ </a:t>
                          </a:r>
                          <a:r>
                            <a:rPr lang="en-GB" sz="2800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800" b="0" i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≈ </a:t>
                          </a:r>
                          <a:r>
                            <a:rPr lang="en-GB" sz="2800" dirty="0"/>
                            <a:t>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51750374"/>
                      </a:ext>
                    </a:extLst>
                  </a:tr>
                  <a:tr h="70747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800" dirty="0"/>
                            <a:t>Superfluid (SF)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800" dirty="0"/>
                            <a:t>&gt; 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2800" b="0" i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≈ </a:t>
                          </a:r>
                          <a:r>
                            <a:rPr lang="en-GB" sz="2800" dirty="0"/>
                            <a:t>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97675785"/>
                      </a:ext>
                    </a:extLst>
                  </a:tr>
                  <a:tr h="70747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800" dirty="0"/>
                            <a:t>Density Wave (DW)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2800" b="0" i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≈ </a:t>
                          </a:r>
                          <a:r>
                            <a:rPr lang="en-GB" sz="2800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2800" b="0" i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&gt; </a:t>
                          </a:r>
                          <a:r>
                            <a:rPr lang="en-GB" sz="2800" dirty="0"/>
                            <a:t>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3458493"/>
                      </a:ext>
                    </a:extLst>
                  </a:tr>
                  <a:tr h="70747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800" dirty="0" err="1"/>
                            <a:t>Supersolid</a:t>
                          </a:r>
                          <a:r>
                            <a:rPr lang="en-GB" sz="2800" dirty="0"/>
                            <a:t> (SS)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2800" b="0" i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&gt; </a:t>
                          </a:r>
                          <a:r>
                            <a:rPr lang="en-GB" sz="2800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2800" b="0" i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&gt; </a:t>
                          </a:r>
                          <a:r>
                            <a:rPr lang="en-GB" sz="2800" dirty="0"/>
                            <a:t>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72344320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8185613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0A5659B-3318-4835-A465-87C4416EA53E}"/>
              </a:ext>
            </a:extLst>
          </p:cNvPr>
          <p:cNvSpPr/>
          <p:nvPr/>
        </p:nvSpPr>
        <p:spPr>
          <a:xfrm>
            <a:off x="781580" y="1616459"/>
            <a:ext cx="10648416" cy="4373793"/>
          </a:xfrm>
          <a:prstGeom prst="roundRect">
            <a:avLst>
              <a:gd name="adj" fmla="val 11763"/>
            </a:avLst>
          </a:prstGeom>
          <a:solidFill>
            <a:schemeClr val="tx1"/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68CD45B-A8EF-46C5-AD53-B6E8C181A4C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485"/>
          <a:stretch/>
        </p:blipFill>
        <p:spPr>
          <a:xfrm>
            <a:off x="1188313" y="1692612"/>
            <a:ext cx="10068437" cy="4162246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28B6B69-A841-478A-BDA5-85EBA44B1618}"/>
              </a:ext>
            </a:extLst>
          </p:cNvPr>
          <p:cNvSpPr txBox="1">
            <a:spLocks/>
          </p:cNvSpPr>
          <p:nvPr/>
        </p:nvSpPr>
        <p:spPr>
          <a:xfrm>
            <a:off x="1565572" y="1801928"/>
            <a:ext cx="1317586" cy="4556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GB" sz="1600" b="1" dirty="0">
                <a:solidFill>
                  <a:schemeClr val="bg1"/>
                </a:solidFill>
              </a:rPr>
              <a:t>J/U = 0.02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1483CA4D-F743-439F-929E-EF74567AB1A9}"/>
              </a:ext>
            </a:extLst>
          </p:cNvPr>
          <p:cNvSpPr txBox="1">
            <a:spLocks/>
          </p:cNvSpPr>
          <p:nvPr/>
        </p:nvSpPr>
        <p:spPr>
          <a:xfrm>
            <a:off x="3509449" y="1801928"/>
            <a:ext cx="1317586" cy="4556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GB" sz="1600" b="1" dirty="0">
                <a:solidFill>
                  <a:schemeClr val="bg1"/>
                </a:solidFill>
              </a:rPr>
              <a:t>J/U = 0.04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44D47A36-9163-47AC-9BE2-C80D0725ECAF}"/>
              </a:ext>
            </a:extLst>
          </p:cNvPr>
          <p:cNvSpPr txBox="1">
            <a:spLocks/>
          </p:cNvSpPr>
          <p:nvPr/>
        </p:nvSpPr>
        <p:spPr>
          <a:xfrm>
            <a:off x="1690088" y="5475316"/>
            <a:ext cx="1317586" cy="4556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GB" sz="1600" b="1" dirty="0">
                <a:solidFill>
                  <a:schemeClr val="bg1"/>
                </a:solidFill>
              </a:rPr>
              <a:t>J/U = 0.08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C71E3E32-8386-4A41-85E1-D6D6BB91BC5F}"/>
              </a:ext>
            </a:extLst>
          </p:cNvPr>
          <p:cNvSpPr txBox="1">
            <a:spLocks/>
          </p:cNvSpPr>
          <p:nvPr/>
        </p:nvSpPr>
        <p:spPr>
          <a:xfrm>
            <a:off x="3509449" y="5475316"/>
            <a:ext cx="1317586" cy="4556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GB" sz="1600" b="1" dirty="0">
                <a:solidFill>
                  <a:schemeClr val="bg1"/>
                </a:solidFill>
              </a:rPr>
              <a:t>J/U = 0.06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5BFAD7AF-9E3A-45D4-A8D6-191B6D8F6E87}"/>
              </a:ext>
            </a:extLst>
          </p:cNvPr>
          <p:cNvSpPr txBox="1">
            <a:spLocks/>
          </p:cNvSpPr>
          <p:nvPr/>
        </p:nvSpPr>
        <p:spPr>
          <a:xfrm>
            <a:off x="3978744" y="138430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MI-SF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C875FBB-C2AE-4268-A505-3A33A9F19689}"/>
              </a:ext>
            </a:extLst>
          </p:cNvPr>
          <p:cNvSpPr/>
          <p:nvPr/>
        </p:nvSpPr>
        <p:spPr>
          <a:xfrm>
            <a:off x="1260030" y="1622435"/>
            <a:ext cx="6276177" cy="11318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C3980441-6240-43B6-A433-2B602206023F}"/>
              </a:ext>
            </a:extLst>
          </p:cNvPr>
          <p:cNvSpPr txBox="1">
            <a:spLocks/>
          </p:cNvSpPr>
          <p:nvPr/>
        </p:nvSpPr>
        <p:spPr>
          <a:xfrm>
            <a:off x="2581834" y="6155589"/>
            <a:ext cx="1317586" cy="4556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GB" sz="2000" b="1" dirty="0">
                <a:sym typeface="Symbol" panose="05050102010706020507" pitchFamily="18" charset="2"/>
              </a:rPr>
              <a:t></a:t>
            </a:r>
            <a:r>
              <a:rPr lang="en-GB" sz="2000" b="1" dirty="0"/>
              <a:t>/U = 1.5</a:t>
            </a:r>
          </a:p>
        </p:txBody>
      </p:sp>
    </p:spTree>
    <p:extLst>
      <p:ext uri="{BB962C8B-B14F-4D97-AF65-F5344CB8AC3E}">
        <p14:creationId xmlns:p14="http://schemas.microsoft.com/office/powerpoint/2010/main" val="17647996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1620785F-CF56-4F02-B181-C8B21C02D65B}"/>
              </a:ext>
            </a:extLst>
          </p:cNvPr>
          <p:cNvSpPr/>
          <p:nvPr/>
        </p:nvSpPr>
        <p:spPr>
          <a:xfrm>
            <a:off x="781580" y="1616459"/>
            <a:ext cx="10648416" cy="4373793"/>
          </a:xfrm>
          <a:prstGeom prst="roundRect">
            <a:avLst>
              <a:gd name="adj" fmla="val 11763"/>
            </a:avLst>
          </a:prstGeom>
          <a:solidFill>
            <a:schemeClr val="tx1"/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97A3C31-F465-4E89-9A49-1697ABCDAD93}"/>
              </a:ext>
            </a:extLst>
          </p:cNvPr>
          <p:cNvSpPr/>
          <p:nvPr/>
        </p:nvSpPr>
        <p:spPr>
          <a:xfrm>
            <a:off x="1260030" y="1622435"/>
            <a:ext cx="6276177" cy="11318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28F56D3-6D27-4292-9CA8-5EFA0D503E7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10" t="4452" r="-367" b="50031"/>
          <a:stretch/>
        </p:blipFill>
        <p:spPr>
          <a:xfrm>
            <a:off x="1213049" y="1699171"/>
            <a:ext cx="9897401" cy="4168387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A0D8E6D-AE79-4056-B072-37D96DECB836}"/>
              </a:ext>
            </a:extLst>
          </p:cNvPr>
          <p:cNvSpPr txBox="1">
            <a:spLocks/>
          </p:cNvSpPr>
          <p:nvPr/>
        </p:nvSpPr>
        <p:spPr>
          <a:xfrm>
            <a:off x="1771283" y="1801928"/>
            <a:ext cx="1317586" cy="4556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GB" sz="1600" b="1" dirty="0">
                <a:solidFill>
                  <a:schemeClr val="bg1"/>
                </a:solidFill>
              </a:rPr>
              <a:t>V/U = 0.00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64775B4D-31E9-4945-A1F3-693943040AA3}"/>
              </a:ext>
            </a:extLst>
          </p:cNvPr>
          <p:cNvSpPr txBox="1">
            <a:spLocks/>
          </p:cNvSpPr>
          <p:nvPr/>
        </p:nvSpPr>
        <p:spPr>
          <a:xfrm>
            <a:off x="3680332" y="1801928"/>
            <a:ext cx="1317586" cy="4556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GB" sz="1600" b="1" dirty="0">
                <a:solidFill>
                  <a:schemeClr val="bg1"/>
                </a:solidFill>
              </a:rPr>
              <a:t>V/U = 0.10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FA29A45-6809-4E00-B9E3-B2C2C3258A92}"/>
              </a:ext>
            </a:extLst>
          </p:cNvPr>
          <p:cNvSpPr txBox="1">
            <a:spLocks/>
          </p:cNvSpPr>
          <p:nvPr/>
        </p:nvSpPr>
        <p:spPr>
          <a:xfrm>
            <a:off x="1839688" y="5475316"/>
            <a:ext cx="1317586" cy="4556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GB" sz="1600" b="1" dirty="0">
                <a:solidFill>
                  <a:schemeClr val="bg1"/>
                </a:solidFill>
              </a:rPr>
              <a:t>V/U = 0.40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0FD8B5B9-3C3E-4F90-8CFF-632DB74C0E3F}"/>
              </a:ext>
            </a:extLst>
          </p:cNvPr>
          <p:cNvSpPr txBox="1">
            <a:spLocks/>
          </p:cNvSpPr>
          <p:nvPr/>
        </p:nvSpPr>
        <p:spPr>
          <a:xfrm>
            <a:off x="3646260" y="5466061"/>
            <a:ext cx="1317586" cy="4556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GB" sz="1600" b="1" dirty="0">
                <a:solidFill>
                  <a:schemeClr val="bg1"/>
                </a:solidFill>
              </a:rPr>
              <a:t>V/U = 0.25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746086C0-E451-45DA-9092-52DF911A1E8E}"/>
              </a:ext>
            </a:extLst>
          </p:cNvPr>
          <p:cNvSpPr txBox="1">
            <a:spLocks/>
          </p:cNvSpPr>
          <p:nvPr/>
        </p:nvSpPr>
        <p:spPr>
          <a:xfrm>
            <a:off x="2109883" y="6175253"/>
            <a:ext cx="2560437" cy="4556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GB" sz="2000" b="1" dirty="0">
                <a:sym typeface="Symbol" panose="05050102010706020507" pitchFamily="18" charset="2"/>
              </a:rPr>
              <a:t></a:t>
            </a:r>
            <a:r>
              <a:rPr lang="en-GB" sz="2000" b="1" dirty="0"/>
              <a:t>/U = 2.5, J/U = 0.1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95ABFFA0-1132-4DB7-8267-795C44245DBF}"/>
              </a:ext>
            </a:extLst>
          </p:cNvPr>
          <p:cNvSpPr txBox="1">
            <a:spLocks/>
          </p:cNvSpPr>
          <p:nvPr/>
        </p:nvSpPr>
        <p:spPr>
          <a:xfrm>
            <a:off x="3978744" y="138430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SF-SS</a:t>
            </a:r>
          </a:p>
        </p:txBody>
      </p:sp>
    </p:spTree>
    <p:extLst>
      <p:ext uri="{BB962C8B-B14F-4D97-AF65-F5344CB8AC3E}">
        <p14:creationId xmlns:p14="http://schemas.microsoft.com/office/powerpoint/2010/main" val="350700767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B7BF81A1-8549-4D82-9197-7CD5ABC7715B}"/>
              </a:ext>
            </a:extLst>
          </p:cNvPr>
          <p:cNvSpPr txBox="1">
            <a:spLocks/>
          </p:cNvSpPr>
          <p:nvPr/>
        </p:nvSpPr>
        <p:spPr>
          <a:xfrm>
            <a:off x="3978744" y="138430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MI-DW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4DAE6C38-CDCE-41F1-8ACA-6A41E2135246}"/>
              </a:ext>
            </a:extLst>
          </p:cNvPr>
          <p:cNvSpPr/>
          <p:nvPr/>
        </p:nvSpPr>
        <p:spPr>
          <a:xfrm>
            <a:off x="781580" y="1616459"/>
            <a:ext cx="10648416" cy="4373793"/>
          </a:xfrm>
          <a:prstGeom prst="roundRect">
            <a:avLst>
              <a:gd name="adj" fmla="val 11763"/>
            </a:avLst>
          </a:prstGeom>
          <a:solidFill>
            <a:schemeClr val="tx1"/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09588E6-85DD-420D-BCAD-B3B2FFA01A1C}"/>
              </a:ext>
            </a:extLst>
          </p:cNvPr>
          <p:cNvSpPr/>
          <p:nvPr/>
        </p:nvSpPr>
        <p:spPr>
          <a:xfrm>
            <a:off x="1260030" y="1622435"/>
            <a:ext cx="6276177" cy="11318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5D21EFC-42F9-42CC-9C41-DFCFA24A05F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881"/>
          <a:stretch/>
        </p:blipFill>
        <p:spPr>
          <a:xfrm>
            <a:off x="1350702" y="1706127"/>
            <a:ext cx="9743657" cy="4131936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5004D42A-3D3F-48EC-B131-B77C19644CB0}"/>
              </a:ext>
            </a:extLst>
          </p:cNvPr>
          <p:cNvSpPr txBox="1">
            <a:spLocks/>
          </p:cNvSpPr>
          <p:nvPr/>
        </p:nvSpPr>
        <p:spPr>
          <a:xfrm>
            <a:off x="1771283" y="1801928"/>
            <a:ext cx="1317586" cy="4556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GB" sz="1600" b="1" dirty="0">
                <a:solidFill>
                  <a:schemeClr val="bg1"/>
                </a:solidFill>
              </a:rPr>
              <a:t>V/U = 0.00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D345AC8-4C69-4C88-B11A-F118E1B0518D}"/>
              </a:ext>
            </a:extLst>
          </p:cNvPr>
          <p:cNvSpPr txBox="1">
            <a:spLocks/>
          </p:cNvSpPr>
          <p:nvPr/>
        </p:nvSpPr>
        <p:spPr>
          <a:xfrm>
            <a:off x="3680332" y="1801928"/>
            <a:ext cx="1317586" cy="4556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GB" sz="1600" b="1" dirty="0">
                <a:solidFill>
                  <a:schemeClr val="bg1"/>
                </a:solidFill>
              </a:rPr>
              <a:t>V/U = 0.07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6E929EC-A0DA-401F-AED7-599A5A21D90B}"/>
              </a:ext>
            </a:extLst>
          </p:cNvPr>
          <p:cNvSpPr txBox="1">
            <a:spLocks/>
          </p:cNvSpPr>
          <p:nvPr/>
        </p:nvSpPr>
        <p:spPr>
          <a:xfrm>
            <a:off x="1839688" y="5475316"/>
            <a:ext cx="1317586" cy="4556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GB" sz="1600" b="1" dirty="0">
                <a:solidFill>
                  <a:schemeClr val="bg1"/>
                </a:solidFill>
              </a:rPr>
              <a:t>V/U = 0.25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1C0F9975-4C49-48B0-8C1A-7D73B2753DC9}"/>
              </a:ext>
            </a:extLst>
          </p:cNvPr>
          <p:cNvSpPr txBox="1">
            <a:spLocks/>
          </p:cNvSpPr>
          <p:nvPr/>
        </p:nvSpPr>
        <p:spPr>
          <a:xfrm>
            <a:off x="3646260" y="5466061"/>
            <a:ext cx="1317586" cy="4556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GB" sz="1600" b="1" dirty="0">
                <a:solidFill>
                  <a:schemeClr val="bg1"/>
                </a:solidFill>
              </a:rPr>
              <a:t>V/U = 0.17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25945236-6914-4A2D-A647-A85248344065}"/>
              </a:ext>
            </a:extLst>
          </p:cNvPr>
          <p:cNvSpPr txBox="1">
            <a:spLocks/>
          </p:cNvSpPr>
          <p:nvPr/>
        </p:nvSpPr>
        <p:spPr>
          <a:xfrm>
            <a:off x="1809002" y="6175253"/>
            <a:ext cx="3154844" cy="4556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GB" sz="2000" b="1" dirty="0">
                <a:sym typeface="Symbol" panose="05050102010706020507" pitchFamily="18" charset="2"/>
              </a:rPr>
              <a:t></a:t>
            </a:r>
            <a:r>
              <a:rPr lang="en-GB" sz="2000" b="1" dirty="0"/>
              <a:t>/U = 1.5, J/U = 0.01</a:t>
            </a:r>
          </a:p>
        </p:txBody>
      </p:sp>
    </p:spTree>
    <p:extLst>
      <p:ext uri="{BB962C8B-B14F-4D97-AF65-F5344CB8AC3E}">
        <p14:creationId xmlns:p14="http://schemas.microsoft.com/office/powerpoint/2010/main" val="37954981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DE0C71A9-8395-41AD-AEE7-5D513B8257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7286" y="234118"/>
            <a:ext cx="8610600" cy="1293028"/>
          </a:xfrm>
        </p:spPr>
        <p:txBody>
          <a:bodyPr/>
          <a:lstStyle/>
          <a:p>
            <a:r>
              <a:rPr lang="en-GB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Crystals</a:t>
            </a:r>
          </a:p>
        </p:txBody>
      </p:sp>
      <p:pic>
        <p:nvPicPr>
          <p:cNvPr id="1026" name="Picture 2" descr="Image result for crystal lattice">
            <a:extLst>
              <a:ext uri="{FF2B5EF4-FFF2-40B4-BE49-F238E27FC236}">
                <a16:creationId xmlns:a16="http://schemas.microsoft.com/office/drawing/2014/main" id="{3CE901F3-3DDC-4D86-AF2B-FD0ED61000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6561" y="1877343"/>
            <a:ext cx="2950946" cy="2803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Image result for 2d crystal lattice">
            <a:extLst>
              <a:ext uri="{FF2B5EF4-FFF2-40B4-BE49-F238E27FC236}">
                <a16:creationId xmlns:a16="http://schemas.microsoft.com/office/drawing/2014/main" id="{ED524740-D9B5-4583-9647-5F1AA26376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2702" y="1527146"/>
            <a:ext cx="4804684" cy="4804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224BA69-E042-43B4-A7F8-DB0F3E77FE1A}"/>
              </a:ext>
            </a:extLst>
          </p:cNvPr>
          <p:cNvSpPr txBox="1"/>
          <p:nvPr/>
        </p:nvSpPr>
        <p:spPr>
          <a:xfrm>
            <a:off x="6241804" y="5121614"/>
            <a:ext cx="54604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>
              <a:buFont typeface="Wingdings" panose="05000000000000000000" pitchFamily="2" charset="2"/>
              <a:buChar char="Ø"/>
            </a:pPr>
            <a:r>
              <a:rPr lang="en-GB" sz="24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Periodic arrangement of atoms on a discrete set of points.</a:t>
            </a:r>
          </a:p>
        </p:txBody>
      </p:sp>
    </p:spTree>
    <p:extLst>
      <p:ext uri="{BB962C8B-B14F-4D97-AF65-F5344CB8AC3E}">
        <p14:creationId xmlns:p14="http://schemas.microsoft.com/office/powerpoint/2010/main" val="235703027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0CA86F4E-A77F-4F61-9318-1BEB84CB903C}"/>
              </a:ext>
            </a:extLst>
          </p:cNvPr>
          <p:cNvSpPr txBox="1">
            <a:spLocks/>
          </p:cNvSpPr>
          <p:nvPr/>
        </p:nvSpPr>
        <p:spPr>
          <a:xfrm>
            <a:off x="3978744" y="138430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Symmetry Breaking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E9DE3E18-3857-4460-BA1B-E3F476D33E45}"/>
              </a:ext>
            </a:extLst>
          </p:cNvPr>
          <p:cNvSpPr/>
          <p:nvPr/>
        </p:nvSpPr>
        <p:spPr>
          <a:xfrm>
            <a:off x="781580" y="1616459"/>
            <a:ext cx="10648416" cy="4373793"/>
          </a:xfrm>
          <a:prstGeom prst="roundRect">
            <a:avLst>
              <a:gd name="adj" fmla="val 11763"/>
            </a:avLst>
          </a:prstGeom>
          <a:solidFill>
            <a:schemeClr val="tx1"/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087E9C7-0E16-4678-BD6A-41417585C1F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882"/>
          <a:stretch/>
        </p:blipFill>
        <p:spPr>
          <a:xfrm>
            <a:off x="1250293" y="1668543"/>
            <a:ext cx="9999158" cy="4227909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DFBDD794-2A61-4224-9802-7AA1AC5C01BB}"/>
              </a:ext>
            </a:extLst>
          </p:cNvPr>
          <p:cNvSpPr txBox="1">
            <a:spLocks/>
          </p:cNvSpPr>
          <p:nvPr/>
        </p:nvSpPr>
        <p:spPr>
          <a:xfrm>
            <a:off x="2793171" y="6175253"/>
            <a:ext cx="6159910" cy="4556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2000" b="1" dirty="0">
                <a:sym typeface="Symbol" panose="05050102010706020507" pitchFamily="18" charset="2"/>
              </a:rPr>
              <a:t></a:t>
            </a:r>
            <a:r>
              <a:rPr lang="en-GB" sz="2000" b="1" dirty="0"/>
              <a:t>/U = 1.5, J/U = 0.01, V/U = 0.1</a:t>
            </a:r>
          </a:p>
        </p:txBody>
      </p:sp>
    </p:spTree>
    <p:extLst>
      <p:ext uri="{BB962C8B-B14F-4D97-AF65-F5344CB8AC3E}">
        <p14:creationId xmlns:p14="http://schemas.microsoft.com/office/powerpoint/2010/main" val="409036984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7BF1C9CA-BAEB-4B11-8D3C-A7D669276624}"/>
              </a:ext>
            </a:extLst>
          </p:cNvPr>
          <p:cNvSpPr/>
          <p:nvPr/>
        </p:nvSpPr>
        <p:spPr>
          <a:xfrm>
            <a:off x="298581" y="2315940"/>
            <a:ext cx="5725886" cy="3517640"/>
          </a:xfrm>
          <a:prstGeom prst="roundRect">
            <a:avLst>
              <a:gd name="adj" fmla="val 9763"/>
            </a:avLst>
          </a:prstGeom>
          <a:solidFill>
            <a:schemeClr val="tx1"/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2B9CEB1E-C158-4277-99FC-37215AD14B90}"/>
              </a:ext>
            </a:extLst>
          </p:cNvPr>
          <p:cNvSpPr/>
          <p:nvPr/>
        </p:nvSpPr>
        <p:spPr>
          <a:xfrm>
            <a:off x="6718041" y="1300828"/>
            <a:ext cx="5094514" cy="5426541"/>
          </a:xfrm>
          <a:prstGeom prst="roundRect">
            <a:avLst>
              <a:gd name="adj" fmla="val 11763"/>
            </a:avLst>
          </a:prstGeom>
          <a:solidFill>
            <a:schemeClr val="tx1"/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FDE7CE8D-B239-407A-99A2-97847E2F5ED4}"/>
              </a:ext>
            </a:extLst>
          </p:cNvPr>
          <p:cNvSpPr txBox="1">
            <a:spLocks/>
          </p:cNvSpPr>
          <p:nvPr/>
        </p:nvSpPr>
        <p:spPr>
          <a:xfrm>
            <a:off x="3978744" y="35790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Phase Diagrams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0C88DF6-E2CB-441E-B076-3AE48DD08DF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153"/>
          <a:stretch/>
        </p:blipFill>
        <p:spPr>
          <a:xfrm>
            <a:off x="6816619" y="1478137"/>
            <a:ext cx="4548065" cy="519324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9ABF3C1-E678-43DD-85E2-FDF66764E92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54443"/>
          <a:stretch/>
        </p:blipFill>
        <p:spPr>
          <a:xfrm>
            <a:off x="44714" y="2675211"/>
            <a:ext cx="6281284" cy="265098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106F71F-84DD-49A8-A875-6A0A70CC9F0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517"/>
          <a:stretch/>
        </p:blipFill>
        <p:spPr>
          <a:xfrm>
            <a:off x="39246" y="5250020"/>
            <a:ext cx="6281284" cy="435451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865386D3-ECEB-4BBE-9DED-FA5F026FBB5D}"/>
              </a:ext>
            </a:extLst>
          </p:cNvPr>
          <p:cNvSpPr txBox="1"/>
          <p:nvPr/>
        </p:nvSpPr>
        <p:spPr>
          <a:xfrm>
            <a:off x="3684842" y="1451030"/>
            <a:ext cx="16305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3200" b="1" i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V/U = 0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3145810-9806-49E1-8904-2A8256C4EAA9}"/>
              </a:ext>
            </a:extLst>
          </p:cNvPr>
          <p:cNvSpPr/>
          <p:nvPr/>
        </p:nvSpPr>
        <p:spPr>
          <a:xfrm>
            <a:off x="298581" y="2675211"/>
            <a:ext cx="80864" cy="67508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6776F5F2-8F89-47E5-B671-2E1514E6C215}"/>
              </a:ext>
            </a:extLst>
          </p:cNvPr>
          <p:cNvSpPr txBox="1">
            <a:spLocks/>
          </p:cNvSpPr>
          <p:nvPr/>
        </p:nvSpPr>
        <p:spPr>
          <a:xfrm>
            <a:off x="1120800" y="6024635"/>
            <a:ext cx="4081447" cy="541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2400" b="1" dirty="0">
                <a:sym typeface="Symbol" panose="05050102010706020507" pitchFamily="18" charset="2"/>
              </a:rPr>
              <a:t></a:t>
            </a:r>
            <a:r>
              <a:rPr lang="en-GB" sz="2400" b="1" dirty="0"/>
              <a:t>/U = 0.5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CA05D5D0-500D-4B17-A238-1C944E20663D}"/>
              </a:ext>
            </a:extLst>
          </p:cNvPr>
          <p:cNvCxnSpPr>
            <a:cxnSpLocks/>
          </p:cNvCxnSpPr>
          <p:nvPr/>
        </p:nvCxnSpPr>
        <p:spPr>
          <a:xfrm>
            <a:off x="6235948" y="4474723"/>
            <a:ext cx="1147346" cy="851477"/>
          </a:xfrm>
          <a:prstGeom prst="straightConnector1">
            <a:avLst/>
          </a:prstGeom>
          <a:ln w="76200">
            <a:headEnd type="oval" w="med" len="med"/>
            <a:tailEnd type="triangle" w="med" len="med"/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grpSp>
        <p:nvGrpSpPr>
          <p:cNvPr id="29" name="Group 28">
            <a:extLst>
              <a:ext uri="{FF2B5EF4-FFF2-40B4-BE49-F238E27FC236}">
                <a16:creationId xmlns:a16="http://schemas.microsoft.com/office/drawing/2014/main" id="{0F499303-A7E8-47D0-8565-2CE80C999F1A}"/>
              </a:ext>
            </a:extLst>
          </p:cNvPr>
          <p:cNvGrpSpPr/>
          <p:nvPr/>
        </p:nvGrpSpPr>
        <p:grpSpPr>
          <a:xfrm>
            <a:off x="1439620" y="1385408"/>
            <a:ext cx="1520300" cy="770763"/>
            <a:chOff x="298581" y="5900621"/>
            <a:chExt cx="1520300" cy="770763"/>
          </a:xfrm>
        </p:grpSpPr>
        <p:sp>
          <p:nvSpPr>
            <p:cNvPr id="23" name="Rectangle: Rounded Corners 22">
              <a:extLst>
                <a:ext uri="{FF2B5EF4-FFF2-40B4-BE49-F238E27FC236}">
                  <a16:creationId xmlns:a16="http://schemas.microsoft.com/office/drawing/2014/main" id="{5F83BD80-06B0-4694-9AF5-2E0ED3DEF635}"/>
                </a:ext>
              </a:extLst>
            </p:cNvPr>
            <p:cNvSpPr/>
            <p:nvPr/>
          </p:nvSpPr>
          <p:spPr>
            <a:xfrm>
              <a:off x="298581" y="5925105"/>
              <a:ext cx="1520300" cy="746279"/>
            </a:xfrm>
            <a:prstGeom prst="round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51C3A53F-537B-4602-96C2-22B168AF65B2}"/>
                </a:ext>
              </a:extLst>
            </p:cNvPr>
            <p:cNvCxnSpPr/>
            <p:nvPr/>
          </p:nvCxnSpPr>
          <p:spPr>
            <a:xfrm>
              <a:off x="895603" y="6107837"/>
              <a:ext cx="710214" cy="0"/>
            </a:xfrm>
            <a:prstGeom prst="line">
              <a:avLst/>
            </a:prstGeom>
            <a:ln w="762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6AA43773-7DAB-4BBC-8E27-5AA0B926B033}"/>
                </a:ext>
              </a:extLst>
            </p:cNvPr>
            <p:cNvCxnSpPr/>
            <p:nvPr/>
          </p:nvCxnSpPr>
          <p:spPr>
            <a:xfrm>
              <a:off x="895603" y="6457479"/>
              <a:ext cx="710214" cy="0"/>
            </a:xfrm>
            <a:prstGeom prst="line">
              <a:avLst/>
            </a:prstGeom>
            <a:ln w="76200">
              <a:solidFill>
                <a:srgbClr val="FF0000"/>
              </a:solidFill>
              <a:prstDash val="sys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229D16BC-DD70-45D2-833D-A1C8D23F7095}"/>
                    </a:ext>
                  </a:extLst>
                </p:cNvPr>
                <p:cNvSpPr txBox="1"/>
                <p:nvPr/>
              </p:nvSpPr>
              <p:spPr>
                <a:xfrm>
                  <a:off x="344011" y="5900621"/>
                  <a:ext cx="521996" cy="307777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en-GB" sz="200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2000" b="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𝜌</m:t>
                            </m:r>
                          </m:e>
                        </m:acc>
                      </m:oMath>
                    </m:oMathPara>
                  </a14:m>
                  <a:endParaRPr lang="en-GB" sz="2000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229D16BC-DD70-45D2-833D-A1C8D23F709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44011" y="5900621"/>
                  <a:ext cx="521996" cy="307777"/>
                </a:xfrm>
                <a:prstGeom prst="rect">
                  <a:avLst/>
                </a:prstGeom>
                <a:blipFill>
                  <a:blip r:embed="rId4"/>
                  <a:stretch>
                    <a:fillRect r="-37647" b="-27451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C219CB13-6FDF-47F3-8257-723C1BC4F3C3}"/>
                    </a:ext>
                  </a:extLst>
                </p:cNvPr>
                <p:cNvSpPr txBox="1"/>
                <p:nvPr/>
              </p:nvSpPr>
              <p:spPr>
                <a:xfrm>
                  <a:off x="318987" y="6258631"/>
                  <a:ext cx="521996" cy="315407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en-GB" sz="20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20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𝜑</m:t>
                            </m:r>
                          </m:e>
                        </m:acc>
                      </m:oMath>
                    </m:oMathPara>
                  </a14:m>
                  <a:endParaRPr lang="en-GB" sz="20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C219CB13-6FDF-47F3-8257-723C1BC4F3C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18987" y="6258631"/>
                  <a:ext cx="521996" cy="315407"/>
                </a:xfrm>
                <a:prstGeom prst="rect">
                  <a:avLst/>
                </a:prstGeom>
                <a:blipFill>
                  <a:blip r:embed="rId5"/>
                  <a:stretch>
                    <a:fillRect r="-31765" b="-25000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289881129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3770FAD3-C308-4F3B-9C6D-E55C97B08D7F}"/>
              </a:ext>
            </a:extLst>
          </p:cNvPr>
          <p:cNvSpPr txBox="1">
            <a:spLocks/>
          </p:cNvSpPr>
          <p:nvPr/>
        </p:nvSpPr>
        <p:spPr>
          <a:xfrm>
            <a:off x="3978744" y="35790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Phase Diagrams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942549F-0A27-499D-A9CC-A6502E1C8C1B}"/>
              </a:ext>
            </a:extLst>
          </p:cNvPr>
          <p:cNvSpPr/>
          <p:nvPr/>
        </p:nvSpPr>
        <p:spPr>
          <a:xfrm>
            <a:off x="298581" y="2315940"/>
            <a:ext cx="5725886" cy="3517640"/>
          </a:xfrm>
          <a:prstGeom prst="roundRect">
            <a:avLst>
              <a:gd name="adj" fmla="val 9763"/>
            </a:avLst>
          </a:prstGeom>
          <a:solidFill>
            <a:schemeClr val="tx1"/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B5980CD-3F96-4FAD-ACD0-A629092948B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" t="45972" r="-87" b="7605"/>
          <a:stretch/>
        </p:blipFill>
        <p:spPr>
          <a:xfrm>
            <a:off x="53592" y="2608858"/>
            <a:ext cx="6281284" cy="270146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C8D3C5C-E57A-455D-8197-D52E000919A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517"/>
          <a:stretch/>
        </p:blipFill>
        <p:spPr>
          <a:xfrm>
            <a:off x="39246" y="5250020"/>
            <a:ext cx="6281284" cy="43545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D45C1962-3F23-4797-B535-A26284184096}"/>
              </a:ext>
            </a:extLst>
          </p:cNvPr>
          <p:cNvSpPr/>
          <p:nvPr/>
        </p:nvSpPr>
        <p:spPr>
          <a:xfrm>
            <a:off x="298581" y="2675211"/>
            <a:ext cx="80864" cy="67508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640518EE-2991-4A94-B9D4-9796F735F05C}"/>
              </a:ext>
            </a:extLst>
          </p:cNvPr>
          <p:cNvSpPr txBox="1">
            <a:spLocks/>
          </p:cNvSpPr>
          <p:nvPr/>
        </p:nvSpPr>
        <p:spPr>
          <a:xfrm>
            <a:off x="1120800" y="6024635"/>
            <a:ext cx="4081447" cy="541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2400" b="1" dirty="0">
                <a:sym typeface="Symbol" panose="05050102010706020507" pitchFamily="18" charset="2"/>
              </a:rPr>
              <a:t></a:t>
            </a:r>
            <a:r>
              <a:rPr lang="en-GB" sz="2400" b="1" dirty="0"/>
              <a:t>/U = 2.4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AE1F5663-638C-450C-B0F2-8D8C93A71DA4}"/>
              </a:ext>
            </a:extLst>
          </p:cNvPr>
          <p:cNvSpPr/>
          <p:nvPr/>
        </p:nvSpPr>
        <p:spPr>
          <a:xfrm>
            <a:off x="6718041" y="1300828"/>
            <a:ext cx="5094514" cy="5426541"/>
          </a:xfrm>
          <a:prstGeom prst="roundRect">
            <a:avLst>
              <a:gd name="adj" fmla="val 11763"/>
            </a:avLst>
          </a:prstGeom>
          <a:solidFill>
            <a:schemeClr val="tx1"/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D58FB91-B7CF-4723-A2D3-463805E50E9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902" t="-1339" r="-7749" b="-593"/>
          <a:stretch/>
        </p:blipFill>
        <p:spPr>
          <a:xfrm>
            <a:off x="7384789" y="1433747"/>
            <a:ext cx="4548065" cy="529362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E0F154A-F7D2-4754-ACD6-1B67CF5F60F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2521"/>
          <a:stretch/>
        </p:blipFill>
        <p:spPr>
          <a:xfrm>
            <a:off x="6816620" y="1478137"/>
            <a:ext cx="631746" cy="5193247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9E5EE847-819B-4216-AC65-6967EE293A78}"/>
              </a:ext>
            </a:extLst>
          </p:cNvPr>
          <p:cNvCxnSpPr>
            <a:cxnSpLocks/>
          </p:cNvCxnSpPr>
          <p:nvPr/>
        </p:nvCxnSpPr>
        <p:spPr>
          <a:xfrm flipV="1">
            <a:off x="6320530" y="2460749"/>
            <a:ext cx="1064259" cy="542512"/>
          </a:xfrm>
          <a:prstGeom prst="straightConnector1">
            <a:avLst/>
          </a:prstGeom>
          <a:ln w="76200">
            <a:headEnd type="oval" w="med" len="med"/>
            <a:tailEnd type="triangle" w="med" len="med"/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00FF7382-6813-4621-A443-DABE084F839B}"/>
              </a:ext>
            </a:extLst>
          </p:cNvPr>
          <p:cNvSpPr txBox="1"/>
          <p:nvPr/>
        </p:nvSpPr>
        <p:spPr>
          <a:xfrm>
            <a:off x="3512520" y="1451030"/>
            <a:ext cx="197522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3200" b="1" i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V/U = 0.1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18A9809C-372E-4662-AD09-4DD71964D830}"/>
              </a:ext>
            </a:extLst>
          </p:cNvPr>
          <p:cNvGrpSpPr/>
          <p:nvPr/>
        </p:nvGrpSpPr>
        <p:grpSpPr>
          <a:xfrm>
            <a:off x="1439620" y="1385408"/>
            <a:ext cx="1520300" cy="770763"/>
            <a:chOff x="298581" y="5900621"/>
            <a:chExt cx="1520300" cy="770763"/>
          </a:xfrm>
        </p:grpSpPr>
        <p:sp>
          <p:nvSpPr>
            <p:cNvPr id="18" name="Rectangle: Rounded Corners 17">
              <a:extLst>
                <a:ext uri="{FF2B5EF4-FFF2-40B4-BE49-F238E27FC236}">
                  <a16:creationId xmlns:a16="http://schemas.microsoft.com/office/drawing/2014/main" id="{4FE481D0-CB44-4579-BD7F-495A293341E5}"/>
                </a:ext>
              </a:extLst>
            </p:cNvPr>
            <p:cNvSpPr/>
            <p:nvPr/>
          </p:nvSpPr>
          <p:spPr>
            <a:xfrm>
              <a:off x="298581" y="5925105"/>
              <a:ext cx="1520300" cy="746279"/>
            </a:xfrm>
            <a:prstGeom prst="round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0D755EF3-25CE-4C82-8532-25548CAF5F94}"/>
                </a:ext>
              </a:extLst>
            </p:cNvPr>
            <p:cNvCxnSpPr/>
            <p:nvPr/>
          </p:nvCxnSpPr>
          <p:spPr>
            <a:xfrm>
              <a:off x="895603" y="6107837"/>
              <a:ext cx="710214" cy="0"/>
            </a:xfrm>
            <a:prstGeom prst="line">
              <a:avLst/>
            </a:prstGeom>
            <a:ln w="762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09C42861-83A7-4C64-8A9D-ED4CE2571535}"/>
                </a:ext>
              </a:extLst>
            </p:cNvPr>
            <p:cNvCxnSpPr/>
            <p:nvPr/>
          </p:nvCxnSpPr>
          <p:spPr>
            <a:xfrm>
              <a:off x="895603" y="6457479"/>
              <a:ext cx="710214" cy="0"/>
            </a:xfrm>
            <a:prstGeom prst="line">
              <a:avLst/>
            </a:prstGeom>
            <a:ln w="76200">
              <a:solidFill>
                <a:srgbClr val="FF0000"/>
              </a:solidFill>
              <a:prstDash val="sys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E141A3E5-4190-448E-BE2F-D31835A5DA0A}"/>
                    </a:ext>
                  </a:extLst>
                </p:cNvPr>
                <p:cNvSpPr txBox="1"/>
                <p:nvPr/>
              </p:nvSpPr>
              <p:spPr>
                <a:xfrm>
                  <a:off x="344011" y="5900621"/>
                  <a:ext cx="521996" cy="307777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en-GB" sz="200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2000" b="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𝜌</m:t>
                            </m:r>
                          </m:e>
                        </m:acc>
                      </m:oMath>
                    </m:oMathPara>
                  </a14:m>
                  <a:endParaRPr lang="en-GB" sz="2000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E141A3E5-4190-448E-BE2F-D31835A5DA0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44011" y="5900621"/>
                  <a:ext cx="521996" cy="307777"/>
                </a:xfrm>
                <a:prstGeom prst="rect">
                  <a:avLst/>
                </a:prstGeom>
                <a:blipFill>
                  <a:blip r:embed="rId4"/>
                  <a:stretch>
                    <a:fillRect r="-37647" b="-27451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0B58E19F-4152-485C-87D6-DCEE73F71BC6}"/>
                    </a:ext>
                  </a:extLst>
                </p:cNvPr>
                <p:cNvSpPr txBox="1"/>
                <p:nvPr/>
              </p:nvSpPr>
              <p:spPr>
                <a:xfrm>
                  <a:off x="318987" y="6258631"/>
                  <a:ext cx="521996" cy="315407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en-GB" sz="20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20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𝜑</m:t>
                            </m:r>
                          </m:e>
                        </m:acc>
                      </m:oMath>
                    </m:oMathPara>
                  </a14:m>
                  <a:endParaRPr lang="en-GB" sz="20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0B58E19F-4152-485C-87D6-DCEE73F71BC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18987" y="6258631"/>
                  <a:ext cx="521996" cy="315407"/>
                </a:xfrm>
                <a:prstGeom prst="rect">
                  <a:avLst/>
                </a:prstGeom>
                <a:blipFill>
                  <a:blip r:embed="rId5"/>
                  <a:stretch>
                    <a:fillRect r="-31765" b="-25000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104443824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C00DDDFD-C505-4A59-8BF3-7A4292BDE26B}"/>
              </a:ext>
            </a:extLst>
          </p:cNvPr>
          <p:cNvSpPr/>
          <p:nvPr/>
        </p:nvSpPr>
        <p:spPr>
          <a:xfrm>
            <a:off x="5486400" y="678406"/>
            <a:ext cx="5962261" cy="5881013"/>
          </a:xfrm>
          <a:prstGeom prst="roundRect">
            <a:avLst>
              <a:gd name="adj" fmla="val 8907"/>
            </a:avLst>
          </a:prstGeom>
          <a:solidFill>
            <a:schemeClr val="tx1"/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FE44CA7-EC90-4211-B68B-E18D7A91963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9673" y="821094"/>
            <a:ext cx="5485678" cy="5701004"/>
          </a:xfrm>
          <a:prstGeom prst="rect">
            <a:avLst/>
          </a:prstGeom>
        </p:spPr>
      </p:pic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BDAD0072-D9D3-462C-A105-664E3B44FB01}"/>
              </a:ext>
            </a:extLst>
          </p:cNvPr>
          <p:cNvSpPr/>
          <p:nvPr/>
        </p:nvSpPr>
        <p:spPr>
          <a:xfrm>
            <a:off x="1978830" y="1399590"/>
            <a:ext cx="1473497" cy="989044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9FFD6E9A-2806-4061-8D71-B1CD0CB20BA5}"/>
                  </a:ext>
                </a:extLst>
              </p:cNvPr>
              <p:cNvSpPr txBox="1"/>
              <p:nvPr/>
            </p:nvSpPr>
            <p:spPr>
              <a:xfrm>
                <a:off x="1913887" y="1549013"/>
                <a:ext cx="1603382" cy="55399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̃"/>
                          <m:ctrlPr>
                            <a:rPr lang="en-GB" sz="36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36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</m:acc>
                      <m:r>
                        <a:rPr lang="en-GB" sz="36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&amp; </m:t>
                      </m:r>
                      <m:acc>
                        <m:accPr>
                          <m:chr m:val="̃"/>
                          <m:ctrlPr>
                            <a:rPr lang="en-GB" sz="3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3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𝜑</m:t>
                          </m:r>
                        </m:e>
                      </m:acc>
                    </m:oMath>
                  </m:oMathPara>
                </a14:m>
                <a:endParaRPr lang="en-GB" sz="36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9FFD6E9A-2806-4061-8D71-B1CD0CB20BA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13887" y="1549013"/>
                <a:ext cx="1603382" cy="55399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B0C5A63E-BE04-4D12-9D44-182716D71EDE}"/>
              </a:ext>
            </a:extLst>
          </p:cNvPr>
          <p:cNvSpPr txBox="1"/>
          <p:nvPr/>
        </p:nvSpPr>
        <p:spPr>
          <a:xfrm>
            <a:off x="478493" y="2538057"/>
            <a:ext cx="44741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Average order parameter across entire lattice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70C03FA-17FF-446B-9FD6-2882500BEED1}"/>
              </a:ext>
            </a:extLst>
          </p:cNvPr>
          <p:cNvSpPr txBox="1"/>
          <p:nvPr/>
        </p:nvSpPr>
        <p:spPr>
          <a:xfrm>
            <a:off x="183853" y="4330003"/>
            <a:ext cx="488715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>
              <a:buFont typeface="Wingdings" panose="05000000000000000000" pitchFamily="2" charset="2"/>
              <a:buChar char="Ø"/>
            </a:pPr>
            <a:r>
              <a:rPr lang="en-GB" sz="28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Fractionalised set of DW states between each MI plateau.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991D0B47-C1CE-4D01-92A1-BA3E13CDCCC6}"/>
              </a:ext>
            </a:extLst>
          </p:cNvPr>
          <p:cNvSpPr txBox="1">
            <a:spLocks/>
          </p:cNvSpPr>
          <p:nvPr/>
        </p:nvSpPr>
        <p:spPr>
          <a:xfrm>
            <a:off x="6426806" y="207977"/>
            <a:ext cx="4081447" cy="541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2000" b="1" dirty="0">
                <a:sym typeface="Symbol" panose="05050102010706020507" pitchFamily="18" charset="2"/>
              </a:rPr>
              <a:t>J</a:t>
            </a:r>
            <a:r>
              <a:rPr lang="en-GB" sz="2000" b="1" dirty="0"/>
              <a:t>/U = 0.001</a:t>
            </a:r>
          </a:p>
        </p:txBody>
      </p:sp>
    </p:spTree>
    <p:extLst>
      <p:ext uri="{BB962C8B-B14F-4D97-AF65-F5344CB8AC3E}">
        <p14:creationId xmlns:p14="http://schemas.microsoft.com/office/powerpoint/2010/main" val="94065169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794415CE-D60B-4794-BE3F-9156F3EADC08}"/>
              </a:ext>
            </a:extLst>
          </p:cNvPr>
          <p:cNvSpPr/>
          <p:nvPr/>
        </p:nvSpPr>
        <p:spPr>
          <a:xfrm>
            <a:off x="1727686" y="1353296"/>
            <a:ext cx="8503920" cy="5303520"/>
          </a:xfrm>
          <a:prstGeom prst="roundRect">
            <a:avLst/>
          </a:prstGeom>
          <a:blipFill dpi="0" rotWithShape="1">
            <a:blip r:embed="rId3">
              <a:alphaModFix amt="15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0321ACCB-2B85-4887-A498-64EC797C03EA}"/>
              </a:ext>
            </a:extLst>
          </p:cNvPr>
          <p:cNvSpPr txBox="1">
            <a:spLocks/>
          </p:cNvSpPr>
          <p:nvPr/>
        </p:nvSpPr>
        <p:spPr>
          <a:xfrm>
            <a:off x="3978744" y="138430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Conclusions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F48178C-9D09-4F4A-88D6-91A7E2499029}"/>
              </a:ext>
            </a:extLst>
          </p:cNvPr>
          <p:cNvSpPr txBox="1"/>
          <p:nvPr/>
        </p:nvSpPr>
        <p:spPr>
          <a:xfrm>
            <a:off x="1727686" y="2192617"/>
            <a:ext cx="8350547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>
              <a:buFont typeface="Wingdings" panose="05000000000000000000" pitchFamily="2" charset="2"/>
              <a:buChar char="Ø"/>
            </a:pPr>
            <a:r>
              <a:rPr lang="en-GB" sz="28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Can observe interesting phenomena in quasicrystals without invoking disorder.</a:t>
            </a:r>
          </a:p>
          <a:p>
            <a:pPr marL="342900" indent="-342900" algn="ctr">
              <a:buFont typeface="Wingdings" panose="05000000000000000000" pitchFamily="2" charset="2"/>
              <a:buChar char="Ø"/>
            </a:pPr>
            <a:endParaRPr lang="en-GB" sz="28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pPr marL="342900" indent="-342900" algn="ctr">
              <a:buFont typeface="Wingdings" panose="05000000000000000000" pitchFamily="2" charset="2"/>
              <a:buChar char="Ø"/>
            </a:pPr>
            <a:r>
              <a:rPr lang="en-GB" sz="2800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Fluctuations in local coordinate number plays an important role.</a:t>
            </a:r>
          </a:p>
          <a:p>
            <a:pPr marL="342900" indent="-342900" algn="ctr">
              <a:buFont typeface="Wingdings" panose="05000000000000000000" pitchFamily="2" charset="2"/>
              <a:buChar char="Ø"/>
            </a:pPr>
            <a:endParaRPr lang="en-GB" sz="28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pPr marL="342900" indent="-342900" algn="ctr">
              <a:buFont typeface="Wingdings" panose="05000000000000000000" pitchFamily="2" charset="2"/>
              <a:buChar char="Ø"/>
            </a:pPr>
            <a:r>
              <a:rPr lang="en-GB" sz="2800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>Rotational symmetries of Quasicrystal can be broken.</a:t>
            </a:r>
          </a:p>
        </p:txBody>
      </p:sp>
    </p:spTree>
    <p:extLst>
      <p:ext uri="{BB962C8B-B14F-4D97-AF65-F5344CB8AC3E}">
        <p14:creationId xmlns:p14="http://schemas.microsoft.com/office/powerpoint/2010/main" val="372107955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 t="-39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E6ECA6F7-D5E0-4CBB-977A-E51CB87BD80E}"/>
              </a:ext>
            </a:extLst>
          </p:cNvPr>
          <p:cNvSpPr/>
          <p:nvPr/>
        </p:nvSpPr>
        <p:spPr>
          <a:xfrm>
            <a:off x="-121920" y="-162560"/>
            <a:ext cx="12608560" cy="7386320"/>
          </a:xfrm>
          <a:prstGeom prst="rect">
            <a:avLst/>
          </a:prstGeom>
          <a:solidFill>
            <a:schemeClr val="dk1">
              <a:alpha val="84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F9227A7C-C2D2-4572-AFE4-771F6A020E79}"/>
              </a:ext>
            </a:extLst>
          </p:cNvPr>
          <p:cNvGrpSpPr/>
          <p:nvPr/>
        </p:nvGrpSpPr>
        <p:grpSpPr>
          <a:xfrm>
            <a:off x="1793240" y="4823460"/>
            <a:ext cx="2727960" cy="1666240"/>
            <a:chOff x="381000" y="4135120"/>
            <a:chExt cx="3916680" cy="2286000"/>
          </a:xfrm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4669C88B-EAFB-49C7-8D10-DC2D730D7F59}"/>
                </a:ext>
              </a:extLst>
            </p:cNvPr>
            <p:cNvSpPr/>
            <p:nvPr/>
          </p:nvSpPr>
          <p:spPr>
            <a:xfrm>
              <a:off x="381000" y="4135120"/>
              <a:ext cx="3916680" cy="2286000"/>
            </a:xfrm>
            <a:prstGeom prst="round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050" name="Picture 2" descr="Image result for heriot watt university">
              <a:extLst>
                <a:ext uri="{FF2B5EF4-FFF2-40B4-BE49-F238E27FC236}">
                  <a16:creationId xmlns:a16="http://schemas.microsoft.com/office/drawing/2014/main" id="{10791657-6217-49A8-9E7F-082CC0075CD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1000" y="4328160"/>
              <a:ext cx="3916680" cy="19583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052" name="Picture 4" descr="Image result for cm-cdt">
            <a:extLst>
              <a:ext uri="{FF2B5EF4-FFF2-40B4-BE49-F238E27FC236}">
                <a16:creationId xmlns:a16="http://schemas.microsoft.com/office/drawing/2014/main" id="{679A0C78-E455-4043-A8C6-2C920B4545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5375" y="5044372"/>
            <a:ext cx="2381250" cy="12954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Image result for cm-cdt">
            <a:extLst>
              <a:ext uri="{FF2B5EF4-FFF2-40B4-BE49-F238E27FC236}">
                <a16:creationId xmlns:a16="http://schemas.microsoft.com/office/drawing/2014/main" id="{79EC4C06-92BC-410E-A99D-D391B9878E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0800" y="4975913"/>
            <a:ext cx="2727960" cy="143324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E4C22374-1DC1-422B-819E-70C287CB9F39}"/>
              </a:ext>
            </a:extLst>
          </p:cNvPr>
          <p:cNvGrpSpPr/>
          <p:nvPr/>
        </p:nvGrpSpPr>
        <p:grpSpPr>
          <a:xfrm>
            <a:off x="833120" y="205740"/>
            <a:ext cx="2651760" cy="1198880"/>
            <a:chOff x="9093200" y="5346632"/>
            <a:chExt cx="2651760" cy="1198880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CAEF0824-C2E9-493B-8114-B0B76E067A98}"/>
                </a:ext>
              </a:extLst>
            </p:cNvPr>
            <p:cNvSpPr/>
            <p:nvPr/>
          </p:nvSpPr>
          <p:spPr>
            <a:xfrm>
              <a:off x="9093200" y="5346632"/>
              <a:ext cx="2651760" cy="1198880"/>
            </a:xfrm>
            <a:prstGeom prst="round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056" name="Picture 8" descr="http://home.eps.hw.ac.uk/~po15/images/qoca-logo2.png?crc=134814027">
              <a:extLst>
                <a:ext uri="{FF2B5EF4-FFF2-40B4-BE49-F238E27FC236}">
                  <a16:creationId xmlns:a16="http://schemas.microsoft.com/office/drawing/2014/main" id="{84A29807-1BF7-4005-B4AD-DEB4192A354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72905" y="5509192"/>
              <a:ext cx="2390775" cy="9810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058" name="Picture 10" descr="http://home.eps.hw.ac.uk/~po15/images/photo%2020.jpg?crc=422227792">
            <a:extLst>
              <a:ext uri="{FF2B5EF4-FFF2-40B4-BE49-F238E27FC236}">
                <a16:creationId xmlns:a16="http://schemas.microsoft.com/office/drawing/2014/main" id="{B85BCBE7-BC03-4C0F-9734-1BFEFB0E2E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8545" y="2358796"/>
            <a:ext cx="2091055" cy="1565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DF453BC-D749-4BB9-B3D4-BCA5D5B97745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31250" t="21037" r="32417" b="67111"/>
          <a:stretch/>
        </p:blipFill>
        <p:spPr>
          <a:xfrm>
            <a:off x="4918710" y="157480"/>
            <a:ext cx="7059930" cy="12954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58EDCAB9-F049-4CA6-B302-ADB2654D3B84}"/>
              </a:ext>
            </a:extLst>
          </p:cNvPr>
          <p:cNvSpPr txBox="1">
            <a:spLocks/>
          </p:cNvSpPr>
          <p:nvPr/>
        </p:nvSpPr>
        <p:spPr>
          <a:xfrm>
            <a:off x="6001715" y="1534160"/>
            <a:ext cx="4893920" cy="54177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2400" b="1" dirty="0">
                <a:sym typeface="Symbol" panose="05050102010706020507" pitchFamily="18" charset="2"/>
              </a:rPr>
              <a:t>https://arxiv.org/abs/1904.12870</a:t>
            </a:r>
            <a:endParaRPr lang="en-GB" sz="2400" b="1" dirty="0"/>
          </a:p>
        </p:txBody>
      </p:sp>
      <p:pic>
        <p:nvPicPr>
          <p:cNvPr id="2060" name="Picture 12" descr="http://home.eps.hw.ac.uk/~po15/images/photocallum.jpg?crc=3858947450">
            <a:extLst>
              <a:ext uri="{FF2B5EF4-FFF2-40B4-BE49-F238E27FC236}">
                <a16:creationId xmlns:a16="http://schemas.microsoft.com/office/drawing/2014/main" id="{0159063D-9A40-487F-A894-975A50780B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9110" y="2358796"/>
            <a:ext cx="1398905" cy="1626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CA59A652-A3E1-4295-A273-AEB269BA3357}"/>
              </a:ext>
            </a:extLst>
          </p:cNvPr>
          <p:cNvSpPr txBox="1"/>
          <p:nvPr/>
        </p:nvSpPr>
        <p:spPr>
          <a:xfrm>
            <a:off x="3093729" y="4117830"/>
            <a:ext cx="31006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Prof. </a:t>
            </a:r>
            <a:r>
              <a:rPr lang="en-GB" dirty="0" err="1"/>
              <a:t>Patrik</a:t>
            </a:r>
            <a:r>
              <a:rPr lang="en-GB" dirty="0"/>
              <a:t> </a:t>
            </a:r>
            <a:r>
              <a:rPr lang="en-GB" dirty="0" err="1"/>
              <a:t>Öhberg</a:t>
            </a:r>
            <a:endParaRPr lang="en-GB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6C23742-8FF2-451B-9928-EFCD62BF2CFA}"/>
              </a:ext>
            </a:extLst>
          </p:cNvPr>
          <p:cNvSpPr txBox="1"/>
          <p:nvPr/>
        </p:nvSpPr>
        <p:spPr>
          <a:xfrm>
            <a:off x="6428066" y="4120860"/>
            <a:ext cx="24854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Callum W. Duncan</a:t>
            </a:r>
          </a:p>
        </p:txBody>
      </p:sp>
    </p:spTree>
    <p:extLst>
      <p:ext uri="{BB962C8B-B14F-4D97-AF65-F5344CB8AC3E}">
        <p14:creationId xmlns:p14="http://schemas.microsoft.com/office/powerpoint/2010/main" val="3375653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bg>
      <p:bgPr>
        <a:blipFill dpi="0" rotWithShape="1">
          <a:blip r:embed="rId3">
            <a:lum/>
          </a:blip>
          <a:srcRect/>
          <a:stretch>
            <a:fillRect t="-39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DF046B4-E9F6-46C9-AF5F-18D939A71490}"/>
              </a:ext>
            </a:extLst>
          </p:cNvPr>
          <p:cNvSpPr/>
          <p:nvPr/>
        </p:nvSpPr>
        <p:spPr>
          <a:xfrm>
            <a:off x="-121920" y="-162560"/>
            <a:ext cx="12608560" cy="7386320"/>
          </a:xfrm>
          <a:prstGeom prst="rect">
            <a:avLst/>
          </a:prstGeom>
          <a:solidFill>
            <a:schemeClr val="dk1">
              <a:alpha val="84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02C85F2B-51BD-4A3C-997E-AD366A8D5621}"/>
              </a:ext>
            </a:extLst>
          </p:cNvPr>
          <p:cNvSpPr txBox="1">
            <a:spLocks/>
          </p:cNvSpPr>
          <p:nvPr/>
        </p:nvSpPr>
        <p:spPr>
          <a:xfrm>
            <a:off x="1958340" y="4225206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7200" dirty="0">
                <a:latin typeface="Segoe Script" panose="030B0504020000000003" pitchFamily="66" charset="0"/>
              </a:rPr>
              <a:t>The End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4009170-4696-41C0-8858-8EBD2149686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1250" t="21037" r="32417" b="67111"/>
          <a:stretch/>
        </p:blipFill>
        <p:spPr>
          <a:xfrm>
            <a:off x="2748915" y="401537"/>
            <a:ext cx="7059930" cy="12954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461D37F8-C036-4257-9129-DE0C0D41B926}"/>
              </a:ext>
            </a:extLst>
          </p:cNvPr>
          <p:cNvSpPr txBox="1">
            <a:spLocks/>
          </p:cNvSpPr>
          <p:nvPr/>
        </p:nvSpPr>
        <p:spPr>
          <a:xfrm>
            <a:off x="3831920" y="1778217"/>
            <a:ext cx="4893920" cy="54177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2400" b="1" dirty="0">
                <a:sym typeface="Symbol" panose="05050102010706020507" pitchFamily="18" charset="2"/>
              </a:rPr>
              <a:t>https://arxiv.org/abs/1904.12870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3491567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BD75217-2C29-40C5-B818-A58626ECEA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717" y="1441314"/>
            <a:ext cx="4854508" cy="485450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180E0A77-BAB0-437B-AFD9-C853064599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53315" y="89171"/>
            <a:ext cx="8610600" cy="1293028"/>
          </a:xfrm>
        </p:spPr>
        <p:txBody>
          <a:bodyPr/>
          <a:lstStyle/>
          <a:p>
            <a:r>
              <a:rPr lang="en-GB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>Periodic Tiling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39949CB-E09D-4FC7-BA4B-422CE0A523B5}"/>
              </a:ext>
            </a:extLst>
          </p:cNvPr>
          <p:cNvSpPr txBox="1"/>
          <p:nvPr/>
        </p:nvSpPr>
        <p:spPr>
          <a:xfrm>
            <a:off x="5963053" y="1823938"/>
            <a:ext cx="54604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>
              <a:buFont typeface="Wingdings" panose="05000000000000000000" pitchFamily="2" charset="2"/>
              <a:buChar char="Ø"/>
            </a:pPr>
            <a:r>
              <a:rPr lang="en-GB" sz="24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Vertex model of a Euclidean plane tiling can seen as an effective tight-binding model.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2AE35F3-854C-4D64-AF69-2C83768E5D4C}"/>
              </a:ext>
            </a:extLst>
          </p:cNvPr>
          <p:cNvSpPr txBox="1"/>
          <p:nvPr/>
        </p:nvSpPr>
        <p:spPr>
          <a:xfrm>
            <a:off x="6027904" y="4262339"/>
            <a:ext cx="54604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>
              <a:buFont typeface="Wingdings" panose="05000000000000000000" pitchFamily="2" charset="2"/>
              <a:buChar char="Ø"/>
            </a:pPr>
            <a:r>
              <a:rPr lang="en-GB" sz="2400" b="1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Edges</a:t>
            </a:r>
            <a:r>
              <a:rPr lang="en-GB" sz="24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 correspond to </a:t>
            </a:r>
            <a:r>
              <a:rPr lang="en-GB" sz="2400" b="1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bonds</a:t>
            </a:r>
            <a:r>
              <a:rPr lang="en-GB" sz="24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.</a:t>
            </a:r>
          </a:p>
          <a:p>
            <a:pPr marL="342900" indent="-342900" algn="ctr">
              <a:buFont typeface="Wingdings" panose="05000000000000000000" pitchFamily="2" charset="2"/>
              <a:buChar char="Ø"/>
            </a:pPr>
            <a:endParaRPr lang="en-GB" sz="24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pPr marL="342900" indent="-342900" algn="ctr">
              <a:buFont typeface="Wingdings" panose="05000000000000000000" pitchFamily="2" charset="2"/>
              <a:buChar char="Ø"/>
            </a:pPr>
            <a:r>
              <a:rPr lang="en-GB" sz="24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Intersection of </a:t>
            </a:r>
            <a:r>
              <a:rPr lang="en-GB" sz="2400" b="1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edges</a:t>
            </a:r>
            <a:r>
              <a:rPr lang="en-GB" sz="24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/</a:t>
            </a:r>
            <a:r>
              <a:rPr lang="en-GB" sz="2400" b="1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vertices</a:t>
            </a:r>
            <a:r>
              <a:rPr lang="en-GB" sz="24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 correspond to </a:t>
            </a:r>
            <a:r>
              <a:rPr lang="en-GB" sz="2400" b="1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lattice sites</a:t>
            </a:r>
            <a:r>
              <a:rPr lang="en-GB" sz="24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298982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BD75217-2C29-40C5-B818-A58626ECEA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717" y="1441314"/>
            <a:ext cx="4854508" cy="485450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180E0A77-BAB0-437B-AFD9-C853064599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53315" y="89171"/>
            <a:ext cx="8610600" cy="1293028"/>
          </a:xfrm>
        </p:spPr>
        <p:txBody>
          <a:bodyPr/>
          <a:lstStyle/>
          <a:p>
            <a:r>
              <a:rPr lang="en-GB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>Periodic Tiling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39949CB-E09D-4FC7-BA4B-422CE0A523B5}"/>
              </a:ext>
            </a:extLst>
          </p:cNvPr>
          <p:cNvSpPr txBox="1"/>
          <p:nvPr/>
        </p:nvSpPr>
        <p:spPr>
          <a:xfrm>
            <a:off x="5963053" y="1823938"/>
            <a:ext cx="54604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>
              <a:buFont typeface="Wingdings" panose="05000000000000000000" pitchFamily="2" charset="2"/>
              <a:buChar char="Ø"/>
            </a:pPr>
            <a:r>
              <a:rPr lang="en-GB" sz="24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Vertex model of a Euclidean plane tiling can seen as an effective tight-binding model.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2AE35F3-854C-4D64-AF69-2C83768E5D4C}"/>
              </a:ext>
            </a:extLst>
          </p:cNvPr>
          <p:cNvSpPr txBox="1"/>
          <p:nvPr/>
        </p:nvSpPr>
        <p:spPr>
          <a:xfrm>
            <a:off x="6027904" y="4262339"/>
            <a:ext cx="54604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>
              <a:buFont typeface="Wingdings" panose="05000000000000000000" pitchFamily="2" charset="2"/>
              <a:buChar char="Ø"/>
            </a:pPr>
            <a:r>
              <a:rPr lang="en-GB" sz="2400" b="1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Edges</a:t>
            </a:r>
            <a:r>
              <a:rPr lang="en-GB" sz="24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 correspond to </a:t>
            </a:r>
            <a:r>
              <a:rPr lang="en-GB" sz="2400" b="1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bonds</a:t>
            </a:r>
            <a:r>
              <a:rPr lang="en-GB" sz="24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.</a:t>
            </a:r>
          </a:p>
          <a:p>
            <a:pPr marL="342900" indent="-342900" algn="ctr">
              <a:buFont typeface="Wingdings" panose="05000000000000000000" pitchFamily="2" charset="2"/>
              <a:buChar char="Ø"/>
            </a:pPr>
            <a:endParaRPr lang="en-GB" sz="24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pPr marL="342900" indent="-342900" algn="ctr">
              <a:buFont typeface="Wingdings" panose="05000000000000000000" pitchFamily="2" charset="2"/>
              <a:buChar char="Ø"/>
            </a:pPr>
            <a:r>
              <a:rPr lang="en-GB" sz="24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Intersection of </a:t>
            </a:r>
            <a:r>
              <a:rPr lang="en-GB" sz="2400" b="1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edges</a:t>
            </a:r>
            <a:r>
              <a:rPr lang="en-GB" sz="24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/</a:t>
            </a:r>
            <a:r>
              <a:rPr lang="en-GB" sz="2400" b="1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vertices</a:t>
            </a:r>
            <a:r>
              <a:rPr lang="en-GB" sz="24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 correspond to </a:t>
            </a:r>
            <a:r>
              <a:rPr lang="en-GB" sz="2400" b="1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lattice sites</a:t>
            </a:r>
            <a:r>
              <a:rPr lang="en-GB" sz="24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.</a:t>
            </a:r>
          </a:p>
        </p:txBody>
      </p: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567DE33A-A050-48FC-B99E-129DB21A7B38}"/>
              </a:ext>
            </a:extLst>
          </p:cNvPr>
          <p:cNvCxnSpPr>
            <a:cxnSpLocks/>
          </p:cNvCxnSpPr>
          <p:nvPr/>
        </p:nvCxnSpPr>
        <p:spPr>
          <a:xfrm flipH="1">
            <a:off x="4618844" y="3308185"/>
            <a:ext cx="218774" cy="35164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99" name="Straight Connector 98">
            <a:extLst>
              <a:ext uri="{FF2B5EF4-FFF2-40B4-BE49-F238E27FC236}">
                <a16:creationId xmlns:a16="http://schemas.microsoft.com/office/drawing/2014/main" id="{DA705DAE-FA58-4658-9A72-1DEBD8193E88}"/>
              </a:ext>
            </a:extLst>
          </p:cNvPr>
          <p:cNvCxnSpPr>
            <a:cxnSpLocks/>
          </p:cNvCxnSpPr>
          <p:nvPr/>
        </p:nvCxnSpPr>
        <p:spPr>
          <a:xfrm flipH="1">
            <a:off x="4017817" y="2977055"/>
            <a:ext cx="218774" cy="35164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0670F7AF-8CD8-4347-B89C-C0380207FB0F}"/>
              </a:ext>
            </a:extLst>
          </p:cNvPr>
          <p:cNvCxnSpPr>
            <a:cxnSpLocks/>
          </p:cNvCxnSpPr>
          <p:nvPr/>
        </p:nvCxnSpPr>
        <p:spPr>
          <a:xfrm flipH="1">
            <a:off x="4607414" y="4010254"/>
            <a:ext cx="218774" cy="35164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21409F3A-CB77-47AA-80B4-244515FF7013}"/>
              </a:ext>
            </a:extLst>
          </p:cNvPr>
          <p:cNvCxnSpPr>
            <a:cxnSpLocks/>
          </p:cNvCxnSpPr>
          <p:nvPr/>
        </p:nvCxnSpPr>
        <p:spPr>
          <a:xfrm flipH="1">
            <a:off x="4006387" y="3679124"/>
            <a:ext cx="218774" cy="35164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2AB7F288-20D0-4E61-B185-D12985348FEB}"/>
              </a:ext>
            </a:extLst>
          </p:cNvPr>
          <p:cNvCxnSpPr>
            <a:cxnSpLocks/>
          </p:cNvCxnSpPr>
          <p:nvPr/>
        </p:nvCxnSpPr>
        <p:spPr>
          <a:xfrm flipH="1">
            <a:off x="4025338" y="4344349"/>
            <a:ext cx="218774" cy="35164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84EBE43D-4CED-4529-94AC-2E74BDF5DDD2}"/>
              </a:ext>
            </a:extLst>
          </p:cNvPr>
          <p:cNvCxnSpPr>
            <a:cxnSpLocks/>
          </p:cNvCxnSpPr>
          <p:nvPr/>
        </p:nvCxnSpPr>
        <p:spPr>
          <a:xfrm flipH="1">
            <a:off x="3424311" y="4013219"/>
            <a:ext cx="218774" cy="35164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54539F1A-2640-46C0-9A98-BB078CB266F8}"/>
              </a:ext>
            </a:extLst>
          </p:cNvPr>
          <p:cNvCxnSpPr>
            <a:cxnSpLocks/>
          </p:cNvCxnSpPr>
          <p:nvPr/>
        </p:nvCxnSpPr>
        <p:spPr>
          <a:xfrm flipH="1">
            <a:off x="3422944" y="3331636"/>
            <a:ext cx="218774" cy="35164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1F808FED-3C28-44C9-ACC4-AE6D32D24E95}"/>
              </a:ext>
            </a:extLst>
          </p:cNvPr>
          <p:cNvCxnSpPr>
            <a:cxnSpLocks/>
          </p:cNvCxnSpPr>
          <p:nvPr/>
        </p:nvCxnSpPr>
        <p:spPr>
          <a:xfrm flipH="1">
            <a:off x="2821917" y="3000506"/>
            <a:ext cx="218774" cy="35164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482E05E2-4E4C-4A3C-AB4D-3B192ACE9060}"/>
              </a:ext>
            </a:extLst>
          </p:cNvPr>
          <p:cNvCxnSpPr>
            <a:cxnSpLocks/>
          </p:cNvCxnSpPr>
          <p:nvPr/>
        </p:nvCxnSpPr>
        <p:spPr>
          <a:xfrm flipH="1">
            <a:off x="2842423" y="3658614"/>
            <a:ext cx="218774" cy="35164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232BE79A-266B-4AFB-A4A5-6FF841A4EA2B}"/>
              </a:ext>
            </a:extLst>
          </p:cNvPr>
          <p:cNvCxnSpPr>
            <a:cxnSpLocks/>
          </p:cNvCxnSpPr>
          <p:nvPr/>
        </p:nvCxnSpPr>
        <p:spPr>
          <a:xfrm flipH="1">
            <a:off x="2241396" y="3327484"/>
            <a:ext cx="218774" cy="35164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D4915D62-6A5F-477B-B211-98EB46A315CA}"/>
              </a:ext>
            </a:extLst>
          </p:cNvPr>
          <p:cNvCxnSpPr>
            <a:cxnSpLocks/>
          </p:cNvCxnSpPr>
          <p:nvPr/>
        </p:nvCxnSpPr>
        <p:spPr>
          <a:xfrm flipH="1">
            <a:off x="2836071" y="4349570"/>
            <a:ext cx="218774" cy="35164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922B4AFD-84B1-480F-A7C0-9C4DE76126B2}"/>
              </a:ext>
            </a:extLst>
          </p:cNvPr>
          <p:cNvCxnSpPr>
            <a:cxnSpLocks/>
          </p:cNvCxnSpPr>
          <p:nvPr/>
        </p:nvCxnSpPr>
        <p:spPr>
          <a:xfrm flipH="1">
            <a:off x="2235044" y="4018440"/>
            <a:ext cx="218774" cy="35164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5CAF7F18-53DF-453D-B234-1EF8B42317F2}"/>
              </a:ext>
            </a:extLst>
          </p:cNvPr>
          <p:cNvCxnSpPr>
            <a:cxnSpLocks/>
          </p:cNvCxnSpPr>
          <p:nvPr/>
        </p:nvCxnSpPr>
        <p:spPr>
          <a:xfrm flipH="1">
            <a:off x="2836304" y="5044944"/>
            <a:ext cx="218774" cy="35164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11" name="Straight Connector 110">
            <a:extLst>
              <a:ext uri="{FF2B5EF4-FFF2-40B4-BE49-F238E27FC236}">
                <a16:creationId xmlns:a16="http://schemas.microsoft.com/office/drawing/2014/main" id="{7F1BAF1A-6509-4372-86CA-69E63B9A9C88}"/>
              </a:ext>
            </a:extLst>
          </p:cNvPr>
          <p:cNvCxnSpPr>
            <a:cxnSpLocks/>
          </p:cNvCxnSpPr>
          <p:nvPr/>
        </p:nvCxnSpPr>
        <p:spPr>
          <a:xfrm flipH="1">
            <a:off x="2235277" y="4713814"/>
            <a:ext cx="218774" cy="35164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12" name="Straight Connector 111">
            <a:extLst>
              <a:ext uri="{FF2B5EF4-FFF2-40B4-BE49-F238E27FC236}">
                <a16:creationId xmlns:a16="http://schemas.microsoft.com/office/drawing/2014/main" id="{E9D14B3E-65B6-4867-BAEC-551822564ADA}"/>
              </a:ext>
            </a:extLst>
          </p:cNvPr>
          <p:cNvCxnSpPr>
            <a:cxnSpLocks/>
          </p:cNvCxnSpPr>
          <p:nvPr/>
        </p:nvCxnSpPr>
        <p:spPr>
          <a:xfrm flipH="1">
            <a:off x="4027764" y="5029956"/>
            <a:ext cx="218774" cy="35164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39778DA6-7225-43FB-9627-A8B8C7FFA9F2}"/>
              </a:ext>
            </a:extLst>
          </p:cNvPr>
          <p:cNvCxnSpPr>
            <a:cxnSpLocks/>
          </p:cNvCxnSpPr>
          <p:nvPr/>
        </p:nvCxnSpPr>
        <p:spPr>
          <a:xfrm flipH="1">
            <a:off x="3426737" y="4698826"/>
            <a:ext cx="218774" cy="35164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545C0B52-2E7F-4531-B656-D945F1A8FB77}"/>
              </a:ext>
            </a:extLst>
          </p:cNvPr>
          <p:cNvCxnSpPr>
            <a:cxnSpLocks/>
          </p:cNvCxnSpPr>
          <p:nvPr/>
        </p:nvCxnSpPr>
        <p:spPr>
          <a:xfrm flipH="1">
            <a:off x="2243874" y="5381596"/>
            <a:ext cx="218774" cy="35164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15" name="Straight Connector 114">
            <a:extLst>
              <a:ext uri="{FF2B5EF4-FFF2-40B4-BE49-F238E27FC236}">
                <a16:creationId xmlns:a16="http://schemas.microsoft.com/office/drawing/2014/main" id="{60567D8E-8E50-4963-9E66-2E8046DE1308}"/>
              </a:ext>
            </a:extLst>
          </p:cNvPr>
          <p:cNvCxnSpPr>
            <a:cxnSpLocks/>
          </p:cNvCxnSpPr>
          <p:nvPr/>
        </p:nvCxnSpPr>
        <p:spPr>
          <a:xfrm flipH="1">
            <a:off x="1642847" y="5050466"/>
            <a:ext cx="218774" cy="35164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16" name="Straight Connector 115">
            <a:extLst>
              <a:ext uri="{FF2B5EF4-FFF2-40B4-BE49-F238E27FC236}">
                <a16:creationId xmlns:a16="http://schemas.microsoft.com/office/drawing/2014/main" id="{5B89BD67-8DFA-423A-8BB9-F6C7734C1C2C}"/>
              </a:ext>
            </a:extLst>
          </p:cNvPr>
          <p:cNvCxnSpPr>
            <a:cxnSpLocks/>
          </p:cNvCxnSpPr>
          <p:nvPr/>
        </p:nvCxnSpPr>
        <p:spPr>
          <a:xfrm flipH="1">
            <a:off x="2843645" y="5719227"/>
            <a:ext cx="218774" cy="35164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17" name="Straight Connector 116">
            <a:extLst>
              <a:ext uri="{FF2B5EF4-FFF2-40B4-BE49-F238E27FC236}">
                <a16:creationId xmlns:a16="http://schemas.microsoft.com/office/drawing/2014/main" id="{90710CC5-B568-4A2C-B6B8-F9722FE90663}"/>
              </a:ext>
            </a:extLst>
          </p:cNvPr>
          <p:cNvCxnSpPr>
            <a:cxnSpLocks/>
          </p:cNvCxnSpPr>
          <p:nvPr/>
        </p:nvCxnSpPr>
        <p:spPr>
          <a:xfrm flipH="1">
            <a:off x="4023521" y="5732025"/>
            <a:ext cx="218774" cy="35164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18" name="Straight Connector 117">
            <a:extLst>
              <a:ext uri="{FF2B5EF4-FFF2-40B4-BE49-F238E27FC236}">
                <a16:creationId xmlns:a16="http://schemas.microsoft.com/office/drawing/2014/main" id="{30467935-912A-4DE9-A076-353D7CB85C70}"/>
              </a:ext>
            </a:extLst>
          </p:cNvPr>
          <p:cNvCxnSpPr>
            <a:cxnSpLocks/>
          </p:cNvCxnSpPr>
          <p:nvPr/>
        </p:nvCxnSpPr>
        <p:spPr>
          <a:xfrm flipH="1">
            <a:off x="4618844" y="5364598"/>
            <a:ext cx="218774" cy="35164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19" name="Straight Connector 118">
            <a:extLst>
              <a:ext uri="{FF2B5EF4-FFF2-40B4-BE49-F238E27FC236}">
                <a16:creationId xmlns:a16="http://schemas.microsoft.com/office/drawing/2014/main" id="{9399BAD5-F535-402C-A841-D80AF3AE7FCC}"/>
              </a:ext>
            </a:extLst>
          </p:cNvPr>
          <p:cNvCxnSpPr>
            <a:cxnSpLocks/>
          </p:cNvCxnSpPr>
          <p:nvPr/>
        </p:nvCxnSpPr>
        <p:spPr>
          <a:xfrm flipH="1">
            <a:off x="4601497" y="4712870"/>
            <a:ext cx="218774" cy="35164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20" name="Straight Connector 119">
            <a:extLst>
              <a:ext uri="{FF2B5EF4-FFF2-40B4-BE49-F238E27FC236}">
                <a16:creationId xmlns:a16="http://schemas.microsoft.com/office/drawing/2014/main" id="{493D8782-9BBC-4891-A06E-1879855D8661}"/>
              </a:ext>
            </a:extLst>
          </p:cNvPr>
          <p:cNvCxnSpPr>
            <a:cxnSpLocks/>
          </p:cNvCxnSpPr>
          <p:nvPr/>
        </p:nvCxnSpPr>
        <p:spPr>
          <a:xfrm flipH="1">
            <a:off x="3410456" y="5388793"/>
            <a:ext cx="218774" cy="35164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21" name="Straight Connector 120">
            <a:extLst>
              <a:ext uri="{FF2B5EF4-FFF2-40B4-BE49-F238E27FC236}">
                <a16:creationId xmlns:a16="http://schemas.microsoft.com/office/drawing/2014/main" id="{666B190A-56C9-485B-BC5C-183561D163FA}"/>
              </a:ext>
            </a:extLst>
          </p:cNvPr>
          <p:cNvCxnSpPr>
            <a:cxnSpLocks/>
          </p:cNvCxnSpPr>
          <p:nvPr/>
        </p:nvCxnSpPr>
        <p:spPr>
          <a:xfrm flipH="1">
            <a:off x="1649495" y="4341874"/>
            <a:ext cx="218774" cy="35164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22" name="Straight Connector 121">
            <a:extLst>
              <a:ext uri="{FF2B5EF4-FFF2-40B4-BE49-F238E27FC236}">
                <a16:creationId xmlns:a16="http://schemas.microsoft.com/office/drawing/2014/main" id="{7D376009-FAF8-40DB-B5D0-F961FF9D1506}"/>
              </a:ext>
            </a:extLst>
          </p:cNvPr>
          <p:cNvCxnSpPr>
            <a:cxnSpLocks/>
          </p:cNvCxnSpPr>
          <p:nvPr/>
        </p:nvCxnSpPr>
        <p:spPr>
          <a:xfrm flipH="1">
            <a:off x="5191557" y="3692748"/>
            <a:ext cx="218774" cy="35164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23" name="Straight Connector 122">
            <a:extLst>
              <a:ext uri="{FF2B5EF4-FFF2-40B4-BE49-F238E27FC236}">
                <a16:creationId xmlns:a16="http://schemas.microsoft.com/office/drawing/2014/main" id="{4552387E-0ECD-45C7-9787-6BE6BC5050C5}"/>
              </a:ext>
            </a:extLst>
          </p:cNvPr>
          <p:cNvCxnSpPr>
            <a:cxnSpLocks/>
          </p:cNvCxnSpPr>
          <p:nvPr/>
        </p:nvCxnSpPr>
        <p:spPr>
          <a:xfrm flipH="1">
            <a:off x="4620365" y="2643440"/>
            <a:ext cx="218774" cy="35164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24" name="Straight Connector 123">
            <a:extLst>
              <a:ext uri="{FF2B5EF4-FFF2-40B4-BE49-F238E27FC236}">
                <a16:creationId xmlns:a16="http://schemas.microsoft.com/office/drawing/2014/main" id="{DBC4C780-DE7E-4D8E-B75A-CD51B968B407}"/>
              </a:ext>
            </a:extLst>
          </p:cNvPr>
          <p:cNvCxnSpPr>
            <a:cxnSpLocks/>
          </p:cNvCxnSpPr>
          <p:nvPr/>
        </p:nvCxnSpPr>
        <p:spPr>
          <a:xfrm flipH="1">
            <a:off x="4023521" y="2302663"/>
            <a:ext cx="218774" cy="35164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25" name="Straight Connector 124">
            <a:extLst>
              <a:ext uri="{FF2B5EF4-FFF2-40B4-BE49-F238E27FC236}">
                <a16:creationId xmlns:a16="http://schemas.microsoft.com/office/drawing/2014/main" id="{A97624D8-D3D7-4BFB-A992-CF5CCACA6DD9}"/>
              </a:ext>
            </a:extLst>
          </p:cNvPr>
          <p:cNvCxnSpPr>
            <a:cxnSpLocks/>
          </p:cNvCxnSpPr>
          <p:nvPr/>
        </p:nvCxnSpPr>
        <p:spPr>
          <a:xfrm flipH="1">
            <a:off x="3436717" y="2650444"/>
            <a:ext cx="218774" cy="35164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38ADA948-DDC0-435D-AC74-0121E3DFECA1}"/>
              </a:ext>
            </a:extLst>
          </p:cNvPr>
          <p:cNvCxnSpPr>
            <a:cxnSpLocks/>
          </p:cNvCxnSpPr>
          <p:nvPr/>
        </p:nvCxnSpPr>
        <p:spPr>
          <a:xfrm flipH="1">
            <a:off x="2821917" y="2309360"/>
            <a:ext cx="218774" cy="35164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27" name="Straight Connector 126">
            <a:extLst>
              <a:ext uri="{FF2B5EF4-FFF2-40B4-BE49-F238E27FC236}">
                <a16:creationId xmlns:a16="http://schemas.microsoft.com/office/drawing/2014/main" id="{96BBAA94-075F-4818-917D-B59187027FBE}"/>
              </a:ext>
            </a:extLst>
          </p:cNvPr>
          <p:cNvCxnSpPr>
            <a:cxnSpLocks/>
          </p:cNvCxnSpPr>
          <p:nvPr/>
        </p:nvCxnSpPr>
        <p:spPr>
          <a:xfrm flipH="1">
            <a:off x="2240106" y="2656472"/>
            <a:ext cx="218774" cy="35164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29" name="Straight Connector 128">
            <a:extLst>
              <a:ext uri="{FF2B5EF4-FFF2-40B4-BE49-F238E27FC236}">
                <a16:creationId xmlns:a16="http://schemas.microsoft.com/office/drawing/2014/main" id="{5B8FF9F7-4876-4E5D-9A12-AD6764EAE497}"/>
              </a:ext>
            </a:extLst>
          </p:cNvPr>
          <p:cNvCxnSpPr>
            <a:cxnSpLocks/>
          </p:cNvCxnSpPr>
          <p:nvPr/>
        </p:nvCxnSpPr>
        <p:spPr>
          <a:xfrm flipH="1">
            <a:off x="1659142" y="3663561"/>
            <a:ext cx="218774" cy="35164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30" name="Straight Connector 129">
            <a:extLst>
              <a:ext uri="{FF2B5EF4-FFF2-40B4-BE49-F238E27FC236}">
                <a16:creationId xmlns:a16="http://schemas.microsoft.com/office/drawing/2014/main" id="{DDFD5F5F-0C05-4C95-B9E4-31EC63BDA04C}"/>
              </a:ext>
            </a:extLst>
          </p:cNvPr>
          <p:cNvCxnSpPr>
            <a:cxnSpLocks/>
          </p:cNvCxnSpPr>
          <p:nvPr/>
        </p:nvCxnSpPr>
        <p:spPr>
          <a:xfrm flipH="1">
            <a:off x="1066354" y="3302616"/>
            <a:ext cx="218774" cy="35164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31" name="Straight Connector 130">
            <a:extLst>
              <a:ext uri="{FF2B5EF4-FFF2-40B4-BE49-F238E27FC236}">
                <a16:creationId xmlns:a16="http://schemas.microsoft.com/office/drawing/2014/main" id="{39697FD0-045A-4B49-9FB0-4C05D84FF547}"/>
              </a:ext>
            </a:extLst>
          </p:cNvPr>
          <p:cNvCxnSpPr>
            <a:cxnSpLocks/>
          </p:cNvCxnSpPr>
          <p:nvPr/>
        </p:nvCxnSpPr>
        <p:spPr>
          <a:xfrm flipH="1">
            <a:off x="1050908" y="4026513"/>
            <a:ext cx="218774" cy="35164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32" name="Straight Connector 131">
            <a:extLst>
              <a:ext uri="{FF2B5EF4-FFF2-40B4-BE49-F238E27FC236}">
                <a16:creationId xmlns:a16="http://schemas.microsoft.com/office/drawing/2014/main" id="{E8AED107-C5FB-4935-A86C-0132F4C75A6B}"/>
              </a:ext>
            </a:extLst>
          </p:cNvPr>
          <p:cNvCxnSpPr>
            <a:cxnSpLocks/>
          </p:cNvCxnSpPr>
          <p:nvPr/>
        </p:nvCxnSpPr>
        <p:spPr>
          <a:xfrm flipH="1">
            <a:off x="1659142" y="2972509"/>
            <a:ext cx="218774" cy="35164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33" name="Straight Connector 132">
            <a:extLst>
              <a:ext uri="{FF2B5EF4-FFF2-40B4-BE49-F238E27FC236}">
                <a16:creationId xmlns:a16="http://schemas.microsoft.com/office/drawing/2014/main" id="{F502A0DA-3376-4450-9163-1170E4809273}"/>
              </a:ext>
            </a:extLst>
          </p:cNvPr>
          <p:cNvCxnSpPr>
            <a:cxnSpLocks/>
          </p:cNvCxnSpPr>
          <p:nvPr/>
        </p:nvCxnSpPr>
        <p:spPr>
          <a:xfrm flipH="1">
            <a:off x="1668754" y="2280861"/>
            <a:ext cx="218774" cy="35164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34" name="Straight Connector 133">
            <a:extLst>
              <a:ext uri="{FF2B5EF4-FFF2-40B4-BE49-F238E27FC236}">
                <a16:creationId xmlns:a16="http://schemas.microsoft.com/office/drawing/2014/main" id="{51E7B364-7A1B-4560-9EB1-0155DF8B7DDB}"/>
              </a:ext>
            </a:extLst>
          </p:cNvPr>
          <p:cNvCxnSpPr>
            <a:cxnSpLocks/>
          </p:cNvCxnSpPr>
          <p:nvPr/>
        </p:nvCxnSpPr>
        <p:spPr>
          <a:xfrm flipH="1">
            <a:off x="5191557" y="4341480"/>
            <a:ext cx="218774" cy="35164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35" name="Straight Connector 134">
            <a:extLst>
              <a:ext uri="{FF2B5EF4-FFF2-40B4-BE49-F238E27FC236}">
                <a16:creationId xmlns:a16="http://schemas.microsoft.com/office/drawing/2014/main" id="{DBBCF5BF-4342-4EED-BAE8-D152E2ED7F80}"/>
              </a:ext>
            </a:extLst>
          </p:cNvPr>
          <p:cNvCxnSpPr>
            <a:cxnSpLocks/>
          </p:cNvCxnSpPr>
          <p:nvPr/>
        </p:nvCxnSpPr>
        <p:spPr>
          <a:xfrm flipH="1">
            <a:off x="4820271" y="4019227"/>
            <a:ext cx="386189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38" name="Straight Connector 137">
            <a:extLst>
              <a:ext uri="{FF2B5EF4-FFF2-40B4-BE49-F238E27FC236}">
                <a16:creationId xmlns:a16="http://schemas.microsoft.com/office/drawing/2014/main" id="{BF62D76F-CD8C-4690-A0C0-CE79EE99230B}"/>
              </a:ext>
            </a:extLst>
          </p:cNvPr>
          <p:cNvCxnSpPr>
            <a:cxnSpLocks/>
          </p:cNvCxnSpPr>
          <p:nvPr/>
        </p:nvCxnSpPr>
        <p:spPr>
          <a:xfrm flipH="1">
            <a:off x="4810953" y="4693120"/>
            <a:ext cx="386189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39" name="Straight Connector 138">
            <a:extLst>
              <a:ext uri="{FF2B5EF4-FFF2-40B4-BE49-F238E27FC236}">
                <a16:creationId xmlns:a16="http://schemas.microsoft.com/office/drawing/2014/main" id="{3DFB63B3-35AE-438A-94D6-A7F3F50CCD59}"/>
              </a:ext>
            </a:extLst>
          </p:cNvPr>
          <p:cNvCxnSpPr>
            <a:cxnSpLocks/>
          </p:cNvCxnSpPr>
          <p:nvPr/>
        </p:nvCxnSpPr>
        <p:spPr>
          <a:xfrm flipH="1">
            <a:off x="4242295" y="5044944"/>
            <a:ext cx="386189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40" name="Straight Connector 139">
            <a:extLst>
              <a:ext uri="{FF2B5EF4-FFF2-40B4-BE49-F238E27FC236}">
                <a16:creationId xmlns:a16="http://schemas.microsoft.com/office/drawing/2014/main" id="{F9B11410-6F65-496A-9E77-A3F51A7DA7F0}"/>
              </a:ext>
            </a:extLst>
          </p:cNvPr>
          <p:cNvCxnSpPr>
            <a:cxnSpLocks/>
          </p:cNvCxnSpPr>
          <p:nvPr/>
        </p:nvCxnSpPr>
        <p:spPr>
          <a:xfrm flipH="1">
            <a:off x="4225161" y="3672025"/>
            <a:ext cx="386189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41" name="Straight Connector 140">
            <a:extLst>
              <a:ext uri="{FF2B5EF4-FFF2-40B4-BE49-F238E27FC236}">
                <a16:creationId xmlns:a16="http://schemas.microsoft.com/office/drawing/2014/main" id="{8289B8B4-F5F6-4A65-B41E-37EA0CF3C830}"/>
              </a:ext>
            </a:extLst>
          </p:cNvPr>
          <p:cNvCxnSpPr>
            <a:cxnSpLocks/>
          </p:cNvCxnSpPr>
          <p:nvPr/>
        </p:nvCxnSpPr>
        <p:spPr>
          <a:xfrm flipH="1">
            <a:off x="4225161" y="4339194"/>
            <a:ext cx="386189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42" name="Straight Connector 141">
            <a:extLst>
              <a:ext uri="{FF2B5EF4-FFF2-40B4-BE49-F238E27FC236}">
                <a16:creationId xmlns:a16="http://schemas.microsoft.com/office/drawing/2014/main" id="{E6B3C621-809D-454F-B918-87DCF3D7E5C2}"/>
              </a:ext>
            </a:extLst>
          </p:cNvPr>
          <p:cNvCxnSpPr>
            <a:cxnSpLocks/>
          </p:cNvCxnSpPr>
          <p:nvPr/>
        </p:nvCxnSpPr>
        <p:spPr>
          <a:xfrm flipH="1">
            <a:off x="3627382" y="4693120"/>
            <a:ext cx="386189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43" name="Straight Connector 142">
            <a:extLst>
              <a:ext uri="{FF2B5EF4-FFF2-40B4-BE49-F238E27FC236}">
                <a16:creationId xmlns:a16="http://schemas.microsoft.com/office/drawing/2014/main" id="{48F60FB8-9746-4EA6-984D-E1B5718B7877}"/>
              </a:ext>
            </a:extLst>
          </p:cNvPr>
          <p:cNvCxnSpPr>
            <a:cxnSpLocks/>
          </p:cNvCxnSpPr>
          <p:nvPr/>
        </p:nvCxnSpPr>
        <p:spPr>
          <a:xfrm flipH="1">
            <a:off x="3620198" y="5362612"/>
            <a:ext cx="386189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44" name="Straight Connector 143">
            <a:extLst>
              <a:ext uri="{FF2B5EF4-FFF2-40B4-BE49-F238E27FC236}">
                <a16:creationId xmlns:a16="http://schemas.microsoft.com/office/drawing/2014/main" id="{EFE21468-5E71-4FC7-A5D6-CDF558477E51}"/>
              </a:ext>
            </a:extLst>
          </p:cNvPr>
          <p:cNvCxnSpPr>
            <a:cxnSpLocks/>
          </p:cNvCxnSpPr>
          <p:nvPr/>
        </p:nvCxnSpPr>
        <p:spPr>
          <a:xfrm flipH="1">
            <a:off x="3057712" y="5040862"/>
            <a:ext cx="386189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45" name="Straight Connector 144">
            <a:extLst>
              <a:ext uri="{FF2B5EF4-FFF2-40B4-BE49-F238E27FC236}">
                <a16:creationId xmlns:a16="http://schemas.microsoft.com/office/drawing/2014/main" id="{F34E8F0D-0381-45E9-AC8F-981E906E33FD}"/>
              </a:ext>
            </a:extLst>
          </p:cNvPr>
          <p:cNvCxnSpPr>
            <a:cxnSpLocks/>
          </p:cNvCxnSpPr>
          <p:nvPr/>
        </p:nvCxnSpPr>
        <p:spPr>
          <a:xfrm flipH="1">
            <a:off x="3050528" y="5710354"/>
            <a:ext cx="386189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46" name="Straight Connector 145">
            <a:extLst>
              <a:ext uri="{FF2B5EF4-FFF2-40B4-BE49-F238E27FC236}">
                <a16:creationId xmlns:a16="http://schemas.microsoft.com/office/drawing/2014/main" id="{17572212-B2F2-4C59-AEDD-E89B8A9772B0}"/>
              </a:ext>
            </a:extLst>
          </p:cNvPr>
          <p:cNvCxnSpPr>
            <a:cxnSpLocks/>
          </p:cNvCxnSpPr>
          <p:nvPr/>
        </p:nvCxnSpPr>
        <p:spPr>
          <a:xfrm flipH="1">
            <a:off x="2442912" y="5376695"/>
            <a:ext cx="386189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47" name="Straight Connector 146">
            <a:extLst>
              <a:ext uri="{FF2B5EF4-FFF2-40B4-BE49-F238E27FC236}">
                <a16:creationId xmlns:a16="http://schemas.microsoft.com/office/drawing/2014/main" id="{CC78BA6B-3765-424C-8239-7F5EE3D9AC40}"/>
              </a:ext>
            </a:extLst>
          </p:cNvPr>
          <p:cNvCxnSpPr>
            <a:cxnSpLocks/>
          </p:cNvCxnSpPr>
          <p:nvPr/>
        </p:nvCxnSpPr>
        <p:spPr>
          <a:xfrm flipH="1">
            <a:off x="2435728" y="6046187"/>
            <a:ext cx="386189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50" name="Straight Connector 149">
            <a:extLst>
              <a:ext uri="{FF2B5EF4-FFF2-40B4-BE49-F238E27FC236}">
                <a16:creationId xmlns:a16="http://schemas.microsoft.com/office/drawing/2014/main" id="{A5BDAD14-5CED-47EB-BDCD-5A90CF8EB387}"/>
              </a:ext>
            </a:extLst>
          </p:cNvPr>
          <p:cNvCxnSpPr>
            <a:cxnSpLocks/>
          </p:cNvCxnSpPr>
          <p:nvPr/>
        </p:nvCxnSpPr>
        <p:spPr>
          <a:xfrm flipH="1">
            <a:off x="2450096" y="4031718"/>
            <a:ext cx="386189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51" name="Straight Connector 150">
            <a:extLst>
              <a:ext uri="{FF2B5EF4-FFF2-40B4-BE49-F238E27FC236}">
                <a16:creationId xmlns:a16="http://schemas.microsoft.com/office/drawing/2014/main" id="{42FCC5E4-F247-4671-A201-6731151BBAFD}"/>
              </a:ext>
            </a:extLst>
          </p:cNvPr>
          <p:cNvCxnSpPr>
            <a:cxnSpLocks/>
          </p:cNvCxnSpPr>
          <p:nvPr/>
        </p:nvCxnSpPr>
        <p:spPr>
          <a:xfrm flipH="1">
            <a:off x="2442912" y="4701210"/>
            <a:ext cx="386189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52" name="Straight Connector 151">
            <a:extLst>
              <a:ext uri="{FF2B5EF4-FFF2-40B4-BE49-F238E27FC236}">
                <a16:creationId xmlns:a16="http://schemas.microsoft.com/office/drawing/2014/main" id="{725D6FC2-051A-41FB-B7EB-593488709BA9}"/>
              </a:ext>
            </a:extLst>
          </p:cNvPr>
          <p:cNvCxnSpPr>
            <a:cxnSpLocks/>
          </p:cNvCxnSpPr>
          <p:nvPr/>
        </p:nvCxnSpPr>
        <p:spPr>
          <a:xfrm flipH="1">
            <a:off x="1861621" y="5050466"/>
            <a:ext cx="386189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53" name="Straight Connector 152">
            <a:extLst>
              <a:ext uri="{FF2B5EF4-FFF2-40B4-BE49-F238E27FC236}">
                <a16:creationId xmlns:a16="http://schemas.microsoft.com/office/drawing/2014/main" id="{97F4E51C-9089-437F-A5BC-2A67A20C9BAD}"/>
              </a:ext>
            </a:extLst>
          </p:cNvPr>
          <p:cNvCxnSpPr>
            <a:cxnSpLocks/>
          </p:cNvCxnSpPr>
          <p:nvPr/>
        </p:nvCxnSpPr>
        <p:spPr>
          <a:xfrm flipH="1">
            <a:off x="1854437" y="5719958"/>
            <a:ext cx="386189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54" name="Straight Connector 153">
            <a:extLst>
              <a:ext uri="{FF2B5EF4-FFF2-40B4-BE49-F238E27FC236}">
                <a16:creationId xmlns:a16="http://schemas.microsoft.com/office/drawing/2014/main" id="{AD7D4BFE-9B95-4C37-8954-598B9C8C909C}"/>
              </a:ext>
            </a:extLst>
          </p:cNvPr>
          <p:cNvCxnSpPr>
            <a:cxnSpLocks/>
          </p:cNvCxnSpPr>
          <p:nvPr/>
        </p:nvCxnSpPr>
        <p:spPr>
          <a:xfrm flipH="1">
            <a:off x="1263306" y="4026513"/>
            <a:ext cx="386189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55" name="Straight Connector 154">
            <a:extLst>
              <a:ext uri="{FF2B5EF4-FFF2-40B4-BE49-F238E27FC236}">
                <a16:creationId xmlns:a16="http://schemas.microsoft.com/office/drawing/2014/main" id="{9D01ADF9-5FEC-40E6-88C2-306EBECBD69E}"/>
              </a:ext>
            </a:extLst>
          </p:cNvPr>
          <p:cNvCxnSpPr>
            <a:cxnSpLocks/>
          </p:cNvCxnSpPr>
          <p:nvPr/>
        </p:nvCxnSpPr>
        <p:spPr>
          <a:xfrm flipH="1">
            <a:off x="1256122" y="4696005"/>
            <a:ext cx="386189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56" name="Straight Connector 155">
            <a:extLst>
              <a:ext uri="{FF2B5EF4-FFF2-40B4-BE49-F238E27FC236}">
                <a16:creationId xmlns:a16="http://schemas.microsoft.com/office/drawing/2014/main" id="{E28FB9D5-31EE-4E49-AE23-B79DAAA4BA1E}"/>
              </a:ext>
            </a:extLst>
          </p:cNvPr>
          <p:cNvCxnSpPr>
            <a:cxnSpLocks/>
          </p:cNvCxnSpPr>
          <p:nvPr/>
        </p:nvCxnSpPr>
        <p:spPr>
          <a:xfrm flipH="1">
            <a:off x="1855207" y="3672025"/>
            <a:ext cx="386189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57" name="Straight Connector 156">
            <a:extLst>
              <a:ext uri="{FF2B5EF4-FFF2-40B4-BE49-F238E27FC236}">
                <a16:creationId xmlns:a16="http://schemas.microsoft.com/office/drawing/2014/main" id="{EC3A28F8-7477-4E80-ABF9-EF43ABBE6BEF}"/>
              </a:ext>
            </a:extLst>
          </p:cNvPr>
          <p:cNvCxnSpPr>
            <a:cxnSpLocks/>
          </p:cNvCxnSpPr>
          <p:nvPr/>
        </p:nvCxnSpPr>
        <p:spPr>
          <a:xfrm flipH="1">
            <a:off x="1848023" y="4341517"/>
            <a:ext cx="386189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58" name="Straight Connector 157">
            <a:extLst>
              <a:ext uri="{FF2B5EF4-FFF2-40B4-BE49-F238E27FC236}">
                <a16:creationId xmlns:a16="http://schemas.microsoft.com/office/drawing/2014/main" id="{80E02CD2-9E98-455C-9E1B-CA0D8C3C7031}"/>
              </a:ext>
            </a:extLst>
          </p:cNvPr>
          <p:cNvCxnSpPr>
            <a:cxnSpLocks/>
          </p:cNvCxnSpPr>
          <p:nvPr/>
        </p:nvCxnSpPr>
        <p:spPr>
          <a:xfrm flipH="1">
            <a:off x="3057712" y="3672025"/>
            <a:ext cx="386189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59" name="Straight Connector 158">
            <a:extLst>
              <a:ext uri="{FF2B5EF4-FFF2-40B4-BE49-F238E27FC236}">
                <a16:creationId xmlns:a16="http://schemas.microsoft.com/office/drawing/2014/main" id="{6C632C49-1541-41B1-9F42-537F908E06E5}"/>
              </a:ext>
            </a:extLst>
          </p:cNvPr>
          <p:cNvCxnSpPr>
            <a:cxnSpLocks/>
          </p:cNvCxnSpPr>
          <p:nvPr/>
        </p:nvCxnSpPr>
        <p:spPr>
          <a:xfrm flipH="1">
            <a:off x="3050528" y="4341517"/>
            <a:ext cx="386189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60" name="Straight Connector 159">
            <a:extLst>
              <a:ext uri="{FF2B5EF4-FFF2-40B4-BE49-F238E27FC236}">
                <a16:creationId xmlns:a16="http://schemas.microsoft.com/office/drawing/2014/main" id="{19525959-201C-43A6-A0CA-1FF3877E3F04}"/>
              </a:ext>
            </a:extLst>
          </p:cNvPr>
          <p:cNvCxnSpPr>
            <a:cxnSpLocks/>
          </p:cNvCxnSpPr>
          <p:nvPr/>
        </p:nvCxnSpPr>
        <p:spPr>
          <a:xfrm flipH="1">
            <a:off x="3057712" y="2309360"/>
            <a:ext cx="386189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61" name="Straight Connector 160">
            <a:extLst>
              <a:ext uri="{FF2B5EF4-FFF2-40B4-BE49-F238E27FC236}">
                <a16:creationId xmlns:a16="http://schemas.microsoft.com/office/drawing/2014/main" id="{4334C816-A5BD-419A-AF6E-E87582496ED9}"/>
              </a:ext>
            </a:extLst>
          </p:cNvPr>
          <p:cNvCxnSpPr>
            <a:cxnSpLocks/>
          </p:cNvCxnSpPr>
          <p:nvPr/>
        </p:nvCxnSpPr>
        <p:spPr>
          <a:xfrm flipH="1">
            <a:off x="3050528" y="2978852"/>
            <a:ext cx="386189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62" name="Straight Connector 161">
            <a:extLst>
              <a:ext uri="{FF2B5EF4-FFF2-40B4-BE49-F238E27FC236}">
                <a16:creationId xmlns:a16="http://schemas.microsoft.com/office/drawing/2014/main" id="{44994FEE-E13E-4876-A63B-6F4AD247510E}"/>
              </a:ext>
            </a:extLst>
          </p:cNvPr>
          <p:cNvCxnSpPr>
            <a:cxnSpLocks/>
          </p:cNvCxnSpPr>
          <p:nvPr/>
        </p:nvCxnSpPr>
        <p:spPr>
          <a:xfrm flipH="1">
            <a:off x="2457066" y="2646599"/>
            <a:ext cx="386189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63" name="Straight Connector 162">
            <a:extLst>
              <a:ext uri="{FF2B5EF4-FFF2-40B4-BE49-F238E27FC236}">
                <a16:creationId xmlns:a16="http://schemas.microsoft.com/office/drawing/2014/main" id="{54031E15-2FAC-4958-AEF7-E6D3F1B24956}"/>
              </a:ext>
            </a:extLst>
          </p:cNvPr>
          <p:cNvCxnSpPr>
            <a:cxnSpLocks/>
          </p:cNvCxnSpPr>
          <p:nvPr/>
        </p:nvCxnSpPr>
        <p:spPr>
          <a:xfrm flipH="1">
            <a:off x="2449882" y="3316091"/>
            <a:ext cx="386189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64" name="Straight Connector 163">
            <a:extLst>
              <a:ext uri="{FF2B5EF4-FFF2-40B4-BE49-F238E27FC236}">
                <a16:creationId xmlns:a16="http://schemas.microsoft.com/office/drawing/2014/main" id="{2B4F054C-91D2-41D2-A4EA-3832AE95A71F}"/>
              </a:ext>
            </a:extLst>
          </p:cNvPr>
          <p:cNvCxnSpPr>
            <a:cxnSpLocks/>
          </p:cNvCxnSpPr>
          <p:nvPr/>
        </p:nvCxnSpPr>
        <p:spPr>
          <a:xfrm flipH="1">
            <a:off x="1861621" y="2311556"/>
            <a:ext cx="386189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65" name="Straight Connector 164">
            <a:extLst>
              <a:ext uri="{FF2B5EF4-FFF2-40B4-BE49-F238E27FC236}">
                <a16:creationId xmlns:a16="http://schemas.microsoft.com/office/drawing/2014/main" id="{59686A66-9C2E-4BB8-B707-703CBACC5B2D}"/>
              </a:ext>
            </a:extLst>
          </p:cNvPr>
          <p:cNvCxnSpPr>
            <a:cxnSpLocks/>
          </p:cNvCxnSpPr>
          <p:nvPr/>
        </p:nvCxnSpPr>
        <p:spPr>
          <a:xfrm flipH="1">
            <a:off x="1854437" y="2981048"/>
            <a:ext cx="386189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66" name="Straight Connector 165">
            <a:extLst>
              <a:ext uri="{FF2B5EF4-FFF2-40B4-BE49-F238E27FC236}">
                <a16:creationId xmlns:a16="http://schemas.microsoft.com/office/drawing/2014/main" id="{2AA0BE54-AC22-456C-855E-BCCC5894AB68}"/>
              </a:ext>
            </a:extLst>
          </p:cNvPr>
          <p:cNvCxnSpPr>
            <a:cxnSpLocks/>
          </p:cNvCxnSpPr>
          <p:nvPr/>
        </p:nvCxnSpPr>
        <p:spPr>
          <a:xfrm flipH="1">
            <a:off x="3644516" y="1963009"/>
            <a:ext cx="386189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67" name="Straight Connector 166">
            <a:extLst>
              <a:ext uri="{FF2B5EF4-FFF2-40B4-BE49-F238E27FC236}">
                <a16:creationId xmlns:a16="http://schemas.microsoft.com/office/drawing/2014/main" id="{013907D9-5669-48F4-B9D7-68CEB1CEA593}"/>
              </a:ext>
            </a:extLst>
          </p:cNvPr>
          <p:cNvCxnSpPr>
            <a:cxnSpLocks/>
          </p:cNvCxnSpPr>
          <p:nvPr/>
        </p:nvCxnSpPr>
        <p:spPr>
          <a:xfrm flipH="1">
            <a:off x="3637332" y="2632501"/>
            <a:ext cx="386189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68" name="Straight Connector 167">
            <a:extLst>
              <a:ext uri="{FF2B5EF4-FFF2-40B4-BE49-F238E27FC236}">
                <a16:creationId xmlns:a16="http://schemas.microsoft.com/office/drawing/2014/main" id="{D1BFD9DA-F568-4971-AC50-E22B3D72F5C5}"/>
              </a:ext>
            </a:extLst>
          </p:cNvPr>
          <p:cNvCxnSpPr>
            <a:cxnSpLocks/>
          </p:cNvCxnSpPr>
          <p:nvPr/>
        </p:nvCxnSpPr>
        <p:spPr>
          <a:xfrm flipH="1">
            <a:off x="4239839" y="2303017"/>
            <a:ext cx="386189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69" name="Straight Connector 168">
            <a:extLst>
              <a:ext uri="{FF2B5EF4-FFF2-40B4-BE49-F238E27FC236}">
                <a16:creationId xmlns:a16="http://schemas.microsoft.com/office/drawing/2014/main" id="{598968E1-5B51-4F5B-B095-1F124FC89B6A}"/>
              </a:ext>
            </a:extLst>
          </p:cNvPr>
          <p:cNvCxnSpPr>
            <a:cxnSpLocks/>
          </p:cNvCxnSpPr>
          <p:nvPr/>
        </p:nvCxnSpPr>
        <p:spPr>
          <a:xfrm flipH="1">
            <a:off x="4232655" y="2972509"/>
            <a:ext cx="386189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70" name="Straight Connector 169">
            <a:extLst>
              <a:ext uri="{FF2B5EF4-FFF2-40B4-BE49-F238E27FC236}">
                <a16:creationId xmlns:a16="http://schemas.microsoft.com/office/drawing/2014/main" id="{8A3A3136-85A6-4656-900C-F6C66209193D}"/>
              </a:ext>
            </a:extLst>
          </p:cNvPr>
          <p:cNvCxnSpPr>
            <a:cxnSpLocks/>
          </p:cNvCxnSpPr>
          <p:nvPr/>
        </p:nvCxnSpPr>
        <p:spPr>
          <a:xfrm flipH="1">
            <a:off x="3634566" y="3334456"/>
            <a:ext cx="386189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71" name="Straight Connector 170">
            <a:extLst>
              <a:ext uri="{FF2B5EF4-FFF2-40B4-BE49-F238E27FC236}">
                <a16:creationId xmlns:a16="http://schemas.microsoft.com/office/drawing/2014/main" id="{83014987-7348-487A-AD45-700EBAB30621}"/>
              </a:ext>
            </a:extLst>
          </p:cNvPr>
          <p:cNvCxnSpPr>
            <a:cxnSpLocks/>
          </p:cNvCxnSpPr>
          <p:nvPr/>
        </p:nvCxnSpPr>
        <p:spPr>
          <a:xfrm flipH="1">
            <a:off x="3627382" y="4003948"/>
            <a:ext cx="386189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72" name="Straight Connector 171">
            <a:extLst>
              <a:ext uri="{FF2B5EF4-FFF2-40B4-BE49-F238E27FC236}">
                <a16:creationId xmlns:a16="http://schemas.microsoft.com/office/drawing/2014/main" id="{3AA6C272-54FC-4626-916B-9CC990AC8F48}"/>
              </a:ext>
            </a:extLst>
          </p:cNvPr>
          <p:cNvCxnSpPr>
            <a:cxnSpLocks/>
          </p:cNvCxnSpPr>
          <p:nvPr/>
        </p:nvCxnSpPr>
        <p:spPr>
          <a:xfrm flipH="1">
            <a:off x="4820271" y="3312648"/>
            <a:ext cx="386189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73" name="Straight Connector 172">
            <a:extLst>
              <a:ext uri="{FF2B5EF4-FFF2-40B4-BE49-F238E27FC236}">
                <a16:creationId xmlns:a16="http://schemas.microsoft.com/office/drawing/2014/main" id="{AD9302A2-8C59-43B9-85C4-943CA401BBE3}"/>
              </a:ext>
            </a:extLst>
          </p:cNvPr>
          <p:cNvCxnSpPr>
            <a:cxnSpLocks/>
          </p:cNvCxnSpPr>
          <p:nvPr/>
        </p:nvCxnSpPr>
        <p:spPr>
          <a:xfrm flipH="1">
            <a:off x="2449882" y="1963009"/>
            <a:ext cx="386189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74" name="Straight Connector 173">
            <a:extLst>
              <a:ext uri="{FF2B5EF4-FFF2-40B4-BE49-F238E27FC236}">
                <a16:creationId xmlns:a16="http://schemas.microsoft.com/office/drawing/2014/main" id="{AB338812-DB1A-42FC-BB4D-E94EA6FDDA74}"/>
              </a:ext>
            </a:extLst>
          </p:cNvPr>
          <p:cNvCxnSpPr>
            <a:cxnSpLocks/>
          </p:cNvCxnSpPr>
          <p:nvPr/>
        </p:nvCxnSpPr>
        <p:spPr>
          <a:xfrm flipH="1">
            <a:off x="3433022" y="1964508"/>
            <a:ext cx="218774" cy="35164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75" name="Straight Connector 174">
            <a:extLst>
              <a:ext uri="{FF2B5EF4-FFF2-40B4-BE49-F238E27FC236}">
                <a16:creationId xmlns:a16="http://schemas.microsoft.com/office/drawing/2014/main" id="{8A8C2CAF-DA0E-438A-A46B-BC18F2A64291}"/>
              </a:ext>
            </a:extLst>
          </p:cNvPr>
          <p:cNvCxnSpPr>
            <a:cxnSpLocks/>
          </p:cNvCxnSpPr>
          <p:nvPr/>
        </p:nvCxnSpPr>
        <p:spPr>
          <a:xfrm flipH="1">
            <a:off x="2229461" y="1959142"/>
            <a:ext cx="218774" cy="35164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76" name="Straight Connector 175">
            <a:extLst>
              <a:ext uri="{FF2B5EF4-FFF2-40B4-BE49-F238E27FC236}">
                <a16:creationId xmlns:a16="http://schemas.microsoft.com/office/drawing/2014/main" id="{25CF43BD-5D13-44C2-8A6B-C134316F59F2}"/>
              </a:ext>
            </a:extLst>
          </p:cNvPr>
          <p:cNvCxnSpPr>
            <a:cxnSpLocks/>
          </p:cNvCxnSpPr>
          <p:nvPr/>
        </p:nvCxnSpPr>
        <p:spPr>
          <a:xfrm flipH="1">
            <a:off x="3634566" y="6070867"/>
            <a:ext cx="386189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77" name="Straight Connector 176">
            <a:extLst>
              <a:ext uri="{FF2B5EF4-FFF2-40B4-BE49-F238E27FC236}">
                <a16:creationId xmlns:a16="http://schemas.microsoft.com/office/drawing/2014/main" id="{98D13DAE-08A6-4279-A229-501006C6A651}"/>
              </a:ext>
            </a:extLst>
          </p:cNvPr>
          <p:cNvCxnSpPr>
            <a:cxnSpLocks/>
          </p:cNvCxnSpPr>
          <p:nvPr/>
        </p:nvCxnSpPr>
        <p:spPr>
          <a:xfrm flipH="1">
            <a:off x="4246538" y="5725917"/>
            <a:ext cx="386189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78" name="Straight Connector 177">
            <a:extLst>
              <a:ext uri="{FF2B5EF4-FFF2-40B4-BE49-F238E27FC236}">
                <a16:creationId xmlns:a16="http://schemas.microsoft.com/office/drawing/2014/main" id="{7F16173A-4728-436E-9066-567D49F1F47A}"/>
              </a:ext>
            </a:extLst>
          </p:cNvPr>
          <p:cNvCxnSpPr>
            <a:cxnSpLocks/>
          </p:cNvCxnSpPr>
          <p:nvPr/>
        </p:nvCxnSpPr>
        <p:spPr>
          <a:xfrm flipH="1">
            <a:off x="1269682" y="3312648"/>
            <a:ext cx="386189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79" name="Straight Connector 178">
            <a:extLst>
              <a:ext uri="{FF2B5EF4-FFF2-40B4-BE49-F238E27FC236}">
                <a16:creationId xmlns:a16="http://schemas.microsoft.com/office/drawing/2014/main" id="{95191218-EC37-4935-B94F-7C32053FE915}"/>
              </a:ext>
            </a:extLst>
          </p:cNvPr>
          <p:cNvCxnSpPr>
            <a:cxnSpLocks/>
          </p:cNvCxnSpPr>
          <p:nvPr/>
        </p:nvCxnSpPr>
        <p:spPr>
          <a:xfrm>
            <a:off x="1661732" y="3300500"/>
            <a:ext cx="216873" cy="388424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84" name="Straight Connector 183">
            <a:extLst>
              <a:ext uri="{FF2B5EF4-FFF2-40B4-BE49-F238E27FC236}">
                <a16:creationId xmlns:a16="http://schemas.microsoft.com/office/drawing/2014/main" id="{AC440109-B121-4E97-8A6B-C58168BE3CD3}"/>
              </a:ext>
            </a:extLst>
          </p:cNvPr>
          <p:cNvCxnSpPr>
            <a:cxnSpLocks/>
          </p:cNvCxnSpPr>
          <p:nvPr/>
        </p:nvCxnSpPr>
        <p:spPr>
          <a:xfrm>
            <a:off x="1050978" y="3647336"/>
            <a:ext cx="216873" cy="388424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87" name="Straight Connector 186">
            <a:extLst>
              <a:ext uri="{FF2B5EF4-FFF2-40B4-BE49-F238E27FC236}">
                <a16:creationId xmlns:a16="http://schemas.microsoft.com/office/drawing/2014/main" id="{54BD51CF-489B-4AB8-BCE1-234B82571E23}"/>
              </a:ext>
            </a:extLst>
          </p:cNvPr>
          <p:cNvCxnSpPr>
            <a:cxnSpLocks/>
          </p:cNvCxnSpPr>
          <p:nvPr/>
        </p:nvCxnSpPr>
        <p:spPr>
          <a:xfrm>
            <a:off x="1646681" y="2628954"/>
            <a:ext cx="216873" cy="388424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88" name="Straight Connector 187">
            <a:extLst>
              <a:ext uri="{FF2B5EF4-FFF2-40B4-BE49-F238E27FC236}">
                <a16:creationId xmlns:a16="http://schemas.microsoft.com/office/drawing/2014/main" id="{5CFE5AE5-E09E-4C1E-AD65-2FDE78E9B038}"/>
              </a:ext>
            </a:extLst>
          </p:cNvPr>
          <p:cNvCxnSpPr>
            <a:cxnSpLocks/>
          </p:cNvCxnSpPr>
          <p:nvPr/>
        </p:nvCxnSpPr>
        <p:spPr>
          <a:xfrm>
            <a:off x="2254468" y="2964000"/>
            <a:ext cx="216873" cy="388424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89" name="Straight Connector 188">
            <a:extLst>
              <a:ext uri="{FF2B5EF4-FFF2-40B4-BE49-F238E27FC236}">
                <a16:creationId xmlns:a16="http://schemas.microsoft.com/office/drawing/2014/main" id="{26368034-362D-4C0C-83A2-D3F0C53E6691}"/>
              </a:ext>
            </a:extLst>
          </p:cNvPr>
          <p:cNvCxnSpPr>
            <a:cxnSpLocks/>
          </p:cNvCxnSpPr>
          <p:nvPr/>
        </p:nvCxnSpPr>
        <p:spPr>
          <a:xfrm>
            <a:off x="2243109" y="3652182"/>
            <a:ext cx="216873" cy="388424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90" name="Straight Connector 189">
            <a:extLst>
              <a:ext uri="{FF2B5EF4-FFF2-40B4-BE49-F238E27FC236}">
                <a16:creationId xmlns:a16="http://schemas.microsoft.com/office/drawing/2014/main" id="{8CBCCB81-C2C8-4907-B46B-DD1FD6AC8EF9}"/>
              </a:ext>
            </a:extLst>
          </p:cNvPr>
          <p:cNvCxnSpPr>
            <a:cxnSpLocks/>
          </p:cNvCxnSpPr>
          <p:nvPr/>
        </p:nvCxnSpPr>
        <p:spPr>
          <a:xfrm>
            <a:off x="1660867" y="3996968"/>
            <a:ext cx="216873" cy="388424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91" name="Straight Connector 190">
            <a:extLst>
              <a:ext uri="{FF2B5EF4-FFF2-40B4-BE49-F238E27FC236}">
                <a16:creationId xmlns:a16="http://schemas.microsoft.com/office/drawing/2014/main" id="{264DA364-964A-4053-8148-82A9FE2A25D1}"/>
              </a:ext>
            </a:extLst>
          </p:cNvPr>
          <p:cNvCxnSpPr>
            <a:cxnSpLocks/>
          </p:cNvCxnSpPr>
          <p:nvPr/>
        </p:nvCxnSpPr>
        <p:spPr>
          <a:xfrm>
            <a:off x="2847349" y="3319593"/>
            <a:ext cx="216873" cy="388424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92" name="Straight Connector 191">
            <a:extLst>
              <a:ext uri="{FF2B5EF4-FFF2-40B4-BE49-F238E27FC236}">
                <a16:creationId xmlns:a16="http://schemas.microsoft.com/office/drawing/2014/main" id="{48E043E5-92EE-4D35-80A6-9FEE5A539D28}"/>
              </a:ext>
            </a:extLst>
          </p:cNvPr>
          <p:cNvCxnSpPr>
            <a:cxnSpLocks/>
          </p:cNvCxnSpPr>
          <p:nvPr/>
        </p:nvCxnSpPr>
        <p:spPr>
          <a:xfrm>
            <a:off x="3440139" y="2964539"/>
            <a:ext cx="216873" cy="388424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93" name="Straight Connector 192">
            <a:extLst>
              <a:ext uri="{FF2B5EF4-FFF2-40B4-BE49-F238E27FC236}">
                <a16:creationId xmlns:a16="http://schemas.microsoft.com/office/drawing/2014/main" id="{BF12E3C5-A7D0-4D2C-AE35-F02CE8876A2E}"/>
              </a:ext>
            </a:extLst>
          </p:cNvPr>
          <p:cNvCxnSpPr>
            <a:cxnSpLocks/>
          </p:cNvCxnSpPr>
          <p:nvPr/>
        </p:nvCxnSpPr>
        <p:spPr>
          <a:xfrm>
            <a:off x="2836665" y="2638589"/>
            <a:ext cx="216873" cy="388424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94" name="Straight Connector 193">
            <a:extLst>
              <a:ext uri="{FF2B5EF4-FFF2-40B4-BE49-F238E27FC236}">
                <a16:creationId xmlns:a16="http://schemas.microsoft.com/office/drawing/2014/main" id="{FB8A63C5-8A47-4A72-8595-20A6B5A53C6D}"/>
              </a:ext>
            </a:extLst>
          </p:cNvPr>
          <p:cNvCxnSpPr>
            <a:cxnSpLocks/>
          </p:cNvCxnSpPr>
          <p:nvPr/>
        </p:nvCxnSpPr>
        <p:spPr>
          <a:xfrm>
            <a:off x="2260236" y="2297148"/>
            <a:ext cx="216873" cy="388424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95" name="Straight Connector 194">
            <a:extLst>
              <a:ext uri="{FF2B5EF4-FFF2-40B4-BE49-F238E27FC236}">
                <a16:creationId xmlns:a16="http://schemas.microsoft.com/office/drawing/2014/main" id="{6A6073A1-74AC-419D-B302-E819B03BD8EA}"/>
              </a:ext>
            </a:extLst>
          </p:cNvPr>
          <p:cNvCxnSpPr>
            <a:cxnSpLocks/>
          </p:cNvCxnSpPr>
          <p:nvPr/>
        </p:nvCxnSpPr>
        <p:spPr>
          <a:xfrm>
            <a:off x="3449777" y="2301337"/>
            <a:ext cx="216873" cy="388424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96" name="Straight Connector 195">
            <a:extLst>
              <a:ext uri="{FF2B5EF4-FFF2-40B4-BE49-F238E27FC236}">
                <a16:creationId xmlns:a16="http://schemas.microsoft.com/office/drawing/2014/main" id="{315FC515-9791-4320-88FB-154B29659495}"/>
              </a:ext>
            </a:extLst>
          </p:cNvPr>
          <p:cNvCxnSpPr>
            <a:cxnSpLocks/>
          </p:cNvCxnSpPr>
          <p:nvPr/>
        </p:nvCxnSpPr>
        <p:spPr>
          <a:xfrm>
            <a:off x="4018075" y="2621191"/>
            <a:ext cx="216873" cy="388424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97" name="Straight Connector 196">
            <a:extLst>
              <a:ext uri="{FF2B5EF4-FFF2-40B4-BE49-F238E27FC236}">
                <a16:creationId xmlns:a16="http://schemas.microsoft.com/office/drawing/2014/main" id="{B2BCC7A8-CFAA-4974-8E99-11B323BBDC24}"/>
              </a:ext>
            </a:extLst>
          </p:cNvPr>
          <p:cNvCxnSpPr>
            <a:cxnSpLocks/>
          </p:cNvCxnSpPr>
          <p:nvPr/>
        </p:nvCxnSpPr>
        <p:spPr>
          <a:xfrm>
            <a:off x="3423485" y="3645444"/>
            <a:ext cx="216873" cy="388424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98" name="Straight Connector 197">
            <a:extLst>
              <a:ext uri="{FF2B5EF4-FFF2-40B4-BE49-F238E27FC236}">
                <a16:creationId xmlns:a16="http://schemas.microsoft.com/office/drawing/2014/main" id="{3CCE2AE4-CCFD-427D-B672-83C9AFF93049}"/>
              </a:ext>
            </a:extLst>
          </p:cNvPr>
          <p:cNvCxnSpPr>
            <a:cxnSpLocks/>
          </p:cNvCxnSpPr>
          <p:nvPr/>
        </p:nvCxnSpPr>
        <p:spPr>
          <a:xfrm>
            <a:off x="4031686" y="3315973"/>
            <a:ext cx="216873" cy="388424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99" name="Straight Connector 198">
            <a:extLst>
              <a:ext uri="{FF2B5EF4-FFF2-40B4-BE49-F238E27FC236}">
                <a16:creationId xmlns:a16="http://schemas.microsoft.com/office/drawing/2014/main" id="{EC523DD4-964B-47FE-A36B-A527748AF3B4}"/>
              </a:ext>
            </a:extLst>
          </p:cNvPr>
          <p:cNvCxnSpPr>
            <a:cxnSpLocks/>
          </p:cNvCxnSpPr>
          <p:nvPr/>
        </p:nvCxnSpPr>
        <p:spPr>
          <a:xfrm>
            <a:off x="4628484" y="2968080"/>
            <a:ext cx="216873" cy="388424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00" name="Straight Connector 199">
            <a:extLst>
              <a:ext uri="{FF2B5EF4-FFF2-40B4-BE49-F238E27FC236}">
                <a16:creationId xmlns:a16="http://schemas.microsoft.com/office/drawing/2014/main" id="{7A97C581-456E-4B83-AE1E-23A2B5D4026C}"/>
              </a:ext>
            </a:extLst>
          </p:cNvPr>
          <p:cNvCxnSpPr>
            <a:cxnSpLocks/>
          </p:cNvCxnSpPr>
          <p:nvPr/>
        </p:nvCxnSpPr>
        <p:spPr>
          <a:xfrm>
            <a:off x="4628484" y="2280861"/>
            <a:ext cx="216873" cy="388424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01" name="Straight Connector 200">
            <a:extLst>
              <a:ext uri="{FF2B5EF4-FFF2-40B4-BE49-F238E27FC236}">
                <a16:creationId xmlns:a16="http://schemas.microsoft.com/office/drawing/2014/main" id="{F01B4D95-C49B-49B2-A1D7-576ED5347387}"/>
              </a:ext>
            </a:extLst>
          </p:cNvPr>
          <p:cNvCxnSpPr>
            <a:cxnSpLocks/>
          </p:cNvCxnSpPr>
          <p:nvPr/>
        </p:nvCxnSpPr>
        <p:spPr>
          <a:xfrm>
            <a:off x="2837972" y="4001260"/>
            <a:ext cx="216873" cy="388424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02" name="Straight Connector 201">
            <a:extLst>
              <a:ext uri="{FF2B5EF4-FFF2-40B4-BE49-F238E27FC236}">
                <a16:creationId xmlns:a16="http://schemas.microsoft.com/office/drawing/2014/main" id="{9419FD00-4EB1-4820-9E5C-23B35837BF73}"/>
              </a:ext>
            </a:extLst>
          </p:cNvPr>
          <p:cNvCxnSpPr>
            <a:cxnSpLocks/>
          </p:cNvCxnSpPr>
          <p:nvPr/>
        </p:nvCxnSpPr>
        <p:spPr>
          <a:xfrm>
            <a:off x="4027989" y="3999239"/>
            <a:ext cx="216873" cy="388424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03" name="Straight Connector 202">
            <a:extLst>
              <a:ext uri="{FF2B5EF4-FFF2-40B4-BE49-F238E27FC236}">
                <a16:creationId xmlns:a16="http://schemas.microsoft.com/office/drawing/2014/main" id="{3B1CA700-4E72-46AA-BA98-4FB74C7623A4}"/>
              </a:ext>
            </a:extLst>
          </p:cNvPr>
          <p:cNvCxnSpPr>
            <a:cxnSpLocks/>
          </p:cNvCxnSpPr>
          <p:nvPr/>
        </p:nvCxnSpPr>
        <p:spPr>
          <a:xfrm>
            <a:off x="4618666" y="3665382"/>
            <a:ext cx="216873" cy="388424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04" name="Straight Connector 203">
            <a:extLst>
              <a:ext uri="{FF2B5EF4-FFF2-40B4-BE49-F238E27FC236}">
                <a16:creationId xmlns:a16="http://schemas.microsoft.com/office/drawing/2014/main" id="{05371D1A-8929-4DDB-9FD7-29205A4D0096}"/>
              </a:ext>
            </a:extLst>
          </p:cNvPr>
          <p:cNvCxnSpPr>
            <a:cxnSpLocks/>
          </p:cNvCxnSpPr>
          <p:nvPr/>
        </p:nvCxnSpPr>
        <p:spPr>
          <a:xfrm>
            <a:off x="3434149" y="4333892"/>
            <a:ext cx="216873" cy="388424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0B0898FF-9307-4831-A280-908C9041D0CD}"/>
              </a:ext>
            </a:extLst>
          </p:cNvPr>
          <p:cNvCxnSpPr>
            <a:cxnSpLocks/>
          </p:cNvCxnSpPr>
          <p:nvPr/>
        </p:nvCxnSpPr>
        <p:spPr>
          <a:xfrm>
            <a:off x="2826770" y="4697232"/>
            <a:ext cx="216873" cy="388424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06" name="Straight Connector 205">
            <a:extLst>
              <a:ext uri="{FF2B5EF4-FFF2-40B4-BE49-F238E27FC236}">
                <a16:creationId xmlns:a16="http://schemas.microsoft.com/office/drawing/2014/main" id="{D27A91A7-1819-4B1E-B6F5-D3B904FC55D5}"/>
              </a:ext>
            </a:extLst>
          </p:cNvPr>
          <p:cNvCxnSpPr>
            <a:cxnSpLocks/>
          </p:cNvCxnSpPr>
          <p:nvPr/>
        </p:nvCxnSpPr>
        <p:spPr>
          <a:xfrm>
            <a:off x="2243506" y="4325390"/>
            <a:ext cx="216873" cy="388424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07" name="Straight Connector 206">
            <a:extLst>
              <a:ext uri="{FF2B5EF4-FFF2-40B4-BE49-F238E27FC236}">
                <a16:creationId xmlns:a16="http://schemas.microsoft.com/office/drawing/2014/main" id="{C8078892-F208-4C52-BC07-5DBE4CFCFA31}"/>
              </a:ext>
            </a:extLst>
          </p:cNvPr>
          <p:cNvCxnSpPr>
            <a:cxnSpLocks/>
          </p:cNvCxnSpPr>
          <p:nvPr/>
        </p:nvCxnSpPr>
        <p:spPr>
          <a:xfrm>
            <a:off x="1653041" y="4684692"/>
            <a:ext cx="216873" cy="388424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777A6412-C0BD-4BB5-8772-3C14A4085FD7}"/>
              </a:ext>
            </a:extLst>
          </p:cNvPr>
          <p:cNvCxnSpPr>
            <a:cxnSpLocks/>
          </p:cNvCxnSpPr>
          <p:nvPr/>
        </p:nvCxnSpPr>
        <p:spPr>
          <a:xfrm>
            <a:off x="2250557" y="5039571"/>
            <a:ext cx="216873" cy="388424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09" name="Straight Connector 208">
            <a:extLst>
              <a:ext uri="{FF2B5EF4-FFF2-40B4-BE49-F238E27FC236}">
                <a16:creationId xmlns:a16="http://schemas.microsoft.com/office/drawing/2014/main" id="{96BB26AA-BD83-40AA-AD57-C73A726EAC65}"/>
              </a:ext>
            </a:extLst>
          </p:cNvPr>
          <p:cNvCxnSpPr>
            <a:cxnSpLocks/>
          </p:cNvCxnSpPr>
          <p:nvPr/>
        </p:nvCxnSpPr>
        <p:spPr>
          <a:xfrm>
            <a:off x="2241903" y="5706933"/>
            <a:ext cx="216873" cy="388424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239D8E1C-95B3-428D-B088-977F19C6E19C}"/>
              </a:ext>
            </a:extLst>
          </p:cNvPr>
          <p:cNvCxnSpPr>
            <a:cxnSpLocks/>
          </p:cNvCxnSpPr>
          <p:nvPr/>
        </p:nvCxnSpPr>
        <p:spPr>
          <a:xfrm>
            <a:off x="2839319" y="5351031"/>
            <a:ext cx="216873" cy="388424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DF97EE03-C496-4740-B3DD-AF3F0E715A0F}"/>
              </a:ext>
            </a:extLst>
          </p:cNvPr>
          <p:cNvCxnSpPr>
            <a:cxnSpLocks/>
          </p:cNvCxnSpPr>
          <p:nvPr/>
        </p:nvCxnSpPr>
        <p:spPr>
          <a:xfrm>
            <a:off x="3433493" y="5008160"/>
            <a:ext cx="216873" cy="388424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12" name="Straight Connector 211">
            <a:extLst>
              <a:ext uri="{FF2B5EF4-FFF2-40B4-BE49-F238E27FC236}">
                <a16:creationId xmlns:a16="http://schemas.microsoft.com/office/drawing/2014/main" id="{96C42EE8-FC79-4528-9D2A-54E9056F1BA3}"/>
              </a:ext>
            </a:extLst>
          </p:cNvPr>
          <p:cNvCxnSpPr>
            <a:cxnSpLocks/>
          </p:cNvCxnSpPr>
          <p:nvPr/>
        </p:nvCxnSpPr>
        <p:spPr>
          <a:xfrm>
            <a:off x="3406213" y="5682366"/>
            <a:ext cx="216873" cy="388424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13" name="Straight Connector 212">
            <a:extLst>
              <a:ext uri="{FF2B5EF4-FFF2-40B4-BE49-F238E27FC236}">
                <a16:creationId xmlns:a16="http://schemas.microsoft.com/office/drawing/2014/main" id="{6B946505-1AC2-47D2-9E72-79AAD1955FB0}"/>
              </a:ext>
            </a:extLst>
          </p:cNvPr>
          <p:cNvCxnSpPr>
            <a:cxnSpLocks/>
          </p:cNvCxnSpPr>
          <p:nvPr/>
        </p:nvCxnSpPr>
        <p:spPr>
          <a:xfrm>
            <a:off x="4018520" y="5342039"/>
            <a:ext cx="216873" cy="388424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14" name="Straight Connector 213">
            <a:extLst>
              <a:ext uri="{FF2B5EF4-FFF2-40B4-BE49-F238E27FC236}">
                <a16:creationId xmlns:a16="http://schemas.microsoft.com/office/drawing/2014/main" id="{C0A61636-3FC2-4616-ACB3-F7235650CAE1}"/>
              </a:ext>
            </a:extLst>
          </p:cNvPr>
          <p:cNvCxnSpPr>
            <a:cxnSpLocks/>
          </p:cNvCxnSpPr>
          <p:nvPr/>
        </p:nvCxnSpPr>
        <p:spPr>
          <a:xfrm>
            <a:off x="4022966" y="4672414"/>
            <a:ext cx="216873" cy="388424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15" name="Straight Connector 214">
            <a:extLst>
              <a:ext uri="{FF2B5EF4-FFF2-40B4-BE49-F238E27FC236}">
                <a16:creationId xmlns:a16="http://schemas.microsoft.com/office/drawing/2014/main" id="{F8442762-A4F6-41C5-AEEE-217F0C12466F}"/>
              </a:ext>
            </a:extLst>
          </p:cNvPr>
          <p:cNvCxnSpPr>
            <a:cxnSpLocks/>
          </p:cNvCxnSpPr>
          <p:nvPr/>
        </p:nvCxnSpPr>
        <p:spPr>
          <a:xfrm>
            <a:off x="4607414" y="4316952"/>
            <a:ext cx="216873" cy="388424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16" name="Straight Connector 215">
            <a:extLst>
              <a:ext uri="{FF2B5EF4-FFF2-40B4-BE49-F238E27FC236}">
                <a16:creationId xmlns:a16="http://schemas.microsoft.com/office/drawing/2014/main" id="{7924187B-A7FD-481F-8F34-F4CDA1C01320}"/>
              </a:ext>
            </a:extLst>
          </p:cNvPr>
          <p:cNvCxnSpPr>
            <a:cxnSpLocks/>
          </p:cNvCxnSpPr>
          <p:nvPr/>
        </p:nvCxnSpPr>
        <p:spPr>
          <a:xfrm>
            <a:off x="4621315" y="5032722"/>
            <a:ext cx="216873" cy="388424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17" name="Straight Connector 216">
            <a:extLst>
              <a:ext uri="{FF2B5EF4-FFF2-40B4-BE49-F238E27FC236}">
                <a16:creationId xmlns:a16="http://schemas.microsoft.com/office/drawing/2014/main" id="{5E2C8CE5-EC69-468B-8352-36674247438F}"/>
              </a:ext>
            </a:extLst>
          </p:cNvPr>
          <p:cNvCxnSpPr>
            <a:cxnSpLocks/>
          </p:cNvCxnSpPr>
          <p:nvPr/>
        </p:nvCxnSpPr>
        <p:spPr>
          <a:xfrm>
            <a:off x="5202111" y="3998722"/>
            <a:ext cx="216873" cy="388424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18" name="Straight Connector 217">
            <a:extLst>
              <a:ext uri="{FF2B5EF4-FFF2-40B4-BE49-F238E27FC236}">
                <a16:creationId xmlns:a16="http://schemas.microsoft.com/office/drawing/2014/main" id="{F122F68D-552D-42EF-9648-69A6CE3B01FB}"/>
              </a:ext>
            </a:extLst>
          </p:cNvPr>
          <p:cNvCxnSpPr>
            <a:cxnSpLocks/>
          </p:cNvCxnSpPr>
          <p:nvPr/>
        </p:nvCxnSpPr>
        <p:spPr>
          <a:xfrm>
            <a:off x="5219871" y="3306865"/>
            <a:ext cx="216873" cy="388424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19" name="Straight Connector 218">
            <a:extLst>
              <a:ext uri="{FF2B5EF4-FFF2-40B4-BE49-F238E27FC236}">
                <a16:creationId xmlns:a16="http://schemas.microsoft.com/office/drawing/2014/main" id="{EA2CF3B1-F31E-4794-8AF2-D5F347B630FB}"/>
              </a:ext>
            </a:extLst>
          </p:cNvPr>
          <p:cNvCxnSpPr>
            <a:cxnSpLocks/>
          </p:cNvCxnSpPr>
          <p:nvPr/>
        </p:nvCxnSpPr>
        <p:spPr>
          <a:xfrm>
            <a:off x="4038139" y="1955911"/>
            <a:ext cx="216873" cy="388424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20" name="Straight Connector 219">
            <a:extLst>
              <a:ext uri="{FF2B5EF4-FFF2-40B4-BE49-F238E27FC236}">
                <a16:creationId xmlns:a16="http://schemas.microsoft.com/office/drawing/2014/main" id="{BFF2E5A1-71F9-4D91-BBFA-B69876B7BC46}"/>
              </a:ext>
            </a:extLst>
          </p:cNvPr>
          <p:cNvCxnSpPr>
            <a:cxnSpLocks/>
          </p:cNvCxnSpPr>
          <p:nvPr/>
        </p:nvCxnSpPr>
        <p:spPr>
          <a:xfrm>
            <a:off x="2853480" y="1945038"/>
            <a:ext cx="216873" cy="388424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099FDEE6-B4CC-460B-9730-592243FCBE4A}"/>
              </a:ext>
            </a:extLst>
          </p:cNvPr>
          <p:cNvCxnSpPr>
            <a:cxnSpLocks/>
          </p:cNvCxnSpPr>
          <p:nvPr/>
        </p:nvCxnSpPr>
        <p:spPr>
          <a:xfrm>
            <a:off x="1066354" y="4334415"/>
            <a:ext cx="216873" cy="388424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22" name="Straight Connector 221">
            <a:extLst>
              <a:ext uri="{FF2B5EF4-FFF2-40B4-BE49-F238E27FC236}">
                <a16:creationId xmlns:a16="http://schemas.microsoft.com/office/drawing/2014/main" id="{788EECE7-3667-4079-BF9B-139F5BD82507}"/>
              </a:ext>
            </a:extLst>
          </p:cNvPr>
          <p:cNvCxnSpPr>
            <a:cxnSpLocks/>
          </p:cNvCxnSpPr>
          <p:nvPr/>
        </p:nvCxnSpPr>
        <p:spPr>
          <a:xfrm>
            <a:off x="1659734" y="5352009"/>
            <a:ext cx="216873" cy="388424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grpSp>
        <p:nvGrpSpPr>
          <p:cNvPr id="96" name="Group 95">
            <a:extLst>
              <a:ext uri="{FF2B5EF4-FFF2-40B4-BE49-F238E27FC236}">
                <a16:creationId xmlns:a16="http://schemas.microsoft.com/office/drawing/2014/main" id="{B9983183-DC2C-4C8C-B59E-A3CFD7223E44}"/>
              </a:ext>
            </a:extLst>
          </p:cNvPr>
          <p:cNvGrpSpPr/>
          <p:nvPr/>
        </p:nvGrpSpPr>
        <p:grpSpPr>
          <a:xfrm>
            <a:off x="989958" y="1886249"/>
            <a:ext cx="4491889" cy="4251485"/>
            <a:chOff x="989958" y="1886249"/>
            <a:chExt cx="4491889" cy="4251485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66D00B46-BCD9-456E-BC04-98E0ADE247BE}"/>
                </a:ext>
              </a:extLst>
            </p:cNvPr>
            <p:cNvSpPr/>
            <p:nvPr/>
          </p:nvSpPr>
          <p:spPr>
            <a:xfrm>
              <a:off x="2964388" y="3588527"/>
              <a:ext cx="176806" cy="17332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5F40177F-DCCF-49F0-B6A1-017666F37A72}"/>
                </a:ext>
              </a:extLst>
            </p:cNvPr>
            <p:cNvSpPr/>
            <p:nvPr/>
          </p:nvSpPr>
          <p:spPr>
            <a:xfrm>
              <a:off x="3350322" y="3588527"/>
              <a:ext cx="176806" cy="17332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F00E9FF6-F6CF-4D57-8B67-A89016D24236}"/>
                </a:ext>
              </a:extLst>
            </p:cNvPr>
            <p:cNvSpPr/>
            <p:nvPr/>
          </p:nvSpPr>
          <p:spPr>
            <a:xfrm>
              <a:off x="2964388" y="4262339"/>
              <a:ext cx="176806" cy="17332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FC0F0F54-CC11-4A61-849E-CA813EEB5C22}"/>
                </a:ext>
              </a:extLst>
            </p:cNvPr>
            <p:cNvSpPr/>
            <p:nvPr/>
          </p:nvSpPr>
          <p:spPr>
            <a:xfrm>
              <a:off x="3350322" y="4262339"/>
              <a:ext cx="176806" cy="17332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E49C5629-84CB-4D98-805E-867F12611DDD}"/>
                </a:ext>
              </a:extLst>
            </p:cNvPr>
            <p:cNvSpPr/>
            <p:nvPr/>
          </p:nvSpPr>
          <p:spPr>
            <a:xfrm>
              <a:off x="2964388" y="2914715"/>
              <a:ext cx="176806" cy="17332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56209757-7D58-4873-AFA4-38AF106A2A0A}"/>
                </a:ext>
              </a:extLst>
            </p:cNvPr>
            <p:cNvSpPr/>
            <p:nvPr/>
          </p:nvSpPr>
          <p:spPr>
            <a:xfrm>
              <a:off x="3350322" y="2914715"/>
              <a:ext cx="176806" cy="17332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ACCA2345-1740-4910-ACD3-3CBC6FF2D4C4}"/>
                </a:ext>
              </a:extLst>
            </p:cNvPr>
            <p:cNvSpPr/>
            <p:nvPr/>
          </p:nvSpPr>
          <p:spPr>
            <a:xfrm>
              <a:off x="2353692" y="3231575"/>
              <a:ext cx="176806" cy="17332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73E2B244-84F7-448A-A3E0-275D617B8D37}"/>
                </a:ext>
              </a:extLst>
            </p:cNvPr>
            <p:cNvSpPr/>
            <p:nvPr/>
          </p:nvSpPr>
          <p:spPr>
            <a:xfrm>
              <a:off x="2739626" y="3231575"/>
              <a:ext cx="176806" cy="17332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C31A854E-7FDF-4A06-990E-9BB0988A0443}"/>
                </a:ext>
              </a:extLst>
            </p:cNvPr>
            <p:cNvSpPr/>
            <p:nvPr/>
          </p:nvSpPr>
          <p:spPr>
            <a:xfrm>
              <a:off x="2353692" y="3939851"/>
              <a:ext cx="176806" cy="17332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4C234846-A98F-4DD4-AED1-13A0DC275704}"/>
                </a:ext>
              </a:extLst>
            </p:cNvPr>
            <p:cNvSpPr/>
            <p:nvPr/>
          </p:nvSpPr>
          <p:spPr>
            <a:xfrm>
              <a:off x="2739626" y="3939851"/>
              <a:ext cx="176806" cy="17332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10528E98-805B-4343-98C7-C097810617FB}"/>
                </a:ext>
              </a:extLst>
            </p:cNvPr>
            <p:cNvSpPr/>
            <p:nvPr/>
          </p:nvSpPr>
          <p:spPr>
            <a:xfrm>
              <a:off x="3538121" y="3231575"/>
              <a:ext cx="176806" cy="17332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708419AD-DF66-4122-8AE1-4AB56A72CDF4}"/>
                </a:ext>
              </a:extLst>
            </p:cNvPr>
            <p:cNvSpPr/>
            <p:nvPr/>
          </p:nvSpPr>
          <p:spPr>
            <a:xfrm>
              <a:off x="3924055" y="3231575"/>
              <a:ext cx="176806" cy="17332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BEE86CC8-CF4D-489C-9D98-4B66BB6421D0}"/>
                </a:ext>
              </a:extLst>
            </p:cNvPr>
            <p:cNvSpPr/>
            <p:nvPr/>
          </p:nvSpPr>
          <p:spPr>
            <a:xfrm>
              <a:off x="3538121" y="3939851"/>
              <a:ext cx="176806" cy="17332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C6E62CB0-F44B-4E0F-B27A-9C8779EA94BD}"/>
                </a:ext>
              </a:extLst>
            </p:cNvPr>
            <p:cNvSpPr/>
            <p:nvPr/>
          </p:nvSpPr>
          <p:spPr>
            <a:xfrm>
              <a:off x="3924055" y="3939851"/>
              <a:ext cx="176806" cy="17332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95FE58C8-5680-47A6-A322-3D9ADC4B1438}"/>
                </a:ext>
              </a:extLst>
            </p:cNvPr>
            <p:cNvSpPr/>
            <p:nvPr/>
          </p:nvSpPr>
          <p:spPr>
            <a:xfrm>
              <a:off x="3538121" y="4608656"/>
              <a:ext cx="176806" cy="17332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C86C9759-5D1D-4BDF-B013-430081783E57}"/>
                </a:ext>
              </a:extLst>
            </p:cNvPr>
            <p:cNvSpPr/>
            <p:nvPr/>
          </p:nvSpPr>
          <p:spPr>
            <a:xfrm>
              <a:off x="3924055" y="4608656"/>
              <a:ext cx="176806" cy="17332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BF490142-3659-4CCE-B00E-489697E92EDF}"/>
                </a:ext>
              </a:extLst>
            </p:cNvPr>
            <p:cNvSpPr/>
            <p:nvPr/>
          </p:nvSpPr>
          <p:spPr>
            <a:xfrm>
              <a:off x="2353692" y="4608656"/>
              <a:ext cx="176806" cy="17332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E75B6AB8-BA22-4869-B0DF-24F5A6867F37}"/>
                </a:ext>
              </a:extLst>
            </p:cNvPr>
            <p:cNvSpPr/>
            <p:nvPr/>
          </p:nvSpPr>
          <p:spPr>
            <a:xfrm>
              <a:off x="2739626" y="4608656"/>
              <a:ext cx="176806" cy="17332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B38A23D7-0605-4400-85F5-494A34B78691}"/>
                </a:ext>
              </a:extLst>
            </p:cNvPr>
            <p:cNvSpPr/>
            <p:nvPr/>
          </p:nvSpPr>
          <p:spPr>
            <a:xfrm>
              <a:off x="1767381" y="3588527"/>
              <a:ext cx="176806" cy="17332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EBF8311E-8C88-4946-A983-15A370A375AB}"/>
                </a:ext>
              </a:extLst>
            </p:cNvPr>
            <p:cNvSpPr/>
            <p:nvPr/>
          </p:nvSpPr>
          <p:spPr>
            <a:xfrm>
              <a:off x="2153315" y="3588527"/>
              <a:ext cx="176806" cy="17332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EF7ED06C-3E46-4E0D-9977-BF6362A85D1B}"/>
                </a:ext>
              </a:extLst>
            </p:cNvPr>
            <p:cNvSpPr/>
            <p:nvPr/>
          </p:nvSpPr>
          <p:spPr>
            <a:xfrm>
              <a:off x="4146576" y="3588527"/>
              <a:ext cx="176806" cy="17332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6D1BD8F4-6A10-49E4-A0B3-DBA2232A8E62}"/>
                </a:ext>
              </a:extLst>
            </p:cNvPr>
            <p:cNvSpPr/>
            <p:nvPr/>
          </p:nvSpPr>
          <p:spPr>
            <a:xfrm>
              <a:off x="4532510" y="3588527"/>
              <a:ext cx="176806" cy="17332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98CC2532-50FB-474B-BB60-4BF5B4AADFAF}"/>
                </a:ext>
              </a:extLst>
            </p:cNvPr>
            <p:cNvSpPr/>
            <p:nvPr/>
          </p:nvSpPr>
          <p:spPr>
            <a:xfrm>
              <a:off x="4146576" y="4262339"/>
              <a:ext cx="176806" cy="17332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9F9873DA-333E-42C5-BB98-38E5DB208685}"/>
                </a:ext>
              </a:extLst>
            </p:cNvPr>
            <p:cNvSpPr/>
            <p:nvPr/>
          </p:nvSpPr>
          <p:spPr>
            <a:xfrm>
              <a:off x="4532510" y="4262339"/>
              <a:ext cx="176806" cy="17332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0CEF0443-6A79-49DC-9A38-12110F13245C}"/>
                </a:ext>
              </a:extLst>
            </p:cNvPr>
            <p:cNvSpPr/>
            <p:nvPr/>
          </p:nvSpPr>
          <p:spPr>
            <a:xfrm>
              <a:off x="1767381" y="4257480"/>
              <a:ext cx="176806" cy="17332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1BD53D8F-4EC7-44DD-86B4-67462FC84820}"/>
                </a:ext>
              </a:extLst>
            </p:cNvPr>
            <p:cNvSpPr/>
            <p:nvPr/>
          </p:nvSpPr>
          <p:spPr>
            <a:xfrm>
              <a:off x="2153315" y="4257480"/>
              <a:ext cx="176806" cy="17332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F14FCE96-2E4B-4927-A445-9F8770DAD88A}"/>
                </a:ext>
              </a:extLst>
            </p:cNvPr>
            <p:cNvSpPr/>
            <p:nvPr/>
          </p:nvSpPr>
          <p:spPr>
            <a:xfrm>
              <a:off x="1767381" y="2914864"/>
              <a:ext cx="176806" cy="17332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6B6E64A7-BA04-411D-A3E1-267C09B5C1E1}"/>
                </a:ext>
              </a:extLst>
            </p:cNvPr>
            <p:cNvSpPr/>
            <p:nvPr/>
          </p:nvSpPr>
          <p:spPr>
            <a:xfrm>
              <a:off x="2153315" y="2914864"/>
              <a:ext cx="176806" cy="17332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0CC38411-2B78-4665-A31E-7EED76916A5B}"/>
                </a:ext>
              </a:extLst>
            </p:cNvPr>
            <p:cNvSpPr/>
            <p:nvPr/>
          </p:nvSpPr>
          <p:spPr>
            <a:xfrm>
              <a:off x="4146576" y="2914715"/>
              <a:ext cx="176806" cy="17332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2F54C25C-5C61-45AE-A48D-624A7BF593A0}"/>
                </a:ext>
              </a:extLst>
            </p:cNvPr>
            <p:cNvSpPr/>
            <p:nvPr/>
          </p:nvSpPr>
          <p:spPr>
            <a:xfrm>
              <a:off x="4532510" y="2914715"/>
              <a:ext cx="176806" cy="17332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2199A72C-E74D-442C-83FF-FDA5E6DAEAA4}"/>
                </a:ext>
              </a:extLst>
            </p:cNvPr>
            <p:cNvSpPr/>
            <p:nvPr/>
          </p:nvSpPr>
          <p:spPr>
            <a:xfrm>
              <a:off x="3538121" y="5264837"/>
              <a:ext cx="176806" cy="17332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80CC2655-26CA-40CA-A5FF-BE484B46DE6B}"/>
                </a:ext>
              </a:extLst>
            </p:cNvPr>
            <p:cNvSpPr/>
            <p:nvPr/>
          </p:nvSpPr>
          <p:spPr>
            <a:xfrm>
              <a:off x="3924055" y="5264837"/>
              <a:ext cx="176806" cy="17332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EA242D99-C81A-412A-AE5E-DC461091936B}"/>
                </a:ext>
              </a:extLst>
            </p:cNvPr>
            <p:cNvSpPr/>
            <p:nvPr/>
          </p:nvSpPr>
          <p:spPr>
            <a:xfrm>
              <a:off x="4146576" y="4962459"/>
              <a:ext cx="176806" cy="17332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3519F499-9CCC-4F9C-BEBC-7A63DF4E12A6}"/>
                </a:ext>
              </a:extLst>
            </p:cNvPr>
            <p:cNvSpPr/>
            <p:nvPr/>
          </p:nvSpPr>
          <p:spPr>
            <a:xfrm>
              <a:off x="4532510" y="4962459"/>
              <a:ext cx="176806" cy="17332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BBE3ED4C-F55B-4A01-A36A-6C4F99B5AE3B}"/>
                </a:ext>
              </a:extLst>
            </p:cNvPr>
            <p:cNvSpPr/>
            <p:nvPr/>
          </p:nvSpPr>
          <p:spPr>
            <a:xfrm>
              <a:off x="2353692" y="5275950"/>
              <a:ext cx="176806" cy="17332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1EEE719E-8D7A-4E78-B515-9BBFE3C60833}"/>
                </a:ext>
              </a:extLst>
            </p:cNvPr>
            <p:cNvSpPr/>
            <p:nvPr/>
          </p:nvSpPr>
          <p:spPr>
            <a:xfrm>
              <a:off x="2739626" y="5275950"/>
              <a:ext cx="176806" cy="17332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12FF9A77-ACF1-4F00-B362-18BB3125ECC3}"/>
                </a:ext>
              </a:extLst>
            </p:cNvPr>
            <p:cNvSpPr/>
            <p:nvPr/>
          </p:nvSpPr>
          <p:spPr>
            <a:xfrm>
              <a:off x="2964388" y="4962459"/>
              <a:ext cx="176806" cy="17332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318C1C05-221E-4376-82E2-8B8C4576FEA2}"/>
                </a:ext>
              </a:extLst>
            </p:cNvPr>
            <p:cNvSpPr/>
            <p:nvPr/>
          </p:nvSpPr>
          <p:spPr>
            <a:xfrm>
              <a:off x="3350322" y="4962459"/>
              <a:ext cx="176806" cy="17332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8F197EB2-AFCD-487B-8F7F-4FECEB3B0233}"/>
                </a:ext>
              </a:extLst>
            </p:cNvPr>
            <p:cNvSpPr/>
            <p:nvPr/>
          </p:nvSpPr>
          <p:spPr>
            <a:xfrm>
              <a:off x="1782200" y="4958601"/>
              <a:ext cx="176806" cy="17332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C9CA6F75-85BD-401E-9701-3CDE2FC3274E}"/>
                </a:ext>
              </a:extLst>
            </p:cNvPr>
            <p:cNvSpPr/>
            <p:nvPr/>
          </p:nvSpPr>
          <p:spPr>
            <a:xfrm>
              <a:off x="2168134" y="4958601"/>
              <a:ext cx="176806" cy="17332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7A6523B2-C7F7-485A-BF65-EE97D8E39C01}"/>
                </a:ext>
              </a:extLst>
            </p:cNvPr>
            <p:cNvSpPr/>
            <p:nvPr/>
          </p:nvSpPr>
          <p:spPr>
            <a:xfrm>
              <a:off x="2964388" y="5632998"/>
              <a:ext cx="176806" cy="17332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B3C2A587-354B-404A-9F2E-E77118B491A7}"/>
                </a:ext>
              </a:extLst>
            </p:cNvPr>
            <p:cNvSpPr/>
            <p:nvPr/>
          </p:nvSpPr>
          <p:spPr>
            <a:xfrm>
              <a:off x="3350322" y="5632998"/>
              <a:ext cx="176806" cy="17332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814A84BE-B2E3-4F0F-864E-894D70F8C120}"/>
                </a:ext>
              </a:extLst>
            </p:cNvPr>
            <p:cNvSpPr/>
            <p:nvPr/>
          </p:nvSpPr>
          <p:spPr>
            <a:xfrm>
              <a:off x="4725391" y="4612514"/>
              <a:ext cx="176806" cy="17332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B58DE301-04B9-462D-9A34-7C3F9D8F8AF0}"/>
                </a:ext>
              </a:extLst>
            </p:cNvPr>
            <p:cNvSpPr/>
            <p:nvPr/>
          </p:nvSpPr>
          <p:spPr>
            <a:xfrm>
              <a:off x="5111325" y="4612514"/>
              <a:ext cx="176806" cy="17332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C7C08E08-9DCA-44B7-B168-C77D2A149620}"/>
                </a:ext>
              </a:extLst>
            </p:cNvPr>
            <p:cNvSpPr/>
            <p:nvPr/>
          </p:nvSpPr>
          <p:spPr>
            <a:xfrm>
              <a:off x="1172344" y="4608656"/>
              <a:ext cx="176806" cy="17332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C8372593-92ED-4C42-A851-2C9823290BF6}"/>
                </a:ext>
              </a:extLst>
            </p:cNvPr>
            <p:cNvSpPr/>
            <p:nvPr/>
          </p:nvSpPr>
          <p:spPr>
            <a:xfrm>
              <a:off x="1558278" y="4608656"/>
              <a:ext cx="176806" cy="17332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B98BE713-5889-425A-9694-471C303137B7}"/>
                </a:ext>
              </a:extLst>
            </p:cNvPr>
            <p:cNvSpPr/>
            <p:nvPr/>
          </p:nvSpPr>
          <p:spPr>
            <a:xfrm>
              <a:off x="1169262" y="3932135"/>
              <a:ext cx="176806" cy="17332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58902906-D4DC-44F4-9E76-999DBA20EEC0}"/>
                </a:ext>
              </a:extLst>
            </p:cNvPr>
            <p:cNvSpPr/>
            <p:nvPr/>
          </p:nvSpPr>
          <p:spPr>
            <a:xfrm>
              <a:off x="1555196" y="3932135"/>
              <a:ext cx="176806" cy="17332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760FDD92-C151-4105-87FA-019F19463E53}"/>
                </a:ext>
              </a:extLst>
            </p:cNvPr>
            <p:cNvSpPr/>
            <p:nvPr/>
          </p:nvSpPr>
          <p:spPr>
            <a:xfrm>
              <a:off x="1168336" y="3231575"/>
              <a:ext cx="176806" cy="17332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0C247FE8-78E7-4A33-968D-0EFE2D2FA00D}"/>
                </a:ext>
              </a:extLst>
            </p:cNvPr>
            <p:cNvSpPr/>
            <p:nvPr/>
          </p:nvSpPr>
          <p:spPr>
            <a:xfrm>
              <a:off x="1554270" y="3231575"/>
              <a:ext cx="176806" cy="17332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9A6711C2-F3CA-47D7-8404-F1411C4AA8BD}"/>
                </a:ext>
              </a:extLst>
            </p:cNvPr>
            <p:cNvSpPr/>
            <p:nvPr/>
          </p:nvSpPr>
          <p:spPr>
            <a:xfrm>
              <a:off x="4725391" y="3235421"/>
              <a:ext cx="176806" cy="17332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5FE2EBEA-4967-4FF1-8FD2-7710276C00C2}"/>
                </a:ext>
              </a:extLst>
            </p:cNvPr>
            <p:cNvSpPr/>
            <p:nvPr/>
          </p:nvSpPr>
          <p:spPr>
            <a:xfrm>
              <a:off x="5111325" y="3235421"/>
              <a:ext cx="176806" cy="17332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61993BB0-6DB1-4F93-804B-D6058BE0D8CE}"/>
                </a:ext>
              </a:extLst>
            </p:cNvPr>
            <p:cNvSpPr/>
            <p:nvPr/>
          </p:nvSpPr>
          <p:spPr>
            <a:xfrm>
              <a:off x="4725391" y="3935306"/>
              <a:ext cx="176806" cy="17332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BB70D514-2DE1-41F2-AFBE-033D7694F9C7}"/>
                </a:ext>
              </a:extLst>
            </p:cNvPr>
            <p:cNvSpPr/>
            <p:nvPr/>
          </p:nvSpPr>
          <p:spPr>
            <a:xfrm>
              <a:off x="5111325" y="3935306"/>
              <a:ext cx="176806" cy="17332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5A287E5E-81CE-4C74-BA96-A8AFF2BA181C}"/>
                </a:ext>
              </a:extLst>
            </p:cNvPr>
            <p:cNvSpPr/>
            <p:nvPr/>
          </p:nvSpPr>
          <p:spPr>
            <a:xfrm>
              <a:off x="4146576" y="2213209"/>
              <a:ext cx="176806" cy="17332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999D0333-6C2D-4A67-9B9C-0080258CCB49}"/>
                </a:ext>
              </a:extLst>
            </p:cNvPr>
            <p:cNvSpPr/>
            <p:nvPr/>
          </p:nvSpPr>
          <p:spPr>
            <a:xfrm>
              <a:off x="4532510" y="2213209"/>
              <a:ext cx="176806" cy="17332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93A8A2CC-3523-4ADB-8B2D-F038A615B5F7}"/>
                </a:ext>
              </a:extLst>
            </p:cNvPr>
            <p:cNvSpPr/>
            <p:nvPr/>
          </p:nvSpPr>
          <p:spPr>
            <a:xfrm>
              <a:off x="2964388" y="2213209"/>
              <a:ext cx="176806" cy="17332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A309322B-EC16-4CE7-A2DD-C3CBDB48332E}"/>
                </a:ext>
              </a:extLst>
            </p:cNvPr>
            <p:cNvSpPr/>
            <p:nvPr/>
          </p:nvSpPr>
          <p:spPr>
            <a:xfrm>
              <a:off x="3350322" y="2213209"/>
              <a:ext cx="176806" cy="17332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01B7D1C6-8008-4FCF-9596-BA852216788D}"/>
                </a:ext>
              </a:extLst>
            </p:cNvPr>
            <p:cNvSpPr/>
            <p:nvPr/>
          </p:nvSpPr>
          <p:spPr>
            <a:xfrm>
              <a:off x="1771239" y="2213209"/>
              <a:ext cx="176806" cy="17332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E7D2D83E-7716-4C3E-B61B-5004F0D84D88}"/>
                </a:ext>
              </a:extLst>
            </p:cNvPr>
            <p:cNvSpPr/>
            <p:nvPr/>
          </p:nvSpPr>
          <p:spPr>
            <a:xfrm>
              <a:off x="2157173" y="2213209"/>
              <a:ext cx="176806" cy="17332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83027F2B-6A5B-4CEB-8337-13EBEA3CD9BA}"/>
                </a:ext>
              </a:extLst>
            </p:cNvPr>
            <p:cNvSpPr/>
            <p:nvPr/>
          </p:nvSpPr>
          <p:spPr>
            <a:xfrm>
              <a:off x="2353692" y="2562770"/>
              <a:ext cx="176806" cy="17332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E1D71C7B-3C26-4F57-96E0-629078696C66}"/>
                </a:ext>
              </a:extLst>
            </p:cNvPr>
            <p:cNvSpPr/>
            <p:nvPr/>
          </p:nvSpPr>
          <p:spPr>
            <a:xfrm>
              <a:off x="2739626" y="2562770"/>
              <a:ext cx="176806" cy="17332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6109E669-832A-41EF-B112-7A07B8C8F26A}"/>
                </a:ext>
              </a:extLst>
            </p:cNvPr>
            <p:cNvSpPr/>
            <p:nvPr/>
          </p:nvSpPr>
          <p:spPr>
            <a:xfrm>
              <a:off x="3538121" y="2562770"/>
              <a:ext cx="176806" cy="17332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8A30839A-5AE6-4FAF-A9D2-1473195776E4}"/>
                </a:ext>
              </a:extLst>
            </p:cNvPr>
            <p:cNvSpPr/>
            <p:nvPr/>
          </p:nvSpPr>
          <p:spPr>
            <a:xfrm>
              <a:off x="3924055" y="2562770"/>
              <a:ext cx="176806" cy="17332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CFD4160D-5970-4003-99A5-F8D1FE7D0B1F}"/>
                </a:ext>
              </a:extLst>
            </p:cNvPr>
            <p:cNvSpPr/>
            <p:nvPr/>
          </p:nvSpPr>
          <p:spPr>
            <a:xfrm>
              <a:off x="3537102" y="1886249"/>
              <a:ext cx="176806" cy="17332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BD85E1CA-18AA-4729-A2AC-E351DACD1682}"/>
                </a:ext>
              </a:extLst>
            </p:cNvPr>
            <p:cNvSpPr/>
            <p:nvPr/>
          </p:nvSpPr>
          <p:spPr>
            <a:xfrm>
              <a:off x="3923036" y="1886249"/>
              <a:ext cx="176806" cy="17332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CD56259B-6CC2-40E3-96C3-C7C628A4515F}"/>
                </a:ext>
              </a:extLst>
            </p:cNvPr>
            <p:cNvSpPr/>
            <p:nvPr/>
          </p:nvSpPr>
          <p:spPr>
            <a:xfrm>
              <a:off x="2357550" y="1890107"/>
              <a:ext cx="176806" cy="17332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794FA113-FCCE-48D4-ACEF-6CBB2B758E06}"/>
                </a:ext>
              </a:extLst>
            </p:cNvPr>
            <p:cNvSpPr/>
            <p:nvPr/>
          </p:nvSpPr>
          <p:spPr>
            <a:xfrm>
              <a:off x="2743484" y="1890107"/>
              <a:ext cx="176806" cy="17332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ABCEE96B-9EA5-4C22-B49A-AA69D4766E40}"/>
                </a:ext>
              </a:extLst>
            </p:cNvPr>
            <p:cNvSpPr/>
            <p:nvPr/>
          </p:nvSpPr>
          <p:spPr>
            <a:xfrm>
              <a:off x="5300944" y="3585363"/>
              <a:ext cx="176806" cy="17332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9" name="Oval 78">
              <a:extLst>
                <a:ext uri="{FF2B5EF4-FFF2-40B4-BE49-F238E27FC236}">
                  <a16:creationId xmlns:a16="http://schemas.microsoft.com/office/drawing/2014/main" id="{BA9E37A1-01B8-4006-84BA-9627F4A90652}"/>
                </a:ext>
              </a:extLst>
            </p:cNvPr>
            <p:cNvSpPr/>
            <p:nvPr/>
          </p:nvSpPr>
          <p:spPr>
            <a:xfrm>
              <a:off x="5305041" y="4257480"/>
              <a:ext cx="176806" cy="17332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0" name="Oval 79">
              <a:extLst>
                <a:ext uri="{FF2B5EF4-FFF2-40B4-BE49-F238E27FC236}">
                  <a16:creationId xmlns:a16="http://schemas.microsoft.com/office/drawing/2014/main" id="{30ED0B75-85F0-4F6C-87EB-95B457ADFB18}"/>
                </a:ext>
              </a:extLst>
            </p:cNvPr>
            <p:cNvSpPr/>
            <p:nvPr/>
          </p:nvSpPr>
          <p:spPr>
            <a:xfrm>
              <a:off x="4725391" y="2562770"/>
              <a:ext cx="176806" cy="17332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1" name="Oval 80">
              <a:extLst>
                <a:ext uri="{FF2B5EF4-FFF2-40B4-BE49-F238E27FC236}">
                  <a16:creationId xmlns:a16="http://schemas.microsoft.com/office/drawing/2014/main" id="{6B7DEF9A-6CBB-40A5-9C9E-335A609DFFA1}"/>
                </a:ext>
              </a:extLst>
            </p:cNvPr>
            <p:cNvSpPr/>
            <p:nvPr/>
          </p:nvSpPr>
          <p:spPr>
            <a:xfrm>
              <a:off x="4722550" y="5270265"/>
              <a:ext cx="176806" cy="17332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08C45477-8CFD-4342-8AEC-F0E22F4795AB}"/>
                </a:ext>
              </a:extLst>
            </p:cNvPr>
            <p:cNvSpPr/>
            <p:nvPr/>
          </p:nvSpPr>
          <p:spPr>
            <a:xfrm>
              <a:off x="4159266" y="5629140"/>
              <a:ext cx="176806" cy="17332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3" name="Oval 82">
              <a:extLst>
                <a:ext uri="{FF2B5EF4-FFF2-40B4-BE49-F238E27FC236}">
                  <a16:creationId xmlns:a16="http://schemas.microsoft.com/office/drawing/2014/main" id="{9F6AFDC1-A7BC-4A6F-9C6E-2DDEAB52CC16}"/>
                </a:ext>
              </a:extLst>
            </p:cNvPr>
            <p:cNvSpPr/>
            <p:nvPr/>
          </p:nvSpPr>
          <p:spPr>
            <a:xfrm>
              <a:off x="2171845" y="5639255"/>
              <a:ext cx="176806" cy="17332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4" name="Oval 83">
              <a:extLst>
                <a:ext uri="{FF2B5EF4-FFF2-40B4-BE49-F238E27FC236}">
                  <a16:creationId xmlns:a16="http://schemas.microsoft.com/office/drawing/2014/main" id="{E603F520-73B5-4839-A6DA-EF30FF23556E}"/>
                </a:ext>
              </a:extLst>
            </p:cNvPr>
            <p:cNvSpPr/>
            <p:nvPr/>
          </p:nvSpPr>
          <p:spPr>
            <a:xfrm>
              <a:off x="1584672" y="5275950"/>
              <a:ext cx="176806" cy="17332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5" name="Oval 84">
              <a:extLst>
                <a:ext uri="{FF2B5EF4-FFF2-40B4-BE49-F238E27FC236}">
                  <a16:creationId xmlns:a16="http://schemas.microsoft.com/office/drawing/2014/main" id="{4A991130-12A7-441D-BF03-12BDA91F1E7E}"/>
                </a:ext>
              </a:extLst>
            </p:cNvPr>
            <p:cNvSpPr/>
            <p:nvPr/>
          </p:nvSpPr>
          <p:spPr>
            <a:xfrm>
              <a:off x="1001532" y="4252532"/>
              <a:ext cx="176806" cy="17332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6" name="Oval 85">
              <a:extLst>
                <a:ext uri="{FF2B5EF4-FFF2-40B4-BE49-F238E27FC236}">
                  <a16:creationId xmlns:a16="http://schemas.microsoft.com/office/drawing/2014/main" id="{E43E14E3-E202-4433-BA89-471B94C015C8}"/>
                </a:ext>
              </a:extLst>
            </p:cNvPr>
            <p:cNvSpPr/>
            <p:nvPr/>
          </p:nvSpPr>
          <p:spPr>
            <a:xfrm>
              <a:off x="989958" y="3582674"/>
              <a:ext cx="176806" cy="17332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7" name="Oval 86">
              <a:extLst>
                <a:ext uri="{FF2B5EF4-FFF2-40B4-BE49-F238E27FC236}">
                  <a16:creationId xmlns:a16="http://schemas.microsoft.com/office/drawing/2014/main" id="{49AD2D3B-76EA-4AC8-94C3-252D93FC71DB}"/>
                </a:ext>
              </a:extLst>
            </p:cNvPr>
            <p:cNvSpPr/>
            <p:nvPr/>
          </p:nvSpPr>
          <p:spPr>
            <a:xfrm>
              <a:off x="1570858" y="2562770"/>
              <a:ext cx="176806" cy="17332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0" name="Oval 89">
              <a:extLst>
                <a:ext uri="{FF2B5EF4-FFF2-40B4-BE49-F238E27FC236}">
                  <a16:creationId xmlns:a16="http://schemas.microsoft.com/office/drawing/2014/main" id="{7DE9538D-0725-4CCC-9646-4FC1F652F4AA}"/>
                </a:ext>
              </a:extLst>
            </p:cNvPr>
            <p:cNvSpPr/>
            <p:nvPr/>
          </p:nvSpPr>
          <p:spPr>
            <a:xfrm>
              <a:off x="2355918" y="5964410"/>
              <a:ext cx="176806" cy="17332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1" name="Oval 90">
              <a:extLst>
                <a:ext uri="{FF2B5EF4-FFF2-40B4-BE49-F238E27FC236}">
                  <a16:creationId xmlns:a16="http://schemas.microsoft.com/office/drawing/2014/main" id="{90CAF921-DC3C-4CB0-AB60-B00AAD94AB08}"/>
                </a:ext>
              </a:extLst>
            </p:cNvPr>
            <p:cNvSpPr/>
            <p:nvPr/>
          </p:nvSpPr>
          <p:spPr>
            <a:xfrm>
              <a:off x="2739626" y="5964410"/>
              <a:ext cx="176806" cy="17332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2" name="Oval 91">
              <a:extLst>
                <a:ext uri="{FF2B5EF4-FFF2-40B4-BE49-F238E27FC236}">
                  <a16:creationId xmlns:a16="http://schemas.microsoft.com/office/drawing/2014/main" id="{F507DF0E-AD08-4208-8B38-3394DA27F43C}"/>
                </a:ext>
              </a:extLst>
            </p:cNvPr>
            <p:cNvSpPr/>
            <p:nvPr/>
          </p:nvSpPr>
          <p:spPr>
            <a:xfrm>
              <a:off x="3541460" y="5964410"/>
              <a:ext cx="176806" cy="17332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3" name="Oval 92">
              <a:extLst>
                <a:ext uri="{FF2B5EF4-FFF2-40B4-BE49-F238E27FC236}">
                  <a16:creationId xmlns:a16="http://schemas.microsoft.com/office/drawing/2014/main" id="{2A507503-BDCC-46D7-B15C-6A7612227835}"/>
                </a:ext>
              </a:extLst>
            </p:cNvPr>
            <p:cNvSpPr/>
            <p:nvPr/>
          </p:nvSpPr>
          <p:spPr>
            <a:xfrm>
              <a:off x="3925168" y="5964410"/>
              <a:ext cx="176806" cy="17332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4" name="Oval 93">
              <a:extLst>
                <a:ext uri="{FF2B5EF4-FFF2-40B4-BE49-F238E27FC236}">
                  <a16:creationId xmlns:a16="http://schemas.microsoft.com/office/drawing/2014/main" id="{59E4756C-1E2A-4B4F-8BB6-F7A7BC0EC8EE}"/>
                </a:ext>
              </a:extLst>
            </p:cNvPr>
            <p:cNvSpPr/>
            <p:nvPr/>
          </p:nvSpPr>
          <p:spPr>
            <a:xfrm>
              <a:off x="4532510" y="5639255"/>
              <a:ext cx="176806" cy="17332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5" name="Oval 94">
              <a:extLst>
                <a:ext uri="{FF2B5EF4-FFF2-40B4-BE49-F238E27FC236}">
                  <a16:creationId xmlns:a16="http://schemas.microsoft.com/office/drawing/2014/main" id="{3A90C100-CE6D-4829-AE5D-FC39CEDB79C4}"/>
                </a:ext>
              </a:extLst>
            </p:cNvPr>
            <p:cNvSpPr/>
            <p:nvPr/>
          </p:nvSpPr>
          <p:spPr>
            <a:xfrm>
              <a:off x="1775691" y="5626611"/>
              <a:ext cx="176806" cy="17332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68689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F95C829-F002-4083-8E86-F8B871C75BD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93" t="7361" r="28433" b="11122"/>
          <a:stretch/>
        </p:blipFill>
        <p:spPr>
          <a:xfrm>
            <a:off x="-505838" y="-434445"/>
            <a:ext cx="7714034" cy="7726890"/>
          </a:xfrm>
          <a:prstGeom prst="ellipse">
            <a:avLst/>
          </a:prstGeom>
          <a:ln>
            <a:noFill/>
          </a:ln>
          <a:effectLst>
            <a:softEdge rad="723900"/>
          </a:effectLst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BAE77D82-FD71-431A-B6C0-10E081B3F6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82521" y="34846"/>
            <a:ext cx="8610600" cy="1293028"/>
          </a:xfrm>
        </p:spPr>
        <p:txBody>
          <a:bodyPr/>
          <a:lstStyle/>
          <a:p>
            <a:r>
              <a:rPr lang="en-GB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Aperiodic Tiling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8979232-5DD4-45B2-BBB8-AAF51A2B2872}"/>
              </a:ext>
            </a:extLst>
          </p:cNvPr>
          <p:cNvSpPr txBox="1"/>
          <p:nvPr/>
        </p:nvSpPr>
        <p:spPr>
          <a:xfrm>
            <a:off x="6451219" y="5102399"/>
            <a:ext cx="54604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>
              <a:buFont typeface="Wingdings" panose="05000000000000000000" pitchFamily="2" charset="2"/>
              <a:buChar char="Ø"/>
            </a:pPr>
            <a:r>
              <a:rPr lang="en-GB" sz="2400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Can have rotational symmetries </a:t>
            </a:r>
            <a:r>
              <a:rPr lang="en-GB" sz="2400" dirty="0" err="1">
                <a:solidFill>
                  <a:schemeClr val="accent2">
                    <a:lumMod val="20000"/>
                    <a:lumOff val="80000"/>
                  </a:schemeClr>
                </a:solidFill>
              </a:rPr>
              <a:t>outwith</a:t>
            </a:r>
            <a:r>
              <a:rPr lang="en-GB" sz="2400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 </a:t>
            </a:r>
            <a:r>
              <a:rPr lang="en-GB" sz="2400" b="1" i="1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Crystallographic Restriction Theorem</a:t>
            </a:r>
            <a:r>
              <a:rPr lang="en-GB" sz="2400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4EC571A-9FBA-4672-8143-647892C75C87}"/>
              </a:ext>
            </a:extLst>
          </p:cNvPr>
          <p:cNvSpPr txBox="1"/>
          <p:nvPr/>
        </p:nvSpPr>
        <p:spPr>
          <a:xfrm>
            <a:off x="6569206" y="1552235"/>
            <a:ext cx="54604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>
              <a:buFont typeface="Wingdings" panose="05000000000000000000" pitchFamily="2" charset="2"/>
              <a:buChar char="Ø"/>
            </a:pPr>
            <a:r>
              <a:rPr lang="en-GB" sz="24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No translational invariance, but still possess long-range order.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14A54A6-AD44-4314-9B1F-44FC5DCF7F8E}"/>
              </a:ext>
            </a:extLst>
          </p:cNvPr>
          <p:cNvSpPr txBox="1"/>
          <p:nvPr/>
        </p:nvSpPr>
        <p:spPr>
          <a:xfrm>
            <a:off x="6731540" y="3353285"/>
            <a:ext cx="54604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>
              <a:buFont typeface="Wingdings" panose="05000000000000000000" pitchFamily="2" charset="2"/>
              <a:buChar char="Ø"/>
            </a:pPr>
            <a:r>
              <a:rPr lang="en-GB" sz="24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Self-similar pattern that fills all of space continuously.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CAFD58A8-6C29-49B0-8676-5F4AC51F6AB2}"/>
              </a:ext>
            </a:extLst>
          </p:cNvPr>
          <p:cNvSpPr txBox="1">
            <a:spLocks/>
          </p:cNvSpPr>
          <p:nvPr/>
        </p:nvSpPr>
        <p:spPr>
          <a:xfrm rot="20006020">
            <a:off x="-279188" y="331755"/>
            <a:ext cx="2524328" cy="4556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GB" sz="1800" dirty="0"/>
              <a:t>Penrose Tiling</a:t>
            </a:r>
          </a:p>
        </p:txBody>
      </p:sp>
    </p:spTree>
    <p:extLst>
      <p:ext uri="{BB962C8B-B14F-4D97-AF65-F5344CB8AC3E}">
        <p14:creationId xmlns:p14="http://schemas.microsoft.com/office/powerpoint/2010/main" val="13849311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09CB71-5D9E-4372-A6B0-ACA55E532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96510" y="423900"/>
            <a:ext cx="8218252" cy="1293028"/>
          </a:xfrm>
        </p:spPr>
        <p:txBody>
          <a:bodyPr/>
          <a:lstStyle/>
          <a:p>
            <a:pPr algn="ctr"/>
            <a:r>
              <a:rPr lang="en-GB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Discovery of Quasicrystals</a:t>
            </a:r>
          </a:p>
        </p:txBody>
      </p:sp>
      <p:pic>
        <p:nvPicPr>
          <p:cNvPr id="1026" name="Picture 2" descr="Nobel Prize 2011-Nobel interviews KVA-DSC 8039.jpg">
            <a:extLst>
              <a:ext uri="{FF2B5EF4-FFF2-40B4-BE49-F238E27FC236}">
                <a16:creationId xmlns:a16="http://schemas.microsoft.com/office/drawing/2014/main" id="{445D87FC-F921-4158-A1E2-7D7B0391D9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75501" y="2727399"/>
            <a:ext cx="2095500" cy="314325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66184AB-E8F5-4784-A929-B10DBDC79C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861087" y="6134046"/>
            <a:ext cx="2524328" cy="455694"/>
          </a:xfrm>
        </p:spPr>
        <p:txBody>
          <a:bodyPr/>
          <a:lstStyle/>
          <a:p>
            <a:pPr marL="0" indent="0" algn="ctr">
              <a:buNone/>
            </a:pPr>
            <a:r>
              <a:rPr lang="en-GB" dirty="0"/>
              <a:t>Dan </a:t>
            </a:r>
            <a:r>
              <a:rPr lang="en-GB" dirty="0" err="1"/>
              <a:t>Shechtman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0EB2FA3-B64A-40C6-BF4E-5D474A94A21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7367" t="22198" r="28357" b="65800"/>
          <a:stretch/>
        </p:blipFill>
        <p:spPr>
          <a:xfrm>
            <a:off x="1374843" y="1662219"/>
            <a:ext cx="6953986" cy="106031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5878C1E-91C5-418F-9B0F-8F119B97510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67105" t="62553" r="21574" b="16883"/>
          <a:stretch/>
        </p:blipFill>
        <p:spPr>
          <a:xfrm>
            <a:off x="3149495" y="3110891"/>
            <a:ext cx="3404681" cy="3478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28461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FCD46D0B-15B5-405D-B00E-DE9ED78031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96510" y="423900"/>
            <a:ext cx="8218252" cy="1293028"/>
          </a:xfrm>
        </p:spPr>
        <p:txBody>
          <a:bodyPr/>
          <a:lstStyle/>
          <a:p>
            <a:pPr algn="ctr"/>
            <a:r>
              <a:rPr lang="en-GB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Discovery of Quasicrystals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10F6CA3-6D96-4169-8F9A-E191B473D3D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9228" t="39149" r="29628" b="23829"/>
          <a:stretch/>
        </p:blipFill>
        <p:spPr>
          <a:xfrm>
            <a:off x="452004" y="2500010"/>
            <a:ext cx="3244506" cy="3195532"/>
          </a:xfrm>
          <a:prstGeom prst="roundRect">
            <a:avLst>
              <a:gd name="adj" fmla="val 938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B7F4ABC-3D39-4605-94C1-4650B832B1F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1622" t="20283" r="24601" b="14185"/>
          <a:stretch/>
        </p:blipFill>
        <p:spPr>
          <a:xfrm>
            <a:off x="4838699" y="1850686"/>
            <a:ext cx="6556442" cy="4494180"/>
          </a:xfrm>
          <a:prstGeom prst="roundRect">
            <a:avLst>
              <a:gd name="adj" fmla="val 9091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7143142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C24DFC-0F04-470D-9797-5E3178F6EA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49821" y="6458292"/>
            <a:ext cx="3776765" cy="45569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1600" dirty="0"/>
              <a:t>Phys. Rev. B 94, 214204 (2016)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F821BBD6-E884-483F-A640-FE9BD202A5B6}"/>
              </a:ext>
            </a:extLst>
          </p:cNvPr>
          <p:cNvGrpSpPr/>
          <p:nvPr/>
        </p:nvGrpSpPr>
        <p:grpSpPr>
          <a:xfrm>
            <a:off x="-15160" y="470056"/>
            <a:ext cx="3776765" cy="2848531"/>
            <a:chOff x="544680" y="759304"/>
            <a:chExt cx="3776765" cy="2848531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2693C4EF-11E0-403A-8338-B16B45648B0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22583" t="22815" r="50000" b="43852"/>
            <a:stretch/>
          </p:blipFill>
          <p:spPr>
            <a:xfrm>
              <a:off x="761743" y="759304"/>
              <a:ext cx="3342640" cy="2286000"/>
            </a:xfrm>
            <a:prstGeom prst="roundRect">
              <a:avLst>
                <a:gd name="adj" fmla="val 6445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  <p:sp>
          <p:nvSpPr>
            <p:cNvPr id="9" name="Content Placeholder 2">
              <a:extLst>
                <a:ext uri="{FF2B5EF4-FFF2-40B4-BE49-F238E27FC236}">
                  <a16:creationId xmlns:a16="http://schemas.microsoft.com/office/drawing/2014/main" id="{61116AAF-F6BB-4767-931E-CD8E8B7BD842}"/>
                </a:ext>
              </a:extLst>
            </p:cNvPr>
            <p:cNvSpPr txBox="1">
              <a:spLocks/>
            </p:cNvSpPr>
            <p:nvPr/>
          </p:nvSpPr>
          <p:spPr>
            <a:xfrm>
              <a:off x="544680" y="3152141"/>
              <a:ext cx="3776765" cy="455694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Font typeface="Arial" panose="020B0604020202020204" pitchFamily="34" charset="0"/>
                <a:buNone/>
              </a:pPr>
              <a:r>
                <a:rPr lang="en-GB" sz="1600" dirty="0"/>
                <a:t>Phys. Rev. B 94, 205437 (2016)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415D0D82-0FB3-4E11-A275-B0DD4C2F7C7A}"/>
              </a:ext>
            </a:extLst>
          </p:cNvPr>
          <p:cNvGrpSpPr/>
          <p:nvPr/>
        </p:nvGrpSpPr>
        <p:grpSpPr>
          <a:xfrm>
            <a:off x="7806513" y="586737"/>
            <a:ext cx="4216400" cy="3174585"/>
            <a:chOff x="6304280" y="1097280"/>
            <a:chExt cx="4216400" cy="3174585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1CDC9E8B-4173-4ACD-8C4F-71852E7723D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49167" t="15556" r="16249" b="45926"/>
            <a:stretch/>
          </p:blipFill>
          <p:spPr>
            <a:xfrm>
              <a:off x="6304280" y="1097280"/>
              <a:ext cx="4216400" cy="2641600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  <p:sp>
          <p:nvSpPr>
            <p:cNvPr id="10" name="Content Placeholder 2">
              <a:extLst>
                <a:ext uri="{FF2B5EF4-FFF2-40B4-BE49-F238E27FC236}">
                  <a16:creationId xmlns:a16="http://schemas.microsoft.com/office/drawing/2014/main" id="{C46868FF-1248-4129-8CE3-C443206A9DA0}"/>
                </a:ext>
              </a:extLst>
            </p:cNvPr>
            <p:cNvSpPr txBox="1">
              <a:spLocks/>
            </p:cNvSpPr>
            <p:nvPr/>
          </p:nvSpPr>
          <p:spPr>
            <a:xfrm>
              <a:off x="6524097" y="3816171"/>
              <a:ext cx="3776765" cy="455694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Font typeface="Arial" panose="020B0604020202020204" pitchFamily="34" charset="0"/>
                <a:buNone/>
              </a:pPr>
              <a:r>
                <a:rPr lang="en-GB" sz="1600" dirty="0"/>
                <a:t>Phys. Rev. B 71, 104427 (2005)</a:t>
              </a:r>
            </a:p>
          </p:txBody>
        </p:sp>
      </p:grp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6B4064E6-8E2F-4130-87CA-2928D9E928C8}"/>
              </a:ext>
            </a:extLst>
          </p:cNvPr>
          <p:cNvSpPr txBox="1">
            <a:spLocks/>
          </p:cNvSpPr>
          <p:nvPr/>
        </p:nvSpPr>
        <p:spPr>
          <a:xfrm>
            <a:off x="-15161" y="72912"/>
            <a:ext cx="3776765" cy="4556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GB" sz="1400" i="1" dirty="0"/>
              <a:t>“Hofstadter Butterfly of a Quasicrystal”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381FEF19-CF81-4948-9B11-30702B01EF45}"/>
              </a:ext>
            </a:extLst>
          </p:cNvPr>
          <p:cNvSpPr txBox="1">
            <a:spLocks/>
          </p:cNvSpPr>
          <p:nvPr/>
        </p:nvSpPr>
        <p:spPr>
          <a:xfrm>
            <a:off x="7725194" y="86154"/>
            <a:ext cx="4395532" cy="45569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GB" sz="1400" i="1" dirty="0"/>
              <a:t>“Quantum Fluctuations and Excitations in Antiferromagnetic Quasicrystals”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E496FBCE-AED7-4C03-92C9-1829D1073CA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7423" t="40136" r="30663" b="19047"/>
          <a:stretch/>
        </p:blipFill>
        <p:spPr>
          <a:xfrm>
            <a:off x="3692771" y="3570514"/>
            <a:ext cx="3890867" cy="27991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5C077F28-9481-488C-B7CB-AFA80DDD8E9C}"/>
              </a:ext>
            </a:extLst>
          </p:cNvPr>
          <p:cNvSpPr txBox="1">
            <a:spLocks/>
          </p:cNvSpPr>
          <p:nvPr/>
        </p:nvSpPr>
        <p:spPr>
          <a:xfrm>
            <a:off x="3722895" y="2845727"/>
            <a:ext cx="3776765" cy="8835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1400" i="1" dirty="0"/>
              <a:t>“Conduction in quasi-periodic and quasi-random lattices: Fibonacci, Riemann, and Anderson models”</a:t>
            </a:r>
          </a:p>
        </p:txBody>
      </p:sp>
    </p:spTree>
    <p:extLst>
      <p:ext uri="{BB962C8B-B14F-4D97-AF65-F5344CB8AC3E}">
        <p14:creationId xmlns:p14="http://schemas.microsoft.com/office/powerpoint/2010/main" val="10454145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640AD264-927B-4E01-A7A5-60118D786A69}"/>
              </a:ext>
            </a:extLst>
          </p:cNvPr>
          <p:cNvGrpSpPr/>
          <p:nvPr/>
        </p:nvGrpSpPr>
        <p:grpSpPr>
          <a:xfrm>
            <a:off x="7358776" y="988360"/>
            <a:ext cx="4446745" cy="4345418"/>
            <a:chOff x="4311393" y="2499360"/>
            <a:chExt cx="4260094" cy="4119714"/>
          </a:xfrm>
        </p:grpSpPr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A650E091-D378-433F-ADE6-64D55DB71C1C}"/>
                </a:ext>
              </a:extLst>
            </p:cNvPr>
            <p:cNvSpPr/>
            <p:nvPr/>
          </p:nvSpPr>
          <p:spPr>
            <a:xfrm>
              <a:off x="4311393" y="2499360"/>
              <a:ext cx="4260094" cy="4119714"/>
            </a:xfrm>
            <a:prstGeom prst="roundRect">
              <a:avLst>
                <a:gd name="adj" fmla="val 10494"/>
              </a:avLst>
            </a:prstGeom>
            <a:solidFill>
              <a:schemeClr val="tx1"/>
            </a:solidFill>
            <a:ln>
              <a:noFill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C53DC7AA-5C3E-49C4-9A81-67860F87DFC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63333" t="32444" r="17334" b="33037"/>
            <a:stretch/>
          </p:blipFill>
          <p:spPr>
            <a:xfrm>
              <a:off x="4541084" y="2607529"/>
              <a:ext cx="3821032" cy="3837502"/>
            </a:xfrm>
            <a:prstGeom prst="rect">
              <a:avLst/>
            </a:prstGeom>
          </p:spPr>
        </p:pic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FA823E4C-952D-4CB2-9FEB-6E409C9C23B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0667" t="15704" r="22083" b="28148"/>
          <a:stretch/>
        </p:blipFill>
        <p:spPr>
          <a:xfrm>
            <a:off x="88604" y="116839"/>
            <a:ext cx="6979920" cy="38506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6C3B5EC-F12C-4019-8B15-42B5CA8E479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5383" t="31701" r="59209" b="37279"/>
          <a:stretch/>
        </p:blipFill>
        <p:spPr>
          <a:xfrm>
            <a:off x="1345031" y="3677212"/>
            <a:ext cx="4446745" cy="3053789"/>
          </a:xfrm>
          <a:prstGeom prst="roundRect">
            <a:avLst>
              <a:gd name="adj" fmla="val 12342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736724295"/>
      </p:ext>
    </p:extLst>
  </p:cSld>
  <p:clrMapOvr>
    <a:masterClrMapping/>
  </p:clrMapOvr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01D17D"/>
      </a:accent1>
      <a:accent2>
        <a:srgbClr val="84C72A"/>
      </a:accent2>
      <a:accent3>
        <a:srgbClr val="E1D126"/>
      </a:accent3>
      <a:accent4>
        <a:srgbClr val="E29932"/>
      </a:accent4>
      <a:accent5>
        <a:srgbClr val="E56526"/>
      </a:accent5>
      <a:accent6>
        <a:srgbClr val="D63731"/>
      </a:accent6>
      <a:hlink>
        <a:srgbClr val="35FA7F"/>
      </a:hlink>
      <a:folHlink>
        <a:srgbClr val="BAFC85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2B2A868B-6BC2-4B3E-98B9-1258F41035D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Vapor Trail</Template>
  <TotalTime>1130</TotalTime>
  <Words>620</Words>
  <Application>Microsoft Office PowerPoint</Application>
  <PresentationFormat>Widescreen</PresentationFormat>
  <Paragraphs>139</Paragraphs>
  <Slides>26</Slides>
  <Notes>12</Notes>
  <HiddenSlides>2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3" baseType="lpstr">
      <vt:lpstr>Arial</vt:lpstr>
      <vt:lpstr>Calibri</vt:lpstr>
      <vt:lpstr>Cambria Math</vt:lpstr>
      <vt:lpstr>Century Gothic</vt:lpstr>
      <vt:lpstr>Segoe Script</vt:lpstr>
      <vt:lpstr>Wingdings</vt:lpstr>
      <vt:lpstr>Vapor Trail</vt:lpstr>
      <vt:lpstr>Phases of an Ultracold Gas:</vt:lpstr>
      <vt:lpstr>Crystals</vt:lpstr>
      <vt:lpstr>Periodic Tiling</vt:lpstr>
      <vt:lpstr>Periodic Tiling</vt:lpstr>
      <vt:lpstr>Aperiodic Tiling</vt:lpstr>
      <vt:lpstr>Discovery of Quasicrystals</vt:lpstr>
      <vt:lpstr>Discovery of Quasicrystals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Dean Johnstone</dc:creator>
  <cp:lastModifiedBy>Dean Johnstone</cp:lastModifiedBy>
  <cp:revision>303</cp:revision>
  <dcterms:created xsi:type="dcterms:W3CDTF">2019-07-03T18:46:14Z</dcterms:created>
  <dcterms:modified xsi:type="dcterms:W3CDTF">2019-09-01T20:04:48Z</dcterms:modified>
</cp:coreProperties>
</file>