
<file path=[Content_Types].xml><?xml version="1.0" encoding="utf-8"?>
<Types xmlns="http://schemas.openxmlformats.org/package/2006/content-types">
  <Default Extension="(null)" ContentType="image/x-emf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329" r:id="rId2"/>
    <p:sldId id="280" r:id="rId3"/>
    <p:sldId id="748" r:id="rId4"/>
    <p:sldId id="749" r:id="rId5"/>
    <p:sldId id="621" r:id="rId6"/>
    <p:sldId id="738" r:id="rId7"/>
    <p:sldId id="739" r:id="rId8"/>
    <p:sldId id="541" r:id="rId9"/>
    <p:sldId id="588" r:id="rId10"/>
    <p:sldId id="560" r:id="rId11"/>
    <p:sldId id="752" r:id="rId12"/>
    <p:sldId id="717" r:id="rId13"/>
    <p:sldId id="422" r:id="rId14"/>
    <p:sldId id="561" r:id="rId15"/>
    <p:sldId id="618" r:id="rId16"/>
    <p:sldId id="332" r:id="rId17"/>
    <p:sldId id="265" r:id="rId18"/>
    <p:sldId id="266" r:id="rId19"/>
    <p:sldId id="268" r:id="rId20"/>
    <p:sldId id="270" r:id="rId21"/>
    <p:sldId id="271" r:id="rId22"/>
    <p:sldId id="272" r:id="rId23"/>
    <p:sldId id="274" r:id="rId24"/>
    <p:sldId id="275" r:id="rId25"/>
    <p:sldId id="276" r:id="rId26"/>
    <p:sldId id="277" r:id="rId27"/>
    <p:sldId id="278" r:id="rId28"/>
    <p:sldId id="750" r:id="rId29"/>
    <p:sldId id="743" r:id="rId30"/>
    <p:sldId id="744" r:id="rId31"/>
    <p:sldId id="745" r:id="rId32"/>
    <p:sldId id="746" r:id="rId33"/>
    <p:sldId id="362" r:id="rId34"/>
    <p:sldId id="747" r:id="rId35"/>
    <p:sldId id="460" r:id="rId36"/>
    <p:sldId id="715" r:id="rId37"/>
    <p:sldId id="716" r:id="rId38"/>
    <p:sldId id="256" r:id="rId39"/>
    <p:sldId id="751" r:id="rId40"/>
    <p:sldId id="257" r:id="rId41"/>
    <p:sldId id="258" r:id="rId42"/>
    <p:sldId id="259" r:id="rId43"/>
    <p:sldId id="260" r:id="rId44"/>
    <p:sldId id="753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03F3"/>
    <a:srgbClr val="FBE5D6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619F0-E424-45E7-9E78-1B10D8B9E505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6B870-EC1C-4407-9FD2-677737B96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115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AD54F-0EE4-47AE-9474-4835D11A03E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477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E553A-BF14-EB4D-B548-F92FE9852DE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530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152</a:t>
            </a:r>
            <a:r>
              <a:rPr lang="en-US" baseline="30000" dirty="0"/>
              <a:t>nd</a:t>
            </a:r>
            <a:r>
              <a:rPr lang="en-US" dirty="0"/>
              <a:t> vibrational level, 24.1 cm-1 binding energy beneath D2 line (P 3/2)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56038-16E4-674B-93CC-9E107F325D2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6484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56038-16E4-674B-93CC-9E107F325D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628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caption, state the fractions lost in the previous slide. Arrows for on res/off res </a:t>
            </a:r>
            <a:r>
              <a:rPr lang="mr-IN" dirty="0"/>
              <a:t>–</a:t>
            </a:r>
            <a:r>
              <a:rPr lang="en-US" dirty="0"/>
              <a:t> which portion of the spectra is for which parts.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56038-16E4-674B-93CC-9E107F325D2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97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(q-</a:t>
            </a:r>
            <a:r>
              <a:rPr lang="en-US" dirty="0" err="1"/>
              <a:t>q_min</a:t>
            </a:r>
            <a:r>
              <a:rPr lang="en-US" dirty="0"/>
              <a:t>)^2</a:t>
            </a:r>
            <a:r>
              <a:rPr lang="en-US" baseline="0" dirty="0"/>
              <a:t> compared to (p-</a:t>
            </a:r>
            <a:r>
              <a:rPr lang="en-US" baseline="0" dirty="0" err="1"/>
              <a:t>qA</a:t>
            </a:r>
            <a:r>
              <a:rPr lang="en-US" baseline="0" dirty="0"/>
              <a:t>/c)^2. p-</a:t>
            </a:r>
            <a:r>
              <a:rPr lang="en-US" baseline="0" dirty="0" err="1"/>
              <a:t>qA</a:t>
            </a:r>
            <a:r>
              <a:rPr lang="en-US" baseline="0" dirty="0"/>
              <a:t>/c is the “mechanical momentum” from which you get velocity. p is the “canonical momentum” that is conjugate to the position operator. Therefore q is the canonical momentum in our analogy when you expand around the </a:t>
            </a:r>
            <a:r>
              <a:rPr lang="en-US" baseline="0" dirty="0" err="1"/>
              <a:t>minmum</a:t>
            </a:r>
            <a:r>
              <a:rPr lang="en-US" baseline="0" dirty="0"/>
              <a:t> of the band structure.</a:t>
            </a:r>
          </a:p>
          <a:p>
            <a:endParaRPr lang="en-US" baseline="0" dirty="0"/>
          </a:p>
          <a:p>
            <a:r>
              <a:rPr lang="en-US" baseline="0" dirty="0"/>
              <a:t>Reread some classical mechanics textbooks and also quantum mechanics for charge in a magnetic field. Meet with Chris independently about it. </a:t>
            </a:r>
          </a:p>
          <a:p>
            <a:endParaRPr lang="en-US" baseline="0" dirty="0"/>
          </a:p>
          <a:p>
            <a:r>
              <a:rPr lang="en-US" baseline="0" dirty="0"/>
              <a:t>Put this earlier in </a:t>
            </a:r>
            <a:r>
              <a:rPr lang="en-US" baseline="0" dirty="0" err="1"/>
              <a:t>presenation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Take dressed momentum band-structures out. Make “</a:t>
            </a:r>
            <a:r>
              <a:rPr lang="en-US" baseline="0" dirty="0" err="1"/>
              <a:t>diagonomal</a:t>
            </a:r>
            <a:r>
              <a:rPr lang="en-US" baseline="0" dirty="0"/>
              <a:t>” means spin-momentum superposition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E553A-BF14-EB4D-B548-F92FE9852DE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01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10.30 from 2015, For spin-momentum superposition: Raman coup, 8.0 </a:t>
            </a:r>
            <a:r>
              <a:rPr lang="en-US" dirty="0" err="1"/>
              <a:t>E_r</a:t>
            </a:r>
            <a:r>
              <a:rPr lang="en-US" dirty="0"/>
              <a:t>, Raman detuning = 0Er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56038-16E4-674B-93CC-9E107F325D2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521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Notation:</a:t>
            </a:r>
          </a:p>
          <a:p>
            <a:r>
              <a:rPr lang="en-US" sz="1200" dirty="0"/>
              <a:t>N/N</a:t>
            </a:r>
            <a:r>
              <a:rPr lang="en-US" sz="1200" baseline="-25000" dirty="0"/>
              <a:t>0</a:t>
            </a:r>
            <a:r>
              <a:rPr lang="en-US" sz="1200" dirty="0"/>
              <a:t> - normalized atom number</a:t>
            </a:r>
          </a:p>
          <a:p>
            <a:r>
              <a:rPr lang="el-GR" sz="1200" dirty="0"/>
              <a:t>Δν</a:t>
            </a:r>
            <a:r>
              <a:rPr lang="en-US" sz="1200" baseline="-25000" dirty="0"/>
              <a:t>PA</a:t>
            </a:r>
            <a:r>
              <a:rPr lang="en-US" sz="1200" dirty="0"/>
              <a:t> - </a:t>
            </a:r>
            <a:r>
              <a:rPr lang="en-US" sz="1200" dirty="0" err="1"/>
              <a:t>photoassociation</a:t>
            </a:r>
            <a:r>
              <a:rPr lang="en-US" sz="1200" dirty="0"/>
              <a:t> detuning from resonance</a:t>
            </a:r>
          </a:p>
          <a:p>
            <a:r>
              <a:rPr lang="el-GR" sz="1200" dirty="0"/>
              <a:t>Ω</a:t>
            </a:r>
            <a:r>
              <a:rPr lang="en-US" sz="1200" dirty="0"/>
              <a:t> </a:t>
            </a:r>
            <a:r>
              <a:rPr lang="mr-IN" sz="1200" dirty="0"/>
              <a:t>–</a:t>
            </a:r>
            <a:r>
              <a:rPr lang="en-US" sz="1200" dirty="0"/>
              <a:t> strength of two-photon laser coupling</a:t>
            </a:r>
            <a:endParaRPr lang="el-GR" sz="1200" dirty="0"/>
          </a:p>
          <a:p>
            <a:r>
              <a:rPr lang="el-GR" sz="1200" dirty="0"/>
              <a:t>δ</a:t>
            </a:r>
            <a:r>
              <a:rPr lang="en-US" sz="1200" dirty="0"/>
              <a:t> </a:t>
            </a:r>
            <a:r>
              <a:rPr lang="mr-IN" sz="1200" dirty="0"/>
              <a:t>–</a:t>
            </a:r>
            <a:r>
              <a:rPr lang="en-US" sz="1200" dirty="0"/>
              <a:t> two-photon laser detuning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56038-16E4-674B-93CC-9E107F325D2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33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Hamiltonian is in a frame rotating at </a:t>
            </a:r>
            <a:r>
              <a:rPr lang="el-GR" dirty="0"/>
              <a:t>Δω</a:t>
            </a:r>
            <a:r>
              <a:rPr lang="en-US" baseline="-25000" dirty="0"/>
              <a:t>R</a:t>
            </a:r>
            <a:r>
              <a:rPr lang="en-US" baseline="0" dirty="0"/>
              <a:t> and after </a:t>
            </a:r>
            <a:r>
              <a:rPr lang="en-US" baseline="0"/>
              <a:t>a spin-rotation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56038-16E4-674B-93CC-9E107F325D2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95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56038-16E4-674B-93CC-9E107F325D2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681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56038-16E4-674B-93CC-9E107F325D2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84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94CD4-D407-4753-94E2-8DB5B86FF26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2285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56038-16E4-674B-93CC-9E107F325D2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486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Helium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C1588-B01E-40AB-B624-88C8B3CE9E98}" type="slidenum">
              <a:rPr lang="zh-TW" altLang="en-US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78695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Helium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C1588-B01E-40AB-B624-88C8B3CE9E98}" type="slidenum">
              <a:rPr lang="zh-TW" altLang="en-US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266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Helium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C1588-B01E-40AB-B624-88C8B3CE9E98}" type="slidenum">
              <a:rPr lang="zh-TW" altLang="en-US" smtClean="0"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49145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Helium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C1588-B01E-40AB-B624-88C8B3CE9E98}" type="slidenum">
              <a:rPr lang="zh-TW" altLang="en-US" smtClean="0"/>
              <a:t>32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62768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Helium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C1588-B01E-40AB-B624-88C8B3CE9E98}" type="slidenum">
              <a:rPr lang="zh-TW" altLang="en-US" smtClean="0"/>
              <a:t>33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5682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Helium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C1588-B01E-40AB-B624-88C8B3CE9E98}" type="slidenum">
              <a:rPr lang="zh-TW" altLang="en-US" smtClean="0"/>
              <a:t>34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2654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94CD4-D407-4753-94E2-8DB5B86FF26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295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TW"/>
              <a:t>Update animations and figures</a:t>
            </a:r>
            <a:endParaRPr lang="zh-TW" altLang="en-US"/>
          </a:p>
        </p:txBody>
      </p:sp>
      <p:sp>
        <p:nvSpPr>
          <p:cNvPr id="19460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CCDD8F-FC58-4673-AEFA-C1818D8EE2E1}" type="slidenum">
              <a:rPr lang="zh-TW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4236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TW"/>
              <a:t>Update animations and figures</a:t>
            </a:r>
            <a:endParaRPr lang="zh-TW" altLang="en-US"/>
          </a:p>
        </p:txBody>
      </p:sp>
      <p:sp>
        <p:nvSpPr>
          <p:cNvPr id="19460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CCDD8F-FC58-4673-AEFA-C1818D8EE2E1}" type="slidenum">
              <a:rPr lang="zh-TW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8106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Move</a:t>
            </a:r>
            <a:r>
              <a:rPr lang="en-US" baseline="0" dirty="0"/>
              <a:t> earlier. Talk about </a:t>
            </a:r>
            <a:r>
              <a:rPr lang="en-US" baseline="0" dirty="0" err="1"/>
              <a:t>exp</a:t>
            </a:r>
            <a:r>
              <a:rPr lang="en-US" baseline="0" dirty="0"/>
              <a:t> first. Show exact </a:t>
            </a:r>
            <a:r>
              <a:rPr lang="en-US" baseline="0" dirty="0" err="1"/>
              <a:t>freq</a:t>
            </a:r>
            <a:r>
              <a:rPr lang="en-US" baseline="0" dirty="0"/>
              <a:t> and pred. </a:t>
            </a:r>
          </a:p>
          <a:p>
            <a:r>
              <a:rPr lang="en-US" baseline="0" dirty="0"/>
              <a:t>We also study shape </a:t>
            </a:r>
            <a:r>
              <a:rPr lang="en-US" baseline="0" dirty="0" err="1"/>
              <a:t>osc</a:t>
            </a:r>
            <a:r>
              <a:rPr lang="en-US" baseline="0" dirty="0"/>
              <a:t>…which is an example of the kinetic energy that does not contribute to the global BEC motion</a:t>
            </a:r>
          </a:p>
          <a:p>
            <a:r>
              <a:rPr lang="en-US" baseline="0" dirty="0"/>
              <a:t>Caution has to be paid that…because  …could be challenging.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B17B91-ADD9-4146-8449-9AB42C7FF211}" type="slidenum">
              <a:rPr lang="zh-TW" altLang="en-US" smtClean="0"/>
              <a:pPr>
                <a:defRPr/>
              </a:pPr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5173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TW"/>
              <a:t>Update animations and figures</a:t>
            </a:r>
            <a:endParaRPr lang="zh-TW" altLang="en-US"/>
          </a:p>
        </p:txBody>
      </p:sp>
      <p:sp>
        <p:nvSpPr>
          <p:cNvPr id="19460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CCDD8F-FC58-4673-AEFA-C1818D8EE2E1}" type="slidenum">
              <a:rPr lang="zh-TW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871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TW" dirty="0"/>
              <a:t>Update animations and figures</a:t>
            </a:r>
            <a:endParaRPr lang="zh-TW" altLang="en-US" dirty="0"/>
          </a:p>
        </p:txBody>
      </p:sp>
      <p:sp>
        <p:nvSpPr>
          <p:cNvPr id="19460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CCDD8F-FC58-4673-AEFA-C1818D8EE2E1}" type="slidenum">
              <a:rPr lang="zh-TW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3834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1D79E-C162-4276-A59F-AAD33197064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97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17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83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3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57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8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87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2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12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08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2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FC20D-9760-4535-90A2-BECFC4E78000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35396-7D8E-4F9E-8FC7-59DC5B64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7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physics.purdue.edu/quantum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6.png"/><Relationship Id="rId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image" Target="../media/image62.gif"/><Relationship Id="rId7" Type="http://schemas.openxmlformats.org/officeDocument/2006/relationships/image" Target="../media/image66.emf"/><Relationship Id="rId12" Type="http://schemas.openxmlformats.org/officeDocument/2006/relationships/image" Target="../media/image71.emf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emf"/><Relationship Id="rId11" Type="http://schemas.openxmlformats.org/officeDocument/2006/relationships/image" Target="../media/image70.emf"/><Relationship Id="rId5" Type="http://schemas.openxmlformats.org/officeDocument/2006/relationships/image" Target="../media/image64.emf"/><Relationship Id="rId10" Type="http://schemas.openxmlformats.org/officeDocument/2006/relationships/image" Target="../media/image69.emf"/><Relationship Id="rId4" Type="http://schemas.openxmlformats.org/officeDocument/2006/relationships/image" Target="../media/image63.emf"/><Relationship Id="rId9" Type="http://schemas.openxmlformats.org/officeDocument/2006/relationships/image" Target="../media/image6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3.emf"/><Relationship Id="rId7" Type="http://schemas.openxmlformats.org/officeDocument/2006/relationships/image" Target="../media/image7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7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77.png"/><Relationship Id="rId7" Type="http://schemas.openxmlformats.org/officeDocument/2006/relationships/image" Target="../media/image8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8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9" Type="http://schemas.openxmlformats.org/officeDocument/2006/relationships/image" Target="../media/image87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8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hyperlink" Target="http://www.physics.purdue.edu/quantum/mol.php" TargetMode="External"/><Relationship Id="rId5" Type="http://schemas.openxmlformats.org/officeDocument/2006/relationships/image" Target="../media/image22.png"/><Relationship Id="rId10" Type="http://schemas.openxmlformats.org/officeDocument/2006/relationships/hyperlink" Target="http://www.physics.purdue.edu/quantum/bec.php" TargetMode="External"/><Relationship Id="rId4" Type="http://schemas.openxmlformats.org/officeDocument/2006/relationships/image" Target="../media/image89.jpeg"/><Relationship Id="rId9" Type="http://schemas.openxmlformats.org/officeDocument/2006/relationships/image" Target="../media/image9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(null)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96.emf"/><Relationship Id="rId4" Type="http://schemas.openxmlformats.org/officeDocument/2006/relationships/image" Target="../media/image9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3" Type="http://schemas.openxmlformats.org/officeDocument/2006/relationships/image" Target="../media/image94.(null)"/><Relationship Id="rId7" Type="http://schemas.openxmlformats.org/officeDocument/2006/relationships/image" Target="../media/image10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emf"/><Relationship Id="rId5" Type="http://schemas.openxmlformats.org/officeDocument/2006/relationships/image" Target="../media/image98.(null)"/><Relationship Id="rId4" Type="http://schemas.openxmlformats.org/officeDocument/2006/relationships/image" Target="../media/image9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emf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105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(null)"/><Relationship Id="rId3" Type="http://schemas.openxmlformats.org/officeDocument/2006/relationships/image" Target="../media/image106.jpeg"/><Relationship Id="rId7" Type="http://schemas.openxmlformats.org/officeDocument/2006/relationships/image" Target="../media/image110.(null)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3.emf"/><Relationship Id="rId4" Type="http://schemas.openxmlformats.org/officeDocument/2006/relationships/image" Target="../media/image9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13" Type="http://schemas.openxmlformats.org/officeDocument/2006/relationships/image" Target="../media/image120.png"/><Relationship Id="rId3" Type="http://schemas.openxmlformats.org/officeDocument/2006/relationships/image" Target="../media/image114.png"/><Relationship Id="rId7" Type="http://schemas.openxmlformats.org/officeDocument/2006/relationships/image" Target="../media/image95.png"/><Relationship Id="rId12" Type="http://schemas.openxmlformats.org/officeDocument/2006/relationships/image" Target="../media/image360.png"/><Relationship Id="rId17" Type="http://schemas.openxmlformats.org/officeDocument/2006/relationships/image" Target="../media/image121.emf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18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emf"/><Relationship Id="rId11" Type="http://schemas.openxmlformats.org/officeDocument/2006/relationships/image" Target="../media/image350.png"/><Relationship Id="rId5" Type="http://schemas.openxmlformats.org/officeDocument/2006/relationships/image" Target="../media/image116.emf"/><Relationship Id="rId15" Type="http://schemas.openxmlformats.org/officeDocument/2006/relationships/image" Target="../media/image1300.png"/><Relationship Id="rId10" Type="http://schemas.openxmlformats.org/officeDocument/2006/relationships/image" Target="../media/image119.emf"/><Relationship Id="rId4" Type="http://schemas.openxmlformats.org/officeDocument/2006/relationships/image" Target="../media/image115.(null)"/><Relationship Id="rId9" Type="http://schemas.openxmlformats.org/officeDocument/2006/relationships/image" Target="../media/image118.emf"/><Relationship Id="rId14" Type="http://schemas.openxmlformats.org/officeDocument/2006/relationships/image" Target="../media/image12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(null)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20.png"/><Relationship Id="rId4" Type="http://schemas.openxmlformats.org/officeDocument/2006/relationships/image" Target="../media/image1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(null)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emf"/><Relationship Id="rId5" Type="http://schemas.openxmlformats.org/officeDocument/2006/relationships/image" Target="../media/image123.emf"/><Relationship Id="rId4" Type="http://schemas.openxmlformats.org/officeDocument/2006/relationships/image" Target="../media/image11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5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26.png"/><Relationship Id="rId10" Type="http://schemas.openxmlformats.org/officeDocument/2006/relationships/image" Target="../media/image129.png"/><Relationship Id="rId4" Type="http://schemas.openxmlformats.org/officeDocument/2006/relationships/image" Target="../media/image111.emf"/><Relationship Id="rId9" Type="http://schemas.openxmlformats.org/officeDocument/2006/relationships/image" Target="../media/image1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4.png"/><Relationship Id="rId18" Type="http://schemas.openxmlformats.org/officeDocument/2006/relationships/image" Target="../media/image135.png"/><Relationship Id="rId26" Type="http://schemas.openxmlformats.org/officeDocument/2006/relationships/image" Target="../media/image2140.png"/><Relationship Id="rId3" Type="http://schemas.openxmlformats.org/officeDocument/2006/relationships/image" Target="../media/image130.png"/><Relationship Id="rId21" Type="http://schemas.openxmlformats.org/officeDocument/2006/relationships/image" Target="../media/image138.png"/><Relationship Id="rId12" Type="http://schemas.openxmlformats.org/officeDocument/2006/relationships/image" Target="../media/image2000.png"/><Relationship Id="rId17" Type="http://schemas.openxmlformats.org/officeDocument/2006/relationships/image" Target="../media/image2050.png"/><Relationship Id="rId25" Type="http://schemas.openxmlformats.org/officeDocument/2006/relationships/image" Target="../media/image213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2040.png"/><Relationship Id="rId20" Type="http://schemas.openxmlformats.org/officeDocument/2006/relationships/image" Target="../media/image137.png"/><Relationship Id="rId29" Type="http://schemas.openxmlformats.org/officeDocument/2006/relationships/image" Target="../media/image217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3.png"/><Relationship Id="rId11" Type="http://schemas.openxmlformats.org/officeDocument/2006/relationships/image" Target="../media/image1990.png"/><Relationship Id="rId24" Type="http://schemas.openxmlformats.org/officeDocument/2006/relationships/image" Target="../media/image2120.png"/><Relationship Id="rId5" Type="http://schemas.openxmlformats.org/officeDocument/2006/relationships/image" Target="../media/image132.emf"/><Relationship Id="rId15" Type="http://schemas.openxmlformats.org/officeDocument/2006/relationships/image" Target="../media/image2030.png"/><Relationship Id="rId23" Type="http://schemas.openxmlformats.org/officeDocument/2006/relationships/image" Target="../media/image2110.png"/><Relationship Id="rId28" Type="http://schemas.openxmlformats.org/officeDocument/2006/relationships/image" Target="../media/image141.png"/><Relationship Id="rId10" Type="http://schemas.openxmlformats.org/officeDocument/2006/relationships/image" Target="../media/image1980.png"/><Relationship Id="rId19" Type="http://schemas.openxmlformats.org/officeDocument/2006/relationships/image" Target="../media/image136.emf"/><Relationship Id="rId31" Type="http://schemas.openxmlformats.org/officeDocument/2006/relationships/image" Target="../media/image8.png"/><Relationship Id="rId4" Type="http://schemas.openxmlformats.org/officeDocument/2006/relationships/image" Target="../media/image131.png"/><Relationship Id="rId9" Type="http://schemas.openxmlformats.org/officeDocument/2006/relationships/image" Target="../media/image1970.png"/><Relationship Id="rId14" Type="http://schemas.openxmlformats.org/officeDocument/2006/relationships/image" Target="../media/image2020.png"/><Relationship Id="rId22" Type="http://schemas.openxmlformats.org/officeDocument/2006/relationships/image" Target="../media/image139.emf"/><Relationship Id="rId27" Type="http://schemas.openxmlformats.org/officeDocument/2006/relationships/image" Target="../media/image140.emf"/><Relationship Id="rId30" Type="http://schemas.openxmlformats.org/officeDocument/2006/relationships/image" Target="../media/image1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0.png"/><Relationship Id="rId13" Type="http://schemas.openxmlformats.org/officeDocument/2006/relationships/image" Target="../media/image1730.png"/><Relationship Id="rId18" Type="http://schemas.openxmlformats.org/officeDocument/2006/relationships/image" Target="../media/image145.png"/><Relationship Id="rId3" Type="http://schemas.openxmlformats.org/officeDocument/2006/relationships/image" Target="../media/image2180.png"/><Relationship Id="rId21" Type="http://schemas.openxmlformats.org/officeDocument/2006/relationships/image" Target="../media/image146.emf"/><Relationship Id="rId7" Type="http://schemas.openxmlformats.org/officeDocument/2006/relationships/image" Target="../media/image1670.png"/><Relationship Id="rId12" Type="http://schemas.openxmlformats.org/officeDocument/2006/relationships/image" Target="../media/image1720.png"/><Relationship Id="rId17" Type="http://schemas.openxmlformats.org/officeDocument/2006/relationships/image" Target="../media/image2220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144.png"/><Relationship Id="rId20" Type="http://schemas.openxmlformats.org/officeDocument/2006/relationships/image" Target="../media/image10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61.png"/><Relationship Id="rId11" Type="http://schemas.openxmlformats.org/officeDocument/2006/relationships/image" Target="../media/image1710.png"/><Relationship Id="rId5" Type="http://schemas.openxmlformats.org/officeDocument/2006/relationships/image" Target="../media/image143.png"/><Relationship Id="rId15" Type="http://schemas.openxmlformats.org/officeDocument/2006/relationships/image" Target="../media/image2201.png"/><Relationship Id="rId23" Type="http://schemas.openxmlformats.org/officeDocument/2006/relationships/image" Target="../media/image148.png"/><Relationship Id="rId10" Type="http://schemas.openxmlformats.org/officeDocument/2006/relationships/image" Target="../media/image1700.png"/><Relationship Id="rId19" Type="http://schemas.openxmlformats.org/officeDocument/2006/relationships/image" Target="../media/image10300.png"/><Relationship Id="rId4" Type="http://schemas.openxmlformats.org/officeDocument/2006/relationships/image" Target="../media/image141.png"/><Relationship Id="rId9" Type="http://schemas.openxmlformats.org/officeDocument/2006/relationships/image" Target="../media/image1690.png"/><Relationship Id="rId22" Type="http://schemas.openxmlformats.org/officeDocument/2006/relationships/image" Target="../media/image147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10.png"/><Relationship Id="rId3" Type="http://schemas.openxmlformats.org/officeDocument/2006/relationships/image" Target="../media/image150.png"/><Relationship Id="rId7" Type="http://schemas.openxmlformats.org/officeDocument/2006/relationships/image" Target="../media/image230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91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Relationship Id="rId9" Type="http://schemas.openxmlformats.org/officeDocument/2006/relationships/image" Target="../media/image153.gif"/></Relationships>
</file>

<file path=ppt/slides/_rels/slide3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780.png"/><Relationship Id="rId26" Type="http://schemas.openxmlformats.org/officeDocument/2006/relationships/image" Target="../media/image158.emf"/><Relationship Id="rId3" Type="http://schemas.openxmlformats.org/officeDocument/2006/relationships/image" Target="../media/image154.png"/><Relationship Id="rId21" Type="http://schemas.openxmlformats.org/officeDocument/2006/relationships/image" Target="../media/image271.png"/><Relationship Id="rId17" Type="http://schemas.openxmlformats.org/officeDocument/2006/relationships/image" Target="../media/image771.png"/><Relationship Id="rId25" Type="http://schemas.openxmlformats.org/officeDocument/2006/relationships/image" Target="../media/image2450.png"/><Relationship Id="rId2" Type="http://schemas.openxmlformats.org/officeDocument/2006/relationships/notesSlide" Target="../notesSlides/notesSlide24.xml"/><Relationship Id="rId20" Type="http://schemas.openxmlformats.org/officeDocument/2006/relationships/image" Target="../media/image801.png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157.png"/><Relationship Id="rId5" Type="http://schemas.openxmlformats.org/officeDocument/2006/relationships/image" Target="../media/image143.png"/><Relationship Id="rId23" Type="http://schemas.openxmlformats.org/officeDocument/2006/relationships/image" Target="../media/image156.png"/><Relationship Id="rId19" Type="http://schemas.openxmlformats.org/officeDocument/2006/relationships/image" Target="../media/image791.png"/><Relationship Id="rId4" Type="http://schemas.openxmlformats.org/officeDocument/2006/relationships/image" Target="../media/image155.png"/><Relationship Id="rId22" Type="http://schemas.openxmlformats.org/officeDocument/2006/relationships/image" Target="../media/image272.png"/><Relationship Id="rId27" Type="http://schemas.openxmlformats.org/officeDocument/2006/relationships/image" Target="../media/image15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7" Type="http://schemas.openxmlformats.org/officeDocument/2006/relationships/image" Target="../media/image23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2.png"/><Relationship Id="rId5" Type="http://schemas.openxmlformats.org/officeDocument/2006/relationships/image" Target="../media/image2340.png"/><Relationship Id="rId4" Type="http://schemas.openxmlformats.org/officeDocument/2006/relationships/image" Target="../media/image23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7" Type="http://schemas.openxmlformats.org/officeDocument/2006/relationships/image" Target="../media/image1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4.png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13" Type="http://schemas.openxmlformats.org/officeDocument/2006/relationships/image" Target="../media/image175.emf"/><Relationship Id="rId3" Type="http://schemas.openxmlformats.org/officeDocument/2006/relationships/image" Target="../media/image166.png"/><Relationship Id="rId7" Type="http://schemas.openxmlformats.org/officeDocument/2006/relationships/image" Target="../media/image170.png"/><Relationship Id="rId12" Type="http://schemas.openxmlformats.org/officeDocument/2006/relationships/image" Target="../media/image174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9.png"/><Relationship Id="rId11" Type="http://schemas.openxmlformats.org/officeDocument/2006/relationships/image" Target="../media/image173.png"/><Relationship Id="rId5" Type="http://schemas.openxmlformats.org/officeDocument/2006/relationships/image" Target="../media/image168.png"/><Relationship Id="rId10" Type="http://schemas.openxmlformats.org/officeDocument/2006/relationships/image" Target="../media/image153.gif"/><Relationship Id="rId4" Type="http://schemas.openxmlformats.org/officeDocument/2006/relationships/image" Target="../media/image167.png"/><Relationship Id="rId9" Type="http://schemas.openxmlformats.org/officeDocument/2006/relationships/image" Target="../media/image172.png"/><Relationship Id="rId14" Type="http://schemas.openxmlformats.org/officeDocument/2006/relationships/image" Target="../media/image176.e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png"/><Relationship Id="rId3" Type="http://schemas.openxmlformats.org/officeDocument/2006/relationships/image" Target="../media/image178.jpeg"/><Relationship Id="rId7" Type="http://schemas.openxmlformats.org/officeDocument/2006/relationships/image" Target="../media/image182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1.png"/><Relationship Id="rId11" Type="http://schemas.openxmlformats.org/officeDocument/2006/relationships/image" Target="../media/image186.emf"/><Relationship Id="rId5" Type="http://schemas.openxmlformats.org/officeDocument/2006/relationships/image" Target="../media/image180.png"/><Relationship Id="rId10" Type="http://schemas.openxmlformats.org/officeDocument/2006/relationships/image" Target="../media/image185.emf"/><Relationship Id="rId4" Type="http://schemas.openxmlformats.org/officeDocument/2006/relationships/image" Target="../media/image179.emf"/><Relationship Id="rId9" Type="http://schemas.openxmlformats.org/officeDocument/2006/relationships/image" Target="../media/image18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8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7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9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1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jpeg"/><Relationship Id="rId18" Type="http://schemas.openxmlformats.org/officeDocument/2006/relationships/image" Target="../media/image28.jpe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image" Target="../media/image12.gif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jpeg"/><Relationship Id="rId10" Type="http://schemas.openxmlformats.org/officeDocument/2006/relationships/image" Target="../media/image20.png"/><Relationship Id="rId19" Type="http://schemas.openxmlformats.org/officeDocument/2006/relationships/image" Target="../media/image29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38.png"/><Relationship Id="rId3" Type="http://schemas.openxmlformats.org/officeDocument/2006/relationships/image" Target="../media/image32.png"/><Relationship Id="rId7" Type="http://schemas.openxmlformats.org/officeDocument/2006/relationships/image" Target="../media/image710.png"/><Relationship Id="rId12" Type="http://schemas.openxmlformats.org/officeDocument/2006/relationships/image" Target="../media/image7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37.png"/><Relationship Id="rId5" Type="http://schemas.openxmlformats.org/officeDocument/2006/relationships/image" Target="../media/image34.png"/><Relationship Id="rId10" Type="http://schemas.openxmlformats.org/officeDocument/2006/relationships/image" Target="../media/image750.png"/><Relationship Id="rId4" Type="http://schemas.openxmlformats.org/officeDocument/2006/relationships/image" Target="../media/image33.png"/><Relationship Id="rId9" Type="http://schemas.openxmlformats.org/officeDocument/2006/relationships/image" Target="../media/image10.png"/><Relationship Id="rId14" Type="http://schemas.openxmlformats.org/officeDocument/2006/relationships/image" Target="../media/image79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../media/image850.png"/><Relationship Id="rId3" Type="http://schemas.openxmlformats.org/officeDocument/2006/relationships/image" Target="../media/image32.png"/><Relationship Id="rId7" Type="http://schemas.openxmlformats.org/officeDocument/2006/relationships/image" Target="../media/image39.emf"/><Relationship Id="rId12" Type="http://schemas.openxmlformats.org/officeDocument/2006/relationships/image" Target="../media/image8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0.png"/><Relationship Id="rId11" Type="http://schemas.openxmlformats.org/officeDocument/2006/relationships/image" Target="../media/image831.png"/><Relationship Id="rId5" Type="http://schemas.openxmlformats.org/officeDocument/2006/relationships/image" Target="../media/image34.png"/><Relationship Id="rId10" Type="http://schemas.openxmlformats.org/officeDocument/2006/relationships/image" Target="../media/image790.png"/><Relationship Id="rId4" Type="http://schemas.openxmlformats.org/officeDocument/2006/relationships/image" Target="../media/image33.png"/><Relationship Id="rId9" Type="http://schemas.openxmlformats.org/officeDocument/2006/relationships/image" Target="../media/image35.png"/><Relationship Id="rId14" Type="http://schemas.openxmlformats.org/officeDocument/2006/relationships/image" Target="../media/image86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12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123.pn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7.png"/><Relationship Id="rId12" Type="http://schemas.openxmlformats.org/officeDocument/2006/relationships/image" Target="../media/image52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6.png"/><Relationship Id="rId11" Type="http://schemas.openxmlformats.org/officeDocument/2006/relationships/image" Target="../media/image51.gif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064" y="337981"/>
            <a:ext cx="10839105" cy="1201920"/>
          </a:xfrm>
        </p:spPr>
        <p:txBody>
          <a:bodyPr>
            <a:normAutofit fontScale="90000"/>
          </a:bodyPr>
          <a:lstStyle/>
          <a:p>
            <a:r>
              <a:rPr lang="en-US" sz="2800" u="sng" dirty="0"/>
              <a:t> </a:t>
            </a:r>
            <a:r>
              <a:rPr lang="en-US" sz="4000" b="1" u="sng" dirty="0">
                <a:solidFill>
                  <a:srgbClr val="0070C0"/>
                </a:solidFill>
              </a:rPr>
              <a:t>Spin-orbit-coupled Bose-Einstein Condensate as playground to explore quantum collision and chemistry</a:t>
            </a:r>
            <a:endParaRPr lang="en-US" sz="4000" u="sng" dirty="0">
              <a:solidFill>
                <a:srgbClr val="0070C0"/>
              </a:solidFill>
            </a:endParaRPr>
          </a:p>
        </p:txBody>
      </p:sp>
      <p:sp>
        <p:nvSpPr>
          <p:cNvPr id="4" name="AutoShape 2" descr="data:image/jpeg;base64,/9j/4AAQSkZJRgABAQAAAQABAAD/2wCEAAkGBwgHBgkIBwgKCgkLDRYPDQwMDRsUFRAWIB0iIiAdHx8kKDQsJCYxJx8fLT0tMTU3Ojo6Iys/RD84QzQ5OjcBCgoKDQwNGg8PGjclHyU3Nzc3Nzc3Nzc3Nzc3Nzc3Nzc3Nzc3Nzc3Nzc3Nzc3Nzc3Nzc3Nzc3Nzc3Nzc3Nzc3N//AABEIAFoAWQMBEQACEQEDEQH/xAAbAAACAwEBAQAAAAAAAAAAAAAFBgADBAcBAv/EADkQAAIBAwEGAwQHCAMAAAAAAAECAwAEEQUGEiExQVETInEUYYGhByMyQlKRwRUWM5Kx0eHwJmLx/8QAGgEAAgMBAQAAAAAAAAAAAAAAAAQCAwUBBv/EACwRAAICAgIBAgQGAwEAAAAAAAECAAMEERIhMUFRBRMiYSMygaHB8HGx0RT/2gAMAwEAAhEDEQA/AO40QkohJRCZ5rqOK4jgfIaTkelVtYqsFPrJBSRuX5qyRgy8v/C1OCIP9VykGOWc4/SlbL+NoG+pYE2pMJgimpXM8l5Gl5Ha8TJICeHTAzxqs2Dnw9Z3j1uaRyqyckohJRCSiElEJXNMkK70jBV7moswUbM6BvxPd8FN4EbvfpXdjW4agHVLtLqRTCrNGuV8UKd0nsD1rPym5EEeBLq9DqfMM6mEyahqzW0asVEe+qkgdSTx/KrsdGtXyTIWMqGA7zWNHjuGhi1aEpvgb7PkqCRn9ai/w+/5nSEiRGbQF7cbh9PZ1tWfTtYkfcGQm+rg/DGastpNSEgkTqWByPBmGzumhvRcGOWVUH1jKpbdDe/4UhQzhvma2JfYBrUaYZ45ohJC6uhGd5TwrWV1YbU9RYgieW9zDcNIsUiuYzutjoedcR1ffEwIIl1TnJKISUQme9RJbaVJB5Sp+FV2gFCDOqdGK/jRsmHY+CMM+eAZOvHseIzWYuwwGt/aMsRqYta2na6U22mII7ccN/A3m7Y7CvQpiKV/EH6TLsyCDpImuLaHUxdNcu7FikgZixHDmPdWolR4cVGpkWXIlnNm3MeoxQz3jTQtwZuOAfzpitSF0REMi5Gs2phaxgaT603JkCt9Wy8D6GlbVHjU0sduXfLftGDRdoZtKk8OYeLA5ywJG+OmQetINhoB+GNTRTJbrl3CF1eW9xM0tiGEUnHdQE57nA5e+vM5Kt85lC6M162HAHcYtnVjTSYvDIOcliOrZ41o4uvkrqUWfmMJ0xISUQmS+u2tYxIIWkXPmK/dHc1VY5QbA3JKNwVeait6Y4MGOB3AlOeJXt8f1pRskWEA9CWiojv1ixtdra6hqDafZlTbWhCuy/ecjiPQDHxrcxqV0LD+kzrrDsqP1gpYEmjKSLlW5jOKeB0diJuARozNqy26xRW6qQ6Abm7jAHY9aaoDb36TH+IPWFCeog8Re6mpjl4W0v2ZISMBZ+IPMlvh1pS8Ny+02MG2vh1+aYV069SFX31DAltwsRnPQ9KgzoTqN01XBd77mvY/XdQ0vWUF7boLWTdSYkYZc/eB9eYFJ5dCMOa+R/dR/FutDcXHU6A+oxaffSeykSW8vmZF6N1I+VeXbJWm08ewf9zcFZZe/MJaZqT37My2zpAB5ZWPBjnkP707Ta1vfHQlTqF63CFXyE8blRCKOoxx2mkalqvitHFa+IYkABUhcjj14nPypGnEW718n+Za9xQb9hFvYLStN1/RJZ1a4tr4yP4geUOpfgS44ZI8wz61vXu9LBfSZtKpapYef5mS5mns7u4sGtyt5AuSrnyN7wexHI02g5oGB6MStsKOUI7Ey3iK11brb2rRNJGskxeUuTIxOVHAcMgcedXUWP8AVyI0v2/eZmfTV9ArU8n/ALqatZtjpeoGwWGOR4o1aWWUt52YZwoBGAO5zUaLLcgFwdD/ABI5VGLgkVuhdiOzvUvs0tTFbzWwZLlmkSVJG3wh3QRjAGQf8VXZZdz4P41G8WnFNQup3veu/T7Qz7DD+693q0yOZ7eOQmJJMIxXlxIyOnek3tdbOE1q6q2r5xfge3N1HHqVqRA7hWkgnOUz1wV4getWsLAOjBeG/EYdGtBfbNS3qyyGaFpYynDGEJHrkgA15zNw0QO48+f5mlTcSADHe03BawiMAII13ccsY6U8utdSB8y6uzkX9b1q7s1kSPT5VUcBcNxT5fris7Lyra1PFP1l9dat5MTdrdYzsVqVrGwAO7vKeYy4JGal8IyGe5F11/TIZqAVsftEfSdSudL07TL6ykMc8V3OQejDdjyD3B5V6xq1tsKt7TDFjVUhl95028t7Lb7QYNTsRuX8HlZOGQebRn+oPp3NI1u+HaVbxGL6a82oEeYA9g3nCRSPHJFEgTfHIgtzHfNN1W75ex/5M/JxT+HxOioH7GNgudH2iWO21eMW2o43Vy26WP8A0bkw93ypEG3GbaeJosmPmoBYO/3H6xW2l0SbZy7gulcyRMSscuMEdSrD/etaWPkpkghh9UxMrBswjyrbak/v94dtLlbj6NNSnnPho0U5Yqu9ugZ6daz8heOVofabmG/PFDH7xY1V7NrXTpbOZ3Z2n8YOm4VOI8DGexznPWrVLGw8hqS0vEahPZLUn0/R7i2iCiJpSB5Seaj/AHjWH8Yvep9KOtf9j+IgZdmMWha3fGLwIdPkukjO6GQgBB2JPA4pDByL2XQTY95fciA+e42bzfh+da229orJIqspVlBU8CCOYrphEzVrGO52G1vSISBJCJggJ5neLr/alvh9iVDjv8pP+/8Aknepfv3E5M+m3Meylo7+CJEuZXeHx0LojKmCVzy8pr0ldyfO/SZFtD/J195fsjtHPs7qaXcOXifCXEOeDp/cdP8ANMZOOL016xPGvND/AGj5f6haX+0ZurWZJLWf2Y7wPDBPHP61m0qUrYHyN/6mlbpnUjx1Md4UNnPDatHfwjKRPERKsg6E9j3zV9VitrkYtfU6bKDftB+0euf8c0vQnn9pvonMlwQ4bwVGdxC34sEflxoorByGsT8s5ku//lFVnbmHbCW3X6NL3SZr2zjv5oLhUha5TOWJ3Rz9KXyHDZXMeOo5jVNXjBCO4nyyDwkkmcJ4KYdQwKqSBn+lNMQTsSKjQ7jxsFMB9H9zdzlA1x4sgTPJfsp8gD8axPiNqEON+Oo9jKfpOo7aXapZafb28fFUQDPc44n4njUakCIFHgTpOzubMVZOTFqV3NbQA21pJcyMd0KmOHvOelVWu6r9C7MkoBPcSJLG/k1GKG8RraS5k+3JxXv0OCfdXnzh2tcBb1y9Y781Qm19Jy3b3ZhtltoZITEGtLj623l3MA5+0PUHp2Ir3OHZusAnsTCyazy2IJil4CtNXma9RjNs5dQ+xXCSKm6vmfKjzAjjnvVFy/VsesZxzpCD6Qdqd/Hezh/CQIi7qAgcqtStQO4rbYzNtepjMwVd1QoHYCrepRx32ZmkZOir/KKgSBL1VjCGjW9/tPqVpoVqFWORh4hRAAka82J9PzOKQtsWoc/WaVSs/wBJnWLzQ30+6j02xBuSIwVRFAKqOHm6D1rwuThWG8hCTvubtdoCdxs0KbUNwW2oWjx+GnlmLKQ3QDgTxrXxfnKvC0ePWK2cCdrDFNyuSiEy6hard2skLcCRlW/Cw5EVVdWLEKmSVuJ3Oe7UN+9OmRaXewK8gf6uRB5/E5Ar29/Ssin4pk/MRU8j9402PXxJM5TtJs5q+yt2IdVt8RN/DuEyYn92eh91ezpyBYOvMx7KdTLYak1rIzJuuGUqytyINXluQG5SE49ifMrNEQJBukqGAPY8qmLRKTRKmnA6ig2yQol+kabqOv362OkWzzzMcHA8sfvdvuil7blQbJjFdM6xsnpMmwk0iSRpLdyqPHk6SDpunoo/9ryGd8SyFyTyH0+g/n/M16cdDWNeY/bOjxbH26XDT3Z33bHLjgL6AfrTuKeVYc+T3KbOm17QrgdqZkJ7RCSiEy6hHPNayR2sqRSsuFdlyBVdillIU6nVIB2YJi2Us4lVluLrx1IImEmDnvjl8qUX4dQoGt79/WWm9z5mDaK7nSym0vUrSKdZlwJSMrIvcr3pbLyrqB8s+fQ/31llVSP9UAaVsFpOqWJZZTayhyBFEFKqBy8p/P40/wDD82x6gXbZ/eU3VqrnQgnVdiorXVEt2ullJZAshhHlDHHfpXbvi5quFXDzrvfvBcYMvLcYJ/o50i2sZWvr15m3SQsm6qE+n+avyMt0rJVtGQRAToiWbJXA0mL9m6XYQ5mfMaqNxVOOJY9qw8LOvsYqx5MfUxu6pANjoRkk2bt7pmm1C4nnnb7wcoq+5VHT1zWi2FVYeVnZ94uLWHiatF0+XTYZYGuPFh38xArgqD0J68c1Zj0fIUrvY9PtOO/M7MJUxISUQkohPCAedEJ7RCBde0qTVLqzjI3bVMmZ1bDY/CPXvSeTi/PdOXgS1LOAOvM0fsLSxF4a2MKjuq7rfzDj86u+RVrQUSHNveLGp6G0Wr21nBM25dN5XfiyAcW9eA4Vj24A/wDSqjwf4jSXfh79oyxaFpqIoe0SYgfam+sY/E1rrj1Aa4xXm3vMkWh+w63bXNhEott1xIpb+Hw4bo9/bpS6YYqyPmVjQ13Jm3knE+Ye6U/Kp7RCSiElEJKISUQkohJRCSiEqkijaaORo0MiA7rFeK+hqOvqE7LByqU5PaISUQkohJRCSiE/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29295" y="48751"/>
            <a:ext cx="4553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Euro Few-body Conference @ Surrey, 9/6/2019</a:t>
            </a:r>
          </a:p>
        </p:txBody>
      </p:sp>
      <p:sp>
        <p:nvSpPr>
          <p:cNvPr id="7" name="Rectangle 6"/>
          <p:cNvSpPr/>
          <p:nvPr/>
        </p:nvSpPr>
        <p:spPr>
          <a:xfrm>
            <a:off x="1504951" y="-12710"/>
            <a:ext cx="174625" cy="173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24261" y="3686403"/>
            <a:ext cx="1210058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/>
              <a:t>Yong P. Chen</a:t>
            </a:r>
            <a:r>
              <a:rPr lang="en-US" sz="2800" u="sng" dirty="0"/>
              <a:t> (yongchen@purdue.edu) </a:t>
            </a:r>
          </a:p>
          <a:p>
            <a:r>
              <a:rPr lang="en-US" sz="2000" baseline="30000" dirty="0"/>
              <a:t>1</a:t>
            </a:r>
            <a:r>
              <a:rPr lang="en-US" sz="2000" dirty="0"/>
              <a:t>Dept. of Physics &amp; Astronomy;  School of Electrical &amp; Computer Engineering;  </a:t>
            </a:r>
          </a:p>
          <a:p>
            <a:r>
              <a:rPr lang="en-US" sz="2000" dirty="0"/>
              <a:t>Birck Nanotechnology Center; Purdue Quantum Science &amp; Engineering Inst.</a:t>
            </a:r>
          </a:p>
          <a:p>
            <a:r>
              <a:rPr lang="en-US" sz="2000" dirty="0"/>
              <a:t>Purdue University, West Lafayette, IN 47907  USA</a:t>
            </a:r>
          </a:p>
          <a:p>
            <a:r>
              <a:rPr lang="en-US" sz="2000" dirty="0"/>
              <a:t>(</a:t>
            </a:r>
            <a:r>
              <a:rPr lang="en-US" sz="2000" b="1" dirty="0"/>
              <a:t>Quantum Matter and Devices Laboratory </a:t>
            </a:r>
            <a:r>
              <a:rPr lang="en-US" sz="2000" dirty="0"/>
              <a:t>: </a:t>
            </a:r>
            <a:r>
              <a:rPr lang="en-US" sz="2000" dirty="0">
                <a:hlinkClick r:id="rId3"/>
              </a:rPr>
              <a:t>www.physics.purdue.edu/quantum</a:t>
            </a:r>
            <a:r>
              <a:rPr lang="en-US" sz="2000" dirty="0"/>
              <a:t>)</a:t>
            </a:r>
          </a:p>
          <a:p>
            <a:r>
              <a:rPr lang="en-US" sz="2000" baseline="30000" dirty="0"/>
              <a:t>2</a:t>
            </a:r>
            <a:r>
              <a:rPr lang="en-US" sz="2000" dirty="0"/>
              <a:t>Dept. of Physics &amp; Astronomy, Aarhus University, Aarhus, Denmark </a:t>
            </a:r>
          </a:p>
          <a:p>
            <a:r>
              <a:rPr lang="en-US" sz="2000" dirty="0"/>
              <a:t>(</a:t>
            </a:r>
            <a:r>
              <a:rPr lang="en-US" sz="2000" b="1" i="1" dirty="0"/>
              <a:t>starting a new lab &amp; </a:t>
            </a:r>
            <a:r>
              <a:rPr lang="en-US" sz="2000" b="1" i="1" dirty="0" err="1"/>
              <a:t>Villum</a:t>
            </a:r>
            <a:r>
              <a:rPr lang="en-US" sz="2000" b="1" i="1" dirty="0"/>
              <a:t> Center for Hybrid Quantum Materials &amp; Devices, from 2020</a:t>
            </a:r>
            <a:r>
              <a:rPr lang="en-US" sz="2000" i="1" dirty="0"/>
              <a:t>;</a:t>
            </a:r>
          </a:p>
          <a:p>
            <a:r>
              <a:rPr lang="en-US" sz="2000" i="1" dirty="0"/>
              <a:t>Looking for PhDs/postdocs/Assistant Profs, e.g. </a:t>
            </a:r>
            <a:r>
              <a:rPr lang="en-US" sz="2000" b="1" i="1" dirty="0"/>
              <a:t>Quantum Optics</a:t>
            </a:r>
            <a:r>
              <a:rPr lang="en-US" sz="2000" i="1" dirty="0"/>
              <a:t>/Quantum Devices/Scanning Probe</a:t>
            </a:r>
            <a:r>
              <a:rPr lang="en-US" sz="2000" dirty="0"/>
              <a:t>)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6472" y="1851236"/>
            <a:ext cx="1223473" cy="14265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3200" y="1838021"/>
            <a:ext cx="2802610" cy="1612460"/>
          </a:xfrm>
          <a:prstGeom prst="rect">
            <a:avLst/>
          </a:prstGeom>
        </p:spPr>
      </p:pic>
      <p:pic>
        <p:nvPicPr>
          <p:cNvPr id="19" name="Content Placeholder 12">
            <a:extLst>
              <a:ext uri="{FF2B5EF4-FFF2-40B4-BE49-F238E27FC236}">
                <a16:creationId xmlns:a16="http://schemas.microsoft.com/office/drawing/2014/main" id="{3A410527-EA57-45DD-98B5-BF6FC98FA8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693" y="1682428"/>
            <a:ext cx="1899535" cy="19015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1354D9E-05C1-4B4C-94B4-9146A73E840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251" y="1776157"/>
            <a:ext cx="2865310" cy="1426539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724EF33D-F18F-42FF-B07F-00A622B799D6}"/>
              </a:ext>
            </a:extLst>
          </p:cNvPr>
          <p:cNvSpPr/>
          <p:nvPr/>
        </p:nvSpPr>
        <p:spPr>
          <a:xfrm>
            <a:off x="3536455" y="2002659"/>
            <a:ext cx="324345" cy="244360"/>
          </a:xfrm>
          <a:prstGeom prst="rightArrow">
            <a:avLst>
              <a:gd name="adj1" fmla="val 50000"/>
              <a:gd name="adj2" fmla="val 583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719188B9-184F-4A03-B14F-E0169DECDC7F}"/>
              </a:ext>
            </a:extLst>
          </p:cNvPr>
          <p:cNvSpPr/>
          <p:nvPr/>
        </p:nvSpPr>
        <p:spPr>
          <a:xfrm rot="10800000">
            <a:off x="4158663" y="1992239"/>
            <a:ext cx="324345" cy="244360"/>
          </a:xfrm>
          <a:prstGeom prst="rightArrow">
            <a:avLst>
              <a:gd name="adj1" fmla="val 50000"/>
              <a:gd name="adj2" fmla="val 583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C3D0615-9BA5-43AD-BA40-7A4D79083D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679333"/>
            <a:ext cx="2589902" cy="72926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127891D-0770-491A-BFD1-72FAC3F34C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9369" y="2520459"/>
            <a:ext cx="2721609" cy="77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889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Title 1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942975"/>
          </a:xfrm>
        </p:spPr>
        <p:txBody>
          <a:bodyPr/>
          <a:lstStyle/>
          <a:p>
            <a:r>
              <a:rPr lang="en-US" altLang="zh-TW" sz="2800" dirty="0">
                <a:latin typeface="Garamond" pitchFamily="18" charset="0"/>
                <a:cs typeface="Times New Roman" pitchFamily="18" charset="0"/>
              </a:rPr>
              <a:t>Momentum Damping (1/Q) versus Final Raman coupling </a:t>
            </a:r>
            <a:r>
              <a:rPr lang="en-US" altLang="zh-TW" sz="2800" dirty="0">
                <a:latin typeface="Symbol" pitchFamily="18" charset="2"/>
                <a:cs typeface="Times New Roman" pitchFamily="18" charset="0"/>
              </a:rPr>
              <a:t>W</a:t>
            </a:r>
            <a:r>
              <a:rPr lang="en-US" altLang="zh-TW" sz="2800" baseline="-25000" dirty="0">
                <a:latin typeface="Garamond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54" name="Straight Connector 53"/>
          <p:cNvCxnSpPr/>
          <p:nvPr/>
        </p:nvCxnSpPr>
        <p:spPr>
          <a:xfrm>
            <a:off x="2298700" y="908720"/>
            <a:ext cx="7721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40" name="Slide Number Placeholder 10"/>
          <p:cNvSpPr>
            <a:spLocks noGrp="1"/>
          </p:cNvSpPr>
          <p:nvPr>
            <p:ph type="sldNum" sz="quarter" idx="12"/>
          </p:nvPr>
        </p:nvSpPr>
        <p:spPr bwMode="auto">
          <a:xfrm>
            <a:off x="7050088" y="648839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BE46CB-AD76-4532-B1F1-D8CEBCACFAB4}" type="slidenum">
              <a:rPr lang="en-US" altLang="zh-TW" b="1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zh-TW" b="1">
              <a:solidFill>
                <a:schemeClr val="tx1"/>
              </a:solidFill>
            </a:endParaRPr>
          </a:p>
        </p:txBody>
      </p:sp>
      <p:pic>
        <p:nvPicPr>
          <p:cNvPr id="93186" name="Picture 2" descr="C:\Users\ChuanHsun\Google Drive\Spin E draft\Figures for draft\Fig3\Fig3_V2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144" y="1087943"/>
            <a:ext cx="7704856" cy="5740063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9624" y="4365326"/>
            <a:ext cx="3798438" cy="75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73601" y="5179725"/>
            <a:ext cx="1440161" cy="59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17"/>
          <p:cNvSpPr>
            <a:spLocks noChangeArrowheads="1"/>
          </p:cNvSpPr>
          <p:nvPr/>
        </p:nvSpPr>
        <p:spPr bwMode="auto">
          <a:xfrm>
            <a:off x="4961632" y="5984487"/>
            <a:ext cx="37444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b="1" dirty="0">
                <a:solidFill>
                  <a:srgbClr val="FF0000"/>
                </a:solidFill>
                <a:latin typeface="Garamond" pitchFamily="18" charset="0"/>
              </a:rPr>
              <a:t>Damping factor (1/Q) increases </a:t>
            </a:r>
          </a:p>
          <a:p>
            <a:pPr algn="ctr"/>
            <a:r>
              <a:rPr lang="en-US" altLang="zh-TW" b="1" dirty="0">
                <a:solidFill>
                  <a:srgbClr val="FF0000"/>
                </a:solidFill>
                <a:latin typeface="Garamond" pitchFamily="18" charset="0"/>
              </a:rPr>
              <a:t>as damping increases</a:t>
            </a:r>
            <a:endParaRPr lang="zh-TW" alt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4848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45808" y="5292834"/>
            <a:ext cx="2520280" cy="40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ChuanHsun\Google Drive\Spin E draft\Figures for draft\FigS2\FigS2_V1.png">
            <a:extLst>
              <a:ext uri="{FF2B5EF4-FFF2-40B4-BE49-F238E27FC236}">
                <a16:creationId xmlns:a16="http://schemas.microsoft.com/office/drawing/2014/main" id="{C36301D8-B90C-49B1-B657-69FB7969E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97336" y="2838452"/>
            <a:ext cx="3674160" cy="1304172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FCB717-5A0B-44B9-945D-9C9E0DAD06E5}"/>
              </a:ext>
            </a:extLst>
          </p:cNvPr>
          <p:cNvSpPr txBox="1"/>
          <p:nvPr/>
        </p:nvSpPr>
        <p:spPr>
          <a:xfrm>
            <a:off x="8274000" y="1370996"/>
            <a:ext cx="3212611" cy="132343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7030A0"/>
                </a:solidFill>
              </a:rPr>
              <a:t>Spin dipole mode/spin transport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strongly damped by SOC)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dipole mode/mass transport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NOT damped by SOC)</a:t>
            </a:r>
          </a:p>
        </p:txBody>
      </p:sp>
    </p:spTree>
    <p:extLst>
      <p:ext uri="{BB962C8B-B14F-4D97-AF65-F5344CB8AC3E}">
        <p14:creationId xmlns:p14="http://schemas.microsoft.com/office/powerpoint/2010/main" val="295777626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ChuanHsun\Dropbox\SpinE paper\Fig5animations\Oi50_Of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9439" y="94057"/>
            <a:ext cx="6192810" cy="3210569"/>
          </a:xfrm>
          <a:prstGeom prst="rect">
            <a:avLst/>
          </a:prstGeom>
          <a:noFill/>
        </p:spPr>
      </p:pic>
      <p:pic>
        <p:nvPicPr>
          <p:cNvPr id="4" name="Picture 2" descr="C:\Users\ChuanHsun\Dropbox\SpinE paper\Fig5animations\Oi50_Of09.gif">
            <a:extLst>
              <a:ext uri="{FF2B5EF4-FFF2-40B4-BE49-F238E27FC236}">
                <a16:creationId xmlns:a16="http://schemas.microsoft.com/office/drawing/2014/main" id="{006ABAE9-C4B7-4BAB-AA06-9A1F5C612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437" y="3647430"/>
            <a:ext cx="6192812" cy="3210570"/>
          </a:xfrm>
          <a:prstGeom prst="rect">
            <a:avLst/>
          </a:prstGeom>
          <a:noFill/>
        </p:spPr>
      </p:pic>
      <p:sp>
        <p:nvSpPr>
          <p:cNvPr id="6" name="文字方塊 4">
            <a:extLst>
              <a:ext uri="{FF2B5EF4-FFF2-40B4-BE49-F238E27FC236}">
                <a16:creationId xmlns:a16="http://schemas.microsoft.com/office/drawing/2014/main" id="{A5176B6C-5302-498F-80DF-ED7849B29125}"/>
              </a:ext>
            </a:extLst>
          </p:cNvPr>
          <p:cNvSpPr txBox="1"/>
          <p:nvPr/>
        </p:nvSpPr>
        <p:spPr>
          <a:xfrm>
            <a:off x="114608" y="292005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Bare case</a:t>
            </a:r>
            <a:endParaRPr lang="zh-TW" altLang="en-US" dirty="0"/>
          </a:p>
        </p:txBody>
      </p:sp>
      <p:sp>
        <p:nvSpPr>
          <p:cNvPr id="8" name="文字方塊 4">
            <a:extLst>
              <a:ext uri="{FF2B5EF4-FFF2-40B4-BE49-F238E27FC236}">
                <a16:creationId xmlns:a16="http://schemas.microsoft.com/office/drawing/2014/main" id="{61C950BE-2730-49B9-ADA3-56CEDCF36006}"/>
              </a:ext>
            </a:extLst>
          </p:cNvPr>
          <p:cNvSpPr txBox="1"/>
          <p:nvPr/>
        </p:nvSpPr>
        <p:spPr>
          <a:xfrm>
            <a:off x="114608" y="382769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Dressed case</a:t>
            </a:r>
            <a:endParaRPr lang="zh-TW" alt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E9EFD3-E497-4E82-8C5E-1A62E8A0DBD4}"/>
              </a:ext>
            </a:extLst>
          </p:cNvPr>
          <p:cNvSpPr/>
          <p:nvPr/>
        </p:nvSpPr>
        <p:spPr>
          <a:xfrm>
            <a:off x="9190610" y="568495"/>
            <a:ext cx="27726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dirty="0">
                <a:latin typeface="Garamond" pitchFamily="18" charset="0"/>
                <a:cs typeface="Times New Roman" pitchFamily="18" charset="0"/>
              </a:rPr>
              <a:t>GPE done by </a:t>
            </a:r>
            <a:r>
              <a:rPr lang="en-US" altLang="zh-TW" sz="1600" dirty="0" err="1">
                <a:latin typeface="Garamond" pitchFamily="18" charset="0"/>
                <a:cs typeface="Times New Roman" pitchFamily="18" charset="0"/>
              </a:rPr>
              <a:t>Chunlei</a:t>
            </a:r>
            <a:r>
              <a:rPr lang="en-US" altLang="zh-TW" sz="1600" dirty="0">
                <a:latin typeface="Garamond" pitchFamily="18" charset="0"/>
                <a:cs typeface="Times New Roman" pitchFamily="18" charset="0"/>
              </a:rPr>
              <a:t> Qu </a:t>
            </a:r>
          </a:p>
          <a:p>
            <a:r>
              <a:rPr lang="en-US" sz="1600" dirty="0">
                <a:latin typeface="Garamond" pitchFamily="18" charset="0"/>
                <a:cs typeface="Times New Roman" pitchFamily="18" charset="0"/>
              </a:rPr>
              <a:t>&amp; Chuanwei Zhang (UT Dallas)</a:t>
            </a:r>
            <a:endParaRPr lang="en-ZW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CB98169-7836-4A3D-B639-7F596A28F46F}"/>
              </a:ext>
            </a:extLst>
          </p:cNvPr>
          <p:cNvSpPr/>
          <p:nvPr/>
        </p:nvSpPr>
        <p:spPr>
          <a:xfrm>
            <a:off x="6264844" y="506939"/>
            <a:ext cx="2705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latin typeface="Garamond" pitchFamily="18" charset="0"/>
                <a:cs typeface="Times New Roman" pitchFamily="18" charset="0"/>
              </a:rPr>
              <a:t>GPE Simulation </a:t>
            </a:r>
            <a:r>
              <a:rPr lang="en-US" altLang="zh-TW" dirty="0">
                <a:latin typeface="Garamond" pitchFamily="18" charset="0"/>
                <a:cs typeface="Times New Roman" pitchFamily="18" charset="0"/>
              </a:rPr>
              <a:t>of SDM: </a:t>
            </a:r>
          </a:p>
          <a:p>
            <a:r>
              <a:rPr lang="en-US" altLang="zh-TW" dirty="0">
                <a:latin typeface="Garamond" pitchFamily="18" charset="0"/>
                <a:cs typeface="Times New Roman" pitchFamily="18" charset="0"/>
              </a:rPr>
              <a:t>In-situ images/movies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0B903A5-B866-43EC-92AA-6571067DBA15}"/>
              </a:ext>
            </a:extLst>
          </p:cNvPr>
          <p:cNvSpPr/>
          <p:nvPr/>
        </p:nvSpPr>
        <p:spPr>
          <a:xfrm>
            <a:off x="1615079" y="569004"/>
            <a:ext cx="2059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atin typeface="Garamond" pitchFamily="18" charset="0"/>
                <a:cs typeface="Times New Roman" pitchFamily="18" charset="0"/>
              </a:rPr>
              <a:t>TOF images/movies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8AC92F-88EE-4B6B-9840-AE01ECEF4A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0281" y="2095324"/>
            <a:ext cx="5054664" cy="14072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FD51D2A-9C13-4FD5-984E-B0FFAC88C6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3113" y="3770480"/>
            <a:ext cx="1178359" cy="3067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69D5F3-49FE-4CA5-BD2E-B20BE13309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2292" y="4345108"/>
            <a:ext cx="3906935" cy="6769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6153403-4DB5-464C-9689-315A514591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0281" y="1224947"/>
            <a:ext cx="3381556" cy="7579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09C758F-D5C9-4AD7-AF3A-14EB22B98B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1111" y="5015023"/>
            <a:ext cx="4007840" cy="7180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5747378-4C94-48D6-8949-B685982C4C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95825" y="5864689"/>
            <a:ext cx="2014892" cy="9933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44D2850-A31E-429D-9423-3685369E23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49646" y="6031369"/>
            <a:ext cx="1094210" cy="19170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2D36943-06FF-4909-9D3E-C58BDB1600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49646" y="6636954"/>
            <a:ext cx="1111779" cy="17888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6A98BDB-EC68-42B8-B6F6-A3032D7BF0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03271" y="3503603"/>
            <a:ext cx="3797131" cy="79196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44277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F29FF-2E66-4FE7-9A62-4C8FAFF16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4715"/>
          </a:xfrm>
        </p:spPr>
        <p:txBody>
          <a:bodyPr/>
          <a:lstStyle/>
          <a:p>
            <a:r>
              <a:rPr lang="en-US" dirty="0"/>
              <a:t>GPE simulation qualitatively explains damping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FE56F-C4F4-4DC2-89BA-F2FB5461E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12" y="1542433"/>
            <a:ext cx="10319028" cy="480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600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8563" y="5805264"/>
            <a:ext cx="2644829" cy="299608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0" y="-243408"/>
            <a:ext cx="9144000" cy="942975"/>
          </a:xfrm>
        </p:spPr>
        <p:txBody>
          <a:bodyPr/>
          <a:lstStyle/>
          <a:p>
            <a:r>
              <a:rPr lang="en-US" altLang="zh-TW" sz="2400" dirty="0">
                <a:latin typeface="Garamond" pitchFamily="18" charset="0"/>
              </a:rPr>
              <a:t>Observation of BEC Shape Oscillations (Quadrupole Modes)</a:t>
            </a:r>
            <a:endParaRPr lang="en-US" altLang="zh-TW" sz="2400" dirty="0">
              <a:latin typeface="Garamond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53" y="2564904"/>
            <a:ext cx="6083101" cy="2650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38963" y="2492897"/>
            <a:ext cx="18529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Bare case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2441" y="2492897"/>
            <a:ext cx="21483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Dressed case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91544" y="5301209"/>
            <a:ext cx="3288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Oscillations do not seem to possess a 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well-defined frequency.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72953" y="5304110"/>
            <a:ext cx="52790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Oscillations have a well-defined average frequency of 58 Hz, 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consistent with the predicted frequency of the </a:t>
            </a:r>
          </a:p>
          <a:p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m=0 quadrupole mode:</a:t>
            </a:r>
          </a:p>
          <a:p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 cigar shape BEC. 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968692" y="4509120"/>
            <a:ext cx="1591804" cy="23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56241" y="4725144"/>
            <a:ext cx="2325241" cy="20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8092" y="2636913"/>
            <a:ext cx="755928" cy="1717213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8529981" y="2852936"/>
            <a:ext cx="962441" cy="1252658"/>
            <a:chOff x="4127379" y="5071586"/>
            <a:chExt cx="962441" cy="1252658"/>
          </a:xfrm>
        </p:grpSpPr>
        <p:grpSp>
          <p:nvGrpSpPr>
            <p:cNvPr id="27" name="Group 26"/>
            <p:cNvGrpSpPr/>
            <p:nvPr/>
          </p:nvGrpSpPr>
          <p:grpSpPr>
            <a:xfrm>
              <a:off x="4412683" y="5377156"/>
              <a:ext cx="555226" cy="699796"/>
              <a:chOff x="4125548" y="5133240"/>
              <a:chExt cx="555226" cy="699796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 flipH="1">
                <a:off x="4291376" y="5666890"/>
                <a:ext cx="389398" cy="16614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H="1" flipV="1">
                <a:off x="4672878" y="5133240"/>
                <a:ext cx="2364" cy="5484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H="1">
                <a:off x="4125548" y="5683054"/>
                <a:ext cx="541798" cy="1374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4127379" y="5726140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338376" y="5954912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815386" y="5071586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1487488" y="654390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W.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Ketterle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arXiv:cond-mat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/9904034 </a:t>
            </a:r>
          </a:p>
        </p:txBody>
      </p:sp>
      <p:sp>
        <p:nvSpPr>
          <p:cNvPr id="5" name="Rectangle 4"/>
          <p:cNvSpPr/>
          <p:nvPr/>
        </p:nvSpPr>
        <p:spPr>
          <a:xfrm>
            <a:off x="10178534" y="3933056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</a:t>
            </a:r>
            <a:endParaRPr lang="en-US" dirty="0"/>
          </a:p>
        </p:txBody>
      </p:sp>
      <p:cxnSp>
        <p:nvCxnSpPr>
          <p:cNvPr id="7" name="Straight Connector 53"/>
          <p:cNvCxnSpPr/>
          <p:nvPr/>
        </p:nvCxnSpPr>
        <p:spPr>
          <a:xfrm>
            <a:off x="2262832" y="465705"/>
            <a:ext cx="7721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5416706" y="548680"/>
            <a:ext cx="5088527" cy="1872208"/>
            <a:chOff x="1907704" y="537713"/>
            <a:chExt cx="5088527" cy="1872208"/>
          </a:xfrm>
        </p:grpSpPr>
        <p:pic>
          <p:nvPicPr>
            <p:cNvPr id="25" name="Picture 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907704" y="537713"/>
              <a:ext cx="5088527" cy="1872208"/>
            </a:xfrm>
            <a:prstGeom prst="rect">
              <a:avLst/>
            </a:prstGeom>
          </p:spPr>
        </p:pic>
        <p:cxnSp>
          <p:nvCxnSpPr>
            <p:cNvPr id="26" name="Straight Arrow Connector 21"/>
            <p:cNvCxnSpPr/>
            <p:nvPr/>
          </p:nvCxnSpPr>
          <p:spPr>
            <a:xfrm flipV="1">
              <a:off x="4331935" y="1401809"/>
              <a:ext cx="0" cy="2880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23"/>
            <p:cNvCxnSpPr/>
            <p:nvPr/>
          </p:nvCxnSpPr>
          <p:spPr>
            <a:xfrm>
              <a:off x="4331935" y="1689841"/>
              <a:ext cx="36004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29"/>
            <p:cNvSpPr txBox="1"/>
            <p:nvPr/>
          </p:nvSpPr>
          <p:spPr>
            <a:xfrm>
              <a:off x="4653994" y="1464525"/>
              <a:ext cx="181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</a:p>
          </p:txBody>
        </p:sp>
        <p:sp>
          <p:nvSpPr>
            <p:cNvPr id="41" name="TextBox 28"/>
            <p:cNvSpPr txBox="1"/>
            <p:nvPr/>
          </p:nvSpPr>
          <p:spPr>
            <a:xfrm>
              <a:off x="4044677" y="1257793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704490" y="908808"/>
            <a:ext cx="36471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Garamond" panose="02020404030301010803" pitchFamily="18" charset="0"/>
              </a:rPr>
              <a:t>We also study shape oscillations, which is an example of the kinetic energy that does not contribute to the global BEC motion.</a:t>
            </a:r>
          </a:p>
        </p:txBody>
      </p:sp>
    </p:spTree>
    <p:extLst>
      <p:ext uri="{BB962C8B-B14F-4D97-AF65-F5344CB8AC3E}">
        <p14:creationId xmlns:p14="http://schemas.microsoft.com/office/powerpoint/2010/main" val="257751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175"/>
    </mc:Choice>
    <mc:Fallback xmlns="">
      <p:transition spd="slow" advTm="44175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Title 1"/>
          <p:cNvSpPr>
            <a:spLocks noGrp="1"/>
          </p:cNvSpPr>
          <p:nvPr>
            <p:ph type="title"/>
          </p:nvPr>
        </p:nvSpPr>
        <p:spPr>
          <a:xfrm>
            <a:off x="2540694" y="-171169"/>
            <a:ext cx="5334000" cy="942975"/>
          </a:xfrm>
        </p:spPr>
        <p:txBody>
          <a:bodyPr/>
          <a:lstStyle/>
          <a:p>
            <a:r>
              <a:rPr lang="en-US" altLang="zh-TW" sz="3000" dirty="0">
                <a:latin typeface="Garamond" pitchFamily="18" charset="0"/>
                <a:cs typeface="Times New Roman" pitchFamily="18" charset="0"/>
              </a:rPr>
              <a:t>Understanding the SDM damping</a:t>
            </a:r>
          </a:p>
        </p:txBody>
      </p:sp>
      <p:cxnSp>
        <p:nvCxnSpPr>
          <p:cNvPr id="54" name="Straight Connector 53"/>
          <p:cNvCxnSpPr/>
          <p:nvPr/>
        </p:nvCxnSpPr>
        <p:spPr>
          <a:xfrm>
            <a:off x="1109570" y="708525"/>
            <a:ext cx="7721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2" name="群組 11"/>
          <p:cNvGrpSpPr/>
          <p:nvPr/>
        </p:nvGrpSpPr>
        <p:grpSpPr>
          <a:xfrm>
            <a:off x="501114" y="830560"/>
            <a:ext cx="8801835" cy="3096344"/>
            <a:chOff x="179512" y="1196752"/>
            <a:chExt cx="8801835" cy="3096344"/>
          </a:xfrm>
        </p:grpSpPr>
        <p:pic>
          <p:nvPicPr>
            <p:cNvPr id="95234" name="Picture 2" descr="C:\Users\ChuanHsun\Google Drive\Spin E draft\Figures for draft\Fig5\Fig5_V6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512" y="1268760"/>
              <a:ext cx="8801835" cy="3024336"/>
            </a:xfrm>
            <a:prstGeom prst="rect">
              <a:avLst/>
            </a:prstGeom>
            <a:noFill/>
          </p:spPr>
        </p:pic>
        <p:pic>
          <p:nvPicPr>
            <p:cNvPr id="136193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11960" y="1215953"/>
              <a:ext cx="1224136" cy="267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55776" y="1196752"/>
              <a:ext cx="1224136" cy="267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68144" y="1196752"/>
              <a:ext cx="1224136" cy="267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596336" y="1196752"/>
              <a:ext cx="1224136" cy="267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矩形 14"/>
          <p:cNvSpPr/>
          <p:nvPr/>
        </p:nvSpPr>
        <p:spPr>
          <a:xfrm>
            <a:off x="717138" y="3926905"/>
            <a:ext cx="8699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atin typeface="Garamond" pitchFamily="18" charset="0"/>
                <a:cs typeface="Times New Roman" pitchFamily="18" charset="0"/>
              </a:rPr>
              <a:t>When two dressed spins collide: increased interaction energy,  formation of density modulation,</a:t>
            </a:r>
          </a:p>
          <a:p>
            <a:r>
              <a:rPr lang="en-US" altLang="zh-TW" dirty="0">
                <a:latin typeface="Garamond" pitchFamily="18" charset="0"/>
                <a:cs typeface="Times New Roman" pitchFamily="18" charset="0"/>
              </a:rPr>
              <a:t>                                                   excitation of other collective modes (</a:t>
            </a:r>
            <a:r>
              <a:rPr lang="en-US" altLang="zh-TW" dirty="0" err="1">
                <a:latin typeface="Garamond" pitchFamily="18" charset="0"/>
                <a:cs typeface="Times New Roman" pitchFamily="18" charset="0"/>
              </a:rPr>
              <a:t>eg.</a:t>
            </a:r>
            <a:r>
              <a:rPr lang="en-US" altLang="zh-TW" dirty="0">
                <a:latin typeface="Garamond" pitchFamily="18" charset="0"/>
                <a:cs typeface="Times New Roman" pitchFamily="18" charset="0"/>
              </a:rPr>
              <a:t> quadrupole mode)</a:t>
            </a:r>
            <a:endParaRPr lang="zh-TW" altLang="en-US" dirty="0"/>
          </a:p>
        </p:txBody>
      </p:sp>
      <p:sp>
        <p:nvSpPr>
          <p:cNvPr id="20" name="Rectangle 19"/>
          <p:cNvSpPr/>
          <p:nvPr/>
        </p:nvSpPr>
        <p:spPr>
          <a:xfrm>
            <a:off x="9443830" y="1268151"/>
            <a:ext cx="27726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dirty="0">
                <a:latin typeface="Garamond" pitchFamily="18" charset="0"/>
                <a:cs typeface="Times New Roman" pitchFamily="18" charset="0"/>
              </a:rPr>
              <a:t>GPE done by </a:t>
            </a:r>
            <a:r>
              <a:rPr lang="en-US" altLang="zh-TW" sz="1600" dirty="0" err="1">
                <a:latin typeface="Garamond" pitchFamily="18" charset="0"/>
                <a:cs typeface="Times New Roman" pitchFamily="18" charset="0"/>
              </a:rPr>
              <a:t>Chunlei</a:t>
            </a:r>
            <a:r>
              <a:rPr lang="en-US" altLang="zh-TW" sz="1600" dirty="0">
                <a:latin typeface="Garamond" pitchFamily="18" charset="0"/>
                <a:cs typeface="Times New Roman" pitchFamily="18" charset="0"/>
              </a:rPr>
              <a:t> Qu </a:t>
            </a:r>
          </a:p>
          <a:p>
            <a:r>
              <a:rPr lang="en-US" sz="1600" dirty="0">
                <a:latin typeface="Garamond" pitchFamily="18" charset="0"/>
                <a:cs typeface="Times New Roman" pitchFamily="18" charset="0"/>
              </a:rPr>
              <a:t>&amp; Chuanwei Zhang (UT Dallas)</a:t>
            </a:r>
            <a:endParaRPr lang="en-ZW" sz="1600" dirty="0"/>
          </a:p>
        </p:txBody>
      </p:sp>
      <p:sp>
        <p:nvSpPr>
          <p:cNvPr id="24" name="Rectangle 23"/>
          <p:cNvSpPr/>
          <p:nvPr/>
        </p:nvSpPr>
        <p:spPr>
          <a:xfrm>
            <a:off x="3997171" y="5426500"/>
            <a:ext cx="62183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At </a:t>
            </a:r>
            <a:r>
              <a:rPr lang="en-US" sz="1600" dirty="0">
                <a:sym typeface="Symbol"/>
              </a:rPr>
              <a:t></a:t>
            </a:r>
            <a:r>
              <a:rPr lang="en-US" sz="1600" dirty="0"/>
              <a:t>&gt;0 (dressed), spin part no longer orthogonal, the </a:t>
            </a:r>
            <a:r>
              <a:rPr lang="en-US" sz="1600" dirty="0" err="1"/>
              <a:t>wavefunction</a:t>
            </a:r>
            <a:r>
              <a:rPr lang="en-US" sz="1600" dirty="0"/>
              <a:t> interference leads to enhanced interaction, which excites breathing mode (decay channel of SDM) and leads to strong damping of SDM;  this strong damping gives less oscillation thus less heating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91971" y="5613382"/>
            <a:ext cx="3496825" cy="996757"/>
            <a:chOff x="1143000" y="5470056"/>
            <a:chExt cx="3496825" cy="996757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820425" y="5470056"/>
              <a:ext cx="2819400" cy="996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Rectangle 26"/>
            <p:cNvSpPr/>
            <p:nvPr/>
          </p:nvSpPr>
          <p:spPr>
            <a:xfrm>
              <a:off x="2895600" y="6324600"/>
              <a:ext cx="1524000" cy="1422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43000" y="5470056"/>
              <a:ext cx="1524000" cy="925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189746" y="5216465"/>
            <a:ext cx="3369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Acknowledge discussion with Hui Zhai et 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73171" y="4786134"/>
                <a:ext cx="1494705" cy="17470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/>
                          </m:sSub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171" y="4786134"/>
                <a:ext cx="1494705" cy="174701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BB0EF31D-9EFB-451A-BE23-29890B4CD2F4}"/>
              </a:ext>
            </a:extLst>
          </p:cNvPr>
          <p:cNvSpPr/>
          <p:nvPr/>
        </p:nvSpPr>
        <p:spPr>
          <a:xfrm>
            <a:off x="0" y="6559864"/>
            <a:ext cx="62923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Eigenstate (“dressed state”):   </a:t>
            </a:r>
            <a:r>
              <a:rPr lang="en-US" sz="1200" dirty="0">
                <a:sym typeface="Symbol" panose="05050102010706020507" pitchFamily="18" charset="2"/>
              </a:rPr>
              <a:t>(</a:t>
            </a:r>
            <a:r>
              <a:rPr lang="en-US" sz="1200" dirty="0" err="1">
                <a:sym typeface="Symbol" panose="05050102010706020507" pitchFamily="18" charset="2"/>
              </a:rPr>
              <a:t>q</a:t>
            </a:r>
            <a:r>
              <a:rPr lang="en-US" sz="1200" baseline="-25000" dirty="0" err="1">
                <a:sym typeface="Symbol" panose="05050102010706020507" pitchFamily="18" charset="2"/>
              </a:rPr>
              <a:t>y</a:t>
            </a:r>
            <a:r>
              <a:rPr lang="en-US" sz="1200" dirty="0">
                <a:sym typeface="Symbol" panose="05050102010706020507" pitchFamily="18" charset="2"/>
              </a:rPr>
              <a:t>)</a:t>
            </a:r>
            <a:r>
              <a:rPr lang="en-US" sz="1200" dirty="0">
                <a:solidFill>
                  <a:srgbClr val="FF0000"/>
                </a:solidFill>
                <a:sym typeface="Symbol" panose="05050102010706020507" pitchFamily="18" charset="2"/>
              </a:rPr>
              <a:t>|,</a:t>
            </a:r>
            <a:r>
              <a:rPr lang="en-US" sz="1200" dirty="0" err="1">
                <a:solidFill>
                  <a:srgbClr val="FF0000"/>
                </a:solidFill>
                <a:sym typeface="Symbol" panose="05050102010706020507" pitchFamily="18" charset="2"/>
              </a:rPr>
              <a:t>q</a:t>
            </a:r>
            <a:r>
              <a:rPr lang="en-US" sz="1200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y</a:t>
            </a:r>
            <a:r>
              <a:rPr lang="en-US" sz="1200" dirty="0" err="1">
                <a:solidFill>
                  <a:srgbClr val="FF0000"/>
                </a:solidFill>
                <a:sym typeface="Symbol" panose="05050102010706020507" pitchFamily="18" charset="2"/>
              </a:rPr>
              <a:t>+k</a:t>
            </a:r>
            <a:r>
              <a:rPr lang="en-US" sz="1200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r</a:t>
            </a:r>
            <a:r>
              <a:rPr lang="en-US" sz="1200" dirty="0">
                <a:solidFill>
                  <a:srgbClr val="FF0000"/>
                </a:solidFill>
                <a:sym typeface="Symbol" panose="05050102010706020507" pitchFamily="18" charset="2"/>
              </a:rPr>
              <a:t>&gt;</a:t>
            </a:r>
            <a:r>
              <a:rPr lang="en-US" sz="1200" dirty="0">
                <a:sym typeface="Symbol" panose="05050102010706020507" pitchFamily="18" charset="2"/>
              </a:rPr>
              <a:t>+(</a:t>
            </a:r>
            <a:r>
              <a:rPr lang="en-US" sz="1200" dirty="0" err="1">
                <a:sym typeface="Symbol" panose="05050102010706020507" pitchFamily="18" charset="2"/>
              </a:rPr>
              <a:t>p</a:t>
            </a:r>
            <a:r>
              <a:rPr lang="en-US" sz="1200" baseline="-25000" dirty="0" err="1">
                <a:sym typeface="Symbol" panose="05050102010706020507" pitchFamily="18" charset="2"/>
              </a:rPr>
              <a:t>y</a:t>
            </a:r>
            <a:r>
              <a:rPr lang="en-US" sz="1200" dirty="0">
                <a:sym typeface="Symbol" panose="05050102010706020507" pitchFamily="18" charset="2"/>
              </a:rPr>
              <a:t>)</a:t>
            </a:r>
            <a:r>
              <a:rPr lang="en-US" sz="1200" dirty="0">
                <a:solidFill>
                  <a:srgbClr val="0066FF"/>
                </a:solidFill>
                <a:sym typeface="Symbol" panose="05050102010706020507" pitchFamily="18" charset="2"/>
              </a:rPr>
              <a:t>|,</a:t>
            </a:r>
            <a:r>
              <a:rPr lang="en-US" sz="1200" dirty="0" err="1">
                <a:solidFill>
                  <a:srgbClr val="0066FF"/>
                </a:solidFill>
                <a:sym typeface="Symbol" panose="05050102010706020507" pitchFamily="18" charset="2"/>
              </a:rPr>
              <a:t>q</a:t>
            </a:r>
            <a:r>
              <a:rPr lang="en-US" sz="1200" baseline="-25000" dirty="0" err="1">
                <a:solidFill>
                  <a:srgbClr val="0066FF"/>
                </a:solidFill>
                <a:sym typeface="Symbol" panose="05050102010706020507" pitchFamily="18" charset="2"/>
              </a:rPr>
              <a:t>y</a:t>
            </a:r>
            <a:r>
              <a:rPr lang="en-US" sz="1200" dirty="0" err="1">
                <a:solidFill>
                  <a:srgbClr val="0066FF"/>
                </a:solidFill>
                <a:sym typeface="Symbol" panose="05050102010706020507" pitchFamily="18" charset="2"/>
              </a:rPr>
              <a:t>-k</a:t>
            </a:r>
            <a:r>
              <a:rPr lang="en-US" sz="1200" baseline="-25000" dirty="0" err="1">
                <a:solidFill>
                  <a:srgbClr val="0066FF"/>
                </a:solidFill>
                <a:sym typeface="Symbol" panose="05050102010706020507" pitchFamily="18" charset="2"/>
              </a:rPr>
              <a:t>r</a:t>
            </a:r>
            <a:r>
              <a:rPr lang="en-US" sz="1200" baseline="-25000" dirty="0">
                <a:solidFill>
                  <a:srgbClr val="0066FF"/>
                </a:solidFill>
                <a:sym typeface="Symbol" panose="05050102010706020507" pitchFamily="18" charset="2"/>
              </a:rPr>
              <a:t> </a:t>
            </a:r>
            <a:r>
              <a:rPr lang="en-US" sz="1200" dirty="0">
                <a:solidFill>
                  <a:srgbClr val="0066FF"/>
                </a:solidFill>
                <a:sym typeface="Symbol" panose="05050102010706020507" pitchFamily="18" charset="2"/>
              </a:rPr>
              <a:t>&gt;</a:t>
            </a:r>
            <a:endParaRPr lang="en-US" sz="1200" dirty="0">
              <a:solidFill>
                <a:srgbClr val="0066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7676E6-1195-4047-BD5B-FF51499E5882}"/>
              </a:ext>
            </a:extLst>
          </p:cNvPr>
          <p:cNvSpPr txBox="1"/>
          <p:nvPr/>
        </p:nvSpPr>
        <p:spPr>
          <a:xfrm>
            <a:off x="4623868" y="6494028"/>
            <a:ext cx="641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Other important factor: (enhanced) immiscibility of dressed BECs when moving (q</a:t>
            </a:r>
            <a:r>
              <a:rPr lang="en-US" sz="1400" i="1" dirty="0">
                <a:sym typeface="Wingdings" panose="05000000000000000000" pitchFamily="2" charset="2"/>
              </a:rPr>
              <a:t>0)</a:t>
            </a:r>
            <a:endParaRPr lang="en-US" sz="14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8822B1-4AF3-46D9-BC6B-258DF34A76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58512" y="2414736"/>
            <a:ext cx="2351273" cy="19125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70DDCF-BDB7-40FC-9149-9172C98F43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21612" y="4557950"/>
            <a:ext cx="2070388" cy="17371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135CB6-57C6-44C3-8D52-E4EDE6A71E27}"/>
              </a:ext>
            </a:extLst>
          </p:cNvPr>
          <p:cNvSpPr/>
          <p:nvPr/>
        </p:nvSpPr>
        <p:spPr>
          <a:xfrm>
            <a:off x="2743051" y="6308003"/>
            <a:ext cx="3113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ym typeface="Symbol" panose="05050102010706020507" pitchFamily="18" charset="2"/>
              </a:rPr>
              <a:t>q</a:t>
            </a:r>
            <a:r>
              <a:rPr lang="en-US" sz="1200" baseline="-25000" dirty="0" err="1">
                <a:sym typeface="Symbol" panose="05050102010706020507" pitchFamily="18" charset="2"/>
              </a:rPr>
              <a:t>y</a:t>
            </a:r>
            <a:endParaRPr lang="en-US" sz="1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AA66B26-0E3D-46C1-A27A-686087B49536}"/>
              </a:ext>
            </a:extLst>
          </p:cNvPr>
          <p:cNvSpPr/>
          <p:nvPr/>
        </p:nvSpPr>
        <p:spPr>
          <a:xfrm>
            <a:off x="3728571" y="6308003"/>
            <a:ext cx="3113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ym typeface="Symbol" panose="05050102010706020507" pitchFamily="18" charset="2"/>
              </a:rPr>
              <a:t>q</a:t>
            </a:r>
            <a:r>
              <a:rPr lang="en-US" sz="1200" baseline="-25000" dirty="0" err="1">
                <a:sym typeface="Symbol" panose="05050102010706020507" pitchFamily="18" charset="2"/>
              </a:rPr>
              <a:t>y</a:t>
            </a:r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3F0CCA-368E-47BB-A986-5FE53731605D}"/>
              </a:ext>
            </a:extLst>
          </p:cNvPr>
          <p:cNvSpPr txBox="1"/>
          <p:nvPr/>
        </p:nvSpPr>
        <p:spPr>
          <a:xfrm>
            <a:off x="10668000" y="4261282"/>
            <a:ext cx="11624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(</a:t>
            </a:r>
            <a:r>
              <a:rPr lang="en-US" sz="1100" dirty="0" err="1"/>
              <a:t>M.He</a:t>
            </a:r>
            <a:r>
              <a:rPr lang="en-US" sz="1100" dirty="0"/>
              <a:t> &amp; </a:t>
            </a:r>
            <a:r>
              <a:rPr lang="en-US" sz="1100" dirty="0" err="1"/>
              <a:t>Q.Zhou</a:t>
            </a:r>
            <a:r>
              <a:rPr lang="en-US" sz="1100" dirty="0"/>
              <a:t>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1A745A-C0A7-47FF-A5CB-29171CEC95FA}"/>
              </a:ext>
            </a:extLst>
          </p:cNvPr>
          <p:cNvSpPr/>
          <p:nvPr/>
        </p:nvSpPr>
        <p:spPr>
          <a:xfrm>
            <a:off x="9282955" y="715230"/>
            <a:ext cx="25826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atin typeface="Garamond" pitchFamily="18" charset="0"/>
                <a:cs typeface="Times New Roman" pitchFamily="18" charset="0"/>
              </a:rPr>
              <a:t>GPE Simulation of SDM: </a:t>
            </a:r>
          </a:p>
          <a:p>
            <a:r>
              <a:rPr lang="en-US" altLang="zh-TW" dirty="0">
                <a:latin typeface="Garamond" pitchFamily="18" charset="0"/>
                <a:cs typeface="Times New Roman" pitchFamily="18" charset="0"/>
              </a:rPr>
              <a:t>In-situ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229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  <p:bldP spid="24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686" y="948407"/>
            <a:ext cx="4343499" cy="5837585"/>
          </a:xfrm>
          <a:prstGeom prst="rect">
            <a:avLst/>
          </a:prstGeom>
        </p:spPr>
      </p:pic>
      <p:sp>
        <p:nvSpPr>
          <p:cNvPr id="1036" name="Title 1"/>
          <p:cNvSpPr>
            <a:spLocks noGrp="1"/>
          </p:cNvSpPr>
          <p:nvPr>
            <p:ph type="title"/>
          </p:nvPr>
        </p:nvSpPr>
        <p:spPr>
          <a:xfrm>
            <a:off x="1524000" y="-99392"/>
            <a:ext cx="9144000" cy="942975"/>
          </a:xfrm>
        </p:spPr>
        <p:txBody>
          <a:bodyPr/>
          <a:lstStyle/>
          <a:p>
            <a:r>
              <a:rPr lang="en-US" altLang="zh-TW" sz="3000" dirty="0" err="1">
                <a:latin typeface="Garamond" pitchFamily="18" charset="0"/>
                <a:cs typeface="Times New Roman" pitchFamily="18" charset="0"/>
              </a:rPr>
              <a:t>Thermalization</a:t>
            </a:r>
            <a:r>
              <a:rPr lang="en-US" altLang="zh-TW" sz="3000" dirty="0">
                <a:latin typeface="Garamond" pitchFamily="18" charset="0"/>
                <a:cs typeface="Times New Roman" pitchFamily="18" charset="0"/>
              </a:rPr>
              <a:t> and Spin Current Relaxation</a:t>
            </a:r>
          </a:p>
        </p:txBody>
      </p:sp>
      <p:cxnSp>
        <p:nvCxnSpPr>
          <p:cNvPr id="54" name="Straight Connector 53"/>
          <p:cNvCxnSpPr/>
          <p:nvPr/>
        </p:nvCxnSpPr>
        <p:spPr>
          <a:xfrm>
            <a:off x="1231900" y="732382"/>
            <a:ext cx="7721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40" name="Slide Number Placeholder 10"/>
          <p:cNvSpPr>
            <a:spLocks noGrp="1"/>
          </p:cNvSpPr>
          <p:nvPr>
            <p:ph type="sldNum" sz="quarter" idx="12"/>
          </p:nvPr>
        </p:nvSpPr>
        <p:spPr bwMode="auto">
          <a:xfrm>
            <a:off x="7405688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BE46CB-AD76-4532-B1F1-D8CEBCACFAB4}" type="slidenum">
              <a:rPr lang="en-US" altLang="zh-TW" b="1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zh-TW" b="1">
              <a:solidFill>
                <a:schemeClr val="tx1"/>
              </a:solidFill>
            </a:endParaRPr>
          </a:p>
        </p:txBody>
      </p:sp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63046" y="3963744"/>
            <a:ext cx="1694547" cy="44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49280" y="4516601"/>
            <a:ext cx="2664296" cy="76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4212394" y="948406"/>
            <a:ext cx="2040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atin typeface="Garamond" pitchFamily="18" charset="0"/>
                <a:cs typeface="Times New Roman" pitchFamily="18" charset="0"/>
              </a:rPr>
              <a:t>Condensate fraction:</a:t>
            </a:r>
            <a:endParaRPr lang="zh-TW" altLang="en-US" dirty="0"/>
          </a:p>
        </p:txBody>
      </p:sp>
      <p:pic>
        <p:nvPicPr>
          <p:cNvPr id="138241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73624" y="1308447"/>
            <a:ext cx="5292080" cy="36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矩形 14"/>
          <p:cNvSpPr/>
          <p:nvPr/>
        </p:nvSpPr>
        <p:spPr>
          <a:xfrm>
            <a:off x="5549156" y="5556918"/>
            <a:ext cx="40165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atin typeface="Garamond" pitchFamily="18" charset="0"/>
                <a:cs typeface="Times New Roman" pitchFamily="18" charset="0"/>
              </a:rPr>
              <a:t>Effects of SOC on spin current relaxation:</a:t>
            </a:r>
          </a:p>
          <a:p>
            <a:pPr marL="342900" indent="-342900">
              <a:buAutoNum type="arabicPeriod"/>
            </a:pPr>
            <a:r>
              <a:rPr lang="en-US" altLang="zh-TW" dirty="0">
                <a:latin typeface="Garamond" pitchFamily="18" charset="0"/>
                <a:cs typeface="Times New Roman" pitchFamily="18" charset="0"/>
              </a:rPr>
              <a:t>Stronger momentum damping</a:t>
            </a:r>
          </a:p>
          <a:p>
            <a:pPr marL="342900" indent="-342900">
              <a:buAutoNum type="arabicPeriod"/>
            </a:pPr>
            <a:r>
              <a:rPr lang="en-US" altLang="zh-TW" dirty="0">
                <a:latin typeface="Garamond" pitchFamily="18" charset="0"/>
                <a:cs typeface="Times New Roman" pitchFamily="18" charset="0"/>
              </a:rPr>
              <a:t>Less </a:t>
            </a:r>
            <a:r>
              <a:rPr lang="en-US" altLang="zh-TW" dirty="0" err="1">
                <a:latin typeface="Garamond" pitchFamily="18" charset="0"/>
                <a:cs typeface="Times New Roman" pitchFamily="18" charset="0"/>
              </a:rPr>
              <a:t>thermalization</a:t>
            </a:r>
            <a:endParaRPr lang="zh-TW" altLang="en-US" dirty="0"/>
          </a:p>
        </p:txBody>
      </p:sp>
      <p:grpSp>
        <p:nvGrpSpPr>
          <p:cNvPr id="23" name="群組 22"/>
          <p:cNvGrpSpPr/>
          <p:nvPr/>
        </p:nvGrpSpPr>
        <p:grpSpPr>
          <a:xfrm>
            <a:off x="4309120" y="2609293"/>
            <a:ext cx="3240360" cy="2587585"/>
            <a:chOff x="3779912" y="2348880"/>
            <a:chExt cx="3096344" cy="2808312"/>
          </a:xfrm>
        </p:grpSpPr>
        <p:sp>
          <p:nvSpPr>
            <p:cNvPr id="10" name="Rectangle 13"/>
            <p:cNvSpPr/>
            <p:nvPr/>
          </p:nvSpPr>
          <p:spPr>
            <a:xfrm>
              <a:off x="6516216" y="4653136"/>
              <a:ext cx="360040" cy="50405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14" name="矩形 13"/>
            <p:cNvSpPr/>
            <p:nvPr/>
          </p:nvSpPr>
          <p:spPr>
            <a:xfrm>
              <a:off x="4563305" y="2656379"/>
              <a:ext cx="1486908" cy="4008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 err="1">
                  <a:latin typeface="Garamond" pitchFamily="18" charset="0"/>
                  <a:cs typeface="Times New Roman" pitchFamily="18" charset="0"/>
                </a:rPr>
                <a:t>Thermalization</a:t>
              </a:r>
              <a:endParaRPr lang="zh-TW" altLang="en-US" dirty="0"/>
            </a:p>
          </p:txBody>
        </p:sp>
        <p:cxnSp>
          <p:nvCxnSpPr>
            <p:cNvPr id="16" name="Straight Arrow Connector 60"/>
            <p:cNvCxnSpPr/>
            <p:nvPr/>
          </p:nvCxnSpPr>
          <p:spPr bwMode="auto">
            <a:xfrm flipH="1" flipV="1">
              <a:off x="3779912" y="2348880"/>
              <a:ext cx="2880320" cy="223224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群組 23"/>
          <p:cNvGrpSpPr/>
          <p:nvPr/>
        </p:nvGrpSpPr>
        <p:grpSpPr>
          <a:xfrm>
            <a:off x="6973417" y="2892622"/>
            <a:ext cx="2079415" cy="2304256"/>
            <a:chOff x="6300192" y="2852936"/>
            <a:chExt cx="2079415" cy="2304256"/>
          </a:xfrm>
        </p:grpSpPr>
        <p:sp>
          <p:nvSpPr>
            <p:cNvPr id="11" name="Rectangle 13"/>
            <p:cNvSpPr/>
            <p:nvPr/>
          </p:nvSpPr>
          <p:spPr>
            <a:xfrm>
              <a:off x="7020272" y="4653136"/>
              <a:ext cx="216024" cy="50405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 dirty="0"/>
            </a:p>
          </p:txBody>
        </p:sp>
        <p:cxnSp>
          <p:nvCxnSpPr>
            <p:cNvPr id="19" name="Straight Arrow Connector 60"/>
            <p:cNvCxnSpPr/>
            <p:nvPr/>
          </p:nvCxnSpPr>
          <p:spPr bwMode="auto">
            <a:xfrm flipH="1" flipV="1">
              <a:off x="7020272" y="3212976"/>
              <a:ext cx="144016" cy="136815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6300192" y="2852936"/>
              <a:ext cx="20794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>
                  <a:latin typeface="Garamond" pitchFamily="18" charset="0"/>
                  <a:cs typeface="Times New Roman" pitchFamily="18" charset="0"/>
                </a:rPr>
                <a:t>Momentum damping</a:t>
              </a:r>
              <a:endParaRPr lang="zh-TW" altLang="en-US" dirty="0"/>
            </a:p>
          </p:txBody>
        </p:sp>
      </p:grpSp>
      <p:grpSp>
        <p:nvGrpSpPr>
          <p:cNvPr id="27" name="群組 26"/>
          <p:cNvGrpSpPr/>
          <p:nvPr/>
        </p:nvGrpSpPr>
        <p:grpSpPr>
          <a:xfrm>
            <a:off x="4741168" y="3756718"/>
            <a:ext cx="3960440" cy="1728192"/>
            <a:chOff x="3995936" y="3717032"/>
            <a:chExt cx="3960440" cy="1728192"/>
          </a:xfrm>
        </p:grpSpPr>
        <p:sp>
          <p:nvSpPr>
            <p:cNvPr id="25" name="向右箭號 24"/>
            <p:cNvSpPr/>
            <p:nvPr/>
          </p:nvSpPr>
          <p:spPr>
            <a:xfrm flipV="1">
              <a:off x="3995936" y="4331761"/>
              <a:ext cx="792088" cy="432048"/>
            </a:xfrm>
            <a:prstGeom prst="rightArrow">
              <a:avLst/>
            </a:prstGeom>
            <a:solidFill>
              <a:srgbClr val="FF0000">
                <a:alpha val="5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Rectangle 13"/>
            <p:cNvSpPr/>
            <p:nvPr/>
          </p:nvSpPr>
          <p:spPr>
            <a:xfrm>
              <a:off x="4788024" y="3717032"/>
              <a:ext cx="3168352" cy="172819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grpSp>
        <p:nvGrpSpPr>
          <p:cNvPr id="31" name="群組 30"/>
          <p:cNvGrpSpPr/>
          <p:nvPr/>
        </p:nvGrpSpPr>
        <p:grpSpPr>
          <a:xfrm>
            <a:off x="4165104" y="1670228"/>
            <a:ext cx="5400600" cy="646331"/>
            <a:chOff x="3563888" y="1630541"/>
            <a:chExt cx="5400600" cy="646331"/>
          </a:xfrm>
        </p:grpSpPr>
        <p:sp>
          <p:nvSpPr>
            <p:cNvPr id="28" name="矩形 27"/>
            <p:cNvSpPr/>
            <p:nvPr/>
          </p:nvSpPr>
          <p:spPr>
            <a:xfrm>
              <a:off x="3995936" y="1630541"/>
              <a:ext cx="49685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dirty="0">
                  <a:solidFill>
                    <a:srgbClr val="FF0000"/>
                  </a:solidFill>
                  <a:latin typeface="Garamond" pitchFamily="18" charset="0"/>
                  <a:cs typeface="Times New Roman" pitchFamily="18" charset="0"/>
                </a:rPr>
                <a:t>Stronger momentum damping stops the collision between different spins earlier.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9" name="Straight Arrow Connector 60"/>
            <p:cNvCxnSpPr/>
            <p:nvPr/>
          </p:nvCxnSpPr>
          <p:spPr bwMode="auto">
            <a:xfrm flipH="1">
              <a:off x="3563888" y="1844824"/>
              <a:ext cx="432048" cy="36004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矩形 29"/>
          <p:cNvSpPr/>
          <p:nvPr/>
        </p:nvSpPr>
        <p:spPr>
          <a:xfrm>
            <a:off x="5549156" y="3963450"/>
            <a:ext cx="1341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atin typeface="Garamond" pitchFamily="18" charset="0"/>
                <a:cs typeface="Times New Roman" pitchFamily="18" charset="0"/>
              </a:rPr>
              <a:t>Spin current:</a:t>
            </a:r>
            <a:endParaRPr lang="zh-TW" altLang="en-US" dirty="0"/>
          </a:p>
        </p:txBody>
      </p:sp>
      <p:sp>
        <p:nvSpPr>
          <p:cNvPr id="263171" name="Rectangle 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0795" y="2316558"/>
            <a:ext cx="5108494" cy="2808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3FF56DC-78E4-4E46-8E4E-DB9D195C6D3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07059" y="2585641"/>
            <a:ext cx="3006711" cy="234215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12864163"/>
      </p:ext>
    </p:extLst>
  </p:cSld>
  <p:clrMapOvr>
    <a:masterClrMapping/>
  </p:clrMapOvr>
  <p:transition advTm="1424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1990386" y="26604"/>
            <a:ext cx="9315803" cy="609600"/>
          </a:xfrm>
        </p:spPr>
        <p:txBody>
          <a:bodyPr/>
          <a:lstStyle/>
          <a:p>
            <a:pPr eaLnBrk="1" hangingPunct="1"/>
            <a:r>
              <a:rPr lang="en-US" sz="2400" u="sng" dirty="0">
                <a:solidFill>
                  <a:srgbClr val="FF0000"/>
                </a:solidFill>
              </a:rPr>
              <a:t>AMO </a:t>
            </a:r>
            <a:r>
              <a:rPr lang="en-US" sz="2400" u="sng" dirty="0"/>
              <a:t>Research in </a:t>
            </a:r>
            <a:r>
              <a:rPr lang="en-US" sz="2400" u="sng" dirty="0">
                <a:solidFill>
                  <a:srgbClr val="00B0F0"/>
                </a:solidFill>
              </a:rPr>
              <a:t>Quantum Matter and Device (QMD) Laboratory</a:t>
            </a:r>
            <a:endParaRPr lang="en-US" sz="2400" u="sng" dirty="0">
              <a:solidFill>
                <a:srgbClr val="7030A0"/>
              </a:solidFill>
            </a:endParaRPr>
          </a:p>
        </p:txBody>
      </p:sp>
      <p:pic>
        <p:nvPicPr>
          <p:cNvPr id="286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543" y="662955"/>
            <a:ext cx="4413249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93" name="Picture 4" descr="C:\Documents and Settings\Yong Chen\Desktop\AMO\Mol\HeatpipeSpectr\LiRb_specpaper\Fig2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324" y="815355"/>
            <a:ext cx="3261608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39443" y="1507754"/>
            <a:ext cx="2227750" cy="120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7272345" y="2754436"/>
            <a:ext cx="2334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C00000"/>
                </a:solidFill>
              </a:rPr>
              <a:t>laser-induced-fluorescence spectra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591543" y="2868689"/>
            <a:ext cx="4492821" cy="2971800"/>
            <a:chOff x="2979" y="3962399"/>
            <a:chExt cx="4289298" cy="2724039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9" y="3962399"/>
              <a:ext cx="4289298" cy="272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228600" y="3962400"/>
              <a:ext cx="3987363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2377327" y="579091"/>
            <a:ext cx="3010761" cy="35394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dirty="0">
                <a:solidFill>
                  <a:srgbClr val="CC0000"/>
                </a:solidFill>
              </a:rPr>
              <a:t>Bose-Einstein Condensate 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7030556" y="549875"/>
            <a:ext cx="3082895" cy="35394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dirty="0">
                <a:solidFill>
                  <a:srgbClr val="CC0000"/>
                </a:solidFill>
              </a:rPr>
              <a:t>(Cold/Polar) </a:t>
            </a:r>
            <a:r>
              <a:rPr lang="en-US" sz="1700" dirty="0" err="1">
                <a:solidFill>
                  <a:srgbClr val="CC0000"/>
                </a:solidFill>
              </a:rPr>
              <a:t>LiRb</a:t>
            </a:r>
            <a:r>
              <a:rPr lang="en-US" sz="1700" dirty="0">
                <a:solidFill>
                  <a:srgbClr val="CC0000"/>
                </a:solidFill>
              </a:rPr>
              <a:t> Molecules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464869" y="541521"/>
            <a:ext cx="4717238" cy="623068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7030556" y="3631779"/>
            <a:ext cx="3205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prstClr val="black"/>
                </a:solidFill>
                <a:latin typeface="Calibri"/>
              </a:rPr>
              <a:t>Joint experiment with Dan Elliott (Purdue)</a:t>
            </a:r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6520" y="4364160"/>
            <a:ext cx="1907549" cy="8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704" y="5356814"/>
            <a:ext cx="1973364" cy="701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8725148" y="4053230"/>
            <a:ext cx="1770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00B050"/>
                </a:solidFill>
              </a:rPr>
              <a:t>First </a:t>
            </a:r>
            <a:r>
              <a:rPr lang="en-US" sz="1200" b="1" i="1" dirty="0" err="1">
                <a:solidFill>
                  <a:srgbClr val="00B050"/>
                </a:solidFill>
              </a:rPr>
              <a:t>LiRb</a:t>
            </a:r>
            <a:r>
              <a:rPr lang="en-US" sz="1200" b="1" i="1" dirty="0">
                <a:solidFill>
                  <a:srgbClr val="00B050"/>
                </a:solidFill>
              </a:rPr>
              <a:t> cold molecules 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078367" y="2808223"/>
            <a:ext cx="313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Spin-orbit coupled BEC (SOBEC)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82662" y="3897039"/>
            <a:ext cx="2271511" cy="2250861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8344322" y="5114597"/>
            <a:ext cx="3092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B050"/>
                </a:solidFill>
              </a:rPr>
              <a:t>Highest PA rate among bi-alkalis!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47287" y="6023619"/>
            <a:ext cx="3169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Quantum transport &amp; dynamics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Photoassociation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13364" y="5784976"/>
            <a:ext cx="3919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“synthetic” gauge fields &amp; (dressed) </a:t>
            </a:r>
            <a:r>
              <a:rPr lang="en-US" sz="1400" i="1" dirty="0" err="1">
                <a:solidFill>
                  <a:srgbClr val="FF0000"/>
                </a:solidFill>
              </a:rPr>
              <a:t>bandstructures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6278726" y="541521"/>
            <a:ext cx="4419600" cy="6217434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06692" y="6149356"/>
            <a:ext cx="42998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333333"/>
                </a:solidFill>
                <a:latin typeface="Helvetica Neue"/>
              </a:rPr>
              <a:t>S. Dutta et al. EPL 104, 63001(2013); PRA 89,020702(2014)</a:t>
            </a:r>
          </a:p>
          <a:p>
            <a:r>
              <a:rPr lang="en-US" sz="1200" dirty="0"/>
              <a:t>  </a:t>
            </a:r>
            <a:r>
              <a:rPr lang="en-US" sz="1100" dirty="0"/>
              <a:t>D. Blasing et al. PRA 94, 062504 (2016) [short-range PA]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887505" y="1671152"/>
            <a:ext cx="7112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S. Dutta </a:t>
            </a:r>
          </a:p>
          <a:p>
            <a:r>
              <a:rPr lang="en-US" sz="1200" dirty="0"/>
              <a:t>et al. </a:t>
            </a:r>
          </a:p>
          <a:p>
            <a:r>
              <a:rPr lang="en-US" sz="1200" dirty="0"/>
              <a:t>CPL </a:t>
            </a:r>
          </a:p>
          <a:p>
            <a:r>
              <a:rPr lang="en-US" sz="1200" dirty="0"/>
              <a:t>511, </a:t>
            </a:r>
          </a:p>
          <a:p>
            <a:r>
              <a:rPr lang="en-US" sz="1200" dirty="0"/>
              <a:t>7 (2011)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114810" y="655439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hlinkClick r:id="rId10"/>
              </a:rPr>
              <a:t>http://www.physics.purdue.edu/quantum/bec.php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814775" y="651165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11"/>
              </a:rPr>
              <a:t>http://www.physics.purdue.edu/quantum/mol.php</a:t>
            </a:r>
            <a:r>
              <a:rPr lang="en-US" sz="1200" dirty="0"/>
              <a:t>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141229" y="4029866"/>
            <a:ext cx="14652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>
                <a:solidFill>
                  <a:srgbClr val="FF0000"/>
                </a:solidFill>
              </a:rPr>
              <a:t>Photoassociation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9249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B03A3EC-42F6-0941-BC86-B93204CB8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386" y="2765654"/>
            <a:ext cx="5281191" cy="30416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50952" y="-42728"/>
            <a:ext cx="9117048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B1946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US" sz="2400" b="1" dirty="0"/>
              <a:t>Effects of quantum superposition and interference in spin-dependent </a:t>
            </a:r>
            <a:r>
              <a:rPr lang="en-US" sz="2400" b="1" dirty="0" err="1"/>
              <a:t>photoassociation</a:t>
            </a:r>
            <a:r>
              <a:rPr lang="en-US" sz="2400" b="1" dirty="0"/>
              <a:t> of </a:t>
            </a:r>
            <a:r>
              <a:rPr lang="en-US" sz="2400" b="1" baseline="30000" dirty="0"/>
              <a:t>87</a:t>
            </a:r>
            <a:r>
              <a:rPr lang="en-US" sz="2400" b="1" dirty="0"/>
              <a:t>Rb Bose-Einstein condensates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699529" y="3772014"/>
            <a:ext cx="412955" cy="93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/>
          <p:cNvSpPr/>
          <p:nvPr/>
        </p:nvSpPr>
        <p:spPr>
          <a:xfrm>
            <a:off x="3220140" y="3776697"/>
            <a:ext cx="412955" cy="93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3740750" y="3772649"/>
            <a:ext cx="412955" cy="93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/>
          <p:cNvSpPr/>
          <p:nvPr/>
        </p:nvSpPr>
        <p:spPr>
          <a:xfrm>
            <a:off x="3140882" y="4457324"/>
            <a:ext cx="179143" cy="17914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/>
          <p:cNvSpPr/>
          <p:nvPr/>
        </p:nvSpPr>
        <p:spPr>
          <a:xfrm>
            <a:off x="3534716" y="4456118"/>
            <a:ext cx="179143" cy="17914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3146337" y="3830585"/>
            <a:ext cx="241130" cy="53481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146337" y="3171711"/>
            <a:ext cx="241130" cy="6425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38926" y="3819459"/>
            <a:ext cx="265976" cy="544464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3460331" y="3173135"/>
            <a:ext cx="232148" cy="630607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83699" y="3152625"/>
            <a:ext cx="824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Scattering</a:t>
            </a:r>
          </a:p>
          <a:p>
            <a:r>
              <a:rPr lang="en-US" sz="1200" dirty="0">
                <a:solidFill>
                  <a:srgbClr val="0070C0"/>
                </a:solidFill>
              </a:rPr>
              <a:t>/Reaction </a:t>
            </a:r>
          </a:p>
          <a:p>
            <a:r>
              <a:rPr lang="en-US" sz="1200" dirty="0">
                <a:solidFill>
                  <a:srgbClr val="0070C0"/>
                </a:solidFill>
              </a:rPr>
              <a:t>path1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318863" y="4545687"/>
            <a:ext cx="214691" cy="120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3230453" y="2963807"/>
            <a:ext cx="179143" cy="17914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Oval 27"/>
          <p:cNvSpPr/>
          <p:nvPr/>
        </p:nvSpPr>
        <p:spPr>
          <a:xfrm>
            <a:off x="3466082" y="2963807"/>
            <a:ext cx="179143" cy="17914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ounded Rectangle 28"/>
          <p:cNvSpPr/>
          <p:nvPr/>
        </p:nvSpPr>
        <p:spPr>
          <a:xfrm>
            <a:off x="3370922" y="3041293"/>
            <a:ext cx="120403" cy="3428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3345880" y="2928497"/>
            <a:ext cx="167564" cy="22037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356660" y="2938620"/>
            <a:ext cx="183660" cy="24460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597789" y="3148872"/>
            <a:ext cx="824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Scattering</a:t>
            </a:r>
          </a:p>
          <a:p>
            <a:r>
              <a:rPr lang="en-US" sz="1200" dirty="0">
                <a:solidFill>
                  <a:schemeClr val="accent6"/>
                </a:solidFill>
              </a:rPr>
              <a:t>/Reaction </a:t>
            </a:r>
          </a:p>
          <a:p>
            <a:r>
              <a:rPr lang="en-US" sz="1200" dirty="0">
                <a:solidFill>
                  <a:schemeClr val="accent6"/>
                </a:solidFill>
              </a:rPr>
              <a:t>path2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886" y="4280506"/>
            <a:ext cx="2599218" cy="34365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0" y="4966159"/>
            <a:ext cx="4242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New approach for </a:t>
            </a:r>
          </a:p>
          <a:p>
            <a:r>
              <a:rPr lang="en-US" sz="2000" i="1" dirty="0"/>
              <a:t>“coherent photochemistry”</a:t>
            </a:r>
          </a:p>
          <a:p>
            <a:r>
              <a:rPr lang="en-US" sz="2000" dirty="0"/>
              <a:t>(not using pulsed/interfering lasers)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166" y="855618"/>
            <a:ext cx="8489251" cy="1743500"/>
          </a:xfrm>
          <a:prstGeom prst="rect">
            <a:avLst/>
          </a:prstGeom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5181" y="923729"/>
            <a:ext cx="1129642" cy="133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2203489"/>
            <a:ext cx="1194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David Blasing </a:t>
            </a:r>
          </a:p>
          <a:p>
            <a:r>
              <a:rPr lang="en-US" sz="1400" dirty="0">
                <a:sym typeface="Wingdings" panose="05000000000000000000" pitchFamily="2" charset="2"/>
              </a:rPr>
              <a:t>( Crane)</a:t>
            </a:r>
            <a:endParaRPr 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65A2BD-9BBF-4568-9366-2DECD04C5A9A}"/>
              </a:ext>
            </a:extLst>
          </p:cNvPr>
          <p:cNvSpPr txBox="1"/>
          <p:nvPr/>
        </p:nvSpPr>
        <p:spPr>
          <a:xfrm>
            <a:off x="4422567" y="6488668"/>
            <a:ext cx="383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(we will also move onto 3x3 matrices..)</a:t>
            </a:r>
          </a:p>
        </p:txBody>
      </p:sp>
    </p:spTree>
    <p:extLst>
      <p:ext uri="{BB962C8B-B14F-4D97-AF65-F5344CB8AC3E}">
        <p14:creationId xmlns:p14="http://schemas.microsoft.com/office/powerpoint/2010/main" val="233146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594929" y="53978"/>
            <a:ext cx="914400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B1946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 err="1">
                <a:latin typeface="Calibri" charset="0"/>
                <a:ea typeface="Calibri" charset="0"/>
                <a:cs typeface="Calibri" charset="0"/>
              </a:rPr>
              <a:t>Photoassociation</a:t>
            </a:r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 (PA) – loss of atoms from trap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489527" y="6088777"/>
            <a:ext cx="2057400" cy="365125"/>
          </a:xfrm>
        </p:spPr>
        <p:txBody>
          <a:bodyPr/>
          <a:lstStyle/>
          <a:p>
            <a:fld id="{1BA5705E-2D28-2F40-A118-EB43A213D3A6}" type="slidenum">
              <a:rPr lang="en-US" smtClean="0"/>
              <a:t>18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6DC8A3C-CC04-6F40-A431-1DFB02474613}"/>
              </a:ext>
            </a:extLst>
          </p:cNvPr>
          <p:cNvGrpSpPr/>
          <p:nvPr/>
        </p:nvGrpSpPr>
        <p:grpSpPr>
          <a:xfrm>
            <a:off x="1826802" y="1675127"/>
            <a:ext cx="4877836" cy="4426583"/>
            <a:chOff x="4074020" y="1837692"/>
            <a:chExt cx="4877836" cy="4426583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B8CA46F-CA08-D144-B8DE-3644F64D5F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8038" b="9892"/>
            <a:stretch/>
          </p:blipFill>
          <p:spPr>
            <a:xfrm>
              <a:off x="4074020" y="1837692"/>
              <a:ext cx="4618652" cy="3868378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7761496" y="2871569"/>
              <a:ext cx="1181100" cy="495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761496" y="3772568"/>
              <a:ext cx="1181100" cy="495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11907" y="5710277"/>
              <a:ext cx="104868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latin typeface="Cambria" panose="02040503050406030204" pitchFamily="18" charset="0"/>
                </a:rPr>
                <a:t>R(a</a:t>
              </a:r>
              <a:r>
                <a:rPr lang="en-US" sz="3000" baseline="-25000" dirty="0">
                  <a:latin typeface="Cambria" panose="02040503050406030204" pitchFamily="18" charset="0"/>
                </a:rPr>
                <a:t>0</a:t>
              </a:r>
              <a:r>
                <a:rPr lang="en-US" sz="3000" dirty="0">
                  <a:latin typeface="Cambria" panose="02040503050406030204" pitchFamily="18" charset="0"/>
                </a:rPr>
                <a:t>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752236" y="3043703"/>
              <a:ext cx="8799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C000"/>
                  </a:solidFill>
                </a:rPr>
                <a:t>PA </a:t>
              </a:r>
            </a:p>
            <a:p>
              <a:pPr algn="ctr"/>
              <a:r>
                <a:rPr lang="en-US" b="1" dirty="0">
                  <a:solidFill>
                    <a:srgbClr val="FFC000"/>
                  </a:solidFill>
                </a:rPr>
                <a:t>Photon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7EBAE4E-83E9-8F41-A3AE-07776DA52B44}"/>
                </a:ext>
              </a:extLst>
            </p:cNvPr>
            <p:cNvSpPr/>
            <p:nvPr/>
          </p:nvSpPr>
          <p:spPr>
            <a:xfrm>
              <a:off x="7770756" y="2638401"/>
              <a:ext cx="1181100" cy="495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" name="Straight Connector 5"/>
            <p:cNvCxnSpPr>
              <a:cxnSpLocks/>
            </p:cNvCxnSpPr>
            <p:nvPr/>
          </p:nvCxnSpPr>
          <p:spPr>
            <a:xfrm>
              <a:off x="8668725" y="1851980"/>
              <a:ext cx="0" cy="3577270"/>
            </a:xfrm>
            <a:prstGeom prst="line">
              <a:avLst/>
            </a:prstGeom>
            <a:ln w="12700">
              <a:solidFill>
                <a:schemeClr val="bg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A2AFA51D-42A4-8746-BD26-6FA61D0C300F}"/>
              </a:ext>
            </a:extLst>
          </p:cNvPr>
          <p:cNvSpPr txBox="1"/>
          <p:nvPr/>
        </p:nvSpPr>
        <p:spPr>
          <a:xfrm>
            <a:off x="79974" y="6130736"/>
            <a:ext cx="6847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87</a:t>
            </a:r>
            <a:r>
              <a:rPr lang="en-US" dirty="0"/>
              <a:t>Rb potentials from </a:t>
            </a:r>
            <a:r>
              <a:rPr lang="en-US" dirty="0" err="1"/>
              <a:t>Allouche</a:t>
            </a:r>
            <a:r>
              <a:rPr lang="en-US" dirty="0"/>
              <a:t>, et al., J. Chem. Phys.</a:t>
            </a:r>
            <a:r>
              <a:rPr lang="en-US" b="1" dirty="0"/>
              <a:t>136</a:t>
            </a:r>
            <a:r>
              <a:rPr lang="en-US" dirty="0"/>
              <a:t>, 114302 (2012).</a:t>
            </a:r>
          </a:p>
          <a:p>
            <a:endParaRPr lang="en-US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07ECF7A-804C-EA4E-8CA8-4B1DE2A9AF05}"/>
              </a:ext>
            </a:extLst>
          </p:cNvPr>
          <p:cNvGrpSpPr/>
          <p:nvPr/>
        </p:nvGrpSpPr>
        <p:grpSpPr>
          <a:xfrm>
            <a:off x="5550960" y="1337723"/>
            <a:ext cx="2513595" cy="831387"/>
            <a:chOff x="6701333" y="1513221"/>
            <a:chExt cx="2513595" cy="83138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39EE185-F54E-9C41-82DD-8857A6EBAE43}"/>
                </a:ext>
              </a:extLst>
            </p:cNvPr>
            <p:cNvCxnSpPr>
              <a:cxnSpLocks/>
            </p:cNvCxnSpPr>
            <p:nvPr/>
          </p:nvCxnSpPr>
          <p:spPr>
            <a:xfrm>
              <a:off x="7740013" y="1767376"/>
              <a:ext cx="761245" cy="0"/>
            </a:xfrm>
            <a:prstGeom prst="line">
              <a:avLst/>
            </a:prstGeom>
            <a:ln w="19050">
              <a:tailEnd type="non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C1394D8-3E37-F64C-835F-09CF9524B334}"/>
                </a:ext>
              </a:extLst>
            </p:cNvPr>
            <p:cNvCxnSpPr>
              <a:cxnSpLocks/>
            </p:cNvCxnSpPr>
            <p:nvPr/>
          </p:nvCxnSpPr>
          <p:spPr>
            <a:xfrm>
              <a:off x="7729501" y="2146561"/>
              <a:ext cx="77175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non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462DCFC-EC9E-FA4D-88B7-CC1C513C65E0}"/>
                </a:ext>
              </a:extLst>
            </p:cNvPr>
            <p:cNvSpPr txBox="1"/>
            <p:nvPr/>
          </p:nvSpPr>
          <p:spPr>
            <a:xfrm>
              <a:off x="7749777" y="1718313"/>
              <a:ext cx="66236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200" dirty="0" err="1"/>
                <a:t>Δν</a:t>
              </a:r>
              <a:r>
                <a:rPr lang="en-US" sz="2200" baseline="-25000" dirty="0"/>
                <a:t>PA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65278E5-3E92-834B-AB72-0BB1361DB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01333" y="2008363"/>
              <a:ext cx="967268" cy="127904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4DCE822-56EE-A04C-8E40-A608464402CE}"/>
                </a:ext>
              </a:extLst>
            </p:cNvPr>
            <p:cNvSpPr txBox="1"/>
            <p:nvPr/>
          </p:nvSpPr>
          <p:spPr>
            <a:xfrm>
              <a:off x="8432217" y="1513221"/>
              <a:ext cx="5318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dirty="0">
                  <a:solidFill>
                    <a:srgbClr val="FFC000"/>
                  </a:solidFill>
                </a:rPr>
                <a:t>ν</a:t>
              </a:r>
              <a:r>
                <a:rPr lang="en-US" sz="2400" baseline="-25000" dirty="0">
                  <a:solidFill>
                    <a:srgbClr val="FFC000"/>
                  </a:solidFill>
                </a:rPr>
                <a:t>PA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9B13524-97DB-104B-9E2C-1029084FDCC1}"/>
                </a:ext>
              </a:extLst>
            </p:cNvPr>
            <p:cNvSpPr txBox="1"/>
            <p:nvPr/>
          </p:nvSpPr>
          <p:spPr>
            <a:xfrm>
              <a:off x="8419517" y="1882943"/>
              <a:ext cx="7954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ν</a:t>
              </a:r>
              <a:r>
                <a:rPr lang="el-GR" sz="24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0,</a:t>
              </a:r>
              <a:r>
                <a:rPr lang="en-US" sz="2400" baseline="-25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</a:t>
              </a:r>
              <a:endParaRPr lang="en-US" sz="2400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4B783A3-4822-2048-941F-E3FB212E5109}"/>
                </a:ext>
              </a:extLst>
            </p:cNvPr>
            <p:cNvSpPr/>
            <p:nvPr/>
          </p:nvSpPr>
          <p:spPr>
            <a:xfrm>
              <a:off x="7684633" y="1616853"/>
              <a:ext cx="1459367" cy="72775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4EC70EA-BAB1-1748-8B02-3F75FFCE616A}"/>
                </a:ext>
              </a:extLst>
            </p:cNvPr>
            <p:cNvCxnSpPr>
              <a:cxnSpLocks/>
              <a:stCxn id="37" idx="2"/>
            </p:cNvCxnSpPr>
            <p:nvPr/>
          </p:nvCxnSpPr>
          <p:spPr>
            <a:xfrm flipH="1" flipV="1">
              <a:off x="8412139" y="1767376"/>
              <a:ext cx="2178" cy="577232"/>
            </a:xfrm>
            <a:prstGeom prst="straightConnector1">
              <a:avLst/>
            </a:prstGeom>
            <a:ln w="38100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1" y="924404"/>
            <a:ext cx="1698722" cy="2312432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43237A46-0885-AE42-A3DD-41EFD8A7DB2E}"/>
              </a:ext>
            </a:extLst>
          </p:cNvPr>
          <p:cNvGrpSpPr/>
          <p:nvPr/>
        </p:nvGrpSpPr>
        <p:grpSpPr>
          <a:xfrm>
            <a:off x="7142996" y="2379284"/>
            <a:ext cx="5368600" cy="3270883"/>
            <a:chOff x="5071975" y="2451099"/>
            <a:chExt cx="5368600" cy="3270883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DF21C24-6AAE-9940-8356-0E89E17530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445" b="9662"/>
            <a:stretch/>
          </p:blipFill>
          <p:spPr>
            <a:xfrm>
              <a:off x="5071975" y="2451099"/>
              <a:ext cx="3978364" cy="3270883"/>
            </a:xfrm>
            <a:prstGeom prst="rect">
              <a:avLst/>
            </a:prstGeom>
          </p:spPr>
        </p:pic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9D89B52-D4ED-1143-87DC-C3B87974D0CC}"/>
                </a:ext>
              </a:extLst>
            </p:cNvPr>
            <p:cNvCxnSpPr/>
            <p:nvPr/>
          </p:nvCxnSpPr>
          <p:spPr>
            <a:xfrm>
              <a:off x="7024036" y="3066767"/>
              <a:ext cx="11068" cy="1440669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9062895-DF57-7D44-98F3-0727B61554F6}"/>
                </a:ext>
              </a:extLst>
            </p:cNvPr>
            <p:cNvCxnSpPr/>
            <p:nvPr/>
          </p:nvCxnSpPr>
          <p:spPr>
            <a:xfrm flipV="1">
              <a:off x="6889449" y="3059397"/>
              <a:ext cx="27432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693FD0F-E4B8-3140-9550-7587360AEE67}"/>
                </a:ext>
              </a:extLst>
            </p:cNvPr>
            <p:cNvCxnSpPr/>
            <p:nvPr/>
          </p:nvCxnSpPr>
          <p:spPr>
            <a:xfrm flipV="1">
              <a:off x="6897944" y="4507436"/>
              <a:ext cx="27432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C6D6FB53-1230-6B40-816C-6B7868E1A41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35104" y="3843770"/>
              <a:ext cx="1495775" cy="21289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CB82516-5C67-6C46-857C-68D42F1B2D0F}"/>
                </a:ext>
              </a:extLst>
            </p:cNvPr>
            <p:cNvSpPr txBox="1"/>
            <p:nvPr/>
          </p:nvSpPr>
          <p:spPr>
            <a:xfrm>
              <a:off x="8001394" y="3463126"/>
              <a:ext cx="2439181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US" sz="1600" dirty="0">
                  <a:solidFill>
                    <a:srgbClr val="C00000"/>
                  </a:solidFill>
                </a:rPr>
                <a:t>Fit PA spectra and extract </a:t>
              </a:r>
              <a:r>
                <a:rPr lang="el-GR" sz="1600" dirty="0">
                  <a:solidFill>
                    <a:srgbClr val="C00000"/>
                  </a:solidFill>
                </a:rPr>
                <a:t>η</a:t>
              </a:r>
              <a:r>
                <a:rPr lang="en-US" sz="1600" dirty="0">
                  <a:solidFill>
                    <a:srgbClr val="C00000"/>
                  </a:solidFill>
                </a:rPr>
                <a:t> = </a:t>
              </a:r>
              <a:r>
                <a:rPr lang="en-US" sz="1600" dirty="0" err="1">
                  <a:solidFill>
                    <a:srgbClr val="C00000"/>
                  </a:solidFill>
                </a:rPr>
                <a:t>k</a:t>
              </a:r>
              <a:r>
                <a:rPr lang="en-US" sz="1600" baseline="-25000" dirty="0" err="1">
                  <a:solidFill>
                    <a:srgbClr val="C00000"/>
                  </a:solidFill>
                </a:rPr>
                <a:t>PA</a:t>
              </a:r>
              <a:r>
                <a:rPr lang="el-GR" sz="1600" dirty="0">
                  <a:solidFill>
                    <a:srgbClr val="C00000"/>
                  </a:solidFill>
                </a:rPr>
                <a:t>ρ</a:t>
              </a:r>
              <a:r>
                <a:rPr lang="en-US" sz="1600" baseline="-25000" dirty="0">
                  <a:solidFill>
                    <a:srgbClr val="C00000"/>
                  </a:solidFill>
                </a:rPr>
                <a:t>0</a:t>
              </a:r>
              <a:r>
                <a:rPr lang="en-US" sz="1600" dirty="0">
                  <a:solidFill>
                    <a:srgbClr val="C00000"/>
                  </a:solidFill>
                </a:rPr>
                <a:t>t</a:t>
              </a:r>
              <a:r>
                <a:rPr lang="en-US" sz="1600" baseline="-25000" dirty="0">
                  <a:solidFill>
                    <a:srgbClr val="C00000"/>
                  </a:solidFill>
                </a:rPr>
                <a:t>pa</a:t>
              </a:r>
            </a:p>
            <a:p>
              <a:pPr marL="342900" indent="-342900">
                <a:buAutoNum type="arabicPeriod"/>
              </a:pPr>
              <a:endParaRPr lang="en-US" sz="1600" dirty="0">
                <a:solidFill>
                  <a:srgbClr val="C00000"/>
                </a:solidFill>
              </a:endParaRPr>
            </a:p>
            <a:p>
              <a:pPr marL="342900" indent="-342900">
                <a:buAutoNum type="arabicPeriod"/>
              </a:pPr>
              <a:r>
                <a:rPr lang="el-GR" sz="1600" dirty="0">
                  <a:solidFill>
                    <a:srgbClr val="C00000"/>
                  </a:solidFill>
                </a:rPr>
                <a:t>ρ</a:t>
              </a:r>
              <a:r>
                <a:rPr lang="en-US" sz="1600" baseline="-25000" dirty="0">
                  <a:solidFill>
                    <a:srgbClr val="C00000"/>
                  </a:solidFill>
                </a:rPr>
                <a:t>0 </a:t>
              </a:r>
              <a:r>
                <a:rPr lang="en-US" sz="1600" dirty="0">
                  <a:solidFill>
                    <a:srgbClr val="C00000"/>
                  </a:solidFill>
                </a:rPr>
                <a:t>and and </a:t>
              </a:r>
              <a:r>
                <a:rPr lang="en-US" sz="1600" dirty="0" err="1">
                  <a:solidFill>
                    <a:srgbClr val="C00000"/>
                  </a:solidFill>
                </a:rPr>
                <a:t>t</a:t>
              </a:r>
              <a:r>
                <a:rPr lang="en-US" sz="1600" baseline="-25000" dirty="0" err="1">
                  <a:solidFill>
                    <a:srgbClr val="C00000"/>
                  </a:solidFill>
                </a:rPr>
                <a:t>pa</a:t>
              </a:r>
              <a:r>
                <a:rPr lang="en-US" sz="1600" baseline="-25000" dirty="0">
                  <a:solidFill>
                    <a:srgbClr val="C00000"/>
                  </a:solidFill>
                </a:rPr>
                <a:t> </a:t>
              </a:r>
              <a:r>
                <a:rPr lang="en-US" sz="1600" dirty="0">
                  <a:solidFill>
                    <a:srgbClr val="C00000"/>
                  </a:solidFill>
                </a:rPr>
                <a:t>known</a:t>
              </a:r>
            </a:p>
            <a:p>
              <a:pPr marL="342900" indent="-342900">
                <a:buAutoNum type="arabicPeriod"/>
              </a:pPr>
              <a:endParaRPr lang="en-US" sz="1600" dirty="0">
                <a:solidFill>
                  <a:srgbClr val="C00000"/>
                </a:solidFill>
              </a:endParaRPr>
            </a:p>
            <a:p>
              <a:pPr marL="342900" indent="-342900">
                <a:buAutoNum type="arabicPeriod"/>
              </a:pPr>
              <a:r>
                <a:rPr lang="en-US" sz="1600" dirty="0">
                  <a:solidFill>
                    <a:srgbClr val="C00000"/>
                  </a:solidFill>
                </a:rPr>
                <a:t>Calculate </a:t>
              </a:r>
              <a:r>
                <a:rPr lang="en-US" sz="1600" dirty="0" err="1">
                  <a:solidFill>
                    <a:srgbClr val="C00000"/>
                  </a:solidFill>
                </a:rPr>
                <a:t>k</a:t>
              </a:r>
              <a:r>
                <a:rPr lang="en-US" sz="1600" baseline="-25000" dirty="0" err="1">
                  <a:solidFill>
                    <a:srgbClr val="C00000"/>
                  </a:solidFill>
                </a:rPr>
                <a:t>PA</a:t>
              </a:r>
              <a:r>
                <a:rPr lang="en-US" sz="1600" dirty="0">
                  <a:solidFill>
                    <a:srgbClr val="C00000"/>
                  </a:solidFill>
                </a:rPr>
                <a:t>=</a:t>
              </a:r>
              <a:r>
                <a:rPr lang="el-GR" sz="1600" dirty="0">
                  <a:solidFill>
                    <a:srgbClr val="C00000"/>
                  </a:solidFill>
                </a:rPr>
                <a:t>η</a:t>
              </a:r>
              <a:r>
                <a:rPr lang="en-US" sz="1600" dirty="0">
                  <a:solidFill>
                    <a:srgbClr val="C00000"/>
                  </a:solidFill>
                </a:rPr>
                <a:t>/</a:t>
              </a:r>
              <a:r>
                <a:rPr lang="el-GR" sz="1600" dirty="0">
                  <a:solidFill>
                    <a:srgbClr val="C00000"/>
                  </a:solidFill>
                </a:rPr>
                <a:t>ρ</a:t>
              </a:r>
              <a:r>
                <a:rPr lang="en-US" sz="1600" baseline="-25000" dirty="0">
                  <a:solidFill>
                    <a:srgbClr val="C00000"/>
                  </a:solidFill>
                </a:rPr>
                <a:t>0</a:t>
              </a:r>
              <a:r>
                <a:rPr lang="en-US" sz="1600" dirty="0">
                  <a:solidFill>
                    <a:srgbClr val="C00000"/>
                  </a:solidFill>
                </a:rPr>
                <a:t>t</a:t>
              </a:r>
              <a:r>
                <a:rPr lang="en-US" sz="1600" baseline="-25000" dirty="0">
                  <a:solidFill>
                    <a:srgbClr val="C00000"/>
                  </a:solidFill>
                </a:rPr>
                <a:t>pa</a:t>
              </a:r>
              <a:endParaRPr lang="en-US" sz="1600" dirty="0">
                <a:solidFill>
                  <a:srgbClr val="C00000"/>
                </a:solidFill>
              </a:endParaRPr>
            </a:p>
            <a:p>
              <a:r>
                <a:rPr lang="en-US" sz="1600" dirty="0">
                  <a:solidFill>
                    <a:srgbClr val="C00000"/>
                  </a:solidFill>
                </a:rPr>
                <a:t> 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63BA51F-25D6-9344-BF55-B71D03968FA3}"/>
              </a:ext>
            </a:extLst>
          </p:cNvPr>
          <p:cNvSpPr txBox="1"/>
          <p:nvPr/>
        </p:nvSpPr>
        <p:spPr>
          <a:xfrm>
            <a:off x="7930217" y="5621590"/>
            <a:ext cx="3320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PA detuning: </a:t>
            </a:r>
            <a:r>
              <a:rPr lang="el-GR" b="1" dirty="0" err="1"/>
              <a:t>Δν</a:t>
            </a:r>
            <a:r>
              <a:rPr lang="en-US" b="1" baseline="-25000" dirty="0"/>
              <a:t>PA </a:t>
            </a:r>
            <a:r>
              <a:rPr lang="en-US" b="1" dirty="0"/>
              <a:t>= </a:t>
            </a:r>
            <a:r>
              <a:rPr lang="el-GR" b="1" dirty="0"/>
              <a:t>ν</a:t>
            </a:r>
            <a:r>
              <a:rPr lang="en-US" b="1" baseline="-25000" dirty="0"/>
              <a:t>PA </a:t>
            </a:r>
            <a:r>
              <a:rPr lang="el-GR" b="1" dirty="0"/>
              <a:t>-</a:t>
            </a:r>
            <a:r>
              <a:rPr lang="en-US" b="1" dirty="0"/>
              <a:t> </a:t>
            </a:r>
            <a:r>
              <a:rPr lang="el-GR" b="1" dirty="0"/>
              <a:t>ν</a:t>
            </a:r>
            <a:r>
              <a:rPr lang="en-US" b="1" baseline="-25000" dirty="0"/>
              <a:t>0</a:t>
            </a:r>
            <a:r>
              <a:rPr lang="en-US" b="1" dirty="0"/>
              <a:t> (MHz)</a:t>
            </a:r>
            <a:endParaRPr lang="en-US" b="1" baseline="-250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DFCC0C5-D6D7-244C-B1E2-2572A771A505}"/>
              </a:ext>
            </a:extLst>
          </p:cNvPr>
          <p:cNvSpPr txBox="1"/>
          <p:nvPr/>
        </p:nvSpPr>
        <p:spPr>
          <a:xfrm rot="16200000">
            <a:off x="5858981" y="3851443"/>
            <a:ext cx="2292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Atom number: N (10</a:t>
            </a:r>
            <a:r>
              <a:rPr lang="en-US" b="1" baseline="30000" dirty="0"/>
              <a:t>3</a:t>
            </a:r>
            <a:r>
              <a:rPr lang="en-US" b="1" dirty="0"/>
              <a:t>)</a:t>
            </a:r>
            <a:endParaRPr lang="en-US" b="1" baseline="300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65826" y="5927335"/>
            <a:ext cx="2867830" cy="735202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7286125" y="6072268"/>
            <a:ext cx="1835160" cy="279763"/>
            <a:chOff x="860722" y="6356351"/>
            <a:chExt cx="1527014" cy="182562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0722" y="6368413"/>
              <a:ext cx="771750" cy="17050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15986" y="6356351"/>
              <a:ext cx="771750" cy="181500"/>
            </a:xfrm>
            <a:prstGeom prst="rect">
              <a:avLst/>
            </a:prstGeom>
          </p:spPr>
        </p:pic>
      </p:grpSp>
      <p:sp>
        <p:nvSpPr>
          <p:cNvPr id="51" name="Rectangle 50"/>
          <p:cNvSpPr/>
          <p:nvPr/>
        </p:nvSpPr>
        <p:spPr>
          <a:xfrm>
            <a:off x="6927939" y="6540827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C. McKenzie et al., Phys. Rev. Lett. </a:t>
            </a:r>
            <a:r>
              <a:rPr lang="en-US" sz="1400" b="1" dirty="0"/>
              <a:t>88</a:t>
            </a:r>
            <a:r>
              <a:rPr lang="en-US" sz="1400" dirty="0"/>
              <a:t>, 120403 (2002).</a:t>
            </a:r>
          </a:p>
        </p:txBody>
      </p:sp>
      <p:sp>
        <p:nvSpPr>
          <p:cNvPr id="5" name="Rectangle 4"/>
          <p:cNvSpPr/>
          <p:nvPr/>
        </p:nvSpPr>
        <p:spPr>
          <a:xfrm>
            <a:off x="9796642" y="3095877"/>
            <a:ext cx="2148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charset="0"/>
                <a:ea typeface="Calibri" charset="0"/>
                <a:cs typeface="Calibri" charset="0"/>
              </a:rPr>
              <a:t>extracting PA rate </a:t>
            </a:r>
            <a:r>
              <a:rPr lang="en-US" dirty="0" err="1">
                <a:latin typeface="Calibri" charset="0"/>
                <a:ea typeface="Calibri" charset="0"/>
                <a:cs typeface="Calibri" charset="0"/>
              </a:rPr>
              <a:t>k</a:t>
            </a:r>
            <a:r>
              <a:rPr lang="en-US" baseline="-25000" dirty="0" err="1">
                <a:latin typeface="Calibri" charset="0"/>
                <a:ea typeface="Calibri" charset="0"/>
                <a:cs typeface="Calibri" charset="0"/>
              </a:rPr>
              <a:t>PA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796019" y="1366325"/>
            <a:ext cx="2244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7030A0"/>
                </a:solidFill>
              </a:rPr>
              <a:t>Note: PA can measure</a:t>
            </a:r>
          </a:p>
          <a:p>
            <a:r>
              <a:rPr lang="en-US" i="1" dirty="0">
                <a:solidFill>
                  <a:srgbClr val="7030A0"/>
                </a:solidFill>
              </a:rPr>
              <a:t>“Tan’s contact”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516533" y="1971063"/>
            <a:ext cx="972995" cy="2207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35074" y="1351962"/>
            <a:ext cx="1909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(excited molecule)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253695" y="3046190"/>
            <a:ext cx="7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decay</a:t>
            </a:r>
          </a:p>
        </p:txBody>
      </p:sp>
    </p:spTree>
    <p:extLst>
      <p:ext uri="{BB962C8B-B14F-4D97-AF65-F5344CB8AC3E}">
        <p14:creationId xmlns:p14="http://schemas.microsoft.com/office/powerpoint/2010/main" val="155479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51" grpId="0"/>
      <p:bldP spid="5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524000" y="286229"/>
            <a:ext cx="914400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B1946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Photoassociation can be spin-dependent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5705E-2D28-2F40-A118-EB43A213D3A6}" type="slidenum">
              <a:rPr lang="en-US" smtClean="0"/>
              <a:t>19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AE4CE4B-2234-2C4A-A6D5-438D01453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701" y="1041067"/>
            <a:ext cx="7244757" cy="26697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D8D684-65D1-FF4B-8B4A-BBDACFD44E68}"/>
              </a:ext>
            </a:extLst>
          </p:cNvPr>
          <p:cNvSpPr txBox="1"/>
          <p:nvPr/>
        </p:nvSpPr>
        <p:spPr>
          <a:xfrm>
            <a:off x="5578461" y="6538912"/>
            <a:ext cx="4675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C. </a:t>
            </a:r>
            <a:r>
              <a:rPr lang="en-US" sz="1400" dirty="0" err="1"/>
              <a:t>Hamley</a:t>
            </a:r>
            <a:r>
              <a:rPr lang="en-US" sz="1400" dirty="0"/>
              <a:t> [</a:t>
            </a:r>
            <a:r>
              <a:rPr lang="en-US" sz="1400" dirty="0" err="1"/>
              <a:t>M.Chapman</a:t>
            </a:r>
            <a:r>
              <a:rPr lang="en-US" sz="1400" dirty="0"/>
              <a:t>], et al., Phys. Rev. A </a:t>
            </a:r>
            <a:r>
              <a:rPr lang="en-US" sz="1400" b="1" dirty="0"/>
              <a:t>79</a:t>
            </a:r>
            <a:r>
              <a:rPr lang="en-US" sz="1400" dirty="0"/>
              <a:t>, 23401 (2009).</a:t>
            </a:r>
          </a:p>
          <a:p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9E54B4-353B-A445-874E-E36342EDB162}"/>
              </a:ext>
            </a:extLst>
          </p:cNvPr>
          <p:cNvSpPr txBox="1"/>
          <p:nvPr/>
        </p:nvSpPr>
        <p:spPr>
          <a:xfrm>
            <a:off x="1501776" y="4857689"/>
            <a:ext cx="1257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|f=1,m</a:t>
            </a:r>
            <a:r>
              <a:rPr lang="en-US" sz="1400" baseline="-25000" dirty="0"/>
              <a:t>f</a:t>
            </a:r>
            <a:r>
              <a:rPr lang="en-US" sz="1400" dirty="0"/>
              <a:t>&gt; pairs: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97EC8E5-99F9-CA4E-B216-D7003B0CA8EB}"/>
              </a:ext>
            </a:extLst>
          </p:cNvPr>
          <p:cNvSpPr/>
          <p:nvPr/>
        </p:nvSpPr>
        <p:spPr>
          <a:xfrm>
            <a:off x="5084618" y="1080815"/>
            <a:ext cx="207818" cy="2327405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376" y="3886948"/>
            <a:ext cx="4974067" cy="24768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8658" y="3684208"/>
            <a:ext cx="5664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Key point: </a:t>
            </a:r>
            <a:r>
              <a:rPr lang="en-US" sz="2200" dirty="0"/>
              <a:t>choose PA line that require </a:t>
            </a:r>
          </a:p>
          <a:p>
            <a:r>
              <a:rPr lang="en-US" sz="2200" dirty="0"/>
              <a:t>colliding atoms (reactants) </a:t>
            </a:r>
          </a:p>
          <a:p>
            <a:r>
              <a:rPr lang="en-US" sz="2200" dirty="0"/>
              <a:t>must have </a:t>
            </a:r>
            <a:r>
              <a:rPr lang="en-US" sz="2200" dirty="0">
                <a:solidFill>
                  <a:srgbClr val="FF0000"/>
                </a:solidFill>
              </a:rPr>
              <a:t>m</a:t>
            </a:r>
            <a:r>
              <a:rPr lang="en-US" sz="2200" baseline="-25000" dirty="0">
                <a:solidFill>
                  <a:srgbClr val="FF0000"/>
                </a:solidFill>
              </a:rPr>
              <a:t>f,1 </a:t>
            </a:r>
            <a:r>
              <a:rPr lang="en-US" sz="2200" dirty="0">
                <a:solidFill>
                  <a:srgbClr val="FF0000"/>
                </a:solidFill>
              </a:rPr>
              <a:t>+ m</a:t>
            </a:r>
            <a:r>
              <a:rPr lang="en-US" sz="2200" baseline="-25000" dirty="0">
                <a:solidFill>
                  <a:srgbClr val="FF0000"/>
                </a:solidFill>
              </a:rPr>
              <a:t>f,2 </a:t>
            </a:r>
            <a:r>
              <a:rPr lang="en-US" sz="2200" dirty="0">
                <a:solidFill>
                  <a:srgbClr val="FF0000"/>
                </a:solidFill>
              </a:rPr>
              <a:t>= 0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567957" y="5184526"/>
            <a:ext cx="1206225" cy="569713"/>
            <a:chOff x="2303154" y="3122340"/>
            <a:chExt cx="1206225" cy="56971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03154" y="3140551"/>
              <a:ext cx="1083408" cy="530467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>
            <a:xfrm flipV="1">
              <a:off x="2754351" y="3122340"/>
              <a:ext cx="223024" cy="8010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flipV="1">
              <a:off x="2717181" y="3575821"/>
              <a:ext cx="223024" cy="951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flipV="1">
              <a:off x="3286355" y="3596857"/>
              <a:ext cx="223024" cy="951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6636" y="5934236"/>
            <a:ext cx="1166050" cy="55261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019154" y="5851586"/>
            <a:ext cx="184117" cy="1769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81984" y="6398364"/>
            <a:ext cx="184117" cy="1769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11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977"/>
            <a:ext cx="12093677" cy="7677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u="sng" dirty="0">
                <a:solidFill>
                  <a:srgbClr val="0070C0"/>
                </a:solidFill>
              </a:rPr>
              <a:t>Spin-orbit-coupled Bose-Einstein Condensate as playground to explore</a:t>
            </a:r>
            <a:br>
              <a:rPr lang="en-US" sz="3200" b="1" u="sng" dirty="0">
                <a:solidFill>
                  <a:srgbClr val="0070C0"/>
                </a:solidFill>
              </a:rPr>
            </a:br>
            <a:r>
              <a:rPr lang="en-US" sz="3200" b="1" u="sng" dirty="0">
                <a:solidFill>
                  <a:srgbClr val="0070C0"/>
                </a:solidFill>
              </a:rPr>
              <a:t> quantum collision and chemistry</a:t>
            </a:r>
            <a:br>
              <a:rPr lang="en-US" sz="4000" b="1" dirty="0"/>
            </a:br>
            <a:r>
              <a:rPr lang="en-US" sz="4000" b="1" i="1" u="sng" dirty="0"/>
              <a:t>Outline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4895" y="4897167"/>
            <a:ext cx="1111993" cy="1296556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5978137" y="5143395"/>
            <a:ext cx="16806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D.Blasing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PRL 121, 073202 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(2018)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F930F3-2D3F-45B8-ADD2-ABBA24B84931}"/>
              </a:ext>
            </a:extLst>
          </p:cNvPr>
          <p:cNvSpPr/>
          <p:nvPr/>
        </p:nvSpPr>
        <p:spPr>
          <a:xfrm>
            <a:off x="6299200" y="2974909"/>
            <a:ext cx="14689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Li </a:t>
            </a:r>
            <a:r>
              <a:rPr lang="en-US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Comm.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10, 375 (2019)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D62616B-A6C9-47E5-83BA-27CCF7256665}"/>
              </a:ext>
            </a:extLst>
          </p:cNvPr>
          <p:cNvSpPr txBox="1">
            <a:spLocks/>
          </p:cNvSpPr>
          <p:nvPr/>
        </p:nvSpPr>
        <p:spPr>
          <a:xfrm>
            <a:off x="89795" y="1209368"/>
            <a:ext cx="12427325" cy="5559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Intro. to experimental platform: </a:t>
            </a:r>
            <a:r>
              <a:rPr lang="en-US" sz="2400" b="1" dirty="0"/>
              <a:t>“spin-orbit-coupled (SOC) BEC”  </a:t>
            </a:r>
          </a:p>
          <a:p>
            <a:pPr marL="0" indent="0">
              <a:buNone/>
            </a:pPr>
            <a:r>
              <a:rPr lang="en-US" sz="2400" b="1" dirty="0"/>
              <a:t>                           [“spin-helical atoms”] (by optical dressing)</a:t>
            </a:r>
          </a:p>
          <a:p>
            <a:r>
              <a:rPr lang="en-US" sz="2400" b="1" dirty="0"/>
              <a:t>(Spin) transport &amp; Spinor BEC collider [how is it affected by SOC?] </a:t>
            </a:r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Quantum Synthesis: Interferometry in quantum (photo)chemistry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1C7DC5-5418-4C01-B758-1EA5B9A61342}"/>
              </a:ext>
            </a:extLst>
          </p:cNvPr>
          <p:cNvSpPr txBox="1"/>
          <p:nvPr/>
        </p:nvSpPr>
        <p:spPr>
          <a:xfrm>
            <a:off x="1888045" y="6548584"/>
            <a:ext cx="616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Acknowledge Research Support by: Purdue Univ.; ARO; </a:t>
            </a:r>
            <a:r>
              <a:rPr lang="en-US" b="1" i="1" dirty="0"/>
              <a:t>NSF;DOE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5E6ECF-6278-4612-89D2-05F09BA0BAD1}"/>
              </a:ext>
            </a:extLst>
          </p:cNvPr>
          <p:cNvSpPr txBox="1"/>
          <p:nvPr/>
        </p:nvSpPr>
        <p:spPr>
          <a:xfrm>
            <a:off x="576846" y="3244333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“2x2”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353346-F819-4EBD-8A17-194BA0CC4FE9}"/>
              </a:ext>
            </a:extLst>
          </p:cNvPr>
          <p:cNvSpPr txBox="1"/>
          <p:nvPr/>
        </p:nvSpPr>
        <p:spPr>
          <a:xfrm>
            <a:off x="554585" y="5655451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“3x3”</a:t>
            </a:r>
          </a:p>
        </p:txBody>
      </p:sp>
      <p:pic>
        <p:nvPicPr>
          <p:cNvPr id="19" name="Content Placeholder 12">
            <a:extLst>
              <a:ext uri="{FF2B5EF4-FFF2-40B4-BE49-F238E27FC236}">
                <a16:creationId xmlns:a16="http://schemas.microsoft.com/office/drawing/2014/main" id="{430055AB-F17F-46E0-B0E3-7697CEBF96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533" y="2478218"/>
            <a:ext cx="1899535" cy="19015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D93CD36-E394-479E-9400-171ED07D13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091" y="2571947"/>
            <a:ext cx="2865310" cy="142653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4D4C3E1-EEF8-47A9-97CC-9547D63C0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6077" y="4919308"/>
            <a:ext cx="2802610" cy="1612460"/>
          </a:xfrm>
          <a:prstGeom prst="rect">
            <a:avLst/>
          </a:prstGeom>
        </p:spPr>
      </p:pic>
      <p:pic>
        <p:nvPicPr>
          <p:cNvPr id="24" name="Picture 5">
            <a:extLst>
              <a:ext uri="{FF2B5EF4-FFF2-40B4-BE49-F238E27FC236}">
                <a16:creationId xmlns:a16="http://schemas.microsoft.com/office/drawing/2014/main" id="{64DAE4CE-845C-4B1D-8B4C-EAAC26407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565724" y="4685543"/>
            <a:ext cx="1129642" cy="133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E3CE440-7B52-4272-881A-1F417A26F29D}"/>
              </a:ext>
            </a:extLst>
          </p:cNvPr>
          <p:cNvSpPr txBox="1"/>
          <p:nvPr/>
        </p:nvSpPr>
        <p:spPr>
          <a:xfrm>
            <a:off x="9480543" y="5965303"/>
            <a:ext cx="1222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David Blasing </a:t>
            </a:r>
          </a:p>
          <a:p>
            <a:r>
              <a:rPr lang="en-US" sz="1400" dirty="0">
                <a:sym typeface="Wingdings" panose="05000000000000000000" pitchFamily="2" charset="2"/>
              </a:rPr>
              <a:t>( Crane)</a:t>
            </a:r>
            <a:endParaRPr lang="en-US" sz="14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766E7BF-5018-48CE-AAAF-D3F8A43DFC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0823" y="2598650"/>
            <a:ext cx="974882" cy="16607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9AB4AB8-5872-4BC3-9479-33CBB0B053DA}"/>
              </a:ext>
            </a:extLst>
          </p:cNvPr>
          <p:cNvSpPr/>
          <p:nvPr/>
        </p:nvSpPr>
        <p:spPr>
          <a:xfrm>
            <a:off x="9869562" y="3221130"/>
            <a:ext cx="20766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Chuan-Hsun Li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80309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524000" y="286229"/>
            <a:ext cx="914400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B1946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“spin-dependent” </a:t>
            </a:r>
            <a:r>
              <a:rPr lang="en-US" sz="3600" dirty="0" err="1">
                <a:latin typeface="Calibri" charset="0"/>
                <a:ea typeface="Calibri" charset="0"/>
                <a:cs typeface="Calibri" charset="0"/>
              </a:rPr>
              <a:t>Photoassociation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63900" y="1622307"/>
            <a:ext cx="56642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Key point: </a:t>
            </a:r>
            <a:r>
              <a:rPr lang="en-US" sz="2200" dirty="0"/>
              <a:t>for our PA line, colliding atoms must have m</a:t>
            </a:r>
            <a:r>
              <a:rPr lang="en-US" sz="2200" baseline="-25000" dirty="0"/>
              <a:t>f,1 </a:t>
            </a:r>
            <a:r>
              <a:rPr lang="en-US" sz="2200" dirty="0"/>
              <a:t>+ m</a:t>
            </a:r>
            <a:r>
              <a:rPr lang="en-US" sz="2200" baseline="-25000" dirty="0"/>
              <a:t>f,2 </a:t>
            </a:r>
            <a:r>
              <a:rPr lang="en-US" sz="2200" dirty="0"/>
              <a:t>= 0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5705E-2D28-2F40-A118-EB43A213D3A6}" type="slidenum">
              <a:rPr lang="en-US" smtClean="0"/>
              <a:t>20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050180" y="3122341"/>
            <a:ext cx="1206225" cy="569713"/>
            <a:chOff x="2303154" y="3122340"/>
            <a:chExt cx="1206225" cy="56971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3154" y="3140551"/>
              <a:ext cx="1083408" cy="530467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>
            <a:xfrm flipV="1">
              <a:off x="2754351" y="3122340"/>
              <a:ext cx="223024" cy="8010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flipV="1">
              <a:off x="2717181" y="3575821"/>
              <a:ext cx="223024" cy="951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 flipV="1">
              <a:off x="3286355" y="3596857"/>
              <a:ext cx="223024" cy="951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3571" y="3123948"/>
            <a:ext cx="1166050" cy="552618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 flipV="1">
            <a:off x="7019327" y="2949866"/>
            <a:ext cx="301081" cy="2584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flipV="1">
            <a:off x="7021186" y="3592234"/>
            <a:ext cx="301081" cy="2584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082980" y="4142822"/>
            <a:ext cx="6476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Question</a:t>
            </a:r>
            <a:r>
              <a:rPr lang="en-US" sz="2200" dirty="0"/>
              <a:t>: atoms in spin superpositions simultaneously access multiple spin-pathways, what is PA process like? </a:t>
            </a:r>
          </a:p>
          <a:p>
            <a:pPr algn="ctr"/>
            <a:endParaRPr lang="en-US" sz="2200" dirty="0"/>
          </a:p>
          <a:p>
            <a:pPr algn="ctr"/>
            <a:endParaRPr lang="en-US" sz="2200" dirty="0"/>
          </a:p>
        </p:txBody>
      </p:sp>
      <p:sp>
        <p:nvSpPr>
          <p:cNvPr id="22" name="Oval 21"/>
          <p:cNvSpPr/>
          <p:nvPr/>
        </p:nvSpPr>
        <p:spPr>
          <a:xfrm>
            <a:off x="7041629" y="3692053"/>
            <a:ext cx="223024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1708" y="5495297"/>
            <a:ext cx="3612041" cy="47756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2197" y="5495297"/>
            <a:ext cx="3612041" cy="47756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0" y="6567586"/>
            <a:ext cx="12319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62626"/>
                </a:solidFill>
                <a:latin typeface="Helvetica Neue"/>
              </a:rPr>
              <a:t>D. Blasing </a:t>
            </a:r>
            <a:r>
              <a:rPr lang="en-US" sz="1400" i="1" dirty="0">
                <a:solidFill>
                  <a:srgbClr val="262626"/>
                </a:solidFill>
                <a:latin typeface="Helvetica Neue"/>
              </a:rPr>
              <a:t>et al</a:t>
            </a:r>
            <a:r>
              <a:rPr lang="en-US" sz="1400" dirty="0">
                <a:solidFill>
                  <a:srgbClr val="262626"/>
                </a:solidFill>
                <a:latin typeface="Helvetica Neue"/>
              </a:rPr>
              <a:t>., “Observation of Quantum Interference and Coherent Control in a Photo-Chemical Reaction”, Phys. Rev. Lett. 121, 073202 (2018)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2492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Oval 159"/>
          <p:cNvSpPr/>
          <p:nvPr/>
        </p:nvSpPr>
        <p:spPr>
          <a:xfrm>
            <a:off x="19326658" y="5856170"/>
            <a:ext cx="152801" cy="137688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0679" y="6570303"/>
            <a:ext cx="2057400" cy="365125"/>
          </a:xfrm>
        </p:spPr>
        <p:txBody>
          <a:bodyPr/>
          <a:lstStyle/>
          <a:p>
            <a:fld id="{1BA5705E-2D28-2F40-A118-EB43A213D3A6}" type="slidenum">
              <a:rPr lang="en-US" smtClean="0"/>
              <a:t>21</a:t>
            </a:fld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524000" y="15500"/>
            <a:ext cx="914400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B1946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Spin(-momentum) superposition states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996C72C-8437-184D-A12B-551C44BBAAE4}"/>
              </a:ext>
            </a:extLst>
          </p:cNvPr>
          <p:cNvGrpSpPr/>
          <p:nvPr/>
        </p:nvGrpSpPr>
        <p:grpSpPr>
          <a:xfrm>
            <a:off x="1741725" y="1007361"/>
            <a:ext cx="2006064" cy="2890591"/>
            <a:chOff x="299460" y="937410"/>
            <a:chExt cx="2311110" cy="3278328"/>
          </a:xfrm>
        </p:grpSpPr>
        <p:sp>
          <p:nvSpPr>
            <p:cNvPr id="11" name="Rectangle 10"/>
            <p:cNvSpPr/>
            <p:nvPr/>
          </p:nvSpPr>
          <p:spPr>
            <a:xfrm>
              <a:off x="1853247" y="1036360"/>
              <a:ext cx="617052" cy="7001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4121" b="12113"/>
            <a:stretch/>
          </p:blipFill>
          <p:spPr>
            <a:xfrm>
              <a:off x="299460" y="937410"/>
              <a:ext cx="2266397" cy="3278328"/>
            </a:xfrm>
            <a:prstGeom prst="rect">
              <a:avLst/>
            </a:prstGeom>
          </p:spPr>
        </p:pic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BA8D2EC-19D1-144D-85EE-568CA9177BC1}"/>
                </a:ext>
              </a:extLst>
            </p:cNvPr>
            <p:cNvSpPr/>
            <p:nvPr/>
          </p:nvSpPr>
          <p:spPr>
            <a:xfrm>
              <a:off x="1563212" y="2664820"/>
              <a:ext cx="1047358" cy="10236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5A19859F-385F-5A4D-8D58-74FEEC19DBFE}"/>
                </a:ext>
              </a:extLst>
            </p:cNvPr>
            <p:cNvSpPr/>
            <p:nvPr/>
          </p:nvSpPr>
          <p:spPr>
            <a:xfrm>
              <a:off x="1388327" y="2594823"/>
              <a:ext cx="693292" cy="608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012EEDE-8833-4048-92D3-B45F0EE6655F}"/>
              </a:ext>
            </a:extLst>
          </p:cNvPr>
          <p:cNvGrpSpPr/>
          <p:nvPr/>
        </p:nvGrpSpPr>
        <p:grpSpPr>
          <a:xfrm>
            <a:off x="2213322" y="4328653"/>
            <a:ext cx="7614876" cy="1477328"/>
            <a:chOff x="-189702" y="3949187"/>
            <a:chExt cx="7614876" cy="1477328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93CB8A7A-806E-174B-A9A0-2011A749AD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738"/>
            <a:stretch/>
          </p:blipFill>
          <p:spPr>
            <a:xfrm>
              <a:off x="-189702" y="4210357"/>
              <a:ext cx="5013133" cy="9782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AF1AA73-8381-574A-A230-53E023552594}"/>
                </a:ext>
              </a:extLst>
            </p:cNvPr>
            <p:cNvSpPr txBox="1"/>
            <p:nvPr/>
          </p:nvSpPr>
          <p:spPr>
            <a:xfrm>
              <a:off x="5384551" y="3949187"/>
              <a:ext cx="2040623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q: </a:t>
              </a:r>
              <a:r>
                <a:rPr lang="en-US" dirty="0" err="1"/>
                <a:t>quasimomentum</a:t>
              </a:r>
              <a:endParaRPr lang="en-US" dirty="0"/>
            </a:p>
            <a:p>
              <a:r>
                <a:rPr lang="en-US" dirty="0" err="1"/>
                <a:t>k</a:t>
              </a:r>
              <a:r>
                <a:rPr lang="en-US" baseline="-25000" dirty="0" err="1"/>
                <a:t>r</a:t>
              </a:r>
              <a:r>
                <a:rPr lang="en-US" dirty="0"/>
                <a:t>: recoil momenta</a:t>
              </a:r>
            </a:p>
            <a:p>
              <a:r>
                <a:rPr lang="el-GR" dirty="0"/>
                <a:t>δ</a:t>
              </a:r>
              <a:r>
                <a:rPr lang="en-US" dirty="0"/>
                <a:t>: Raman detuning</a:t>
              </a:r>
            </a:p>
            <a:p>
              <a:r>
                <a:rPr lang="el-GR" dirty="0"/>
                <a:t>Ω</a:t>
              </a:r>
              <a:r>
                <a:rPr lang="en-US" baseline="-25000" dirty="0"/>
                <a:t>R</a:t>
              </a:r>
              <a:r>
                <a:rPr lang="en-US" dirty="0"/>
                <a:t>: Raman coupling</a:t>
              </a:r>
            </a:p>
            <a:p>
              <a:r>
                <a:rPr lang="el-GR" dirty="0" err="1"/>
                <a:t>ε</a:t>
              </a:r>
              <a:r>
                <a:rPr lang="el-GR" baseline="-25000" dirty="0" err="1"/>
                <a:t>q</a:t>
              </a:r>
              <a:r>
                <a:rPr lang="en-US" dirty="0"/>
                <a:t>: quadratic shift</a:t>
              </a:r>
              <a:endParaRPr lang="en-US" baseline="-250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7BAD957-F387-7C4D-8F57-D6E094D0915C}"/>
              </a:ext>
            </a:extLst>
          </p:cNvPr>
          <p:cNvGrpSpPr/>
          <p:nvPr/>
        </p:nvGrpSpPr>
        <p:grpSpPr>
          <a:xfrm>
            <a:off x="1771190" y="5865477"/>
            <a:ext cx="8510884" cy="928946"/>
            <a:chOff x="247190" y="5665449"/>
            <a:chExt cx="8510884" cy="928946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A86781A-90AC-674F-B76F-1F854C0F501A}"/>
                </a:ext>
              </a:extLst>
            </p:cNvPr>
            <p:cNvGrpSpPr/>
            <p:nvPr/>
          </p:nvGrpSpPr>
          <p:grpSpPr>
            <a:xfrm>
              <a:off x="247190" y="5925018"/>
              <a:ext cx="8510884" cy="669377"/>
              <a:chOff x="247190" y="5748656"/>
              <a:chExt cx="8510884" cy="66937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6776714-26BC-5448-B777-3D859E2647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57274" y="5926525"/>
                <a:ext cx="6400800" cy="313584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9096D273-1B08-E84D-9039-852CE3C6F2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7190" y="5748656"/>
                <a:ext cx="2027626" cy="669377"/>
              </a:xfrm>
              <a:prstGeom prst="rect">
                <a:avLst/>
              </a:prstGeom>
            </p:spPr>
          </p:pic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32045DE-D90E-3A49-8309-03954EE977AE}"/>
                </a:ext>
              </a:extLst>
            </p:cNvPr>
            <p:cNvSpPr txBox="1"/>
            <p:nvPr/>
          </p:nvSpPr>
          <p:spPr>
            <a:xfrm>
              <a:off x="2490926" y="5665449"/>
              <a:ext cx="4052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Creates spin-momentum superpositions :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44BA865-2FE4-9C40-9DD5-C88891FD14F7}"/>
              </a:ext>
            </a:extLst>
          </p:cNvPr>
          <p:cNvGrpSpPr/>
          <p:nvPr/>
        </p:nvGrpSpPr>
        <p:grpSpPr>
          <a:xfrm>
            <a:off x="7524653" y="743524"/>
            <a:ext cx="2911466" cy="3363667"/>
            <a:chOff x="6000653" y="743523"/>
            <a:chExt cx="2911466" cy="3363667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82361F0-B15F-B649-9096-99782AA111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57514" t="8163"/>
            <a:stretch/>
          </p:blipFill>
          <p:spPr>
            <a:xfrm>
              <a:off x="6000653" y="1121661"/>
              <a:ext cx="2738715" cy="2985529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A873BE1-D9BC-094A-BA92-DBC1805B8180}"/>
                </a:ext>
              </a:extLst>
            </p:cNvPr>
            <p:cNvSpPr txBox="1"/>
            <p:nvPr/>
          </p:nvSpPr>
          <p:spPr>
            <a:xfrm>
              <a:off x="6193618" y="743523"/>
              <a:ext cx="27185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Rep. </a:t>
              </a:r>
              <a:r>
                <a:rPr lang="en-US" dirty="0" err="1"/>
                <a:t>bandstructures</a:t>
              </a:r>
              <a:r>
                <a:rPr lang="en-US" dirty="0"/>
                <a:t> at </a:t>
              </a:r>
              <a:r>
                <a:rPr lang="el-GR" dirty="0"/>
                <a:t>δ=0</a:t>
              </a:r>
              <a:endParaRPr lang="en-US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11FD0A-E7AA-0A4B-B1DA-B78CE5828836}"/>
              </a:ext>
            </a:extLst>
          </p:cNvPr>
          <p:cNvGrpSpPr/>
          <p:nvPr/>
        </p:nvGrpSpPr>
        <p:grpSpPr>
          <a:xfrm>
            <a:off x="4091135" y="905915"/>
            <a:ext cx="3271794" cy="2992036"/>
            <a:chOff x="2567135" y="905915"/>
            <a:chExt cx="3271794" cy="29920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C02DAA8-CF8E-994B-A505-62087442A7CB}"/>
                </a:ext>
              </a:extLst>
            </p:cNvPr>
            <p:cNvGrpSpPr/>
            <p:nvPr/>
          </p:nvGrpSpPr>
          <p:grpSpPr>
            <a:xfrm>
              <a:off x="2567135" y="905915"/>
              <a:ext cx="3271794" cy="2992036"/>
              <a:chOff x="4715105" y="948016"/>
              <a:chExt cx="2782886" cy="2568006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5209" r="36161" b="11388"/>
              <a:stretch/>
            </p:blipFill>
            <p:spPr>
              <a:xfrm>
                <a:off x="4715105" y="948016"/>
                <a:ext cx="2628404" cy="2568006"/>
              </a:xfrm>
              <a:prstGeom prst="rect">
                <a:avLst/>
              </a:prstGeom>
            </p:spPr>
          </p:pic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FA2F4182-6140-9D48-BA63-8A745D11AE6C}"/>
                  </a:ext>
                </a:extLst>
              </p:cNvPr>
              <p:cNvSpPr/>
              <p:nvPr/>
            </p:nvSpPr>
            <p:spPr>
              <a:xfrm>
                <a:off x="7255588" y="1665203"/>
                <a:ext cx="242403" cy="10236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E365CFF-6018-F140-AA94-A6B4EE76E105}"/>
                </a:ext>
              </a:extLst>
            </p:cNvPr>
            <p:cNvSpPr/>
            <p:nvPr/>
          </p:nvSpPr>
          <p:spPr>
            <a:xfrm>
              <a:off x="3320737" y="2849382"/>
              <a:ext cx="381624" cy="2856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43DF58A-E417-F74A-BA1A-F1461B461A59}"/>
                </a:ext>
              </a:extLst>
            </p:cNvPr>
            <p:cNvSpPr/>
            <p:nvPr/>
          </p:nvSpPr>
          <p:spPr>
            <a:xfrm>
              <a:off x="3902004" y="3390391"/>
              <a:ext cx="381624" cy="2856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C45B665-AE97-FE41-A317-1B9E24D2E4D4}"/>
                </a:ext>
              </a:extLst>
            </p:cNvPr>
            <p:cNvSpPr/>
            <p:nvPr/>
          </p:nvSpPr>
          <p:spPr>
            <a:xfrm>
              <a:off x="4436161" y="3551709"/>
              <a:ext cx="532291" cy="25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BAC5196-DD08-594E-B818-FE125BA7A5BE}"/>
                </a:ext>
              </a:extLst>
            </p:cNvPr>
            <p:cNvSpPr txBox="1"/>
            <p:nvPr/>
          </p:nvSpPr>
          <p:spPr>
            <a:xfrm>
              <a:off x="3202668" y="2775038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|-1&gt;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F2C1DF7-0CB7-F748-9291-7538DF3905E3}"/>
                </a:ext>
              </a:extLst>
            </p:cNvPr>
            <p:cNvSpPr txBox="1"/>
            <p:nvPr/>
          </p:nvSpPr>
          <p:spPr>
            <a:xfrm>
              <a:off x="3734492" y="3334889"/>
              <a:ext cx="631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24FF"/>
                  </a:solidFill>
                </a:rPr>
                <a:t>| 0 &gt;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2F75A90-B347-EB40-918D-8BFD54F40C53}"/>
                </a:ext>
              </a:extLst>
            </p:cNvPr>
            <p:cNvSpPr txBox="1"/>
            <p:nvPr/>
          </p:nvSpPr>
          <p:spPr>
            <a:xfrm>
              <a:off x="4397796" y="3493933"/>
              <a:ext cx="63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|+1&gt;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D48B2644-4C7A-E944-86B3-797EEF53BB80}"/>
              </a:ext>
            </a:extLst>
          </p:cNvPr>
          <p:cNvSpPr/>
          <p:nvPr/>
        </p:nvSpPr>
        <p:spPr>
          <a:xfrm>
            <a:off x="6990495" y="1513387"/>
            <a:ext cx="381624" cy="285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13417" y="5553578"/>
            <a:ext cx="2142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Lin/</a:t>
            </a:r>
            <a:r>
              <a:rPr lang="en-US" sz="1400" dirty="0" err="1"/>
              <a:t>Spielman</a:t>
            </a:r>
            <a:r>
              <a:rPr lang="en-US" sz="1400" dirty="0"/>
              <a:t>[NIST], PRL’09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86177" y="3914602"/>
            <a:ext cx="5004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More information on our SOC BEC:  A. Olson et al. PRA’14;  PRA’17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26033" y="6610051"/>
            <a:ext cx="6174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Note:  momentum part of the superposition do not affect PA (length scale &lt;&lt; 1/</a:t>
            </a:r>
            <a:r>
              <a:rPr lang="en-US" sz="1400" dirty="0" err="1">
                <a:solidFill>
                  <a:schemeClr val="accent2">
                    <a:lumMod val="75000"/>
                  </a:schemeClr>
                </a:solidFill>
              </a:rPr>
              <a:t>k</a:t>
            </a:r>
            <a:r>
              <a:rPr lang="en-US" sz="1400" baseline="-25000" dirty="0" err="1">
                <a:solidFill>
                  <a:schemeClr val="accent2">
                    <a:lumMod val="75000"/>
                  </a:schemeClr>
                </a:solidFill>
              </a:rPr>
              <a:t>r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6DC8A3C-CC04-6F40-A431-1DFB02474613}"/>
              </a:ext>
            </a:extLst>
          </p:cNvPr>
          <p:cNvGrpSpPr/>
          <p:nvPr/>
        </p:nvGrpSpPr>
        <p:grpSpPr>
          <a:xfrm>
            <a:off x="10056078" y="4023716"/>
            <a:ext cx="2156724" cy="2435991"/>
            <a:chOff x="4074020" y="1837692"/>
            <a:chExt cx="4877836" cy="4497671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3B8CA46F-CA08-D144-B8DE-3644F64D5F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38038" b="9892"/>
            <a:stretch/>
          </p:blipFill>
          <p:spPr>
            <a:xfrm>
              <a:off x="4074020" y="1837692"/>
              <a:ext cx="4618652" cy="3868378"/>
            </a:xfrm>
            <a:prstGeom prst="rect">
              <a:avLst/>
            </a:prstGeom>
          </p:spPr>
        </p:pic>
        <p:sp>
          <p:nvSpPr>
            <p:cNvPr id="39" name="Rectangle 38"/>
            <p:cNvSpPr/>
            <p:nvPr/>
          </p:nvSpPr>
          <p:spPr>
            <a:xfrm>
              <a:off x="7761496" y="2871569"/>
              <a:ext cx="1181100" cy="495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761496" y="3772568"/>
              <a:ext cx="1181100" cy="495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311908" y="5710277"/>
              <a:ext cx="1461799" cy="6250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mbria" panose="02040503050406030204" pitchFamily="18" charset="0"/>
                </a:rPr>
                <a:t>R(a</a:t>
              </a:r>
              <a:r>
                <a:rPr lang="en-US" sz="1600" baseline="-25000" dirty="0">
                  <a:latin typeface="Cambria" panose="02040503050406030204" pitchFamily="18" charset="0"/>
                </a:rPr>
                <a:t>0</a:t>
              </a:r>
              <a:r>
                <a:rPr lang="en-US" sz="1600" dirty="0">
                  <a:latin typeface="Cambria" panose="02040503050406030204" pitchFamily="18" charset="0"/>
                </a:rPr>
                <a:t>)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501176" y="3043704"/>
              <a:ext cx="1382038" cy="795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rgbClr val="FFC000"/>
                  </a:solidFill>
                </a:rPr>
                <a:t>PA </a:t>
              </a:r>
            </a:p>
            <a:p>
              <a:pPr algn="ctr"/>
              <a:r>
                <a:rPr lang="en-US" sz="1050" b="1" dirty="0">
                  <a:solidFill>
                    <a:srgbClr val="FFC000"/>
                  </a:solidFill>
                </a:rPr>
                <a:t>Photon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7EBAE4E-83E9-8F41-A3AE-07776DA52B44}"/>
                </a:ext>
              </a:extLst>
            </p:cNvPr>
            <p:cNvSpPr/>
            <p:nvPr/>
          </p:nvSpPr>
          <p:spPr>
            <a:xfrm>
              <a:off x="7770756" y="2638401"/>
              <a:ext cx="1181100" cy="495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9" name="Straight Connector 48"/>
            <p:cNvCxnSpPr>
              <a:cxnSpLocks/>
            </p:cNvCxnSpPr>
            <p:nvPr/>
          </p:nvCxnSpPr>
          <p:spPr>
            <a:xfrm>
              <a:off x="8668725" y="1851980"/>
              <a:ext cx="0" cy="3577270"/>
            </a:xfrm>
            <a:prstGeom prst="line">
              <a:avLst/>
            </a:prstGeom>
            <a:ln w="12700">
              <a:solidFill>
                <a:schemeClr val="bg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9481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298" b="18976"/>
          <a:stretch/>
        </p:blipFill>
        <p:spPr>
          <a:xfrm>
            <a:off x="2237675" y="931489"/>
            <a:ext cx="7196447" cy="55566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488462" y="3612996"/>
            <a:ext cx="390293" cy="245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488461" y="920339"/>
            <a:ext cx="390293" cy="245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70318" y="3612995"/>
            <a:ext cx="390293" cy="245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53229" y="920339"/>
            <a:ext cx="390293" cy="245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59750" y="6385883"/>
            <a:ext cx="2057400" cy="365125"/>
          </a:xfrm>
        </p:spPr>
        <p:txBody>
          <a:bodyPr/>
          <a:lstStyle/>
          <a:p>
            <a:fld id="{1BA5705E-2D28-2F40-A118-EB43A213D3A6}" type="slidenum">
              <a:rPr lang="en-US" smtClean="0"/>
              <a:t>22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0" y="1"/>
            <a:ext cx="914400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B1946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PA on spin(-momentum) superpositions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09355" y="6410927"/>
            <a:ext cx="3958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PA detuning </a:t>
            </a:r>
            <a:r>
              <a:rPr lang="en-US" sz="2000" b="1"/>
              <a:t>from resonance (MHz) </a:t>
            </a:r>
            <a:endParaRPr lang="en-US" sz="2000" b="1" dirty="0"/>
          </a:p>
        </p:txBody>
      </p:sp>
      <p:sp>
        <p:nvSpPr>
          <p:cNvPr id="11" name="Rectangle 10"/>
          <p:cNvSpPr/>
          <p:nvPr/>
        </p:nvSpPr>
        <p:spPr>
          <a:xfrm>
            <a:off x="2237675" y="3858323"/>
            <a:ext cx="7196447" cy="2952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44972" y="603937"/>
            <a:ext cx="69806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Evidence for superposition state (all components undergo PA together!)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6567586"/>
            <a:ext cx="12319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62626"/>
                </a:solidFill>
                <a:latin typeface="Helvetica Neue"/>
              </a:rPr>
              <a:t>D. Blasing </a:t>
            </a:r>
            <a:r>
              <a:rPr lang="en-US" sz="1400" i="1" dirty="0">
                <a:solidFill>
                  <a:srgbClr val="262626"/>
                </a:solidFill>
                <a:latin typeface="Helvetica Neue"/>
              </a:rPr>
              <a:t>et al</a:t>
            </a:r>
            <a:r>
              <a:rPr lang="en-US" sz="1400" dirty="0">
                <a:solidFill>
                  <a:srgbClr val="262626"/>
                </a:solidFill>
                <a:latin typeface="Helvetica Neue"/>
              </a:rPr>
              <a:t>., “Observation of Quantum Interference and Coherent Control in a Photo-Chemical Reaction”, Phys. Rev. Lett. 121, 073202 (2018)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8739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70940" y="1809832"/>
            <a:ext cx="22649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(a)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</a:rPr>
              <a:t> (d): turning on the spin-momentum superpositions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(a)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(d): control, no spin-momentum </a:t>
            </a:r>
            <a:r>
              <a:rPr lang="en-US" dirty="0" err="1"/>
              <a:t>superpositions</a:t>
            </a:r>
            <a:r>
              <a:rPr lang="en-US" dirty="0"/>
              <a:t> [bare BEC of m</a:t>
            </a:r>
            <a:r>
              <a:rPr lang="en-US" baseline="-25000" dirty="0"/>
              <a:t>F</a:t>
            </a:r>
            <a:r>
              <a:rPr lang="en-US" dirty="0"/>
              <a:t>=0]</a:t>
            </a:r>
          </a:p>
          <a:p>
            <a:endParaRPr lang="en-US" dirty="0"/>
          </a:p>
          <a:p>
            <a:pPr marL="342900" indent="-342900">
              <a:buAutoNum type="alphaLcParenBoth"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1" b="5369"/>
          <a:stretch/>
        </p:blipFill>
        <p:spPr>
          <a:xfrm>
            <a:off x="4470400" y="1094459"/>
            <a:ext cx="5803902" cy="458194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50228" y="5907316"/>
            <a:ext cx="914400" cy="121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2335802" y="2996202"/>
            <a:ext cx="3869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Normalized total atom number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84433" y="6147207"/>
            <a:ext cx="8859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i="1" dirty="0"/>
              <a:t>red and black curves diverge: PA significantly modified for dressed BEC (superposition),</a:t>
            </a:r>
            <a:r>
              <a:rPr lang="en-US" b="1" i="1" dirty="0">
                <a:sym typeface="Wingdings" panose="05000000000000000000" pitchFamily="2" charset="2"/>
              </a:rPr>
              <a:t>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even ~ completely ”turned off” at large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  <a:sym typeface="Symbol" panose="05050102010706020507" pitchFamily="18" charset="2"/>
              </a:rPr>
              <a:t></a:t>
            </a:r>
            <a:r>
              <a:rPr lang="en-US" b="1" i="1" baseline="-25000" dirty="0">
                <a:solidFill>
                  <a:schemeClr val="accent2">
                    <a:lumMod val="75000"/>
                  </a:schemeClr>
                </a:solidFill>
                <a:sym typeface="Symbol" panose="05050102010706020507" pitchFamily="18" charset="2"/>
              </a:rPr>
              <a:t>R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 !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b="1" i="1" baseline="-25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5705E-2D28-2F40-A118-EB43A213D3A6}" type="slidenum">
              <a:rPr lang="en-US" smtClean="0"/>
              <a:t>23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710745" y="5682424"/>
            <a:ext cx="3958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PA detuning </a:t>
            </a:r>
            <a:r>
              <a:rPr lang="en-US" sz="2000" b="1"/>
              <a:t>from resonance (MHz) </a:t>
            </a:r>
            <a:endParaRPr lang="en-US" sz="20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56A0C5-07F0-3C48-B880-0415FB7DF806}"/>
              </a:ext>
            </a:extLst>
          </p:cNvPr>
          <p:cNvSpPr/>
          <p:nvPr/>
        </p:nvSpPr>
        <p:spPr>
          <a:xfrm>
            <a:off x="7592160" y="1687292"/>
            <a:ext cx="2555141" cy="1398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9F29443-31AD-4340-A2C8-71766FF16318}"/>
              </a:ext>
            </a:extLst>
          </p:cNvPr>
          <p:cNvSpPr/>
          <p:nvPr/>
        </p:nvSpPr>
        <p:spPr>
          <a:xfrm>
            <a:off x="4922248" y="3816872"/>
            <a:ext cx="2555141" cy="15785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B5653A-E82B-A842-9EA5-E3B75A45B62E}"/>
              </a:ext>
            </a:extLst>
          </p:cNvPr>
          <p:cNvSpPr/>
          <p:nvPr/>
        </p:nvSpPr>
        <p:spPr>
          <a:xfrm>
            <a:off x="7592159" y="3816872"/>
            <a:ext cx="2555141" cy="14594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B88477-CE0A-4B45-8631-5762E6883EBD}"/>
              </a:ext>
            </a:extLst>
          </p:cNvPr>
          <p:cNvSpPr txBox="1"/>
          <p:nvPr/>
        </p:nvSpPr>
        <p:spPr>
          <a:xfrm>
            <a:off x="1524000" y="61555"/>
            <a:ext cx="9144000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B1946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dirty="0">
                <a:latin typeface="Calibri" charset="0"/>
                <a:ea typeface="Calibri" charset="0"/>
                <a:cs typeface="Calibri" charset="0"/>
              </a:rPr>
              <a:t>PA on spin(-momentum) superpositions with increasing </a:t>
            </a:r>
            <a:r>
              <a:rPr lang="el-GR" sz="2800" dirty="0">
                <a:latin typeface="Calibri" charset="0"/>
                <a:ea typeface="Calibri" charset="0"/>
                <a:cs typeface="Calibri" charset="0"/>
              </a:rPr>
              <a:t>Ω</a:t>
            </a:r>
            <a:r>
              <a:rPr lang="en-US" sz="2800" baseline="-25000" dirty="0">
                <a:latin typeface="Calibri" charset="0"/>
                <a:ea typeface="Calibri" charset="0"/>
                <a:cs typeface="Calibri" charset="0"/>
              </a:rPr>
              <a:t>R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3560" y="1096204"/>
            <a:ext cx="2837495" cy="3751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1794" y="4439122"/>
            <a:ext cx="518821" cy="52759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906752" y="4395155"/>
            <a:ext cx="196649" cy="15142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958793" y="4870938"/>
            <a:ext cx="196649" cy="15142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61813" y="5530494"/>
            <a:ext cx="31484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62626"/>
                </a:solidFill>
                <a:latin typeface="Helvetica Neue"/>
              </a:rPr>
              <a:t>D. Blasing </a:t>
            </a:r>
            <a:r>
              <a:rPr lang="en-US" sz="1400" i="1" dirty="0">
                <a:solidFill>
                  <a:srgbClr val="262626"/>
                </a:solidFill>
                <a:latin typeface="Helvetica Neue"/>
              </a:rPr>
              <a:t>et al</a:t>
            </a:r>
          </a:p>
          <a:p>
            <a:r>
              <a:rPr lang="en-US" sz="1400" dirty="0">
                <a:solidFill>
                  <a:srgbClr val="262626"/>
                </a:solidFill>
                <a:latin typeface="Helvetica Neue"/>
              </a:rPr>
              <a:t> Phys. Rev. Lett. 121, 073202 (2018)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3704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981950" y="6292852"/>
            <a:ext cx="2057400" cy="365125"/>
          </a:xfrm>
        </p:spPr>
        <p:txBody>
          <a:bodyPr/>
          <a:lstStyle/>
          <a:p>
            <a:fld id="{1BA5705E-2D28-2F40-A118-EB43A213D3A6}" type="slidenum">
              <a:rPr lang="en-US" smtClean="0"/>
              <a:t>24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0" y="1"/>
            <a:ext cx="914400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B1946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PA on spin(-momentum) superpositions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2465" y="2705235"/>
            <a:ext cx="6800851" cy="811111"/>
          </a:xfrm>
          <a:prstGeom prst="rect">
            <a:avLst/>
          </a:prstGeom>
          <a:ln>
            <a:solidFill>
              <a:srgbClr val="FFC000"/>
            </a:solidFill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5BB954D-7DAB-1642-BF97-1A937E003212}"/>
              </a:ext>
            </a:extLst>
          </p:cNvPr>
          <p:cNvGrpSpPr/>
          <p:nvPr/>
        </p:nvGrpSpPr>
        <p:grpSpPr>
          <a:xfrm>
            <a:off x="1841013" y="3795669"/>
            <a:ext cx="8167920" cy="3075747"/>
            <a:chOff x="715805" y="2846719"/>
            <a:chExt cx="8167920" cy="3075747"/>
          </a:xfrm>
        </p:grpSpPr>
        <p:sp>
          <p:nvSpPr>
            <p:cNvPr id="6" name="TextBox 5"/>
            <p:cNvSpPr txBox="1"/>
            <p:nvPr/>
          </p:nvSpPr>
          <p:spPr>
            <a:xfrm>
              <a:off x="715805" y="3885276"/>
              <a:ext cx="27129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Prediction: PA rate for spin </a:t>
              </a:r>
              <a:r>
                <a:rPr lang="en-US" dirty="0" err="1"/>
                <a:t>superpositions</a:t>
              </a:r>
              <a:r>
                <a:rPr lang="en-US" dirty="0"/>
                <a:t> modified over bare rate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614A920-29EA-5C49-A25C-3E81E9A3D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43301" y="2846719"/>
              <a:ext cx="5340424" cy="3075747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1772473" y="876018"/>
            <a:ext cx="5437146" cy="698381"/>
            <a:chOff x="-12386" y="3948255"/>
            <a:chExt cx="7249528" cy="931174"/>
          </a:xfrm>
        </p:grpSpPr>
        <p:grpSp>
          <p:nvGrpSpPr>
            <p:cNvPr id="21" name="Group 20"/>
            <p:cNvGrpSpPr/>
            <p:nvPr/>
          </p:nvGrpSpPr>
          <p:grpSpPr>
            <a:xfrm>
              <a:off x="1870721" y="4371381"/>
              <a:ext cx="5366421" cy="508048"/>
              <a:chOff x="4043867" y="5337703"/>
              <a:chExt cx="5131256" cy="412500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43867" y="5337703"/>
                <a:ext cx="3946950" cy="412500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84423" y="5408988"/>
                <a:ext cx="1190700" cy="242000"/>
              </a:xfrm>
              <a:prstGeom prst="rect">
                <a:avLst/>
              </a:prstGeom>
            </p:spPr>
          </p:pic>
        </p:grp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9012" y="3999797"/>
              <a:ext cx="2411928" cy="318892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76844" y="3995177"/>
              <a:ext cx="2411928" cy="31889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-12386" y="3948255"/>
              <a:ext cx="54249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ym typeface="Symbol" panose="05050102010706020507" pitchFamily="18" charset="2"/>
                </a:rPr>
                <a:t>(                                              )(                                              )</a:t>
              </a:r>
              <a:endParaRPr lang="en-US" sz="135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1870721" y="4441388"/>
                  <a:ext cx="1497161" cy="2769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3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350" i="1">
                                <a:latin typeface="Cambria Math" panose="02040503050406030204" pitchFamily="18" charset="0"/>
                              </a:rPr>
                              <m:t>             </m:t>
                            </m:r>
                            <m:r>
                              <a:rPr lang="en-US" sz="135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350" i="1">
                                <a:latin typeface="Cambria Math" panose="02040503050406030204" pitchFamily="18" charset="0"/>
                              </a:rPr>
                              <m:t>scat</m:t>
                            </m:r>
                          </m:sub>
                        </m:sSub>
                        <m:r>
                          <a:rPr lang="en-US" sz="135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3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</m:oMath>
                    </m:oMathPara>
                  </a14:m>
                  <a:endParaRPr lang="en-US" sz="1500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70721" y="4441388"/>
                  <a:ext cx="1497161" cy="276998"/>
                </a:xfrm>
                <a:prstGeom prst="rect">
                  <a:avLst/>
                </a:prstGeom>
                <a:blipFill>
                  <a:blip r:embed="rId8"/>
                  <a:stretch>
                    <a:fillRect r="-1070" b="-27778"/>
                  </a:stretch>
                </a:blipFill>
                <a:ln>
                  <a:solidFill>
                    <a:schemeClr val="bg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Group 27"/>
          <p:cNvGrpSpPr/>
          <p:nvPr/>
        </p:nvGrpSpPr>
        <p:grpSpPr>
          <a:xfrm>
            <a:off x="2462301" y="1576093"/>
            <a:ext cx="3804305" cy="1020398"/>
            <a:chOff x="907383" y="4881689"/>
            <a:chExt cx="5072406" cy="1360531"/>
          </a:xfrm>
        </p:grpSpPr>
        <p:sp>
          <p:nvSpPr>
            <p:cNvPr id="29" name="Rounded Rectangle 28"/>
            <p:cNvSpPr/>
            <p:nvPr/>
          </p:nvSpPr>
          <p:spPr>
            <a:xfrm>
              <a:off x="907383" y="4908972"/>
              <a:ext cx="5072406" cy="133324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47771" y="5005748"/>
              <a:ext cx="1751966" cy="558387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094357" y="5653346"/>
              <a:ext cx="2461778" cy="48246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987414" y="5764648"/>
                  <a:ext cx="20454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</a:rPr>
                        <m:t>|1,−1&gt;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⊗|1,−1&gt;</m:t>
                      </m:r>
                    </m:oMath>
                  </a14:m>
                  <a:r>
                    <a:rPr lang="en-US" sz="1350" dirty="0"/>
                    <a:t>=</a:t>
                  </a:r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7414" y="5764648"/>
                  <a:ext cx="2045432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5578" t="-26471" r="-5976" b="-529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1199010" y="5153934"/>
                  <a:ext cx="162224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</a:rPr>
                        <m:t>|1,0&gt;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⊗|1,0&gt;</m:t>
                      </m:r>
                    </m:oMath>
                  </a14:m>
                  <a:r>
                    <a:rPr lang="en-US" sz="1350" dirty="0"/>
                    <a:t>=</a:t>
                  </a:r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9010" y="5153934"/>
                  <a:ext cx="1622240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7035" t="-26471" r="-8040" b="-529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Oval 33"/>
            <p:cNvSpPr/>
            <p:nvPr/>
          </p:nvSpPr>
          <p:spPr>
            <a:xfrm>
              <a:off x="3696254" y="4933744"/>
              <a:ext cx="628992" cy="63039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/>
            <p:cNvSpPr/>
            <p:nvPr/>
          </p:nvSpPr>
          <p:spPr>
            <a:xfrm>
              <a:off x="4670067" y="5549886"/>
              <a:ext cx="511283" cy="63039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00B05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90923" y="4901353"/>
              <a:ext cx="1285224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rgbClr val="7030A0"/>
                  </a:solidFill>
                </a:rPr>
                <a:t>opposite CG </a:t>
              </a:r>
            </a:p>
            <a:p>
              <a:r>
                <a:rPr lang="en-US" sz="1200" i="1" dirty="0">
                  <a:solidFill>
                    <a:srgbClr val="7030A0"/>
                  </a:solidFill>
                </a:rPr>
                <a:t>coefficient!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11952" y="4881689"/>
              <a:ext cx="549723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f, m</a:t>
              </a:r>
              <a:r>
                <a:rPr lang="en-US" sz="105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839617" y="5429720"/>
              <a:ext cx="1071233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Total F, m</a:t>
              </a:r>
              <a:r>
                <a:rPr lang="en-US" sz="105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</a:p>
          </p:txBody>
        </p:sp>
      </p:grpSp>
      <p:sp>
        <p:nvSpPr>
          <p:cNvPr id="39" name="Rectangle 38"/>
          <p:cNvSpPr/>
          <p:nvPr/>
        </p:nvSpPr>
        <p:spPr>
          <a:xfrm>
            <a:off x="6280683" y="775817"/>
            <a:ext cx="1790068" cy="116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24066" y="972604"/>
            <a:ext cx="2821647" cy="3624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6510228" y="1891536"/>
                <a:ext cx="2030428" cy="4081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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0228" y="1891536"/>
                <a:ext cx="2030428" cy="40818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Oval 42"/>
              <p:cNvSpPr/>
              <p:nvPr/>
            </p:nvSpPr>
            <p:spPr>
              <a:xfrm flipH="1">
                <a:off x="6961221" y="2956397"/>
                <a:ext cx="248399" cy="274147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</a:rPr>
                        <m:t>||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43" name="Oval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961221" y="2956397"/>
                <a:ext cx="248399" cy="274147"/>
              </a:xfrm>
              <a:prstGeom prst="ellipse">
                <a:avLst/>
              </a:prstGeom>
              <a:blipFill>
                <a:blip r:embed="rId15"/>
                <a:stretch>
                  <a:fillRect l="-9302" b="-10638"/>
                </a:stretch>
              </a:blipFill>
              <a:ln>
                <a:solidFill>
                  <a:srgbClr val="FF0000"/>
                </a:solidFill>
                <a:prstDash val="dash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Oval 43"/>
              <p:cNvSpPr/>
              <p:nvPr/>
            </p:nvSpPr>
            <p:spPr>
              <a:xfrm flipH="1">
                <a:off x="7757779" y="1999678"/>
                <a:ext cx="248399" cy="274147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</a:rPr>
                        <m:t>||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44" name="Oval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757779" y="1999678"/>
                <a:ext cx="248399" cy="274147"/>
              </a:xfrm>
              <a:prstGeom prst="ellipse">
                <a:avLst/>
              </a:prstGeom>
              <a:blipFill>
                <a:blip r:embed="rId16"/>
                <a:stretch>
                  <a:fillRect l="-11905" b="-10638"/>
                </a:stretch>
              </a:blipFill>
              <a:ln>
                <a:solidFill>
                  <a:srgbClr val="FF0000"/>
                </a:solidFill>
                <a:prstDash val="dash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B2762EDA-F613-402A-A107-556475BA5B5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15" y="6468729"/>
            <a:ext cx="5597369" cy="33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38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 animBg="1"/>
      <p:bldP spid="4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06842" y="6418228"/>
            <a:ext cx="2057400" cy="365125"/>
          </a:xfrm>
        </p:spPr>
        <p:txBody>
          <a:bodyPr/>
          <a:lstStyle/>
          <a:p>
            <a:fld id="{1BA5705E-2D28-2F40-A118-EB43A213D3A6}" type="slidenum">
              <a:rPr lang="en-US" smtClean="0"/>
              <a:t>25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4000" y="1"/>
            <a:ext cx="914400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B1946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PA on spin(-momentum) superpositions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494607-4B26-E045-93CD-3CAACC00E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560" y="2313701"/>
            <a:ext cx="8175177" cy="41228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37F71F-669B-A04D-ADDB-0326D1FEBD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6016" y="863285"/>
            <a:ext cx="6800851" cy="8111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436126-41B3-CE40-AE01-1343FE3BC120}"/>
              </a:ext>
            </a:extLst>
          </p:cNvPr>
          <p:cNvSpPr txBox="1"/>
          <p:nvPr/>
        </p:nvSpPr>
        <p:spPr>
          <a:xfrm>
            <a:off x="8306842" y="10418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A97C23-BB73-9545-8A6A-FEFA4DC775D6}"/>
              </a:ext>
            </a:extLst>
          </p:cNvPr>
          <p:cNvSpPr txBox="1"/>
          <p:nvPr/>
        </p:nvSpPr>
        <p:spPr>
          <a:xfrm>
            <a:off x="8789895" y="103006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99FB24-A9C4-0B46-B681-42E2C74A6260}"/>
              </a:ext>
            </a:extLst>
          </p:cNvPr>
          <p:cNvSpPr/>
          <p:nvPr/>
        </p:nvSpPr>
        <p:spPr>
          <a:xfrm>
            <a:off x="7064359" y="2313701"/>
            <a:ext cx="683323" cy="364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8C84BCB-B831-134A-A6E3-AFBD3B8198C6}"/>
              </a:ext>
            </a:extLst>
          </p:cNvPr>
          <p:cNvSpPr/>
          <p:nvPr/>
        </p:nvSpPr>
        <p:spPr>
          <a:xfrm>
            <a:off x="2487042" y="2149439"/>
            <a:ext cx="683323" cy="515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67865" y="2074126"/>
            <a:ext cx="24122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Various </a:t>
            </a:r>
            <a:r>
              <a:rPr lang="el-GR" sz="2200" dirty="0"/>
              <a:t>Ω</a:t>
            </a:r>
            <a:r>
              <a:rPr lang="en-US" sz="2200" baseline="-25000" dirty="0"/>
              <a:t>R</a:t>
            </a:r>
            <a:r>
              <a:rPr lang="en-US" sz="2200" dirty="0"/>
              <a:t> at </a:t>
            </a:r>
            <a:r>
              <a:rPr lang="el-GR" sz="2200" dirty="0"/>
              <a:t>δ</a:t>
            </a:r>
            <a:r>
              <a:rPr lang="en-US" sz="2200" dirty="0"/>
              <a:t> = 0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3EB845-77C5-6940-A981-24098A70D754}"/>
              </a:ext>
            </a:extLst>
          </p:cNvPr>
          <p:cNvSpPr txBox="1"/>
          <p:nvPr/>
        </p:nvSpPr>
        <p:spPr>
          <a:xfrm>
            <a:off x="7406020" y="2072858"/>
            <a:ext cx="24940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Rep. </a:t>
            </a:r>
            <a:r>
              <a:rPr lang="en-US" sz="2200" dirty="0" err="1"/>
              <a:t>bandstructures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780128" y="6373259"/>
                <a:ext cx="3468029" cy="4550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dirty="0"/>
                  <a:t> :   </a:t>
                </a:r>
                <a:r>
                  <a:rPr lang="en-US" sz="1600" i="1" dirty="0"/>
                  <a:t>k</a:t>
                </a:r>
                <a:r>
                  <a:rPr lang="en-US" sz="1600" dirty="0">
                    <a:sym typeface="Wingdings" panose="05000000000000000000" pitchFamily="2" charset="2"/>
                  </a:rPr>
                  <a:t>0!</a:t>
                </a:r>
                <a:endParaRPr lang="en-US" sz="16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0128" y="6373259"/>
                <a:ext cx="3468029" cy="455061"/>
              </a:xfrm>
              <a:prstGeom prst="rect">
                <a:avLst/>
              </a:prstGeom>
              <a:blipFill>
                <a:blip r:embed="rId5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4371000" y="6424077"/>
            <a:ext cx="1514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at large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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319705"/>
            <a:ext cx="123198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62626"/>
                </a:solidFill>
                <a:latin typeface="Helvetica Neue"/>
              </a:rPr>
              <a:t>D. Blasing </a:t>
            </a:r>
            <a:r>
              <a:rPr lang="en-US" sz="1400" i="1" dirty="0">
                <a:solidFill>
                  <a:srgbClr val="262626"/>
                </a:solidFill>
                <a:latin typeface="Helvetica Neue"/>
              </a:rPr>
              <a:t>et al</a:t>
            </a:r>
            <a:r>
              <a:rPr lang="en-US" sz="1400" dirty="0">
                <a:solidFill>
                  <a:srgbClr val="262626"/>
                </a:solidFill>
                <a:latin typeface="Helvetica Neue"/>
              </a:rPr>
              <a:t>., </a:t>
            </a:r>
          </a:p>
          <a:p>
            <a:r>
              <a:rPr lang="en-US" sz="1400" dirty="0">
                <a:solidFill>
                  <a:srgbClr val="262626"/>
                </a:solidFill>
                <a:latin typeface="Helvetica Neue"/>
              </a:rPr>
              <a:t>Phys. Rev. Lett. 121, 073202 (2018)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610197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472287" y="1786261"/>
            <a:ext cx="32474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Various </a:t>
            </a:r>
            <a:r>
              <a:rPr lang="el-GR" sz="2200" dirty="0"/>
              <a:t>δ</a:t>
            </a:r>
            <a:r>
              <a:rPr lang="en-US" sz="2200" dirty="0"/>
              <a:t> = 0 at </a:t>
            </a:r>
            <a:r>
              <a:rPr lang="el-GR" sz="2200" dirty="0"/>
              <a:t>Ω</a:t>
            </a:r>
            <a:r>
              <a:rPr lang="en-US" sz="2200" baseline="-25000" dirty="0"/>
              <a:t>R</a:t>
            </a:r>
            <a:r>
              <a:rPr lang="en-US" sz="2200" dirty="0"/>
              <a:t> = 5.4 </a:t>
            </a:r>
            <a:r>
              <a:rPr lang="en-US" sz="2200" dirty="0" err="1"/>
              <a:t>E</a:t>
            </a:r>
            <a:r>
              <a:rPr lang="en-US" sz="2200" baseline="-25000" dirty="0" err="1"/>
              <a:t>r</a:t>
            </a:r>
            <a:endParaRPr lang="en-US" sz="2200" baseline="-25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5705E-2D28-2F40-A118-EB43A213D3A6}" type="slidenum">
              <a:rPr lang="en-US" smtClean="0"/>
              <a:t>26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4000" y="1"/>
            <a:ext cx="914400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B1946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PA on spin(-momentum) superpositions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32F046-B733-C74D-8297-0380D9A50A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464" r="53310" b="29795"/>
          <a:stretch/>
        </p:blipFill>
        <p:spPr>
          <a:xfrm>
            <a:off x="2882901" y="2280735"/>
            <a:ext cx="5620311" cy="44407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350B83-675F-C645-A877-E8E6E12266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2216" y="810741"/>
            <a:ext cx="6800851" cy="8111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43F7329-EFA5-7D41-91F9-F4A3DA63D348}"/>
              </a:ext>
            </a:extLst>
          </p:cNvPr>
          <p:cNvSpPr txBox="1"/>
          <p:nvPr/>
        </p:nvSpPr>
        <p:spPr>
          <a:xfrm>
            <a:off x="8383042" y="9893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934E93-E437-424C-AB71-222D4300698B}"/>
              </a:ext>
            </a:extLst>
          </p:cNvPr>
          <p:cNvSpPr txBox="1"/>
          <p:nvPr/>
        </p:nvSpPr>
        <p:spPr>
          <a:xfrm>
            <a:off x="8866095" y="9775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3952" y="6263913"/>
            <a:ext cx="522467" cy="5012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7045" y="6165392"/>
            <a:ext cx="559051" cy="51487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533084" y="4363086"/>
            <a:ext cx="31280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62626"/>
                </a:solidFill>
                <a:latin typeface="Helvetica Neue"/>
              </a:rPr>
              <a:t>D. Blasing </a:t>
            </a:r>
            <a:r>
              <a:rPr lang="en-US" sz="1400" i="1" dirty="0">
                <a:solidFill>
                  <a:srgbClr val="262626"/>
                </a:solidFill>
                <a:latin typeface="Helvetica Neue"/>
              </a:rPr>
              <a:t>et al</a:t>
            </a:r>
            <a:r>
              <a:rPr lang="en-US" sz="1400" dirty="0">
                <a:solidFill>
                  <a:srgbClr val="262626"/>
                </a:solidFill>
                <a:latin typeface="Helvetica Neue"/>
              </a:rPr>
              <a:t>., </a:t>
            </a:r>
          </a:p>
          <a:p>
            <a:r>
              <a:rPr lang="en-US" sz="1400" dirty="0">
                <a:solidFill>
                  <a:srgbClr val="262626"/>
                </a:solidFill>
                <a:latin typeface="Helvetica Neue"/>
              </a:rPr>
              <a:t>Phys. Rev. Lett. 121, 073202 (2018)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60516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>
            <a:off x="3521811" y="97898"/>
            <a:ext cx="4368761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B1946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dirty="0">
                <a:latin typeface="Calibri" charset="0"/>
                <a:ea typeface="Calibri" charset="0"/>
                <a:cs typeface="Calibri" charset="0"/>
              </a:rPr>
              <a:t>Summary &amp; Outlook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0598" y="1484456"/>
            <a:ext cx="2472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Novel “light-dressed” reactants</a:t>
            </a:r>
          </a:p>
          <a:p>
            <a:r>
              <a:rPr lang="en-US" dirty="0"/>
              <a:t>(in superposition state)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106634" y="1763293"/>
            <a:ext cx="134722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60599" y="3510790"/>
            <a:ext cx="2542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Observations indicate destructive interference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0481" y="5668558"/>
            <a:ext cx="3174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Agrees with theoretical model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4"/>
          <a:stretch/>
        </p:blipFill>
        <p:spPr>
          <a:xfrm>
            <a:off x="5154036" y="4978225"/>
            <a:ext cx="2319441" cy="1879775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761598" y="809191"/>
            <a:ext cx="2795910" cy="2066878"/>
            <a:chOff x="4824089" y="707666"/>
            <a:chExt cx="2795910" cy="206687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4546" t="42857" r="21298" b="13420"/>
            <a:stretch/>
          </p:blipFill>
          <p:spPr>
            <a:xfrm>
              <a:off x="5501163" y="707666"/>
              <a:ext cx="2118836" cy="2034243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497" t="42857" r="87863" b="13420"/>
            <a:stretch/>
          </p:blipFill>
          <p:spPr>
            <a:xfrm>
              <a:off x="5181599" y="740301"/>
              <a:ext cx="349823" cy="203424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 rot="16200000">
              <a:off x="4683185" y="1392865"/>
              <a:ext cx="6511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N/N</a:t>
              </a:r>
              <a:r>
                <a:rPr lang="en-US" baseline="-25000" dirty="0"/>
                <a:t>0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4860969" y="5438237"/>
            <a:ext cx="410736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rot="16200000">
            <a:off x="4520916" y="5628532"/>
            <a:ext cx="867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</a:t>
            </a:r>
            <a:r>
              <a:rPr lang="en-US" baseline="-25000" dirty="0" err="1"/>
              <a:t>sup</a:t>
            </a:r>
            <a:r>
              <a:rPr lang="en-US" baseline="-25000" dirty="0"/>
              <a:t>/</a:t>
            </a:r>
            <a:r>
              <a:rPr lang="en-US" dirty="0"/>
              <a:t>k</a:t>
            </a:r>
            <a:r>
              <a:rPr lang="en-US" baseline="-25000" dirty="0"/>
              <a:t>0,0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755231" y="5052117"/>
            <a:ext cx="410736" cy="145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814407" y="2889775"/>
            <a:ext cx="2671896" cy="2000439"/>
            <a:chOff x="4948103" y="2733286"/>
            <a:chExt cx="2671896" cy="200043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65136" y="2733286"/>
              <a:ext cx="2054863" cy="2000439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 rot="16200000">
              <a:off x="4807199" y="3396445"/>
              <a:ext cx="6511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N/N</a:t>
              </a:r>
              <a:r>
                <a:rPr lang="en-US" baseline="-25000" dirty="0"/>
                <a:t>0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663089" y="2813094"/>
              <a:ext cx="410736" cy="3641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107957" y="2991885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1.2</a:t>
            </a:r>
            <a:endParaRPr lang="en-US" sz="1000" b="1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5101471" y="3377397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/>
              <a:t>1.0</a:t>
            </a:r>
            <a:endParaRPr lang="en-US" sz="1000" b="1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5108526" y="3789450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/>
              <a:t>0.8</a:t>
            </a:r>
            <a:endParaRPr lang="en-US" sz="1000" b="1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5101471" y="4191911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/>
              <a:t>0.6</a:t>
            </a:r>
            <a:endParaRPr lang="en-US" sz="1000" b="1" baseline="-25000" dirty="0"/>
          </a:p>
        </p:txBody>
      </p:sp>
      <p:sp>
        <p:nvSpPr>
          <p:cNvPr id="40" name="Rectangle 39"/>
          <p:cNvSpPr/>
          <p:nvPr/>
        </p:nvSpPr>
        <p:spPr>
          <a:xfrm>
            <a:off x="6255953" y="6740237"/>
            <a:ext cx="345688" cy="205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116414" y="6695037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/>
              <a:t>Ω</a:t>
            </a:r>
            <a:r>
              <a:rPr lang="en-US" sz="1400" baseline="-25000" dirty="0"/>
              <a:t>R </a:t>
            </a:r>
            <a:r>
              <a:rPr lang="en-US" sz="1400" dirty="0"/>
              <a:t>(</a:t>
            </a:r>
            <a:r>
              <a:rPr lang="en-US" sz="1400" dirty="0" err="1"/>
              <a:t>E</a:t>
            </a:r>
            <a:r>
              <a:rPr lang="en-US" sz="1400" baseline="-25000" dirty="0" err="1"/>
              <a:t>r</a:t>
            </a:r>
            <a:r>
              <a:rPr lang="en-US" sz="1400" dirty="0"/>
              <a:t>)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3106634" y="3803966"/>
            <a:ext cx="134722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114071" y="5840921"/>
            <a:ext cx="134722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76216" y="6537303"/>
            <a:ext cx="2743200" cy="365125"/>
          </a:xfrm>
        </p:spPr>
        <p:txBody>
          <a:bodyPr/>
          <a:lstStyle/>
          <a:p>
            <a:fld id="{1BA5705E-2D28-2F40-A118-EB43A213D3A6}" type="slidenum">
              <a:rPr lang="en-US" smtClean="0"/>
              <a:t>27</a:t>
            </a:fld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A383B8C-AFCF-494F-B9B5-8A1C2E5BF9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894" y="6194075"/>
            <a:ext cx="4125759" cy="492063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FF16C0C-DBC7-3747-9B4E-F6190E0108F2}"/>
              </a:ext>
            </a:extLst>
          </p:cNvPr>
          <p:cNvSpPr txBox="1"/>
          <p:nvPr/>
        </p:nvSpPr>
        <p:spPr>
          <a:xfrm>
            <a:off x="3725662" y="6179759"/>
            <a:ext cx="18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8AAD7C8-FB62-D14C-AB77-8797FD337891}"/>
              </a:ext>
            </a:extLst>
          </p:cNvPr>
          <p:cNvSpPr txBox="1"/>
          <p:nvPr/>
        </p:nvSpPr>
        <p:spPr>
          <a:xfrm>
            <a:off x="4003995" y="6167971"/>
            <a:ext cx="18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FBF7BD1-A9EA-C049-9143-E4F771BD9664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4585653" y="6037890"/>
            <a:ext cx="1354477" cy="402216"/>
          </a:xfrm>
          <a:prstGeom prst="straightConnector1">
            <a:avLst/>
          </a:prstGeom>
          <a:ln w="317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500252" y="693014"/>
            <a:ext cx="3227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62626"/>
                </a:solidFill>
                <a:latin typeface="Helvetica Neue"/>
              </a:rPr>
              <a:t>D. Blasing </a:t>
            </a:r>
            <a:r>
              <a:rPr lang="en-US" sz="1400" i="1" dirty="0">
                <a:solidFill>
                  <a:srgbClr val="262626"/>
                </a:solidFill>
                <a:latin typeface="Helvetica Neue"/>
              </a:rPr>
              <a:t>et al</a:t>
            </a:r>
            <a:r>
              <a:rPr lang="en-US" sz="1400" dirty="0">
                <a:solidFill>
                  <a:srgbClr val="262626"/>
                </a:solidFill>
                <a:latin typeface="Helvetica Neue"/>
              </a:rPr>
              <a:t>., </a:t>
            </a:r>
          </a:p>
          <a:p>
            <a:r>
              <a:rPr lang="en-US" sz="1400" dirty="0">
                <a:solidFill>
                  <a:srgbClr val="262626"/>
                </a:solidFill>
                <a:latin typeface="Helvetica Neue"/>
              </a:rPr>
              <a:t>Phys. Rev. Lett. 121, 073202 (2018)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8165567" y="1033809"/>
            <a:ext cx="412955" cy="93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/>
          <p:cNvSpPr/>
          <p:nvPr/>
        </p:nvSpPr>
        <p:spPr>
          <a:xfrm>
            <a:off x="8686178" y="1038492"/>
            <a:ext cx="412955" cy="93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Rectangle 46"/>
          <p:cNvSpPr/>
          <p:nvPr/>
        </p:nvSpPr>
        <p:spPr>
          <a:xfrm>
            <a:off x="9206788" y="1034444"/>
            <a:ext cx="412955" cy="93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/>
          <p:cNvSpPr/>
          <p:nvPr/>
        </p:nvSpPr>
        <p:spPr>
          <a:xfrm>
            <a:off x="8606920" y="1719119"/>
            <a:ext cx="179143" cy="17914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Oval 48"/>
          <p:cNvSpPr/>
          <p:nvPr/>
        </p:nvSpPr>
        <p:spPr>
          <a:xfrm>
            <a:off x="9000754" y="1717913"/>
            <a:ext cx="179143" cy="17914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8612375" y="1092380"/>
            <a:ext cx="241130" cy="53481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8612375" y="433506"/>
            <a:ext cx="241130" cy="6425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8904964" y="1081254"/>
            <a:ext cx="265976" cy="544464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8926369" y="434930"/>
            <a:ext cx="232148" cy="630607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049737" y="414420"/>
            <a:ext cx="824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Scattering</a:t>
            </a:r>
          </a:p>
          <a:p>
            <a:r>
              <a:rPr lang="en-US" sz="1200" dirty="0">
                <a:solidFill>
                  <a:srgbClr val="0070C0"/>
                </a:solidFill>
              </a:rPr>
              <a:t>/Reaction </a:t>
            </a:r>
          </a:p>
          <a:p>
            <a:r>
              <a:rPr lang="en-US" sz="1200" dirty="0">
                <a:solidFill>
                  <a:srgbClr val="0070C0"/>
                </a:solidFill>
              </a:rPr>
              <a:t>path1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8784901" y="1807482"/>
            <a:ext cx="214691" cy="120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8696491" y="225602"/>
            <a:ext cx="179143" cy="17914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Oval 56"/>
          <p:cNvSpPr/>
          <p:nvPr/>
        </p:nvSpPr>
        <p:spPr>
          <a:xfrm>
            <a:off x="8932120" y="225602"/>
            <a:ext cx="179143" cy="17914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Rounded Rectangle 57"/>
          <p:cNvSpPr/>
          <p:nvPr/>
        </p:nvSpPr>
        <p:spPr>
          <a:xfrm>
            <a:off x="8836960" y="303088"/>
            <a:ext cx="120403" cy="3428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8811918" y="190292"/>
            <a:ext cx="167564" cy="22037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8822698" y="200415"/>
            <a:ext cx="183660" cy="24460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9063827" y="410667"/>
            <a:ext cx="824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Scattering</a:t>
            </a:r>
          </a:p>
          <a:p>
            <a:r>
              <a:rPr lang="en-US" sz="1200" dirty="0">
                <a:solidFill>
                  <a:schemeClr val="accent6"/>
                </a:solidFill>
              </a:rPr>
              <a:t>/Reaction </a:t>
            </a:r>
          </a:p>
          <a:p>
            <a:r>
              <a:rPr lang="en-US" sz="1200" dirty="0">
                <a:solidFill>
                  <a:schemeClr val="accent6"/>
                </a:solidFill>
              </a:rPr>
              <a:t>path2</a:t>
            </a: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6765" y="2438115"/>
            <a:ext cx="2599218" cy="34365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218" name="Picture 2" descr="Image result for quantum control chemistry laser puls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319" y="3386685"/>
            <a:ext cx="2227180" cy="159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84017" y="5393627"/>
            <a:ext cx="2667000" cy="1371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8380" y="3291679"/>
            <a:ext cx="1364963" cy="1918639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7877072" y="2282873"/>
            <a:ext cx="42428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New approach for </a:t>
            </a:r>
          </a:p>
          <a:p>
            <a:r>
              <a:rPr lang="en-US" i="1" dirty="0">
                <a:solidFill>
                  <a:srgbClr val="C00000"/>
                </a:solidFill>
              </a:rPr>
              <a:t>“coherent photochemistry”</a:t>
            </a:r>
          </a:p>
          <a:p>
            <a:r>
              <a:rPr lang="en-US" dirty="0">
                <a:solidFill>
                  <a:srgbClr val="C00000"/>
                </a:solidFill>
              </a:rPr>
              <a:t>(not using pulsed/interfering lasers)</a:t>
            </a:r>
          </a:p>
        </p:txBody>
      </p:sp>
      <p:sp>
        <p:nvSpPr>
          <p:cNvPr id="10" name="Rectangle 9"/>
          <p:cNvSpPr/>
          <p:nvPr/>
        </p:nvSpPr>
        <p:spPr>
          <a:xfrm>
            <a:off x="9538932" y="1403397"/>
            <a:ext cx="2580963" cy="83099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Control reactants’ quantum </a:t>
            </a:r>
          </a:p>
          <a:p>
            <a:r>
              <a:rPr lang="en-US" sz="1600" b="1" i="1" dirty="0">
                <a:solidFill>
                  <a:srgbClr val="FF0000"/>
                </a:solidFill>
              </a:rPr>
              <a:t>(superposition) states</a:t>
            </a:r>
          </a:p>
          <a:p>
            <a:r>
              <a:rPr lang="en-US" sz="1600" b="1" i="1" dirty="0">
                <a:solidFill>
                  <a:srgbClr val="FF0000"/>
                </a:solidFill>
              </a:rPr>
              <a:t>[high-dim Hilbert space]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043389" y="246463"/>
            <a:ext cx="16719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Two-pathway </a:t>
            </a:r>
          </a:p>
          <a:p>
            <a:r>
              <a:rPr lang="en-US" dirty="0"/>
              <a:t>interference in </a:t>
            </a:r>
          </a:p>
          <a:p>
            <a:r>
              <a:rPr lang="en-US" dirty="0"/>
              <a:t>Chemical space</a:t>
            </a:r>
          </a:p>
          <a:p>
            <a:r>
              <a:rPr lang="en-US" dirty="0"/>
              <a:t>(reaction paths)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8F2CA85-A750-45BF-92B7-4FB8366ADCD3}"/>
              </a:ext>
            </a:extLst>
          </p:cNvPr>
          <p:cNvSpPr txBox="1"/>
          <p:nvPr/>
        </p:nvSpPr>
        <p:spPr>
          <a:xfrm>
            <a:off x="-59564" y="6814"/>
            <a:ext cx="354276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“using chemistry to probe physics?”</a:t>
            </a:r>
          </a:p>
          <a:p>
            <a:r>
              <a:rPr lang="en-US" i="1" dirty="0"/>
              <a:t>(quantum condensed matter)</a:t>
            </a:r>
          </a:p>
        </p:txBody>
      </p:sp>
    </p:spTree>
    <p:extLst>
      <p:ext uri="{BB962C8B-B14F-4D97-AF65-F5344CB8AC3E}">
        <p14:creationId xmlns:p14="http://schemas.microsoft.com/office/powerpoint/2010/main" val="300812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977"/>
            <a:ext cx="12093677" cy="7677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u="sng" dirty="0">
                <a:solidFill>
                  <a:srgbClr val="0070C0"/>
                </a:solidFill>
              </a:rPr>
              <a:t>Spin-orbit-coupled Bose-Einstein Condensate as playground to explore</a:t>
            </a:r>
            <a:br>
              <a:rPr lang="en-US" sz="3200" b="1" u="sng" dirty="0">
                <a:solidFill>
                  <a:srgbClr val="0070C0"/>
                </a:solidFill>
              </a:rPr>
            </a:br>
            <a:r>
              <a:rPr lang="en-US" sz="3200" b="1" u="sng" dirty="0">
                <a:solidFill>
                  <a:srgbClr val="0070C0"/>
                </a:solidFill>
              </a:rPr>
              <a:t> quantum collision and chemistry</a:t>
            </a:r>
            <a:br>
              <a:rPr lang="en-US" sz="4000" b="1" dirty="0"/>
            </a:br>
            <a:r>
              <a:rPr lang="en-US" sz="4000" b="1" i="1" u="sng" dirty="0"/>
              <a:t>Outline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4895" y="4897167"/>
            <a:ext cx="1111993" cy="1296556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5978137" y="5143395"/>
            <a:ext cx="16806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D.Blasing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PRL 121, 073202 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(2018)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F930F3-2D3F-45B8-ADD2-ABBA24B84931}"/>
              </a:ext>
            </a:extLst>
          </p:cNvPr>
          <p:cNvSpPr/>
          <p:nvPr/>
        </p:nvSpPr>
        <p:spPr>
          <a:xfrm>
            <a:off x="6299200" y="2974909"/>
            <a:ext cx="14689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Li </a:t>
            </a:r>
            <a:r>
              <a:rPr lang="en-US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Comm.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10, 375 (2019)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D62616B-A6C9-47E5-83BA-27CCF7256665}"/>
              </a:ext>
            </a:extLst>
          </p:cNvPr>
          <p:cNvSpPr txBox="1">
            <a:spLocks/>
          </p:cNvSpPr>
          <p:nvPr/>
        </p:nvSpPr>
        <p:spPr>
          <a:xfrm>
            <a:off x="89795" y="1209368"/>
            <a:ext cx="12427325" cy="5559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Intro. to experimental platform: </a:t>
            </a:r>
            <a:r>
              <a:rPr lang="en-US" sz="2400" b="1" dirty="0"/>
              <a:t>“spin-orbit-coupled (SOC) BEC”  </a:t>
            </a:r>
          </a:p>
          <a:p>
            <a:pPr marL="0" indent="0">
              <a:buNone/>
            </a:pPr>
            <a:r>
              <a:rPr lang="en-US" sz="2400" b="1" dirty="0"/>
              <a:t>                           [“spin-helical atoms”] (by optical dressing)</a:t>
            </a:r>
          </a:p>
          <a:p>
            <a:r>
              <a:rPr lang="en-US" sz="2400" b="1" dirty="0"/>
              <a:t>(Spin) transport &amp; Spinor BEC collider [how is it affected by SOC?] </a:t>
            </a:r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Quantum Synthesis: Interferometry in quantum (photo)chemistry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1C7DC5-5418-4C01-B758-1EA5B9A61342}"/>
              </a:ext>
            </a:extLst>
          </p:cNvPr>
          <p:cNvSpPr txBox="1"/>
          <p:nvPr/>
        </p:nvSpPr>
        <p:spPr>
          <a:xfrm>
            <a:off x="1888045" y="6548584"/>
            <a:ext cx="616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Acknowledge Research Support by: Purdue Univ.; ARO; </a:t>
            </a:r>
            <a:r>
              <a:rPr lang="en-US" b="1" i="1" dirty="0"/>
              <a:t>NSF;DOE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5E6ECF-6278-4612-89D2-05F09BA0BAD1}"/>
              </a:ext>
            </a:extLst>
          </p:cNvPr>
          <p:cNvSpPr txBox="1"/>
          <p:nvPr/>
        </p:nvSpPr>
        <p:spPr>
          <a:xfrm>
            <a:off x="576846" y="3244333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“2x2”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353346-F819-4EBD-8A17-194BA0CC4FE9}"/>
              </a:ext>
            </a:extLst>
          </p:cNvPr>
          <p:cNvSpPr txBox="1"/>
          <p:nvPr/>
        </p:nvSpPr>
        <p:spPr>
          <a:xfrm>
            <a:off x="554585" y="5655451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“3x3”</a:t>
            </a:r>
          </a:p>
        </p:txBody>
      </p:sp>
      <p:pic>
        <p:nvPicPr>
          <p:cNvPr id="19" name="Content Placeholder 12">
            <a:extLst>
              <a:ext uri="{FF2B5EF4-FFF2-40B4-BE49-F238E27FC236}">
                <a16:creationId xmlns:a16="http://schemas.microsoft.com/office/drawing/2014/main" id="{430055AB-F17F-46E0-B0E3-7697CEBF96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533" y="2478218"/>
            <a:ext cx="1899535" cy="19015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D93CD36-E394-479E-9400-171ED07D13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091" y="2571947"/>
            <a:ext cx="2865310" cy="1426539"/>
          </a:xfrm>
          <a:prstGeom prst="rect">
            <a:avLst/>
          </a:prstGeom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id="{21EEB8DF-66B4-4E82-8712-E02D6FADA6D5}"/>
              </a:ext>
            </a:extLst>
          </p:cNvPr>
          <p:cNvSpPr/>
          <p:nvPr/>
        </p:nvSpPr>
        <p:spPr>
          <a:xfrm>
            <a:off x="2256295" y="2798449"/>
            <a:ext cx="324345" cy="244360"/>
          </a:xfrm>
          <a:prstGeom prst="rightArrow">
            <a:avLst>
              <a:gd name="adj1" fmla="val 50000"/>
              <a:gd name="adj2" fmla="val 583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DF36F0E9-1FDE-4E8C-A46F-D48AB63C7A26}"/>
              </a:ext>
            </a:extLst>
          </p:cNvPr>
          <p:cNvSpPr/>
          <p:nvPr/>
        </p:nvSpPr>
        <p:spPr>
          <a:xfrm rot="10800000">
            <a:off x="2878503" y="2788029"/>
            <a:ext cx="324345" cy="244360"/>
          </a:xfrm>
          <a:prstGeom prst="rightArrow">
            <a:avLst>
              <a:gd name="adj1" fmla="val 50000"/>
              <a:gd name="adj2" fmla="val 583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4D4C3E1-EEF8-47A9-97CC-9547D63C0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6077" y="4919308"/>
            <a:ext cx="2802610" cy="1612460"/>
          </a:xfrm>
          <a:prstGeom prst="rect">
            <a:avLst/>
          </a:prstGeom>
        </p:spPr>
      </p:pic>
      <p:pic>
        <p:nvPicPr>
          <p:cNvPr id="24" name="Picture 5">
            <a:extLst>
              <a:ext uri="{FF2B5EF4-FFF2-40B4-BE49-F238E27FC236}">
                <a16:creationId xmlns:a16="http://schemas.microsoft.com/office/drawing/2014/main" id="{64DAE4CE-845C-4B1D-8B4C-EAAC26407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565724" y="4685543"/>
            <a:ext cx="1129642" cy="133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E3CE440-7B52-4272-881A-1F417A26F29D}"/>
              </a:ext>
            </a:extLst>
          </p:cNvPr>
          <p:cNvSpPr txBox="1"/>
          <p:nvPr/>
        </p:nvSpPr>
        <p:spPr>
          <a:xfrm>
            <a:off x="9480543" y="5965303"/>
            <a:ext cx="1222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David Blasing </a:t>
            </a:r>
          </a:p>
          <a:p>
            <a:r>
              <a:rPr lang="en-US" sz="1400" dirty="0">
                <a:sym typeface="Wingdings" panose="05000000000000000000" pitchFamily="2" charset="2"/>
              </a:rPr>
              <a:t>( Crane)</a:t>
            </a:r>
            <a:endParaRPr lang="en-US" sz="14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766E7BF-5018-48CE-AAAF-D3F8A43DFC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0823" y="2598650"/>
            <a:ext cx="974882" cy="16607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9AB4AB8-5872-4BC3-9479-33CBB0B053DA}"/>
              </a:ext>
            </a:extLst>
          </p:cNvPr>
          <p:cNvSpPr/>
          <p:nvPr/>
        </p:nvSpPr>
        <p:spPr>
          <a:xfrm>
            <a:off x="9869562" y="3221130"/>
            <a:ext cx="20766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Chuan-Hsun Li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136686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F413337-DB68-43A8-82FC-F6C2C7C2F0B2}"/>
              </a:ext>
            </a:extLst>
          </p:cNvPr>
          <p:cNvCxnSpPr>
            <a:cxnSpLocks/>
          </p:cNvCxnSpPr>
          <p:nvPr/>
        </p:nvCxnSpPr>
        <p:spPr>
          <a:xfrm>
            <a:off x="2063552" y="836712"/>
            <a:ext cx="813690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6FE43262-AD6E-4BC8-959D-44A3EA8CFD18}"/>
              </a:ext>
            </a:extLst>
          </p:cNvPr>
          <p:cNvGrpSpPr/>
          <p:nvPr/>
        </p:nvGrpSpPr>
        <p:grpSpPr>
          <a:xfrm>
            <a:off x="219504" y="1910703"/>
            <a:ext cx="5572385" cy="3361880"/>
            <a:chOff x="182265" y="1857291"/>
            <a:chExt cx="5203716" cy="312258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A4FC71E-595B-4BD9-9E69-CDE389E862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0307" y="1857291"/>
              <a:ext cx="2755674" cy="312258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8303EC2-A97C-489A-9B77-27A68F1FA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265" y="1925525"/>
              <a:ext cx="2088002" cy="3054350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563" y="258487"/>
            <a:ext cx="5712365" cy="127817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653130" y="-18277"/>
            <a:ext cx="21848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(proposal/prediction:</a:t>
            </a:r>
          </a:p>
          <a:p>
            <a:pPr algn="r"/>
            <a:r>
              <a:rPr lang="en-US" dirty="0"/>
              <a:t>Qi Zhou:</a:t>
            </a:r>
          </a:p>
          <a:p>
            <a:pPr algn="r"/>
            <a:r>
              <a:rPr lang="en-US" dirty="0"/>
              <a:t>arXiv:1810.12331)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2997" y="1187833"/>
            <a:ext cx="1456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(experiment)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923781" y="774300"/>
            <a:ext cx="37305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62626"/>
                </a:solidFill>
                <a:latin typeface="Helvetica Neue"/>
              </a:rPr>
              <a:t>arXiv:1809.02122, under review (2018)</a:t>
            </a:r>
            <a:endParaRPr lang="en-US" sz="1600" dirty="0"/>
          </a:p>
        </p:txBody>
      </p:sp>
      <p:sp>
        <p:nvSpPr>
          <p:cNvPr id="47" name="Rectangle 46"/>
          <p:cNvSpPr/>
          <p:nvPr/>
        </p:nvSpPr>
        <p:spPr>
          <a:xfrm>
            <a:off x="2621844" y="1788625"/>
            <a:ext cx="3510066" cy="3464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762876" y="4695670"/>
            <a:ext cx="3268085" cy="2117121"/>
            <a:chOff x="2686817" y="1914938"/>
            <a:chExt cx="3205744" cy="1698017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86817" y="1934409"/>
              <a:ext cx="2608344" cy="1678546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4630415" y="1914938"/>
              <a:ext cx="1262146" cy="16676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2EE6826-7DDB-47BA-9E36-D3918E0A36E4}"/>
              </a:ext>
            </a:extLst>
          </p:cNvPr>
          <p:cNvGrpSpPr/>
          <p:nvPr/>
        </p:nvGrpSpPr>
        <p:grpSpPr>
          <a:xfrm>
            <a:off x="170515" y="5916090"/>
            <a:ext cx="1165497" cy="727657"/>
            <a:chOff x="-182790" y="5357775"/>
            <a:chExt cx="1165497" cy="7276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253F1FBC-FA65-4867-A9AE-2D716F6CD2A2}"/>
                    </a:ext>
                  </a:extLst>
                </p:cNvPr>
                <p:cNvSpPr txBox="1"/>
                <p:nvPr/>
              </p:nvSpPr>
              <p:spPr>
                <a:xfrm>
                  <a:off x="-182790" y="5746878"/>
                  <a:ext cx="9673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253F1FBC-FA65-4867-A9AE-2D716F6CD2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82790" y="5746878"/>
                  <a:ext cx="967380" cy="338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6907137-0527-4BA1-A0BE-FFEA13F87D1C}"/>
                    </a:ext>
                  </a:extLst>
                </p:cNvPr>
                <p:cNvSpPr txBox="1"/>
                <p:nvPr/>
              </p:nvSpPr>
              <p:spPr>
                <a:xfrm>
                  <a:off x="-172353" y="5357775"/>
                  <a:ext cx="115506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=2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6907137-0527-4BA1-A0BE-FFEA13F87D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72353" y="5357775"/>
                  <a:ext cx="1155060" cy="338554"/>
                </a:xfrm>
                <a:prstGeom prst="rect">
                  <a:avLst/>
                </a:prstGeom>
                <a:blipFill>
                  <a:blip r:embed="rId10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C3BDBB-AB56-4D57-9C96-F4407F62E429}"/>
                </a:ext>
              </a:extLst>
            </p:cNvPr>
            <p:cNvSpPr/>
            <p:nvPr/>
          </p:nvSpPr>
          <p:spPr>
            <a:xfrm>
              <a:off x="512801" y="5445224"/>
              <a:ext cx="18473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sz="16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180952" y="5429770"/>
                <a:ext cx="128355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≈790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952" y="5429770"/>
                <a:ext cx="1283557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/>
          <p:cNvCxnSpPr/>
          <p:nvPr/>
        </p:nvCxnSpPr>
        <p:spPr>
          <a:xfrm flipH="1">
            <a:off x="4267200" y="2442926"/>
            <a:ext cx="746691" cy="22148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603099" y="3686212"/>
                <a:ext cx="317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099" y="3686212"/>
                <a:ext cx="317330" cy="276999"/>
              </a:xfrm>
              <a:prstGeom prst="rect">
                <a:avLst/>
              </a:prstGeom>
              <a:blipFill>
                <a:blip r:embed="rId12"/>
                <a:stretch>
                  <a:fillRect l="-17308" r="-7692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36477" y="1574580"/>
            <a:ext cx="3133245" cy="3092436"/>
          </a:xfrm>
          <a:prstGeom prst="rect">
            <a:avLst/>
          </a:prstGeom>
        </p:spPr>
      </p:pic>
      <p:grpSp>
        <p:nvGrpSpPr>
          <p:cNvPr id="115" name="Group 114"/>
          <p:cNvGrpSpPr/>
          <p:nvPr/>
        </p:nvGrpSpPr>
        <p:grpSpPr>
          <a:xfrm>
            <a:off x="5367217" y="1356006"/>
            <a:ext cx="4811394" cy="3749861"/>
            <a:chOff x="5367217" y="1356006"/>
            <a:chExt cx="4811394" cy="374986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DB30A871-5B7C-4002-9B4E-9E9255A2F993}"/>
                    </a:ext>
                  </a:extLst>
                </p:cNvPr>
                <p:cNvSpPr txBox="1"/>
                <p:nvPr/>
              </p:nvSpPr>
              <p:spPr>
                <a:xfrm>
                  <a:off x="7174261" y="3992707"/>
                  <a:ext cx="4844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|1⟩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DB30A871-5B7C-4002-9B4E-9E9255A2F9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4261" y="3992707"/>
                  <a:ext cx="484428" cy="338554"/>
                </a:xfrm>
                <a:prstGeom prst="rect">
                  <a:avLst/>
                </a:prstGeom>
                <a:blipFill>
                  <a:blip r:embed="rId14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6D4D0E3-DC2A-458B-A1E8-09B863F2A3C0}"/>
                    </a:ext>
                  </a:extLst>
                </p:cNvPr>
                <p:cNvSpPr txBox="1"/>
                <p:nvPr/>
              </p:nvSpPr>
              <p:spPr>
                <a:xfrm>
                  <a:off x="6866025" y="3992707"/>
                  <a:ext cx="4844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|2⟩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6D4D0E3-DC2A-458B-A1E8-09B863F2A3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6025" y="3992707"/>
                  <a:ext cx="484428" cy="338554"/>
                </a:xfrm>
                <a:prstGeom prst="rect">
                  <a:avLst/>
                </a:prstGeom>
                <a:blipFill>
                  <a:blip r:embed="rId15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5284303-D80A-4E4C-97C7-7E19F97A98FA}"/>
                    </a:ext>
                  </a:extLst>
                </p:cNvPr>
                <p:cNvSpPr txBox="1"/>
                <p:nvPr/>
              </p:nvSpPr>
              <p:spPr>
                <a:xfrm>
                  <a:off x="6525515" y="3992707"/>
                  <a:ext cx="4844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|3⟩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5284303-D80A-4E4C-97C7-7E19F97A98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5515" y="3992707"/>
                  <a:ext cx="484428" cy="338554"/>
                </a:xfrm>
                <a:prstGeom prst="rect">
                  <a:avLst/>
                </a:prstGeom>
                <a:blipFill>
                  <a:blip r:embed="rId16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A6BBE3A-54C1-4A80-A2CE-4648321EF78C}"/>
                    </a:ext>
                  </a:extLst>
                </p:cNvPr>
                <p:cNvSpPr txBox="1"/>
                <p:nvPr/>
              </p:nvSpPr>
              <p:spPr>
                <a:xfrm>
                  <a:off x="6071574" y="3992707"/>
                  <a:ext cx="4844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|4⟩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A6BBE3A-54C1-4A80-A2CE-4648321EF7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71574" y="3992707"/>
                  <a:ext cx="484428" cy="338554"/>
                </a:xfrm>
                <a:prstGeom prst="rect">
                  <a:avLst/>
                </a:prstGeom>
                <a:blipFill>
                  <a:blip r:embed="rId17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9710901-D6E1-4939-B297-110ED2BB8F24}"/>
                </a:ext>
              </a:extLst>
            </p:cNvPr>
            <p:cNvSpPr txBox="1"/>
            <p:nvPr/>
          </p:nvSpPr>
          <p:spPr>
            <a:xfrm>
              <a:off x="8874793" y="1729308"/>
              <a:ext cx="13038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Real</a:t>
              </a:r>
              <a:r>
                <a:rPr lang="en-US" dirty="0"/>
                <a:t> </a:t>
              </a:r>
              <a:r>
                <a:rPr lang="en-US" dirty="0">
                  <a:solidFill>
                    <a:srgbClr val="0000FF"/>
                  </a:solidFill>
                </a:rPr>
                <a:t>spatial 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dimension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D664547-0E41-4536-A90E-7E2266A0342D}"/>
                </a:ext>
              </a:extLst>
            </p:cNvPr>
            <p:cNvSpPr txBox="1"/>
            <p:nvPr/>
          </p:nvSpPr>
          <p:spPr>
            <a:xfrm>
              <a:off x="6531065" y="1910703"/>
              <a:ext cx="1476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6600"/>
                  </a:solidFill>
                </a:rPr>
                <a:t>Synthetic </a:t>
              </a:r>
            </a:p>
            <a:p>
              <a:r>
                <a:rPr lang="en-US" b="1" dirty="0">
                  <a:solidFill>
                    <a:srgbClr val="FF6600"/>
                  </a:solidFill>
                </a:rPr>
                <a:t>magnetic flux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3ED41AA8-4D50-4FDF-A9AD-6F081E701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0702" y="1950197"/>
              <a:ext cx="2669683" cy="2603524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3BE4771-9431-418C-94E6-671DB20DB173}"/>
                </a:ext>
              </a:extLst>
            </p:cNvPr>
            <p:cNvSpPr txBox="1"/>
            <p:nvPr/>
          </p:nvSpPr>
          <p:spPr>
            <a:xfrm>
              <a:off x="6217854" y="4535281"/>
              <a:ext cx="20703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Synthetic dimension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367217" y="4798090"/>
              <a:ext cx="3616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[</a:t>
              </a:r>
              <a:r>
                <a:rPr lang="en-US" sz="1400" i="1" dirty="0" err="1"/>
                <a:t>Lewenstein</a:t>
              </a:r>
              <a:r>
                <a:rPr lang="en-US" sz="1400" i="1" dirty="0"/>
                <a:t> et al’14; Spielman’15; Fallani’15…]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302B672-DB79-48D8-AC4A-224BD3B481DE}"/>
                </a:ext>
              </a:extLst>
            </p:cNvPr>
            <p:cNvSpPr/>
            <p:nvPr/>
          </p:nvSpPr>
          <p:spPr>
            <a:xfrm>
              <a:off x="7711540" y="1356006"/>
              <a:ext cx="13548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i="1" dirty="0"/>
                <a:t>Hall ribbon</a:t>
              </a:r>
              <a:endParaRPr lang="en-US" sz="2000" b="1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9441544" y="-74098"/>
            <a:ext cx="2705421" cy="1483383"/>
            <a:chOff x="9259934" y="-84113"/>
            <a:chExt cx="2705421" cy="1483383"/>
          </a:xfrm>
        </p:grpSpPr>
        <p:grpSp>
          <p:nvGrpSpPr>
            <p:cNvPr id="90" name="Group 89"/>
            <p:cNvGrpSpPr/>
            <p:nvPr/>
          </p:nvGrpSpPr>
          <p:grpSpPr>
            <a:xfrm rot="20516170">
              <a:off x="9409928" y="266504"/>
              <a:ext cx="2233255" cy="1132766"/>
              <a:chOff x="4014513" y="5259880"/>
              <a:chExt cx="2094750" cy="1087590"/>
            </a:xfrm>
          </p:grpSpPr>
          <p:pic>
            <p:nvPicPr>
              <p:cNvPr id="91" name="Picture 90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014513" y="5259880"/>
                <a:ext cx="2094750" cy="1039500"/>
              </a:xfrm>
              <a:prstGeom prst="rect">
                <a:avLst/>
              </a:prstGeom>
            </p:spPr>
          </p:pic>
          <p:sp>
            <p:nvSpPr>
              <p:cNvPr id="92" name="Rectangle 91"/>
              <p:cNvSpPr/>
              <p:nvPr/>
            </p:nvSpPr>
            <p:spPr>
              <a:xfrm>
                <a:off x="4479080" y="6145162"/>
                <a:ext cx="374174" cy="20230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9259934" y="-84113"/>
              <a:ext cx="27054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“emergent” lattice 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(no external optical lattice)</a:t>
              </a: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4068159" y="5083452"/>
            <a:ext cx="4403494" cy="1744415"/>
            <a:chOff x="4068159" y="5083452"/>
            <a:chExt cx="4403494" cy="1744415"/>
          </a:xfrm>
          <a:solidFill>
            <a:schemeClr val="accent1">
              <a:lumMod val="20000"/>
              <a:lumOff val="80000"/>
            </a:schemeClr>
          </a:solidFill>
        </p:grpSpPr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4382970" y="5217212"/>
              <a:ext cx="3970298" cy="1610655"/>
            </a:xfrm>
            <a:prstGeom prst="rect">
              <a:avLst/>
            </a:prstGeom>
            <a:grpFill/>
          </p:spPr>
        </p:pic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3BE4771-9431-418C-94E6-671DB20DB173}"/>
                </a:ext>
              </a:extLst>
            </p:cNvPr>
            <p:cNvSpPr txBox="1"/>
            <p:nvPr/>
          </p:nvSpPr>
          <p:spPr>
            <a:xfrm rot="16200000">
              <a:off x="3481588" y="5887498"/>
              <a:ext cx="1450141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Synthetic dimension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702193" y="5083452"/>
              <a:ext cx="2120902" cy="3385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Synthetic magnetic flux</a:t>
              </a:r>
            </a:p>
          </p:txBody>
        </p:sp>
        <p:pic>
          <p:nvPicPr>
            <p:cNvPr id="100" name="Picture 99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6241896" y="6427546"/>
              <a:ext cx="2229757" cy="399743"/>
            </a:xfrm>
            <a:prstGeom prst="rect">
              <a:avLst/>
            </a:prstGeom>
            <a:grpFill/>
          </p:spPr>
        </p:pic>
      </p:grpSp>
      <p:grpSp>
        <p:nvGrpSpPr>
          <p:cNvPr id="113" name="Group 112"/>
          <p:cNvGrpSpPr/>
          <p:nvPr/>
        </p:nvGrpSpPr>
        <p:grpSpPr>
          <a:xfrm>
            <a:off x="8735689" y="4962372"/>
            <a:ext cx="3447755" cy="1895628"/>
            <a:chOff x="8735689" y="4962372"/>
            <a:chExt cx="3447755" cy="1895628"/>
          </a:xfrm>
        </p:grpSpPr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8735689" y="5139695"/>
              <a:ext cx="1818915" cy="161662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DB30A871-5B7C-4002-9B4E-9E9255A2F993}"/>
                    </a:ext>
                  </a:extLst>
                </p:cNvPr>
                <p:cNvSpPr txBox="1"/>
                <p:nvPr/>
              </p:nvSpPr>
              <p:spPr>
                <a:xfrm>
                  <a:off x="9936397" y="5826808"/>
                  <a:ext cx="4844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|1⟩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DB30A871-5B7C-4002-9B4E-9E9255A2F9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36397" y="5826808"/>
                  <a:ext cx="484428" cy="338554"/>
                </a:xfrm>
                <a:prstGeom prst="rect">
                  <a:avLst/>
                </a:prstGeom>
                <a:blipFill>
                  <a:blip r:embed="rId23"/>
                  <a:stretch>
                    <a:fillRect b="-1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6D4D0E3-DC2A-458B-A1E8-09B863F2A3C0}"/>
                    </a:ext>
                  </a:extLst>
                </p:cNvPr>
                <p:cNvSpPr txBox="1"/>
                <p:nvPr/>
              </p:nvSpPr>
              <p:spPr>
                <a:xfrm>
                  <a:off x="9322354" y="6519446"/>
                  <a:ext cx="4844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|2⟩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6D4D0E3-DC2A-458B-A1E8-09B863F2A3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2354" y="6519446"/>
                  <a:ext cx="484428" cy="338554"/>
                </a:xfrm>
                <a:prstGeom prst="rect">
                  <a:avLst/>
                </a:prstGeom>
                <a:blipFill>
                  <a:blip r:embed="rId24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25284303-D80A-4E4C-97C7-7E19F97A98FA}"/>
                    </a:ext>
                  </a:extLst>
                </p:cNvPr>
                <p:cNvSpPr txBox="1"/>
                <p:nvPr/>
              </p:nvSpPr>
              <p:spPr>
                <a:xfrm>
                  <a:off x="8743100" y="5948006"/>
                  <a:ext cx="4844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|3⟩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25284303-D80A-4E4C-97C7-7E19F97A98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43100" y="5948006"/>
                  <a:ext cx="484428" cy="338554"/>
                </a:xfrm>
                <a:prstGeom prst="rect">
                  <a:avLst/>
                </a:prstGeom>
                <a:blipFill>
                  <a:blip r:embed="rId25"/>
                  <a:stretch>
                    <a:fillRect b="-1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9A6BBE3A-54C1-4A80-A2CE-4648321EF78C}"/>
                    </a:ext>
                  </a:extLst>
                </p:cNvPr>
                <p:cNvSpPr txBox="1"/>
                <p:nvPr/>
              </p:nvSpPr>
              <p:spPr>
                <a:xfrm>
                  <a:off x="9519091" y="4962372"/>
                  <a:ext cx="4844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|4⟩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9A6BBE3A-54C1-4A80-A2CE-4648321EF7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19091" y="4962372"/>
                  <a:ext cx="484428" cy="338554"/>
                </a:xfrm>
                <a:prstGeom prst="rect">
                  <a:avLst/>
                </a:prstGeom>
                <a:blipFill>
                  <a:blip r:embed="rId26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6" name="TextBox 105"/>
            <p:cNvSpPr txBox="1"/>
            <p:nvPr/>
          </p:nvSpPr>
          <p:spPr>
            <a:xfrm>
              <a:off x="10397447" y="5131260"/>
              <a:ext cx="174951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cyclic coupled spin</a:t>
              </a:r>
            </a:p>
            <a:p>
              <a:r>
                <a:rPr lang="en-US" sz="1600" dirty="0"/>
                <a:t>(“</a:t>
              </a:r>
              <a:r>
                <a:rPr lang="en-US" sz="1600" b="1" dirty="0"/>
                <a:t>synthetic circle</a:t>
              </a:r>
              <a:r>
                <a:rPr lang="en-US" sz="1600" dirty="0"/>
                <a:t>”)</a:t>
              </a:r>
            </a:p>
            <a:p>
              <a:endParaRPr lang="en-US" sz="1600" dirty="0"/>
            </a:p>
            <a:p>
              <a:endParaRPr lang="en-US" sz="1600" dirty="0"/>
            </a:p>
            <a:p>
              <a:r>
                <a:rPr lang="en-US" sz="1600" dirty="0"/>
                <a:t>Net momentum </a:t>
              </a:r>
            </a:p>
            <a:p>
              <a:r>
                <a:rPr lang="en-US" sz="1600" dirty="0"/>
                <a:t>transfer=</a:t>
              </a:r>
              <a:r>
                <a:rPr lang="en-US" sz="1600" i="1" dirty="0"/>
                <a:t>2K=4k</a:t>
              </a:r>
              <a:r>
                <a:rPr lang="en-US" sz="1600" baseline="-25000" dirty="0"/>
                <a:t>r</a:t>
              </a:r>
              <a:r>
                <a:rPr lang="en-US" sz="1600" dirty="0"/>
                <a:t> </a:t>
              </a:r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10544719" y="5743510"/>
              <a:ext cx="1638725" cy="246870"/>
            </a:xfrm>
            <a:prstGeom prst="rect">
              <a:avLst/>
            </a:prstGeom>
          </p:spPr>
        </p:pic>
      </p:grpSp>
      <p:grpSp>
        <p:nvGrpSpPr>
          <p:cNvPr id="111" name="Group 110"/>
          <p:cNvGrpSpPr/>
          <p:nvPr/>
        </p:nvGrpSpPr>
        <p:grpSpPr>
          <a:xfrm>
            <a:off x="8930562" y="1357469"/>
            <a:ext cx="3564520" cy="3486499"/>
            <a:chOff x="8930562" y="1357469"/>
            <a:chExt cx="3564520" cy="3486499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A6374EC5-CD9A-4EAC-88BE-0A8334160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0603" y="2063042"/>
              <a:ext cx="2804084" cy="278092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Rectangle 94"/>
                <p:cNvSpPr/>
                <p:nvPr/>
              </p:nvSpPr>
              <p:spPr>
                <a:xfrm>
                  <a:off x="10942730" y="4127140"/>
                  <a:ext cx="123142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5" name="Rectangle 9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42730" y="4127140"/>
                  <a:ext cx="1231427" cy="369332"/>
                </a:xfrm>
                <a:prstGeom prst="rect">
                  <a:avLst/>
                </a:prstGeom>
                <a:blipFill>
                  <a:blip r:embed="rId29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0" name="Rectangle 109"/>
            <p:cNvSpPr/>
            <p:nvPr/>
          </p:nvSpPr>
          <p:spPr>
            <a:xfrm>
              <a:off x="8930562" y="1357469"/>
              <a:ext cx="356452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2000" i="1" dirty="0">
                  <a:solidFill>
                    <a:prstClr val="black"/>
                  </a:solidFill>
                </a:rPr>
                <a:t>(periodic boundary condition):</a:t>
              </a:r>
            </a:p>
            <a:p>
              <a:pPr lvl="0"/>
              <a:r>
                <a:rPr lang="en-US" sz="2000" b="1" i="1" dirty="0">
                  <a:solidFill>
                    <a:srgbClr val="FF0000"/>
                  </a:solidFill>
                  <a:sym typeface="Wingdings" panose="05000000000000000000" pitchFamily="2" charset="2"/>
                </a:rPr>
                <a:t>                       Hall cylinder</a:t>
              </a:r>
              <a:endParaRPr lang="en-US" sz="2000" b="1" i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FB68EE7-7A4E-4290-9A7F-F506CC2F6AD3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8825110" y="-10743"/>
            <a:ext cx="577265" cy="867475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B90406D8-4C0A-47F1-B30E-541483DF446B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0" y="-23754"/>
            <a:ext cx="689450" cy="1174470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7B837FE-6938-4922-A054-703A64FB5F79}"/>
              </a:ext>
            </a:extLst>
          </p:cNvPr>
          <p:cNvSpPr txBox="1"/>
          <p:nvPr/>
        </p:nvSpPr>
        <p:spPr>
          <a:xfrm>
            <a:off x="654205" y="-95286"/>
            <a:ext cx="269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(move onto 4x4 matrices..)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588AC3-8488-4835-8555-D65BB6395444}"/>
              </a:ext>
            </a:extLst>
          </p:cNvPr>
          <p:cNvSpPr txBox="1"/>
          <p:nvPr/>
        </p:nvSpPr>
        <p:spPr>
          <a:xfrm>
            <a:off x="4580429" y="3498374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MW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C47CFA6-51CE-4DFC-A609-EC4B7AD6A70C}"/>
              </a:ext>
            </a:extLst>
          </p:cNvPr>
          <p:cNvSpPr txBox="1"/>
          <p:nvPr/>
        </p:nvSpPr>
        <p:spPr>
          <a:xfrm>
            <a:off x="4219068" y="315254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MW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8A518F3-1575-4843-A321-320952434F8A}"/>
              </a:ext>
            </a:extLst>
          </p:cNvPr>
          <p:cNvSpPr txBox="1"/>
          <p:nvPr/>
        </p:nvSpPr>
        <p:spPr>
          <a:xfrm>
            <a:off x="3151339" y="2992710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Raman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C9D848E-4C0F-4CAD-8251-0D771C1BA411}"/>
              </a:ext>
            </a:extLst>
          </p:cNvPr>
          <p:cNvSpPr txBox="1"/>
          <p:nvPr/>
        </p:nvSpPr>
        <p:spPr>
          <a:xfrm>
            <a:off x="4270889" y="2072008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Raman</a:t>
            </a:r>
          </a:p>
        </p:txBody>
      </p:sp>
    </p:spTree>
    <p:extLst>
      <p:ext uri="{BB962C8B-B14F-4D97-AF65-F5344CB8AC3E}">
        <p14:creationId xmlns:p14="http://schemas.microsoft.com/office/powerpoint/2010/main" val="199510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9EEF6F-0334-483D-A033-5D955680835D}"/>
              </a:ext>
            </a:extLst>
          </p:cNvPr>
          <p:cNvSpPr/>
          <p:nvPr/>
        </p:nvSpPr>
        <p:spPr>
          <a:xfrm>
            <a:off x="4516220" y="2747769"/>
            <a:ext cx="38862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u="sng" dirty="0">
                <a:solidFill>
                  <a:schemeClr val="tx1"/>
                </a:solidFill>
              </a:rPr>
              <a:t>Matter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2F49C16D-A7A9-4D80-8B2E-6A86BD9EC8DF}"/>
              </a:ext>
            </a:extLst>
          </p:cNvPr>
          <p:cNvSpPr/>
          <p:nvPr/>
        </p:nvSpPr>
        <p:spPr>
          <a:xfrm>
            <a:off x="2320707" y="3622481"/>
            <a:ext cx="3338513" cy="723900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0C28EFDF-9558-497D-B1AF-4295237F57B2}"/>
              </a:ext>
            </a:extLst>
          </p:cNvPr>
          <p:cNvSpPr/>
          <p:nvPr/>
        </p:nvSpPr>
        <p:spPr>
          <a:xfrm>
            <a:off x="7273707" y="3622481"/>
            <a:ext cx="3338513" cy="723900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B9B2E4C8-BB88-4387-9203-198F9F29A327}"/>
              </a:ext>
            </a:extLst>
          </p:cNvPr>
          <p:cNvSpPr/>
          <p:nvPr/>
        </p:nvSpPr>
        <p:spPr>
          <a:xfrm>
            <a:off x="6192620" y="1703194"/>
            <a:ext cx="533400" cy="15240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885CB98E-6C08-4F40-B33E-EC77095B070C}"/>
              </a:ext>
            </a:extLst>
          </p:cNvPr>
          <p:cNvSpPr/>
          <p:nvPr/>
        </p:nvSpPr>
        <p:spPr>
          <a:xfrm>
            <a:off x="6213257" y="4701981"/>
            <a:ext cx="515938" cy="14478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E8C46D-EED3-4A31-9599-4D16B862E6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0707" y="3392294"/>
            <a:ext cx="14065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>
                <a:latin typeface="Times New Roman" panose="02020603050405020304" pitchFamily="18" charset="0"/>
              </a:rPr>
              <a:t>Light (in)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3D9132-5618-44C2-B77C-C6F7A70D8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4057" y="3363719"/>
            <a:ext cx="15605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>
                <a:latin typeface="Times New Roman" panose="02020603050405020304" pitchFamily="18" charset="0"/>
              </a:rPr>
              <a:t>Light (out)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037227-7D7E-4CE8-9423-5ABEA5CF7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6632" y="1626994"/>
            <a:ext cx="3446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" panose="02020603050405020304" pitchFamily="18" charset="0"/>
              </a:rPr>
              <a:t>X (light or other particles)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BAD1D1-2A31-4DC4-BA4E-E6A6697A7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4107" y="5641781"/>
            <a:ext cx="3446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" panose="02020603050405020304" pitchFamily="18" charset="0"/>
              </a:rPr>
              <a:t>Y (light or other particles)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6206D2-B4DC-41C3-BF72-004709C96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707" y="1074544"/>
            <a:ext cx="47450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</a:rPr>
              <a:t>Quantum optics </a:t>
            </a:r>
            <a:r>
              <a:rPr lang="en-US" altLang="en-US" sz="2000">
                <a:solidFill>
                  <a:srgbClr val="0070C0"/>
                </a:solidFill>
                <a:latin typeface="Times New Roman" panose="02020603050405020304" pitchFamily="18" charset="0"/>
              </a:rPr>
              <a:t>(broadly defined):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solidFill>
                  <a:srgbClr val="0070C0"/>
                </a:solidFill>
                <a:latin typeface="Times New Roman" panose="02020603050405020304" pitchFamily="18" charset="0"/>
              </a:rPr>
              <a:t>Light (radiation) &amp; light-matter interaction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solidFill>
                  <a:srgbClr val="0070C0"/>
                </a:solidFill>
                <a:latin typeface="Times New Roman" panose="02020603050405020304" pitchFamily="18" charset="0"/>
              </a:rPr>
              <a:t>where quantum physics matters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70C0"/>
                </a:solidFill>
                <a:latin typeface="Times New Roman" panose="02020603050405020304" pitchFamily="18" charset="0"/>
              </a:rPr>
              <a:t>[further generalization: extend from light 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70C0"/>
                </a:solidFill>
                <a:latin typeface="Times New Roman" panose="02020603050405020304" pitchFamily="18" charset="0"/>
              </a:rPr>
              <a:t>other waves (including matter/particle waves)]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25E9FB-E7C8-4ABA-B8E9-ADD2FF01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707" y="226532"/>
            <a:ext cx="64668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Light can probe, control &amp; </a:t>
            </a:r>
            <a:r>
              <a:rPr lang="en-US" altLang="en-US" sz="2400" b="1" i="1" u="sng" dirty="0">
                <a:solidFill>
                  <a:srgbClr val="7030A0"/>
                </a:solidFill>
                <a:latin typeface="Times New Roman" panose="02020603050405020304" pitchFamily="18" charset="0"/>
              </a:rPr>
              <a:t>create</a:t>
            </a:r>
            <a:r>
              <a:rPr lang="en-US" altLang="en-US" sz="2400" b="1" u="sng" dirty="0">
                <a:solidFill>
                  <a:srgbClr val="7030A0"/>
                </a:solidFill>
                <a:latin typeface="Times New Roman" panose="02020603050405020304" pitchFamily="18" charset="0"/>
              </a:rPr>
              <a:t> new matter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4705B2-FEB6-4C10-88EA-4836F3FC1C3F}"/>
              </a:ext>
            </a:extLst>
          </p:cNvPr>
          <p:cNvSpPr txBox="1"/>
          <p:nvPr/>
        </p:nvSpPr>
        <p:spPr>
          <a:xfrm>
            <a:off x="1558707" y="6200581"/>
            <a:ext cx="8750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(from </a:t>
            </a:r>
            <a:r>
              <a:rPr lang="en-US" dirty="0" err="1"/>
              <a:t>Y.Chen</a:t>
            </a:r>
            <a:r>
              <a:rPr lang="en-US" dirty="0"/>
              <a:t>, Purdue PHYS 522 “Introduction to Quantum Optics and Quantum Photonics”)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5B2168-56AB-41AD-BA1B-58035607C607}"/>
              </a:ext>
            </a:extLst>
          </p:cNvPr>
          <p:cNvSpPr txBox="1"/>
          <p:nvPr/>
        </p:nvSpPr>
        <p:spPr>
          <a:xfrm>
            <a:off x="8025606" y="288087"/>
            <a:ext cx="3892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</a:t>
            </a:r>
            <a:r>
              <a:rPr lang="en-US" sz="2000" i="1" u="sng" dirty="0"/>
              <a:t>coherent</a:t>
            </a:r>
            <a:r>
              <a:rPr lang="en-US" sz="2000" i="1" dirty="0"/>
              <a:t> </a:t>
            </a:r>
            <a:r>
              <a:rPr lang="en-US" sz="2000" dirty="0"/>
              <a:t>light-matter interaction)</a:t>
            </a:r>
          </a:p>
        </p:txBody>
      </p:sp>
    </p:spTree>
    <p:extLst>
      <p:ext uri="{BB962C8B-B14F-4D97-AF65-F5344CB8AC3E}">
        <p14:creationId xmlns:p14="http://schemas.microsoft.com/office/powerpoint/2010/main" val="410011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F413337-DB68-43A8-82FC-F6C2C7C2F0B2}"/>
              </a:ext>
            </a:extLst>
          </p:cNvPr>
          <p:cNvCxnSpPr>
            <a:cxnSpLocks/>
          </p:cNvCxnSpPr>
          <p:nvPr/>
        </p:nvCxnSpPr>
        <p:spPr>
          <a:xfrm>
            <a:off x="2063552" y="836712"/>
            <a:ext cx="813690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93D377E-BA93-4217-8AF8-C42E5BAA5229}"/>
                  </a:ext>
                </a:extLst>
              </p:cNvPr>
              <p:cNvSpPr txBox="1"/>
              <p:nvPr/>
            </p:nvSpPr>
            <p:spPr>
              <a:xfrm>
                <a:off x="1827702" y="6273225"/>
                <a:ext cx="568412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0000FF"/>
                    </a:solidFill>
                  </a:rPr>
                  <a:t>BEC density </a:t>
                </a:r>
                <a:r>
                  <a:rPr lang="en-US" sz="1600" dirty="0"/>
                  <a:t>develops a crystalline order with a periodicity of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US" sz="1600" dirty="0"/>
                  <a:t>, </a:t>
                </a:r>
              </a:p>
              <a:p>
                <a:r>
                  <a:rPr lang="en-US" sz="1600" dirty="0"/>
                  <a:t>     half on the lattice period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1600" dirty="0"/>
                  <a:t>  </a:t>
                </a:r>
                <a:r>
                  <a:rPr lang="en-US" sz="1600" dirty="0">
                    <a:solidFill>
                      <a:schemeClr val="tx1"/>
                    </a:solidFill>
                  </a:rPr>
                  <a:t>(phase’s period =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or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)</a:t>
                </a:r>
                <a:r>
                  <a:rPr lang="en-US" sz="1600" dirty="0"/>
                  <a:t>.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93D377E-BA93-4217-8AF8-C42E5BAA52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7702" y="6273225"/>
                <a:ext cx="5684120" cy="584775"/>
              </a:xfrm>
              <a:prstGeom prst="rect">
                <a:avLst/>
              </a:prstGeom>
              <a:blipFill>
                <a:blip r:embed="rId3"/>
                <a:stretch>
                  <a:fillRect l="-644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2F227A11-4623-4DDE-8F7D-82451A5B11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59" y="3955090"/>
            <a:ext cx="2804084" cy="278092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6E4C494-BE0B-4883-B751-BD2E98D090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9128" y="1533082"/>
            <a:ext cx="5218017" cy="12050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6E67A19-80A3-4A21-A9AC-621F6FAB110B}"/>
                  </a:ext>
                </a:extLst>
              </p:cNvPr>
              <p:cNvSpPr txBox="1"/>
              <p:nvPr/>
            </p:nvSpPr>
            <p:spPr>
              <a:xfrm>
                <a:off x="4783758" y="1191059"/>
                <a:ext cx="522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|1⟩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6E67A19-80A3-4A21-A9AC-621F6FAB1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758" y="1191059"/>
                <a:ext cx="522900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4AF1E75-0A57-4B12-A5B2-DE2AFE9873B5}"/>
                  </a:ext>
                </a:extLst>
              </p:cNvPr>
              <p:cNvSpPr txBox="1"/>
              <p:nvPr/>
            </p:nvSpPr>
            <p:spPr>
              <a:xfrm>
                <a:off x="5805044" y="1191059"/>
                <a:ext cx="522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|2⟩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4AF1E75-0A57-4B12-A5B2-DE2AFE987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5044" y="1191059"/>
                <a:ext cx="522900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94105F1-4475-4235-97AE-8FFF6E6C58AF}"/>
                  </a:ext>
                </a:extLst>
              </p:cNvPr>
              <p:cNvSpPr txBox="1"/>
              <p:nvPr/>
            </p:nvSpPr>
            <p:spPr>
              <a:xfrm>
                <a:off x="6739345" y="1191059"/>
                <a:ext cx="522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|3⟩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94105F1-4475-4235-97AE-8FFF6E6C58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345" y="1191059"/>
                <a:ext cx="522900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E3F1665-8EF3-4AD0-991E-47FC6A5F6D3A}"/>
                  </a:ext>
                </a:extLst>
              </p:cNvPr>
              <p:cNvSpPr txBox="1"/>
              <p:nvPr/>
            </p:nvSpPr>
            <p:spPr>
              <a:xfrm>
                <a:off x="7725124" y="1181754"/>
                <a:ext cx="522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|4⟩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E3F1665-8EF3-4AD0-991E-47FC6A5F6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5124" y="1181754"/>
                <a:ext cx="522900" cy="369332"/>
              </a:xfrm>
              <a:prstGeom prst="rect">
                <a:avLst/>
              </a:prstGeom>
              <a:blipFill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2E9061C-1E02-41D8-8706-B7891DAED6F2}"/>
                  </a:ext>
                </a:extLst>
              </p:cNvPr>
              <p:cNvSpPr txBox="1"/>
              <p:nvPr/>
            </p:nvSpPr>
            <p:spPr>
              <a:xfrm>
                <a:off x="8376339" y="1514030"/>
                <a:ext cx="522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|1⟩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2E9061C-1E02-41D8-8706-B7891DAED6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6339" y="1514030"/>
                <a:ext cx="522900" cy="369332"/>
              </a:xfrm>
              <a:prstGeom prst="rect">
                <a:avLst/>
              </a:prstGeom>
              <a:blipFill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3781475-9C66-4DCD-B812-1D15BB4A9B09}"/>
                  </a:ext>
                </a:extLst>
              </p:cNvPr>
              <p:cNvSpPr txBox="1"/>
              <p:nvPr/>
            </p:nvSpPr>
            <p:spPr>
              <a:xfrm>
                <a:off x="8375161" y="1797568"/>
                <a:ext cx="522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|2⟩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3781475-9C66-4DCD-B812-1D15BB4A9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5161" y="1797568"/>
                <a:ext cx="522900" cy="369332"/>
              </a:xfrm>
              <a:prstGeom prst="rect">
                <a:avLst/>
              </a:prstGeom>
              <a:blipFill>
                <a:blip r:embed="rId1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6C4E75F-5415-4E67-94E0-43C6F72E58C0}"/>
                  </a:ext>
                </a:extLst>
              </p:cNvPr>
              <p:cNvSpPr txBox="1"/>
              <p:nvPr/>
            </p:nvSpPr>
            <p:spPr>
              <a:xfrm>
                <a:off x="8375161" y="2068892"/>
                <a:ext cx="522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|3⟩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6C4E75F-5415-4E67-94E0-43C6F72E58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5161" y="2068892"/>
                <a:ext cx="522900" cy="369332"/>
              </a:xfrm>
              <a:prstGeom prst="rect">
                <a:avLst/>
              </a:prstGeom>
              <a:blipFill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90B1A6D-1CA6-48AD-BBE6-11660B1DD172}"/>
                  </a:ext>
                </a:extLst>
              </p:cNvPr>
              <p:cNvSpPr txBox="1"/>
              <p:nvPr/>
            </p:nvSpPr>
            <p:spPr>
              <a:xfrm>
                <a:off x="8375161" y="2378126"/>
                <a:ext cx="522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|4⟩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90B1A6D-1CA6-48AD-BBE6-11660B1DD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5161" y="2378126"/>
                <a:ext cx="522900" cy="369332"/>
              </a:xfrm>
              <a:prstGeom prst="rect">
                <a:avLst/>
              </a:prstGeom>
              <a:blipFill>
                <a:blip r:embed="rId1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C6B75DB0-8B9A-4844-B76E-C587568BCD44}"/>
              </a:ext>
            </a:extLst>
          </p:cNvPr>
          <p:cNvSpPr txBox="1"/>
          <p:nvPr/>
        </p:nvSpPr>
        <p:spPr>
          <a:xfrm>
            <a:off x="-4395018" y="-9178"/>
            <a:ext cx="185436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+mj-lt"/>
              </a:rPr>
              <a:t>Hall cylinder </a:t>
            </a:r>
            <a:r>
              <a:rPr lang="en-US" sz="25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US" sz="2500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emergent lattice &amp; band structure </a:t>
            </a:r>
          </a:p>
          <a:p>
            <a:pPr algn="ctr"/>
            <a:r>
              <a:rPr lang="en-US" sz="2500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                                                                                   </a:t>
            </a:r>
            <a:r>
              <a:rPr lang="en-US" sz="2500" b="1" dirty="0" err="1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nonsymmorphic</a:t>
            </a:r>
            <a:r>
              <a:rPr lang="en-US" sz="2500" b="1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 symmetry </a:t>
            </a:r>
            <a:r>
              <a:rPr lang="en-US" sz="2500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2500" b="1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topological protected </a:t>
            </a:r>
            <a:r>
              <a:rPr lang="en-US" sz="2500" b="1" dirty="0" err="1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bandcrossing</a:t>
            </a:r>
            <a:endParaRPr lang="en-US" sz="2500" b="1" dirty="0">
              <a:solidFill>
                <a:srgbClr val="FF000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9322279" y="1069247"/>
                <a:ext cx="12314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2279" y="1069247"/>
                <a:ext cx="1231427" cy="369332"/>
              </a:xfrm>
              <a:prstGeom prst="rect">
                <a:avLst/>
              </a:prstGeom>
              <a:blipFill>
                <a:blip r:embed="rId1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9299447" y="1403346"/>
            <a:ext cx="2274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(Hamiltonian’s period)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9280085" y="1750520"/>
            <a:ext cx="3134992" cy="4431735"/>
            <a:chOff x="9280085" y="1750520"/>
            <a:chExt cx="3134992" cy="443173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075680" y="3715280"/>
              <a:ext cx="1857375" cy="246697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9354434" y="1750520"/>
                  <a:ext cx="3060643" cy="14773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𝐻</m:t>
                      </m:r>
                    </m:oMath>
                  </a14:m>
                  <a:r>
                    <a:rPr lang="en-US" dirty="0"/>
                    <a:t> is invariant under translation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a14:m>
                  <a:r>
                    <a:rPr lang="en-US" dirty="0"/>
                    <a:t> </a:t>
                  </a:r>
                </a:p>
                <a:p>
                  <a:r>
                    <a:rPr lang="en-US" dirty="0"/>
                    <a:t>+ a discrete unitary </a:t>
                  </a:r>
                </a:p>
                <a:p>
                  <a:r>
                    <a:rPr lang="en-US" dirty="0"/>
                    <a:t>transformation (“rotation”)</a:t>
                  </a:r>
                </a:p>
                <a:p>
                  <a:r>
                    <a:rPr lang="en-US" dirty="0"/>
                    <a:t>(|2&gt;,|3&gt; flip signs)</a:t>
                  </a:r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54434" y="1750520"/>
                  <a:ext cx="3060643" cy="1477328"/>
                </a:xfrm>
                <a:prstGeom prst="rect">
                  <a:avLst/>
                </a:prstGeom>
                <a:blipFill>
                  <a:blip r:embed="rId17"/>
                  <a:stretch>
                    <a:fillRect l="-1793" t="-2058" b="-53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/>
            <p:cNvSpPr/>
            <p:nvPr/>
          </p:nvSpPr>
          <p:spPr>
            <a:xfrm>
              <a:off x="10075680" y="3560416"/>
              <a:ext cx="1030684" cy="26218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0489025" y="3686518"/>
              <a:ext cx="1030684" cy="3409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9280085" y="3226837"/>
              <a:ext cx="2652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err="1">
                  <a:solidFill>
                    <a:srgbClr val="0000FF"/>
                  </a:solidFill>
                </a:rPr>
                <a:t>nonsymmorphic</a:t>
              </a:r>
              <a:r>
                <a:rPr lang="en-US" i="1" dirty="0">
                  <a:solidFill>
                    <a:srgbClr val="0000FF"/>
                  </a:solidFill>
                </a:rPr>
                <a:t> symmetry</a:t>
              </a:r>
              <a:endParaRPr lang="en-US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C53FC6E-8F4B-4555-8875-CED5473F4A01}"/>
              </a:ext>
            </a:extLst>
          </p:cNvPr>
          <p:cNvGrpSpPr/>
          <p:nvPr/>
        </p:nvGrpSpPr>
        <p:grpSpPr>
          <a:xfrm>
            <a:off x="3101032" y="3094370"/>
            <a:ext cx="4413427" cy="3087885"/>
            <a:chOff x="27399" y="1277219"/>
            <a:chExt cx="4413427" cy="3087885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8E520860-0972-442C-820B-CC1A50C43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612" y="1727020"/>
              <a:ext cx="2724846" cy="2638084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40BB441-2CD5-4530-8A12-06713CBDB4B4}"/>
                </a:ext>
              </a:extLst>
            </p:cNvPr>
            <p:cNvSpPr/>
            <p:nvPr/>
          </p:nvSpPr>
          <p:spPr>
            <a:xfrm>
              <a:off x="27399" y="2191549"/>
              <a:ext cx="20185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>
                  <a:solidFill>
                    <a:srgbClr val="0000FF"/>
                  </a:solidFill>
                  <a:latin typeface="NimbusRomNo9L-Regu"/>
                </a:rPr>
                <a:t>momentum space</a:t>
              </a:r>
              <a:endParaRPr lang="en-US" i="1" dirty="0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C1503A0E-5955-43DC-9CAC-3E325BD49623}"/>
                    </a:ext>
                  </a:extLst>
                </p:cNvPr>
                <p:cNvSpPr txBox="1"/>
                <p:nvPr/>
              </p:nvSpPr>
              <p:spPr>
                <a:xfrm>
                  <a:off x="233217" y="3000084"/>
                  <a:ext cx="1112164" cy="3247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ℏ(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𝑛𝐾</m:t>
                        </m:r>
                        <m: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4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1503A0E-5955-43DC-9CAC-3E325BD496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3217" y="3000084"/>
                  <a:ext cx="1112164" cy="324769"/>
                </a:xfrm>
                <a:prstGeom prst="rect">
                  <a:avLst/>
                </a:prstGeom>
                <a:blipFill>
                  <a:blip r:embed="rId19"/>
                  <a:stretch>
                    <a:fillRect b="-37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BEBEFE8-540C-4098-973C-E1A5CE236D16}"/>
                </a:ext>
              </a:extLst>
            </p:cNvPr>
            <p:cNvSpPr txBox="1"/>
            <p:nvPr/>
          </p:nvSpPr>
          <p:spPr>
            <a:xfrm>
              <a:off x="395167" y="1336787"/>
              <a:ext cx="10804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Plane waves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AE4AF72E-AB1E-4297-A2C2-A46CBE5560EE}"/>
                    </a:ext>
                  </a:extLst>
                </p:cNvPr>
                <p:cNvSpPr txBox="1"/>
                <p:nvPr/>
              </p:nvSpPr>
              <p:spPr>
                <a:xfrm>
                  <a:off x="1382617" y="1277219"/>
                  <a:ext cx="3058209" cy="3673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TW" sz="1400" i="1">
                            <a:latin typeface="Cambria Math" panose="02040503050406030204" pitchFamily="18" charset="0"/>
                          </a:rPr>
                          <m:t>{|ℏ</m:t>
                        </m:r>
                        <m:d>
                          <m:dPr>
                            <m:ctrlPr>
                              <a:rPr lang="en-US" altLang="zh-TW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14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altLang="zh-TW" sz="14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altLang="zh-TW" sz="1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TW" sz="1400" i="1">
                                <a:latin typeface="Cambria Math" panose="02040503050406030204" pitchFamily="18" charset="0"/>
                              </a:rPr>
                              <m:t>𝑛𝐾</m:t>
                            </m:r>
                          </m:e>
                        </m:d>
                        <m:r>
                          <a:rPr lang="en-US" altLang="zh-TW" sz="1400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altLang="zh-TW" sz="14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TW" sz="1400" i="1">
                            <a:latin typeface="Cambria Math" panose="02040503050406030204" pitchFamily="18" charset="0"/>
                          </a:rPr>
                          <m:t>⟩}={</m:t>
                        </m:r>
                        <m:sSup>
                          <m:sSupPr>
                            <m:ctrlPr>
                              <a:rPr lang="en-US" altLang="zh-TW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1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TW" sz="1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d>
                              <m:dPr>
                                <m:ctrlPr>
                                  <a:rPr lang="en-US" altLang="zh-TW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TW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sz="1400" i="1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altLang="zh-TW" sz="14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altLang="zh-TW" sz="14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altLang="zh-TW" sz="1400" i="1">
                                    <a:latin typeface="Cambria Math" panose="02040503050406030204" pitchFamily="18" charset="0"/>
                                  </a:rPr>
                                  <m:t>𝑛𝐾</m:t>
                                </m:r>
                              </m:e>
                            </m:d>
                            <m:r>
                              <a:rPr lang="en-US" altLang="zh-TW" sz="1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p>
                        </m:sSup>
                        <m:r>
                          <a:rPr lang="en-US" altLang="zh-TW" sz="14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TW" sz="14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TW" sz="1400" i="1">
                            <a:latin typeface="Cambria Math" panose="02040503050406030204" pitchFamily="18" charset="0"/>
                          </a:rPr>
                          <m:t>⟩}</m:t>
                        </m:r>
                      </m:oMath>
                    </m:oMathPara>
                  </a14:m>
                  <a:endParaRPr lang="zh-TW" altLang="en-US" sz="14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AE4AF72E-AB1E-4297-A2C2-A46CBE5560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2617" y="1277219"/>
                  <a:ext cx="3058209" cy="367345"/>
                </a:xfrm>
                <a:prstGeom prst="rect">
                  <a:avLst/>
                </a:prstGeom>
                <a:blipFill>
                  <a:blip r:embed="rId20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1" name="Rectangle 50"/>
          <p:cNvSpPr/>
          <p:nvPr/>
        </p:nvSpPr>
        <p:spPr>
          <a:xfrm>
            <a:off x="7487849" y="6566739"/>
            <a:ext cx="27735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62626"/>
                </a:solidFill>
                <a:latin typeface="Helvetica Neue"/>
              </a:rPr>
              <a:t>C. Li </a:t>
            </a:r>
            <a:r>
              <a:rPr lang="en-US" sz="1600" i="1" dirty="0">
                <a:solidFill>
                  <a:srgbClr val="262626"/>
                </a:solidFill>
                <a:latin typeface="Helvetica Neue"/>
              </a:rPr>
              <a:t>et al</a:t>
            </a:r>
            <a:r>
              <a:rPr lang="en-US" sz="1600" dirty="0">
                <a:solidFill>
                  <a:srgbClr val="262626"/>
                </a:solidFill>
                <a:latin typeface="Helvetica Neue"/>
              </a:rPr>
              <a:t>. arXiv:1809.02122</a:t>
            </a:r>
            <a:endParaRPr lang="en-US" sz="1600" dirty="0"/>
          </a:p>
        </p:txBody>
      </p:sp>
      <p:grpSp>
        <p:nvGrpSpPr>
          <p:cNvPr id="53" name="Group 52"/>
          <p:cNvGrpSpPr/>
          <p:nvPr/>
        </p:nvGrpSpPr>
        <p:grpSpPr>
          <a:xfrm>
            <a:off x="7170672" y="3677883"/>
            <a:ext cx="4031317" cy="2657784"/>
            <a:chOff x="7170672" y="3677883"/>
            <a:chExt cx="4031317" cy="2657784"/>
          </a:xfrm>
        </p:grpSpPr>
        <p:grpSp>
          <p:nvGrpSpPr>
            <p:cNvPr id="21" name="Group 20"/>
            <p:cNvGrpSpPr/>
            <p:nvPr/>
          </p:nvGrpSpPr>
          <p:grpSpPr>
            <a:xfrm>
              <a:off x="7170672" y="3677883"/>
              <a:ext cx="3454777" cy="2657784"/>
              <a:chOff x="7170672" y="3677883"/>
              <a:chExt cx="3454777" cy="2657784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170672" y="3948340"/>
                <a:ext cx="3454777" cy="2387327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7582549" y="3677883"/>
                <a:ext cx="3042900" cy="214500"/>
              </a:xfrm>
              <a:prstGeom prst="rect">
                <a:avLst/>
              </a:prstGeom>
            </p:spPr>
          </p:pic>
        </p:grpSp>
        <p:sp>
          <p:nvSpPr>
            <p:cNvPr id="52" name="TextBox 51"/>
            <p:cNvSpPr txBox="1"/>
            <p:nvPr/>
          </p:nvSpPr>
          <p:spPr>
            <a:xfrm>
              <a:off x="10011150" y="5017314"/>
              <a:ext cx="11908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“topological</a:t>
              </a:r>
            </a:p>
            <a:p>
              <a:r>
                <a:rPr lang="en-US" sz="1600" i="1" dirty="0"/>
                <a:t>semimetal”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019809E-8529-441B-A53C-70DB54A3651D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5940" y="914754"/>
            <a:ext cx="3034355" cy="314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09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888D18-E169-4C2E-821F-A0C6FE723F52}"/>
              </a:ext>
            </a:extLst>
          </p:cNvPr>
          <p:cNvSpPr txBox="1"/>
          <p:nvPr/>
        </p:nvSpPr>
        <p:spPr>
          <a:xfrm>
            <a:off x="1828133" y="116632"/>
            <a:ext cx="866654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b="1" dirty="0">
                <a:latin typeface="+mj-lt"/>
              </a:rPr>
              <a:t>Quantum Transport </a:t>
            </a:r>
            <a:r>
              <a:rPr lang="en-US" sz="2500" dirty="0">
                <a:latin typeface="+mj-lt"/>
              </a:rPr>
              <a:t>in Emergent Lattice/Band </a:t>
            </a:r>
            <a:r>
              <a:rPr lang="en-US" sz="25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US" sz="2500" b="1" dirty="0">
                <a:latin typeface="+mj-lt"/>
              </a:rPr>
              <a:t>Bloch oscillations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F413337-DB68-43A8-82FC-F6C2C7C2F0B2}"/>
              </a:ext>
            </a:extLst>
          </p:cNvPr>
          <p:cNvCxnSpPr>
            <a:cxnSpLocks/>
          </p:cNvCxnSpPr>
          <p:nvPr/>
        </p:nvCxnSpPr>
        <p:spPr>
          <a:xfrm>
            <a:off x="2063552" y="692696"/>
            <a:ext cx="813690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C4E7C529-E43E-48B8-ABB5-E6405EB69A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280" y="3638281"/>
            <a:ext cx="7524837" cy="27059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BF283C-C418-463D-8F97-A78D14868E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75" y="999953"/>
            <a:ext cx="1593150" cy="23304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8822D1-42FE-490C-8D60-B46648A5A6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208" y="1093606"/>
            <a:ext cx="3134052" cy="23545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2D25D0-C058-42D5-8EEC-C073A7CC96FE}"/>
                  </a:ext>
                </a:extLst>
              </p:cNvPr>
              <p:cNvSpPr txBox="1"/>
              <p:nvPr/>
            </p:nvSpPr>
            <p:spPr>
              <a:xfrm>
                <a:off x="3819349" y="4914901"/>
                <a:ext cx="48615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FF"/>
                    </a:solidFill>
                  </a:rPr>
                  <a:t>Period =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400" dirty="0">
                    <a:solidFill>
                      <a:srgbClr val="0000FF"/>
                    </a:solidFill>
                  </a:rPr>
                  <a:t> (</a:t>
                </a:r>
                <a:r>
                  <a:rPr lang="en-US" sz="1400" i="1" dirty="0">
                    <a:solidFill>
                      <a:srgbClr val="0000FF"/>
                    </a:solidFill>
                  </a:rPr>
                  <a:t>doubling</a:t>
                </a:r>
                <a:r>
                  <a:rPr lang="en-US" sz="1400" dirty="0">
                    <a:solidFill>
                      <a:srgbClr val="0000FF"/>
                    </a:solidFill>
                  </a:rPr>
                  <a:t> the period of band structure) or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∼2.6</m:t>
                    </m:r>
                  </m:oMath>
                </a14:m>
                <a:r>
                  <a:rPr lang="en-US" sz="1400" dirty="0">
                    <a:solidFill>
                      <a:srgbClr val="0000FF"/>
                    </a:solidFill>
                  </a:rPr>
                  <a:t> ms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2D25D0-C058-42D5-8EEC-C073A7CC96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9349" y="4914901"/>
                <a:ext cx="4861524" cy="307777"/>
              </a:xfrm>
              <a:prstGeom prst="rect">
                <a:avLst/>
              </a:prstGeom>
              <a:blipFill>
                <a:blip r:embed="rId6"/>
                <a:stretch>
                  <a:fillRect l="-376"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176612-89FA-4FB6-A9CF-BC98E672800B}"/>
                  </a:ext>
                </a:extLst>
              </p:cNvPr>
              <p:cNvSpPr txBox="1"/>
              <p:nvPr/>
            </p:nvSpPr>
            <p:spPr>
              <a:xfrm>
                <a:off x="5141234" y="5105024"/>
                <a:ext cx="68541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dirty="0">
                    <a:solidFill>
                      <a:srgbClr val="92D050"/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US" altLang="zh-TW" sz="1400" dirty="0">
                    <a:solidFill>
                      <a:srgbClr val="92D050"/>
                    </a:solidFill>
                  </a:rPr>
                  <a:t>consistent with the </a:t>
                </a:r>
                <a14:m>
                  <m:oMath xmlns:m="http://schemas.openxmlformats.org/officeDocument/2006/math">
                    <m:r>
                      <a:rPr lang="en-US" altLang="zh-TW" sz="1400" i="1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zh-TW" sz="1400" i="1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US" altLang="zh-TW" sz="1400" dirty="0">
                    <a:solidFill>
                      <a:srgbClr val="92D050"/>
                    </a:solidFill>
                  </a:rPr>
                  <a:t> density modulation based on the momentum-position duality.</a:t>
                </a:r>
                <a:endParaRPr lang="en-US" sz="14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176612-89FA-4FB6-A9CF-BC98E6728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234" y="5105024"/>
                <a:ext cx="6854121" cy="307777"/>
              </a:xfrm>
              <a:prstGeom prst="rect">
                <a:avLst/>
              </a:prstGeom>
              <a:blipFill>
                <a:blip r:embed="rId7"/>
                <a:stretch>
                  <a:fillRect l="-267" t="-1961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E61740-BE79-44F1-8ADE-15C9E1BBAC98}"/>
              </a:ext>
            </a:extLst>
          </p:cNvPr>
          <p:cNvCxnSpPr>
            <a:cxnSpLocks/>
          </p:cNvCxnSpPr>
          <p:nvPr/>
        </p:nvCxnSpPr>
        <p:spPr>
          <a:xfrm flipV="1">
            <a:off x="4997217" y="1051350"/>
            <a:ext cx="715736" cy="13078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6F25763-77A3-44DA-8F17-04EA8AFD509D}"/>
                  </a:ext>
                </a:extLst>
              </p:cNvPr>
              <p:cNvSpPr/>
              <p:nvPr/>
            </p:nvSpPr>
            <p:spPr>
              <a:xfrm>
                <a:off x="5141234" y="747697"/>
                <a:ext cx="54271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ℏ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6F25763-77A3-44DA-8F17-04EA8AFD50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234" y="747697"/>
                <a:ext cx="542713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A7E6EF1-76AF-4017-B6DD-E89726DFF890}"/>
              </a:ext>
            </a:extLst>
          </p:cNvPr>
          <p:cNvCxnSpPr>
            <a:cxnSpLocks/>
          </p:cNvCxnSpPr>
          <p:nvPr/>
        </p:nvCxnSpPr>
        <p:spPr>
          <a:xfrm flipV="1">
            <a:off x="2842340" y="5824368"/>
            <a:ext cx="0" cy="445126"/>
          </a:xfrm>
          <a:prstGeom prst="straightConnector1">
            <a:avLst/>
          </a:prstGeom>
          <a:ln w="2222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Image result for mobius strip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65279">
            <a:off x="8151429" y="1118440"/>
            <a:ext cx="1624306" cy="250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89878" y="2625105"/>
            <a:ext cx="13504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(transport </a:t>
            </a:r>
          </a:p>
          <a:p>
            <a:r>
              <a:rPr lang="en-US" sz="1600" dirty="0"/>
              <a:t>under gravity)</a:t>
            </a:r>
          </a:p>
        </p:txBody>
      </p:sp>
      <p:sp>
        <p:nvSpPr>
          <p:cNvPr id="9" name="Oval 8"/>
          <p:cNvSpPr/>
          <p:nvPr/>
        </p:nvSpPr>
        <p:spPr>
          <a:xfrm>
            <a:off x="2547125" y="3955498"/>
            <a:ext cx="1159312" cy="119437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561578" y="5358762"/>
            <a:ext cx="1159312" cy="119437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609286" y="3933029"/>
            <a:ext cx="1159312" cy="119437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680873" y="5358762"/>
            <a:ext cx="1159312" cy="119437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42157" y="826353"/>
            <a:ext cx="4735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quantum transport in each band: </a:t>
            </a:r>
          </a:p>
          <a:p>
            <a:r>
              <a:rPr lang="en-US" dirty="0">
                <a:solidFill>
                  <a:srgbClr val="0000FF"/>
                </a:solidFill>
              </a:rPr>
              <a:t>analogous to (momentum space) </a:t>
            </a:r>
            <a:r>
              <a:rPr lang="en-US" dirty="0">
                <a:solidFill>
                  <a:srgbClr val="FF0000"/>
                </a:solidFill>
              </a:rPr>
              <a:t>Mobius-strip</a:t>
            </a:r>
            <a:r>
              <a:rPr lang="en-US" dirty="0">
                <a:solidFill>
                  <a:srgbClr val="0000FF"/>
                </a:solidFill>
              </a:rPr>
              <a:t>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2D25D0-C058-42D5-8EEC-C073A7CC96FE}"/>
              </a:ext>
            </a:extLst>
          </p:cNvPr>
          <p:cNvSpPr txBox="1"/>
          <p:nvPr/>
        </p:nvSpPr>
        <p:spPr>
          <a:xfrm>
            <a:off x="5472780" y="6393742"/>
            <a:ext cx="4288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Band 2 offset from band 1 by K (half period of transport)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6566482"/>
            <a:ext cx="27735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62626"/>
                </a:solidFill>
                <a:latin typeface="Helvetica Neue"/>
              </a:rPr>
              <a:t>C. Li </a:t>
            </a:r>
            <a:r>
              <a:rPr lang="en-US" sz="1600" i="1" dirty="0">
                <a:solidFill>
                  <a:srgbClr val="262626"/>
                </a:solidFill>
                <a:latin typeface="Helvetica Neue"/>
              </a:rPr>
              <a:t>et al</a:t>
            </a:r>
            <a:r>
              <a:rPr lang="en-US" sz="1600" dirty="0">
                <a:solidFill>
                  <a:srgbClr val="262626"/>
                </a:solidFill>
                <a:latin typeface="Helvetica Neue"/>
              </a:rPr>
              <a:t>. arXiv:1809.02122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60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9" grpId="0" animBg="1"/>
      <p:bldP spid="18" grpId="0" animBg="1"/>
      <p:bldP spid="19" grpId="0" animBg="1"/>
      <p:bldP spid="20" grpId="0" animBg="1"/>
      <p:bldP spid="10" grpId="0"/>
      <p:bldP spid="2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888D18-E169-4C2E-821F-A0C6FE723F52}"/>
              </a:ext>
            </a:extLst>
          </p:cNvPr>
          <p:cNvSpPr txBox="1"/>
          <p:nvPr/>
        </p:nvSpPr>
        <p:spPr>
          <a:xfrm>
            <a:off x="1497753" y="231040"/>
            <a:ext cx="932729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dirty="0">
                <a:latin typeface="+mj-lt"/>
              </a:rPr>
              <a:t>Breaking the </a:t>
            </a:r>
            <a:r>
              <a:rPr lang="en-US" sz="2500" dirty="0" err="1">
                <a:latin typeface="+mj-lt"/>
              </a:rPr>
              <a:t>nonsymmorphic</a:t>
            </a:r>
            <a:r>
              <a:rPr lang="en-US" sz="2500" dirty="0">
                <a:latin typeface="+mj-lt"/>
              </a:rPr>
              <a:t> symmetry </a:t>
            </a:r>
            <a:r>
              <a:rPr lang="en-US" sz="2500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 open  gaps @ the crossings </a:t>
            </a:r>
            <a:endParaRPr lang="en-US" sz="25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F413337-DB68-43A8-82FC-F6C2C7C2F0B2}"/>
              </a:ext>
            </a:extLst>
          </p:cNvPr>
          <p:cNvCxnSpPr>
            <a:cxnSpLocks/>
          </p:cNvCxnSpPr>
          <p:nvPr/>
        </p:nvCxnSpPr>
        <p:spPr>
          <a:xfrm>
            <a:off x="2063552" y="836712"/>
            <a:ext cx="813690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C749289-2736-408F-848C-CA59A4C54B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828" y="1519986"/>
            <a:ext cx="3598025" cy="29482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5D4728-6484-441A-B1D2-F4880D0818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5" y="4196682"/>
            <a:ext cx="2567397" cy="255320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760265" y="926120"/>
            <a:ext cx="2222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a topological change</a:t>
            </a:r>
          </a:p>
          <a:p>
            <a:r>
              <a:rPr lang="en-US" i="1" dirty="0">
                <a:solidFill>
                  <a:srgbClr val="FF0000"/>
                </a:solidFill>
              </a:rPr>
              <a:t>In the band structure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62BAF69-1BDA-4BD5-9EF3-D0484DE7890D}"/>
              </a:ext>
            </a:extLst>
          </p:cNvPr>
          <p:cNvGrpSpPr/>
          <p:nvPr/>
        </p:nvGrpSpPr>
        <p:grpSpPr>
          <a:xfrm>
            <a:off x="2954288" y="5414465"/>
            <a:ext cx="5580112" cy="1233428"/>
            <a:chOff x="3563888" y="2204864"/>
            <a:chExt cx="5580112" cy="123342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15AC1CC-1646-4F48-8E37-047997937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3888" y="2223915"/>
              <a:ext cx="5218017" cy="120508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E9CAE8F-95ED-4C55-B145-BCEFE5815648}"/>
                    </a:ext>
                  </a:extLst>
                </p:cNvPr>
                <p:cNvSpPr txBox="1"/>
                <p:nvPr/>
              </p:nvSpPr>
              <p:spPr>
                <a:xfrm>
                  <a:off x="8621100" y="2204864"/>
                  <a:ext cx="5229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|1⟩</m:t>
                        </m:r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E9CAE8F-95ED-4C55-B145-BCEFE58156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1100" y="2204864"/>
                  <a:ext cx="522900" cy="369332"/>
                </a:xfrm>
                <a:prstGeom prst="rect">
                  <a:avLst/>
                </a:prstGeom>
                <a:blipFill>
                  <a:blip r:embed="rId17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01B4A47-53B5-486C-A9E9-2D360B3E3D42}"/>
                    </a:ext>
                  </a:extLst>
                </p:cNvPr>
                <p:cNvSpPr txBox="1"/>
                <p:nvPr/>
              </p:nvSpPr>
              <p:spPr>
                <a:xfrm>
                  <a:off x="8619922" y="2488402"/>
                  <a:ext cx="5229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|2⟩</m:t>
                        </m:r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001B4A47-53B5-486C-A9E9-2D360B3E3D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9922" y="2488402"/>
                  <a:ext cx="522900" cy="369332"/>
                </a:xfrm>
                <a:prstGeom prst="rect">
                  <a:avLst/>
                </a:prstGeom>
                <a:blipFill>
                  <a:blip r:embed="rId18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D305C6D-49D7-4F86-9792-71211029921C}"/>
                    </a:ext>
                  </a:extLst>
                </p:cNvPr>
                <p:cNvSpPr txBox="1"/>
                <p:nvPr/>
              </p:nvSpPr>
              <p:spPr>
                <a:xfrm>
                  <a:off x="8619922" y="2759726"/>
                  <a:ext cx="5229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|3⟩</m:t>
                        </m:r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D305C6D-49D7-4F86-9792-7121102992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9922" y="2759726"/>
                  <a:ext cx="522900" cy="369332"/>
                </a:xfrm>
                <a:prstGeom prst="rect">
                  <a:avLst/>
                </a:prstGeom>
                <a:blipFill>
                  <a:blip r:embed="rId19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BEE0F34A-658E-4999-BE86-16D16D86C08D}"/>
                    </a:ext>
                  </a:extLst>
                </p:cNvPr>
                <p:cNvSpPr txBox="1"/>
                <p:nvPr/>
              </p:nvSpPr>
              <p:spPr>
                <a:xfrm>
                  <a:off x="8619922" y="3068960"/>
                  <a:ext cx="5229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|4⟩</m:t>
                        </m:r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EE0F34A-658E-4999-BE86-16D16D86C0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9922" y="3068960"/>
                  <a:ext cx="522900" cy="369332"/>
                </a:xfrm>
                <a:prstGeom prst="rect">
                  <a:avLst/>
                </a:prstGeom>
                <a:blipFill>
                  <a:blip r:embed="rId20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542856" y="6531547"/>
                <a:ext cx="471026" cy="2326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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𝑟𝑓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2856" y="6531547"/>
                <a:ext cx="471026" cy="232692"/>
              </a:xfrm>
              <a:prstGeom prst="rect">
                <a:avLst/>
              </a:prstGeom>
              <a:blipFill>
                <a:blip r:embed="rId21"/>
                <a:stretch>
                  <a:fillRect l="-6410" r="-6410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494130" y="5271046"/>
                <a:ext cx="471026" cy="2326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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𝑟𝑓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4130" y="5271046"/>
                <a:ext cx="471026" cy="232692"/>
              </a:xfrm>
              <a:prstGeom prst="rect">
                <a:avLst/>
              </a:prstGeom>
              <a:blipFill>
                <a:blip r:embed="rId22"/>
                <a:stretch>
                  <a:fillRect l="-6410" r="-6410" b="-23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03101" y="965331"/>
            <a:ext cx="2561369" cy="290971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8C20A32-A651-457F-93CB-AA4879840FF4}"/>
              </a:ext>
            </a:extLst>
          </p:cNvPr>
          <p:cNvGrpSpPr/>
          <p:nvPr/>
        </p:nvGrpSpPr>
        <p:grpSpPr>
          <a:xfrm>
            <a:off x="8082951" y="1072987"/>
            <a:ext cx="3275017" cy="2472955"/>
            <a:chOff x="4788024" y="1027146"/>
            <a:chExt cx="3275017" cy="2472955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A120CD2-81D1-4CE4-8FA0-40AD96E049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024" y="1136338"/>
              <a:ext cx="3275017" cy="236376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E7B87C7-2E62-42D7-A1FD-FFD473DB586E}"/>
                    </a:ext>
                  </a:extLst>
                </p:cNvPr>
                <p:cNvSpPr txBox="1"/>
                <p:nvPr/>
              </p:nvSpPr>
              <p:spPr>
                <a:xfrm>
                  <a:off x="5364088" y="1027146"/>
                  <a:ext cx="248574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0000FF"/>
                      </a:solidFill>
                    </a:rPr>
                    <a:t>Period =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ℏ</m:t>
                      </m:r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</m:oMath>
                  </a14:m>
                  <a:r>
                    <a:rPr lang="en-US" dirty="0">
                      <a:solidFill>
                        <a:srgbClr val="0000FF"/>
                      </a:solidFill>
                    </a:rPr>
                    <a:t> or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∼1.3</m:t>
                      </m:r>
                    </m:oMath>
                  </a14:m>
                  <a:r>
                    <a:rPr lang="en-US" dirty="0">
                      <a:solidFill>
                        <a:srgbClr val="0000FF"/>
                      </a:solidFill>
                    </a:rPr>
                    <a:t> ms</a:t>
                  </a: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96DFCF0-46BA-4B7E-BCBD-3FCBC2B06F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4088" y="1027146"/>
                  <a:ext cx="2485745" cy="369332"/>
                </a:xfrm>
                <a:prstGeom prst="rect">
                  <a:avLst/>
                </a:prstGeom>
                <a:blipFill>
                  <a:blip r:embed="rId25"/>
                  <a:stretch>
                    <a:fillRect l="-2206" t="-10000" r="-1225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A72BF9E-25FF-4E04-BABF-A5B355BB6908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583167" y="3708257"/>
            <a:ext cx="2439201" cy="186870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EBD1680-C531-4180-AB95-50A5C3418C83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9108242" y="5946450"/>
            <a:ext cx="4657725" cy="98107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E7FF837-F55F-4941-96B6-5B8AD8303B13}"/>
              </a:ext>
            </a:extLst>
          </p:cNvPr>
          <p:cNvSpPr txBox="1"/>
          <p:nvPr/>
        </p:nvSpPr>
        <p:spPr>
          <a:xfrm>
            <a:off x="9421034" y="5626888"/>
            <a:ext cx="3776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dirty="0">
                <a:solidFill>
                  <a:srgbClr val="FF0000"/>
                </a:solidFill>
              </a:rPr>
              <a:t>“untwist” the Mobius strip </a:t>
            </a:r>
          </a:p>
          <a:p>
            <a:r>
              <a:rPr lang="en-US" sz="1400" dirty="0">
                <a:solidFill>
                  <a:srgbClr val="FF0000"/>
                </a:solidFill>
              </a:rPr>
              <a:t>(in the momentum space)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43F760-2C94-475C-8155-50AA3B0CEB12}"/>
              </a:ext>
            </a:extLst>
          </p:cNvPr>
          <p:cNvSpPr/>
          <p:nvPr/>
        </p:nvSpPr>
        <p:spPr>
          <a:xfrm>
            <a:off x="4987494" y="4485004"/>
            <a:ext cx="17908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62626"/>
                </a:solidFill>
                <a:latin typeface="Helvetica Neue"/>
              </a:rPr>
              <a:t>arXiv:1809.02122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02687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888D18-E169-4C2E-821F-A0C6FE723F52}"/>
              </a:ext>
            </a:extLst>
          </p:cNvPr>
          <p:cNvSpPr txBox="1"/>
          <p:nvPr/>
        </p:nvSpPr>
        <p:spPr>
          <a:xfrm>
            <a:off x="2443999" y="155294"/>
            <a:ext cx="731681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dirty="0">
                <a:latin typeface="+mj-lt"/>
              </a:rPr>
              <a:t>Analysis of Bloch oscillations -&gt; </a:t>
            </a:r>
            <a:r>
              <a:rPr lang="en-US" sz="2500" dirty="0">
                <a:solidFill>
                  <a:srgbClr val="FF0000"/>
                </a:solidFill>
                <a:latin typeface="+mj-lt"/>
              </a:rPr>
              <a:t>mapping band structure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F413337-DB68-43A8-82FC-F6C2C7C2F0B2}"/>
              </a:ext>
            </a:extLst>
          </p:cNvPr>
          <p:cNvCxnSpPr>
            <a:cxnSpLocks/>
          </p:cNvCxnSpPr>
          <p:nvPr/>
        </p:nvCxnSpPr>
        <p:spPr>
          <a:xfrm>
            <a:off x="2063552" y="764704"/>
            <a:ext cx="813690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EEA5AE4-A40E-45E7-A105-4CA85FB268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895" y="1406090"/>
            <a:ext cx="7233050" cy="50729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0BB3A1-3E93-4A82-9191-8E1EDDA19797}"/>
              </a:ext>
            </a:extLst>
          </p:cNvPr>
          <p:cNvSpPr txBox="1"/>
          <p:nvPr/>
        </p:nvSpPr>
        <p:spPr>
          <a:xfrm rot="16200000">
            <a:off x="2869325" y="2405968"/>
            <a:ext cx="2306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Total mechanical momentum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               of the BEC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716AC31-9057-46A1-8341-BFBA3420310C}"/>
              </a:ext>
            </a:extLst>
          </p:cNvPr>
          <p:cNvCxnSpPr>
            <a:cxnSpLocks/>
          </p:cNvCxnSpPr>
          <p:nvPr/>
        </p:nvCxnSpPr>
        <p:spPr>
          <a:xfrm>
            <a:off x="9335463" y="1509814"/>
            <a:ext cx="1872208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11A88D1-07BF-4741-B90C-983324539A9C}"/>
                  </a:ext>
                </a:extLst>
              </p:cNvPr>
              <p:cNvSpPr/>
              <p:nvPr/>
            </p:nvSpPr>
            <p:spPr>
              <a:xfrm>
                <a:off x="9979192" y="1154241"/>
                <a:ext cx="6709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2ℏ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11A88D1-07BF-4741-B90C-983324539A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9192" y="1154241"/>
                <a:ext cx="67095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F49FFD9-D568-4A14-826E-D8FE80F2600E}"/>
                  </a:ext>
                </a:extLst>
              </p:cNvPr>
              <p:cNvSpPr/>
              <p:nvPr/>
            </p:nvSpPr>
            <p:spPr>
              <a:xfrm>
                <a:off x="5301596" y="1221424"/>
                <a:ext cx="17123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</a:rPr>
                  <a:t>Period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∼2.6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ms</a:t>
                </a:r>
                <a:endParaRPr lang="en-US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F49FFD9-D568-4A14-826E-D8FE80F260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596" y="1221424"/>
                <a:ext cx="1712328" cy="369332"/>
              </a:xfrm>
              <a:prstGeom prst="rect">
                <a:avLst/>
              </a:prstGeom>
              <a:blipFill>
                <a:blip r:embed="rId5"/>
                <a:stretch>
                  <a:fillRect l="-3203" t="-8197" r="-177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A38822D1-42FE-490C-8D60-B46648A5A6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48" y="2773274"/>
            <a:ext cx="3362921" cy="252649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FE61740-BE79-44F1-8ADE-15C9E1BBAC98}"/>
              </a:ext>
            </a:extLst>
          </p:cNvPr>
          <p:cNvCxnSpPr>
            <a:cxnSpLocks/>
          </p:cNvCxnSpPr>
          <p:nvPr/>
        </p:nvCxnSpPr>
        <p:spPr>
          <a:xfrm flipV="1">
            <a:off x="1728263" y="2707595"/>
            <a:ext cx="715736" cy="13078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6F25763-77A3-44DA-8F17-04EA8AFD509D}"/>
                  </a:ext>
                </a:extLst>
              </p:cNvPr>
              <p:cNvSpPr/>
              <p:nvPr/>
            </p:nvSpPr>
            <p:spPr>
              <a:xfrm>
                <a:off x="1872280" y="2403942"/>
                <a:ext cx="54271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ℏ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6F25763-77A3-44DA-8F17-04EA8AFD50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280" y="2403942"/>
                <a:ext cx="54271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930515" y="798861"/>
            <a:ext cx="5817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7030A0"/>
                </a:solidFill>
              </a:rPr>
              <a:t>Consistent with the (topologically protected) band crossings!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3275" y="1183748"/>
            <a:ext cx="247587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Similar observation under </a:t>
            </a:r>
          </a:p>
          <a:p>
            <a:r>
              <a:rPr lang="en-US" sz="1600" dirty="0"/>
              <a:t>different parameters</a:t>
            </a:r>
          </a:p>
          <a:p>
            <a:r>
              <a:rPr lang="en-US" sz="1600" dirty="0"/>
              <a:t>(crossing protected by </a:t>
            </a:r>
          </a:p>
          <a:p>
            <a:r>
              <a:rPr lang="en-US" sz="1600" dirty="0" err="1"/>
              <a:t>nonsymmorphic</a:t>
            </a:r>
            <a:r>
              <a:rPr lang="en-US" sz="1600" dirty="0"/>
              <a:t> symmetry)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2880" y="6597075"/>
            <a:ext cx="41328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262626"/>
                </a:solidFill>
                <a:latin typeface="Helvetica Neue"/>
              </a:rPr>
              <a:t>C. Li </a:t>
            </a:r>
            <a:r>
              <a:rPr lang="en-US" sz="1400" i="1" dirty="0">
                <a:solidFill>
                  <a:srgbClr val="262626"/>
                </a:solidFill>
                <a:latin typeface="Helvetica Neue"/>
              </a:rPr>
              <a:t>et al</a:t>
            </a:r>
            <a:r>
              <a:rPr lang="en-US" sz="1400" dirty="0">
                <a:solidFill>
                  <a:srgbClr val="262626"/>
                </a:solidFill>
                <a:latin typeface="Helvetica Neue"/>
              </a:rPr>
              <a:t>. arXiv:1809.02122, under review (2018)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5369EA-D28D-47E1-8CDD-0755A3958470}"/>
              </a:ext>
            </a:extLst>
          </p:cNvPr>
          <p:cNvSpPr txBox="1"/>
          <p:nvPr/>
        </p:nvSpPr>
        <p:spPr>
          <a:xfrm>
            <a:off x="56370" y="5425956"/>
            <a:ext cx="4166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 “symmetry protected topological phase”</a:t>
            </a:r>
          </a:p>
          <a:p>
            <a:r>
              <a:rPr lang="en-US" dirty="0">
                <a:solidFill>
                  <a:srgbClr val="FF0000"/>
                </a:solidFill>
              </a:rPr>
              <a:t>(for bosons)</a:t>
            </a:r>
          </a:p>
        </p:txBody>
      </p:sp>
    </p:spTree>
    <p:extLst>
      <p:ext uri="{BB962C8B-B14F-4D97-AF65-F5344CB8AC3E}">
        <p14:creationId xmlns:p14="http://schemas.microsoft.com/office/powerpoint/2010/main" val="31297843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888D18-E169-4C2E-821F-A0C6FE723F52}"/>
              </a:ext>
            </a:extLst>
          </p:cNvPr>
          <p:cNvSpPr txBox="1"/>
          <p:nvPr/>
        </p:nvSpPr>
        <p:spPr>
          <a:xfrm>
            <a:off x="192961" y="118550"/>
            <a:ext cx="11381449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latin typeface="+mj-lt"/>
              </a:rPr>
              <a:t>Unzipped cylinder: </a:t>
            </a:r>
            <a:r>
              <a:rPr lang="en-US" sz="3200" dirty="0">
                <a:solidFill>
                  <a:srgbClr val="FF0000"/>
                </a:solidFill>
              </a:rPr>
              <a:t>Emergent lattice and Bloch oscillations disappear</a:t>
            </a:r>
          </a:p>
          <a:p>
            <a:pPr algn="ctr"/>
            <a:r>
              <a:rPr lang="en-US" sz="3000" dirty="0">
                <a:latin typeface="+mj-lt"/>
              </a:rPr>
              <a:t>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F413337-DB68-43A8-82FC-F6C2C7C2F0B2}"/>
              </a:ext>
            </a:extLst>
          </p:cNvPr>
          <p:cNvCxnSpPr>
            <a:cxnSpLocks/>
          </p:cNvCxnSpPr>
          <p:nvPr/>
        </p:nvCxnSpPr>
        <p:spPr>
          <a:xfrm>
            <a:off x="3548223" y="1033357"/>
            <a:ext cx="813690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D08C0E1-2443-4246-833C-121BB1589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985" y="3876052"/>
            <a:ext cx="6027372" cy="24616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DEFC50-56E0-4DD5-8A0F-A80A25C45C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615" y="1164990"/>
            <a:ext cx="4599424" cy="24191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581273-36EF-4FD0-A5E7-F199ECE1DE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756" y="1310955"/>
            <a:ext cx="3047786" cy="24191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88FE26-7826-4443-9B79-0363B68D5E2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61" y="4117328"/>
            <a:ext cx="3816072" cy="2509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3B80B6-2D8E-406B-A3D3-57C85E70B2E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73" y="904787"/>
            <a:ext cx="2755674" cy="312258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4D2175D-9B94-46DC-8287-48DAB8785E17}"/>
              </a:ext>
            </a:extLst>
          </p:cNvPr>
          <p:cNvSpPr/>
          <p:nvPr/>
        </p:nvSpPr>
        <p:spPr>
          <a:xfrm>
            <a:off x="6921660" y="6550473"/>
            <a:ext cx="17908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62626"/>
                </a:solidFill>
                <a:latin typeface="Helvetica Neue"/>
              </a:rPr>
              <a:t>arXiv:1809.02122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684694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401A94-C387-4C89-BCFB-E554C486C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355" y="1296002"/>
            <a:ext cx="1699802" cy="1732208"/>
          </a:xfrm>
          <a:prstGeom prst="rect">
            <a:avLst/>
          </a:prstGeom>
        </p:spPr>
      </p:pic>
      <p:pic>
        <p:nvPicPr>
          <p:cNvPr id="5" name="Picture 4" descr="A picture containing object&#10;&#10;Description automatically generated">
            <a:extLst>
              <a:ext uri="{FF2B5EF4-FFF2-40B4-BE49-F238E27FC236}">
                <a16:creationId xmlns:a16="http://schemas.microsoft.com/office/drawing/2014/main" id="{E06EBA1C-1095-49EF-9B08-1F7E04120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5822" y="1924039"/>
            <a:ext cx="2271091" cy="1062209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E6546BF-E747-434F-BB56-660089EE1F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886">
            <a:off x="8183752" y="1125228"/>
            <a:ext cx="2164695" cy="943527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657515C6-82EE-4821-9845-A5099CBBD6C0}"/>
              </a:ext>
            </a:extLst>
          </p:cNvPr>
          <p:cNvSpPr/>
          <p:nvPr/>
        </p:nvSpPr>
        <p:spPr>
          <a:xfrm>
            <a:off x="5982232" y="3254801"/>
            <a:ext cx="247679" cy="548952"/>
          </a:xfrm>
          <a:prstGeom prst="downArrow">
            <a:avLst>
              <a:gd name="adj1" fmla="val 41182"/>
              <a:gd name="adj2" fmla="val 69842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E130A9-10EF-48FB-87F5-241E90917B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6764" y="3861048"/>
            <a:ext cx="2290346" cy="10622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E87998-D093-450B-9685-E0F78CCFEB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4378" y="4939282"/>
            <a:ext cx="2224111" cy="8519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59921F-3606-4DE1-9FF8-8E4EDDE44F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8716" y="3903330"/>
            <a:ext cx="1840985" cy="178127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A81C1F1-08F7-4F1E-A8AF-42FB3B40275A}"/>
              </a:ext>
            </a:extLst>
          </p:cNvPr>
          <p:cNvSpPr txBox="1"/>
          <p:nvPr/>
        </p:nvSpPr>
        <p:spPr>
          <a:xfrm>
            <a:off x="2139026" y="44627"/>
            <a:ext cx="80447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latin typeface="Calibri Light" panose="020F0302020204030204" pitchFamily="34" charset="0"/>
              </a:rPr>
              <a:t>Summary: Emergent symmetry-protected (bosonic) topological states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029EE8-E67D-4E47-BD25-F5F5FE4A1F3B}"/>
              </a:ext>
            </a:extLst>
          </p:cNvPr>
          <p:cNvCxnSpPr>
            <a:cxnSpLocks/>
          </p:cNvCxnSpPr>
          <p:nvPr/>
        </p:nvCxnSpPr>
        <p:spPr>
          <a:xfrm>
            <a:off x="2063552" y="548680"/>
            <a:ext cx="813690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D4A6200C-2EA3-463C-B596-5E700EAE9F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19929" y="1290288"/>
            <a:ext cx="2162303" cy="17322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B0E9A5-BB5B-4733-97F0-B2F699CF40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83664" y="4089952"/>
            <a:ext cx="2213723" cy="1740888"/>
          </a:xfrm>
          <a:prstGeom prst="rect">
            <a:avLst/>
          </a:prstGeom>
        </p:spPr>
      </p:pic>
      <p:pic>
        <p:nvPicPr>
          <p:cNvPr id="17" name="Picture 2" descr="Image result for mobius strip">
            <a:extLst>
              <a:ext uri="{FF2B5EF4-FFF2-40B4-BE49-F238E27FC236}">
                <a16:creationId xmlns:a16="http://schemas.microsoft.com/office/drawing/2014/main" id="{3EA6C935-154C-4EF9-8904-D637F9CC1B1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65279">
            <a:off x="6644634" y="961218"/>
            <a:ext cx="895842" cy="134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668F472-F9D0-4B6A-86AC-E83E98400B77}"/>
              </a:ext>
            </a:extLst>
          </p:cNvPr>
          <p:cNvSpPr/>
          <p:nvPr/>
        </p:nvSpPr>
        <p:spPr>
          <a:xfrm>
            <a:off x="633188" y="6058396"/>
            <a:ext cx="8909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err="1">
                <a:latin typeface="Calibri Light" panose="020F0302020204030204" pitchFamily="34" charset="0"/>
              </a:rPr>
              <a:t>Next:Can</a:t>
            </a:r>
            <a:r>
              <a:rPr lang="en-US" altLang="zh-TW" dirty="0">
                <a:latin typeface="Calibri Light" panose="020F0302020204030204" pitchFamily="34" charset="0"/>
              </a:rPr>
              <a:t> particle-particle interactions change the topology?</a:t>
            </a:r>
            <a:endParaRPr lang="zh-TW" altLang="en-US" dirty="0">
              <a:latin typeface="Calibri Light" panose="020F030202020403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1D9FEB9-6126-484E-89C6-FE28978480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10600" y="4509365"/>
            <a:ext cx="1363911" cy="86909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F28BB30-AA0A-48C5-A100-7FEEFB955F5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98693" y="2200350"/>
            <a:ext cx="1279127" cy="88334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467F73A-B0B5-48A7-9B17-884DC98F4CFD}"/>
              </a:ext>
            </a:extLst>
          </p:cNvPr>
          <p:cNvSpPr/>
          <p:nvPr/>
        </p:nvSpPr>
        <p:spPr>
          <a:xfrm>
            <a:off x="6272961" y="3312364"/>
            <a:ext cx="2689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Breaking the symmetry</a:t>
            </a:r>
            <a:endParaRPr lang="zh-TW" altLang="en-US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EAA1690-8D2F-4A49-B82A-45482F5C77AC}"/>
              </a:ext>
            </a:extLst>
          </p:cNvPr>
          <p:cNvSpPr/>
          <p:nvPr/>
        </p:nvSpPr>
        <p:spPr>
          <a:xfrm>
            <a:off x="1675110" y="6625678"/>
            <a:ext cx="20681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000" dirty="0">
                <a:latin typeface="Calibri Light" panose="020F0302020204030204" pitchFamily="34" charset="0"/>
              </a:rPr>
              <a:t>https://physics.aps.org/articles/v1/6</a:t>
            </a:r>
            <a:endParaRPr lang="zh-TW" altLang="en-US" sz="1000" dirty="0">
              <a:latin typeface="Calibri Light" panose="020F0302020204030204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8F3FA80-B6D7-4573-BE97-EF8BB331B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35</a:t>
            </a:fld>
            <a:endParaRPr lang="zh-TW" alt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CF67C7A-BF1B-4987-B8E7-5CAB75F6B780}"/>
              </a:ext>
            </a:extLst>
          </p:cNvPr>
          <p:cNvSpPr/>
          <p:nvPr/>
        </p:nvSpPr>
        <p:spPr>
          <a:xfrm>
            <a:off x="5015880" y="2510297"/>
            <a:ext cx="144016" cy="14926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8DB3B60-99C3-4044-BB66-0B356BCB6BD0}"/>
              </a:ext>
            </a:extLst>
          </p:cNvPr>
          <p:cNvSpPr/>
          <p:nvPr/>
        </p:nvSpPr>
        <p:spPr>
          <a:xfrm>
            <a:off x="5015880" y="5229201"/>
            <a:ext cx="144016" cy="14926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F7F0D88-3F40-424C-B2C3-41E2630AC672}"/>
              </a:ext>
            </a:extLst>
          </p:cNvPr>
          <p:cNvSpPr/>
          <p:nvPr/>
        </p:nvSpPr>
        <p:spPr>
          <a:xfrm>
            <a:off x="2623980" y="528877"/>
            <a:ext cx="17908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62626"/>
                </a:solidFill>
                <a:latin typeface="Helvetica Neue"/>
              </a:rPr>
              <a:t>arXiv:1809.02122</a:t>
            </a:r>
            <a:endParaRPr lang="en-US" sz="1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2D3C89-7664-4035-8F67-71FBB9AB1908}"/>
              </a:ext>
            </a:extLst>
          </p:cNvPr>
          <p:cNvGrpSpPr/>
          <p:nvPr/>
        </p:nvGrpSpPr>
        <p:grpSpPr>
          <a:xfrm>
            <a:off x="6604504" y="5989533"/>
            <a:ext cx="3680842" cy="759255"/>
            <a:chOff x="6604504" y="5989533"/>
            <a:chExt cx="3680842" cy="75925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F52F253-5FD4-4611-BB68-0C6651275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604504" y="5989533"/>
              <a:ext cx="3579289" cy="759255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3F56811-B8B7-44CB-9F08-375BBBA60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318446" y="6581678"/>
              <a:ext cx="966900" cy="8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392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07 L -0.00035 0.0007 C -0.00434 -0.00139 -0.00122 0.0007 -0.0033 -0.00162 C -0.00382 -0.00208 -0.00434 -0.00254 -0.00486 -0.00301 L -0.00573 -0.0037 C -0.00625 -0.00602 -0.00538 -0.00347 -0.00677 -0.00532 C -0.00712 -0.00602 -0.00747 -0.00671 -0.00782 -0.00741 C -0.00782 -0.00787 -0.00782 -0.0081 -0.00799 -0.00856 C -0.00816 -0.00879 -0.00851 -0.00903 -0.00886 -0.00926 C -0.01025 -0.01204 -0.00834 -0.00856 -0.01007 -0.01088 C -0.01181 -0.01319 -0.00938 -0.01088 -0.01146 -0.01273 L -0.0125 -0.01481 C -0.01268 -0.01504 -0.01285 -0.01528 -0.01302 -0.01574 C -0.01337 -0.01713 -0.01302 -0.01643 -0.01372 -0.01782 C -0.01476 -0.02153 -0.0132 -0.01597 -0.01459 -0.01991 C -0.01476 -0.0206 -0.01493 -0.02129 -0.01511 -0.02199 C -0.01511 -0.02245 -0.01528 -0.02384 -0.01563 -0.02454 C -0.01563 -0.02477 -0.01598 -0.025 -0.01615 -0.02546 C -0.01719 -0.02847 -0.01528 -0.02454 -0.01684 -0.02754 C -0.01719 -0.0287 -0.01719 -0.0287 -0.01771 -0.03009 C -0.01771 -0.03032 -0.01806 -0.03055 -0.01823 -0.03102 C -0.01841 -0.03171 -0.01841 -0.03264 -0.01875 -0.0331 L -0.01979 -0.03518 C -0.01997 -0.03565 -0.01997 -0.03611 -0.02032 -0.03634 L -0.02101 -0.03704 C -0.02136 -0.03842 -0.02136 -0.03889 -0.02205 -0.04004 C -0.02223 -0.04051 -0.02257 -0.04074 -0.02292 -0.0412 C -0.02309 -0.0419 -0.02309 -0.04259 -0.02344 -0.04329 C -0.02379 -0.04398 -0.02413 -0.04444 -0.02448 -0.04537 C -0.02448 -0.0456 -0.02448 -0.04606 -0.02466 -0.04629 C -0.025 -0.04699 -0.02552 -0.04768 -0.0257 -0.04838 L -0.02657 -0.05162 C -0.02657 -0.05185 -0.02674 -0.05231 -0.02674 -0.05254 C -0.02709 -0.0544 -0.02691 -0.05347 -0.02726 -0.05509 C -0.02743 -0.05625 -0.02743 -0.05741 -0.02761 -0.05856 C -0.02761 -0.05879 -0.02778 -0.05926 -0.02778 -0.05949 C -0.02795 -0.06041 -0.02813 -0.06134 -0.0283 -0.06227 C -0.02848 -0.06342 -0.02865 -0.06458 -0.02882 -0.06551 C -0.029 -0.0662 -0.02917 -0.0669 -0.02934 -0.06759 L -0.02969 -0.06852 C -0.02969 -0.06898 -0.02969 -0.06921 -0.02986 -0.06967 L -0.03038 -0.0706 C -0.03125 -0.07407 -0.02986 -0.06875 -0.03091 -0.07315 C -0.03108 -0.07384 -0.03125 -0.07454 -0.03143 -0.07523 L -0.03177 -0.07616 C -0.03177 -0.07662 -0.03177 -0.07685 -0.03195 -0.07731 L -0.03247 -0.07824 C -0.03264 -0.07893 -0.03282 -0.07963 -0.03299 -0.08032 C -0.03316 -0.08079 -0.03316 -0.08125 -0.03334 -0.08171 C -0.03334 -0.08217 -0.03368 -0.08241 -0.03386 -0.08287 C -0.03507 -0.08657 -0.03368 -0.08356 -0.0349 -0.08588 C -0.03507 -0.0868 -0.0349 -0.08796 -0.03542 -0.08866 C -0.03611 -0.09028 -0.03577 -0.08935 -0.03646 -0.0919 L -0.03698 -0.09398 L -0.03716 -0.09491 C -0.03733 -0.09583 -0.03733 -0.09653 -0.0375 -0.09745 C -0.0375 -0.09768 -0.03768 -0.09815 -0.03768 -0.09838 C -0.03785 -0.0993 -0.03785 -0.1 -0.03802 -0.10092 C -0.03802 -0.10162 -0.03854 -0.10301 -0.03854 -0.10301 C -0.03854 -0.1037 -0.03854 -0.1044 -0.03872 -0.10509 C -0.03889 -0.10579 -0.03907 -0.10648 -0.03924 -0.10717 C -0.04011 -0.11157 -0.03907 -0.10602 -0.03976 -0.10949 C -0.03993 -0.11018 -0.04011 -0.11157 -0.04028 -0.11204 C -0.04045 -0.1125 -0.04063 -0.11273 -0.0408 -0.11296 C -0.04132 -0.11481 -0.04098 -0.11389 -0.04219 -0.1162 C -0.04236 -0.11643 -0.04236 -0.11713 -0.04271 -0.11713 L -0.04341 -0.11759 C -0.0441 -0.11829 -0.04427 -0.11875 -0.04497 -0.11921 C -0.04532 -0.11944 -0.04549 -0.11944 -0.04584 -0.11967 C -0.04775 -0.12083 -0.04532 -0.11991 -0.04757 -0.12106 C -0.04809 -0.12129 -0.04913 -0.12176 -0.04913 -0.12176 C -0.04948 -0.12199 -0.04966 -0.12222 -0.05 -0.12245 C -0.05052 -0.12268 -0.05104 -0.12291 -0.05157 -0.12315 C -0.05174 -0.12315 -0.05209 -0.12338 -0.05226 -0.12338 C -0.05382 -0.12384 -0.05313 -0.12361 -0.05434 -0.12407 C -0.05556 -0.12407 -0.0566 -0.12407 -0.05782 -0.12384 C -0.05834 -0.12384 -0.05938 -0.12315 -0.05938 -0.12315 C -0.0599 -0.12268 -0.06059 -0.12245 -0.06094 -0.12176 C -0.06216 -0.11921 -0.06059 -0.12245 -0.06216 -0.11967 C -0.06337 -0.11782 -0.06216 -0.11921 -0.06354 -0.11782 C -0.06372 -0.11759 -0.06389 -0.11736 -0.06407 -0.1169 C -0.06424 -0.11666 -0.06424 -0.1162 -0.06424 -0.11574 C -0.06459 -0.11504 -0.06511 -0.11458 -0.06528 -0.11366 L -0.0658 -0.11157 C -0.06598 -0.11134 -0.06598 -0.11088 -0.06615 -0.11065 L -0.06667 -0.10949 C -0.06667 -0.10926 -0.06684 -0.10879 -0.06684 -0.10856 C -0.06719 -0.10787 -0.06788 -0.10648 -0.06788 -0.10648 C -0.06858 -0.10393 -0.06823 -0.10509 -0.06893 -0.10324 C -0.06962 -0.10069 -0.06875 -0.10393 -0.06979 -0.10116 C -0.06997 -0.10092 -0.06997 -0.10046 -0.06997 -0.10023 C -0.07014 -0.09977 -0.07049 -0.09954 -0.07049 -0.09907 C -0.07066 -0.09884 -0.07066 -0.09838 -0.07084 -0.09815 C -0.07118 -0.09745 -0.07188 -0.09606 -0.07188 -0.09606 C -0.07188 -0.0956 -0.07205 -0.09514 -0.07205 -0.09467 C -0.07223 -0.09421 -0.0724 -0.09398 -0.0724 -0.09352 C -0.07257 -0.09259 -0.0724 -0.09143 -0.07257 -0.09051 C -0.07275 -0.08981 -0.07292 -0.08912 -0.07309 -0.08842 L -0.07361 -0.08634 C -0.07379 -0.08588 -0.07396 -0.08565 -0.07396 -0.08518 C -0.07431 -0.0831 -0.07413 -0.08403 -0.07448 -0.08241 C -0.07448 -0.08079 -0.07466 -0.07916 -0.07466 -0.07754 C -0.07483 -0.07708 -0.07483 -0.07662 -0.075 -0.07616 C -0.07518 -0.07523 -0.07552 -0.07407 -0.0757 -0.07315 L -0.07604 -0.07199 C -0.07604 -0.07176 -0.07604 -0.07129 -0.07622 -0.07106 C -0.07691 -0.06967 -0.07674 -0.07037 -0.07709 -0.06898 C -0.07726 -0.06782 -0.07743 -0.06574 -0.07778 -0.06481 L -0.0783 -0.06366 L -0.07917 -0.06065 C -0.07917 -0.06018 -0.07934 -0.05995 -0.07934 -0.05949 C -0.07952 -0.05903 -0.07952 -0.05833 -0.07969 -0.05787 C -0.07969 -0.05717 -0.07986 -0.05648 -0.07986 -0.05579 C -0.08038 -0.05254 -0.08004 -0.05602 -0.08038 -0.05324 C -0.08091 -0.05046 -0.08038 -0.05254 -0.08091 -0.05023 C -0.0816 -0.04745 -0.08091 -0.05092 -0.08177 -0.04815 C -0.08195 -0.04745 -0.08212 -0.04676 -0.08229 -0.04606 L -0.08282 -0.04398 L -0.08351 -0.04074 C -0.08368 -0.04051 -0.08368 -0.04004 -0.08386 -0.03981 C -0.08403 -0.03935 -0.0842 -0.03889 -0.08438 -0.03842 C -0.08525 -0.03518 -0.08438 -0.03727 -0.08542 -0.03518 L -0.08594 -0.0331 C -0.08594 -0.03287 -0.08611 -0.03241 -0.08611 -0.03217 L -0.08663 -0.03102 C -0.08681 -0.03079 -0.08681 -0.03032 -0.08698 -0.03009 C -0.08733 -0.02916 -0.08802 -0.02801 -0.08802 -0.02801 C -0.0882 -0.02731 -0.0882 -0.02639 -0.08854 -0.02592 C -0.08872 -0.02546 -0.08889 -0.02523 -0.08907 -0.02477 C -0.08924 -0.02407 -0.08924 -0.02338 -0.08959 -0.02268 L -0.09167 -0.01852 C -0.09184 -0.01829 -0.09202 -0.01782 -0.09219 -0.01759 C -0.09219 -0.01713 -0.09236 -0.01666 -0.09236 -0.01643 C -0.09271 -0.01574 -0.09306 -0.01504 -0.09341 -0.01435 L -0.09393 -0.01342 C -0.09462 -0.01065 -0.09375 -0.01389 -0.09479 -0.01134 C -0.09497 -0.01088 -0.09497 -0.01041 -0.09497 -0.01018 C -0.09532 -0.00949 -0.09566 -0.00879 -0.09601 -0.0081 C -0.09618 -0.00787 -0.09636 -0.00741 -0.09653 -0.00717 C -0.09705 -0.00648 -0.09757 -0.00555 -0.09809 -0.00509 L -0.09966 -0.0037 C -0.09983 -0.00324 -0.1 -0.00278 -0.10018 -0.00254 C -0.10018 -0.00254 -0.10226 -0.00162 -0.10261 -0.00162 C -0.10278 -0.00139 -0.10313 -0.00139 -0.1033 -0.00116 C -0.10417 -0.00046 -0.10382 -0.00046 -0.10434 -0.00046 L -0.10434 -0.00023 " pathEditMode="relative" ptsTypes="AAAAAAAAAAAAAAAAAAAAAAAAAAAAAAAAAAAAAAAAAAAAAAAAAAAAAAAAAAAAAAAAAAAAAAAAAAAAAAAAAAAAAAAAAAAAAAAAAAAAAAAAAAAAAAAAAAAAAAAAAAAAAAAAAAAAAAAAAAAAAAAAAA">
                                      <p:cBhvr>
                                        <p:cTn id="1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3.7037E-7 L -0.00018 3.7037E-7 C -0.00104 -0.00069 -0.00157 -0.00116 -0.00243 -0.00162 C -0.00261 -0.00162 -0.00295 -0.00162 -0.00313 -0.00185 C -0.00365 -0.00232 -0.00417 -0.00301 -0.00469 -0.00324 C -0.0066 -0.00417 -0.00417 -0.00301 -0.00625 -0.0044 C -0.00643 -0.0044 -0.00677 -0.00463 -0.00712 -0.00463 C -0.00729 -0.00509 -0.00729 -0.00532 -0.00764 -0.00579 C -0.00782 -0.00602 -0.00816 -0.00602 -0.00834 -0.00648 C -0.00851 -0.00671 -0.00851 -0.00718 -0.00868 -0.00741 C -0.00903 -0.0081 -0.00973 -0.0088 -0.01025 -0.00949 C -0.01042 -0.00995 -0.01077 -0.01019 -0.01094 -0.01065 L -0.0125 -0.01366 C -0.0125 -0.01366 -0.01354 -0.01574 -0.01354 -0.01574 L -0.01441 -0.0169 C -0.01459 -0.01759 -0.01459 -0.01829 -0.01493 -0.01898 L -0.01598 -0.02107 C -0.01684 -0.02477 -0.0158 -0.02176 -0.01719 -0.02407 C -0.01893 -0.02708 -0.01754 -0.02569 -0.0191 -0.02685 C -0.01927 -0.02732 -0.01927 -0.02778 -0.01962 -0.02801 C -0.01979 -0.02824 -0.02014 -0.02824 -0.02032 -0.02824 C -0.0224 -0.02963 -0.01997 -0.02847 -0.02188 -0.0294 C -0.02223 -0.02963 -0.0224 -0.02986 -0.02275 -0.03009 C -0.02327 -0.03032 -0.02431 -0.03079 -0.02431 -0.03079 C -0.02552 -0.03056 -0.02691 -0.03056 -0.02813 -0.03032 C -0.02865 -0.03032 -0.029 -0.03032 -0.02952 -0.03009 C -0.03004 -0.02963 -0.03038 -0.02894 -0.03108 -0.0287 C -0.03212 -0.02824 -0.0316 -0.02847 -0.03264 -0.02755 C -0.03282 -0.02732 -0.03299 -0.02685 -0.03316 -0.02662 C -0.03334 -0.02616 -0.03368 -0.02593 -0.03386 -0.02546 C -0.03403 -0.02523 -0.03403 -0.02477 -0.0342 -0.02454 C -0.0342 -0.02407 -0.03455 -0.02384 -0.03473 -0.02338 C -0.03559 -0.01968 -0.03403 -0.02546 -0.03542 -0.0213 C -0.03559 -0.0206 -0.03559 -0.01991 -0.03594 -0.01921 L -0.0375 -0.0162 C -0.03889 -0.01366 -0.03716 -0.01667 -0.03889 -0.01412 C -0.03907 -0.01366 -0.03907 -0.01319 -0.03941 -0.01296 C -0.03959 -0.01273 -0.03993 -0.01273 -0.04011 -0.01273 C -0.04028 -0.01227 -0.04045 -0.01181 -0.04063 -0.01157 C -0.0408 -0.01134 -0.04132 -0.01134 -0.0415 -0.01088 C -0.04184 -0.01019 -0.04219 -0.00949 -0.04254 -0.0088 C -0.04271 -0.00857 -0.04271 -0.0081 -0.04306 -0.00787 L -0.04375 -0.00718 C -0.04445 -0.00463 -0.04358 -0.00741 -0.04566 -0.00463 C -0.04584 -0.0044 -0.04601 -0.00394 -0.04636 -0.0037 C -0.04688 -0.00324 -0.04723 -0.00347 -0.04775 -0.00324 C -0.04809 -0.00324 -0.04844 -0.00301 -0.04879 -0.00301 C -0.05122 -0.00301 -0.05191 -0.00278 -0.05365 -0.0037 C -0.05417 -0.0037 -0.05469 -0.00417 -0.05521 -0.0044 L -0.05608 -0.00463 L -0.05834 -0.00671 C -0.05868 -0.00694 -0.05903 -0.00718 -0.0592 -0.00741 C -0.05938 -0.00787 -0.05973 -0.0081 -0.0599 -0.00857 C -0.06181 -0.01134 -0.05903 -0.00741 -0.06129 -0.01065 C -0.06146 -0.01157 -0.06181 -0.01296 -0.0625 -0.01366 L -0.06337 -0.01435 L -0.06545 -0.01852 C -0.06563 -0.01898 -0.06563 -0.01944 -0.06598 -0.01968 L -0.06667 -0.02037 C -0.06684 -0.0206 -0.06719 -0.02107 -0.06719 -0.0213 C -0.06736 -0.02176 -0.06736 -0.02199 -0.06754 -0.02245 C -0.06788 -0.02315 -0.06823 -0.02384 -0.06858 -0.02454 L -0.06962 -0.02662 C -0.06962 -0.02685 -0.06979 -0.02732 -0.06979 -0.02755 C -0.07014 -0.02894 -0.07014 -0.03009 -0.07084 -0.03102 C -0.07153 -0.03194 -0.07257 -0.03218 -0.07344 -0.03241 C -0.07466 -0.03241 -0.07587 -0.03241 -0.07709 -0.03218 C -0.07778 -0.03218 -0.07865 -0.03148 -0.07865 -0.03148 C -0.079 -0.03102 -0.07934 -0.03079 -0.07952 -0.03032 C -0.07969 -0.02986 -0.07969 -0.02894 -0.08004 -0.02824 L -0.08056 -0.02732 C -0.08108 -0.025 -0.08038 -0.02755 -0.0816 -0.02546 C -0.08195 -0.025 -0.08212 -0.02407 -0.08264 -0.02338 C -0.08282 -0.02315 -0.08316 -0.02269 -0.08334 -0.02245 C -0.08438 -0.02083 -0.08368 -0.02199 -0.0842 -0.02037 C -0.08438 -0.01991 -0.08455 -0.01968 -0.08473 -0.01921 C -0.0849 -0.01829 -0.08507 -0.0169 -0.08577 -0.0162 C -0.08594 -0.01574 -0.08629 -0.01574 -0.08646 -0.01551 C -0.08716 -0.01412 -0.08768 -0.01296 -0.08854 -0.01204 C -0.08889 -0.01181 -0.08924 -0.01157 -0.08941 -0.01134 C -0.08976 -0.01088 -0.08993 -0.01065 -0.09011 -0.01019 C -0.09045 -0.00995 -0.09045 -0.00949 -0.09063 -0.00926 C -0.09098 -0.00903 -0.09115 -0.00903 -0.0915 -0.0088 C -0.09358 -0.00671 -0.0915 -0.0088 -0.09375 -0.00718 C -0.0941 -0.00694 -0.09427 -0.00648 -0.09462 -0.00648 C -0.09566 -0.00579 -0.09636 -0.00556 -0.0974 -0.00532 C -0.09827 -0.00463 -0.09809 -0.00463 -0.09896 -0.0044 C -0.09948 -0.00417 -0.10052 -0.00394 -0.10087 -0.0037 C -0.10104 -0.00347 -0.10104 -0.00347 -0.10104 -0.00324 L -0.10104 -0.00324 " pathEditMode="relative" ptsTypes="AAAAAAAAAAAAAAAAAAAAAAAAAAAAAAAAAAAAAAAAAAAAAAAAAAAAAAAAAAAAAAAAAAAAAAAAAAAAAAAAAAAAAAAAAA">
                                      <p:cBhvr>
                                        <p:cTn id="5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/>
      <p:bldP spid="21" grpId="0"/>
      <p:bldP spid="27" grpId="0" animBg="1"/>
      <p:bldP spid="27" grpId="1" animBg="1"/>
      <p:bldP spid="29" grpId="0" animBg="1"/>
      <p:bldP spid="29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699" y="64049"/>
            <a:ext cx="10302948" cy="806263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Outlook: Quantum science &amp; technologies based on </a:t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>“Spin-helical” particles</a:t>
            </a:r>
            <a:endParaRPr lang="en-US" sz="32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951832" y="965938"/>
            <a:ext cx="7721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35" y="121071"/>
            <a:ext cx="1038386" cy="1041581"/>
          </a:xfrm>
          <a:prstGeom prst="rect">
            <a:avLst/>
          </a:prstGeom>
        </p:spPr>
      </p:pic>
      <p:pic>
        <p:nvPicPr>
          <p:cNvPr id="86" name="Picture 2" descr="Image result for helicity particle">
            <a:extLst>
              <a:ext uri="{FF2B5EF4-FFF2-40B4-BE49-F238E27FC236}">
                <a16:creationId xmlns:a16="http://schemas.microsoft.com/office/drawing/2014/main" id="{BF971EBD-D050-4B50-8405-D2114F661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182" y="17827"/>
            <a:ext cx="1992380" cy="91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4AFA6A-189E-4A77-BD03-046863D8FB94}"/>
              </a:ext>
            </a:extLst>
          </p:cNvPr>
          <p:cNvSpPr txBox="1"/>
          <p:nvPr/>
        </p:nvSpPr>
        <p:spPr>
          <a:xfrm>
            <a:off x="388563" y="1258278"/>
            <a:ext cx="1039842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7030A0"/>
                </a:solidFill>
              </a:rPr>
              <a:t>Novel (Topological) Quantum Matter &amp; Quantum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7030A0"/>
                </a:solidFill>
              </a:rPr>
              <a:t>(spin-based) quantum control/chemistry</a:t>
            </a: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444BA89E-76CF-4F94-85BC-7C811A8E7C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845" y="2644068"/>
            <a:ext cx="2014799" cy="1342598"/>
          </a:xfrm>
          <a:prstGeom prst="rect">
            <a:avLst/>
          </a:pr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CAB0CCF1-9F30-4863-B555-D1BAEE98F755}"/>
              </a:ext>
            </a:extLst>
          </p:cNvPr>
          <p:cNvSpPr/>
          <p:nvPr/>
        </p:nvSpPr>
        <p:spPr>
          <a:xfrm>
            <a:off x="9702407" y="5069692"/>
            <a:ext cx="550606" cy="1248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909E0BE-440F-4BAB-BDC3-3DC1E3114245}"/>
              </a:ext>
            </a:extLst>
          </p:cNvPr>
          <p:cNvSpPr/>
          <p:nvPr/>
        </p:nvSpPr>
        <p:spPr>
          <a:xfrm>
            <a:off x="10396554" y="5075936"/>
            <a:ext cx="550606" cy="1248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F767A56-6096-46B5-9B89-0606B7E00C73}"/>
              </a:ext>
            </a:extLst>
          </p:cNvPr>
          <p:cNvSpPr/>
          <p:nvPr/>
        </p:nvSpPr>
        <p:spPr>
          <a:xfrm>
            <a:off x="11090701" y="5070539"/>
            <a:ext cx="550606" cy="1248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A7E30FB0-66CC-40AF-A4D4-25722DC79B95}"/>
              </a:ext>
            </a:extLst>
          </p:cNvPr>
          <p:cNvSpPr/>
          <p:nvPr/>
        </p:nvSpPr>
        <p:spPr>
          <a:xfrm>
            <a:off x="10290877" y="5983439"/>
            <a:ext cx="238857" cy="23885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64FA0213-EFBA-4D72-A1A8-C51FAC136E3C}"/>
              </a:ext>
            </a:extLst>
          </p:cNvPr>
          <p:cNvSpPr/>
          <p:nvPr/>
        </p:nvSpPr>
        <p:spPr>
          <a:xfrm>
            <a:off x="10815988" y="5981831"/>
            <a:ext cx="238857" cy="23885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281DC2A-873A-45F0-B276-2A18D48C31C6}"/>
              </a:ext>
            </a:extLst>
          </p:cNvPr>
          <p:cNvCxnSpPr/>
          <p:nvPr/>
        </p:nvCxnSpPr>
        <p:spPr>
          <a:xfrm flipH="1" flipV="1">
            <a:off x="10298152" y="5147790"/>
            <a:ext cx="321506" cy="71308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1CF7D07E-1555-4DD8-B8E9-970C28EEEA65}"/>
              </a:ext>
            </a:extLst>
          </p:cNvPr>
          <p:cNvCxnSpPr/>
          <p:nvPr/>
        </p:nvCxnSpPr>
        <p:spPr>
          <a:xfrm flipV="1">
            <a:off x="10298152" y="4269289"/>
            <a:ext cx="321506" cy="8567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B1C3F8AF-FBDC-4103-B6F2-9890379BB463}"/>
              </a:ext>
            </a:extLst>
          </p:cNvPr>
          <p:cNvCxnSpPr/>
          <p:nvPr/>
        </p:nvCxnSpPr>
        <p:spPr>
          <a:xfrm flipV="1">
            <a:off x="10688271" y="5132955"/>
            <a:ext cx="354634" cy="725952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C146A33-B9AD-43F6-B2A1-4794326286FD}"/>
              </a:ext>
            </a:extLst>
          </p:cNvPr>
          <p:cNvCxnSpPr/>
          <p:nvPr/>
        </p:nvCxnSpPr>
        <p:spPr>
          <a:xfrm flipH="1" flipV="1">
            <a:off x="10716810" y="4271187"/>
            <a:ext cx="309531" cy="840809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A1A4C3FD-F19E-4132-B54D-02158FD054EE}"/>
              </a:ext>
            </a:extLst>
          </p:cNvPr>
          <p:cNvSpPr txBox="1"/>
          <p:nvPr/>
        </p:nvSpPr>
        <p:spPr>
          <a:xfrm>
            <a:off x="9547968" y="4243840"/>
            <a:ext cx="10370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Scattering</a:t>
            </a:r>
          </a:p>
          <a:p>
            <a:r>
              <a:rPr lang="en-US" sz="1600" dirty="0">
                <a:solidFill>
                  <a:srgbClr val="0070C0"/>
                </a:solidFill>
              </a:rPr>
              <a:t>/Reaction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path1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1827FD16-732C-4A56-9A2F-FF05D338143E}"/>
              </a:ext>
            </a:extLst>
          </p:cNvPr>
          <p:cNvCxnSpPr/>
          <p:nvPr/>
        </p:nvCxnSpPr>
        <p:spPr>
          <a:xfrm flipV="1">
            <a:off x="10528185" y="6101259"/>
            <a:ext cx="286254" cy="160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:a16="http://schemas.microsoft.com/office/drawing/2014/main" id="{A41FA057-EB96-4649-8F5D-A1540C3C5691}"/>
              </a:ext>
            </a:extLst>
          </p:cNvPr>
          <p:cNvSpPr/>
          <p:nvPr/>
        </p:nvSpPr>
        <p:spPr>
          <a:xfrm>
            <a:off x="10410305" y="3992084"/>
            <a:ext cx="238857" cy="23885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4B560063-4E23-44C4-8258-A26F7C50FC43}"/>
              </a:ext>
            </a:extLst>
          </p:cNvPr>
          <p:cNvSpPr/>
          <p:nvPr/>
        </p:nvSpPr>
        <p:spPr>
          <a:xfrm>
            <a:off x="10724477" y="3992084"/>
            <a:ext cx="238857" cy="23885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ounded Rectangle 29">
            <a:extLst>
              <a:ext uri="{FF2B5EF4-FFF2-40B4-BE49-F238E27FC236}">
                <a16:creationId xmlns:a16="http://schemas.microsoft.com/office/drawing/2014/main" id="{258A09CE-C809-4857-9270-F81CBBBBC073}"/>
              </a:ext>
            </a:extLst>
          </p:cNvPr>
          <p:cNvSpPr/>
          <p:nvPr/>
        </p:nvSpPr>
        <p:spPr>
          <a:xfrm>
            <a:off x="10597597" y="4095398"/>
            <a:ext cx="160537" cy="4571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340E8519-ECBC-4402-A0EB-3C324EA7B67C}"/>
              </a:ext>
            </a:extLst>
          </p:cNvPr>
          <p:cNvCxnSpPr/>
          <p:nvPr/>
        </p:nvCxnSpPr>
        <p:spPr>
          <a:xfrm flipH="1">
            <a:off x="10574482" y="3973170"/>
            <a:ext cx="223419" cy="29383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030B2AC6-69BB-41A9-9FD0-BB32166E0A8D}"/>
              </a:ext>
            </a:extLst>
          </p:cNvPr>
          <p:cNvCxnSpPr/>
          <p:nvPr/>
        </p:nvCxnSpPr>
        <p:spPr>
          <a:xfrm>
            <a:off x="10588856" y="3986666"/>
            <a:ext cx="244880" cy="32613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5B928104-4F0F-4178-B29D-87D4EAD1D166}"/>
              </a:ext>
            </a:extLst>
          </p:cNvPr>
          <p:cNvSpPr txBox="1"/>
          <p:nvPr/>
        </p:nvSpPr>
        <p:spPr>
          <a:xfrm>
            <a:off x="10900088" y="4238837"/>
            <a:ext cx="10370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Scattering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/Reaction 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path2</a:t>
            </a:r>
          </a:p>
        </p:txBody>
      </p:sp>
      <p:pic>
        <p:nvPicPr>
          <p:cNvPr id="132" name="Picture 131">
            <a:extLst>
              <a:ext uri="{FF2B5EF4-FFF2-40B4-BE49-F238E27FC236}">
                <a16:creationId xmlns:a16="http://schemas.microsoft.com/office/drawing/2014/main" id="{C10F4C79-14BD-4E1F-84FE-4D5688D1DB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35415" y="5380067"/>
            <a:ext cx="294929" cy="294929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54D9EAA9-5FEB-4D99-B868-FC417DD46F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53487" y="5376457"/>
            <a:ext cx="294929" cy="294929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6BA59700-D1C0-4352-BD37-2070FEB9B8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4002" y="5378423"/>
            <a:ext cx="293170" cy="290378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id="{275FA40E-A471-4197-9D66-969AC05CA6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41407" y="5383101"/>
            <a:ext cx="293171" cy="2931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392A5F-8519-4986-BE67-A0E120A58E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41121" y="4779970"/>
            <a:ext cx="4672236" cy="42105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AC3A589-7354-433D-B46C-61CEEB78D2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645" y="2383943"/>
            <a:ext cx="1853059" cy="183775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3247EE0-6974-467E-9800-B9D2E2A5D0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54298" y="1872563"/>
            <a:ext cx="2024827" cy="150507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FD4E4C9-D394-4216-83C9-D52F3D7B88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55786" y="2724465"/>
            <a:ext cx="2032667" cy="121774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228F8ED-3213-4123-862E-6A34F87D0100}"/>
              </a:ext>
            </a:extLst>
          </p:cNvPr>
          <p:cNvSpPr/>
          <p:nvPr/>
        </p:nvSpPr>
        <p:spPr>
          <a:xfrm>
            <a:off x="3194364" y="1866569"/>
            <a:ext cx="3785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(&amp; in high dim/curved space)</a:t>
            </a:r>
            <a:endParaRPr lang="en-US" sz="24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E28DF22-A6DB-451F-A007-E44E80192F8B}"/>
              </a:ext>
            </a:extLst>
          </p:cNvPr>
          <p:cNvSpPr txBox="1"/>
          <p:nvPr/>
        </p:nvSpPr>
        <p:spPr>
          <a:xfrm>
            <a:off x="513175" y="5616310"/>
            <a:ext cx="845048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New playground/platforms/toolsets for:</a:t>
            </a:r>
          </a:p>
          <a:p>
            <a:r>
              <a:rPr lang="en-US" i="1" dirty="0"/>
              <a:t>“quantum transport/interferometry/measurement/manipulation (even chemistry)” of quantum </a:t>
            </a:r>
            <a:r>
              <a:rPr lang="en-US" i="1" dirty="0">
                <a:sym typeface="Wingdings" panose="05000000000000000000" pitchFamily="2" charset="2"/>
              </a:rPr>
              <a:t>condensed matter</a:t>
            </a:r>
          </a:p>
        </p:txBody>
      </p:sp>
    </p:spTree>
    <p:extLst>
      <p:ext uri="{BB962C8B-B14F-4D97-AF65-F5344CB8AC3E}">
        <p14:creationId xmlns:p14="http://schemas.microsoft.com/office/powerpoint/2010/main" val="355650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977"/>
            <a:ext cx="12093677" cy="101139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dirty="0"/>
              <a:t>“Spintronic” Quantum Transport, Chemistry and Interferometry in an atomic BEC</a:t>
            </a:r>
            <a:br>
              <a:rPr lang="en-US" sz="4000" b="1" dirty="0"/>
            </a:br>
            <a:r>
              <a:rPr lang="en-US" sz="4000" b="1" i="1" u="sng" dirty="0"/>
              <a:t>Summary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349" y="5586737"/>
            <a:ext cx="1319391" cy="118192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3849" y="3968791"/>
            <a:ext cx="1111993" cy="1296556"/>
          </a:xfrm>
          <a:prstGeom prst="rect">
            <a:avLst/>
          </a:prstGeom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227" y="1606443"/>
            <a:ext cx="1395410" cy="149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9180740" y="1791738"/>
            <a:ext cx="22786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A.Olson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 90, 013616 (2014); 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 95, 043623 (2017)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9230542" y="4425939"/>
            <a:ext cx="22288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D.Blasing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PRL 121, 073202 (2018)</a:t>
            </a:r>
          </a:p>
        </p:txBody>
      </p:sp>
      <p:sp>
        <p:nvSpPr>
          <p:cNvPr id="45" name="Rectangle 44"/>
          <p:cNvSpPr/>
          <p:nvPr/>
        </p:nvSpPr>
        <p:spPr>
          <a:xfrm>
            <a:off x="9265819" y="5836750"/>
            <a:ext cx="21085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Li </a:t>
            </a:r>
            <a:r>
              <a:rPr lang="en-US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</a:p>
          <a:p>
            <a:r>
              <a:rPr lang="en-US" sz="16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1809.02122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6D2965-8060-453D-A7F4-F4343C7659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893" y="3029807"/>
            <a:ext cx="2120691" cy="105581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AF930F3-2D3F-45B8-ADD2-ABBA24B84931}"/>
              </a:ext>
            </a:extLst>
          </p:cNvPr>
          <p:cNvSpPr/>
          <p:nvPr/>
        </p:nvSpPr>
        <p:spPr>
          <a:xfrm>
            <a:off x="10735920" y="3136612"/>
            <a:ext cx="21085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Li </a:t>
            </a:r>
            <a:r>
              <a:rPr lang="en-US" sz="16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Comm.</a:t>
            </a:r>
          </a:p>
          <a:p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10, 375 (2019)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E810756-EFF8-41BC-99FD-FEDC1B1FCA88}"/>
              </a:ext>
            </a:extLst>
          </p:cNvPr>
          <p:cNvSpPr txBox="1">
            <a:spLocks/>
          </p:cNvSpPr>
          <p:nvPr/>
        </p:nvSpPr>
        <p:spPr>
          <a:xfrm>
            <a:off x="89795" y="1209368"/>
            <a:ext cx="11700387" cy="55592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Introduction to experimental platform: </a:t>
            </a:r>
            <a:r>
              <a:rPr lang="en-US" sz="2400" b="1" dirty="0"/>
              <a:t>“spin-orbit-coupled” (SOC) BEC</a:t>
            </a:r>
          </a:p>
          <a:p>
            <a:r>
              <a:rPr lang="en-US" sz="2400" b="1" dirty="0"/>
              <a:t>Transport &amp; Interferometry in energy-momentum (E-k) space</a:t>
            </a:r>
          </a:p>
          <a:p>
            <a:pPr lvl="1"/>
            <a:r>
              <a:rPr lang="en-US" sz="1800" dirty="0"/>
              <a:t>Quantum Transport in synthetic (“dressed”) </a:t>
            </a:r>
            <a:r>
              <a:rPr lang="en-US" sz="1800" dirty="0" err="1"/>
              <a:t>bandstructure</a:t>
            </a:r>
            <a:endParaRPr lang="en-US" sz="1800" dirty="0"/>
          </a:p>
          <a:p>
            <a:pPr lvl="1"/>
            <a:r>
              <a:rPr lang="en-US" sz="1800" dirty="0"/>
              <a:t>Landau-Zener transition: beam-splitter </a:t>
            </a:r>
          </a:p>
          <a:p>
            <a:pPr lvl="1"/>
            <a:r>
              <a:rPr lang="en-US" sz="1800" dirty="0"/>
              <a:t>Landau-Zener-</a:t>
            </a:r>
            <a:r>
              <a:rPr lang="en-US" sz="1800" dirty="0" err="1"/>
              <a:t>Stuckelberg</a:t>
            </a:r>
            <a:r>
              <a:rPr lang="en-US" sz="1800" dirty="0"/>
              <a:t> interferometer (via “</a:t>
            </a:r>
            <a:r>
              <a:rPr lang="en-US" sz="1800" dirty="0" err="1"/>
              <a:t>Fluoquet</a:t>
            </a:r>
            <a:r>
              <a:rPr lang="en-US" sz="1800" dirty="0"/>
              <a:t>” engineering) </a:t>
            </a:r>
          </a:p>
          <a:p>
            <a:r>
              <a:rPr lang="en-US" sz="2400" b="1" dirty="0"/>
              <a:t>Spinor BEC collider: (Spin) transport &amp; interferometry in real-space </a:t>
            </a:r>
          </a:p>
          <a:p>
            <a:pPr lvl="1"/>
            <a:r>
              <a:rPr lang="en-US" sz="1800" dirty="0"/>
              <a:t>Spin dipole mode (AC spin current) induce by </a:t>
            </a:r>
            <a:r>
              <a:rPr lang="en-US" sz="1800" i="1" dirty="0"/>
              <a:t>quantum quench </a:t>
            </a:r>
            <a:r>
              <a:rPr lang="en-US" sz="1800" dirty="0"/>
              <a:t>in spin-orbit-coupled BEC</a:t>
            </a:r>
          </a:p>
          <a:p>
            <a:pPr lvl="1"/>
            <a:r>
              <a:rPr lang="en-US" sz="1800" dirty="0"/>
              <a:t>How does such (spin) collective excitation decay? </a:t>
            </a:r>
          </a:p>
          <a:p>
            <a:pPr lvl="1"/>
            <a:r>
              <a:rPr lang="en-US" sz="1800" dirty="0"/>
              <a:t>How does spin-orbit-coupling affect spin transport (spin current relaxation)?</a:t>
            </a:r>
          </a:p>
          <a:p>
            <a:pPr lvl="1"/>
            <a:r>
              <a:rPr lang="en-US" sz="1800" dirty="0"/>
              <a:t>Interplay between SOC, interference, </a:t>
            </a:r>
            <a:r>
              <a:rPr lang="en-US" sz="1800" i="1" dirty="0"/>
              <a:t>interaction</a:t>
            </a:r>
          </a:p>
          <a:p>
            <a:r>
              <a:rPr lang="en-US" sz="2400" b="1" dirty="0"/>
              <a:t>Interferometry in quantum (photo)chemistry</a:t>
            </a:r>
          </a:p>
          <a:p>
            <a:pPr lvl="1"/>
            <a:r>
              <a:rPr lang="en-US" sz="1800" dirty="0"/>
              <a:t>What happens when reactants are in quantum superposition states?</a:t>
            </a:r>
          </a:p>
          <a:p>
            <a:pPr lvl="1"/>
            <a:r>
              <a:rPr lang="en-US" sz="1800" dirty="0"/>
              <a:t>(spin-sensitive) </a:t>
            </a:r>
            <a:r>
              <a:rPr lang="en-US" sz="1800" dirty="0" err="1"/>
              <a:t>photoassociation</a:t>
            </a:r>
            <a:r>
              <a:rPr lang="en-US" sz="1800" dirty="0"/>
              <a:t> (PA): interference b/t 2 PA reaction pathways</a:t>
            </a:r>
          </a:p>
          <a:p>
            <a:r>
              <a:rPr lang="en-US" sz="2400" b="1" dirty="0">
                <a:solidFill>
                  <a:schemeClr val="bg2">
                    <a:lumMod val="50000"/>
                  </a:schemeClr>
                </a:solidFill>
              </a:rPr>
              <a:t>BEC on a synthetic “Hall” cylinder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 (a symmetry-protected bosonic topological state)</a:t>
            </a:r>
          </a:p>
          <a:p>
            <a:pPr lvl="1"/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(circular) synthetic “dimension”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“emergent” crystalline order</a:t>
            </a:r>
          </a:p>
          <a:p>
            <a:pPr lvl="1"/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Quantum transport on a Mobius strip (E-k space)</a:t>
            </a:r>
          </a:p>
          <a:p>
            <a:pPr lvl="1"/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Topological band-crossing (protected by </a:t>
            </a:r>
            <a:r>
              <a:rPr lang="en-US" sz="1800" dirty="0" err="1">
                <a:solidFill>
                  <a:schemeClr val="bg2">
                    <a:lumMod val="50000"/>
                  </a:schemeClr>
                </a:solidFill>
              </a:rPr>
              <a:t>nonsymmorphic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 symmetry)</a:t>
            </a:r>
          </a:p>
          <a:p>
            <a:pPr lvl="1"/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Breaking symmetry/unzipping cylinder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 topological transition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74648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ChuanHsun\Dropbox\scissors\2016\07062016 SDM\0706_1.0ms_GIF\Exp_Bare_GIF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4040" y="1912268"/>
            <a:ext cx="4283968" cy="3212976"/>
          </a:xfrm>
          <a:prstGeom prst="rect">
            <a:avLst/>
          </a:prstGeom>
          <a:noFill/>
        </p:spPr>
      </p:pic>
      <p:pic>
        <p:nvPicPr>
          <p:cNvPr id="1030" name="Picture 6" descr="C:\Users\ChuanHsun\Dropbox\scissors\2016\07152016 SDM\0715_1.3Er_GIF\Exp_dressed_GI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3992" y="1916832"/>
            <a:ext cx="4248472" cy="3186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2207568" y="33265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Bare case</a:t>
            </a:r>
            <a:endParaRPr lang="zh-TW" altLang="en-US" dirty="0"/>
          </a:p>
        </p:txBody>
      </p:sp>
      <p:pic>
        <p:nvPicPr>
          <p:cNvPr id="1027" name="Picture 3" descr="C:\Users\ChuanHsun\Dropbox\SpinE paper\Fig5animations\Oi50_Of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0630" y="795710"/>
            <a:ext cx="10774003" cy="55856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02606-2437-4A38-ABD9-5EEC86D24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" y="-90325"/>
            <a:ext cx="11917680" cy="115850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Example:  </a:t>
            </a:r>
            <a:r>
              <a:rPr lang="en-US" sz="4000" b="1" i="1" dirty="0"/>
              <a:t>Raman</a:t>
            </a:r>
            <a:r>
              <a:rPr lang="en-US" sz="4000" i="1" dirty="0"/>
              <a:t> process </a:t>
            </a:r>
            <a:r>
              <a:rPr lang="en-US" sz="4000" dirty="0"/>
              <a:t>as light-matter interaction</a:t>
            </a:r>
            <a:br>
              <a:rPr lang="en-US" dirty="0"/>
            </a:br>
            <a:r>
              <a:rPr lang="en-US" sz="3600" dirty="0"/>
              <a:t>--- from </a:t>
            </a:r>
            <a:r>
              <a:rPr lang="en-US" sz="3600" dirty="0">
                <a:solidFill>
                  <a:srgbClr val="7030A0"/>
                </a:solidFill>
              </a:rPr>
              <a:t>optical scattering (incoherent)</a:t>
            </a:r>
            <a:r>
              <a:rPr lang="en-US" sz="3600" dirty="0"/>
              <a:t> to </a:t>
            </a:r>
            <a:r>
              <a:rPr lang="en-US" sz="3600" u="sng" dirty="0">
                <a:solidFill>
                  <a:srgbClr val="00B050"/>
                </a:solidFill>
              </a:rPr>
              <a:t>optical dressing (coherent)</a:t>
            </a:r>
            <a:endParaRPr lang="en-US" u="sng" dirty="0">
              <a:solidFill>
                <a:srgbClr val="00B050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2FD9770-7A2D-4015-B63B-EA285A55DF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90" b="1641"/>
          <a:stretch/>
        </p:blipFill>
        <p:spPr bwMode="auto">
          <a:xfrm>
            <a:off x="552685" y="2760592"/>
            <a:ext cx="4562514" cy="3573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60">
            <a:extLst>
              <a:ext uri="{FF2B5EF4-FFF2-40B4-BE49-F238E27FC236}">
                <a16:creationId xmlns:a16="http://schemas.microsoft.com/office/drawing/2014/main" id="{740193CB-37BA-4B97-99EE-10521B778D79}"/>
              </a:ext>
            </a:extLst>
          </p:cNvPr>
          <p:cNvGrpSpPr>
            <a:grpSpLocks/>
          </p:cNvGrpSpPr>
          <p:nvPr/>
        </p:nvGrpSpPr>
        <p:grpSpPr bwMode="auto">
          <a:xfrm>
            <a:off x="1882092" y="2061478"/>
            <a:ext cx="844550" cy="627934"/>
            <a:chOff x="665826" y="3775969"/>
            <a:chExt cx="1094911" cy="76643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317CF20-A258-4651-9717-389B76884E4F}"/>
                </a:ext>
              </a:extLst>
            </p:cNvPr>
            <p:cNvSpPr/>
            <p:nvPr/>
          </p:nvSpPr>
          <p:spPr>
            <a:xfrm>
              <a:off x="754817" y="4118724"/>
              <a:ext cx="88991" cy="8092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C82F83-8A8E-46D8-8A1D-26587A8BD56F}"/>
                </a:ext>
              </a:extLst>
            </p:cNvPr>
            <p:cNvSpPr/>
            <p:nvPr/>
          </p:nvSpPr>
          <p:spPr>
            <a:xfrm>
              <a:off x="959816" y="4458306"/>
              <a:ext cx="88991" cy="7934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DA61DDF-04D7-42C6-81FE-37A69AD62B35}"/>
                </a:ext>
              </a:extLst>
            </p:cNvPr>
            <p:cNvSpPr/>
            <p:nvPr/>
          </p:nvSpPr>
          <p:spPr>
            <a:xfrm>
              <a:off x="1379346" y="3775969"/>
              <a:ext cx="88991" cy="7934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B467A4B-9F06-4F54-BBA7-35E058811C3D}"/>
                </a:ext>
              </a:extLst>
            </p:cNvPr>
            <p:cNvSpPr/>
            <p:nvPr/>
          </p:nvSpPr>
          <p:spPr>
            <a:xfrm>
              <a:off x="962994" y="3787077"/>
              <a:ext cx="88991" cy="7934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158A486-8F95-4566-A578-CA78FD97C7AD}"/>
                </a:ext>
              </a:extLst>
            </p:cNvPr>
            <p:cNvSpPr/>
            <p:nvPr/>
          </p:nvSpPr>
          <p:spPr>
            <a:xfrm>
              <a:off x="1372989" y="4463067"/>
              <a:ext cx="88991" cy="7934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E9DD612-7533-46C5-8809-3D832E4AA5B3}"/>
                </a:ext>
              </a:extLst>
            </p:cNvPr>
            <p:cNvSpPr/>
            <p:nvPr/>
          </p:nvSpPr>
          <p:spPr>
            <a:xfrm>
              <a:off x="1587521" y="4117138"/>
              <a:ext cx="88991" cy="8092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E1917FD-E3F9-46BC-8D97-05D2707AF639}"/>
                </a:ext>
              </a:extLst>
            </p:cNvPr>
            <p:cNvCxnSpPr>
              <a:endCxn id="7" idx="1"/>
            </p:cNvCxnSpPr>
            <p:nvPr/>
          </p:nvCxnSpPr>
          <p:spPr>
            <a:xfrm rot="16200000" flipH="1">
              <a:off x="760578" y="4257462"/>
              <a:ext cx="272935" cy="1509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081E3D2-CF83-4411-9583-FB30F0F84E9D}"/>
                </a:ext>
              </a:extLst>
            </p:cNvPr>
            <p:cNvCxnSpPr/>
            <p:nvPr/>
          </p:nvCxnSpPr>
          <p:spPr>
            <a:xfrm rot="16200000" flipH="1">
              <a:off x="1393052" y="3903599"/>
              <a:ext cx="272935" cy="1509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B10B5A1-8EC8-421D-951C-C88778EB35C5}"/>
                </a:ext>
              </a:extLst>
            </p:cNvPr>
            <p:cNvCxnSpPr>
              <a:endCxn id="9" idx="3"/>
            </p:cNvCxnSpPr>
            <p:nvPr/>
          </p:nvCxnSpPr>
          <p:spPr>
            <a:xfrm rot="5400000" flipH="1" flipV="1">
              <a:off x="765340" y="3911531"/>
              <a:ext cx="266587" cy="1541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1A4878B-EC18-4B53-A690-D76E84026AC2}"/>
                </a:ext>
              </a:extLst>
            </p:cNvPr>
            <p:cNvCxnSpPr/>
            <p:nvPr/>
          </p:nvCxnSpPr>
          <p:spPr>
            <a:xfrm rot="5400000" flipH="1" flipV="1">
              <a:off x="1387485" y="4267774"/>
              <a:ext cx="268175" cy="1541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8A2C415-CE5F-4415-9D69-4FC179F5FBFB}"/>
                </a:ext>
              </a:extLst>
            </p:cNvPr>
            <p:cNvCxnSpPr>
              <a:endCxn id="8" idx="2"/>
            </p:cNvCxnSpPr>
            <p:nvPr/>
          </p:nvCxnSpPr>
          <p:spPr>
            <a:xfrm flipV="1">
              <a:off x="1056752" y="3815640"/>
              <a:ext cx="322594" cy="1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544459A-25F9-461A-A6E2-89884B20AA9C}"/>
                </a:ext>
              </a:extLst>
            </p:cNvPr>
            <p:cNvCxnSpPr/>
            <p:nvPr/>
          </p:nvCxnSpPr>
          <p:spPr>
            <a:xfrm flipV="1">
              <a:off x="1066287" y="4501150"/>
              <a:ext cx="322594" cy="1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1F6E53D-8735-4648-B930-CE71DE1DE7CC}"/>
                </a:ext>
              </a:extLst>
            </p:cNvPr>
            <p:cNvCxnSpPr/>
            <p:nvPr/>
          </p:nvCxnSpPr>
          <p:spPr>
            <a:xfrm rot="10800000">
              <a:off x="665826" y="4501150"/>
              <a:ext cx="203409" cy="1586"/>
            </a:xfrm>
            <a:prstGeom prst="straightConnector1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A5227C1-EB0F-4978-8110-281BE7D12D4E}"/>
                </a:ext>
              </a:extLst>
            </p:cNvPr>
            <p:cNvCxnSpPr/>
            <p:nvPr/>
          </p:nvCxnSpPr>
          <p:spPr>
            <a:xfrm rot="10800000">
              <a:off x="667416" y="3818814"/>
              <a:ext cx="203409" cy="1586"/>
            </a:xfrm>
            <a:prstGeom prst="straightConnector1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300EA4B-59F0-498E-B71C-E549BD5AA563}"/>
                </a:ext>
              </a:extLst>
            </p:cNvPr>
            <p:cNvCxnSpPr/>
            <p:nvPr/>
          </p:nvCxnSpPr>
          <p:spPr>
            <a:xfrm rot="10800000">
              <a:off x="1306246" y="4164743"/>
              <a:ext cx="204997" cy="1586"/>
            </a:xfrm>
            <a:prstGeom prst="straightConnector1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4676B7B-D510-4EC6-9406-265D430DC042}"/>
                </a:ext>
              </a:extLst>
            </p:cNvPr>
            <p:cNvCxnSpPr/>
            <p:nvPr/>
          </p:nvCxnSpPr>
          <p:spPr>
            <a:xfrm>
              <a:off x="950281" y="4163155"/>
              <a:ext cx="195462" cy="1587"/>
            </a:xfrm>
            <a:prstGeom prst="straightConnector1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DA233C2-5842-47C6-ABF4-B8FC022E58F5}"/>
                </a:ext>
              </a:extLst>
            </p:cNvPr>
            <p:cNvCxnSpPr/>
            <p:nvPr/>
          </p:nvCxnSpPr>
          <p:spPr>
            <a:xfrm>
              <a:off x="1563685" y="3818814"/>
              <a:ext cx="195462" cy="1586"/>
            </a:xfrm>
            <a:prstGeom prst="straightConnector1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498B1C4-5A8B-4F52-A13E-B38ED461F361}"/>
                </a:ext>
              </a:extLst>
            </p:cNvPr>
            <p:cNvCxnSpPr/>
            <p:nvPr/>
          </p:nvCxnSpPr>
          <p:spPr>
            <a:xfrm>
              <a:off x="1565274" y="4512258"/>
              <a:ext cx="195463" cy="1587"/>
            </a:xfrm>
            <a:prstGeom prst="straightConnector1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C79E78-A534-418B-992E-5461571DD62F}"/>
              </a:ext>
            </a:extLst>
          </p:cNvPr>
          <p:cNvSpPr txBox="1"/>
          <p:nvPr/>
        </p:nvSpPr>
        <p:spPr>
          <a:xfrm>
            <a:off x="2138581" y="2734577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4E52285-00AC-4638-B639-5F0EB8BD6C4B}"/>
              </a:ext>
            </a:extLst>
          </p:cNvPr>
          <p:cNvCxnSpPr/>
          <p:nvPr/>
        </p:nvCxnSpPr>
        <p:spPr>
          <a:xfrm>
            <a:off x="1005840" y="1776075"/>
            <a:ext cx="0" cy="160528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ADF2734-09EB-4063-8DDA-50A3A3199D57}"/>
              </a:ext>
            </a:extLst>
          </p:cNvPr>
          <p:cNvCxnSpPr/>
          <p:nvPr/>
        </p:nvCxnSpPr>
        <p:spPr>
          <a:xfrm flipV="1">
            <a:off x="1341120" y="1753489"/>
            <a:ext cx="0" cy="159512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106AAC9-D395-43EF-83AF-02C9A2DF4FAB}"/>
              </a:ext>
            </a:extLst>
          </p:cNvPr>
          <p:cNvSpPr txBox="1"/>
          <p:nvPr/>
        </p:nvSpPr>
        <p:spPr>
          <a:xfrm>
            <a:off x="798924" y="144582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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0EFB8D-6916-4F21-97DB-942E9408E8D8}"/>
              </a:ext>
            </a:extLst>
          </p:cNvPr>
          <p:cNvSpPr txBox="1"/>
          <p:nvPr/>
        </p:nvSpPr>
        <p:spPr>
          <a:xfrm>
            <a:off x="1169438" y="144582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’</a:t>
            </a:r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D090A15-BDD6-4624-AB3B-3F4FCF6A53EF}"/>
              </a:ext>
            </a:extLst>
          </p:cNvPr>
          <p:cNvSpPr/>
          <p:nvPr/>
        </p:nvSpPr>
        <p:spPr>
          <a:xfrm>
            <a:off x="431212" y="6428715"/>
            <a:ext cx="43408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/>
              <a:t>R.He</a:t>
            </a:r>
            <a:r>
              <a:rPr lang="en-US" sz="1600" dirty="0"/>
              <a:t>, T. F. Chung </a:t>
            </a:r>
            <a:r>
              <a:rPr lang="en-US" sz="1600" i="1" dirty="0"/>
              <a:t>et al.</a:t>
            </a:r>
            <a:r>
              <a:rPr lang="en-US" sz="1600" dirty="0"/>
              <a:t>, Nano Lett. 13, 3594 (2013)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4EFE517-32D7-446D-86EC-342D7D9E44EC}"/>
              </a:ext>
            </a:extLst>
          </p:cNvPr>
          <p:cNvSpPr txBox="1"/>
          <p:nvPr/>
        </p:nvSpPr>
        <p:spPr>
          <a:xfrm>
            <a:off x="2910969" y="1596973"/>
            <a:ext cx="18855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</a:rPr>
              <a:t>(incoherent) Raman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scattering</a:t>
            </a:r>
          </a:p>
          <a:p>
            <a:r>
              <a:rPr lang="en-US" sz="1600" dirty="0">
                <a:solidFill>
                  <a:srgbClr val="7030A0"/>
                </a:solidFill>
              </a:rPr>
              <a:t>Spectroscopy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on Graphene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8BC6971-1992-4A9C-842D-112047016D11}"/>
                  </a:ext>
                </a:extLst>
              </p:cNvPr>
              <p:cNvSpPr txBox="1"/>
              <p:nvPr/>
            </p:nvSpPr>
            <p:spPr>
              <a:xfrm>
                <a:off x="5518405" y="1984267"/>
                <a:ext cx="3723681" cy="16843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ℏ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en-US" i="1" smtClean="0">
                                        <a:solidFill>
                                          <a:srgbClr val="3103F3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i="1">
                                            <a:solidFill>
                                              <a:srgbClr val="3103F3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3103F3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ℏ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solidFill>
                                              <a:srgbClr val="3103F3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rgbClr val="3103F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solidFill>
                                          <a:srgbClr val="3103F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3103F3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solidFill>
                                          <a:srgbClr val="3103F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rgbClr val="3103F3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3103F3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3103F3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solidFill>
                                          <a:srgbClr val="3103F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rgbClr val="3103F3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3103F3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3103F3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solidFill>
                                          <a:srgbClr val="3103F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3103F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200" i="1" dirty="0">
                  <a:latin typeface="Cambria Math" panose="02040503050406030204" pitchFamily="18" charset="0"/>
                </a:endParaRPr>
              </a:p>
              <a:p>
                <a:endParaRPr lang="en-US" sz="12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               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8BC6971-1992-4A9C-842D-112047016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8405" y="1984267"/>
                <a:ext cx="3723681" cy="1684372"/>
              </a:xfrm>
              <a:prstGeom prst="rect">
                <a:avLst/>
              </a:prstGeom>
              <a:blipFill>
                <a:blip r:embed="rId3"/>
                <a:stretch>
                  <a:fillRect l="-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>
            <a:extLst>
              <a:ext uri="{FF2B5EF4-FFF2-40B4-BE49-F238E27FC236}">
                <a16:creationId xmlns:a16="http://schemas.microsoft.com/office/drawing/2014/main" id="{B7956552-34C9-4168-A33F-D7B0F62E87CE}"/>
              </a:ext>
            </a:extLst>
          </p:cNvPr>
          <p:cNvSpPr/>
          <p:nvPr/>
        </p:nvSpPr>
        <p:spPr>
          <a:xfrm>
            <a:off x="7735485" y="5909725"/>
            <a:ext cx="228600" cy="3257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E6CCD81-1183-4BBD-ADA8-827E0EBB3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7566" y="3635893"/>
            <a:ext cx="2508104" cy="2809218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EE1AB903-57C3-4154-B6FE-7F3F2D2C273B}"/>
              </a:ext>
            </a:extLst>
          </p:cNvPr>
          <p:cNvSpPr/>
          <p:nvPr/>
        </p:nvSpPr>
        <p:spPr>
          <a:xfrm flipH="1">
            <a:off x="7964085" y="6254345"/>
            <a:ext cx="168622" cy="1365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795F8A1B-0CE0-431D-9B9A-B353FFD51927}"/>
                  </a:ext>
                </a:extLst>
              </p:cNvPr>
              <p:cNvSpPr/>
              <p:nvPr/>
            </p:nvSpPr>
            <p:spPr>
              <a:xfrm flipH="1">
                <a:off x="7830090" y="6111624"/>
                <a:ext cx="409115" cy="324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795F8A1B-0CE0-431D-9B9A-B353FFD519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830090" y="6111624"/>
                <a:ext cx="409115" cy="3247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8E458ED5-08EF-4E14-BEDF-9DF2ADE91437}"/>
              </a:ext>
            </a:extLst>
          </p:cNvPr>
          <p:cNvSpPr txBox="1"/>
          <p:nvPr/>
        </p:nvSpPr>
        <p:spPr>
          <a:xfrm>
            <a:off x="10148629" y="163048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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4344876-F1D4-439D-A32B-9426C266E1A0}"/>
              </a:ext>
            </a:extLst>
          </p:cNvPr>
          <p:cNvSpPr txBox="1"/>
          <p:nvPr/>
        </p:nvSpPr>
        <p:spPr>
          <a:xfrm>
            <a:off x="10519143" y="1630486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’</a:t>
            </a:r>
            <a:endParaRPr lang="en-US" dirty="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02AB324A-ECDA-445D-8AA4-31CE2620547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3139" y="2533615"/>
            <a:ext cx="1017708" cy="506682"/>
          </a:xfrm>
          <a:prstGeom prst="rect">
            <a:avLst/>
          </a:prstGeom>
        </p:spPr>
      </p:pic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D845B15-B3FB-4860-ACE2-72266DE63014}"/>
              </a:ext>
            </a:extLst>
          </p:cNvPr>
          <p:cNvCxnSpPr/>
          <p:nvPr/>
        </p:nvCxnSpPr>
        <p:spPr>
          <a:xfrm>
            <a:off x="10324976" y="1930841"/>
            <a:ext cx="0" cy="160528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5E0C006-BDB9-4984-A558-C3F0CD29C3AF}"/>
              </a:ext>
            </a:extLst>
          </p:cNvPr>
          <p:cNvCxnSpPr/>
          <p:nvPr/>
        </p:nvCxnSpPr>
        <p:spPr>
          <a:xfrm flipV="1">
            <a:off x="10670416" y="1896919"/>
            <a:ext cx="0" cy="159512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771147F-2669-4FAA-993F-82CA1711E3B2}"/>
              </a:ext>
            </a:extLst>
          </p:cNvPr>
          <p:cNvCxnSpPr>
            <a:cxnSpLocks/>
          </p:cNvCxnSpPr>
          <p:nvPr/>
        </p:nvCxnSpPr>
        <p:spPr>
          <a:xfrm>
            <a:off x="10466237" y="5143929"/>
            <a:ext cx="3868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D0310F2-6A2B-4D73-AEB7-A67F3A73872A}"/>
              </a:ext>
            </a:extLst>
          </p:cNvPr>
          <p:cNvCxnSpPr>
            <a:cxnSpLocks/>
          </p:cNvCxnSpPr>
          <p:nvPr/>
        </p:nvCxnSpPr>
        <p:spPr>
          <a:xfrm>
            <a:off x="11104373" y="5011849"/>
            <a:ext cx="386892" cy="0"/>
          </a:xfrm>
          <a:prstGeom prst="line">
            <a:avLst/>
          </a:prstGeom>
          <a:ln w="28575">
            <a:solidFill>
              <a:srgbClr val="3103F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1DA24EC-2EC1-44CC-A754-A98E1D346834}"/>
              </a:ext>
            </a:extLst>
          </p:cNvPr>
          <p:cNvCxnSpPr>
            <a:cxnSpLocks/>
          </p:cNvCxnSpPr>
          <p:nvPr/>
        </p:nvCxnSpPr>
        <p:spPr>
          <a:xfrm flipH="1" flipV="1">
            <a:off x="10920216" y="3826828"/>
            <a:ext cx="434689" cy="118502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5066277-7776-4BE9-8BE3-A476715C06D1}"/>
              </a:ext>
            </a:extLst>
          </p:cNvPr>
          <p:cNvCxnSpPr>
            <a:cxnSpLocks/>
          </p:cNvCxnSpPr>
          <p:nvPr/>
        </p:nvCxnSpPr>
        <p:spPr>
          <a:xfrm flipH="1">
            <a:off x="10659683" y="3826828"/>
            <a:ext cx="260532" cy="131710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B1B6CBAA-3212-456B-9E96-72E9226191AE}"/>
              </a:ext>
            </a:extLst>
          </p:cNvPr>
          <p:cNvSpPr/>
          <p:nvPr/>
        </p:nvSpPr>
        <p:spPr>
          <a:xfrm>
            <a:off x="740386" y="3909263"/>
            <a:ext cx="20138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Twisted bilayer graphene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2816C5-C7BA-4C83-A1D9-E8C062456689}"/>
              </a:ext>
            </a:extLst>
          </p:cNvPr>
          <p:cNvSpPr txBox="1"/>
          <p:nvPr/>
        </p:nvSpPr>
        <p:spPr>
          <a:xfrm>
            <a:off x="10451622" y="4376315"/>
            <a:ext cx="343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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2D8E4E0-6A2B-4372-A5B5-D1C147DABEF4}"/>
              </a:ext>
            </a:extLst>
          </p:cNvPr>
          <p:cNvSpPr txBox="1"/>
          <p:nvPr/>
        </p:nvSpPr>
        <p:spPr>
          <a:xfrm>
            <a:off x="11154369" y="4198539"/>
            <a:ext cx="401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’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502C11-FB17-4E1A-ABED-A73D006C7FE7}"/>
              </a:ext>
            </a:extLst>
          </p:cNvPr>
          <p:cNvSpPr txBox="1"/>
          <p:nvPr/>
        </p:nvSpPr>
        <p:spPr>
          <a:xfrm>
            <a:off x="6260496" y="1825989"/>
            <a:ext cx="102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“matter”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5A405E1-603B-4502-A85E-56F65A32B2DD}"/>
              </a:ext>
            </a:extLst>
          </p:cNvPr>
          <p:cNvSpPr txBox="1"/>
          <p:nvPr/>
        </p:nvSpPr>
        <p:spPr>
          <a:xfrm>
            <a:off x="7864944" y="1820519"/>
            <a:ext cx="79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“light”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CB681F6D-78F2-4E4F-B1F6-2FA0ECDFD8F5}"/>
                  </a:ext>
                </a:extLst>
              </p:cNvPr>
              <p:cNvSpPr/>
              <p:nvPr/>
            </p:nvSpPr>
            <p:spPr>
              <a:xfrm>
                <a:off x="8779580" y="5575552"/>
                <a:ext cx="3424825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Eigenvalues E(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US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err="1">
                    <a:sym typeface="Symbol" panose="05050102010706020507" pitchFamily="18" charset="2"/>
                  </a:rPr>
                  <a:t>p</a:t>
                </a:r>
                <a:r>
                  <a:rPr lang="en-US" baseline="-25000" dirty="0" err="1">
                    <a:sym typeface="Symbol" panose="05050102010706020507" pitchFamily="18" charset="2"/>
                  </a:rPr>
                  <a:t>y</a:t>
                </a:r>
                <a:r>
                  <a:rPr lang="en-US" dirty="0"/>
                  <a:t>) and </a:t>
                </a:r>
              </a:p>
              <a:p>
                <a:r>
                  <a:rPr lang="en-US" dirty="0"/>
                  <a:t>Eigenstate (“dressed state”):   </a:t>
                </a:r>
              </a:p>
              <a:p>
                <a:r>
                  <a:rPr lang="en-US" dirty="0">
                    <a:sym typeface="Symbol" panose="05050102010706020507" pitchFamily="18" charset="2"/>
                  </a:rPr>
                  <a:t>(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err="1">
                    <a:sym typeface="Symbol" panose="05050102010706020507" pitchFamily="18" charset="2"/>
                  </a:rPr>
                  <a:t>p</a:t>
                </a:r>
                <a:r>
                  <a:rPr lang="en-US" baseline="-25000" dirty="0" err="1">
                    <a:sym typeface="Symbol" panose="05050102010706020507" pitchFamily="18" charset="2"/>
                  </a:rPr>
                  <a:t>y</a:t>
                </a:r>
                <a:r>
                  <a:rPr lang="en-US" dirty="0">
                    <a:sym typeface="Symbol" panose="05050102010706020507" pitchFamily="18" charset="2"/>
                  </a:rPr>
                  <a:t>)</a:t>
                </a:r>
                <a:r>
                  <a:rPr lang="en-US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|,</a:t>
                </a:r>
                <a:r>
                  <a:rPr lang="en-US" dirty="0" err="1">
                    <a:solidFill>
                      <a:srgbClr val="FF0000"/>
                    </a:solidFill>
                    <a:sym typeface="Symbol" panose="05050102010706020507" pitchFamily="18" charset="2"/>
                  </a:rPr>
                  <a:t>p</a:t>
                </a:r>
                <a:r>
                  <a:rPr lang="en-US" baseline="-25000" dirty="0" err="1">
                    <a:solidFill>
                      <a:srgbClr val="FF0000"/>
                    </a:solidFill>
                    <a:sym typeface="Symbol" panose="05050102010706020507" pitchFamily="18" charset="2"/>
                  </a:rPr>
                  <a:t>y</a:t>
                </a:r>
                <a:r>
                  <a:rPr lang="en-US" dirty="0" err="1">
                    <a:solidFill>
                      <a:srgbClr val="FF0000"/>
                    </a:solidFill>
                    <a:sym typeface="Symbol" panose="05050102010706020507" pitchFamily="18" charset="2"/>
                  </a:rPr>
                  <a:t>+k</a:t>
                </a:r>
                <a:r>
                  <a:rPr lang="en-US" baseline="-25000" dirty="0" err="1">
                    <a:solidFill>
                      <a:srgbClr val="FF0000"/>
                    </a:solidFill>
                    <a:sym typeface="Symbol" panose="05050102010706020507" pitchFamily="18" charset="2"/>
                  </a:rPr>
                  <a:t>r</a:t>
                </a:r>
                <a:r>
                  <a:rPr lang="en-US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&gt;</a:t>
                </a:r>
                <a:r>
                  <a:rPr lang="en-US" dirty="0">
                    <a:sym typeface="Symbol" panose="05050102010706020507" pitchFamily="18" charset="2"/>
                  </a:rPr>
                  <a:t>+(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err="1">
                    <a:sym typeface="Symbol" panose="05050102010706020507" pitchFamily="18" charset="2"/>
                  </a:rPr>
                  <a:t>p</a:t>
                </a:r>
                <a:r>
                  <a:rPr lang="en-US" baseline="-25000" dirty="0" err="1">
                    <a:sym typeface="Symbol" panose="05050102010706020507" pitchFamily="18" charset="2"/>
                  </a:rPr>
                  <a:t>y</a:t>
                </a:r>
                <a:r>
                  <a:rPr lang="en-US" dirty="0">
                    <a:sym typeface="Symbol" panose="05050102010706020507" pitchFamily="18" charset="2"/>
                  </a:rPr>
                  <a:t>)</a:t>
                </a:r>
                <a:r>
                  <a:rPr lang="en-US" dirty="0">
                    <a:solidFill>
                      <a:srgbClr val="0066FF"/>
                    </a:solidFill>
                    <a:sym typeface="Symbol" panose="05050102010706020507" pitchFamily="18" charset="2"/>
                  </a:rPr>
                  <a:t>|,</a:t>
                </a:r>
                <a:r>
                  <a:rPr lang="en-US" dirty="0" err="1">
                    <a:solidFill>
                      <a:srgbClr val="0066FF"/>
                    </a:solidFill>
                    <a:sym typeface="Symbol" panose="05050102010706020507" pitchFamily="18" charset="2"/>
                  </a:rPr>
                  <a:t>p</a:t>
                </a:r>
                <a:r>
                  <a:rPr lang="en-US" baseline="-25000" dirty="0" err="1">
                    <a:solidFill>
                      <a:srgbClr val="0066FF"/>
                    </a:solidFill>
                    <a:sym typeface="Symbol" panose="05050102010706020507" pitchFamily="18" charset="2"/>
                  </a:rPr>
                  <a:t>y</a:t>
                </a:r>
                <a:r>
                  <a:rPr lang="en-US" dirty="0" err="1">
                    <a:solidFill>
                      <a:srgbClr val="0066FF"/>
                    </a:solidFill>
                    <a:sym typeface="Symbol" panose="05050102010706020507" pitchFamily="18" charset="2"/>
                  </a:rPr>
                  <a:t>-k</a:t>
                </a:r>
                <a:r>
                  <a:rPr lang="en-US" baseline="-25000" dirty="0" err="1">
                    <a:solidFill>
                      <a:srgbClr val="0066FF"/>
                    </a:solidFill>
                    <a:sym typeface="Symbol" panose="05050102010706020507" pitchFamily="18" charset="2"/>
                  </a:rPr>
                  <a:t>r</a:t>
                </a:r>
                <a:r>
                  <a:rPr lang="en-US" baseline="-25000" dirty="0">
                    <a:solidFill>
                      <a:srgbClr val="0066FF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dirty="0">
                    <a:solidFill>
                      <a:srgbClr val="0066FF"/>
                    </a:solidFill>
                    <a:sym typeface="Symbol" panose="05050102010706020507" pitchFamily="18" charset="2"/>
                  </a:rPr>
                  <a:t>&gt;</a:t>
                </a:r>
              </a:p>
              <a:p>
                <a:r>
                  <a:rPr lang="en-US" dirty="0">
                    <a:solidFill>
                      <a:srgbClr val="0066FF"/>
                    </a:solidFill>
                    <a:sym typeface="Symbol" panose="05050102010706020507" pitchFamily="18" charset="2"/>
                  </a:rPr>
                  <a:t>dep on parameters (p,</a:t>
                </a:r>
                <a:r>
                  <a:rPr lang="el-GR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>
                    <a:solidFill>
                      <a:srgbClr val="0066FF"/>
                    </a:solidFill>
                    <a:sym typeface="Symbol" panose="05050102010706020507" pitchFamily="18" charset="2"/>
                  </a:rPr>
                  <a:t>)  </a:t>
                </a:r>
                <a:endParaRPr lang="en-US" dirty="0">
                  <a:solidFill>
                    <a:srgbClr val="0066FF"/>
                  </a:solidFill>
                </a:endParaRPr>
              </a:p>
            </p:txBody>
          </p:sp>
        </mc:Choice>
        <mc:Fallback xmlns=""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CB681F6D-78F2-4E4F-B1F6-2FA0ECDFD8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9580" y="5575552"/>
                <a:ext cx="3424825" cy="1200329"/>
              </a:xfrm>
              <a:prstGeom prst="rect">
                <a:avLst/>
              </a:prstGeom>
              <a:blipFill>
                <a:blip r:embed="rId7"/>
                <a:stretch>
                  <a:fillRect l="-1423" t="-3046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D8A128D-E153-402B-B7F9-6551F1EDB945}"/>
              </a:ext>
            </a:extLst>
          </p:cNvPr>
          <p:cNvSpPr/>
          <p:nvPr/>
        </p:nvSpPr>
        <p:spPr>
          <a:xfrm>
            <a:off x="6590725" y="3640682"/>
            <a:ext cx="1588076" cy="3104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7ED3E7C-7CE2-40CB-B69A-BCAA3FD6A077}"/>
              </a:ext>
            </a:extLst>
          </p:cNvPr>
          <p:cNvSpPr/>
          <p:nvPr/>
        </p:nvSpPr>
        <p:spPr>
          <a:xfrm>
            <a:off x="10212094" y="5011848"/>
            <a:ext cx="324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</a:t>
            </a:r>
            <a:endParaRPr lang="en-US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3276E08-FF7E-4548-8FF1-50DDC2189401}"/>
              </a:ext>
            </a:extLst>
          </p:cNvPr>
          <p:cNvSpPr/>
          <p:nvPr/>
        </p:nvSpPr>
        <p:spPr>
          <a:xfrm>
            <a:off x="11435120" y="4827182"/>
            <a:ext cx="324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66FF"/>
                </a:solidFill>
                <a:sym typeface="Symbol" panose="05050102010706020507" pitchFamily="18" charset="2"/>
              </a:rPr>
              <a:t>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8DE9477-7C25-421D-B1D9-BE2582F4082F}"/>
              </a:ext>
            </a:extLst>
          </p:cNvPr>
          <p:cNvSpPr txBox="1"/>
          <p:nvPr/>
        </p:nvSpPr>
        <p:spPr>
          <a:xfrm>
            <a:off x="5711339" y="3336017"/>
            <a:ext cx="4842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Raman (optical) dressing </a:t>
            </a:r>
          </a:p>
          <a:p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00B050"/>
                </a:solidFill>
              </a:rPr>
              <a:t>Synthetic “</a:t>
            </a:r>
            <a:r>
              <a:rPr lang="en-US" b="1" dirty="0" err="1">
                <a:solidFill>
                  <a:srgbClr val="00B050"/>
                </a:solidFill>
              </a:rPr>
              <a:t>bandstructure</a:t>
            </a:r>
            <a:r>
              <a:rPr lang="en-US" b="1" dirty="0">
                <a:solidFill>
                  <a:srgbClr val="00B050"/>
                </a:solidFill>
              </a:rPr>
              <a:t>”/spin-orbit coupling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67268CC-06D7-455D-81D4-FB496B7F1398}"/>
              </a:ext>
            </a:extLst>
          </p:cNvPr>
          <p:cNvSpPr txBox="1"/>
          <p:nvPr/>
        </p:nvSpPr>
        <p:spPr>
          <a:xfrm>
            <a:off x="5518405" y="1250228"/>
            <a:ext cx="6035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B050"/>
                </a:solidFill>
              </a:rPr>
              <a:t>Can generalize to/realize 3x3, 4x4 .. </a:t>
            </a:r>
            <a:r>
              <a:rPr lang="en-US" i="1" dirty="0" err="1">
                <a:solidFill>
                  <a:srgbClr val="00B050"/>
                </a:solidFill>
              </a:rPr>
              <a:t>NxN</a:t>
            </a:r>
            <a:r>
              <a:rPr lang="en-US" i="1" dirty="0">
                <a:solidFill>
                  <a:srgbClr val="00B050"/>
                </a:solidFill>
              </a:rPr>
              <a:t> matrix </a:t>
            </a:r>
            <a:r>
              <a:rPr lang="en-US" i="1" dirty="0" err="1">
                <a:solidFill>
                  <a:srgbClr val="00B050"/>
                </a:solidFill>
              </a:rPr>
              <a:t>Hamitonian</a:t>
            </a:r>
            <a:r>
              <a:rPr lang="en-US" i="1" dirty="0">
                <a:solidFill>
                  <a:srgbClr val="00B050"/>
                </a:solidFill>
              </a:rPr>
              <a:t>…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847B0BEC-DDDD-4E84-9E2D-709268F98B4F}"/>
              </a:ext>
            </a:extLst>
          </p:cNvPr>
          <p:cNvSpPr/>
          <p:nvPr/>
        </p:nvSpPr>
        <p:spPr>
          <a:xfrm>
            <a:off x="5323840" y="1131592"/>
            <a:ext cx="6799514" cy="56356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3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 animBg="1"/>
      <p:bldP spid="41" grpId="0" animBg="1"/>
      <p:bldP spid="42" grpId="0"/>
      <p:bldP spid="47" grpId="0"/>
      <p:bldP spid="48" grpId="0"/>
      <p:bldP spid="63" grpId="0"/>
      <p:bldP spid="64" grpId="0"/>
      <p:bldP spid="68" grpId="0"/>
      <p:bldP spid="69" grpId="0"/>
      <p:bldP spid="76" grpId="0"/>
      <p:bldP spid="77" grpId="0" animBg="1"/>
      <p:bldP spid="80" grpId="0"/>
      <p:bldP spid="81" grpId="0"/>
      <p:bldP spid="82" grpId="0"/>
      <p:bldP spid="88" grpId="0"/>
      <p:bldP spid="8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2207568" y="33265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Dressed case</a:t>
            </a:r>
            <a:endParaRPr lang="zh-TW" altLang="en-US" dirty="0"/>
          </a:p>
        </p:txBody>
      </p:sp>
      <p:pic>
        <p:nvPicPr>
          <p:cNvPr id="2050" name="Picture 2" descr="C:\Users\ChuanHsun\Dropbox\SpinE paper\Fig5animations\Oi50_Of0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433" y="836713"/>
            <a:ext cx="10774003" cy="55856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2207568" y="33265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Dressed case</a:t>
            </a:r>
            <a:endParaRPr lang="zh-TW" altLang="en-US" dirty="0"/>
          </a:p>
        </p:txBody>
      </p:sp>
      <p:pic>
        <p:nvPicPr>
          <p:cNvPr id="2" name="Picture 2" descr="C:\Users\ChuanHsun\Dropbox\SpinE paper\Fig5animations\Oi50_Of0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1464" y="908720"/>
            <a:ext cx="10369152" cy="5375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2207568" y="33265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Dressed case</a:t>
            </a:r>
            <a:endParaRPr lang="zh-TW" altLang="en-US" dirty="0"/>
          </a:p>
        </p:txBody>
      </p:sp>
      <p:pic>
        <p:nvPicPr>
          <p:cNvPr id="2" name="Picture 2" descr="C:\Users\ChuanHsun\Dropbox\SpinE paper\Fig5animations\Oi50_Of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0186" y="908721"/>
            <a:ext cx="10218423" cy="5297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2207568" y="33265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Dressed case</a:t>
            </a:r>
            <a:endParaRPr lang="zh-TW" altLang="en-US" dirty="0"/>
          </a:p>
        </p:txBody>
      </p:sp>
      <p:pic>
        <p:nvPicPr>
          <p:cNvPr id="5122" name="Picture 2" descr="C:\Users\ChuanHsun\Dropbox\SpinE paper\Fig5animations\Oi50_Of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1464" y="933590"/>
            <a:ext cx="10369152" cy="5375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D1B56-B561-4AA0-B818-4CC64D67A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134CF07-5F2D-49C1-A462-72A44F5F0CC6}"/>
              </a:ext>
            </a:extLst>
          </p:cNvPr>
          <p:cNvSpPr/>
          <p:nvPr/>
        </p:nvSpPr>
        <p:spPr>
          <a:xfrm>
            <a:off x="3710305" y="212598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56FF37-9A81-4803-86EC-D6F4A3520B77}"/>
              </a:ext>
            </a:extLst>
          </p:cNvPr>
          <p:cNvSpPr/>
          <p:nvPr/>
        </p:nvSpPr>
        <p:spPr>
          <a:xfrm>
            <a:off x="3439160" y="238760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86D538-03E2-46FD-8B9F-4305ED88A4D4}"/>
              </a:ext>
            </a:extLst>
          </p:cNvPr>
          <p:cNvSpPr/>
          <p:nvPr/>
        </p:nvSpPr>
        <p:spPr>
          <a:xfrm>
            <a:off x="3717290" y="246888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F83CEB-CDF8-4080-A668-094A61641BCB}"/>
              </a:ext>
            </a:extLst>
          </p:cNvPr>
          <p:cNvSpPr/>
          <p:nvPr/>
        </p:nvSpPr>
        <p:spPr>
          <a:xfrm>
            <a:off x="3263900" y="271272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128902A-8C71-4CA8-9118-2C03E34EC0B8}"/>
              </a:ext>
            </a:extLst>
          </p:cNvPr>
          <p:cNvSpPr/>
          <p:nvPr/>
        </p:nvSpPr>
        <p:spPr>
          <a:xfrm>
            <a:off x="3962400" y="239776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778DF1F-56EC-4551-AB39-83BCACED73A2}"/>
              </a:ext>
            </a:extLst>
          </p:cNvPr>
          <p:cNvSpPr/>
          <p:nvPr/>
        </p:nvSpPr>
        <p:spPr>
          <a:xfrm>
            <a:off x="3558540" y="274320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53667F4-90A8-4F38-9E22-E0DBF3732AB9}"/>
              </a:ext>
            </a:extLst>
          </p:cNvPr>
          <p:cNvSpPr/>
          <p:nvPr/>
        </p:nvSpPr>
        <p:spPr>
          <a:xfrm>
            <a:off x="4071620" y="271780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5EED21D-7D4E-4DE9-AB16-0E4250F485D4}"/>
              </a:ext>
            </a:extLst>
          </p:cNvPr>
          <p:cNvSpPr/>
          <p:nvPr/>
        </p:nvSpPr>
        <p:spPr>
          <a:xfrm>
            <a:off x="3776980" y="286004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51ED6C0-2147-4902-982A-A2F2DDEB4553}"/>
              </a:ext>
            </a:extLst>
          </p:cNvPr>
          <p:cNvSpPr/>
          <p:nvPr/>
        </p:nvSpPr>
        <p:spPr>
          <a:xfrm>
            <a:off x="4284980" y="303784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D84E90C-DB17-414B-9A57-EFA294593D04}"/>
              </a:ext>
            </a:extLst>
          </p:cNvPr>
          <p:cNvSpPr/>
          <p:nvPr/>
        </p:nvSpPr>
        <p:spPr>
          <a:xfrm>
            <a:off x="3286760" y="306832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A4A2114-5116-4AB8-9F6F-132D36CD4043}"/>
              </a:ext>
            </a:extLst>
          </p:cNvPr>
          <p:cNvSpPr/>
          <p:nvPr/>
        </p:nvSpPr>
        <p:spPr>
          <a:xfrm>
            <a:off x="3962400" y="313944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FEC1C2E-3DF5-440A-B657-9ABF474D90F0}"/>
              </a:ext>
            </a:extLst>
          </p:cNvPr>
          <p:cNvSpPr/>
          <p:nvPr/>
        </p:nvSpPr>
        <p:spPr>
          <a:xfrm>
            <a:off x="3581400" y="3098800"/>
            <a:ext cx="294640" cy="2946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2F88BB0-0D13-4080-9C44-FC563B1B4200}"/>
              </a:ext>
            </a:extLst>
          </p:cNvPr>
          <p:cNvSpPr/>
          <p:nvPr/>
        </p:nvSpPr>
        <p:spPr>
          <a:xfrm>
            <a:off x="5940425" y="212598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95F81F3-D48B-4910-99DD-4B552F8FB742}"/>
              </a:ext>
            </a:extLst>
          </p:cNvPr>
          <p:cNvSpPr/>
          <p:nvPr/>
        </p:nvSpPr>
        <p:spPr>
          <a:xfrm>
            <a:off x="5669280" y="238760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FCF70CB-F974-46A4-943D-F9FB67224DB2}"/>
              </a:ext>
            </a:extLst>
          </p:cNvPr>
          <p:cNvSpPr/>
          <p:nvPr/>
        </p:nvSpPr>
        <p:spPr>
          <a:xfrm>
            <a:off x="5947410" y="246888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A35D10C-38B4-4892-82DF-DAA692A0C7EE}"/>
              </a:ext>
            </a:extLst>
          </p:cNvPr>
          <p:cNvSpPr/>
          <p:nvPr/>
        </p:nvSpPr>
        <p:spPr>
          <a:xfrm>
            <a:off x="5494020" y="271272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64588A-4072-4255-A2C7-99EF0503DBD5}"/>
              </a:ext>
            </a:extLst>
          </p:cNvPr>
          <p:cNvSpPr/>
          <p:nvPr/>
        </p:nvSpPr>
        <p:spPr>
          <a:xfrm>
            <a:off x="6192520" y="239776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06B04D9-E8E3-4585-A484-9FBB431FCDB6}"/>
              </a:ext>
            </a:extLst>
          </p:cNvPr>
          <p:cNvSpPr/>
          <p:nvPr/>
        </p:nvSpPr>
        <p:spPr>
          <a:xfrm>
            <a:off x="5788660" y="274320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B38C8C2-6635-4EB1-B16B-C540D15D21C2}"/>
              </a:ext>
            </a:extLst>
          </p:cNvPr>
          <p:cNvSpPr/>
          <p:nvPr/>
        </p:nvSpPr>
        <p:spPr>
          <a:xfrm>
            <a:off x="6301740" y="271780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F695DF2-6743-4373-AA3F-FB32CCF4A18E}"/>
              </a:ext>
            </a:extLst>
          </p:cNvPr>
          <p:cNvSpPr/>
          <p:nvPr/>
        </p:nvSpPr>
        <p:spPr>
          <a:xfrm>
            <a:off x="6007100" y="286004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9BCEB-C86D-4429-B027-8C98F90682BC}"/>
              </a:ext>
            </a:extLst>
          </p:cNvPr>
          <p:cNvSpPr/>
          <p:nvPr/>
        </p:nvSpPr>
        <p:spPr>
          <a:xfrm>
            <a:off x="6515100" y="303784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5191127-1F7D-484D-9BBB-AEDA1B6AA0A4}"/>
              </a:ext>
            </a:extLst>
          </p:cNvPr>
          <p:cNvSpPr/>
          <p:nvPr/>
        </p:nvSpPr>
        <p:spPr>
          <a:xfrm>
            <a:off x="5516880" y="306832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4E9E2C5-5929-46C4-9383-FCA9BD27C2FC}"/>
              </a:ext>
            </a:extLst>
          </p:cNvPr>
          <p:cNvSpPr/>
          <p:nvPr/>
        </p:nvSpPr>
        <p:spPr>
          <a:xfrm>
            <a:off x="6192520" y="313944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811BCC7-8BF3-4648-8E9C-EC315A60445C}"/>
              </a:ext>
            </a:extLst>
          </p:cNvPr>
          <p:cNvSpPr/>
          <p:nvPr/>
        </p:nvSpPr>
        <p:spPr>
          <a:xfrm>
            <a:off x="5811520" y="3098800"/>
            <a:ext cx="294640" cy="294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510E4C6-7DEE-4967-99E5-28B7E640D66D}"/>
              </a:ext>
            </a:extLst>
          </p:cNvPr>
          <p:cNvSpPr/>
          <p:nvPr/>
        </p:nvSpPr>
        <p:spPr>
          <a:xfrm>
            <a:off x="3672205" y="453231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66C4F6D-4380-4278-A044-DF590C5FBC32}"/>
              </a:ext>
            </a:extLst>
          </p:cNvPr>
          <p:cNvSpPr/>
          <p:nvPr/>
        </p:nvSpPr>
        <p:spPr>
          <a:xfrm>
            <a:off x="3401060" y="479393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6A9DB62-92BA-418A-95F6-82907C800DC0}"/>
              </a:ext>
            </a:extLst>
          </p:cNvPr>
          <p:cNvSpPr/>
          <p:nvPr/>
        </p:nvSpPr>
        <p:spPr>
          <a:xfrm>
            <a:off x="3679190" y="487521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F4422D5-5BE2-4739-AE20-E7A76C7CFE3A}"/>
              </a:ext>
            </a:extLst>
          </p:cNvPr>
          <p:cNvSpPr/>
          <p:nvPr/>
        </p:nvSpPr>
        <p:spPr>
          <a:xfrm>
            <a:off x="3225800" y="511905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477D98-CFEF-4EF3-A048-68031CDD1331}"/>
              </a:ext>
            </a:extLst>
          </p:cNvPr>
          <p:cNvSpPr/>
          <p:nvPr/>
        </p:nvSpPr>
        <p:spPr>
          <a:xfrm>
            <a:off x="3924300" y="480409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58625C-FD10-4404-907E-01F49ADF0ABF}"/>
              </a:ext>
            </a:extLst>
          </p:cNvPr>
          <p:cNvSpPr/>
          <p:nvPr/>
        </p:nvSpPr>
        <p:spPr>
          <a:xfrm>
            <a:off x="3520440" y="514953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8ABB738-9195-4456-A89A-625C4C5E1AF3}"/>
              </a:ext>
            </a:extLst>
          </p:cNvPr>
          <p:cNvSpPr/>
          <p:nvPr/>
        </p:nvSpPr>
        <p:spPr>
          <a:xfrm>
            <a:off x="4033520" y="512413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B2E43E5-B2A1-4DF2-8528-FAFF18C03517}"/>
              </a:ext>
            </a:extLst>
          </p:cNvPr>
          <p:cNvSpPr/>
          <p:nvPr/>
        </p:nvSpPr>
        <p:spPr>
          <a:xfrm>
            <a:off x="3738880" y="526637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7565232-7813-4A4A-8CD5-91E360109A0C}"/>
              </a:ext>
            </a:extLst>
          </p:cNvPr>
          <p:cNvSpPr/>
          <p:nvPr/>
        </p:nvSpPr>
        <p:spPr>
          <a:xfrm>
            <a:off x="4246880" y="544417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027A1BC-03ED-4FF8-92E9-187C8FF48115}"/>
              </a:ext>
            </a:extLst>
          </p:cNvPr>
          <p:cNvSpPr/>
          <p:nvPr/>
        </p:nvSpPr>
        <p:spPr>
          <a:xfrm>
            <a:off x="3248660" y="547465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39E2B84-B317-424B-A40E-EA491797BE63}"/>
              </a:ext>
            </a:extLst>
          </p:cNvPr>
          <p:cNvSpPr/>
          <p:nvPr/>
        </p:nvSpPr>
        <p:spPr>
          <a:xfrm>
            <a:off x="3924300" y="554577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B5EAF01-8CE8-4B5C-BA0E-B0EB9BE9A0C8}"/>
              </a:ext>
            </a:extLst>
          </p:cNvPr>
          <p:cNvSpPr/>
          <p:nvPr/>
        </p:nvSpPr>
        <p:spPr>
          <a:xfrm>
            <a:off x="3543300" y="5505133"/>
            <a:ext cx="294640" cy="29464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35AE084-31F1-4447-81D9-D98DD193CBD9}"/>
              </a:ext>
            </a:extLst>
          </p:cNvPr>
          <p:cNvSpPr/>
          <p:nvPr/>
        </p:nvSpPr>
        <p:spPr>
          <a:xfrm>
            <a:off x="5902325" y="4532313"/>
            <a:ext cx="294640" cy="294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585B57A-5FD4-432B-92ED-664AD0C81058}"/>
              </a:ext>
            </a:extLst>
          </p:cNvPr>
          <p:cNvSpPr/>
          <p:nvPr/>
        </p:nvSpPr>
        <p:spPr>
          <a:xfrm>
            <a:off x="5909310" y="4875213"/>
            <a:ext cx="294640" cy="294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250BEFE-393D-40D7-A16A-3D578FC5A9EB}"/>
              </a:ext>
            </a:extLst>
          </p:cNvPr>
          <p:cNvSpPr/>
          <p:nvPr/>
        </p:nvSpPr>
        <p:spPr>
          <a:xfrm>
            <a:off x="5455920" y="5119053"/>
            <a:ext cx="294640" cy="294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AF1CD47-5FCF-4F3B-AF4F-B57B770BA635}"/>
              </a:ext>
            </a:extLst>
          </p:cNvPr>
          <p:cNvSpPr/>
          <p:nvPr/>
        </p:nvSpPr>
        <p:spPr>
          <a:xfrm>
            <a:off x="6154420" y="4804093"/>
            <a:ext cx="294640" cy="294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3EFB178-8A95-422C-B4E7-C74B23EE6420}"/>
              </a:ext>
            </a:extLst>
          </p:cNvPr>
          <p:cNvSpPr/>
          <p:nvPr/>
        </p:nvSpPr>
        <p:spPr>
          <a:xfrm>
            <a:off x="5750560" y="5149533"/>
            <a:ext cx="294640" cy="294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10AF9CA-697A-4B7C-95B4-230FB23DEC0D}"/>
              </a:ext>
            </a:extLst>
          </p:cNvPr>
          <p:cNvSpPr/>
          <p:nvPr/>
        </p:nvSpPr>
        <p:spPr>
          <a:xfrm>
            <a:off x="6263640" y="5124133"/>
            <a:ext cx="294640" cy="294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471FE44-6EF3-4BE7-860D-8E38AADEFA90}"/>
              </a:ext>
            </a:extLst>
          </p:cNvPr>
          <p:cNvSpPr/>
          <p:nvPr/>
        </p:nvSpPr>
        <p:spPr>
          <a:xfrm>
            <a:off x="5969000" y="5266373"/>
            <a:ext cx="294640" cy="294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64226FE-7639-4614-A7D3-3BCC8D9D8BE4}"/>
              </a:ext>
            </a:extLst>
          </p:cNvPr>
          <p:cNvSpPr/>
          <p:nvPr/>
        </p:nvSpPr>
        <p:spPr>
          <a:xfrm>
            <a:off x="6477000" y="5444173"/>
            <a:ext cx="294640" cy="294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0B14166-7442-4177-B9F4-0F8AA50E806E}"/>
              </a:ext>
            </a:extLst>
          </p:cNvPr>
          <p:cNvSpPr/>
          <p:nvPr/>
        </p:nvSpPr>
        <p:spPr>
          <a:xfrm>
            <a:off x="5478780" y="5474653"/>
            <a:ext cx="294640" cy="294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812DC12-D343-437D-ACAC-4C517347A43F}"/>
              </a:ext>
            </a:extLst>
          </p:cNvPr>
          <p:cNvSpPr/>
          <p:nvPr/>
        </p:nvSpPr>
        <p:spPr>
          <a:xfrm>
            <a:off x="6154420" y="5545773"/>
            <a:ext cx="294640" cy="294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4023CAC-0569-466F-A957-4FDD7D745191}"/>
              </a:ext>
            </a:extLst>
          </p:cNvPr>
          <p:cNvSpPr/>
          <p:nvPr/>
        </p:nvSpPr>
        <p:spPr>
          <a:xfrm>
            <a:off x="5773420" y="5505133"/>
            <a:ext cx="294640" cy="294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984BB8F-C6EF-4A60-9770-1E409F59AF44}"/>
              </a:ext>
            </a:extLst>
          </p:cNvPr>
          <p:cNvCxnSpPr>
            <a:cxnSpLocks/>
          </p:cNvCxnSpPr>
          <p:nvPr/>
        </p:nvCxnSpPr>
        <p:spPr>
          <a:xfrm flipV="1">
            <a:off x="2938145" y="2585521"/>
            <a:ext cx="0" cy="4622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8E48B2A-74DD-4041-8948-0294E13A70C0}"/>
              </a:ext>
            </a:extLst>
          </p:cNvPr>
          <p:cNvCxnSpPr>
            <a:cxnSpLocks/>
          </p:cNvCxnSpPr>
          <p:nvPr/>
        </p:nvCxnSpPr>
        <p:spPr>
          <a:xfrm flipV="1">
            <a:off x="2844800" y="4905693"/>
            <a:ext cx="132080" cy="50546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4D9B8B9-9438-408E-952D-D540714B81BC}"/>
              </a:ext>
            </a:extLst>
          </p:cNvPr>
          <p:cNvCxnSpPr>
            <a:cxnSpLocks/>
          </p:cNvCxnSpPr>
          <p:nvPr/>
        </p:nvCxnSpPr>
        <p:spPr>
          <a:xfrm>
            <a:off x="6949440" y="2574290"/>
            <a:ext cx="0" cy="378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AF5D366-E8FD-48CC-AF44-E6873A7A8501}"/>
              </a:ext>
            </a:extLst>
          </p:cNvPr>
          <p:cNvCxnSpPr>
            <a:cxnSpLocks/>
          </p:cNvCxnSpPr>
          <p:nvPr/>
        </p:nvCxnSpPr>
        <p:spPr>
          <a:xfrm flipH="1">
            <a:off x="6802120" y="4996498"/>
            <a:ext cx="187960" cy="41465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FC501111-7CAD-4CF3-AD3E-8C8627F47CAE}"/>
              </a:ext>
            </a:extLst>
          </p:cNvPr>
          <p:cNvSpPr txBox="1"/>
          <p:nvPr/>
        </p:nvSpPr>
        <p:spPr>
          <a:xfrm>
            <a:off x="2709041" y="2661642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|  &gt;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E378A33-0D18-46E0-932C-940AFAD42163}"/>
              </a:ext>
            </a:extLst>
          </p:cNvPr>
          <p:cNvSpPr txBox="1"/>
          <p:nvPr/>
        </p:nvSpPr>
        <p:spPr>
          <a:xfrm>
            <a:off x="6727190" y="2558534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|  &gt;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87332CD-E06B-49C5-A8D4-7A2A086432E4}"/>
              </a:ext>
            </a:extLst>
          </p:cNvPr>
          <p:cNvSpPr txBox="1"/>
          <p:nvPr/>
        </p:nvSpPr>
        <p:spPr>
          <a:xfrm>
            <a:off x="2669606" y="4998006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|  &gt;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498540D-9D36-4361-A9A7-624C4B2F5491}"/>
              </a:ext>
            </a:extLst>
          </p:cNvPr>
          <p:cNvSpPr txBox="1"/>
          <p:nvPr/>
        </p:nvSpPr>
        <p:spPr>
          <a:xfrm>
            <a:off x="6679193" y="499649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|  &gt;</a:t>
            </a:r>
          </a:p>
        </p:txBody>
      </p:sp>
      <p:sp>
        <p:nvSpPr>
          <p:cNvPr id="71" name="Arrow: Right 70">
            <a:extLst>
              <a:ext uri="{FF2B5EF4-FFF2-40B4-BE49-F238E27FC236}">
                <a16:creationId xmlns:a16="http://schemas.microsoft.com/office/drawing/2014/main" id="{A811885E-D789-4004-A769-4AAC01A5DA3E}"/>
              </a:ext>
            </a:extLst>
          </p:cNvPr>
          <p:cNvSpPr/>
          <p:nvPr/>
        </p:nvSpPr>
        <p:spPr>
          <a:xfrm>
            <a:off x="4447540" y="2585460"/>
            <a:ext cx="324345" cy="244360"/>
          </a:xfrm>
          <a:prstGeom prst="rightArrow">
            <a:avLst>
              <a:gd name="adj1" fmla="val 50000"/>
              <a:gd name="adj2" fmla="val 58316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8F2CB651-D8E4-498C-B3F0-F75A679F6C85}"/>
              </a:ext>
            </a:extLst>
          </p:cNvPr>
          <p:cNvSpPr/>
          <p:nvPr/>
        </p:nvSpPr>
        <p:spPr>
          <a:xfrm rot="10800000">
            <a:off x="5069748" y="2575040"/>
            <a:ext cx="324345" cy="244360"/>
          </a:xfrm>
          <a:prstGeom prst="rightArrow">
            <a:avLst>
              <a:gd name="adj1" fmla="val 50000"/>
              <a:gd name="adj2" fmla="val 58316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Arrow: Right 72">
            <a:extLst>
              <a:ext uri="{FF2B5EF4-FFF2-40B4-BE49-F238E27FC236}">
                <a16:creationId xmlns:a16="http://schemas.microsoft.com/office/drawing/2014/main" id="{9256838A-7D58-4DDA-BCBC-41CC9D113E01}"/>
              </a:ext>
            </a:extLst>
          </p:cNvPr>
          <p:cNvSpPr/>
          <p:nvPr/>
        </p:nvSpPr>
        <p:spPr>
          <a:xfrm>
            <a:off x="4456864" y="5049173"/>
            <a:ext cx="324345" cy="244360"/>
          </a:xfrm>
          <a:prstGeom prst="rightArrow">
            <a:avLst>
              <a:gd name="adj1" fmla="val 50000"/>
              <a:gd name="adj2" fmla="val 58316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Arrow: Right 73">
            <a:extLst>
              <a:ext uri="{FF2B5EF4-FFF2-40B4-BE49-F238E27FC236}">
                <a16:creationId xmlns:a16="http://schemas.microsoft.com/office/drawing/2014/main" id="{B68DC1D3-A442-4385-98BB-11F4BE417DA0}"/>
              </a:ext>
            </a:extLst>
          </p:cNvPr>
          <p:cNvSpPr/>
          <p:nvPr/>
        </p:nvSpPr>
        <p:spPr>
          <a:xfrm rot="10800000">
            <a:off x="5079072" y="5038753"/>
            <a:ext cx="324345" cy="244360"/>
          </a:xfrm>
          <a:prstGeom prst="rightArrow">
            <a:avLst>
              <a:gd name="adj1" fmla="val 50000"/>
              <a:gd name="adj2" fmla="val 58316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76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qmd\My Documents\Dropbox\Physics\Experiments\Stern Gerlach Spin Separation\SG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897" y="930378"/>
            <a:ext cx="280278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484" y="5441679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               0             +1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7980" y="5097694"/>
            <a:ext cx="2006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Spins (m</a:t>
            </a:r>
            <a:r>
              <a:rPr lang="en-US" sz="2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endParaRPr lang="en-US" sz="20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C:\Documents and Settings\Ping Wang\Desktop\experiment\04.17\RF Rabi\UD 1\Rabi osc trig slower\11.55.08 AM_OD.csv.bmp"/>
          <p:cNvPicPr>
            <a:picLocks noChangeAspect="1" noChangeArrowheads="1"/>
          </p:cNvPicPr>
          <p:nvPr/>
        </p:nvPicPr>
        <p:blipFill rotWithShape="1">
          <a:blip r:embed="rId3" cstate="print"/>
          <a:srcRect l="-269" r="-384"/>
          <a:stretch/>
        </p:blipFill>
        <p:spPr bwMode="auto">
          <a:xfrm rot="5400000">
            <a:off x="4771815" y="4281933"/>
            <a:ext cx="1928829" cy="1916350"/>
          </a:xfrm>
          <a:prstGeom prst="rect">
            <a:avLst/>
          </a:prstGeom>
          <a:noFill/>
        </p:spPr>
      </p:pic>
      <p:pic>
        <p:nvPicPr>
          <p:cNvPr id="8" name="Picture 11" descr="C:\Documents and Settings\Ping Wang\Desktop\experiment\04.17\RF Rabi\UD 1\Rabi osc trig slower\11.56.29 AM_OD.csv.bmp"/>
          <p:cNvPicPr>
            <a:picLocks noChangeAspect="1" noChangeArrowheads="1"/>
          </p:cNvPicPr>
          <p:nvPr/>
        </p:nvPicPr>
        <p:blipFill rotWithShape="1">
          <a:blip r:embed="rId4" cstate="print"/>
          <a:srcRect l="-267" r="-386"/>
          <a:stretch/>
        </p:blipFill>
        <p:spPr bwMode="auto">
          <a:xfrm rot="5400000">
            <a:off x="4778170" y="4281933"/>
            <a:ext cx="1928829" cy="1916350"/>
          </a:xfrm>
          <a:prstGeom prst="rect">
            <a:avLst/>
          </a:prstGeom>
          <a:noFill/>
        </p:spPr>
      </p:pic>
      <p:pic>
        <p:nvPicPr>
          <p:cNvPr id="9" name="Picture 15" descr="C:\Documents and Settings\Ping Wang\Desktop\experiment\04.17\RF Rabi\UD 1\Rabi osc trig slower\11.57.48 AM_OD.csv.bmp"/>
          <p:cNvPicPr>
            <a:picLocks noChangeAspect="1" noChangeArrowheads="1"/>
          </p:cNvPicPr>
          <p:nvPr/>
        </p:nvPicPr>
        <p:blipFill rotWithShape="1">
          <a:blip r:embed="rId5" cstate="print"/>
          <a:srcRect l="239" r="-384"/>
          <a:stretch/>
        </p:blipFill>
        <p:spPr bwMode="auto">
          <a:xfrm rot="5400000">
            <a:off x="4789350" y="4282772"/>
            <a:ext cx="1919105" cy="1916349"/>
          </a:xfrm>
          <a:prstGeom prst="rect">
            <a:avLst/>
          </a:prstGeom>
          <a:noFill/>
        </p:spPr>
      </p:pic>
      <p:pic>
        <p:nvPicPr>
          <p:cNvPr id="10" name="Picture 19" descr="C:\Documents and Settings\Ping Wang\Desktop\experiment\04.17\RF Rabi\UD 1\Rabi osc trig slower\11.59.07 AM_OD.csv.bmp"/>
          <p:cNvPicPr>
            <a:picLocks noChangeAspect="1" noChangeArrowheads="1"/>
          </p:cNvPicPr>
          <p:nvPr/>
        </p:nvPicPr>
        <p:blipFill rotWithShape="1">
          <a:blip r:embed="rId6" cstate="print"/>
          <a:srcRect l="746" r="-384"/>
          <a:stretch/>
        </p:blipFill>
        <p:spPr bwMode="auto">
          <a:xfrm rot="5400000">
            <a:off x="4781538" y="4289960"/>
            <a:ext cx="1909382" cy="1916350"/>
          </a:xfrm>
          <a:prstGeom prst="rect">
            <a:avLst/>
          </a:prstGeom>
          <a:noFill/>
        </p:spPr>
      </p:pic>
      <p:pic>
        <p:nvPicPr>
          <p:cNvPr id="11" name="Picture 22" descr="C:\Documents and Settings\Ping Wang\Desktop\experiment\04.17\RF Rabi\UD 1\Rabi osc trig slower\12.00.07 PM_OD.csv.bmp"/>
          <p:cNvPicPr>
            <a:picLocks noChangeAspect="1" noChangeArrowheads="1"/>
          </p:cNvPicPr>
          <p:nvPr/>
        </p:nvPicPr>
        <p:blipFill rotWithShape="1">
          <a:blip r:embed="rId7" cstate="print"/>
          <a:srcRect l="-209" r="1586"/>
          <a:stretch/>
        </p:blipFill>
        <p:spPr bwMode="auto">
          <a:xfrm rot="5400000">
            <a:off x="4797614" y="4208459"/>
            <a:ext cx="1889937" cy="1916345"/>
          </a:xfrm>
          <a:prstGeom prst="rect">
            <a:avLst/>
          </a:prstGeom>
          <a:noFill/>
        </p:spPr>
      </p:pic>
      <p:pic>
        <p:nvPicPr>
          <p:cNvPr id="12" name="Picture 27" descr="C:\Documents and Settings\Ping Wang\Desktop\experiment\04.17\RF Rabi\UD 1\Rabi osc trig slower\12.01.46 PM_OD.csv.bmp"/>
          <p:cNvPicPr>
            <a:picLocks noChangeAspect="1" noChangeArrowheads="1"/>
          </p:cNvPicPr>
          <p:nvPr/>
        </p:nvPicPr>
        <p:blipFill rotWithShape="1">
          <a:blip r:embed="rId8" cstate="print"/>
          <a:srcRect l="-267" r="-386"/>
          <a:stretch/>
        </p:blipFill>
        <p:spPr bwMode="auto">
          <a:xfrm rot="5400000">
            <a:off x="4771815" y="4275582"/>
            <a:ext cx="1928829" cy="1916350"/>
          </a:xfrm>
          <a:prstGeom prst="rect">
            <a:avLst/>
          </a:prstGeom>
          <a:noFill/>
        </p:spPr>
      </p:pic>
      <p:pic>
        <p:nvPicPr>
          <p:cNvPr id="13" name="Picture 31" descr="C:\Documents and Settings\Ping Wang\Desktop\experiment\04.17\RF Rabi\UD 1\Rabi osc trig slower\12.03.07 PM_OD.csv.bmp"/>
          <p:cNvPicPr>
            <a:picLocks noChangeAspect="1" noChangeArrowheads="1"/>
          </p:cNvPicPr>
          <p:nvPr/>
        </p:nvPicPr>
        <p:blipFill rotWithShape="1">
          <a:blip r:embed="rId9" cstate="print"/>
          <a:srcRect l="-267" r="1260"/>
          <a:stretch/>
        </p:blipFill>
        <p:spPr bwMode="auto">
          <a:xfrm rot="5400000">
            <a:off x="4787578" y="4202099"/>
            <a:ext cx="1897288" cy="1916348"/>
          </a:xfrm>
          <a:prstGeom prst="rect">
            <a:avLst/>
          </a:prstGeom>
          <a:noFill/>
        </p:spPr>
      </p:pic>
      <p:pic>
        <p:nvPicPr>
          <p:cNvPr id="14" name="Picture 35" descr="C:\Documents and Settings\Ping Wang\Desktop\experiment\04.17\RF Rabi\UD 1\Rabi osc trig slower\12.04.31 PM_OD.csv.bmp"/>
          <p:cNvPicPr>
            <a:picLocks noChangeAspect="1" noChangeArrowheads="1"/>
          </p:cNvPicPr>
          <p:nvPr/>
        </p:nvPicPr>
        <p:blipFill rotWithShape="1">
          <a:blip r:embed="rId10" cstate="print"/>
          <a:srcRect l="239" r="-384"/>
          <a:stretch/>
        </p:blipFill>
        <p:spPr bwMode="auto">
          <a:xfrm rot="5400000">
            <a:off x="4789351" y="4270784"/>
            <a:ext cx="1919105" cy="1916349"/>
          </a:xfrm>
          <a:prstGeom prst="rect">
            <a:avLst/>
          </a:prstGeom>
          <a:noFill/>
        </p:spPr>
      </p:pic>
      <p:pic>
        <p:nvPicPr>
          <p:cNvPr id="15" name="Picture 41" descr="C:\Documents and Settings\Ping Wang\Desktop\experiment\04.17\RF Rabi\UD 1\Rabi osc trig slower\12.06.31 PM_OD.csv.bmp"/>
          <p:cNvPicPr>
            <a:picLocks noChangeAspect="1" noChangeArrowheads="1"/>
          </p:cNvPicPr>
          <p:nvPr/>
        </p:nvPicPr>
        <p:blipFill rotWithShape="1">
          <a:blip r:embed="rId11" cstate="print"/>
          <a:srcRect l="-239" r="-384"/>
          <a:stretch/>
        </p:blipFill>
        <p:spPr bwMode="auto">
          <a:xfrm rot="5400000">
            <a:off x="4772100" y="4264021"/>
            <a:ext cx="1928254" cy="1916345"/>
          </a:xfrm>
          <a:prstGeom prst="rect">
            <a:avLst/>
          </a:prstGeom>
          <a:noFill/>
        </p:spPr>
      </p:pic>
      <p:sp>
        <p:nvSpPr>
          <p:cNvPr id="16" name="Text Box 1275"/>
          <p:cNvSpPr txBox="1">
            <a:spLocks noChangeArrowheads="1"/>
          </p:cNvSpPr>
          <p:nvPr/>
        </p:nvSpPr>
        <p:spPr bwMode="auto">
          <a:xfrm>
            <a:off x="4778049" y="4359378"/>
            <a:ext cx="2286007" cy="651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CN" sz="1200" dirty="0">
                <a:solidFill>
                  <a:schemeClr val="bg1"/>
                </a:solidFill>
                <a:cs typeface="Times New Roman" pitchFamily="18" charset="0"/>
              </a:rPr>
              <a:t>RF driven spin </a:t>
            </a:r>
            <a:r>
              <a:rPr lang="en-US" altLang="zh-CN" sz="1200" dirty="0" err="1">
                <a:solidFill>
                  <a:schemeClr val="bg1"/>
                </a:solidFill>
                <a:cs typeface="Times New Roman" pitchFamily="18" charset="0"/>
              </a:rPr>
              <a:t>Rai</a:t>
            </a:r>
            <a:r>
              <a:rPr lang="en-US" altLang="zh-CN" sz="1200" dirty="0">
                <a:solidFill>
                  <a:schemeClr val="bg1"/>
                </a:solidFill>
                <a:cs typeface="Times New Roman" pitchFamily="18" charset="0"/>
              </a:rPr>
              <a:t> oscillation</a:t>
            </a:r>
          </a:p>
          <a:p>
            <a:r>
              <a:rPr lang="en-US" altLang="zh-CN" sz="1200" dirty="0">
                <a:solidFill>
                  <a:schemeClr val="bg1"/>
                </a:solidFill>
                <a:cs typeface="Times New Roman" pitchFamily="18" charset="0"/>
              </a:rPr>
              <a:t>m</a:t>
            </a:r>
            <a:r>
              <a:rPr lang="en-US" altLang="zh-CN" sz="1200" baseline="-25000" dirty="0">
                <a:solidFill>
                  <a:schemeClr val="bg1"/>
                </a:solidFill>
                <a:cs typeface="Times New Roman" pitchFamily="18" charset="0"/>
              </a:rPr>
              <a:t>F</a:t>
            </a:r>
            <a:r>
              <a:rPr lang="en-US" altLang="zh-CN" sz="1200" dirty="0">
                <a:solidFill>
                  <a:schemeClr val="bg1"/>
                </a:solidFill>
                <a:cs typeface="Times New Roman" pitchFamily="18" charset="0"/>
              </a:rPr>
              <a:t>=-1            0             +1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43409" y="432619"/>
            <a:ext cx="2987097" cy="161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Picture 15" descr="C:\Users\ajo\Documents\Dropbox\QMD\Projects\Army Whitepaper\images\apparatus_table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884" y="2161614"/>
            <a:ext cx="2514600" cy="188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289751" y="107964"/>
            <a:ext cx="7614200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cold atoms/BEC </a:t>
            </a:r>
            <a:r>
              <a:rPr lang="en-US" b="1" dirty="0">
                <a:solidFill>
                  <a:srgbClr val="FF0000"/>
                </a:solidFill>
              </a:rPr>
              <a:t>--- “seeing” quantum mechanics &amp; dynamics!</a:t>
            </a:r>
          </a:p>
          <a:p>
            <a:r>
              <a:rPr lang="en-US" i="1" dirty="0">
                <a:solidFill>
                  <a:srgbClr val="FFC000"/>
                </a:solidFill>
              </a:rPr>
              <a:t>  (“slowed down” and “blown up” so much that you can shoot photos &amp; videos!)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628284" y="5903344"/>
            <a:ext cx="2286000" cy="56595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733439">
            <a:off x="273889" y="6032356"/>
            <a:ext cx="1677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(Stern-</a:t>
            </a:r>
            <a:r>
              <a:rPr lang="en-US" sz="1100" dirty="0" err="1">
                <a:solidFill>
                  <a:schemeClr val="bg1"/>
                </a:solidFill>
              </a:rPr>
              <a:t>Gerlach</a:t>
            </a:r>
            <a:r>
              <a:rPr lang="en-US" sz="1100" dirty="0">
                <a:solidFill>
                  <a:schemeClr val="bg1"/>
                </a:solidFill>
              </a:rPr>
              <a:t>: separate </a:t>
            </a:r>
          </a:p>
          <a:p>
            <a:r>
              <a:rPr lang="en-US" sz="1100" dirty="0">
                <a:solidFill>
                  <a:schemeClr val="bg1"/>
                </a:solidFill>
              </a:rPr>
              <a:t>BECs with different spins) </a:t>
            </a:r>
          </a:p>
        </p:txBody>
      </p:sp>
      <p:pic>
        <p:nvPicPr>
          <p:cNvPr id="39" name="Picture 3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885" y="2150220"/>
            <a:ext cx="2544985" cy="19087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" name="Picture 39" descr="D:\Bob\Dropbox\Dropbox\Photos\Physics\green iron man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10084" y="2125895"/>
            <a:ext cx="2609852" cy="1957389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 rot="733439">
            <a:off x="1938851" y="6163742"/>
            <a:ext cx="10679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B-field gradient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66684" y="3687791"/>
            <a:ext cx="2716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“coldest place in Indiana”</a:t>
            </a:r>
          </a:p>
          <a:p>
            <a:r>
              <a:rPr lang="en-US" sz="1200" dirty="0">
                <a:solidFill>
                  <a:schemeClr val="bg1"/>
                </a:solidFill>
              </a:rPr>
              <a:t>(&lt;50nK)  -- laser </a:t>
            </a:r>
            <a:r>
              <a:rPr lang="en-US" sz="12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cooled</a:t>
            </a:r>
            <a:r>
              <a:rPr lang="en-US" sz="1200" dirty="0">
                <a:solidFill>
                  <a:schemeClr val="bg1"/>
                </a:solidFill>
              </a:rPr>
              <a:t> &amp; trapped atoms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532" y="4293445"/>
            <a:ext cx="1530927" cy="795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4032329" y="6160030"/>
            <a:ext cx="1925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</a:rPr>
              <a:t>coherent oscillation of BEC 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between 3 spin states</a:t>
            </a:r>
          </a:p>
        </p:txBody>
      </p:sp>
      <p:pic>
        <p:nvPicPr>
          <p:cNvPr id="67" name="Picture 4" descr="C:\Documents and Settings\qmd\My Documents\Dropbox\Physics\Experiments\RF Rabi\RfRabiThreeLevel ParameterFit 1MHz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214532" y="5043558"/>
            <a:ext cx="1397103" cy="1154615"/>
          </a:xfrm>
          <a:prstGeom prst="rect">
            <a:avLst/>
          </a:prstGeom>
          <a:noFill/>
        </p:spPr>
      </p:pic>
      <p:sp>
        <p:nvSpPr>
          <p:cNvPr id="70" name="Title 1"/>
          <p:cNvSpPr txBox="1">
            <a:spLocks/>
          </p:cNvSpPr>
          <p:nvPr/>
        </p:nvSpPr>
        <p:spPr>
          <a:xfrm>
            <a:off x="2685684" y="872999"/>
            <a:ext cx="6248400" cy="500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u="sng" dirty="0"/>
              <a:t>Demo with our </a:t>
            </a:r>
            <a:r>
              <a:rPr lang="en-US" sz="2000" b="1" u="sng" dirty="0">
                <a:solidFill>
                  <a:srgbClr val="00B050"/>
                </a:solidFill>
              </a:rPr>
              <a:t>Bose-Einstein Condensation (BEC)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232236" y="1588030"/>
            <a:ext cx="3326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Purdue QMD’s “all-optical” Rb87 BEC apparatus </a:t>
            </a:r>
          </a:p>
          <a:p>
            <a:r>
              <a:rPr lang="en-US" sz="1200" i="1" dirty="0"/>
              <a:t>with synthetic gauge fields and spin-orbit coupling</a:t>
            </a:r>
          </a:p>
        </p:txBody>
      </p:sp>
      <p:grpSp>
        <p:nvGrpSpPr>
          <p:cNvPr id="34" name="Group 65"/>
          <p:cNvGrpSpPr/>
          <p:nvPr/>
        </p:nvGrpSpPr>
        <p:grpSpPr>
          <a:xfrm>
            <a:off x="9270533" y="4293444"/>
            <a:ext cx="2359534" cy="1286695"/>
            <a:chOff x="719637" y="1827980"/>
            <a:chExt cx="2977636" cy="1623757"/>
          </a:xfrm>
        </p:grpSpPr>
        <p:pic>
          <p:nvPicPr>
            <p:cNvPr id="37" name="Picture 3" descr="D:\Bob\Dropbox\Dropbox\Physics\Photos and Videos\2012-03-23 11.26.11.jpg"/>
            <p:cNvPicPr>
              <a:picLocks noChangeAspect="1" noChangeArrowheads="1"/>
            </p:cNvPicPr>
            <p:nvPr/>
          </p:nvPicPr>
          <p:blipFill>
            <a:blip r:embed="rId18" cstate="screen">
              <a:lum bright="30000" contrast="40000"/>
            </a:blip>
            <a:srcRect/>
            <a:stretch>
              <a:fillRect/>
            </a:stretch>
          </p:blipFill>
          <p:spPr bwMode="auto">
            <a:xfrm>
              <a:off x="719637" y="1827980"/>
              <a:ext cx="2977636" cy="16237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grpSp>
          <p:nvGrpSpPr>
            <p:cNvPr id="38" name="Group 46"/>
            <p:cNvGrpSpPr/>
            <p:nvPr/>
          </p:nvGrpSpPr>
          <p:grpSpPr>
            <a:xfrm>
              <a:off x="870012" y="2395454"/>
              <a:ext cx="1942122" cy="534524"/>
              <a:chOff x="870012" y="2017772"/>
              <a:chExt cx="1942122" cy="534524"/>
            </a:xfrm>
          </p:grpSpPr>
          <p:sp>
            <p:nvSpPr>
              <p:cNvPr id="45" name="Right Arrow 44"/>
              <p:cNvSpPr/>
              <p:nvPr/>
            </p:nvSpPr>
            <p:spPr>
              <a:xfrm>
                <a:off x="1523023" y="2113944"/>
                <a:ext cx="1289111" cy="322389"/>
              </a:xfrm>
              <a:prstGeom prst="rightArrow">
                <a:avLst>
                  <a:gd name="adj1" fmla="val 75326"/>
                  <a:gd name="adj2" fmla="val 68243"/>
                </a:avLst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bg1"/>
                </a:solidFill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Garamond" pitchFamily="18" charset="0"/>
                </a:endParaRPr>
              </a:p>
            </p:txBody>
          </p:sp>
          <p:sp>
            <p:nvSpPr>
              <p:cNvPr id="46" name="Trapezoid 45"/>
              <p:cNvSpPr/>
              <p:nvPr/>
            </p:nvSpPr>
            <p:spPr>
              <a:xfrm rot="17798887">
                <a:off x="1716697" y="1844617"/>
                <a:ext cx="135197" cy="635439"/>
              </a:xfrm>
              <a:prstGeom prst="trapezoid">
                <a:avLst>
                  <a:gd name="adj" fmla="val 44179"/>
                </a:avLst>
              </a:prstGeom>
              <a:solidFill>
                <a:srgbClr val="D59F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Garamond" pitchFamily="18" charset="0"/>
                </a:endParaRPr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 flipH="1" flipV="1">
                <a:off x="1562258" y="2017772"/>
                <a:ext cx="646197" cy="274668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Down Arrow 47"/>
              <p:cNvSpPr/>
              <p:nvPr/>
            </p:nvSpPr>
            <p:spPr>
              <a:xfrm rot="17806589">
                <a:off x="2263015" y="2150691"/>
                <a:ext cx="269174" cy="534036"/>
              </a:xfrm>
              <a:prstGeom prst="downArrow">
                <a:avLst/>
              </a:prstGeom>
              <a:solidFill>
                <a:srgbClr val="D59F0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Garamond" pitchFamily="18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870012" y="2164416"/>
                <a:ext cx="841851" cy="229175"/>
              </a:xfrm>
              <a:prstGeom prst="rect">
                <a:avLst/>
              </a:prstGeom>
              <a:gradFill>
                <a:gsLst>
                  <a:gs pos="0">
                    <a:schemeClr val="accent6">
                      <a:lumMod val="75000"/>
                    </a:schemeClr>
                  </a:gs>
                  <a:gs pos="0">
                    <a:schemeClr val="accent6">
                      <a:lumMod val="75000"/>
                    </a:schemeClr>
                  </a:gs>
                  <a:gs pos="48000">
                    <a:schemeClr val="accent6">
                      <a:lumMod val="75000"/>
                    </a:schemeClr>
                  </a:gs>
                  <a:gs pos="100000">
                    <a:schemeClr val="accent6">
                      <a:lumMod val="75000"/>
                      <a:alpha val="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Garamond" pitchFamily="18" charset="0"/>
                </a:endParaRPr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 flipH="1" flipV="1">
                <a:off x="1536238" y="2077245"/>
                <a:ext cx="459947" cy="257532"/>
              </a:xfrm>
              <a:prstGeom prst="line">
                <a:avLst/>
              </a:prstGeom>
              <a:ln w="3810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Oval 41"/>
            <p:cNvSpPr/>
            <p:nvPr/>
          </p:nvSpPr>
          <p:spPr>
            <a:xfrm>
              <a:off x="2005496" y="2620534"/>
              <a:ext cx="202959" cy="142142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Garamond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889714" y="2199962"/>
              <a:ext cx="85454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n w="3175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  <a:solidFill>
                    <a:srgbClr val="00B0F0"/>
                  </a:solidFill>
                  <a:latin typeface="Garamond" pitchFamily="18" charset="0"/>
                </a:rPr>
                <a:t>BEC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9270533" y="5580139"/>
            <a:ext cx="2540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1550nm cross-beam optical trap</a:t>
            </a:r>
          </a:p>
          <a:p>
            <a:r>
              <a:rPr lang="en-US" sz="1400" dirty="0"/>
              <a:t>(optical tweezer)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98569" y="1632163"/>
            <a:ext cx="199343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Based on several </a:t>
            </a:r>
          </a:p>
          <a:p>
            <a:r>
              <a:rPr lang="en-US" sz="1600" dirty="0"/>
              <a:t>Nobel-prize</a:t>
            </a:r>
          </a:p>
          <a:p>
            <a:r>
              <a:rPr lang="en-US" sz="1600" dirty="0"/>
              <a:t>technologies: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Chu/Phillips</a:t>
            </a:r>
          </a:p>
          <a:p>
            <a:r>
              <a:rPr lang="en-US" sz="1600" dirty="0"/>
              <a:t>/Cohen-Tannoudji’97;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Cornell/</a:t>
            </a:r>
            <a:r>
              <a:rPr lang="en-US" sz="1600" dirty="0" err="1"/>
              <a:t>Wieman</a:t>
            </a:r>
            <a:endParaRPr lang="en-US" sz="1600" dirty="0"/>
          </a:p>
          <a:p>
            <a:r>
              <a:rPr lang="en-US" sz="1600" dirty="0"/>
              <a:t>/Ketterle’01;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Ashkin’18</a:t>
            </a:r>
          </a:p>
        </p:txBody>
      </p:sp>
      <p:pic>
        <p:nvPicPr>
          <p:cNvPr id="52" name="Picture 2" descr="Image result for nobel prize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6030" y="1997555"/>
            <a:ext cx="451878" cy="45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9265074" y="6042983"/>
            <a:ext cx="30124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A.J. Olson </a:t>
            </a:r>
            <a:r>
              <a:rPr lang="en-US" sz="1400" i="1" dirty="0"/>
              <a:t>et al.</a:t>
            </a:r>
            <a:r>
              <a:rPr lang="en-US" sz="1400" dirty="0"/>
              <a:t>, PRA87, 053613 (2013)</a:t>
            </a:r>
          </a:p>
          <a:p>
            <a:r>
              <a:rPr lang="en-US" sz="1400" dirty="0"/>
              <a:t>(exp. &amp; modeling of efficient </a:t>
            </a:r>
          </a:p>
          <a:p>
            <a:r>
              <a:rPr lang="en-US" sz="1400" dirty="0"/>
              <a:t>evaporative cooling in optical trap)</a:t>
            </a: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520" y="4205365"/>
            <a:ext cx="1389378" cy="1954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6659463" y="6149861"/>
            <a:ext cx="2492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</a:rPr>
              <a:t>BEC (matter wave) diffraction from 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laser standing wave (optical grating)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5972" y="1403364"/>
            <a:ext cx="138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“spinor” BEC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404B09-454A-4BDA-9AE1-7541785EE8A6}"/>
              </a:ext>
            </a:extLst>
          </p:cNvPr>
          <p:cNvSpPr txBox="1"/>
          <p:nvPr/>
        </p:nvSpPr>
        <p:spPr>
          <a:xfrm>
            <a:off x="4751650" y="6611526"/>
            <a:ext cx="3742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”discrete spots”  ” synthetic dimension/lattice! 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478B9E44-2ACB-4D39-A9A5-82A98F96C90C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261" y="923625"/>
            <a:ext cx="1177037" cy="58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0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96"/>
          <p:cNvSpPr/>
          <p:nvPr/>
        </p:nvSpPr>
        <p:spPr>
          <a:xfrm rot="5400000">
            <a:off x="5420856" y="2585677"/>
            <a:ext cx="146789" cy="146789"/>
          </a:xfrm>
          <a:prstGeom prst="ellipse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sp>
        <p:nvSpPr>
          <p:cNvPr id="104" name="Oval 103"/>
          <p:cNvSpPr/>
          <p:nvPr/>
        </p:nvSpPr>
        <p:spPr>
          <a:xfrm rot="16200000" flipV="1">
            <a:off x="5056533" y="2281084"/>
            <a:ext cx="142984" cy="142984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2689" y="1327508"/>
            <a:ext cx="1535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Garamond" pitchFamily="18" charset="0"/>
              </a:rPr>
              <a:t>|m</a:t>
            </a:r>
            <a:r>
              <a:rPr lang="en-US" sz="1400" baseline="-25000" dirty="0">
                <a:latin typeface="Garamond" pitchFamily="18" charset="0"/>
              </a:rPr>
              <a:t>F</a:t>
            </a:r>
            <a:r>
              <a:rPr lang="en-US" sz="1400" b="1" dirty="0">
                <a:latin typeface="Garamond" pitchFamily="18" charset="0"/>
              </a:rPr>
              <a:t>=</a:t>
            </a:r>
            <a:r>
              <a:rPr lang="en-US" sz="1400" b="1" dirty="0">
                <a:solidFill>
                  <a:srgbClr val="FF0000"/>
                </a:solidFill>
                <a:latin typeface="Garamond" pitchFamily="18" charset="0"/>
              </a:rPr>
              <a:t>-1</a:t>
            </a:r>
            <a:r>
              <a:rPr lang="en-US" sz="1400" b="1" dirty="0">
                <a:latin typeface="Garamond" pitchFamily="18" charset="0"/>
              </a:rPr>
              <a:t>, k</a:t>
            </a:r>
            <a:r>
              <a:rPr lang="en-US" sz="1400" b="1" dirty="0">
                <a:solidFill>
                  <a:srgbClr val="FF0000"/>
                </a:solidFill>
                <a:latin typeface="Garamond" pitchFamily="18" charset="0"/>
              </a:rPr>
              <a:t>+2k</a:t>
            </a:r>
            <a:r>
              <a:rPr lang="en-US" sz="1400" b="1" baseline="-25000" dirty="0">
                <a:solidFill>
                  <a:srgbClr val="FF0000"/>
                </a:solidFill>
                <a:latin typeface="Garamond" pitchFamily="18" charset="0"/>
              </a:rPr>
              <a:t>r</a:t>
            </a:r>
            <a:r>
              <a:rPr lang="en-US" sz="1400" b="1" dirty="0">
                <a:latin typeface="Garamond" pitchFamily="18" charset="0"/>
              </a:rPr>
              <a:t>&gt;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38607" y="2922472"/>
            <a:ext cx="1353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Garamond" pitchFamily="18" charset="0"/>
                <a:cs typeface="Times New Roman" pitchFamily="18" charset="0"/>
              </a:rPr>
              <a:t>|</a:t>
            </a:r>
            <a:r>
              <a:rPr lang="en-US" sz="1400" dirty="0">
                <a:latin typeface="Garamond" pitchFamily="18" charset="0"/>
              </a:rPr>
              <a:t> m</a:t>
            </a:r>
            <a:r>
              <a:rPr lang="en-US" sz="1400" baseline="-25000" dirty="0">
                <a:latin typeface="Garamond" pitchFamily="18" charset="0"/>
              </a:rPr>
              <a:t>F</a:t>
            </a:r>
            <a:r>
              <a:rPr lang="en-US" sz="1400" b="1" dirty="0">
                <a:latin typeface="Garamond" pitchFamily="18" charset="0"/>
              </a:rPr>
              <a:t>=</a:t>
            </a:r>
            <a:r>
              <a:rPr lang="en-US" sz="1400" b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>0</a:t>
            </a:r>
            <a:r>
              <a:rPr lang="en-US" sz="1400" b="1" dirty="0">
                <a:latin typeface="Garamond" pitchFamily="18" charset="0"/>
                <a:cs typeface="Times New Roman" pitchFamily="18" charset="0"/>
              </a:rPr>
              <a:t>,k&gt;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89" y="0"/>
            <a:ext cx="10642643" cy="973382"/>
          </a:xfrm>
        </p:spPr>
        <p:txBody>
          <a:bodyPr>
            <a:normAutofit fontScale="90000"/>
          </a:bodyPr>
          <a:lstStyle/>
          <a:p>
            <a:r>
              <a:rPr lang="en-US" sz="3600" i="1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Synthetic </a:t>
            </a:r>
            <a:r>
              <a:rPr lang="en-US" sz="3600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Spin Orbit Coupling (SOC) by optical Raman coupling   </a:t>
            </a:r>
            <a:br>
              <a:rPr lang="en-US" sz="3600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             (spin-momentum)</a:t>
            </a:r>
          </a:p>
        </p:txBody>
      </p:sp>
      <p:cxnSp>
        <p:nvCxnSpPr>
          <p:cNvPr id="71" name="Straight Connector 70"/>
          <p:cNvCxnSpPr/>
          <p:nvPr/>
        </p:nvCxnSpPr>
        <p:spPr>
          <a:xfrm>
            <a:off x="2298700" y="1003854"/>
            <a:ext cx="7721600" cy="0"/>
          </a:xfrm>
          <a:prstGeom prst="line">
            <a:avLst/>
          </a:prstGeom>
          <a:ln>
            <a:solidFill>
              <a:srgbClr val="BF36D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54352" name="Picture 4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472" y="1241088"/>
            <a:ext cx="2415329" cy="2257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3234" y="1228902"/>
            <a:ext cx="3709089" cy="2269609"/>
          </a:xfrm>
          <a:prstGeom prst="rect">
            <a:avLst/>
          </a:prstGeom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964" y="2436325"/>
            <a:ext cx="407572" cy="264712"/>
          </a:xfrm>
          <a:prstGeom prst="rect">
            <a:avLst/>
          </a:prstGeom>
          <a:noFill/>
        </p:spPr>
      </p:pic>
      <p:cxnSp>
        <p:nvCxnSpPr>
          <p:cNvPr id="58" name="Straight Arrow Connector 57"/>
          <p:cNvCxnSpPr/>
          <p:nvPr/>
        </p:nvCxnSpPr>
        <p:spPr>
          <a:xfrm rot="10800000">
            <a:off x="4578884" y="2057401"/>
            <a:ext cx="0" cy="385851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029200" y="2514601"/>
            <a:ext cx="0" cy="385851"/>
          </a:xfrm>
          <a:prstGeom prst="straightConnector1">
            <a:avLst/>
          </a:prstGeom>
          <a:ln>
            <a:solidFill>
              <a:srgbClr val="0066FF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71" name="Picture 5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327" y="1295400"/>
            <a:ext cx="2726019" cy="215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Oval 47"/>
          <p:cNvSpPr/>
          <p:nvPr/>
        </p:nvSpPr>
        <p:spPr>
          <a:xfrm rot="5400000">
            <a:off x="5271437" y="1604536"/>
            <a:ext cx="142441" cy="142441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prstDash val="dash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sp>
        <p:nvSpPr>
          <p:cNvPr id="49" name="Oval 48"/>
          <p:cNvSpPr/>
          <p:nvPr/>
        </p:nvSpPr>
        <p:spPr>
          <a:xfrm rot="5400000">
            <a:off x="533288" y="2626892"/>
            <a:ext cx="273560" cy="273560"/>
          </a:xfrm>
          <a:prstGeom prst="ellipse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sp>
        <p:nvSpPr>
          <p:cNvPr id="50" name="Oval 49"/>
          <p:cNvSpPr/>
          <p:nvPr/>
        </p:nvSpPr>
        <p:spPr>
          <a:xfrm rot="16200000" flipV="1">
            <a:off x="532276" y="1790932"/>
            <a:ext cx="266469" cy="266469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sp>
        <p:nvSpPr>
          <p:cNvPr id="51" name="Oval 50"/>
          <p:cNvSpPr/>
          <p:nvPr/>
        </p:nvSpPr>
        <p:spPr>
          <a:xfrm rot="5400000">
            <a:off x="533288" y="2187515"/>
            <a:ext cx="265457" cy="26545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prstDash val="dash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1490" y="1950178"/>
            <a:ext cx="407572" cy="264712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1274937" y="2423291"/>
            <a:ext cx="4052" cy="43937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 flipV="1">
            <a:off x="1278131" y="1930422"/>
            <a:ext cx="4052" cy="4393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992881" y="3390565"/>
            <a:ext cx="2170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[similar to </a:t>
            </a:r>
            <a:r>
              <a:rPr lang="en-US" sz="1200" dirty="0" err="1"/>
              <a:t>Spielman</a:t>
            </a:r>
            <a:r>
              <a:rPr lang="en-US" sz="1200" dirty="0"/>
              <a:t>/NIST’2011]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8643524" y="3833964"/>
            <a:ext cx="1696497" cy="375579"/>
            <a:chOff x="25832858" y="19316528"/>
            <a:chExt cx="1496815" cy="275433"/>
          </a:xfrm>
        </p:grpSpPr>
        <p:sp>
          <p:nvSpPr>
            <p:cNvPr id="60" name="Up Arrow 59"/>
            <p:cNvSpPr/>
            <p:nvPr/>
          </p:nvSpPr>
          <p:spPr>
            <a:xfrm flipV="1">
              <a:off x="25832858" y="19316528"/>
              <a:ext cx="197061" cy="260193"/>
            </a:xfrm>
            <a:prstGeom prst="upArrow">
              <a:avLst/>
            </a:prstGeom>
            <a:solidFill>
              <a:srgbClr val="FF7C8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aramond" pitchFamily="18" charset="0"/>
              </a:endParaRPr>
            </a:p>
          </p:txBody>
        </p:sp>
        <p:sp>
          <p:nvSpPr>
            <p:cNvPr id="62" name="Up Arrow 61"/>
            <p:cNvSpPr/>
            <p:nvPr/>
          </p:nvSpPr>
          <p:spPr>
            <a:xfrm>
              <a:off x="27132612" y="19331768"/>
              <a:ext cx="197061" cy="260193"/>
            </a:xfrm>
            <a:prstGeom prst="upArrow">
              <a:avLst/>
            </a:prstGeom>
            <a:solidFill>
              <a:srgbClr val="00B0F0"/>
            </a:solidFill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aramond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7629933" y="4241952"/>
                <a:ext cx="3723681" cy="14481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US" sz="12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ℏ</m:t>
                                        </m:r>
                                      </m:e>
                                      <m:sup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sz="1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sz="1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ℏ</m:t>
                                        </m:r>
                                      </m:e>
                                      <m:sup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m:rPr>
                                    <m:brk m:alnAt="7"/>
                                  </m:rP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200" i="1" dirty="0">
                  <a:latin typeface="Cambria Math" panose="02040503050406030204" pitchFamily="18" charset="0"/>
                </a:endParaRPr>
              </a:p>
              <a:p>
                <a:endParaRPr lang="en-US" sz="12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               =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200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Sup>
                        <m:sSubSup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200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/>
                          </m:sSubSup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9933" y="4241952"/>
                <a:ext cx="3723681" cy="1448153"/>
              </a:xfrm>
              <a:prstGeom prst="rect">
                <a:avLst/>
              </a:prstGeom>
              <a:blipFill>
                <a:blip r:embed="rId7"/>
                <a:stretch>
                  <a:fillRect l="-164" b="-29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" name="Picture 6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43524" y="6134438"/>
            <a:ext cx="3213566" cy="538194"/>
          </a:xfrm>
          <a:prstGeom prst="rect">
            <a:avLst/>
          </a:prstGeom>
        </p:spPr>
      </p:pic>
      <p:sp>
        <p:nvSpPr>
          <p:cNvPr id="68" name="Rounded Rectangle 67"/>
          <p:cNvSpPr/>
          <p:nvPr/>
        </p:nvSpPr>
        <p:spPr>
          <a:xfrm>
            <a:off x="8830870" y="5306720"/>
            <a:ext cx="1842927" cy="4365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9373656" y="5743295"/>
            <a:ext cx="481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SOC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0017030" y="5736644"/>
            <a:ext cx="131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“fictitious” B field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0076513" y="5056986"/>
            <a:ext cx="1178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control knobs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4844491" y="3685626"/>
            <a:ext cx="3921010" cy="3217100"/>
            <a:chOff x="2986283" y="3603091"/>
            <a:chExt cx="3921010" cy="3217100"/>
          </a:xfrm>
        </p:grpSpPr>
        <p:sp>
          <p:nvSpPr>
            <p:cNvPr id="74" name="Rectangle 73"/>
            <p:cNvSpPr/>
            <p:nvPr/>
          </p:nvSpPr>
          <p:spPr>
            <a:xfrm>
              <a:off x="5257800" y="6284805"/>
              <a:ext cx="228600" cy="3257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2986283" y="3603091"/>
              <a:ext cx="3921010" cy="3217100"/>
              <a:chOff x="2986283" y="3603091"/>
              <a:chExt cx="3921010" cy="3217100"/>
            </a:xfrm>
          </p:grpSpPr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449881" y="4010973"/>
                <a:ext cx="2508104" cy="2809218"/>
              </a:xfrm>
              <a:prstGeom prst="rect">
                <a:avLst/>
              </a:prstGeom>
            </p:spPr>
          </p:pic>
          <p:sp>
            <p:nvSpPr>
              <p:cNvPr id="79" name="TextBox 78"/>
              <p:cNvSpPr txBox="1"/>
              <p:nvPr/>
            </p:nvSpPr>
            <p:spPr>
              <a:xfrm>
                <a:off x="2986283" y="3603091"/>
                <a:ext cx="39210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Synthetic (Dressed) </a:t>
                </a:r>
                <a:r>
                  <a:rPr lang="en-US" b="1" dirty="0" err="1">
                    <a:solidFill>
                      <a:srgbClr val="FF0000"/>
                    </a:solidFill>
                  </a:rPr>
                  <a:t>bandstructure</a:t>
                </a:r>
                <a:r>
                  <a:rPr lang="en-US" b="1" dirty="0">
                    <a:solidFill>
                      <a:srgbClr val="FF0000"/>
                    </a:solidFill>
                  </a:rPr>
                  <a:t>/SOC</a:t>
                </a:r>
              </a:p>
            </p:txBody>
          </p:sp>
        </p:grpSp>
        <p:sp>
          <p:nvSpPr>
            <p:cNvPr id="76" name="Rectangle 75"/>
            <p:cNvSpPr/>
            <p:nvPr/>
          </p:nvSpPr>
          <p:spPr>
            <a:xfrm flipH="1">
              <a:off x="5486400" y="6629425"/>
              <a:ext cx="168622" cy="1365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Rectangle 76"/>
                <p:cNvSpPr/>
                <p:nvPr/>
              </p:nvSpPr>
              <p:spPr>
                <a:xfrm flipH="1">
                  <a:off x="5352405" y="6486704"/>
                  <a:ext cx="409115" cy="3247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7" name="Rectangle 7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5352405" y="6486704"/>
                  <a:ext cx="409115" cy="324769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80" name="Picture 7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170" y="4473934"/>
            <a:ext cx="2542404" cy="24054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8485" y="5502370"/>
                <a:ext cx="2888035" cy="6994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type m:val="lin"/>
                                        <m:ctrlP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den>
                                    </m:f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type m:val="lin"/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den>
                                    </m:f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4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el-G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Ι</m:t>
                      </m:r>
                      <m:r>
                        <a:rPr lang="en-US" sz="1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sz="1400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sz="1400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  <m:r>
                        <a:rPr lang="en-US" sz="1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5" y="5502370"/>
                <a:ext cx="2888035" cy="699487"/>
              </a:xfrm>
              <a:prstGeom prst="rect">
                <a:avLst/>
              </a:prstGeom>
              <a:blipFill>
                <a:blip r:embed="rId12"/>
                <a:stretch>
                  <a:fillRect t="-45614" b="-74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359" y="4094465"/>
            <a:ext cx="2669605" cy="11860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82203" y="3958639"/>
            <a:ext cx="2419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Compare with </a:t>
            </a:r>
            <a:r>
              <a:rPr lang="en-US" sz="1400" dirty="0" err="1"/>
              <a:t>bandstructure</a:t>
            </a:r>
            <a:endParaRPr lang="en-US" sz="1400" dirty="0"/>
          </a:p>
          <a:p>
            <a:r>
              <a:rPr lang="en-US" sz="1400" dirty="0"/>
              <a:t>(due to coupling by periodic 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158507" y="1903512"/>
                <a:ext cx="34656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8507" y="1903512"/>
                <a:ext cx="346569" cy="30777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37130" y="3958639"/>
            <a:ext cx="4946505" cy="2925997"/>
          </a:xfrm>
          <a:prstGeom prst="rect">
            <a:avLst/>
          </a:prstGeom>
          <a:solidFill>
            <a:srgbClr val="E7E6E6">
              <a:alpha val="23922"/>
            </a:srgb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116008" y="2725027"/>
            <a:ext cx="1380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Ground state</a:t>
            </a:r>
          </a:p>
          <a:p>
            <a:r>
              <a:rPr lang="en-US" sz="1400" i="1" dirty="0"/>
              <a:t>L=0, I=3/2,S=1/2</a:t>
            </a:r>
          </a:p>
        </p:txBody>
      </p:sp>
    </p:spTree>
    <p:extLst>
      <p:ext uri="{BB962C8B-B14F-4D97-AF65-F5344CB8AC3E}">
        <p14:creationId xmlns:p14="http://schemas.microsoft.com/office/powerpoint/2010/main" val="328126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99" grpId="0"/>
      <p:bldP spid="48" grpId="0" animBg="1"/>
      <p:bldP spid="50" grpId="0" animBg="1"/>
      <p:bldP spid="51" grpId="0" animBg="1"/>
      <p:bldP spid="66" grpId="0"/>
      <p:bldP spid="68" grpId="0" animBg="1"/>
      <p:bldP spid="69" grpId="0"/>
      <p:bldP spid="70" grpId="0"/>
      <p:bldP spid="72" grpId="0"/>
      <p:bldP spid="81" grpId="0"/>
      <p:bldP spid="12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96"/>
          <p:cNvSpPr/>
          <p:nvPr/>
        </p:nvSpPr>
        <p:spPr>
          <a:xfrm rot="5400000">
            <a:off x="5420856" y="2585677"/>
            <a:ext cx="146789" cy="146789"/>
          </a:xfrm>
          <a:prstGeom prst="ellipse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sp>
        <p:nvSpPr>
          <p:cNvPr id="104" name="Oval 103"/>
          <p:cNvSpPr/>
          <p:nvPr/>
        </p:nvSpPr>
        <p:spPr>
          <a:xfrm rot="16200000" flipV="1">
            <a:off x="5056533" y="2281084"/>
            <a:ext cx="142984" cy="142984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2689" y="1327508"/>
            <a:ext cx="1535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Garamond" pitchFamily="18" charset="0"/>
              </a:rPr>
              <a:t>|m</a:t>
            </a:r>
            <a:r>
              <a:rPr lang="en-US" sz="1400" baseline="-25000" dirty="0">
                <a:latin typeface="Garamond" pitchFamily="18" charset="0"/>
              </a:rPr>
              <a:t>F</a:t>
            </a:r>
            <a:r>
              <a:rPr lang="en-US" sz="1400" b="1" dirty="0">
                <a:latin typeface="Garamond" pitchFamily="18" charset="0"/>
              </a:rPr>
              <a:t>=</a:t>
            </a:r>
            <a:r>
              <a:rPr lang="en-US" sz="1400" b="1" dirty="0">
                <a:solidFill>
                  <a:srgbClr val="FF0000"/>
                </a:solidFill>
                <a:latin typeface="Garamond" pitchFamily="18" charset="0"/>
              </a:rPr>
              <a:t>-1</a:t>
            </a:r>
            <a:r>
              <a:rPr lang="en-US" sz="1400" b="1" dirty="0">
                <a:latin typeface="Garamond" pitchFamily="18" charset="0"/>
              </a:rPr>
              <a:t>, k</a:t>
            </a:r>
            <a:r>
              <a:rPr lang="en-US" sz="1400" b="1" dirty="0">
                <a:solidFill>
                  <a:srgbClr val="FF0000"/>
                </a:solidFill>
                <a:latin typeface="Garamond" pitchFamily="18" charset="0"/>
              </a:rPr>
              <a:t>+2k</a:t>
            </a:r>
            <a:r>
              <a:rPr lang="en-US" sz="1400" b="1" baseline="-25000" dirty="0">
                <a:solidFill>
                  <a:srgbClr val="FF0000"/>
                </a:solidFill>
                <a:latin typeface="Garamond" pitchFamily="18" charset="0"/>
              </a:rPr>
              <a:t>r</a:t>
            </a:r>
            <a:r>
              <a:rPr lang="en-US" sz="1400" b="1" dirty="0">
                <a:latin typeface="Garamond" pitchFamily="18" charset="0"/>
              </a:rPr>
              <a:t>&gt;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38607" y="2922472"/>
            <a:ext cx="1353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Garamond" pitchFamily="18" charset="0"/>
                <a:cs typeface="Times New Roman" pitchFamily="18" charset="0"/>
              </a:rPr>
              <a:t>|</a:t>
            </a:r>
            <a:r>
              <a:rPr lang="en-US" sz="1400" dirty="0">
                <a:latin typeface="Garamond" pitchFamily="18" charset="0"/>
              </a:rPr>
              <a:t> m</a:t>
            </a:r>
            <a:r>
              <a:rPr lang="en-US" sz="1400" baseline="-25000" dirty="0">
                <a:latin typeface="Garamond" pitchFamily="18" charset="0"/>
              </a:rPr>
              <a:t>F</a:t>
            </a:r>
            <a:r>
              <a:rPr lang="en-US" sz="1400" b="1" dirty="0">
                <a:latin typeface="Garamond" pitchFamily="18" charset="0"/>
              </a:rPr>
              <a:t>=</a:t>
            </a:r>
            <a:r>
              <a:rPr lang="en-US" sz="1400" b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>0</a:t>
            </a:r>
            <a:r>
              <a:rPr lang="en-US" sz="1400" b="1" dirty="0">
                <a:latin typeface="Garamond" pitchFamily="18" charset="0"/>
                <a:cs typeface="Times New Roman" pitchFamily="18" charset="0"/>
              </a:rPr>
              <a:t>,k&gt;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89" y="0"/>
            <a:ext cx="10642643" cy="973382"/>
          </a:xfrm>
        </p:spPr>
        <p:txBody>
          <a:bodyPr>
            <a:normAutofit fontScale="90000"/>
          </a:bodyPr>
          <a:lstStyle/>
          <a:p>
            <a:r>
              <a:rPr lang="en-US" sz="3600" i="1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Synthetic </a:t>
            </a:r>
            <a:r>
              <a:rPr lang="en-US" sz="3600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Spin Orbit Coupling (SOC) by optical Raman coupling   </a:t>
            </a:r>
            <a:br>
              <a:rPr lang="en-US" sz="3600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             (spin-momentum)</a:t>
            </a:r>
          </a:p>
        </p:txBody>
      </p:sp>
      <p:cxnSp>
        <p:nvCxnSpPr>
          <p:cNvPr id="71" name="Straight Connector 70"/>
          <p:cNvCxnSpPr/>
          <p:nvPr/>
        </p:nvCxnSpPr>
        <p:spPr>
          <a:xfrm>
            <a:off x="2298700" y="1003854"/>
            <a:ext cx="7721600" cy="0"/>
          </a:xfrm>
          <a:prstGeom prst="line">
            <a:avLst/>
          </a:prstGeom>
          <a:ln>
            <a:solidFill>
              <a:srgbClr val="BF36D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54352" name="Picture 4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472" y="1241088"/>
            <a:ext cx="2415329" cy="2257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631" y="1210640"/>
            <a:ext cx="3709089" cy="2269609"/>
          </a:xfrm>
          <a:prstGeom prst="rect">
            <a:avLst/>
          </a:prstGeom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964" y="2436325"/>
            <a:ext cx="407572" cy="264712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059279" y="4010973"/>
                <a:ext cx="3723681" cy="14481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US" sz="12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ℏ</m:t>
                                        </m:r>
                                      </m:e>
                                      <m:sup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sz="1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sz="1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ℏ</m:t>
                                        </m:r>
                                      </m:e>
                                      <m:sup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m:rPr>
                                    <m:brk m:alnAt="7"/>
                                  </m:rP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num>
                                  <m:den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200" i="1" dirty="0">
                  <a:latin typeface="Cambria Math" panose="02040503050406030204" pitchFamily="18" charset="0"/>
                </a:endParaRPr>
              </a:p>
              <a:p>
                <a:endParaRPr lang="en-US" sz="12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               =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200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Sup>
                        <m:sSubSup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200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/>
                          </m:sSubSup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9279" y="4010973"/>
                <a:ext cx="3723681" cy="1448153"/>
              </a:xfrm>
              <a:prstGeom prst="rect">
                <a:avLst/>
              </a:prstGeom>
              <a:blipFill>
                <a:blip r:embed="rId6"/>
                <a:stretch>
                  <a:fillRect l="-164" b="-2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ounded Rectangle 19"/>
          <p:cNvSpPr/>
          <p:nvPr/>
        </p:nvSpPr>
        <p:spPr>
          <a:xfrm>
            <a:off x="8291674" y="5087329"/>
            <a:ext cx="1842927" cy="4365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Arrow Connector 57"/>
          <p:cNvCxnSpPr/>
          <p:nvPr/>
        </p:nvCxnSpPr>
        <p:spPr>
          <a:xfrm rot="10800000">
            <a:off x="4578884" y="2057401"/>
            <a:ext cx="0" cy="385851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029200" y="2514601"/>
            <a:ext cx="0" cy="385851"/>
          </a:xfrm>
          <a:prstGeom prst="straightConnector1">
            <a:avLst/>
          </a:prstGeom>
          <a:ln>
            <a:solidFill>
              <a:srgbClr val="0066FF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834460" y="5523904"/>
            <a:ext cx="481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SOC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408656" y="5560626"/>
            <a:ext cx="131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“fictitious” B field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537317" y="4837595"/>
            <a:ext cx="1178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control knobs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959035" y="4651114"/>
            <a:ext cx="742146" cy="147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921109" y="5859721"/>
            <a:ext cx="6292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Eigenstate (“dressed state”):   </a:t>
            </a:r>
            <a:r>
              <a:rPr lang="en-US" dirty="0">
                <a:sym typeface="Symbol" panose="05050102010706020507" pitchFamily="18" charset="2"/>
              </a:rPr>
              <a:t>(</a:t>
            </a:r>
            <a:r>
              <a:rPr lang="en-US" dirty="0" err="1">
                <a:sym typeface="Symbol" panose="05050102010706020507" pitchFamily="18" charset="2"/>
              </a:rPr>
              <a:t>p</a:t>
            </a:r>
            <a:r>
              <a:rPr lang="en-US" baseline="-25000" dirty="0" err="1">
                <a:sym typeface="Symbol" panose="05050102010706020507" pitchFamily="18" charset="2"/>
              </a:rPr>
              <a:t>y</a:t>
            </a:r>
            <a:r>
              <a:rPr lang="en-US" dirty="0">
                <a:sym typeface="Symbol" panose="05050102010706020507" pitchFamily="18" charset="2"/>
              </a:rPr>
              <a:t>)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|,</a:t>
            </a:r>
            <a:r>
              <a:rPr lang="en-US" dirty="0" err="1">
                <a:solidFill>
                  <a:srgbClr val="FF0000"/>
                </a:solidFill>
                <a:sym typeface="Symbol" panose="05050102010706020507" pitchFamily="18" charset="2"/>
              </a:rPr>
              <a:t>p</a:t>
            </a:r>
            <a:r>
              <a:rPr lang="en-US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y</a:t>
            </a:r>
            <a:r>
              <a:rPr lang="en-US" dirty="0" err="1">
                <a:solidFill>
                  <a:srgbClr val="FF0000"/>
                </a:solidFill>
                <a:sym typeface="Symbol" panose="05050102010706020507" pitchFamily="18" charset="2"/>
              </a:rPr>
              <a:t>+k</a:t>
            </a:r>
            <a:r>
              <a:rPr lang="en-US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r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&gt;</a:t>
            </a:r>
            <a:r>
              <a:rPr lang="en-US" dirty="0">
                <a:sym typeface="Symbol" panose="05050102010706020507" pitchFamily="18" charset="2"/>
              </a:rPr>
              <a:t>+(</a:t>
            </a:r>
            <a:r>
              <a:rPr lang="en-US" dirty="0" err="1">
                <a:sym typeface="Symbol" panose="05050102010706020507" pitchFamily="18" charset="2"/>
              </a:rPr>
              <a:t>p</a:t>
            </a:r>
            <a:r>
              <a:rPr lang="en-US" baseline="-25000" dirty="0" err="1">
                <a:sym typeface="Symbol" panose="05050102010706020507" pitchFamily="18" charset="2"/>
              </a:rPr>
              <a:t>y</a:t>
            </a:r>
            <a:r>
              <a:rPr lang="en-US" dirty="0">
                <a:sym typeface="Symbol" panose="05050102010706020507" pitchFamily="18" charset="2"/>
              </a:rPr>
              <a:t>)</a:t>
            </a:r>
            <a:r>
              <a:rPr lang="en-US" dirty="0">
                <a:solidFill>
                  <a:srgbClr val="0066FF"/>
                </a:solidFill>
                <a:sym typeface="Symbol" panose="05050102010706020507" pitchFamily="18" charset="2"/>
              </a:rPr>
              <a:t>|,</a:t>
            </a:r>
            <a:r>
              <a:rPr lang="en-US" dirty="0" err="1">
                <a:solidFill>
                  <a:srgbClr val="0066FF"/>
                </a:solidFill>
                <a:sym typeface="Symbol" panose="05050102010706020507" pitchFamily="18" charset="2"/>
              </a:rPr>
              <a:t>p</a:t>
            </a:r>
            <a:r>
              <a:rPr lang="en-US" baseline="-25000" dirty="0" err="1">
                <a:solidFill>
                  <a:srgbClr val="0066FF"/>
                </a:solidFill>
                <a:sym typeface="Symbol" panose="05050102010706020507" pitchFamily="18" charset="2"/>
              </a:rPr>
              <a:t>y</a:t>
            </a:r>
            <a:r>
              <a:rPr lang="en-US" dirty="0" err="1">
                <a:solidFill>
                  <a:srgbClr val="0066FF"/>
                </a:solidFill>
                <a:sym typeface="Symbol" panose="05050102010706020507" pitchFamily="18" charset="2"/>
              </a:rPr>
              <a:t>-k</a:t>
            </a:r>
            <a:r>
              <a:rPr lang="en-US" baseline="-25000" dirty="0" err="1">
                <a:solidFill>
                  <a:srgbClr val="0066FF"/>
                </a:solidFill>
                <a:sym typeface="Symbol" panose="05050102010706020507" pitchFamily="18" charset="2"/>
              </a:rPr>
              <a:t>r</a:t>
            </a:r>
            <a:r>
              <a:rPr lang="en-US" baseline="-25000" dirty="0">
                <a:solidFill>
                  <a:srgbClr val="0066FF"/>
                </a:solidFill>
                <a:sym typeface="Symbol" panose="05050102010706020507" pitchFamily="18" charset="2"/>
              </a:rPr>
              <a:t> </a:t>
            </a:r>
            <a:r>
              <a:rPr lang="en-US" dirty="0">
                <a:solidFill>
                  <a:srgbClr val="0066FF"/>
                </a:solidFill>
                <a:sym typeface="Symbol" panose="05050102010706020507" pitchFamily="18" charset="2"/>
              </a:rPr>
              <a:t>&gt;</a:t>
            </a:r>
            <a:endParaRPr lang="en-US" dirty="0">
              <a:solidFill>
                <a:srgbClr val="0066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32881" y="6465642"/>
            <a:ext cx="2301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superposition of “bare state”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8481634" y="6307058"/>
            <a:ext cx="233943" cy="2240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9598273" y="6248071"/>
            <a:ext cx="202655" cy="2510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3539" y="4168674"/>
            <a:ext cx="1719900" cy="15620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3064" y="3816198"/>
            <a:ext cx="3409907" cy="1668374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4921109" y="3567993"/>
            <a:ext cx="263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Dressed </a:t>
            </a:r>
            <a:r>
              <a:rPr lang="en-US" dirty="0" err="1"/>
              <a:t>bandstructure</a:t>
            </a:r>
            <a:endParaRPr lang="en-US" dirty="0"/>
          </a:p>
          <a:p>
            <a:r>
              <a:rPr lang="en-US" dirty="0"/>
              <a:t> (Eigen-energies vs </a:t>
            </a:r>
            <a:r>
              <a:rPr lang="en-US" dirty="0" err="1"/>
              <a:t>p</a:t>
            </a:r>
            <a:r>
              <a:rPr lang="en-US" baseline="-25000" dirty="0" err="1"/>
              <a:t>v</a:t>
            </a:r>
            <a:r>
              <a:rPr lang="en-US" dirty="0"/>
              <a:t>)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0559609" y="4061516"/>
            <a:ext cx="223351" cy="811096"/>
            <a:chOff x="25797224" y="19307058"/>
            <a:chExt cx="197062" cy="594822"/>
          </a:xfrm>
        </p:grpSpPr>
        <p:sp>
          <p:nvSpPr>
            <p:cNvPr id="45" name="Up Arrow 44"/>
            <p:cNvSpPr/>
            <p:nvPr/>
          </p:nvSpPr>
          <p:spPr>
            <a:xfrm flipV="1">
              <a:off x="25797224" y="19307058"/>
              <a:ext cx="197061" cy="260193"/>
            </a:xfrm>
            <a:prstGeom prst="upArrow">
              <a:avLst/>
            </a:prstGeom>
            <a:solidFill>
              <a:srgbClr val="FF7C8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aramond" pitchFamily="18" charset="0"/>
              </a:endParaRPr>
            </a:p>
          </p:txBody>
        </p:sp>
        <p:sp>
          <p:nvSpPr>
            <p:cNvPr id="47" name="Up Arrow 46"/>
            <p:cNvSpPr/>
            <p:nvPr/>
          </p:nvSpPr>
          <p:spPr>
            <a:xfrm>
              <a:off x="25797225" y="19641687"/>
              <a:ext cx="197061" cy="260193"/>
            </a:xfrm>
            <a:prstGeom prst="upArrow">
              <a:avLst/>
            </a:prstGeom>
            <a:solidFill>
              <a:srgbClr val="00B0F0"/>
            </a:solidFill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aramond" pitchFamily="18" charset="0"/>
              </a:endParaRPr>
            </a:p>
          </p:txBody>
        </p:sp>
      </p:grpSp>
      <p:pic>
        <p:nvPicPr>
          <p:cNvPr id="171" name="Picture 5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327" y="1295400"/>
            <a:ext cx="2726019" cy="215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Oval 47"/>
          <p:cNvSpPr/>
          <p:nvPr/>
        </p:nvSpPr>
        <p:spPr>
          <a:xfrm rot="5400000">
            <a:off x="5271437" y="1604536"/>
            <a:ext cx="142441" cy="142441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prstDash val="dash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sp>
        <p:nvSpPr>
          <p:cNvPr id="49" name="Oval 48"/>
          <p:cNvSpPr/>
          <p:nvPr/>
        </p:nvSpPr>
        <p:spPr>
          <a:xfrm rot="5400000">
            <a:off x="533288" y="2626892"/>
            <a:ext cx="273560" cy="273560"/>
          </a:xfrm>
          <a:prstGeom prst="ellipse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sp>
        <p:nvSpPr>
          <p:cNvPr id="50" name="Oval 49"/>
          <p:cNvSpPr/>
          <p:nvPr/>
        </p:nvSpPr>
        <p:spPr>
          <a:xfrm rot="16200000" flipV="1">
            <a:off x="532276" y="1790932"/>
            <a:ext cx="266469" cy="266469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sp>
        <p:nvSpPr>
          <p:cNvPr id="51" name="Oval 50"/>
          <p:cNvSpPr/>
          <p:nvPr/>
        </p:nvSpPr>
        <p:spPr>
          <a:xfrm rot="5400000">
            <a:off x="533288" y="2187515"/>
            <a:ext cx="265457" cy="26545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prstDash val="dash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aramond" pitchFamily="18" charset="0"/>
            </a:endParaRPr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1490" y="1950178"/>
            <a:ext cx="407572" cy="264712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1274937" y="2423291"/>
            <a:ext cx="4052" cy="43937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 flipV="1">
            <a:off x="1278131" y="1930422"/>
            <a:ext cx="4052" cy="4393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992881" y="3390565"/>
            <a:ext cx="2170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[similar to </a:t>
            </a:r>
            <a:r>
              <a:rPr lang="en-US" sz="1200" dirty="0" err="1"/>
              <a:t>Spielman</a:t>
            </a:r>
            <a:r>
              <a:rPr lang="en-US" sz="1200" dirty="0"/>
              <a:t>/NIST’2011]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5158507" y="1903512"/>
                <a:ext cx="34656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8507" y="1903512"/>
                <a:ext cx="346569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273824" y="5542489"/>
            <a:ext cx="4126879" cy="1276866"/>
            <a:chOff x="580012" y="5502784"/>
            <a:chExt cx="4126879" cy="1276866"/>
          </a:xfrm>
        </p:grpSpPr>
        <p:grpSp>
          <p:nvGrpSpPr>
            <p:cNvPr id="39" name="Group 38"/>
            <p:cNvGrpSpPr/>
            <p:nvPr/>
          </p:nvGrpSpPr>
          <p:grpSpPr>
            <a:xfrm>
              <a:off x="1534999" y="5502784"/>
              <a:ext cx="3171892" cy="1276866"/>
              <a:chOff x="444110" y="5334898"/>
              <a:chExt cx="2827295" cy="1276866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444110" y="5334898"/>
                <a:ext cx="2827295" cy="127686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ight Arrow 40"/>
              <p:cNvSpPr/>
              <p:nvPr/>
            </p:nvSpPr>
            <p:spPr>
              <a:xfrm>
                <a:off x="1705790" y="5636247"/>
                <a:ext cx="277933" cy="198791"/>
              </a:xfrm>
              <a:prstGeom prst="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1585371" y="5582496"/>
                  <a:ext cx="1344534" cy="5263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85371" y="5582496"/>
                  <a:ext cx="1344534" cy="526363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3327054" y="5592252"/>
                  <a:ext cx="1141210" cy="469296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m:rPr>
                                <m:nor/>
                              </m:rPr>
                              <a:rPr lang="en-US" sz="1600" b="0" i="0" baseline="-2500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nor/>
                              </m:rPr>
                              <a:rPr lang="en-US" sz="1600" b="0" i="0" baseline="-2500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ℏ</m:t>
                            </m:r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27054" y="5592252"/>
                  <a:ext cx="1141210" cy="469296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1924693" y="6263867"/>
                  <a:ext cx="1005212" cy="4162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24693" y="6263867"/>
                  <a:ext cx="1005212" cy="416204"/>
                </a:xfrm>
                <a:prstGeom prst="rect">
                  <a:avLst/>
                </a:prstGeom>
                <a:blipFill>
                  <a:blip r:embed="rId13"/>
                  <a:stretch>
                    <a:fillRect l="-4268" t="-2941" r="-610" b="-147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3387580" y="6263867"/>
                  <a:ext cx="1017458" cy="4162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7580" y="6263867"/>
                  <a:ext cx="1017458" cy="416204"/>
                </a:xfrm>
                <a:prstGeom prst="rect">
                  <a:avLst/>
                </a:prstGeom>
                <a:blipFill>
                  <a:blip r:embed="rId14"/>
                  <a:stretch>
                    <a:fillRect l="-3593" t="-2941" b="-147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TextBox 2"/>
            <p:cNvSpPr txBox="1"/>
            <p:nvPr/>
          </p:nvSpPr>
          <p:spPr>
            <a:xfrm>
              <a:off x="580012" y="5702226"/>
              <a:ext cx="105214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Synthetic</a:t>
              </a:r>
            </a:p>
            <a:p>
              <a:r>
                <a:rPr lang="en-US" i="1" dirty="0">
                  <a:solidFill>
                    <a:srgbClr val="FF0000"/>
                  </a:solidFill>
                </a:rPr>
                <a:t>Gauge</a:t>
              </a:r>
            </a:p>
            <a:p>
              <a:r>
                <a:rPr lang="en-US" i="1" dirty="0">
                  <a:solidFill>
                    <a:srgbClr val="FF0000"/>
                  </a:solidFill>
                </a:rPr>
                <a:t>Fields 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2637991" y="5182127"/>
            <a:ext cx="21544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C. Li et al. Nat.Comm.10,375’19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027348" y="2514601"/>
            <a:ext cx="6105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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652560" y="5289755"/>
            <a:ext cx="3746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27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822086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(AC) spin current [spin-dipole mode] in trap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303025" y="822086"/>
            <a:ext cx="7721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0782" y="4792306"/>
            <a:ext cx="2613660" cy="502627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9" name="Content Placeholder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289" y="4267950"/>
            <a:ext cx="2529277" cy="25319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78222" y="6211670"/>
            <a:ext cx="2577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Spin Dipole Mode</a:t>
            </a:r>
          </a:p>
          <a:p>
            <a:r>
              <a:rPr lang="en-US" dirty="0"/>
              <a:t>(SDM)  --- AC spin current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1" y="5358556"/>
            <a:ext cx="48381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SDM previous studied in non SOC quantum gases, </a:t>
            </a:r>
          </a:p>
          <a:p>
            <a:r>
              <a:rPr lang="en-US" sz="1400" dirty="0" err="1"/>
              <a:t>eg</a:t>
            </a:r>
            <a:r>
              <a:rPr lang="en-US" sz="1400" dirty="0"/>
              <a:t>.  </a:t>
            </a:r>
            <a:r>
              <a:rPr lang="en-US" sz="1400" dirty="0" err="1"/>
              <a:t>fermi</a:t>
            </a:r>
            <a:r>
              <a:rPr lang="en-US" sz="1400" dirty="0"/>
              <a:t> gas: </a:t>
            </a:r>
            <a:r>
              <a:rPr lang="en-US" sz="1400" dirty="0" err="1"/>
              <a:t>Sommer</a:t>
            </a:r>
            <a:r>
              <a:rPr lang="en-US" sz="1400" dirty="0"/>
              <a:t> [</a:t>
            </a:r>
            <a:r>
              <a:rPr lang="en-US" sz="1400" dirty="0" err="1"/>
              <a:t>Zwierlein</a:t>
            </a:r>
            <a:r>
              <a:rPr lang="en-US" sz="1400" dirty="0"/>
              <a:t>] et al’11 by magnetic gradient</a:t>
            </a:r>
          </a:p>
          <a:p>
            <a:r>
              <a:rPr lang="en-US" sz="1400" dirty="0"/>
              <a:t>       bosons: </a:t>
            </a:r>
            <a:r>
              <a:rPr lang="en-US" sz="1400" dirty="0" err="1"/>
              <a:t>Koller</a:t>
            </a:r>
            <a:r>
              <a:rPr lang="en-US" sz="1400" dirty="0"/>
              <a:t> et al’12; </a:t>
            </a:r>
            <a:r>
              <a:rPr lang="en-US" sz="1400" dirty="0" err="1"/>
              <a:t>Maddaloni</a:t>
            </a:r>
            <a:r>
              <a:rPr lang="en-US" sz="1400" dirty="0"/>
              <a:t> et al’00</a:t>
            </a:r>
          </a:p>
          <a:p>
            <a:r>
              <a:rPr lang="en-US" sz="1400" dirty="0"/>
              <a:t>       theory (fermi gas): Stringari’99, etc.     [“spin drag”]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46166" y="3869808"/>
            <a:ext cx="2105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“Collide 2 </a:t>
            </a:r>
            <a:r>
              <a:rPr lang="en-US" sz="1200" b="1" dirty="0" err="1"/>
              <a:t>spinor</a:t>
            </a:r>
            <a:r>
              <a:rPr lang="en-US" sz="1200" b="1" dirty="0"/>
              <a:t> BECs in trap”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19492" y="6424179"/>
            <a:ext cx="2636299" cy="369332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What is the effect of SOC?</a:t>
            </a:r>
          </a:p>
        </p:txBody>
      </p:sp>
      <p:pic>
        <p:nvPicPr>
          <p:cNvPr id="15" name="Picture 2" descr="C:\Users\ChuanHsun\Google Drive\Spin E draft\Figures for draft\Fig1\SpinE_Fig1_SetupV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1" y="1111551"/>
            <a:ext cx="9060177" cy="2592288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048001" y="3947956"/>
                <a:ext cx="3452419" cy="672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/>
                          </m:sSub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1" y="3947956"/>
                <a:ext cx="3452419" cy="6726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 flipH="1">
            <a:off x="6164151" y="4056926"/>
            <a:ext cx="470084" cy="138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564757" y="3781476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“quantum </a:t>
            </a:r>
          </a:p>
          <a:p>
            <a:r>
              <a:rPr lang="en-US" i="1" dirty="0">
                <a:solidFill>
                  <a:srgbClr val="0070C0"/>
                </a:solidFill>
              </a:rPr>
              <a:t>quench”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D815D9E-C953-4689-BA70-BFB8B84BC8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73" y="4536469"/>
            <a:ext cx="2852194" cy="82208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53193FB-C6AE-4092-B29B-347F9BE03B18}"/>
              </a:ext>
            </a:extLst>
          </p:cNvPr>
          <p:cNvSpPr/>
          <p:nvPr/>
        </p:nvSpPr>
        <p:spPr>
          <a:xfrm>
            <a:off x="954025" y="4293772"/>
            <a:ext cx="10048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“spin drag”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CD69D9D-C256-49D9-9833-8ECF8EFB56A7}"/>
                  </a:ext>
                </a:extLst>
              </p:cNvPr>
              <p:cNvSpPr txBox="1"/>
              <p:nvPr/>
            </p:nvSpPr>
            <p:spPr>
              <a:xfrm>
                <a:off x="10145733" y="420566"/>
                <a:ext cx="995781" cy="1090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ℏ</m:t>
                                        </m:r>
                                      </m:e>
                                      <m:sup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f>
                                  <m:fPr>
                                    <m:ctrl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sz="105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num>
                                  <m:den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sz="105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num>
                                  <m:den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ℏ</m:t>
                                        </m:r>
                                      </m:e>
                                      <m:sup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050" i="1" dirty="0">
                  <a:latin typeface="Cambria Math" panose="02040503050406030204" pitchFamily="18" charset="0"/>
                </a:endParaRPr>
              </a:p>
              <a:p>
                <a:endParaRPr lang="en-US" sz="105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</a:rPr>
                        <m:t>               </m:t>
                      </m:r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CD69D9D-C256-49D9-9833-8ECF8EFB56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5733" y="420566"/>
                <a:ext cx="995781" cy="1090235"/>
              </a:xfrm>
              <a:prstGeom prst="rect">
                <a:avLst/>
              </a:prstGeom>
              <a:blipFill>
                <a:blip r:embed="rId7"/>
                <a:stretch>
                  <a:fillRect l="-610" r="-95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168DC353-1527-4D1C-A853-27275ED1F0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0857" y="-18553"/>
            <a:ext cx="974882" cy="16607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8DD596A-A301-4B65-B0B6-89DC2215FA48}"/>
              </a:ext>
            </a:extLst>
          </p:cNvPr>
          <p:cNvSpPr/>
          <p:nvPr/>
        </p:nvSpPr>
        <p:spPr>
          <a:xfrm>
            <a:off x="-71682" y="1642147"/>
            <a:ext cx="20766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Chuan-Hsun Li</a:t>
            </a:r>
            <a:r>
              <a:rPr lang="en-US" sz="1600" dirty="0"/>
              <a:t>, </a:t>
            </a:r>
          </a:p>
          <a:p>
            <a:r>
              <a:rPr lang="en-US" sz="1600" dirty="0"/>
              <a:t>Chunlei Qu, </a:t>
            </a:r>
          </a:p>
          <a:p>
            <a:r>
              <a:rPr lang="en-US" sz="1600" dirty="0"/>
              <a:t>RJ </a:t>
            </a:r>
            <a:r>
              <a:rPr lang="en-US" sz="1600" dirty="0" err="1"/>
              <a:t>Niffenegger</a:t>
            </a:r>
            <a:r>
              <a:rPr lang="en-US" sz="1600" dirty="0"/>
              <a:t>, ..YPC, </a:t>
            </a:r>
          </a:p>
          <a:p>
            <a:r>
              <a:rPr lang="fr-FR" sz="1600" b="1" i="1" dirty="0"/>
              <a:t>Nature </a:t>
            </a:r>
          </a:p>
          <a:p>
            <a:r>
              <a:rPr lang="fr-FR" sz="1600" b="1" i="1" dirty="0"/>
              <a:t>Comm.</a:t>
            </a:r>
            <a:r>
              <a:rPr lang="fr-FR" sz="1600" dirty="0"/>
              <a:t> </a:t>
            </a:r>
          </a:p>
          <a:p>
            <a:r>
              <a:rPr lang="fr-FR" sz="1600" dirty="0"/>
              <a:t>10, 375 (2019)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1161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361" name="Picture 1" descr="H:\Dropbox\Spin E draft\Figures for draft\Fig2\Fig2_V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4634" y="2172542"/>
            <a:ext cx="7342731" cy="2736304"/>
          </a:xfrm>
          <a:prstGeom prst="rect">
            <a:avLst/>
          </a:prstGeom>
          <a:noFill/>
        </p:spPr>
      </p:pic>
      <p:cxnSp>
        <p:nvCxnSpPr>
          <p:cNvPr id="54" name="Straight Connector 53"/>
          <p:cNvCxnSpPr/>
          <p:nvPr/>
        </p:nvCxnSpPr>
        <p:spPr>
          <a:xfrm>
            <a:off x="3184546" y="804390"/>
            <a:ext cx="7721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40" name="Slide Number Placeholder 10"/>
          <p:cNvSpPr>
            <a:spLocks noGrp="1"/>
          </p:cNvSpPr>
          <p:nvPr>
            <p:ph type="sldNum" sz="quarter" idx="12"/>
          </p:nvPr>
        </p:nvSpPr>
        <p:spPr bwMode="auto">
          <a:xfrm>
            <a:off x="9358334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BE46CB-AD76-4532-B1F1-D8CEBCACFAB4}" type="slidenum">
              <a:rPr lang="en-US" altLang="zh-TW" b="1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zh-TW" b="1">
              <a:solidFill>
                <a:schemeClr val="tx1"/>
              </a:solidFill>
            </a:endParaRPr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1751" y="5583118"/>
            <a:ext cx="2232248" cy="3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1752" y="5943158"/>
            <a:ext cx="2501313" cy="36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1752" y="6303198"/>
            <a:ext cx="3702143" cy="333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433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89358" y="5589288"/>
            <a:ext cx="950290" cy="68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434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790158" y="1904105"/>
            <a:ext cx="176368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435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869018" y="3776314"/>
            <a:ext cx="1684829" cy="134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橢圓 11"/>
          <p:cNvSpPr/>
          <p:nvPr/>
        </p:nvSpPr>
        <p:spPr>
          <a:xfrm>
            <a:off x="10977846" y="2723321"/>
            <a:ext cx="216024" cy="216024"/>
          </a:xfrm>
          <a:prstGeom prst="ellipse">
            <a:avLst/>
          </a:prstGeom>
          <a:solidFill>
            <a:srgbClr val="0070C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 12"/>
          <p:cNvSpPr/>
          <p:nvPr/>
        </p:nvSpPr>
        <p:spPr>
          <a:xfrm>
            <a:off x="11014294" y="4640409"/>
            <a:ext cx="216024" cy="216024"/>
          </a:xfrm>
          <a:prstGeom prst="ellipse">
            <a:avLst/>
          </a:prstGeom>
          <a:solidFill>
            <a:srgbClr val="0070C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橢圓 13"/>
          <p:cNvSpPr/>
          <p:nvPr/>
        </p:nvSpPr>
        <p:spPr>
          <a:xfrm>
            <a:off x="10294214" y="2723321"/>
            <a:ext cx="216024" cy="216024"/>
          </a:xfrm>
          <a:prstGeom prst="ellipse">
            <a:avLst/>
          </a:prstGeom>
          <a:solidFill>
            <a:srgbClr val="FF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橢圓 14"/>
          <p:cNvSpPr/>
          <p:nvPr/>
        </p:nvSpPr>
        <p:spPr>
          <a:xfrm>
            <a:off x="10366222" y="4640409"/>
            <a:ext cx="216024" cy="216024"/>
          </a:xfrm>
          <a:prstGeom prst="ellipse">
            <a:avLst/>
          </a:prstGeom>
          <a:solidFill>
            <a:srgbClr val="FF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3957510" y="1616073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  <a:latin typeface="Garamond" pitchFamily="18" charset="0"/>
              </a:rPr>
              <a:t>Bare case</a:t>
            </a:r>
            <a:endParaRPr lang="zh-TW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629918" y="1524470"/>
            <a:ext cx="2303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Stronger </a:t>
            </a:r>
            <a:r>
              <a:rPr lang="en-US" altLang="zh-TW" dirty="0" err="1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thermalization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029518" y="3488281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  <a:latin typeface="Garamond" pitchFamily="18" charset="0"/>
              </a:rPr>
              <a:t>Dressed case</a:t>
            </a:r>
            <a:endParaRPr lang="zh-TW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6477791" y="5196878"/>
            <a:ext cx="4669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Stronger momentum damping, less </a:t>
            </a:r>
            <a:r>
              <a:rPr lang="en-US" altLang="zh-TW" dirty="0" err="1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thermalization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661367" y="950148"/>
            <a:ext cx="12492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Mechanical </a:t>
            </a:r>
          </a:p>
          <a:p>
            <a:r>
              <a:rPr lang="en-US" altLang="zh-TW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momentum</a:t>
            </a:r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60"/>
          <p:cNvCxnSpPr/>
          <p:nvPr/>
        </p:nvCxnSpPr>
        <p:spPr bwMode="auto">
          <a:xfrm flipH="1">
            <a:off x="2517350" y="1524470"/>
            <a:ext cx="284162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 bwMode="auto">
          <a:xfrm>
            <a:off x="1674341" y="-8709"/>
            <a:ext cx="7886700" cy="822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000"/>
              <a:t>Spin Dipole Mode (AC Spin Current): no SOC vs SOC</a:t>
            </a:r>
            <a:endParaRPr lang="en-US" sz="3000" dirty="0"/>
          </a:p>
        </p:txBody>
      </p:sp>
      <p:pic>
        <p:nvPicPr>
          <p:cNvPr id="23" name="Picture 5" descr="C:\Users\ChuanHsun\Dropbox\scissors\2016\07062016 SDM\0706_1.0ms_GIF\Exp_Bare_GIF.gif">
            <a:extLst>
              <a:ext uri="{FF2B5EF4-FFF2-40B4-BE49-F238E27FC236}">
                <a16:creationId xmlns:a16="http://schemas.microsoft.com/office/drawing/2014/main" id="{5822D20C-E3E2-4146-BD9E-50A967562B9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31893" y="1893802"/>
            <a:ext cx="2283997" cy="1712998"/>
          </a:xfrm>
          <a:prstGeom prst="rect">
            <a:avLst/>
          </a:prstGeom>
          <a:noFill/>
        </p:spPr>
      </p:pic>
      <p:pic>
        <p:nvPicPr>
          <p:cNvPr id="24" name="Picture 6" descr="C:\Users\ChuanHsun\Dropbox\scissors\2016\07152016 SDM\0715_1.3Er_GIF\Exp_dressed_GIF.gif">
            <a:extLst>
              <a:ext uri="{FF2B5EF4-FFF2-40B4-BE49-F238E27FC236}">
                <a16:creationId xmlns:a16="http://schemas.microsoft.com/office/drawing/2014/main" id="{033788E0-2C07-4CC5-A4FB-970CDB12C66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7844" y="3776313"/>
            <a:ext cx="2306790" cy="1730093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70711081"/>
      </p:ext>
    </p:extLst>
  </p:cSld>
  <p:clrMapOvr>
    <a:masterClrMapping/>
  </p:clrMapOvr>
  <p:transition advTm="51543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1|15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|34.1|35.3|17.5|4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4506</TotalTime>
  <Words>3494</Words>
  <Application>Microsoft Office PowerPoint</Application>
  <PresentationFormat>Widescreen</PresentationFormat>
  <Paragraphs>656</Paragraphs>
  <Slides>44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6" baseType="lpstr">
      <vt:lpstr>Helvetica Neue</vt:lpstr>
      <vt:lpstr>NimbusRomNo9L-Regu</vt:lpstr>
      <vt:lpstr>Arial</vt:lpstr>
      <vt:lpstr>Calibri</vt:lpstr>
      <vt:lpstr>Calibri Light</vt:lpstr>
      <vt:lpstr>Cambria</vt:lpstr>
      <vt:lpstr>Cambria Math</vt:lpstr>
      <vt:lpstr>Garamond</vt:lpstr>
      <vt:lpstr>Symbol</vt:lpstr>
      <vt:lpstr>Times New Roman</vt:lpstr>
      <vt:lpstr>Wingdings</vt:lpstr>
      <vt:lpstr>Office Theme</vt:lpstr>
      <vt:lpstr> Spin-orbit-coupled Bose-Einstein Condensate as playground to explore quantum collision and chemistry</vt:lpstr>
      <vt:lpstr>Spin-orbit-coupled Bose-Einstein Condensate as playground to explore  quantum collision and chemistry Outline</vt:lpstr>
      <vt:lpstr>PowerPoint Presentation</vt:lpstr>
      <vt:lpstr>Example:  Raman process as light-matter interaction --- from optical scattering (incoherent) to optical dressing (coherent)</vt:lpstr>
      <vt:lpstr>PowerPoint Presentation</vt:lpstr>
      <vt:lpstr>Synthetic Spin Orbit Coupling (SOC) by optical Raman coupling                 (spin-momentum)</vt:lpstr>
      <vt:lpstr>Synthetic Spin Orbit Coupling (SOC) by optical Raman coupling                 (spin-momentum)</vt:lpstr>
      <vt:lpstr>(AC) spin current [spin-dipole mode] in trap</vt:lpstr>
      <vt:lpstr>PowerPoint Presentation</vt:lpstr>
      <vt:lpstr>Momentum Damping (1/Q) versus Final Raman coupling WF</vt:lpstr>
      <vt:lpstr>PowerPoint Presentation</vt:lpstr>
      <vt:lpstr>GPE simulation qualitatively explains damping</vt:lpstr>
      <vt:lpstr>Observation of BEC Shape Oscillations (Quadrupole Modes)</vt:lpstr>
      <vt:lpstr>Understanding the SDM damping</vt:lpstr>
      <vt:lpstr>Thermalization and Spin Current Relaxation</vt:lpstr>
      <vt:lpstr>AMO Research in Quantum Matter and Device (QMD) Laboratory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Spin-orbit-coupled Bose-Einstein Condensate as playground to explore  quantum collision and chemistry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Outlook: Quantum science &amp; technologies based on  “Spin-helical” particles</vt:lpstr>
      <vt:lpstr>“Spintronic” Quantum Transport, Chemistry and Interferometry in an atomic BEC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yongchen</dc:creator>
  <cp:lastModifiedBy>Yong Chen</cp:lastModifiedBy>
  <cp:revision>262</cp:revision>
  <dcterms:created xsi:type="dcterms:W3CDTF">2018-10-21T02:24:59Z</dcterms:created>
  <dcterms:modified xsi:type="dcterms:W3CDTF">2019-09-06T10:10:45Z</dcterms:modified>
</cp:coreProperties>
</file>