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7" r:id="rId2"/>
    <p:sldId id="260" r:id="rId3"/>
    <p:sldId id="262" r:id="rId4"/>
    <p:sldId id="263" r:id="rId5"/>
    <p:sldId id="310" r:id="rId6"/>
    <p:sldId id="261" r:id="rId7"/>
    <p:sldId id="264" r:id="rId8"/>
    <p:sldId id="265" r:id="rId9"/>
    <p:sldId id="327" r:id="rId10"/>
    <p:sldId id="328" r:id="rId11"/>
    <p:sldId id="267" r:id="rId12"/>
    <p:sldId id="311" r:id="rId13"/>
    <p:sldId id="269" r:id="rId14"/>
    <p:sldId id="274" r:id="rId15"/>
    <p:sldId id="270" r:id="rId16"/>
    <p:sldId id="275" r:id="rId17"/>
    <p:sldId id="273" r:id="rId18"/>
    <p:sldId id="276" r:id="rId19"/>
    <p:sldId id="277" r:id="rId20"/>
    <p:sldId id="340" r:id="rId21"/>
    <p:sldId id="338" r:id="rId22"/>
    <p:sldId id="331" r:id="rId23"/>
    <p:sldId id="303" r:id="rId24"/>
    <p:sldId id="282" r:id="rId25"/>
    <p:sldId id="283" r:id="rId26"/>
    <p:sldId id="284" r:id="rId27"/>
    <p:sldId id="343" r:id="rId28"/>
    <p:sldId id="344" r:id="rId29"/>
    <p:sldId id="345" r:id="rId30"/>
    <p:sldId id="346" r:id="rId31"/>
    <p:sldId id="347" r:id="rId32"/>
    <p:sldId id="348" r:id="rId33"/>
    <p:sldId id="341" r:id="rId34"/>
    <p:sldId id="342" r:id="rId35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 showGuides="1">
      <p:cViewPr varScale="1">
        <p:scale>
          <a:sx n="135" d="100"/>
          <a:sy n="135" d="100"/>
        </p:scale>
        <p:origin x="132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1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8-12-03T09:05:17.107" v="27" actId="790"/>
      <pc:docMkLst>
        <pc:docMk/>
      </pc:docMkLst>
      <pc:sldChg chg="modSp modNotes">
        <pc:chgData name="Fake Test User" userId="SID-0" providerId="Test" clId="FakeClientId" dt="2018-12-03T09:05:17.107" v="27" actId="790"/>
        <pc:sldMkLst>
          <pc:docMk/>
          <pc:sldMk cId="1756136185" sldId="257"/>
        </pc:sldMkLst>
        <pc:spChg chg="mod">
          <ac:chgData name="Fake Test User" userId="SID-0" providerId="Test" clId="FakeClientId" dt="2018-12-03T09:00:54.780" v="1" actId="790"/>
          <ac:spMkLst>
            <pc:docMk/>
            <pc:sldMk cId="1756136185" sldId="257"/>
            <ac:spMk id="2" creationId="{00000000-0000-0000-0000-000000000000}"/>
          </ac:spMkLst>
        </pc:spChg>
        <pc:spChg chg="mod">
          <ac:chgData name="Fake Test User" userId="SID-0" providerId="Test" clId="FakeClientId" dt="2018-12-03T09:00:54.780" v="1" actId="790"/>
          <ac:spMkLst>
            <pc:docMk/>
            <pc:sldMk cId="1756136185" sldId="257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8-12-03T09:05:13.779" v="26" actId="790"/>
        <pc:sldMkLst>
          <pc:docMk/>
          <pc:sldMk cId="3432416375" sldId="258"/>
        </pc:sldMkLst>
        <pc:spChg chg="mod">
          <ac:chgData name="Fake Test User" userId="SID-0" providerId="Test" clId="FakeClientId" dt="2018-12-03T09:01:03.592" v="2" actId="790"/>
          <ac:spMkLst>
            <pc:docMk/>
            <pc:sldMk cId="3432416375" sldId="258"/>
            <ac:spMk id="13" creationId="{00000000-0000-0000-0000-000000000000}"/>
          </ac:spMkLst>
        </pc:spChg>
        <pc:spChg chg="mod">
          <ac:chgData name="Fake Test User" userId="SID-0" providerId="Test" clId="FakeClientId" dt="2018-12-03T09:01:03.592" v="2" actId="790"/>
          <ac:spMkLst>
            <pc:docMk/>
            <pc:sldMk cId="3432416375" sldId="258"/>
            <ac:spMk id="14" creationId="{00000000-0000-0000-0000-000000000000}"/>
          </ac:spMkLst>
        </pc:spChg>
      </pc:sldChg>
      <pc:sldChg chg="modSp mod modNotes">
        <pc:chgData name="Fake Test User" userId="SID-0" providerId="Test" clId="FakeClientId" dt="2018-12-03T09:05:10.655" v="25" actId="790"/>
        <pc:sldMkLst>
          <pc:docMk/>
          <pc:sldMk cId="1177092903" sldId="259"/>
        </pc:sldMkLst>
        <pc:spChg chg="mod">
          <ac:chgData name="Fake Test User" userId="SID-0" providerId="Test" clId="FakeClientId" dt="2018-12-03T09:01:11.967" v="3" actId="27636"/>
          <ac:spMkLst>
            <pc:docMk/>
            <pc:sldMk cId="1177092903" sldId="259"/>
            <ac:spMk id="2" creationId="{00000000-0000-0000-0000-000000000000}"/>
          </ac:spMkLst>
        </pc:spChg>
        <pc:graphicFrameChg chg="mod">
          <ac:chgData name="Fake Test User" userId="SID-0" providerId="Test" clId="FakeClientId" dt="2018-12-03T09:01:11.967" v="3" actId="27636"/>
          <ac:graphicFrameMkLst>
            <pc:docMk/>
            <pc:sldMk cId="1177092903" sldId="259"/>
            <ac:graphicFrameMk id="6" creationId="{00000000-0000-0000-0000-000000000000}"/>
          </ac:graphicFrameMkLst>
        </pc:graphicFrameChg>
      </pc:sldChg>
      <pc:sldChg chg="modSp modNotes">
        <pc:chgData name="Fake Test User" userId="SID-0" providerId="Test" clId="FakeClientId" dt="2018-12-03T09:05:07.451" v="24" actId="790"/>
        <pc:sldMkLst>
          <pc:docMk/>
          <pc:sldMk cId="2448389070" sldId="260"/>
        </pc:sldMkLst>
        <pc:spChg chg="mod">
          <ac:chgData name="Fake Test User" userId="SID-0" providerId="Test" clId="FakeClientId" dt="2018-12-03T09:02:30.349" v="8" actId="790"/>
          <ac:spMkLst>
            <pc:docMk/>
            <pc:sldMk cId="2448389070" sldId="260"/>
            <ac:spMk id="2" creationId="{00000000-0000-0000-0000-000000000000}"/>
          </ac:spMkLst>
        </pc:spChg>
        <pc:spChg chg="mod">
          <ac:chgData name="Fake Test User" userId="SID-0" providerId="Test" clId="FakeClientId" dt="2018-12-03T09:02:30.349" v="8" actId="790"/>
          <ac:spMkLst>
            <pc:docMk/>
            <pc:sldMk cId="2448389070" sldId="260"/>
            <ac:spMk id="11" creationId="{00000000-0000-0000-0000-000000000000}"/>
          </ac:spMkLst>
        </pc:spChg>
      </pc:sldChg>
      <pc:sldChg chg="modNotes">
        <pc:chgData name="Fake Test User" userId="SID-0" providerId="Test" clId="FakeClientId" dt="2018-12-03T09:05:03.843" v="23" actId="790"/>
        <pc:sldMkLst>
          <pc:docMk/>
          <pc:sldMk cId="997282786" sldId="261"/>
        </pc:sldMkLst>
      </pc:sldChg>
      <pc:sldMasterChg chg="modSp modSldLayout">
        <pc:chgData name="Fake Test User" userId="SID-0" providerId="Test" clId="FakeClientId" dt="2018-12-03T09:03:55.376" v="20" actId="790"/>
        <pc:sldMasterMkLst>
          <pc:docMk/>
          <pc:sldMasterMk cId="981562976" sldId="2147483660"/>
        </pc:sldMasterMkLst>
        <pc:spChg chg="mod">
          <ac:chgData name="Fake Test User" userId="SID-0" providerId="Test" clId="FakeClientId" dt="2018-12-03T09:03:12.941" v="9" actId="790"/>
          <ac:spMkLst>
            <pc:docMk/>
            <pc:sldMasterMk cId="981562976" sldId="2147483660"/>
            <ac:spMk id="2" creationId="{00000000-0000-0000-0000-000000000000}"/>
          </ac:spMkLst>
        </pc:spChg>
        <pc:spChg chg="mod">
          <ac:chgData name="Fake Test User" userId="SID-0" providerId="Test" clId="FakeClientId" dt="2018-12-03T09:03:12.941" v="9" actId="790"/>
          <ac:spMkLst>
            <pc:docMk/>
            <pc:sldMasterMk cId="981562976" sldId="2147483660"/>
            <ac:spMk id="3" creationId="{00000000-0000-0000-0000-000000000000}"/>
          </ac:spMkLst>
        </pc:spChg>
        <pc:spChg chg="mod">
          <ac:chgData name="Fake Test User" userId="SID-0" providerId="Test" clId="FakeClientId" dt="2018-12-03T09:03:12.941" v="9" actId="790"/>
          <ac:spMkLst>
            <pc:docMk/>
            <pc:sldMasterMk cId="981562976" sldId="2147483660"/>
            <ac:spMk id="4" creationId="{00000000-0000-0000-0000-000000000000}"/>
          </ac:spMkLst>
        </pc:spChg>
        <pc:spChg chg="mod">
          <ac:chgData name="Fake Test User" userId="SID-0" providerId="Test" clId="FakeClientId" dt="2018-12-03T09:03:12.941" v="9" actId="790"/>
          <ac:spMkLst>
            <pc:docMk/>
            <pc:sldMasterMk cId="981562976" sldId="2147483660"/>
            <ac:spMk id="5" creationId="{00000000-0000-0000-0000-000000000000}"/>
          </ac:spMkLst>
        </pc:spChg>
        <pc:spChg chg="mod">
          <ac:chgData name="Fake Test User" userId="SID-0" providerId="Test" clId="FakeClientId" dt="2018-12-03T09:03:12.941" v="9" actId="790"/>
          <ac:spMkLst>
            <pc:docMk/>
            <pc:sldMasterMk cId="981562976" sldId="2147483660"/>
            <ac:spMk id="6" creationId="{00000000-0000-0000-0000-000000000000}"/>
          </ac:spMkLst>
        </pc:spChg>
        <pc:sldLayoutChg chg="modSp">
          <pc:chgData name="Fake Test User" userId="SID-0" providerId="Test" clId="FakeClientId" dt="2018-12-03T09:03:18.503" v="10" actId="790"/>
          <pc:sldLayoutMkLst>
            <pc:docMk/>
            <pc:sldMasterMk cId="981562976" sldId="2147483660"/>
            <pc:sldLayoutMk cId="2483261190" sldId="2147483661"/>
          </pc:sldLayoutMkLst>
          <pc:spChg chg="mod">
            <ac:chgData name="Fake Test User" userId="SID-0" providerId="Test" clId="FakeClientId" dt="2018-12-03T09:03:18.503" v="10" actId="790"/>
            <ac:spMkLst>
              <pc:docMk/>
              <pc:sldMasterMk cId="981562976" sldId="2147483660"/>
              <pc:sldLayoutMk cId="2483261190" sldId="2147483661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18.503" v="10" actId="790"/>
            <ac:spMkLst>
              <pc:docMk/>
              <pc:sldMasterMk cId="981562976" sldId="2147483660"/>
              <pc:sldLayoutMk cId="2483261190" sldId="2147483661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18.503" v="10" actId="790"/>
            <ac:spMkLst>
              <pc:docMk/>
              <pc:sldMasterMk cId="981562976" sldId="2147483660"/>
              <pc:sldLayoutMk cId="2483261190" sldId="2147483661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18.503" v="10" actId="790"/>
            <ac:spMkLst>
              <pc:docMk/>
              <pc:sldMasterMk cId="981562976" sldId="2147483660"/>
              <pc:sldLayoutMk cId="2483261190" sldId="2147483661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18.503" v="10" actId="790"/>
            <ac:spMkLst>
              <pc:docMk/>
              <pc:sldMasterMk cId="981562976" sldId="2147483660"/>
              <pc:sldLayoutMk cId="2483261190" sldId="2147483661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21.550" v="11" actId="790"/>
          <pc:sldLayoutMkLst>
            <pc:docMk/>
            <pc:sldMasterMk cId="981562976" sldId="2147483660"/>
            <pc:sldLayoutMk cId="1702466837" sldId="2147483662"/>
          </pc:sldLayoutMkLst>
          <pc:spChg chg="mod">
            <ac:chgData name="Fake Test User" userId="SID-0" providerId="Test" clId="FakeClientId" dt="2018-12-03T09:03:21.550" v="11" actId="790"/>
            <ac:spMkLst>
              <pc:docMk/>
              <pc:sldMasterMk cId="981562976" sldId="2147483660"/>
              <pc:sldLayoutMk cId="1702466837" sldId="2147483662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21.550" v="11" actId="790"/>
            <ac:spMkLst>
              <pc:docMk/>
              <pc:sldMasterMk cId="981562976" sldId="2147483660"/>
              <pc:sldLayoutMk cId="1702466837" sldId="2147483662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21.550" v="11" actId="790"/>
            <ac:spMkLst>
              <pc:docMk/>
              <pc:sldMasterMk cId="981562976" sldId="2147483660"/>
              <pc:sldLayoutMk cId="1702466837" sldId="2147483662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21.550" v="11" actId="790"/>
            <ac:spMkLst>
              <pc:docMk/>
              <pc:sldMasterMk cId="981562976" sldId="2147483660"/>
              <pc:sldLayoutMk cId="1702466837" sldId="2147483662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21.550" v="11" actId="790"/>
            <ac:spMkLst>
              <pc:docMk/>
              <pc:sldMasterMk cId="981562976" sldId="2147483660"/>
              <pc:sldLayoutMk cId="1702466837" sldId="2147483662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24.627" v="12" actId="790"/>
          <pc:sldLayoutMkLst>
            <pc:docMk/>
            <pc:sldMasterMk cId="981562976" sldId="2147483660"/>
            <pc:sldLayoutMk cId="1233611818" sldId="2147483663"/>
          </pc:sldLayoutMkLst>
          <pc:spChg chg="mod">
            <ac:chgData name="Fake Test User" userId="SID-0" providerId="Test" clId="FakeClientId" dt="2018-12-03T09:03:24.627" v="12" actId="790"/>
            <ac:spMkLst>
              <pc:docMk/>
              <pc:sldMasterMk cId="981562976" sldId="2147483660"/>
              <pc:sldLayoutMk cId="1233611818" sldId="2147483663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24.627" v="12" actId="790"/>
            <ac:spMkLst>
              <pc:docMk/>
              <pc:sldMasterMk cId="981562976" sldId="2147483660"/>
              <pc:sldLayoutMk cId="1233611818" sldId="2147483663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24.627" v="12" actId="790"/>
            <ac:spMkLst>
              <pc:docMk/>
              <pc:sldMasterMk cId="981562976" sldId="2147483660"/>
              <pc:sldLayoutMk cId="1233611818" sldId="2147483663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24.627" v="12" actId="790"/>
            <ac:spMkLst>
              <pc:docMk/>
              <pc:sldMasterMk cId="981562976" sldId="2147483660"/>
              <pc:sldLayoutMk cId="1233611818" sldId="2147483663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24.627" v="12" actId="790"/>
            <ac:spMkLst>
              <pc:docMk/>
              <pc:sldMasterMk cId="981562976" sldId="2147483660"/>
              <pc:sldLayoutMk cId="1233611818" sldId="2147483663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28.065" v="13" actId="790"/>
          <pc:sldLayoutMkLst>
            <pc:docMk/>
            <pc:sldMasterMk cId="981562976" sldId="2147483660"/>
            <pc:sldLayoutMk cId="1521872723" sldId="2147483664"/>
          </pc:sldLayoutMkLst>
          <pc:spChg chg="mod">
            <ac:chgData name="Fake Test User" userId="SID-0" providerId="Test" clId="FakeClientId" dt="2018-12-03T09:03:28.065" v="13" actId="790"/>
            <ac:spMkLst>
              <pc:docMk/>
              <pc:sldMasterMk cId="981562976" sldId="2147483660"/>
              <pc:sldLayoutMk cId="1521872723" sldId="2147483664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28.065" v="13" actId="790"/>
            <ac:spMkLst>
              <pc:docMk/>
              <pc:sldMasterMk cId="981562976" sldId="2147483660"/>
              <pc:sldLayoutMk cId="1521872723" sldId="2147483664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28.065" v="13" actId="790"/>
            <ac:spMkLst>
              <pc:docMk/>
              <pc:sldMasterMk cId="981562976" sldId="2147483660"/>
              <pc:sldLayoutMk cId="1521872723" sldId="2147483664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28.065" v="13" actId="790"/>
            <ac:spMkLst>
              <pc:docMk/>
              <pc:sldMasterMk cId="981562976" sldId="2147483660"/>
              <pc:sldLayoutMk cId="1521872723" sldId="2147483664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28.065" v="13" actId="790"/>
            <ac:spMkLst>
              <pc:docMk/>
              <pc:sldMasterMk cId="981562976" sldId="2147483660"/>
              <pc:sldLayoutMk cId="1521872723" sldId="2147483664"/>
              <ac:spMk id="6" creationId="{00000000-0000-0000-0000-000000000000}"/>
            </ac:spMkLst>
          </pc:spChg>
          <pc:spChg chg="mod">
            <ac:chgData name="Fake Test User" userId="SID-0" providerId="Test" clId="FakeClientId" dt="2018-12-03T09:03:28.065" v="13" actId="790"/>
            <ac:spMkLst>
              <pc:docMk/>
              <pc:sldMasterMk cId="981562976" sldId="2147483660"/>
              <pc:sldLayoutMk cId="1521872723" sldId="2147483664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31.690" v="14" actId="790"/>
          <pc:sldLayoutMkLst>
            <pc:docMk/>
            <pc:sldMasterMk cId="981562976" sldId="2147483660"/>
            <pc:sldLayoutMk cId="1100924916" sldId="2147483665"/>
          </pc:sldLayoutMkLst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6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7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8" creationId="{00000000-0000-0000-0000-000000000000}"/>
            </ac:spMkLst>
          </pc:spChg>
          <pc:spChg chg="mod">
            <ac:chgData name="Fake Test User" userId="SID-0" providerId="Test" clId="FakeClientId" dt="2018-12-03T09:03:31.690" v="14" actId="790"/>
            <ac:spMkLst>
              <pc:docMk/>
              <pc:sldMasterMk cId="981562976" sldId="2147483660"/>
              <pc:sldLayoutMk cId="1100924916" sldId="2147483665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36.143" v="15" actId="790"/>
          <pc:sldLayoutMkLst>
            <pc:docMk/>
            <pc:sldMasterMk cId="981562976" sldId="2147483660"/>
            <pc:sldLayoutMk cId="918406868" sldId="2147483666"/>
          </pc:sldLayoutMkLst>
          <pc:spChg chg="mod">
            <ac:chgData name="Fake Test User" userId="SID-0" providerId="Test" clId="FakeClientId" dt="2018-12-03T09:03:36.143" v="15" actId="790"/>
            <ac:spMkLst>
              <pc:docMk/>
              <pc:sldMasterMk cId="981562976" sldId="2147483660"/>
              <pc:sldLayoutMk cId="918406868" sldId="2147483666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36.143" v="15" actId="790"/>
            <ac:spMkLst>
              <pc:docMk/>
              <pc:sldMasterMk cId="981562976" sldId="2147483660"/>
              <pc:sldLayoutMk cId="918406868" sldId="2147483666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36.143" v="15" actId="790"/>
            <ac:spMkLst>
              <pc:docMk/>
              <pc:sldMasterMk cId="981562976" sldId="2147483660"/>
              <pc:sldLayoutMk cId="918406868" sldId="2147483666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36.143" v="15" actId="790"/>
            <ac:spMkLst>
              <pc:docMk/>
              <pc:sldMasterMk cId="981562976" sldId="2147483660"/>
              <pc:sldLayoutMk cId="918406868" sldId="2147483666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40.721" v="16" actId="790"/>
          <pc:sldLayoutMkLst>
            <pc:docMk/>
            <pc:sldMasterMk cId="981562976" sldId="2147483660"/>
            <pc:sldLayoutMk cId="2497625034" sldId="2147483667"/>
          </pc:sldLayoutMkLst>
          <pc:spChg chg="mod">
            <ac:chgData name="Fake Test User" userId="SID-0" providerId="Test" clId="FakeClientId" dt="2018-12-03T09:03:40.721" v="16" actId="790"/>
            <ac:spMkLst>
              <pc:docMk/>
              <pc:sldMasterMk cId="981562976" sldId="2147483660"/>
              <pc:sldLayoutMk cId="2497625034" sldId="2147483667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40.721" v="16" actId="790"/>
            <ac:spMkLst>
              <pc:docMk/>
              <pc:sldMasterMk cId="981562976" sldId="2147483660"/>
              <pc:sldLayoutMk cId="2497625034" sldId="2147483667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40.721" v="16" actId="790"/>
            <ac:spMkLst>
              <pc:docMk/>
              <pc:sldMasterMk cId="981562976" sldId="2147483660"/>
              <pc:sldLayoutMk cId="2497625034" sldId="2147483667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44.720" v="17" actId="790"/>
          <pc:sldLayoutMkLst>
            <pc:docMk/>
            <pc:sldMasterMk cId="981562976" sldId="2147483660"/>
            <pc:sldLayoutMk cId="943659482" sldId="2147483668"/>
          </pc:sldLayoutMkLst>
          <pc:spChg chg="mod">
            <ac:chgData name="Fake Test User" userId="SID-0" providerId="Test" clId="FakeClientId" dt="2018-12-03T09:03:44.720" v="17" actId="790"/>
            <ac:spMkLst>
              <pc:docMk/>
              <pc:sldMasterMk cId="981562976" sldId="2147483660"/>
              <pc:sldLayoutMk cId="943659482" sldId="2147483668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44.720" v="17" actId="790"/>
            <ac:spMkLst>
              <pc:docMk/>
              <pc:sldMasterMk cId="981562976" sldId="2147483660"/>
              <pc:sldLayoutMk cId="943659482" sldId="2147483668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44.720" v="17" actId="790"/>
            <ac:spMkLst>
              <pc:docMk/>
              <pc:sldMasterMk cId="981562976" sldId="2147483660"/>
              <pc:sldLayoutMk cId="943659482" sldId="2147483668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44.720" v="17" actId="790"/>
            <ac:spMkLst>
              <pc:docMk/>
              <pc:sldMasterMk cId="981562976" sldId="2147483660"/>
              <pc:sldLayoutMk cId="943659482" sldId="2147483668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44.720" v="17" actId="790"/>
            <ac:spMkLst>
              <pc:docMk/>
              <pc:sldMasterMk cId="981562976" sldId="2147483660"/>
              <pc:sldLayoutMk cId="943659482" sldId="2147483668"/>
              <ac:spMk id="6" creationId="{00000000-0000-0000-0000-000000000000}"/>
            </ac:spMkLst>
          </pc:spChg>
          <pc:spChg chg="mod">
            <ac:chgData name="Fake Test User" userId="SID-0" providerId="Test" clId="FakeClientId" dt="2018-12-03T09:03:44.720" v="17" actId="790"/>
            <ac:spMkLst>
              <pc:docMk/>
              <pc:sldMasterMk cId="981562976" sldId="2147483660"/>
              <pc:sldLayoutMk cId="943659482" sldId="2147483668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48.939" v="18" actId="790"/>
          <pc:sldLayoutMkLst>
            <pc:docMk/>
            <pc:sldMasterMk cId="981562976" sldId="2147483660"/>
            <pc:sldLayoutMk cId="2522290163" sldId="2147483669"/>
          </pc:sldLayoutMkLst>
          <pc:spChg chg="mod">
            <ac:chgData name="Fake Test User" userId="SID-0" providerId="Test" clId="FakeClientId" dt="2018-12-03T09:03:48.939" v="18" actId="790"/>
            <ac:spMkLst>
              <pc:docMk/>
              <pc:sldMasterMk cId="981562976" sldId="2147483660"/>
              <pc:sldLayoutMk cId="2522290163" sldId="2147483669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48.939" v="18" actId="790"/>
            <ac:spMkLst>
              <pc:docMk/>
              <pc:sldMasterMk cId="981562976" sldId="2147483660"/>
              <pc:sldLayoutMk cId="2522290163" sldId="2147483669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48.939" v="18" actId="790"/>
            <ac:spMkLst>
              <pc:docMk/>
              <pc:sldMasterMk cId="981562976" sldId="2147483660"/>
              <pc:sldLayoutMk cId="2522290163" sldId="2147483669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48.939" v="18" actId="790"/>
            <ac:spMkLst>
              <pc:docMk/>
              <pc:sldMasterMk cId="981562976" sldId="2147483660"/>
              <pc:sldLayoutMk cId="2522290163" sldId="2147483669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48.939" v="18" actId="790"/>
            <ac:spMkLst>
              <pc:docMk/>
              <pc:sldMasterMk cId="981562976" sldId="2147483660"/>
              <pc:sldLayoutMk cId="2522290163" sldId="2147483669"/>
              <ac:spMk id="6" creationId="{00000000-0000-0000-0000-000000000000}"/>
            </ac:spMkLst>
          </pc:spChg>
          <pc:spChg chg="mod">
            <ac:chgData name="Fake Test User" userId="SID-0" providerId="Test" clId="FakeClientId" dt="2018-12-03T09:03:48.939" v="18" actId="790"/>
            <ac:spMkLst>
              <pc:docMk/>
              <pc:sldMasterMk cId="981562976" sldId="2147483660"/>
              <pc:sldLayoutMk cId="2522290163" sldId="2147483669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52.376" v="19" actId="790"/>
          <pc:sldLayoutMkLst>
            <pc:docMk/>
            <pc:sldMasterMk cId="981562976" sldId="2147483660"/>
            <pc:sldLayoutMk cId="63179575" sldId="2147483670"/>
          </pc:sldLayoutMkLst>
          <pc:spChg chg="mod">
            <ac:chgData name="Fake Test User" userId="SID-0" providerId="Test" clId="FakeClientId" dt="2018-12-03T09:03:52.376" v="19" actId="790"/>
            <ac:spMkLst>
              <pc:docMk/>
              <pc:sldMasterMk cId="981562976" sldId="2147483660"/>
              <pc:sldLayoutMk cId="63179575" sldId="2147483670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52.376" v="19" actId="790"/>
            <ac:spMkLst>
              <pc:docMk/>
              <pc:sldMasterMk cId="981562976" sldId="2147483660"/>
              <pc:sldLayoutMk cId="63179575" sldId="2147483670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52.376" v="19" actId="790"/>
            <ac:spMkLst>
              <pc:docMk/>
              <pc:sldMasterMk cId="981562976" sldId="2147483660"/>
              <pc:sldLayoutMk cId="63179575" sldId="2147483670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52.376" v="19" actId="790"/>
            <ac:spMkLst>
              <pc:docMk/>
              <pc:sldMasterMk cId="981562976" sldId="2147483660"/>
              <pc:sldLayoutMk cId="63179575" sldId="2147483670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52.376" v="19" actId="790"/>
            <ac:spMkLst>
              <pc:docMk/>
              <pc:sldMasterMk cId="981562976" sldId="2147483660"/>
              <pc:sldLayoutMk cId="63179575" sldId="2147483670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2-03T09:03:55.376" v="20" actId="790"/>
          <pc:sldLayoutMkLst>
            <pc:docMk/>
            <pc:sldMasterMk cId="981562976" sldId="2147483660"/>
            <pc:sldLayoutMk cId="2446235546" sldId="2147483671"/>
          </pc:sldLayoutMkLst>
          <pc:spChg chg="mod">
            <ac:chgData name="Fake Test User" userId="SID-0" providerId="Test" clId="FakeClientId" dt="2018-12-03T09:03:55.376" v="20" actId="790"/>
            <ac:spMkLst>
              <pc:docMk/>
              <pc:sldMasterMk cId="981562976" sldId="2147483660"/>
              <pc:sldLayoutMk cId="2446235546" sldId="2147483671"/>
              <ac:spMk id="2" creationId="{00000000-0000-0000-0000-000000000000}"/>
            </ac:spMkLst>
          </pc:spChg>
          <pc:spChg chg="mod">
            <ac:chgData name="Fake Test User" userId="SID-0" providerId="Test" clId="FakeClientId" dt="2018-12-03T09:03:55.376" v="20" actId="790"/>
            <ac:spMkLst>
              <pc:docMk/>
              <pc:sldMasterMk cId="981562976" sldId="2147483660"/>
              <pc:sldLayoutMk cId="2446235546" sldId="2147483671"/>
              <ac:spMk id="3" creationId="{00000000-0000-0000-0000-000000000000}"/>
            </ac:spMkLst>
          </pc:spChg>
          <pc:spChg chg="mod">
            <ac:chgData name="Fake Test User" userId="SID-0" providerId="Test" clId="FakeClientId" dt="2018-12-03T09:03:55.376" v="20" actId="790"/>
            <ac:spMkLst>
              <pc:docMk/>
              <pc:sldMasterMk cId="981562976" sldId="2147483660"/>
              <pc:sldLayoutMk cId="2446235546" sldId="2147483671"/>
              <ac:spMk id="4" creationId="{00000000-0000-0000-0000-000000000000}"/>
            </ac:spMkLst>
          </pc:spChg>
          <pc:spChg chg="mod">
            <ac:chgData name="Fake Test User" userId="SID-0" providerId="Test" clId="FakeClientId" dt="2018-12-03T09:03:55.376" v="20" actId="790"/>
            <ac:spMkLst>
              <pc:docMk/>
              <pc:sldMasterMk cId="981562976" sldId="2147483660"/>
              <pc:sldLayoutMk cId="2446235546" sldId="2147483671"/>
              <ac:spMk id="5" creationId="{00000000-0000-0000-0000-000000000000}"/>
            </ac:spMkLst>
          </pc:spChg>
          <pc:spChg chg="mod">
            <ac:chgData name="Fake Test User" userId="SID-0" providerId="Test" clId="FakeClientId" dt="2018-12-03T09:03:55.376" v="20" actId="790"/>
            <ac:spMkLst>
              <pc:docMk/>
              <pc:sldMasterMk cId="981562976" sldId="2147483660"/>
              <pc:sldLayoutMk cId="2446235546" sldId="2147483671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0386138-BD6E-4C82-9A1E-59A82AE924AC}" type="datetime1">
              <a:rPr lang="es-ES" smtClean="0"/>
              <a:t>03/09/2019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C33ADDF-418B-4AEE-81B9-E77B3218F8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8959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1059635-B08A-4C6A-BAEA-F69B78A1101B}" type="datetime1">
              <a:rPr lang="es-ES" noProof="0" smtClean="0"/>
              <a:t>03/09/2019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275029A-2D1E-47A5-9598-4A9AC47B3AC1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0307704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75029A-2D1E-47A5-9598-4A9AC47B3AC1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5313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75029A-2D1E-47A5-9598-4A9AC47B3AC1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0616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l">
              <a:buNone/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smtClean="0"/>
              <a:t>Haga clic para editar el estilo de subtítulo del patrón</a:t>
            </a:r>
            <a:endParaRPr lang="es-ES" noProof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A76AE3-4558-4C82-8506-F0A584647671}" type="datetime1">
              <a:rPr lang="es-ES" noProof="0" smtClean="0"/>
              <a:t>03/09/2019</a:t>
            </a:fld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="1" i="1"/>
            </a:lvl1pPr>
          </a:lstStyle>
          <a:p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European Conference on Few-body Problems in Physics,  University of Surrey, September 2019</a:t>
            </a:r>
            <a:endParaRPr lang="es-ES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2D6987-FB6D-4DB8-81B8-AD0F35E3BB5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83261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C9817A-37EB-4716-B222-F13130C02442}" type="datetime1">
              <a:rPr lang="es-ES" noProof="0" smtClean="0"/>
              <a:t>03/09/2019</a:t>
            </a:fld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6710400" y="6418800"/>
            <a:ext cx="5367600" cy="365125"/>
          </a:xfrm>
          <a:solidFill>
            <a:schemeClr val="accent1">
              <a:lumMod val="75000"/>
              <a:alpha val="4000"/>
            </a:schemeClr>
          </a:solidFill>
        </p:spPr>
        <p:txBody>
          <a:bodyPr rtlCol="0"/>
          <a:lstStyle/>
          <a:p>
            <a:r>
              <a:rPr lang="en-US" b="1" i="1" dirty="0" smtClean="0"/>
              <a:t>24</a:t>
            </a:r>
            <a:r>
              <a:rPr lang="en-US" b="1" i="1" baseline="30000" dirty="0" smtClean="0"/>
              <a:t>th</a:t>
            </a:r>
            <a:r>
              <a:rPr lang="en-US" b="1" i="1" dirty="0" smtClean="0"/>
              <a:t> European Conference on Few-body Problems in Physics,  University of Surrey, September 2019</a:t>
            </a:r>
            <a:endParaRPr lang="es-ES" b="1" i="1" dirty="0" smtClean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38200" y="5765038"/>
            <a:ext cx="3276600" cy="365125"/>
          </a:xfrm>
        </p:spPr>
        <p:txBody>
          <a:bodyPr rtlCol="0"/>
          <a:lstStyle/>
          <a:p>
            <a:pPr rtl="0"/>
            <a:fld id="{062D6987-FB6D-4DB8-81B8-AD0F35E3BB5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02466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18AC312-8E94-48B3-9FA6-A7222DA5C9C3}" type="datetime1">
              <a:rPr lang="es-ES" noProof="0" smtClean="0"/>
              <a:t>03/09/2019</a:t>
            </a:fld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6710400" y="6418800"/>
            <a:ext cx="5367600" cy="365125"/>
          </a:xfrm>
          <a:prstGeom prst="rect">
            <a:avLst/>
          </a:prstGeom>
          <a:solidFill>
            <a:schemeClr val="accent1">
              <a:lumMod val="75000"/>
              <a:alpha val="4000"/>
            </a:schemeClr>
          </a:solidFill>
          <a:ln w="19050" cap="rnd" cmpd="dbl">
            <a:solidFill>
              <a:schemeClr val="tx1"/>
            </a:solidFill>
          </a:ln>
        </p:spPr>
        <p:txBody>
          <a:bodyPr vert="horz" wrap="square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b="1" i="1" dirty="0" smtClean="0"/>
              <a:t>24</a:t>
            </a:r>
            <a:r>
              <a:rPr lang="en-US" b="1" i="1" baseline="30000" dirty="0" smtClean="0"/>
              <a:t>th</a:t>
            </a:r>
            <a:r>
              <a:rPr lang="en-US" b="1" i="1" dirty="0" smtClean="0"/>
              <a:t> European Conference on Few-body Problems in Physics,  University of Surrey, September 2019</a:t>
            </a:r>
            <a:endParaRPr lang="es-ES" b="1" i="1" dirty="0" smtClean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38200" y="5811838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062D6987-FB6D-4DB8-81B8-AD0F35E3BB5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8156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8.png"/><Relationship Id="rId5" Type="http://schemas.openxmlformats.org/officeDocument/2006/relationships/image" Target="../media/image22.png"/><Relationship Id="rId10" Type="http://schemas.openxmlformats.org/officeDocument/2006/relationships/image" Target="../media/image14.png"/><Relationship Id="rId4" Type="http://schemas.openxmlformats.org/officeDocument/2006/relationships/image" Target="../media/image21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5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6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5.png"/><Relationship Id="rId7" Type="http://schemas.openxmlformats.org/officeDocument/2006/relationships/image" Target="../media/image4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emf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4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50.emf"/><Relationship Id="rId9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emf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5.png"/><Relationship Id="rId7" Type="http://schemas.openxmlformats.org/officeDocument/2006/relationships/image" Target="../media/image6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1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5.png"/><Relationship Id="rId7" Type="http://schemas.openxmlformats.org/officeDocument/2006/relationships/image" Target="../media/image68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1.png"/><Relationship Id="rId4" Type="http://schemas.openxmlformats.org/officeDocument/2006/relationships/image" Target="../media/image66.png"/><Relationship Id="rId9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5.png"/><Relationship Id="rId7" Type="http://schemas.openxmlformats.org/officeDocument/2006/relationships/image" Target="../media/image69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1.png"/><Relationship Id="rId4" Type="http://schemas.openxmlformats.org/officeDocument/2006/relationships/image" Target="../media/image66.png"/><Relationship Id="rId9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73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jpeg"/><Relationship Id="rId4" Type="http://schemas.openxmlformats.org/officeDocument/2006/relationships/image" Target="../media/image7.emf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69200"/>
            <a:ext cx="9144000" cy="1143000"/>
          </a:xfrm>
        </p:spPr>
        <p:txBody>
          <a:bodyPr rtlCol="0">
            <a:normAutofit/>
          </a:bodyPr>
          <a:lstStyle/>
          <a:p>
            <a:pPr rtl="0"/>
            <a:r>
              <a:rPr lang="en-US" dirty="0" smtClean="0"/>
              <a:t>Weakly bound nuclei: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6711696" y="6417310"/>
            <a:ext cx="5367528" cy="365125"/>
          </a:xfrm>
          <a:solidFill>
            <a:schemeClr val="accent1">
              <a:lumMod val="75000"/>
              <a:alpha val="4000"/>
            </a:schemeClr>
          </a:solidFill>
          <a:ln w="19050" cap="rnd" cmpd="dbl">
            <a:solidFill>
              <a:schemeClr val="tx1"/>
            </a:solidFill>
          </a:ln>
        </p:spPr>
        <p:txBody>
          <a:bodyPr/>
          <a:lstStyle/>
          <a:p>
            <a:pPr rtl="0"/>
            <a:r>
              <a:rPr lang="en-US" b="1" i="1" noProof="0" dirty="0" smtClean="0"/>
              <a:t>24</a:t>
            </a:r>
            <a:r>
              <a:rPr lang="en-US" b="1" i="1" baseline="30000" noProof="0" dirty="0" smtClean="0"/>
              <a:t>th</a:t>
            </a:r>
            <a:r>
              <a:rPr lang="en-US" b="1" i="1" noProof="0" dirty="0" smtClean="0"/>
              <a:t> European Conference on Few-body Problems in Physics,  University of Surrey, September 2019</a:t>
            </a:r>
            <a:endParaRPr lang="es-ES" b="1" i="1" noProof="0" dirty="0"/>
          </a:p>
        </p:txBody>
      </p:sp>
      <p:sp>
        <p:nvSpPr>
          <p:cNvPr id="6" name="Marcador de pie de página 3"/>
          <p:cNvSpPr txBox="1">
            <a:spLocks/>
          </p:cNvSpPr>
          <p:nvPr/>
        </p:nvSpPr>
        <p:spPr>
          <a:xfrm>
            <a:off x="121920" y="6417310"/>
            <a:ext cx="5367528" cy="365125"/>
          </a:xfrm>
          <a:prstGeom prst="rect">
            <a:avLst/>
          </a:prstGeom>
          <a:solidFill>
            <a:schemeClr val="accent1">
              <a:lumMod val="75000"/>
              <a:alpha val="4000"/>
            </a:schemeClr>
          </a:solidFill>
          <a:ln w="19050" cap="rnd" cmpd="dbl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 smtClean="0"/>
              <a:t>Eduardo </a:t>
            </a:r>
            <a:r>
              <a:rPr lang="en-US" b="1" i="1" dirty="0" err="1" smtClean="0"/>
              <a:t>Garrido</a:t>
            </a:r>
            <a:endParaRPr lang="en-US" b="1" i="1" dirty="0" smtClean="0"/>
          </a:p>
          <a:p>
            <a:r>
              <a:rPr lang="en-US" b="1" i="1" dirty="0" err="1" smtClean="0"/>
              <a:t>Instituto</a:t>
            </a:r>
            <a:r>
              <a:rPr lang="en-US" b="1" i="1" dirty="0" smtClean="0"/>
              <a:t> de </a:t>
            </a:r>
            <a:r>
              <a:rPr lang="en-US" b="1" i="1" dirty="0" err="1" smtClean="0"/>
              <a:t>Estructura</a:t>
            </a:r>
            <a:r>
              <a:rPr lang="en-US" b="1" i="1" dirty="0" smtClean="0"/>
              <a:t> de la </a:t>
            </a:r>
            <a:r>
              <a:rPr lang="en-US" b="1" i="1" dirty="0" err="1" smtClean="0"/>
              <a:t>Materia</a:t>
            </a:r>
            <a:r>
              <a:rPr lang="en-US" b="1" i="1" dirty="0" smtClean="0"/>
              <a:t>, CSIC, Madrid, Spain</a:t>
            </a:r>
            <a:endParaRPr lang="es-ES" b="1" i="1" dirty="0"/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13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/>
          <p:cNvSpPr/>
          <p:nvPr/>
        </p:nvSpPr>
        <p:spPr>
          <a:xfrm>
            <a:off x="2490234" y="4076346"/>
            <a:ext cx="9217503" cy="2478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Formalism: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11" y="1400048"/>
            <a:ext cx="2109399" cy="251786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510" y="4149009"/>
            <a:ext cx="9123910" cy="2337164"/>
          </a:xfrm>
          <a:prstGeom prst="rect">
            <a:avLst/>
          </a:prstGeom>
        </p:spPr>
      </p:pic>
      <p:cxnSp>
        <p:nvCxnSpPr>
          <p:cNvPr id="3" name="Conector recto de flecha 2"/>
          <p:cNvCxnSpPr/>
          <p:nvPr/>
        </p:nvCxnSpPr>
        <p:spPr>
          <a:xfrm flipH="1" flipV="1">
            <a:off x="922946" y="1982624"/>
            <a:ext cx="444381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V="1">
            <a:off x="1522800" y="1974078"/>
            <a:ext cx="382912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922946" y="1854437"/>
            <a:ext cx="935216" cy="2563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1367327" y="1880075"/>
            <a:ext cx="68366" cy="89730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936" y="1543290"/>
            <a:ext cx="185849" cy="229051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501" y="1999229"/>
            <a:ext cx="187650" cy="289346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7200" y="2074788"/>
            <a:ext cx="7865849" cy="1080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842" y="2208172"/>
            <a:ext cx="374400" cy="32766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5516" y="2199995"/>
            <a:ext cx="374400" cy="3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3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/>
        </p:nvSpPr>
        <p:spPr>
          <a:xfrm>
            <a:off x="2490234" y="4076346"/>
            <a:ext cx="9217503" cy="2478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Formalism: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11" y="1400048"/>
            <a:ext cx="2109399" cy="2517866"/>
          </a:xfrm>
          <a:prstGeom prst="rect">
            <a:avLst/>
          </a:prstGeom>
        </p:spPr>
      </p:pic>
      <p:cxnSp>
        <p:nvCxnSpPr>
          <p:cNvPr id="12" name="Conector recto de flecha 11"/>
          <p:cNvCxnSpPr/>
          <p:nvPr/>
        </p:nvCxnSpPr>
        <p:spPr>
          <a:xfrm flipH="1" flipV="1">
            <a:off x="922946" y="1982624"/>
            <a:ext cx="444381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1522800" y="1974078"/>
            <a:ext cx="382912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V="1">
            <a:off x="922946" y="1854437"/>
            <a:ext cx="935216" cy="2563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1367327" y="1880075"/>
            <a:ext cx="68366" cy="89730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936" y="1543290"/>
            <a:ext cx="185849" cy="229051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1501" y="1999229"/>
            <a:ext cx="187650" cy="289346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1510" y="4149009"/>
            <a:ext cx="9123910" cy="233716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008120" y="4477996"/>
            <a:ext cx="8657300" cy="2008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6547" y="4662484"/>
            <a:ext cx="8651770" cy="366116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7200" y="2074788"/>
            <a:ext cx="7865849" cy="1080000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842" y="2208172"/>
            <a:ext cx="374400" cy="327660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55516" y="2199995"/>
            <a:ext cx="374400" cy="3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/>
          <p:cNvSpPr/>
          <p:nvPr/>
        </p:nvSpPr>
        <p:spPr>
          <a:xfrm>
            <a:off x="2490234" y="4076346"/>
            <a:ext cx="9217503" cy="2478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510" y="4149009"/>
            <a:ext cx="9123910" cy="2337164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3008120" y="4477996"/>
            <a:ext cx="8657300" cy="2008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Formalism: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11" y="1400048"/>
            <a:ext cx="2109399" cy="251786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2554" y="4571650"/>
            <a:ext cx="8908900" cy="55836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7379" y="5080262"/>
            <a:ext cx="2255165" cy="684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2342" y="5781360"/>
            <a:ext cx="2225237" cy="684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3134" y="5635321"/>
            <a:ext cx="4612476" cy="440258"/>
          </a:xfrm>
          <a:prstGeom prst="rect">
            <a:avLst/>
          </a:prstGeom>
        </p:spPr>
      </p:pic>
      <p:cxnSp>
        <p:nvCxnSpPr>
          <p:cNvPr id="12" name="Conector recto de flecha 11"/>
          <p:cNvCxnSpPr/>
          <p:nvPr/>
        </p:nvCxnSpPr>
        <p:spPr>
          <a:xfrm flipH="1" flipV="1">
            <a:off x="922946" y="1982624"/>
            <a:ext cx="444381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1522800" y="1974078"/>
            <a:ext cx="382912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V="1">
            <a:off x="922946" y="1854437"/>
            <a:ext cx="935216" cy="2563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1367327" y="1880075"/>
            <a:ext cx="68366" cy="89730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6936" y="1543290"/>
            <a:ext cx="185849" cy="229051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51501" y="1999229"/>
            <a:ext cx="187650" cy="289346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7200" y="2074788"/>
            <a:ext cx="7865849" cy="1080000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842" y="2208172"/>
            <a:ext cx="374400" cy="327660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55516" y="2199995"/>
            <a:ext cx="374400" cy="3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4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Formalism: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11" y="1400048"/>
            <a:ext cx="2109399" cy="251786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215" y="1337814"/>
            <a:ext cx="8602774" cy="2476758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H="1" flipV="1">
            <a:off x="922946" y="1982624"/>
            <a:ext cx="444381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V="1">
            <a:off x="1522800" y="1974078"/>
            <a:ext cx="382912" cy="623776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922946" y="1854437"/>
            <a:ext cx="935216" cy="2563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1367327" y="1880075"/>
            <a:ext cx="68366" cy="89730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936" y="1543290"/>
            <a:ext cx="185849" cy="22905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501" y="1999229"/>
            <a:ext cx="187650" cy="289346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0000" y="4179600"/>
            <a:ext cx="8769600" cy="2113919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842" y="2208172"/>
            <a:ext cx="374400" cy="32766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5516" y="2199995"/>
            <a:ext cx="374400" cy="3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2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74" y="945281"/>
            <a:ext cx="3671033" cy="5471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202" y="352362"/>
            <a:ext cx="7182460" cy="13791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478" y="2060865"/>
            <a:ext cx="7707157" cy="753467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85143" y="279138"/>
            <a:ext cx="45560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err="1"/>
              <a:t>Hartree-Fock</a:t>
            </a:r>
            <a:r>
              <a:rPr lang="en-US" sz="1000" b="1" i="1" dirty="0"/>
              <a:t> Calculations with </a:t>
            </a:r>
            <a:r>
              <a:rPr lang="en-US" sz="1000" b="1" i="1" dirty="0" err="1"/>
              <a:t>Skyrme's</a:t>
            </a:r>
            <a:r>
              <a:rPr lang="en-US" sz="1000" b="1" i="1" dirty="0"/>
              <a:t> Interaction. I. Spherical </a:t>
            </a:r>
            <a:r>
              <a:rPr lang="en-US" sz="1000" b="1" i="1" dirty="0" smtClean="0"/>
              <a:t>Nuclei</a:t>
            </a:r>
            <a:endParaRPr lang="en-US" sz="1000" b="1" i="1" dirty="0"/>
          </a:p>
          <a:p>
            <a:r>
              <a:rPr lang="en-US" sz="1000" b="1" i="1" dirty="0" smtClean="0"/>
              <a:t>D. </a:t>
            </a:r>
            <a:r>
              <a:rPr lang="en-US" sz="1000" b="1" i="1" dirty="0" err="1" smtClean="0"/>
              <a:t>Vautherin</a:t>
            </a:r>
            <a:r>
              <a:rPr lang="en-US" sz="1000" b="1" i="1" dirty="0" smtClean="0"/>
              <a:t> and D.M. Brink</a:t>
            </a:r>
          </a:p>
          <a:p>
            <a:r>
              <a:rPr lang="en-US" sz="1000" b="1" i="1" dirty="0" smtClean="0"/>
              <a:t>PRC 5 (1972) 626</a:t>
            </a:r>
            <a:endParaRPr lang="en-US" sz="1000" b="1" i="1" dirty="0"/>
          </a:p>
        </p:txBody>
      </p:sp>
    </p:spTree>
    <p:extLst>
      <p:ext uri="{BB962C8B-B14F-4D97-AF65-F5344CB8AC3E}">
        <p14:creationId xmlns:p14="http://schemas.microsoft.com/office/powerpoint/2010/main" val="9569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redondeado 23"/>
          <p:cNvSpPr/>
          <p:nvPr/>
        </p:nvSpPr>
        <p:spPr>
          <a:xfrm>
            <a:off x="4389120" y="2983834"/>
            <a:ext cx="7639515" cy="3777916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74" y="945281"/>
            <a:ext cx="3671033" cy="5471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202" y="352362"/>
            <a:ext cx="7182460" cy="13791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478" y="2060865"/>
            <a:ext cx="7707157" cy="753467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6021090" y="3033405"/>
            <a:ext cx="4504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Adiabatic Expansion Method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85143" y="279138"/>
            <a:ext cx="45560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err="1"/>
              <a:t>Hartree-Fock</a:t>
            </a:r>
            <a:r>
              <a:rPr lang="en-US" sz="1000" b="1" i="1" dirty="0"/>
              <a:t> Calculations with </a:t>
            </a:r>
            <a:r>
              <a:rPr lang="en-US" sz="1000" b="1" i="1" dirty="0" err="1"/>
              <a:t>Skyrme's</a:t>
            </a:r>
            <a:r>
              <a:rPr lang="en-US" sz="1000" b="1" i="1" dirty="0"/>
              <a:t> Interaction. I. Spherical </a:t>
            </a:r>
            <a:r>
              <a:rPr lang="en-US" sz="1000" b="1" i="1" dirty="0" smtClean="0"/>
              <a:t>Nuclei</a:t>
            </a:r>
            <a:endParaRPr lang="en-US" sz="1000" b="1" i="1" dirty="0"/>
          </a:p>
          <a:p>
            <a:r>
              <a:rPr lang="en-US" sz="1000" b="1" i="1" dirty="0" smtClean="0"/>
              <a:t>D. </a:t>
            </a:r>
            <a:r>
              <a:rPr lang="en-US" sz="1000" b="1" i="1" dirty="0" err="1" smtClean="0"/>
              <a:t>Vautherin</a:t>
            </a:r>
            <a:r>
              <a:rPr lang="en-US" sz="1000" b="1" i="1" dirty="0" smtClean="0"/>
              <a:t> and D.M. Brink</a:t>
            </a:r>
          </a:p>
          <a:p>
            <a:r>
              <a:rPr lang="en-US" sz="1000" b="1" i="1" dirty="0" smtClean="0"/>
              <a:t>PRC 5 (1972) 626</a:t>
            </a:r>
            <a:endParaRPr lang="en-US" sz="1000" b="1" i="1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245" y="3508699"/>
            <a:ext cx="4007225" cy="626034"/>
          </a:xfrm>
          <a:prstGeom prst="rect">
            <a:avLst/>
          </a:prstGeom>
          <a:ln>
            <a:noFill/>
          </a:ln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787" y="4107795"/>
            <a:ext cx="4219286" cy="15164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28" name="Grupo 27"/>
          <p:cNvGrpSpPr/>
          <p:nvPr/>
        </p:nvGrpSpPr>
        <p:grpSpPr>
          <a:xfrm>
            <a:off x="4574202" y="4225744"/>
            <a:ext cx="2933503" cy="1042279"/>
            <a:chOff x="4574202" y="4367504"/>
            <a:chExt cx="2933503" cy="1042279"/>
          </a:xfrm>
        </p:grpSpPr>
        <p:grpSp>
          <p:nvGrpSpPr>
            <p:cNvPr id="29" name="Grupo 28"/>
            <p:cNvGrpSpPr/>
            <p:nvPr/>
          </p:nvGrpSpPr>
          <p:grpSpPr>
            <a:xfrm>
              <a:off x="4665682" y="4442584"/>
              <a:ext cx="2755505" cy="857538"/>
              <a:chOff x="4665682" y="4442584"/>
              <a:chExt cx="2755505" cy="857538"/>
            </a:xfrm>
          </p:grpSpPr>
          <p:pic>
            <p:nvPicPr>
              <p:cNvPr id="31" name="Imagen 3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65682" y="4517355"/>
                <a:ext cx="1355408" cy="275398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2" name="Imagen 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26596" y="5036962"/>
                <a:ext cx="1733373" cy="26316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3" name="Imagen 3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50173" y="4442584"/>
                <a:ext cx="1071014" cy="50363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30" name="Rectángulo 29"/>
            <p:cNvSpPr/>
            <p:nvPr/>
          </p:nvSpPr>
          <p:spPr>
            <a:xfrm>
              <a:off x="4574202" y="4367504"/>
              <a:ext cx="2933503" cy="104227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38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redondeado 23"/>
          <p:cNvSpPr/>
          <p:nvPr/>
        </p:nvSpPr>
        <p:spPr>
          <a:xfrm>
            <a:off x="4389120" y="2983834"/>
            <a:ext cx="7639515" cy="3777916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74" y="945281"/>
            <a:ext cx="3671033" cy="5471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202" y="352362"/>
            <a:ext cx="7182460" cy="13791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478" y="2060865"/>
            <a:ext cx="7707157" cy="75346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661" y="5920842"/>
            <a:ext cx="7462969" cy="620391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6021090" y="3033405"/>
            <a:ext cx="4504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Adiabatic Expansion Method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5143" y="279138"/>
            <a:ext cx="45560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err="1"/>
              <a:t>Hartree-Fock</a:t>
            </a:r>
            <a:r>
              <a:rPr lang="en-US" sz="1000" b="1" i="1" dirty="0"/>
              <a:t> Calculations with </a:t>
            </a:r>
            <a:r>
              <a:rPr lang="en-US" sz="1000" b="1" i="1" dirty="0" err="1"/>
              <a:t>Skyrme's</a:t>
            </a:r>
            <a:r>
              <a:rPr lang="en-US" sz="1000" b="1" i="1" dirty="0"/>
              <a:t> Interaction. I. Spherical </a:t>
            </a:r>
            <a:r>
              <a:rPr lang="en-US" sz="1000" b="1" i="1" dirty="0" smtClean="0"/>
              <a:t>Nuclei</a:t>
            </a:r>
            <a:endParaRPr lang="en-US" sz="1000" b="1" i="1" dirty="0"/>
          </a:p>
          <a:p>
            <a:r>
              <a:rPr lang="en-US" sz="1000" b="1" i="1" dirty="0" smtClean="0"/>
              <a:t>D. </a:t>
            </a:r>
            <a:r>
              <a:rPr lang="en-US" sz="1000" b="1" i="1" dirty="0" err="1" smtClean="0"/>
              <a:t>Vautherin</a:t>
            </a:r>
            <a:r>
              <a:rPr lang="en-US" sz="1000" b="1" i="1" dirty="0" smtClean="0"/>
              <a:t> and D.M. Brink</a:t>
            </a:r>
          </a:p>
          <a:p>
            <a:r>
              <a:rPr lang="en-US" sz="1000" b="1" i="1" dirty="0" smtClean="0"/>
              <a:t>PRC 5 (1972) 626</a:t>
            </a:r>
            <a:endParaRPr lang="en-US" sz="1000" b="1" i="1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9245" y="3508699"/>
            <a:ext cx="4007225" cy="626034"/>
          </a:xfrm>
          <a:prstGeom prst="rect">
            <a:avLst/>
          </a:prstGeom>
          <a:ln>
            <a:noFill/>
          </a:ln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787" y="4107795"/>
            <a:ext cx="4219286" cy="15164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28" name="Grupo 27"/>
          <p:cNvGrpSpPr/>
          <p:nvPr/>
        </p:nvGrpSpPr>
        <p:grpSpPr>
          <a:xfrm>
            <a:off x="4574202" y="4225744"/>
            <a:ext cx="2933503" cy="1042279"/>
            <a:chOff x="4574202" y="4367504"/>
            <a:chExt cx="2933503" cy="1042279"/>
          </a:xfrm>
        </p:grpSpPr>
        <p:grpSp>
          <p:nvGrpSpPr>
            <p:cNvPr id="29" name="Grupo 28"/>
            <p:cNvGrpSpPr/>
            <p:nvPr/>
          </p:nvGrpSpPr>
          <p:grpSpPr>
            <a:xfrm>
              <a:off x="4665682" y="4442584"/>
              <a:ext cx="2755505" cy="857538"/>
              <a:chOff x="4665682" y="4442584"/>
              <a:chExt cx="2755505" cy="857538"/>
            </a:xfrm>
          </p:grpSpPr>
          <p:pic>
            <p:nvPicPr>
              <p:cNvPr id="31" name="Imagen 3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65682" y="4517355"/>
                <a:ext cx="1355408" cy="275398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2" name="Imagen 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26596" y="5036962"/>
                <a:ext cx="1733373" cy="26316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3" name="Imagen 3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50173" y="4442584"/>
                <a:ext cx="1071014" cy="50363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30" name="Rectángulo 29"/>
            <p:cNvSpPr/>
            <p:nvPr/>
          </p:nvSpPr>
          <p:spPr>
            <a:xfrm>
              <a:off x="4574202" y="4367504"/>
              <a:ext cx="2933503" cy="104227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74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redondeado 13"/>
          <p:cNvSpPr/>
          <p:nvPr/>
        </p:nvSpPr>
        <p:spPr>
          <a:xfrm>
            <a:off x="4389120" y="2983834"/>
            <a:ext cx="7639515" cy="3777916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74" y="945281"/>
            <a:ext cx="3671033" cy="5471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202" y="352362"/>
            <a:ext cx="7182460" cy="13791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478" y="2060865"/>
            <a:ext cx="7707157" cy="753467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245" y="3508699"/>
            <a:ext cx="4007225" cy="626034"/>
          </a:xfrm>
          <a:prstGeom prst="rect">
            <a:avLst/>
          </a:prstGeom>
          <a:ln>
            <a:noFill/>
          </a:ln>
        </p:spPr>
      </p:pic>
      <p:sp>
        <p:nvSpPr>
          <p:cNvPr id="15" name="CuadroTexto 14"/>
          <p:cNvSpPr txBox="1"/>
          <p:nvPr/>
        </p:nvSpPr>
        <p:spPr>
          <a:xfrm>
            <a:off x="6021090" y="3033405"/>
            <a:ext cx="4504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Adiabatic Expansion Method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787" y="4107795"/>
            <a:ext cx="4219286" cy="15164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5673" y="5436960"/>
            <a:ext cx="7446407" cy="1283960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4574202" y="4225744"/>
            <a:ext cx="2933503" cy="1042279"/>
            <a:chOff x="4574202" y="4367504"/>
            <a:chExt cx="2933503" cy="1042279"/>
          </a:xfrm>
        </p:grpSpPr>
        <p:grpSp>
          <p:nvGrpSpPr>
            <p:cNvPr id="9" name="Grupo 8"/>
            <p:cNvGrpSpPr/>
            <p:nvPr/>
          </p:nvGrpSpPr>
          <p:grpSpPr>
            <a:xfrm>
              <a:off x="4665682" y="4442584"/>
              <a:ext cx="2755505" cy="857538"/>
              <a:chOff x="4665682" y="4442584"/>
              <a:chExt cx="2755505" cy="857538"/>
            </a:xfrm>
          </p:grpSpPr>
          <p:pic>
            <p:nvPicPr>
              <p:cNvPr id="3" name="Imagen 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65682" y="4517355"/>
                <a:ext cx="1355408" cy="275398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26596" y="5036962"/>
                <a:ext cx="1733373" cy="26316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" name="Imagen 1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50173" y="4442584"/>
                <a:ext cx="1071014" cy="50363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0" name="Rectángulo 9"/>
            <p:cNvSpPr/>
            <p:nvPr/>
          </p:nvSpPr>
          <p:spPr>
            <a:xfrm>
              <a:off x="4574202" y="4367504"/>
              <a:ext cx="2933503" cy="104227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85143" y="279138"/>
            <a:ext cx="45560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err="1"/>
              <a:t>Hartree-Fock</a:t>
            </a:r>
            <a:r>
              <a:rPr lang="en-US" sz="1000" b="1" i="1" dirty="0"/>
              <a:t> Calculations with </a:t>
            </a:r>
            <a:r>
              <a:rPr lang="en-US" sz="1000" b="1" i="1" dirty="0" err="1"/>
              <a:t>Skyrme's</a:t>
            </a:r>
            <a:r>
              <a:rPr lang="en-US" sz="1000" b="1" i="1" dirty="0"/>
              <a:t> Interaction. I. Spherical </a:t>
            </a:r>
            <a:r>
              <a:rPr lang="en-US" sz="1000" b="1" i="1" dirty="0" smtClean="0"/>
              <a:t>Nuclei</a:t>
            </a:r>
            <a:endParaRPr lang="en-US" sz="1000" b="1" i="1" dirty="0"/>
          </a:p>
          <a:p>
            <a:r>
              <a:rPr lang="en-US" sz="1000" b="1" i="1" dirty="0" smtClean="0"/>
              <a:t>D. </a:t>
            </a:r>
            <a:r>
              <a:rPr lang="en-US" sz="1000" b="1" i="1" dirty="0" err="1" smtClean="0"/>
              <a:t>Vautherin</a:t>
            </a:r>
            <a:r>
              <a:rPr lang="en-US" sz="1000" b="1" i="1" dirty="0" smtClean="0"/>
              <a:t> and D.M. Brink</a:t>
            </a:r>
          </a:p>
          <a:p>
            <a:r>
              <a:rPr lang="en-US" sz="1000" b="1" i="1" dirty="0" smtClean="0"/>
              <a:t>PRC 5 (1972) 626</a:t>
            </a:r>
            <a:endParaRPr lang="en-US" sz="1000" b="1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8643185" y="5719043"/>
            <a:ext cx="2650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D. Hove et al., JPG 45, 073001 (2018)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2850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56" y="1266825"/>
            <a:ext cx="6242684" cy="389260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716" y="1184132"/>
            <a:ext cx="5723238" cy="40619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ctángulo 3"/>
          <p:cNvSpPr/>
          <p:nvPr/>
        </p:nvSpPr>
        <p:spPr>
          <a:xfrm>
            <a:off x="1838424" y="4947386"/>
            <a:ext cx="3060000" cy="144000"/>
          </a:xfrm>
          <a:prstGeom prst="rect">
            <a:avLst/>
          </a:prstGeom>
          <a:solidFill>
            <a:schemeClr val="accent4">
              <a:lumMod val="20000"/>
              <a:lumOff val="80000"/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/>
          <p:cNvSpPr/>
          <p:nvPr/>
        </p:nvSpPr>
        <p:spPr>
          <a:xfrm>
            <a:off x="8219975" y="4794046"/>
            <a:ext cx="1925052" cy="153340"/>
          </a:xfrm>
          <a:prstGeom prst="rect">
            <a:avLst/>
          </a:prstGeom>
          <a:solidFill>
            <a:schemeClr val="accent4">
              <a:lumMod val="20000"/>
              <a:lumOff val="80000"/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ipse 6"/>
          <p:cNvSpPr/>
          <p:nvPr/>
        </p:nvSpPr>
        <p:spPr>
          <a:xfrm>
            <a:off x="1838429" y="1588168"/>
            <a:ext cx="2820202" cy="39463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ipse 7"/>
          <p:cNvSpPr/>
          <p:nvPr/>
        </p:nvSpPr>
        <p:spPr>
          <a:xfrm>
            <a:off x="6218833" y="2539197"/>
            <a:ext cx="2702182" cy="39463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/>
          <p:cNvSpPr txBox="1"/>
          <p:nvPr/>
        </p:nvSpPr>
        <p:spPr>
          <a:xfrm>
            <a:off x="1684420" y="5765536"/>
            <a:ext cx="879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aseline="30000" dirty="0" smtClean="0">
                <a:solidFill>
                  <a:schemeClr val="accent1"/>
                </a:solidFill>
              </a:rPr>
              <a:t>24</a:t>
            </a:r>
            <a:r>
              <a:rPr lang="en-US" sz="3200" dirty="0" smtClean="0">
                <a:solidFill>
                  <a:schemeClr val="accent1"/>
                </a:solidFill>
              </a:rPr>
              <a:t>O is, to a large extent, a spherical nucleus</a:t>
            </a:r>
            <a:endParaRPr lang="en-US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7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sp>
        <p:nvSpPr>
          <p:cNvPr id="9" name="CuadroTexto 8"/>
          <p:cNvSpPr txBox="1"/>
          <p:nvPr/>
        </p:nvSpPr>
        <p:spPr>
          <a:xfrm>
            <a:off x="1424539" y="5900286"/>
            <a:ext cx="9717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Experimental information about </a:t>
            </a:r>
            <a:r>
              <a:rPr lang="en-US" sz="3200" baseline="30000" dirty="0" smtClean="0">
                <a:solidFill>
                  <a:schemeClr val="accent1"/>
                </a:solidFill>
              </a:rPr>
              <a:t>26</a:t>
            </a:r>
            <a:r>
              <a:rPr lang="en-US" sz="3200" dirty="0" smtClean="0">
                <a:solidFill>
                  <a:schemeClr val="accent1"/>
                </a:solidFill>
              </a:rPr>
              <a:t>O is available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67" y="1309043"/>
            <a:ext cx="5916134" cy="442525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6988" y="4998717"/>
            <a:ext cx="3622253" cy="17967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651" y="1630979"/>
            <a:ext cx="4036613" cy="345757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263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25" y="1871565"/>
            <a:ext cx="6035040" cy="46634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71" y="1975619"/>
            <a:ext cx="3992192" cy="2994144"/>
          </a:xfrm>
          <a:prstGeom prst="rect">
            <a:avLst/>
          </a:prstGeom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0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sp>
        <p:nvSpPr>
          <p:cNvPr id="7" name="Rectángulo redondeado 6"/>
          <p:cNvSpPr/>
          <p:nvPr/>
        </p:nvSpPr>
        <p:spPr>
          <a:xfrm>
            <a:off x="86632" y="4090735"/>
            <a:ext cx="6901310" cy="2468883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549" y="4890634"/>
            <a:ext cx="3406141" cy="532129"/>
          </a:xfrm>
          <a:prstGeom prst="rect">
            <a:avLst/>
          </a:prstGeom>
          <a:ln>
            <a:noFill/>
          </a:ln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77" y="5718715"/>
            <a:ext cx="6660499" cy="55368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1372093" y="4217316"/>
            <a:ext cx="4504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Adiabatic Expansion Method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4" name="Conector recto 3"/>
          <p:cNvCxnSpPr/>
          <p:nvPr/>
        </p:nvCxnSpPr>
        <p:spPr>
          <a:xfrm flipV="1">
            <a:off x="664140" y="3753184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V="1">
            <a:off x="664140" y="3377796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V="1">
            <a:off x="664139" y="3021662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V="1">
            <a:off x="664141" y="2592084"/>
            <a:ext cx="1828802" cy="65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V="1">
            <a:off x="664140" y="2232845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V="1">
            <a:off x="664140" y="1834670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V="1">
            <a:off x="664140" y="1478529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V="1">
            <a:off x="86632" y="2034739"/>
            <a:ext cx="2815617" cy="1970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n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606" y="3672535"/>
            <a:ext cx="397798" cy="199798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606" y="3302799"/>
            <a:ext cx="428031" cy="199798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0606" y="2915307"/>
            <a:ext cx="428031" cy="199798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0606" y="2490001"/>
            <a:ext cx="412924" cy="263160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606" y="2135221"/>
            <a:ext cx="397798" cy="199798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5480" y="1700094"/>
            <a:ext cx="412924" cy="263160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0606" y="1324755"/>
            <a:ext cx="402844" cy="266756"/>
          </a:xfrm>
          <a:prstGeom prst="rect">
            <a:avLst/>
          </a:prstGeom>
        </p:spPr>
      </p:pic>
      <p:sp>
        <p:nvSpPr>
          <p:cNvPr id="39" name="Elipse 38"/>
          <p:cNvSpPr/>
          <p:nvPr/>
        </p:nvSpPr>
        <p:spPr>
          <a:xfrm>
            <a:off x="1137600" y="3652503"/>
            <a:ext cx="231007" cy="231215"/>
          </a:xfrm>
          <a:prstGeom prst="ellipse">
            <a:avLst/>
          </a:prstGeom>
          <a:solidFill>
            <a:srgbClr val="0070C0"/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9200" y="3634750"/>
            <a:ext cx="274344" cy="274344"/>
          </a:xfrm>
          <a:prstGeom prst="rect">
            <a:avLst/>
          </a:prstGeom>
        </p:spPr>
      </p:pic>
      <p:sp>
        <p:nvSpPr>
          <p:cNvPr id="42" name="Elipse 41"/>
          <p:cNvSpPr/>
          <p:nvPr/>
        </p:nvSpPr>
        <p:spPr>
          <a:xfrm>
            <a:off x="1137600" y="2920315"/>
            <a:ext cx="231007" cy="231215"/>
          </a:xfrm>
          <a:prstGeom prst="ellipse">
            <a:avLst/>
          </a:prstGeom>
          <a:solidFill>
            <a:srgbClr val="0070C0"/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9200" y="2890800"/>
            <a:ext cx="274344" cy="274344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8338" y="2106000"/>
            <a:ext cx="274344" cy="274344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7739" y="2107303"/>
            <a:ext cx="274344" cy="274344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0306" y="3264356"/>
            <a:ext cx="274344" cy="274344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4086" y="3262751"/>
            <a:ext cx="274344" cy="274344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37488" y="3251524"/>
            <a:ext cx="274344" cy="274344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20894" y="3249924"/>
            <a:ext cx="274344" cy="274344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74901" y="2460653"/>
            <a:ext cx="274344" cy="274344"/>
          </a:xfrm>
          <a:prstGeom prst="rect">
            <a:avLst/>
          </a:prstGeom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68195" y="2462400"/>
            <a:ext cx="274344" cy="274344"/>
          </a:xfrm>
          <a:prstGeom prst="rect">
            <a:avLst/>
          </a:prstGeom>
        </p:spPr>
      </p:pic>
      <p:pic>
        <p:nvPicPr>
          <p:cNvPr id="53" name="Imagen 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77465" y="2462400"/>
            <a:ext cx="274344" cy="274344"/>
          </a:xfrm>
          <a:prstGeom prst="rect">
            <a:avLst/>
          </a:prstGeom>
        </p:spPr>
      </p:pic>
      <p:pic>
        <p:nvPicPr>
          <p:cNvPr id="54" name="Imagen 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5621" y="2462400"/>
            <a:ext cx="274344" cy="274344"/>
          </a:xfrm>
          <a:prstGeom prst="rect">
            <a:avLst/>
          </a:prstGeom>
        </p:spPr>
      </p:pic>
      <p:pic>
        <p:nvPicPr>
          <p:cNvPr id="55" name="Imagen 5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1254" y="2462973"/>
            <a:ext cx="274344" cy="274344"/>
          </a:xfrm>
          <a:prstGeom prst="rect">
            <a:avLst/>
          </a:prstGeom>
        </p:spPr>
      </p:pic>
      <p:pic>
        <p:nvPicPr>
          <p:cNvPr id="56" name="Imagen 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800" y="2462445"/>
            <a:ext cx="274344" cy="274344"/>
          </a:xfrm>
          <a:prstGeom prst="rect">
            <a:avLst/>
          </a:prstGeom>
        </p:spPr>
      </p:pic>
      <p:sp>
        <p:nvSpPr>
          <p:cNvPr id="61" name="Cerrar llave 60"/>
          <p:cNvSpPr/>
          <p:nvPr/>
        </p:nvSpPr>
        <p:spPr>
          <a:xfrm>
            <a:off x="3268504" y="2115625"/>
            <a:ext cx="276816" cy="175670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adroTexto 61"/>
          <p:cNvSpPr txBox="1"/>
          <p:nvPr/>
        </p:nvSpPr>
        <p:spPr>
          <a:xfrm>
            <a:off x="3975234" y="2094388"/>
            <a:ext cx="2560902" cy="1200329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16 neutron states occupied by the neutrons in the </a:t>
            </a:r>
            <a:r>
              <a:rPr lang="en-US" b="1" baseline="30000" dirty="0" smtClean="0">
                <a:solidFill>
                  <a:schemeClr val="accent1"/>
                </a:solidFill>
              </a:rPr>
              <a:t>24</a:t>
            </a:r>
            <a:r>
              <a:rPr lang="en-US" b="1" dirty="0" smtClean="0">
                <a:solidFill>
                  <a:schemeClr val="accent1"/>
                </a:solidFill>
              </a:rPr>
              <a:t>O core.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4" name="Elipse 63"/>
          <p:cNvSpPr/>
          <p:nvPr/>
        </p:nvSpPr>
        <p:spPr>
          <a:xfrm>
            <a:off x="1138582" y="1728358"/>
            <a:ext cx="231007" cy="231215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Elipse 64"/>
          <p:cNvSpPr/>
          <p:nvPr/>
        </p:nvSpPr>
        <p:spPr>
          <a:xfrm>
            <a:off x="1727700" y="1717504"/>
            <a:ext cx="231007" cy="231215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Conector recto de flecha 66"/>
          <p:cNvCxnSpPr/>
          <p:nvPr/>
        </p:nvCxnSpPr>
        <p:spPr>
          <a:xfrm flipV="1">
            <a:off x="3157086" y="1831674"/>
            <a:ext cx="914400" cy="7809"/>
          </a:xfrm>
          <a:prstGeom prst="straightConnector1">
            <a:avLst/>
          </a:prstGeom>
          <a:ln w="539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adroTexto 67"/>
          <p:cNvSpPr txBox="1"/>
          <p:nvPr/>
        </p:nvSpPr>
        <p:spPr>
          <a:xfrm>
            <a:off x="4115652" y="1626479"/>
            <a:ext cx="216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Valence neutrons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66050" y="316300"/>
            <a:ext cx="5155200" cy="36147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7" name="CuadroTexto 46"/>
          <p:cNvSpPr txBox="1"/>
          <p:nvPr/>
        </p:nvSpPr>
        <p:spPr>
          <a:xfrm>
            <a:off x="7727940" y="5820583"/>
            <a:ext cx="373460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s, p, d, and f waves are included in the calculation</a:t>
            </a:r>
          </a:p>
        </p:txBody>
      </p:sp>
      <p:graphicFrame>
        <p:nvGraphicFramePr>
          <p:cNvPr id="57" name="Tab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549093"/>
              </p:ext>
            </p:extLst>
          </p:nvPr>
        </p:nvGraphicFramePr>
        <p:xfrm>
          <a:off x="7339712" y="4061933"/>
          <a:ext cx="4492380" cy="1595892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23095">
                  <a:extLst>
                    <a:ext uri="{9D8B030D-6E8A-4147-A177-3AD203B41FA5}">
                      <a16:colId xmlns:a16="http://schemas.microsoft.com/office/drawing/2014/main" val="522845209"/>
                    </a:ext>
                  </a:extLst>
                </a:gridCol>
                <a:gridCol w="1123095">
                  <a:extLst>
                    <a:ext uri="{9D8B030D-6E8A-4147-A177-3AD203B41FA5}">
                      <a16:colId xmlns:a16="http://schemas.microsoft.com/office/drawing/2014/main" val="1263127397"/>
                    </a:ext>
                  </a:extLst>
                </a:gridCol>
                <a:gridCol w="1123095">
                  <a:extLst>
                    <a:ext uri="{9D8B030D-6E8A-4147-A177-3AD203B41FA5}">
                      <a16:colId xmlns:a16="http://schemas.microsoft.com/office/drawing/2014/main" val="3069113981"/>
                    </a:ext>
                  </a:extLst>
                </a:gridCol>
                <a:gridCol w="1123095">
                  <a:extLst>
                    <a:ext uri="{9D8B030D-6E8A-4147-A177-3AD203B41FA5}">
                      <a16:colId xmlns:a16="http://schemas.microsoft.com/office/drawing/2014/main" val="965719872"/>
                    </a:ext>
                  </a:extLst>
                </a:gridCol>
              </a:tblGrid>
              <a:tr h="5236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SLy4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SkM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Sk3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615883"/>
                  </a:ext>
                </a:extLst>
              </a:tr>
              <a:tr h="52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d</a:t>
                      </a:r>
                      <a:r>
                        <a:rPr lang="en-US" baseline="-54000" dirty="0" smtClean="0"/>
                        <a:t>3/2</a:t>
                      </a:r>
                      <a:endParaRPr lang="en-US" baseline="-540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0.83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1.23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2332"/>
                  </a:ext>
                </a:extLst>
              </a:tr>
              <a:tr h="523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d</a:t>
                      </a:r>
                      <a:r>
                        <a:rPr lang="en-US" baseline="-54000" dirty="0" smtClean="0"/>
                        <a:t>3/2</a:t>
                      </a:r>
                      <a:r>
                        <a:rPr lang="en-US" baseline="0" dirty="0" smtClean="0"/>
                        <a:t>(HF)</a:t>
                      </a:r>
                    </a:p>
                    <a:p>
                      <a:pPr algn="ctr"/>
                      <a:endParaRPr lang="en-US" baseline="-540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-0.96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-1.15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-0.53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2981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6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sp>
        <p:nvSpPr>
          <p:cNvPr id="7" name="Rectángulo redondeado 6"/>
          <p:cNvSpPr/>
          <p:nvPr/>
        </p:nvSpPr>
        <p:spPr>
          <a:xfrm>
            <a:off x="86632" y="4090735"/>
            <a:ext cx="6901310" cy="2468883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549" y="4890634"/>
            <a:ext cx="3406141" cy="532129"/>
          </a:xfrm>
          <a:prstGeom prst="rect">
            <a:avLst/>
          </a:prstGeom>
          <a:ln>
            <a:noFill/>
          </a:ln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77" y="5718715"/>
            <a:ext cx="6660499" cy="55368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1372093" y="4217316"/>
            <a:ext cx="4504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Adiabatic Expansion Method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715" y="441610"/>
            <a:ext cx="5155553" cy="3524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4" name="Conector recto 3"/>
          <p:cNvCxnSpPr/>
          <p:nvPr/>
        </p:nvCxnSpPr>
        <p:spPr>
          <a:xfrm flipV="1">
            <a:off x="664140" y="3753184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V="1">
            <a:off x="664140" y="3377796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V="1">
            <a:off x="664139" y="3021662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V="1">
            <a:off x="664141" y="2592084"/>
            <a:ext cx="1828802" cy="65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V="1">
            <a:off x="664140" y="2232845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V="1">
            <a:off x="664140" y="1834670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V="1">
            <a:off x="664140" y="1478529"/>
            <a:ext cx="1828800" cy="96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V="1">
            <a:off x="86632" y="2034739"/>
            <a:ext cx="2815617" cy="1970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n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606" y="3672535"/>
            <a:ext cx="397798" cy="199798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0606" y="3302799"/>
            <a:ext cx="428031" cy="199798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0606" y="2915307"/>
            <a:ext cx="428031" cy="199798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0606" y="2490001"/>
            <a:ext cx="412924" cy="263160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606" y="2135221"/>
            <a:ext cx="397798" cy="199798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5480" y="1700094"/>
            <a:ext cx="412924" cy="263160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90606" y="1324755"/>
            <a:ext cx="402844" cy="266756"/>
          </a:xfrm>
          <a:prstGeom prst="rect">
            <a:avLst/>
          </a:prstGeom>
        </p:spPr>
      </p:pic>
      <p:sp>
        <p:nvSpPr>
          <p:cNvPr id="39" name="Elipse 38"/>
          <p:cNvSpPr/>
          <p:nvPr/>
        </p:nvSpPr>
        <p:spPr>
          <a:xfrm>
            <a:off x="1137600" y="3652503"/>
            <a:ext cx="231007" cy="231215"/>
          </a:xfrm>
          <a:prstGeom prst="ellipse">
            <a:avLst/>
          </a:prstGeom>
          <a:solidFill>
            <a:srgbClr val="0070C0"/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99200" y="3634750"/>
            <a:ext cx="274344" cy="274344"/>
          </a:xfrm>
          <a:prstGeom prst="rect">
            <a:avLst/>
          </a:prstGeom>
        </p:spPr>
      </p:pic>
      <p:sp>
        <p:nvSpPr>
          <p:cNvPr id="42" name="Elipse 41"/>
          <p:cNvSpPr/>
          <p:nvPr/>
        </p:nvSpPr>
        <p:spPr>
          <a:xfrm>
            <a:off x="1137600" y="2920315"/>
            <a:ext cx="231007" cy="231215"/>
          </a:xfrm>
          <a:prstGeom prst="ellipse">
            <a:avLst/>
          </a:prstGeom>
          <a:solidFill>
            <a:srgbClr val="0070C0"/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99200" y="2890800"/>
            <a:ext cx="274344" cy="274344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98338" y="2106000"/>
            <a:ext cx="274344" cy="274344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7739" y="2107303"/>
            <a:ext cx="274344" cy="274344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0306" y="3264356"/>
            <a:ext cx="274344" cy="274344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4086" y="3262751"/>
            <a:ext cx="274344" cy="274344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37488" y="3251524"/>
            <a:ext cx="274344" cy="274344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0894" y="3249924"/>
            <a:ext cx="274344" cy="274344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74901" y="2460653"/>
            <a:ext cx="274344" cy="274344"/>
          </a:xfrm>
          <a:prstGeom prst="rect">
            <a:avLst/>
          </a:prstGeom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68195" y="2462400"/>
            <a:ext cx="274344" cy="274344"/>
          </a:xfrm>
          <a:prstGeom prst="rect">
            <a:avLst/>
          </a:prstGeom>
        </p:spPr>
      </p:pic>
      <p:pic>
        <p:nvPicPr>
          <p:cNvPr id="53" name="Imagen 5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7465" y="2462400"/>
            <a:ext cx="274344" cy="274344"/>
          </a:xfrm>
          <a:prstGeom prst="rect">
            <a:avLst/>
          </a:prstGeom>
        </p:spPr>
      </p:pic>
      <p:pic>
        <p:nvPicPr>
          <p:cNvPr id="54" name="Imagen 5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75621" y="2462400"/>
            <a:ext cx="274344" cy="274344"/>
          </a:xfrm>
          <a:prstGeom prst="rect">
            <a:avLst/>
          </a:prstGeom>
        </p:spPr>
      </p:pic>
      <p:pic>
        <p:nvPicPr>
          <p:cNvPr id="55" name="Imagen 5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1254" y="2462973"/>
            <a:ext cx="274344" cy="274344"/>
          </a:xfrm>
          <a:prstGeom prst="rect">
            <a:avLst/>
          </a:prstGeom>
        </p:spPr>
      </p:pic>
      <p:pic>
        <p:nvPicPr>
          <p:cNvPr id="56" name="Imagen 5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4800" y="2462445"/>
            <a:ext cx="274344" cy="274344"/>
          </a:xfrm>
          <a:prstGeom prst="rect">
            <a:avLst/>
          </a:prstGeom>
        </p:spPr>
      </p:pic>
      <p:sp>
        <p:nvSpPr>
          <p:cNvPr id="61" name="Cerrar llave 60"/>
          <p:cNvSpPr/>
          <p:nvPr/>
        </p:nvSpPr>
        <p:spPr>
          <a:xfrm>
            <a:off x="3268504" y="2115625"/>
            <a:ext cx="276816" cy="175670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adroTexto 61"/>
          <p:cNvSpPr txBox="1"/>
          <p:nvPr/>
        </p:nvSpPr>
        <p:spPr>
          <a:xfrm>
            <a:off x="3975234" y="2094388"/>
            <a:ext cx="2560902" cy="1200329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16 neutron states occupied by the neutrons in the </a:t>
            </a:r>
            <a:r>
              <a:rPr lang="en-US" b="1" baseline="30000" dirty="0" smtClean="0">
                <a:solidFill>
                  <a:schemeClr val="accent1"/>
                </a:solidFill>
              </a:rPr>
              <a:t>24</a:t>
            </a:r>
            <a:r>
              <a:rPr lang="en-US" b="1" dirty="0" smtClean="0">
                <a:solidFill>
                  <a:schemeClr val="accent1"/>
                </a:solidFill>
              </a:rPr>
              <a:t>O core.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3" name="CuadroTexto 62"/>
          <p:cNvSpPr txBox="1"/>
          <p:nvPr/>
        </p:nvSpPr>
        <p:spPr>
          <a:xfrm>
            <a:off x="3630370" y="3360804"/>
            <a:ext cx="3220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Pauli forbidden to the valence neutrons !!!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4" name="Elipse 63"/>
          <p:cNvSpPr/>
          <p:nvPr/>
        </p:nvSpPr>
        <p:spPr>
          <a:xfrm>
            <a:off x="1138582" y="1728358"/>
            <a:ext cx="231007" cy="231215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Elipse 64"/>
          <p:cNvSpPr/>
          <p:nvPr/>
        </p:nvSpPr>
        <p:spPr>
          <a:xfrm>
            <a:off x="1727700" y="1717504"/>
            <a:ext cx="231007" cy="231215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/>
          <a:scene3d>
            <a:camera prst="orthographicFront"/>
            <a:lightRig rig="threePt" dir="t"/>
          </a:scene3d>
          <a:sp3d extrusionH="127000">
            <a:bevelB w="25400" h="101600"/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Conector recto de flecha 66"/>
          <p:cNvCxnSpPr/>
          <p:nvPr/>
        </p:nvCxnSpPr>
        <p:spPr>
          <a:xfrm flipV="1">
            <a:off x="3157086" y="1831674"/>
            <a:ext cx="914400" cy="7809"/>
          </a:xfrm>
          <a:prstGeom prst="straightConnector1">
            <a:avLst/>
          </a:prstGeom>
          <a:ln w="539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adroTexto 67"/>
          <p:cNvSpPr txBox="1"/>
          <p:nvPr/>
        </p:nvSpPr>
        <p:spPr>
          <a:xfrm>
            <a:off x="4115652" y="1626479"/>
            <a:ext cx="216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Valence neutrons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9" name="CuadroTexto 68"/>
          <p:cNvSpPr txBox="1"/>
          <p:nvPr/>
        </p:nvSpPr>
        <p:spPr>
          <a:xfrm>
            <a:off x="7729085" y="4350749"/>
            <a:ext cx="3734602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adiabatic channels associated to Pauli forbidden states are removed from the calculation</a:t>
            </a:r>
            <a:endParaRPr lang="en-US" b="1" dirty="0"/>
          </a:p>
        </p:txBody>
      </p:sp>
      <p:sp>
        <p:nvSpPr>
          <p:cNvPr id="57" name="CuadroTexto 56"/>
          <p:cNvSpPr txBox="1"/>
          <p:nvPr/>
        </p:nvSpPr>
        <p:spPr>
          <a:xfrm>
            <a:off x="7727940" y="5820583"/>
            <a:ext cx="373460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s, p, d, and f waves are included in the calculation</a:t>
            </a:r>
          </a:p>
        </p:txBody>
      </p:sp>
    </p:spTree>
    <p:extLst>
      <p:ext uri="{BB962C8B-B14F-4D97-AF65-F5344CB8AC3E}">
        <p14:creationId xmlns:p14="http://schemas.microsoft.com/office/powerpoint/2010/main" val="36582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15" y="441610"/>
            <a:ext cx="5155553" cy="3524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9" name="CuadroTexto 68"/>
          <p:cNvSpPr txBox="1"/>
          <p:nvPr/>
        </p:nvSpPr>
        <p:spPr>
          <a:xfrm>
            <a:off x="7729085" y="4350749"/>
            <a:ext cx="3734602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adiabatic channels associated to Pauli forbidden states are removed from the calculation</a:t>
            </a:r>
            <a:endParaRPr lang="en-US" b="1" dirty="0"/>
          </a:p>
        </p:txBody>
      </p:sp>
      <p:sp>
        <p:nvSpPr>
          <p:cNvPr id="57" name="CuadroTexto 56"/>
          <p:cNvSpPr txBox="1"/>
          <p:nvPr/>
        </p:nvSpPr>
        <p:spPr>
          <a:xfrm>
            <a:off x="7727940" y="5820583"/>
            <a:ext cx="373460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s, p, d, and f waves are included in the calculation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145" y="1434525"/>
            <a:ext cx="4055721" cy="33340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17" y="5086312"/>
            <a:ext cx="6733084" cy="138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8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15" y="441610"/>
            <a:ext cx="5155553" cy="3524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9" name="CuadroTexto 68"/>
          <p:cNvSpPr txBox="1"/>
          <p:nvPr/>
        </p:nvSpPr>
        <p:spPr>
          <a:xfrm>
            <a:off x="7729085" y="4350749"/>
            <a:ext cx="3734602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adiabatic channels associated to Pauli forbidden states are removed from the calculation</a:t>
            </a:r>
            <a:endParaRPr lang="en-US" b="1" dirty="0"/>
          </a:p>
        </p:txBody>
      </p:sp>
      <p:sp>
        <p:nvSpPr>
          <p:cNvPr id="57" name="CuadroTexto 56"/>
          <p:cNvSpPr txBox="1"/>
          <p:nvPr/>
        </p:nvSpPr>
        <p:spPr>
          <a:xfrm>
            <a:off x="7727940" y="5820583"/>
            <a:ext cx="373460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s, p, d, and f waves are included in the calculation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70" y="6146388"/>
            <a:ext cx="6284538" cy="68652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145" y="1434525"/>
            <a:ext cx="4055721" cy="33340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299951"/>
              </p:ext>
            </p:extLst>
          </p:nvPr>
        </p:nvGraphicFramePr>
        <p:xfrm>
          <a:off x="334800" y="4856704"/>
          <a:ext cx="6208008" cy="117286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52002">
                  <a:extLst>
                    <a:ext uri="{9D8B030D-6E8A-4147-A177-3AD203B41FA5}">
                      <a16:colId xmlns:a16="http://schemas.microsoft.com/office/drawing/2014/main" val="522845209"/>
                    </a:ext>
                  </a:extLst>
                </a:gridCol>
                <a:gridCol w="1552002">
                  <a:extLst>
                    <a:ext uri="{9D8B030D-6E8A-4147-A177-3AD203B41FA5}">
                      <a16:colId xmlns:a16="http://schemas.microsoft.com/office/drawing/2014/main" val="1263127397"/>
                    </a:ext>
                  </a:extLst>
                </a:gridCol>
                <a:gridCol w="1552002">
                  <a:extLst>
                    <a:ext uri="{9D8B030D-6E8A-4147-A177-3AD203B41FA5}">
                      <a16:colId xmlns:a16="http://schemas.microsoft.com/office/drawing/2014/main" val="3069113981"/>
                    </a:ext>
                  </a:extLst>
                </a:gridCol>
                <a:gridCol w="1552002">
                  <a:extLst>
                    <a:ext uri="{9D8B030D-6E8A-4147-A177-3AD203B41FA5}">
                      <a16:colId xmlns:a16="http://schemas.microsoft.com/office/drawing/2014/main" val="965719872"/>
                    </a:ext>
                  </a:extLst>
                </a:gridCol>
              </a:tblGrid>
              <a:tr h="532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(d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,d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(f</a:t>
                      </a:r>
                      <a:r>
                        <a:rPr lang="en-US" baseline="-25000" dirty="0" smtClean="0"/>
                        <a:t>7/2</a:t>
                      </a:r>
                      <a:r>
                        <a:rPr lang="en-US" dirty="0" smtClean="0"/>
                        <a:t>,f</a:t>
                      </a:r>
                      <a:r>
                        <a:rPr lang="en-US" baseline="-25000" dirty="0" smtClean="0"/>
                        <a:t>7/2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(p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,p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615883"/>
                  </a:ext>
                </a:extLst>
              </a:tr>
              <a:tr h="5754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the norm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90.1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2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98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15" y="441610"/>
            <a:ext cx="5155553" cy="3524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7402" y="4159769"/>
            <a:ext cx="4277664" cy="24515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046616"/>
              </p:ext>
            </p:extLst>
          </p:nvPr>
        </p:nvGraphicFramePr>
        <p:xfrm>
          <a:off x="334800" y="4856704"/>
          <a:ext cx="6208008" cy="117286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52002">
                  <a:extLst>
                    <a:ext uri="{9D8B030D-6E8A-4147-A177-3AD203B41FA5}">
                      <a16:colId xmlns:a16="http://schemas.microsoft.com/office/drawing/2014/main" val="522845209"/>
                    </a:ext>
                  </a:extLst>
                </a:gridCol>
                <a:gridCol w="1552002">
                  <a:extLst>
                    <a:ext uri="{9D8B030D-6E8A-4147-A177-3AD203B41FA5}">
                      <a16:colId xmlns:a16="http://schemas.microsoft.com/office/drawing/2014/main" val="1263127397"/>
                    </a:ext>
                  </a:extLst>
                </a:gridCol>
                <a:gridCol w="1552002">
                  <a:extLst>
                    <a:ext uri="{9D8B030D-6E8A-4147-A177-3AD203B41FA5}">
                      <a16:colId xmlns:a16="http://schemas.microsoft.com/office/drawing/2014/main" val="3069113981"/>
                    </a:ext>
                  </a:extLst>
                </a:gridCol>
                <a:gridCol w="1552002">
                  <a:extLst>
                    <a:ext uri="{9D8B030D-6E8A-4147-A177-3AD203B41FA5}">
                      <a16:colId xmlns:a16="http://schemas.microsoft.com/office/drawing/2014/main" val="965719872"/>
                    </a:ext>
                  </a:extLst>
                </a:gridCol>
              </a:tblGrid>
              <a:tr h="532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(d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,d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(f</a:t>
                      </a:r>
                      <a:r>
                        <a:rPr lang="en-US" baseline="-25000" dirty="0" smtClean="0"/>
                        <a:t>7/2</a:t>
                      </a:r>
                      <a:r>
                        <a:rPr lang="en-US" dirty="0" smtClean="0"/>
                        <a:t>,f</a:t>
                      </a:r>
                      <a:r>
                        <a:rPr lang="en-US" baseline="-25000" dirty="0" smtClean="0"/>
                        <a:t>7/2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(p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,p</a:t>
                      </a:r>
                      <a:r>
                        <a:rPr lang="en-US" baseline="-25000" dirty="0" smtClean="0"/>
                        <a:t>3/2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615883"/>
                  </a:ext>
                </a:extLst>
              </a:tr>
              <a:tr h="5754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the norm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90.1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2332"/>
                  </a:ext>
                </a:extLst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70" y="6146388"/>
            <a:ext cx="6284538" cy="68652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3145" y="1434525"/>
            <a:ext cx="4055721" cy="333402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640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redondeado 9"/>
          <p:cNvSpPr/>
          <p:nvPr/>
        </p:nvSpPr>
        <p:spPr>
          <a:xfrm>
            <a:off x="6035041" y="1232034"/>
            <a:ext cx="6015789" cy="2695071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05" y="1511859"/>
            <a:ext cx="5373646" cy="45672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492" y="2127343"/>
            <a:ext cx="5753710" cy="67375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0980" y="3113021"/>
            <a:ext cx="4128197" cy="57061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320012" y="1431891"/>
            <a:ext cx="3597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Sudden approximation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945" y="4296934"/>
            <a:ext cx="6019885" cy="2182368"/>
          </a:xfrm>
          <a:prstGeom prst="rect">
            <a:avLst/>
          </a:prstGeom>
          <a:ln w="57150" cap="rnd" cmpd="sng">
            <a:solidFill>
              <a:schemeClr val="accent1">
                <a:shade val="50000"/>
              </a:schemeClr>
            </a:solidFill>
            <a:miter lim="800000"/>
          </a:ln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6337" y="1758572"/>
            <a:ext cx="1194858" cy="27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0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redondeado 9"/>
          <p:cNvSpPr/>
          <p:nvPr/>
        </p:nvSpPr>
        <p:spPr>
          <a:xfrm>
            <a:off x="6035041" y="1232034"/>
            <a:ext cx="6015789" cy="2695071"/>
          </a:xfrm>
          <a:prstGeom prst="roundRect">
            <a:avLst>
              <a:gd name="adj" fmla="val 22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ángulo 4"/>
          <p:cNvSpPr/>
          <p:nvPr/>
        </p:nvSpPr>
        <p:spPr>
          <a:xfrm>
            <a:off x="222145" y="208613"/>
            <a:ext cx="6155007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The case of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26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O: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05" y="1511859"/>
            <a:ext cx="5373646" cy="45672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492" y="2127343"/>
            <a:ext cx="5753710" cy="67375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0980" y="3113021"/>
            <a:ext cx="4128197" cy="57061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320012" y="1431891"/>
            <a:ext cx="3597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Sudden approximation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438108" y="4533499"/>
            <a:ext cx="5265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Once the NN interaction has been chosen, the invariant mass spectrum is fully determined.</a:t>
            </a:r>
            <a:endParaRPr lang="en-US" sz="2400" b="1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337" y="1758572"/>
            <a:ext cx="1194858" cy="27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6076062" y="1090414"/>
            <a:ext cx="5742773" cy="6101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 fontScale="92500"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Two-proton capture: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70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Kr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92" y="1106130"/>
            <a:ext cx="5197928" cy="43802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CuadroTexto 8"/>
          <p:cNvSpPr txBox="1"/>
          <p:nvPr/>
        </p:nvSpPr>
        <p:spPr>
          <a:xfrm>
            <a:off x="1350232" y="5588954"/>
            <a:ext cx="3046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A.M. Rogers et al., PRL 106, 252503 (2011)</a:t>
            </a:r>
            <a:endParaRPr lang="en-US" sz="1100" b="1" i="1" dirty="0"/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3676" y="1232910"/>
            <a:ext cx="3394015" cy="33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5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 fontScale="92500"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Two-proton capture: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70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Kr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92" y="1106130"/>
            <a:ext cx="5197928" cy="43802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CuadroTexto 8"/>
          <p:cNvSpPr txBox="1"/>
          <p:nvPr/>
        </p:nvSpPr>
        <p:spPr>
          <a:xfrm>
            <a:off x="1350232" y="5588954"/>
            <a:ext cx="3046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A.M. Rogers et al., PRL 106, 252503 (2011)</a:t>
            </a:r>
            <a:endParaRPr lang="en-US" sz="1100" b="1" i="1" dirty="0"/>
          </a:p>
        </p:txBody>
      </p:sp>
      <p:grpSp>
        <p:nvGrpSpPr>
          <p:cNvPr id="3" name="Grupo 2"/>
          <p:cNvGrpSpPr/>
          <p:nvPr/>
        </p:nvGrpSpPr>
        <p:grpSpPr>
          <a:xfrm>
            <a:off x="5930780" y="4136161"/>
            <a:ext cx="6101699" cy="1888435"/>
            <a:chOff x="5930780" y="4529268"/>
            <a:chExt cx="6101699" cy="1888435"/>
          </a:xfrm>
        </p:grpSpPr>
        <p:sp>
          <p:nvSpPr>
            <p:cNvPr id="20" name="Rectángulo 19"/>
            <p:cNvSpPr/>
            <p:nvPr/>
          </p:nvSpPr>
          <p:spPr>
            <a:xfrm>
              <a:off x="5930780" y="4529268"/>
              <a:ext cx="6101699" cy="18884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0346" y="4706495"/>
              <a:ext cx="5919119" cy="612000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09828" y="5644029"/>
              <a:ext cx="5041119" cy="577791"/>
            </a:xfrm>
            <a:prstGeom prst="rect">
              <a:avLst/>
            </a:prstGeom>
          </p:spPr>
        </p:pic>
      </p:grpSp>
      <p:sp>
        <p:nvSpPr>
          <p:cNvPr id="24" name="Rectángulo 23"/>
          <p:cNvSpPr/>
          <p:nvPr/>
        </p:nvSpPr>
        <p:spPr>
          <a:xfrm>
            <a:off x="6076062" y="1090414"/>
            <a:ext cx="5742773" cy="29004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650" y="1756718"/>
            <a:ext cx="4686185" cy="667087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4129" y="2681561"/>
            <a:ext cx="5509548" cy="595526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2300" y="3590557"/>
            <a:ext cx="1713206" cy="265319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3676" y="1232910"/>
            <a:ext cx="3394015" cy="33834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6384906" y="6205523"/>
            <a:ext cx="5083552" cy="38472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900" dirty="0" smtClean="0"/>
              <a:t>Dominated by the E2 transition 2</a:t>
            </a:r>
            <a:r>
              <a:rPr lang="en-US" sz="1900" baseline="30000" dirty="0" smtClean="0"/>
              <a:t>+</a:t>
            </a:r>
            <a:r>
              <a:rPr lang="en-US" sz="1900" dirty="0" smtClean="0"/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 0</a:t>
            </a:r>
            <a:r>
              <a:rPr lang="en-US" sz="1900" baseline="30000" dirty="0" smtClean="0">
                <a:sym typeface="Wingdings" panose="05000000000000000000" pitchFamily="2" charset="2"/>
              </a:rPr>
              <a:t>+</a:t>
            </a:r>
            <a:endParaRPr lang="en-US" sz="19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01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 fontScale="92500"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Two-proton capture: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70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Kr</a:t>
            </a:r>
            <a:endParaRPr lang="en-US" dirty="0"/>
          </a:p>
        </p:txBody>
      </p:sp>
      <p:sp>
        <p:nvSpPr>
          <p:cNvPr id="15" name="Rectángulo 14"/>
          <p:cNvSpPr/>
          <p:nvPr/>
        </p:nvSpPr>
        <p:spPr>
          <a:xfrm>
            <a:off x="6076062" y="1090414"/>
            <a:ext cx="5742773" cy="29004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650" y="1756718"/>
            <a:ext cx="4686185" cy="667087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129" y="2681561"/>
            <a:ext cx="5509548" cy="595526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300" y="3590557"/>
            <a:ext cx="1713206" cy="265319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3676" y="1232910"/>
            <a:ext cx="3394015" cy="338340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179" y="859104"/>
            <a:ext cx="5536265" cy="29523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2" name="Grupo 11"/>
          <p:cNvGrpSpPr/>
          <p:nvPr/>
        </p:nvGrpSpPr>
        <p:grpSpPr>
          <a:xfrm>
            <a:off x="5930780" y="4136161"/>
            <a:ext cx="6101699" cy="1888435"/>
            <a:chOff x="5930780" y="4529268"/>
            <a:chExt cx="6101699" cy="1888435"/>
          </a:xfrm>
        </p:grpSpPr>
        <p:sp>
          <p:nvSpPr>
            <p:cNvPr id="13" name="Rectángulo 12"/>
            <p:cNvSpPr/>
            <p:nvPr/>
          </p:nvSpPr>
          <p:spPr>
            <a:xfrm>
              <a:off x="5930780" y="4529268"/>
              <a:ext cx="6101699" cy="18884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00346" y="4706495"/>
              <a:ext cx="5919119" cy="612000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09828" y="5644029"/>
              <a:ext cx="5041119" cy="577791"/>
            </a:xfrm>
            <a:prstGeom prst="rect">
              <a:avLst/>
            </a:prstGeom>
          </p:spPr>
        </p:pic>
      </p:grpSp>
      <p:sp>
        <p:nvSpPr>
          <p:cNvPr id="18" name="CuadroTexto 17"/>
          <p:cNvSpPr txBox="1"/>
          <p:nvPr/>
        </p:nvSpPr>
        <p:spPr>
          <a:xfrm>
            <a:off x="6384906" y="6205523"/>
            <a:ext cx="5083552" cy="38472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900" dirty="0" smtClean="0"/>
              <a:t>Dominated by the E2 transition 2</a:t>
            </a:r>
            <a:r>
              <a:rPr lang="en-US" sz="1900" baseline="30000" dirty="0" smtClean="0"/>
              <a:t>+</a:t>
            </a:r>
            <a:r>
              <a:rPr lang="en-US" sz="1900" dirty="0" smtClean="0"/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 0</a:t>
            </a:r>
            <a:r>
              <a:rPr lang="en-US" sz="1900" baseline="30000" dirty="0" smtClean="0">
                <a:sym typeface="Wingdings" panose="05000000000000000000" pitchFamily="2" charset="2"/>
              </a:rPr>
              <a:t>+</a:t>
            </a:r>
            <a:endParaRPr lang="en-US" sz="19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4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437" y="5328331"/>
            <a:ext cx="5684246" cy="4187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25" y="1871565"/>
            <a:ext cx="6035040" cy="466344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71" y="1975619"/>
            <a:ext cx="3992192" cy="299414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07" y="5423885"/>
            <a:ext cx="5515964" cy="265159"/>
          </a:xfrm>
          <a:prstGeom prst="rect">
            <a:avLst/>
          </a:prstGeom>
          <a:ln>
            <a:noFill/>
          </a:ln>
        </p:spPr>
      </p:pic>
      <p:sp>
        <p:nvSpPr>
          <p:cNvPr id="3" name="CuadroTexto 2"/>
          <p:cNvSpPr txBox="1"/>
          <p:nvPr/>
        </p:nvSpPr>
        <p:spPr>
          <a:xfrm>
            <a:off x="15799" y="6137079"/>
            <a:ext cx="6449201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core is assumed to be an inert particle.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to do when experimental information is not available.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6076062" y="1090414"/>
            <a:ext cx="5742773" cy="29004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 fontScale="92500"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Two-proton capture: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70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Kr</a:t>
            </a:r>
            <a:endParaRPr lang="en-U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650" y="1756718"/>
            <a:ext cx="4686185" cy="66708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129" y="2681561"/>
            <a:ext cx="5509548" cy="59552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300" y="3590557"/>
            <a:ext cx="1713206" cy="26531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3676" y="1232910"/>
            <a:ext cx="3394015" cy="33834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179" y="859104"/>
            <a:ext cx="5536265" cy="29523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409" y="3890059"/>
            <a:ext cx="5631969" cy="29321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20" name="Grupo 19"/>
          <p:cNvGrpSpPr/>
          <p:nvPr/>
        </p:nvGrpSpPr>
        <p:grpSpPr>
          <a:xfrm>
            <a:off x="5930780" y="4136161"/>
            <a:ext cx="6101699" cy="1888435"/>
            <a:chOff x="5930780" y="4529268"/>
            <a:chExt cx="6101699" cy="1888435"/>
          </a:xfrm>
        </p:grpSpPr>
        <p:sp>
          <p:nvSpPr>
            <p:cNvPr id="22" name="Rectángulo 21"/>
            <p:cNvSpPr/>
            <p:nvPr/>
          </p:nvSpPr>
          <p:spPr>
            <a:xfrm>
              <a:off x="5930780" y="4529268"/>
              <a:ext cx="6101699" cy="18884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00346" y="4706495"/>
              <a:ext cx="5919119" cy="612000"/>
            </a:xfrm>
            <a:prstGeom prst="rect">
              <a:avLst/>
            </a:prstGeom>
          </p:spPr>
        </p:pic>
        <p:pic>
          <p:nvPicPr>
            <p:cNvPr id="25" name="Imagen 2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09828" y="5644029"/>
              <a:ext cx="5041119" cy="577791"/>
            </a:xfrm>
            <a:prstGeom prst="rect">
              <a:avLst/>
            </a:prstGeom>
          </p:spPr>
        </p:pic>
      </p:grpSp>
      <p:sp>
        <p:nvSpPr>
          <p:cNvPr id="26" name="CuadroTexto 25"/>
          <p:cNvSpPr txBox="1"/>
          <p:nvPr/>
        </p:nvSpPr>
        <p:spPr>
          <a:xfrm>
            <a:off x="6384906" y="6205523"/>
            <a:ext cx="5083552" cy="38472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900" dirty="0" smtClean="0"/>
              <a:t>Dominated by the E2 transition 2</a:t>
            </a:r>
            <a:r>
              <a:rPr lang="en-US" sz="1900" baseline="30000" dirty="0" smtClean="0"/>
              <a:t>+</a:t>
            </a:r>
            <a:r>
              <a:rPr lang="en-US" sz="1900" dirty="0" smtClean="0"/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 0</a:t>
            </a:r>
            <a:r>
              <a:rPr lang="en-US" sz="1900" baseline="30000" dirty="0" smtClean="0">
                <a:sym typeface="Wingdings" panose="05000000000000000000" pitchFamily="2" charset="2"/>
              </a:rPr>
              <a:t>+</a:t>
            </a:r>
            <a:endParaRPr lang="en-US" sz="19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7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6076062" y="1090414"/>
            <a:ext cx="5742773" cy="29004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 fontScale="92500"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Two-proton capture: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70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Kr</a:t>
            </a:r>
            <a:endParaRPr lang="en-U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650" y="1756718"/>
            <a:ext cx="4686185" cy="66708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129" y="2681561"/>
            <a:ext cx="5509548" cy="59552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300" y="3590557"/>
            <a:ext cx="1713206" cy="26531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3676" y="1232910"/>
            <a:ext cx="3394015" cy="33834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409" y="3890059"/>
            <a:ext cx="5631969" cy="29321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5208" y="952279"/>
            <a:ext cx="4300844" cy="27709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4" name="Grupo 13"/>
          <p:cNvGrpSpPr/>
          <p:nvPr/>
        </p:nvGrpSpPr>
        <p:grpSpPr>
          <a:xfrm>
            <a:off x="5930780" y="4136161"/>
            <a:ext cx="6101699" cy="1888435"/>
            <a:chOff x="5930780" y="4529268"/>
            <a:chExt cx="6101699" cy="1888435"/>
          </a:xfrm>
        </p:grpSpPr>
        <p:sp>
          <p:nvSpPr>
            <p:cNvPr id="20" name="Rectángulo 19"/>
            <p:cNvSpPr/>
            <p:nvPr/>
          </p:nvSpPr>
          <p:spPr>
            <a:xfrm>
              <a:off x="5930780" y="4529268"/>
              <a:ext cx="6101699" cy="18884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00346" y="4706495"/>
              <a:ext cx="5919119" cy="612000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09828" y="5644029"/>
              <a:ext cx="5041119" cy="577791"/>
            </a:xfrm>
            <a:prstGeom prst="rect">
              <a:avLst/>
            </a:prstGeom>
          </p:spPr>
        </p:pic>
      </p:grpSp>
      <p:sp>
        <p:nvSpPr>
          <p:cNvPr id="25" name="CuadroTexto 24"/>
          <p:cNvSpPr txBox="1"/>
          <p:nvPr/>
        </p:nvSpPr>
        <p:spPr>
          <a:xfrm>
            <a:off x="6384906" y="6205523"/>
            <a:ext cx="5083552" cy="38472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900" dirty="0" smtClean="0"/>
              <a:t>Dominated by the E2 transition 2</a:t>
            </a:r>
            <a:r>
              <a:rPr lang="en-US" sz="1900" baseline="30000" dirty="0" smtClean="0"/>
              <a:t>+</a:t>
            </a:r>
            <a:r>
              <a:rPr lang="en-US" sz="1900" dirty="0" smtClean="0"/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 0</a:t>
            </a:r>
            <a:r>
              <a:rPr lang="en-US" sz="1900" baseline="30000" dirty="0" smtClean="0">
                <a:sym typeface="Wingdings" panose="05000000000000000000" pitchFamily="2" charset="2"/>
              </a:rPr>
              <a:t>+</a:t>
            </a:r>
            <a:endParaRPr lang="en-US" sz="19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6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230691" y="799283"/>
            <a:ext cx="5428634" cy="60283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 fontScale="92500"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Two-proton capture: </a:t>
            </a:r>
            <a:r>
              <a:rPr lang="en-US" sz="6000" baseline="30000" dirty="0" smtClean="0">
                <a:solidFill>
                  <a:srgbClr val="44546A"/>
                </a:solidFill>
                <a:ea typeface="+mj-ea"/>
                <a:cs typeface="+mj-cs"/>
              </a:rPr>
              <a:t>70</a:t>
            </a:r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Kr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97" y="3607376"/>
            <a:ext cx="5373282" cy="3220271"/>
          </a:xfrm>
          <a:prstGeom prst="rect">
            <a:avLst/>
          </a:prstGeom>
          <a:ln>
            <a:noFill/>
          </a:ln>
        </p:spPr>
      </p:pic>
      <p:grpSp>
        <p:nvGrpSpPr>
          <p:cNvPr id="4" name="Grupo 3"/>
          <p:cNvGrpSpPr/>
          <p:nvPr/>
        </p:nvGrpSpPr>
        <p:grpSpPr>
          <a:xfrm>
            <a:off x="6744126" y="2888012"/>
            <a:ext cx="4339767" cy="2247999"/>
            <a:chOff x="6744126" y="3699871"/>
            <a:chExt cx="4339767" cy="2247999"/>
          </a:xfrm>
        </p:grpSpPr>
        <p:sp>
          <p:nvSpPr>
            <p:cNvPr id="9" name="Rectángulo 8"/>
            <p:cNvSpPr/>
            <p:nvPr/>
          </p:nvSpPr>
          <p:spPr>
            <a:xfrm>
              <a:off x="6744126" y="3699871"/>
              <a:ext cx="4339767" cy="2247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1040" y="3744074"/>
              <a:ext cx="4219286" cy="151641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7110" y="5347359"/>
              <a:ext cx="1300676" cy="222840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97110" y="5681716"/>
              <a:ext cx="1308623" cy="166681"/>
            </a:xfrm>
            <a:prstGeom prst="rect">
              <a:avLst/>
            </a:prstGeom>
          </p:spPr>
        </p:pic>
      </p:grpSp>
      <p:pic>
        <p:nvPicPr>
          <p:cNvPr id="22" name="Imagen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774" y="816375"/>
            <a:ext cx="5260178" cy="2805085"/>
          </a:xfrm>
          <a:prstGeom prst="rect">
            <a:avLst/>
          </a:prstGeom>
          <a:ln>
            <a:noFill/>
          </a:ln>
        </p:spPr>
      </p:pic>
      <p:grpSp>
        <p:nvGrpSpPr>
          <p:cNvPr id="2" name="Grupo 1"/>
          <p:cNvGrpSpPr/>
          <p:nvPr/>
        </p:nvGrpSpPr>
        <p:grpSpPr>
          <a:xfrm>
            <a:off x="6033331" y="1149872"/>
            <a:ext cx="5700045" cy="1383682"/>
            <a:chOff x="6033331" y="1483157"/>
            <a:chExt cx="5700045" cy="1383682"/>
          </a:xfrm>
        </p:grpSpPr>
        <p:sp>
          <p:nvSpPr>
            <p:cNvPr id="23" name="Rectángulo 22"/>
            <p:cNvSpPr/>
            <p:nvPr/>
          </p:nvSpPr>
          <p:spPr>
            <a:xfrm>
              <a:off x="6033331" y="1483157"/>
              <a:ext cx="5700045" cy="13836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18930" y="2198697"/>
              <a:ext cx="5486117" cy="558362"/>
            </a:xfrm>
            <a:prstGeom prst="rect">
              <a:avLst/>
            </a:prstGeom>
          </p:spPr>
        </p:pic>
        <p:sp>
          <p:nvSpPr>
            <p:cNvPr id="20" name="CuadroTexto 19"/>
            <p:cNvSpPr txBox="1"/>
            <p:nvPr/>
          </p:nvSpPr>
          <p:spPr>
            <a:xfrm>
              <a:off x="6786856" y="1548033"/>
              <a:ext cx="38827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Capture mechanism </a:t>
              </a:r>
              <a:endParaRPr lang="en-US" sz="2800" dirty="0"/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5697584" y="6434983"/>
            <a:ext cx="327549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i="1" dirty="0" smtClean="0"/>
              <a:t>D. Hove et al., PLB 782, 42 (2018)</a:t>
            </a:r>
            <a:endParaRPr lang="en-US" sz="1300" b="1" i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710658" y="5420393"/>
            <a:ext cx="4497376" cy="67710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900" dirty="0" smtClean="0"/>
              <a:t>Sequential capture through the f</a:t>
            </a:r>
            <a:r>
              <a:rPr lang="en-US" sz="1900" baseline="-25000" dirty="0" smtClean="0"/>
              <a:t>5/2</a:t>
            </a:r>
            <a:r>
              <a:rPr lang="en-US" sz="1900" dirty="0" smtClean="0"/>
              <a:t> resonance in </a:t>
            </a:r>
            <a:r>
              <a:rPr lang="en-US" sz="1900" baseline="30000" dirty="0" smtClean="0"/>
              <a:t>69</a:t>
            </a:r>
            <a:r>
              <a:rPr lang="en-US" sz="1900" dirty="0" smtClean="0"/>
              <a:t>Br at 0.6 MeV.</a:t>
            </a:r>
            <a:endParaRPr lang="en-U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76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382772" y="2112335"/>
            <a:ext cx="5706140" cy="4330995"/>
          </a:xfrm>
          <a:prstGeom prst="rect">
            <a:avLst/>
          </a:prstGeom>
          <a:noFill/>
          <a:ln w="666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/>
          <p:cNvSpPr/>
          <p:nvPr/>
        </p:nvSpPr>
        <p:spPr>
          <a:xfrm>
            <a:off x="222145" y="-243774"/>
            <a:ext cx="8639844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Summary:</a:t>
            </a:r>
            <a:endParaRPr lang="en-US" dirty="0"/>
          </a:p>
        </p:txBody>
      </p:sp>
      <p:sp>
        <p:nvSpPr>
          <p:cNvPr id="6" name="CuadroTexto 5"/>
          <p:cNvSpPr txBox="1"/>
          <p:nvPr/>
        </p:nvSpPr>
        <p:spPr>
          <a:xfrm>
            <a:off x="453655" y="1261730"/>
            <a:ext cx="1166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model presented here treats </a:t>
            </a:r>
            <a:r>
              <a:rPr lang="en-US" dirty="0"/>
              <a:t>the </a:t>
            </a:r>
            <a:r>
              <a:rPr lang="en-US" dirty="0" smtClean="0"/>
              <a:t>many-body core </a:t>
            </a:r>
            <a:r>
              <a:rPr lang="en-US" dirty="0"/>
              <a:t>and the two valence </a:t>
            </a:r>
            <a:r>
              <a:rPr lang="en-US" dirty="0" smtClean="0"/>
              <a:t>particles self-consistently:</a:t>
            </a:r>
          </a:p>
        </p:txBody>
      </p:sp>
      <p:grpSp>
        <p:nvGrpSpPr>
          <p:cNvPr id="23" name="Grupo 22"/>
          <p:cNvGrpSpPr/>
          <p:nvPr/>
        </p:nvGrpSpPr>
        <p:grpSpPr>
          <a:xfrm>
            <a:off x="453655" y="2185060"/>
            <a:ext cx="5566231" cy="4201423"/>
            <a:chOff x="6440728" y="2235071"/>
            <a:chExt cx="5566231" cy="4201423"/>
          </a:xfrm>
        </p:grpSpPr>
        <p:sp>
          <p:nvSpPr>
            <p:cNvPr id="7" name="CuadroTexto 6"/>
            <p:cNvSpPr txBox="1"/>
            <p:nvPr/>
          </p:nvSpPr>
          <p:spPr>
            <a:xfrm>
              <a:off x="8888627" y="2426057"/>
              <a:ext cx="30493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mean-field determines the interaction with the loosely bound nucleons.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9384177" y="4639974"/>
              <a:ext cx="2622782" cy="1323439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 algn="just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distorted mean-field modifies the core-nucleon interaction and the wave function of the valence nucleons.  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lecha abajo 8"/>
            <p:cNvSpPr/>
            <p:nvPr/>
          </p:nvSpPr>
          <p:spPr>
            <a:xfrm>
              <a:off x="10413291" y="3372557"/>
              <a:ext cx="253509" cy="3382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9341708" y="3721731"/>
              <a:ext cx="2472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Three-body problem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grpSp>
          <p:nvGrpSpPr>
            <p:cNvPr id="11" name="Grupo 10"/>
            <p:cNvGrpSpPr/>
            <p:nvPr/>
          </p:nvGrpSpPr>
          <p:grpSpPr>
            <a:xfrm>
              <a:off x="6651057" y="2235071"/>
              <a:ext cx="2107932" cy="2360822"/>
              <a:chOff x="6651057" y="3313085"/>
              <a:chExt cx="2107932" cy="2360822"/>
            </a:xfrm>
          </p:grpSpPr>
          <p:sp>
            <p:nvSpPr>
              <p:cNvPr id="12" name="Rectángulo 11"/>
              <p:cNvSpPr/>
              <p:nvPr/>
            </p:nvSpPr>
            <p:spPr>
              <a:xfrm>
                <a:off x="6651057" y="3378467"/>
                <a:ext cx="2107932" cy="22954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Imagen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29484" y="4391143"/>
                <a:ext cx="1943444" cy="1282764"/>
              </a:xfrm>
              <a:prstGeom prst="rect">
                <a:avLst/>
              </a:prstGeom>
            </p:spPr>
          </p:pic>
          <p:sp>
            <p:nvSpPr>
              <p:cNvPr id="14" name="Elipse 13"/>
              <p:cNvSpPr/>
              <p:nvPr/>
            </p:nvSpPr>
            <p:spPr>
              <a:xfrm>
                <a:off x="8068386" y="3480791"/>
                <a:ext cx="216000" cy="216000"/>
              </a:xfrm>
              <a:prstGeom prst="ellipse">
                <a:avLst/>
              </a:prstGeom>
              <a:blipFill>
                <a:blip r:embed="rId3"/>
                <a:tile tx="0" ty="0" sx="100000" sy="100000" flip="none" algn="tl"/>
              </a:blipFill>
              <a:scene3d>
                <a:camera prst="orthographicFront"/>
                <a:lightRig rig="threePt" dir="t"/>
              </a:scene3d>
              <a:sp3d extrusionH="76200">
                <a:bevelB prst="relaxedInset"/>
                <a:extrusionClr>
                  <a:schemeClr val="tx1"/>
                </a:extrusionClr>
                <a:contourClr>
                  <a:schemeClr val="tx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-2040000" flipH="1">
                <a:off x="7247633" y="3682518"/>
                <a:ext cx="184313" cy="750189"/>
              </a:xfrm>
              <a:prstGeom prst="rect">
                <a:avLst/>
              </a:prstGeom>
            </p:spPr>
          </p:pic>
          <p:pic>
            <p:nvPicPr>
              <p:cNvPr id="16" name="Imagen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080000">
                <a:off x="7627678" y="3669490"/>
                <a:ext cx="579170" cy="731583"/>
              </a:xfrm>
              <a:prstGeom prst="rect">
                <a:avLst/>
              </a:prstGeom>
            </p:spPr>
          </p:pic>
          <p:pic>
            <p:nvPicPr>
              <p:cNvPr id="17" name="Imagen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25611" y="3490787"/>
                <a:ext cx="256054" cy="256054"/>
              </a:xfrm>
              <a:prstGeom prst="rect">
                <a:avLst/>
              </a:prstGeom>
            </p:spPr>
          </p:pic>
          <p:pic>
            <p:nvPicPr>
              <p:cNvPr id="18" name="Imagen 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7440000">
                <a:off x="7342241" y="3236878"/>
                <a:ext cx="579170" cy="731583"/>
              </a:xfrm>
              <a:prstGeom prst="rect">
                <a:avLst/>
              </a:prstGeom>
            </p:spPr>
          </p:pic>
        </p:grpSp>
        <p:sp>
          <p:nvSpPr>
            <p:cNvPr id="19" name="CuadroTexto 18"/>
            <p:cNvSpPr txBox="1"/>
            <p:nvPr/>
          </p:nvSpPr>
          <p:spPr>
            <a:xfrm>
              <a:off x="6440728" y="4742695"/>
              <a:ext cx="2173886" cy="1077218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 algn="just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presence of the loosely bound nucleons distorts the mean-field.</a:t>
              </a:r>
            </a:p>
          </p:txBody>
        </p:sp>
        <p:sp>
          <p:nvSpPr>
            <p:cNvPr id="20" name="Flecha derecha 19"/>
            <p:cNvSpPr/>
            <p:nvPr/>
          </p:nvSpPr>
          <p:spPr>
            <a:xfrm>
              <a:off x="8672928" y="4970058"/>
              <a:ext cx="668780" cy="2372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0800000">
              <a:off x="8658897" y="5340764"/>
              <a:ext cx="682811" cy="268247"/>
            </a:xfrm>
            <a:prstGeom prst="rect">
              <a:avLst/>
            </a:prstGeom>
          </p:spPr>
        </p:pic>
        <p:sp>
          <p:nvSpPr>
            <p:cNvPr id="22" name="CuadroTexto 21"/>
            <p:cNvSpPr txBox="1"/>
            <p:nvPr/>
          </p:nvSpPr>
          <p:spPr>
            <a:xfrm>
              <a:off x="7590292" y="6067162"/>
              <a:ext cx="3171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Self-consistent calculation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6909836" y="1985693"/>
            <a:ext cx="4383992" cy="1901583"/>
            <a:chOff x="6751178" y="2208943"/>
            <a:chExt cx="4383992" cy="1901583"/>
          </a:xfrm>
        </p:grpSpPr>
        <p:grpSp>
          <p:nvGrpSpPr>
            <p:cNvPr id="29" name="Grupo 28"/>
            <p:cNvGrpSpPr/>
            <p:nvPr/>
          </p:nvGrpSpPr>
          <p:grpSpPr>
            <a:xfrm>
              <a:off x="6829054" y="2255662"/>
              <a:ext cx="4257897" cy="1794301"/>
              <a:chOff x="6829054" y="2460766"/>
              <a:chExt cx="4257897" cy="1794301"/>
            </a:xfrm>
          </p:grpSpPr>
          <p:sp>
            <p:nvSpPr>
              <p:cNvPr id="26" name="CuadroTexto 25"/>
              <p:cNvSpPr txBox="1"/>
              <p:nvPr/>
            </p:nvSpPr>
            <p:spPr>
              <a:xfrm>
                <a:off x="6829054" y="2460766"/>
                <a:ext cx="42578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Core: Spherical </a:t>
                </a:r>
                <a:r>
                  <a:rPr lang="en-US" dirty="0" err="1" smtClean="0"/>
                  <a:t>Skyrme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Hartree-Fock</a:t>
                </a:r>
                <a:endParaRPr lang="en-US" dirty="0"/>
              </a:p>
            </p:txBody>
          </p:sp>
          <p:sp>
            <p:nvSpPr>
              <p:cNvPr id="27" name="CuadroTexto 26"/>
              <p:cNvSpPr txBox="1"/>
              <p:nvPr/>
            </p:nvSpPr>
            <p:spPr>
              <a:xfrm>
                <a:off x="7256254" y="3331737"/>
                <a:ext cx="368402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Core deformation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Finite range NN interactions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odd-odd nuclei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lecha abajo 27"/>
              <p:cNvSpPr/>
              <p:nvPr/>
            </p:nvSpPr>
            <p:spPr>
              <a:xfrm>
                <a:off x="8802168" y="2821552"/>
                <a:ext cx="155834" cy="49244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ectángulo 29"/>
            <p:cNvSpPr/>
            <p:nvPr/>
          </p:nvSpPr>
          <p:spPr>
            <a:xfrm>
              <a:off x="6751178" y="2208943"/>
              <a:ext cx="4383992" cy="190158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6585796" y="4188461"/>
            <a:ext cx="5246949" cy="1240303"/>
            <a:chOff x="6649588" y="2460766"/>
            <a:chExt cx="5246949" cy="1240303"/>
          </a:xfrm>
        </p:grpSpPr>
        <p:sp>
          <p:nvSpPr>
            <p:cNvPr id="35" name="CuadroTexto 34"/>
            <p:cNvSpPr txBox="1"/>
            <p:nvPr/>
          </p:nvSpPr>
          <p:spPr>
            <a:xfrm>
              <a:off x="6649588" y="2460766"/>
              <a:ext cx="5246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Three-body calculation: Adiabatic expansion</a:t>
              </a:r>
              <a:endParaRPr lang="en-US" dirty="0"/>
            </a:p>
          </p:txBody>
        </p:sp>
        <p:sp>
          <p:nvSpPr>
            <p:cNvPr id="36" name="CuadroTexto 35"/>
            <p:cNvSpPr txBox="1"/>
            <p:nvPr/>
          </p:nvSpPr>
          <p:spPr>
            <a:xfrm>
              <a:off x="6922970" y="3331737"/>
              <a:ext cx="4807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>
                  <a:latin typeface="+mj-lt"/>
                  <a:cs typeface="Arial" panose="020B0604020202020204" pitchFamily="34" charset="0"/>
                </a:rPr>
                <a:t>Three-body force from the mean field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</a:p>
          </p:txBody>
        </p:sp>
        <p:sp>
          <p:nvSpPr>
            <p:cNvPr id="37" name="Flecha abajo 36"/>
            <p:cNvSpPr/>
            <p:nvPr/>
          </p:nvSpPr>
          <p:spPr>
            <a:xfrm>
              <a:off x="8921811" y="2821552"/>
              <a:ext cx="155834" cy="49244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ángulo 33"/>
          <p:cNvSpPr/>
          <p:nvPr/>
        </p:nvSpPr>
        <p:spPr>
          <a:xfrm>
            <a:off x="6516472" y="4141743"/>
            <a:ext cx="5324825" cy="1332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uadroTexto 39"/>
          <p:cNvSpPr txBox="1"/>
          <p:nvPr/>
        </p:nvSpPr>
        <p:spPr>
          <a:xfrm>
            <a:off x="6971965" y="5727413"/>
            <a:ext cx="451411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 smtClean="0">
                <a:latin typeface="+mj-lt"/>
                <a:cs typeface="Arial" panose="020B0604020202020204" pitchFamily="34" charset="0"/>
              </a:rPr>
              <a:t>Generalization </a:t>
            </a:r>
            <a:r>
              <a:rPr lang="en-US" smtClean="0">
                <a:latin typeface="+mj-lt"/>
                <a:cs typeface="Arial" panose="020B0604020202020204" pitchFamily="34" charset="0"/>
              </a:rPr>
              <a:t>to more than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one cluster and more than two valence nucleons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9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69200"/>
            <a:ext cx="9144000" cy="1143000"/>
          </a:xfrm>
        </p:spPr>
        <p:txBody>
          <a:bodyPr rtlCol="0">
            <a:normAutofit/>
          </a:bodyPr>
          <a:lstStyle/>
          <a:p>
            <a:pPr rtl="0"/>
            <a:r>
              <a:rPr lang="en-US" dirty="0" smtClean="0"/>
              <a:t>Weakly bound nuclei: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6711696" y="6417310"/>
            <a:ext cx="5367528" cy="365125"/>
          </a:xfrm>
          <a:solidFill>
            <a:schemeClr val="accent1">
              <a:lumMod val="75000"/>
              <a:alpha val="4000"/>
            </a:schemeClr>
          </a:solidFill>
          <a:ln w="19050" cap="rnd" cmpd="dbl">
            <a:solidFill>
              <a:schemeClr val="tx1"/>
            </a:solidFill>
          </a:ln>
        </p:spPr>
        <p:txBody>
          <a:bodyPr/>
          <a:lstStyle/>
          <a:p>
            <a:pPr rtl="0"/>
            <a:r>
              <a:rPr lang="en-US" b="1" i="1" noProof="0" dirty="0" smtClean="0"/>
              <a:t>24</a:t>
            </a:r>
            <a:r>
              <a:rPr lang="en-US" b="1" i="1" baseline="30000" noProof="0" dirty="0" smtClean="0"/>
              <a:t>th</a:t>
            </a:r>
            <a:r>
              <a:rPr lang="en-US" b="1" i="1" noProof="0" dirty="0" smtClean="0"/>
              <a:t> European Conference on Few-body Problems in Physics,  University of Surrey, September 2019</a:t>
            </a:r>
            <a:endParaRPr lang="es-ES" b="1" i="1" noProof="0" dirty="0"/>
          </a:p>
        </p:txBody>
      </p:sp>
      <p:sp>
        <p:nvSpPr>
          <p:cNvPr id="6" name="Marcador de pie de página 3"/>
          <p:cNvSpPr txBox="1">
            <a:spLocks/>
          </p:cNvSpPr>
          <p:nvPr/>
        </p:nvSpPr>
        <p:spPr>
          <a:xfrm>
            <a:off x="121920" y="6417310"/>
            <a:ext cx="5367528" cy="365125"/>
          </a:xfrm>
          <a:prstGeom prst="rect">
            <a:avLst/>
          </a:prstGeom>
          <a:solidFill>
            <a:schemeClr val="accent1">
              <a:lumMod val="75000"/>
              <a:alpha val="4000"/>
            </a:schemeClr>
          </a:solidFill>
          <a:ln w="19050" cap="rnd" cmpd="dbl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 smtClean="0"/>
              <a:t>Eduardo </a:t>
            </a:r>
            <a:r>
              <a:rPr lang="en-US" b="1" i="1" dirty="0" err="1" smtClean="0"/>
              <a:t>Garrido</a:t>
            </a:r>
            <a:endParaRPr lang="en-US" b="1" i="1" dirty="0" smtClean="0"/>
          </a:p>
          <a:p>
            <a:r>
              <a:rPr lang="en-US" b="1" i="1" dirty="0" err="1" smtClean="0"/>
              <a:t>Instituto</a:t>
            </a:r>
            <a:r>
              <a:rPr lang="en-US" b="1" i="1" dirty="0" smtClean="0"/>
              <a:t> de </a:t>
            </a:r>
            <a:r>
              <a:rPr lang="en-US" b="1" i="1" dirty="0" err="1" smtClean="0"/>
              <a:t>Estructura</a:t>
            </a:r>
            <a:r>
              <a:rPr lang="en-US" b="1" i="1" dirty="0" smtClean="0"/>
              <a:t> de la </a:t>
            </a:r>
            <a:r>
              <a:rPr lang="en-US" b="1" i="1" dirty="0" err="1" smtClean="0"/>
              <a:t>Materia</a:t>
            </a:r>
            <a:r>
              <a:rPr lang="en-US" b="1" i="1" dirty="0" smtClean="0"/>
              <a:t>, CSIC, Madrid, Spain</a:t>
            </a:r>
            <a:endParaRPr lang="es-ES" b="1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788" y="4274718"/>
            <a:ext cx="2101531" cy="83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463" y="3049877"/>
            <a:ext cx="1481394" cy="83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uadroTexto 8"/>
          <p:cNvSpPr txBox="1"/>
          <p:nvPr/>
        </p:nvSpPr>
        <p:spPr>
          <a:xfrm>
            <a:off x="6459682" y="3050480"/>
            <a:ext cx="44871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Dennis Hove, </a:t>
            </a:r>
            <a:r>
              <a:rPr lang="en-US" sz="2400" b="1" dirty="0" err="1" smtClean="0"/>
              <a:t>Aksel</a:t>
            </a:r>
            <a:r>
              <a:rPr lang="en-US" sz="2400" b="1" dirty="0" smtClean="0"/>
              <a:t> S. Jensen</a:t>
            </a:r>
          </a:p>
          <a:p>
            <a:r>
              <a:rPr lang="en-US" sz="2400" i="1" dirty="0" smtClean="0"/>
              <a:t>Aarhus University, Denmark</a:t>
            </a:r>
            <a:endParaRPr lang="en-US" sz="2400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6460985" y="4274718"/>
            <a:ext cx="5282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Pedro </a:t>
            </a:r>
            <a:r>
              <a:rPr lang="en-US" sz="2400" b="1" dirty="0" err="1" smtClean="0"/>
              <a:t>Sarriguren</a:t>
            </a:r>
            <a:r>
              <a:rPr lang="en-US" sz="2400" b="1" dirty="0" smtClean="0"/>
              <a:t>, Eduardo </a:t>
            </a:r>
            <a:r>
              <a:rPr lang="en-US" sz="2400" b="1" dirty="0" err="1" smtClean="0"/>
              <a:t>Garrido</a:t>
            </a:r>
            <a:endParaRPr lang="en-US" sz="2400" b="1" dirty="0" smtClean="0"/>
          </a:p>
          <a:p>
            <a:r>
              <a:rPr lang="en-US" sz="2400" i="1" dirty="0" smtClean="0"/>
              <a:t>IEM-CSIC, Madrid, Spain</a:t>
            </a:r>
            <a:endParaRPr lang="en-US" sz="2400" i="1" dirty="0"/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7" t="524" r="512" b="16009"/>
          <a:stretch/>
        </p:blipFill>
        <p:spPr>
          <a:xfrm>
            <a:off x="972291" y="2098325"/>
            <a:ext cx="2865511" cy="406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2195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grpSp>
        <p:nvGrpSpPr>
          <p:cNvPr id="7" name="Grupo 6"/>
          <p:cNvGrpSpPr/>
          <p:nvPr/>
        </p:nvGrpSpPr>
        <p:grpSpPr>
          <a:xfrm>
            <a:off x="905648" y="2425330"/>
            <a:ext cx="3731560" cy="1855316"/>
            <a:chOff x="493748" y="2617830"/>
            <a:chExt cx="3731560" cy="1855316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748" y="2617830"/>
              <a:ext cx="3731560" cy="1855316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2151888" y="2840736"/>
              <a:ext cx="390144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48" y="4461877"/>
            <a:ext cx="4952942" cy="545287"/>
          </a:xfrm>
          <a:prstGeom prst="rect">
            <a:avLst/>
          </a:prstGeom>
        </p:spPr>
      </p:pic>
      <p:sp>
        <p:nvSpPr>
          <p:cNvPr id="10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92822" y="2486826"/>
            <a:ext cx="743485" cy="161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/>
          <p:cNvSpPr/>
          <p:nvPr/>
        </p:nvSpPr>
        <p:spPr>
          <a:xfrm>
            <a:off x="2444098" y="2905570"/>
            <a:ext cx="811851" cy="384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 10"/>
          <p:cNvSpPr/>
          <p:nvPr/>
        </p:nvSpPr>
        <p:spPr>
          <a:xfrm>
            <a:off x="2773110" y="2509503"/>
            <a:ext cx="1815982" cy="1250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11"/>
          <p:cNvSpPr/>
          <p:nvPr/>
        </p:nvSpPr>
        <p:spPr>
          <a:xfrm>
            <a:off x="1239140" y="3879790"/>
            <a:ext cx="3349952" cy="39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grpSp>
        <p:nvGrpSpPr>
          <p:cNvPr id="7" name="Grupo 6"/>
          <p:cNvGrpSpPr/>
          <p:nvPr/>
        </p:nvGrpSpPr>
        <p:grpSpPr>
          <a:xfrm>
            <a:off x="905648" y="2425330"/>
            <a:ext cx="3731560" cy="1855316"/>
            <a:chOff x="493748" y="2617830"/>
            <a:chExt cx="3731560" cy="1855316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748" y="2617830"/>
              <a:ext cx="3731560" cy="1855316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2151888" y="2840736"/>
              <a:ext cx="390144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48" y="4461877"/>
            <a:ext cx="4952942" cy="54528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07092" y="5188395"/>
            <a:ext cx="585710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particles do not interact with each other, but through an average mean-field.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complex N-body wave function is replaced by a Slater determinant.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0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grpSp>
        <p:nvGrpSpPr>
          <p:cNvPr id="7" name="Grupo 6"/>
          <p:cNvGrpSpPr/>
          <p:nvPr/>
        </p:nvGrpSpPr>
        <p:grpSpPr>
          <a:xfrm>
            <a:off x="905648" y="2425330"/>
            <a:ext cx="3731560" cy="1855316"/>
            <a:chOff x="493748" y="2617830"/>
            <a:chExt cx="3731560" cy="1855316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748" y="2617830"/>
              <a:ext cx="3731560" cy="1855316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2151888" y="2840736"/>
              <a:ext cx="390144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48" y="4461877"/>
            <a:ext cx="4952942" cy="54528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07092" y="5188395"/>
            <a:ext cx="585710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particles do not interact with each other, but through an average mean-field.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complex N-body wave function is replaced by a Slater determinant.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6296341" y="2549609"/>
            <a:ext cx="74140" cy="4209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8888627" y="2426057"/>
            <a:ext cx="3049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mean-field determines the interaction with the loosely bound nucleons.</a:t>
            </a:r>
          </a:p>
        </p:txBody>
      </p:sp>
      <p:sp>
        <p:nvSpPr>
          <p:cNvPr id="16" name="Flecha abajo 15"/>
          <p:cNvSpPr/>
          <p:nvPr/>
        </p:nvSpPr>
        <p:spPr>
          <a:xfrm>
            <a:off x="10413291" y="3372557"/>
            <a:ext cx="253509" cy="338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/>
          <p:cNvSpPr txBox="1"/>
          <p:nvPr/>
        </p:nvSpPr>
        <p:spPr>
          <a:xfrm>
            <a:off x="9341708" y="3721731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Three-body problem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6651057" y="2235071"/>
            <a:ext cx="2107932" cy="2360822"/>
            <a:chOff x="6651057" y="3313085"/>
            <a:chExt cx="2107932" cy="2360822"/>
          </a:xfrm>
        </p:grpSpPr>
        <p:sp>
          <p:nvSpPr>
            <p:cNvPr id="23" name="Rectángulo 22"/>
            <p:cNvSpPr/>
            <p:nvPr/>
          </p:nvSpPr>
          <p:spPr>
            <a:xfrm>
              <a:off x="6651057" y="3378467"/>
              <a:ext cx="2107932" cy="2295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484" y="4391143"/>
              <a:ext cx="1943444" cy="1282764"/>
            </a:xfrm>
            <a:prstGeom prst="rect">
              <a:avLst/>
            </a:prstGeom>
          </p:spPr>
        </p:pic>
        <p:sp>
          <p:nvSpPr>
            <p:cNvPr id="18" name="Elipse 17"/>
            <p:cNvSpPr/>
            <p:nvPr/>
          </p:nvSpPr>
          <p:spPr>
            <a:xfrm>
              <a:off x="8068386" y="3480791"/>
              <a:ext cx="216000" cy="216000"/>
            </a:xfrm>
            <a:prstGeom prst="ellipse">
              <a:avLst/>
            </a:prstGeom>
            <a:blipFill>
              <a:blip r:embed="rId5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extrusionH="76200">
              <a:bevelB prst="relaxedInset"/>
              <a:extrusionClr>
                <a:schemeClr val="tx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2040000" flipH="1">
              <a:off x="7247633" y="3682518"/>
              <a:ext cx="184313" cy="750189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4080000">
              <a:off x="7627678" y="3669490"/>
              <a:ext cx="579170" cy="731583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5611" y="3490787"/>
              <a:ext cx="256054" cy="256054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7440000">
              <a:off x="7342241" y="3236878"/>
              <a:ext cx="579170" cy="731583"/>
            </a:xfrm>
            <a:prstGeom prst="rect">
              <a:avLst/>
            </a:prstGeom>
          </p:spPr>
        </p:pic>
      </p:grpSp>
      <p:sp>
        <p:nvSpPr>
          <p:cNvPr id="25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5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grpSp>
        <p:nvGrpSpPr>
          <p:cNvPr id="7" name="Grupo 6"/>
          <p:cNvGrpSpPr/>
          <p:nvPr/>
        </p:nvGrpSpPr>
        <p:grpSpPr>
          <a:xfrm>
            <a:off x="905648" y="2425330"/>
            <a:ext cx="3731560" cy="1855316"/>
            <a:chOff x="493748" y="2617830"/>
            <a:chExt cx="3731560" cy="1855316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748" y="2617830"/>
              <a:ext cx="3731560" cy="1855316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2151888" y="2840736"/>
              <a:ext cx="390144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48" y="4461877"/>
            <a:ext cx="4952942" cy="54528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07092" y="5188395"/>
            <a:ext cx="585710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particles do not interact with each other, but through an average mean-field.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complex N-body wave function is replaced by a Slater determinant.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6296341" y="2549609"/>
            <a:ext cx="74140" cy="4209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8888627" y="2426057"/>
            <a:ext cx="3049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mean-field determines the interaction with the loosely bound nucleons.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9384177" y="4639974"/>
            <a:ext cx="2622782" cy="132343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distorted mean-field modifies the core-nucleon interaction and the wave function of the valence nucleons. 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echa abajo 15"/>
          <p:cNvSpPr/>
          <p:nvPr/>
        </p:nvSpPr>
        <p:spPr>
          <a:xfrm>
            <a:off x="10413291" y="3372557"/>
            <a:ext cx="253509" cy="338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/>
          <p:cNvSpPr txBox="1"/>
          <p:nvPr/>
        </p:nvSpPr>
        <p:spPr>
          <a:xfrm>
            <a:off x="9341708" y="3721731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Three-body problem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6651057" y="2235071"/>
            <a:ext cx="2107932" cy="2360822"/>
            <a:chOff x="6651057" y="3313085"/>
            <a:chExt cx="2107932" cy="2360822"/>
          </a:xfrm>
        </p:grpSpPr>
        <p:sp>
          <p:nvSpPr>
            <p:cNvPr id="23" name="Rectángulo 22"/>
            <p:cNvSpPr/>
            <p:nvPr/>
          </p:nvSpPr>
          <p:spPr>
            <a:xfrm>
              <a:off x="6651057" y="3378467"/>
              <a:ext cx="2107932" cy="2295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484" y="4391143"/>
              <a:ext cx="1943444" cy="1282764"/>
            </a:xfrm>
            <a:prstGeom prst="rect">
              <a:avLst/>
            </a:prstGeom>
          </p:spPr>
        </p:pic>
        <p:sp>
          <p:nvSpPr>
            <p:cNvPr id="18" name="Elipse 17"/>
            <p:cNvSpPr/>
            <p:nvPr/>
          </p:nvSpPr>
          <p:spPr>
            <a:xfrm>
              <a:off x="8068386" y="3480791"/>
              <a:ext cx="216000" cy="216000"/>
            </a:xfrm>
            <a:prstGeom prst="ellipse">
              <a:avLst/>
            </a:prstGeom>
            <a:blipFill>
              <a:blip r:embed="rId5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 extrusionH="76200">
              <a:bevelB prst="relaxedInset"/>
              <a:extrusionClr>
                <a:schemeClr val="tx1"/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2040000" flipH="1">
              <a:off x="7247633" y="3682518"/>
              <a:ext cx="184313" cy="750189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4080000">
              <a:off x="7627678" y="3669490"/>
              <a:ext cx="579170" cy="731583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5611" y="3490787"/>
              <a:ext cx="256054" cy="256054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7440000">
              <a:off x="7342241" y="3236878"/>
              <a:ext cx="579170" cy="731583"/>
            </a:xfrm>
            <a:prstGeom prst="rect">
              <a:avLst/>
            </a:prstGeom>
          </p:spPr>
        </p:pic>
      </p:grpSp>
      <p:sp>
        <p:nvSpPr>
          <p:cNvPr id="25" name="CuadroTexto 24"/>
          <p:cNvSpPr txBox="1"/>
          <p:nvPr/>
        </p:nvSpPr>
        <p:spPr>
          <a:xfrm>
            <a:off x="6440728" y="4742695"/>
            <a:ext cx="2173886" cy="107721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presence of the loosely bound nucleons distorts the mean-field.</a:t>
            </a:r>
          </a:p>
        </p:txBody>
      </p:sp>
      <p:sp>
        <p:nvSpPr>
          <p:cNvPr id="26" name="Flecha derecha 25"/>
          <p:cNvSpPr/>
          <p:nvPr/>
        </p:nvSpPr>
        <p:spPr>
          <a:xfrm>
            <a:off x="8672928" y="4970058"/>
            <a:ext cx="668780" cy="237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8658897" y="5340764"/>
            <a:ext cx="682811" cy="268247"/>
          </a:xfrm>
          <a:prstGeom prst="rect">
            <a:avLst/>
          </a:prstGeom>
        </p:spPr>
      </p:pic>
      <p:sp>
        <p:nvSpPr>
          <p:cNvPr id="31" name="CuadroTexto 30"/>
          <p:cNvSpPr txBox="1"/>
          <p:nvPr/>
        </p:nvSpPr>
        <p:spPr>
          <a:xfrm>
            <a:off x="7590292" y="6067162"/>
            <a:ext cx="3171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Self-consistent calculation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72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>
                <a:solidFill>
                  <a:srgbClr val="44546A"/>
                </a:solidFill>
                <a:ea typeface="+mj-ea"/>
                <a:cs typeface="+mj-cs"/>
              </a:rPr>
              <a:t>Weakly bound nuclei: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2758658" y="2742064"/>
            <a:ext cx="6327373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Some formal hints about the formalism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5B9BD5">
                    <a:lumMod val="50000"/>
                  </a:srgbClr>
                </a:solidFill>
              </a:rPr>
              <a:t>The case of </a:t>
            </a:r>
            <a:r>
              <a:rPr lang="en-US" sz="2400" baseline="30000" dirty="0" smtClean="0">
                <a:solidFill>
                  <a:srgbClr val="C00000"/>
                </a:solidFill>
              </a:rPr>
              <a:t>26</a:t>
            </a:r>
            <a:r>
              <a:rPr lang="en-US" sz="2400" dirty="0" smtClean="0">
                <a:solidFill>
                  <a:srgbClr val="C00000"/>
                </a:solidFill>
              </a:rPr>
              <a:t>O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Proton dripline: </a:t>
            </a:r>
            <a:r>
              <a:rPr lang="en-US" sz="2400" baseline="30000" dirty="0" smtClean="0">
                <a:solidFill>
                  <a:srgbClr val="C00000"/>
                </a:solidFill>
              </a:rPr>
              <a:t>70</a:t>
            </a:r>
            <a:r>
              <a:rPr lang="en-US" sz="2400" dirty="0" smtClean="0">
                <a:solidFill>
                  <a:srgbClr val="C00000"/>
                </a:solidFill>
              </a:rPr>
              <a:t>Kr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Approaching </a:t>
            </a:r>
            <a:r>
              <a:rPr lang="en-US" sz="240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dripline: </a:t>
            </a:r>
            <a:r>
              <a:rPr lang="en-US" sz="2400" dirty="0">
                <a:solidFill>
                  <a:srgbClr val="C00000"/>
                </a:solidFill>
              </a:rPr>
              <a:t>Ca </a:t>
            </a:r>
            <a:r>
              <a:rPr lang="en-US" sz="2400" dirty="0" smtClean="0">
                <a:solidFill>
                  <a:srgbClr val="C00000"/>
                </a:solidFill>
              </a:rPr>
              <a:t>isotopes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Summary and possible extensions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524000" y="1483200"/>
            <a:ext cx="979917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 unified description of intrinsic and relative degrees of freedom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63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22800" y="169200"/>
            <a:ext cx="9144000" cy="114480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en-US" sz="6000" dirty="0" smtClean="0">
                <a:solidFill>
                  <a:srgbClr val="44546A"/>
                </a:solidFill>
                <a:ea typeface="+mj-ea"/>
                <a:cs typeface="+mj-cs"/>
              </a:rPr>
              <a:t>Formalism: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11" y="1400048"/>
            <a:ext cx="2109399" cy="251786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200" y="2074788"/>
            <a:ext cx="7865849" cy="1080000"/>
          </a:xfrm>
          <a:prstGeom prst="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 flipV="1">
            <a:off x="922946" y="1854437"/>
            <a:ext cx="935216" cy="2563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1367327" y="1880075"/>
            <a:ext cx="68366" cy="89730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936" y="1543290"/>
            <a:ext cx="185849" cy="229051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501" y="1999229"/>
            <a:ext cx="187650" cy="28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5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on diseño abstracto melancólic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26713965_TF03460530" id="{21635475-6792-44A6-A8E3-1C7EF2148DF0}" vid="{F2F81E98-68FC-45E7-BC18-42DD6EFEAB4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Diapositivas con diseño abstracto melancólico</Template>
  <TotalTime>3598</TotalTime>
  <Words>993</Words>
  <Application>Microsoft Office PowerPoint</Application>
  <PresentationFormat>Panorámica</PresentationFormat>
  <Paragraphs>153</Paragraphs>
  <Slides>34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Arial</vt:lpstr>
      <vt:lpstr>Calibri</vt:lpstr>
      <vt:lpstr>Century Gothic</vt:lpstr>
      <vt:lpstr>Wingdings</vt:lpstr>
      <vt:lpstr>Plantilla con diseño abstracto melancólico</vt:lpstr>
      <vt:lpstr>Weakly bound nuclei: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Weakly bound nuclei: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del título</dc:title>
  <dc:creator>Eduardo</dc:creator>
  <cp:lastModifiedBy>Eduardo</cp:lastModifiedBy>
  <cp:revision>251</cp:revision>
  <dcterms:created xsi:type="dcterms:W3CDTF">2019-03-25T09:42:17Z</dcterms:created>
  <dcterms:modified xsi:type="dcterms:W3CDTF">2019-09-03T08:54:02Z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74064600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