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51" r:id="rId3"/>
    <p:sldId id="383" r:id="rId4"/>
    <p:sldId id="379" r:id="rId5"/>
    <p:sldId id="342" r:id="rId6"/>
    <p:sldId id="354" r:id="rId7"/>
    <p:sldId id="352" r:id="rId8"/>
    <p:sldId id="353" r:id="rId9"/>
    <p:sldId id="344" r:id="rId10"/>
    <p:sldId id="387" r:id="rId11"/>
    <p:sldId id="365" r:id="rId12"/>
    <p:sldId id="382" r:id="rId13"/>
    <p:sldId id="381" r:id="rId14"/>
    <p:sldId id="396" r:id="rId15"/>
    <p:sldId id="364" r:id="rId16"/>
    <p:sldId id="397" r:id="rId17"/>
    <p:sldId id="366" r:id="rId18"/>
    <p:sldId id="372" r:id="rId19"/>
    <p:sldId id="392" r:id="rId20"/>
    <p:sldId id="391" r:id="rId21"/>
    <p:sldId id="285" r:id="rId22"/>
    <p:sldId id="394" r:id="rId23"/>
    <p:sldId id="395" r:id="rId24"/>
  </p:sldIdLst>
  <p:sldSz cx="9144000" cy="6858000" type="screen4x3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33CC"/>
    <a:srgbClr val="33CC33"/>
    <a:srgbClr val="993300"/>
    <a:srgbClr val="FF0000"/>
    <a:srgbClr val="0033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5853" autoAdjust="0"/>
  </p:normalViewPr>
  <p:slideViewPr>
    <p:cSldViewPr>
      <p:cViewPr varScale="1">
        <p:scale>
          <a:sx n="72" d="100"/>
          <a:sy n="72" d="100"/>
        </p:scale>
        <p:origin x="90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24" y="-90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0B35634B-46BC-49BE-94A5-82C152859115}" type="datetimeFigureOut">
              <a:rPr lang="en-US"/>
              <a:pPr/>
              <a:t>9/1/2019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E83A7255-9B62-45BA-B26E-C871681106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42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0C9D7C45-0E41-4EC3-985B-DA84A017A2A3}" type="datetimeFigureOut">
              <a:rPr lang="zh-CN" altLang="en-US"/>
              <a:pPr/>
              <a:t>2019/9/1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  <a:endParaRPr lang="zh-CN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608DD01-3367-4A9B-9724-D4A237EB26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8768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43C62EE-D89D-4029-9DF4-7F6B112EC8EC}" type="slidenum">
              <a:rPr lang="zh-CN" altLang="en-US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2338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10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588593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11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909779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12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745276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13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9373845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14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708566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15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442240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16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167379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17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867401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18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6891238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19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61963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2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144599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20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157801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8852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286A0E5D-24FC-4039-8B13-A627B131B676}" type="slidenum">
              <a:rPr lang="zh-CN" altLang="en-US" sz="1300"/>
              <a:pPr algn="r"/>
              <a:t>21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0924439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22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414535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23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671575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3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164540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4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2290874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5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1361532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6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071098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7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709118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8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942661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48" tIns="49524" rIns="99048" bIns="49524" anchor="b"/>
          <a:lstStyle>
            <a:lvl1pPr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4863" indent="-309563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382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335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8850" indent="-247650" defTabSz="990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860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432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004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7650" indent="-24765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2A3A344-8439-4C92-B670-53E23F097A75}" type="slidenum">
              <a:rPr lang="zh-CN" altLang="en-US" sz="1300"/>
              <a:pPr algn="r"/>
              <a:t>9</a:t>
            </a:fld>
            <a:endParaRPr lang="en-US" altLang="zh-CN" sz="1300"/>
          </a:p>
        </p:txBody>
      </p:sp>
    </p:spTree>
    <p:extLst>
      <p:ext uri="{BB962C8B-B14F-4D97-AF65-F5344CB8AC3E}">
        <p14:creationId xmlns:p14="http://schemas.microsoft.com/office/powerpoint/2010/main" val="3951068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42925-621F-441A-8124-F36EB497403C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A9388-E003-4574-B93A-3C50B050D1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255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B762D-83AA-4C93-B694-27057BC3601A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15453-9186-49D9-BD2C-86497CA180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959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563C2-3C2F-4F32-A629-77A8AA055D09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08EE8-674A-4771-A5FC-28606C1EB0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6325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DD13-17B8-45DD-8B3C-CAFA07F85E25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84D5E-CE20-4D2E-A048-801A1F4B58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0093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0FBD4-882A-4BCD-8AB2-64A1747A35E3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476B3-C1C9-4AC7-BFA2-71FDB2984A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018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E490D-406E-472C-AEA3-D7D23A5B4FF9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DAAA6-5D61-432D-B26B-3A351E84C4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513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E7B5E-30B6-48DE-AD11-616E63F72EC2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BAF1B-0814-43C2-9BB6-73B8458342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631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44B13-6DD4-49C1-A93C-2B61501C9AC6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FA2FF-266C-4D15-84DF-4178865D07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247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7C0D1-E263-4D93-8D77-2A89D99E0345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A0DD0-4AA8-4FE4-AF39-4BF227B83F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89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0DA5C-C575-4329-9361-CA3335417A46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59933-84AF-4596-BCF6-04302A5076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741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37B79-D65E-4B5D-A03A-F2BDFEC77EE2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4CC7-7F8B-4C50-8FDC-E3BF5E2C7C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214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D2ABF-E27D-4C5E-B465-9C555AC22DA4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B350-F5CA-4168-A043-D67BE111FD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147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8012D-702C-4533-9C55-F21CC68981B0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FBA0A-0A9D-4928-834C-619C2BD698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900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/>
                <a:cs typeface="宋体"/>
              </a:defRPr>
            </a:lvl1pPr>
          </a:lstStyle>
          <a:p>
            <a:pPr>
              <a:defRPr/>
            </a:pPr>
            <a:fld id="{4F87FC70-E491-435A-851B-166537951F3B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429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zh-CN"/>
              <a:t>R. Lazauskas, J. Carbonell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00C43B39-4001-49B2-AC00-5C06FC0713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宋体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  <a:cs typeface="宋体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  <a:cs typeface="宋体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  <a:cs typeface="宋体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  <a:cs typeface="宋体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宋体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宋体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宋体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宋体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宋体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7.png"/><Relationship Id="rId4" Type="http://schemas.openxmlformats.org/officeDocument/2006/relationships/image" Target="../media/image1.jpeg"/><Relationship Id="rId9" Type="http://schemas.openxmlformats.org/officeDocument/2006/relationships/hyperlink" Target="http://www.int.washington.edu/PROGRAMS/16-1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hyperlink" Target="https://www.ncnr.nist.gov/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hyperlink" Target="http://www.int.washington.edu/PROGRAMS/16-1/" TargetMode="External"/><Relationship Id="rId5" Type="http://schemas.openxmlformats.org/officeDocument/2006/relationships/hyperlink" Target="https://www.ncnr.nist.gov/" TargetMode="External"/><Relationship Id="rId10" Type="http://schemas.openxmlformats.org/officeDocument/2006/relationships/image" Target="../media/image20.w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65.png"/><Relationship Id="rId10" Type="http://schemas.openxmlformats.org/officeDocument/2006/relationships/image" Target="../media/image24.png"/><Relationship Id="rId4" Type="http://schemas.openxmlformats.org/officeDocument/2006/relationships/image" Target="../media/image1.jpe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6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hyperlink" Target="https://www.ncnr.nist.gov/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56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1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115B7B06-9C41-4A70-9FB5-1331AFB6CEFB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fld id="{F068A1EF-0656-4B98-BD14-298B68330E11}" type="slidenum">
              <a:rPr lang="en-US" altLang="zh-CN" smtClean="0">
                <a:solidFill>
                  <a:schemeClr val="bg1"/>
                </a:solidFill>
              </a:rPr>
              <a:pPr/>
              <a:t>1</a:t>
            </a:fld>
            <a:endParaRPr lang="en-US" altLang="zh-CN" smtClean="0">
              <a:solidFill>
                <a:schemeClr val="bg1"/>
              </a:solidFill>
            </a:endParaRPr>
          </a:p>
        </p:txBody>
      </p:sp>
      <p:pic>
        <p:nvPicPr>
          <p:cNvPr id="16390" name="Picture 10" descr="bc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405" y="2967226"/>
            <a:ext cx="1463043" cy="138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9" descr="http://www-physique-ingenierie.u-strasbg.fr/side/uee2008/Img/logo_IPHC_10c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5" descr="http://www.ganil-spiral2.eu/images-presentation/logos/cnrs-in2p3-15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Line 24"/>
          <p:cNvSpPr>
            <a:spLocks noChangeShapeType="1"/>
          </p:cNvSpPr>
          <p:nvPr/>
        </p:nvSpPr>
        <p:spPr bwMode="auto">
          <a:xfrm>
            <a:off x="2590800" y="4114800"/>
            <a:ext cx="1143000" cy="1066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3" name="Line 25"/>
          <p:cNvSpPr>
            <a:spLocks noChangeShapeType="1"/>
          </p:cNvSpPr>
          <p:nvPr/>
        </p:nvSpPr>
        <p:spPr bwMode="auto">
          <a:xfrm>
            <a:off x="3048000" y="4572000"/>
            <a:ext cx="25908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6407" name="Line 25"/>
          <p:cNvSpPr>
            <a:spLocks noChangeShapeType="1"/>
          </p:cNvSpPr>
          <p:nvPr/>
        </p:nvSpPr>
        <p:spPr bwMode="auto">
          <a:xfrm flipV="1">
            <a:off x="4191000" y="2888940"/>
            <a:ext cx="561020" cy="168306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233" y="781207"/>
            <a:ext cx="867840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</a:t>
            </a:r>
            <a:r>
              <a:rPr lang="fr-FR" sz="2800" b="1" dirty="0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olutions of the </a:t>
            </a:r>
            <a:r>
              <a:rPr lang="fr-FR" sz="2800" b="1" dirty="0" err="1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Fadddeev-Yakubovsky</a:t>
            </a:r>
            <a:r>
              <a:rPr lang="fr-FR" sz="2800" b="1" dirty="0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 </a:t>
            </a:r>
            <a:r>
              <a:rPr lang="fr-FR" sz="2800" b="1" dirty="0" err="1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equations</a:t>
            </a:r>
            <a:endParaRPr lang="fr-FR" sz="2800" b="1" dirty="0" smtClean="0">
              <a:ln w="222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1">
                  <a:lumMod val="90000"/>
                </a:schemeClr>
              </a:solidFill>
              <a:effectLst/>
            </a:endParaRPr>
          </a:p>
          <a:p>
            <a:pPr algn="ctr"/>
            <a:r>
              <a:rPr lang="fr-FR" sz="2800" b="1" dirty="0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 for five-</a:t>
            </a:r>
            <a:r>
              <a:rPr lang="fr-FR" sz="2800" b="1" dirty="0" err="1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nucleon</a:t>
            </a:r>
            <a:r>
              <a:rPr lang="fr-FR" sz="2800" b="1" dirty="0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 </a:t>
            </a:r>
            <a:r>
              <a:rPr lang="fr-FR" sz="2800" b="1" dirty="0" err="1" smtClean="0">
                <a:ln w="22225">
                  <a:solidFill>
                    <a:schemeClr val="accent6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/>
              </a:rPr>
              <a:t>systems</a:t>
            </a:r>
            <a:endParaRPr lang="fr-FR" sz="2800" b="1" dirty="0">
              <a:ln w="22225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1">
                  <a:lumMod val="90000"/>
                </a:schemeClr>
              </a:solidFill>
              <a:effectLst/>
            </a:endParaRPr>
          </a:p>
        </p:txBody>
      </p:sp>
      <p:pic>
        <p:nvPicPr>
          <p:cNvPr id="18" name="Picture 10" descr="bc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152" y="4864478"/>
            <a:ext cx="1463043" cy="138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0" descr="bc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779" y="3881626"/>
            <a:ext cx="1463043" cy="138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 descr="bc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562" y="1897441"/>
            <a:ext cx="1463043" cy="138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 descr="bc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79" y="2346610"/>
            <a:ext cx="1463043" cy="138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4271781" y="2791860"/>
            <a:ext cx="1021305" cy="13501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10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10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214807" y="9728"/>
            <a:ext cx="2810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n-</a:t>
            </a:r>
            <a:r>
              <a:rPr lang="fr-FR" altLang="zh-CN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4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He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019167"/>
              </p:ext>
            </p:extLst>
          </p:nvPr>
        </p:nvGraphicFramePr>
        <p:xfrm>
          <a:off x="656565" y="773705"/>
          <a:ext cx="67992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89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3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65" y="773705"/>
                        <a:ext cx="67992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1421650" y="5544235"/>
            <a:ext cx="4939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Bradley Hand ITC" panose="03070402050302030203" pitchFamily="66" charset="0"/>
              </a:rPr>
              <a:t>NCSMC: P. </a:t>
            </a:r>
            <a:r>
              <a:rPr lang="en-US" sz="1400" dirty="0" err="1" smtClean="0">
                <a:latin typeface="Bradley Hand ITC" panose="03070402050302030203" pitchFamily="66" charset="0"/>
              </a:rPr>
              <a:t>Navratil</a:t>
            </a:r>
            <a:r>
              <a:rPr lang="en-US" sz="1400" dirty="0" smtClean="0">
                <a:latin typeface="Bradley Hand ITC" panose="03070402050302030203" pitchFamily="66" charset="0"/>
              </a:rPr>
              <a:t> et al., </a:t>
            </a:r>
            <a:r>
              <a:rPr lang="en-US" sz="1400" dirty="0" err="1" smtClean="0">
                <a:latin typeface="Bradley Hand ITC" panose="03070402050302030203" pitchFamily="66" charset="0"/>
              </a:rPr>
              <a:t>Physica</a:t>
            </a:r>
            <a:r>
              <a:rPr lang="en-US" sz="1400" dirty="0" smtClean="0">
                <a:latin typeface="Bradley Hand ITC" panose="03070402050302030203" pitchFamily="66" charset="0"/>
              </a:rPr>
              <a:t> </a:t>
            </a:r>
            <a:r>
              <a:rPr lang="en-US" sz="1400" dirty="0" err="1">
                <a:latin typeface="Bradley Hand ITC" panose="03070402050302030203" pitchFamily="66" charset="0"/>
              </a:rPr>
              <a:t>Scripta</a:t>
            </a:r>
            <a:r>
              <a:rPr lang="en-US" sz="1400" dirty="0">
                <a:latin typeface="Bradley Hand ITC" panose="03070402050302030203" pitchFamily="66" charset="0"/>
              </a:rPr>
              <a:t> </a:t>
            </a:r>
            <a:r>
              <a:rPr lang="en-US" sz="1400" b="1" dirty="0">
                <a:latin typeface="Bradley Hand ITC" panose="03070402050302030203" pitchFamily="66" charset="0"/>
              </a:rPr>
              <a:t>91</a:t>
            </a:r>
            <a:r>
              <a:rPr lang="en-US" sz="1400" dirty="0">
                <a:latin typeface="Bradley Hand ITC" panose="03070402050302030203" pitchFamily="66" charset="0"/>
              </a:rPr>
              <a:t> (2016) 053002 </a:t>
            </a:r>
          </a:p>
        </p:txBody>
      </p:sp>
    </p:spTree>
    <p:extLst>
      <p:ext uri="{BB962C8B-B14F-4D97-AF65-F5344CB8AC3E}">
        <p14:creationId xmlns:p14="http://schemas.microsoft.com/office/powerpoint/2010/main" val="15297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11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11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214807" y="9728"/>
            <a:ext cx="2810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n-</a:t>
            </a:r>
            <a:r>
              <a:rPr lang="fr-FR" altLang="zh-CN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4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He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554735"/>
              </p:ext>
            </p:extLst>
          </p:nvPr>
        </p:nvGraphicFramePr>
        <p:xfrm>
          <a:off x="1610917" y="860999"/>
          <a:ext cx="6102186" cy="4240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18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2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917" y="860999"/>
                        <a:ext cx="6102186" cy="42404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-50866" y="2833317"/>
            <a:ext cx="4333372" cy="3636132"/>
            <a:chOff x="4567238" y="2479433"/>
            <a:chExt cx="4333372" cy="3636132"/>
          </a:xfrm>
        </p:grpSpPr>
        <p:pic>
          <p:nvPicPr>
            <p:cNvPr id="12493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238" y="3424238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933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7025" y="2627318"/>
              <a:ext cx="4103585" cy="3069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>
              <a:off x="4882375" y="5653900"/>
              <a:ext cx="36215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Bradley Hand ITC" panose="03070402050302030203" pitchFamily="66" charset="0"/>
                </a:rPr>
                <a:t>P</a:t>
              </a:r>
              <a:r>
                <a:rPr lang="en-US" sz="1200" dirty="0">
                  <a:latin typeface="Bradley Hand ITC" panose="03070402050302030203" pitchFamily="66" charset="0"/>
                </a:rPr>
                <a:t>. </a:t>
              </a:r>
              <a:r>
                <a:rPr lang="en-US" sz="1200" dirty="0" err="1">
                  <a:latin typeface="Bradley Hand ITC" panose="03070402050302030203" pitchFamily="66" charset="0"/>
                </a:rPr>
                <a:t>Navratil</a:t>
              </a:r>
              <a:r>
                <a:rPr lang="en-US" sz="1200" dirty="0">
                  <a:latin typeface="Bradley Hand ITC" panose="03070402050302030203" pitchFamily="66" charset="0"/>
                </a:rPr>
                <a:t> et al., </a:t>
              </a:r>
              <a:r>
                <a:rPr lang="en-US" sz="1200" dirty="0" err="1">
                  <a:latin typeface="Bradley Hand ITC" panose="03070402050302030203" pitchFamily="66" charset="0"/>
                </a:rPr>
                <a:t>Physica</a:t>
              </a:r>
              <a:r>
                <a:rPr lang="en-US" sz="1200" dirty="0">
                  <a:latin typeface="Bradley Hand ITC" panose="03070402050302030203" pitchFamily="66" charset="0"/>
                </a:rPr>
                <a:t> </a:t>
              </a:r>
              <a:r>
                <a:rPr lang="en-US" sz="1200" dirty="0" err="1">
                  <a:latin typeface="Bradley Hand ITC" panose="03070402050302030203" pitchFamily="66" charset="0"/>
                </a:rPr>
                <a:t>Scripta</a:t>
              </a:r>
              <a:r>
                <a:rPr lang="en-US" sz="1200" dirty="0">
                  <a:latin typeface="Bradley Hand ITC" panose="03070402050302030203" pitchFamily="66" charset="0"/>
                </a:rPr>
                <a:t> </a:t>
              </a:r>
              <a:r>
                <a:rPr lang="en-US" sz="1200" b="1" dirty="0">
                  <a:latin typeface="Bradley Hand ITC" panose="03070402050302030203" pitchFamily="66" charset="0"/>
                </a:rPr>
                <a:t>91</a:t>
              </a:r>
              <a:r>
                <a:rPr lang="en-US" sz="1200" dirty="0">
                  <a:latin typeface="Bradley Hand ITC" panose="03070402050302030203" pitchFamily="66" charset="0"/>
                </a:rPr>
                <a:t> (2016) 053002</a:t>
              </a:r>
              <a:r>
                <a:rPr lang="en-US" sz="1200" dirty="0" smtClean="0">
                  <a:latin typeface="Bradley Hand ITC" panose="03070402050302030203" pitchFamily="66" charset="0"/>
                  <a:hlinkClick r:id="rId9"/>
                </a:rPr>
                <a:t> </a:t>
              </a:r>
              <a:endParaRPr lang="en-US" sz="1200" dirty="0">
                <a:latin typeface="Bradley Hand ITC" panose="03070402050302030203" pitchFamily="66" charset="0"/>
              </a:endParaRPr>
            </a:p>
            <a:p>
              <a:r>
                <a:rPr lang="fr-FR" sz="1200" dirty="0" smtClean="0">
                  <a:latin typeface="Bradley Hand ITC" panose="03070402050302030203" pitchFamily="66" charset="0"/>
                </a:rPr>
                <a:t> </a:t>
              </a:r>
              <a:endParaRPr lang="en-US" sz="1200" dirty="0">
                <a:latin typeface="Bradley Hand ITC" panose="03070402050302030203" pitchFamily="66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055170" y="2479433"/>
              <a:ext cx="15872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Bradley Hand ITC" panose="03070402050302030203" pitchFamily="66" charset="0"/>
                </a:rPr>
                <a:t>Idaho N3LO pot.</a:t>
              </a:r>
              <a:endParaRPr lang="en-US" sz="1600" dirty="0">
                <a:latin typeface="Bradley Hand ITC" panose="03070402050302030203" pitchFamily="66" charset="0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662010" y="2707840"/>
            <a:ext cx="3888908" cy="3616397"/>
            <a:chOff x="2436149" y="2000074"/>
            <a:chExt cx="3888908" cy="3616397"/>
          </a:xfrm>
        </p:grpSpPr>
        <p:pic>
          <p:nvPicPr>
            <p:cNvPr id="124934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352" y="2000074"/>
              <a:ext cx="3259705" cy="3473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2436149" y="5339472"/>
              <a:ext cx="34772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Bradley Hand ITC" panose="03070402050302030203" pitchFamily="66" charset="0"/>
                </a:rPr>
                <a:t>K.M. </a:t>
              </a:r>
              <a:r>
                <a:rPr lang="en-US" sz="1200" dirty="0" err="1" smtClean="0">
                  <a:latin typeface="Bradley Hand ITC" panose="03070402050302030203" pitchFamily="66" charset="0"/>
                </a:rPr>
                <a:t>Nollett</a:t>
              </a:r>
              <a:r>
                <a:rPr lang="en-US" sz="1200" dirty="0" smtClean="0">
                  <a:latin typeface="Bradley Hand ITC" panose="03070402050302030203" pitchFamily="66" charset="0"/>
                </a:rPr>
                <a:t> et. al., Phys.Rev.Lett.99:022502,2007</a:t>
              </a:r>
              <a:endParaRPr lang="en-US" sz="1200" dirty="0">
                <a:latin typeface="Bradley Hand ITC" panose="030704020503020302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668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3874107" y="29183"/>
            <a:ext cx="49680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Case of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little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interest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: S-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wave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57200" y="1223755"/>
            <a:ext cx="8048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Comic Sans MS" panose="030F0702030302020204" pitchFamily="66" charset="0"/>
              </a:rPr>
              <a:t>Experimental</a:t>
            </a:r>
            <a:r>
              <a:rPr lang="fr-FR" dirty="0" smtClean="0">
                <a:latin typeface="Comic Sans MS" panose="030F0702030302020204" pitchFamily="66" charset="0"/>
              </a:rPr>
              <a:t> n-</a:t>
            </a:r>
            <a:r>
              <a:rPr lang="fr-FR" baseline="30000" dirty="0" smtClean="0">
                <a:latin typeface="Comic Sans MS" panose="030F0702030302020204" pitchFamily="66" charset="0"/>
              </a:rPr>
              <a:t>4</a:t>
            </a:r>
            <a:r>
              <a:rPr lang="fr-FR" dirty="0" smtClean="0">
                <a:latin typeface="Comic Sans MS" panose="030F0702030302020204" pitchFamily="66" charset="0"/>
              </a:rPr>
              <a:t>He </a:t>
            </a:r>
            <a:r>
              <a:rPr lang="fr-FR" dirty="0" err="1" smtClean="0">
                <a:latin typeface="Comic Sans MS" panose="030F0702030302020204" pitchFamily="66" charset="0"/>
              </a:rPr>
              <a:t>scattering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length</a:t>
            </a:r>
            <a:r>
              <a:rPr lang="fr-FR" dirty="0" smtClean="0">
                <a:latin typeface="Comic Sans MS" panose="030F0702030302020204" pitchFamily="66" charset="0"/>
              </a:rPr>
              <a:t> …</a:t>
            </a:r>
          </a:p>
          <a:p>
            <a:r>
              <a:rPr lang="fr-FR" dirty="0" smtClean="0">
                <a:latin typeface="Comic Sans MS" panose="030F0702030302020204" pitchFamily="66" charset="0"/>
              </a:rPr>
              <a:t>				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nothing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should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be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as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easy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to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measure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… </a:t>
            </a:r>
            <a:endParaRPr lang="en-US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462474"/>
              </p:ext>
            </p:extLst>
          </p:nvPr>
        </p:nvGraphicFramePr>
        <p:xfrm>
          <a:off x="228600" y="1763815"/>
          <a:ext cx="4175125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13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" y="1763815"/>
                        <a:ext cx="4175125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72210" y="4779150"/>
            <a:ext cx="43669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TUNL: </a:t>
            </a:r>
            <a:r>
              <a:rPr lang="fr-FR" sz="1400" dirty="0" smtClean="0">
                <a:latin typeface="Bradley Hand ITC" panose="03070402050302030203" pitchFamily="66" charset="0"/>
              </a:rPr>
              <a:t>D.R. </a:t>
            </a:r>
            <a:r>
              <a:rPr lang="fr-FR" sz="1400" dirty="0" err="1" smtClean="0">
                <a:latin typeface="Bradley Hand ITC" panose="03070402050302030203" pitchFamily="66" charset="0"/>
              </a:rPr>
              <a:t>Tilley</a:t>
            </a:r>
            <a:r>
              <a:rPr lang="fr-FR" sz="1400" dirty="0" smtClean="0">
                <a:latin typeface="Bradley Hand ITC" panose="03070402050302030203" pitchFamily="66" charset="0"/>
              </a:rPr>
              <a:t> et al.,</a:t>
            </a:r>
            <a:r>
              <a:rPr lang="en-US" sz="1400" dirty="0">
                <a:latin typeface="Bradley Hand ITC" panose="03070402050302030203" pitchFamily="66" charset="0"/>
              </a:rPr>
              <a:t> </a:t>
            </a:r>
            <a:r>
              <a:rPr lang="en-US" sz="1400" dirty="0" err="1">
                <a:latin typeface="Bradley Hand ITC" panose="03070402050302030203" pitchFamily="66" charset="0"/>
              </a:rPr>
              <a:t>Nucl</a:t>
            </a:r>
            <a:r>
              <a:rPr lang="en-US" sz="1400" dirty="0">
                <a:latin typeface="Bradley Hand ITC" panose="03070402050302030203" pitchFamily="66" charset="0"/>
              </a:rPr>
              <a:t>. Phys. </a:t>
            </a:r>
            <a:r>
              <a:rPr lang="en-US" sz="1400" b="1" dirty="0">
                <a:latin typeface="Bradley Hand ITC" panose="03070402050302030203" pitchFamily="66" charset="0"/>
              </a:rPr>
              <a:t>A708</a:t>
            </a:r>
            <a:r>
              <a:rPr lang="en-US" sz="1400" dirty="0">
                <a:latin typeface="Bradley Hand ITC" panose="03070402050302030203" pitchFamily="66" charset="0"/>
              </a:rPr>
              <a:t> (2002) 3</a:t>
            </a:r>
            <a:endParaRPr lang="fr-FR" sz="1400" dirty="0" smtClean="0">
              <a:latin typeface="Bradley Hand ITC" panose="03070402050302030203" pitchFamily="66" charset="0"/>
            </a:endParaRPr>
          </a:p>
          <a:p>
            <a:r>
              <a:rPr lang="fr-FR" sz="1400" b="1" dirty="0">
                <a:solidFill>
                  <a:srgbClr val="FF0000"/>
                </a:solidFill>
                <a:latin typeface="Bradley Hand ITC" panose="03070402050302030203" pitchFamily="66" charset="0"/>
              </a:rPr>
              <a:t>NIST: </a:t>
            </a:r>
            <a:r>
              <a:rPr lang="fr-F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7"/>
              </a:rPr>
              <a:t>https://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7"/>
              </a:rPr>
              <a:t>www.ncnr.nist.gov</a:t>
            </a:r>
            <a:endParaRPr lang="fr-F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fr-FR" sz="1400" b="1" u="sng" dirty="0" err="1" smtClean="0">
                <a:latin typeface="Bradley Hand ITC" panose="03070402050302030203" pitchFamily="66" charset="0"/>
              </a:rPr>
              <a:t>Experimental</a:t>
            </a:r>
            <a:r>
              <a:rPr lang="fr-FR" sz="1400" b="1" u="sng" dirty="0" smtClean="0">
                <a:latin typeface="Bradley Hand ITC" panose="03070402050302030203" pitchFamily="66" charset="0"/>
              </a:rPr>
              <a:t> data:</a:t>
            </a:r>
          </a:p>
          <a:p>
            <a:r>
              <a:rPr lang="en-US" sz="1400" dirty="0" err="1" smtClean="0">
                <a:latin typeface="Bradley Hand ITC" panose="03070402050302030203" pitchFamily="66" charset="0"/>
              </a:rPr>
              <a:t>D.C.Rorer</a:t>
            </a:r>
            <a:r>
              <a:rPr lang="en-US" sz="1400" dirty="0" smtClean="0">
                <a:latin typeface="Bradley Hand ITC" panose="03070402050302030203" pitchFamily="66" charset="0"/>
              </a:rPr>
              <a:t> et al., </a:t>
            </a:r>
            <a:r>
              <a:rPr lang="en-US" sz="1400" dirty="0" err="1" smtClean="0">
                <a:latin typeface="Bradley Hand ITC" panose="03070402050302030203" pitchFamily="66" charset="0"/>
              </a:rPr>
              <a:t>Nucl</a:t>
            </a:r>
            <a:r>
              <a:rPr lang="en-US" sz="1400" dirty="0" smtClean="0">
                <a:latin typeface="Bradley Hand ITC" panose="03070402050302030203" pitchFamily="66" charset="0"/>
              </a:rPr>
              <a:t>. Phys</a:t>
            </a:r>
            <a:r>
              <a:rPr lang="en-US" sz="1400" b="1" dirty="0" smtClean="0">
                <a:latin typeface="Bradley Hand ITC" panose="03070402050302030203" pitchFamily="66" charset="0"/>
              </a:rPr>
              <a:t>. </a:t>
            </a:r>
            <a:r>
              <a:rPr lang="en-US" sz="1400" b="1" dirty="0">
                <a:latin typeface="Bradley Hand ITC" panose="03070402050302030203" pitchFamily="66" charset="0"/>
              </a:rPr>
              <a:t>A </a:t>
            </a:r>
            <a:r>
              <a:rPr lang="en-US" sz="1400" b="1" dirty="0" smtClean="0">
                <a:latin typeface="Bradley Hand ITC" panose="03070402050302030203" pitchFamily="66" charset="0"/>
              </a:rPr>
              <a:t>133 </a:t>
            </a:r>
            <a:r>
              <a:rPr lang="en-US" sz="1400" dirty="0" smtClean="0">
                <a:latin typeface="Bradley Hand ITC" panose="03070402050302030203" pitchFamily="66" charset="0"/>
              </a:rPr>
              <a:t>(1969) 410</a:t>
            </a:r>
          </a:p>
          <a:p>
            <a:r>
              <a:rPr lang="en-US" sz="1400" dirty="0" err="1">
                <a:latin typeface="Bradley Hand ITC" panose="03070402050302030203" pitchFamily="66" charset="0"/>
              </a:rPr>
              <a:t>S.F.Mughabghab</a:t>
            </a:r>
            <a:r>
              <a:rPr lang="en-US" sz="1400" dirty="0">
                <a:latin typeface="Bradley Hand ITC" panose="03070402050302030203" pitchFamily="66" charset="0"/>
              </a:rPr>
              <a:t>, </a:t>
            </a:r>
            <a:r>
              <a:rPr lang="en-US" sz="1400" dirty="0" smtClean="0">
                <a:latin typeface="Bradley Hand ITC" panose="03070402050302030203" pitchFamily="66" charset="0"/>
              </a:rPr>
              <a:t>Atlas </a:t>
            </a:r>
            <a:r>
              <a:rPr lang="en-US" sz="1400" dirty="0">
                <a:latin typeface="Bradley Hand ITC" panose="03070402050302030203" pitchFamily="66" charset="0"/>
              </a:rPr>
              <a:t>of Neutron </a:t>
            </a:r>
            <a:r>
              <a:rPr lang="en-US" sz="1400" dirty="0" smtClean="0">
                <a:latin typeface="Bradley Hand ITC" panose="03070402050302030203" pitchFamily="66" charset="0"/>
              </a:rPr>
              <a:t>Resonances (2006)</a:t>
            </a:r>
          </a:p>
          <a:p>
            <a:r>
              <a:rPr lang="en-US" sz="1400" dirty="0" err="1" smtClean="0">
                <a:latin typeface="Bradley Hand ITC" panose="03070402050302030203" pitchFamily="66" charset="0"/>
              </a:rPr>
              <a:t>R.Genin</a:t>
            </a:r>
            <a:r>
              <a:rPr lang="en-US" sz="1400" dirty="0" smtClean="0">
                <a:latin typeface="Bradley Hand ITC" panose="03070402050302030203" pitchFamily="66" charset="0"/>
              </a:rPr>
              <a:t> et al., Journal </a:t>
            </a:r>
            <a:r>
              <a:rPr lang="en-US" sz="1400" dirty="0">
                <a:latin typeface="Bradley Hand ITC" panose="03070402050302030203" pitchFamily="66" charset="0"/>
              </a:rPr>
              <a:t>de Physique </a:t>
            </a:r>
            <a:r>
              <a:rPr lang="en-US" sz="1400" b="1" dirty="0" smtClean="0">
                <a:latin typeface="Bradley Hand ITC" panose="03070402050302030203" pitchFamily="66" charset="0"/>
              </a:rPr>
              <a:t>24</a:t>
            </a:r>
            <a:r>
              <a:rPr lang="en-US" sz="1400" dirty="0" smtClean="0">
                <a:latin typeface="Bradley Hand ITC" panose="03070402050302030203" pitchFamily="66" charset="0"/>
              </a:rPr>
              <a:t> (1963) 21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789279"/>
              </p:ext>
            </p:extLst>
          </p:nvPr>
        </p:nvGraphicFramePr>
        <p:xfrm>
          <a:off x="4627657" y="2348880"/>
          <a:ext cx="3851085" cy="220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0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93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46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75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Coh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 (</a:t>
                      </a:r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fm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Inc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b (</a:t>
                      </a:r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fm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r>
                        <a:rPr lang="fr-FR" sz="1400" baseline="30000" dirty="0" smtClean="0"/>
                        <a:t>1</a:t>
                      </a:r>
                      <a:r>
                        <a:rPr lang="fr-FR" sz="1400" dirty="0" smtClean="0"/>
                        <a:t>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-3.7406(11)</a:t>
                      </a:r>
                    </a:p>
                    <a:p>
                      <a:r>
                        <a:rPr lang="fr-FR" sz="1400" dirty="0" smtClean="0"/>
                        <a:t>-3.79406(11)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25.274(9)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2</a:t>
                      </a:r>
                      <a:r>
                        <a:rPr lang="fr-FR" sz="1400" dirty="0" smtClean="0"/>
                        <a:t>H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6.671(4)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4.04(3)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H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4.792(27)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-1.04(17)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He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5.74(7)-1.483(2)</a:t>
                      </a:r>
                      <a:r>
                        <a:rPr lang="en-US" sz="1400" i="1" dirty="0" smtClean="0"/>
                        <a:t>i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-2.5(6)+2.568(3)</a:t>
                      </a:r>
                      <a:r>
                        <a:rPr lang="en-US" sz="1400" i="1" dirty="0" smtClean="0"/>
                        <a:t>i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He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3.26(3)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4887035" y="1979548"/>
            <a:ext cx="346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NIST (Neutron News 3, 1992)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17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3874107" y="29183"/>
            <a:ext cx="49680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Case of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little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interest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: S-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wave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6505" y="4824155"/>
            <a:ext cx="530588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TUNL: </a:t>
            </a:r>
            <a:r>
              <a:rPr lang="fr-FR" sz="1200" dirty="0" smtClean="0">
                <a:latin typeface="Bradley Hand ITC" panose="03070402050302030203" pitchFamily="66" charset="0"/>
              </a:rPr>
              <a:t>D.R. </a:t>
            </a:r>
            <a:r>
              <a:rPr lang="fr-FR" sz="1200" dirty="0" err="1" smtClean="0">
                <a:latin typeface="Bradley Hand ITC" panose="03070402050302030203" pitchFamily="66" charset="0"/>
              </a:rPr>
              <a:t>Tilley</a:t>
            </a:r>
            <a:r>
              <a:rPr lang="fr-FR" sz="1200" dirty="0" smtClean="0">
                <a:latin typeface="Bradley Hand ITC" panose="03070402050302030203" pitchFamily="66" charset="0"/>
              </a:rPr>
              <a:t> et al.,</a:t>
            </a:r>
            <a:r>
              <a:rPr lang="en-US" sz="1200" dirty="0">
                <a:latin typeface="Bradley Hand ITC" panose="03070402050302030203" pitchFamily="66" charset="0"/>
              </a:rPr>
              <a:t> </a:t>
            </a:r>
            <a:r>
              <a:rPr lang="en-US" sz="1200" dirty="0" err="1">
                <a:latin typeface="Bradley Hand ITC" panose="03070402050302030203" pitchFamily="66" charset="0"/>
              </a:rPr>
              <a:t>Nucl</a:t>
            </a:r>
            <a:r>
              <a:rPr lang="en-US" sz="1200" dirty="0">
                <a:latin typeface="Bradley Hand ITC" panose="03070402050302030203" pitchFamily="66" charset="0"/>
              </a:rPr>
              <a:t>. Phys. </a:t>
            </a:r>
            <a:r>
              <a:rPr lang="en-US" sz="1200" b="1" dirty="0">
                <a:latin typeface="Bradley Hand ITC" panose="03070402050302030203" pitchFamily="66" charset="0"/>
              </a:rPr>
              <a:t>A708</a:t>
            </a:r>
            <a:r>
              <a:rPr lang="en-US" sz="1200" dirty="0">
                <a:latin typeface="Bradley Hand ITC" panose="03070402050302030203" pitchFamily="66" charset="0"/>
              </a:rPr>
              <a:t> (2002) 3</a:t>
            </a:r>
            <a:endParaRPr lang="fr-FR" sz="1200" dirty="0" smtClean="0">
              <a:latin typeface="Bradley Hand ITC" panose="03070402050302030203" pitchFamily="66" charset="0"/>
            </a:endParaRPr>
          </a:p>
          <a:p>
            <a:r>
              <a:rPr lang="fr-FR" sz="1200" b="1" dirty="0">
                <a:solidFill>
                  <a:srgbClr val="FF0000"/>
                </a:solidFill>
                <a:latin typeface="Bradley Hand ITC" panose="03070402050302030203" pitchFamily="66" charset="0"/>
              </a:rPr>
              <a:t>NIST: </a:t>
            </a:r>
            <a:r>
              <a:rPr lang="fr-F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5"/>
              </a:rPr>
              <a:t>https://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5"/>
              </a:rPr>
              <a:t>www.ncnr.nist.gov</a:t>
            </a:r>
            <a:endParaRPr lang="fr-F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S. Ali PSA: S. Ali et al., </a:t>
            </a:r>
            <a:r>
              <a:rPr lang="fr-FR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Rev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. </a:t>
            </a:r>
            <a:r>
              <a:rPr lang="fr-FR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Mod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. Phys. </a:t>
            </a:r>
            <a:r>
              <a:rPr lang="fr-F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57 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(1985) 923</a:t>
            </a:r>
          </a:p>
          <a:p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Bang-Gignoux pot: J. Bang, C. Gignoux, </a:t>
            </a:r>
            <a:r>
              <a:rPr lang="en-US" sz="1200" dirty="0" err="1">
                <a:latin typeface="Bradley Hand ITC" panose="03070402050302030203" pitchFamily="66" charset="0"/>
              </a:rPr>
              <a:t>Nucl</a:t>
            </a:r>
            <a:r>
              <a:rPr lang="en-US" sz="1200" dirty="0">
                <a:latin typeface="Bradley Hand ITC" panose="03070402050302030203" pitchFamily="66" charset="0"/>
              </a:rPr>
              <a:t>. Phys. </a:t>
            </a:r>
            <a:r>
              <a:rPr lang="en-US" sz="1200" dirty="0" smtClean="0">
                <a:latin typeface="Bradley Hand ITC" panose="03070402050302030203" pitchFamily="66" charset="0"/>
              </a:rPr>
              <a:t>A 313 </a:t>
            </a:r>
            <a:r>
              <a:rPr lang="en-US" sz="1200" dirty="0">
                <a:latin typeface="Bradley Hand ITC" panose="03070402050302030203" pitchFamily="66" charset="0"/>
              </a:rPr>
              <a:t>(1979</a:t>
            </a:r>
            <a:r>
              <a:rPr lang="en-US" sz="1200" dirty="0" smtClean="0">
                <a:latin typeface="Bradley Hand ITC" panose="03070402050302030203" pitchFamily="66" charset="0"/>
              </a:rPr>
              <a:t>) 119</a:t>
            </a:r>
            <a:endParaRPr lang="fr-F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NCSMC: </a:t>
            </a:r>
            <a:r>
              <a:rPr lang="en-US" sz="1200" dirty="0">
                <a:latin typeface="Bradley Hand ITC" panose="03070402050302030203" pitchFamily="66" charset="0"/>
              </a:rPr>
              <a:t>P. </a:t>
            </a:r>
            <a:r>
              <a:rPr lang="en-US" sz="1200" dirty="0" err="1">
                <a:latin typeface="Bradley Hand ITC" panose="03070402050302030203" pitchFamily="66" charset="0"/>
              </a:rPr>
              <a:t>Navratil</a:t>
            </a:r>
            <a:r>
              <a:rPr lang="en-US" sz="1200" dirty="0">
                <a:latin typeface="Bradley Hand ITC" panose="03070402050302030203" pitchFamily="66" charset="0"/>
              </a:rPr>
              <a:t> et al., </a:t>
            </a:r>
            <a:r>
              <a:rPr lang="en-US" sz="1200" dirty="0" err="1">
                <a:latin typeface="Bradley Hand ITC" panose="03070402050302030203" pitchFamily="66" charset="0"/>
              </a:rPr>
              <a:t>Physica</a:t>
            </a:r>
            <a:r>
              <a:rPr lang="en-US" sz="1200" dirty="0">
                <a:latin typeface="Bradley Hand ITC" panose="03070402050302030203" pitchFamily="66" charset="0"/>
              </a:rPr>
              <a:t> </a:t>
            </a:r>
            <a:r>
              <a:rPr lang="en-US" sz="1200" dirty="0" err="1">
                <a:latin typeface="Bradley Hand ITC" panose="03070402050302030203" pitchFamily="66" charset="0"/>
              </a:rPr>
              <a:t>Scripta</a:t>
            </a:r>
            <a:r>
              <a:rPr lang="en-US" sz="1200" dirty="0">
                <a:latin typeface="Bradley Hand ITC" panose="03070402050302030203" pitchFamily="66" charset="0"/>
              </a:rPr>
              <a:t> </a:t>
            </a:r>
            <a:r>
              <a:rPr lang="en-US" sz="1200" b="1" dirty="0">
                <a:latin typeface="Bradley Hand ITC" panose="03070402050302030203" pitchFamily="66" charset="0"/>
              </a:rPr>
              <a:t>91</a:t>
            </a:r>
            <a:r>
              <a:rPr lang="en-US" sz="1200" dirty="0">
                <a:latin typeface="Bradley Hand ITC" panose="03070402050302030203" pitchFamily="66" charset="0"/>
              </a:rPr>
              <a:t> (2016) 053002</a:t>
            </a:r>
            <a:r>
              <a:rPr lang="en-US" sz="1200" dirty="0">
                <a:latin typeface="Bradley Hand ITC" panose="03070402050302030203" pitchFamily="66" charset="0"/>
                <a:hlinkClick r:id="rId6"/>
              </a:rPr>
              <a:t> </a:t>
            </a:r>
            <a:endParaRPr lang="fr-F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GFMC: K.M. </a:t>
            </a:r>
            <a:r>
              <a:rPr lang="fr-FR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Nollett</a:t>
            </a:r>
            <a:r>
              <a:rPr lang="fr-F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rPr>
              <a:t>,  </a:t>
            </a:r>
            <a:r>
              <a:rPr lang="en-US" sz="1200" dirty="0" smtClean="0">
                <a:latin typeface="Bradley Hand ITC" panose="03070402050302030203" pitchFamily="66" charset="0"/>
              </a:rPr>
              <a:t>PRL</a:t>
            </a:r>
            <a:r>
              <a:rPr lang="en-US" sz="1200" b="1" dirty="0" smtClean="0">
                <a:latin typeface="Bradley Hand ITC" panose="03070402050302030203" pitchFamily="66" charset="0"/>
              </a:rPr>
              <a:t>99</a:t>
            </a:r>
            <a:r>
              <a:rPr lang="en-US" sz="1200" dirty="0" smtClean="0">
                <a:latin typeface="Bradley Hand ITC" panose="03070402050302030203" pitchFamily="66" charset="0"/>
              </a:rPr>
              <a:t>, 022502 </a:t>
            </a:r>
            <a:r>
              <a:rPr lang="en-US" sz="1200" dirty="0">
                <a:latin typeface="Bradley Hand ITC" panose="03070402050302030203" pitchFamily="66" charset="0"/>
              </a:rPr>
              <a:t>(2007)</a:t>
            </a:r>
          </a:p>
          <a:p>
            <a:endParaRPr lang="fr-F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/>
          </a:p>
        </p:txBody>
      </p: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749770"/>
              </p:ext>
            </p:extLst>
          </p:nvPr>
        </p:nvGraphicFramePr>
        <p:xfrm>
          <a:off x="116505" y="717051"/>
          <a:ext cx="5073650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634" name="Graph" r:id="rId7" imgW="4175640" imgH="2901600" progId="Origin50.Graph">
                  <p:embed/>
                </p:oleObj>
              </mc:Choice>
              <mc:Fallback>
                <p:oleObj name="Graph" r:id="rId7" imgW="4175640" imgH="2901600" progId="Origin50.Graph">
                  <p:embed/>
                  <p:pic>
                    <p:nvPicPr>
                      <p:cNvPr id="2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05" y="717051"/>
                        <a:ext cx="5073650" cy="352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08053"/>
              </p:ext>
            </p:extLst>
          </p:nvPr>
        </p:nvGraphicFramePr>
        <p:xfrm>
          <a:off x="4526995" y="2751535"/>
          <a:ext cx="5026480" cy="3493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635" name="Graph" r:id="rId9" imgW="4175640" imgH="2901600" progId="Origin50.Graph">
                  <p:embed/>
                </p:oleObj>
              </mc:Choice>
              <mc:Fallback>
                <p:oleObj name="Graph" r:id="rId9" imgW="4175640" imgH="2901600" progId="Origin50.Graph">
                  <p:embed/>
                  <p:pic>
                    <p:nvPicPr>
                      <p:cNvPr id="11" name="Objet 1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26995" y="2751535"/>
                        <a:ext cx="5026480" cy="3493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055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14</a:t>
            </a:fld>
            <a:endParaRPr lang="en-US" altLang="zh-CN" sz="14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24" name="Text Box 16"/>
              <p:cNvSpPr txBox="1">
                <a:spLocks noChangeArrowheads="1"/>
              </p:cNvSpPr>
              <p:nvPr/>
            </p:nvSpPr>
            <p:spPr bwMode="auto">
              <a:xfrm>
                <a:off x="5247075" y="53625"/>
                <a:ext cx="386516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fr-FR" altLang="zh-CN" sz="2800" b="1" dirty="0" smtClean="0">
                    <a:solidFill>
                      <a:schemeClr val="bg1"/>
                    </a:solidFill>
                    <a:latin typeface="Book Antiqua" pitchFamily="18" charset="0"/>
                  </a:rPr>
                  <a:t>PV violation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altLang="zh-CN" sz="28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altLang="zh-CN" sz="28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acc>
                  </m:oMath>
                </a14:m>
                <a:r>
                  <a:rPr lang="fr-FR" altLang="zh-CN" sz="2800" b="1" dirty="0" smtClean="0">
                    <a:solidFill>
                      <a:schemeClr val="bg1"/>
                    </a:solidFill>
                    <a:latin typeface="Book Antiqua" pitchFamily="18" charset="0"/>
                  </a:rPr>
                  <a:t>-</a:t>
                </a:r>
                <a:r>
                  <a:rPr lang="fr-FR" altLang="zh-CN" sz="2800" b="1" baseline="30000" dirty="0" smtClean="0">
                    <a:solidFill>
                      <a:schemeClr val="bg1"/>
                    </a:solidFill>
                    <a:latin typeface="Book Antiqua" pitchFamily="18" charset="0"/>
                  </a:rPr>
                  <a:t>4</a:t>
                </a:r>
                <a:r>
                  <a:rPr lang="fr-FR" altLang="zh-CN" sz="2800" b="1" dirty="0" smtClean="0">
                    <a:solidFill>
                      <a:schemeClr val="bg1"/>
                    </a:solidFill>
                    <a:latin typeface="Book Antiqua" pitchFamily="18" charset="0"/>
                  </a:rPr>
                  <a:t>He</a:t>
                </a:r>
                <a:endParaRPr lang="en-US" altLang="zh-CN" sz="2800" b="1" dirty="0">
                  <a:solidFill>
                    <a:schemeClr val="bg1"/>
                  </a:solidFill>
                  <a:latin typeface="Book Antiqua" pitchFamily="18" charset="0"/>
                </a:endParaRPr>
              </a:p>
            </p:txBody>
          </p:sp>
        </mc:Choice>
        <mc:Fallback xmlns="">
          <p:sp>
            <p:nvSpPr>
              <p:cNvPr id="81924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47075" y="53625"/>
                <a:ext cx="3865161" cy="523220"/>
              </a:xfrm>
              <a:prstGeom prst="rect">
                <a:avLst/>
              </a:prstGeom>
              <a:blipFill>
                <a:blip r:embed="rId5"/>
                <a:stretch>
                  <a:fillRect l="-3312" t="-12791" r="-2050" b="-313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14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graphicFrame>
        <p:nvGraphicFramePr>
          <p:cNvPr id="12" name="Object 1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625743"/>
              </p:ext>
            </p:extLst>
          </p:nvPr>
        </p:nvGraphicFramePr>
        <p:xfrm>
          <a:off x="4662010" y="1765743"/>
          <a:ext cx="235902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3" name="Equation" r:id="rId6" imgW="1841400" imgH="279360" progId="Equation.DSMT4">
                  <p:embed/>
                </p:oleObj>
              </mc:Choice>
              <mc:Fallback>
                <p:oleObj name="Equation" r:id="rId6" imgW="1841400" imgH="279360" progId="Equation.DSMT4">
                  <p:embed/>
                  <p:pic>
                    <p:nvPicPr>
                      <p:cNvPr id="20667" name="Object 1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010" y="1765743"/>
                        <a:ext cx="2359025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95"/>
              <p:cNvSpPr txBox="1">
                <a:spLocks noChangeArrowheads="1"/>
              </p:cNvSpPr>
              <p:nvPr/>
            </p:nvSpPr>
            <p:spPr bwMode="auto">
              <a:xfrm>
                <a:off x="150976" y="1735512"/>
                <a:ext cx="8798895" cy="5043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endParaRPr lang="en-US" altLang="en-US" dirty="0" smtClean="0">
                  <a:solidFill>
                    <a:srgbClr val="008000"/>
                  </a:solidFill>
                  <a:latin typeface="Book Antiqua" panose="02040602050305030304" pitchFamily="18" charset="0"/>
                </a:endParaRPr>
              </a:p>
              <a:p>
                <a:endParaRPr lang="en-US" altLang="en-US" dirty="0" smtClean="0">
                  <a:latin typeface="Book Antiqua" panose="0204060205030503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en-US" dirty="0" smtClean="0">
                    <a:latin typeface="Bradley Hand ITC" panose="03070402050302030203" pitchFamily="66" charset="0"/>
                  </a:rPr>
                  <a:t>The last expression one may calculate within FY framework, without passing directly to total system’s wave function </a:t>
                </a:r>
              </a:p>
              <a:p>
                <a:r>
                  <a:rPr lang="en-US" altLang="en-US" sz="1200" dirty="0" smtClean="0">
                    <a:latin typeface="Bradley Hand ITC" panose="03070402050302030203" pitchFamily="66" charset="0"/>
                  </a:rPr>
                  <a:t>         R. Lazauskas, Y.H. Song, PRC </a:t>
                </a:r>
                <a:r>
                  <a:rPr lang="en-US" altLang="en-US" sz="1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radley Hand ITC" panose="03070402050302030203" pitchFamily="66" charset="0"/>
                  </a:rPr>
                  <a:t>99</a:t>
                </a:r>
                <a:r>
                  <a:rPr lang="en-US" altLang="en-US" sz="1200" dirty="0" smtClean="0">
                    <a:latin typeface="Bradley Hand ITC" panose="03070402050302030203" pitchFamily="66" charset="0"/>
                  </a:rPr>
                  <a:t> (2019) 054002  </a:t>
                </a:r>
              </a:p>
              <a:p>
                <a:endParaRPr lang="en-US" altLang="en-US" dirty="0" smtClean="0">
                  <a:latin typeface="Bradley Hand ITC" panose="03070402050302030203" pitchFamily="66" charset="0"/>
                </a:endParaRPr>
              </a:p>
              <a:p>
                <a:endParaRPr lang="en-US" altLang="en-US" dirty="0" smtClean="0">
                  <a:latin typeface="Bradley Hand ITC" panose="03070402050302030203" pitchFamily="66" charset="0"/>
                </a:endParaRPr>
              </a:p>
              <a:p>
                <a:endParaRPr lang="en-US" altLang="en-US" dirty="0">
                  <a:latin typeface="Bradley Hand ITC" panose="03070402050302030203" pitchFamily="66" charset="0"/>
                </a:endParaRPr>
              </a:p>
              <a:p>
                <a:r>
                  <a:rPr lang="en-US" altLang="en-US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Input: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fr-FR" altLang="en-US" sz="12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p>
                            <m:sSupPr>
                              <m:ctrlPr>
                                <a:rPr lang="fr-FR" altLang="en-US" sz="120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7"/>
                                </m:rPr>
                                <a:rPr lang="fr-FR" altLang="en-US" sz="1200" b="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m:rPr>
                                  <m:brk m:alnAt="7"/>
                                </m:rPr>
                                <a:rPr lang="fr-FR" altLang="en-US" sz="1200" b="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fr-FR" altLang="en-US" sz="1200" b="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𝑡𝑟𝑜𝑛𝑔</m:t>
                              </m:r>
                            </m:sup>
                          </m:sSup>
                        </m:e>
                        <m:e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3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LO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+3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BF</m:t>
                          </m:r>
                          <m:r>
                            <m:rPr>
                              <m:nor/>
                            </m:rPr>
                            <a:rPr lang="fr-FR" altLang="en-US" sz="1200" i="0" dirty="0" smtClean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 </m:t>
                          </m:r>
                        </m:e>
                      </m:mr>
                      <m:mr>
                        <m:e>
                          <m:sSup>
                            <m:sSupPr>
                              <m:ctrlPr>
                                <a:rPr lang="fr-FR" altLang="en-US" sz="120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altLang="en-US" sz="1200" b="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fr-FR" altLang="en-US" sz="1200" b="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𝑤𝑒𝑎𝑘</m:t>
                              </m:r>
                            </m:sup>
                          </m:sSup>
                        </m:e>
                        <m:e>
                          <m:r>
                            <m:rPr>
                              <m:sty m:val="p"/>
                            </m:rP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DDH</m:t>
                          </m:r>
                          <m: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meson</m:t>
                          </m:r>
                          <m: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exchange</m:t>
                          </m:r>
                          <m:r>
                            <a:rPr lang="fr-FR" altLang="en-US" sz="1200" b="0" i="0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altLang="en-US" sz="1200" b="0" i="0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pot</m:t>
                          </m:r>
                          <m:r>
                            <a:rPr lang="fr-FR" altLang="en-US" sz="1200" b="0" i="0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d>
                            <m:dPr>
                              <m:ctrlPr>
                                <a:rPr lang="fr-FR" altLang="en-US" sz="1200" i="1" dirty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fr-FR" altLang="en-US" sz="1200" b="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altLang="en-US" sz="12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altLang="en-US" sz="1200" b="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fr-FR" altLang="en-US" sz="1200" b="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m:rPr>
                              <m:nor/>
                            </m:rPr>
                            <a:rPr lang="en-US" altLang="en-US" sz="1200" dirty="0">
                              <a:solidFill>
                                <a:srgbClr val="002060"/>
                              </a:solidFill>
                              <a:latin typeface="Bradley Hand ITC" panose="03070402050302030203" pitchFamily="66" charset="0"/>
                            </a:rPr>
                            <m:t>.</m:t>
                          </m:r>
                        </m:e>
                      </m:mr>
                    </m:m>
                  </m:oMath>
                </a14:m>
                <a:endParaRPr lang="en-US" altLang="en-US" dirty="0">
                  <a:latin typeface="Bradley Hand ITC" panose="03070402050302030203" pitchFamily="66" charset="0"/>
                </a:endParaRPr>
              </a:p>
              <a:p>
                <a:endParaRPr lang="en-US" altLang="en-US" dirty="0" smtClean="0">
                  <a:latin typeface="Bradley Hand ITC" panose="03070402050302030203" pitchFamily="66" charset="0"/>
                </a:endParaRPr>
              </a:p>
              <a:p>
                <a:r>
                  <a:rPr lang="fr-FR" altLang="en-US" b="0" u="sng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Ultracold</a:t>
                </a:r>
                <a14:m>
                  <m:oMath xmlns:m="http://schemas.openxmlformats.org/officeDocument/2006/math">
                    <m:r>
                      <a:rPr lang="fr-FR" altLang="en-US" b="0" i="1" u="sng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en-US" i="1" u="sng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altLang="en-US" i="1" u="sng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en-US" u="sng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-</a:t>
                </a:r>
                <a:r>
                  <a:rPr lang="en-US" altLang="en-US" u="sng" baseline="30000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4</a:t>
                </a:r>
                <a:r>
                  <a:rPr lang="en-US" altLang="en-US" u="sng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He </a:t>
                </a:r>
                <a:r>
                  <a:rPr lang="en-US" altLang="en-US" u="sng" dirty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spin rotation </a:t>
                </a:r>
                <a:r>
                  <a:rPr lang="en-US" altLang="en-US" u="sng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angle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altLang="en-US" i="1" u="sng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altLang="en-US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altLang="en-US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en-US" u="sng" dirty="0" smtClean="0">
                    <a:solidFill>
                      <a:srgbClr val="002060"/>
                    </a:solidFill>
                    <a:latin typeface="Bradley Hand ITC" panose="03070402050302030203" pitchFamily="66" charset="0"/>
                  </a:rPr>
                  <a:t>rad/m: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fr-FR" alt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altLang="en-US" sz="1600" i="1">
                          <a:latin typeface="Cambria Math" panose="02040503050406030204" pitchFamily="18" charset="0"/>
                        </a:rPr>
                        <m:t>−0.1</m:t>
                      </m:r>
                      <m:r>
                        <a:rPr lang="fr-FR" altLang="en-US" sz="1600" b="0" i="1" smtClean="0">
                          <a:latin typeface="Cambria Math" panose="02040503050406030204" pitchFamily="18" charset="0"/>
                        </a:rPr>
                        <m:t>44</m:t>
                      </m:r>
                      <m:d>
                        <m:dPr>
                          <m:ctrlP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sSubSup>
                        <m:sSubSupPr>
                          <m:ctrlPr>
                            <a:rPr lang="fr-FR" alt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fr-FR" altLang="en-US" sz="1600" i="1">
                          <a:latin typeface="Cambria Math" panose="02040503050406030204" pitchFamily="18" charset="0"/>
                        </a:rPr>
                        <m:t>+0.0</m:t>
                      </m:r>
                      <m:r>
                        <a:rPr lang="fr-FR" altLang="en-US" sz="1600" b="0" i="1" smtClean="0">
                          <a:latin typeface="Cambria Math" panose="02040503050406030204" pitchFamily="18" charset="0"/>
                        </a:rPr>
                        <m:t>58</m:t>
                      </m:r>
                      <m:d>
                        <m:dPr>
                          <m:ctrlP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d>
                      <m:sSubSup>
                        <m:sSubSupPr>
                          <m:ctrlPr>
                            <a:rPr lang="fr-FR" alt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  <m:sup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fr-FR" altLang="en-US" sz="1600" i="1">
                          <a:latin typeface="Cambria Math" panose="02040503050406030204" pitchFamily="18" charset="0"/>
                        </a:rPr>
                        <m:t>−0.</m:t>
                      </m:r>
                      <m:r>
                        <a:rPr lang="fr-FR" altLang="en-US" sz="1600" b="0" i="1" smtClean="0">
                          <a:latin typeface="Cambria Math" panose="02040503050406030204" pitchFamily="18" charset="0"/>
                        </a:rPr>
                        <m:t>402</m:t>
                      </m:r>
                      <m:d>
                        <m:dPr>
                          <m:ctrlP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sSubSup>
                        <m:sSubSupPr>
                          <m:ctrlPr>
                            <a:rPr lang="fr-FR" alt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  <m:sup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𝟎𝟐𝟗𝟖</m:t>
                      </m:r>
                      <m:sSubSup>
                        <m:sSubSupPr>
                          <m:ctrlP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sub>
                        <m:sup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𝟎𝟐𝟗𝟔</m:t>
                      </m:r>
                      <m:sSubSup>
                        <m:sSubSupPr>
                          <m:ctrlP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sub>
                        <m:sup>
                          <m:r>
                            <a:rPr lang="fr-FR" altLang="en-US" sz="1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fr-FR" altLang="en-US" sz="1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altLang="en-US" sz="1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𝟎𝟎𝟔𝟏</m:t>
                      </m:r>
                      <m:sSubSup>
                        <m:sSubSupPr>
                          <m:ctrlP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  <m:r>
                            <a:rPr lang="fr-FR" altLang="en-US" sz="1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  <m:sup>
                          <m:r>
                            <a:rPr lang="fr-FR" altLang="en-US" sz="1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altLang="en-US" sz="16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fr-FR" altLang="en-US" sz="1600" i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fr-FR" altLang="en-US" sz="16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fr-FR" alt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alt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fr-FR" alt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fr-FR" altLang="en-US" sz="16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altLang="en-US" sz="16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fr-FR" altLang="en-US" sz="1600" b="0" i="0" smtClean="0">
                                    <a:latin typeface="Cambria Math" panose="02040503050406030204" pitchFamily="18" charset="0"/>
                                  </a:rPr>
                                  <m:t>DDH</m:t>
                                </m:r>
                                <m:r>
                                  <m:rPr>
                                    <m:nor/>
                                  </m:rPr>
                                  <a:rPr lang="fr-FR" altLang="en-US" sz="1600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fr-FR" altLang="en-US" sz="1600" b="0" i="0" smtClean="0">
                                    <a:latin typeface="Cambria Math" panose="02040503050406030204" pitchFamily="18" charset="0"/>
                                  </a:rPr>
                                  <m:t>best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altLang="en-US" sz="1600" b="0" i="1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fr-FR" altLang="en-US" sz="1600" b="0" i="0" smtClean="0">
                                    <a:latin typeface="Cambria Math" panose="02040503050406030204" pitchFamily="18" charset="0"/>
                                  </a:rPr>
                                  <m:t>DZ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fr-FR" alt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fr-FR" altLang="en-US" sz="1600" b="0" i="1" smtClean="0">
                                        <a:latin typeface="Cambria Math" panose="02040503050406030204" pitchFamily="18" charset="0"/>
                                      </a:rPr>
                                      <m:t>0.</m:t>
                                    </m:r>
                                    <m:r>
                                      <a:rPr lang="fr-FR" altLang="en-US" sz="1600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e>
                                  <m:e>
                                    <m:r>
                                      <a:rPr lang="fr-FR" sz="1600" b="0" i="1" smtClean="0">
                                        <a:latin typeface="Cambria Math" panose="02040503050406030204" pitchFamily="18" charset="0"/>
                                      </a:rPr>
                                      <m:t>12.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fr-FR" alt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fr-FR" altLang="en-US" sz="1600" b="0" i="0" smtClean="0">
                                        <a:latin typeface="Cambria Math" panose="02040503050406030204" pitchFamily="18" charset="0"/>
                                      </a:rPr>
                                      <m:t>FCDH</m:t>
                                    </m:r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fr-FR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 b="0" i="1" smtClean="0">
                                            <a:latin typeface="Cambria Math" panose="02040503050406030204" pitchFamily="18" charset="0"/>
                                          </a:rPr>
                                          <m:t>𝑙𝑎𝑟𝑔𝑒</m:t>
                                        </m:r>
                                        <m:r>
                                          <a:rPr lang="fr-FR" sz="16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fr-FR" sz="16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fr-FR" sz="16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en-US" sz="1600" dirty="0" smtClean="0"/>
              </a:p>
              <a:p>
                <a:endParaRPr lang="en-US" altLang="en-US" sz="1600" dirty="0" smtClean="0"/>
              </a:p>
              <a:p>
                <a:r>
                  <a:rPr lang="en-US" altLang="en-US" sz="1600" dirty="0" smtClean="0"/>
                  <a:t>Exp.</a:t>
                </a:r>
                <a:endParaRPr lang="en-US" altLang="en-US" sz="1600" dirty="0"/>
              </a:p>
            </p:txBody>
          </p:sp>
        </mc:Choice>
        <mc:Fallback xmlns="">
          <p:sp>
            <p:nvSpPr>
              <p:cNvPr id="16" name="Text Box 1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976" y="1735512"/>
                <a:ext cx="8798895" cy="5043304"/>
              </a:xfrm>
              <a:prstGeom prst="rect">
                <a:avLst/>
              </a:prstGeom>
              <a:blipFill>
                <a:blip r:embed="rId8"/>
                <a:stretch>
                  <a:fillRect l="-624" b="-7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193"/>
              <p:cNvSpPr txBox="1">
                <a:spLocks noChangeArrowheads="1"/>
              </p:cNvSpPr>
              <p:nvPr/>
            </p:nvSpPr>
            <p:spPr bwMode="auto">
              <a:xfrm>
                <a:off x="153092" y="1385598"/>
                <a:ext cx="5513754" cy="3742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en-US" dirty="0" smtClean="0">
                    <a:latin typeface="Bradley Hand ITC" panose="03070402050302030203" pitchFamily="66" charset="0"/>
                  </a:rPr>
                  <a:t>Weak process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alt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fr-FR" altLang="en-US" b="0" i="1" dirty="0" smtClean="0">
                            <a:latin typeface="Cambria Math" panose="02040503050406030204" pitchFamily="18" charset="0"/>
                          </a:rPr>
                          <m:t>𝑤𝑒𝑎𝑘</m:t>
                        </m:r>
                      </m:sup>
                    </m:sSup>
                    <m:r>
                      <a:rPr lang="fr-FR" altLang="en-US" b="0" i="1" dirty="0" smtClean="0">
                        <a:latin typeface="Cambria Math" panose="02040503050406030204" pitchFamily="18" charset="0"/>
                      </a:rPr>
                      <m:t>≪</m:t>
                    </m:r>
                    <m:sSup>
                      <m:sSupPr>
                        <m:ctrlPr>
                          <a:rPr lang="fr-FR" alt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altLang="en-US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fr-FR" altLang="en-US" b="0" i="1" dirty="0" smtClean="0">
                            <a:latin typeface="Cambria Math" panose="02040503050406030204" pitchFamily="18" charset="0"/>
                          </a:rPr>
                          <m:t>𝑠𝑡𝑟𝑜𝑛𝑔</m:t>
                        </m:r>
                      </m:sup>
                    </m:sSup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smtClean="0">
                    <a:latin typeface="Bradley Hand ITC" panose="03070402050302030203" pitchFamily="66" charset="0"/>
                  </a:rPr>
                  <a:t>                          </a:t>
                </a:r>
                <a:endParaRPr lang="en-US" altLang="en-US" dirty="0">
                  <a:latin typeface="Bradley Hand ITC" panose="03070402050302030203" pitchFamily="66" charset="0"/>
                </a:endParaRPr>
              </a:p>
            </p:txBody>
          </p:sp>
        </mc:Choice>
        <mc:Fallback xmlns="">
          <p:sp>
            <p:nvSpPr>
              <p:cNvPr id="17" name="Text Box 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3092" y="1385598"/>
                <a:ext cx="5513754" cy="374270"/>
              </a:xfrm>
              <a:prstGeom prst="rect">
                <a:avLst/>
              </a:prstGeom>
              <a:blipFill>
                <a:blip r:embed="rId9"/>
                <a:stretch>
                  <a:fillRect l="-663" t="-6452" b="-274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38111" y="666036"/>
                <a:ext cx="8799374" cy="636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Slow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altLang="en-US" b="0" i="1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en-US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 spin rotation </a:t>
                </a:r>
                <a:r>
                  <a:rPr lang="en-US" altLang="en-US" dirty="0" err="1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studyt</a:t>
                </a:r>
                <a:r>
                  <a:rPr lang="en-US" altLang="en-US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 at NIST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14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alt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alt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fr-FR" alt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=2.1</m:t>
                    </m:r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±8.3(</m:t>
                    </m:r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𝑠𝑡𝑎𝑡</m:t>
                    </m:r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fr-FR" altLang="en-US" sz="14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fr-FR" alt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fr-FR" alt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2.9</m:t>
                          </m:r>
                        </m:e>
                      </m:mr>
                      <m:mr>
                        <m:e>
                          <m:r>
                            <a:rPr lang="fr-FR" altLang="en-US" sz="14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−0.2</m:t>
                          </m:r>
                        </m:e>
                      </m:mr>
                    </m:m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𝑠𝑦𝑠</m:t>
                    </m:r>
                    <m:r>
                      <a:rPr lang="fr-FR" altLang="en-US" sz="1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)×</m:t>
                    </m:r>
                    <m:sSup>
                      <m:sSupPr>
                        <m:ctrlPr>
                          <a:rPr lang="fr-FR" altLang="en-US" sz="14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altLang="en-US" sz="1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altLang="en-US" sz="1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en-US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rad/m</a:t>
                </a:r>
              </a:p>
              <a:p>
                <a:r>
                  <a:rPr lang="en-US" altLang="en-US" sz="1200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E. Swanson et al. </a:t>
                </a:r>
                <a:r>
                  <a:rPr lang="en-US" sz="1200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PRC</a:t>
                </a:r>
                <a:r>
                  <a:rPr lang="en-US" sz="12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radley Hand ITC" panose="03070402050302030203" pitchFamily="66" charset="0"/>
                  </a:rPr>
                  <a:t> 100</a:t>
                </a:r>
                <a:r>
                  <a:rPr lang="en-US" sz="1200" dirty="0" smtClean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 (</a:t>
                </a:r>
                <a:r>
                  <a:rPr lang="en-US" sz="1200" dirty="0">
                    <a:solidFill>
                      <a:srgbClr val="008000"/>
                    </a:solidFill>
                    <a:latin typeface="Bradley Hand ITC" panose="03070402050302030203" pitchFamily="66" charset="0"/>
                  </a:rPr>
                  <a:t>2019) 015204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11" y="666036"/>
                <a:ext cx="8799374" cy="636264"/>
              </a:xfrm>
              <a:prstGeom prst="rect">
                <a:avLst/>
              </a:prstGeom>
              <a:blipFill>
                <a:blip r:embed="rId10"/>
                <a:stretch>
                  <a:fillRect l="-624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590218" y="1099563"/>
            <a:ext cx="2315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en-US" dirty="0" smtClean="0">
              <a:latin typeface="Book Antiqua" panose="02040602050305030304" pitchFamily="18" charset="0"/>
            </a:endParaRPr>
          </a:p>
          <a:p>
            <a:r>
              <a:rPr lang="en-US" altLang="en-US" dirty="0" smtClean="0">
                <a:latin typeface="Bradley Hand ITC" panose="03070402050302030203" pitchFamily="66" charset="0"/>
              </a:rPr>
              <a:t>1</a:t>
            </a:r>
            <a:r>
              <a:rPr lang="en-US" altLang="en-US" baseline="30000" dirty="0" smtClean="0">
                <a:latin typeface="Bradley Hand ITC" panose="03070402050302030203" pitchFamily="66" charset="0"/>
              </a:rPr>
              <a:t>st</a:t>
            </a:r>
            <a:r>
              <a:rPr lang="en-US" altLang="en-US" dirty="0" smtClean="0">
                <a:latin typeface="Bradley Hand ITC" panose="03070402050302030203" pitchFamily="66" charset="0"/>
              </a:rPr>
              <a:t> </a:t>
            </a:r>
            <a:r>
              <a:rPr lang="en-US" altLang="en-US" dirty="0">
                <a:latin typeface="Bradley Hand ITC" panose="03070402050302030203" pitchFamily="66" charset="0"/>
              </a:rPr>
              <a:t>order perturbation: </a:t>
            </a:r>
          </a:p>
        </p:txBody>
      </p:sp>
      <p:sp>
        <p:nvSpPr>
          <p:cNvPr id="4" name="Rectangle 3"/>
          <p:cNvSpPr/>
          <p:nvPr/>
        </p:nvSpPr>
        <p:spPr>
          <a:xfrm>
            <a:off x="4031940" y="402421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1200" dirty="0">
                <a:solidFill>
                  <a:srgbClr val="002060"/>
                </a:solidFill>
                <a:latin typeface="Bradley Hand ITC" panose="03070402050302030203" pitchFamily="66" charset="0"/>
              </a:rPr>
              <a:t>B. </a:t>
            </a:r>
            <a:r>
              <a:rPr lang="en-US" altLang="en-US" sz="1200" dirty="0" err="1" smtClean="0">
                <a:solidFill>
                  <a:srgbClr val="002060"/>
                </a:solidFill>
                <a:latin typeface="Bradley Hand ITC" panose="03070402050302030203" pitchFamily="66" charset="0"/>
              </a:rPr>
              <a:t>Desplanques</a:t>
            </a:r>
            <a:r>
              <a:rPr lang="en-US" altLang="en-US" sz="1200" dirty="0" smtClean="0">
                <a:solidFill>
                  <a:srgbClr val="002060"/>
                </a:solidFill>
                <a:latin typeface="Bradley Hand ITC" panose="03070402050302030203" pitchFamily="66" charset="0"/>
              </a:rPr>
              <a:t> et </a:t>
            </a:r>
            <a:r>
              <a:rPr lang="en-US" altLang="en-US" sz="1200" dirty="0">
                <a:solidFill>
                  <a:srgbClr val="002060"/>
                </a:solidFill>
                <a:latin typeface="Bradley Hand ITC" panose="03070402050302030203" pitchFamily="66" charset="0"/>
              </a:rPr>
              <a:t>al, </a:t>
            </a:r>
            <a:r>
              <a:rPr lang="en-US" altLang="en-US" sz="1200" dirty="0" err="1">
                <a:solidFill>
                  <a:srgbClr val="002060"/>
                </a:solidFill>
                <a:latin typeface="Bradley Hand ITC" panose="03070402050302030203" pitchFamily="66" charset="0"/>
              </a:rPr>
              <a:t>Ann.Phys</a:t>
            </a:r>
            <a:r>
              <a:rPr lang="en-US" altLang="en-US" sz="1200" dirty="0">
                <a:solidFill>
                  <a:srgbClr val="002060"/>
                </a:solidFill>
                <a:latin typeface="Bradley Hand ITC" panose="03070402050302030203" pitchFamily="66" charset="0"/>
              </a:rPr>
              <a:t>. </a:t>
            </a:r>
            <a:r>
              <a:rPr lang="en-US" altLang="en-US" sz="1200" b="1" dirty="0" smtClean="0">
                <a:solidFill>
                  <a:srgbClr val="002060"/>
                </a:solidFill>
                <a:latin typeface="Bradley Hand ITC" panose="03070402050302030203" pitchFamily="66" charset="0"/>
              </a:rPr>
              <a:t>124</a:t>
            </a:r>
            <a:r>
              <a:rPr lang="en-US" altLang="en-US" sz="1200" dirty="0" smtClean="0">
                <a:solidFill>
                  <a:srgbClr val="002060"/>
                </a:solidFill>
                <a:latin typeface="Bradley Hand ITC" panose="03070402050302030203" pitchFamily="66" charset="0"/>
              </a:rPr>
              <a:t> (</a:t>
            </a:r>
            <a:r>
              <a:rPr lang="en-US" altLang="en-US" sz="1200" dirty="0">
                <a:solidFill>
                  <a:srgbClr val="002060"/>
                </a:solidFill>
                <a:latin typeface="Bradley Hand ITC" panose="03070402050302030203" pitchFamily="66" charset="0"/>
              </a:rPr>
              <a:t>1980</a:t>
            </a:r>
            <a:r>
              <a:rPr lang="en-US" altLang="en-US" sz="1200" dirty="0" smtClean="0">
                <a:solidFill>
                  <a:srgbClr val="002060"/>
                </a:solidFill>
                <a:latin typeface="Bradley Hand ITC" panose="03070402050302030203" pitchFamily="66" charset="0"/>
              </a:rPr>
              <a:t>) 449 . 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88388" y="5875546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en-US" sz="1200" dirty="0" smtClean="0">
                <a:latin typeface="Bradley Hand ITC" panose="03070402050302030203" pitchFamily="66" charset="0"/>
              </a:rPr>
              <a:t>S. Gardner et al., Ann. Rev. </a:t>
            </a:r>
            <a:r>
              <a:rPr lang="en-US" altLang="en-US" sz="1200" dirty="0" err="1" smtClean="0">
                <a:latin typeface="Bradley Hand ITC" panose="03070402050302030203" pitchFamily="66" charset="0"/>
              </a:rPr>
              <a:t>Nucl</a:t>
            </a:r>
            <a:r>
              <a:rPr lang="en-US" altLang="en-US" sz="1200" dirty="0" smtClean="0">
                <a:latin typeface="Bradley Hand ITC" panose="03070402050302030203" pitchFamily="66" charset="0"/>
              </a:rPr>
              <a:t>. Part. Sci. 67 (2017) 69 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04800" y="596788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1200" dirty="0" smtClean="0">
                <a:latin typeface="Bradley Hand ITC" panose="03070402050302030203" pitchFamily="66" charset="0"/>
              </a:rPr>
              <a:t>R. Lazauskas, Y.H. Song, PRC 99 (2019) 054002.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0195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3" grpId="0"/>
      <p:bldP spid="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15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4558681" y="26314"/>
            <a:ext cx="45239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resonances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: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experiment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15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24" y="549534"/>
            <a:ext cx="8415315" cy="301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7" y="3474005"/>
            <a:ext cx="3886200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06" y="4454047"/>
            <a:ext cx="3718560" cy="63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683" y="5086507"/>
            <a:ext cx="4000500" cy="127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22" y="3223417"/>
            <a:ext cx="3848100" cy="309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79" y="3288000"/>
            <a:ext cx="3694405" cy="2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Ellipse 33"/>
          <p:cNvSpPr/>
          <p:nvPr/>
        </p:nvSpPr>
        <p:spPr>
          <a:xfrm>
            <a:off x="3946817" y="1178750"/>
            <a:ext cx="3505503" cy="1620180"/>
          </a:xfrm>
          <a:prstGeom prst="ellipse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16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6372200" y="19455"/>
            <a:ext cx="2646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resonances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?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16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3695"/>
            <a:ext cx="8686800" cy="216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5" y="3466547"/>
            <a:ext cx="397002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12" y="2985383"/>
            <a:ext cx="3695700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5" y="2853605"/>
            <a:ext cx="390144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71499" y="4761947"/>
            <a:ext cx="8615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Bradley Hand ITC" panose="03070402050302030203" pitchFamily="66" charset="0"/>
              </a:rPr>
              <a:t>C</a:t>
            </a:r>
            <a:r>
              <a:rPr lang="fr-FR" dirty="0" smtClean="0">
                <a:latin typeface="Bradley Hand ITC" panose="03070402050302030203" pitchFamily="66" charset="0"/>
              </a:rPr>
              <a:t>luster </a:t>
            </a:r>
            <a:r>
              <a:rPr lang="fr-FR" dirty="0" err="1" smtClean="0">
                <a:latin typeface="Bradley Hand ITC" panose="03070402050302030203" pitchFamily="66" charset="0"/>
              </a:rPr>
              <a:t>models</a:t>
            </a:r>
            <a:r>
              <a:rPr lang="fr-FR" dirty="0" smtClean="0">
                <a:latin typeface="Bradley Hand ITC" panose="03070402050302030203" pitchFamily="66" charset="0"/>
              </a:rPr>
              <a:t>, </a:t>
            </a:r>
            <a:r>
              <a:rPr lang="fr-FR" dirty="0" err="1" smtClean="0">
                <a:latin typeface="Bradley Hand ITC" panose="03070402050302030203" pitchFamily="66" charset="0"/>
              </a:rPr>
              <a:t>involvig</a:t>
            </a:r>
            <a:r>
              <a:rPr lang="fr-FR" dirty="0" smtClean="0">
                <a:latin typeface="Bradley Hand ITC" panose="03070402050302030203" pitchFamily="66" charset="0"/>
              </a:rPr>
              <a:t> approximations for 5-body </a:t>
            </a:r>
            <a:r>
              <a:rPr lang="fr-FR" dirty="0" err="1" smtClean="0">
                <a:latin typeface="Bradley Hand ITC" panose="03070402050302030203" pitchFamily="66" charset="0"/>
              </a:rPr>
              <a:t>dynamics</a:t>
            </a:r>
            <a:endParaRPr lang="fr-FR" dirty="0" smtClean="0"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aseline="30000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3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H+n+n </a:t>
            </a:r>
            <a:r>
              <a:rPr lang="fr-FR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models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: </a:t>
            </a:r>
            <a:r>
              <a:rPr lang="fr-FR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without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n-</a:t>
            </a:r>
            <a:r>
              <a:rPr lang="fr-FR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antisymetrization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between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the </a:t>
            </a:r>
            <a:r>
              <a:rPr lang="fr-FR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core</a:t>
            </a:r>
            <a:r>
              <a:rPr lang="fr-FR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&amp;valence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baseline="30000" dirty="0">
                <a:solidFill>
                  <a:srgbClr val="008000"/>
                </a:solidFill>
                <a:latin typeface="Bradley Hand ITC" panose="03070402050302030203" pitchFamily="66" charset="0"/>
              </a:rPr>
              <a:t>3</a:t>
            </a:r>
            <a:r>
              <a:rPr lang="fr-FR" dirty="0">
                <a:solidFill>
                  <a:srgbClr val="008000"/>
                </a:solidFill>
                <a:latin typeface="Bradley Hand ITC" panose="03070402050302030203" pitchFamily="66" charset="0"/>
              </a:rPr>
              <a:t>H+n+n 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models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: 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including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n-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antisymmetrization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, 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however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by 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freezing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baseline="30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3</a:t>
            </a:r>
            <a:r>
              <a:rPr lang="fr-FR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H </a:t>
            </a:r>
            <a:r>
              <a:rPr lang="fr-FR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core</a:t>
            </a:r>
            <a:endParaRPr lang="fr-FR" dirty="0" smtClean="0">
              <a:solidFill>
                <a:srgbClr val="008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26795" y="1430710"/>
            <a:ext cx="1845205" cy="18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64887" y="1988840"/>
            <a:ext cx="2802168" cy="18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à coins arrondis 22"/>
          <p:cNvSpPr/>
          <p:nvPr/>
        </p:nvSpPr>
        <p:spPr>
          <a:xfrm>
            <a:off x="6376680" y="3879050"/>
            <a:ext cx="2790310" cy="1024943"/>
          </a:xfrm>
          <a:prstGeom prst="wedgeRoundRectCallout">
            <a:avLst>
              <a:gd name="adj1" fmla="val -55641"/>
              <a:gd name="adj2" fmla="val 73652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6473416" y="3960634"/>
            <a:ext cx="25968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Predictivity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?</a:t>
            </a:r>
          </a:p>
          <a:p>
            <a:pPr algn="ctr"/>
            <a:r>
              <a:rPr lang="fr-FR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5</a:t>
            </a:r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H states </a:t>
            </a:r>
            <a:r>
              <a:rPr lang="fr-FR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does</a:t>
            </a:r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not </a:t>
            </a:r>
            <a:r>
              <a:rPr lang="fr-FR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appear</a:t>
            </a:r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fr-FR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naturally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68000" y="1627200"/>
            <a:ext cx="2785520" cy="34200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165105" y="2196000"/>
            <a:ext cx="3081970" cy="49503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4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17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17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372200" y="19455"/>
            <a:ext cx="2646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resonances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?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341530" y="1043735"/>
                <a:ext cx="8722553" cy="289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latin typeface="Comic Sans MS" panose="030F0702030302020204" pitchFamily="66" charset="0"/>
                  </a:rPr>
                  <a:t>How to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handle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resonances</a:t>
                </a:r>
                <a:r>
                  <a:rPr lang="fr-FR" dirty="0" smtClean="0">
                    <a:latin typeface="Comic Sans MS" panose="030F0702030302020204" pitchFamily="66" charset="0"/>
                  </a:rPr>
                  <a:t>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 smtClean="0">
                  <a:latin typeface="Comic Sans MS" panose="030F0702030302020204" pitchFamily="66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>
                    <a:latin typeface="Bradley Hand ITC" panose="03070402050302030203" pitchFamily="66" charset="0"/>
                  </a:rPr>
                  <a:t>ACCC </a:t>
                </a:r>
                <a:r>
                  <a:rPr lang="fr-FR" dirty="0" smtClean="0">
                    <a:latin typeface="Bradley Hand ITC" panose="03070402050302030203" pitchFamily="66" charset="0"/>
                  </a:rPr>
                  <a:t>: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Annalytic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continuation in the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coupling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constant </a:t>
                </a:r>
                <a:r>
                  <a:rPr lang="fr-FR" dirty="0" err="1" smtClean="0">
                    <a:latin typeface="Bradley Hand ITC" panose="03070402050302030203" pitchFamily="66" charset="0"/>
                  </a:rPr>
                  <a:t>method</a:t>
                </a:r>
                <a:r>
                  <a:rPr lang="fr-FR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dirty="0">
                    <a:latin typeface="Bradley Hand ITC" panose="03070402050302030203" pitchFamily="66" charset="0"/>
                  </a:rPr>
                  <a:t>(V.I.  </a:t>
                </a:r>
                <a:r>
                  <a:rPr lang="fr-FR" dirty="0" err="1">
                    <a:latin typeface="Bradley Hand ITC" panose="03070402050302030203" pitchFamily="66" charset="0"/>
                  </a:rPr>
                  <a:t>Kukulin</a:t>
                </a:r>
                <a:r>
                  <a:rPr lang="fr-FR" dirty="0">
                    <a:latin typeface="Bradley Hand ITC" panose="03070402050302030203" pitchFamily="66" charset="0"/>
                  </a:rPr>
                  <a:t> et al., « Theory of </a:t>
                </a:r>
                <a:r>
                  <a:rPr lang="fr-FR" dirty="0" err="1">
                    <a:latin typeface="Bradley Hand ITC" panose="03070402050302030203" pitchFamily="66" charset="0"/>
                  </a:rPr>
                  <a:t>resonances</a:t>
                </a:r>
                <a:r>
                  <a:rPr lang="fr-FR" dirty="0">
                    <a:latin typeface="Bradley Hand ITC" panose="03070402050302030203" pitchFamily="66" charset="0"/>
                  </a:rPr>
                  <a:t> », Kluwer AP 1989</a:t>
                </a:r>
                <a:r>
                  <a:rPr lang="fr-FR" dirty="0" smtClean="0">
                    <a:latin typeface="Bradley Hand ITC" panose="03070402050302030203" pitchFamily="66" charset="0"/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>
                    <a:latin typeface="Bradley Hand ITC" panose="03070402050302030203" pitchFamily="66" charset="0"/>
                  </a:rPr>
                  <a:t>Artificialy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bind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baseline="30000" dirty="0" smtClean="0">
                    <a:latin typeface="Bradley Hand ITC" panose="03070402050302030203" pitchFamily="66" charset="0"/>
                  </a:rPr>
                  <a:t>5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H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with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some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additional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potential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400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400" b="0" i="1" dirty="0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fr-FR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sz="1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FR" sz="1400" b="0" dirty="0" smtClean="0">
                  <a:latin typeface="Bradley Hand ITC" panose="03070402050302030203" pitchFamily="66" charset="0"/>
                </a:endParaRPr>
              </a:p>
              <a:p>
                <a:pPr lvl="1"/>
                <a:r>
                  <a:rPr lang="fr-FR" sz="1400" dirty="0" smtClean="0">
                    <a:latin typeface="Bradley Hand ITC" panose="03070402050302030203" pitchFamily="66" charset="0"/>
                  </a:rPr>
                  <a:t>(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we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use 5-body pot not to affect </a:t>
                </a:r>
                <a:r>
                  <a:rPr lang="fr-FR" sz="1400" baseline="30000" dirty="0" smtClean="0">
                    <a:latin typeface="Bradley Hand ITC" panose="03070402050302030203" pitchFamily="66" charset="0"/>
                  </a:rPr>
                  <a:t>3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H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threshold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!!)</a:t>
                </a:r>
                <a:endParaRPr lang="fr-FR" sz="1400" b="0" dirty="0" smtClean="0">
                  <a:latin typeface="Bradley Hand ITC" panose="03070402050302030203" pitchFamily="66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>
                    <a:latin typeface="Bradley Hand ITC" panose="03070402050302030203" pitchFamily="66" charset="0"/>
                  </a:rPr>
                  <a:t>Study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b="0" i="1" baseline="3000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400" dirty="0" smtClean="0">
                    <a:latin typeface="Bradley Hand ITC" panose="03070402050302030203" pitchFamily="66" charset="0"/>
                  </a:rPr>
                  <a:t> and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determine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such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that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i="1" baseline="30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b="0" i="1" baseline="3000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fr-FR" sz="1400" dirty="0" smtClean="0">
                  <a:latin typeface="Bradley Hand ITC" panose="03070402050302030203" pitchFamily="66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>
                    <a:latin typeface="Bradley Hand ITC" panose="03070402050302030203" pitchFamily="66" charset="0"/>
                  </a:rPr>
                  <a:t>Smartly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:r>
                  <a:rPr lang="fr-FR" sz="1400" dirty="0" err="1">
                    <a:latin typeface="Bradley Hand ITC" panose="03070402050302030203" pitchFamily="66" charset="0"/>
                  </a:rPr>
                  <a:t>e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xtrapomate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i="1" baseline="300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400" dirty="0" smtClean="0">
                    <a:latin typeface="Bradley Hand ITC" panose="03070402050302030203" pitchFamily="66" charset="0"/>
                  </a:rPr>
                  <a:t>=f(</a:t>
                </a:r>
                <a14:m>
                  <m:oMath xmlns:m="http://schemas.openxmlformats.org/officeDocument/2006/math">
                    <m:r>
                      <a:rPr lang="fr-FR" sz="14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sz="1400" b="0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fr-FR" sz="1400" dirty="0" smtClean="0">
                    <a:latin typeface="Bradley Hand ITC" panose="03070402050302030203" pitchFamily="66" charset="0"/>
                  </a:rPr>
                  <a:t>to </a:t>
                </a:r>
                <a:r>
                  <a:rPr lang="fr-FR" sz="1400" dirty="0" err="1" smtClean="0">
                    <a:latin typeface="Bradley Hand ITC" panose="03070402050302030203" pitchFamily="66" charset="0"/>
                  </a:rPr>
                  <a:t>determine</a:t>
                </a:r>
                <a:r>
                  <a:rPr lang="fr-FR" sz="1400" dirty="0" smtClean="0">
                    <a:latin typeface="Bradley Hand ITC" panose="03070402050302030203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400" i="1" baseline="3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fr-FR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sz="1400" i="1" baseline="3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fr-FR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fr-FR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fr-FR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400" dirty="0">
                  <a:solidFill>
                    <a:srgbClr val="FF0000"/>
                  </a:solidFill>
                  <a:latin typeface="Bradley Hand ITC" panose="03070402050302030203" pitchFamily="66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>
                  <a:latin typeface="Comic Sans MS" panose="030F0702030302020204" pitchFamily="66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rgbClr val="FF0000"/>
                    </a:solidFill>
                    <a:latin typeface="Comic Sans MS" panose="030F0702030302020204" pitchFamily="66" charset="0"/>
                  </a:rPr>
                  <a:t>« Dirty »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smooth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exterior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</a:t>
                </a:r>
                <a:r>
                  <a:rPr lang="fr-FR" dirty="0" err="1">
                    <a:latin typeface="Comic Sans MS" panose="030F0702030302020204" pitchFamily="66" charset="0"/>
                  </a:rPr>
                  <a:t>c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omplex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scaling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</a:t>
                </a:r>
                <a:r>
                  <a:rPr lang="fr-FR" dirty="0" err="1" smtClean="0">
                    <a:latin typeface="Comic Sans MS" panose="030F0702030302020204" pitchFamily="66" charset="0"/>
                  </a:rPr>
                  <a:t>method</a:t>
                </a:r>
                <a:r>
                  <a:rPr lang="fr-FR" dirty="0" smtClean="0">
                    <a:latin typeface="Comic Sans MS" panose="030F0702030302020204" pitchFamily="66" charset="0"/>
                  </a:rPr>
                  <a:t> (DEXCSM)</a:t>
                </a:r>
              </a:p>
              <a:p>
                <a:pPr lvl="1"/>
                <a:r>
                  <a:rPr lang="fr-FR" dirty="0">
                    <a:latin typeface="Comic Sans MS" panose="030F0702030302020204" pitchFamily="66" charset="0"/>
                  </a:rPr>
                  <a:t>	</a:t>
                </a:r>
                <a:r>
                  <a:rPr lang="fr-FR" dirty="0" smtClean="0">
                    <a:latin typeface="Comic Sans MS" panose="030F0702030302020204" pitchFamily="66" charset="0"/>
                  </a:rPr>
                  <a:t>			</a:t>
                </a:r>
                <a:endParaRPr lang="en-US" dirty="0">
                  <a:solidFill>
                    <a:srgbClr val="FF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30" y="1043735"/>
                <a:ext cx="8722553" cy="2893100"/>
              </a:xfrm>
              <a:prstGeom prst="rect">
                <a:avLst/>
              </a:prstGeom>
              <a:blipFill>
                <a:blip r:embed="rId5"/>
                <a:stretch>
                  <a:fillRect l="-559" t="-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1691680" y="358959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545454"/>
                </a:solidFill>
                <a:latin typeface="Bradley Hand ITC" panose="03070402050302030203" pitchFamily="66" charset="0"/>
              </a:rPr>
              <a:t>B. </a:t>
            </a:r>
            <a:r>
              <a:rPr lang="en-US" sz="1200" i="1" dirty="0">
                <a:solidFill>
                  <a:srgbClr val="545454"/>
                </a:solidFill>
                <a:latin typeface="Bradley Hand ITC" panose="03070402050302030203" pitchFamily="66" charset="0"/>
              </a:rPr>
              <a:t>Simon</a:t>
            </a:r>
            <a:r>
              <a:rPr lang="en-US" sz="1200" dirty="0">
                <a:solidFill>
                  <a:srgbClr val="545454"/>
                </a:solidFill>
                <a:latin typeface="Bradley Hand ITC" panose="03070402050302030203" pitchFamily="66" charset="0"/>
              </a:rPr>
              <a:t>. Phys. Letters A, 71 (</a:t>
            </a:r>
            <a:r>
              <a:rPr lang="en-US" sz="1200" dirty="0" smtClean="0">
                <a:solidFill>
                  <a:srgbClr val="545454"/>
                </a:solidFill>
                <a:latin typeface="Bradley Hand ITC" panose="03070402050302030203" pitchFamily="66" charset="0"/>
              </a:rPr>
              <a:t>1979) 211</a:t>
            </a:r>
            <a:endParaRPr lang="en-US" sz="1200" dirty="0">
              <a:latin typeface="Bradley Hand ITC" panose="03070402050302030203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6575" y="3864856"/>
            <a:ext cx="86811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Bradley Hand ITC" panose="03070402050302030203" pitchFamily="66" charset="0"/>
              </a:rPr>
              <a:t>Choose</a:t>
            </a:r>
            <a:r>
              <a:rPr lang="fr-FR" sz="1400" dirty="0">
                <a:latin typeface="Bradley Hand ITC" panose="03070402050302030203" pitchFamily="66" charset="0"/>
              </a:rPr>
              <a:t> </a:t>
            </a:r>
            <a:r>
              <a:rPr lang="fr-FR" sz="1400" dirty="0" err="1">
                <a:latin typeface="Bradley Hand ITC" panose="03070402050302030203" pitchFamily="66" charset="0"/>
              </a:rPr>
              <a:t>sharp</a:t>
            </a:r>
            <a:r>
              <a:rPr lang="fr-FR" sz="1400" dirty="0">
                <a:latin typeface="Bradley Hand ITC" panose="03070402050302030203" pitchFamily="66" charset="0"/>
              </a:rPr>
              <a:t> transformation </a:t>
            </a:r>
            <a:r>
              <a:rPr lang="fr-FR" sz="1400" dirty="0" err="1">
                <a:latin typeface="Bradley Hand ITC" panose="03070402050302030203" pitchFamily="66" charset="0"/>
              </a:rPr>
              <a:t>function</a:t>
            </a:r>
            <a:r>
              <a:rPr lang="fr-FR" sz="1400" dirty="0">
                <a:latin typeface="Bradley Hand ITC" panose="03070402050302030203" pitchFamily="66" charset="0"/>
              </a:rPr>
              <a:t>, </a:t>
            </a:r>
            <a:r>
              <a:rPr lang="fr-FR" sz="1400" dirty="0" err="1">
                <a:latin typeface="Bradley Hand ITC" panose="03070402050302030203" pitchFamily="66" charset="0"/>
              </a:rPr>
              <a:t>which</a:t>
            </a:r>
            <a:r>
              <a:rPr lang="fr-FR" sz="1400" dirty="0">
                <a:latin typeface="Bradley Hand ITC" panose="03070402050302030203" pitchFamily="66" charset="0"/>
              </a:rPr>
              <a:t> </a:t>
            </a:r>
            <a:r>
              <a:rPr lang="fr-FR" sz="1400" dirty="0" err="1">
                <a:latin typeface="Bradley Hand ITC" panose="03070402050302030203" pitchFamily="66" charset="0"/>
              </a:rPr>
              <a:t>almost</a:t>
            </a:r>
            <a:r>
              <a:rPr lang="fr-FR" sz="1400" dirty="0">
                <a:latin typeface="Bradley Hand ITC" panose="03070402050302030203" pitchFamily="66" charset="0"/>
              </a:rPr>
              <a:t> </a:t>
            </a:r>
            <a:r>
              <a:rPr lang="fr-FR" sz="1400" dirty="0" err="1">
                <a:latin typeface="Bradley Hand ITC" panose="03070402050302030203" pitchFamily="66" charset="0"/>
              </a:rPr>
              <a:t>does</a:t>
            </a:r>
            <a:r>
              <a:rPr lang="fr-FR" sz="1400" dirty="0">
                <a:latin typeface="Bradley Hand ITC" panose="03070402050302030203" pitchFamily="66" charset="0"/>
              </a:rPr>
              <a:t> not affect r in r&lt;r</a:t>
            </a:r>
            <a:r>
              <a:rPr lang="fr-FR" sz="1400" baseline="-25000" dirty="0">
                <a:latin typeface="Bradley Hand ITC" panose="03070402050302030203" pitchFamily="66" charset="0"/>
              </a:rPr>
              <a:t>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Bradley Hand ITC" panose="03070402050302030203" pitchFamily="66" charset="0"/>
              </a:rPr>
              <a:t>Fix</a:t>
            </a:r>
            <a:r>
              <a:rPr lang="fr-FR" sz="1400" dirty="0">
                <a:latin typeface="Bradley Hand ITC" panose="03070402050302030203" pitchFamily="66" charset="0"/>
              </a:rPr>
              <a:t> r</a:t>
            </a:r>
            <a:r>
              <a:rPr lang="fr-FR" sz="1400" baseline="-25000" dirty="0">
                <a:latin typeface="Bradley Hand ITC" panose="03070402050302030203" pitchFamily="66" charset="0"/>
              </a:rPr>
              <a:t>0 </a:t>
            </a:r>
            <a:r>
              <a:rPr lang="fr-FR" sz="1400" dirty="0">
                <a:latin typeface="Bradley Hand ITC" panose="03070402050302030203" pitchFamily="66" charset="0"/>
              </a:rPr>
              <a:t> </a:t>
            </a:r>
            <a:r>
              <a:rPr lang="fr-FR" sz="1400" dirty="0" err="1">
                <a:latin typeface="Bradley Hand ITC" panose="03070402050302030203" pitchFamily="66" charset="0"/>
              </a:rPr>
              <a:t>beyond</a:t>
            </a:r>
            <a:r>
              <a:rPr lang="fr-FR" sz="1400" dirty="0">
                <a:latin typeface="Bradley Hand ITC" panose="03070402050302030203" pitchFamily="66" charset="0"/>
              </a:rPr>
              <a:t> the </a:t>
            </a:r>
            <a:r>
              <a:rPr lang="fr-FR" sz="1400" dirty="0" err="1">
                <a:latin typeface="Bradley Hand ITC" panose="03070402050302030203" pitchFamily="66" charset="0"/>
              </a:rPr>
              <a:t>physical</a:t>
            </a:r>
            <a:r>
              <a:rPr lang="fr-FR" sz="1400" dirty="0">
                <a:latin typeface="Bradley Hand ITC" panose="03070402050302030203" pitchFamily="66" charset="0"/>
              </a:rPr>
              <a:t> interaction </a:t>
            </a:r>
            <a:r>
              <a:rPr lang="fr-FR" sz="1400" dirty="0" err="1">
                <a:latin typeface="Bradley Hand ITC" panose="03070402050302030203" pitchFamily="66" charset="0"/>
              </a:rPr>
              <a:t>region</a:t>
            </a:r>
            <a:endParaRPr lang="fr-FR" sz="1400" baseline="-25000" dirty="0"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F0000"/>
                </a:solidFill>
                <a:latin typeface="Bradley Hand ITC" panose="03070402050302030203" pitchFamily="66" charset="0"/>
              </a:rPr>
              <a:t>Ignore </a:t>
            </a:r>
            <a:r>
              <a:rPr lang="fr-FR" sz="1400" dirty="0" err="1">
                <a:solidFill>
                  <a:srgbClr val="FF0000"/>
                </a:solidFill>
                <a:latin typeface="Bradley Hand ITC" panose="03070402050302030203" pitchFamily="66" charset="0"/>
              </a:rPr>
              <a:t>inconsisitencies</a:t>
            </a:r>
            <a:r>
              <a:rPr lang="fr-FR" sz="1400" dirty="0">
                <a:solidFill>
                  <a:srgbClr val="FF0000"/>
                </a:solidFill>
                <a:latin typeface="Bradley Hand ITC" panose="03070402050302030203" pitchFamily="66" charset="0"/>
              </a:rPr>
              <a:t> in transformation </a:t>
            </a:r>
            <a:r>
              <a:rPr lang="fr-FR" sz="1400" dirty="0" err="1">
                <a:solidFill>
                  <a:srgbClr val="FF0000"/>
                </a:solidFill>
                <a:latin typeface="Bradley Hand ITC" panose="03070402050302030203" pitchFamily="66" charset="0"/>
              </a:rPr>
              <a:t>between</a:t>
            </a:r>
            <a:r>
              <a:rPr lang="fr-FR" sz="1400" dirty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fr-FR" sz="1400" dirty="0" err="1">
                <a:solidFill>
                  <a:srgbClr val="FF0000"/>
                </a:solidFill>
                <a:latin typeface="Bradley Hand ITC" panose="03070402050302030203" pitchFamily="66" charset="0"/>
              </a:rPr>
              <a:t>different</a:t>
            </a:r>
            <a:r>
              <a:rPr lang="fr-FR" sz="1400" dirty="0">
                <a:solidFill>
                  <a:srgbClr val="FF0000"/>
                </a:solidFill>
                <a:latin typeface="Bradley Hand ITC" panose="03070402050302030203" pitchFamily="66" charset="0"/>
              </a:rPr>
              <a:t> Jacobi bases</a:t>
            </a:r>
          </a:p>
        </p:txBody>
      </p:sp>
      <p:graphicFrame>
        <p:nvGraphicFramePr>
          <p:cNvPr id="21" name="Obje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722730"/>
              </p:ext>
            </p:extLst>
          </p:nvPr>
        </p:nvGraphicFramePr>
        <p:xfrm>
          <a:off x="2771801" y="4507505"/>
          <a:ext cx="3082842" cy="2142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45" name="Graph" r:id="rId6" imgW="4175640" imgH="2901600" progId="Origin50.Graph">
                  <p:embed/>
                </p:oleObj>
              </mc:Choice>
              <mc:Fallback>
                <p:oleObj name="Graph" r:id="rId6" imgW="4175640" imgH="2901600" progId="Origin50.Graph">
                  <p:embed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71801" y="4507505"/>
                        <a:ext cx="3082842" cy="2142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5697125" y="5050345"/>
                <a:ext cx="3568990" cy="8515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u="sng" dirty="0" smtClean="0"/>
                  <a:t>2b-example</a:t>
                </a:r>
                <a:endParaRPr lang="fr-FR" sz="1100" b="0" i="1" u="sng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100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fr-FR" sz="1100" b="0" i="1" smtClean="0">
                              <a:latin typeface="Cambria Math"/>
                            </a:rPr>
                            <m:t>=1</m:t>
                          </m:r>
                        </m:e>
                      </m:d>
                      <m:r>
                        <a:rPr lang="fr-FR" sz="11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100" b="0" i="1" smtClean="0">
                              <a:latin typeface="Cambria Math"/>
                            </a:rPr>
                            <m:t>1.8</m:t>
                          </m:r>
                        </m:num>
                        <m:den>
                          <m:r>
                            <a:rPr lang="fr-FR" sz="1100" b="0" i="1" smtClean="0">
                              <a:latin typeface="Cambria Math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100" i="1">
                                  <a:latin typeface="Cambria Math"/>
                                </a:rPr>
                                <m:t>1438.72</m:t>
                              </m:r>
                              <m:r>
                                <a:rPr lang="fr-FR" sz="11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100" b="0" i="1" smtClean="0">
                                  <a:latin typeface="Cambria Math"/>
                                </a:rPr>
                                <m:t>−3.11</m:t>
                              </m:r>
                              <m:r>
                                <a:rPr lang="fr-FR" sz="1100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sz="1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100" i="1">
                                  <a:latin typeface="Cambria Math"/>
                                </a:rPr>
                                <m:t>−626.885</m:t>
                              </m:r>
                              <m:r>
                                <a:rPr lang="fr-FR" sz="11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100" i="1">
                                  <a:latin typeface="Cambria Math"/>
                                </a:rPr>
                                <m:t>−1.55</m:t>
                              </m:r>
                              <m:r>
                                <a:rPr lang="fr-FR" sz="1100" i="1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1100" b="0" dirty="0" smtClean="0"/>
              </a:p>
              <a:p>
                <a:r>
                  <a:rPr lang="fr-FR" sz="1100" b="0" dirty="0" smtClean="0"/>
                  <a:t> </a:t>
                </a:r>
                <a14:m>
                  <m:oMath xmlns:m="http://schemas.openxmlformats.org/officeDocument/2006/math">
                    <m:r>
                      <a:rPr lang="fr-FR" sz="1100" b="0" i="1" smtClean="0">
                        <a:latin typeface="Cambria Math"/>
                      </a:rPr>
                      <m:t>𝑟</m:t>
                    </m:r>
                    <m:r>
                      <a:rPr lang="fr-FR" sz="1100" b="0" i="1" smtClean="0">
                        <a:latin typeface="Cambria Math"/>
                        <a:ea typeface="Cambria Math"/>
                      </a:rPr>
                      <m:t>→</m:t>
                    </m:r>
                    <m:d>
                      <m:dPr>
                        <m:ctrlPr>
                          <a:rPr lang="fr-FR" sz="11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d>
                    <m:r>
                      <a:rPr lang="fr-FR" sz="1100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fr-FR" sz="1100" b="0" i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fr-FR" sz="1100" b="0" i="1" smtClean="0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fr-FR" sz="11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fr-FR" sz="1100" b="0" i="1" smtClean="0">
                        <a:latin typeface="Cambria Math"/>
                        <a:ea typeface="Cambria Math"/>
                      </a:rPr>
                      <m:t>𝑟</m:t>
                    </m:r>
                    <m:sSup>
                      <m:sSupPr>
                        <m:ctrlPr>
                          <a:rPr lang="fr-FR" sz="11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fr-FR" sz="11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sup>
                    </m:sSup>
                    <m:r>
                      <a:rPr lang="fr-FR" sz="1100" b="0" i="1" smtClean="0">
                        <a:latin typeface="Cambria Math"/>
                        <a:ea typeface="Cambria Math"/>
                      </a:rPr>
                      <m:t>            </m:t>
                    </m:r>
                    <m:r>
                      <a:rPr lang="fr-FR" sz="1100" b="0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fr-FR" sz="11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100" b="0" i="1" dirty="0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fr-FR" sz="1100" b="0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1100" b="0" i="0" dirty="0" smtClean="0">
                        <a:latin typeface="Cambria Math"/>
                      </a:rPr>
                      <m:t>exp</m:t>
                    </m:r>
                    <m:r>
                      <a:rPr lang="fr-FR" sz="1100" b="0" i="1" dirty="0" smtClean="0">
                        <a:latin typeface="Cambria Math"/>
                      </a:rPr>
                      <m:t>(−</m:t>
                    </m:r>
                    <m:sSup>
                      <m:sSupPr>
                        <m:ctrlPr>
                          <a:rPr lang="fr-FR" sz="11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11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1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11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100" b="0" i="1" dirty="0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fr-FR" sz="1100" b="0" i="1" dirty="0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1100" b="0" i="1" dirty="0" smtClean="0">
                                    <a:latin typeface="Cambria Math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sz="1100" b="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fr-FR" sz="1100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fr-FR" sz="1100" dirty="0" smtClean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125" y="5050345"/>
                <a:ext cx="3568990" cy="85151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473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18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18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7227295" y="53297"/>
            <a:ext cx="18117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H(J=1/2</a:t>
            </a:r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)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28600" y="576517"/>
            <a:ext cx="5342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latin typeface="Bradley Hand ITC" panose="03070402050302030203" pitchFamily="66" charset="0"/>
              </a:rPr>
              <a:t>nn</a:t>
            </a:r>
            <a:r>
              <a:rPr lang="fr-FR" dirty="0" smtClean="0">
                <a:latin typeface="Bradley Hand ITC" panose="03070402050302030203" pitchFamily="66" charset="0"/>
              </a:rPr>
              <a:t> interaction </a:t>
            </a:r>
            <a:r>
              <a:rPr lang="fr-FR" dirty="0" err="1" smtClean="0">
                <a:latin typeface="Bradley Hand ITC" panose="03070402050302030203" pitchFamily="66" charset="0"/>
              </a:rPr>
              <a:t>described</a:t>
            </a:r>
            <a:r>
              <a:rPr lang="fr-FR" dirty="0" smtClean="0">
                <a:latin typeface="Bradley Hand ITC" panose="03070402050302030203" pitchFamily="66" charset="0"/>
              </a:rPr>
              <a:t> by the MT I-III </a:t>
            </a:r>
            <a:r>
              <a:rPr lang="fr-FR" dirty="0" err="1" smtClean="0">
                <a:latin typeface="Bradley Hand ITC" panose="03070402050302030203" pitchFamily="66" charset="0"/>
              </a:rPr>
              <a:t>potential</a:t>
            </a:r>
            <a:endParaRPr lang="fr-FR" dirty="0" smtClean="0"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latin typeface="Bradley Hand ITC" panose="03070402050302030203" pitchFamily="66" charset="0"/>
              </a:rPr>
              <a:t>auxilliary</a:t>
            </a:r>
            <a:r>
              <a:rPr lang="fr-FR" dirty="0" smtClean="0"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latin typeface="Bradley Hand ITC" panose="03070402050302030203" pitchFamily="66" charset="0"/>
              </a:rPr>
              <a:t>potential</a:t>
            </a:r>
            <a:r>
              <a:rPr lang="fr-FR" dirty="0" smtClean="0">
                <a:latin typeface="Bradley Hand ITC" panose="03070402050302030203" pitchFamily="66" charset="0"/>
              </a:rPr>
              <a:t> for ACCC  </a:t>
            </a:r>
            <a:endParaRPr lang="en-US" dirty="0">
              <a:latin typeface="Bradley Hand ITC" panose="03070402050302030203" pitchFamily="66" charset="0"/>
            </a:endParaRPr>
          </a:p>
        </p:txBody>
      </p:sp>
      <p:pic>
        <p:nvPicPr>
          <p:cNvPr id="36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340"/>
            <a:ext cx="24479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87" y="1843808"/>
            <a:ext cx="7425850" cy="383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ZoneTexte 37"/>
          <p:cNvSpPr txBox="1"/>
          <p:nvPr/>
        </p:nvSpPr>
        <p:spPr>
          <a:xfrm>
            <a:off x="701570" y="5783383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)=1.4(1)-i1.2 (1)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520708" y="5751117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)=1.7(2)-i1.2 (1)</a:t>
            </a:r>
            <a:endParaRPr lang="en-US" dirty="0">
              <a:latin typeface="Bradley Hand ITC" panose="03070402050302030203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/>
              <p:cNvSpPr txBox="1"/>
              <p:nvPr/>
            </p:nvSpPr>
            <p:spPr>
              <a:xfrm>
                <a:off x="4171473" y="1114912"/>
                <a:ext cx="4327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𝜌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fr-FR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fr-FR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atin typeface="Cambria Math"/>
                          </a:rPr>
                          <m:t>𝑤</m:t>
                        </m:r>
                      </m:e>
                      <m:sup>
                        <m:r>
                          <a:rPr lang="fr-FR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i="1" dirty="0" smtClean="0">
                    <a:latin typeface="Cambria Math"/>
                  </a:rPr>
                  <a:t>=2</a:t>
                </a:r>
              </a:p>
              <a:p>
                <a:pPr algn="r"/>
                <a:endParaRPr lang="fr-FR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40" name="ZoneText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1473" y="1114912"/>
                <a:ext cx="4327589" cy="646331"/>
              </a:xfrm>
              <a:prstGeom prst="rect">
                <a:avLst/>
              </a:prstGeom>
              <a:blipFill>
                <a:blip r:embed="rId6"/>
                <a:stretch>
                  <a:fillRect t="-6604" r="-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/>
              <p:cNvSpPr txBox="1"/>
              <p:nvPr/>
            </p:nvSpPr>
            <p:spPr>
              <a:xfrm>
                <a:off x="8323611" y="830816"/>
                <a:ext cx="858825" cy="87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fr-FR" b="0" i="1" smtClean="0">
                              <a:latin typeface="Cambria Math"/>
                            </a:rPr>
                            <m:t>5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ZoneText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611" y="830816"/>
                <a:ext cx="858825" cy="8750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209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19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19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7227295" y="53297"/>
            <a:ext cx="18117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H(J=1/2</a:t>
            </a:r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)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28600" y="576517"/>
            <a:ext cx="515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latin typeface="Bradley Hand ITC" panose="03070402050302030203" pitchFamily="66" charset="0"/>
              </a:rPr>
              <a:t>nn</a:t>
            </a:r>
            <a:r>
              <a:rPr lang="fr-FR" dirty="0" smtClean="0">
                <a:latin typeface="Bradley Hand ITC" panose="03070402050302030203" pitchFamily="66" charset="0"/>
              </a:rPr>
              <a:t> interaction </a:t>
            </a:r>
            <a:r>
              <a:rPr lang="fr-FR" dirty="0" err="1" smtClean="0">
                <a:latin typeface="Bradley Hand ITC" panose="03070402050302030203" pitchFamily="66" charset="0"/>
              </a:rPr>
              <a:t>described</a:t>
            </a:r>
            <a:r>
              <a:rPr lang="fr-FR" dirty="0" smtClean="0">
                <a:latin typeface="Bradley Hand ITC" panose="03070402050302030203" pitchFamily="66" charset="0"/>
              </a:rPr>
              <a:t> by the MT I-III </a:t>
            </a:r>
            <a:r>
              <a:rPr lang="fr-FR" dirty="0" err="1" smtClean="0">
                <a:latin typeface="Bradley Hand ITC" panose="03070402050302030203" pitchFamily="66" charset="0"/>
              </a:rPr>
              <a:t>potential</a:t>
            </a:r>
            <a:endParaRPr lang="fr-FR" dirty="0" smtClean="0">
              <a:latin typeface="Bradley Hand ITC" panose="03070402050302030203" pitchFamily="66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66555" y="1448780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</a:t>
            </a:r>
            <a:r>
              <a:rPr lang="en-US" b="1" dirty="0" smtClean="0">
                <a:latin typeface="Bradley Hand ITC" panose="03070402050302030203" pitchFamily="66" charset="0"/>
              </a:rPr>
              <a:t>1.4(1)-i1.2 (1)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382575" y="1499847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</a:t>
            </a:r>
            <a:r>
              <a:rPr lang="en-US" b="1" dirty="0" smtClean="0">
                <a:latin typeface="Bradley Hand ITC" panose="03070402050302030203" pitchFamily="66" charset="0"/>
              </a:rPr>
              <a:t>1.6(2)-i1.2 (1)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87809" y="1151148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DEXCSM:</a:t>
            </a:r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5443772" y="2682207"/>
            <a:ext cx="3546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</a:t>
            </a:r>
            <a:r>
              <a:rPr lang="en-US" b="1" dirty="0" smtClean="0">
                <a:latin typeface="Bradley Hand ITC" panose="03070402050302030203" pitchFamily="66" charset="0"/>
              </a:rPr>
              <a:t>2.50(15)-i1.90 (15)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71223" y="2303875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DEXCSM: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26668" y="1028614"/>
            <a:ext cx="827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ACCC: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590236" y="853516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Book Antiqua" pitchFamily="18" charset="0"/>
              </a:rPr>
              <a:t>J=1/2</a:t>
            </a:r>
            <a:r>
              <a:rPr lang="fr-FR" b="1" baseline="30000" dirty="0" smtClean="0">
                <a:latin typeface="Book Antiqua" pitchFamily="18" charset="0"/>
              </a:rPr>
              <a:t>+ </a:t>
            </a:r>
            <a:r>
              <a:rPr lang="fr-FR" b="1" dirty="0" smtClean="0">
                <a:latin typeface="Book Antiqua" pitchFamily="18" charset="0"/>
              </a:rPr>
              <a:t>(L=0</a:t>
            </a:r>
            <a:r>
              <a:rPr lang="fr-FR" b="1" baseline="30000" dirty="0" smtClean="0">
                <a:latin typeface="Book Antiqua" pitchFamily="18" charset="0"/>
              </a:rPr>
              <a:t>+</a:t>
            </a:r>
            <a:r>
              <a:rPr lang="fr-FR" b="1" dirty="0" smtClean="0">
                <a:latin typeface="Book Antiqua" pitchFamily="18" charset="0"/>
              </a:rPr>
              <a:t>, S=1/2)</a:t>
            </a:r>
            <a:endParaRPr lang="en-US" baseline="30000" dirty="0"/>
          </a:p>
        </p:txBody>
      </p:sp>
      <p:sp>
        <p:nvSpPr>
          <p:cNvPr id="24" name="Rectangle 23"/>
          <p:cNvSpPr/>
          <p:nvPr/>
        </p:nvSpPr>
        <p:spPr>
          <a:xfrm>
            <a:off x="3621397" y="1940334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Book Antiqua" pitchFamily="18" charset="0"/>
              </a:rPr>
              <a:t>J=5/2</a:t>
            </a:r>
            <a:r>
              <a:rPr lang="fr-FR" b="1" baseline="30000" dirty="0" smtClean="0">
                <a:latin typeface="Book Antiqua" pitchFamily="18" charset="0"/>
              </a:rPr>
              <a:t>+ </a:t>
            </a:r>
            <a:r>
              <a:rPr lang="fr-FR" b="1" dirty="0" smtClean="0">
                <a:latin typeface="Book Antiqua" pitchFamily="18" charset="0"/>
              </a:rPr>
              <a:t>(L=2</a:t>
            </a:r>
            <a:r>
              <a:rPr lang="fr-FR" b="1" baseline="30000" dirty="0" smtClean="0">
                <a:latin typeface="Book Antiqua" pitchFamily="18" charset="0"/>
              </a:rPr>
              <a:t>+</a:t>
            </a:r>
            <a:r>
              <a:rPr lang="fr-FR" b="1" dirty="0" smtClean="0">
                <a:latin typeface="Book Antiqua" pitchFamily="18" charset="0"/>
              </a:rPr>
              <a:t>, S=1/2)</a:t>
            </a:r>
            <a:endParaRPr lang="en-US" baseline="30000" dirty="0"/>
          </a:p>
        </p:txBody>
      </p:sp>
      <p:sp>
        <p:nvSpPr>
          <p:cNvPr id="25" name="Rectangle 24"/>
          <p:cNvSpPr/>
          <p:nvPr/>
        </p:nvSpPr>
        <p:spPr>
          <a:xfrm>
            <a:off x="1270185" y="3244334"/>
            <a:ext cx="6946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>
                <a:latin typeface="Book Antiqua" pitchFamily="18" charset="0"/>
              </a:rPr>
              <a:t>Negative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parity</a:t>
            </a:r>
            <a:r>
              <a:rPr lang="fr-FR" b="1" dirty="0" smtClean="0">
                <a:latin typeface="Book Antiqua" pitchFamily="18" charset="0"/>
              </a:rPr>
              <a:t> states &amp; </a:t>
            </a:r>
            <a:r>
              <a:rPr lang="fr-FR" b="1" dirty="0" err="1" smtClean="0">
                <a:latin typeface="Book Antiqua" pitchFamily="18" charset="0"/>
              </a:rPr>
              <a:t>ones</a:t>
            </a:r>
            <a:r>
              <a:rPr lang="fr-FR" b="1" dirty="0" smtClean="0">
                <a:latin typeface="Book Antiqua" pitchFamily="18" charset="0"/>
              </a:rPr>
              <a:t> </a:t>
            </a:r>
            <a:r>
              <a:rPr lang="fr-FR" b="1" dirty="0" err="1" smtClean="0">
                <a:latin typeface="Book Antiqua" pitchFamily="18" charset="0"/>
              </a:rPr>
              <a:t>with</a:t>
            </a:r>
            <a:r>
              <a:rPr lang="fr-FR" b="1" dirty="0" smtClean="0">
                <a:latin typeface="Book Antiqua" pitchFamily="18" charset="0"/>
              </a:rPr>
              <a:t> S=3/2 are </a:t>
            </a:r>
            <a:r>
              <a:rPr lang="fr-FR" b="1" dirty="0" err="1" smtClean="0">
                <a:latin typeface="Book Antiqua" pitchFamily="18" charset="0"/>
              </a:rPr>
              <a:t>much</a:t>
            </a:r>
            <a:r>
              <a:rPr lang="fr-FR" b="1" dirty="0" smtClean="0">
                <a:latin typeface="Book Antiqua" pitchFamily="18" charset="0"/>
              </a:rPr>
              <a:t> more </a:t>
            </a:r>
            <a:r>
              <a:rPr lang="fr-FR" b="1" dirty="0" err="1" smtClean="0">
                <a:latin typeface="Book Antiqua" pitchFamily="18" charset="0"/>
              </a:rPr>
              <a:t>broader</a:t>
            </a:r>
            <a:endParaRPr lang="en-US" baseline="30000" dirty="0"/>
          </a:p>
        </p:txBody>
      </p:sp>
      <p:sp>
        <p:nvSpPr>
          <p:cNvPr id="26" name="Rectangle 25"/>
          <p:cNvSpPr/>
          <p:nvPr/>
        </p:nvSpPr>
        <p:spPr>
          <a:xfrm>
            <a:off x="457200" y="3879050"/>
            <a:ext cx="3220753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To compare </a:t>
            </a:r>
            <a:r>
              <a:rPr lang="fr-FR" b="1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with</a:t>
            </a:r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b="1" baseline="30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4</a:t>
            </a:r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H </a:t>
            </a:r>
            <a:r>
              <a:rPr lang="fr-FR" b="1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resonances</a:t>
            </a:r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: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26668" y="4419110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radley Hand ITC" panose="03070402050302030203" pitchFamily="66" charset="0"/>
              </a:rPr>
              <a:t>E(</a:t>
            </a:r>
            <a:r>
              <a:rPr lang="en-US" baseline="30000" dirty="0" smtClean="0">
                <a:latin typeface="Bradley Hand ITC" panose="03070402050302030203" pitchFamily="66" charset="0"/>
              </a:rPr>
              <a:t>4</a:t>
            </a:r>
            <a:r>
              <a:rPr lang="en-US" dirty="0" smtClean="0">
                <a:latin typeface="Bradley Hand ITC" panose="03070402050302030203" pitchFamily="66" charset="0"/>
              </a:rPr>
              <a:t>H</a:t>
            </a:r>
            <a:r>
              <a:rPr lang="en-US" dirty="0">
                <a:latin typeface="Bradley Hand ITC" panose="03070402050302030203" pitchFamily="66" charset="0"/>
              </a:rPr>
              <a:t>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202985" y="4280610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radley Hand ITC" panose="03070402050302030203" pitchFamily="66" charset="0"/>
              </a:rPr>
              <a:t>1.08(1)-i2.04 (2)    (S=1, L=1</a:t>
            </a:r>
            <a:r>
              <a:rPr lang="en-US" b="1" baseline="30000" dirty="0" smtClean="0">
                <a:latin typeface="Bradley Hand ITC" panose="03070402050302030203" pitchFamily="66" charset="0"/>
              </a:rPr>
              <a:t>-</a:t>
            </a:r>
            <a:r>
              <a:rPr lang="en-US" b="1" dirty="0" smtClean="0">
                <a:latin typeface="Bradley Hand ITC" panose="03070402050302030203" pitchFamily="66" charset="0"/>
              </a:rPr>
              <a:t>)</a:t>
            </a:r>
            <a:endParaRPr lang="en-US" b="1" baseline="30000" dirty="0" smtClean="0">
              <a:latin typeface="Bradley Hand ITC" panose="03070402050302030203" pitchFamily="66" charset="0"/>
            </a:endParaRPr>
          </a:p>
          <a:p>
            <a:r>
              <a:rPr lang="fr-FR" b="1" dirty="0" smtClean="0">
                <a:latin typeface="Bradley Hand ITC" panose="03070402050302030203" pitchFamily="66" charset="0"/>
              </a:rPr>
              <a:t>0.88(3)-i2.20(4)     (S=0, L=1</a:t>
            </a:r>
            <a:r>
              <a:rPr lang="fr-FR" b="1" baseline="30000" dirty="0" smtClean="0">
                <a:latin typeface="Bradley Hand ITC" panose="03070402050302030203" pitchFamily="66" charset="0"/>
              </a:rPr>
              <a:t>-</a:t>
            </a:r>
            <a:r>
              <a:rPr lang="fr-FR" b="1" dirty="0" smtClean="0">
                <a:latin typeface="Bradley Hand ITC" panose="03070402050302030203" pitchFamily="66" charset="0"/>
              </a:rPr>
              <a:t>)</a:t>
            </a:r>
            <a:endParaRPr lang="en-US" b="1" baseline="30000" dirty="0">
              <a:latin typeface="Bradley Hand ITC" panose="03070402050302030203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6535" y="5846802"/>
            <a:ext cx="8100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latin typeface="Bradley Hand ITC" panose="03070402050302030203" pitchFamily="66" charset="0"/>
              </a:rPr>
              <a:t>R. Lazauskas</a:t>
            </a:r>
            <a:r>
              <a:rPr lang="en-US" altLang="en-US" sz="1400" dirty="0" smtClean="0">
                <a:latin typeface="Bradley Hand ITC" panose="03070402050302030203" pitchFamily="66" charset="0"/>
              </a:rPr>
              <a:t>, </a:t>
            </a:r>
            <a:r>
              <a:rPr lang="en-US" sz="1400" dirty="0">
                <a:latin typeface="Bradley Hand ITC" panose="03070402050302030203" pitchFamily="66" charset="0"/>
              </a:rPr>
              <a:t>Few-Body Syst. </a:t>
            </a:r>
            <a:r>
              <a:rPr lang="en-US" sz="1400" b="1" dirty="0">
                <a:latin typeface="Bradley Hand ITC" panose="03070402050302030203" pitchFamily="66" charset="0"/>
              </a:rPr>
              <a:t>59</a:t>
            </a:r>
            <a:r>
              <a:rPr lang="en-US" sz="1400" dirty="0">
                <a:latin typeface="Bradley Hand ITC" panose="03070402050302030203" pitchFamily="66" charset="0"/>
              </a:rPr>
              <a:t> (2018) </a:t>
            </a:r>
            <a:r>
              <a:rPr lang="en-US" sz="1400" dirty="0" smtClean="0">
                <a:latin typeface="Bradley Hand ITC" panose="03070402050302030203" pitchFamily="66" charset="0"/>
              </a:rPr>
              <a:t>13.</a:t>
            </a:r>
            <a:endParaRPr lang="en-US" sz="1400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7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7317305" y="0"/>
            <a:ext cx="16626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Contents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28600" y="1582853"/>
            <a:ext cx="80468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5-body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Faddeev-Yakubovsky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equations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Some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N-</a:t>
            </a:r>
            <a:r>
              <a:rPr lang="fr-FR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4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He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elastic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scattering</a:t>
            </a: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pv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in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low-energy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n-</a:t>
            </a:r>
            <a:r>
              <a:rPr lang="fr-FR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4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He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scattering</a:t>
            </a: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Resonances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in </a:t>
            </a:r>
            <a:r>
              <a:rPr lang="fr-FR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5</a:t>
            </a: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20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20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826754"/>
              </p:ext>
            </p:extLst>
          </p:nvPr>
        </p:nvGraphicFramePr>
        <p:xfrm>
          <a:off x="240010" y="1313765"/>
          <a:ext cx="417671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18" name="Graph" r:id="rId5" imgW="4176720" imgH="2901600" progId="Origin50.Graph">
                  <p:embed/>
                </p:oleObj>
              </mc:Choice>
              <mc:Fallback>
                <p:oleObj name="Graph" r:id="rId5" imgW="4176720" imgH="2901600" progId="Origin50.Graph">
                  <p:embed/>
                  <p:pic>
                    <p:nvPicPr>
                      <p:cNvPr id="15" name="Obje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0010" y="1313765"/>
                        <a:ext cx="417671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1317070" y="818710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latin typeface="Bradley Hand ITC" panose="03070402050302030203" pitchFamily="66" charset="0"/>
              </a:rPr>
              <a:t>INOY </a:t>
            </a:r>
            <a:r>
              <a:rPr lang="fr-FR" b="1" i="1" dirty="0" err="1" smtClean="0">
                <a:latin typeface="Bradley Hand ITC" panose="03070402050302030203" pitchFamily="66" charset="0"/>
              </a:rPr>
              <a:t>Potential</a:t>
            </a:r>
            <a:r>
              <a:rPr lang="fr-FR" b="1" i="1" dirty="0" smtClean="0">
                <a:latin typeface="Bradley Hand ITC" panose="03070402050302030203" pitchFamily="66" charset="0"/>
              </a:rPr>
              <a:t> </a:t>
            </a:r>
            <a:endParaRPr lang="en-US" b="1" i="1" dirty="0">
              <a:latin typeface="Bradley Hand ITC" panose="03070402050302030203" pitchFamily="66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46575" y="4268994"/>
            <a:ext cx="32944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)=1.65(5)-i1.26(6)</a:t>
            </a:r>
          </a:p>
          <a:p>
            <a:endParaRPr lang="fr-FR" dirty="0">
              <a:latin typeface="Bradley Hand ITC" panose="03070402050302030203" pitchFamily="66" charset="0"/>
            </a:endParaRPr>
          </a:p>
          <a:p>
            <a:r>
              <a:rPr lang="fr-FR" dirty="0" smtClean="0">
                <a:latin typeface="Bradley Hand ITC" panose="03070402050302030203" pitchFamily="66" charset="0"/>
              </a:rPr>
              <a:t>DEXCSM: </a:t>
            </a:r>
            <a:r>
              <a:rPr lang="en-US" dirty="0" smtClean="0">
                <a:latin typeface="Bradley Hand ITC" panose="03070402050302030203" pitchFamily="66" charset="0"/>
              </a:rPr>
              <a:t>1.8(1)-i1.2(1)</a:t>
            </a:r>
            <a:endParaRPr lang="en-US" dirty="0">
              <a:latin typeface="Bradley Hand ITC" panose="03070402050302030203" pitchFamily="66" charset="0"/>
            </a:endParaRPr>
          </a:p>
          <a:p>
            <a:endParaRPr lang="en-US" dirty="0">
              <a:latin typeface="Bradley Hand ITC" panose="03070402050302030203" pitchFamily="66" charset="0"/>
            </a:endParaRPr>
          </a:p>
        </p:txBody>
      </p:sp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374397"/>
              </p:ext>
            </p:extLst>
          </p:nvPr>
        </p:nvGraphicFramePr>
        <p:xfrm>
          <a:off x="4740510" y="1268760"/>
          <a:ext cx="417671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19" name="Graph" r:id="rId7" imgW="4176720" imgH="2901600" progId="Origin50.Graph">
                  <p:embed/>
                </p:oleObj>
              </mc:Choice>
              <mc:Fallback>
                <p:oleObj name="Graph" r:id="rId7" imgW="4176720" imgH="2901600" progId="Origin50.Graph">
                  <p:embed/>
                  <p:pic>
                    <p:nvPicPr>
                      <p:cNvPr id="18" name="Objet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0510" y="1268760"/>
                        <a:ext cx="417671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5544728" y="4268995"/>
            <a:ext cx="3207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E(</a:t>
            </a:r>
            <a:r>
              <a:rPr lang="en-US" baseline="30000" dirty="0">
                <a:latin typeface="Bradley Hand ITC" panose="03070402050302030203" pitchFamily="66" charset="0"/>
              </a:rPr>
              <a:t>5</a:t>
            </a:r>
            <a:r>
              <a:rPr lang="en-US" dirty="0">
                <a:latin typeface="Bradley Hand ITC" panose="03070402050302030203" pitchFamily="66" charset="0"/>
              </a:rPr>
              <a:t>H)-E(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)=1.8(1)-i1.15(15)</a:t>
            </a:r>
          </a:p>
          <a:p>
            <a:endParaRPr lang="en-US" dirty="0" smtClean="0">
              <a:latin typeface="Bradley Hand ITC" panose="03070402050302030203" pitchFamily="66" charset="0"/>
            </a:endParaRPr>
          </a:p>
          <a:p>
            <a:r>
              <a:rPr lang="fr-FR" dirty="0" smtClean="0">
                <a:latin typeface="Bradley Hand ITC" panose="03070402050302030203" pitchFamily="66" charset="0"/>
              </a:rPr>
              <a:t>DEXCSM:   1.85(10)-</a:t>
            </a:r>
            <a:r>
              <a:rPr lang="en-US" dirty="0">
                <a:latin typeface="Bradley Hand ITC" panose="03070402050302030203" pitchFamily="66" charset="0"/>
              </a:rPr>
              <a:t> </a:t>
            </a:r>
            <a:r>
              <a:rPr lang="en-US" dirty="0" smtClean="0">
                <a:latin typeface="Bradley Hand ITC" panose="03070402050302030203" pitchFamily="66" charset="0"/>
              </a:rPr>
              <a:t>i1.20(5)</a:t>
            </a:r>
            <a:endParaRPr lang="fr-FR" dirty="0">
              <a:latin typeface="Bradley Hand ITC" panose="03070402050302030203" pitchFamily="66" charset="0"/>
            </a:endParaRPr>
          </a:p>
          <a:p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077947" y="81871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latin typeface="Bradley Hand ITC" panose="03070402050302030203" pitchFamily="66" charset="0"/>
              </a:rPr>
              <a:t>N</a:t>
            </a:r>
            <a:r>
              <a:rPr lang="fr-FR" b="1" i="1" baseline="-25000" dirty="0" smtClean="0">
                <a:latin typeface="Bradley Hand ITC" panose="03070402050302030203" pitchFamily="66" charset="0"/>
              </a:rPr>
              <a:t>3</a:t>
            </a:r>
            <a:r>
              <a:rPr lang="fr-FR" b="1" i="1" dirty="0" smtClean="0">
                <a:latin typeface="Bradley Hand ITC" panose="03070402050302030203" pitchFamily="66" charset="0"/>
              </a:rPr>
              <a:t>LO </a:t>
            </a:r>
            <a:r>
              <a:rPr lang="fr-FR" b="1" i="1" dirty="0" err="1" smtClean="0">
                <a:latin typeface="Bradley Hand ITC" panose="03070402050302030203" pitchFamily="66" charset="0"/>
              </a:rPr>
              <a:t>Potential</a:t>
            </a:r>
            <a:r>
              <a:rPr lang="fr-FR" b="1" i="1" dirty="0" smtClean="0">
                <a:latin typeface="Bradley Hand ITC" panose="03070402050302030203" pitchFamily="66" charset="0"/>
              </a:rPr>
              <a:t> </a:t>
            </a:r>
            <a:endParaRPr lang="en-US" b="1" i="1" dirty="0">
              <a:latin typeface="Bradley Hand ITC" panose="03070402050302030203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81790" y="5115351"/>
            <a:ext cx="3744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8000"/>
                </a:solidFill>
                <a:latin typeface="Bradley Hand ITC" panose="03070402050302030203" pitchFamily="66" charset="0"/>
              </a:rPr>
              <a:t>To compare </a:t>
            </a:r>
            <a:r>
              <a:rPr lang="fr-FR" b="1" dirty="0" err="1">
                <a:solidFill>
                  <a:srgbClr val="008000"/>
                </a:solidFill>
                <a:latin typeface="Bradley Hand ITC" panose="03070402050302030203" pitchFamily="66" charset="0"/>
              </a:rPr>
              <a:t>with</a:t>
            </a:r>
            <a:r>
              <a:rPr lang="fr-FR" b="1" dirty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b="1" baseline="30000" dirty="0">
                <a:solidFill>
                  <a:srgbClr val="008000"/>
                </a:solidFill>
                <a:latin typeface="Bradley Hand ITC" panose="03070402050302030203" pitchFamily="66" charset="0"/>
              </a:rPr>
              <a:t>4</a:t>
            </a:r>
            <a:r>
              <a:rPr lang="fr-FR" b="1" dirty="0">
                <a:solidFill>
                  <a:srgbClr val="008000"/>
                </a:solidFill>
                <a:latin typeface="Bradley Hand ITC" panose="03070402050302030203" pitchFamily="66" charset="0"/>
              </a:rPr>
              <a:t>H </a:t>
            </a:r>
            <a:r>
              <a:rPr lang="fr-FR" b="1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resonances</a:t>
            </a:r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J=2</a:t>
            </a:r>
            <a:r>
              <a:rPr lang="fr-FR" b="1" baseline="30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-</a:t>
            </a:r>
            <a:r>
              <a:rPr lang="fr-FR" b="1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: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00275" y="5634245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radley Hand ITC" panose="03070402050302030203" pitchFamily="66" charset="0"/>
              </a:rPr>
              <a:t>E(</a:t>
            </a:r>
            <a:r>
              <a:rPr lang="en-US" baseline="30000" dirty="0" smtClean="0">
                <a:latin typeface="Bradley Hand ITC" panose="03070402050302030203" pitchFamily="66" charset="0"/>
              </a:rPr>
              <a:t>4</a:t>
            </a:r>
            <a:r>
              <a:rPr lang="en-US" dirty="0" smtClean="0">
                <a:latin typeface="Bradley Hand ITC" panose="03070402050302030203" pitchFamily="66" charset="0"/>
              </a:rPr>
              <a:t>H</a:t>
            </a:r>
            <a:r>
              <a:rPr lang="en-US" dirty="0">
                <a:latin typeface="Bradley Hand ITC" panose="03070402050302030203" pitchFamily="66" charset="0"/>
              </a:rPr>
              <a:t>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)=1.31(3)-2.08(2)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112060" y="5634245"/>
            <a:ext cx="31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radley Hand ITC" panose="03070402050302030203" pitchFamily="66" charset="0"/>
              </a:rPr>
              <a:t>E(</a:t>
            </a:r>
            <a:r>
              <a:rPr lang="en-US" baseline="30000" dirty="0" smtClean="0">
                <a:latin typeface="Bradley Hand ITC" panose="03070402050302030203" pitchFamily="66" charset="0"/>
              </a:rPr>
              <a:t>4</a:t>
            </a:r>
            <a:r>
              <a:rPr lang="en-US" dirty="0" smtClean="0">
                <a:latin typeface="Bradley Hand ITC" panose="03070402050302030203" pitchFamily="66" charset="0"/>
              </a:rPr>
              <a:t>H</a:t>
            </a:r>
            <a:r>
              <a:rPr lang="en-US" dirty="0">
                <a:latin typeface="Bradley Hand ITC" panose="03070402050302030203" pitchFamily="66" charset="0"/>
              </a:rPr>
              <a:t>)-E(</a:t>
            </a:r>
            <a:r>
              <a:rPr lang="en-US" baseline="30000" dirty="0">
                <a:latin typeface="Bradley Hand ITC" panose="03070402050302030203" pitchFamily="66" charset="0"/>
              </a:rPr>
              <a:t>3</a:t>
            </a:r>
            <a:r>
              <a:rPr lang="en-US" dirty="0">
                <a:latin typeface="Bradley Hand ITC" panose="03070402050302030203" pitchFamily="66" charset="0"/>
              </a:rPr>
              <a:t>H</a:t>
            </a:r>
            <a:r>
              <a:rPr lang="en-US" dirty="0" smtClean="0">
                <a:latin typeface="Bradley Hand ITC" panose="03070402050302030203" pitchFamily="66" charset="0"/>
              </a:rPr>
              <a:t>)=1.17(3)-1.99(3)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7227295" y="53297"/>
            <a:ext cx="18117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H(J=1/2</a:t>
            </a:r>
            <a:r>
              <a:rPr lang="fr-FR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+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)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66273" y="5941625"/>
            <a:ext cx="8100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>
                <a:latin typeface="Bradley Hand ITC" panose="03070402050302030203" pitchFamily="66" charset="0"/>
              </a:rPr>
              <a:t>R. Lazauskas</a:t>
            </a:r>
            <a:r>
              <a:rPr lang="en-US" altLang="en-US" sz="1400" dirty="0" smtClean="0">
                <a:latin typeface="Bradley Hand ITC" panose="03070402050302030203" pitchFamily="66" charset="0"/>
              </a:rPr>
              <a:t>, E. Hiyama, J. Carbonell,</a:t>
            </a:r>
            <a:r>
              <a:rPr lang="en-US" sz="1400" dirty="0" smtClean="0"/>
              <a:t> </a:t>
            </a:r>
            <a:r>
              <a:rPr lang="en-US" sz="1400" dirty="0">
                <a:latin typeface="Bradley Hand ITC" panose="03070402050302030203" pitchFamily="66" charset="0"/>
              </a:rPr>
              <a:t>Phys. Lett. </a:t>
            </a:r>
            <a:r>
              <a:rPr lang="en-US" sz="1400" b="1" dirty="0">
                <a:latin typeface="Bradley Hand ITC" panose="03070402050302030203" pitchFamily="66" charset="0"/>
              </a:rPr>
              <a:t>B</a:t>
            </a:r>
            <a:r>
              <a:rPr lang="en-US" sz="1400" dirty="0">
                <a:latin typeface="Bradley Hand ITC" panose="03070402050302030203" pitchFamily="66" charset="0"/>
              </a:rPr>
              <a:t> </a:t>
            </a:r>
            <a:r>
              <a:rPr lang="en-US" sz="1400" b="1" dirty="0">
                <a:latin typeface="Bradley Hand ITC" panose="03070402050302030203" pitchFamily="66" charset="0"/>
              </a:rPr>
              <a:t>791</a:t>
            </a:r>
            <a:r>
              <a:rPr lang="en-US" sz="1400" dirty="0">
                <a:latin typeface="Bradley Hand ITC" panose="03070402050302030203" pitchFamily="66" charset="0"/>
              </a:rPr>
              <a:t> (2019) 335</a:t>
            </a:r>
          </a:p>
        </p:txBody>
      </p:sp>
    </p:spTree>
    <p:extLst>
      <p:ext uri="{BB962C8B-B14F-4D97-AF65-F5344CB8AC3E}">
        <p14:creationId xmlns:p14="http://schemas.microsoft.com/office/powerpoint/2010/main" val="260250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DECEFE30-9EBC-4F1C-A03C-C27C0D26A177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A7D4EFE-8B71-4C0B-87E7-1428113D99BC}" type="slidenum">
              <a:rPr lang="en-US" altLang="zh-CN" sz="1400"/>
              <a:pPr algn="r">
                <a:defRPr/>
              </a:pPr>
              <a:t>21</a:t>
            </a:fld>
            <a:endParaRPr lang="en-US" altLang="zh-CN" sz="1400"/>
          </a:p>
        </p:txBody>
      </p:sp>
      <p:sp>
        <p:nvSpPr>
          <p:cNvPr id="77827" name="Text Box 16"/>
          <p:cNvSpPr txBox="1">
            <a:spLocks noChangeArrowheads="1"/>
          </p:cNvSpPr>
          <p:nvPr/>
        </p:nvSpPr>
        <p:spPr bwMode="auto">
          <a:xfrm>
            <a:off x="7100888" y="0"/>
            <a:ext cx="2043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>
                <a:solidFill>
                  <a:schemeClr val="bg1"/>
                </a:solidFill>
                <a:latin typeface="Book Antiqua" pitchFamily="18" charset="0"/>
              </a:rPr>
              <a:t>Conclusion</a:t>
            </a:r>
            <a:endParaRPr lang="en-US" altLang="zh-CN" sz="2800" b="1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762000"/>
            <a:ext cx="91440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z="2000" dirty="0">
              <a:latin typeface="Book Antiqua" pitchFamily="18" charset="0"/>
            </a:endParaRPr>
          </a:p>
          <a:p>
            <a:pPr>
              <a:buFontTx/>
              <a:buChar char="•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FY eq. formalism remains reference in few-body scattering calculations. The first solutions of 5-body FY equations are presented.</a:t>
            </a:r>
          </a:p>
          <a:p>
            <a:pPr>
              <a:buFontTx/>
              <a:buChar char="•"/>
            </a:pPr>
            <a:endParaRPr lang="fr-FR" sz="2000" dirty="0">
              <a:latin typeface="Book Antiqua" pitchFamily="18" charset="0"/>
            </a:endParaRPr>
          </a:p>
          <a:p>
            <a:pPr>
              <a:buFontTx/>
              <a:buChar char="•"/>
            </a:pP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Reliable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results</a:t>
            </a:r>
            <a:r>
              <a:rPr lang="fr-FR" sz="2000" dirty="0" smtClean="0">
                <a:latin typeface="Book Antiqua" pitchFamily="18" charset="0"/>
              </a:rPr>
              <a:t> have been </a:t>
            </a:r>
            <a:r>
              <a:rPr lang="fr-FR" sz="2000" dirty="0" err="1" smtClean="0">
                <a:latin typeface="Book Antiqua" pitchFamily="18" charset="0"/>
              </a:rPr>
              <a:t>obtained</a:t>
            </a:r>
            <a:r>
              <a:rPr lang="fr-FR" sz="2000" dirty="0" smtClean="0">
                <a:latin typeface="Book Antiqua" pitchFamily="18" charset="0"/>
              </a:rPr>
              <a:t> for n-</a:t>
            </a:r>
            <a:r>
              <a:rPr lang="fr-FR" sz="2000" baseline="30000" dirty="0" smtClean="0">
                <a:latin typeface="Book Antiqua" pitchFamily="18" charset="0"/>
              </a:rPr>
              <a:t>4</a:t>
            </a:r>
            <a:r>
              <a:rPr lang="fr-FR" sz="2000" dirty="0" smtClean="0">
                <a:latin typeface="Book Antiqua" pitchFamily="18" charset="0"/>
              </a:rPr>
              <a:t>He </a:t>
            </a:r>
            <a:r>
              <a:rPr lang="fr-FR" sz="2000" dirty="0" err="1" smtClean="0">
                <a:latin typeface="Book Antiqua" pitchFamily="18" charset="0"/>
              </a:rPr>
              <a:t>scattering</a:t>
            </a:r>
            <a:r>
              <a:rPr lang="fr-FR" sz="2000" dirty="0" smtClean="0">
                <a:latin typeface="Book Antiqua" pitchFamily="18" charset="0"/>
              </a:rPr>
              <a:t> at </a:t>
            </a:r>
            <a:r>
              <a:rPr lang="fr-FR" sz="2000" dirty="0" err="1" smtClean="0">
                <a:latin typeface="Book Antiqua" pitchFamily="18" charset="0"/>
              </a:rPr>
              <a:t>low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energies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using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realistic</a:t>
            </a:r>
            <a:r>
              <a:rPr lang="fr-FR" sz="2000" dirty="0" smtClean="0">
                <a:latin typeface="Book Antiqua" pitchFamily="18" charset="0"/>
              </a:rPr>
              <a:t> interactions. </a:t>
            </a:r>
            <a:r>
              <a:rPr lang="fr-FR" sz="2000" dirty="0" err="1" smtClean="0">
                <a:latin typeface="Book Antiqua" pitchFamily="18" charset="0"/>
              </a:rPr>
              <a:t>Satisfactory</a:t>
            </a:r>
            <a:r>
              <a:rPr lang="fr-FR" sz="2000" dirty="0" smtClean="0">
                <a:latin typeface="Book Antiqua" pitchFamily="18" charset="0"/>
              </a:rPr>
              <a:t> description </a:t>
            </a:r>
            <a:r>
              <a:rPr lang="fr-FR" sz="2000" dirty="0" err="1" smtClean="0">
                <a:latin typeface="Book Antiqua" pitchFamily="18" charset="0"/>
              </a:rPr>
              <a:t>is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obtained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when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using</a:t>
            </a:r>
            <a:r>
              <a:rPr lang="fr-FR" sz="2000" dirty="0" smtClean="0">
                <a:latin typeface="Book Antiqua" pitchFamily="18" charset="0"/>
              </a:rPr>
              <a:t> Idaho N3LO NN +N2LO NNN interactions. </a:t>
            </a:r>
          </a:p>
          <a:p>
            <a:pPr>
              <a:buFontTx/>
              <a:buChar char="•"/>
            </a:pPr>
            <a:endParaRPr lang="fr-FR" sz="2000" dirty="0" smtClean="0">
              <a:latin typeface="Book Antiqua" pitchFamily="18" charset="0"/>
            </a:endParaRPr>
          </a:p>
          <a:p>
            <a:pPr>
              <a:buFontTx/>
              <a:buChar char="•"/>
            </a:pPr>
            <a:r>
              <a:rPr lang="fr-FR" sz="2000" dirty="0">
                <a:latin typeface="Book Antiqua" pitchFamily="18" charset="0"/>
              </a:rPr>
              <a:t> </a:t>
            </a:r>
            <a:r>
              <a:rPr lang="fr-FR" sz="2000" dirty="0" smtClean="0">
                <a:latin typeface="Book Antiqua" pitchFamily="18" charset="0"/>
              </a:rPr>
              <a:t>The first </a:t>
            </a:r>
            <a:r>
              <a:rPr lang="fr-FR" sz="2000" dirty="0" err="1" smtClean="0">
                <a:latin typeface="Book Antiqua" pitchFamily="18" charset="0"/>
              </a:rPr>
              <a:t>fully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realistic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calculation</a:t>
            </a:r>
            <a:r>
              <a:rPr lang="fr-FR" sz="2000" dirty="0" smtClean="0">
                <a:latin typeface="Book Antiqua" pitchFamily="18" charset="0"/>
              </a:rPr>
              <a:t> of </a:t>
            </a:r>
            <a:r>
              <a:rPr lang="fr-FR" sz="2000" dirty="0" err="1" smtClean="0">
                <a:latin typeface="Book Antiqua" pitchFamily="18" charset="0"/>
              </a:rPr>
              <a:t>weak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process</a:t>
            </a:r>
            <a:r>
              <a:rPr lang="fr-FR" sz="2000" dirty="0" smtClean="0">
                <a:latin typeface="Book Antiqua" pitchFamily="18" charset="0"/>
              </a:rPr>
              <a:t> in 5-nucleon </a:t>
            </a:r>
            <a:r>
              <a:rPr lang="fr-FR" sz="2000" dirty="0" err="1" smtClean="0">
                <a:latin typeface="Book Antiqua" pitchFamily="18" charset="0"/>
              </a:rPr>
              <a:t>sector</a:t>
            </a:r>
            <a:r>
              <a:rPr lang="fr-FR" sz="2000" dirty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is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performed</a:t>
            </a:r>
            <a:r>
              <a:rPr lang="fr-FR" sz="2000" dirty="0" smtClean="0">
                <a:latin typeface="Book Antiqua" pitchFamily="18" charset="0"/>
              </a:rPr>
              <a:t>.</a:t>
            </a:r>
          </a:p>
          <a:p>
            <a:endParaRPr lang="fr-FR" sz="2000" dirty="0">
              <a:latin typeface="Book Antiqua" pitchFamily="18" charset="0"/>
            </a:endParaRPr>
          </a:p>
          <a:p>
            <a:pPr>
              <a:buFontTx/>
              <a:buChar char="•"/>
            </a:pPr>
            <a:r>
              <a:rPr lang="fr-FR" sz="2000" dirty="0" smtClean="0">
                <a:latin typeface="Book Antiqua" pitchFamily="18" charset="0"/>
              </a:rPr>
              <a:t> Description of the </a:t>
            </a:r>
            <a:r>
              <a:rPr lang="fr-FR" sz="2000" baseline="30000" dirty="0" smtClean="0">
                <a:latin typeface="Book Antiqua" pitchFamily="18" charset="0"/>
              </a:rPr>
              <a:t>5</a:t>
            </a:r>
            <a:r>
              <a:rPr lang="fr-FR" sz="2000" dirty="0" smtClean="0">
                <a:latin typeface="Book Antiqua" pitchFamily="18" charset="0"/>
              </a:rPr>
              <a:t>H </a:t>
            </a:r>
            <a:r>
              <a:rPr lang="fr-FR" sz="2000" dirty="0" err="1" smtClean="0">
                <a:latin typeface="Book Antiqua" pitchFamily="18" charset="0"/>
              </a:rPr>
              <a:t>resonant</a:t>
            </a:r>
            <a:r>
              <a:rPr lang="fr-FR" sz="2000" dirty="0" smtClean="0">
                <a:latin typeface="Book Antiqua" pitchFamily="18" charset="0"/>
              </a:rPr>
              <a:t> states have been </a:t>
            </a:r>
            <a:r>
              <a:rPr lang="fr-FR" sz="2000" dirty="0" err="1" smtClean="0">
                <a:latin typeface="Book Antiqua" pitchFamily="18" charset="0"/>
              </a:rPr>
              <a:t>performed</a:t>
            </a:r>
            <a:r>
              <a:rPr lang="fr-FR" sz="2000" dirty="0" smtClean="0">
                <a:latin typeface="Book Antiqua" pitchFamily="18" charset="0"/>
              </a:rPr>
              <a:t> for the first time </a:t>
            </a:r>
            <a:r>
              <a:rPr lang="fr-FR" sz="2000" dirty="0" err="1" smtClean="0">
                <a:latin typeface="Book Antiqua" pitchFamily="18" charset="0"/>
              </a:rPr>
              <a:t>using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fully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realistic</a:t>
            </a:r>
            <a:r>
              <a:rPr lang="fr-FR" sz="2000" dirty="0" smtClean="0">
                <a:latin typeface="Book Antiqua" pitchFamily="18" charset="0"/>
              </a:rPr>
              <a:t> description and </a:t>
            </a:r>
            <a:r>
              <a:rPr lang="fr-FR" sz="2000" dirty="0" err="1" smtClean="0">
                <a:latin typeface="Book Antiqua" pitchFamily="18" charset="0"/>
              </a:rPr>
              <a:t>two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different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methods</a:t>
            </a:r>
            <a:r>
              <a:rPr lang="fr-FR" sz="2000" dirty="0" smtClean="0">
                <a:latin typeface="Book Antiqua" pitchFamily="18" charset="0"/>
              </a:rPr>
              <a:t> to </a:t>
            </a:r>
            <a:r>
              <a:rPr lang="fr-FR" sz="2000" dirty="0" err="1" smtClean="0">
                <a:latin typeface="Book Antiqua" pitchFamily="18" charset="0"/>
              </a:rPr>
              <a:t>calculate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resonance</a:t>
            </a:r>
            <a:r>
              <a:rPr lang="fr-FR" sz="2000" dirty="0" smtClean="0">
                <a:latin typeface="Book Antiqua" pitchFamily="18" charset="0"/>
              </a:rPr>
              <a:t> positions. </a:t>
            </a:r>
            <a:r>
              <a:rPr lang="fr-FR" sz="2000" dirty="0" err="1" smtClean="0">
                <a:latin typeface="Book Antiqua" pitchFamily="18" charset="0"/>
              </a:rPr>
              <a:t>Presence</a:t>
            </a:r>
            <a:r>
              <a:rPr lang="fr-FR" sz="2000" dirty="0" smtClean="0">
                <a:latin typeface="Book Antiqua" pitchFamily="18" charset="0"/>
              </a:rPr>
              <a:t> of </a:t>
            </a:r>
            <a:r>
              <a:rPr lang="fr-FR" sz="2000" dirty="0" err="1" smtClean="0">
                <a:latin typeface="Book Antiqua" pitchFamily="18" charset="0"/>
              </a:rPr>
              <a:t>broad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resonant</a:t>
            </a:r>
            <a:r>
              <a:rPr lang="fr-FR" sz="2000" dirty="0" smtClean="0">
                <a:latin typeface="Book Antiqua" pitchFamily="18" charset="0"/>
              </a:rPr>
              <a:t> states </a:t>
            </a:r>
            <a:r>
              <a:rPr lang="fr-FR" sz="2000" dirty="0" err="1" smtClean="0">
                <a:latin typeface="Book Antiqua" pitchFamily="18" charset="0"/>
              </a:rPr>
              <a:t>is</a:t>
            </a:r>
            <a:r>
              <a:rPr lang="fr-FR" sz="2000" dirty="0" smtClean="0">
                <a:latin typeface="Book Antiqua" pitchFamily="18" charset="0"/>
              </a:rPr>
              <a:t> </a:t>
            </a:r>
            <a:r>
              <a:rPr lang="fr-FR" sz="2000" dirty="0" err="1" smtClean="0">
                <a:latin typeface="Book Antiqua" pitchFamily="18" charset="0"/>
              </a:rPr>
              <a:t>confirmed</a:t>
            </a:r>
            <a:r>
              <a:rPr lang="fr-FR" sz="2000" dirty="0" smtClean="0">
                <a:latin typeface="Book Antiqua" pitchFamily="18" charset="0"/>
              </a:rPr>
              <a:t>! </a:t>
            </a:r>
            <a:endParaRPr lang="fr-FR" sz="2000" dirty="0">
              <a:latin typeface="Book Antiqua" pitchFamily="18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5736977"/>
            <a:ext cx="8763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400" u="sng" dirty="0" err="1">
                <a:latin typeface="Comic Sans MS" pitchFamily="66" charset="0"/>
                <a:cs typeface="Arial" charset="0"/>
              </a:rPr>
              <a:t>Acknowledgements</a:t>
            </a:r>
            <a:r>
              <a:rPr lang="fr-FR" sz="1400" u="sng" dirty="0">
                <a:latin typeface="Comic Sans MS" pitchFamily="66" charset="0"/>
                <a:cs typeface="Arial" charset="0"/>
              </a:rPr>
              <a:t>:</a:t>
            </a:r>
            <a:r>
              <a:rPr lang="fr-FR" sz="1400" b="1" dirty="0">
                <a:latin typeface="Comic Sans MS" pitchFamily="66" charset="0"/>
                <a:cs typeface="Arial" charset="0"/>
              </a:rPr>
              <a:t> </a:t>
            </a:r>
            <a:r>
              <a:rPr lang="en-US" sz="1400" dirty="0">
                <a:latin typeface="Comic Sans MS" pitchFamily="66" charset="0"/>
                <a:cs typeface="Arial" charset="0"/>
              </a:rPr>
              <a:t>The numerical calculations have been performed at IDRIS (CNRS, France). We thank the staff members of the IDRIS computer center for their constant help.</a:t>
            </a:r>
            <a:endParaRPr lang="fr-FR" sz="1400" dirty="0"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22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214807" y="9728"/>
            <a:ext cx="2810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n-</a:t>
            </a:r>
            <a:r>
              <a:rPr lang="fr-FR" altLang="zh-CN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4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He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420984"/>
              </p:ext>
            </p:extLst>
          </p:nvPr>
        </p:nvGraphicFramePr>
        <p:xfrm>
          <a:off x="77560" y="1282127"/>
          <a:ext cx="5026480" cy="3493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05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3" name="Obje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560" y="1282127"/>
                        <a:ext cx="5026480" cy="3493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820116"/>
              </p:ext>
            </p:extLst>
          </p:nvPr>
        </p:nvGraphicFramePr>
        <p:xfrm>
          <a:off x="4813829" y="2798930"/>
          <a:ext cx="3851085" cy="220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0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93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46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75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Coh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 (</a:t>
                      </a:r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fm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Inc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b (</a:t>
                      </a:r>
                      <a:r>
                        <a:rPr lang="fr-FR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fm</a:t>
                      </a:r>
                      <a:r>
                        <a:rPr lang="fr-FR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r>
                        <a:rPr lang="fr-FR" sz="1400" baseline="30000" dirty="0" smtClean="0"/>
                        <a:t>1</a:t>
                      </a:r>
                      <a:r>
                        <a:rPr lang="fr-FR" sz="1400" dirty="0" smtClean="0"/>
                        <a:t>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-3.7406(11)</a:t>
                      </a:r>
                    </a:p>
                    <a:p>
                      <a:r>
                        <a:rPr lang="fr-FR" sz="1400" dirty="0" smtClean="0"/>
                        <a:t>-3.79406(11)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25.274(9)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2</a:t>
                      </a:r>
                      <a:r>
                        <a:rPr lang="fr-FR" sz="1400" dirty="0" smtClean="0"/>
                        <a:t>H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6.671(4)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4.04(3)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H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4.792(27)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-1.04(17)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/>
                        <a:t>3</a:t>
                      </a:r>
                      <a:r>
                        <a:rPr lang="fr-FR" sz="1400" dirty="0" smtClean="0"/>
                        <a:t>He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5.74(7)-1.483(2)</a:t>
                      </a:r>
                      <a:r>
                        <a:rPr lang="en-US" sz="1400" i="1" dirty="0" smtClean="0"/>
                        <a:t>i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-2.5(6)+2.568(3)</a:t>
                      </a:r>
                      <a:r>
                        <a:rPr lang="en-US" sz="1400" i="1" dirty="0" smtClean="0"/>
                        <a:t>i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7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30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He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3.26(3)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4789253" y="2422932"/>
            <a:ext cx="346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NIST (Neutron News 3, 1992)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61510" y="4782483"/>
            <a:ext cx="43669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TUNL: </a:t>
            </a:r>
            <a:r>
              <a:rPr lang="fr-FR" sz="1400" dirty="0" smtClean="0">
                <a:latin typeface="Bradley Hand ITC" panose="03070402050302030203" pitchFamily="66" charset="0"/>
              </a:rPr>
              <a:t>D.R. </a:t>
            </a:r>
            <a:r>
              <a:rPr lang="fr-FR" sz="1400" dirty="0" err="1" smtClean="0">
                <a:latin typeface="Bradley Hand ITC" panose="03070402050302030203" pitchFamily="66" charset="0"/>
              </a:rPr>
              <a:t>Tilley</a:t>
            </a:r>
            <a:r>
              <a:rPr lang="fr-FR" sz="1400" dirty="0" smtClean="0">
                <a:latin typeface="Bradley Hand ITC" panose="03070402050302030203" pitchFamily="66" charset="0"/>
              </a:rPr>
              <a:t> et al.,</a:t>
            </a:r>
            <a:r>
              <a:rPr lang="en-US" sz="1400" dirty="0">
                <a:latin typeface="Bradley Hand ITC" panose="03070402050302030203" pitchFamily="66" charset="0"/>
              </a:rPr>
              <a:t> </a:t>
            </a:r>
            <a:r>
              <a:rPr lang="en-US" sz="1400" dirty="0" err="1">
                <a:latin typeface="Bradley Hand ITC" panose="03070402050302030203" pitchFamily="66" charset="0"/>
              </a:rPr>
              <a:t>Nucl</a:t>
            </a:r>
            <a:r>
              <a:rPr lang="en-US" sz="1400" dirty="0">
                <a:latin typeface="Bradley Hand ITC" panose="03070402050302030203" pitchFamily="66" charset="0"/>
              </a:rPr>
              <a:t>. Phys. </a:t>
            </a:r>
            <a:r>
              <a:rPr lang="en-US" sz="1400" b="1" dirty="0">
                <a:latin typeface="Bradley Hand ITC" panose="03070402050302030203" pitchFamily="66" charset="0"/>
              </a:rPr>
              <a:t>A708</a:t>
            </a:r>
            <a:r>
              <a:rPr lang="en-US" sz="1400" dirty="0">
                <a:latin typeface="Bradley Hand ITC" panose="03070402050302030203" pitchFamily="66" charset="0"/>
              </a:rPr>
              <a:t> (2002) 3</a:t>
            </a:r>
            <a:endParaRPr lang="fr-FR" sz="1400" dirty="0" smtClean="0">
              <a:latin typeface="Bradley Hand ITC" panose="03070402050302030203" pitchFamily="66" charset="0"/>
            </a:endParaRPr>
          </a:p>
          <a:p>
            <a:r>
              <a:rPr lang="fr-FR" sz="1400" b="1" dirty="0">
                <a:solidFill>
                  <a:srgbClr val="FF0000"/>
                </a:solidFill>
                <a:latin typeface="Bradley Hand ITC" panose="03070402050302030203" pitchFamily="66" charset="0"/>
              </a:rPr>
              <a:t>NIST: </a:t>
            </a:r>
            <a:r>
              <a:rPr lang="fr-F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7"/>
              </a:rPr>
              <a:t>https://</a:t>
            </a:r>
            <a:r>
              <a:rPr lang="fr-F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  <a:hlinkClick r:id="rId7"/>
              </a:rPr>
              <a:t>www.ncnr.nist.gov</a:t>
            </a:r>
            <a:endParaRPr lang="fr-F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fr-FR" sz="1400" b="1" u="sng" dirty="0" err="1" smtClean="0">
                <a:latin typeface="Bradley Hand ITC" panose="03070402050302030203" pitchFamily="66" charset="0"/>
              </a:rPr>
              <a:t>Experimental</a:t>
            </a:r>
            <a:r>
              <a:rPr lang="fr-FR" sz="1400" b="1" u="sng" dirty="0" smtClean="0">
                <a:latin typeface="Bradley Hand ITC" panose="03070402050302030203" pitchFamily="66" charset="0"/>
              </a:rPr>
              <a:t> data:</a:t>
            </a:r>
          </a:p>
          <a:p>
            <a:r>
              <a:rPr lang="en-US" sz="1400" dirty="0" err="1" smtClean="0">
                <a:latin typeface="Bradley Hand ITC" panose="03070402050302030203" pitchFamily="66" charset="0"/>
              </a:rPr>
              <a:t>D.C.Rorer</a:t>
            </a:r>
            <a:r>
              <a:rPr lang="en-US" sz="1400" dirty="0" smtClean="0">
                <a:latin typeface="Bradley Hand ITC" panose="03070402050302030203" pitchFamily="66" charset="0"/>
              </a:rPr>
              <a:t> et al., </a:t>
            </a:r>
            <a:r>
              <a:rPr lang="en-US" sz="1400" dirty="0" err="1" smtClean="0">
                <a:latin typeface="Bradley Hand ITC" panose="03070402050302030203" pitchFamily="66" charset="0"/>
              </a:rPr>
              <a:t>Nucl</a:t>
            </a:r>
            <a:r>
              <a:rPr lang="en-US" sz="1400" dirty="0" smtClean="0">
                <a:latin typeface="Bradley Hand ITC" panose="03070402050302030203" pitchFamily="66" charset="0"/>
              </a:rPr>
              <a:t>. Phys</a:t>
            </a:r>
            <a:r>
              <a:rPr lang="en-US" sz="1400" b="1" dirty="0" smtClean="0">
                <a:latin typeface="Bradley Hand ITC" panose="03070402050302030203" pitchFamily="66" charset="0"/>
              </a:rPr>
              <a:t>. </a:t>
            </a:r>
            <a:r>
              <a:rPr lang="en-US" sz="1400" b="1" dirty="0">
                <a:latin typeface="Bradley Hand ITC" panose="03070402050302030203" pitchFamily="66" charset="0"/>
              </a:rPr>
              <a:t>A </a:t>
            </a:r>
            <a:r>
              <a:rPr lang="en-US" sz="1400" b="1" dirty="0" smtClean="0">
                <a:latin typeface="Bradley Hand ITC" panose="03070402050302030203" pitchFamily="66" charset="0"/>
              </a:rPr>
              <a:t>133 </a:t>
            </a:r>
            <a:r>
              <a:rPr lang="en-US" sz="1400" dirty="0" smtClean="0">
                <a:latin typeface="Bradley Hand ITC" panose="03070402050302030203" pitchFamily="66" charset="0"/>
              </a:rPr>
              <a:t>(1969) 410</a:t>
            </a:r>
          </a:p>
          <a:p>
            <a:r>
              <a:rPr lang="en-US" sz="1400" dirty="0" err="1">
                <a:latin typeface="Bradley Hand ITC" panose="03070402050302030203" pitchFamily="66" charset="0"/>
              </a:rPr>
              <a:t>S.F.Mughabghab</a:t>
            </a:r>
            <a:r>
              <a:rPr lang="en-US" sz="1400" dirty="0">
                <a:latin typeface="Bradley Hand ITC" panose="03070402050302030203" pitchFamily="66" charset="0"/>
              </a:rPr>
              <a:t>, </a:t>
            </a:r>
            <a:r>
              <a:rPr lang="en-US" sz="1400" dirty="0" smtClean="0">
                <a:latin typeface="Bradley Hand ITC" panose="03070402050302030203" pitchFamily="66" charset="0"/>
              </a:rPr>
              <a:t>Atlas </a:t>
            </a:r>
            <a:r>
              <a:rPr lang="en-US" sz="1400" dirty="0">
                <a:latin typeface="Bradley Hand ITC" panose="03070402050302030203" pitchFamily="66" charset="0"/>
              </a:rPr>
              <a:t>of Neutron </a:t>
            </a:r>
            <a:r>
              <a:rPr lang="en-US" sz="1400" dirty="0" smtClean="0">
                <a:latin typeface="Bradley Hand ITC" panose="03070402050302030203" pitchFamily="66" charset="0"/>
              </a:rPr>
              <a:t>Resonances (2006)</a:t>
            </a:r>
          </a:p>
          <a:p>
            <a:r>
              <a:rPr lang="en-US" sz="1400" dirty="0" err="1" smtClean="0">
                <a:latin typeface="Bradley Hand ITC" panose="03070402050302030203" pitchFamily="66" charset="0"/>
              </a:rPr>
              <a:t>R.Genin</a:t>
            </a:r>
            <a:r>
              <a:rPr lang="en-US" sz="1400" dirty="0" smtClean="0">
                <a:latin typeface="Bradley Hand ITC" panose="03070402050302030203" pitchFamily="66" charset="0"/>
              </a:rPr>
              <a:t> et al., Journal </a:t>
            </a:r>
            <a:r>
              <a:rPr lang="en-US" sz="1400" dirty="0">
                <a:latin typeface="Bradley Hand ITC" panose="03070402050302030203" pitchFamily="66" charset="0"/>
              </a:rPr>
              <a:t>de Physique </a:t>
            </a:r>
            <a:r>
              <a:rPr lang="en-US" sz="1400" b="1" dirty="0" smtClean="0">
                <a:latin typeface="Bradley Hand ITC" panose="03070402050302030203" pitchFamily="66" charset="0"/>
              </a:rPr>
              <a:t>24</a:t>
            </a:r>
            <a:r>
              <a:rPr lang="en-US" sz="1400" dirty="0" smtClean="0">
                <a:latin typeface="Bradley Hand ITC" panose="03070402050302030203" pitchFamily="66" charset="0"/>
              </a:rPr>
              <a:t> (1963) 21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150562" y="729998"/>
            <a:ext cx="8048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Comic Sans MS" panose="030F0702030302020204" pitchFamily="66" charset="0"/>
              </a:rPr>
              <a:t>Experimental</a:t>
            </a:r>
            <a:r>
              <a:rPr lang="fr-FR" dirty="0" smtClean="0">
                <a:latin typeface="Comic Sans MS" panose="030F0702030302020204" pitchFamily="66" charset="0"/>
              </a:rPr>
              <a:t> n-</a:t>
            </a:r>
            <a:r>
              <a:rPr lang="fr-FR" baseline="30000" dirty="0" smtClean="0">
                <a:latin typeface="Comic Sans MS" panose="030F0702030302020204" pitchFamily="66" charset="0"/>
              </a:rPr>
              <a:t>4</a:t>
            </a:r>
            <a:r>
              <a:rPr lang="fr-FR" dirty="0" smtClean="0">
                <a:latin typeface="Comic Sans MS" panose="030F0702030302020204" pitchFamily="66" charset="0"/>
              </a:rPr>
              <a:t>He </a:t>
            </a:r>
            <a:r>
              <a:rPr lang="fr-FR" dirty="0" err="1" smtClean="0">
                <a:latin typeface="Comic Sans MS" panose="030F0702030302020204" pitchFamily="66" charset="0"/>
              </a:rPr>
              <a:t>scattering</a:t>
            </a:r>
            <a:r>
              <a:rPr lang="fr-FR" dirty="0" smtClean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length</a:t>
            </a:r>
            <a:r>
              <a:rPr lang="fr-FR" dirty="0" smtClean="0">
                <a:latin typeface="Comic Sans MS" panose="030F0702030302020204" pitchFamily="66" charset="0"/>
              </a:rPr>
              <a:t> …</a:t>
            </a:r>
          </a:p>
          <a:p>
            <a:r>
              <a:rPr lang="fr-FR" dirty="0" smtClean="0">
                <a:latin typeface="Comic Sans MS" panose="030F0702030302020204" pitchFamily="66" charset="0"/>
              </a:rPr>
              <a:t>				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nothing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should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be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as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easy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 to </a:t>
            </a:r>
            <a:r>
              <a:rPr lang="fr-FR" dirty="0" err="1" smtClean="0">
                <a:solidFill>
                  <a:srgbClr val="008000"/>
                </a:solidFill>
                <a:latin typeface="Comic Sans MS" panose="030F0702030302020204" pitchFamily="66" charset="0"/>
              </a:rPr>
              <a:t>measure</a:t>
            </a:r>
            <a:r>
              <a:rPr lang="fr-FR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… </a:t>
            </a:r>
            <a:endParaRPr lang="en-US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79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23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214807" y="9728"/>
            <a:ext cx="2810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n-</a:t>
            </a:r>
            <a:r>
              <a:rPr lang="fr-FR" altLang="zh-CN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4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He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994524"/>
              </p:ext>
            </p:extLst>
          </p:nvPr>
        </p:nvGraphicFramePr>
        <p:xfrm>
          <a:off x="656565" y="773705"/>
          <a:ext cx="67992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9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3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65" y="773705"/>
                        <a:ext cx="67992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98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6902450" y="0"/>
            <a:ext cx="2241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>
                <a:solidFill>
                  <a:schemeClr val="bg1"/>
                </a:solidFill>
                <a:latin typeface="Book Antiqua" pitchFamily="18" charset="0"/>
              </a:rPr>
              <a:t>Introduction</a:t>
            </a:r>
            <a:endParaRPr lang="en-US" altLang="zh-CN" sz="2800" b="1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3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5" name="Rectangle 82"/>
          <p:cNvSpPr>
            <a:spLocks noChangeArrowheads="1"/>
          </p:cNvSpPr>
          <p:nvPr/>
        </p:nvSpPr>
        <p:spPr bwMode="auto">
          <a:xfrm>
            <a:off x="203200" y="1146720"/>
            <a:ext cx="40386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latin typeface="Bradley Hand ITC" panose="03070402050302030203" pitchFamily="66" charset="0"/>
                <a:cs typeface="Times New Roman" pitchFamily="18" charset="0"/>
              </a:rPr>
              <a:t>In configuration space w</a:t>
            </a:r>
            <a:r>
              <a:rPr lang="en-GB" altLang="en-US" sz="1800" b="0" dirty="0" smtClean="0">
                <a:latin typeface="Bradley Hand ITC" panose="03070402050302030203" pitchFamily="66" charset="0"/>
                <a:cs typeface="Times New Roman" pitchFamily="18" charset="0"/>
              </a:rPr>
              <a:t>ave </a:t>
            </a:r>
            <a:r>
              <a:rPr lang="en-GB" altLang="en-US" sz="1800" b="0" dirty="0">
                <a:latin typeface="Bradley Hand ITC" panose="03070402050302030203" pitchFamily="66" charset="0"/>
                <a:cs typeface="Times New Roman" pitchFamily="18" charset="0"/>
              </a:rPr>
              <a:t>functions extend to </a:t>
            </a:r>
            <a:r>
              <a:rPr lang="en-GB" altLang="en-US" sz="1800" b="0" dirty="0" smtClean="0">
                <a:latin typeface="Bradley Hand ITC" panose="03070402050302030203" pitchFamily="66" charset="0"/>
                <a:cs typeface="Times New Roman" pitchFamily="18" charset="0"/>
              </a:rPr>
              <a:t>infinity</a:t>
            </a:r>
            <a:r>
              <a:rPr lang="en-GB" altLang="en-US" dirty="0" smtClean="0">
                <a:latin typeface="Bradley Hand ITC" panose="03070402050302030203" pitchFamily="66" charset="0"/>
                <a:cs typeface="Times New Roman" pitchFamily="18" charset="0"/>
              </a:rPr>
              <a:t>!</a:t>
            </a:r>
          </a:p>
          <a:p>
            <a:pPr marL="285750" indent="-285750">
              <a:spcBef>
                <a:spcPct val="50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altLang="en-US" b="0" dirty="0" smtClean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Increasingly complex asymptotic behaviour for A&gt;2 systems!!</a:t>
            </a:r>
            <a:endParaRPr lang="en-GB" altLang="en-US" b="0" dirty="0">
              <a:solidFill>
                <a:srgbClr val="FF0000"/>
              </a:solidFill>
              <a:latin typeface="Bradley Hand ITC" panose="03070402050302030203" pitchFamily="66" charset="0"/>
              <a:cs typeface="Times New Roman" pitchFamily="18" charset="0"/>
            </a:endParaRPr>
          </a:p>
        </p:txBody>
      </p:sp>
      <p:sp>
        <p:nvSpPr>
          <p:cNvPr id="16" name="Oval 101"/>
          <p:cNvSpPr>
            <a:spLocks noChangeArrowheads="1"/>
          </p:cNvSpPr>
          <p:nvPr/>
        </p:nvSpPr>
        <p:spPr bwMode="auto">
          <a:xfrm>
            <a:off x="1225322" y="2971688"/>
            <a:ext cx="144463" cy="144463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02"/>
          <p:cNvSpPr>
            <a:spLocks noChangeArrowheads="1"/>
          </p:cNvSpPr>
          <p:nvPr/>
        </p:nvSpPr>
        <p:spPr bwMode="auto">
          <a:xfrm>
            <a:off x="1072921" y="3124088"/>
            <a:ext cx="144463" cy="1444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03"/>
          <p:cNvSpPr>
            <a:spLocks noChangeArrowheads="1"/>
          </p:cNvSpPr>
          <p:nvPr/>
        </p:nvSpPr>
        <p:spPr bwMode="auto">
          <a:xfrm>
            <a:off x="1080860" y="2895488"/>
            <a:ext cx="144462" cy="1444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en-US" b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9" name="Oval 104"/>
          <p:cNvSpPr>
            <a:spLocks noChangeArrowheads="1"/>
          </p:cNvSpPr>
          <p:nvPr/>
        </p:nvSpPr>
        <p:spPr bwMode="auto">
          <a:xfrm>
            <a:off x="1297553" y="3148694"/>
            <a:ext cx="144463" cy="144463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05"/>
          <p:cNvSpPr>
            <a:spLocks noChangeArrowheads="1"/>
          </p:cNvSpPr>
          <p:nvPr/>
        </p:nvSpPr>
        <p:spPr bwMode="auto">
          <a:xfrm>
            <a:off x="596671" y="2777219"/>
            <a:ext cx="144463" cy="144463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114"/>
          <p:cNvSpPr>
            <a:spLocks noChangeArrowheads="1"/>
          </p:cNvSpPr>
          <p:nvPr/>
        </p:nvSpPr>
        <p:spPr bwMode="auto">
          <a:xfrm>
            <a:off x="463322" y="2514488"/>
            <a:ext cx="3276600" cy="37338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35856" y="761999"/>
            <a:ext cx="3265337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GB" altLang="en-US" sz="1900" b="1" dirty="0" smtClean="0">
                <a:latin typeface="Bradley Hand ITC" panose="03070402050302030203" pitchFamily="66" charset="0"/>
                <a:cs typeface="Times New Roman" pitchFamily="18" charset="0"/>
              </a:rPr>
              <a:t>Non-relativistic Collisions</a:t>
            </a:r>
            <a:endParaRPr lang="en-GB" altLang="en-US" sz="1900" b="1" dirty="0">
              <a:effectLst>
                <a:outerShdw blurRad="38100" dist="38100" dir="2700000" algn="tl">
                  <a:srgbClr val="C0C0C0"/>
                </a:outerShdw>
              </a:effectLst>
              <a:latin typeface="Bradley Hand ITC" panose="03070402050302030203" pitchFamily="66" charset="0"/>
              <a:cs typeface="Times New Roman" pitchFamily="18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920522" y="2815319"/>
            <a:ext cx="609600" cy="61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682522" y="3039951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101"/>
          <p:cNvSpPr>
            <a:spLocks noChangeArrowheads="1"/>
          </p:cNvSpPr>
          <p:nvPr/>
        </p:nvSpPr>
        <p:spPr bwMode="auto">
          <a:xfrm>
            <a:off x="2828696" y="2983594"/>
            <a:ext cx="144463" cy="144463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102"/>
          <p:cNvSpPr>
            <a:spLocks noChangeArrowheads="1"/>
          </p:cNvSpPr>
          <p:nvPr/>
        </p:nvSpPr>
        <p:spPr bwMode="auto">
          <a:xfrm>
            <a:off x="2676295" y="3135994"/>
            <a:ext cx="144463" cy="1444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103"/>
          <p:cNvSpPr>
            <a:spLocks noChangeArrowheads="1"/>
          </p:cNvSpPr>
          <p:nvPr/>
        </p:nvSpPr>
        <p:spPr bwMode="auto">
          <a:xfrm>
            <a:off x="2684234" y="2907394"/>
            <a:ext cx="144462" cy="1444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en-US" b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9" name="Oval 104"/>
          <p:cNvSpPr>
            <a:spLocks noChangeArrowheads="1"/>
          </p:cNvSpPr>
          <p:nvPr/>
        </p:nvSpPr>
        <p:spPr bwMode="auto">
          <a:xfrm>
            <a:off x="2900927" y="3160600"/>
            <a:ext cx="144463" cy="144463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105"/>
          <p:cNvSpPr>
            <a:spLocks noChangeArrowheads="1"/>
          </p:cNvSpPr>
          <p:nvPr/>
        </p:nvSpPr>
        <p:spPr bwMode="auto">
          <a:xfrm>
            <a:off x="3435122" y="2855800"/>
            <a:ext cx="144463" cy="144463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Ellipse 30"/>
          <p:cNvSpPr/>
          <p:nvPr/>
        </p:nvSpPr>
        <p:spPr>
          <a:xfrm>
            <a:off x="2523896" y="2827225"/>
            <a:ext cx="609600" cy="61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1606322" y="3310619"/>
            <a:ext cx="666750" cy="270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101"/>
          <p:cNvSpPr>
            <a:spLocks noChangeArrowheads="1"/>
          </p:cNvSpPr>
          <p:nvPr/>
        </p:nvSpPr>
        <p:spPr bwMode="auto">
          <a:xfrm>
            <a:off x="2699395" y="4425592"/>
            <a:ext cx="144463" cy="144463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102"/>
          <p:cNvSpPr>
            <a:spLocks noChangeArrowheads="1"/>
          </p:cNvSpPr>
          <p:nvPr/>
        </p:nvSpPr>
        <p:spPr bwMode="auto">
          <a:xfrm>
            <a:off x="2083047" y="4365267"/>
            <a:ext cx="144463" cy="1444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103"/>
          <p:cNvSpPr>
            <a:spLocks noChangeArrowheads="1"/>
          </p:cNvSpPr>
          <p:nvPr/>
        </p:nvSpPr>
        <p:spPr bwMode="auto">
          <a:xfrm>
            <a:off x="2090986" y="4136667"/>
            <a:ext cx="144462" cy="1444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en-US" b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6" name="Oval 104"/>
          <p:cNvSpPr>
            <a:spLocks noChangeArrowheads="1"/>
          </p:cNvSpPr>
          <p:nvPr/>
        </p:nvSpPr>
        <p:spPr bwMode="auto">
          <a:xfrm>
            <a:off x="2223289" y="4236925"/>
            <a:ext cx="144463" cy="144463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105"/>
          <p:cNvSpPr>
            <a:spLocks noChangeArrowheads="1"/>
          </p:cNvSpPr>
          <p:nvPr/>
        </p:nvSpPr>
        <p:spPr bwMode="auto">
          <a:xfrm>
            <a:off x="2726827" y="4236924"/>
            <a:ext cx="144463" cy="144463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Ellipse 37"/>
          <p:cNvSpPr/>
          <p:nvPr/>
        </p:nvSpPr>
        <p:spPr>
          <a:xfrm>
            <a:off x="1930648" y="4056498"/>
            <a:ext cx="539752" cy="5580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1434872" y="3472544"/>
            <a:ext cx="504825" cy="510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llipse 45"/>
          <p:cNvSpPr/>
          <p:nvPr/>
        </p:nvSpPr>
        <p:spPr>
          <a:xfrm>
            <a:off x="2637879" y="4136667"/>
            <a:ext cx="267496" cy="537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1209444" y="3629707"/>
            <a:ext cx="7939" cy="706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1005664" y="43964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16450" y="80980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GB" altLang="en-US" dirty="0" smtClean="0">
                <a:latin typeface="Bradley Hand ITC" panose="03070402050302030203" pitchFamily="66" charset="0"/>
                <a:cs typeface="Times New Roman" pitchFamily="18" charset="0"/>
              </a:rPr>
              <a:t>How to take care of the boundary condition?</a:t>
            </a:r>
            <a:endParaRPr lang="en-GB" altLang="en-US" dirty="0">
              <a:solidFill>
                <a:srgbClr val="00B050"/>
              </a:solidFill>
              <a:latin typeface="Bradley Hand ITC" panose="03070402050302030203" pitchFamily="66" charset="0"/>
              <a:cs typeface="Times New Roman" pitchFamily="18" charset="0"/>
            </a:endParaRPr>
          </a:p>
          <a:p>
            <a:pPr marL="342900" lvl="1" indent="-342900">
              <a:spcBef>
                <a:spcPct val="500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altLang="en-US" dirty="0" smtClean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Conceptual difficulties to uncouple different particle channel, to constrain </a:t>
            </a:r>
            <a:r>
              <a:rPr lang="en-GB" altLang="en-US" dirty="0" err="1" smtClean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assymptotes</a:t>
            </a:r>
            <a:r>
              <a:rPr lang="en-GB" altLang="en-US" dirty="0" smtClean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 of the solutions in all directions and thus get unique (physical) solution to the Schrödinger eq</a:t>
            </a:r>
            <a:r>
              <a:rPr lang="en-GB" altLang="en-US" dirty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.</a:t>
            </a:r>
            <a:endParaRPr lang="en-GB" altLang="en-US" dirty="0" smtClean="0">
              <a:solidFill>
                <a:srgbClr val="FF0000"/>
              </a:solidFill>
              <a:latin typeface="Bradley Hand ITC" panose="03070402050302030203" pitchFamily="66" charset="0"/>
              <a:cs typeface="Times New Roman" pitchFamily="18" charset="0"/>
            </a:endParaRPr>
          </a:p>
          <a:p>
            <a:pPr marL="800100" lvl="1" indent="-34290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rgbClr val="00B050"/>
                </a:solidFill>
                <a:latin typeface="Bradley Hand ITC" panose="03070402050302030203" pitchFamily="66" charset="0"/>
                <a:cs typeface="Times New Roman" pitchFamily="18" charset="0"/>
              </a:rPr>
              <a:t>It is ok, as long as there is single particle channel (elastic plus target/projectile excitations)</a:t>
            </a:r>
          </a:p>
          <a:p>
            <a:pPr marL="800100" lvl="1" indent="-342900">
              <a:spcBef>
                <a:spcPct val="5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rgbClr val="FF0000"/>
                </a:solidFill>
                <a:latin typeface="Bradley Hand ITC" panose="03070402050302030203" pitchFamily="66" charset="0"/>
                <a:cs typeface="Times New Roman" pitchFamily="18" charset="0"/>
              </a:rPr>
              <a:t>Mathematically Ill-conditioned problem when several particle channels are open</a:t>
            </a:r>
            <a:endParaRPr lang="en-GB" altLang="en-US" dirty="0" smtClean="0">
              <a:solidFill>
                <a:srgbClr val="00B050"/>
              </a:solidFill>
              <a:latin typeface="Bradley Hand ITC" panose="03070402050302030203" pitchFamily="66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altLang="en-US" dirty="0" err="1" smtClean="0">
                <a:solidFill>
                  <a:srgbClr val="00B050"/>
                </a:solidFill>
                <a:latin typeface="Bradley Hand ITC" panose="03070402050302030203" pitchFamily="66" charset="0"/>
                <a:cs typeface="Times New Roman" pitchFamily="18" charset="0"/>
              </a:rPr>
              <a:t>Faddeev-Yakubovsky</a:t>
            </a:r>
            <a:r>
              <a:rPr lang="en-GB" altLang="en-US" dirty="0" smtClean="0">
                <a:solidFill>
                  <a:srgbClr val="00B050"/>
                </a:solidFill>
                <a:latin typeface="Bradley Hand ITC" panose="03070402050302030203" pitchFamily="66" charset="0"/>
                <a:cs typeface="Times New Roman" pitchFamily="18" charset="0"/>
              </a:rPr>
              <a:t> equations efficiently separates asymptotes of the binary channels </a:t>
            </a:r>
          </a:p>
        </p:txBody>
      </p:sp>
      <p:sp>
        <p:nvSpPr>
          <p:cNvPr id="4" name="AutoShape 2" descr="Image result for pandora's bo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16450" y="557151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Chiller" panose="04020404031007020602" pitchFamily="82" charset="0"/>
              </a:rPr>
              <a:t>L. D. </a:t>
            </a:r>
            <a:r>
              <a:rPr lang="en-US" sz="1200" dirty="0" err="1">
                <a:latin typeface="Chiller" panose="04020404031007020602" pitchFamily="82" charset="0"/>
              </a:rPr>
              <a:t>Faddeev</a:t>
            </a:r>
            <a:r>
              <a:rPr lang="en-US" sz="1200" dirty="0">
                <a:latin typeface="Chiller" panose="04020404031007020602" pitchFamily="82" charset="0"/>
              </a:rPr>
              <a:t>, </a:t>
            </a:r>
            <a:r>
              <a:rPr lang="en-US" sz="1200" dirty="0" err="1">
                <a:latin typeface="Chiller" panose="04020404031007020602" pitchFamily="82" charset="0"/>
              </a:rPr>
              <a:t>Zh</a:t>
            </a:r>
            <a:r>
              <a:rPr lang="en-US" sz="1200" dirty="0">
                <a:latin typeface="Chiller" panose="04020404031007020602" pitchFamily="82" charset="0"/>
              </a:rPr>
              <a:t>. </a:t>
            </a:r>
            <a:r>
              <a:rPr lang="en-US" sz="1200" dirty="0" err="1">
                <a:latin typeface="Chiller" panose="04020404031007020602" pitchFamily="82" charset="0"/>
              </a:rPr>
              <a:t>Eksp</a:t>
            </a:r>
            <a:r>
              <a:rPr lang="en-US" sz="1200" dirty="0">
                <a:latin typeface="Chiller" panose="04020404031007020602" pitchFamily="82" charset="0"/>
              </a:rPr>
              <a:t>. </a:t>
            </a:r>
            <a:r>
              <a:rPr lang="en-US" sz="1200" dirty="0" err="1">
                <a:latin typeface="Chiller" panose="04020404031007020602" pitchFamily="82" charset="0"/>
              </a:rPr>
              <a:t>Teor</a:t>
            </a:r>
            <a:r>
              <a:rPr lang="en-US" sz="1200" dirty="0">
                <a:latin typeface="Chiller" panose="04020404031007020602" pitchFamily="82" charset="0"/>
              </a:rPr>
              <a:t>. </a:t>
            </a:r>
            <a:r>
              <a:rPr lang="en-US" sz="1200" dirty="0" err="1">
                <a:latin typeface="Chiller" panose="04020404031007020602" pitchFamily="82" charset="0"/>
              </a:rPr>
              <a:t>Fiz</a:t>
            </a:r>
            <a:r>
              <a:rPr lang="en-US" sz="1200" dirty="0">
                <a:latin typeface="Chiller" panose="04020404031007020602" pitchFamily="82" charset="0"/>
              </a:rPr>
              <a:t>. </a:t>
            </a:r>
            <a:r>
              <a:rPr lang="en-US" sz="1200" b="1" dirty="0">
                <a:latin typeface="Chiller" panose="04020404031007020602" pitchFamily="82" charset="0"/>
              </a:rPr>
              <a:t>39</a:t>
            </a:r>
            <a:r>
              <a:rPr lang="en-US" sz="1200" dirty="0">
                <a:latin typeface="Chiller" panose="04020404031007020602" pitchFamily="82" charset="0"/>
              </a:rPr>
              <a:t>, 1459 (1960). [</a:t>
            </a:r>
            <a:r>
              <a:rPr lang="en-US" sz="1200" dirty="0" err="1">
                <a:latin typeface="Chiller" panose="04020404031007020602" pitchFamily="82" charset="0"/>
              </a:rPr>
              <a:t>Sov</a:t>
            </a:r>
            <a:r>
              <a:rPr lang="en-US" sz="1200" dirty="0">
                <a:latin typeface="Chiller" panose="04020404031007020602" pitchFamily="82" charset="0"/>
              </a:rPr>
              <a:t>. Phys. JETP </a:t>
            </a:r>
            <a:r>
              <a:rPr lang="en-US" sz="1200" b="1" dirty="0">
                <a:latin typeface="Chiller" panose="04020404031007020602" pitchFamily="82" charset="0"/>
              </a:rPr>
              <a:t>12</a:t>
            </a:r>
            <a:r>
              <a:rPr lang="en-US" sz="1200" dirty="0">
                <a:latin typeface="Chiller" panose="04020404031007020602" pitchFamily="82" charset="0"/>
              </a:rPr>
              <a:t>, </a:t>
            </a:r>
            <a:r>
              <a:rPr lang="en-US" sz="1200" dirty="0" smtClean="0">
                <a:latin typeface="Chiller" panose="04020404031007020602" pitchFamily="82" charset="0"/>
              </a:rPr>
              <a:t>1014(1961</a:t>
            </a:r>
            <a:r>
              <a:rPr lang="en-US" sz="1200" dirty="0">
                <a:latin typeface="Chiller" panose="04020404031007020602" pitchFamily="82" charset="0"/>
              </a:rPr>
              <a:t>)].</a:t>
            </a:r>
          </a:p>
          <a:p>
            <a:r>
              <a:rPr lang="en-US" sz="1200" dirty="0" smtClean="0">
                <a:latin typeface="Chiller" panose="04020404031007020602" pitchFamily="82" charset="0"/>
              </a:rPr>
              <a:t>O</a:t>
            </a:r>
            <a:r>
              <a:rPr lang="en-US" sz="1200" dirty="0">
                <a:latin typeface="Chiller" panose="04020404031007020602" pitchFamily="82" charset="0"/>
              </a:rPr>
              <a:t>. A. </a:t>
            </a:r>
            <a:r>
              <a:rPr lang="en-US" sz="1200" dirty="0" err="1">
                <a:latin typeface="Chiller" panose="04020404031007020602" pitchFamily="82" charset="0"/>
              </a:rPr>
              <a:t>Yakubovsky</a:t>
            </a:r>
            <a:r>
              <a:rPr lang="en-US" sz="1200" dirty="0">
                <a:latin typeface="Chiller" panose="04020404031007020602" pitchFamily="82" charset="0"/>
              </a:rPr>
              <a:t>, </a:t>
            </a:r>
            <a:r>
              <a:rPr lang="en-US" sz="1200" dirty="0" err="1">
                <a:latin typeface="Chiller" panose="04020404031007020602" pitchFamily="82" charset="0"/>
              </a:rPr>
              <a:t>Sov</a:t>
            </a:r>
            <a:r>
              <a:rPr lang="en-US" sz="1200" dirty="0">
                <a:latin typeface="Chiller" panose="04020404031007020602" pitchFamily="82" charset="0"/>
              </a:rPr>
              <a:t>. J. </a:t>
            </a:r>
            <a:r>
              <a:rPr lang="en-US" sz="1200" dirty="0" err="1">
                <a:latin typeface="Chiller" panose="04020404031007020602" pitchFamily="82" charset="0"/>
              </a:rPr>
              <a:t>Nucl</a:t>
            </a:r>
            <a:r>
              <a:rPr lang="en-US" sz="1200" dirty="0">
                <a:latin typeface="Chiller" panose="04020404031007020602" pitchFamily="82" charset="0"/>
              </a:rPr>
              <a:t>. Phys. </a:t>
            </a:r>
            <a:r>
              <a:rPr lang="en-US" sz="1200" b="1" dirty="0">
                <a:latin typeface="Chiller" panose="04020404031007020602" pitchFamily="82" charset="0"/>
              </a:rPr>
              <a:t>5</a:t>
            </a:r>
            <a:r>
              <a:rPr lang="en-US" sz="1200" dirty="0">
                <a:latin typeface="Chiller" panose="04020404031007020602" pitchFamily="82" charset="0"/>
              </a:rPr>
              <a:t>, 937 (1967).</a:t>
            </a:r>
          </a:p>
        </p:txBody>
      </p:sp>
      <p:sp>
        <p:nvSpPr>
          <p:cNvPr id="55" name="Oval 101"/>
          <p:cNvSpPr>
            <a:spLocks noChangeArrowheads="1"/>
          </p:cNvSpPr>
          <p:nvPr/>
        </p:nvSpPr>
        <p:spPr bwMode="auto">
          <a:xfrm>
            <a:off x="3428963" y="3966697"/>
            <a:ext cx="144463" cy="144463"/>
          </a:xfrm>
          <a:prstGeom prst="ellipse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Oval 102"/>
          <p:cNvSpPr>
            <a:spLocks noChangeArrowheads="1"/>
          </p:cNvSpPr>
          <p:nvPr/>
        </p:nvSpPr>
        <p:spPr bwMode="auto">
          <a:xfrm>
            <a:off x="2676294" y="3784274"/>
            <a:ext cx="144463" cy="1444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103"/>
          <p:cNvSpPr>
            <a:spLocks noChangeArrowheads="1"/>
          </p:cNvSpPr>
          <p:nvPr/>
        </p:nvSpPr>
        <p:spPr bwMode="auto">
          <a:xfrm>
            <a:off x="2684233" y="3555674"/>
            <a:ext cx="144462" cy="1444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altLang="en-US" b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8" name="Oval 104"/>
          <p:cNvSpPr>
            <a:spLocks noChangeArrowheads="1"/>
          </p:cNvSpPr>
          <p:nvPr/>
        </p:nvSpPr>
        <p:spPr bwMode="auto">
          <a:xfrm>
            <a:off x="2900926" y="3808880"/>
            <a:ext cx="144463" cy="144463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105"/>
          <p:cNvSpPr>
            <a:spLocks noChangeArrowheads="1"/>
          </p:cNvSpPr>
          <p:nvPr/>
        </p:nvSpPr>
        <p:spPr bwMode="auto">
          <a:xfrm>
            <a:off x="2873672" y="3600763"/>
            <a:ext cx="144463" cy="144463"/>
          </a:xfrm>
          <a:prstGeom prst="ellipse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Ellipse 59"/>
          <p:cNvSpPr/>
          <p:nvPr/>
        </p:nvSpPr>
        <p:spPr>
          <a:xfrm>
            <a:off x="2523895" y="3475505"/>
            <a:ext cx="609600" cy="6135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1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4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2633357" y="7937"/>
            <a:ext cx="66335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Properties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 of the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rigorous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latin typeface="Book Antiqua" pitchFamily="18" charset="0"/>
              </a:rPr>
              <a:t>eq</a:t>
            </a:r>
            <a:r>
              <a:rPr lang="fr-FR" sz="2800" b="1" dirty="0" smtClean="0">
                <a:solidFill>
                  <a:schemeClr val="bg1"/>
                </a:solidFill>
                <a:latin typeface="Book Antiqua" pitchFamily="18" charset="0"/>
              </a:rPr>
              <a:t>.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4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82"/>
              <p:cNvSpPr>
                <a:spLocks noChangeArrowheads="1"/>
              </p:cNvSpPr>
              <p:nvPr/>
            </p:nvSpPr>
            <p:spPr bwMode="auto">
              <a:xfrm>
                <a:off x="286418" y="1033203"/>
                <a:ext cx="8194225" cy="49947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ct val="50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altLang="en-US" dirty="0" smtClean="0">
                    <a:latin typeface="Bradley Hand ITC" panose="03070402050302030203" pitchFamily="66" charset="0"/>
                    <a:cs typeface="Times New Roman" pitchFamily="18" charset="0"/>
                  </a:rPr>
                  <a:t>Should separate all possible scattering channels to incorporate proper asymptotes! Number of binary channels increases  ~2</a:t>
                </a:r>
                <a:r>
                  <a:rPr lang="en-GB" altLang="en-US" baseline="30000" dirty="0" smtClean="0">
                    <a:latin typeface="Bradley Hand ITC" panose="03070402050302030203" pitchFamily="66" charset="0"/>
                    <a:cs typeface="Times New Roman" pitchFamily="18" charset="0"/>
                  </a:rPr>
                  <a:t>N</a:t>
                </a:r>
                <a:endParaRPr lang="en-GB" altLang="en-US" dirty="0" smtClean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>
                  <a:spcBef>
                    <a:spcPct val="50000"/>
                  </a:spcBef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altLang="en-US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altLang="en-US" b="0" i="0" smtClean="0">
                              <a:latin typeface="Cambria Math"/>
                              <a:cs typeface="Times New Roman" pitchFamily="18" charset="0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altLang="en-US" b="0" i="0" smtClean="0">
                              <a:latin typeface="Cambria Math"/>
                              <a:cs typeface="Times New Roman" pitchFamily="18" charset="0"/>
                            </a:rPr>
                            <m:t>N</m:t>
                          </m:r>
                        </m:sub>
                      </m:sSub>
                      <m:r>
                        <a:rPr lang="fr-FR" altLang="en-US" b="0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altLang="en-US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𝑝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𝑒𝑟𝑚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altLang="en-US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altLang="en-US" b="0" i="0" smtClean="0">
                                  <a:latin typeface="Cambria Math"/>
                                  <a:cs typeface="Times New Roman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fr-FR" altLang="en-US" b="0" i="1" smtClean="0">
                                  <a:latin typeface="Cambria Math"/>
                                  <a:cs typeface="Times New Roman" pitchFamily="18" charset="0"/>
                                </a:rPr>
                                <m:t>(</m:t>
                              </m:r>
                              <m:r>
                                <a:rPr lang="fr-FR" altLang="en-US" b="0" i="1" smtClean="0">
                                  <a:latin typeface="Cambria Math"/>
                                  <a:cs typeface="Times New Roman" pitchFamily="18" charset="0"/>
                                </a:rPr>
                                <m:t>𝑁</m:t>
                              </m:r>
                              <m:r>
                                <a:rPr lang="fr-FR" altLang="en-US" b="0" i="1" smtClean="0">
                                  <a:latin typeface="Cambria Math"/>
                                  <a:cs typeface="Times New Roman" pitchFamily="18" charset="0"/>
                                </a:rPr>
                                <m:t>−1)(1)</m:t>
                              </m:r>
                            </m:sub>
                          </m:sSub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fr-FR" altLang="en-US" b="0" i="1" smtClean="0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naryPr>
                            <m:sub>
                              <m:r>
                                <a:rPr lang="fr-FR" altLang="en-US" b="0" i="1" smtClean="0">
                                  <a:latin typeface="Cambria Math"/>
                                  <a:cs typeface="Times New Roman" pitchFamily="18" charset="0"/>
                                </a:rPr>
                                <m:t>𝑝𝑒𝑟𝑚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alt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altLang="en-US" b="0" i="0" smtClean="0">
                                      <a:latin typeface="Cambria Math"/>
                                      <a:cs typeface="Times New Roman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fr-FR" altLang="en-US" b="0" i="1" smtClean="0">
                                      <a:latin typeface="Cambria Math"/>
                                      <a:cs typeface="Times New Roman" pitchFamily="18" charset="0"/>
                                    </a:rPr>
                                    <m:t>(</m:t>
                                  </m:r>
                                  <m:r>
                                    <a:rPr lang="fr-FR" altLang="en-US" b="0" i="1" smtClean="0">
                                      <a:latin typeface="Cambria Math"/>
                                      <a:cs typeface="Times New Roman" pitchFamily="18" charset="0"/>
                                    </a:rPr>
                                    <m:t>𝑁</m:t>
                                  </m:r>
                                  <m:r>
                                    <a:rPr lang="fr-FR" altLang="en-US" b="0" i="1" smtClean="0">
                                      <a:latin typeface="Cambria Math"/>
                                      <a:cs typeface="Times New Roman" pitchFamily="18" charset="0"/>
                                    </a:rPr>
                                    <m:t>−2)(2)</m:t>
                                  </m:r>
                                </m:sub>
                              </m:sSub>
                              <m:r>
                                <a:rPr lang="fr-FR" altLang="en-US" b="0" i="1" smtClean="0">
                                  <a:latin typeface="Cambria Math"/>
                                  <a:cs typeface="Times New Roman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altLang="en-US" b="0" i="1" smtClean="0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fr-FR" altLang="en-US" b="0" i="1" smtClean="0">
                                      <a:latin typeface="Cambria Math"/>
                                      <a:cs typeface="Times New Roman" pitchFamily="18" charset="0"/>
                                    </a:rPr>
                                    <m:t>𝑝𝑒𝑟𝑚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fr-FR" altLang="en-US" b="0" i="1" smtClean="0">
                                          <a:latin typeface="Cambria Math" panose="02040503050406030204" pitchFamily="18" charset="0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altLang="en-US" b="0" i="0" smtClean="0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Ψ</m:t>
                                      </m:r>
                                    </m:e>
                                    <m:sub>
                                      <m:r>
                                        <a:rPr lang="fr-FR" altLang="en-US" b="0" i="1" smtClean="0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(</m:t>
                                      </m:r>
                                      <m:r>
                                        <a:rPr lang="fr-FR" altLang="en-US" b="0" i="1" smtClean="0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𝑁</m:t>
                                      </m:r>
                                      <m:r>
                                        <a:rPr lang="fr-FR" altLang="en-US" b="0" i="1" smtClean="0">
                                          <a:latin typeface="Cambria Math"/>
                                          <a:cs typeface="Times New Roman" pitchFamily="18" charset="0"/>
                                        </a:rPr>
                                        <m:t>−3)(3)</m:t>
                                      </m:r>
                                    </m:sub>
                                  </m:sSub>
                                  <m:r>
                                    <a:rPr lang="fr-FR" altLang="en-US" b="0" i="1" smtClean="0">
                                      <a:latin typeface="Cambria Math"/>
                                      <a:cs typeface="Times New Roman" pitchFamily="18" charset="0"/>
                                    </a:rPr>
                                    <m:t>+…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GB" altLang="en-US" dirty="0" smtClean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 marL="285750" indent="-285750">
                  <a:spcBef>
                    <a:spcPct val="50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altLang="en-US" dirty="0" smtClean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 marL="285750" indent="-285750">
                  <a:spcBef>
                    <a:spcPct val="50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altLang="en-US" dirty="0" smtClean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 marL="285750" indent="-285750">
                  <a:spcBef>
                    <a:spcPct val="50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altLang="en-US" dirty="0" smtClean="0">
                    <a:latin typeface="Bradley Hand ITC" panose="03070402050302030203" pitchFamily="66" charset="0"/>
                    <a:cs typeface="Times New Roman" pitchFamily="18" charset="0"/>
                  </a:rPr>
                  <a:t>Should be systematically reducible to smaller subsystems, in order to built proper asymptotic solutions and to be consistent to its subsystems: chain of partitions (tree-like structures to break system in clusters &amp; </a:t>
                </a:r>
                <a:r>
                  <a:rPr lang="en-GB" altLang="en-US" dirty="0" err="1" smtClean="0">
                    <a:latin typeface="Bradley Hand ITC" panose="03070402050302030203" pitchFamily="66" charset="0"/>
                    <a:cs typeface="Times New Roman" pitchFamily="18" charset="0"/>
                  </a:rPr>
                  <a:t>subclusters</a:t>
                </a:r>
                <a:r>
                  <a:rPr lang="en-GB" altLang="en-US" dirty="0" smtClean="0">
                    <a:latin typeface="Bradley Hand ITC" panose="03070402050302030203" pitchFamily="66" charset="0"/>
                    <a:cs typeface="Times New Roman" pitchFamily="18" charset="0"/>
                  </a:rPr>
                  <a:t>)</a:t>
                </a:r>
              </a:p>
              <a:p>
                <a:pPr>
                  <a:spcBef>
                    <a:spcPct val="50000"/>
                  </a:spcBef>
                  <a:buClr>
                    <a:schemeClr val="tx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altLang="en-US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altLang="en-US" b="0" i="0" smtClean="0">
                              <a:latin typeface="Cambria Math"/>
                              <a:cs typeface="Times New Roman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(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𝑁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)(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fr-FR" altLang="en-US" b="0" i="1" smtClean="0">
                              <a:latin typeface="Cambria Math"/>
                              <a:cs typeface="Times New Roman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altLang="en-US" b="0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d>
                        <m:dPr>
                          <m:ctrlPr>
                            <a:rPr lang="fr-FR" altLang="en-US" b="0" i="1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altLang="en-US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altLang="en-US">
                                  <a:latin typeface="Cambria Math"/>
                                  <a:cs typeface="Times New Roman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fr-FR" altLang="en-US" i="1">
                                  <a:latin typeface="Cambria Math"/>
                                  <a:cs typeface="Times New Roman" pitchFamily="18" charset="0"/>
                                </a:rPr>
                                <m:t>𝑁</m:t>
                              </m:r>
                              <m:r>
                                <a:rPr lang="fr-FR" altLang="en-US" i="1">
                                  <a:latin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fr-FR" altLang="en-US" i="1">
                                  <a:latin typeface="Cambria Math"/>
                                  <a:cs typeface="Times New Roman" pitchFamily="18" charset="0"/>
                                </a:rPr>
                                <m:t>𝑖</m:t>
                              </m:r>
                            </m:sub>
                          </m:sSub>
                          <m:nary>
                            <m:naryPr>
                              <m:chr m:val="⋃"/>
                              <m:subHide m:val="on"/>
                              <m:supHide m:val="on"/>
                              <m:ctrlPr>
                                <a:rPr lang="fr-FR" altLang="en-US" i="1"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fr-FR" altLang="en-US" i="1">
                                      <a:latin typeface="Cambria Math" panose="02040503050406030204" pitchFamily="18" charset="0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altLang="en-US">
                                      <a:latin typeface="Cambria Math"/>
                                      <a:cs typeface="Times New Roman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fr-FR" altLang="en-US" i="1">
                                      <a:latin typeface="Cambria Math"/>
                                      <a:cs typeface="Times New Roman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GB" altLang="en-US" dirty="0" smtClean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 marL="285750" indent="-285750">
                  <a:spcBef>
                    <a:spcPct val="50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altLang="en-US" dirty="0" smtClean="0">
                    <a:latin typeface="Bradley Hand ITC" panose="03070402050302030203" pitchFamily="66" charset="0"/>
                    <a:cs typeface="Times New Roman" pitchFamily="18" charset="0"/>
                  </a:rPr>
                  <a:t>FY equations are derived following this pattern, reconnecting different partition chains</a:t>
                </a:r>
                <a:endParaRPr lang="en-GB" altLang="en-US" dirty="0">
                  <a:latin typeface="Bradley Hand ITC" panose="03070402050302030203" pitchFamily="66" charset="0"/>
                  <a:cs typeface="Times New Roman" pitchFamily="18" charset="0"/>
                </a:endParaRPr>
              </a:p>
              <a:p>
                <a:pPr algn="ctr">
                  <a:spcBef>
                    <a:spcPct val="50000"/>
                  </a:spcBef>
                  <a:buClr>
                    <a:schemeClr val="tx1"/>
                  </a:buClr>
                </a:pPr>
                <a:r>
                  <a:rPr lang="en-GB" alt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radley Hand ITC" panose="03070402050302030203" pitchFamily="66" charset="0"/>
                    <a:cs typeface="Times New Roman" pitchFamily="18" charset="0"/>
                  </a:rPr>
                  <a:t>Very fast growth of components with N!! </a:t>
                </a:r>
              </a:p>
            </p:txBody>
          </p:sp>
        </mc:Choice>
        <mc:Fallback xmlns="">
          <p:sp>
            <p:nvSpPr>
              <p:cNvPr id="15" name="Rectangl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6418" y="1033203"/>
                <a:ext cx="8194225" cy="4994701"/>
              </a:xfrm>
              <a:prstGeom prst="rect">
                <a:avLst/>
              </a:prstGeom>
              <a:blipFill>
                <a:blip r:embed="rId6"/>
                <a:stretch>
                  <a:fillRect l="-521" t="-732" r="-521" b="-14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Image result for pandora's bo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Ellipse 4"/>
          <p:cNvSpPr/>
          <p:nvPr/>
        </p:nvSpPr>
        <p:spPr>
          <a:xfrm>
            <a:off x="2104161" y="2401935"/>
            <a:ext cx="511225" cy="531486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Ellipse 36"/>
          <p:cNvSpPr/>
          <p:nvPr/>
        </p:nvSpPr>
        <p:spPr>
          <a:xfrm>
            <a:off x="2805628" y="2604678"/>
            <a:ext cx="126000" cy="12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lipse 37"/>
          <p:cNvSpPr/>
          <p:nvPr/>
        </p:nvSpPr>
        <p:spPr>
          <a:xfrm>
            <a:off x="2185585" y="2465922"/>
            <a:ext cx="126000" cy="12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Ellipse 38"/>
          <p:cNvSpPr/>
          <p:nvPr/>
        </p:nvSpPr>
        <p:spPr>
          <a:xfrm>
            <a:off x="2135785" y="2648241"/>
            <a:ext cx="126000" cy="126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Ellipse 40"/>
          <p:cNvSpPr/>
          <p:nvPr/>
        </p:nvSpPr>
        <p:spPr>
          <a:xfrm>
            <a:off x="2466557" y="2604678"/>
            <a:ext cx="126000" cy="12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Ellipse 42"/>
          <p:cNvSpPr/>
          <p:nvPr/>
        </p:nvSpPr>
        <p:spPr>
          <a:xfrm>
            <a:off x="2402994" y="2711241"/>
            <a:ext cx="126000" cy="12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lipse 43"/>
          <p:cNvSpPr/>
          <p:nvPr/>
        </p:nvSpPr>
        <p:spPr>
          <a:xfrm>
            <a:off x="2296584" y="2604678"/>
            <a:ext cx="126000" cy="12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lipse 45"/>
          <p:cNvSpPr/>
          <p:nvPr/>
        </p:nvSpPr>
        <p:spPr>
          <a:xfrm>
            <a:off x="2381260" y="2465922"/>
            <a:ext cx="126000" cy="126000"/>
          </a:xfrm>
          <a:prstGeom prst="ellipse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lipse 46"/>
          <p:cNvSpPr/>
          <p:nvPr/>
        </p:nvSpPr>
        <p:spPr>
          <a:xfrm>
            <a:off x="2233773" y="2774241"/>
            <a:ext cx="126000" cy="12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llipse 47"/>
          <p:cNvSpPr/>
          <p:nvPr/>
        </p:nvSpPr>
        <p:spPr>
          <a:xfrm>
            <a:off x="3702713" y="2401935"/>
            <a:ext cx="511225" cy="531486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Ellipse 54"/>
          <p:cNvSpPr/>
          <p:nvPr/>
        </p:nvSpPr>
        <p:spPr>
          <a:xfrm>
            <a:off x="4582491" y="2585241"/>
            <a:ext cx="126000" cy="12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Ellipse 55"/>
          <p:cNvSpPr/>
          <p:nvPr/>
        </p:nvSpPr>
        <p:spPr>
          <a:xfrm>
            <a:off x="3784137" y="2465922"/>
            <a:ext cx="126000" cy="12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llipse 56"/>
          <p:cNvSpPr/>
          <p:nvPr/>
        </p:nvSpPr>
        <p:spPr>
          <a:xfrm>
            <a:off x="3734337" y="2648241"/>
            <a:ext cx="126000" cy="126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lipse 57"/>
          <p:cNvSpPr/>
          <p:nvPr/>
        </p:nvSpPr>
        <p:spPr>
          <a:xfrm>
            <a:off x="4065109" y="2604678"/>
            <a:ext cx="126000" cy="12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lipse 58"/>
          <p:cNvSpPr/>
          <p:nvPr/>
        </p:nvSpPr>
        <p:spPr>
          <a:xfrm>
            <a:off x="4001546" y="2711241"/>
            <a:ext cx="126000" cy="12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lipse 59"/>
          <p:cNvSpPr/>
          <p:nvPr/>
        </p:nvSpPr>
        <p:spPr>
          <a:xfrm>
            <a:off x="3895136" y="2604678"/>
            <a:ext cx="126000" cy="12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llipse 67"/>
          <p:cNvSpPr/>
          <p:nvPr/>
        </p:nvSpPr>
        <p:spPr>
          <a:xfrm>
            <a:off x="3979812" y="2465922"/>
            <a:ext cx="126000" cy="126000"/>
          </a:xfrm>
          <a:prstGeom prst="ellipse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Ellipse 73"/>
          <p:cNvSpPr/>
          <p:nvPr/>
        </p:nvSpPr>
        <p:spPr>
          <a:xfrm>
            <a:off x="3832325" y="2774241"/>
            <a:ext cx="126000" cy="12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/>
          <p:cNvSpPr/>
          <p:nvPr/>
        </p:nvSpPr>
        <p:spPr>
          <a:xfrm>
            <a:off x="4471278" y="2760445"/>
            <a:ext cx="126000" cy="12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4381070" y="2528922"/>
            <a:ext cx="405045" cy="404499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/>
          <p:cNvSpPr/>
          <p:nvPr/>
        </p:nvSpPr>
        <p:spPr>
          <a:xfrm>
            <a:off x="5416322" y="2458155"/>
            <a:ext cx="511225" cy="531486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/>
          <p:cNvSpPr/>
          <p:nvPr/>
        </p:nvSpPr>
        <p:spPr>
          <a:xfrm>
            <a:off x="6296100" y="2641461"/>
            <a:ext cx="126000" cy="12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/>
          <p:cNvSpPr/>
          <p:nvPr/>
        </p:nvSpPr>
        <p:spPr>
          <a:xfrm>
            <a:off x="5497746" y="2522142"/>
            <a:ext cx="126000" cy="12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/>
          <p:cNvSpPr/>
          <p:nvPr/>
        </p:nvSpPr>
        <p:spPr>
          <a:xfrm>
            <a:off x="5447946" y="2704461"/>
            <a:ext cx="126000" cy="126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/>
          <p:cNvSpPr/>
          <p:nvPr/>
        </p:nvSpPr>
        <p:spPr>
          <a:xfrm>
            <a:off x="6359100" y="2767087"/>
            <a:ext cx="126000" cy="12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/>
          <p:cNvSpPr/>
          <p:nvPr/>
        </p:nvSpPr>
        <p:spPr>
          <a:xfrm>
            <a:off x="5715155" y="2767461"/>
            <a:ext cx="126000" cy="12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/>
          <p:cNvSpPr/>
          <p:nvPr/>
        </p:nvSpPr>
        <p:spPr>
          <a:xfrm>
            <a:off x="5608745" y="2660898"/>
            <a:ext cx="126000" cy="12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Ellipse 82"/>
          <p:cNvSpPr/>
          <p:nvPr/>
        </p:nvSpPr>
        <p:spPr>
          <a:xfrm>
            <a:off x="5693421" y="2522142"/>
            <a:ext cx="126000" cy="126000"/>
          </a:xfrm>
          <a:prstGeom prst="ellipse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/>
          <p:cNvSpPr/>
          <p:nvPr/>
        </p:nvSpPr>
        <p:spPr>
          <a:xfrm>
            <a:off x="5545934" y="2830461"/>
            <a:ext cx="126000" cy="126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/>
          <p:cNvSpPr/>
          <p:nvPr/>
        </p:nvSpPr>
        <p:spPr>
          <a:xfrm>
            <a:off x="6184887" y="2816665"/>
            <a:ext cx="126000" cy="12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Ellipse 85"/>
          <p:cNvSpPr/>
          <p:nvPr/>
        </p:nvSpPr>
        <p:spPr>
          <a:xfrm>
            <a:off x="6094679" y="2585142"/>
            <a:ext cx="405045" cy="404499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5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3657600" y="48126"/>
            <a:ext cx="53783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5-body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Faddeev-Yakubovski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eq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5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6499861" y="1170824"/>
            <a:ext cx="2162916" cy="1221512"/>
            <a:chOff x="3643163" y="1088756"/>
            <a:chExt cx="5407290" cy="3053780"/>
          </a:xfrm>
        </p:grpSpPr>
        <p:sp>
          <p:nvSpPr>
            <p:cNvPr id="50" name="Ellipse 49"/>
            <p:cNvSpPr/>
            <p:nvPr/>
          </p:nvSpPr>
          <p:spPr>
            <a:xfrm>
              <a:off x="5176445" y="1747660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Connecteur droit 50"/>
            <p:cNvCxnSpPr/>
            <p:nvPr/>
          </p:nvCxnSpPr>
          <p:spPr>
            <a:xfrm flipH="1">
              <a:off x="6012160" y="1235322"/>
              <a:ext cx="2912293" cy="29072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flipH="1" flipV="1">
              <a:off x="7468306" y="1235322"/>
              <a:ext cx="736067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flipH="1" flipV="1">
              <a:off x="3895163" y="2066741"/>
              <a:ext cx="2116997" cy="2075795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V="1">
              <a:off x="5302445" y="2711480"/>
              <a:ext cx="725928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4510963" y="1992452"/>
              <a:ext cx="675075" cy="711487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Ellipse 55"/>
            <p:cNvSpPr/>
            <p:nvPr/>
          </p:nvSpPr>
          <p:spPr>
            <a:xfrm>
              <a:off x="6012160" y="252451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Ellipse 56"/>
            <p:cNvSpPr/>
            <p:nvPr/>
          </p:nvSpPr>
          <p:spPr>
            <a:xfrm>
              <a:off x="7342306" y="110903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Ellipse 57"/>
            <p:cNvSpPr/>
            <p:nvPr/>
          </p:nvSpPr>
          <p:spPr>
            <a:xfrm>
              <a:off x="8798453" y="1088756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Ellipse 58"/>
            <p:cNvSpPr/>
            <p:nvPr/>
          </p:nvSpPr>
          <p:spPr>
            <a:xfrm>
              <a:off x="3643163" y="1873947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ZoneTexte 59"/>
          <p:cNvSpPr txBox="1"/>
          <p:nvPr/>
        </p:nvSpPr>
        <p:spPr>
          <a:xfrm>
            <a:off x="8561977" y="90100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979518" y="91841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62" name="ZoneTexte 61"/>
          <p:cNvSpPr txBox="1"/>
          <p:nvPr/>
        </p:nvSpPr>
        <p:spPr>
          <a:xfrm>
            <a:off x="7465884" y="1544074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sp>
        <p:nvSpPr>
          <p:cNvPr id="63" name="ZoneTexte 62"/>
          <p:cNvSpPr txBox="1"/>
          <p:nvPr/>
        </p:nvSpPr>
        <p:spPr>
          <a:xfrm>
            <a:off x="6462506" y="123406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4</a:t>
            </a:r>
            <a:endParaRPr lang="en-US" sz="1400" dirty="0"/>
          </a:p>
        </p:txBody>
      </p:sp>
      <p:sp>
        <p:nvSpPr>
          <p:cNvPr id="64" name="ZoneTexte 63"/>
          <p:cNvSpPr txBox="1"/>
          <p:nvPr/>
        </p:nvSpPr>
        <p:spPr>
          <a:xfrm>
            <a:off x="7113174" y="1249399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3</a:t>
            </a:r>
            <a:endParaRPr lang="en-US" sz="1400" dirty="0"/>
          </a:p>
        </p:txBody>
      </p:sp>
      <p:sp>
        <p:nvSpPr>
          <p:cNvPr id="65" name="ZoneTexte 64"/>
          <p:cNvSpPr txBox="1"/>
          <p:nvPr/>
        </p:nvSpPr>
        <p:spPr>
          <a:xfrm>
            <a:off x="3158820" y="70200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6" name="ZoneTexte 65"/>
          <p:cNvSpPr txBox="1"/>
          <p:nvPr/>
        </p:nvSpPr>
        <p:spPr>
          <a:xfrm>
            <a:off x="2495868" y="6746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67" name="ZoneTexte 66"/>
          <p:cNvSpPr txBox="1"/>
          <p:nvPr/>
        </p:nvSpPr>
        <p:spPr>
          <a:xfrm>
            <a:off x="1558876" y="6746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8" name="ZoneTexte 67"/>
          <p:cNvSpPr txBox="1"/>
          <p:nvPr/>
        </p:nvSpPr>
        <p:spPr>
          <a:xfrm>
            <a:off x="958468" y="6746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grpSp>
        <p:nvGrpSpPr>
          <p:cNvPr id="69" name="Groupe 68"/>
          <p:cNvGrpSpPr/>
          <p:nvPr/>
        </p:nvGrpSpPr>
        <p:grpSpPr>
          <a:xfrm>
            <a:off x="-40743" y="748495"/>
            <a:ext cx="6746642" cy="1570759"/>
            <a:chOff x="-40743" y="727113"/>
            <a:chExt cx="8433302" cy="1963448"/>
          </a:xfrm>
        </p:grpSpPr>
        <p:grpSp>
          <p:nvGrpSpPr>
            <p:cNvPr id="70" name="Groupe 69"/>
            <p:cNvGrpSpPr/>
            <p:nvPr/>
          </p:nvGrpSpPr>
          <p:grpSpPr>
            <a:xfrm>
              <a:off x="1" y="917754"/>
              <a:ext cx="4059077" cy="1649991"/>
              <a:chOff x="0" y="1027244"/>
              <a:chExt cx="7579450" cy="3081001"/>
            </a:xfrm>
          </p:grpSpPr>
          <p:cxnSp>
            <p:nvCxnSpPr>
              <p:cNvPr id="108" name="Connecteur droit 107"/>
              <p:cNvCxnSpPr/>
              <p:nvPr/>
            </p:nvCxnSpPr>
            <p:spPr>
              <a:xfrm flipH="1">
                <a:off x="939626" y="1201031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 flipH="1" flipV="1">
                <a:off x="2395772" y="1201031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/>
              <p:cNvCxnSpPr/>
              <p:nvPr/>
            </p:nvCxnSpPr>
            <p:spPr>
              <a:xfrm flipH="1" flipV="1">
                <a:off x="1694743" y="1898445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/>
              <p:cNvCxnSpPr/>
              <p:nvPr/>
            </p:nvCxnSpPr>
            <p:spPr>
              <a:xfrm flipH="1" flipV="1">
                <a:off x="958676" y="259585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/>
              <p:cNvCxnSpPr/>
              <p:nvPr/>
            </p:nvCxnSpPr>
            <p:spPr>
              <a:xfrm flipH="1" flipV="1">
                <a:off x="228599" y="33836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/>
              <p:cNvCxnSpPr/>
              <p:nvPr/>
            </p:nvCxnSpPr>
            <p:spPr>
              <a:xfrm flipH="1">
                <a:off x="4541157" y="1173810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/>
              <p:cNvCxnSpPr/>
              <p:nvPr/>
            </p:nvCxnSpPr>
            <p:spPr>
              <a:xfrm flipH="1" flipV="1">
                <a:off x="5997303" y="11738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/>
              <p:cNvCxnSpPr/>
              <p:nvPr/>
            </p:nvCxnSpPr>
            <p:spPr>
              <a:xfrm flipH="1" flipV="1">
                <a:off x="3830130" y="187122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/>
              <p:cNvCxnSpPr/>
              <p:nvPr/>
            </p:nvCxnSpPr>
            <p:spPr>
              <a:xfrm flipH="1" flipV="1">
                <a:off x="4560207" y="256863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 flipH="1" flipV="1">
                <a:off x="3830130" y="335638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flipV="1">
                <a:off x="4566197" y="1898446"/>
                <a:ext cx="730077" cy="697413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Ellipse 118"/>
              <p:cNvSpPr/>
              <p:nvPr/>
            </p:nvSpPr>
            <p:spPr>
              <a:xfrm>
                <a:off x="5263146" y="167720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Ellipse 119"/>
              <p:cNvSpPr/>
              <p:nvPr/>
            </p:nvSpPr>
            <p:spPr>
              <a:xfrm>
                <a:off x="3684071" y="323010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Ellipse 120"/>
              <p:cNvSpPr/>
              <p:nvPr/>
            </p:nvSpPr>
            <p:spPr>
              <a:xfrm>
                <a:off x="3657599" y="174192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Ellipse 121"/>
              <p:cNvSpPr/>
              <p:nvPr/>
            </p:nvSpPr>
            <p:spPr>
              <a:xfrm>
                <a:off x="5871303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Ellipse 122"/>
              <p:cNvSpPr/>
              <p:nvPr/>
            </p:nvSpPr>
            <p:spPr>
              <a:xfrm>
                <a:off x="7327450" y="1027244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Ellipse 123"/>
              <p:cNvSpPr/>
              <p:nvPr/>
            </p:nvSpPr>
            <p:spPr>
              <a:xfrm>
                <a:off x="3725919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Ellipse 124"/>
              <p:cNvSpPr/>
              <p:nvPr/>
            </p:nvSpPr>
            <p:spPr>
              <a:xfrm>
                <a:off x="2269772" y="104274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Ellipse 125"/>
              <p:cNvSpPr/>
              <p:nvPr/>
            </p:nvSpPr>
            <p:spPr>
              <a:xfrm>
                <a:off x="1501654" y="170332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Ellipse 126"/>
              <p:cNvSpPr/>
              <p:nvPr/>
            </p:nvSpPr>
            <p:spPr>
              <a:xfrm>
                <a:off x="813626" y="239455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Ellipse 127"/>
              <p:cNvSpPr/>
              <p:nvPr/>
            </p:nvSpPr>
            <p:spPr>
              <a:xfrm>
                <a:off x="0" y="316698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e 70"/>
            <p:cNvGrpSpPr/>
            <p:nvPr/>
          </p:nvGrpSpPr>
          <p:grpSpPr>
            <a:xfrm>
              <a:off x="3366687" y="1034890"/>
              <a:ext cx="2524893" cy="1641690"/>
              <a:chOff x="7517" y="1104256"/>
              <a:chExt cx="4714693" cy="3065502"/>
            </a:xfrm>
          </p:grpSpPr>
          <p:cxnSp>
            <p:nvCxnSpPr>
              <p:cNvPr id="98" name="Connecteur droit 97"/>
              <p:cNvCxnSpPr/>
              <p:nvPr/>
            </p:nvCxnSpPr>
            <p:spPr>
              <a:xfrm flipH="1">
                <a:off x="1683917" y="1262544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/>
              <p:cNvCxnSpPr/>
              <p:nvPr/>
            </p:nvCxnSpPr>
            <p:spPr>
              <a:xfrm flipH="1" flipV="1">
                <a:off x="3140063" y="126254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/>
              <p:cNvCxnSpPr/>
              <p:nvPr/>
            </p:nvCxnSpPr>
            <p:spPr>
              <a:xfrm flipH="1" flipV="1">
                <a:off x="2439034" y="195995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/>
              <p:cNvCxnSpPr/>
              <p:nvPr/>
            </p:nvCxnSpPr>
            <p:spPr>
              <a:xfrm flipV="1">
                <a:off x="950280" y="2708645"/>
                <a:ext cx="626043" cy="667460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/>
              <p:cNvCxnSpPr/>
              <p:nvPr/>
            </p:nvCxnSpPr>
            <p:spPr>
              <a:xfrm flipH="1" flipV="1">
                <a:off x="228600" y="2716151"/>
                <a:ext cx="1480358" cy="1426386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Ellipse 102"/>
              <p:cNvSpPr/>
              <p:nvPr/>
            </p:nvSpPr>
            <p:spPr>
              <a:xfrm>
                <a:off x="4470210" y="110903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Ellipse 103"/>
              <p:cNvSpPr/>
              <p:nvPr/>
            </p:nvSpPr>
            <p:spPr>
              <a:xfrm>
                <a:off x="3014063" y="11042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Ellipse 104"/>
              <p:cNvSpPr/>
              <p:nvPr/>
            </p:nvSpPr>
            <p:spPr>
              <a:xfrm>
                <a:off x="2245945" y="17648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Ellipse 105"/>
              <p:cNvSpPr/>
              <p:nvPr/>
            </p:nvSpPr>
            <p:spPr>
              <a:xfrm>
                <a:off x="1524000" y="246357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Ellipse 106"/>
              <p:cNvSpPr/>
              <p:nvPr/>
            </p:nvSpPr>
            <p:spPr>
              <a:xfrm>
                <a:off x="7517" y="250386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e 71"/>
            <p:cNvGrpSpPr/>
            <p:nvPr/>
          </p:nvGrpSpPr>
          <p:grpSpPr>
            <a:xfrm>
              <a:off x="5516519" y="1055149"/>
              <a:ext cx="2876040" cy="1635412"/>
              <a:chOff x="3680068" y="1088756"/>
              <a:chExt cx="5370385" cy="3053780"/>
            </a:xfrm>
          </p:grpSpPr>
          <p:cxnSp>
            <p:nvCxnSpPr>
              <p:cNvPr id="88" name="Connecteur droit 87"/>
              <p:cNvCxnSpPr/>
              <p:nvPr/>
            </p:nvCxnSpPr>
            <p:spPr>
              <a:xfrm flipH="1">
                <a:off x="6012160" y="1235322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/>
              <p:cNvCxnSpPr/>
              <p:nvPr/>
            </p:nvCxnSpPr>
            <p:spPr>
              <a:xfrm flipH="1" flipV="1">
                <a:off x="7468306" y="1235322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/>
              <p:cNvCxnSpPr>
                <a:endCxn id="94" idx="5"/>
              </p:cNvCxnSpPr>
              <p:nvPr/>
            </p:nvCxnSpPr>
            <p:spPr>
              <a:xfrm flipH="1" flipV="1">
                <a:off x="3895163" y="2066741"/>
                <a:ext cx="2116997" cy="2075795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/>
              <p:cNvCxnSpPr/>
              <p:nvPr/>
            </p:nvCxnSpPr>
            <p:spPr>
              <a:xfrm flipH="1" flipV="1">
                <a:off x="6028373" y="2711480"/>
                <a:ext cx="736066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/>
              <p:cNvCxnSpPr/>
              <p:nvPr/>
            </p:nvCxnSpPr>
            <p:spPr>
              <a:xfrm flipH="1">
                <a:off x="4572000" y="1977442"/>
                <a:ext cx="675075" cy="711487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Ellipse 92"/>
              <p:cNvSpPr/>
              <p:nvPr/>
            </p:nvSpPr>
            <p:spPr>
              <a:xfrm>
                <a:off x="5886160" y="247448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Ellipse 93"/>
              <p:cNvSpPr/>
              <p:nvPr/>
            </p:nvSpPr>
            <p:spPr>
              <a:xfrm>
                <a:off x="3680068" y="18511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Ellipse 94"/>
              <p:cNvSpPr/>
              <p:nvPr/>
            </p:nvSpPr>
            <p:spPr>
              <a:xfrm>
                <a:off x="7342306" y="11090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Ellipse 95"/>
              <p:cNvSpPr/>
              <p:nvPr/>
            </p:nvSpPr>
            <p:spPr>
              <a:xfrm>
                <a:off x="8798453" y="10887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Ellipse 96"/>
              <p:cNvSpPr/>
              <p:nvPr/>
            </p:nvSpPr>
            <p:spPr>
              <a:xfrm>
                <a:off x="5121075" y="180385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ZoneTexte 72"/>
            <p:cNvSpPr txBox="1"/>
            <p:nvPr/>
          </p:nvSpPr>
          <p:spPr>
            <a:xfrm>
              <a:off x="8088318" y="72711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7308497" y="75353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5547883" y="76035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4769593" y="78467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2012777" y="102609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2728741" y="100139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5604504" y="124002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6237022" y="114660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614506" y="102836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264787" y="134545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4</a:t>
              </a:r>
              <a:endParaRPr lang="en-US" sz="1400" dirty="0"/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-40743" y="174391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1773039" y="1757690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4343874" y="112797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4125751" y="146344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3387557" y="151607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</p:grpSp>
      <p:sp>
        <p:nvSpPr>
          <p:cNvPr id="129" name="ZoneTexte 128"/>
          <p:cNvSpPr txBox="1"/>
          <p:nvPr/>
        </p:nvSpPr>
        <p:spPr>
          <a:xfrm>
            <a:off x="5350222" y="1385939"/>
            <a:ext cx="304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12" y="2392336"/>
            <a:ext cx="5238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21" y="2354609"/>
            <a:ext cx="5334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07" y="2405103"/>
            <a:ext cx="4476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67" y="2296408"/>
            <a:ext cx="4286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69" y="2271753"/>
            <a:ext cx="51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67" y="2843935"/>
            <a:ext cx="6537213" cy="328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3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6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4867474" y="18943"/>
            <a:ext cx="42290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Faddeev-Yakubovsky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eq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6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6499861" y="1170824"/>
            <a:ext cx="2162916" cy="1221512"/>
            <a:chOff x="3643163" y="1088756"/>
            <a:chExt cx="5407290" cy="3053780"/>
          </a:xfrm>
        </p:grpSpPr>
        <p:sp>
          <p:nvSpPr>
            <p:cNvPr id="50" name="Ellipse 49"/>
            <p:cNvSpPr/>
            <p:nvPr/>
          </p:nvSpPr>
          <p:spPr>
            <a:xfrm>
              <a:off x="5176445" y="1747660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Connecteur droit 50"/>
            <p:cNvCxnSpPr/>
            <p:nvPr/>
          </p:nvCxnSpPr>
          <p:spPr>
            <a:xfrm flipH="1">
              <a:off x="6012160" y="1235322"/>
              <a:ext cx="2912293" cy="29072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flipH="1" flipV="1">
              <a:off x="7468306" y="1235322"/>
              <a:ext cx="736067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flipH="1" flipV="1">
              <a:off x="3895163" y="2066741"/>
              <a:ext cx="2116997" cy="2075795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V="1">
              <a:off x="5302445" y="2711480"/>
              <a:ext cx="725928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4510963" y="1992452"/>
              <a:ext cx="675075" cy="711487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Ellipse 55"/>
            <p:cNvSpPr/>
            <p:nvPr/>
          </p:nvSpPr>
          <p:spPr>
            <a:xfrm>
              <a:off x="6012160" y="252451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Ellipse 56"/>
            <p:cNvSpPr/>
            <p:nvPr/>
          </p:nvSpPr>
          <p:spPr>
            <a:xfrm>
              <a:off x="7342306" y="110903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Ellipse 57"/>
            <p:cNvSpPr/>
            <p:nvPr/>
          </p:nvSpPr>
          <p:spPr>
            <a:xfrm>
              <a:off x="8798453" y="1088756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Ellipse 58"/>
            <p:cNvSpPr/>
            <p:nvPr/>
          </p:nvSpPr>
          <p:spPr>
            <a:xfrm>
              <a:off x="3643163" y="1873947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ZoneTexte 59"/>
          <p:cNvSpPr txBox="1"/>
          <p:nvPr/>
        </p:nvSpPr>
        <p:spPr>
          <a:xfrm>
            <a:off x="8561977" y="90100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979518" y="91841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62" name="ZoneTexte 61"/>
          <p:cNvSpPr txBox="1"/>
          <p:nvPr/>
        </p:nvSpPr>
        <p:spPr>
          <a:xfrm>
            <a:off x="7465884" y="1544074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sp>
        <p:nvSpPr>
          <p:cNvPr id="63" name="ZoneTexte 62"/>
          <p:cNvSpPr txBox="1"/>
          <p:nvPr/>
        </p:nvSpPr>
        <p:spPr>
          <a:xfrm>
            <a:off x="6462506" y="123406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4</a:t>
            </a:r>
            <a:endParaRPr lang="en-US" sz="1400" dirty="0"/>
          </a:p>
        </p:txBody>
      </p:sp>
      <p:sp>
        <p:nvSpPr>
          <p:cNvPr id="64" name="ZoneTexte 63"/>
          <p:cNvSpPr txBox="1"/>
          <p:nvPr/>
        </p:nvSpPr>
        <p:spPr>
          <a:xfrm>
            <a:off x="7113174" y="1249399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3</a:t>
            </a:r>
            <a:endParaRPr lang="en-US" sz="1400" dirty="0"/>
          </a:p>
        </p:txBody>
      </p:sp>
      <p:sp>
        <p:nvSpPr>
          <p:cNvPr id="65" name="ZoneTexte 64"/>
          <p:cNvSpPr txBox="1"/>
          <p:nvPr/>
        </p:nvSpPr>
        <p:spPr>
          <a:xfrm>
            <a:off x="3158820" y="70200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6" name="ZoneTexte 65"/>
          <p:cNvSpPr txBox="1"/>
          <p:nvPr/>
        </p:nvSpPr>
        <p:spPr>
          <a:xfrm>
            <a:off x="2495868" y="6746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67" name="ZoneTexte 66"/>
          <p:cNvSpPr txBox="1"/>
          <p:nvPr/>
        </p:nvSpPr>
        <p:spPr>
          <a:xfrm>
            <a:off x="1558876" y="6746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68" name="ZoneTexte 67"/>
          <p:cNvSpPr txBox="1"/>
          <p:nvPr/>
        </p:nvSpPr>
        <p:spPr>
          <a:xfrm>
            <a:off x="958468" y="6746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grpSp>
        <p:nvGrpSpPr>
          <p:cNvPr id="69" name="Groupe 68"/>
          <p:cNvGrpSpPr/>
          <p:nvPr/>
        </p:nvGrpSpPr>
        <p:grpSpPr>
          <a:xfrm>
            <a:off x="-40743" y="748495"/>
            <a:ext cx="6746642" cy="1570759"/>
            <a:chOff x="-40743" y="727113"/>
            <a:chExt cx="8433302" cy="1963448"/>
          </a:xfrm>
        </p:grpSpPr>
        <p:grpSp>
          <p:nvGrpSpPr>
            <p:cNvPr id="70" name="Groupe 69"/>
            <p:cNvGrpSpPr/>
            <p:nvPr/>
          </p:nvGrpSpPr>
          <p:grpSpPr>
            <a:xfrm>
              <a:off x="1" y="917754"/>
              <a:ext cx="4059077" cy="1649991"/>
              <a:chOff x="0" y="1027244"/>
              <a:chExt cx="7579450" cy="3081001"/>
            </a:xfrm>
          </p:grpSpPr>
          <p:cxnSp>
            <p:nvCxnSpPr>
              <p:cNvPr id="108" name="Connecteur droit 107"/>
              <p:cNvCxnSpPr/>
              <p:nvPr/>
            </p:nvCxnSpPr>
            <p:spPr>
              <a:xfrm flipH="1">
                <a:off x="939626" y="1201031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/>
              <p:cNvCxnSpPr/>
              <p:nvPr/>
            </p:nvCxnSpPr>
            <p:spPr>
              <a:xfrm flipH="1" flipV="1">
                <a:off x="2395772" y="1201031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/>
              <p:cNvCxnSpPr/>
              <p:nvPr/>
            </p:nvCxnSpPr>
            <p:spPr>
              <a:xfrm flipH="1" flipV="1">
                <a:off x="1694743" y="1898445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/>
              <p:cNvCxnSpPr/>
              <p:nvPr/>
            </p:nvCxnSpPr>
            <p:spPr>
              <a:xfrm flipH="1" flipV="1">
                <a:off x="958676" y="259585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/>
              <p:cNvCxnSpPr/>
              <p:nvPr/>
            </p:nvCxnSpPr>
            <p:spPr>
              <a:xfrm flipH="1" flipV="1">
                <a:off x="228599" y="33836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/>
              <p:cNvCxnSpPr/>
              <p:nvPr/>
            </p:nvCxnSpPr>
            <p:spPr>
              <a:xfrm flipH="1">
                <a:off x="4541157" y="1173810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/>
              <p:cNvCxnSpPr/>
              <p:nvPr/>
            </p:nvCxnSpPr>
            <p:spPr>
              <a:xfrm flipH="1" flipV="1">
                <a:off x="5997303" y="11738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/>
              <p:cNvCxnSpPr/>
              <p:nvPr/>
            </p:nvCxnSpPr>
            <p:spPr>
              <a:xfrm flipH="1" flipV="1">
                <a:off x="3830130" y="187122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/>
              <p:cNvCxnSpPr/>
              <p:nvPr/>
            </p:nvCxnSpPr>
            <p:spPr>
              <a:xfrm flipH="1" flipV="1">
                <a:off x="4560207" y="256863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 flipH="1" flipV="1">
                <a:off x="3830130" y="335638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/>
              <p:cNvCxnSpPr/>
              <p:nvPr/>
            </p:nvCxnSpPr>
            <p:spPr>
              <a:xfrm flipV="1">
                <a:off x="4566197" y="1898446"/>
                <a:ext cx="730077" cy="697413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Ellipse 118"/>
              <p:cNvSpPr/>
              <p:nvPr/>
            </p:nvSpPr>
            <p:spPr>
              <a:xfrm>
                <a:off x="5263146" y="167720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Ellipse 119"/>
              <p:cNvSpPr/>
              <p:nvPr/>
            </p:nvSpPr>
            <p:spPr>
              <a:xfrm>
                <a:off x="3684071" y="323010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Ellipse 120"/>
              <p:cNvSpPr/>
              <p:nvPr/>
            </p:nvSpPr>
            <p:spPr>
              <a:xfrm>
                <a:off x="3657599" y="174192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Ellipse 121"/>
              <p:cNvSpPr/>
              <p:nvPr/>
            </p:nvSpPr>
            <p:spPr>
              <a:xfrm>
                <a:off x="5871303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Ellipse 122"/>
              <p:cNvSpPr/>
              <p:nvPr/>
            </p:nvSpPr>
            <p:spPr>
              <a:xfrm>
                <a:off x="7327450" y="1027244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Ellipse 123"/>
              <p:cNvSpPr/>
              <p:nvPr/>
            </p:nvSpPr>
            <p:spPr>
              <a:xfrm>
                <a:off x="3725919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Ellipse 124"/>
              <p:cNvSpPr/>
              <p:nvPr/>
            </p:nvSpPr>
            <p:spPr>
              <a:xfrm>
                <a:off x="2269772" y="104274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Ellipse 125"/>
              <p:cNvSpPr/>
              <p:nvPr/>
            </p:nvSpPr>
            <p:spPr>
              <a:xfrm>
                <a:off x="1501654" y="170332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Ellipse 126"/>
              <p:cNvSpPr/>
              <p:nvPr/>
            </p:nvSpPr>
            <p:spPr>
              <a:xfrm>
                <a:off x="813626" y="239455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Ellipse 127"/>
              <p:cNvSpPr/>
              <p:nvPr/>
            </p:nvSpPr>
            <p:spPr>
              <a:xfrm>
                <a:off x="0" y="316698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e 70"/>
            <p:cNvGrpSpPr/>
            <p:nvPr/>
          </p:nvGrpSpPr>
          <p:grpSpPr>
            <a:xfrm>
              <a:off x="3366687" y="1034890"/>
              <a:ext cx="2524893" cy="1641690"/>
              <a:chOff x="7517" y="1104256"/>
              <a:chExt cx="4714693" cy="3065502"/>
            </a:xfrm>
          </p:grpSpPr>
          <p:cxnSp>
            <p:nvCxnSpPr>
              <p:cNvPr id="98" name="Connecteur droit 97"/>
              <p:cNvCxnSpPr/>
              <p:nvPr/>
            </p:nvCxnSpPr>
            <p:spPr>
              <a:xfrm flipH="1">
                <a:off x="1683917" y="1262544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/>
              <p:cNvCxnSpPr/>
              <p:nvPr/>
            </p:nvCxnSpPr>
            <p:spPr>
              <a:xfrm flipH="1" flipV="1">
                <a:off x="3140063" y="126254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/>
              <p:cNvCxnSpPr/>
              <p:nvPr/>
            </p:nvCxnSpPr>
            <p:spPr>
              <a:xfrm flipH="1" flipV="1">
                <a:off x="2439034" y="195995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/>
              <p:cNvCxnSpPr/>
              <p:nvPr/>
            </p:nvCxnSpPr>
            <p:spPr>
              <a:xfrm flipV="1">
                <a:off x="950280" y="2708645"/>
                <a:ext cx="626043" cy="667460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/>
              <p:cNvCxnSpPr/>
              <p:nvPr/>
            </p:nvCxnSpPr>
            <p:spPr>
              <a:xfrm flipH="1" flipV="1">
                <a:off x="228600" y="2716151"/>
                <a:ext cx="1480358" cy="1426386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Ellipse 102"/>
              <p:cNvSpPr/>
              <p:nvPr/>
            </p:nvSpPr>
            <p:spPr>
              <a:xfrm>
                <a:off x="4470210" y="110903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Ellipse 103"/>
              <p:cNvSpPr/>
              <p:nvPr/>
            </p:nvSpPr>
            <p:spPr>
              <a:xfrm>
                <a:off x="3014063" y="11042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Ellipse 104"/>
              <p:cNvSpPr/>
              <p:nvPr/>
            </p:nvSpPr>
            <p:spPr>
              <a:xfrm>
                <a:off x="2245945" y="17648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Ellipse 105"/>
              <p:cNvSpPr/>
              <p:nvPr/>
            </p:nvSpPr>
            <p:spPr>
              <a:xfrm>
                <a:off x="1524000" y="246357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Ellipse 106"/>
              <p:cNvSpPr/>
              <p:nvPr/>
            </p:nvSpPr>
            <p:spPr>
              <a:xfrm>
                <a:off x="7517" y="250386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e 71"/>
            <p:cNvGrpSpPr/>
            <p:nvPr/>
          </p:nvGrpSpPr>
          <p:grpSpPr>
            <a:xfrm>
              <a:off x="5516519" y="1055149"/>
              <a:ext cx="2876040" cy="1635412"/>
              <a:chOff x="3680068" y="1088756"/>
              <a:chExt cx="5370385" cy="3053780"/>
            </a:xfrm>
          </p:grpSpPr>
          <p:cxnSp>
            <p:nvCxnSpPr>
              <p:cNvPr id="88" name="Connecteur droit 87"/>
              <p:cNvCxnSpPr/>
              <p:nvPr/>
            </p:nvCxnSpPr>
            <p:spPr>
              <a:xfrm flipH="1">
                <a:off x="6012160" y="1235322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/>
              <p:cNvCxnSpPr/>
              <p:nvPr/>
            </p:nvCxnSpPr>
            <p:spPr>
              <a:xfrm flipH="1" flipV="1">
                <a:off x="7468306" y="1235322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/>
              <p:cNvCxnSpPr>
                <a:endCxn id="94" idx="5"/>
              </p:cNvCxnSpPr>
              <p:nvPr/>
            </p:nvCxnSpPr>
            <p:spPr>
              <a:xfrm flipH="1" flipV="1">
                <a:off x="3895163" y="2066741"/>
                <a:ext cx="2116997" cy="2075795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/>
              <p:cNvCxnSpPr/>
              <p:nvPr/>
            </p:nvCxnSpPr>
            <p:spPr>
              <a:xfrm flipH="1" flipV="1">
                <a:off x="6028373" y="2711480"/>
                <a:ext cx="736066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/>
              <p:cNvCxnSpPr/>
              <p:nvPr/>
            </p:nvCxnSpPr>
            <p:spPr>
              <a:xfrm flipH="1">
                <a:off x="4572000" y="1977442"/>
                <a:ext cx="675075" cy="711487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Ellipse 92"/>
              <p:cNvSpPr/>
              <p:nvPr/>
            </p:nvSpPr>
            <p:spPr>
              <a:xfrm>
                <a:off x="5886160" y="247448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Ellipse 93"/>
              <p:cNvSpPr/>
              <p:nvPr/>
            </p:nvSpPr>
            <p:spPr>
              <a:xfrm>
                <a:off x="3680068" y="18511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Ellipse 94"/>
              <p:cNvSpPr/>
              <p:nvPr/>
            </p:nvSpPr>
            <p:spPr>
              <a:xfrm>
                <a:off x="7342306" y="11090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Ellipse 95"/>
              <p:cNvSpPr/>
              <p:nvPr/>
            </p:nvSpPr>
            <p:spPr>
              <a:xfrm>
                <a:off x="8798453" y="10887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Ellipse 96"/>
              <p:cNvSpPr/>
              <p:nvPr/>
            </p:nvSpPr>
            <p:spPr>
              <a:xfrm>
                <a:off x="5121075" y="180385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ZoneTexte 72"/>
            <p:cNvSpPr txBox="1"/>
            <p:nvPr/>
          </p:nvSpPr>
          <p:spPr>
            <a:xfrm>
              <a:off x="8088318" y="72711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7308497" y="75353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5547883" y="76035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4769593" y="78467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2012777" y="102609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2728741" y="100139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5604504" y="124002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6237022" y="114660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614506" y="102836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264787" y="134545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4</a:t>
              </a:r>
              <a:endParaRPr lang="en-US" sz="1400" dirty="0"/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-40743" y="174391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1773039" y="1757690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4343874" y="112797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4125751" y="146344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3387557" y="151607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</p:grpSp>
      <p:sp>
        <p:nvSpPr>
          <p:cNvPr id="129" name="ZoneTexte 128"/>
          <p:cNvSpPr txBox="1"/>
          <p:nvPr/>
        </p:nvSpPr>
        <p:spPr>
          <a:xfrm>
            <a:off x="5350222" y="1385939"/>
            <a:ext cx="304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12" y="2392336"/>
            <a:ext cx="5238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21" y="2354609"/>
            <a:ext cx="5334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07" y="2405103"/>
            <a:ext cx="4476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67" y="2296408"/>
            <a:ext cx="4286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69" y="2271753"/>
            <a:ext cx="51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0" name="Tableau 12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0796532"/>
                  </p:ext>
                </p:extLst>
              </p:nvPr>
            </p:nvGraphicFramePr>
            <p:xfrm>
              <a:off x="5076419" y="3947305"/>
              <a:ext cx="3865722" cy="22129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15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520948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430359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</a:tblGrid>
                  <a:tr h="317747"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rgbClr val="FF0000"/>
                              </a:solidFill>
                              <a:latin typeface="Comic Sans MS" panose="030F0702030302020204" pitchFamily="66" charset="0"/>
                            </a:rPr>
                            <a:t>Problem</a:t>
                          </a:r>
                          <a:endParaRPr lang="en-US" sz="1000" dirty="0">
                            <a:solidFill>
                              <a:srgbClr val="FF0000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Number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eq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.</a:t>
                          </a:r>
                        </a:p>
                        <a:p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(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identical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baseline="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particles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)</a:t>
                          </a:r>
                          <a:endParaRPr lang="en-US" sz="1000" dirty="0">
                            <a:solidFill>
                              <a:schemeClr val="accent2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Number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eq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. (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different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particles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)</a:t>
                          </a:r>
                          <a:endParaRPr lang="en-US" sz="1000" dirty="0">
                            <a:solidFill>
                              <a:schemeClr val="accent2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199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199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A=3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3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2199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A=4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2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18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2537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180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2537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A=6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2700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2537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A=N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nint(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d>
                                    <m:dPr>
                                      <m:ctrlP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!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/2)</m:t>
                                      </m:r>
                                    </m:e>
                                    <m:sup>
                                      <m:r>
                                        <a:rPr lang="fr-F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200" b="0" i="1" smtClean="0">
                                        <a:latin typeface="Cambria Math"/>
                                      </a:rPr>
                                      <m:t>𝑁</m:t>
                                    </m:r>
                                    <m:r>
                                      <a:rPr lang="fr-FR" sz="1200" b="0" i="1" smtClean="0">
                                        <a:latin typeface="Cambria Math"/>
                                      </a:rPr>
                                      <m:t>!</m:t>
                                    </m:r>
                                    <m:d>
                                      <m:dPr>
                                        <m:ctrlPr>
                                          <a:rPr lang="fr-FR" sz="1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1200" b="0" i="1" smtClean="0">
                                            <a:latin typeface="Cambria Math"/>
                                          </a:rPr>
                                          <m:t>𝑁</m:t>
                                        </m:r>
                                        <m:r>
                                          <a:rPr lang="fr-FR" sz="1200" b="0" i="1" smtClean="0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fr-FR" sz="1200" b="0" i="1" smtClean="0">
                                        <a:latin typeface="Cambria Math"/>
                                      </a:rPr>
                                      <m:t>!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fr-FR" sz="1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2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fr-FR" sz="1200" b="0" i="1" smtClean="0">
                                            <a:latin typeface="Cambria Math"/>
                                          </a:rPr>
                                          <m:t>𝑁</m:t>
                                        </m:r>
                                        <m:r>
                                          <a:rPr lang="fr-FR" sz="1200" b="0" i="1" smtClean="0">
                                            <a:latin typeface="Cambria Math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0" name="Tableau 12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0796532"/>
                  </p:ext>
                </p:extLst>
              </p:nvPr>
            </p:nvGraphicFramePr>
            <p:xfrm>
              <a:off x="5076419" y="3947305"/>
              <a:ext cx="3865722" cy="22129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1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3035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rgbClr val="FF0000"/>
                              </a:solidFill>
                              <a:latin typeface="Comic Sans MS" panose="030F0702030302020204" pitchFamily="66" charset="0"/>
                            </a:rPr>
                            <a:t>Problem</a:t>
                          </a:r>
                          <a:endParaRPr lang="en-US" sz="1000" dirty="0">
                            <a:solidFill>
                              <a:srgbClr val="FF0000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Number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eq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.</a:t>
                          </a:r>
                        </a:p>
                        <a:p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(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identical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baseline="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particles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)</a:t>
                          </a:r>
                          <a:endParaRPr lang="en-US" sz="1000" dirty="0">
                            <a:solidFill>
                              <a:schemeClr val="accent2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Number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eq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. (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different</a:t>
                          </a:r>
                          <a:r>
                            <a:rPr lang="fr-FR" sz="1000" baseline="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 </a:t>
                          </a:r>
                          <a:r>
                            <a:rPr lang="fr-FR" sz="1000" dirty="0" err="1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particles</a:t>
                          </a:r>
                          <a:r>
                            <a:rPr lang="fr-FR" sz="1000" dirty="0" smtClean="0">
                              <a:solidFill>
                                <a:schemeClr val="accent2"/>
                              </a:solidFill>
                              <a:latin typeface="Comic Sans MS" panose="030F0702030302020204" pitchFamily="66" charset="0"/>
                            </a:rPr>
                            <a:t>)</a:t>
                          </a:r>
                          <a:endParaRPr lang="en-US" sz="1000" dirty="0">
                            <a:solidFill>
                              <a:schemeClr val="accent2"/>
                            </a:solidFill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A=3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3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A=4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2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18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180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A=6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15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2700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451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dirty="0" smtClean="0">
                              <a:latin typeface="Comic Sans MS" panose="030F0702030302020204" pitchFamily="66" charset="0"/>
                            </a:rPr>
                            <a:t>A=N</a:t>
                          </a:r>
                          <a:endParaRPr lang="en-US" sz="1200" dirty="0">
                            <a:latin typeface="Comic Sans MS" panose="030F0702030302020204" pitchFamily="66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60400" t="-400000" r="-96000" b="-27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170638" t="-400000" r="-2128" b="-274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" name="Connecteur droit 2"/>
          <p:cNvCxnSpPr/>
          <p:nvPr/>
        </p:nvCxnSpPr>
        <p:spPr>
          <a:xfrm>
            <a:off x="4938139" y="5504120"/>
            <a:ext cx="4249728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47467" y="2690853"/>
            <a:ext cx="87800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Merits</a:t>
            </a: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Handling of </a:t>
            </a: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symmetries</a:t>
            </a:r>
            <a:endParaRPr lang="fr-FR" sz="2000" dirty="0" smtClean="0">
              <a:solidFill>
                <a:srgbClr val="008000"/>
              </a:solidFill>
              <a:latin typeface="Bradley Hand ITC" panose="03070402050302030203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Boundary</a:t>
            </a: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conditions for </a:t>
            </a: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binary</a:t>
            </a: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channels</a:t>
            </a:r>
            <a:endParaRPr lang="fr-FR" sz="2000" dirty="0" smtClean="0">
              <a:solidFill>
                <a:srgbClr val="008000"/>
              </a:solidFill>
              <a:latin typeface="Bradley Hand ITC" panose="03070402050302030203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Easy</a:t>
            </a: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reduction</a:t>
            </a:r>
            <a:r>
              <a:rPr lang="fr-FR" sz="2000" dirty="0" smtClean="0">
                <a:solidFill>
                  <a:srgbClr val="008000"/>
                </a:solidFill>
                <a:latin typeface="Bradley Hand ITC" panose="03070402050302030203" pitchFamily="66" charset="0"/>
              </a:rPr>
              <a:t> to </a:t>
            </a:r>
            <a:r>
              <a:rPr lang="fr-FR" sz="2000" dirty="0" err="1" smtClean="0">
                <a:solidFill>
                  <a:srgbClr val="008000"/>
                </a:solidFill>
                <a:latin typeface="Bradley Hand ITC" panose="03070402050302030203" pitchFamily="66" charset="0"/>
              </a:rPr>
              <a:t>subsystems</a:t>
            </a:r>
            <a:endParaRPr lang="fr-FR" sz="2000" dirty="0">
              <a:solidFill>
                <a:srgbClr val="008000"/>
              </a:solidFill>
              <a:latin typeface="Bradley Hand ITC" panose="03070402050302030203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smtClean="0">
                <a:solidFill>
                  <a:srgbClr val="00B0F0"/>
                </a:solidFill>
                <a:latin typeface="Bradley Hand ITC" panose="03070402050302030203" pitchFamily="66" charset="0"/>
              </a:rPr>
              <a:t>3BF </a:t>
            </a:r>
            <a:r>
              <a:rPr lang="fr-FR" sz="2000" dirty="0" err="1" smtClean="0">
                <a:solidFill>
                  <a:srgbClr val="00B0F0"/>
                </a:solidFill>
                <a:latin typeface="Bradley Hand ITC" panose="03070402050302030203" pitchFamily="66" charset="0"/>
              </a:rPr>
              <a:t>implemented</a:t>
            </a:r>
            <a:r>
              <a:rPr lang="fr-FR" sz="2000" dirty="0" smtClean="0">
                <a:solidFill>
                  <a:srgbClr val="00B0F0"/>
                </a:solidFill>
                <a:latin typeface="Bradley Hand ITC" panose="03070402050302030203" pitchFamily="66" charset="0"/>
              </a:rPr>
              <a:t> at </a:t>
            </a:r>
            <a:r>
              <a:rPr lang="fr-FR" sz="2000" dirty="0" err="1" smtClean="0">
                <a:solidFill>
                  <a:srgbClr val="00B0F0"/>
                </a:solidFill>
                <a:latin typeface="Bradley Hand ITC" panose="03070402050302030203" pitchFamily="66" charset="0"/>
              </a:rPr>
              <a:t>reasonable</a:t>
            </a:r>
            <a:r>
              <a:rPr lang="fr-FR" sz="2000" dirty="0" smtClean="0">
                <a:solidFill>
                  <a:srgbClr val="00B0F0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00B0F0"/>
                </a:solidFill>
                <a:latin typeface="Bradley Hand ITC" panose="03070402050302030203" pitchFamily="66" charset="0"/>
              </a:rPr>
              <a:t>price</a:t>
            </a:r>
            <a:endParaRPr lang="fr-FR" sz="2000" dirty="0" smtClean="0">
              <a:solidFill>
                <a:srgbClr val="00B0F0"/>
              </a:solidFill>
              <a:latin typeface="Bradley Hand ITC" panose="03070402050302030203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Built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for short-</a:t>
            </a: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ranged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interactions. </a:t>
            </a:r>
          </a:p>
          <a:p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Treatment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of Coulomb – </a:t>
            </a: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true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adventure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,</a:t>
            </a:r>
          </a:p>
          <a:p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still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reasonable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for </a:t>
            </a:r>
            <a:r>
              <a:rPr lang="fr-FR" sz="2000" dirty="0" err="1" smtClean="0">
                <a:solidFill>
                  <a:srgbClr val="FF33CC"/>
                </a:solidFill>
                <a:latin typeface="Bradley Hand ITC" panose="03070402050302030203" pitchFamily="66" charset="0"/>
              </a:rPr>
              <a:t>repulsive</a:t>
            </a:r>
            <a:r>
              <a:rPr lang="fr-FR" sz="2000" dirty="0" smtClean="0">
                <a:solidFill>
                  <a:srgbClr val="FF33CC"/>
                </a:solidFill>
                <a:latin typeface="Bradley Hand ITC" panose="03070402050302030203" pitchFamily="66" charset="0"/>
              </a:rPr>
              <a:t> case.   </a:t>
            </a:r>
          </a:p>
          <a:p>
            <a:r>
              <a:rPr lang="fr-FR" sz="2000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Price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Overcomplexity</a:t>
            </a:r>
            <a:r>
              <a:rPr lang="fr-FR" sz="2000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with</a:t>
            </a:r>
            <a:r>
              <a:rPr lang="fr-FR" sz="2000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N</a:t>
            </a:r>
          </a:p>
          <a:p>
            <a:endParaRPr lang="fr-FR" sz="2000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2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7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3620843" y="0"/>
            <a:ext cx="53783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5-body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Faddeev-Yakubovski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eq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7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6" y="2927016"/>
            <a:ext cx="9009157" cy="91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" name="Groupe 63"/>
          <p:cNvGrpSpPr/>
          <p:nvPr/>
        </p:nvGrpSpPr>
        <p:grpSpPr>
          <a:xfrm>
            <a:off x="6499861" y="1170824"/>
            <a:ext cx="2162916" cy="1221512"/>
            <a:chOff x="3643163" y="1088756"/>
            <a:chExt cx="5407290" cy="3053780"/>
          </a:xfrm>
        </p:grpSpPr>
        <p:sp>
          <p:nvSpPr>
            <p:cNvPr id="65" name="Ellipse 64"/>
            <p:cNvSpPr/>
            <p:nvPr/>
          </p:nvSpPr>
          <p:spPr>
            <a:xfrm>
              <a:off x="5176445" y="1747660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Connecteur droit 65"/>
            <p:cNvCxnSpPr/>
            <p:nvPr/>
          </p:nvCxnSpPr>
          <p:spPr>
            <a:xfrm flipH="1">
              <a:off x="6012160" y="1235322"/>
              <a:ext cx="2912293" cy="29072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flipH="1" flipV="1">
              <a:off x="7468306" y="1235322"/>
              <a:ext cx="736067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flipH="1" flipV="1">
              <a:off x="3895163" y="2066741"/>
              <a:ext cx="2116997" cy="2075795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flipV="1">
              <a:off x="5302445" y="2711480"/>
              <a:ext cx="725928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flipH="1">
              <a:off x="4510963" y="1992452"/>
              <a:ext cx="675075" cy="711487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Ellipse 70"/>
            <p:cNvSpPr/>
            <p:nvPr/>
          </p:nvSpPr>
          <p:spPr>
            <a:xfrm>
              <a:off x="6012160" y="252451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Ellipse 71"/>
            <p:cNvSpPr/>
            <p:nvPr/>
          </p:nvSpPr>
          <p:spPr>
            <a:xfrm>
              <a:off x="7342306" y="110903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Ellipse 72"/>
            <p:cNvSpPr/>
            <p:nvPr/>
          </p:nvSpPr>
          <p:spPr>
            <a:xfrm>
              <a:off x="8798453" y="1088756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Ellipse 73"/>
            <p:cNvSpPr/>
            <p:nvPr/>
          </p:nvSpPr>
          <p:spPr>
            <a:xfrm>
              <a:off x="3643163" y="1873947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ZoneTexte 74"/>
          <p:cNvSpPr txBox="1"/>
          <p:nvPr/>
        </p:nvSpPr>
        <p:spPr>
          <a:xfrm>
            <a:off x="8561977" y="90100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76" name="ZoneTexte 75"/>
          <p:cNvSpPr txBox="1"/>
          <p:nvPr/>
        </p:nvSpPr>
        <p:spPr>
          <a:xfrm>
            <a:off x="7979518" y="91841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77" name="ZoneTexte 76"/>
          <p:cNvSpPr txBox="1"/>
          <p:nvPr/>
        </p:nvSpPr>
        <p:spPr>
          <a:xfrm>
            <a:off x="7465884" y="1544074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sp>
        <p:nvSpPr>
          <p:cNvPr id="78" name="ZoneTexte 77"/>
          <p:cNvSpPr txBox="1"/>
          <p:nvPr/>
        </p:nvSpPr>
        <p:spPr>
          <a:xfrm>
            <a:off x="6462506" y="123406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4</a:t>
            </a:r>
            <a:endParaRPr lang="en-US" sz="1400" dirty="0"/>
          </a:p>
        </p:txBody>
      </p:sp>
      <p:sp>
        <p:nvSpPr>
          <p:cNvPr id="79" name="ZoneTexte 78"/>
          <p:cNvSpPr txBox="1"/>
          <p:nvPr/>
        </p:nvSpPr>
        <p:spPr>
          <a:xfrm>
            <a:off x="7113174" y="1249399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3</a:t>
            </a:r>
            <a:endParaRPr lang="en-US" sz="1400" dirty="0"/>
          </a:p>
        </p:txBody>
      </p:sp>
      <p:sp>
        <p:nvSpPr>
          <p:cNvPr id="86" name="ZoneTexte 85"/>
          <p:cNvSpPr txBox="1"/>
          <p:nvPr/>
        </p:nvSpPr>
        <p:spPr>
          <a:xfrm>
            <a:off x="3158820" y="70200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87" name="ZoneTexte 86"/>
          <p:cNvSpPr txBox="1"/>
          <p:nvPr/>
        </p:nvSpPr>
        <p:spPr>
          <a:xfrm>
            <a:off x="2495868" y="6746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88" name="ZoneTexte 87"/>
          <p:cNvSpPr txBox="1"/>
          <p:nvPr/>
        </p:nvSpPr>
        <p:spPr>
          <a:xfrm>
            <a:off x="1558876" y="6746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89" name="ZoneTexte 88"/>
          <p:cNvSpPr txBox="1"/>
          <p:nvPr/>
        </p:nvSpPr>
        <p:spPr>
          <a:xfrm>
            <a:off x="958468" y="6746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grpSp>
        <p:nvGrpSpPr>
          <p:cNvPr id="30" name="Groupe 29"/>
          <p:cNvGrpSpPr/>
          <p:nvPr/>
        </p:nvGrpSpPr>
        <p:grpSpPr>
          <a:xfrm>
            <a:off x="-40743" y="748495"/>
            <a:ext cx="6746642" cy="1570759"/>
            <a:chOff x="-40743" y="727113"/>
            <a:chExt cx="8433302" cy="1963448"/>
          </a:xfrm>
        </p:grpSpPr>
        <p:grpSp>
          <p:nvGrpSpPr>
            <p:cNvPr id="19" name="Groupe 18"/>
            <p:cNvGrpSpPr/>
            <p:nvPr/>
          </p:nvGrpSpPr>
          <p:grpSpPr>
            <a:xfrm>
              <a:off x="1" y="917754"/>
              <a:ext cx="4059077" cy="1649991"/>
              <a:chOff x="0" y="1027244"/>
              <a:chExt cx="7579450" cy="3081001"/>
            </a:xfrm>
          </p:grpSpPr>
          <p:cxnSp>
            <p:nvCxnSpPr>
              <p:cNvPr id="3" name="Connecteur droit 2"/>
              <p:cNvCxnSpPr/>
              <p:nvPr/>
            </p:nvCxnSpPr>
            <p:spPr>
              <a:xfrm flipH="1">
                <a:off x="939626" y="1201031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 flipH="1" flipV="1">
                <a:off x="2395772" y="1201031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 flipH="1" flipV="1">
                <a:off x="1694743" y="1898445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 flipH="1" flipV="1">
                <a:off x="958676" y="259585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 flipH="1" flipV="1">
                <a:off x="228599" y="33836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 flipH="1">
                <a:off x="4541157" y="1173810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 flipH="1" flipV="1">
                <a:off x="5997303" y="11738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 flipH="1" flipV="1">
                <a:off x="3830130" y="187122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 flipH="1" flipV="1">
                <a:off x="4560207" y="256863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 flipH="1" flipV="1">
                <a:off x="3830130" y="335638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 flipV="1">
                <a:off x="4566197" y="1898446"/>
                <a:ext cx="730077" cy="697413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5263146" y="167720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3684071" y="323010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3657599" y="174192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5871303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7327450" y="1027244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3725919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2269772" y="104274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1501654" y="170332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813626" y="239455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0" y="316698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e 41"/>
            <p:cNvGrpSpPr/>
            <p:nvPr/>
          </p:nvGrpSpPr>
          <p:grpSpPr>
            <a:xfrm>
              <a:off x="3366687" y="1034890"/>
              <a:ext cx="2524893" cy="1641690"/>
              <a:chOff x="7517" y="1104256"/>
              <a:chExt cx="4714693" cy="3065502"/>
            </a:xfrm>
          </p:grpSpPr>
          <p:cxnSp>
            <p:nvCxnSpPr>
              <p:cNvPr id="43" name="Connecteur droit 42"/>
              <p:cNvCxnSpPr/>
              <p:nvPr/>
            </p:nvCxnSpPr>
            <p:spPr>
              <a:xfrm flipH="1">
                <a:off x="1683917" y="1262544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 flipH="1" flipV="1">
                <a:off x="3140063" y="126254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 flipH="1" flipV="1">
                <a:off x="2439034" y="195995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 flipV="1">
                <a:off x="950280" y="2708645"/>
                <a:ext cx="626043" cy="667460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/>
              <p:nvPr/>
            </p:nvCxnSpPr>
            <p:spPr>
              <a:xfrm flipH="1" flipV="1">
                <a:off x="228600" y="2716151"/>
                <a:ext cx="1480358" cy="1426386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Ellipse 47"/>
              <p:cNvSpPr/>
              <p:nvPr/>
            </p:nvSpPr>
            <p:spPr>
              <a:xfrm>
                <a:off x="4470210" y="110903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3014063" y="11042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2245945" y="17648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1524000" y="246357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7517" y="250386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e 28"/>
            <p:cNvGrpSpPr/>
            <p:nvPr/>
          </p:nvGrpSpPr>
          <p:grpSpPr>
            <a:xfrm>
              <a:off x="5516519" y="1055149"/>
              <a:ext cx="2876040" cy="1635412"/>
              <a:chOff x="3680068" y="1088756"/>
              <a:chExt cx="5370385" cy="3053780"/>
            </a:xfrm>
          </p:grpSpPr>
          <p:cxnSp>
            <p:nvCxnSpPr>
              <p:cNvPr id="53" name="Connecteur droit 52"/>
              <p:cNvCxnSpPr/>
              <p:nvPr/>
            </p:nvCxnSpPr>
            <p:spPr>
              <a:xfrm flipH="1">
                <a:off x="6012160" y="1235322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/>
              <p:cNvCxnSpPr/>
              <p:nvPr/>
            </p:nvCxnSpPr>
            <p:spPr>
              <a:xfrm flipH="1" flipV="1">
                <a:off x="7468306" y="1235322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/>
              <p:cNvCxnSpPr>
                <a:endCxn id="59" idx="5"/>
              </p:cNvCxnSpPr>
              <p:nvPr/>
            </p:nvCxnSpPr>
            <p:spPr>
              <a:xfrm flipH="1" flipV="1">
                <a:off x="3895163" y="2066741"/>
                <a:ext cx="2116997" cy="2075795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6028373" y="2711480"/>
                <a:ext cx="736066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 flipH="1">
                <a:off x="4572000" y="1977442"/>
                <a:ext cx="675075" cy="711487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/>
              <p:cNvSpPr/>
              <p:nvPr/>
            </p:nvSpPr>
            <p:spPr>
              <a:xfrm>
                <a:off x="5886160" y="247448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3680068" y="18511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7342306" y="11090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8798453" y="10887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5121075" y="180385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ZoneTexte 79"/>
            <p:cNvSpPr txBox="1"/>
            <p:nvPr/>
          </p:nvSpPr>
          <p:spPr>
            <a:xfrm>
              <a:off x="8088318" y="72711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7308497" y="75353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5547883" y="76035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4769593" y="78467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2012777" y="102609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2728741" y="100139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5604504" y="124002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6237022" y="114660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614506" y="102836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264787" y="134545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4</a:t>
              </a:r>
              <a:endParaRPr lang="en-US" sz="1400" dirty="0"/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-40743" y="174391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1773039" y="1757690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4343874" y="112797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4125751" y="146344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3387557" y="151607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</p:grpSp>
      <p:sp>
        <p:nvSpPr>
          <p:cNvPr id="104" name="ZoneTexte 103"/>
          <p:cNvSpPr txBox="1"/>
          <p:nvPr/>
        </p:nvSpPr>
        <p:spPr>
          <a:xfrm>
            <a:off x="5350222" y="1385939"/>
            <a:ext cx="304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146170" y="4014065"/>
            <a:ext cx="6641562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NUMERICAL  SOLUTION</a:t>
            </a:r>
          </a:p>
          <a:p>
            <a:r>
              <a:rPr lang="fr-FR" sz="1400" dirty="0" smtClean="0">
                <a:solidFill>
                  <a:schemeClr val="accent2"/>
                </a:solidFill>
                <a:latin typeface="Chiller" panose="04020404031007020602" pitchFamily="82" charset="0"/>
              </a:rPr>
              <a:t> </a:t>
            </a:r>
            <a:r>
              <a:rPr lang="en-US" sz="1400" dirty="0">
                <a:latin typeface="Chiller" panose="04020404031007020602" pitchFamily="82" charset="0"/>
              </a:rPr>
              <a:t>*R.L., PhD Thesis, </a:t>
            </a:r>
            <a:r>
              <a:rPr lang="en-US" sz="1400" dirty="0" err="1">
                <a:latin typeface="Chiller" panose="04020404031007020602" pitchFamily="82" charset="0"/>
              </a:rPr>
              <a:t>Université</a:t>
            </a:r>
            <a:r>
              <a:rPr lang="en-US" sz="1400" dirty="0">
                <a:latin typeface="Chiller" panose="04020404031007020602" pitchFamily="82" charset="0"/>
              </a:rPr>
              <a:t> Joseph Fourier, Grenoble (2003</a:t>
            </a:r>
            <a:r>
              <a:rPr lang="en-US" sz="1400" dirty="0" smtClean="0">
                <a:latin typeface="Chiller" panose="04020404031007020602" pitchFamily="82" charset="0"/>
              </a:rPr>
              <a:t>).</a:t>
            </a:r>
            <a:endParaRPr lang="fr-FR" sz="1400" dirty="0" smtClean="0">
              <a:solidFill>
                <a:schemeClr val="accent2"/>
              </a:solidFill>
              <a:latin typeface="Chiller" panose="04020404031007020602" pitchFamily="8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PW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decomposition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of the components K,H,T,S,F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Radial parts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expanded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Lagrange-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mesh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method</a:t>
            </a:r>
            <a:endParaRPr lang="fr-FR" dirty="0" smtClean="0">
              <a:solidFill>
                <a:schemeClr val="accent2"/>
              </a:solidFill>
              <a:latin typeface="Bradley Hand ITC" panose="03070402050302030203" pitchFamily="66" charset="0"/>
            </a:endParaRPr>
          </a:p>
          <a:p>
            <a:r>
              <a:rPr lang="en-US" sz="1400" dirty="0">
                <a:latin typeface="Chiller" panose="04020404031007020602" pitchFamily="82" charset="0"/>
              </a:rPr>
              <a:t>D. </a:t>
            </a:r>
            <a:r>
              <a:rPr lang="en-US" sz="1400" dirty="0" err="1">
                <a:latin typeface="Chiller" panose="04020404031007020602" pitchFamily="82" charset="0"/>
              </a:rPr>
              <a:t>Baye</a:t>
            </a:r>
            <a:r>
              <a:rPr lang="en-US" sz="1400" dirty="0">
                <a:latin typeface="Chiller" panose="04020404031007020602" pitchFamily="82" charset="0"/>
              </a:rPr>
              <a:t>, Physics Reports 565 (2015) 1</a:t>
            </a:r>
            <a:endParaRPr lang="fr-FR" sz="1400" dirty="0">
              <a:solidFill>
                <a:schemeClr val="accent2"/>
              </a:solidFill>
              <a:latin typeface="Chiller" panose="04020404031007020602" pitchFamily="8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Resulting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linear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algebra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problem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solved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iterative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methods</a:t>
            </a:r>
            <a:endParaRPr lang="fr-FR" dirty="0" smtClean="0">
              <a:solidFill>
                <a:schemeClr val="accent2"/>
              </a:solidFill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Observables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extracted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integral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relations</a:t>
            </a:r>
          </a:p>
        </p:txBody>
      </p:sp>
      <p:pic>
        <p:nvPicPr>
          <p:cNvPr id="9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12" y="2392336"/>
            <a:ext cx="5238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21" y="2354609"/>
            <a:ext cx="5334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07" y="2405103"/>
            <a:ext cx="4476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67" y="2296408"/>
            <a:ext cx="4286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69" y="2271753"/>
            <a:ext cx="51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10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8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24" name="Text Box 16"/>
          <p:cNvSpPr txBox="1">
            <a:spLocks noChangeArrowheads="1"/>
          </p:cNvSpPr>
          <p:nvPr/>
        </p:nvSpPr>
        <p:spPr bwMode="auto">
          <a:xfrm>
            <a:off x="6191432" y="19455"/>
            <a:ext cx="28071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Numerical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costs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8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grpSp>
        <p:nvGrpSpPr>
          <p:cNvPr id="64" name="Groupe 63"/>
          <p:cNvGrpSpPr/>
          <p:nvPr/>
        </p:nvGrpSpPr>
        <p:grpSpPr>
          <a:xfrm>
            <a:off x="6499861" y="1170824"/>
            <a:ext cx="2162916" cy="1221512"/>
            <a:chOff x="3643163" y="1088756"/>
            <a:chExt cx="5407290" cy="3053780"/>
          </a:xfrm>
        </p:grpSpPr>
        <p:sp>
          <p:nvSpPr>
            <p:cNvPr id="65" name="Ellipse 64"/>
            <p:cNvSpPr/>
            <p:nvPr/>
          </p:nvSpPr>
          <p:spPr>
            <a:xfrm>
              <a:off x="5176445" y="1747660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Connecteur droit 65"/>
            <p:cNvCxnSpPr/>
            <p:nvPr/>
          </p:nvCxnSpPr>
          <p:spPr>
            <a:xfrm flipH="1">
              <a:off x="6012160" y="1235322"/>
              <a:ext cx="2912293" cy="29072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flipH="1" flipV="1">
              <a:off x="7468306" y="1235322"/>
              <a:ext cx="736067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flipH="1" flipV="1">
              <a:off x="3895163" y="2066741"/>
              <a:ext cx="2116997" cy="2075795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flipV="1">
              <a:off x="5302445" y="2711480"/>
              <a:ext cx="725928" cy="69741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flipH="1">
              <a:off x="4510963" y="1992452"/>
              <a:ext cx="675075" cy="711487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Ellipse 70"/>
            <p:cNvSpPr/>
            <p:nvPr/>
          </p:nvSpPr>
          <p:spPr>
            <a:xfrm>
              <a:off x="6012160" y="252451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Ellipse 71"/>
            <p:cNvSpPr/>
            <p:nvPr/>
          </p:nvSpPr>
          <p:spPr>
            <a:xfrm>
              <a:off x="7342306" y="1109035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Ellipse 72"/>
            <p:cNvSpPr/>
            <p:nvPr/>
          </p:nvSpPr>
          <p:spPr>
            <a:xfrm>
              <a:off x="8798453" y="1088756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Ellipse 73"/>
            <p:cNvSpPr/>
            <p:nvPr/>
          </p:nvSpPr>
          <p:spPr>
            <a:xfrm>
              <a:off x="3643163" y="1873947"/>
              <a:ext cx="252000" cy="2525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ZoneTexte 74"/>
          <p:cNvSpPr txBox="1"/>
          <p:nvPr/>
        </p:nvSpPr>
        <p:spPr>
          <a:xfrm>
            <a:off x="8561977" y="90100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76" name="ZoneTexte 75"/>
          <p:cNvSpPr txBox="1"/>
          <p:nvPr/>
        </p:nvSpPr>
        <p:spPr>
          <a:xfrm>
            <a:off x="7979518" y="91841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77" name="ZoneTexte 76"/>
          <p:cNvSpPr txBox="1"/>
          <p:nvPr/>
        </p:nvSpPr>
        <p:spPr>
          <a:xfrm>
            <a:off x="7465884" y="1544074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sp>
        <p:nvSpPr>
          <p:cNvPr id="78" name="ZoneTexte 77"/>
          <p:cNvSpPr txBox="1"/>
          <p:nvPr/>
        </p:nvSpPr>
        <p:spPr>
          <a:xfrm>
            <a:off x="6462506" y="1234068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4</a:t>
            </a:r>
            <a:endParaRPr lang="en-US" sz="1400" dirty="0"/>
          </a:p>
        </p:txBody>
      </p:sp>
      <p:sp>
        <p:nvSpPr>
          <p:cNvPr id="79" name="ZoneTexte 78"/>
          <p:cNvSpPr txBox="1"/>
          <p:nvPr/>
        </p:nvSpPr>
        <p:spPr>
          <a:xfrm>
            <a:off x="7113174" y="1249399"/>
            <a:ext cx="22724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3</a:t>
            </a:r>
            <a:endParaRPr lang="en-US" sz="1400" dirty="0"/>
          </a:p>
        </p:txBody>
      </p:sp>
      <p:sp>
        <p:nvSpPr>
          <p:cNvPr id="86" name="ZoneTexte 85"/>
          <p:cNvSpPr txBox="1"/>
          <p:nvPr/>
        </p:nvSpPr>
        <p:spPr>
          <a:xfrm>
            <a:off x="3158820" y="70200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87" name="ZoneTexte 86"/>
          <p:cNvSpPr txBox="1"/>
          <p:nvPr/>
        </p:nvSpPr>
        <p:spPr>
          <a:xfrm>
            <a:off x="2495868" y="67466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sp>
        <p:nvSpPr>
          <p:cNvPr id="88" name="ZoneTexte 87"/>
          <p:cNvSpPr txBox="1"/>
          <p:nvPr/>
        </p:nvSpPr>
        <p:spPr>
          <a:xfrm>
            <a:off x="1558876" y="6746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</a:t>
            </a:r>
            <a:endParaRPr lang="en-US" sz="1400" dirty="0"/>
          </a:p>
        </p:txBody>
      </p:sp>
      <p:sp>
        <p:nvSpPr>
          <p:cNvPr id="89" name="ZoneTexte 88"/>
          <p:cNvSpPr txBox="1"/>
          <p:nvPr/>
        </p:nvSpPr>
        <p:spPr>
          <a:xfrm>
            <a:off x="958468" y="67466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endParaRPr lang="en-US" sz="1400" dirty="0"/>
          </a:p>
        </p:txBody>
      </p:sp>
      <p:grpSp>
        <p:nvGrpSpPr>
          <p:cNvPr id="30" name="Groupe 29"/>
          <p:cNvGrpSpPr/>
          <p:nvPr/>
        </p:nvGrpSpPr>
        <p:grpSpPr>
          <a:xfrm>
            <a:off x="-40743" y="748495"/>
            <a:ext cx="6746642" cy="1570759"/>
            <a:chOff x="-40743" y="727113"/>
            <a:chExt cx="8433302" cy="1963448"/>
          </a:xfrm>
        </p:grpSpPr>
        <p:grpSp>
          <p:nvGrpSpPr>
            <p:cNvPr id="19" name="Groupe 18"/>
            <p:cNvGrpSpPr/>
            <p:nvPr/>
          </p:nvGrpSpPr>
          <p:grpSpPr>
            <a:xfrm>
              <a:off x="1" y="917754"/>
              <a:ext cx="4059077" cy="1649991"/>
              <a:chOff x="0" y="1027244"/>
              <a:chExt cx="7579450" cy="3081001"/>
            </a:xfrm>
          </p:grpSpPr>
          <p:cxnSp>
            <p:nvCxnSpPr>
              <p:cNvPr id="3" name="Connecteur droit 2"/>
              <p:cNvCxnSpPr/>
              <p:nvPr/>
            </p:nvCxnSpPr>
            <p:spPr>
              <a:xfrm flipH="1">
                <a:off x="939626" y="1201031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/>
            </p:nvCxnSpPr>
            <p:spPr>
              <a:xfrm flipH="1" flipV="1">
                <a:off x="2395772" y="1201031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 flipH="1" flipV="1">
                <a:off x="1694743" y="1898445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 flipH="1" flipV="1">
                <a:off x="958676" y="259585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 flipH="1" flipV="1">
                <a:off x="228599" y="33836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 flipH="1">
                <a:off x="4541157" y="1173810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 flipH="1" flipV="1">
                <a:off x="5997303" y="1173810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 flipH="1" flipV="1">
                <a:off x="3830130" y="187122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 flipH="1" flipV="1">
                <a:off x="4560207" y="256863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 flipH="1" flipV="1">
                <a:off x="3830130" y="3356389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 flipV="1">
                <a:off x="4566197" y="1898446"/>
                <a:ext cx="730077" cy="697413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5263146" y="167720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3684071" y="323010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3657599" y="174192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5871303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7327450" y="1027244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3725919" y="104752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2269772" y="104274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1501654" y="1703322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813626" y="2394559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0" y="316698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e 41"/>
            <p:cNvGrpSpPr/>
            <p:nvPr/>
          </p:nvGrpSpPr>
          <p:grpSpPr>
            <a:xfrm>
              <a:off x="3366687" y="1034890"/>
              <a:ext cx="2524893" cy="1641690"/>
              <a:chOff x="7517" y="1104256"/>
              <a:chExt cx="4714693" cy="3065502"/>
            </a:xfrm>
          </p:grpSpPr>
          <p:cxnSp>
            <p:nvCxnSpPr>
              <p:cNvPr id="43" name="Connecteur droit 42"/>
              <p:cNvCxnSpPr/>
              <p:nvPr/>
            </p:nvCxnSpPr>
            <p:spPr>
              <a:xfrm flipH="1">
                <a:off x="1683917" y="1262544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 flipH="1" flipV="1">
                <a:off x="3140063" y="1262544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 flipH="1" flipV="1">
                <a:off x="2439034" y="1959958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 flipV="1">
                <a:off x="950280" y="2708645"/>
                <a:ext cx="626043" cy="667460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/>
              <p:nvPr/>
            </p:nvCxnSpPr>
            <p:spPr>
              <a:xfrm flipH="1" flipV="1">
                <a:off x="228600" y="2716151"/>
                <a:ext cx="1480358" cy="1426386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Ellipse 47"/>
              <p:cNvSpPr/>
              <p:nvPr/>
            </p:nvSpPr>
            <p:spPr>
              <a:xfrm>
                <a:off x="4470210" y="110903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3014063" y="11042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2245945" y="17648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1524000" y="2463578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7517" y="250386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e 28"/>
            <p:cNvGrpSpPr/>
            <p:nvPr/>
          </p:nvGrpSpPr>
          <p:grpSpPr>
            <a:xfrm>
              <a:off x="5516519" y="1055149"/>
              <a:ext cx="2876040" cy="1635412"/>
              <a:chOff x="3680068" y="1088756"/>
              <a:chExt cx="5370385" cy="3053780"/>
            </a:xfrm>
          </p:grpSpPr>
          <p:cxnSp>
            <p:nvCxnSpPr>
              <p:cNvPr id="53" name="Connecteur droit 52"/>
              <p:cNvCxnSpPr/>
              <p:nvPr/>
            </p:nvCxnSpPr>
            <p:spPr>
              <a:xfrm flipH="1">
                <a:off x="6012160" y="1235322"/>
                <a:ext cx="2912293" cy="29072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/>
              <p:cNvCxnSpPr/>
              <p:nvPr/>
            </p:nvCxnSpPr>
            <p:spPr>
              <a:xfrm flipH="1" flipV="1">
                <a:off x="7468306" y="1235322"/>
                <a:ext cx="736067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/>
              <p:cNvCxnSpPr>
                <a:endCxn id="59" idx="5"/>
              </p:cNvCxnSpPr>
              <p:nvPr/>
            </p:nvCxnSpPr>
            <p:spPr>
              <a:xfrm flipH="1" flipV="1">
                <a:off x="3895163" y="2066741"/>
                <a:ext cx="2116997" cy="2075795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6028373" y="2711480"/>
                <a:ext cx="736066" cy="697414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 flipH="1">
                <a:off x="4572000" y="1977442"/>
                <a:ext cx="675075" cy="711487"/>
              </a:xfrm>
              <a:prstGeom prst="line">
                <a:avLst/>
              </a:prstGeom>
              <a:ln w="2222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/>
              <p:cNvSpPr/>
              <p:nvPr/>
            </p:nvSpPr>
            <p:spPr>
              <a:xfrm>
                <a:off x="5886160" y="247448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3680068" y="18511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7342306" y="1109035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8798453" y="1088756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5121075" y="1803853"/>
                <a:ext cx="252000" cy="25257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ZoneTexte 79"/>
            <p:cNvSpPr txBox="1"/>
            <p:nvPr/>
          </p:nvSpPr>
          <p:spPr>
            <a:xfrm>
              <a:off x="8088318" y="72711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7308497" y="75353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5547883" y="76035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1</a:t>
              </a:r>
              <a:endParaRPr lang="en-US" sz="1400" dirty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4769593" y="78467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2</a:t>
              </a:r>
              <a:endParaRPr lang="en-US" sz="1400" dirty="0"/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2012777" y="1026094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2728741" y="100139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5604504" y="124002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6237022" y="114660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614506" y="102836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264787" y="1345457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4</a:t>
              </a:r>
              <a:endParaRPr lang="en-US" sz="1400" dirty="0"/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-40743" y="1743915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1773039" y="1757690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4343874" y="1127979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3</a:t>
              </a:r>
              <a:endParaRPr lang="en-US" sz="1400" dirty="0"/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4125751" y="1463443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4</a:t>
              </a:r>
              <a:endParaRPr lang="en-US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3387557" y="1516076"/>
              <a:ext cx="304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5</a:t>
              </a:r>
              <a:endParaRPr lang="en-US" sz="1400" dirty="0"/>
            </a:p>
          </p:txBody>
        </p:sp>
      </p:grpSp>
      <p:sp>
        <p:nvSpPr>
          <p:cNvPr id="104" name="ZoneTexte 103"/>
          <p:cNvSpPr txBox="1"/>
          <p:nvPr/>
        </p:nvSpPr>
        <p:spPr>
          <a:xfrm>
            <a:off x="5350222" y="1385939"/>
            <a:ext cx="304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5</a:t>
            </a:r>
            <a:endParaRPr lang="en-US" sz="1400" dirty="0"/>
          </a:p>
        </p:txBody>
      </p:sp>
      <p:graphicFrame>
        <p:nvGraphicFramePr>
          <p:cNvPr id="41" name="Tableau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04723"/>
              </p:ext>
            </p:extLst>
          </p:nvPr>
        </p:nvGraphicFramePr>
        <p:xfrm>
          <a:off x="3751257" y="2392336"/>
          <a:ext cx="5117565" cy="2115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8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01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0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51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13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59350">
                <a:tc>
                  <a:txBody>
                    <a:bodyPr/>
                    <a:lstStyle/>
                    <a:p>
                      <a:r>
                        <a:rPr lang="fr-FR" sz="1000" dirty="0" err="1" smtClean="0">
                          <a:solidFill>
                            <a:srgbClr val="FF0000"/>
                          </a:solidFill>
                        </a:rPr>
                        <a:t>Problem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Number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eq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.</a:t>
                      </a:r>
                    </a:p>
                    <a:p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ident</a:t>
                      </a:r>
                      <a:r>
                        <a:rPr lang="fr-FR" sz="1000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fr-FR" sz="1000" baseline="0" dirty="0" err="1" smtClean="0">
                          <a:solidFill>
                            <a:schemeClr val="accent2"/>
                          </a:solidFill>
                        </a:rPr>
                        <a:t>particles</a:t>
                      </a:r>
                      <a:r>
                        <a:rPr lang="fr-FR" sz="10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Number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eq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. (</a:t>
                      </a:r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diff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.</a:t>
                      </a:r>
                      <a:r>
                        <a:rPr lang="fr-FR" sz="1000" baseline="0" dirty="0" smtClean="0">
                          <a:solidFill>
                            <a:schemeClr val="accent2"/>
                          </a:solidFill>
                        </a:rPr>
                        <a:t>  </a:t>
                      </a:r>
                      <a:r>
                        <a:rPr lang="fr-FR" sz="1000" dirty="0" err="1" smtClean="0">
                          <a:solidFill>
                            <a:schemeClr val="accent2"/>
                          </a:solidFill>
                        </a:rPr>
                        <a:t>particles</a:t>
                      </a:r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PW basis.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chemeClr val="accent2"/>
                          </a:solidFill>
                        </a:rPr>
                        <a:t>Radial</a:t>
                      </a:r>
                      <a:r>
                        <a:rPr lang="fr-FR" sz="1000" baseline="0" dirty="0" smtClean="0">
                          <a:solidFill>
                            <a:schemeClr val="accent2"/>
                          </a:solidFill>
                        </a:rPr>
                        <a:t> disc.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921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921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~100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~N</a:t>
                      </a:r>
                      <a:r>
                        <a:rPr lang="fr-FR" sz="1200" baseline="300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921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4N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~10</a:t>
                      </a:r>
                      <a:r>
                        <a:rPr lang="fr-FR" sz="1200" baseline="300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~N</a:t>
                      </a:r>
                      <a:r>
                        <a:rPr lang="fr-FR" sz="1200" baseline="300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823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5N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~10</a:t>
                      </a:r>
                      <a:r>
                        <a:rPr lang="fr-FR" sz="1200" baseline="300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~N</a:t>
                      </a:r>
                      <a:r>
                        <a:rPr lang="fr-FR" sz="1200" baseline="300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46170" y="3879050"/>
            <a:ext cx="66415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NUMERICAL  SOLUTION</a:t>
            </a:r>
          </a:p>
          <a:p>
            <a:r>
              <a:rPr lang="fr-FR" sz="1400" dirty="0" smtClean="0">
                <a:solidFill>
                  <a:schemeClr val="accent2"/>
                </a:solidFill>
                <a:latin typeface="Chiller" panose="04020404031007020602" pitchFamily="82" charset="0"/>
              </a:rPr>
              <a:t> </a:t>
            </a:r>
            <a:r>
              <a:rPr lang="en-US" sz="1400" dirty="0">
                <a:latin typeface="Chiller" panose="04020404031007020602" pitchFamily="82" charset="0"/>
              </a:rPr>
              <a:t>*R.L., PhD Thesis, </a:t>
            </a:r>
            <a:r>
              <a:rPr lang="en-US" sz="1400" dirty="0" err="1">
                <a:latin typeface="Chiller" panose="04020404031007020602" pitchFamily="82" charset="0"/>
              </a:rPr>
              <a:t>Université</a:t>
            </a:r>
            <a:r>
              <a:rPr lang="en-US" sz="1400" dirty="0">
                <a:latin typeface="Chiller" panose="04020404031007020602" pitchFamily="82" charset="0"/>
              </a:rPr>
              <a:t> Joseph Fourier, Grenoble (2003</a:t>
            </a:r>
            <a:r>
              <a:rPr lang="en-US" sz="1400" dirty="0" smtClean="0">
                <a:latin typeface="Chiller" panose="04020404031007020602" pitchFamily="82" charset="0"/>
              </a:rPr>
              <a:t>).</a:t>
            </a:r>
            <a:endParaRPr lang="fr-FR" sz="1400" dirty="0" smtClean="0">
              <a:solidFill>
                <a:schemeClr val="accent2"/>
              </a:solidFill>
              <a:latin typeface="Chiller" panose="04020404031007020602" pitchFamily="8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PW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decomposition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of the components K,H,T,S,F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Radial parts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expanded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Lagrange-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mesh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method</a:t>
            </a:r>
            <a:endParaRPr lang="fr-FR" dirty="0" smtClean="0">
              <a:solidFill>
                <a:schemeClr val="accent2"/>
              </a:solidFill>
              <a:latin typeface="Bradley Hand ITC" panose="03070402050302030203" pitchFamily="66" charset="0"/>
            </a:endParaRPr>
          </a:p>
          <a:p>
            <a:r>
              <a:rPr lang="en-US" sz="1400" dirty="0">
                <a:latin typeface="Chiller" panose="04020404031007020602" pitchFamily="82" charset="0"/>
              </a:rPr>
              <a:t>D. </a:t>
            </a:r>
            <a:r>
              <a:rPr lang="en-US" sz="1400" dirty="0" err="1">
                <a:latin typeface="Chiller" panose="04020404031007020602" pitchFamily="82" charset="0"/>
              </a:rPr>
              <a:t>Baye</a:t>
            </a:r>
            <a:r>
              <a:rPr lang="en-US" sz="1400" dirty="0">
                <a:latin typeface="Chiller" panose="04020404031007020602" pitchFamily="82" charset="0"/>
              </a:rPr>
              <a:t>, Physics Reports 565 (2015) 1</a:t>
            </a:r>
            <a:endParaRPr lang="fr-FR" sz="1400" dirty="0">
              <a:solidFill>
                <a:schemeClr val="accent2"/>
              </a:solidFill>
              <a:latin typeface="Chiller" panose="04020404031007020602" pitchFamily="8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Resulting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linear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algebra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problem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solved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iterative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methods</a:t>
            </a:r>
            <a:endParaRPr lang="fr-FR" dirty="0" smtClean="0">
              <a:solidFill>
                <a:schemeClr val="accent2"/>
              </a:solidFill>
              <a:latin typeface="Bradley Hand ITC" panose="03070402050302030203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Observables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extracted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using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dirty="0" err="1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integral</a:t>
            </a:r>
            <a:r>
              <a:rPr lang="fr-FR" dirty="0" smtClean="0">
                <a:solidFill>
                  <a:schemeClr val="accent2"/>
                </a:solidFill>
                <a:latin typeface="Bradley Hand ITC" panose="03070402050302030203" pitchFamily="66" charset="0"/>
              </a:rPr>
              <a:t> relations</a:t>
            </a:r>
          </a:p>
        </p:txBody>
      </p:sp>
    </p:spTree>
    <p:extLst>
      <p:ext uri="{BB962C8B-B14F-4D97-AF65-F5344CB8AC3E}">
        <p14:creationId xmlns:p14="http://schemas.microsoft.com/office/powerpoint/2010/main" val="42448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/>
          <a:p>
            <a:pPr>
              <a:defRPr/>
            </a:pPr>
            <a:fld id="{8765B981-DFAF-4E59-978D-7FC435B2F89E}" type="datetime1">
              <a:rPr lang="fr-FR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13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9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宋体"/>
                <a:cs typeface="宋体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8765B981-DFAF-4E59-978D-7FC435B2F89E}" type="datetime1">
              <a:rPr lang="fr-FR" smtClean="0"/>
              <a:pPr>
                <a:defRPr/>
              </a:pPr>
              <a:t>01/09/2019</a:t>
            </a:fld>
            <a:endParaRPr lang="en-US" altLang="zh-CN"/>
          </a:p>
        </p:txBody>
      </p:sp>
      <p:sp>
        <p:nvSpPr>
          <p:cNvPr id="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838BE628-3213-48F4-8D32-DE8F558A93E8}" type="slidenum">
              <a:rPr lang="en-US" altLang="zh-CN" sz="1400">
                <a:solidFill>
                  <a:schemeClr val="bg1"/>
                </a:solidFill>
              </a:rPr>
              <a:pPr algn="r"/>
              <a:t>9</a:t>
            </a:fld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28600" y="64008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R. Lazauskas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214807" y="9728"/>
            <a:ext cx="2810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n-</a:t>
            </a:r>
            <a:r>
              <a:rPr lang="fr-FR" altLang="zh-CN" sz="2800" b="1" baseline="30000" dirty="0" smtClean="0">
                <a:solidFill>
                  <a:schemeClr val="bg1"/>
                </a:solidFill>
                <a:latin typeface="Book Antiqua" pitchFamily="18" charset="0"/>
              </a:rPr>
              <a:t>4</a:t>
            </a:r>
            <a:r>
              <a:rPr lang="fr-FR" altLang="zh-CN" sz="2800" b="1" dirty="0" smtClean="0">
                <a:solidFill>
                  <a:schemeClr val="bg1"/>
                </a:solidFill>
                <a:latin typeface="Book Antiqua" pitchFamily="18" charset="0"/>
              </a:rPr>
              <a:t>He </a:t>
            </a:r>
            <a:r>
              <a:rPr lang="fr-FR" altLang="zh-CN" sz="2800" b="1" dirty="0" err="1" smtClean="0">
                <a:solidFill>
                  <a:schemeClr val="bg1"/>
                </a:solidFill>
                <a:latin typeface="Book Antiqua" pitchFamily="18" charset="0"/>
              </a:rPr>
              <a:t>scattering</a:t>
            </a:r>
            <a:endParaRPr lang="en-US" altLang="zh-CN" sz="28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952085"/>
              </p:ext>
            </p:extLst>
          </p:nvPr>
        </p:nvGraphicFramePr>
        <p:xfrm>
          <a:off x="656565" y="773705"/>
          <a:ext cx="67992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07" name="Graph" r:id="rId5" imgW="4175640" imgH="2901600" progId="Origin50.Graph">
                  <p:embed/>
                </p:oleObj>
              </mc:Choice>
              <mc:Fallback>
                <p:oleObj name="Graph" r:id="rId5" imgW="4175640" imgH="2901600" progId="Origin50.Graph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65" y="773705"/>
                        <a:ext cx="67992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421650" y="5544235"/>
            <a:ext cx="4939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Bradley Hand ITC" panose="03070402050302030203" pitchFamily="66" charset="0"/>
              </a:rPr>
              <a:t>NCSMC: P. </a:t>
            </a:r>
            <a:r>
              <a:rPr lang="en-US" sz="1400" dirty="0" err="1" smtClean="0">
                <a:latin typeface="Bradley Hand ITC" panose="03070402050302030203" pitchFamily="66" charset="0"/>
              </a:rPr>
              <a:t>Navratil</a:t>
            </a:r>
            <a:r>
              <a:rPr lang="en-US" sz="1400" dirty="0" smtClean="0">
                <a:latin typeface="Bradley Hand ITC" panose="03070402050302030203" pitchFamily="66" charset="0"/>
              </a:rPr>
              <a:t> et al., </a:t>
            </a:r>
            <a:r>
              <a:rPr lang="en-US" sz="1400" dirty="0" err="1" smtClean="0">
                <a:latin typeface="Bradley Hand ITC" panose="03070402050302030203" pitchFamily="66" charset="0"/>
              </a:rPr>
              <a:t>Physica</a:t>
            </a:r>
            <a:r>
              <a:rPr lang="en-US" sz="1400" dirty="0" smtClean="0">
                <a:latin typeface="Bradley Hand ITC" panose="03070402050302030203" pitchFamily="66" charset="0"/>
              </a:rPr>
              <a:t> </a:t>
            </a:r>
            <a:r>
              <a:rPr lang="en-US" sz="1400" dirty="0" err="1">
                <a:latin typeface="Bradley Hand ITC" panose="03070402050302030203" pitchFamily="66" charset="0"/>
              </a:rPr>
              <a:t>Scripta</a:t>
            </a:r>
            <a:r>
              <a:rPr lang="en-US" sz="1400" dirty="0">
                <a:latin typeface="Bradley Hand ITC" panose="03070402050302030203" pitchFamily="66" charset="0"/>
              </a:rPr>
              <a:t> </a:t>
            </a:r>
            <a:r>
              <a:rPr lang="en-US" sz="1400" b="1" dirty="0">
                <a:latin typeface="Bradley Hand ITC" panose="03070402050302030203" pitchFamily="66" charset="0"/>
              </a:rPr>
              <a:t>91</a:t>
            </a:r>
            <a:r>
              <a:rPr lang="en-US" sz="1400" dirty="0">
                <a:latin typeface="Bradley Hand ITC" panose="03070402050302030203" pitchFamily="66" charset="0"/>
              </a:rPr>
              <a:t> (2016) 053002 </a:t>
            </a:r>
          </a:p>
        </p:txBody>
      </p:sp>
    </p:spTree>
    <p:extLst>
      <p:ext uri="{BB962C8B-B14F-4D97-AF65-F5344CB8AC3E}">
        <p14:creationId xmlns:p14="http://schemas.microsoft.com/office/powerpoint/2010/main" val="114481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23018</TotalTime>
  <Words>1748</Words>
  <Application>Microsoft Office PowerPoint</Application>
  <PresentationFormat>On-screen Show (4:3)</PresentationFormat>
  <Paragraphs>528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宋体</vt:lpstr>
      <vt:lpstr>Arial</vt:lpstr>
      <vt:lpstr>Book Antiqua</vt:lpstr>
      <vt:lpstr>Bradley Hand ITC</vt:lpstr>
      <vt:lpstr>Calibri</vt:lpstr>
      <vt:lpstr>Cambria Math</vt:lpstr>
      <vt:lpstr>Chiller</vt:lpstr>
      <vt:lpstr>Comic Sans MS</vt:lpstr>
      <vt:lpstr>Times New Roman</vt:lpstr>
      <vt:lpstr>Wingdings</vt:lpstr>
      <vt:lpstr>Default Design</vt:lpstr>
      <vt:lpstr>Graph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Lazauskas</dc:creator>
  <cp:lastModifiedBy>phx2nt</cp:lastModifiedBy>
  <cp:revision>517</cp:revision>
  <cp:lastPrinted>1601-01-01T00:00:00Z</cp:lastPrinted>
  <dcterms:created xsi:type="dcterms:W3CDTF">1601-01-01T00:00:00Z</dcterms:created>
  <dcterms:modified xsi:type="dcterms:W3CDTF">2019-09-01T20:36:38Z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