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43"/>
  </p:notesMasterIdLst>
  <p:sldIdLst>
    <p:sldId id="258" r:id="rId2"/>
    <p:sldId id="264" r:id="rId3"/>
    <p:sldId id="265" r:id="rId4"/>
    <p:sldId id="267" r:id="rId5"/>
    <p:sldId id="268" r:id="rId6"/>
    <p:sldId id="269" r:id="rId7"/>
    <p:sldId id="270" r:id="rId8"/>
    <p:sldId id="301" r:id="rId9"/>
    <p:sldId id="272" r:id="rId10"/>
    <p:sldId id="273" r:id="rId11"/>
    <p:sldId id="274" r:id="rId12"/>
    <p:sldId id="275" r:id="rId13"/>
    <p:sldId id="271" r:id="rId14"/>
    <p:sldId id="277" r:id="rId15"/>
    <p:sldId id="276" r:id="rId16"/>
    <p:sldId id="278" r:id="rId17"/>
    <p:sldId id="282" r:id="rId18"/>
    <p:sldId id="283" r:id="rId19"/>
    <p:sldId id="284" r:id="rId20"/>
    <p:sldId id="292" r:id="rId21"/>
    <p:sldId id="285" r:id="rId22"/>
    <p:sldId id="287" r:id="rId23"/>
    <p:sldId id="286" r:id="rId24"/>
    <p:sldId id="303" r:id="rId25"/>
    <p:sldId id="288" r:id="rId26"/>
    <p:sldId id="289" r:id="rId27"/>
    <p:sldId id="293" r:id="rId28"/>
    <p:sldId id="295" r:id="rId29"/>
    <p:sldId id="290" r:id="rId30"/>
    <p:sldId id="298" r:id="rId31"/>
    <p:sldId id="299" r:id="rId32"/>
    <p:sldId id="300" r:id="rId33"/>
    <p:sldId id="291" r:id="rId34"/>
    <p:sldId id="281" r:id="rId35"/>
    <p:sldId id="304" r:id="rId36"/>
    <p:sldId id="305" r:id="rId37"/>
    <p:sldId id="279" r:id="rId38"/>
    <p:sldId id="296" r:id="rId39"/>
    <p:sldId id="302" r:id="rId40"/>
    <p:sldId id="297" r:id="rId41"/>
    <p:sldId id="266" r:id="rId42"/>
  </p:sldIdLst>
  <p:sldSz cx="9144000" cy="6858000" type="screen4x3"/>
  <p:notesSz cx="6858000" cy="9144000"/>
  <p:defaultTextStyle>
    <a:defPPr>
      <a:defRPr lang="en-US"/>
    </a:defPPr>
    <a:lvl1pPr marL="0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6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1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38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84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29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75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21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67" algn="l" defTabSz="45714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3C2F01D7-572E-D948-A34B-147F8D9850DF}">
          <p14:sldIdLst>
            <p14:sldId id="258"/>
            <p14:sldId id="264"/>
            <p14:sldId id="265"/>
            <p14:sldId id="267"/>
            <p14:sldId id="268"/>
            <p14:sldId id="269"/>
            <p14:sldId id="270"/>
            <p14:sldId id="301"/>
            <p14:sldId id="272"/>
            <p14:sldId id="273"/>
            <p14:sldId id="274"/>
            <p14:sldId id="275"/>
            <p14:sldId id="271"/>
            <p14:sldId id="277"/>
            <p14:sldId id="276"/>
            <p14:sldId id="278"/>
            <p14:sldId id="282"/>
            <p14:sldId id="283"/>
            <p14:sldId id="284"/>
            <p14:sldId id="292"/>
            <p14:sldId id="285"/>
            <p14:sldId id="287"/>
            <p14:sldId id="286"/>
            <p14:sldId id="303"/>
            <p14:sldId id="288"/>
            <p14:sldId id="289"/>
            <p14:sldId id="293"/>
            <p14:sldId id="295"/>
            <p14:sldId id="290"/>
            <p14:sldId id="298"/>
            <p14:sldId id="299"/>
            <p14:sldId id="300"/>
            <p14:sldId id="291"/>
            <p14:sldId id="281"/>
            <p14:sldId id="304"/>
            <p14:sldId id="305"/>
            <p14:sldId id="279"/>
            <p14:sldId id="296"/>
            <p14:sldId id="302"/>
            <p14:sldId id="29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5" autoAdjust="0"/>
    <p:restoredTop sz="94696" autoAdjust="0"/>
  </p:normalViewPr>
  <p:slideViewPr>
    <p:cSldViewPr snapToGrid="0" snapToObjects="1">
      <p:cViewPr>
        <p:scale>
          <a:sx n="61" d="100"/>
          <a:sy n="61" d="100"/>
        </p:scale>
        <p:origin x="-1425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0C3A6-153B-4E23-85B0-80A1E8302B9A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9F120-58AE-4D76-9DDE-B6BDF015EA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029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1pPr>
    <a:lvl2pPr marL="321549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2pPr>
    <a:lvl3pPr marL="643098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3pPr>
    <a:lvl4pPr marL="964646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4pPr>
    <a:lvl5pPr marL="1286195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5pPr>
    <a:lvl6pPr marL="1607744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929293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250841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572390" algn="l" defTabSz="643098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69F120-58AE-4D76-9DDE-B6BDF015EA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3021142"/>
            <a:ext cx="8229600" cy="1044142"/>
          </a:xfrm>
        </p:spPr>
        <p:txBody>
          <a:bodyPr>
            <a:spAutoFit/>
          </a:bodyPr>
          <a:lstStyle>
            <a:lvl1pPr>
              <a:defRPr sz="6200" baseline="0"/>
            </a:lvl1pPr>
          </a:lstStyle>
          <a:p>
            <a:r>
              <a:rPr lang="en-GB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684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188896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973413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60888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4257488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529865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700782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10826007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8319520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coal Simple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FFFFFF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>
                <a:solidFill>
                  <a:srgbClr val="FFFFFF"/>
                </a:solidFill>
              </a:defRPr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>
                <a:solidFill>
                  <a:srgbClr val="FFFFFF"/>
                </a:solidFill>
              </a:defRPr>
            </a:lvl1pPr>
            <a:lvl2pPr>
              <a:defRPr sz="2000">
                <a:solidFill>
                  <a:srgbClr val="FFFFFF"/>
                </a:solidFill>
              </a:defRPr>
            </a:lvl2pPr>
            <a:lvl3pPr>
              <a:defRPr sz="1700">
                <a:solidFill>
                  <a:srgbClr val="FFFFFF"/>
                </a:solidFill>
              </a:defRPr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86671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545686"/>
            <a:ext cx="9144000" cy="1766627"/>
          </a:xfrm>
        </p:spPr>
        <p:txBody>
          <a:bodyPr anchor="ctr"/>
          <a:lstStyle>
            <a:lvl1pPr marL="0" marR="0" indent="0" algn="ctr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lvl1pPr>
          </a:lstStyle>
          <a:p>
            <a:r>
              <a:rPr lang="en-US" dirty="0" smtClean="0"/>
              <a:t>Drag image  to placeholder </a:t>
            </a:r>
            <a:br>
              <a:rPr lang="en-US" dirty="0" smtClean="0"/>
            </a:br>
            <a:r>
              <a:rPr lang="en-US" dirty="0" smtClean="0"/>
              <a:t>or click icon to add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96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9766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and 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673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1460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termark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3888733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349355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2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5675202" y="1850076"/>
            <a:ext cx="3057841" cy="4417641"/>
          </a:xfrm>
        </p:spPr>
        <p:txBody>
          <a:bodyPr anchor="ctr">
            <a:normAutofit/>
          </a:bodyPr>
          <a:lstStyle>
            <a:lvl1pPr algn="ctr">
              <a:defRPr sz="2300" baseline="0"/>
            </a:lvl1pPr>
          </a:lstStyle>
          <a:p>
            <a:r>
              <a:rPr lang="en-US" dirty="0" smtClean="0"/>
              <a:t>Drag image  to placeholder or click icon to add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865331"/>
            <a:ext cx="4887260" cy="741274"/>
          </a:xfrm>
        </p:spPr>
        <p:txBody>
          <a:bodyPr>
            <a:spAutoFit/>
          </a:bodyPr>
          <a:lstStyle>
            <a:lvl1pPr>
              <a:defRPr sz="4200" baseline="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85800" y="2621425"/>
            <a:ext cx="4887260" cy="524939"/>
          </a:xfrm>
        </p:spPr>
        <p:txBody>
          <a:bodyPr>
            <a:spAutoFit/>
          </a:bodyPr>
          <a:lstStyle>
            <a:lvl1pPr marL="0" marR="0" indent="0" algn="l" defTabSz="4571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>
                <a:solidFill>
                  <a:srgbClr val="25303B"/>
                </a:solidFill>
              </a:defRPr>
            </a:lvl1pPr>
            <a:lvl2pPr marL="457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SUB-HEADER STYLE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5940" y="3179691"/>
            <a:ext cx="4887120" cy="446266"/>
          </a:xfrm>
        </p:spPr>
        <p:txBody>
          <a:bodyPr>
            <a:spAutoFit/>
          </a:bodyPr>
          <a:lstStyle>
            <a:lvl1pPr>
              <a:defRPr sz="2300" cap="none" baseline="0"/>
            </a:lvl1pPr>
            <a:lvl2pPr marL="457146" indent="0">
              <a:buNone/>
              <a:defRPr/>
            </a:lvl2pPr>
            <a:lvl3pPr>
              <a:defRPr sz="2300"/>
            </a:lvl3pPr>
            <a:lvl4pPr>
              <a:defRPr sz="2300"/>
            </a:lvl4pPr>
            <a:lvl5pPr>
              <a:defRPr sz="2300"/>
            </a:lvl5pPr>
          </a:lstStyle>
          <a:p>
            <a:pPr lvl="0"/>
            <a:r>
              <a:rPr lang="en-GB" dirty="0" smtClean="0"/>
              <a:t>Body text style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685940" y="3664666"/>
            <a:ext cx="4887120" cy="1129530"/>
          </a:xfrm>
        </p:spPr>
        <p:txBody>
          <a:bodyPr>
            <a:spAutoFit/>
          </a:bodyPr>
          <a:lstStyle>
            <a:lvl1pPr marL="0" indent="-298762">
              <a:buSzPct val="80000"/>
              <a:buFont typeface="Wingdings" charset="2"/>
              <a:buChar char="§"/>
              <a:defRPr sz="2300" cap="none"/>
            </a:lvl1pPr>
            <a:lvl2pPr>
              <a:defRPr sz="2000"/>
            </a:lvl2pPr>
            <a:lvl3pPr>
              <a:defRPr sz="1700"/>
            </a:lvl3pPr>
          </a:lstStyle>
          <a:p>
            <a:pPr lvl="0"/>
            <a:r>
              <a:rPr lang="en-GB" dirty="0" smtClean="0"/>
              <a:t>Bullet text style</a:t>
            </a:r>
          </a:p>
          <a:p>
            <a:pPr lvl="1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bullet style</a:t>
            </a:r>
          </a:p>
          <a:p>
            <a:pPr lvl="2"/>
            <a:r>
              <a:rPr lang="en-US" dirty="0" smtClean="0"/>
              <a:t>S</a:t>
            </a:r>
            <a:r>
              <a:rPr lang="en-GB" dirty="0" err="1" smtClean="0"/>
              <a:t>ub</a:t>
            </a:r>
            <a:r>
              <a:rPr lang="en-GB" dirty="0" smtClean="0"/>
              <a:t> sub bullet style</a:t>
            </a:r>
          </a:p>
        </p:txBody>
      </p:sp>
    </p:spTree>
    <p:extLst>
      <p:ext uri="{BB962C8B-B14F-4D97-AF65-F5344CB8AC3E}">
        <p14:creationId xmlns:p14="http://schemas.microsoft.com/office/powerpoint/2010/main" val="246533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1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457201" y="2380179"/>
            <a:ext cx="8229600" cy="935975"/>
          </a:xfrm>
        </p:spPr>
        <p:txBody>
          <a:bodyPr>
            <a:spAutoFit/>
          </a:bodyPr>
          <a:lstStyle>
            <a:lvl1pPr>
              <a:defRPr sz="5500"/>
            </a:lvl1pPr>
          </a:lstStyle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6921" y="3290635"/>
            <a:ext cx="4778117" cy="611473"/>
          </a:xfrm>
        </p:spPr>
        <p:txBody>
          <a:bodyPr>
            <a:spAutoFit/>
          </a:bodyPr>
          <a:lstStyle/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799866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2380179"/>
            <a:ext cx="8229600" cy="935975"/>
          </a:xfrm>
          <a:prstGeom prst="rect">
            <a:avLst/>
          </a:prstGeom>
        </p:spPr>
        <p:txBody>
          <a:bodyPr vert="horz" lIns="91429" tIns="45715" rIns="91429" bIns="45715" rtlCol="0" anchor="ctr">
            <a:spAutoFit/>
          </a:bodyPr>
          <a:lstStyle/>
          <a:p>
            <a:r>
              <a:rPr lang="en-GB" dirty="0" smtClean="0"/>
              <a:t>Header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3554642"/>
            <a:ext cx="8229600" cy="611473"/>
          </a:xfrm>
          <a:prstGeom prst="rect">
            <a:avLst/>
          </a:prstGeom>
        </p:spPr>
        <p:txBody>
          <a:bodyPr vert="horz" lIns="91429" tIns="45715" rIns="91429" bIns="45715" rtlCol="0">
            <a:spAutoFit/>
          </a:bodyPr>
          <a:lstStyle/>
          <a:p>
            <a:pPr lvl="0"/>
            <a:r>
              <a:rPr lang="en-GB" dirty="0" smtClean="0"/>
              <a:t>SUB-HEADER STYLE</a:t>
            </a:r>
          </a:p>
        </p:txBody>
      </p:sp>
    </p:spTree>
    <p:extLst>
      <p:ext uri="{BB962C8B-B14F-4D97-AF65-F5344CB8AC3E}">
        <p14:creationId xmlns:p14="http://schemas.microsoft.com/office/powerpoint/2010/main" val="261989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49" r:id="rId4"/>
    <p:sldLayoutId id="2147483662" r:id="rId5"/>
    <p:sldLayoutId id="2147483661" r:id="rId6"/>
    <p:sldLayoutId id="2147483664" r:id="rId7"/>
    <p:sldLayoutId id="2147483663" r:id="rId8"/>
    <p:sldLayoutId id="2147483666" r:id="rId9"/>
    <p:sldLayoutId id="2147483665" r:id="rId10"/>
    <p:sldLayoutId id="2147483667" r:id="rId11"/>
    <p:sldLayoutId id="2147483668" r:id="rId12"/>
    <p:sldLayoutId id="2147483672" r:id="rId13"/>
    <p:sldLayoutId id="2147483670" r:id="rId14"/>
    <p:sldLayoutId id="2147483673" r:id="rId15"/>
    <p:sldLayoutId id="2147483671" r:id="rId16"/>
    <p:sldLayoutId id="2147483674" r:id="rId17"/>
    <p:sldLayoutId id="2147483669" r:id="rId18"/>
  </p:sldLayoutIdLst>
  <p:hf hdr="0" ftr="0" dt="0"/>
  <p:txStyles>
    <p:titleStyle>
      <a:lvl1pPr algn="l" defTabSz="457146" rtl="0" eaLnBrk="1" latinLnBrk="0" hangingPunct="1">
        <a:spcBef>
          <a:spcPct val="0"/>
        </a:spcBef>
        <a:buNone/>
        <a:defRPr sz="5500" b="1" kern="1200">
          <a:solidFill>
            <a:schemeClr val="tx1"/>
          </a:solidFill>
          <a:latin typeface="Cambria"/>
          <a:ea typeface="+mj-ea"/>
          <a:cs typeface="Cambria"/>
        </a:defRPr>
      </a:lvl1pPr>
    </p:titleStyle>
    <p:bodyStyle>
      <a:lvl1pPr marL="0" indent="0" algn="l" defTabSz="457146" rtl="0" eaLnBrk="1" latinLnBrk="0" hangingPunct="1">
        <a:spcBef>
          <a:spcPct val="20000"/>
        </a:spcBef>
        <a:buFont typeface="Arial"/>
        <a:buNone/>
        <a:defRPr sz="3400" kern="1200" cap="all" baseline="0">
          <a:solidFill>
            <a:srgbClr val="25303B"/>
          </a:solidFill>
          <a:latin typeface="+mn-lt"/>
          <a:ea typeface="+mn-ea"/>
          <a:cs typeface="+mn-cs"/>
        </a:defRPr>
      </a:lvl1pPr>
      <a:lvl2pPr marL="742862" indent="-285716" algn="l" defTabSz="45714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65" indent="-228573" algn="l" defTabSz="457146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10" indent="-228573" algn="l" defTabSz="45714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57" indent="-228573" algn="l" defTabSz="457146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02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48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94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40" indent="-228573" algn="l" defTabSz="457146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6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91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8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84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29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75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21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67" algn="l" defTabSz="45714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wmf"/><Relationship Id="rId11" Type="http://schemas.openxmlformats.org/officeDocument/2006/relationships/image" Target="../media/image37.png"/><Relationship Id="rId5" Type="http://schemas.openxmlformats.org/officeDocument/2006/relationships/image" Target="../media/image31.wmf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wmf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8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8.gif"/><Relationship Id="rId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9.gif"/><Relationship Id="rId4" Type="http://schemas.openxmlformats.org/officeDocument/2006/relationships/image" Target="../media/image8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0.gif"/><Relationship Id="rId4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1.gif"/><Relationship Id="rId4" Type="http://schemas.openxmlformats.org/officeDocument/2006/relationships/image" Target="../media/image87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tiff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6.gif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gif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9.jpg"/><Relationship Id="rId5" Type="http://schemas.openxmlformats.org/officeDocument/2006/relationships/image" Target="../media/image108.jpg"/><Relationship Id="rId4" Type="http://schemas.openxmlformats.org/officeDocument/2006/relationships/hyperlink" Target="https://events.iop.org/exotic-hardon-spectroscopy-201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Title 8"/>
              <p:cNvSpPr>
                <a:spLocks noGrp="1"/>
              </p:cNvSpPr>
              <p:nvPr>
                <p:ph type="title"/>
              </p:nvPr>
            </p:nvSpPr>
            <p:spPr>
              <a:xfrm>
                <a:off x="457201" y="2761538"/>
                <a:ext cx="8229600" cy="1563347"/>
              </a:xfrm>
            </p:spPr>
            <p:txBody>
              <a:bodyPr/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(2380)</m:t>
                    </m:r>
                  </m:oMath>
                </a14:m>
                <a:r>
                  <a:rPr lang="en-US" b="0" dirty="0" smtClean="0"/>
                  <a:t> </a:t>
                </a:r>
                <a:r>
                  <a:rPr lang="en-US" b="0" dirty="0" err="1"/>
                  <a:t>hexaquark</a:t>
                </a:r>
                <a:r>
                  <a:rPr lang="en-US" b="0" dirty="0"/>
                  <a:t>: </a:t>
                </a:r>
                <a:r>
                  <a:rPr lang="en-US" sz="3400" b="0" dirty="0"/>
                  <a:t>from </a:t>
                </a:r>
                <a:r>
                  <a:rPr lang="en-US" sz="3400" b="0" dirty="0" err="1"/>
                  <a:t>Photoproduction</a:t>
                </a:r>
                <a:r>
                  <a:rPr lang="en-US" sz="3400" b="0" dirty="0"/>
                  <a:t> to Neutron Stars </a:t>
                </a:r>
                <a:endParaRPr lang="en-US" sz="3400" dirty="0"/>
              </a:p>
            </p:txBody>
          </p:sp>
        </mc:Choice>
        <mc:Fallback>
          <p:sp>
            <p:nvSpPr>
              <p:cNvPr id="9" name="Title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1" y="2761538"/>
                <a:ext cx="8229600" cy="1563347"/>
              </a:xfrm>
              <a:blipFill rotWithShape="1">
                <a:blip r:embed="rId2"/>
                <a:stretch>
                  <a:fillRect t="-11328" r="-1333" b="-136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217436" y="5317116"/>
            <a:ext cx="2846360" cy="454304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Mikhail </a:t>
            </a:r>
            <a:r>
              <a:rPr lang="en-US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Bashkanov</a:t>
            </a:r>
            <a:endParaRPr lang="en-US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95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47929"/>
            <a:ext cx="6275563" cy="74127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Quark era</a:t>
            </a:r>
            <a:endParaRPr lang="en-US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652786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092095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443606" y="618330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16" name="Овал 15"/>
          <p:cNvSpPr/>
          <p:nvPr/>
        </p:nvSpPr>
        <p:spPr>
          <a:xfrm>
            <a:off x="2539693" y="632981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17" name="Овал 16"/>
          <p:cNvSpPr/>
          <p:nvPr/>
        </p:nvSpPr>
        <p:spPr>
          <a:xfrm>
            <a:off x="2975682" y="632981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433100" y="5826861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72409" y="5909506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223919" y="6132276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21" name="Овал 20"/>
          <p:cNvSpPr/>
          <p:nvPr/>
        </p:nvSpPr>
        <p:spPr>
          <a:xfrm>
            <a:off x="5320006" y="6278790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22" name="Овал 21"/>
          <p:cNvSpPr/>
          <p:nvPr/>
        </p:nvSpPr>
        <p:spPr>
          <a:xfrm>
            <a:off x="5755996" y="6278790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09031" y="5481457"/>
            <a:ext cx="7094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61521" y="6415786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018934" y="5848765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4856592" y="5481456"/>
            <a:ext cx="9852" cy="457122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22026" y="6062243"/>
            <a:ext cx="88649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2.2 MeV</a:t>
            </a:r>
            <a:endParaRPr lang="ru-RU" sz="17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80008" y="5558972"/>
            <a:ext cx="7362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66 </a:t>
            </a:r>
            <a:r>
              <a:rPr lang="en-US" sz="1700" b="1" dirty="0" err="1"/>
              <a:t>keV</a:t>
            </a:r>
            <a:endParaRPr lang="ru-RU" sz="17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288186" y="6502872"/>
            <a:ext cx="9628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deuteron</a:t>
            </a:r>
            <a:endParaRPr lang="ru-RU" sz="17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388484" y="5993183"/>
            <a:ext cx="737400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NN-FSI</a:t>
            </a:r>
            <a:endParaRPr lang="ru-RU" sz="1700" b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77950" y="5883475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2017" y="4021023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13848" y="2139429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2441510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2880819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2232329" y="4369205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46" name="Овал 45"/>
          <p:cNvSpPr/>
          <p:nvPr/>
        </p:nvSpPr>
        <p:spPr>
          <a:xfrm>
            <a:off x="2328417" y="4515719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47" name="Овал 46"/>
          <p:cNvSpPr/>
          <p:nvPr/>
        </p:nvSpPr>
        <p:spPr>
          <a:xfrm>
            <a:off x="2764406" y="4515719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 sz="2300" dirty="0">
              <a:sym typeface="Symbol"/>
            </a:endParaRPr>
          </a:p>
          <a:p>
            <a:pPr algn="ctr"/>
            <a:r>
              <a:rPr lang="en-US" sz="2300" dirty="0">
                <a:sym typeface="Symbol"/>
              </a:rPr>
              <a:t> 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1250244" y="4601690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1807658" y="4034669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10750" y="4248147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076910" y="4688775"/>
            <a:ext cx="1055924" cy="584105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D. Arndt</a:t>
            </a:r>
            <a:br>
              <a:rPr lang="en-US" sz="1700" b="1" dirty="0"/>
            </a:br>
            <a:r>
              <a:rPr lang="en-US" sz="1700" b="1" dirty="0"/>
              <a:t>resonance</a:t>
            </a:r>
            <a:endParaRPr lang="ru-RU" sz="17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436840" y="5703264"/>
            <a:ext cx="172896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NN threshold</a:t>
            </a:r>
            <a:endParaRPr lang="ru-RU" sz="2300" dirty="0"/>
          </a:p>
        </p:txBody>
      </p:sp>
      <p:sp>
        <p:nvSpPr>
          <p:cNvPr id="53" name="TextBox 52"/>
          <p:cNvSpPr txBox="1"/>
          <p:nvPr/>
        </p:nvSpPr>
        <p:spPr>
          <a:xfrm>
            <a:off x="7436840" y="3847677"/>
            <a:ext cx="1719350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</a:t>
            </a:r>
            <a:r>
              <a:rPr lang="en-US" sz="2300" dirty="0">
                <a:sym typeface="Symbol"/>
              </a:rPr>
              <a:t></a:t>
            </a:r>
            <a:r>
              <a:rPr lang="en-US" sz="2300" dirty="0"/>
              <a:t> threshold</a:t>
            </a:r>
            <a:endParaRPr lang="ru-RU" sz="2300" dirty="0"/>
          </a:p>
        </p:txBody>
      </p:sp>
      <p:sp>
        <p:nvSpPr>
          <p:cNvPr id="54" name="TextBox 53"/>
          <p:cNvSpPr txBox="1"/>
          <p:nvPr/>
        </p:nvSpPr>
        <p:spPr>
          <a:xfrm>
            <a:off x="7436839" y="1984525"/>
            <a:ext cx="177705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 </a:t>
            </a:r>
            <a:r>
              <a:rPr lang="en-US" sz="2300" dirty="0"/>
              <a:t> threshold</a:t>
            </a:r>
            <a:endParaRPr lang="ru-RU" sz="2300" dirty="0"/>
          </a:p>
        </p:txBody>
      </p:sp>
      <p:cxnSp>
        <p:nvCxnSpPr>
          <p:cNvPr id="55" name="Прямая со стрелкой 54"/>
          <p:cNvCxnSpPr/>
          <p:nvPr/>
        </p:nvCxnSpPr>
        <p:spPr>
          <a:xfrm flipV="1">
            <a:off x="5529187" y="4029917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968496" y="4112561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5320006" y="433533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58" name="Овал 57"/>
          <p:cNvSpPr/>
          <p:nvPr/>
        </p:nvSpPr>
        <p:spPr>
          <a:xfrm>
            <a:off x="5416093" y="448184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59" name="Овал 58"/>
          <p:cNvSpPr/>
          <p:nvPr/>
        </p:nvSpPr>
        <p:spPr>
          <a:xfrm>
            <a:off x="5852083" y="448184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4501874" y="4617312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5059288" y="4050291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162380" y="4263768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356030" y="4617312"/>
            <a:ext cx="218332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PRL </a:t>
            </a:r>
            <a:r>
              <a:rPr lang="ru-RU" sz="1700" b="1" dirty="0"/>
              <a:t>121 (2018) 052001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 flipV="1">
            <a:off x="2463335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V="1">
            <a:off x="2902644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2254154" y="2473397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68" name="Овал 67"/>
          <p:cNvSpPr/>
          <p:nvPr/>
        </p:nvSpPr>
        <p:spPr>
          <a:xfrm>
            <a:off x="2350241" y="2619911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1272069" y="3263908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V="1">
            <a:off x="1829482" y="2138862"/>
            <a:ext cx="0" cy="1067476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93787" y="2589523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~70 MeV</a:t>
            </a:r>
            <a:endParaRPr lang="ru-RU" sz="17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/>
              <p:cNvSpPr txBox="1"/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noFill/>
            </p:spPr>
            <p:txBody>
              <a:bodyPr wrap="none" lIns="64310" tIns="32155" rIns="64310" bIns="32155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7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700" b="1" i="1">
                              <a:latin typeface="Cambria Math"/>
                            </a:rPr>
                            <m:t>𝒅</m:t>
                          </m:r>
                        </m:e>
                        <m:sup>
                          <m:r>
                            <a:rPr lang="en-US" sz="1700" b="1" i="1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1700" b="1" i="1">
                          <a:latin typeface="Cambria Math"/>
                        </a:rPr>
                        <m:t>(</m:t>
                      </m:r>
                      <m:r>
                        <a:rPr lang="en-US" sz="1700" b="1" i="1">
                          <a:latin typeface="Cambria Math"/>
                        </a:rPr>
                        <m:t>𝟐𝟑𝟖𝟎</m:t>
                      </m:r>
                      <m:r>
                        <a:rPr lang="en-US" sz="17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1700" b="1" dirty="0"/>
              </a:p>
            </p:txBody>
          </p:sp>
        </mc:Choice>
        <mc:Fallback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blipFill rotWithShape="1">
                <a:blip r:embed="rId2"/>
                <a:stretch>
                  <a:fillRect r="-1657" b="-18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Прямая со стрелкой 74"/>
          <p:cNvCxnSpPr/>
          <p:nvPr/>
        </p:nvCxnSpPr>
        <p:spPr>
          <a:xfrm flipV="1">
            <a:off x="5529187" y="2157164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968496" y="2239808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Овал 76"/>
          <p:cNvSpPr/>
          <p:nvPr/>
        </p:nvSpPr>
        <p:spPr>
          <a:xfrm>
            <a:off x="5320006" y="2462578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78" name="Овал 77"/>
          <p:cNvSpPr/>
          <p:nvPr/>
        </p:nvSpPr>
        <p:spPr>
          <a:xfrm>
            <a:off x="5416093" y="2609093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sp>
        <p:nvSpPr>
          <p:cNvPr id="79" name="Овал 78"/>
          <p:cNvSpPr/>
          <p:nvPr/>
        </p:nvSpPr>
        <p:spPr>
          <a:xfrm>
            <a:off x="5852083" y="260909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56029" y="2744559"/>
            <a:ext cx="1833348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PLB </a:t>
            </a:r>
            <a:r>
              <a:rPr lang="de-DE" sz="1700" b="1" dirty="0"/>
              <a:t>762 </a:t>
            </a:r>
            <a:r>
              <a:rPr lang="de-DE" sz="1700" b="1" dirty="0"/>
              <a:t>(2016) </a:t>
            </a:r>
            <a:r>
              <a:rPr lang="de-DE" sz="1700" b="1" dirty="0"/>
              <a:t>455</a:t>
            </a:r>
            <a:endParaRPr lang="ru-RU" sz="1700" b="1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4524042" y="2191247"/>
            <a:ext cx="709435" cy="0"/>
          </a:xfrm>
          <a:prstGeom prst="line">
            <a:avLst/>
          </a:prstGeom>
          <a:ln w="5080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55462" y="1573489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J=3</a:t>
            </a:r>
            <a:endParaRPr lang="ru-RU" sz="2300" dirty="0"/>
          </a:p>
        </p:txBody>
      </p:sp>
      <p:sp>
        <p:nvSpPr>
          <p:cNvPr id="84" name="TextBox 83"/>
          <p:cNvSpPr txBox="1"/>
          <p:nvPr/>
        </p:nvSpPr>
        <p:spPr>
          <a:xfrm>
            <a:off x="5172467" y="1594982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I=3, J=0</a:t>
            </a:r>
            <a:endParaRPr lang="ru-RU" sz="2300" dirty="0"/>
          </a:p>
        </p:txBody>
      </p:sp>
      <p:sp>
        <p:nvSpPr>
          <p:cNvPr id="85" name="TextBox 84"/>
          <p:cNvSpPr txBox="1"/>
          <p:nvPr/>
        </p:nvSpPr>
        <p:spPr>
          <a:xfrm>
            <a:off x="1299911" y="3592213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J=2</a:t>
            </a:r>
            <a:endParaRPr lang="ru-RU" sz="2300" dirty="0"/>
          </a:p>
        </p:txBody>
      </p:sp>
      <p:sp>
        <p:nvSpPr>
          <p:cNvPr id="86" name="TextBox 85"/>
          <p:cNvSpPr txBox="1"/>
          <p:nvPr/>
        </p:nvSpPr>
        <p:spPr>
          <a:xfrm>
            <a:off x="5316916" y="361370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I=2, J=1</a:t>
            </a:r>
            <a:endParaRPr lang="ru-RU" sz="2300" dirty="0"/>
          </a:p>
        </p:txBody>
      </p:sp>
      <p:sp>
        <p:nvSpPr>
          <p:cNvPr id="87" name="TextBox 86"/>
          <p:cNvSpPr txBox="1"/>
          <p:nvPr/>
        </p:nvSpPr>
        <p:spPr>
          <a:xfrm>
            <a:off x="1238660" y="539954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J=1</a:t>
            </a:r>
            <a:endParaRPr lang="ru-RU" sz="2300" dirty="0"/>
          </a:p>
        </p:txBody>
      </p:sp>
      <p:sp>
        <p:nvSpPr>
          <p:cNvPr id="88" name="TextBox 87"/>
          <p:cNvSpPr txBox="1"/>
          <p:nvPr/>
        </p:nvSpPr>
        <p:spPr>
          <a:xfrm>
            <a:off x="5255666" y="5421040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J=0</a:t>
            </a:r>
            <a:endParaRPr lang="ru-RU" sz="2300" dirty="0"/>
          </a:p>
        </p:txBody>
      </p:sp>
      <p:sp>
        <p:nvSpPr>
          <p:cNvPr id="2" name="Полилиния 1"/>
          <p:cNvSpPr/>
          <p:nvPr/>
        </p:nvSpPr>
        <p:spPr>
          <a:xfrm>
            <a:off x="342966" y="1600228"/>
            <a:ext cx="7280971" cy="5267999"/>
          </a:xfrm>
          <a:custGeom>
            <a:avLst/>
            <a:gdLst>
              <a:gd name="connsiteX0" fmla="*/ 7378561 w 10321159"/>
              <a:gd name="connsiteY0" fmla="*/ 18922 h 7784802"/>
              <a:gd name="connsiteX1" fmla="*/ 5466634 w 10321159"/>
              <a:gd name="connsiteY1" fmla="*/ 413777 h 7784802"/>
              <a:gd name="connsiteX2" fmla="*/ 5102952 w 10321159"/>
              <a:gd name="connsiteY2" fmla="*/ 2543913 h 7784802"/>
              <a:gd name="connsiteX3" fmla="*/ 2879298 w 10321159"/>
              <a:gd name="connsiteY3" fmla="*/ 3042677 h 7784802"/>
              <a:gd name="connsiteX4" fmla="*/ 291961 w 10321159"/>
              <a:gd name="connsiteY4" fmla="*/ 3395968 h 7784802"/>
              <a:gd name="connsiteX5" fmla="*/ 312743 w 10321159"/>
              <a:gd name="connsiteY5" fmla="*/ 6908095 h 7784802"/>
              <a:gd name="connsiteX6" fmla="*/ 2546788 w 10321159"/>
              <a:gd name="connsiteY6" fmla="*/ 7656241 h 7784802"/>
              <a:gd name="connsiteX7" fmla="*/ 9228143 w 10321159"/>
              <a:gd name="connsiteY7" fmla="*/ 7552332 h 7784802"/>
              <a:gd name="connsiteX8" fmla="*/ 10184107 w 10321159"/>
              <a:gd name="connsiteY8" fmla="*/ 5422195 h 7784802"/>
              <a:gd name="connsiteX9" fmla="*/ 10007461 w 10321159"/>
              <a:gd name="connsiteY9" fmla="*/ 715113 h 7784802"/>
              <a:gd name="connsiteX10" fmla="*/ 7378561 w 10321159"/>
              <a:gd name="connsiteY10" fmla="*/ 18922 h 7784802"/>
              <a:gd name="connsiteX0" fmla="*/ 7388952 w 10319235"/>
              <a:gd name="connsiteY0" fmla="*/ 114695 h 7579239"/>
              <a:gd name="connsiteX1" fmla="*/ 5466634 w 10319235"/>
              <a:gd name="connsiteY1" fmla="*/ 208214 h 7579239"/>
              <a:gd name="connsiteX2" fmla="*/ 5102952 w 10319235"/>
              <a:gd name="connsiteY2" fmla="*/ 2338350 h 7579239"/>
              <a:gd name="connsiteX3" fmla="*/ 2879298 w 10319235"/>
              <a:gd name="connsiteY3" fmla="*/ 2837114 h 7579239"/>
              <a:gd name="connsiteX4" fmla="*/ 291961 w 10319235"/>
              <a:gd name="connsiteY4" fmla="*/ 3190405 h 7579239"/>
              <a:gd name="connsiteX5" fmla="*/ 312743 w 10319235"/>
              <a:gd name="connsiteY5" fmla="*/ 6702532 h 7579239"/>
              <a:gd name="connsiteX6" fmla="*/ 2546788 w 10319235"/>
              <a:gd name="connsiteY6" fmla="*/ 7450678 h 7579239"/>
              <a:gd name="connsiteX7" fmla="*/ 9228143 w 10319235"/>
              <a:gd name="connsiteY7" fmla="*/ 7346769 h 7579239"/>
              <a:gd name="connsiteX8" fmla="*/ 10184107 w 10319235"/>
              <a:gd name="connsiteY8" fmla="*/ 5216632 h 7579239"/>
              <a:gd name="connsiteX9" fmla="*/ 10007461 w 10319235"/>
              <a:gd name="connsiteY9" fmla="*/ 509550 h 7579239"/>
              <a:gd name="connsiteX10" fmla="*/ 7388952 w 10319235"/>
              <a:gd name="connsiteY10" fmla="*/ 114695 h 7579239"/>
              <a:gd name="connsiteX0" fmla="*/ 7388952 w 10319235"/>
              <a:gd name="connsiteY0" fmla="*/ 116230 h 7580774"/>
              <a:gd name="connsiteX1" fmla="*/ 5445852 w 10319235"/>
              <a:gd name="connsiteY1" fmla="*/ 417567 h 7580774"/>
              <a:gd name="connsiteX2" fmla="*/ 5102952 w 10319235"/>
              <a:gd name="connsiteY2" fmla="*/ 2339885 h 7580774"/>
              <a:gd name="connsiteX3" fmla="*/ 2879298 w 10319235"/>
              <a:gd name="connsiteY3" fmla="*/ 2838649 h 7580774"/>
              <a:gd name="connsiteX4" fmla="*/ 291961 w 10319235"/>
              <a:gd name="connsiteY4" fmla="*/ 3191940 h 7580774"/>
              <a:gd name="connsiteX5" fmla="*/ 312743 w 10319235"/>
              <a:gd name="connsiteY5" fmla="*/ 6704067 h 7580774"/>
              <a:gd name="connsiteX6" fmla="*/ 2546788 w 10319235"/>
              <a:gd name="connsiteY6" fmla="*/ 7452213 h 7580774"/>
              <a:gd name="connsiteX7" fmla="*/ 9228143 w 10319235"/>
              <a:gd name="connsiteY7" fmla="*/ 7348304 h 7580774"/>
              <a:gd name="connsiteX8" fmla="*/ 10184107 w 10319235"/>
              <a:gd name="connsiteY8" fmla="*/ 5218167 h 7580774"/>
              <a:gd name="connsiteX9" fmla="*/ 10007461 w 10319235"/>
              <a:gd name="connsiteY9" fmla="*/ 511085 h 7580774"/>
              <a:gd name="connsiteX10" fmla="*/ 7388952 w 10319235"/>
              <a:gd name="connsiteY10" fmla="*/ 116230 h 7580774"/>
              <a:gd name="connsiteX0" fmla="*/ 7388952 w 10346311"/>
              <a:gd name="connsiteY0" fmla="*/ 30160 h 7494704"/>
              <a:gd name="connsiteX1" fmla="*/ 5445852 w 10346311"/>
              <a:gd name="connsiteY1" fmla="*/ 331497 h 7494704"/>
              <a:gd name="connsiteX2" fmla="*/ 5102952 w 10346311"/>
              <a:gd name="connsiteY2" fmla="*/ 2253815 h 7494704"/>
              <a:gd name="connsiteX3" fmla="*/ 2879298 w 10346311"/>
              <a:gd name="connsiteY3" fmla="*/ 2752579 h 7494704"/>
              <a:gd name="connsiteX4" fmla="*/ 291961 w 10346311"/>
              <a:gd name="connsiteY4" fmla="*/ 3105870 h 7494704"/>
              <a:gd name="connsiteX5" fmla="*/ 312743 w 10346311"/>
              <a:gd name="connsiteY5" fmla="*/ 6617997 h 7494704"/>
              <a:gd name="connsiteX6" fmla="*/ 2546788 w 10346311"/>
              <a:gd name="connsiteY6" fmla="*/ 7366143 h 7494704"/>
              <a:gd name="connsiteX7" fmla="*/ 9228143 w 10346311"/>
              <a:gd name="connsiteY7" fmla="*/ 7262234 h 7494704"/>
              <a:gd name="connsiteX8" fmla="*/ 10184107 w 10346311"/>
              <a:gd name="connsiteY8" fmla="*/ 5132097 h 7494704"/>
              <a:gd name="connsiteX9" fmla="*/ 10059416 w 10346311"/>
              <a:gd name="connsiteY9" fmla="*/ 674397 h 7494704"/>
              <a:gd name="connsiteX10" fmla="*/ 7388952 w 10346311"/>
              <a:gd name="connsiteY10" fmla="*/ 30160 h 7494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346311" h="7494704">
                <a:moveTo>
                  <a:pt x="7388952" y="30160"/>
                </a:moveTo>
                <a:cubicBezTo>
                  <a:pt x="6620025" y="-26990"/>
                  <a:pt x="5826852" y="-39112"/>
                  <a:pt x="5445852" y="331497"/>
                </a:cubicBezTo>
                <a:cubicBezTo>
                  <a:pt x="5064852" y="702106"/>
                  <a:pt x="5530711" y="1850301"/>
                  <a:pt x="5102952" y="2253815"/>
                </a:cubicBezTo>
                <a:cubicBezTo>
                  <a:pt x="4675193" y="2657329"/>
                  <a:pt x="3681130" y="2610570"/>
                  <a:pt x="2879298" y="2752579"/>
                </a:cubicBezTo>
                <a:cubicBezTo>
                  <a:pt x="2077466" y="2894588"/>
                  <a:pt x="719720" y="2461634"/>
                  <a:pt x="291961" y="3105870"/>
                </a:cubicBezTo>
                <a:cubicBezTo>
                  <a:pt x="-135798" y="3750106"/>
                  <a:pt x="-63062" y="5907952"/>
                  <a:pt x="312743" y="6617997"/>
                </a:cubicBezTo>
                <a:cubicBezTo>
                  <a:pt x="688547" y="7328043"/>
                  <a:pt x="1060888" y="7258770"/>
                  <a:pt x="2546788" y="7366143"/>
                </a:cubicBezTo>
                <a:cubicBezTo>
                  <a:pt x="4032688" y="7473516"/>
                  <a:pt x="7955257" y="7634575"/>
                  <a:pt x="9228143" y="7262234"/>
                </a:cubicBezTo>
                <a:cubicBezTo>
                  <a:pt x="10501030" y="6889893"/>
                  <a:pt x="10054221" y="6271634"/>
                  <a:pt x="10184107" y="5132097"/>
                </a:cubicBezTo>
                <a:cubicBezTo>
                  <a:pt x="10313993" y="3992561"/>
                  <a:pt x="10525275" y="1524720"/>
                  <a:pt x="10059416" y="674397"/>
                </a:cubicBezTo>
                <a:cubicBezTo>
                  <a:pt x="9593557" y="-175926"/>
                  <a:pt x="8157879" y="87310"/>
                  <a:pt x="7388952" y="30160"/>
                </a:cubicBezTo>
                <a:close/>
              </a:path>
            </a:pathLst>
          </a:custGeom>
          <a:noFill/>
          <a:ln w="12382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310" tIns="32155" rIns="64310" bIns="32155" spcCol="0"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3151655" y="1189193"/>
            <a:ext cx="486033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olidFill>
                  <a:srgbClr val="0000FF"/>
                </a:solidFill>
              </a:rPr>
              <a:t>Loosely Bound/Unbound == Molecular</a:t>
            </a:r>
            <a:endParaRPr lang="ru-RU" sz="2300" b="1" dirty="0">
              <a:solidFill>
                <a:srgbClr val="0000FF"/>
              </a:solidFill>
            </a:endParaRPr>
          </a:p>
        </p:txBody>
      </p:sp>
      <p:sp>
        <p:nvSpPr>
          <p:cNvPr id="8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9" name="Овал 88"/>
          <p:cNvSpPr/>
          <p:nvPr/>
        </p:nvSpPr>
        <p:spPr>
          <a:xfrm>
            <a:off x="2784949" y="260245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5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47929"/>
            <a:ext cx="6275563" cy="74127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Quark era</a:t>
            </a:r>
            <a:endParaRPr lang="en-US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652786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092095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443606" y="618330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16" name="Овал 15"/>
          <p:cNvSpPr/>
          <p:nvPr/>
        </p:nvSpPr>
        <p:spPr>
          <a:xfrm>
            <a:off x="2539693" y="632981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17" name="Овал 16"/>
          <p:cNvSpPr/>
          <p:nvPr/>
        </p:nvSpPr>
        <p:spPr>
          <a:xfrm>
            <a:off x="2975682" y="632981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433100" y="5826861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72409" y="5909506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223919" y="6132276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21" name="Овал 20"/>
          <p:cNvSpPr/>
          <p:nvPr/>
        </p:nvSpPr>
        <p:spPr>
          <a:xfrm>
            <a:off x="5320006" y="6278790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22" name="Овал 21"/>
          <p:cNvSpPr/>
          <p:nvPr/>
        </p:nvSpPr>
        <p:spPr>
          <a:xfrm>
            <a:off x="5755996" y="6278790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09031" y="5481457"/>
            <a:ext cx="7094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61521" y="6415786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018934" y="5848765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4856592" y="5481456"/>
            <a:ext cx="9852" cy="457122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22026" y="6062243"/>
            <a:ext cx="88649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2.2 MeV</a:t>
            </a:r>
            <a:endParaRPr lang="ru-RU" sz="17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80008" y="5558972"/>
            <a:ext cx="7362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66 </a:t>
            </a:r>
            <a:r>
              <a:rPr lang="en-US" sz="1700" b="1" dirty="0" err="1"/>
              <a:t>keV</a:t>
            </a:r>
            <a:endParaRPr lang="ru-RU" sz="17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288186" y="6502872"/>
            <a:ext cx="9628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deuteron</a:t>
            </a:r>
            <a:endParaRPr lang="ru-RU" sz="17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388484" y="5993183"/>
            <a:ext cx="737400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NN-FSI</a:t>
            </a:r>
            <a:endParaRPr lang="ru-RU" sz="1700" b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77950" y="5883475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2017" y="4021023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13848" y="2139429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2441510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2880819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2232329" y="4369205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46" name="Овал 45"/>
          <p:cNvSpPr/>
          <p:nvPr/>
        </p:nvSpPr>
        <p:spPr>
          <a:xfrm>
            <a:off x="2328417" y="4515719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47" name="Овал 46"/>
          <p:cNvSpPr/>
          <p:nvPr/>
        </p:nvSpPr>
        <p:spPr>
          <a:xfrm>
            <a:off x="2764406" y="4515719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 sz="2300" dirty="0">
              <a:sym typeface="Symbol"/>
            </a:endParaRPr>
          </a:p>
          <a:p>
            <a:pPr algn="ctr"/>
            <a:r>
              <a:rPr lang="en-US" sz="2300" dirty="0">
                <a:sym typeface="Symbol"/>
              </a:rPr>
              <a:t> 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1250244" y="4601690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1807658" y="4034669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10750" y="4248147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076910" y="4688775"/>
            <a:ext cx="1055924" cy="584105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D. Arndt</a:t>
            </a:r>
            <a:br>
              <a:rPr lang="en-US" sz="1700" b="1" dirty="0"/>
            </a:br>
            <a:r>
              <a:rPr lang="en-US" sz="1700" b="1" dirty="0"/>
              <a:t>resonance</a:t>
            </a:r>
            <a:endParaRPr lang="ru-RU" sz="17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436840" y="5703264"/>
            <a:ext cx="172896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NN threshold</a:t>
            </a:r>
            <a:endParaRPr lang="ru-RU" sz="2300" dirty="0"/>
          </a:p>
        </p:txBody>
      </p:sp>
      <p:sp>
        <p:nvSpPr>
          <p:cNvPr id="53" name="TextBox 52"/>
          <p:cNvSpPr txBox="1"/>
          <p:nvPr/>
        </p:nvSpPr>
        <p:spPr>
          <a:xfrm>
            <a:off x="7436840" y="3847677"/>
            <a:ext cx="1719350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</a:t>
            </a:r>
            <a:r>
              <a:rPr lang="en-US" sz="2300" dirty="0">
                <a:sym typeface="Symbol"/>
              </a:rPr>
              <a:t></a:t>
            </a:r>
            <a:r>
              <a:rPr lang="en-US" sz="2300" dirty="0"/>
              <a:t> threshold</a:t>
            </a:r>
            <a:endParaRPr lang="ru-RU" sz="2300" dirty="0"/>
          </a:p>
        </p:txBody>
      </p:sp>
      <p:sp>
        <p:nvSpPr>
          <p:cNvPr id="54" name="TextBox 53"/>
          <p:cNvSpPr txBox="1"/>
          <p:nvPr/>
        </p:nvSpPr>
        <p:spPr>
          <a:xfrm>
            <a:off x="7436839" y="1984525"/>
            <a:ext cx="177705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 </a:t>
            </a:r>
            <a:r>
              <a:rPr lang="en-US" sz="2300" dirty="0"/>
              <a:t> threshold</a:t>
            </a:r>
            <a:endParaRPr lang="ru-RU" sz="2300" dirty="0"/>
          </a:p>
        </p:txBody>
      </p:sp>
      <p:cxnSp>
        <p:nvCxnSpPr>
          <p:cNvPr id="55" name="Прямая со стрелкой 54"/>
          <p:cNvCxnSpPr/>
          <p:nvPr/>
        </p:nvCxnSpPr>
        <p:spPr>
          <a:xfrm flipV="1">
            <a:off x="5529187" y="4029917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968496" y="4112561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5320006" y="433533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58" name="Овал 57"/>
          <p:cNvSpPr/>
          <p:nvPr/>
        </p:nvSpPr>
        <p:spPr>
          <a:xfrm>
            <a:off x="5416093" y="448184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59" name="Овал 58"/>
          <p:cNvSpPr/>
          <p:nvPr/>
        </p:nvSpPr>
        <p:spPr>
          <a:xfrm>
            <a:off x="5852083" y="448184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4501874" y="4617312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5059288" y="4050291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162380" y="4263768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356030" y="4617312"/>
            <a:ext cx="218332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PRL </a:t>
            </a:r>
            <a:r>
              <a:rPr lang="ru-RU" sz="1700" b="1" dirty="0"/>
              <a:t>121 (2018) 052001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 flipV="1">
            <a:off x="2463335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V="1">
            <a:off x="2902644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2254154" y="2473397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68" name="Овал 67"/>
          <p:cNvSpPr/>
          <p:nvPr/>
        </p:nvSpPr>
        <p:spPr>
          <a:xfrm>
            <a:off x="2350241" y="2619911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1272069" y="3263908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V="1">
            <a:off x="1829482" y="2138862"/>
            <a:ext cx="0" cy="1067476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93787" y="2589523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~70 MeV</a:t>
            </a:r>
            <a:endParaRPr lang="ru-RU" sz="17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/>
              <p:cNvSpPr txBox="1"/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noFill/>
            </p:spPr>
            <p:txBody>
              <a:bodyPr wrap="none" lIns="64310" tIns="32155" rIns="64310" bIns="32155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7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700" b="1" i="1">
                              <a:latin typeface="Cambria Math"/>
                            </a:rPr>
                            <m:t>𝒅</m:t>
                          </m:r>
                        </m:e>
                        <m:sup>
                          <m:r>
                            <a:rPr lang="en-US" sz="1700" b="1" i="1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1700" b="1" i="1">
                          <a:latin typeface="Cambria Math"/>
                        </a:rPr>
                        <m:t>(</m:t>
                      </m:r>
                      <m:r>
                        <a:rPr lang="en-US" sz="1700" b="1" i="1">
                          <a:latin typeface="Cambria Math"/>
                        </a:rPr>
                        <m:t>𝟐𝟑𝟖𝟎</m:t>
                      </m:r>
                      <m:r>
                        <a:rPr lang="en-US" sz="17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1700" b="1" dirty="0"/>
              </a:p>
            </p:txBody>
          </p:sp>
        </mc:Choice>
        <mc:Fallback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blipFill rotWithShape="1">
                <a:blip r:embed="rId2"/>
                <a:stretch>
                  <a:fillRect r="-1657" b="-18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Прямая со стрелкой 74"/>
          <p:cNvCxnSpPr/>
          <p:nvPr/>
        </p:nvCxnSpPr>
        <p:spPr>
          <a:xfrm flipV="1">
            <a:off x="5529187" y="2157164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968496" y="2239808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Овал 76"/>
          <p:cNvSpPr/>
          <p:nvPr/>
        </p:nvSpPr>
        <p:spPr>
          <a:xfrm>
            <a:off x="5320006" y="2462578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78" name="Овал 77"/>
          <p:cNvSpPr/>
          <p:nvPr/>
        </p:nvSpPr>
        <p:spPr>
          <a:xfrm>
            <a:off x="5416093" y="2609093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sp>
        <p:nvSpPr>
          <p:cNvPr id="79" name="Овал 78"/>
          <p:cNvSpPr/>
          <p:nvPr/>
        </p:nvSpPr>
        <p:spPr>
          <a:xfrm>
            <a:off x="5852083" y="260909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56029" y="2744559"/>
            <a:ext cx="1833348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PLB </a:t>
            </a:r>
            <a:r>
              <a:rPr lang="de-DE" sz="1700" b="1" dirty="0"/>
              <a:t>762 </a:t>
            </a:r>
            <a:r>
              <a:rPr lang="de-DE" sz="1700" b="1" dirty="0"/>
              <a:t>(2016) </a:t>
            </a:r>
            <a:r>
              <a:rPr lang="de-DE" sz="1700" b="1" dirty="0"/>
              <a:t>455</a:t>
            </a:r>
            <a:endParaRPr lang="ru-RU" sz="1700" b="1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4524042" y="2191247"/>
            <a:ext cx="709435" cy="0"/>
          </a:xfrm>
          <a:prstGeom prst="line">
            <a:avLst/>
          </a:prstGeom>
          <a:ln w="5080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55462" y="1573489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J=3</a:t>
            </a:r>
            <a:endParaRPr lang="ru-RU" sz="2300" dirty="0"/>
          </a:p>
        </p:txBody>
      </p:sp>
      <p:sp>
        <p:nvSpPr>
          <p:cNvPr id="84" name="TextBox 83"/>
          <p:cNvSpPr txBox="1"/>
          <p:nvPr/>
        </p:nvSpPr>
        <p:spPr>
          <a:xfrm>
            <a:off x="5172467" y="1594982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I=3, J=0</a:t>
            </a:r>
            <a:endParaRPr lang="ru-RU" sz="2300" dirty="0"/>
          </a:p>
        </p:txBody>
      </p:sp>
      <p:sp>
        <p:nvSpPr>
          <p:cNvPr id="85" name="TextBox 84"/>
          <p:cNvSpPr txBox="1"/>
          <p:nvPr/>
        </p:nvSpPr>
        <p:spPr>
          <a:xfrm>
            <a:off x="1299911" y="3592213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J=2</a:t>
            </a:r>
            <a:endParaRPr lang="ru-RU" sz="2300" dirty="0"/>
          </a:p>
        </p:txBody>
      </p:sp>
      <p:sp>
        <p:nvSpPr>
          <p:cNvPr id="86" name="TextBox 85"/>
          <p:cNvSpPr txBox="1"/>
          <p:nvPr/>
        </p:nvSpPr>
        <p:spPr>
          <a:xfrm>
            <a:off x="5316916" y="361370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I=2, J=1</a:t>
            </a:r>
            <a:endParaRPr lang="ru-RU" sz="2300" dirty="0"/>
          </a:p>
        </p:txBody>
      </p:sp>
      <p:sp>
        <p:nvSpPr>
          <p:cNvPr id="87" name="TextBox 86"/>
          <p:cNvSpPr txBox="1"/>
          <p:nvPr/>
        </p:nvSpPr>
        <p:spPr>
          <a:xfrm>
            <a:off x="1238660" y="539954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J=1</a:t>
            </a:r>
            <a:endParaRPr lang="ru-RU" sz="2300" dirty="0"/>
          </a:p>
        </p:txBody>
      </p:sp>
      <p:sp>
        <p:nvSpPr>
          <p:cNvPr id="88" name="TextBox 87"/>
          <p:cNvSpPr txBox="1"/>
          <p:nvPr/>
        </p:nvSpPr>
        <p:spPr>
          <a:xfrm>
            <a:off x="5255666" y="5421040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J=0</a:t>
            </a:r>
            <a:endParaRPr lang="ru-RU" sz="2300" dirty="0"/>
          </a:p>
        </p:txBody>
      </p:sp>
      <p:sp>
        <p:nvSpPr>
          <p:cNvPr id="2" name="Полилиния 1"/>
          <p:cNvSpPr/>
          <p:nvPr/>
        </p:nvSpPr>
        <p:spPr>
          <a:xfrm>
            <a:off x="479797" y="1544178"/>
            <a:ext cx="3121590" cy="2100376"/>
          </a:xfrm>
          <a:custGeom>
            <a:avLst/>
            <a:gdLst>
              <a:gd name="connsiteX0" fmla="*/ 1604206 w 4435801"/>
              <a:gd name="connsiteY0" fmla="*/ 68339 h 2988174"/>
              <a:gd name="connsiteX1" fmla="*/ 430033 w 4435801"/>
              <a:gd name="connsiteY1" fmla="*/ 265766 h 2988174"/>
              <a:gd name="connsiteX2" fmla="*/ 4006 w 4435801"/>
              <a:gd name="connsiteY2" fmla="*/ 2281603 h 2988174"/>
              <a:gd name="connsiteX3" fmla="*/ 637851 w 4435801"/>
              <a:gd name="connsiteY3" fmla="*/ 2915448 h 2988174"/>
              <a:gd name="connsiteX4" fmla="*/ 2269224 w 4435801"/>
              <a:gd name="connsiteY4" fmla="*/ 2925839 h 2988174"/>
              <a:gd name="connsiteX5" fmla="*/ 3609651 w 4435801"/>
              <a:gd name="connsiteY5" fmla="*/ 2946621 h 2988174"/>
              <a:gd name="connsiteX6" fmla="*/ 4233106 w 4435801"/>
              <a:gd name="connsiteY6" fmla="*/ 2312776 h 2988174"/>
              <a:gd name="connsiteX7" fmla="*/ 4212324 w 4435801"/>
              <a:gd name="connsiteY7" fmla="*/ 691794 h 2988174"/>
              <a:gd name="connsiteX8" fmla="*/ 1604206 w 4435801"/>
              <a:gd name="connsiteY8" fmla="*/ 68339 h 2988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435801" h="2988174">
                <a:moveTo>
                  <a:pt x="1604206" y="68339"/>
                </a:moveTo>
                <a:cubicBezTo>
                  <a:pt x="973824" y="-2666"/>
                  <a:pt x="696733" y="-103111"/>
                  <a:pt x="430033" y="265766"/>
                </a:cubicBezTo>
                <a:cubicBezTo>
                  <a:pt x="163333" y="634643"/>
                  <a:pt x="-30630" y="1839989"/>
                  <a:pt x="4006" y="2281603"/>
                </a:cubicBezTo>
                <a:cubicBezTo>
                  <a:pt x="38642" y="2723217"/>
                  <a:pt x="260315" y="2808075"/>
                  <a:pt x="637851" y="2915448"/>
                </a:cubicBezTo>
                <a:cubicBezTo>
                  <a:pt x="1015387" y="3022821"/>
                  <a:pt x="2269224" y="2925839"/>
                  <a:pt x="2269224" y="2925839"/>
                </a:cubicBezTo>
                <a:cubicBezTo>
                  <a:pt x="2764524" y="2931034"/>
                  <a:pt x="3282337" y="3048798"/>
                  <a:pt x="3609651" y="2946621"/>
                </a:cubicBezTo>
                <a:cubicBezTo>
                  <a:pt x="3936965" y="2844444"/>
                  <a:pt x="4132661" y="2688580"/>
                  <a:pt x="4233106" y="2312776"/>
                </a:cubicBezTo>
                <a:cubicBezTo>
                  <a:pt x="4333551" y="1936972"/>
                  <a:pt x="4645279" y="1067599"/>
                  <a:pt x="4212324" y="691794"/>
                </a:cubicBezTo>
                <a:cubicBezTo>
                  <a:pt x="3779369" y="315989"/>
                  <a:pt x="2234588" y="139344"/>
                  <a:pt x="1604206" y="68339"/>
                </a:cubicBezTo>
                <a:close/>
              </a:path>
            </a:pathLst>
          </a:custGeom>
          <a:noFill/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4310" tIns="32155" rIns="64310" bIns="32155" spcCol="0"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432774" y="734508"/>
            <a:ext cx="2527392" cy="772824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olidFill>
                  <a:srgbClr val="FF0000"/>
                </a:solidFill>
              </a:rPr>
              <a:t>Strongly Bound</a:t>
            </a:r>
          </a:p>
          <a:p>
            <a:r>
              <a:rPr lang="en-US" sz="2300" b="1" dirty="0">
                <a:solidFill>
                  <a:srgbClr val="FF0000"/>
                </a:solidFill>
              </a:rPr>
              <a:t>Far from thresholds</a:t>
            </a:r>
            <a:endParaRPr lang="ru-RU" sz="2300" b="1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191717" y="907576"/>
            <a:ext cx="2627804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olidFill>
                  <a:srgbClr val="FF0000"/>
                </a:solidFill>
              </a:rPr>
              <a:t>potential </a:t>
            </a:r>
            <a:r>
              <a:rPr lang="en-US" sz="2300" b="1" dirty="0" err="1">
                <a:solidFill>
                  <a:srgbClr val="FF0000"/>
                </a:solidFill>
              </a:rPr>
              <a:t>Hexaquark</a:t>
            </a:r>
            <a:endParaRPr lang="ru-RU" sz="2300" b="1" dirty="0">
              <a:solidFill>
                <a:srgbClr val="FF0000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764406" y="657336"/>
            <a:ext cx="427311" cy="886842"/>
          </a:xfrm>
          <a:prstGeom prst="rightBrace">
            <a:avLst/>
          </a:prstGeom>
          <a:ln w="889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lIns="64310" tIns="32155" rIns="64310" bIns="32155" spcCol="0" rtlCol="0" anchor="ctr"/>
          <a:lstStyle/>
          <a:p>
            <a:pPr algn="ctr"/>
            <a:endParaRPr lang="en-US"/>
          </a:p>
        </p:txBody>
      </p:sp>
      <p:sp>
        <p:nvSpPr>
          <p:cNvPr id="8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0" name="Овал 89"/>
          <p:cNvSpPr/>
          <p:nvPr/>
        </p:nvSpPr>
        <p:spPr>
          <a:xfrm>
            <a:off x="2784949" y="260245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2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0183"/>
                <a:ext cx="6275563" cy="1390279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𝒅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(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𝟐𝟑𝟖𝟎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size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/>
                </a:r>
                <a:b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</a:br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0183"/>
                <a:ext cx="6275563" cy="1390279"/>
              </a:xfrm>
              <a:blipFill rotWithShape="1">
                <a:blip r:embed="rId2"/>
                <a:stretch>
                  <a:fillRect t="-7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Овал 11"/>
          <p:cNvSpPr/>
          <p:nvPr/>
        </p:nvSpPr>
        <p:spPr>
          <a:xfrm>
            <a:off x="926855" y="2415318"/>
            <a:ext cx="569876" cy="404435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621358" y="2432814"/>
            <a:ext cx="594787" cy="404435"/>
          </a:xfrm>
          <a:prstGeom prst="ellipse">
            <a:avLst/>
          </a:prstGeom>
          <a:solidFill>
            <a:srgbClr val="0000FF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83618" y="2062748"/>
            <a:ext cx="3648522" cy="1144569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886338" y="2523361"/>
            <a:ext cx="569876" cy="404435"/>
          </a:xfrm>
          <a:prstGeom prst="ellipse">
            <a:avLst/>
          </a:prstGeom>
          <a:solidFill>
            <a:srgbClr val="FF0000"/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18739" y="2523360"/>
            <a:ext cx="594787" cy="404435"/>
          </a:xfrm>
          <a:prstGeom prst="ellipse">
            <a:avLst/>
          </a:prstGeom>
          <a:solidFill>
            <a:srgbClr val="0000FF">
              <a:alpha val="48000"/>
            </a:srgbClr>
          </a:solidFill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>
              <a:solidFill>
                <a:srgbClr val="0000FF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6752664" y="2272018"/>
            <a:ext cx="975509" cy="860441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1286975" y="3812036"/>
                <a:ext cx="6955413" cy="2601609"/>
              </a:xfrm>
              <a:prstGeom prst="rect">
                <a:avLst/>
              </a:prstGeom>
              <a:noFill/>
            </p:spPr>
            <p:txBody>
              <a:bodyPr wrap="square" lIns="64310" tIns="32155" rIns="64310" bIns="32155" rtlCol="0">
                <a:spAutoFit/>
              </a:bodyPr>
              <a:lstStyle/>
              <a:p>
                <a:r>
                  <a:rPr lang="en-US" sz="2500" dirty="0"/>
                  <a:t>size</a:t>
                </a:r>
                <a14:m>
                  <m:oMath xmlns:m="http://schemas.openxmlformats.org/officeDocument/2006/math">
                    <m:r>
                      <a:rPr lang="en-US" sz="2500" i="1"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en-US" sz="25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5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5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500" i="1">
                                <a:latin typeface="Cambria Math"/>
                                <a:ea typeface="Cambria Math"/>
                              </a:rPr>
                              <m:t>𝑚</m:t>
                            </m:r>
                            <m:sSub>
                              <m:sSubPr>
                                <m:ctrlP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endParaRPr lang="en-US" sz="2500" dirty="0"/>
              </a:p>
              <a:p>
                <a:r>
                  <a:rPr lang="en-US" sz="25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5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500" i="1">
                            <a:latin typeface="Cambria Math"/>
                          </a:rPr>
                          <m:t>𝐷𝑒𝑙𝑡𝑎𝑟𝑜𝑛</m:t>
                        </m:r>
                      </m:num>
                      <m:den>
                        <m:r>
                          <a:rPr lang="en-US" sz="2500" i="1">
                            <a:latin typeface="Cambria Math"/>
                          </a:rPr>
                          <m:t>𝐷𝑒𝑢𝑡𝑒𝑟𝑜𝑛</m:t>
                        </m:r>
                      </m:den>
                    </m:f>
                    <m:r>
                      <a:rPr lang="en-US" sz="25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5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5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𝑁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𝐷𝑒𝑢𝑡𝑒𝑟𝑜𝑛</m:t>
                                </m:r>
                              </m:sub>
                            </m:sSub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500" i="1">
                                <a:latin typeface="Cambria Math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500">
                                    <a:latin typeface="Cambria Math"/>
                                    <a:ea typeface="Cambria Math"/>
                                  </a:rPr>
                                  <m:t>Δ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5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sSup>
                                  <m:sSupPr>
                                    <m:ctrlPr>
                                      <a:rPr lang="en-US" sz="2500" i="1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500" i="1">
                                        <a:latin typeface="Cambria Math"/>
                                        <a:ea typeface="Cambria Math"/>
                                      </a:rPr>
                                      <m:t>𝑑</m:t>
                                    </m:r>
                                  </m:e>
                                  <m:sup>
                                    <m:r>
                                      <a:rPr lang="en-US" sz="2500" i="1">
                                        <a:latin typeface="Cambria Math"/>
                                        <a:ea typeface="Cambria Math"/>
                                      </a:rPr>
                                      <m:t>∗</m:t>
                                    </m:r>
                                  </m:sup>
                                </m:sSup>
                              </m:sub>
                            </m:sSub>
                          </m:e>
                        </m:rad>
                      </m:den>
                    </m:f>
                    <m:r>
                      <a:rPr lang="en-US" sz="2500" i="1">
                        <a:latin typeface="Cambria Math"/>
                        <a:ea typeface="Cambria Math"/>
                      </a:rPr>
                      <m:t>~</m:t>
                    </m:r>
                    <m:f>
                      <m:fPr>
                        <m:ctrlPr>
                          <a:rPr lang="en-US" sz="2500" i="1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500" i="1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2500" i="1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endParaRPr lang="en-US" sz="2500" dirty="0"/>
              </a:p>
              <a:p>
                <a:r>
                  <a:rPr lang="en-US" sz="25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500" i="1">
                            <a:latin typeface="Cambria Math"/>
                          </a:rPr>
                          <m:t>𝑑𝑒𝑢𝑡𝑒𝑟𝑜𝑛</m:t>
                        </m:r>
                      </m:sub>
                    </m:sSub>
                    <m:r>
                      <a:rPr lang="en-US" sz="2500" i="1">
                        <a:latin typeface="Cambria Math"/>
                        <a:ea typeface="Cambria Math"/>
                      </a:rPr>
                      <m:t>~2.2 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𝑓𝑚</m:t>
                    </m:r>
                  </m:oMath>
                </a14:m>
                <a:r>
                  <a:rPr lang="en-US" sz="2500" dirty="0"/>
                  <a:t> </a:t>
                </a:r>
                <a:r>
                  <a:rPr lang="en-US" sz="2500" dirty="0">
                    <a:sym typeface="Symbol"/>
                  </a:rPr>
                  <a:t>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5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5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500">
                            <a:latin typeface="Cambria Math"/>
                          </a:rPr>
                          <m:t>ΔΔ</m:t>
                        </m:r>
                      </m:sub>
                    </m:sSub>
                    <m:r>
                      <a:rPr lang="en-US" sz="2500" i="1">
                        <a:latin typeface="Cambria Math"/>
                        <a:ea typeface="Cambria Math"/>
                      </a:rPr>
                      <m:t>~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0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3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500" i="1">
                        <a:latin typeface="Cambria Math"/>
                        <a:ea typeface="Cambria Math"/>
                      </a:rPr>
                      <m:t>𝑓𝑚</m:t>
                    </m:r>
                  </m:oMath>
                </a14:m>
                <a:r>
                  <a:rPr lang="en-US" sz="2500" dirty="0"/>
                  <a:t/>
                </a:r>
                <a:br>
                  <a:rPr lang="en-US" sz="2500" dirty="0"/>
                </a:br>
                <a:endParaRPr lang="en-US" sz="2500" dirty="0"/>
              </a:p>
              <a:p>
                <a:pPr algn="ctr"/>
                <a:r>
                  <a:rPr lang="en-US" sz="2500" dirty="0"/>
                  <a:t>Nearly complete overlap</a:t>
                </a:r>
                <a:endParaRPr lang="en-US" sz="25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975" y="3812036"/>
                <a:ext cx="6955413" cy="2601609"/>
              </a:xfrm>
              <a:prstGeom prst="rect">
                <a:avLst/>
              </a:prstGeom>
              <a:blipFill rotWithShape="1">
                <a:blip r:embed="rId3"/>
                <a:stretch>
                  <a:fillRect l="-1840" b="-39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Заголовок 2"/>
          <p:cNvSpPr txBox="1">
            <a:spLocks/>
          </p:cNvSpPr>
          <p:nvPr/>
        </p:nvSpPr>
        <p:spPr>
          <a:xfrm>
            <a:off x="1441715" y="1419150"/>
            <a:ext cx="1739160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Deuteron</a:t>
            </a:r>
            <a:endParaRPr lang="en-US" sz="3100" dirty="0"/>
          </a:p>
        </p:txBody>
      </p:sp>
      <p:sp>
        <p:nvSpPr>
          <p:cNvPr id="26" name="Заголовок 2"/>
          <p:cNvSpPr txBox="1">
            <a:spLocks/>
          </p:cNvSpPr>
          <p:nvPr/>
        </p:nvSpPr>
        <p:spPr>
          <a:xfrm>
            <a:off x="6301696" y="1419150"/>
            <a:ext cx="1739160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 err="1">
                <a:latin typeface="Calibri" panose="020F0502020204030204" pitchFamily="34" charset="0"/>
                <a:cs typeface="Calibri" panose="020F0502020204030204" pitchFamily="34" charset="0"/>
              </a:rPr>
              <a:t>Deltaron</a:t>
            </a:r>
            <a:endParaRPr lang="en-US" sz="3100" dirty="0"/>
          </a:p>
        </p:txBody>
      </p:sp>
      <p:sp>
        <p:nvSpPr>
          <p:cNvPr id="27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63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itle 11"/>
              <p:cNvSpPr>
                <a:spLocks noGrp="1"/>
              </p:cNvSpPr>
              <p:nvPr>
                <p:ph type="title"/>
              </p:nvPr>
            </p:nvSpPr>
            <p:spPr>
              <a:xfrm>
                <a:off x="506609" y="979627"/>
                <a:ext cx="8229600" cy="1779682"/>
              </a:xfrm>
            </p:spPr>
            <p:txBody>
              <a:bodyPr/>
              <a:lstStyle/>
              <a:p>
                <a:pPr algn="ctr"/>
                <a:r>
                  <a:rPr lang="en-US" dirty="0" smtClean="0"/>
                  <a:t>Hexaquark/Dibaryon</a:t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latin typeface="Cambria Math"/>
                            </a:rPr>
                            <m:t>𝒅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b="1" i="1" smtClean="0">
                          <a:latin typeface="Cambria Math"/>
                        </a:rPr>
                        <m:t>(</m:t>
                      </m:r>
                      <m:r>
                        <a:rPr lang="en-US" b="1" i="1" smtClean="0">
                          <a:latin typeface="Cambria Math"/>
                        </a:rPr>
                        <m:t>𝟐𝟑𝟖𝟎</m:t>
                      </m:r>
                      <m:r>
                        <a:rPr lang="en-US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itle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06609" y="979627"/>
                <a:ext cx="8229600" cy="1779682"/>
              </a:xfrm>
              <a:blipFill rotWithShape="1">
                <a:blip r:embed="rId2"/>
                <a:stretch>
                  <a:fillRect t="-8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6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01093" y="2759309"/>
            <a:ext cx="3715610" cy="369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3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4685"/>
            <a:ext cx="6275563" cy="741274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Pathway to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  <a:endParaRPr lang="en-US" dirty="0"/>
          </a:p>
        </p:txBody>
      </p: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31" y="1301572"/>
            <a:ext cx="7296436" cy="48327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" name="Line 4"/>
          <p:cNvSpPr>
            <a:spLocks noChangeShapeType="1"/>
          </p:cNvSpPr>
          <p:nvPr/>
        </p:nvSpPr>
        <p:spPr bwMode="auto">
          <a:xfrm flipV="1">
            <a:off x="3941944" y="3509760"/>
            <a:ext cx="22860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Line 5"/>
          <p:cNvSpPr>
            <a:spLocks noChangeShapeType="1"/>
          </p:cNvSpPr>
          <p:nvPr/>
        </p:nvSpPr>
        <p:spPr bwMode="auto">
          <a:xfrm>
            <a:off x="3941944" y="4424160"/>
            <a:ext cx="152400" cy="914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4154669" y="3087485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ru-RU" sz="2400" dirty="0">
                <a:latin typeface="Times New Roman" pitchFamily="18" charset="0"/>
              </a:rPr>
              <a:t>π</a:t>
            </a:r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4078469" y="5068685"/>
            <a:ext cx="34015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ru-RU" sz="2400" dirty="0">
                <a:latin typeface="Times New Roman" pitchFamily="18" charset="0"/>
              </a:rPr>
              <a:t>π</a:t>
            </a:r>
          </a:p>
        </p:txBody>
      </p:sp>
      <p:grpSp>
        <p:nvGrpSpPr>
          <p:cNvPr id="44" name="Group 8"/>
          <p:cNvGrpSpPr>
            <a:grpSpLocks/>
          </p:cNvGrpSpPr>
          <p:nvPr/>
        </p:nvGrpSpPr>
        <p:grpSpPr bwMode="auto">
          <a:xfrm>
            <a:off x="1013007" y="4187623"/>
            <a:ext cx="398462" cy="431800"/>
            <a:chOff x="308" y="3884"/>
            <a:chExt cx="272" cy="272"/>
          </a:xfrm>
        </p:grpSpPr>
        <p:sp>
          <p:nvSpPr>
            <p:cNvPr id="45" name="Oval 9"/>
            <p:cNvSpPr>
              <a:spLocks noChangeArrowheads="1"/>
            </p:cNvSpPr>
            <p:nvPr/>
          </p:nvSpPr>
          <p:spPr bwMode="auto">
            <a:xfrm>
              <a:off x="308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353" y="3884"/>
              <a:ext cx="2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altLang="ru-RU" sz="1800" dirty="0" smtClean="0">
                  <a:solidFill>
                    <a:schemeClr val="accent2"/>
                  </a:solidFill>
                  <a:latin typeface="Arial" charset="0"/>
                </a:rPr>
                <a:t>p</a:t>
              </a:r>
              <a:endParaRPr lang="en-GB" altLang="ru-RU" sz="1800" dirty="0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grpSp>
        <p:nvGrpSpPr>
          <p:cNvPr id="47" name="Group 11"/>
          <p:cNvGrpSpPr>
            <a:grpSpLocks/>
          </p:cNvGrpSpPr>
          <p:nvPr/>
        </p:nvGrpSpPr>
        <p:grpSpPr bwMode="auto">
          <a:xfrm>
            <a:off x="3521257" y="3971723"/>
            <a:ext cx="1008063" cy="936625"/>
            <a:chOff x="340" y="3158"/>
            <a:chExt cx="635" cy="590"/>
          </a:xfrm>
        </p:grpSpPr>
        <p:sp>
          <p:nvSpPr>
            <p:cNvPr id="48" name="Oval 12"/>
            <p:cNvSpPr>
              <a:spLocks noChangeArrowheads="1"/>
            </p:cNvSpPr>
            <p:nvPr/>
          </p:nvSpPr>
          <p:spPr bwMode="auto">
            <a:xfrm>
              <a:off x="340" y="3158"/>
              <a:ext cx="635" cy="59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ru-RU" sz="1800"/>
            </a:p>
          </p:txBody>
        </p:sp>
        <p:sp>
          <p:nvSpPr>
            <p:cNvPr id="49" name="Text Box 13"/>
            <p:cNvSpPr txBox="1">
              <a:spLocks noChangeArrowheads="1"/>
            </p:cNvSpPr>
            <p:nvPr/>
          </p:nvSpPr>
          <p:spPr bwMode="auto">
            <a:xfrm>
              <a:off x="476" y="3294"/>
              <a:ext cx="296" cy="4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ru-RU" sz="4000" b="1" dirty="0" smtClean="0">
                  <a:solidFill>
                    <a:schemeClr val="bg2"/>
                  </a:solidFill>
                  <a:latin typeface="Times New Roman" pitchFamily="18" charset="0"/>
                </a:rPr>
                <a:t>d</a:t>
              </a:r>
              <a:endParaRPr lang="en-US" altLang="ru-RU" sz="4000" b="1" dirty="0">
                <a:solidFill>
                  <a:schemeClr val="bg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0" name="Group 14"/>
          <p:cNvGrpSpPr>
            <a:grpSpLocks/>
          </p:cNvGrpSpPr>
          <p:nvPr/>
        </p:nvGrpSpPr>
        <p:grpSpPr bwMode="auto">
          <a:xfrm>
            <a:off x="3803832" y="4187634"/>
            <a:ext cx="398462" cy="579438"/>
            <a:chOff x="1033" y="3793"/>
            <a:chExt cx="272" cy="365"/>
          </a:xfrm>
        </p:grpSpPr>
        <p:sp>
          <p:nvSpPr>
            <p:cNvPr id="51" name="Oval 15"/>
            <p:cNvSpPr>
              <a:spLocks noChangeArrowheads="1"/>
            </p:cNvSpPr>
            <p:nvPr/>
          </p:nvSpPr>
          <p:spPr bwMode="auto">
            <a:xfrm>
              <a:off x="1033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Text Box 16"/>
            <p:cNvSpPr txBox="1">
              <a:spLocks noChangeArrowheads="1"/>
            </p:cNvSpPr>
            <p:nvPr/>
          </p:nvSpPr>
          <p:spPr bwMode="auto">
            <a:xfrm>
              <a:off x="1033" y="3793"/>
              <a:ext cx="22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ru-RU" sz="320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</a:t>
              </a:r>
            </a:p>
          </p:txBody>
        </p:sp>
      </p:grpSp>
      <p:grpSp>
        <p:nvGrpSpPr>
          <p:cNvPr id="53" name="Group 17"/>
          <p:cNvGrpSpPr>
            <a:grpSpLocks/>
          </p:cNvGrpSpPr>
          <p:nvPr/>
        </p:nvGrpSpPr>
        <p:grpSpPr bwMode="auto">
          <a:xfrm>
            <a:off x="3803832" y="3898698"/>
            <a:ext cx="398462" cy="579437"/>
            <a:chOff x="1033" y="3793"/>
            <a:chExt cx="272" cy="365"/>
          </a:xfrm>
        </p:grpSpPr>
        <p:sp>
          <p:nvSpPr>
            <p:cNvPr id="54" name="Oval 18"/>
            <p:cNvSpPr>
              <a:spLocks noChangeArrowheads="1"/>
            </p:cNvSpPr>
            <p:nvPr/>
          </p:nvSpPr>
          <p:spPr bwMode="auto">
            <a:xfrm>
              <a:off x="1033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5" name="Text Box 19"/>
            <p:cNvSpPr txBox="1">
              <a:spLocks noChangeArrowheads="1"/>
            </p:cNvSpPr>
            <p:nvPr/>
          </p:nvSpPr>
          <p:spPr bwMode="auto">
            <a:xfrm>
              <a:off x="1033" y="3793"/>
              <a:ext cx="22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ru-RU" sz="320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</a:t>
              </a:r>
            </a:p>
          </p:txBody>
        </p:sp>
      </p:grpSp>
      <p:grpSp>
        <p:nvGrpSpPr>
          <p:cNvPr id="56" name="Group 20"/>
          <p:cNvGrpSpPr>
            <a:grpSpLocks/>
          </p:cNvGrpSpPr>
          <p:nvPr/>
        </p:nvGrpSpPr>
        <p:grpSpPr bwMode="auto">
          <a:xfrm>
            <a:off x="3772082" y="4187623"/>
            <a:ext cx="398462" cy="431800"/>
            <a:chOff x="308" y="3884"/>
            <a:chExt cx="272" cy="272"/>
          </a:xfrm>
        </p:grpSpPr>
        <p:sp>
          <p:nvSpPr>
            <p:cNvPr id="57" name="Oval 21"/>
            <p:cNvSpPr>
              <a:spLocks noChangeArrowheads="1"/>
            </p:cNvSpPr>
            <p:nvPr/>
          </p:nvSpPr>
          <p:spPr bwMode="auto">
            <a:xfrm>
              <a:off x="308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CC6600"/>
                </a:gs>
                <a:gs pos="100000">
                  <a:srgbClr val="CC66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353" y="3884"/>
              <a:ext cx="22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ru-RU" sz="1800" dirty="0" smtClean="0">
                  <a:solidFill>
                    <a:srgbClr val="0033CC"/>
                  </a:solidFill>
                  <a:latin typeface="Arial" charset="0"/>
                </a:rPr>
                <a:t>n</a:t>
              </a:r>
              <a:endParaRPr lang="en-GB" altLang="ru-RU" sz="1800" dirty="0">
                <a:solidFill>
                  <a:srgbClr val="0033CC"/>
                </a:solidFill>
                <a:latin typeface="Arial" charset="0"/>
              </a:endParaRPr>
            </a:p>
          </p:txBody>
        </p:sp>
      </p:grpSp>
      <p:grpSp>
        <p:nvGrpSpPr>
          <p:cNvPr id="59" name="Group 23"/>
          <p:cNvGrpSpPr>
            <a:grpSpLocks/>
          </p:cNvGrpSpPr>
          <p:nvPr/>
        </p:nvGrpSpPr>
        <p:grpSpPr bwMode="auto">
          <a:xfrm>
            <a:off x="3953057" y="4187623"/>
            <a:ext cx="398462" cy="579437"/>
            <a:chOff x="1033" y="3793"/>
            <a:chExt cx="272" cy="365"/>
          </a:xfrm>
        </p:grpSpPr>
        <p:sp>
          <p:nvSpPr>
            <p:cNvPr id="60" name="Oval 24"/>
            <p:cNvSpPr>
              <a:spLocks noChangeArrowheads="1"/>
            </p:cNvSpPr>
            <p:nvPr/>
          </p:nvSpPr>
          <p:spPr bwMode="auto">
            <a:xfrm>
              <a:off x="1033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Text Box 25"/>
            <p:cNvSpPr txBox="1">
              <a:spLocks noChangeArrowheads="1"/>
            </p:cNvSpPr>
            <p:nvPr/>
          </p:nvSpPr>
          <p:spPr bwMode="auto">
            <a:xfrm>
              <a:off x="1033" y="3793"/>
              <a:ext cx="22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ru-RU" sz="3200" dirty="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</a:t>
              </a:r>
            </a:p>
          </p:txBody>
        </p:sp>
      </p:grpSp>
      <p:grpSp>
        <p:nvGrpSpPr>
          <p:cNvPr id="62" name="Group 26"/>
          <p:cNvGrpSpPr>
            <a:grpSpLocks/>
          </p:cNvGrpSpPr>
          <p:nvPr/>
        </p:nvGrpSpPr>
        <p:grpSpPr bwMode="auto">
          <a:xfrm>
            <a:off x="3665719" y="3898698"/>
            <a:ext cx="398463" cy="579437"/>
            <a:chOff x="1033" y="3793"/>
            <a:chExt cx="272" cy="365"/>
          </a:xfrm>
        </p:grpSpPr>
        <p:sp>
          <p:nvSpPr>
            <p:cNvPr id="63" name="Oval 27"/>
            <p:cNvSpPr>
              <a:spLocks noChangeArrowheads="1"/>
            </p:cNvSpPr>
            <p:nvPr/>
          </p:nvSpPr>
          <p:spPr bwMode="auto">
            <a:xfrm>
              <a:off x="1033" y="3884"/>
              <a:ext cx="272" cy="272"/>
            </a:xfrm>
            <a:prstGeom prst="ellipse">
              <a:avLst/>
            </a:prstGeom>
            <a:gradFill rotWithShape="1">
              <a:gsLst>
                <a:gs pos="0">
                  <a:srgbClr val="0033CC"/>
                </a:gs>
                <a:gs pos="100000">
                  <a:srgbClr val="0033CC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33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4" name="Text Box 28"/>
            <p:cNvSpPr txBox="1">
              <a:spLocks noChangeArrowheads="1"/>
            </p:cNvSpPr>
            <p:nvPr/>
          </p:nvSpPr>
          <p:spPr bwMode="auto">
            <a:xfrm>
              <a:off x="1033" y="3793"/>
              <a:ext cx="227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ru-RU" sz="3200">
                  <a:solidFill>
                    <a:schemeClr val="accent2"/>
                  </a:solidFill>
                  <a:latin typeface="Arial" charset="0"/>
                  <a:sym typeface="Symbol" pitchFamily="18" charset="2"/>
                </a:rPr>
                <a:t></a:t>
              </a:r>
            </a:p>
          </p:txBody>
        </p:sp>
      </p:grpSp>
      <p:pic>
        <p:nvPicPr>
          <p:cNvPr id="65" name="Рисунок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265" y="1301572"/>
            <a:ext cx="1113601" cy="1441628"/>
          </a:xfrm>
          <a:prstGeom prst="rect">
            <a:avLst/>
          </a:prstGeom>
        </p:spPr>
      </p:pic>
      <p:sp>
        <p:nvSpPr>
          <p:cNvPr id="66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3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3.7037E-6 L 0.30528 3.703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88889E-6 4.07407E-6 C -0.00104 -0.00186 -0.00277 -0.00301 -0.00347 -0.00533 C -0.0052 -0.01112 0.00191 -0.02061 0.00608 -0.01806 C 0.01077 -0.01551 0.01476 -0.01065 0.01893 -0.00718 C 0.02466 -0.00324 0.02639 -0.00024 0.03212 -0.00324 C 0.03525 -0.01181 0.03438 -0.01436 0.03091 -0.0213 C 0.02917 -0.02824 0.02726 -0.03565 0.02396 -0.04098 C 0.02257 -0.04676 0.02362 -0.04954 0.02414 -0.05556 C 0.03368 -0.06505 0.04914 -0.04514 0.05434 -0.04074 C 0.05834 -0.03912 0.0625 -0.03727 0.06667 -0.03588 C 0.07431 -0.04005 0.07865 -0.04954 0.07605 -0.05996 C 0.07657 -0.06621 0.07605 -0.07408 0.07379 -0.07871 C 0.07396 -0.08519 0.07379 -0.08241 0.07448 -0.08727 " pathEditMode="relative" rAng="2175231" ptsTypes="ffffffffffffA">
                                      <p:cBhvr>
                                        <p:cTn id="5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-3912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33333E-6 -0.01064 C 0.00416 -0.00139 -0.00052 -0.01273 0.0026 -0.00185 C 0.00399 0.00301 0.00486 0.00093 0.0059 0.00579 C 0.00659 0.00903 0.00764 0.01574 0.00764 0.01598 C 0.00503 0.02338 0.00538 0.02894 -0.00139 0.02547 C -0.01042 0.025 -0.01719 0.01783 -0.02431 0.01135 C -0.02778 0.0088 -0.02917 0.00602 -0.03368 0.0088 C -0.03594 0.00973 -0.03976 0.01389 -0.03976 0.01436 C -0.04323 0.02431 -0.04028 0.02778 -0.03768 0.03611 C -0.03664 0.03936 -0.03733 0.04352 -0.03594 0.04584 C -0.029 0.05556 -0.02118 0.06412 -0.01407 0.07269 C -0.01354 0.08426 -0.01528 0.08843 -0.02431 0.09121 C -0.02674 0.09213 -0.03039 0.0926 -0.03264 0.09167 C -0.0349 0.09074 -0.03889 0.08843 -0.03889 0.08889 C -0.04358 0.08797 -0.0474 0.08704 -0.05104 0.08264 " pathEditMode="relative" rAng="2419792" ptsTypes="ffffffffffffffA">
                                      <p:cBhvr>
                                        <p:cTn id="5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3" y="5116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0.00531 L 0.32066 -0.0945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46" y="-446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3.61111E-6 -4.07407E-6 C 0.00782 -0.00208 -0.00191 -4.07407E-6 0.00712 -0.00023 C 0.01077 -0.00069 0.00973 -0.00208 0.01355 -0.00231 C 0.01598 -0.00231 0.02101 -0.00115 0.02118 -0.00092 C 0.02552 0.0044 0.02952 0.00579 0.025 0.01297 C 0.02153 0.02431 0.01441 0.0301 0.00747 0.0375 C 0.00452 0.04098 0.00209 0.04167 0.00261 0.04815 C 0.00278 0.05116 0.00434 0.05695 0.00452 0.05741 C 0.01007 0.06459 0.01355 0.06204 0.02049 0.06158 C 0.02292 0.06112 0.0257 0.0632 0.02813 0.06227 C 0.03681 0.05649 0.04532 0.04977 0.05417 0.04329 C 0.06233 0.04607 0.06459 0.04954 0.06372 0.06158 C 0.0632 0.06482 0.0625 0.06922 0.06111 0.07199 C 0.0599 0.07431 0.05695 0.07871 0.05695 0.07871 C 0.05504 0.08449 0.05296 0.08912 0.04861 0.09213 " pathEditMode="relative" rAng="-1855440" ptsTypes="ffffffffffffffA">
                                      <p:cBhvr>
                                        <p:cTn id="5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7" y="4167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22222E-6 3.7037E-7 C -0.00156 0.00116 -0.00278 0.00324 -0.00451 0.0037 C -0.00903 0.00509 -0.01458 -0.00602 -0.01232 -0.01088 C -0.00955 -0.01667 -0.00538 -0.02107 -0.00191 -0.02616 C 0.00174 -0.03287 0.00434 -0.03449 0.00313 -0.04282 C -0.00278 -0.04815 -0.00469 -0.04769 -0.01041 -0.04421 C -0.0158 -0.04306 -0.0217 -0.0419 -0.02621 -0.03843 C -0.03073 -0.0375 -0.03264 -0.03958 -0.0368 -0.04097 C -0.04236 -0.05532 -0.02482 -0.07222 -0.02066 -0.07824 C -0.01892 -0.08333 -0.01684 -0.08843 -0.0151 -0.09375 C -0.01684 -0.1044 -0.02309 -0.11134 -0.03125 -0.10995 C -0.03576 -0.11157 -0.04166 -0.1125 -0.04548 -0.11019 C -0.05017 -0.11157 -0.04809 -0.11088 -0.05156 -0.11273 " pathEditMode="relative" rAng="-2630560" ptsTypes="ffffffffffffA">
                                      <p:cBhvr>
                                        <p:cTn id="59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" y="-6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40606"/>
            <a:ext cx="6275563" cy="769431"/>
          </a:xfrm>
        </p:spPr>
        <p:txBody>
          <a:bodyPr/>
          <a:lstStyle/>
          <a:p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New peak to </a:t>
            </a:r>
            <a:r>
              <a:rPr lang="en-US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climb</a:t>
            </a:r>
            <a:endParaRPr lang="en-US" dirty="0"/>
          </a:p>
        </p:txBody>
      </p:sp>
      <p:pic>
        <p:nvPicPr>
          <p:cNvPr id="9" name="Picture 5" descr="tot_xs_est_title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5243" y="1266563"/>
            <a:ext cx="7510107" cy="50897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139063" y="3014627"/>
            <a:ext cx="316298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 smtClean="0"/>
              <a:t>d*(2380) </a:t>
            </a:r>
            <a:r>
              <a:rPr lang="en-US" sz="2800" b="1" dirty="0" err="1" smtClean="0"/>
              <a:t>hexaquark</a:t>
            </a:r>
            <a:endParaRPr lang="en-US" sz="2800" b="1" dirty="0"/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3707904" y="3933056"/>
            <a:ext cx="44277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4243647" y="3593096"/>
                <a:ext cx="3540969" cy="4070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000" b="1" dirty="0" smtClean="0">
                    <a:sym typeface="Symbol" pitchFamily="18" charset="2"/>
                  </a:rPr>
                  <a:t>70 MeV </a:t>
                </a:r>
                <a:r>
                  <a:rPr lang="en-US" sz="2000" b="1" dirty="0" smtClean="0">
                    <a:sym typeface="Symbol"/>
                  </a:rPr>
                  <a:t> lifetime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  <a:sym typeface="Symbol"/>
                      </a:rPr>
                      <m:t>~</m:t>
                    </m:r>
                    <m:r>
                      <a:rPr lang="en-US" sz="2000" b="1" i="1" smtClean="0">
                        <a:latin typeface="Cambria Math"/>
                        <a:sym typeface="Symbol"/>
                      </a:rPr>
                      <m:t>𝟏</m:t>
                    </m:r>
                    <m:sSup>
                      <m:sSupPr>
                        <m:ctrlPr>
                          <a:rPr lang="en-US" sz="2000" b="1" i="1" smtClean="0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  <a:sym typeface="Symbol"/>
                          </a:rPr>
                          <m:t>𝟎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  <a:sym typeface="Symbol"/>
                          </a:rPr>
                          <m:t>−</m:t>
                        </m:r>
                        <m:r>
                          <a:rPr lang="en-US" sz="2000" b="1" i="1" smtClean="0">
                            <a:latin typeface="Cambria Math"/>
                            <a:sym typeface="Symbol"/>
                          </a:rPr>
                          <m:t>𝟐𝟒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  <a:sym typeface="Symbol"/>
                      </a:rPr>
                      <m:t>𝒔</m:t>
                    </m:r>
                  </m:oMath>
                </a14:m>
                <a:endParaRPr lang="en-US" sz="2000" b="1" dirty="0"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14" name="Text 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43647" y="3593096"/>
                <a:ext cx="3540969" cy="407099"/>
              </a:xfrm>
              <a:prstGeom prst="rect">
                <a:avLst/>
              </a:prstGeom>
              <a:blipFill rotWithShape="1">
                <a:blip r:embed="rId3"/>
                <a:stretch>
                  <a:fillRect l="-1721" t="-7463" b="-2686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76238" y="6400800"/>
            <a:ext cx="5505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Adlarson</a:t>
            </a:r>
            <a:r>
              <a:rPr lang="en-US" dirty="0"/>
              <a:t> et. al Phys. Rev. </a:t>
            </a:r>
            <a:r>
              <a:rPr lang="en-US" dirty="0" err="1"/>
              <a:t>Lett</a:t>
            </a:r>
            <a:r>
              <a:rPr lang="en-US" dirty="0"/>
              <a:t>. 106:242302, 2011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258170" y="4528473"/>
            <a:ext cx="1082022" cy="496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>
            <a:off x="5241386" y="4177163"/>
            <a:ext cx="1809253" cy="503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43647" y="1850026"/>
            <a:ext cx="1169774" cy="1164601"/>
          </a:xfrm>
          <a:prstGeom prst="rect">
            <a:avLst/>
          </a:prstGeom>
        </p:spPr>
      </p:pic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258170" y="4484461"/>
            <a:ext cx="11920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NN* </a:t>
            </a:r>
            <a:br>
              <a:rPr lang="en-US" sz="1600" b="1" dirty="0" smtClean="0">
                <a:solidFill>
                  <a:srgbClr val="FF0000"/>
                </a:solidFill>
              </a:rPr>
            </a:br>
            <a:r>
              <a:rPr lang="en-US" sz="1600" b="1" dirty="0" smtClean="0">
                <a:solidFill>
                  <a:srgbClr val="FF0000"/>
                </a:solidFill>
              </a:rPr>
              <a:t>background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5945726" y="4355848"/>
            <a:ext cx="119205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  <a:sym typeface="Symbol"/>
              </a:rPr>
              <a:t>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br>
              <a:rPr lang="en-US" sz="1600" b="1" dirty="0" smtClean="0">
                <a:solidFill>
                  <a:srgbClr val="0000FF"/>
                </a:solidFill>
              </a:rPr>
            </a:br>
            <a:r>
              <a:rPr lang="en-US" sz="1600" b="1" dirty="0" smtClean="0">
                <a:solidFill>
                  <a:srgbClr val="0000FF"/>
                </a:solidFill>
              </a:rPr>
              <a:t>background</a:t>
            </a:r>
            <a:endParaRPr lang="en-US" sz="2800" b="1" dirty="0">
              <a:solidFill>
                <a:srgbClr val="0000FF"/>
              </a:solidFill>
            </a:endParaRPr>
          </a:p>
        </p:txBody>
      </p:sp>
      <p:sp>
        <p:nvSpPr>
          <p:cNvPr id="25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3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96752"/>
            <a:ext cx="2179864" cy="1476310"/>
          </a:xfrm>
          <a:prstGeom prst="rect">
            <a:avLst/>
          </a:prstGeom>
        </p:spPr>
      </p:pic>
      <p:pic>
        <p:nvPicPr>
          <p:cNvPr id="30" name="Picture 2" descr="tot_xs_over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43667" y="1010654"/>
            <a:ext cx="2232702" cy="15129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899" y="4921081"/>
            <a:ext cx="1915778" cy="1844824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7071" y="4911136"/>
            <a:ext cx="1936433" cy="1864714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44" y="2818266"/>
            <a:ext cx="2107540" cy="1684785"/>
          </a:xfrm>
          <a:prstGeom prst="rect">
            <a:avLst/>
          </a:prstGeom>
        </p:spPr>
      </p:pic>
      <p:sp>
        <p:nvSpPr>
          <p:cNvPr id="35" name="Rectangle 3"/>
          <p:cNvSpPr txBox="1">
            <a:spLocks noChangeArrowheads="1"/>
          </p:cNvSpPr>
          <p:nvPr/>
        </p:nvSpPr>
        <p:spPr>
          <a:xfrm>
            <a:off x="2330489" y="3264578"/>
            <a:ext cx="1936223" cy="7921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 2"/>
              <a:buNone/>
            </a:pPr>
            <a:r>
              <a:rPr lang="de-DE" sz="3200" dirty="0" smtClean="0">
                <a:sym typeface="Symbol" pitchFamily="18" charset="2"/>
              </a:rPr>
              <a:t> </a:t>
            </a:r>
            <a:r>
              <a:rPr lang="de-DE" sz="3200" b="1" dirty="0" smtClean="0">
                <a:solidFill>
                  <a:srgbClr val="FF3300"/>
                </a:solidFill>
                <a:sym typeface="Symbol" pitchFamily="18" charset="2"/>
              </a:rPr>
              <a:t>d*(2380)</a:t>
            </a:r>
            <a:endParaRPr lang="de-DE" sz="2400" baseline="30000" dirty="0">
              <a:sym typeface="Symbol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Прямоугольник 35"/>
              <p:cNvSpPr/>
              <p:nvPr/>
            </p:nvSpPr>
            <p:spPr>
              <a:xfrm>
                <a:off x="3017278" y="2465296"/>
                <a:ext cx="1334916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𝒅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278" y="2465296"/>
                <a:ext cx="1334916" cy="53296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Прямоугольник 36"/>
              <p:cNvSpPr/>
              <p:nvPr/>
            </p:nvSpPr>
            <p:spPr>
              <a:xfrm>
                <a:off x="5789224" y="2475042"/>
                <a:ext cx="14022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𝒅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9224" y="2475042"/>
                <a:ext cx="1402243" cy="52322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8" name="Прямоугольник 37"/>
              <p:cNvSpPr/>
              <p:nvPr/>
            </p:nvSpPr>
            <p:spPr>
              <a:xfrm>
                <a:off x="2292031" y="4393185"/>
                <a:ext cx="1583382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𝒑𝒑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2031" y="4393185"/>
                <a:ext cx="1583382" cy="532966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Прямоугольник 65"/>
              <p:cNvSpPr/>
              <p:nvPr/>
            </p:nvSpPr>
            <p:spPr>
              <a:xfrm>
                <a:off x="4187589" y="4394762"/>
                <a:ext cx="1559338" cy="5329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𝒑𝒏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6" name="Прямоугольник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87589" y="4394762"/>
                <a:ext cx="1559338" cy="532966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Прямоугольник 66"/>
              <p:cNvSpPr/>
              <p:nvPr/>
            </p:nvSpPr>
            <p:spPr>
              <a:xfrm>
                <a:off x="6169772" y="3438933"/>
                <a:ext cx="721672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𝒑𝒏</m:t>
                      </m:r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67" name="Прямоугольник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772" y="3438933"/>
                <a:ext cx="721672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Прямая со стрелкой 67"/>
          <p:cNvCxnSpPr/>
          <p:nvPr/>
        </p:nvCxnSpPr>
        <p:spPr>
          <a:xfrm flipH="1" flipV="1">
            <a:off x="3875413" y="2951954"/>
            <a:ext cx="639392" cy="598666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V="1">
            <a:off x="4807518" y="2933972"/>
            <a:ext cx="1071866" cy="504961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flipH="1">
            <a:off x="3719144" y="3816751"/>
            <a:ext cx="700127" cy="589334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>
            <a:off x="4961412" y="3762100"/>
            <a:ext cx="1170652" cy="0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>
            <a:off x="4671754" y="3816751"/>
            <a:ext cx="104615" cy="686300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Рисунок 7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320" y="4921082"/>
            <a:ext cx="1926105" cy="18547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4" name="Прямоугольник 73"/>
              <p:cNvSpPr/>
              <p:nvPr/>
            </p:nvSpPr>
            <p:spPr>
              <a:xfrm>
                <a:off x="6060089" y="4406085"/>
                <a:ext cx="162666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𝒑𝒏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ru-RU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e>
                        <m:sup>
                          <m:r>
                            <a:rPr lang="ru-RU" sz="2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ru-RU" sz="2800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4" name="Прямоугольник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0089" y="4406085"/>
                <a:ext cx="1626663" cy="523220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Прямая со стрелкой 74"/>
          <p:cNvCxnSpPr/>
          <p:nvPr/>
        </p:nvCxnSpPr>
        <p:spPr>
          <a:xfrm>
            <a:off x="4807518" y="3793647"/>
            <a:ext cx="1719938" cy="747630"/>
          </a:xfrm>
          <a:prstGeom prst="straightConnector1">
            <a:avLst/>
          </a:prstGeom>
          <a:ln w="635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Box 10"/>
          <p:cNvSpPr txBox="1">
            <a:spLocks noChangeArrowheads="1"/>
          </p:cNvSpPr>
          <p:nvPr/>
        </p:nvSpPr>
        <p:spPr bwMode="auto">
          <a:xfrm>
            <a:off x="7400628" y="5509953"/>
            <a:ext cx="4138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d*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7" name="Text Box 10"/>
          <p:cNvSpPr txBox="1">
            <a:spLocks noChangeArrowheads="1"/>
          </p:cNvSpPr>
          <p:nvPr/>
        </p:nvSpPr>
        <p:spPr bwMode="auto">
          <a:xfrm>
            <a:off x="5375328" y="5739546"/>
            <a:ext cx="4138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d*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8" name="Text Box 10"/>
          <p:cNvSpPr txBox="1">
            <a:spLocks noChangeArrowheads="1"/>
          </p:cNvSpPr>
          <p:nvPr/>
        </p:nvSpPr>
        <p:spPr bwMode="auto">
          <a:xfrm>
            <a:off x="3305248" y="5803584"/>
            <a:ext cx="41389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d*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79" name="Рисунок 7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77" y="2861655"/>
            <a:ext cx="1437441" cy="1377929"/>
          </a:xfrm>
          <a:prstGeom prst="rect">
            <a:avLst/>
          </a:prstGeom>
        </p:spPr>
      </p:pic>
      <p:pic>
        <p:nvPicPr>
          <p:cNvPr id="80" name="Рисунок 7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80351">
            <a:off x="73421" y="1595690"/>
            <a:ext cx="2438400" cy="1966913"/>
          </a:xfrm>
          <a:prstGeom prst="rect">
            <a:avLst/>
          </a:prstGeom>
        </p:spPr>
      </p:pic>
      <p:pic>
        <p:nvPicPr>
          <p:cNvPr id="81" name="Рисунок 8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861696">
            <a:off x="-173591" y="5206015"/>
            <a:ext cx="2638020" cy="60787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4685"/>
            <a:ext cx="6275563" cy="741274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Pathway to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discovery</a:t>
            </a:r>
            <a:endParaRPr lang="en-US" dirty="0"/>
          </a:p>
        </p:txBody>
      </p:sp>
      <p:sp>
        <p:nvSpPr>
          <p:cNvPr id="82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9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+mj-lt"/>
                          </a:rPr>
                        </m:ctrlPr>
                      </m:sSupPr>
                      <m:e>
                        <m:r>
                          <a:rPr lang="en-US" i="1">
                            <a:latin typeface="+mj-lt"/>
                          </a:rPr>
                          <m:t>𝑑</m:t>
                        </m:r>
                      </m:e>
                      <m:sup>
                        <m:r>
                          <a:rPr lang="en-US" i="1">
                            <a:latin typeface="+mj-lt"/>
                          </a:rPr>
                          <m:t>∗</m:t>
                        </m:r>
                      </m:sup>
                    </m:sSup>
                    <m:r>
                      <a:rPr lang="en-US" i="1">
                        <a:latin typeface="+mj-lt"/>
                      </a:rPr>
                      <m:t>(2380)</m:t>
                    </m:r>
                  </m:oMath>
                </a14:m>
                <a:r>
                  <a:rPr lang="en-US" dirty="0">
                    <a:latin typeface="+mj-lt"/>
                  </a:rPr>
                  <a:t> </a:t>
                </a:r>
                <a:r>
                  <a:rPr lang="en-US" dirty="0">
                    <a:latin typeface="+mj-lt"/>
                  </a:rPr>
                  <a:t>decay branches</a:t>
                </a:r>
                <a:endParaRPr lang="en-US" dirty="0">
                  <a:latin typeface="+mj-lt"/>
                </a:endParaRPr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  <a:blipFill rotWithShape="1">
                <a:blip r:embed="rId2"/>
                <a:stretch>
                  <a:fillRect t="-15702" b="-38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0678293"/>
                  </p:ext>
                </p:extLst>
              </p:nvPr>
            </p:nvGraphicFramePr>
            <p:xfrm>
              <a:off x="251520" y="1397000"/>
              <a:ext cx="8568952" cy="466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84476"/>
                    <a:gridCol w="4284476"/>
                  </a:tblGrid>
                  <a:tr h="37101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2800" b="1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1" i="1" smtClean="0">
                                      <a:latin typeface="Cambria Math"/>
                                    </a:rPr>
                                    <m:t>𝒅</m:t>
                                  </m:r>
                                </m:e>
                                <m:sup>
                                  <m:r>
                                    <a:rPr lang="en-US" sz="2800" b="1" i="1" smtClean="0">
                                      <a:latin typeface="Cambria Math"/>
                                    </a:rPr>
                                    <m:t>∗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2800" dirty="0" smtClean="0"/>
                            <a:t> decay channel</a:t>
                          </a:r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 smtClean="0"/>
                            <a:t>Branching ratio, %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𝑝𝑛</m:t>
                                </m:r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12(3)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14(1)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𝑑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23(2)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𝑝𝑛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30(5)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𝑝𝑛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12(2)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𝑝𝑝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6(1)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/>
                                  </a:rPr>
                                  <m:t>𝑛𝑛</m:t>
                                </m:r>
                                <m:sSup>
                                  <m:sSupPr>
                                    <m:ctrlP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p>
                                    <m:r>
                                      <a:rPr lang="en-US" sz="2800" b="0" i="1" smtClean="0">
                                        <a:solidFill>
                                          <a:schemeClr val="bg1">
                                            <a:lumMod val="50000"/>
                                          </a:schemeClr>
                                        </a:solidFill>
                                        <a:latin typeface="Cambria Math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6(1)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37101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𝑁𝑁</m:t>
                                </m:r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ru-RU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0(10)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Таблица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00678293"/>
                  </p:ext>
                </p:extLst>
              </p:nvPr>
            </p:nvGraphicFramePr>
            <p:xfrm>
              <a:off x="251520" y="1397000"/>
              <a:ext cx="8568952" cy="46634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284476"/>
                    <a:gridCol w="4284476"/>
                  </a:tblGrid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0588" r="-100000" b="-8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2800" dirty="0" smtClean="0"/>
                            <a:t>Branching ratio, %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110588" r="-100000" b="-7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12(3)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210588" r="-100000" b="-6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14(1)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310588" r="-100000" b="-5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23(2)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410588" r="-100000" b="-4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30(5)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510588" r="-100000" b="-3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12(2)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610588" r="-100000" b="-2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6(1)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710588" r="-100000" b="-1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6(1)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t="-810588" r="-100000" b="-341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US" sz="2800" dirty="0" smtClean="0"/>
                            <a:t>0(10)</a:t>
                          </a:r>
                          <a:endParaRPr lang="ru-RU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TextBox 8"/>
          <p:cNvSpPr txBox="1"/>
          <p:nvPr/>
        </p:nvSpPr>
        <p:spPr>
          <a:xfrm>
            <a:off x="1619672" y="6426359"/>
            <a:ext cx="3279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 </a:t>
            </a:r>
            <a:r>
              <a:rPr lang="de-DE" b="1" dirty="0" err="1"/>
              <a:t>Eur.Phys.J</a:t>
            </a:r>
            <a:r>
              <a:rPr lang="de-DE" b="1" dirty="0"/>
              <a:t>. A51 (2015) 7, 87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6745732" y="5933019"/>
                <a:ext cx="1815945" cy="9866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sz="240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sz="2400" b="0" i="1" smtClean="0">
                          <a:latin typeface="Cambria Math"/>
                        </a:rPr>
                        <m:t>∼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/>
                            </a:rPr>
                            <m:t>Γ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𝑡𝑜𝑡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732" y="5933019"/>
                <a:ext cx="1815945" cy="9866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476833"/>
                <a:ext cx="6275563" cy="696976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sSub>
                      <m:sSubPr>
                        <m:ctrlPr>
                          <a:rPr lang="en-US" sz="3600" b="0" i="1" smtClean="0">
                            <a:latin typeface="+mn-lt"/>
                          </a:rPr>
                        </m:ctrlPr>
                      </m:sSubPr>
                      <m:e>
                        <m:r>
                          <a:rPr lang="en-US" sz="3600" b="0" i="1">
                            <a:latin typeface="+mn-lt"/>
                          </a:rPr>
                          <m:t>𝐴</m:t>
                        </m:r>
                      </m:e>
                      <m:sub>
                        <m:r>
                          <a:rPr lang="en-US" sz="3600" b="0" i="1">
                            <a:latin typeface="+mn-lt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sz="3600" dirty="0">
                    <a:latin typeface="+mn-lt"/>
                  </a:rPr>
                  <a:t> </a:t>
                </a:r>
                <a:r>
                  <a:rPr lang="de-DE" sz="3600" dirty="0">
                    <a:latin typeface="+mn-lt"/>
                  </a:rPr>
                  <a:t>energy dependence </a:t>
                </a:r>
                <a:r>
                  <a:rPr lang="de-DE" sz="3600" dirty="0">
                    <a:latin typeface="+mn-lt"/>
                  </a:rPr>
                  <a:t>at </a:t>
                </a:r>
                <a14:m>
                  <m:oMath xmlns:m="http://schemas.openxmlformats.org/officeDocument/2006/math">
                    <m:r>
                      <a:rPr lang="en-US" sz="3600" b="1" i="0" smtClean="0">
                        <a:latin typeface="Cambria Math"/>
                      </a:rPr>
                      <m:t>~</m:t>
                    </m:r>
                    <m:r>
                      <a:rPr lang="en-US" sz="3600" b="1" i="0" smtClean="0">
                        <a:latin typeface="Cambria Math"/>
                      </a:rPr>
                      <m:t>𝟗𝟎</m:t>
                    </m:r>
                    <m:r>
                      <a:rPr lang="en-US" sz="3600" b="0" i="1">
                        <a:latin typeface="+mn-lt"/>
                        <a:ea typeface="Cambria Math"/>
                      </a:rPr>
                      <m:t>°</m:t>
                    </m:r>
                  </m:oMath>
                </a14:m>
                <a:endParaRPr lang="en-US" sz="3600" dirty="0">
                  <a:latin typeface="+mn-lt"/>
                </a:endParaRPr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476833"/>
                <a:ext cx="6275563" cy="696976"/>
              </a:xfrm>
              <a:blipFill rotWithShape="1">
                <a:blip r:embed="rId3"/>
                <a:stretch>
                  <a:fillRect t="-11304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6" y="1548107"/>
            <a:ext cx="7173270" cy="4864631"/>
          </a:xfrm>
          <a:prstGeom prst="rect">
            <a:avLst/>
          </a:prstGeom>
        </p:spPr>
      </p:pic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4833219"/>
              </p:ext>
            </p:extLst>
          </p:nvPr>
        </p:nvGraphicFramePr>
        <p:xfrm>
          <a:off x="3028616" y="1385570"/>
          <a:ext cx="2553142" cy="537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Формула" r:id="rId5" imgW="965160" imgH="203040" progId="Equation.3">
                  <p:embed/>
                </p:oleObj>
              </mc:Choice>
              <mc:Fallback>
                <p:oleObj name="Формула" r:id="rId5" imgW="9651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28616" y="1385570"/>
                        <a:ext cx="2553142" cy="537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525186" y="4701435"/>
            <a:ext cx="64002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/>
              <a:t>SAID</a:t>
            </a:r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 flipV="1">
            <a:off x="2255436" y="4426449"/>
            <a:ext cx="694851" cy="39698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4873998" y="4759078"/>
            <a:ext cx="111721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New SAID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solutions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 flipH="1" flipV="1">
            <a:off x="5218952" y="4426449"/>
            <a:ext cx="256273" cy="279588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6573036" y="2896516"/>
            <a:ext cx="2522537" cy="1393825"/>
            <a:chOff x="3242" y="890"/>
            <a:chExt cx="1589" cy="878"/>
          </a:xfrm>
        </p:grpSpPr>
        <p:sp>
          <p:nvSpPr>
            <p:cNvPr id="20" name="Line 5"/>
            <p:cNvSpPr>
              <a:spLocks noChangeShapeType="1"/>
            </p:cNvSpPr>
            <p:nvPr/>
          </p:nvSpPr>
          <p:spPr bwMode="auto">
            <a:xfrm>
              <a:off x="3442" y="1116"/>
              <a:ext cx="362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6"/>
            <p:cNvSpPr>
              <a:spLocks noChangeShapeType="1"/>
            </p:cNvSpPr>
            <p:nvPr/>
          </p:nvSpPr>
          <p:spPr bwMode="auto">
            <a:xfrm flipV="1">
              <a:off x="3442" y="1388"/>
              <a:ext cx="362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3714" y="1252"/>
              <a:ext cx="544" cy="18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8"/>
            <p:cNvSpPr txBox="1">
              <a:spLocks noChangeArrowheads="1"/>
            </p:cNvSpPr>
            <p:nvPr/>
          </p:nvSpPr>
          <p:spPr bwMode="auto">
            <a:xfrm>
              <a:off x="3242" y="935"/>
              <a:ext cx="1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 pitchFamily="34" charset="0"/>
                </a:rPr>
                <a:t>p</a:t>
              </a:r>
            </a:p>
          </p:txBody>
        </p:sp>
        <p:sp>
          <p:nvSpPr>
            <p:cNvPr id="24" name="Text Box 9"/>
            <p:cNvSpPr txBox="1">
              <a:spLocks noChangeArrowheads="1"/>
            </p:cNvSpPr>
            <p:nvPr/>
          </p:nvSpPr>
          <p:spPr bwMode="auto">
            <a:xfrm>
              <a:off x="3242" y="1418"/>
              <a:ext cx="1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 pitchFamily="34" charset="0"/>
                </a:rPr>
                <a:t>n</a:t>
              </a:r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>
              <a:off x="4241" y="1434"/>
              <a:ext cx="362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 flipV="1">
              <a:off x="4241" y="1071"/>
              <a:ext cx="362" cy="18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4649" y="1480"/>
              <a:ext cx="1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 pitchFamily="34" charset="0"/>
                </a:rPr>
                <a:t>n</a:t>
              </a:r>
            </a:p>
          </p:txBody>
        </p:sp>
        <p:sp>
          <p:nvSpPr>
            <p:cNvPr id="28" name="Text Box 13"/>
            <p:cNvSpPr txBox="1">
              <a:spLocks noChangeArrowheads="1"/>
            </p:cNvSpPr>
            <p:nvPr/>
          </p:nvSpPr>
          <p:spPr bwMode="auto">
            <a:xfrm>
              <a:off x="4649" y="890"/>
              <a:ext cx="18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>
                  <a:latin typeface="Tahoma" pitchFamily="34" charset="0"/>
                </a:rPr>
                <a:t>p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532591" y="6304002"/>
            <a:ext cx="5162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Adlarson</a:t>
            </a:r>
            <a:r>
              <a:rPr lang="en-US" dirty="0" smtClean="0"/>
              <a:t> et al</a:t>
            </a:r>
            <a:r>
              <a:rPr lang="en-US" dirty="0"/>
              <a:t>. Phys. Rev. </a:t>
            </a:r>
            <a:r>
              <a:rPr lang="en-US" dirty="0" err="1"/>
              <a:t>Lett</a:t>
            </a:r>
            <a:r>
              <a:rPr lang="en-US" dirty="0"/>
              <a:t>. </a:t>
            </a:r>
            <a:r>
              <a:rPr lang="en-US" b="1" dirty="0"/>
              <a:t>112</a:t>
            </a:r>
            <a:r>
              <a:rPr lang="en-US" dirty="0"/>
              <a:t>, 202301, (2014</a:t>
            </a:r>
            <a:r>
              <a:rPr lang="en-US" dirty="0" smtClean="0"/>
              <a:t>) </a:t>
            </a:r>
            <a:endParaRPr lang="ru-RU" dirty="0"/>
          </a:p>
        </p:txBody>
      </p:sp>
      <p:sp>
        <p:nvSpPr>
          <p:cNvPr id="3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5994"/>
            <a:ext cx="6275563" cy="738654"/>
          </a:xfrm>
        </p:spPr>
        <p:txBody>
          <a:bodyPr/>
          <a:lstStyle/>
          <a:p>
            <a:pPr lvl="0"/>
            <a:r>
              <a:rPr lang="de-DE" dirty="0" err="1"/>
              <a:t>Argand</a:t>
            </a:r>
            <a:r>
              <a:rPr lang="de-DE" dirty="0"/>
              <a:t> </a:t>
            </a:r>
            <a:r>
              <a:rPr lang="de-DE" dirty="0" err="1" smtClean="0"/>
              <a:t>plot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41" y="1478943"/>
            <a:ext cx="7665223" cy="40658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6093296"/>
            <a:ext cx="570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Adlarson</a:t>
            </a:r>
            <a:r>
              <a:rPr lang="en-US" dirty="0" smtClean="0"/>
              <a:t> et al</a:t>
            </a:r>
            <a:r>
              <a:rPr lang="en-US" dirty="0"/>
              <a:t>. Phys. Rev. </a:t>
            </a:r>
            <a:r>
              <a:rPr lang="en-US" dirty="0" err="1"/>
              <a:t>Lett</a:t>
            </a:r>
            <a:r>
              <a:rPr lang="en-US" dirty="0"/>
              <a:t>. </a:t>
            </a:r>
            <a:r>
              <a:rPr lang="en-US" b="1" dirty="0"/>
              <a:t>112</a:t>
            </a:r>
            <a:r>
              <a:rPr lang="en-US" dirty="0"/>
              <a:t>, 202301, (2014)</a:t>
            </a:r>
          </a:p>
          <a:p>
            <a:r>
              <a:rPr lang="en-US" dirty="0" smtClean="0"/>
              <a:t>P</a:t>
            </a:r>
            <a:r>
              <a:rPr lang="en-US" dirty="0"/>
              <a:t>. </a:t>
            </a:r>
            <a:r>
              <a:rPr lang="en-US" dirty="0" err="1"/>
              <a:t>Adlarson</a:t>
            </a:r>
            <a:r>
              <a:rPr lang="en-US" dirty="0"/>
              <a:t> et al</a:t>
            </a:r>
            <a:r>
              <a:rPr lang="en-US" dirty="0" smtClean="0"/>
              <a:t>. </a:t>
            </a:r>
            <a:r>
              <a:rPr lang="en-US" dirty="0">
                <a:solidFill>
                  <a:schemeClr val="dk1"/>
                </a:solidFill>
              </a:rPr>
              <a:t>Phys. Rev. C </a:t>
            </a:r>
            <a:r>
              <a:rPr lang="en-US" b="1" dirty="0">
                <a:solidFill>
                  <a:schemeClr val="dk1"/>
                </a:solidFill>
              </a:rPr>
              <a:t>90</a:t>
            </a:r>
            <a:r>
              <a:rPr lang="en-US" dirty="0">
                <a:solidFill>
                  <a:schemeClr val="dk1"/>
                </a:solidFill>
              </a:rPr>
              <a:t>, 035204 , (2014)</a:t>
            </a:r>
            <a:endParaRPr lang="ru-RU" dirty="0"/>
          </a:p>
        </p:txBody>
      </p:sp>
      <p:sp>
        <p:nvSpPr>
          <p:cNvPr id="1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2830"/>
            <a:ext cx="6275563" cy="1384984"/>
          </a:xfrm>
        </p:spPr>
        <p:txBody>
          <a:bodyPr/>
          <a:lstStyle/>
          <a:p>
            <a:pPr lvl="0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Well known friends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7856" y="2742287"/>
            <a:ext cx="2551672" cy="2399539"/>
          </a:xfrm>
          <a:prstGeom prst="rect">
            <a:avLst/>
          </a:prstGeom>
        </p:spPr>
      </p:pic>
      <p:pic>
        <p:nvPicPr>
          <p:cNvPr id="16" name="Рисунок 15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4268" y="2468660"/>
            <a:ext cx="3039467" cy="3045656"/>
          </a:xfrm>
          <a:prstGeom prst="rect">
            <a:avLst/>
          </a:prstGeom>
        </p:spPr>
      </p:pic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265310" y="1862616"/>
            <a:ext cx="1375349" cy="54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3100" b="1" dirty="0">
                <a:latin typeface="Algerian" panose="04020705040A02060702" pitchFamily="82" charset="0"/>
              </a:rPr>
              <a:t>Meson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6164702" y="1776081"/>
            <a:ext cx="1639319" cy="649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3800" b="1" dirty="0">
                <a:latin typeface="Old English Text MT" panose="03040902040508030806" pitchFamily="66" charset="0"/>
              </a:rPr>
              <a:t>Baryon</a:t>
            </a:r>
          </a:p>
        </p:txBody>
      </p:sp>
      <p:sp>
        <p:nvSpPr>
          <p:cNvPr id="2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itle 11"/>
              <p:cNvSpPr>
                <a:spLocks noGrp="1"/>
              </p:cNvSpPr>
              <p:nvPr>
                <p:ph type="title"/>
              </p:nvPr>
            </p:nvSpPr>
            <p:spPr>
              <a:xfrm>
                <a:off x="457201" y="2463451"/>
                <a:ext cx="8229600" cy="769431"/>
              </a:xfrm>
            </p:spPr>
            <p:txBody>
              <a:bodyPr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400" b="1" i="1" smtClean="0">
                              <a:latin typeface="Cambria Math"/>
                            </a:rPr>
                            <m:t>𝒅</m:t>
                          </m:r>
                        </m:e>
                        <m:sup>
                          <m:r>
                            <a:rPr lang="en-US" sz="4400" b="1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4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4400" b="1" i="1" smtClean="0">
                              <a:latin typeface="Cambria Math"/>
                            </a:rPr>
                            <m:t>𝟐𝟑𝟖𝟎</m:t>
                          </m:r>
                        </m:e>
                      </m:d>
                      <m:r>
                        <a:rPr lang="en-US" sz="4400" b="1" i="1" smtClean="0">
                          <a:latin typeface="Cambria Math"/>
                        </a:rPr>
                        <m:t> </m:t>
                      </m:r>
                      <m:r>
                        <a:rPr lang="en-US" sz="4400" b="1" i="1" smtClean="0">
                          <a:latin typeface="Cambria Math"/>
                        </a:rPr>
                        <m:t>𝒊𝒏𝒕𝒆𝒓𝒏𝒂𝒍</m:t>
                      </m:r>
                      <m:r>
                        <a:rPr lang="en-US" sz="4400" b="1" i="1" smtClean="0">
                          <a:latin typeface="Cambria Math"/>
                        </a:rPr>
                        <m:t> </m:t>
                      </m:r>
                      <m:r>
                        <a:rPr lang="en-US" sz="4400" b="1" i="1" smtClean="0">
                          <a:latin typeface="Cambria Math"/>
                        </a:rPr>
                        <m:t>𝒔𝒕𝒓𝒖𝒄𝒕𝒖𝒓𝒆</m:t>
                      </m:r>
                    </m:oMath>
                  </m:oMathPara>
                </a14:m>
                <a:endParaRPr lang="en-US" sz="4400" dirty="0"/>
              </a:p>
            </p:txBody>
          </p:sp>
        </mc:Choice>
        <mc:Fallback>
          <p:sp>
            <p:nvSpPr>
              <p:cNvPr id="12" name="Title 1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1" y="2463451"/>
                <a:ext cx="8229600" cy="769431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456921" y="3290635"/>
            <a:ext cx="5975684" cy="523210"/>
          </a:xfrm>
        </p:spPr>
        <p:txBody>
          <a:bodyPr/>
          <a:lstStyle/>
          <a:p>
            <a:r>
              <a:rPr lang="en-US" sz="2800" dirty="0" smtClean="0"/>
              <a:t>EXPERIMENTAL VERIFICATION</a:t>
            </a:r>
            <a:endParaRPr lang="en-US" sz="2800" dirty="0"/>
          </a:p>
        </p:txBody>
      </p:sp>
      <p:sp>
        <p:nvSpPr>
          <p:cNvPr id="4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46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1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38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84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29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75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21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67" algn="l" defTabSz="45714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5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1340" y="386388"/>
            <a:ext cx="4887260" cy="741274"/>
          </a:xfrm>
        </p:spPr>
        <p:txBody>
          <a:bodyPr/>
          <a:lstStyle/>
          <a:p>
            <a:r>
              <a:rPr lang="en-US" sz="4400" dirty="0" err="1">
                <a:latin typeface="Calibri" panose="020F0502020204030204" pitchFamily="34" charset="0"/>
                <a:cs typeface="Calibri" panose="020F0502020204030204" pitchFamily="34" charset="0"/>
              </a:rPr>
              <a:t>Hexaquark</a:t>
            </a: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4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Autopsy</a:t>
            </a:r>
            <a:endParaRPr lang="en-US"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603845" y="5523367"/>
            <a:ext cx="197288" cy="427747"/>
            <a:chOff x="5176362" y="3719872"/>
            <a:chExt cx="197288" cy="427747"/>
          </a:xfrm>
        </p:grpSpPr>
        <p:sp>
          <p:nvSpPr>
            <p:cNvPr id="9" name="Line 13"/>
            <p:cNvSpPr>
              <a:spLocks noChangeShapeType="1"/>
            </p:cNvSpPr>
            <p:nvPr/>
          </p:nvSpPr>
          <p:spPr bwMode="auto">
            <a:xfrm flipV="1">
              <a:off x="5275005" y="371987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5176362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812283" y="5509978"/>
            <a:ext cx="197288" cy="427747"/>
            <a:chOff x="5400043" y="3717058"/>
            <a:chExt cx="197288" cy="427747"/>
          </a:xfrm>
        </p:grpSpPr>
        <p:sp>
          <p:nvSpPr>
            <p:cNvPr id="12" name="Line 17"/>
            <p:cNvSpPr>
              <a:spLocks noChangeShapeType="1"/>
            </p:cNvSpPr>
            <p:nvPr/>
          </p:nvSpPr>
          <p:spPr bwMode="auto">
            <a:xfrm flipV="1">
              <a:off x="5498687" y="3717058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20"/>
            <p:cNvSpPr>
              <a:spLocks noChangeArrowheads="1"/>
            </p:cNvSpPr>
            <p:nvPr/>
          </p:nvSpPr>
          <p:spPr bwMode="auto">
            <a:xfrm>
              <a:off x="5400043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1418708" y="5239499"/>
            <a:ext cx="197288" cy="427747"/>
            <a:chOff x="6025788" y="3476840"/>
            <a:chExt cx="197288" cy="427747"/>
          </a:xfrm>
        </p:grpSpPr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V="1">
              <a:off x="6129806" y="3476840"/>
              <a:ext cx="0" cy="427747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6025788" y="362959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633186" y="5247053"/>
            <a:ext cx="197288" cy="427747"/>
            <a:chOff x="6197644" y="3478692"/>
            <a:chExt cx="197288" cy="427747"/>
          </a:xfrm>
        </p:grpSpPr>
        <p:sp>
          <p:nvSpPr>
            <p:cNvPr id="22" name="Line 16"/>
            <p:cNvSpPr>
              <a:spLocks noChangeShapeType="1"/>
            </p:cNvSpPr>
            <p:nvPr/>
          </p:nvSpPr>
          <p:spPr bwMode="auto">
            <a:xfrm flipV="1">
              <a:off x="6292734" y="347869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9"/>
            <p:cNvSpPr>
              <a:spLocks noChangeArrowheads="1"/>
            </p:cNvSpPr>
            <p:nvPr/>
          </p:nvSpPr>
          <p:spPr bwMode="auto">
            <a:xfrm>
              <a:off x="6197644" y="361293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254904" y="6015905"/>
            <a:ext cx="197288" cy="427747"/>
            <a:chOff x="5840064" y="4220114"/>
            <a:chExt cx="197288" cy="427747"/>
          </a:xfrm>
        </p:grpSpPr>
        <p:sp>
          <p:nvSpPr>
            <p:cNvPr id="25" name="Line 14"/>
            <p:cNvSpPr>
              <a:spLocks noChangeShapeType="1"/>
            </p:cNvSpPr>
            <p:nvPr/>
          </p:nvSpPr>
          <p:spPr bwMode="auto">
            <a:xfrm flipV="1">
              <a:off x="5938708" y="4220114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11"/>
            <p:cNvSpPr>
              <a:spLocks noChangeArrowheads="1"/>
            </p:cNvSpPr>
            <p:nvPr/>
          </p:nvSpPr>
          <p:spPr bwMode="auto">
            <a:xfrm>
              <a:off x="5840064" y="4378721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452192" y="6019504"/>
            <a:ext cx="197288" cy="427747"/>
            <a:chOff x="6058653" y="4221088"/>
            <a:chExt cx="197288" cy="427747"/>
          </a:xfrm>
        </p:grpSpPr>
        <p:sp>
          <p:nvSpPr>
            <p:cNvPr id="28" name="Line 18"/>
            <p:cNvSpPr>
              <a:spLocks noChangeShapeType="1"/>
            </p:cNvSpPr>
            <p:nvPr/>
          </p:nvSpPr>
          <p:spPr bwMode="auto">
            <a:xfrm flipV="1">
              <a:off x="6157296" y="4221088"/>
              <a:ext cx="0" cy="42774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21"/>
            <p:cNvSpPr>
              <a:spLocks noChangeArrowheads="1"/>
            </p:cNvSpPr>
            <p:nvPr/>
          </p:nvSpPr>
          <p:spPr bwMode="auto">
            <a:xfrm>
              <a:off x="6058653" y="4378749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Овал 29"/>
          <p:cNvSpPr/>
          <p:nvPr/>
        </p:nvSpPr>
        <p:spPr>
          <a:xfrm>
            <a:off x="532645" y="5444121"/>
            <a:ext cx="559276" cy="575383"/>
          </a:xfrm>
          <a:prstGeom prst="ellipse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1342443" y="5187270"/>
            <a:ext cx="559276" cy="575383"/>
          </a:xfrm>
          <a:prstGeom prst="ellipse">
            <a:avLst/>
          </a:prstGeom>
          <a:noFill/>
          <a:ln w="635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172554" y="5942088"/>
            <a:ext cx="559276" cy="575383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олилиния 32"/>
          <p:cNvSpPr/>
          <p:nvPr/>
        </p:nvSpPr>
        <p:spPr>
          <a:xfrm>
            <a:off x="1089606" y="5707687"/>
            <a:ext cx="350215" cy="98837"/>
          </a:xfrm>
          <a:custGeom>
            <a:avLst/>
            <a:gdLst>
              <a:gd name="connsiteX0" fmla="*/ 0 w 731520"/>
              <a:gd name="connsiteY0" fmla="*/ 103367 h 209720"/>
              <a:gd name="connsiteX1" fmla="*/ 445273 w 731520"/>
              <a:gd name="connsiteY1" fmla="*/ 206733 h 209720"/>
              <a:gd name="connsiteX2" fmla="*/ 731520 w 731520"/>
              <a:gd name="connsiteY2" fmla="*/ 0 h 2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1520" h="209720">
                <a:moveTo>
                  <a:pt x="0" y="103367"/>
                </a:moveTo>
                <a:cubicBezTo>
                  <a:pt x="161676" y="163664"/>
                  <a:pt x="323353" y="223961"/>
                  <a:pt x="445273" y="206733"/>
                </a:cubicBezTo>
                <a:cubicBezTo>
                  <a:pt x="567193" y="189505"/>
                  <a:pt x="731520" y="0"/>
                  <a:pt x="73152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1292531" y="5692697"/>
            <a:ext cx="154904" cy="273554"/>
          </a:xfrm>
          <a:custGeom>
            <a:avLst/>
            <a:gdLst>
              <a:gd name="connsiteX0" fmla="*/ 85020 w 323560"/>
              <a:gd name="connsiteY0" fmla="*/ 580446 h 580446"/>
              <a:gd name="connsiteX1" fmla="*/ 13459 w 323560"/>
              <a:gd name="connsiteY1" fmla="*/ 238539 h 580446"/>
              <a:gd name="connsiteX2" fmla="*/ 323560 w 323560"/>
              <a:gd name="connsiteY2" fmla="*/ 0 h 580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3560" h="580446">
                <a:moveTo>
                  <a:pt x="85020" y="580446"/>
                </a:moveTo>
                <a:cubicBezTo>
                  <a:pt x="29361" y="457863"/>
                  <a:pt x="-26298" y="335280"/>
                  <a:pt x="13459" y="238539"/>
                </a:cubicBezTo>
                <a:cubicBezTo>
                  <a:pt x="53216" y="141798"/>
                  <a:pt x="188388" y="70899"/>
                  <a:pt x="32356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1089606" y="5752654"/>
            <a:ext cx="244069" cy="221091"/>
          </a:xfrm>
          <a:custGeom>
            <a:avLst/>
            <a:gdLst>
              <a:gd name="connsiteX0" fmla="*/ 508883 w 509805"/>
              <a:gd name="connsiteY0" fmla="*/ 469127 h 469127"/>
              <a:gd name="connsiteX1" fmla="*/ 429370 w 509805"/>
              <a:gd name="connsiteY1" fmla="*/ 79513 h 469127"/>
              <a:gd name="connsiteX2" fmla="*/ 0 w 509805"/>
              <a:gd name="connsiteY2" fmla="*/ 0 h 469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09805" h="469127">
                <a:moveTo>
                  <a:pt x="508883" y="469127"/>
                </a:moveTo>
                <a:cubicBezTo>
                  <a:pt x="511533" y="313414"/>
                  <a:pt x="514184" y="157701"/>
                  <a:pt x="429370" y="79513"/>
                </a:cubicBezTo>
                <a:cubicBezTo>
                  <a:pt x="344556" y="1325"/>
                  <a:pt x="172278" y="662"/>
                  <a:pt x="0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89559" y="4992343"/>
            <a:ext cx="2088232" cy="1628361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7" name="Группа 36"/>
          <p:cNvGrpSpPr/>
          <p:nvPr/>
        </p:nvGrpSpPr>
        <p:grpSpPr>
          <a:xfrm>
            <a:off x="3372621" y="5596136"/>
            <a:ext cx="197288" cy="427747"/>
            <a:chOff x="5176362" y="3719872"/>
            <a:chExt cx="197288" cy="427747"/>
          </a:xfrm>
        </p:grpSpPr>
        <p:sp>
          <p:nvSpPr>
            <p:cNvPr id="38" name="Line 13"/>
            <p:cNvSpPr>
              <a:spLocks noChangeShapeType="1"/>
            </p:cNvSpPr>
            <p:nvPr/>
          </p:nvSpPr>
          <p:spPr bwMode="auto">
            <a:xfrm flipV="1">
              <a:off x="5275005" y="371987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10"/>
            <p:cNvSpPr>
              <a:spLocks noChangeArrowheads="1"/>
            </p:cNvSpPr>
            <p:nvPr/>
          </p:nvSpPr>
          <p:spPr bwMode="auto">
            <a:xfrm>
              <a:off x="5176362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581059" y="5582747"/>
            <a:ext cx="197288" cy="427747"/>
            <a:chOff x="5400043" y="3717058"/>
            <a:chExt cx="197288" cy="427747"/>
          </a:xfrm>
        </p:grpSpPr>
        <p:sp>
          <p:nvSpPr>
            <p:cNvPr id="41" name="Line 17"/>
            <p:cNvSpPr>
              <a:spLocks noChangeShapeType="1"/>
            </p:cNvSpPr>
            <p:nvPr/>
          </p:nvSpPr>
          <p:spPr bwMode="auto">
            <a:xfrm flipV="1">
              <a:off x="5498687" y="3717058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Oval 20"/>
            <p:cNvSpPr>
              <a:spLocks noChangeArrowheads="1"/>
            </p:cNvSpPr>
            <p:nvPr/>
          </p:nvSpPr>
          <p:spPr bwMode="auto">
            <a:xfrm>
              <a:off x="5400043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Группа 42"/>
          <p:cNvGrpSpPr/>
          <p:nvPr/>
        </p:nvGrpSpPr>
        <p:grpSpPr>
          <a:xfrm>
            <a:off x="3795808" y="5585209"/>
            <a:ext cx="197288" cy="427747"/>
            <a:chOff x="6025788" y="3476840"/>
            <a:chExt cx="197288" cy="427747"/>
          </a:xfrm>
        </p:grpSpPr>
        <p:sp>
          <p:nvSpPr>
            <p:cNvPr id="44" name="Line 15"/>
            <p:cNvSpPr>
              <a:spLocks noChangeShapeType="1"/>
            </p:cNvSpPr>
            <p:nvPr/>
          </p:nvSpPr>
          <p:spPr bwMode="auto">
            <a:xfrm flipV="1">
              <a:off x="6129806" y="3476840"/>
              <a:ext cx="0" cy="427747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6025788" y="362959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4788469" y="5590709"/>
            <a:ext cx="197288" cy="427747"/>
            <a:chOff x="6197644" y="3478692"/>
            <a:chExt cx="197288" cy="427747"/>
          </a:xfrm>
        </p:grpSpPr>
        <p:sp>
          <p:nvSpPr>
            <p:cNvPr id="47" name="Line 16"/>
            <p:cNvSpPr>
              <a:spLocks noChangeShapeType="1"/>
            </p:cNvSpPr>
            <p:nvPr/>
          </p:nvSpPr>
          <p:spPr bwMode="auto">
            <a:xfrm flipV="1">
              <a:off x="6292734" y="347869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Oval 19"/>
            <p:cNvSpPr>
              <a:spLocks noChangeArrowheads="1"/>
            </p:cNvSpPr>
            <p:nvPr/>
          </p:nvSpPr>
          <p:spPr bwMode="auto">
            <a:xfrm>
              <a:off x="6197644" y="361293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4364938" y="5583121"/>
            <a:ext cx="197288" cy="427747"/>
            <a:chOff x="5840064" y="4220114"/>
            <a:chExt cx="197288" cy="427747"/>
          </a:xfrm>
        </p:grpSpPr>
        <p:sp>
          <p:nvSpPr>
            <p:cNvPr id="50" name="Line 14"/>
            <p:cNvSpPr>
              <a:spLocks noChangeShapeType="1"/>
            </p:cNvSpPr>
            <p:nvPr/>
          </p:nvSpPr>
          <p:spPr bwMode="auto">
            <a:xfrm flipV="1">
              <a:off x="5938708" y="4220114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Oval 11"/>
            <p:cNvSpPr>
              <a:spLocks noChangeArrowheads="1"/>
            </p:cNvSpPr>
            <p:nvPr/>
          </p:nvSpPr>
          <p:spPr bwMode="auto">
            <a:xfrm>
              <a:off x="5840064" y="4378721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4583924" y="5586720"/>
            <a:ext cx="197288" cy="427747"/>
            <a:chOff x="6058653" y="4221088"/>
            <a:chExt cx="197288" cy="427747"/>
          </a:xfrm>
        </p:grpSpPr>
        <p:sp>
          <p:nvSpPr>
            <p:cNvPr id="53" name="Line 18"/>
            <p:cNvSpPr>
              <a:spLocks noChangeShapeType="1"/>
            </p:cNvSpPr>
            <p:nvPr/>
          </p:nvSpPr>
          <p:spPr bwMode="auto">
            <a:xfrm flipV="1">
              <a:off x="6157296" y="4221088"/>
              <a:ext cx="0" cy="42774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Oval 21"/>
            <p:cNvSpPr>
              <a:spLocks noChangeArrowheads="1"/>
            </p:cNvSpPr>
            <p:nvPr/>
          </p:nvSpPr>
          <p:spPr bwMode="auto">
            <a:xfrm>
              <a:off x="6058653" y="4378749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5" name="Овал 54"/>
          <p:cNvSpPr/>
          <p:nvPr/>
        </p:nvSpPr>
        <p:spPr>
          <a:xfrm>
            <a:off x="3301421" y="5516890"/>
            <a:ext cx="809798" cy="575383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4282587" y="5509304"/>
            <a:ext cx="845197" cy="575383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130459" y="5015293"/>
            <a:ext cx="2088232" cy="1628361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8" name="Группа 57"/>
          <p:cNvGrpSpPr/>
          <p:nvPr/>
        </p:nvGrpSpPr>
        <p:grpSpPr>
          <a:xfrm>
            <a:off x="6190830" y="5708695"/>
            <a:ext cx="197288" cy="427747"/>
            <a:chOff x="5176362" y="3719872"/>
            <a:chExt cx="197288" cy="427747"/>
          </a:xfrm>
        </p:grpSpPr>
        <p:sp>
          <p:nvSpPr>
            <p:cNvPr id="59" name="Line 13"/>
            <p:cNvSpPr>
              <a:spLocks noChangeShapeType="1"/>
            </p:cNvSpPr>
            <p:nvPr/>
          </p:nvSpPr>
          <p:spPr bwMode="auto">
            <a:xfrm flipV="1">
              <a:off x="5275005" y="371987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Oval 10"/>
            <p:cNvSpPr>
              <a:spLocks noChangeArrowheads="1"/>
            </p:cNvSpPr>
            <p:nvPr/>
          </p:nvSpPr>
          <p:spPr bwMode="auto">
            <a:xfrm>
              <a:off x="5176362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" name="Группа 60"/>
          <p:cNvGrpSpPr/>
          <p:nvPr/>
        </p:nvGrpSpPr>
        <p:grpSpPr>
          <a:xfrm>
            <a:off x="6458408" y="5330969"/>
            <a:ext cx="197288" cy="427747"/>
            <a:chOff x="5400043" y="3717058"/>
            <a:chExt cx="197288" cy="427747"/>
          </a:xfrm>
        </p:grpSpPr>
        <p:sp>
          <p:nvSpPr>
            <p:cNvPr id="62" name="Line 17"/>
            <p:cNvSpPr>
              <a:spLocks noChangeShapeType="1"/>
            </p:cNvSpPr>
            <p:nvPr/>
          </p:nvSpPr>
          <p:spPr bwMode="auto">
            <a:xfrm flipV="1">
              <a:off x="5498687" y="3717058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Oval 20"/>
            <p:cNvSpPr>
              <a:spLocks noChangeArrowheads="1"/>
            </p:cNvSpPr>
            <p:nvPr/>
          </p:nvSpPr>
          <p:spPr bwMode="auto">
            <a:xfrm>
              <a:off x="5400043" y="3867787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7026047" y="5334198"/>
            <a:ext cx="197288" cy="427747"/>
            <a:chOff x="6025788" y="3476840"/>
            <a:chExt cx="197288" cy="427747"/>
          </a:xfrm>
        </p:grpSpPr>
        <p:sp>
          <p:nvSpPr>
            <p:cNvPr id="65" name="Line 15"/>
            <p:cNvSpPr>
              <a:spLocks noChangeShapeType="1"/>
            </p:cNvSpPr>
            <p:nvPr/>
          </p:nvSpPr>
          <p:spPr bwMode="auto">
            <a:xfrm flipV="1">
              <a:off x="6129806" y="3476840"/>
              <a:ext cx="0" cy="427747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Oval 12"/>
            <p:cNvSpPr>
              <a:spLocks noChangeArrowheads="1"/>
            </p:cNvSpPr>
            <p:nvPr/>
          </p:nvSpPr>
          <p:spPr bwMode="auto">
            <a:xfrm>
              <a:off x="6025788" y="362959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7411176" y="5708920"/>
            <a:ext cx="197288" cy="427747"/>
            <a:chOff x="6197644" y="3478692"/>
            <a:chExt cx="197288" cy="427747"/>
          </a:xfrm>
        </p:grpSpPr>
        <p:sp>
          <p:nvSpPr>
            <p:cNvPr id="68" name="Line 16"/>
            <p:cNvSpPr>
              <a:spLocks noChangeShapeType="1"/>
            </p:cNvSpPr>
            <p:nvPr/>
          </p:nvSpPr>
          <p:spPr bwMode="auto">
            <a:xfrm flipV="1">
              <a:off x="6292734" y="3478692"/>
              <a:ext cx="0" cy="42774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Oval 19"/>
            <p:cNvSpPr>
              <a:spLocks noChangeArrowheads="1"/>
            </p:cNvSpPr>
            <p:nvPr/>
          </p:nvSpPr>
          <p:spPr bwMode="auto">
            <a:xfrm>
              <a:off x="6197644" y="3612936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7024002" y="6084253"/>
            <a:ext cx="197288" cy="427747"/>
            <a:chOff x="5840064" y="4220114"/>
            <a:chExt cx="197288" cy="427747"/>
          </a:xfrm>
        </p:grpSpPr>
        <p:sp>
          <p:nvSpPr>
            <p:cNvPr id="71" name="Line 14"/>
            <p:cNvSpPr>
              <a:spLocks noChangeShapeType="1"/>
            </p:cNvSpPr>
            <p:nvPr/>
          </p:nvSpPr>
          <p:spPr bwMode="auto">
            <a:xfrm flipV="1">
              <a:off x="5938708" y="4220114"/>
              <a:ext cx="0" cy="427747"/>
            </a:xfrm>
            <a:prstGeom prst="lin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Oval 11"/>
            <p:cNvSpPr>
              <a:spLocks noChangeArrowheads="1"/>
            </p:cNvSpPr>
            <p:nvPr/>
          </p:nvSpPr>
          <p:spPr bwMode="auto">
            <a:xfrm>
              <a:off x="5840064" y="4378721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6548607" y="6084253"/>
            <a:ext cx="197288" cy="427747"/>
            <a:chOff x="6058653" y="4221088"/>
            <a:chExt cx="197288" cy="427747"/>
          </a:xfrm>
        </p:grpSpPr>
        <p:sp>
          <p:nvSpPr>
            <p:cNvPr id="74" name="Line 18"/>
            <p:cNvSpPr>
              <a:spLocks noChangeShapeType="1"/>
            </p:cNvSpPr>
            <p:nvPr/>
          </p:nvSpPr>
          <p:spPr bwMode="auto">
            <a:xfrm flipV="1">
              <a:off x="6157296" y="4221088"/>
              <a:ext cx="0" cy="42774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Oval 21"/>
            <p:cNvSpPr>
              <a:spLocks noChangeArrowheads="1"/>
            </p:cNvSpPr>
            <p:nvPr/>
          </p:nvSpPr>
          <p:spPr bwMode="auto">
            <a:xfrm>
              <a:off x="6058653" y="4378749"/>
              <a:ext cx="197288" cy="213873"/>
            </a:xfrm>
            <a:prstGeom prst="ellipse">
              <a:avLst/>
            </a:prstGeom>
            <a:gradFill rotWithShape="1">
              <a:gsLst>
                <a:gs pos="0">
                  <a:srgbClr val="0000FF">
                    <a:gamma/>
                    <a:shade val="46275"/>
                    <a:invGamma/>
                  </a:srgbClr>
                </a:gs>
                <a:gs pos="100000">
                  <a:srgbClr val="0000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6" name="Овал 75"/>
          <p:cNvSpPr/>
          <p:nvPr/>
        </p:nvSpPr>
        <p:spPr>
          <a:xfrm>
            <a:off x="5806463" y="5108389"/>
            <a:ext cx="2088232" cy="1628361"/>
          </a:xfrm>
          <a:prstGeom prst="ellipse">
            <a:avLst/>
          </a:prstGeom>
          <a:noFill/>
          <a:ln w="635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7" name="Straight Arrow Connector 64">
            <a:extLst>
              <a:ext uri="{FF2B5EF4-FFF2-40B4-BE49-F238E27FC236}">
                <a16:creationId xmlns:a16="http://schemas.microsoft.com/office/drawing/2014/main" xmlns="" id="{C1BF081B-43D1-264D-BCE8-613BCEBCEF78}"/>
              </a:ext>
            </a:extLst>
          </p:cNvPr>
          <p:cNvCxnSpPr/>
          <p:nvPr/>
        </p:nvCxnSpPr>
        <p:spPr>
          <a:xfrm flipV="1">
            <a:off x="3273024" y="2682804"/>
            <a:ext cx="0" cy="773577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олилиния 2">
            <a:extLst>
              <a:ext uri="{FF2B5EF4-FFF2-40B4-BE49-F238E27FC236}">
                <a16:creationId xmlns:a16="http://schemas.microsoft.com/office/drawing/2014/main" xmlns="" id="{EE5D74A3-92BE-9F43-88FD-E87E970AEE82}"/>
              </a:ext>
            </a:extLst>
          </p:cNvPr>
          <p:cNvSpPr/>
          <p:nvPr/>
        </p:nvSpPr>
        <p:spPr>
          <a:xfrm rot="1048005">
            <a:off x="2112318" y="3348751"/>
            <a:ext cx="772998" cy="208463"/>
          </a:xfrm>
          <a:custGeom>
            <a:avLst/>
            <a:gdLst>
              <a:gd name="connsiteX0" fmla="*/ 0 w 834272"/>
              <a:gd name="connsiteY0" fmla="*/ 142465 h 208462"/>
              <a:gd name="connsiteX1" fmla="*/ 84841 w 834272"/>
              <a:gd name="connsiteY1" fmla="*/ 1063 h 208462"/>
              <a:gd name="connsiteX2" fmla="*/ 226243 w 834272"/>
              <a:gd name="connsiteY2" fmla="*/ 208453 h 208462"/>
              <a:gd name="connsiteX3" fmla="*/ 348791 w 834272"/>
              <a:gd name="connsiteY3" fmla="*/ 10490 h 208462"/>
              <a:gd name="connsiteX4" fmla="*/ 476053 w 834272"/>
              <a:gd name="connsiteY4" fmla="*/ 194313 h 208462"/>
              <a:gd name="connsiteX5" fmla="*/ 560895 w 834272"/>
              <a:gd name="connsiteY5" fmla="*/ 1063 h 208462"/>
              <a:gd name="connsiteX6" fmla="*/ 692870 w 834272"/>
              <a:gd name="connsiteY6" fmla="*/ 189599 h 208462"/>
              <a:gd name="connsiteX7" fmla="*/ 772998 w 834272"/>
              <a:gd name="connsiteY7" fmla="*/ 10490 h 208462"/>
              <a:gd name="connsiteX8" fmla="*/ 772998 w 834272"/>
              <a:gd name="connsiteY8" fmla="*/ 10490 h 208462"/>
              <a:gd name="connsiteX9" fmla="*/ 834272 w 834272"/>
              <a:gd name="connsiteY9" fmla="*/ 67051 h 208462"/>
              <a:gd name="connsiteX0" fmla="*/ 0 w 871980"/>
              <a:gd name="connsiteY0" fmla="*/ 142465 h 208462"/>
              <a:gd name="connsiteX1" fmla="*/ 84841 w 871980"/>
              <a:gd name="connsiteY1" fmla="*/ 1063 h 208462"/>
              <a:gd name="connsiteX2" fmla="*/ 226243 w 871980"/>
              <a:gd name="connsiteY2" fmla="*/ 208453 h 208462"/>
              <a:gd name="connsiteX3" fmla="*/ 348791 w 871980"/>
              <a:gd name="connsiteY3" fmla="*/ 10490 h 208462"/>
              <a:gd name="connsiteX4" fmla="*/ 476053 w 871980"/>
              <a:gd name="connsiteY4" fmla="*/ 194313 h 208462"/>
              <a:gd name="connsiteX5" fmla="*/ 560895 w 871980"/>
              <a:gd name="connsiteY5" fmla="*/ 1063 h 208462"/>
              <a:gd name="connsiteX6" fmla="*/ 692870 w 871980"/>
              <a:gd name="connsiteY6" fmla="*/ 189599 h 208462"/>
              <a:gd name="connsiteX7" fmla="*/ 772998 w 871980"/>
              <a:gd name="connsiteY7" fmla="*/ 10490 h 208462"/>
              <a:gd name="connsiteX8" fmla="*/ 772998 w 871980"/>
              <a:gd name="connsiteY8" fmla="*/ 10490 h 208462"/>
              <a:gd name="connsiteX9" fmla="*/ 871980 w 871980"/>
              <a:gd name="connsiteY9" fmla="*/ 199026 h 208462"/>
              <a:gd name="connsiteX0" fmla="*/ 0 w 872645"/>
              <a:gd name="connsiteY0" fmla="*/ 287517 h 353514"/>
              <a:gd name="connsiteX1" fmla="*/ 84841 w 872645"/>
              <a:gd name="connsiteY1" fmla="*/ 146115 h 353514"/>
              <a:gd name="connsiteX2" fmla="*/ 226243 w 872645"/>
              <a:gd name="connsiteY2" fmla="*/ 353505 h 353514"/>
              <a:gd name="connsiteX3" fmla="*/ 348791 w 872645"/>
              <a:gd name="connsiteY3" fmla="*/ 155542 h 353514"/>
              <a:gd name="connsiteX4" fmla="*/ 476053 w 872645"/>
              <a:gd name="connsiteY4" fmla="*/ 339365 h 353514"/>
              <a:gd name="connsiteX5" fmla="*/ 560895 w 872645"/>
              <a:gd name="connsiteY5" fmla="*/ 146115 h 353514"/>
              <a:gd name="connsiteX6" fmla="*/ 692870 w 872645"/>
              <a:gd name="connsiteY6" fmla="*/ 334651 h 353514"/>
              <a:gd name="connsiteX7" fmla="*/ 772998 w 872645"/>
              <a:gd name="connsiteY7" fmla="*/ 155542 h 353514"/>
              <a:gd name="connsiteX8" fmla="*/ 867266 w 872645"/>
              <a:gd name="connsiteY8" fmla="*/ 0 h 353514"/>
              <a:gd name="connsiteX9" fmla="*/ 871980 w 872645"/>
              <a:gd name="connsiteY9" fmla="*/ 344078 h 353514"/>
              <a:gd name="connsiteX0" fmla="*/ 0 w 871980"/>
              <a:gd name="connsiteY0" fmla="*/ 289893 h 355890"/>
              <a:gd name="connsiteX1" fmla="*/ 84841 w 871980"/>
              <a:gd name="connsiteY1" fmla="*/ 148491 h 355890"/>
              <a:gd name="connsiteX2" fmla="*/ 226243 w 871980"/>
              <a:gd name="connsiteY2" fmla="*/ 355881 h 355890"/>
              <a:gd name="connsiteX3" fmla="*/ 348791 w 871980"/>
              <a:gd name="connsiteY3" fmla="*/ 157918 h 355890"/>
              <a:gd name="connsiteX4" fmla="*/ 476053 w 871980"/>
              <a:gd name="connsiteY4" fmla="*/ 341741 h 355890"/>
              <a:gd name="connsiteX5" fmla="*/ 560895 w 871980"/>
              <a:gd name="connsiteY5" fmla="*/ 148491 h 355890"/>
              <a:gd name="connsiteX6" fmla="*/ 692870 w 871980"/>
              <a:gd name="connsiteY6" fmla="*/ 337027 h 355890"/>
              <a:gd name="connsiteX7" fmla="*/ 772998 w 871980"/>
              <a:gd name="connsiteY7" fmla="*/ 157918 h 355890"/>
              <a:gd name="connsiteX8" fmla="*/ 867266 w 871980"/>
              <a:gd name="connsiteY8" fmla="*/ 2376 h 355890"/>
              <a:gd name="connsiteX9" fmla="*/ 871980 w 871980"/>
              <a:gd name="connsiteY9" fmla="*/ 346454 h 355890"/>
              <a:gd name="connsiteX0" fmla="*/ 0 w 1300899"/>
              <a:gd name="connsiteY0" fmla="*/ 292115 h 358112"/>
              <a:gd name="connsiteX1" fmla="*/ 84841 w 1300899"/>
              <a:gd name="connsiteY1" fmla="*/ 150713 h 358112"/>
              <a:gd name="connsiteX2" fmla="*/ 226243 w 1300899"/>
              <a:gd name="connsiteY2" fmla="*/ 358103 h 358112"/>
              <a:gd name="connsiteX3" fmla="*/ 348791 w 1300899"/>
              <a:gd name="connsiteY3" fmla="*/ 160140 h 358112"/>
              <a:gd name="connsiteX4" fmla="*/ 476053 w 1300899"/>
              <a:gd name="connsiteY4" fmla="*/ 343963 h 358112"/>
              <a:gd name="connsiteX5" fmla="*/ 560895 w 1300899"/>
              <a:gd name="connsiteY5" fmla="*/ 150713 h 358112"/>
              <a:gd name="connsiteX6" fmla="*/ 692870 w 1300899"/>
              <a:gd name="connsiteY6" fmla="*/ 339249 h 358112"/>
              <a:gd name="connsiteX7" fmla="*/ 772998 w 1300899"/>
              <a:gd name="connsiteY7" fmla="*/ 160140 h 358112"/>
              <a:gd name="connsiteX8" fmla="*/ 867266 w 1300899"/>
              <a:gd name="connsiteY8" fmla="*/ 4598 h 358112"/>
              <a:gd name="connsiteX9" fmla="*/ 1300899 w 1300899"/>
              <a:gd name="connsiteY9" fmla="*/ 343963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772998"/>
              <a:gd name="connsiteY0" fmla="*/ 142466 h 208463"/>
              <a:gd name="connsiteX1" fmla="*/ 84841 w 772998"/>
              <a:gd name="connsiteY1" fmla="*/ 1064 h 208463"/>
              <a:gd name="connsiteX2" fmla="*/ 226243 w 772998"/>
              <a:gd name="connsiteY2" fmla="*/ 208454 h 208463"/>
              <a:gd name="connsiteX3" fmla="*/ 348791 w 772998"/>
              <a:gd name="connsiteY3" fmla="*/ 10491 h 208463"/>
              <a:gd name="connsiteX4" fmla="*/ 476053 w 772998"/>
              <a:gd name="connsiteY4" fmla="*/ 194314 h 208463"/>
              <a:gd name="connsiteX5" fmla="*/ 560895 w 772998"/>
              <a:gd name="connsiteY5" fmla="*/ 1064 h 208463"/>
              <a:gd name="connsiteX6" fmla="*/ 692870 w 772998"/>
              <a:gd name="connsiteY6" fmla="*/ 189600 h 208463"/>
              <a:gd name="connsiteX7" fmla="*/ 772998 w 772998"/>
              <a:gd name="connsiteY7" fmla="*/ 10491 h 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998" h="208463">
                <a:moveTo>
                  <a:pt x="0" y="142466"/>
                </a:moveTo>
                <a:cubicBezTo>
                  <a:pt x="23567" y="66266"/>
                  <a:pt x="47134" y="-9934"/>
                  <a:pt x="84841" y="1064"/>
                </a:cubicBezTo>
                <a:cubicBezTo>
                  <a:pt x="122548" y="12062"/>
                  <a:pt x="182251" y="206883"/>
                  <a:pt x="226243" y="208454"/>
                </a:cubicBezTo>
                <a:cubicBezTo>
                  <a:pt x="270235" y="210025"/>
                  <a:pt x="307156" y="12848"/>
                  <a:pt x="348791" y="10491"/>
                </a:cubicBezTo>
                <a:cubicBezTo>
                  <a:pt x="390426" y="8134"/>
                  <a:pt x="440702" y="195885"/>
                  <a:pt x="476053" y="194314"/>
                </a:cubicBezTo>
                <a:cubicBezTo>
                  <a:pt x="511404" y="192743"/>
                  <a:pt x="524759" y="1850"/>
                  <a:pt x="560895" y="1064"/>
                </a:cubicBezTo>
                <a:cubicBezTo>
                  <a:pt x="597031" y="278"/>
                  <a:pt x="657520" y="188029"/>
                  <a:pt x="692870" y="189600"/>
                </a:cubicBezTo>
                <a:cubicBezTo>
                  <a:pt x="728220" y="191171"/>
                  <a:pt x="743932" y="66266"/>
                  <a:pt x="772998" y="10491"/>
                </a:cubicBezTo>
              </a:path>
            </a:pathLst>
          </a:custGeom>
          <a:noFill/>
          <a:ln w="31750">
            <a:solidFill>
              <a:schemeClr val="bg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9" name="Line 10">
            <a:extLst>
              <a:ext uri="{FF2B5EF4-FFF2-40B4-BE49-F238E27FC236}">
                <a16:creationId xmlns:a16="http://schemas.microsoft.com/office/drawing/2014/main" xmlns="" id="{444AC5D6-A317-4A47-B614-3BD1945547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33221" y="3255904"/>
            <a:ext cx="633410" cy="246961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Line 11">
            <a:extLst>
              <a:ext uri="{FF2B5EF4-FFF2-40B4-BE49-F238E27FC236}">
                <a16:creationId xmlns:a16="http://schemas.microsoft.com/office/drawing/2014/main" xmlns="" id="{0662E1AA-2A27-AB4E-96CD-2ADE7BB7E9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733221" y="3721041"/>
            <a:ext cx="633410" cy="242884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1" name="Rectangle 14">
            <a:extLst>
              <a:ext uri="{FF2B5EF4-FFF2-40B4-BE49-F238E27FC236}">
                <a16:creationId xmlns:a16="http://schemas.microsoft.com/office/drawing/2014/main" xmlns="" id="{E6F4F79B-CDFF-794B-B180-9C13DE200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9621" y="3484507"/>
            <a:ext cx="863600" cy="288925"/>
          </a:xfrm>
          <a:prstGeom prst="rect">
            <a:avLst/>
          </a:prstGeom>
          <a:solidFill>
            <a:srgbClr val="002060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Line 16">
            <a:extLst>
              <a:ext uri="{FF2B5EF4-FFF2-40B4-BE49-F238E27FC236}">
                <a16:creationId xmlns:a16="http://schemas.microsoft.com/office/drawing/2014/main" xmlns="" id="{A4CC05C8-9419-514E-A6F0-52C549393C9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3359" y="3739009"/>
            <a:ext cx="576263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3" name="Text Box 19">
            <a:extLst>
              <a:ext uri="{FF2B5EF4-FFF2-40B4-BE49-F238E27FC236}">
                <a16:creationId xmlns:a16="http://schemas.microsoft.com/office/drawing/2014/main" xmlns="" id="{1E571ADB-3DCD-7048-99F5-B162463A7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09929" y="3506725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d</a:t>
            </a:r>
          </a:p>
        </p:txBody>
      </p:sp>
      <p:sp>
        <p:nvSpPr>
          <p:cNvPr id="114" name="Text Box 22">
            <a:extLst>
              <a:ext uri="{FF2B5EF4-FFF2-40B4-BE49-F238E27FC236}">
                <a16:creationId xmlns:a16="http://schemas.microsoft.com/office/drawing/2014/main" xmlns="" id="{E4695656-4334-6F4B-B49F-C7FF83E3F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50034" y="2968562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</a:t>
            </a:r>
          </a:p>
        </p:txBody>
      </p:sp>
      <p:sp>
        <p:nvSpPr>
          <p:cNvPr id="115" name="Text Box 23">
            <a:extLst>
              <a:ext uri="{FF2B5EF4-FFF2-40B4-BE49-F238E27FC236}">
                <a16:creationId xmlns:a16="http://schemas.microsoft.com/office/drawing/2014/main" xmlns="" id="{6D4ADF8E-74DF-314C-AC52-589AFFEB6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29802" y="2944306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6" name="Text Box 19">
                <a:extLst>
                  <a:ext uri="{FF2B5EF4-FFF2-40B4-BE49-F238E27FC236}">
                    <a16:creationId xmlns:a16="http://schemas.microsoft.com/office/drawing/2014/main" xmlns="" id="{DE65A003-729A-5F48-80E9-5D06A85F76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95643" y="2624102"/>
                <a:ext cx="288925" cy="584775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300000" rev="0"/>
                </a:camera>
                <a:lightRig rig="threePt" dir="t"/>
              </a:scene3d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𝑑</m:t>
                          </m:r>
                        </m:e>
                        <m:sup>
                          <m:r>
                            <a:rPr kumimoji="0" lang="en-US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ahoma" pitchFamily="34" charset="0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16" name="Text Box 19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DE65A003-729A-5F48-80E9-5D06A85F7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95643" y="2624102"/>
                <a:ext cx="288925" cy="584775"/>
              </a:xfrm>
              <a:prstGeom prst="rect">
                <a:avLst/>
              </a:prstGeom>
              <a:blipFill rotWithShape="1">
                <a:blip r:embed="rId2"/>
                <a:stretch>
                  <a:fillRect r="-5576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7" name="Straight Arrow Connector 50">
            <a:extLst>
              <a:ext uri="{FF2B5EF4-FFF2-40B4-BE49-F238E27FC236}">
                <a16:creationId xmlns:a16="http://schemas.microsoft.com/office/drawing/2014/main" xmlns="" id="{F91DF0E3-2492-6842-B4D9-FD0BFDC1BECA}"/>
              </a:ext>
            </a:extLst>
          </p:cNvPr>
          <p:cNvCxnSpPr/>
          <p:nvPr/>
        </p:nvCxnSpPr>
        <p:spPr>
          <a:xfrm flipV="1">
            <a:off x="4643603" y="2729288"/>
            <a:ext cx="0" cy="773577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51">
            <a:extLst>
              <a:ext uri="{FF2B5EF4-FFF2-40B4-BE49-F238E27FC236}">
                <a16:creationId xmlns:a16="http://schemas.microsoft.com/office/drawing/2014/main" xmlns="" id="{7AFF4DAE-6CE4-1A40-B006-E105F6056761}"/>
              </a:ext>
            </a:extLst>
          </p:cNvPr>
          <p:cNvSpPr/>
          <p:nvPr/>
        </p:nvSpPr>
        <p:spPr>
          <a:xfrm>
            <a:off x="4430478" y="2954987"/>
            <a:ext cx="426250" cy="454569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692150" h="692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9" name="Text Box 22">
            <a:extLst>
              <a:ext uri="{FF2B5EF4-FFF2-40B4-BE49-F238E27FC236}">
                <a16:creationId xmlns:a16="http://schemas.microsoft.com/office/drawing/2014/main" xmlns="" id="{6D24FEE4-11A1-B44C-9E27-5AECC9F7F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1537" y="3860271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p</a:t>
            </a:r>
          </a:p>
        </p:txBody>
      </p:sp>
      <p:sp>
        <p:nvSpPr>
          <p:cNvPr id="120" name="Text Box 23">
            <a:extLst>
              <a:ext uri="{FF2B5EF4-FFF2-40B4-BE49-F238E27FC236}">
                <a16:creationId xmlns:a16="http://schemas.microsoft.com/office/drawing/2014/main" xmlns="" id="{40A53209-0624-3545-A0BE-2C81011A0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41305" y="3836015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n</a:t>
            </a:r>
          </a:p>
        </p:txBody>
      </p:sp>
      <p:cxnSp>
        <p:nvCxnSpPr>
          <p:cNvPr id="121" name="Straight Arrow Connector 54">
            <a:extLst>
              <a:ext uri="{FF2B5EF4-FFF2-40B4-BE49-F238E27FC236}">
                <a16:creationId xmlns:a16="http://schemas.microsoft.com/office/drawing/2014/main" xmlns="" id="{6078FE92-410A-FA4B-8A8A-4953F3C8BE05}"/>
              </a:ext>
            </a:extLst>
          </p:cNvPr>
          <p:cNvCxnSpPr/>
          <p:nvPr/>
        </p:nvCxnSpPr>
        <p:spPr>
          <a:xfrm flipV="1">
            <a:off x="4655106" y="3620997"/>
            <a:ext cx="0" cy="773577"/>
          </a:xfrm>
          <a:prstGeom prst="straightConnector1">
            <a:avLst/>
          </a:prstGeom>
          <a:ln w="444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55">
            <a:extLst>
              <a:ext uri="{FF2B5EF4-FFF2-40B4-BE49-F238E27FC236}">
                <a16:creationId xmlns:a16="http://schemas.microsoft.com/office/drawing/2014/main" xmlns="" id="{60089D8C-1361-6A44-B31E-69DFCEB230A2}"/>
              </a:ext>
            </a:extLst>
          </p:cNvPr>
          <p:cNvSpPr/>
          <p:nvPr/>
        </p:nvSpPr>
        <p:spPr>
          <a:xfrm>
            <a:off x="4441981" y="3846696"/>
            <a:ext cx="426250" cy="454569"/>
          </a:xfrm>
          <a:prstGeom prst="ellipse">
            <a:avLst/>
          </a:prstGeom>
          <a:solidFill>
            <a:schemeClr val="accent6"/>
          </a:solidFill>
          <a:ln>
            <a:noFill/>
          </a:ln>
          <a:scene3d>
            <a:camera prst="orthographicFront"/>
            <a:lightRig rig="threePt" dir="t"/>
          </a:scene3d>
          <a:sp3d>
            <a:bevelT w="692150" h="692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3" name="Oval 57">
            <a:extLst>
              <a:ext uri="{FF2B5EF4-FFF2-40B4-BE49-F238E27FC236}">
                <a16:creationId xmlns:a16="http://schemas.microsoft.com/office/drawing/2014/main" xmlns="" id="{F581BFC0-9ED2-5F48-A433-D9BE4C7BA366}"/>
              </a:ext>
            </a:extLst>
          </p:cNvPr>
          <p:cNvSpPr/>
          <p:nvPr/>
        </p:nvSpPr>
        <p:spPr>
          <a:xfrm>
            <a:off x="3046201" y="2937984"/>
            <a:ext cx="453646" cy="453183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692150" h="6921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4" name="Oval 58">
            <a:extLst>
              <a:ext uri="{FF2B5EF4-FFF2-40B4-BE49-F238E27FC236}">
                <a16:creationId xmlns:a16="http://schemas.microsoft.com/office/drawing/2014/main" xmlns="" id="{24BF3716-EB61-D040-83EF-406FE0F24729}"/>
              </a:ext>
            </a:extLst>
          </p:cNvPr>
          <p:cNvSpPr/>
          <p:nvPr/>
        </p:nvSpPr>
        <p:spPr>
          <a:xfrm flipH="1" flipV="1">
            <a:off x="3127599" y="3051114"/>
            <a:ext cx="91072" cy="8696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5" name="Oval 59">
            <a:extLst>
              <a:ext uri="{FF2B5EF4-FFF2-40B4-BE49-F238E27FC236}">
                <a16:creationId xmlns:a16="http://schemas.microsoft.com/office/drawing/2014/main" xmlns="" id="{B35D377D-3CE9-CA42-B8BB-B0DC397B9D21}"/>
              </a:ext>
            </a:extLst>
          </p:cNvPr>
          <p:cNvSpPr/>
          <p:nvPr/>
        </p:nvSpPr>
        <p:spPr>
          <a:xfrm flipH="1" flipV="1">
            <a:off x="3325583" y="3240443"/>
            <a:ext cx="91072" cy="86960"/>
          </a:xfrm>
          <a:prstGeom prst="ellipse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Oval 60">
            <a:extLst>
              <a:ext uri="{FF2B5EF4-FFF2-40B4-BE49-F238E27FC236}">
                <a16:creationId xmlns:a16="http://schemas.microsoft.com/office/drawing/2014/main" xmlns="" id="{6E933E04-CE0A-F348-A6F6-A7BF6A93B448}"/>
              </a:ext>
            </a:extLst>
          </p:cNvPr>
          <p:cNvSpPr/>
          <p:nvPr/>
        </p:nvSpPr>
        <p:spPr>
          <a:xfrm flipH="1" flipV="1">
            <a:off x="3336975" y="3027591"/>
            <a:ext cx="91072" cy="86960"/>
          </a:xfrm>
          <a:prstGeom prst="ellipse">
            <a:avLst/>
          </a:prstGeom>
          <a:solidFill>
            <a:schemeClr val="accent6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7" name="Oval 61">
            <a:extLst>
              <a:ext uri="{FF2B5EF4-FFF2-40B4-BE49-F238E27FC236}">
                <a16:creationId xmlns:a16="http://schemas.microsoft.com/office/drawing/2014/main" xmlns="" id="{6D6B735F-20B1-9448-9101-846BD1560A13}"/>
              </a:ext>
            </a:extLst>
          </p:cNvPr>
          <p:cNvSpPr/>
          <p:nvPr/>
        </p:nvSpPr>
        <p:spPr>
          <a:xfrm flipH="1" flipV="1">
            <a:off x="3240183" y="3126237"/>
            <a:ext cx="91072" cy="86960"/>
          </a:xfrm>
          <a:prstGeom prst="ellipse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8" name="Oval 62">
            <a:extLst>
              <a:ext uri="{FF2B5EF4-FFF2-40B4-BE49-F238E27FC236}">
                <a16:creationId xmlns:a16="http://schemas.microsoft.com/office/drawing/2014/main" xmlns="" id="{042853A0-4A42-954D-9343-0BE1E93789A0}"/>
              </a:ext>
            </a:extLst>
          </p:cNvPr>
          <p:cNvSpPr/>
          <p:nvPr/>
        </p:nvSpPr>
        <p:spPr>
          <a:xfrm flipH="1" flipV="1">
            <a:off x="3148747" y="3196963"/>
            <a:ext cx="91072" cy="86960"/>
          </a:xfrm>
          <a:prstGeom prst="ellipse">
            <a:avLst/>
          </a:prstGeom>
          <a:solidFill>
            <a:schemeClr val="accent6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9" name="Oval 63">
            <a:extLst>
              <a:ext uri="{FF2B5EF4-FFF2-40B4-BE49-F238E27FC236}">
                <a16:creationId xmlns:a16="http://schemas.microsoft.com/office/drawing/2014/main" xmlns="" id="{14C0AEE5-B1C3-1042-9E67-3AC0BD75E66A}"/>
              </a:ext>
            </a:extLst>
          </p:cNvPr>
          <p:cNvSpPr/>
          <p:nvPr/>
        </p:nvSpPr>
        <p:spPr>
          <a:xfrm flipH="1" flipV="1">
            <a:off x="3194283" y="2960116"/>
            <a:ext cx="91072" cy="86960"/>
          </a:xfrm>
          <a:prstGeom prst="ellipse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 w="228600" h="1968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A70E1089-02B2-6F4F-9B5C-67822BEBD6EF}"/>
              </a:ext>
            </a:extLst>
          </p:cNvPr>
          <p:cNvSpPr txBox="1"/>
          <p:nvPr/>
        </p:nvSpPr>
        <p:spPr>
          <a:xfrm>
            <a:off x="3291460" y="2642604"/>
            <a:ext cx="2503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3A6FC676-639C-1E46-B495-1F3A549D3E36}"/>
              </a:ext>
            </a:extLst>
          </p:cNvPr>
          <p:cNvSpPr txBox="1"/>
          <p:nvPr/>
        </p:nvSpPr>
        <p:spPr>
          <a:xfrm>
            <a:off x="4643603" y="2638139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1/2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9643DBD0-B5AE-F14F-85DB-43068B56913D}"/>
              </a:ext>
            </a:extLst>
          </p:cNvPr>
          <p:cNvSpPr txBox="1"/>
          <p:nvPr/>
        </p:nvSpPr>
        <p:spPr>
          <a:xfrm>
            <a:off x="4655106" y="3551502"/>
            <a:ext cx="3658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1/2</a:t>
            </a:r>
          </a:p>
        </p:txBody>
      </p:sp>
      <p:cxnSp>
        <p:nvCxnSpPr>
          <p:cNvPr id="133" name="Straight Connector 68">
            <a:extLst>
              <a:ext uri="{FF2B5EF4-FFF2-40B4-BE49-F238E27FC236}">
                <a16:creationId xmlns:a16="http://schemas.microsoft.com/office/drawing/2014/main" xmlns="" id="{66034DF0-3F27-1441-B2CF-78D268212499}"/>
              </a:ext>
            </a:extLst>
          </p:cNvPr>
          <p:cNvCxnSpPr/>
          <p:nvPr/>
        </p:nvCxnSpPr>
        <p:spPr>
          <a:xfrm flipV="1">
            <a:off x="820478" y="3316023"/>
            <a:ext cx="1295092" cy="11380"/>
          </a:xfrm>
          <a:prstGeom prst="line">
            <a:avLst/>
          </a:prstGeom>
          <a:ln w="857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69">
            <a:extLst>
              <a:ext uri="{FF2B5EF4-FFF2-40B4-BE49-F238E27FC236}">
                <a16:creationId xmlns:a16="http://schemas.microsoft.com/office/drawing/2014/main" xmlns="" id="{3C0845C9-14B7-254B-A3E1-F2FA3C4159F7}"/>
              </a:ext>
            </a:extLst>
          </p:cNvPr>
          <p:cNvCxnSpPr>
            <a:cxnSpLocks/>
          </p:cNvCxnSpPr>
          <p:nvPr/>
        </p:nvCxnSpPr>
        <p:spPr>
          <a:xfrm flipV="1">
            <a:off x="2119616" y="2296359"/>
            <a:ext cx="496226" cy="1031044"/>
          </a:xfrm>
          <a:prstGeom prst="line">
            <a:avLst/>
          </a:prstGeom>
          <a:ln w="8572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74BABB77-52A2-7B48-A972-44B67E72CC12}"/>
              </a:ext>
            </a:extLst>
          </p:cNvPr>
          <p:cNvSpPr txBox="1"/>
          <p:nvPr/>
        </p:nvSpPr>
        <p:spPr>
          <a:xfrm>
            <a:off x="820478" y="2884360"/>
            <a:ext cx="9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</a:t>
            </a:r>
          </a:p>
        </p:txBody>
      </p:sp>
      <p:sp>
        <p:nvSpPr>
          <p:cNvPr id="136" name="Text Box 21">
            <a:extLst>
              <a:ext uri="{FF2B5EF4-FFF2-40B4-BE49-F238E27FC236}">
                <a16:creationId xmlns:a16="http://schemas.microsoft.com/office/drawing/2014/main" xmlns="" id="{23423E12-71AE-4E4C-A9BA-1AFB67449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899" y="2838193"/>
            <a:ext cx="465192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  <a:sym typeface="Symbol"/>
              </a:rPr>
              <a:t>*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37" name="Рисунок 1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639" y="2157578"/>
            <a:ext cx="2877027" cy="2597605"/>
          </a:xfrm>
          <a:prstGeom prst="rect">
            <a:avLst/>
          </a:prstGeom>
        </p:spPr>
      </p:pic>
      <p:sp>
        <p:nvSpPr>
          <p:cNvPr id="138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40" name="Рисунок 13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7" t="14596" r="8026" b="14018"/>
          <a:stretch/>
        </p:blipFill>
        <p:spPr>
          <a:xfrm>
            <a:off x="6877454" y="1322962"/>
            <a:ext cx="1162457" cy="627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63607"/>
            <a:ext cx="6452341" cy="1323429"/>
          </a:xfrm>
        </p:spPr>
        <p:txBody>
          <a:bodyPr/>
          <a:lstStyle/>
          <a:p>
            <a:pPr lvl="0"/>
            <a:r>
              <a:rPr lang="en-US" sz="4000" dirty="0"/>
              <a:t>d*(2380) </a:t>
            </a:r>
            <a:r>
              <a:rPr lang="en-US" sz="4000" dirty="0" err="1" smtClean="0"/>
              <a:t>photoproduction</a:t>
            </a:r>
            <a:endParaRPr lang="en-US" dirty="0"/>
          </a:p>
        </p:txBody>
      </p:sp>
      <p:sp>
        <p:nvSpPr>
          <p:cNvPr id="24" name="Полилиния 23"/>
          <p:cNvSpPr/>
          <p:nvPr/>
        </p:nvSpPr>
        <p:spPr>
          <a:xfrm rot="1048005">
            <a:off x="2061043" y="1910005"/>
            <a:ext cx="772998" cy="208463"/>
          </a:xfrm>
          <a:custGeom>
            <a:avLst/>
            <a:gdLst>
              <a:gd name="connsiteX0" fmla="*/ 0 w 834272"/>
              <a:gd name="connsiteY0" fmla="*/ 142465 h 208462"/>
              <a:gd name="connsiteX1" fmla="*/ 84841 w 834272"/>
              <a:gd name="connsiteY1" fmla="*/ 1063 h 208462"/>
              <a:gd name="connsiteX2" fmla="*/ 226243 w 834272"/>
              <a:gd name="connsiteY2" fmla="*/ 208453 h 208462"/>
              <a:gd name="connsiteX3" fmla="*/ 348791 w 834272"/>
              <a:gd name="connsiteY3" fmla="*/ 10490 h 208462"/>
              <a:gd name="connsiteX4" fmla="*/ 476053 w 834272"/>
              <a:gd name="connsiteY4" fmla="*/ 194313 h 208462"/>
              <a:gd name="connsiteX5" fmla="*/ 560895 w 834272"/>
              <a:gd name="connsiteY5" fmla="*/ 1063 h 208462"/>
              <a:gd name="connsiteX6" fmla="*/ 692870 w 834272"/>
              <a:gd name="connsiteY6" fmla="*/ 189599 h 208462"/>
              <a:gd name="connsiteX7" fmla="*/ 772998 w 834272"/>
              <a:gd name="connsiteY7" fmla="*/ 10490 h 208462"/>
              <a:gd name="connsiteX8" fmla="*/ 772998 w 834272"/>
              <a:gd name="connsiteY8" fmla="*/ 10490 h 208462"/>
              <a:gd name="connsiteX9" fmla="*/ 834272 w 834272"/>
              <a:gd name="connsiteY9" fmla="*/ 67051 h 208462"/>
              <a:gd name="connsiteX0" fmla="*/ 0 w 871980"/>
              <a:gd name="connsiteY0" fmla="*/ 142465 h 208462"/>
              <a:gd name="connsiteX1" fmla="*/ 84841 w 871980"/>
              <a:gd name="connsiteY1" fmla="*/ 1063 h 208462"/>
              <a:gd name="connsiteX2" fmla="*/ 226243 w 871980"/>
              <a:gd name="connsiteY2" fmla="*/ 208453 h 208462"/>
              <a:gd name="connsiteX3" fmla="*/ 348791 w 871980"/>
              <a:gd name="connsiteY3" fmla="*/ 10490 h 208462"/>
              <a:gd name="connsiteX4" fmla="*/ 476053 w 871980"/>
              <a:gd name="connsiteY4" fmla="*/ 194313 h 208462"/>
              <a:gd name="connsiteX5" fmla="*/ 560895 w 871980"/>
              <a:gd name="connsiteY5" fmla="*/ 1063 h 208462"/>
              <a:gd name="connsiteX6" fmla="*/ 692870 w 871980"/>
              <a:gd name="connsiteY6" fmla="*/ 189599 h 208462"/>
              <a:gd name="connsiteX7" fmla="*/ 772998 w 871980"/>
              <a:gd name="connsiteY7" fmla="*/ 10490 h 208462"/>
              <a:gd name="connsiteX8" fmla="*/ 772998 w 871980"/>
              <a:gd name="connsiteY8" fmla="*/ 10490 h 208462"/>
              <a:gd name="connsiteX9" fmla="*/ 871980 w 871980"/>
              <a:gd name="connsiteY9" fmla="*/ 199026 h 208462"/>
              <a:gd name="connsiteX0" fmla="*/ 0 w 872645"/>
              <a:gd name="connsiteY0" fmla="*/ 287517 h 353514"/>
              <a:gd name="connsiteX1" fmla="*/ 84841 w 872645"/>
              <a:gd name="connsiteY1" fmla="*/ 146115 h 353514"/>
              <a:gd name="connsiteX2" fmla="*/ 226243 w 872645"/>
              <a:gd name="connsiteY2" fmla="*/ 353505 h 353514"/>
              <a:gd name="connsiteX3" fmla="*/ 348791 w 872645"/>
              <a:gd name="connsiteY3" fmla="*/ 155542 h 353514"/>
              <a:gd name="connsiteX4" fmla="*/ 476053 w 872645"/>
              <a:gd name="connsiteY4" fmla="*/ 339365 h 353514"/>
              <a:gd name="connsiteX5" fmla="*/ 560895 w 872645"/>
              <a:gd name="connsiteY5" fmla="*/ 146115 h 353514"/>
              <a:gd name="connsiteX6" fmla="*/ 692870 w 872645"/>
              <a:gd name="connsiteY6" fmla="*/ 334651 h 353514"/>
              <a:gd name="connsiteX7" fmla="*/ 772998 w 872645"/>
              <a:gd name="connsiteY7" fmla="*/ 155542 h 353514"/>
              <a:gd name="connsiteX8" fmla="*/ 867266 w 872645"/>
              <a:gd name="connsiteY8" fmla="*/ 0 h 353514"/>
              <a:gd name="connsiteX9" fmla="*/ 871980 w 872645"/>
              <a:gd name="connsiteY9" fmla="*/ 344078 h 353514"/>
              <a:gd name="connsiteX0" fmla="*/ 0 w 871980"/>
              <a:gd name="connsiteY0" fmla="*/ 289893 h 355890"/>
              <a:gd name="connsiteX1" fmla="*/ 84841 w 871980"/>
              <a:gd name="connsiteY1" fmla="*/ 148491 h 355890"/>
              <a:gd name="connsiteX2" fmla="*/ 226243 w 871980"/>
              <a:gd name="connsiteY2" fmla="*/ 355881 h 355890"/>
              <a:gd name="connsiteX3" fmla="*/ 348791 w 871980"/>
              <a:gd name="connsiteY3" fmla="*/ 157918 h 355890"/>
              <a:gd name="connsiteX4" fmla="*/ 476053 w 871980"/>
              <a:gd name="connsiteY4" fmla="*/ 341741 h 355890"/>
              <a:gd name="connsiteX5" fmla="*/ 560895 w 871980"/>
              <a:gd name="connsiteY5" fmla="*/ 148491 h 355890"/>
              <a:gd name="connsiteX6" fmla="*/ 692870 w 871980"/>
              <a:gd name="connsiteY6" fmla="*/ 337027 h 355890"/>
              <a:gd name="connsiteX7" fmla="*/ 772998 w 871980"/>
              <a:gd name="connsiteY7" fmla="*/ 157918 h 355890"/>
              <a:gd name="connsiteX8" fmla="*/ 867266 w 871980"/>
              <a:gd name="connsiteY8" fmla="*/ 2376 h 355890"/>
              <a:gd name="connsiteX9" fmla="*/ 871980 w 871980"/>
              <a:gd name="connsiteY9" fmla="*/ 346454 h 355890"/>
              <a:gd name="connsiteX0" fmla="*/ 0 w 1300899"/>
              <a:gd name="connsiteY0" fmla="*/ 292115 h 358112"/>
              <a:gd name="connsiteX1" fmla="*/ 84841 w 1300899"/>
              <a:gd name="connsiteY1" fmla="*/ 150713 h 358112"/>
              <a:gd name="connsiteX2" fmla="*/ 226243 w 1300899"/>
              <a:gd name="connsiteY2" fmla="*/ 358103 h 358112"/>
              <a:gd name="connsiteX3" fmla="*/ 348791 w 1300899"/>
              <a:gd name="connsiteY3" fmla="*/ 160140 h 358112"/>
              <a:gd name="connsiteX4" fmla="*/ 476053 w 1300899"/>
              <a:gd name="connsiteY4" fmla="*/ 343963 h 358112"/>
              <a:gd name="connsiteX5" fmla="*/ 560895 w 1300899"/>
              <a:gd name="connsiteY5" fmla="*/ 150713 h 358112"/>
              <a:gd name="connsiteX6" fmla="*/ 692870 w 1300899"/>
              <a:gd name="connsiteY6" fmla="*/ 339249 h 358112"/>
              <a:gd name="connsiteX7" fmla="*/ 772998 w 1300899"/>
              <a:gd name="connsiteY7" fmla="*/ 160140 h 358112"/>
              <a:gd name="connsiteX8" fmla="*/ 867266 w 1300899"/>
              <a:gd name="connsiteY8" fmla="*/ 4598 h 358112"/>
              <a:gd name="connsiteX9" fmla="*/ 1300899 w 1300899"/>
              <a:gd name="connsiteY9" fmla="*/ 343963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772998"/>
              <a:gd name="connsiteY0" fmla="*/ 142466 h 208463"/>
              <a:gd name="connsiteX1" fmla="*/ 84841 w 772998"/>
              <a:gd name="connsiteY1" fmla="*/ 1064 h 208463"/>
              <a:gd name="connsiteX2" fmla="*/ 226243 w 772998"/>
              <a:gd name="connsiteY2" fmla="*/ 208454 h 208463"/>
              <a:gd name="connsiteX3" fmla="*/ 348791 w 772998"/>
              <a:gd name="connsiteY3" fmla="*/ 10491 h 208463"/>
              <a:gd name="connsiteX4" fmla="*/ 476053 w 772998"/>
              <a:gd name="connsiteY4" fmla="*/ 194314 h 208463"/>
              <a:gd name="connsiteX5" fmla="*/ 560895 w 772998"/>
              <a:gd name="connsiteY5" fmla="*/ 1064 h 208463"/>
              <a:gd name="connsiteX6" fmla="*/ 692870 w 772998"/>
              <a:gd name="connsiteY6" fmla="*/ 189600 h 208463"/>
              <a:gd name="connsiteX7" fmla="*/ 772998 w 772998"/>
              <a:gd name="connsiteY7" fmla="*/ 10491 h 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998" h="208463">
                <a:moveTo>
                  <a:pt x="0" y="142466"/>
                </a:moveTo>
                <a:cubicBezTo>
                  <a:pt x="23567" y="66266"/>
                  <a:pt x="47134" y="-9934"/>
                  <a:pt x="84841" y="1064"/>
                </a:cubicBezTo>
                <a:cubicBezTo>
                  <a:pt x="122548" y="12062"/>
                  <a:pt x="182251" y="206883"/>
                  <a:pt x="226243" y="208454"/>
                </a:cubicBezTo>
                <a:cubicBezTo>
                  <a:pt x="270235" y="210025"/>
                  <a:pt x="307156" y="12848"/>
                  <a:pt x="348791" y="10491"/>
                </a:cubicBezTo>
                <a:cubicBezTo>
                  <a:pt x="390426" y="8134"/>
                  <a:pt x="440702" y="195885"/>
                  <a:pt x="476053" y="194314"/>
                </a:cubicBezTo>
                <a:cubicBezTo>
                  <a:pt x="511404" y="192743"/>
                  <a:pt x="524759" y="1850"/>
                  <a:pt x="560895" y="1064"/>
                </a:cubicBezTo>
                <a:cubicBezTo>
                  <a:pt x="597031" y="278"/>
                  <a:pt x="657520" y="188029"/>
                  <a:pt x="692870" y="189600"/>
                </a:cubicBezTo>
                <a:cubicBezTo>
                  <a:pt x="728220" y="191171"/>
                  <a:pt x="743932" y="66266"/>
                  <a:pt x="772998" y="10491"/>
                </a:cubicBezTo>
              </a:path>
            </a:pathLst>
          </a:custGeom>
          <a:noFill/>
          <a:ln w="31750">
            <a:solidFill>
              <a:schemeClr val="tx1"/>
            </a:solidFill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ine 10"/>
          <p:cNvSpPr>
            <a:spLocks noChangeShapeType="1"/>
          </p:cNvSpPr>
          <p:nvPr/>
        </p:nvSpPr>
        <p:spPr bwMode="auto">
          <a:xfrm flipH="1">
            <a:off x="3681946" y="1876977"/>
            <a:ext cx="902092" cy="187142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2818346" y="2045761"/>
            <a:ext cx="863600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2242083" y="2300264"/>
            <a:ext cx="5762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auto">
          <a:xfrm>
            <a:off x="1758653" y="2067980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d</a:t>
            </a:r>
          </a:p>
        </p:txBody>
      </p:sp>
      <p:sp>
        <p:nvSpPr>
          <p:cNvPr id="29" name="Text Box 21"/>
          <p:cNvSpPr txBox="1">
            <a:spLocks noChangeArrowheads="1"/>
          </p:cNvSpPr>
          <p:nvPr/>
        </p:nvSpPr>
        <p:spPr bwMode="auto">
          <a:xfrm>
            <a:off x="1736274" y="1584096"/>
            <a:ext cx="311304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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 Box 22"/>
              <p:cNvSpPr txBox="1">
                <a:spLocks noChangeArrowheads="1"/>
              </p:cNvSpPr>
              <p:nvPr/>
            </p:nvSpPr>
            <p:spPr bwMode="auto">
              <a:xfrm>
                <a:off x="4546313" y="1502031"/>
                <a:ext cx="288925" cy="461665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300000" rev="0"/>
                </a:camera>
                <a:lightRig rig="threePt" dir="t"/>
              </a:scene3d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2400" dirty="0">
                  <a:latin typeface="Tahoma" pitchFamily="34" charset="0"/>
                </a:endParaRPr>
              </a:p>
            </p:txBody>
          </p:sp>
        </mc:Choice>
        <mc:Fallback>
          <p:sp>
            <p:nvSpPr>
              <p:cNvPr id="30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46313" y="1502031"/>
                <a:ext cx="288925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35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3067160" y="1606945"/>
            <a:ext cx="500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d</a:t>
            </a:r>
            <a:r>
              <a:rPr lang="en-GB" sz="2400" dirty="0" smtClean="0"/>
              <a:t>*</a:t>
            </a:r>
            <a:endParaRPr lang="en-GB" sz="2400" dirty="0"/>
          </a:p>
        </p:txBody>
      </p:sp>
      <p:sp>
        <p:nvSpPr>
          <p:cNvPr id="32" name="Line 16"/>
          <p:cNvSpPr>
            <a:spLocks noChangeShapeType="1"/>
          </p:cNvSpPr>
          <p:nvPr/>
        </p:nvSpPr>
        <p:spPr bwMode="auto">
          <a:xfrm>
            <a:off x="3681946" y="2293698"/>
            <a:ext cx="5762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4295113" y="2073736"/>
            <a:ext cx="288925" cy="45720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ahoma" pitchFamily="34" charset="0"/>
              </a:rPr>
              <a:t>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 Box 22"/>
              <p:cNvSpPr txBox="1">
                <a:spLocks noChangeArrowheads="1"/>
              </p:cNvSpPr>
              <p:nvPr/>
            </p:nvSpPr>
            <p:spPr bwMode="auto">
              <a:xfrm>
                <a:off x="4546312" y="1157888"/>
                <a:ext cx="288925" cy="461665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300000" rev="0"/>
                </a:camera>
                <a:lightRig rig="threePt" dir="t"/>
              </a:scene3d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sz="2400" i="1">
                              <a:latin typeface="Cambria Math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2400" dirty="0">
                  <a:latin typeface="Tahoma" pitchFamily="34" charset="0"/>
                </a:endParaRPr>
              </a:p>
            </p:txBody>
          </p:sp>
        </mc:Choice>
        <mc:Fallback>
          <p:sp>
            <p:nvSpPr>
              <p:cNvPr id="34" name="Text 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46312" y="1157888"/>
                <a:ext cx="288925" cy="461665"/>
              </a:xfrm>
              <a:prstGeom prst="rect">
                <a:avLst/>
              </a:prstGeom>
              <a:blipFill rotWithShape="1">
                <a:blip r:embed="rId2"/>
                <a:stretch>
                  <a:fillRect r="-358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Line 10"/>
          <p:cNvSpPr>
            <a:spLocks noChangeShapeType="1"/>
          </p:cNvSpPr>
          <p:nvPr/>
        </p:nvSpPr>
        <p:spPr bwMode="auto">
          <a:xfrm flipH="1">
            <a:off x="3681945" y="1502031"/>
            <a:ext cx="864366" cy="543729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scene3d>
            <a:camera prst="orthographicFront">
              <a:rot lat="0" lon="3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2714229" y="3108545"/>
                <a:ext cx="2501519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</a:rPr>
                      <m:t>𝛾</m:t>
                    </m:r>
                    <m:r>
                      <a:rPr lang="en-US" sz="3200" b="0" i="1" smtClean="0">
                        <a:latin typeface="Cambria Math"/>
                      </a:rPr>
                      <m:t>𝑑</m:t>
                    </m:r>
                    <m:r>
                      <a:rPr lang="en-US" sz="3200" b="0" i="1" smtClean="0">
                        <a:latin typeface="Cambria Math"/>
                      </a:rPr>
                      <m:t>→</m:t>
                    </m:r>
                    <m:r>
                      <a:rPr lang="en-US" sz="3200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32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US" sz="3200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229" y="3108545"/>
                <a:ext cx="2501519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386" y="2698336"/>
            <a:ext cx="4752042" cy="32270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2261567" y="2616057"/>
                <a:ext cx="221432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𝛾</m:t>
                    </m:r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r>
                      <a:rPr lang="en-US" sz="2800" b="0" i="1" smtClean="0">
                        <a:latin typeface="Cambria Math"/>
                      </a:rPr>
                      <m:t>→</m:t>
                    </m:r>
                    <m:r>
                      <a:rPr lang="en-US" sz="2800" b="0" i="1" smtClean="0">
                        <a:latin typeface="Cambria Math"/>
                      </a:rPr>
                      <m:t>𝑑</m:t>
                    </m:r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1567" y="2616057"/>
                <a:ext cx="2214324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/>
          <p:cNvSpPr txBox="1"/>
          <p:nvPr/>
        </p:nvSpPr>
        <p:spPr>
          <a:xfrm>
            <a:off x="5456481" y="4448145"/>
            <a:ext cx="35018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Conventional Background</a:t>
            </a:r>
            <a:br>
              <a:rPr lang="en-US" dirty="0" smtClean="0"/>
            </a:br>
            <a:r>
              <a:rPr lang="de-DE" b="1" dirty="0"/>
              <a:t>M. </a:t>
            </a:r>
            <a:r>
              <a:rPr lang="de-DE" b="1" dirty="0" err="1"/>
              <a:t>Egorov</a:t>
            </a:r>
            <a:r>
              <a:rPr lang="de-DE" b="1" dirty="0"/>
              <a:t>, A. Fix,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Nucl.Phys</a:t>
            </a:r>
            <a:r>
              <a:rPr lang="de-DE" dirty="0"/>
              <a:t>. A933 (2015) </a:t>
            </a:r>
            <a:r>
              <a:rPr lang="de-DE" dirty="0" smtClean="0"/>
              <a:t>104-113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TextBox 39"/>
              <p:cNvSpPr txBox="1"/>
              <p:nvPr/>
            </p:nvSpPr>
            <p:spPr>
              <a:xfrm>
                <a:off x="3292961" y="4653136"/>
                <a:ext cx="7779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6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ru-RU" sz="3600" dirty="0"/>
              </a:p>
            </p:txBody>
          </p:sp>
        </mc:Choice>
        <mc:Fallback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2961" y="4653136"/>
                <a:ext cx="777970" cy="64633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/>
          <p:cNvSpPr txBox="1"/>
          <p:nvPr/>
        </p:nvSpPr>
        <p:spPr>
          <a:xfrm>
            <a:off x="35496" y="5935052"/>
            <a:ext cx="2351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B</a:t>
            </a:r>
            <a:r>
              <a:rPr lang="en-GB" b="1" dirty="0" smtClean="0">
                <a:solidFill>
                  <a:srgbClr val="FF0000"/>
                </a:solidFill>
              </a:rPr>
              <a:t>. </a:t>
            </a:r>
            <a:r>
              <a:rPr lang="en-GB" b="1" dirty="0" err="1" smtClean="0">
                <a:solidFill>
                  <a:srgbClr val="FF0000"/>
                </a:solidFill>
              </a:rPr>
              <a:t>Krusche</a:t>
            </a:r>
            <a:r>
              <a:rPr lang="en-GB" b="1" dirty="0" smtClean="0">
                <a:solidFill>
                  <a:srgbClr val="FF0000"/>
                </a:solidFill>
              </a:rPr>
              <a:t>, </a:t>
            </a:r>
            <a:r>
              <a:rPr lang="en-GB" b="1" dirty="0" err="1" smtClean="0">
                <a:solidFill>
                  <a:srgbClr val="FF0000"/>
                </a:solidFill>
              </a:rPr>
              <a:t>NStar</a:t>
            </a:r>
            <a:r>
              <a:rPr lang="en-GB" b="1" dirty="0" smtClean="0">
                <a:solidFill>
                  <a:srgbClr val="FF0000"/>
                </a:solidFill>
              </a:rPr>
              <a:t> 2019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V="1">
            <a:off x="677085" y="5265205"/>
            <a:ext cx="1374635" cy="612069"/>
          </a:xfrm>
          <a:prstGeom prst="straightConnector1">
            <a:avLst/>
          </a:prstGeom>
          <a:ln w="4762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0" y="6303990"/>
            <a:ext cx="5147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de-DE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Ishikawa</a:t>
            </a:r>
            <a:r>
              <a:rPr lang="de-DE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de-DE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de-DE" b="1" dirty="0" err="1">
                <a:solidFill>
                  <a:srgbClr val="0000FF"/>
                </a:solidFill>
              </a:rPr>
              <a:t>Phys.Lett</a:t>
            </a:r>
            <a:r>
              <a:rPr lang="de-DE" b="1" dirty="0">
                <a:solidFill>
                  <a:srgbClr val="0000FF"/>
                </a:solidFill>
              </a:rPr>
              <a:t>. B772 (2017) </a:t>
            </a:r>
            <a:r>
              <a:rPr lang="de-DE" b="1" dirty="0" smtClean="0">
                <a:solidFill>
                  <a:srgbClr val="0000FF"/>
                </a:solidFill>
              </a:rPr>
              <a:t>398 </a:t>
            </a:r>
            <a:endParaRPr lang="ru-RU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flipH="1" flipV="1">
            <a:off x="5397701" y="3861048"/>
            <a:ext cx="1031125" cy="739436"/>
          </a:xfrm>
          <a:prstGeom prst="straightConnector1">
            <a:avLst/>
          </a:prstGeom>
          <a:ln w="47625"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5994"/>
            <a:ext cx="6275563" cy="738654"/>
          </a:xfrm>
        </p:spPr>
        <p:txBody>
          <a:bodyPr/>
          <a:lstStyle/>
          <a:p>
            <a:pPr lvl="0"/>
            <a:r>
              <a:rPr lang="en-US" dirty="0" smtClean="0"/>
              <a:t>d</a:t>
            </a:r>
            <a:r>
              <a:rPr lang="en-US" sz="4000" dirty="0" smtClean="0"/>
              <a:t> </a:t>
            </a:r>
            <a:r>
              <a:rPr lang="en-US" sz="4000" dirty="0" smtClean="0">
                <a:sym typeface="Symbol"/>
              </a:rPr>
              <a:t></a:t>
            </a:r>
            <a:r>
              <a:rPr lang="en-US" sz="4000" dirty="0" smtClean="0"/>
              <a:t> </a:t>
            </a:r>
            <a:r>
              <a:rPr lang="en-US" sz="4000" dirty="0"/>
              <a:t>d*(2380) </a:t>
            </a:r>
            <a:r>
              <a:rPr lang="en-US" sz="4000" dirty="0" smtClean="0"/>
              <a:t>transitions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330168" y="1248595"/>
                <a:ext cx="75577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Deuteron: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|6</m:t>
                        </m:r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400" dirty="0" smtClean="0"/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𝑆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68" y="1248595"/>
                <a:ext cx="7557775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210" t="-130263" r="-323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52547" y="3754066"/>
                <a:ext cx="76954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(2380)</m:t>
                    </m:r>
                  </m:oMath>
                </a14:m>
                <a:r>
                  <a:rPr lang="en-US" sz="2400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|6</m:t>
                        </m:r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400" dirty="0" smtClean="0"/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𝑆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	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47" y="3754066"/>
                <a:ext cx="769544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38" t="-130263" r="-3803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31636" y="100998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0.15%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94743" y="100998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5%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698319" y="421573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573246" y="421573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845041" y="42270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35" name="Левая фигурная скобка 34"/>
          <p:cNvSpPr/>
          <p:nvPr/>
        </p:nvSpPr>
        <p:spPr>
          <a:xfrm rot="5400000">
            <a:off x="5520722" y="1325777"/>
            <a:ext cx="490537" cy="4548699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Левая фигурная скобка 35"/>
          <p:cNvSpPr/>
          <p:nvPr/>
        </p:nvSpPr>
        <p:spPr>
          <a:xfrm rot="16200000">
            <a:off x="5520723" y="-304385"/>
            <a:ext cx="490537" cy="4548699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2174098" y="2231974"/>
            <a:ext cx="0" cy="136815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35" idx="1"/>
          </p:cNvCxnSpPr>
          <p:nvPr/>
        </p:nvCxnSpPr>
        <p:spPr>
          <a:xfrm flipH="1">
            <a:off x="5765990" y="2184699"/>
            <a:ext cx="1" cy="11701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480825" y="2431974"/>
                <a:ext cx="5790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𝜸</m:t>
                      </m:r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825" y="2431974"/>
                <a:ext cx="57900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5874784" y="2431974"/>
                <a:ext cx="5790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𝜸</m:t>
                      </m:r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784" y="2431974"/>
                <a:ext cx="57900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Прямая соединительная линия 43"/>
          <p:cNvCxnSpPr/>
          <p:nvPr/>
        </p:nvCxnSpPr>
        <p:spPr bwMode="auto">
          <a:xfrm flipV="1">
            <a:off x="330168" y="4566528"/>
            <a:ext cx="8550496" cy="37070"/>
          </a:xfrm>
          <a:prstGeom prst="line">
            <a:avLst/>
          </a:prstGeom>
          <a:solidFill>
            <a:srgbClr val="00B8FF"/>
          </a:solidFill>
          <a:ln w="79375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105340" y="5256363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d*(2380)</a:t>
            </a:r>
            <a:endParaRPr lang="ru-RU" sz="2400" b="1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1528977" y="6730258"/>
            <a:ext cx="1008112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28977" y="5487196"/>
            <a:ext cx="1008112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812" y="6349936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deuteron</a:t>
            </a:r>
            <a:endParaRPr lang="ru-RU" sz="2400" b="1" dirty="0"/>
          </a:p>
        </p:txBody>
      </p:sp>
      <p:sp>
        <p:nvSpPr>
          <p:cNvPr id="49" name="Полилиния 48"/>
          <p:cNvSpPr/>
          <p:nvPr/>
        </p:nvSpPr>
        <p:spPr>
          <a:xfrm rot="16200000">
            <a:off x="1555181" y="5974917"/>
            <a:ext cx="1154124" cy="208463"/>
          </a:xfrm>
          <a:custGeom>
            <a:avLst/>
            <a:gdLst>
              <a:gd name="connsiteX0" fmla="*/ 0 w 834272"/>
              <a:gd name="connsiteY0" fmla="*/ 142465 h 208462"/>
              <a:gd name="connsiteX1" fmla="*/ 84841 w 834272"/>
              <a:gd name="connsiteY1" fmla="*/ 1063 h 208462"/>
              <a:gd name="connsiteX2" fmla="*/ 226243 w 834272"/>
              <a:gd name="connsiteY2" fmla="*/ 208453 h 208462"/>
              <a:gd name="connsiteX3" fmla="*/ 348791 w 834272"/>
              <a:gd name="connsiteY3" fmla="*/ 10490 h 208462"/>
              <a:gd name="connsiteX4" fmla="*/ 476053 w 834272"/>
              <a:gd name="connsiteY4" fmla="*/ 194313 h 208462"/>
              <a:gd name="connsiteX5" fmla="*/ 560895 w 834272"/>
              <a:gd name="connsiteY5" fmla="*/ 1063 h 208462"/>
              <a:gd name="connsiteX6" fmla="*/ 692870 w 834272"/>
              <a:gd name="connsiteY6" fmla="*/ 189599 h 208462"/>
              <a:gd name="connsiteX7" fmla="*/ 772998 w 834272"/>
              <a:gd name="connsiteY7" fmla="*/ 10490 h 208462"/>
              <a:gd name="connsiteX8" fmla="*/ 772998 w 834272"/>
              <a:gd name="connsiteY8" fmla="*/ 10490 h 208462"/>
              <a:gd name="connsiteX9" fmla="*/ 834272 w 834272"/>
              <a:gd name="connsiteY9" fmla="*/ 67051 h 208462"/>
              <a:gd name="connsiteX0" fmla="*/ 0 w 871980"/>
              <a:gd name="connsiteY0" fmla="*/ 142465 h 208462"/>
              <a:gd name="connsiteX1" fmla="*/ 84841 w 871980"/>
              <a:gd name="connsiteY1" fmla="*/ 1063 h 208462"/>
              <a:gd name="connsiteX2" fmla="*/ 226243 w 871980"/>
              <a:gd name="connsiteY2" fmla="*/ 208453 h 208462"/>
              <a:gd name="connsiteX3" fmla="*/ 348791 w 871980"/>
              <a:gd name="connsiteY3" fmla="*/ 10490 h 208462"/>
              <a:gd name="connsiteX4" fmla="*/ 476053 w 871980"/>
              <a:gd name="connsiteY4" fmla="*/ 194313 h 208462"/>
              <a:gd name="connsiteX5" fmla="*/ 560895 w 871980"/>
              <a:gd name="connsiteY5" fmla="*/ 1063 h 208462"/>
              <a:gd name="connsiteX6" fmla="*/ 692870 w 871980"/>
              <a:gd name="connsiteY6" fmla="*/ 189599 h 208462"/>
              <a:gd name="connsiteX7" fmla="*/ 772998 w 871980"/>
              <a:gd name="connsiteY7" fmla="*/ 10490 h 208462"/>
              <a:gd name="connsiteX8" fmla="*/ 772998 w 871980"/>
              <a:gd name="connsiteY8" fmla="*/ 10490 h 208462"/>
              <a:gd name="connsiteX9" fmla="*/ 871980 w 871980"/>
              <a:gd name="connsiteY9" fmla="*/ 199026 h 208462"/>
              <a:gd name="connsiteX0" fmla="*/ 0 w 872645"/>
              <a:gd name="connsiteY0" fmla="*/ 287517 h 353514"/>
              <a:gd name="connsiteX1" fmla="*/ 84841 w 872645"/>
              <a:gd name="connsiteY1" fmla="*/ 146115 h 353514"/>
              <a:gd name="connsiteX2" fmla="*/ 226243 w 872645"/>
              <a:gd name="connsiteY2" fmla="*/ 353505 h 353514"/>
              <a:gd name="connsiteX3" fmla="*/ 348791 w 872645"/>
              <a:gd name="connsiteY3" fmla="*/ 155542 h 353514"/>
              <a:gd name="connsiteX4" fmla="*/ 476053 w 872645"/>
              <a:gd name="connsiteY4" fmla="*/ 339365 h 353514"/>
              <a:gd name="connsiteX5" fmla="*/ 560895 w 872645"/>
              <a:gd name="connsiteY5" fmla="*/ 146115 h 353514"/>
              <a:gd name="connsiteX6" fmla="*/ 692870 w 872645"/>
              <a:gd name="connsiteY6" fmla="*/ 334651 h 353514"/>
              <a:gd name="connsiteX7" fmla="*/ 772998 w 872645"/>
              <a:gd name="connsiteY7" fmla="*/ 155542 h 353514"/>
              <a:gd name="connsiteX8" fmla="*/ 867266 w 872645"/>
              <a:gd name="connsiteY8" fmla="*/ 0 h 353514"/>
              <a:gd name="connsiteX9" fmla="*/ 871980 w 872645"/>
              <a:gd name="connsiteY9" fmla="*/ 344078 h 353514"/>
              <a:gd name="connsiteX0" fmla="*/ 0 w 871980"/>
              <a:gd name="connsiteY0" fmla="*/ 289893 h 355890"/>
              <a:gd name="connsiteX1" fmla="*/ 84841 w 871980"/>
              <a:gd name="connsiteY1" fmla="*/ 148491 h 355890"/>
              <a:gd name="connsiteX2" fmla="*/ 226243 w 871980"/>
              <a:gd name="connsiteY2" fmla="*/ 355881 h 355890"/>
              <a:gd name="connsiteX3" fmla="*/ 348791 w 871980"/>
              <a:gd name="connsiteY3" fmla="*/ 157918 h 355890"/>
              <a:gd name="connsiteX4" fmla="*/ 476053 w 871980"/>
              <a:gd name="connsiteY4" fmla="*/ 341741 h 355890"/>
              <a:gd name="connsiteX5" fmla="*/ 560895 w 871980"/>
              <a:gd name="connsiteY5" fmla="*/ 148491 h 355890"/>
              <a:gd name="connsiteX6" fmla="*/ 692870 w 871980"/>
              <a:gd name="connsiteY6" fmla="*/ 337027 h 355890"/>
              <a:gd name="connsiteX7" fmla="*/ 772998 w 871980"/>
              <a:gd name="connsiteY7" fmla="*/ 157918 h 355890"/>
              <a:gd name="connsiteX8" fmla="*/ 867266 w 871980"/>
              <a:gd name="connsiteY8" fmla="*/ 2376 h 355890"/>
              <a:gd name="connsiteX9" fmla="*/ 871980 w 871980"/>
              <a:gd name="connsiteY9" fmla="*/ 346454 h 355890"/>
              <a:gd name="connsiteX0" fmla="*/ 0 w 1300899"/>
              <a:gd name="connsiteY0" fmla="*/ 292115 h 358112"/>
              <a:gd name="connsiteX1" fmla="*/ 84841 w 1300899"/>
              <a:gd name="connsiteY1" fmla="*/ 150713 h 358112"/>
              <a:gd name="connsiteX2" fmla="*/ 226243 w 1300899"/>
              <a:gd name="connsiteY2" fmla="*/ 358103 h 358112"/>
              <a:gd name="connsiteX3" fmla="*/ 348791 w 1300899"/>
              <a:gd name="connsiteY3" fmla="*/ 160140 h 358112"/>
              <a:gd name="connsiteX4" fmla="*/ 476053 w 1300899"/>
              <a:gd name="connsiteY4" fmla="*/ 343963 h 358112"/>
              <a:gd name="connsiteX5" fmla="*/ 560895 w 1300899"/>
              <a:gd name="connsiteY5" fmla="*/ 150713 h 358112"/>
              <a:gd name="connsiteX6" fmla="*/ 692870 w 1300899"/>
              <a:gd name="connsiteY6" fmla="*/ 339249 h 358112"/>
              <a:gd name="connsiteX7" fmla="*/ 772998 w 1300899"/>
              <a:gd name="connsiteY7" fmla="*/ 160140 h 358112"/>
              <a:gd name="connsiteX8" fmla="*/ 867266 w 1300899"/>
              <a:gd name="connsiteY8" fmla="*/ 4598 h 358112"/>
              <a:gd name="connsiteX9" fmla="*/ 1300899 w 1300899"/>
              <a:gd name="connsiteY9" fmla="*/ 343963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772998"/>
              <a:gd name="connsiteY0" fmla="*/ 142466 h 208463"/>
              <a:gd name="connsiteX1" fmla="*/ 84841 w 772998"/>
              <a:gd name="connsiteY1" fmla="*/ 1064 h 208463"/>
              <a:gd name="connsiteX2" fmla="*/ 226243 w 772998"/>
              <a:gd name="connsiteY2" fmla="*/ 208454 h 208463"/>
              <a:gd name="connsiteX3" fmla="*/ 348791 w 772998"/>
              <a:gd name="connsiteY3" fmla="*/ 10491 h 208463"/>
              <a:gd name="connsiteX4" fmla="*/ 476053 w 772998"/>
              <a:gd name="connsiteY4" fmla="*/ 194314 h 208463"/>
              <a:gd name="connsiteX5" fmla="*/ 560895 w 772998"/>
              <a:gd name="connsiteY5" fmla="*/ 1064 h 208463"/>
              <a:gd name="connsiteX6" fmla="*/ 692870 w 772998"/>
              <a:gd name="connsiteY6" fmla="*/ 189600 h 208463"/>
              <a:gd name="connsiteX7" fmla="*/ 772998 w 772998"/>
              <a:gd name="connsiteY7" fmla="*/ 10491 h 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998" h="208463">
                <a:moveTo>
                  <a:pt x="0" y="142466"/>
                </a:moveTo>
                <a:cubicBezTo>
                  <a:pt x="23567" y="66266"/>
                  <a:pt x="47134" y="-9934"/>
                  <a:pt x="84841" y="1064"/>
                </a:cubicBezTo>
                <a:cubicBezTo>
                  <a:pt x="122548" y="12062"/>
                  <a:pt x="182251" y="206883"/>
                  <a:pt x="226243" y="208454"/>
                </a:cubicBezTo>
                <a:cubicBezTo>
                  <a:pt x="270235" y="210025"/>
                  <a:pt x="307156" y="12848"/>
                  <a:pt x="348791" y="10491"/>
                </a:cubicBezTo>
                <a:cubicBezTo>
                  <a:pt x="390426" y="8134"/>
                  <a:pt x="440702" y="195885"/>
                  <a:pt x="476053" y="194314"/>
                </a:cubicBezTo>
                <a:cubicBezTo>
                  <a:pt x="511404" y="192743"/>
                  <a:pt x="524759" y="1850"/>
                  <a:pt x="560895" y="1064"/>
                </a:cubicBezTo>
                <a:cubicBezTo>
                  <a:pt x="597031" y="278"/>
                  <a:pt x="657520" y="188029"/>
                  <a:pt x="692870" y="189600"/>
                </a:cubicBezTo>
                <a:cubicBezTo>
                  <a:pt x="728220" y="191171"/>
                  <a:pt x="743932" y="66266"/>
                  <a:pt x="772998" y="10491"/>
                </a:cubicBezTo>
              </a:path>
            </a:pathLst>
          </a:custGeom>
          <a:noFill/>
          <a:ln w="31750">
            <a:solidFill>
              <a:schemeClr val="tx1"/>
            </a:solidFill>
            <a:tailEnd type="stealth"/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2314106" y="6053220"/>
                <a:ext cx="2009653" cy="491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~570 </m:t>
                      </m:r>
                      <m:r>
                        <a:rPr lang="en-US" sz="2400" b="0" i="1" smtClean="0">
                          <a:latin typeface="Cambria Math"/>
                        </a:rPr>
                        <m:t>𝑀𝑒𝑉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106" y="6053220"/>
                <a:ext cx="2009653" cy="491160"/>
              </a:xfrm>
              <a:prstGeom prst="rect">
                <a:avLst/>
              </a:prstGeom>
              <a:blipFill rotWithShape="1">
                <a:blip r:embed="rId6"/>
                <a:stretch>
                  <a:fillRect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Прямая со стрелкой 50"/>
          <p:cNvCxnSpPr/>
          <p:nvPr/>
        </p:nvCxnSpPr>
        <p:spPr>
          <a:xfrm flipV="1">
            <a:off x="5056076" y="4581128"/>
            <a:ext cx="0" cy="97313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4215101" y="4681148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Овал 52"/>
              <p:cNvSpPr/>
              <p:nvPr/>
            </p:nvSpPr>
            <p:spPr>
              <a:xfrm>
                <a:off x="4042048" y="4876171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53" name="Овал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048" y="4876171"/>
                <a:ext cx="346107" cy="360040"/>
              </a:xfrm>
              <a:prstGeom prst="ellipse">
                <a:avLst/>
              </a:prstGeom>
              <a:blipFill rotWithShape="1">
                <a:blip r:embed="rId7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Овал 53"/>
          <p:cNvSpPr/>
          <p:nvPr/>
        </p:nvSpPr>
        <p:spPr>
          <a:xfrm>
            <a:off x="4804048" y="4804163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3023884" y="4883029"/>
                <a:ext cx="1018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E2,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884" y="4883029"/>
                <a:ext cx="1018164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479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Прямая со стрелкой 55"/>
          <p:cNvCxnSpPr/>
          <p:nvPr/>
        </p:nvCxnSpPr>
        <p:spPr>
          <a:xfrm>
            <a:off x="6338782" y="5690382"/>
            <a:ext cx="1043372" cy="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5950549" y="5315339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Овал 57"/>
              <p:cNvSpPr/>
              <p:nvPr/>
            </p:nvSpPr>
            <p:spPr>
              <a:xfrm>
                <a:off x="5777496" y="5510362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58" name="Овал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496" y="5510362"/>
                <a:ext cx="346107" cy="360040"/>
              </a:xfrm>
              <a:prstGeom prst="ellipse">
                <a:avLst/>
              </a:prstGeom>
              <a:blipFill rotWithShape="1">
                <a:blip r:embed="rId9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Овал 58"/>
          <p:cNvSpPr/>
          <p:nvPr/>
        </p:nvSpPr>
        <p:spPr>
          <a:xfrm>
            <a:off x="6539496" y="5438354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4709354" y="5533362"/>
                <a:ext cx="1056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M3,</a:t>
                </a:r>
                <a:r>
                  <a:rPr lang="en-US" b="1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354" y="5533362"/>
                <a:ext cx="1056636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5202" t="-8333" r="-173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Прямая со стрелкой 60"/>
          <p:cNvCxnSpPr/>
          <p:nvPr/>
        </p:nvCxnSpPr>
        <p:spPr>
          <a:xfrm>
            <a:off x="8352420" y="5877272"/>
            <a:ext cx="0" cy="91315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7511445" y="5917310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Овал 62"/>
              <p:cNvSpPr/>
              <p:nvPr/>
            </p:nvSpPr>
            <p:spPr>
              <a:xfrm>
                <a:off x="7338392" y="6112333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3" name="Овал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392" y="6112333"/>
                <a:ext cx="346107" cy="360040"/>
              </a:xfrm>
              <a:prstGeom prst="ellipse">
                <a:avLst/>
              </a:prstGeom>
              <a:blipFill rotWithShape="1">
                <a:blip r:embed="rId11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Овал 63"/>
          <p:cNvSpPr/>
          <p:nvPr/>
        </p:nvSpPr>
        <p:spPr>
          <a:xfrm>
            <a:off x="8100392" y="6040325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6272817" y="6149183"/>
                <a:ext cx="1018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E4,</a:t>
                </a:r>
                <a:r>
                  <a:rPr lang="en-US" b="1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𝟒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817" y="6149183"/>
                <a:ext cx="1018164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4790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Номер слайда 2"/>
          <p:cNvSpPr txBox="1">
            <a:spLocks/>
          </p:cNvSpPr>
          <p:nvPr/>
        </p:nvSpPr>
        <p:spPr>
          <a:xfrm>
            <a:off x="8340493" y="6425301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5994"/>
            <a:ext cx="6275563" cy="738654"/>
          </a:xfrm>
        </p:spPr>
        <p:txBody>
          <a:bodyPr/>
          <a:lstStyle/>
          <a:p>
            <a:pPr lvl="0"/>
            <a:r>
              <a:rPr lang="en-US" dirty="0" smtClean="0"/>
              <a:t>d</a:t>
            </a:r>
            <a:r>
              <a:rPr lang="en-US" sz="4000" dirty="0" smtClean="0"/>
              <a:t> </a:t>
            </a:r>
            <a:r>
              <a:rPr lang="en-US" sz="4000" dirty="0" smtClean="0">
                <a:sym typeface="Symbol"/>
              </a:rPr>
              <a:t></a:t>
            </a:r>
            <a:r>
              <a:rPr lang="en-US" sz="4000" dirty="0" smtClean="0"/>
              <a:t> </a:t>
            </a:r>
            <a:r>
              <a:rPr lang="en-US" sz="4000" dirty="0"/>
              <a:t>d*(2380) </a:t>
            </a:r>
            <a:r>
              <a:rPr lang="en-US" sz="4000" dirty="0" smtClean="0"/>
              <a:t>transitions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330168" y="1248595"/>
                <a:ext cx="75577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Deuteron: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|6</m:t>
                        </m:r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400" dirty="0" smtClean="0"/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𝑆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a:rPr lang="en-US" sz="2400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168" y="1248595"/>
                <a:ext cx="7557775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1210" t="-130263" r="-323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/>
              <p:cNvSpPr txBox="1"/>
              <p:nvPr/>
            </p:nvSpPr>
            <p:spPr>
              <a:xfrm>
                <a:off x="352547" y="3754066"/>
                <a:ext cx="769544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(2380)</m:t>
                    </m:r>
                  </m:oMath>
                </a14:m>
                <a:r>
                  <a:rPr lang="en-US" sz="2400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|6</m:t>
                        </m:r>
                        <m:r>
                          <a:rPr lang="en-US" sz="2400" i="1">
                            <a:latin typeface="Cambria Math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sz="2400" dirty="0" smtClean="0"/>
                  <a:t>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𝑆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dirty="0" smtClean="0"/>
                  <a:t>	               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400">
                                <a:latin typeface="Cambria Math"/>
                              </a:rPr>
                              <m:t>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i="1">
                                <a:latin typeface="Cambria Math"/>
                              </a:rPr>
                              <m:t>𝑤𝑎𝑣𝑒</m:t>
                            </m:r>
                          </m:sub>
                        </m:sSub>
                      </m:e>
                    </m:d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47" y="3754066"/>
                <a:ext cx="7695440" cy="461665"/>
              </a:xfrm>
              <a:prstGeom prst="rect">
                <a:avLst/>
              </a:prstGeom>
              <a:blipFill rotWithShape="1">
                <a:blip r:embed="rId3"/>
                <a:stretch>
                  <a:fillRect l="-238" t="-130263" r="-3803" b="-1947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931636" y="100998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0.15%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194743" y="1009982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5%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698319" y="421573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573246" y="4215731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845041" y="42270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35" name="Левая фигурная скобка 34"/>
          <p:cNvSpPr/>
          <p:nvPr/>
        </p:nvSpPr>
        <p:spPr>
          <a:xfrm rot="5400000">
            <a:off x="5520722" y="1325777"/>
            <a:ext cx="490537" cy="4548699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Левая фигурная скобка 35"/>
          <p:cNvSpPr/>
          <p:nvPr/>
        </p:nvSpPr>
        <p:spPr>
          <a:xfrm rot="16200000">
            <a:off x="5520723" y="-304385"/>
            <a:ext cx="490537" cy="4548699"/>
          </a:xfrm>
          <a:prstGeom prst="leftBrac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Прямая со стрелкой 36"/>
          <p:cNvCxnSpPr/>
          <p:nvPr/>
        </p:nvCxnSpPr>
        <p:spPr>
          <a:xfrm>
            <a:off x="2174098" y="2231974"/>
            <a:ext cx="0" cy="1368152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35" idx="1"/>
          </p:cNvCxnSpPr>
          <p:nvPr/>
        </p:nvCxnSpPr>
        <p:spPr>
          <a:xfrm flipH="1">
            <a:off x="5765990" y="2184699"/>
            <a:ext cx="1" cy="11701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440314" y="2008378"/>
            <a:ext cx="2930414" cy="1256441"/>
          </a:xfrm>
          <a:prstGeom prst="straightConnector1">
            <a:avLst/>
          </a:prstGeom>
          <a:ln w="635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2440314" y="2215233"/>
            <a:ext cx="3002422" cy="1265610"/>
          </a:xfrm>
          <a:prstGeom prst="straightConnector1">
            <a:avLst/>
          </a:prstGeom>
          <a:ln w="63500"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Умножение 40"/>
          <p:cNvSpPr/>
          <p:nvPr/>
        </p:nvSpPr>
        <p:spPr>
          <a:xfrm>
            <a:off x="2344651" y="1617264"/>
            <a:ext cx="2002952" cy="2305028"/>
          </a:xfrm>
          <a:prstGeom prst="mathMultiply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1480825" y="2431974"/>
                <a:ext cx="5790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𝜸</m:t>
                      </m:r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825" y="2431974"/>
                <a:ext cx="579005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5874784" y="2431974"/>
                <a:ext cx="57900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𝜸</m:t>
                      </m:r>
                      <m:r>
                        <a:rPr lang="en-US" sz="2800" b="1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sz="2800" b="1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4784" y="2431974"/>
                <a:ext cx="579005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Прямая соединительная линия 43"/>
          <p:cNvCxnSpPr/>
          <p:nvPr/>
        </p:nvCxnSpPr>
        <p:spPr bwMode="auto">
          <a:xfrm flipV="1">
            <a:off x="330168" y="4566528"/>
            <a:ext cx="8550496" cy="37070"/>
          </a:xfrm>
          <a:prstGeom prst="line">
            <a:avLst/>
          </a:prstGeom>
          <a:solidFill>
            <a:srgbClr val="00B8FF"/>
          </a:solidFill>
          <a:ln w="79375" cap="flat" cmpd="tri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105340" y="5256363"/>
            <a:ext cx="1383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d*(2380)</a:t>
            </a:r>
            <a:endParaRPr lang="ru-RU" sz="2400" b="1" dirty="0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1528977" y="6730258"/>
            <a:ext cx="1008112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1528977" y="5487196"/>
            <a:ext cx="1008112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0812" y="6349936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deuteron</a:t>
            </a:r>
            <a:endParaRPr lang="ru-RU" sz="2400" b="1" dirty="0"/>
          </a:p>
        </p:txBody>
      </p:sp>
      <p:sp>
        <p:nvSpPr>
          <p:cNvPr id="49" name="Полилиния 48"/>
          <p:cNvSpPr/>
          <p:nvPr/>
        </p:nvSpPr>
        <p:spPr>
          <a:xfrm rot="16200000">
            <a:off x="1555181" y="5974917"/>
            <a:ext cx="1154124" cy="208463"/>
          </a:xfrm>
          <a:custGeom>
            <a:avLst/>
            <a:gdLst>
              <a:gd name="connsiteX0" fmla="*/ 0 w 834272"/>
              <a:gd name="connsiteY0" fmla="*/ 142465 h 208462"/>
              <a:gd name="connsiteX1" fmla="*/ 84841 w 834272"/>
              <a:gd name="connsiteY1" fmla="*/ 1063 h 208462"/>
              <a:gd name="connsiteX2" fmla="*/ 226243 w 834272"/>
              <a:gd name="connsiteY2" fmla="*/ 208453 h 208462"/>
              <a:gd name="connsiteX3" fmla="*/ 348791 w 834272"/>
              <a:gd name="connsiteY3" fmla="*/ 10490 h 208462"/>
              <a:gd name="connsiteX4" fmla="*/ 476053 w 834272"/>
              <a:gd name="connsiteY4" fmla="*/ 194313 h 208462"/>
              <a:gd name="connsiteX5" fmla="*/ 560895 w 834272"/>
              <a:gd name="connsiteY5" fmla="*/ 1063 h 208462"/>
              <a:gd name="connsiteX6" fmla="*/ 692870 w 834272"/>
              <a:gd name="connsiteY6" fmla="*/ 189599 h 208462"/>
              <a:gd name="connsiteX7" fmla="*/ 772998 w 834272"/>
              <a:gd name="connsiteY7" fmla="*/ 10490 h 208462"/>
              <a:gd name="connsiteX8" fmla="*/ 772998 w 834272"/>
              <a:gd name="connsiteY8" fmla="*/ 10490 h 208462"/>
              <a:gd name="connsiteX9" fmla="*/ 834272 w 834272"/>
              <a:gd name="connsiteY9" fmla="*/ 67051 h 208462"/>
              <a:gd name="connsiteX0" fmla="*/ 0 w 871980"/>
              <a:gd name="connsiteY0" fmla="*/ 142465 h 208462"/>
              <a:gd name="connsiteX1" fmla="*/ 84841 w 871980"/>
              <a:gd name="connsiteY1" fmla="*/ 1063 h 208462"/>
              <a:gd name="connsiteX2" fmla="*/ 226243 w 871980"/>
              <a:gd name="connsiteY2" fmla="*/ 208453 h 208462"/>
              <a:gd name="connsiteX3" fmla="*/ 348791 w 871980"/>
              <a:gd name="connsiteY3" fmla="*/ 10490 h 208462"/>
              <a:gd name="connsiteX4" fmla="*/ 476053 w 871980"/>
              <a:gd name="connsiteY4" fmla="*/ 194313 h 208462"/>
              <a:gd name="connsiteX5" fmla="*/ 560895 w 871980"/>
              <a:gd name="connsiteY5" fmla="*/ 1063 h 208462"/>
              <a:gd name="connsiteX6" fmla="*/ 692870 w 871980"/>
              <a:gd name="connsiteY6" fmla="*/ 189599 h 208462"/>
              <a:gd name="connsiteX7" fmla="*/ 772998 w 871980"/>
              <a:gd name="connsiteY7" fmla="*/ 10490 h 208462"/>
              <a:gd name="connsiteX8" fmla="*/ 772998 w 871980"/>
              <a:gd name="connsiteY8" fmla="*/ 10490 h 208462"/>
              <a:gd name="connsiteX9" fmla="*/ 871980 w 871980"/>
              <a:gd name="connsiteY9" fmla="*/ 199026 h 208462"/>
              <a:gd name="connsiteX0" fmla="*/ 0 w 872645"/>
              <a:gd name="connsiteY0" fmla="*/ 287517 h 353514"/>
              <a:gd name="connsiteX1" fmla="*/ 84841 w 872645"/>
              <a:gd name="connsiteY1" fmla="*/ 146115 h 353514"/>
              <a:gd name="connsiteX2" fmla="*/ 226243 w 872645"/>
              <a:gd name="connsiteY2" fmla="*/ 353505 h 353514"/>
              <a:gd name="connsiteX3" fmla="*/ 348791 w 872645"/>
              <a:gd name="connsiteY3" fmla="*/ 155542 h 353514"/>
              <a:gd name="connsiteX4" fmla="*/ 476053 w 872645"/>
              <a:gd name="connsiteY4" fmla="*/ 339365 h 353514"/>
              <a:gd name="connsiteX5" fmla="*/ 560895 w 872645"/>
              <a:gd name="connsiteY5" fmla="*/ 146115 h 353514"/>
              <a:gd name="connsiteX6" fmla="*/ 692870 w 872645"/>
              <a:gd name="connsiteY6" fmla="*/ 334651 h 353514"/>
              <a:gd name="connsiteX7" fmla="*/ 772998 w 872645"/>
              <a:gd name="connsiteY7" fmla="*/ 155542 h 353514"/>
              <a:gd name="connsiteX8" fmla="*/ 867266 w 872645"/>
              <a:gd name="connsiteY8" fmla="*/ 0 h 353514"/>
              <a:gd name="connsiteX9" fmla="*/ 871980 w 872645"/>
              <a:gd name="connsiteY9" fmla="*/ 344078 h 353514"/>
              <a:gd name="connsiteX0" fmla="*/ 0 w 871980"/>
              <a:gd name="connsiteY0" fmla="*/ 289893 h 355890"/>
              <a:gd name="connsiteX1" fmla="*/ 84841 w 871980"/>
              <a:gd name="connsiteY1" fmla="*/ 148491 h 355890"/>
              <a:gd name="connsiteX2" fmla="*/ 226243 w 871980"/>
              <a:gd name="connsiteY2" fmla="*/ 355881 h 355890"/>
              <a:gd name="connsiteX3" fmla="*/ 348791 w 871980"/>
              <a:gd name="connsiteY3" fmla="*/ 157918 h 355890"/>
              <a:gd name="connsiteX4" fmla="*/ 476053 w 871980"/>
              <a:gd name="connsiteY4" fmla="*/ 341741 h 355890"/>
              <a:gd name="connsiteX5" fmla="*/ 560895 w 871980"/>
              <a:gd name="connsiteY5" fmla="*/ 148491 h 355890"/>
              <a:gd name="connsiteX6" fmla="*/ 692870 w 871980"/>
              <a:gd name="connsiteY6" fmla="*/ 337027 h 355890"/>
              <a:gd name="connsiteX7" fmla="*/ 772998 w 871980"/>
              <a:gd name="connsiteY7" fmla="*/ 157918 h 355890"/>
              <a:gd name="connsiteX8" fmla="*/ 867266 w 871980"/>
              <a:gd name="connsiteY8" fmla="*/ 2376 h 355890"/>
              <a:gd name="connsiteX9" fmla="*/ 871980 w 871980"/>
              <a:gd name="connsiteY9" fmla="*/ 346454 h 355890"/>
              <a:gd name="connsiteX0" fmla="*/ 0 w 1300899"/>
              <a:gd name="connsiteY0" fmla="*/ 292115 h 358112"/>
              <a:gd name="connsiteX1" fmla="*/ 84841 w 1300899"/>
              <a:gd name="connsiteY1" fmla="*/ 150713 h 358112"/>
              <a:gd name="connsiteX2" fmla="*/ 226243 w 1300899"/>
              <a:gd name="connsiteY2" fmla="*/ 358103 h 358112"/>
              <a:gd name="connsiteX3" fmla="*/ 348791 w 1300899"/>
              <a:gd name="connsiteY3" fmla="*/ 160140 h 358112"/>
              <a:gd name="connsiteX4" fmla="*/ 476053 w 1300899"/>
              <a:gd name="connsiteY4" fmla="*/ 343963 h 358112"/>
              <a:gd name="connsiteX5" fmla="*/ 560895 w 1300899"/>
              <a:gd name="connsiteY5" fmla="*/ 150713 h 358112"/>
              <a:gd name="connsiteX6" fmla="*/ 692870 w 1300899"/>
              <a:gd name="connsiteY6" fmla="*/ 339249 h 358112"/>
              <a:gd name="connsiteX7" fmla="*/ 772998 w 1300899"/>
              <a:gd name="connsiteY7" fmla="*/ 160140 h 358112"/>
              <a:gd name="connsiteX8" fmla="*/ 867266 w 1300899"/>
              <a:gd name="connsiteY8" fmla="*/ 4598 h 358112"/>
              <a:gd name="connsiteX9" fmla="*/ 1300899 w 1300899"/>
              <a:gd name="connsiteY9" fmla="*/ 343963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772998"/>
              <a:gd name="connsiteY0" fmla="*/ 142466 h 208463"/>
              <a:gd name="connsiteX1" fmla="*/ 84841 w 772998"/>
              <a:gd name="connsiteY1" fmla="*/ 1064 h 208463"/>
              <a:gd name="connsiteX2" fmla="*/ 226243 w 772998"/>
              <a:gd name="connsiteY2" fmla="*/ 208454 h 208463"/>
              <a:gd name="connsiteX3" fmla="*/ 348791 w 772998"/>
              <a:gd name="connsiteY3" fmla="*/ 10491 h 208463"/>
              <a:gd name="connsiteX4" fmla="*/ 476053 w 772998"/>
              <a:gd name="connsiteY4" fmla="*/ 194314 h 208463"/>
              <a:gd name="connsiteX5" fmla="*/ 560895 w 772998"/>
              <a:gd name="connsiteY5" fmla="*/ 1064 h 208463"/>
              <a:gd name="connsiteX6" fmla="*/ 692870 w 772998"/>
              <a:gd name="connsiteY6" fmla="*/ 189600 h 208463"/>
              <a:gd name="connsiteX7" fmla="*/ 772998 w 772998"/>
              <a:gd name="connsiteY7" fmla="*/ 10491 h 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998" h="208463">
                <a:moveTo>
                  <a:pt x="0" y="142466"/>
                </a:moveTo>
                <a:cubicBezTo>
                  <a:pt x="23567" y="66266"/>
                  <a:pt x="47134" y="-9934"/>
                  <a:pt x="84841" y="1064"/>
                </a:cubicBezTo>
                <a:cubicBezTo>
                  <a:pt x="122548" y="12062"/>
                  <a:pt x="182251" y="206883"/>
                  <a:pt x="226243" y="208454"/>
                </a:cubicBezTo>
                <a:cubicBezTo>
                  <a:pt x="270235" y="210025"/>
                  <a:pt x="307156" y="12848"/>
                  <a:pt x="348791" y="10491"/>
                </a:cubicBezTo>
                <a:cubicBezTo>
                  <a:pt x="390426" y="8134"/>
                  <a:pt x="440702" y="195885"/>
                  <a:pt x="476053" y="194314"/>
                </a:cubicBezTo>
                <a:cubicBezTo>
                  <a:pt x="511404" y="192743"/>
                  <a:pt x="524759" y="1850"/>
                  <a:pt x="560895" y="1064"/>
                </a:cubicBezTo>
                <a:cubicBezTo>
                  <a:pt x="597031" y="278"/>
                  <a:pt x="657520" y="188029"/>
                  <a:pt x="692870" y="189600"/>
                </a:cubicBezTo>
                <a:cubicBezTo>
                  <a:pt x="728220" y="191171"/>
                  <a:pt x="743932" y="66266"/>
                  <a:pt x="772998" y="10491"/>
                </a:cubicBezTo>
              </a:path>
            </a:pathLst>
          </a:custGeom>
          <a:noFill/>
          <a:ln w="31750">
            <a:solidFill>
              <a:schemeClr val="tx1"/>
            </a:solidFill>
            <a:tailEnd type="stealth"/>
          </a:ln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2314106" y="6053220"/>
                <a:ext cx="2009653" cy="4911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𝛾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</a:rPr>
                        <m:t>~570 </m:t>
                      </m:r>
                      <m:r>
                        <a:rPr lang="en-US" sz="2400" b="0" i="1" smtClean="0">
                          <a:latin typeface="Cambria Math"/>
                        </a:rPr>
                        <m:t>𝑀𝑒𝑉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4106" y="6053220"/>
                <a:ext cx="2009653" cy="491160"/>
              </a:xfrm>
              <a:prstGeom prst="rect">
                <a:avLst/>
              </a:prstGeom>
              <a:blipFill rotWithShape="1">
                <a:blip r:embed="rId6"/>
                <a:stretch>
                  <a:fillRect b="-49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Прямая со стрелкой 50"/>
          <p:cNvCxnSpPr/>
          <p:nvPr/>
        </p:nvCxnSpPr>
        <p:spPr>
          <a:xfrm flipV="1">
            <a:off x="5056076" y="4581128"/>
            <a:ext cx="0" cy="973135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4215101" y="4681148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Овал 52"/>
              <p:cNvSpPr/>
              <p:nvPr/>
            </p:nvSpPr>
            <p:spPr>
              <a:xfrm>
                <a:off x="4042048" y="4876171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53" name="Овал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048" y="4876171"/>
                <a:ext cx="346107" cy="360040"/>
              </a:xfrm>
              <a:prstGeom prst="ellipse">
                <a:avLst/>
              </a:prstGeom>
              <a:blipFill rotWithShape="1">
                <a:blip r:embed="rId7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Овал 53"/>
          <p:cNvSpPr/>
          <p:nvPr/>
        </p:nvSpPr>
        <p:spPr>
          <a:xfrm>
            <a:off x="4804048" y="4804163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3023884" y="4883029"/>
                <a:ext cx="1018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E2, </a:t>
                </a:r>
                <a:r>
                  <a:rPr lang="en-US" b="1" dirty="0"/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3884" y="4883029"/>
                <a:ext cx="1018164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4790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Прямая со стрелкой 55"/>
          <p:cNvCxnSpPr/>
          <p:nvPr/>
        </p:nvCxnSpPr>
        <p:spPr>
          <a:xfrm>
            <a:off x="6338782" y="5690382"/>
            <a:ext cx="1043372" cy="1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V="1">
            <a:off x="5950549" y="5315339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8" name="Овал 57"/>
              <p:cNvSpPr/>
              <p:nvPr/>
            </p:nvSpPr>
            <p:spPr>
              <a:xfrm>
                <a:off x="5777496" y="5510362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58" name="Овал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7496" y="5510362"/>
                <a:ext cx="346107" cy="360040"/>
              </a:xfrm>
              <a:prstGeom prst="ellipse">
                <a:avLst/>
              </a:prstGeom>
              <a:blipFill rotWithShape="1">
                <a:blip r:embed="rId9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Овал 58"/>
          <p:cNvSpPr/>
          <p:nvPr/>
        </p:nvSpPr>
        <p:spPr>
          <a:xfrm>
            <a:off x="6539496" y="5438354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4709354" y="5533362"/>
                <a:ext cx="10566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M3,</a:t>
                </a:r>
                <a:r>
                  <a:rPr lang="en-US" b="1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𝟑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354" y="5533362"/>
                <a:ext cx="1056636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5202" t="-8333" r="-173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1" name="Прямая со стрелкой 60"/>
          <p:cNvCxnSpPr/>
          <p:nvPr/>
        </p:nvCxnSpPr>
        <p:spPr>
          <a:xfrm>
            <a:off x="8352420" y="5877272"/>
            <a:ext cx="0" cy="913154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7511445" y="5917310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3" name="Овал 62"/>
              <p:cNvSpPr/>
              <p:nvPr/>
            </p:nvSpPr>
            <p:spPr>
              <a:xfrm>
                <a:off x="7338392" y="6112333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3" name="Овал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8392" y="6112333"/>
                <a:ext cx="346107" cy="360040"/>
              </a:xfrm>
              <a:prstGeom prst="ellipse">
                <a:avLst/>
              </a:prstGeom>
              <a:blipFill rotWithShape="1">
                <a:blip r:embed="rId11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Овал 63"/>
          <p:cNvSpPr/>
          <p:nvPr/>
        </p:nvSpPr>
        <p:spPr>
          <a:xfrm>
            <a:off x="8100392" y="6040325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6272817" y="6149183"/>
                <a:ext cx="1018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E4,</a:t>
                </a:r>
                <a:r>
                  <a:rPr lang="en-US" b="1" dirty="0"/>
                  <a:t>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𝟒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1" dirty="0"/>
                  <a:t>)</a:t>
                </a:r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817" y="6149183"/>
                <a:ext cx="1018164" cy="369332"/>
              </a:xfrm>
              <a:prstGeom prst="rect">
                <a:avLst/>
              </a:prstGeom>
              <a:blipFill rotWithShape="1">
                <a:blip r:embed="rId12"/>
                <a:stretch>
                  <a:fillRect l="-4790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Номер слайда 2"/>
          <p:cNvSpPr txBox="1">
            <a:spLocks/>
          </p:cNvSpPr>
          <p:nvPr/>
        </p:nvSpPr>
        <p:spPr>
          <a:xfrm>
            <a:off x="8340493" y="6425301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25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25" r="50000"/>
          <a:stretch/>
        </p:blipFill>
        <p:spPr>
          <a:xfrm>
            <a:off x="259744" y="1561966"/>
            <a:ext cx="2775229" cy="5050227"/>
          </a:xfrm>
          <a:prstGeom prst="rect">
            <a:avLst/>
          </a:prstGeom>
        </p:spPr>
      </p:pic>
      <p:cxnSp>
        <p:nvCxnSpPr>
          <p:cNvPr id="21" name="Прямая со стрелкой 20"/>
          <p:cNvCxnSpPr>
            <a:stCxn id="12" idx="5"/>
          </p:cNvCxnSpPr>
          <p:nvPr/>
        </p:nvCxnSpPr>
        <p:spPr>
          <a:xfrm>
            <a:off x="7419256" y="2561987"/>
            <a:ext cx="1064095" cy="919070"/>
          </a:xfrm>
          <a:prstGeom prst="straightConnector1">
            <a:avLst/>
          </a:prstGeom>
          <a:ln w="476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7355247" y="1437572"/>
            <a:ext cx="1629036" cy="877197"/>
          </a:xfrm>
          <a:prstGeom prst="straightConnector1">
            <a:avLst/>
          </a:prstGeom>
          <a:ln w="47625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олилиния 18"/>
          <p:cNvSpPr/>
          <p:nvPr/>
        </p:nvSpPr>
        <p:spPr>
          <a:xfrm>
            <a:off x="5812224" y="2319064"/>
            <a:ext cx="1217061" cy="208463"/>
          </a:xfrm>
          <a:custGeom>
            <a:avLst/>
            <a:gdLst>
              <a:gd name="connsiteX0" fmla="*/ 0 w 834272"/>
              <a:gd name="connsiteY0" fmla="*/ 142465 h 208462"/>
              <a:gd name="connsiteX1" fmla="*/ 84841 w 834272"/>
              <a:gd name="connsiteY1" fmla="*/ 1063 h 208462"/>
              <a:gd name="connsiteX2" fmla="*/ 226243 w 834272"/>
              <a:gd name="connsiteY2" fmla="*/ 208453 h 208462"/>
              <a:gd name="connsiteX3" fmla="*/ 348791 w 834272"/>
              <a:gd name="connsiteY3" fmla="*/ 10490 h 208462"/>
              <a:gd name="connsiteX4" fmla="*/ 476053 w 834272"/>
              <a:gd name="connsiteY4" fmla="*/ 194313 h 208462"/>
              <a:gd name="connsiteX5" fmla="*/ 560895 w 834272"/>
              <a:gd name="connsiteY5" fmla="*/ 1063 h 208462"/>
              <a:gd name="connsiteX6" fmla="*/ 692870 w 834272"/>
              <a:gd name="connsiteY6" fmla="*/ 189599 h 208462"/>
              <a:gd name="connsiteX7" fmla="*/ 772998 w 834272"/>
              <a:gd name="connsiteY7" fmla="*/ 10490 h 208462"/>
              <a:gd name="connsiteX8" fmla="*/ 772998 w 834272"/>
              <a:gd name="connsiteY8" fmla="*/ 10490 h 208462"/>
              <a:gd name="connsiteX9" fmla="*/ 834272 w 834272"/>
              <a:gd name="connsiteY9" fmla="*/ 67051 h 208462"/>
              <a:gd name="connsiteX0" fmla="*/ 0 w 871980"/>
              <a:gd name="connsiteY0" fmla="*/ 142465 h 208462"/>
              <a:gd name="connsiteX1" fmla="*/ 84841 w 871980"/>
              <a:gd name="connsiteY1" fmla="*/ 1063 h 208462"/>
              <a:gd name="connsiteX2" fmla="*/ 226243 w 871980"/>
              <a:gd name="connsiteY2" fmla="*/ 208453 h 208462"/>
              <a:gd name="connsiteX3" fmla="*/ 348791 w 871980"/>
              <a:gd name="connsiteY3" fmla="*/ 10490 h 208462"/>
              <a:gd name="connsiteX4" fmla="*/ 476053 w 871980"/>
              <a:gd name="connsiteY4" fmla="*/ 194313 h 208462"/>
              <a:gd name="connsiteX5" fmla="*/ 560895 w 871980"/>
              <a:gd name="connsiteY5" fmla="*/ 1063 h 208462"/>
              <a:gd name="connsiteX6" fmla="*/ 692870 w 871980"/>
              <a:gd name="connsiteY6" fmla="*/ 189599 h 208462"/>
              <a:gd name="connsiteX7" fmla="*/ 772998 w 871980"/>
              <a:gd name="connsiteY7" fmla="*/ 10490 h 208462"/>
              <a:gd name="connsiteX8" fmla="*/ 772998 w 871980"/>
              <a:gd name="connsiteY8" fmla="*/ 10490 h 208462"/>
              <a:gd name="connsiteX9" fmla="*/ 871980 w 871980"/>
              <a:gd name="connsiteY9" fmla="*/ 199026 h 208462"/>
              <a:gd name="connsiteX0" fmla="*/ 0 w 872645"/>
              <a:gd name="connsiteY0" fmla="*/ 287517 h 353514"/>
              <a:gd name="connsiteX1" fmla="*/ 84841 w 872645"/>
              <a:gd name="connsiteY1" fmla="*/ 146115 h 353514"/>
              <a:gd name="connsiteX2" fmla="*/ 226243 w 872645"/>
              <a:gd name="connsiteY2" fmla="*/ 353505 h 353514"/>
              <a:gd name="connsiteX3" fmla="*/ 348791 w 872645"/>
              <a:gd name="connsiteY3" fmla="*/ 155542 h 353514"/>
              <a:gd name="connsiteX4" fmla="*/ 476053 w 872645"/>
              <a:gd name="connsiteY4" fmla="*/ 339365 h 353514"/>
              <a:gd name="connsiteX5" fmla="*/ 560895 w 872645"/>
              <a:gd name="connsiteY5" fmla="*/ 146115 h 353514"/>
              <a:gd name="connsiteX6" fmla="*/ 692870 w 872645"/>
              <a:gd name="connsiteY6" fmla="*/ 334651 h 353514"/>
              <a:gd name="connsiteX7" fmla="*/ 772998 w 872645"/>
              <a:gd name="connsiteY7" fmla="*/ 155542 h 353514"/>
              <a:gd name="connsiteX8" fmla="*/ 867266 w 872645"/>
              <a:gd name="connsiteY8" fmla="*/ 0 h 353514"/>
              <a:gd name="connsiteX9" fmla="*/ 871980 w 872645"/>
              <a:gd name="connsiteY9" fmla="*/ 344078 h 353514"/>
              <a:gd name="connsiteX0" fmla="*/ 0 w 871980"/>
              <a:gd name="connsiteY0" fmla="*/ 289893 h 355890"/>
              <a:gd name="connsiteX1" fmla="*/ 84841 w 871980"/>
              <a:gd name="connsiteY1" fmla="*/ 148491 h 355890"/>
              <a:gd name="connsiteX2" fmla="*/ 226243 w 871980"/>
              <a:gd name="connsiteY2" fmla="*/ 355881 h 355890"/>
              <a:gd name="connsiteX3" fmla="*/ 348791 w 871980"/>
              <a:gd name="connsiteY3" fmla="*/ 157918 h 355890"/>
              <a:gd name="connsiteX4" fmla="*/ 476053 w 871980"/>
              <a:gd name="connsiteY4" fmla="*/ 341741 h 355890"/>
              <a:gd name="connsiteX5" fmla="*/ 560895 w 871980"/>
              <a:gd name="connsiteY5" fmla="*/ 148491 h 355890"/>
              <a:gd name="connsiteX6" fmla="*/ 692870 w 871980"/>
              <a:gd name="connsiteY6" fmla="*/ 337027 h 355890"/>
              <a:gd name="connsiteX7" fmla="*/ 772998 w 871980"/>
              <a:gd name="connsiteY7" fmla="*/ 157918 h 355890"/>
              <a:gd name="connsiteX8" fmla="*/ 867266 w 871980"/>
              <a:gd name="connsiteY8" fmla="*/ 2376 h 355890"/>
              <a:gd name="connsiteX9" fmla="*/ 871980 w 871980"/>
              <a:gd name="connsiteY9" fmla="*/ 346454 h 355890"/>
              <a:gd name="connsiteX0" fmla="*/ 0 w 1300899"/>
              <a:gd name="connsiteY0" fmla="*/ 292115 h 358112"/>
              <a:gd name="connsiteX1" fmla="*/ 84841 w 1300899"/>
              <a:gd name="connsiteY1" fmla="*/ 150713 h 358112"/>
              <a:gd name="connsiteX2" fmla="*/ 226243 w 1300899"/>
              <a:gd name="connsiteY2" fmla="*/ 358103 h 358112"/>
              <a:gd name="connsiteX3" fmla="*/ 348791 w 1300899"/>
              <a:gd name="connsiteY3" fmla="*/ 160140 h 358112"/>
              <a:gd name="connsiteX4" fmla="*/ 476053 w 1300899"/>
              <a:gd name="connsiteY4" fmla="*/ 343963 h 358112"/>
              <a:gd name="connsiteX5" fmla="*/ 560895 w 1300899"/>
              <a:gd name="connsiteY5" fmla="*/ 150713 h 358112"/>
              <a:gd name="connsiteX6" fmla="*/ 692870 w 1300899"/>
              <a:gd name="connsiteY6" fmla="*/ 339249 h 358112"/>
              <a:gd name="connsiteX7" fmla="*/ 772998 w 1300899"/>
              <a:gd name="connsiteY7" fmla="*/ 160140 h 358112"/>
              <a:gd name="connsiteX8" fmla="*/ 867266 w 1300899"/>
              <a:gd name="connsiteY8" fmla="*/ 4598 h 358112"/>
              <a:gd name="connsiteX9" fmla="*/ 1300899 w 1300899"/>
              <a:gd name="connsiteY9" fmla="*/ 343963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867266"/>
              <a:gd name="connsiteY0" fmla="*/ 292115 h 358112"/>
              <a:gd name="connsiteX1" fmla="*/ 84841 w 867266"/>
              <a:gd name="connsiteY1" fmla="*/ 150713 h 358112"/>
              <a:gd name="connsiteX2" fmla="*/ 226243 w 867266"/>
              <a:gd name="connsiteY2" fmla="*/ 358103 h 358112"/>
              <a:gd name="connsiteX3" fmla="*/ 348791 w 867266"/>
              <a:gd name="connsiteY3" fmla="*/ 160140 h 358112"/>
              <a:gd name="connsiteX4" fmla="*/ 476053 w 867266"/>
              <a:gd name="connsiteY4" fmla="*/ 343963 h 358112"/>
              <a:gd name="connsiteX5" fmla="*/ 560895 w 867266"/>
              <a:gd name="connsiteY5" fmla="*/ 150713 h 358112"/>
              <a:gd name="connsiteX6" fmla="*/ 692870 w 867266"/>
              <a:gd name="connsiteY6" fmla="*/ 339249 h 358112"/>
              <a:gd name="connsiteX7" fmla="*/ 772998 w 867266"/>
              <a:gd name="connsiteY7" fmla="*/ 160140 h 358112"/>
              <a:gd name="connsiteX8" fmla="*/ 867266 w 867266"/>
              <a:gd name="connsiteY8" fmla="*/ 4598 h 358112"/>
              <a:gd name="connsiteX0" fmla="*/ 0 w 772998"/>
              <a:gd name="connsiteY0" fmla="*/ 142466 h 208463"/>
              <a:gd name="connsiteX1" fmla="*/ 84841 w 772998"/>
              <a:gd name="connsiteY1" fmla="*/ 1064 h 208463"/>
              <a:gd name="connsiteX2" fmla="*/ 226243 w 772998"/>
              <a:gd name="connsiteY2" fmla="*/ 208454 h 208463"/>
              <a:gd name="connsiteX3" fmla="*/ 348791 w 772998"/>
              <a:gd name="connsiteY3" fmla="*/ 10491 h 208463"/>
              <a:gd name="connsiteX4" fmla="*/ 476053 w 772998"/>
              <a:gd name="connsiteY4" fmla="*/ 194314 h 208463"/>
              <a:gd name="connsiteX5" fmla="*/ 560895 w 772998"/>
              <a:gd name="connsiteY5" fmla="*/ 1064 h 208463"/>
              <a:gd name="connsiteX6" fmla="*/ 692870 w 772998"/>
              <a:gd name="connsiteY6" fmla="*/ 189600 h 208463"/>
              <a:gd name="connsiteX7" fmla="*/ 772998 w 772998"/>
              <a:gd name="connsiteY7" fmla="*/ 10491 h 208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998" h="208463">
                <a:moveTo>
                  <a:pt x="0" y="142466"/>
                </a:moveTo>
                <a:cubicBezTo>
                  <a:pt x="23567" y="66266"/>
                  <a:pt x="47134" y="-9934"/>
                  <a:pt x="84841" y="1064"/>
                </a:cubicBezTo>
                <a:cubicBezTo>
                  <a:pt x="122548" y="12062"/>
                  <a:pt x="182251" y="206883"/>
                  <a:pt x="226243" y="208454"/>
                </a:cubicBezTo>
                <a:cubicBezTo>
                  <a:pt x="270235" y="210025"/>
                  <a:pt x="307156" y="12848"/>
                  <a:pt x="348791" y="10491"/>
                </a:cubicBezTo>
                <a:cubicBezTo>
                  <a:pt x="390426" y="8134"/>
                  <a:pt x="440702" y="195885"/>
                  <a:pt x="476053" y="194314"/>
                </a:cubicBezTo>
                <a:cubicBezTo>
                  <a:pt x="511404" y="192743"/>
                  <a:pt x="524759" y="1850"/>
                  <a:pt x="560895" y="1064"/>
                </a:cubicBezTo>
                <a:cubicBezTo>
                  <a:pt x="597031" y="278"/>
                  <a:pt x="657520" y="188029"/>
                  <a:pt x="692870" y="189600"/>
                </a:cubicBezTo>
                <a:cubicBezTo>
                  <a:pt x="728220" y="191171"/>
                  <a:pt x="743932" y="66266"/>
                  <a:pt x="772998" y="10491"/>
                </a:cubicBezTo>
              </a:path>
            </a:pathLst>
          </a:custGeom>
          <a:noFill/>
          <a:ln w="31750"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2830"/>
            <a:ext cx="6275563" cy="138498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Photon beam </a:t>
            </a:r>
            <a:b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spin asymmetry</a:t>
            </a:r>
            <a:endParaRPr lang="en-US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6989017" y="1291077"/>
            <a:ext cx="2107096" cy="2280340"/>
          </a:xfrm>
          <a:prstGeom prst="parallelogram">
            <a:avLst/>
          </a:prstGeom>
          <a:noFill/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Полилиния 5"/>
          <p:cNvSpPr/>
          <p:nvPr/>
        </p:nvSpPr>
        <p:spPr>
          <a:xfrm>
            <a:off x="4433619" y="1866942"/>
            <a:ext cx="3461335" cy="1033670"/>
          </a:xfrm>
          <a:custGeom>
            <a:avLst/>
            <a:gdLst>
              <a:gd name="connsiteX0" fmla="*/ 978010 w 3252083"/>
              <a:gd name="connsiteY0" fmla="*/ 23854 h 1033670"/>
              <a:gd name="connsiteX1" fmla="*/ 3252083 w 3252083"/>
              <a:gd name="connsiteY1" fmla="*/ 0 h 1033670"/>
              <a:gd name="connsiteX2" fmla="*/ 2019631 w 3252083"/>
              <a:gd name="connsiteY2" fmla="*/ 1033670 h 1033670"/>
              <a:gd name="connsiteX3" fmla="*/ 0 w 3252083"/>
              <a:gd name="connsiteY3" fmla="*/ 1001865 h 1033670"/>
              <a:gd name="connsiteX4" fmla="*/ 978010 w 3252083"/>
              <a:gd name="connsiteY4" fmla="*/ 23854 h 1033670"/>
              <a:gd name="connsiteX0" fmla="*/ 960811 w 3252083"/>
              <a:gd name="connsiteY0" fmla="*/ 3789 h 1033670"/>
              <a:gd name="connsiteX1" fmla="*/ 3252083 w 3252083"/>
              <a:gd name="connsiteY1" fmla="*/ 0 h 1033670"/>
              <a:gd name="connsiteX2" fmla="*/ 2019631 w 3252083"/>
              <a:gd name="connsiteY2" fmla="*/ 1033670 h 1033670"/>
              <a:gd name="connsiteX3" fmla="*/ 0 w 3252083"/>
              <a:gd name="connsiteY3" fmla="*/ 1001865 h 1033670"/>
              <a:gd name="connsiteX4" fmla="*/ 960811 w 3252083"/>
              <a:gd name="connsiteY4" fmla="*/ 3789 h 1033670"/>
              <a:gd name="connsiteX0" fmla="*/ 1170063 w 3461335"/>
              <a:gd name="connsiteY0" fmla="*/ 3789 h 1033670"/>
              <a:gd name="connsiteX1" fmla="*/ 3461335 w 3461335"/>
              <a:gd name="connsiteY1" fmla="*/ 0 h 1033670"/>
              <a:gd name="connsiteX2" fmla="*/ 2228883 w 3461335"/>
              <a:gd name="connsiteY2" fmla="*/ 1033670 h 1033670"/>
              <a:gd name="connsiteX3" fmla="*/ 0 w 3461335"/>
              <a:gd name="connsiteY3" fmla="*/ 1027663 h 1033670"/>
              <a:gd name="connsiteX4" fmla="*/ 1170063 w 3461335"/>
              <a:gd name="connsiteY4" fmla="*/ 3789 h 1033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1335" h="1033670">
                <a:moveTo>
                  <a:pt x="1170063" y="3789"/>
                </a:moveTo>
                <a:lnTo>
                  <a:pt x="3461335" y="0"/>
                </a:lnTo>
                <a:lnTo>
                  <a:pt x="2228883" y="1033670"/>
                </a:lnTo>
                <a:lnTo>
                  <a:pt x="0" y="1027663"/>
                </a:lnTo>
                <a:lnTo>
                  <a:pt x="1170063" y="3789"/>
                </a:lnTo>
                <a:close/>
              </a:path>
            </a:pathLst>
          </a:custGeom>
          <a:noFill/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89017" y="2131749"/>
            <a:ext cx="504056" cy="50405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d</a:t>
            </a:r>
            <a:endParaRPr lang="ru-RU" sz="24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5656196" y="2008733"/>
            <a:ext cx="0" cy="711671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Овал 14"/>
              <p:cNvSpPr/>
              <p:nvPr/>
            </p:nvSpPr>
            <p:spPr>
              <a:xfrm>
                <a:off x="5483143" y="2203756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15" name="Овал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3143" y="2203756"/>
                <a:ext cx="346107" cy="360040"/>
              </a:xfrm>
              <a:prstGeom prst="ellipse">
                <a:avLst/>
              </a:prstGeom>
              <a:blipFill rotWithShape="1">
                <a:blip r:embed="rId3"/>
                <a:stretch>
                  <a:fillRect l="-15789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Овал 25"/>
          <p:cNvSpPr/>
          <p:nvPr/>
        </p:nvSpPr>
        <p:spPr>
          <a:xfrm>
            <a:off x="8431343" y="1512014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27" name="Овал 26"/>
          <p:cNvSpPr/>
          <p:nvPr/>
        </p:nvSpPr>
        <p:spPr>
          <a:xfrm>
            <a:off x="7951303" y="2956848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sp>
        <p:nvSpPr>
          <p:cNvPr id="32" name="Дуга 31"/>
          <p:cNvSpPr/>
          <p:nvPr/>
        </p:nvSpPr>
        <p:spPr>
          <a:xfrm>
            <a:off x="7113115" y="1667792"/>
            <a:ext cx="627424" cy="680794"/>
          </a:xfrm>
          <a:prstGeom prst="arc">
            <a:avLst>
              <a:gd name="adj1" fmla="val 16200000"/>
              <a:gd name="adj2" fmla="val 21424230"/>
            </a:avLst>
          </a:prstGeom>
          <a:ln>
            <a:solidFill>
              <a:schemeClr val="accent4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7519143" y="1437572"/>
                <a:ext cx="3995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/>
                        </a:rPr>
                        <m:t>𝜙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9143" y="1437572"/>
                <a:ext cx="399597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4056289" y="4811754"/>
                <a:ext cx="46694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 smtClean="0"/>
                  <a:t> M3 transition seems to be preferable</a:t>
                </a: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289" y="4811754"/>
                <a:ext cx="4669420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Овал 36"/>
          <p:cNvSpPr/>
          <p:nvPr/>
        </p:nvSpPr>
        <p:spPr>
          <a:xfrm>
            <a:off x="1392072" y="4608943"/>
            <a:ext cx="1351128" cy="13687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3322483" y="2870930"/>
                <a:ext cx="3788729" cy="6885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Σ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Θ</m:t>
                            </m:r>
                          </m:e>
                        </m:d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𝜎</m:t>
                        </m:r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Θ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ea typeface="Cambria Math"/>
                      </a:rPr>
                      <m:t>~</m:t>
                    </m:r>
                    <m:nary>
                      <m:naryPr>
                        <m:chr m:val="∑"/>
                        <m:supHide m:val="on"/>
                        <m:ctrlPr>
                          <a:rPr lang="en-US" sz="24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sz="2400" i="1">
                            <a:latin typeface="Cambria Math"/>
                          </a:rPr>
                          <m:t>𝐽</m:t>
                        </m:r>
                        <m:r>
                          <a:rPr lang="en-US" sz="2400" i="1">
                            <a:latin typeface="Cambria Math"/>
                          </a:rPr>
                          <m:t>=2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𝐽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24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𝐽</m:t>
                            </m:r>
                          </m:sub>
                          <m:sup>
                            <m:r>
                              <a:rPr lang="en-US" sz="2400" i="1">
                                <a:latin typeface="Cambria Math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𝑐𝑜𝑠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/>
                          </a:rPr>
                          <m:t>Θ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e>
                    </m:nary>
                  </m:oMath>
                </a14:m>
                <a:r>
                  <a:rPr lang="en-US" sz="2400" dirty="0"/>
                  <a:t> </a:t>
                </a:r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2483" y="2870930"/>
                <a:ext cx="3788729" cy="68858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Овал 39"/>
          <p:cNvSpPr/>
          <p:nvPr/>
        </p:nvSpPr>
        <p:spPr>
          <a:xfrm>
            <a:off x="1394344" y="2059039"/>
            <a:ext cx="1351128" cy="136877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4025134" y="3999714"/>
                <a:ext cx="36082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000" dirty="0" smtClean="0"/>
                  <a:t> </a:t>
                </a:r>
                <a:r>
                  <a:rPr lang="en-US" sz="2000" dirty="0" smtClean="0"/>
                  <a:t>E2 </a:t>
                </a:r>
                <a:r>
                  <a:rPr lang="en-US" sz="2000" dirty="0" smtClean="0"/>
                  <a:t>transition </a:t>
                </a:r>
                <a:r>
                  <a:rPr lang="en-US" sz="2000" dirty="0" smtClean="0"/>
                  <a:t>likely to be small</a:t>
                </a:r>
                <a:endParaRPr lang="en-US" sz="2000" dirty="0" smtClean="0"/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5134" y="3999714"/>
                <a:ext cx="3608232" cy="400110"/>
              </a:xfrm>
              <a:prstGeom prst="rect">
                <a:avLst/>
              </a:prstGeom>
              <a:blipFill rotWithShape="1">
                <a:blip r:embed="rId7"/>
                <a:stretch>
                  <a:fillRect t="-7576" r="-1014" b="-257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Прямая со стрелкой 41"/>
          <p:cNvCxnSpPr/>
          <p:nvPr/>
        </p:nvCxnSpPr>
        <p:spPr>
          <a:xfrm flipH="1" flipV="1">
            <a:off x="2745472" y="3133387"/>
            <a:ext cx="1397959" cy="1015592"/>
          </a:xfrm>
          <a:prstGeom prst="straightConnector1">
            <a:avLst/>
          </a:prstGeom>
          <a:ln w="476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35" idx="1"/>
          </p:cNvCxnSpPr>
          <p:nvPr/>
        </p:nvCxnSpPr>
        <p:spPr>
          <a:xfrm flipH="1">
            <a:off x="2893326" y="5011809"/>
            <a:ext cx="1162963" cy="200055"/>
          </a:xfrm>
          <a:prstGeom prst="straightConnector1">
            <a:avLst/>
          </a:prstGeom>
          <a:ln w="476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034973" y="6366618"/>
            <a:ext cx="4808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M. </a:t>
            </a:r>
            <a:r>
              <a:rPr lang="en-US" dirty="0" err="1" smtClean="0">
                <a:solidFill>
                  <a:schemeClr val="tx1"/>
                </a:solidFill>
              </a:rPr>
              <a:t>Bashkanov</a:t>
            </a:r>
            <a:r>
              <a:rPr lang="en-US" dirty="0" smtClean="0">
                <a:solidFill>
                  <a:schemeClr val="tx1"/>
                </a:solidFill>
              </a:rPr>
              <a:t> et al., Phys</a:t>
            </a:r>
            <a:r>
              <a:rPr lang="en-US" dirty="0" smtClean="0">
                <a:solidFill>
                  <a:schemeClr val="tx1"/>
                </a:solidFill>
              </a:rPr>
              <a:t>. Lett B789, (2019), 7-12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𝒅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(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𝟐𝟑𝟖𝟎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dirty="0" smtClean="0"/>
                  <a:t> compact?</a:t>
                </a:r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  <a:blipFill rotWithShape="1">
                <a:blip r:embed="rId2"/>
                <a:stretch>
                  <a:fillRect l="-3790" t="-18182" b="-38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23331" y="1603612"/>
            <a:ext cx="4670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Small E2 transition </a:t>
            </a:r>
            <a:r>
              <a:rPr lang="en-US" sz="2800" dirty="0" smtClean="0">
                <a:sym typeface="Symbol"/>
              </a:rPr>
              <a:t> compact</a:t>
            </a:r>
            <a:endParaRPr lang="en-US" sz="2800" dirty="0"/>
          </a:p>
        </p:txBody>
      </p:sp>
      <p:sp>
        <p:nvSpPr>
          <p:cNvPr id="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𝒅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(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𝟐𝟑𝟖𝟎</m:t>
                    </m:r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)</m:t>
                    </m:r>
                  </m:oMath>
                </a14:m>
                <a:r>
                  <a:rPr lang="en-US" dirty="0" smtClean="0"/>
                  <a:t> compact?</a:t>
                </a:r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455995"/>
                <a:ext cx="6275563" cy="738654"/>
              </a:xfrm>
              <a:blipFill rotWithShape="1">
                <a:blip r:embed="rId2"/>
                <a:stretch>
                  <a:fillRect l="-3790" t="-18182" b="-388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23331" y="1603612"/>
            <a:ext cx="4670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</a:rPr>
              <a:t>Small E2 transition </a:t>
            </a:r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sym typeface="Symbol"/>
              </a:rPr>
              <a:t> compact</a:t>
            </a:r>
            <a:endParaRPr 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8435" y="2110860"/>
            <a:ext cx="22478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Not necessary</a:t>
            </a:r>
            <a:endParaRPr lang="en-US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61"/>
          <a:stretch/>
        </p:blipFill>
        <p:spPr>
          <a:xfrm>
            <a:off x="0" y="3561410"/>
            <a:ext cx="2349030" cy="28148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5436" y="637690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M. </a:t>
            </a:r>
            <a:r>
              <a:rPr lang="de-DE" dirty="0" err="1"/>
              <a:t>Bashkanov</a:t>
            </a:r>
            <a:r>
              <a:rPr lang="de-DE" dirty="0"/>
              <a:t>, D.P. Watts, A. </a:t>
            </a:r>
            <a:r>
              <a:rPr lang="de-DE" dirty="0" smtClean="0"/>
              <a:t>Pastore:</a:t>
            </a:r>
            <a:r>
              <a:rPr lang="de-DE" dirty="0"/>
              <a:t> </a:t>
            </a:r>
            <a:r>
              <a:rPr lang="de-DE" dirty="0" smtClean="0"/>
              <a:t>PRC </a:t>
            </a:r>
            <a:r>
              <a:rPr lang="de-DE" dirty="0" smtClean="0"/>
              <a:t>100 </a:t>
            </a:r>
            <a:r>
              <a:rPr lang="de-DE" dirty="0"/>
              <a:t>(2019) no.1, 012201 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68405" y="3045731"/>
                <a:ext cx="57656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Pion cloud configurations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(2380)</m:t>
                    </m:r>
                  </m:oMath>
                </a14:m>
                <a:endParaRPr lang="en-US" sz="28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405" y="3045731"/>
                <a:ext cx="5765617" cy="523220"/>
              </a:xfrm>
              <a:prstGeom prst="rect">
                <a:avLst/>
              </a:prstGeom>
              <a:blipFill rotWithShape="1">
                <a:blip r:embed="rId4"/>
                <a:stretch>
                  <a:fillRect l="-2114" t="-10588" b="-34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2349030" y="4178219"/>
                <a:ext cx="66926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Cancellation effects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/>
                      </a:rPr>
                      <m:t>(2380)</m:t>
                    </m:r>
                  </m:oMath>
                </a14:m>
                <a:r>
                  <a:rPr lang="en-US" sz="2400" dirty="0" smtClean="0"/>
                  <a:t> Electric Quadrupole moment is small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(2380)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Magnetic </a:t>
                </a:r>
                <a:r>
                  <a:rPr lang="en-US" sz="2400" dirty="0" err="1" smtClean="0"/>
                  <a:t>Octupole</a:t>
                </a:r>
                <a:r>
                  <a:rPr lang="en-US" sz="2400" dirty="0" smtClean="0"/>
                  <a:t> </a:t>
                </a:r>
                <a:r>
                  <a:rPr lang="en-US" sz="2400" dirty="0"/>
                  <a:t>moment is </a:t>
                </a:r>
                <a:r>
                  <a:rPr lang="en-US" sz="2400" dirty="0" smtClean="0"/>
                  <a:t>large!!!</a:t>
                </a:r>
                <a:endParaRPr lang="en-US" sz="24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030" y="4178219"/>
                <a:ext cx="6692612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1184" t="-4061" r="-91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5995"/>
            <a:ext cx="6275563" cy="738654"/>
          </a:xfrm>
        </p:spPr>
        <p:txBody>
          <a:bodyPr/>
          <a:lstStyle/>
          <a:p>
            <a:pPr lvl="0"/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Experimentum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crucis</a:t>
            </a:r>
            <a:endParaRPr lang="en-US" dirty="0"/>
          </a:p>
        </p:txBody>
      </p:sp>
      <p:sp>
        <p:nvSpPr>
          <p:cNvPr id="5" name="Номер слайда 2"/>
          <p:cNvSpPr txBox="1">
            <a:spLocks/>
          </p:cNvSpPr>
          <p:nvPr/>
        </p:nvSpPr>
        <p:spPr>
          <a:xfrm>
            <a:off x="8515847" y="6449736"/>
            <a:ext cx="612336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19B0651-EE4F-4900-A07F-96A6BFA9D0F0}" type="slidenum">
              <a:rPr lang="ru-RU" smtClean="0"/>
              <a:pPr/>
              <a:t>28</a:t>
            </a:fld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вал 5"/>
              <p:cNvSpPr/>
              <p:nvPr/>
            </p:nvSpPr>
            <p:spPr>
              <a:xfrm>
                <a:off x="1273565" y="3501008"/>
                <a:ext cx="346107" cy="36004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002060"/>
                          </a:solidFill>
                          <a:latin typeface="Cambria Math"/>
                        </a:rPr>
                        <m:t>𝜸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" name="Овал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3565" y="3501008"/>
                <a:ext cx="346107" cy="360040"/>
              </a:xfrm>
              <a:prstGeom prst="ellipse">
                <a:avLst/>
              </a:prstGeom>
              <a:blipFill rotWithShape="1">
                <a:blip r:embed="rId2"/>
                <a:stretch>
                  <a:fillRect l="-17544" b="-2542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Группа 6"/>
          <p:cNvGrpSpPr/>
          <p:nvPr/>
        </p:nvGrpSpPr>
        <p:grpSpPr>
          <a:xfrm>
            <a:off x="3282169" y="3429000"/>
            <a:ext cx="3708609" cy="2405880"/>
            <a:chOff x="3282169" y="3429000"/>
            <a:chExt cx="3708609" cy="240588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4932039" y="3429000"/>
              <a:ext cx="2058739" cy="648072"/>
            </a:xfrm>
            <a:prstGeom prst="rect">
              <a:avLst/>
            </a:prstGeom>
            <a:gradFill flip="none" rotWithShape="1">
              <a:gsLst>
                <a:gs pos="0">
                  <a:srgbClr val="00B0F0"/>
                </a:gs>
                <a:gs pos="50000">
                  <a:srgbClr val="FFFF00"/>
                </a:gs>
                <a:gs pos="100000">
                  <a:srgbClr val="D1FFD2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82169" y="5373215"/>
              <a:ext cx="11028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Target</a:t>
              </a:r>
              <a:endParaRPr lang="ru-RU" sz="2400" b="1" dirty="0"/>
            </a:p>
          </p:txBody>
        </p:sp>
        <p:cxnSp>
          <p:nvCxnSpPr>
            <p:cNvPr id="10" name="Прямая со стрелкой 9"/>
            <p:cNvCxnSpPr>
              <a:stCxn id="9" idx="0"/>
            </p:cNvCxnSpPr>
            <p:nvPr/>
          </p:nvCxnSpPr>
          <p:spPr>
            <a:xfrm flipV="1">
              <a:off x="3833570" y="4149081"/>
              <a:ext cx="1314494" cy="1224134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Овал 10"/>
          <p:cNvSpPr/>
          <p:nvPr/>
        </p:nvSpPr>
        <p:spPr>
          <a:xfrm>
            <a:off x="5137635" y="3555057"/>
            <a:ext cx="504056" cy="504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</a:t>
            </a:r>
            <a:endParaRPr lang="ru-RU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Овал 11"/>
              <p:cNvSpPr/>
              <p:nvPr/>
            </p:nvSpPr>
            <p:spPr>
              <a:xfrm>
                <a:off x="5220072" y="3573016"/>
                <a:ext cx="504056" cy="504056"/>
              </a:xfrm>
              <a:prstGeom prst="ellipse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latin typeface="Cambria Math"/>
                        </a:rPr>
                        <m:t>𝒏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12" name="Овал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3573016"/>
                <a:ext cx="504056" cy="504056"/>
              </a:xfrm>
              <a:prstGeom prst="ellipse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/>
          <p:cNvSpPr/>
          <p:nvPr/>
        </p:nvSpPr>
        <p:spPr>
          <a:xfrm>
            <a:off x="5389663" y="4869160"/>
            <a:ext cx="2206673" cy="288032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Арка 13"/>
          <p:cNvSpPr/>
          <p:nvPr/>
        </p:nvSpPr>
        <p:spPr>
          <a:xfrm rot="6841533">
            <a:off x="8081609" y="5966312"/>
            <a:ext cx="720080" cy="648072"/>
          </a:xfrm>
          <a:prstGeom prst="blockArc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5472101" y="3807085"/>
            <a:ext cx="1980219" cy="2862275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 flipV="1">
            <a:off x="6300192" y="4977172"/>
            <a:ext cx="2016224" cy="1205799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859216" y="3736887"/>
            <a:ext cx="2898175" cy="70198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Дуга 17"/>
          <p:cNvSpPr/>
          <p:nvPr/>
        </p:nvSpPr>
        <p:spPr>
          <a:xfrm rot="3414444">
            <a:off x="5517841" y="3463957"/>
            <a:ext cx="1152128" cy="1566131"/>
          </a:xfrm>
          <a:prstGeom prst="arc">
            <a:avLst>
              <a:gd name="adj1" fmla="val 16200000"/>
              <a:gd name="adj2" fmla="val 142740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6886012" y="3985412"/>
                <a:ext cx="127663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800" b="0" i="0" smtClean="0">
                          <a:latin typeface="Cambria Math"/>
                        </a:rPr>
                        <m:t>Θ</m:t>
                      </m:r>
                      <m:r>
                        <a:rPr lang="en-US" sz="2800" b="0" i="1" smtClean="0">
                          <a:latin typeface="Cambria Math"/>
                        </a:rPr>
                        <m:t>,</m:t>
                      </m:r>
                      <m:r>
                        <a:rPr lang="en-US" sz="2800" b="0" i="1" smtClean="0">
                          <a:latin typeface="Cambria Math"/>
                        </a:rPr>
                        <m:t>𝜙</m:t>
                      </m:r>
                      <m:r>
                        <a:rPr lang="en-US" sz="2800" b="0" i="1" smtClean="0">
                          <a:latin typeface="Cambria Math"/>
                        </a:rPr>
                        <m:t>,</m:t>
                      </m:r>
                      <m:r>
                        <a:rPr lang="en-US" sz="2800" b="0" i="1" smtClean="0">
                          <a:latin typeface="Cambria Math"/>
                        </a:rPr>
                        <m:t>𝐸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6012" y="3985412"/>
                <a:ext cx="1276632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Дуга 19"/>
          <p:cNvSpPr/>
          <p:nvPr/>
        </p:nvSpPr>
        <p:spPr>
          <a:xfrm rot="5400000">
            <a:off x="6438462" y="5108931"/>
            <a:ext cx="576064" cy="52856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5490799" y="5576163"/>
                <a:ext cx="101335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/>
                            </a:rPr>
                            <m:t>𝚯</m:t>
                          </m:r>
                        </m:e>
                        <m:sup>
                          <m:r>
                            <a:rPr lang="en-US" sz="2400" b="1" i="0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r>
                        <a:rPr lang="en-US" sz="2400" b="1" i="0" smtClean="0">
                          <a:latin typeface="Cambria Math"/>
                        </a:rPr>
                        <m:t>,</m:t>
                      </m:r>
                      <m:r>
                        <a:rPr lang="en-US" sz="2400" b="1" i="1" smtClean="0">
                          <a:latin typeface="Cambria Math"/>
                        </a:rPr>
                        <m:t>𝝓</m:t>
                      </m:r>
                      <m:r>
                        <a:rPr lang="en-US" sz="2400" b="1" i="1" smtClean="0">
                          <a:latin typeface="Cambria Math"/>
                        </a:rPr>
                        <m:t>′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0799" y="5576163"/>
                <a:ext cx="1013354" cy="461665"/>
              </a:xfrm>
              <a:prstGeom prst="rect">
                <a:avLst/>
              </a:prstGeom>
              <a:blipFill rotWithShape="1">
                <a:blip r:embed="rId5"/>
                <a:stretch>
                  <a:fillRect r="-120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3297640" y="1268760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7640" y="1268760"/>
                <a:ext cx="2778068" cy="584775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3431308" y="6207695"/>
            <a:ext cx="1879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Polarimeter</a:t>
            </a:r>
            <a:endParaRPr lang="ru-RU" sz="2400" b="1" dirty="0"/>
          </a:p>
        </p:txBody>
      </p:sp>
      <p:cxnSp>
        <p:nvCxnSpPr>
          <p:cNvPr id="24" name="Прямая со стрелкой 23"/>
          <p:cNvCxnSpPr>
            <a:stCxn id="23" idx="0"/>
          </p:cNvCxnSpPr>
          <p:nvPr/>
        </p:nvCxnSpPr>
        <p:spPr>
          <a:xfrm flipV="1">
            <a:off x="4370829" y="5238223"/>
            <a:ext cx="1018834" cy="9694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6048164" y="4725144"/>
            <a:ext cx="504056" cy="504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</a:t>
            </a:r>
            <a:endParaRPr lang="ru-RU" sz="2400" b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V="1">
            <a:off x="5389664" y="818754"/>
            <a:ext cx="1918639" cy="298833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09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5.118E-6 L 0.0375 -0.02639 L 0.0691 0.02729 L 0.11875 -0.02639 L 0.15208 0.03516 L 0.19913 -0.02639 L 0.23923 0.03076 L 0.28281 -0.02963 L 0.33507 0.03516 L 0.37517 -0.02963 L 0.4085 0.02035 " pathEditMode="relative" ptsTypes="AAAAAAAAAAA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1657E-6 L 0.21771 -0.44609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85" y="-2230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06201E-7 L 0.09063 0.1733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1" y="865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48148E-6 L 0.23611 0.18889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6" y="944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11" grpId="0" animBg="1"/>
      <p:bldP spid="11" grpId="1" animBg="1"/>
      <p:bldP spid="12" grpId="0" animBg="1"/>
      <p:bldP spid="12" grpId="1" animBg="1"/>
      <p:bldP spid="12" grpId="2" animBg="1"/>
      <p:bldP spid="13" grpId="0" animBg="1"/>
      <p:bldP spid="14" grpId="0" animBg="1"/>
      <p:bldP spid="18" grpId="0" animBg="1"/>
      <p:bldP spid="19" grpId="0"/>
      <p:bldP spid="20" grpId="0" animBg="1"/>
      <p:bldP spid="21" grpId="0"/>
      <p:bldP spid="23" grpId="0"/>
      <p:bldP spid="25" grpId="0" animBg="1"/>
      <p:bldP spid="25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Nucleon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polarisation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𝟗𝟎</m:t>
                    </m:r>
                    <m:r>
                      <a:rPr lang="en-US" b="1" i="1" smtClean="0">
                        <a:latin typeface="Cambria Math"/>
                        <a:ea typeface="Cambria Math"/>
                        <a:cs typeface="Calibri" panose="020F0502020204030204" pitchFamily="34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  <a:blipFill rotWithShape="1">
                <a:blip r:embed="rId2"/>
                <a:stretch>
                  <a:fillRect l="-3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220" y="1853534"/>
            <a:ext cx="6213943" cy="42197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86694" y="6263309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Conventional background, Kang et al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 flipV="1">
            <a:off x="3400037" y="4302388"/>
            <a:ext cx="528729" cy="197470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0183"/>
            <a:ext cx="6275563" cy="1390279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Prospective Newbies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87278" y="2031816"/>
            <a:ext cx="1015824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Tetra-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4" t="6394" r="26333" b="6427"/>
          <a:stretch/>
        </p:blipFill>
        <p:spPr>
          <a:xfrm>
            <a:off x="701652" y="3441600"/>
            <a:ext cx="1787075" cy="18049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22584" y="3164084"/>
            <a:ext cx="2217809" cy="2212139"/>
          </a:xfrm>
          <a:prstGeom prst="rect">
            <a:avLst/>
          </a:prstGeom>
        </p:spPr>
      </p:pic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810159" y="2031814"/>
            <a:ext cx="1057181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Penta-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45195" y="2031888"/>
            <a:ext cx="1015824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Hexa-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sp>
        <p:nvSpPr>
          <p:cNvPr id="24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4738" y="2907549"/>
            <a:ext cx="2885811" cy="287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1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Nucleon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polarisation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𝟗𝟎</m:t>
                    </m:r>
                    <m:r>
                      <a:rPr lang="en-US" b="1" i="1" smtClean="0">
                        <a:latin typeface="Cambria Math"/>
                        <a:ea typeface="Cambria Math"/>
                        <a:cs typeface="Calibri" panose="020F0502020204030204" pitchFamily="34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  <a:blipFill rotWithShape="1">
                <a:blip r:embed="rId2"/>
                <a:stretch>
                  <a:fillRect l="-3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220" y="1853534"/>
            <a:ext cx="6213942" cy="4219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86694" y="6263309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Conventional background, Kang et al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3400037" y="4302388"/>
            <a:ext cx="528729" cy="197470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Nucleon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polarisation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𝟗𝟎</m:t>
                    </m:r>
                    <m:r>
                      <a:rPr lang="en-US" b="1" i="1" smtClean="0">
                        <a:latin typeface="Cambria Math"/>
                        <a:ea typeface="Cambria Math"/>
                        <a:cs typeface="Calibri" panose="020F0502020204030204" pitchFamily="34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  <a:blipFill rotWithShape="1">
                <a:blip r:embed="rId2"/>
                <a:stretch>
                  <a:fillRect l="-3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220" y="1853534"/>
            <a:ext cx="6213942" cy="4219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10779" y="4459884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84239" y="6478752"/>
            <a:ext cx="4270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H. Ikeda et al., Phys. Rev. </a:t>
            </a:r>
            <a:r>
              <a:rPr lang="en-US" sz="1400" dirty="0" err="1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Lett</a:t>
            </a:r>
            <a:r>
              <a:rPr lang="en-US" sz="14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42, May 1979, 1321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6694" y="6263309"/>
            <a:ext cx="3967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Conventional background, Kang et al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3400037" y="4302388"/>
            <a:ext cx="528729" cy="1974705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</p:spPr>
            <p:txBody>
              <a:bodyPr/>
              <a:lstStyle/>
              <a:p>
                <a:pPr lvl="0"/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Nucleon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polarisation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at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𝟗𝟎</m:t>
                    </m:r>
                    <m:r>
                      <a:rPr lang="en-US" b="1" i="1" smtClean="0">
                        <a:latin typeface="Cambria Math"/>
                        <a:ea typeface="Cambria Math"/>
                        <a:cs typeface="Calibri" panose="020F0502020204030204" pitchFamily="34" charset="0"/>
                      </a:rPr>
                      <m:t>°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2830"/>
                <a:ext cx="6460293" cy="1384984"/>
              </a:xfrm>
              <a:blipFill rotWithShape="1">
                <a:blip r:embed="rId2"/>
                <a:stretch>
                  <a:fillRect l="-36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r>
                        <a:rPr lang="en-US" sz="3200" b="0" i="1" smtClean="0">
                          <a:latin typeface="Cambria Math"/>
                        </a:rPr>
                        <m:t>𝑝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acc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1517" y="1290923"/>
                <a:ext cx="2778068" cy="5847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i="1" smtClean="0">
                          <a:latin typeface="Cambria Math"/>
                        </a:rPr>
                        <m:t>𝛾</m:t>
                      </m:r>
                      <m:r>
                        <a:rPr lang="en-US" sz="3200" b="0" i="1" smtClean="0">
                          <a:latin typeface="Cambria Math"/>
                        </a:rPr>
                        <m:t>𝑑</m:t>
                      </m:r>
                      <m:r>
                        <a:rPr lang="en-US" sz="3200" i="1">
                          <a:latin typeface="Cambria Math"/>
                        </a:rPr>
                        <m:t>→</m:t>
                      </m:r>
                      <m:sSup>
                        <m:sSup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𝑑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/>
                        </a:rPr>
                        <m:t>→</m:t>
                      </m:r>
                      <m:acc>
                        <m:accPr>
                          <m:chr m:val="⃗"/>
                          <m:ctrlP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  <m:r>
                        <a:rPr lang="en-US" sz="3200" b="0" i="1" smtClean="0"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ru-RU" sz="32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2348" y="1290043"/>
                <a:ext cx="277806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220" y="1853534"/>
            <a:ext cx="6213942" cy="4219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03848" y="2420888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neutron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10779" y="4459884"/>
            <a:ext cx="1058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proton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84239" y="6478752"/>
            <a:ext cx="3507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Bashkanov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et al., </a:t>
            </a:r>
            <a:r>
              <a:rPr lang="en-US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 be published soon</a:t>
            </a:r>
            <a:endParaRPr lang="en-US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6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2829"/>
            <a:ext cx="6275563" cy="1384984"/>
          </a:xfrm>
        </p:spPr>
        <p:txBody>
          <a:bodyPr/>
          <a:lstStyle/>
          <a:p>
            <a:r>
              <a:rPr lang="en-US" dirty="0"/>
              <a:t>Nuclear matter at high </a:t>
            </a:r>
            <a:r>
              <a:rPr lang="en-US" dirty="0" smtClean="0"/>
              <a:t>density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08920"/>
            <a:ext cx="4536504" cy="1440160"/>
          </a:xfrm>
          <a:prstGeom prst="rect">
            <a:avLst/>
          </a:prstGeom>
          <a:solidFill>
            <a:schemeClr val="accent1">
              <a:alpha val="39000"/>
            </a:schemeClr>
          </a:solidFill>
          <a:ln w="1270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4283968" y="2780928"/>
            <a:ext cx="3672408" cy="1296144"/>
            <a:chOff x="4283968" y="2780928"/>
            <a:chExt cx="3672408" cy="1296144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283968" y="2780928"/>
              <a:ext cx="288032" cy="1296144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572000" y="3284984"/>
              <a:ext cx="3384376" cy="288032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899592" y="2816932"/>
            <a:ext cx="1199106" cy="1224136"/>
            <a:chOff x="899592" y="2816932"/>
            <a:chExt cx="1199106" cy="1224136"/>
          </a:xfrm>
        </p:grpSpPr>
        <p:sp>
          <p:nvSpPr>
            <p:cNvPr id="14" name="Овал 13"/>
            <p:cNvSpPr/>
            <p:nvPr/>
          </p:nvSpPr>
          <p:spPr>
            <a:xfrm>
              <a:off x="899592" y="2816932"/>
              <a:ext cx="1199106" cy="1224136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36000">
                  <a:srgbClr val="FF3300"/>
                </a:gs>
                <a:gs pos="100000">
                  <a:srgbClr val="FFCC00"/>
                </a:gs>
              </a:gsLst>
              <a:path path="circle">
                <a:fillToRect l="50000" t="50000" r="50000" b="50000"/>
              </a:path>
              <a:tileRect/>
            </a:gradFill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195215" y="2975307"/>
              <a:ext cx="60785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</a:rPr>
                <a:t>p</a:t>
              </a:r>
              <a:endPara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055835" y="2816932"/>
            <a:ext cx="1199106" cy="1224136"/>
            <a:chOff x="2339752" y="2824904"/>
            <a:chExt cx="1199106" cy="1224136"/>
          </a:xfrm>
        </p:grpSpPr>
        <p:sp>
          <p:nvSpPr>
            <p:cNvPr id="20" name="Овал 19"/>
            <p:cNvSpPr/>
            <p:nvPr/>
          </p:nvSpPr>
          <p:spPr>
            <a:xfrm>
              <a:off x="2339752" y="2824904"/>
              <a:ext cx="1199106" cy="1224136"/>
            </a:xfrm>
            <a:prstGeom prst="ellipse">
              <a:avLst/>
            </a:prstGeom>
            <a:gradFill flip="none" rotWithShape="1">
              <a:gsLst>
                <a:gs pos="0">
                  <a:srgbClr val="009900"/>
                </a:gs>
                <a:gs pos="36000">
                  <a:schemeClr val="accent5"/>
                </a:gs>
                <a:gs pos="100000">
                  <a:srgbClr val="FFCC00"/>
                </a:gs>
              </a:gsLst>
              <a:path path="circle">
                <a:fillToRect l="50000" t="50000" r="50000" b="50000"/>
              </a:path>
              <a:tileRect/>
            </a:gradFill>
            <a:ln w="63500">
              <a:solidFill>
                <a:srgbClr val="00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635375" y="2975307"/>
              <a:ext cx="607859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cap="none" spc="0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effectLst/>
                </a:rPr>
                <a:t>n</a:t>
              </a:r>
              <a:endPara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925360" y="2808555"/>
            <a:ext cx="1199106" cy="1224136"/>
            <a:chOff x="1726810" y="4653136"/>
            <a:chExt cx="1199106" cy="1224136"/>
          </a:xfrm>
        </p:grpSpPr>
        <p:sp>
          <p:nvSpPr>
            <p:cNvPr id="23" name="Овал 22"/>
            <p:cNvSpPr/>
            <p:nvPr/>
          </p:nvSpPr>
          <p:spPr>
            <a:xfrm>
              <a:off x="1726810" y="4653136"/>
              <a:ext cx="1199106" cy="1224136"/>
            </a:xfrm>
            <a:prstGeom prst="ellipse">
              <a:avLst/>
            </a:prstGeom>
            <a:gradFill flip="none" rotWithShape="1">
              <a:gsLst>
                <a:gs pos="0">
                  <a:schemeClr val="accent3"/>
                </a:gs>
                <a:gs pos="36000">
                  <a:srgbClr val="0000FF"/>
                </a:gs>
                <a:gs pos="100000">
                  <a:srgbClr val="FFCC00"/>
                </a:gs>
              </a:gsLst>
              <a:path path="circle">
                <a:fillToRect l="50000" t="50000" r="50000" b="50000"/>
              </a:path>
              <a:tileRect/>
            </a:gradFill>
            <a:ln w="635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1887782" y="4803539"/>
              <a:ext cx="87716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dirty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d</a:t>
              </a:r>
              <a:r>
                <a:rPr lang="en-US" sz="5400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</a:rPr>
                <a:t>*</a:t>
              </a:r>
              <a:endPara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5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01874E-6 L -0.22448 -3.01874E-6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01874E-6 L -0.19896 -3.01874E-6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7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7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3.01874E-6 L -0.02622 -3.01874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9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40606"/>
            <a:ext cx="6275563" cy="769431"/>
          </a:xfrm>
        </p:spPr>
        <p:txBody>
          <a:bodyPr/>
          <a:lstStyle/>
          <a:p>
            <a:pPr lvl="0" defTabSz="914400">
              <a:spcBef>
                <a:spcPts val="0"/>
              </a:spcBef>
              <a:defRPr/>
            </a:pPr>
            <a: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  <a:t>Hidden interior</a:t>
            </a:r>
            <a:endParaRPr lang="en-US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891" y="4052021"/>
            <a:ext cx="2295298" cy="2663270"/>
          </a:xfrm>
          <a:prstGeom prst="rect">
            <a:avLst/>
          </a:prstGeom>
        </p:spPr>
      </p:pic>
      <p:pic>
        <p:nvPicPr>
          <p:cNvPr id="25" name="Picture 10">
            <a:extLst>
              <a:ext uri="{FF2B5EF4-FFF2-40B4-BE49-F238E27FC236}">
                <a16:creationId xmlns:a16="http://schemas.microsoft.com/office/drawing/2014/main" xmlns="" id="{1AE27A5E-A88C-8C4C-BA7C-5886E6061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6657" y="1307357"/>
            <a:ext cx="3500852" cy="206161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id="{BD416655-302B-AB41-884E-BE520226DB72}"/>
                  </a:ext>
                </a:extLst>
              </p:cNvPr>
              <p:cNvSpPr txBox="1"/>
              <p:nvPr/>
            </p:nvSpPr>
            <p:spPr>
              <a:xfrm>
                <a:off x="4557000" y="5574621"/>
                <a:ext cx="15679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Calibri" panose="020F0502020204030204" pitchFamily="34" charset="0"/>
                            </a:rPr>
                            <m:t>𝒅</m:t>
                          </m:r>
                        </m:e>
                        <m:sup>
                          <m:r>
                            <a:rPr kumimoji="0" lang="en-US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mbria Math"/>
                              <a:ea typeface="+mn-ea"/>
                              <a:cs typeface="Calibri" panose="020F0502020204030204" pitchFamily="34" charset="0"/>
                            </a:rPr>
                            <m:t>∗</m:t>
                          </m:r>
                        </m:sup>
                      </m:sSup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Calibri" panose="020F0502020204030204" pitchFamily="34" charset="0"/>
                        </a:rPr>
                        <m:t>(</m:t>
                      </m:r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Calibri" panose="020F0502020204030204" pitchFamily="34" charset="0"/>
                        </a:rPr>
                        <m:t>𝟐𝟑𝟖𝟎</m:t>
                      </m:r>
                      <m:r>
                        <a:rPr kumimoji="0" lang="en-US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/>
                          <a:ea typeface="+mn-ea"/>
                          <a:cs typeface="Calibri" panose="020F0502020204030204" pitchFamily="34" charset="0"/>
                        </a:rPr>
                        <m:t>)</m:t>
                      </m:r>
                    </m:oMath>
                  </m:oMathPara>
                </a14:m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BD416655-302B-AB41-884E-BE520226DB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7000" y="5574621"/>
                <a:ext cx="1567993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778" b="-17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 стрелкой 26"/>
          <p:cNvCxnSpPr>
            <a:stCxn id="26" idx="3"/>
          </p:cNvCxnSpPr>
          <p:nvPr/>
        </p:nvCxnSpPr>
        <p:spPr>
          <a:xfrm>
            <a:off x="6124993" y="5805454"/>
            <a:ext cx="752885" cy="173927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15436" y="6067524"/>
            <a:ext cx="55817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I. </a:t>
            </a:r>
            <a:r>
              <a:rPr lang="de-DE" sz="2000" dirty="0" err="1" smtClean="0"/>
              <a:t>Vidaña</a:t>
            </a:r>
            <a:r>
              <a:rPr lang="de-DE" sz="2000" dirty="0" smtClean="0"/>
              <a:t>, </a:t>
            </a:r>
            <a:r>
              <a:rPr lang="de-DE" sz="2000" dirty="0"/>
              <a:t>M. </a:t>
            </a:r>
            <a:r>
              <a:rPr lang="de-DE" sz="2000" dirty="0" err="1" smtClean="0"/>
              <a:t>Bashkanov</a:t>
            </a:r>
            <a:r>
              <a:rPr lang="de-DE" sz="2000" dirty="0" smtClean="0"/>
              <a:t>, </a:t>
            </a:r>
            <a:r>
              <a:rPr lang="de-DE" sz="2000" dirty="0"/>
              <a:t>D.P. </a:t>
            </a:r>
            <a:r>
              <a:rPr lang="de-DE" sz="2000" dirty="0" smtClean="0"/>
              <a:t>Watts, </a:t>
            </a:r>
            <a:r>
              <a:rPr lang="de-DE" sz="2000" dirty="0"/>
              <a:t>A. Pastore</a:t>
            </a:r>
          </a:p>
          <a:p>
            <a:r>
              <a:rPr lang="de-DE" sz="2000" b="1" dirty="0" err="1"/>
              <a:t>Phys.Lett</a:t>
            </a:r>
            <a:r>
              <a:rPr lang="de-DE" sz="2000" b="1" dirty="0"/>
              <a:t>. B781 (2018) 112-116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1600" y="2130180"/>
            <a:ext cx="4241483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71384"/>
            <a:ext cx="6275563" cy="707876"/>
          </a:xfrm>
        </p:spPr>
        <p:txBody>
          <a:bodyPr/>
          <a:lstStyle/>
          <a:p>
            <a:pPr lvl="0" defTabSz="914400">
              <a:spcBef>
                <a:spcPts val="0"/>
              </a:spcBef>
              <a:defRPr/>
            </a:pP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Hexaquarks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in Neutron Stars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58" y="6044385"/>
            <a:ext cx="4999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I. </a:t>
            </a:r>
            <a:r>
              <a:rPr lang="de-DE" sz="2000" dirty="0" err="1" smtClean="0"/>
              <a:t>Vidaña</a:t>
            </a:r>
            <a:r>
              <a:rPr lang="de-DE" sz="2000" dirty="0" smtClean="0"/>
              <a:t>, </a:t>
            </a:r>
            <a:r>
              <a:rPr lang="de-DE" sz="2000" dirty="0"/>
              <a:t>M. </a:t>
            </a:r>
            <a:r>
              <a:rPr lang="de-DE" sz="2000" dirty="0" err="1" smtClean="0"/>
              <a:t>Bashkanov</a:t>
            </a:r>
            <a:r>
              <a:rPr lang="de-DE" sz="2000" dirty="0" smtClean="0"/>
              <a:t>, </a:t>
            </a:r>
            <a:r>
              <a:rPr lang="de-DE" sz="2000" dirty="0"/>
              <a:t>D.P. </a:t>
            </a:r>
            <a:r>
              <a:rPr lang="de-DE" sz="2000" dirty="0" smtClean="0"/>
              <a:t>Watts, </a:t>
            </a:r>
            <a:r>
              <a:rPr lang="de-DE" sz="2000" dirty="0"/>
              <a:t>A. Pastore</a:t>
            </a:r>
          </a:p>
          <a:p>
            <a:r>
              <a:rPr lang="de-DE" sz="2000" b="1" dirty="0" err="1"/>
              <a:t>Phys.Lett</a:t>
            </a:r>
            <a:r>
              <a:rPr lang="de-DE" sz="2000" b="1" dirty="0"/>
              <a:t>. B781 (2018) 112-116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2"/>
          <a:stretch/>
        </p:blipFill>
        <p:spPr bwMode="auto">
          <a:xfrm>
            <a:off x="5282315" y="1609983"/>
            <a:ext cx="3418899" cy="466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D416655-302B-AB41-884E-BE520226DB72}"/>
              </a:ext>
            </a:extLst>
          </p:cNvPr>
          <p:cNvSpPr txBox="1"/>
          <p:nvPr/>
        </p:nvSpPr>
        <p:spPr>
          <a:xfrm>
            <a:off x="860110" y="1849685"/>
            <a:ext cx="2516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Calibri" panose="020F0502020204030204" pitchFamily="34" charset="0"/>
              </a:rPr>
              <a:t>Nuclear Matter</a:t>
            </a:r>
          </a:p>
          <a:p>
            <a:pPr lvl="0">
              <a:defRPr/>
            </a:pPr>
            <a:r>
              <a:rPr lang="en-US" sz="2400" b="1" dirty="0" err="1">
                <a:cs typeface="Calibri" panose="020F0502020204030204" pitchFamily="34" charset="0"/>
              </a:rPr>
              <a:t>H</a:t>
            </a:r>
            <a:r>
              <a:rPr lang="en-US" sz="2400" b="1" dirty="0" err="1" smtClean="0">
                <a:cs typeface="Calibri" panose="020F0502020204030204" pitchFamily="34" charset="0"/>
              </a:rPr>
              <a:t>exaquark</a:t>
            </a:r>
            <a:r>
              <a:rPr lang="en-US" sz="2400" b="1" dirty="0" smtClean="0">
                <a:cs typeface="Calibri" panose="020F0502020204030204" pitchFamily="34" charset="0"/>
              </a:rPr>
              <a:t> Matter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316542" y="2449002"/>
            <a:ext cx="3626139" cy="68381"/>
          </a:xfrm>
          <a:prstGeom prst="straightConnector1">
            <a:avLst/>
          </a:prstGeom>
          <a:ln w="47625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34031" y="2048256"/>
            <a:ext cx="3165017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63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71384"/>
            <a:ext cx="6275563" cy="707876"/>
          </a:xfrm>
        </p:spPr>
        <p:txBody>
          <a:bodyPr/>
          <a:lstStyle/>
          <a:p>
            <a:pPr lvl="0" defTabSz="914400">
              <a:spcBef>
                <a:spcPts val="0"/>
              </a:spcBef>
              <a:defRPr/>
            </a:pPr>
            <a:r>
              <a:rPr lang="en-US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Hexaquarks</a:t>
            </a:r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in Neutron Stars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058" y="6044385"/>
            <a:ext cx="4999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I. </a:t>
            </a:r>
            <a:r>
              <a:rPr lang="de-DE" sz="2000" dirty="0" err="1" smtClean="0"/>
              <a:t>Vidaña</a:t>
            </a:r>
            <a:r>
              <a:rPr lang="de-DE" sz="2000" dirty="0" smtClean="0"/>
              <a:t>, </a:t>
            </a:r>
            <a:r>
              <a:rPr lang="de-DE" sz="2000" dirty="0"/>
              <a:t>M. </a:t>
            </a:r>
            <a:r>
              <a:rPr lang="de-DE" sz="2000" dirty="0" err="1" smtClean="0"/>
              <a:t>Bashkanov</a:t>
            </a:r>
            <a:r>
              <a:rPr lang="de-DE" sz="2000" dirty="0" smtClean="0"/>
              <a:t>, </a:t>
            </a:r>
            <a:r>
              <a:rPr lang="de-DE" sz="2000" dirty="0"/>
              <a:t>D.P. </a:t>
            </a:r>
            <a:r>
              <a:rPr lang="de-DE" sz="2000" dirty="0" smtClean="0"/>
              <a:t>Watts, </a:t>
            </a:r>
            <a:r>
              <a:rPr lang="de-DE" sz="2000" dirty="0"/>
              <a:t>A. Pastore</a:t>
            </a:r>
          </a:p>
          <a:p>
            <a:r>
              <a:rPr lang="de-DE" sz="2000" b="1" dirty="0" err="1"/>
              <a:t>Phys.Lett</a:t>
            </a:r>
            <a:r>
              <a:rPr lang="de-DE" sz="2000" b="1" dirty="0"/>
              <a:t>. B781 (2018) 112-116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99022" y="1669775"/>
            <a:ext cx="3487319" cy="451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D416655-302B-AB41-884E-BE520226DB72}"/>
              </a:ext>
            </a:extLst>
          </p:cNvPr>
          <p:cNvSpPr txBox="1"/>
          <p:nvPr/>
        </p:nvSpPr>
        <p:spPr>
          <a:xfrm>
            <a:off x="860110" y="1849685"/>
            <a:ext cx="25163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Calibri" panose="020F0502020204030204" pitchFamily="34" charset="0"/>
              </a:rPr>
              <a:t>Nuclear Matter</a:t>
            </a:r>
          </a:p>
          <a:p>
            <a:pPr lvl="0">
              <a:defRPr/>
            </a:pPr>
            <a:r>
              <a:rPr lang="en-US" sz="2400" b="1" dirty="0" err="1">
                <a:cs typeface="Calibri" panose="020F0502020204030204" pitchFamily="34" charset="0"/>
              </a:rPr>
              <a:t>H</a:t>
            </a:r>
            <a:r>
              <a:rPr lang="en-US" sz="2400" b="1" dirty="0" err="1" smtClean="0">
                <a:cs typeface="Calibri" panose="020F0502020204030204" pitchFamily="34" charset="0"/>
              </a:rPr>
              <a:t>exaquark</a:t>
            </a:r>
            <a:r>
              <a:rPr lang="en-US" sz="2400" b="1" dirty="0" smtClean="0">
                <a:cs typeface="Calibri" panose="020F0502020204030204" pitchFamily="34" charset="0"/>
              </a:rPr>
              <a:t> Matter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316542" y="2449002"/>
            <a:ext cx="3626139" cy="68381"/>
          </a:xfrm>
          <a:prstGeom prst="straightConnector1">
            <a:avLst/>
          </a:prstGeom>
          <a:ln w="47625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934031" y="2048256"/>
            <a:ext cx="3165017" cy="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68" y="2969813"/>
            <a:ext cx="3549921" cy="2633472"/>
          </a:xfrm>
          <a:prstGeom prst="rect">
            <a:avLst/>
          </a:prstGeom>
        </p:spPr>
      </p:pic>
      <p:sp>
        <p:nvSpPr>
          <p:cNvPr id="1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039644" y="6398328"/>
            <a:ext cx="3415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Submitted to </a:t>
            </a:r>
            <a:r>
              <a:rPr lang="en-US" sz="2000" dirty="0" err="1" smtClean="0"/>
              <a:t>arXiv</a:t>
            </a:r>
            <a:r>
              <a:rPr lang="en-US" sz="2000" dirty="0" smtClean="0"/>
              <a:t>: 28.06.2017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763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Заголовок 2"/>
              <p:cNvSpPr>
                <a:spLocks noGrp="1"/>
              </p:cNvSpPr>
              <p:nvPr>
                <p:ph type="ctrTitle"/>
              </p:nvPr>
            </p:nvSpPr>
            <p:spPr>
              <a:xfrm>
                <a:off x="115436" y="132830"/>
                <a:ext cx="6275563" cy="1384984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𝒅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</m:ctrlPr>
                      </m:dPr>
                      <m:e>
                        <m:r>
                          <a:rPr lang="en-US" b="1" i="1" smtClean="0">
                            <a:latin typeface="Cambria Math"/>
                            <a:cs typeface="Calibri" panose="020F0502020204030204" pitchFamily="34" charset="0"/>
                          </a:rPr>
                          <m:t>𝟐𝟑𝟖𝟎</m:t>
                        </m:r>
                      </m:e>
                    </m:d>
                    <m:r>
                      <a:rPr lang="en-US" b="1" i="1" smtClean="0">
                        <a:latin typeface="Cambria Math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hexaquark</a:t>
                </a:r>
                <a:r>
                  <a:rPr lang="en-US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  SU(3) </a:t>
                </a:r>
                <a:r>
                  <a:rPr lang="en-US" dirty="0" err="1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multiplet</a:t>
                </a:r>
                <a:endParaRPr lang="en-US" dirty="0"/>
              </a:p>
            </p:txBody>
          </p:sp>
        </mc:Choice>
        <mc:Fallback>
          <p:sp>
            <p:nvSpPr>
              <p:cNvPr id="3" name="Заголовок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15436" y="132830"/>
                <a:ext cx="6275563" cy="1384984"/>
              </a:xfrm>
              <a:blipFill rotWithShape="1">
                <a:blip r:embed="rId2"/>
                <a:stretch>
                  <a:fillRect l="-3790" t="-7930" b="-20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Овал 7"/>
          <p:cNvSpPr/>
          <p:nvPr/>
        </p:nvSpPr>
        <p:spPr>
          <a:xfrm>
            <a:off x="323528" y="1628800"/>
            <a:ext cx="1872208" cy="867037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993496" y="2352962"/>
            <a:ext cx="5580062" cy="3816350"/>
          </a:xfrm>
          <a:prstGeom prst="triangle">
            <a:avLst>
              <a:gd name="adj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1858683" y="5016787"/>
            <a:ext cx="38877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2722283" y="3792825"/>
            <a:ext cx="20891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 flipH="1">
            <a:off x="4666971" y="5016787"/>
            <a:ext cx="1008062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1858683" y="5016787"/>
            <a:ext cx="1008063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3658908" y="2208500"/>
            <a:ext cx="287338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3658908" y="2208500"/>
            <a:ext cx="287338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2577821" y="3648362"/>
            <a:ext cx="287337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4638396" y="3619787"/>
            <a:ext cx="287337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5530571" y="4829462"/>
            <a:ext cx="287337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3644621" y="4829462"/>
            <a:ext cx="287337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1714221" y="4872325"/>
            <a:ext cx="287337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864908" y="6024850"/>
            <a:ext cx="287338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2"/>
          <p:cNvSpPr>
            <a:spLocks noChangeArrowheads="1"/>
          </p:cNvSpPr>
          <p:nvPr/>
        </p:nvSpPr>
        <p:spPr bwMode="auto">
          <a:xfrm>
            <a:off x="2722283" y="6024850"/>
            <a:ext cx="287338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23"/>
          <p:cNvSpPr>
            <a:spLocks noChangeArrowheads="1"/>
          </p:cNvSpPr>
          <p:nvPr/>
        </p:nvSpPr>
        <p:spPr bwMode="auto">
          <a:xfrm>
            <a:off x="4566958" y="6026437"/>
            <a:ext cx="287338" cy="287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6408458" y="5996275"/>
            <a:ext cx="287338" cy="287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2899340" y="2059779"/>
            <a:ext cx="68800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ym typeface="Symbol" pitchFamily="18" charset="2"/>
              </a:rPr>
              <a:t>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737526" y="3499642"/>
            <a:ext cx="84029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ym typeface="Symbol" pitchFamily="18" charset="2"/>
              </a:rPr>
              <a:t>*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709800" y="4723605"/>
            <a:ext cx="86113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ym typeface="Symbol" pitchFamily="18" charset="2"/>
              </a:rPr>
              <a:t>*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 Box 25"/>
              <p:cNvSpPr txBox="1">
                <a:spLocks noChangeArrowheads="1"/>
              </p:cNvSpPr>
              <p:nvPr/>
            </p:nvSpPr>
            <p:spPr bwMode="auto">
              <a:xfrm>
                <a:off x="4025756" y="2131337"/>
                <a:ext cx="1515223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𝑑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  <a:sym typeface="Symbol" pitchFamily="18" charset="2"/>
                        </a:rPr>
                        <m:t>(2380)</m:t>
                      </m:r>
                    </m:oMath>
                  </m:oMathPara>
                </a14:m>
                <a:endParaRPr lang="en-US" sz="2400" dirty="0"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32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025756" y="2131337"/>
                <a:ext cx="1515223" cy="461665"/>
              </a:xfrm>
              <a:prstGeom prst="rect">
                <a:avLst/>
              </a:prstGeom>
              <a:blipFill rotWithShape="1">
                <a:blip r:embed="rId3"/>
                <a:stretch>
                  <a:fillRect r="-402" b="-1866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 Box 25"/>
              <p:cNvSpPr txBox="1">
                <a:spLocks noChangeArrowheads="1"/>
              </p:cNvSpPr>
              <p:nvPr/>
            </p:nvSpPr>
            <p:spPr bwMode="auto">
              <a:xfrm>
                <a:off x="4925733" y="3561196"/>
                <a:ext cx="2346155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𝑠</m:t>
                          </m:r>
                        </m:sub>
                        <m:sup/>
                      </m:sSubSup>
                      <m:r>
                        <a:rPr lang="en-US" sz="2400" b="0" i="1" smtClean="0">
                          <a:latin typeface="Cambria Math"/>
                          <a:sym typeface="Symbol" pitchFamily="18" charset="2"/>
                        </a:rPr>
                        <m:t>(2.53−2.60)</m:t>
                      </m:r>
                    </m:oMath>
                  </m:oMathPara>
                </a14:m>
                <a:endParaRPr lang="en-US" sz="2400" dirty="0"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33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25733" y="3561196"/>
                <a:ext cx="2346155" cy="461665"/>
              </a:xfrm>
              <a:prstGeom prst="rect">
                <a:avLst/>
              </a:prstGeom>
              <a:blipFill rotWithShape="1">
                <a:blip r:embed="rId4"/>
                <a:stretch>
                  <a:fillRect r="-260" b="-1710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 Box 25"/>
              <p:cNvSpPr txBox="1">
                <a:spLocks noChangeArrowheads="1"/>
              </p:cNvSpPr>
              <p:nvPr/>
            </p:nvSpPr>
            <p:spPr bwMode="auto">
              <a:xfrm>
                <a:off x="5817908" y="4742298"/>
                <a:ext cx="2450030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𝑠𝑠</m:t>
                          </m:r>
                        </m:sub>
                        <m:sup/>
                      </m:sSubSup>
                      <m:r>
                        <a:rPr lang="en-US" sz="2400" b="0" i="1" smtClean="0">
                          <a:latin typeface="Cambria Math"/>
                          <a:sym typeface="Symbol" pitchFamily="18" charset="2"/>
                        </a:rPr>
                        <m:t>(2.68−2.76)</m:t>
                      </m:r>
                    </m:oMath>
                  </m:oMathPara>
                </a14:m>
                <a:endParaRPr lang="en-US" sz="2400" dirty="0"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34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817908" y="4742298"/>
                <a:ext cx="2450030" cy="461665"/>
              </a:xfrm>
              <a:prstGeom prst="rect">
                <a:avLst/>
              </a:prstGeom>
              <a:blipFill rotWithShape="1">
                <a:blip r:embed="rId5"/>
                <a:stretch>
                  <a:fillRect r="-249" b="-1710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 Box 25"/>
              <p:cNvSpPr txBox="1">
                <a:spLocks noChangeArrowheads="1"/>
              </p:cNvSpPr>
              <p:nvPr/>
            </p:nvSpPr>
            <p:spPr bwMode="auto">
              <a:xfrm>
                <a:off x="6695795" y="5909110"/>
                <a:ext cx="2559034" cy="4616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sym typeface="Symbol" pitchFamily="18" charset="2"/>
                            </a:rPr>
                            <m:t>𝑠𝑠𝑠</m:t>
                          </m:r>
                        </m:sub>
                        <m:sup/>
                      </m:sSubSup>
                      <m:r>
                        <a:rPr lang="en-US" sz="2400" b="0" i="1" smtClean="0">
                          <a:latin typeface="Cambria Math"/>
                          <a:sym typeface="Symbol" pitchFamily="18" charset="2"/>
                        </a:rPr>
                        <m:t>(2.82−2.90)</m:t>
                      </m:r>
                    </m:oMath>
                  </m:oMathPara>
                </a14:m>
                <a:endParaRPr lang="en-US" sz="2400" dirty="0">
                  <a:sym typeface="Symbol" pitchFamily="18" charset="2"/>
                </a:endParaRPr>
              </a:p>
            </p:txBody>
          </p:sp>
        </mc:Choice>
        <mc:Fallback>
          <p:sp>
            <p:nvSpPr>
              <p:cNvPr id="35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695795" y="5909110"/>
                <a:ext cx="2559034" cy="461665"/>
              </a:xfrm>
              <a:prstGeom prst="rect">
                <a:avLst/>
              </a:prstGeom>
              <a:blipFill rotWithShape="1">
                <a:blip r:embed="rId6"/>
                <a:stretch>
                  <a:fillRect r="-238" b="-1710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 Box 32"/>
          <p:cNvSpPr txBox="1">
            <a:spLocks noChangeArrowheads="1"/>
          </p:cNvSpPr>
          <p:nvPr/>
        </p:nvSpPr>
        <p:spPr bwMode="auto">
          <a:xfrm>
            <a:off x="488404" y="1736613"/>
            <a:ext cx="15905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 err="1" smtClean="0"/>
              <a:t>J</a:t>
            </a:r>
            <a:r>
              <a:rPr lang="en-US" sz="3600" b="1" baseline="30000" dirty="0" err="1" smtClean="0"/>
              <a:t>p</a:t>
            </a:r>
            <a:r>
              <a:rPr lang="en-US" sz="3600" b="1" dirty="0" smtClean="0"/>
              <a:t> </a:t>
            </a:r>
            <a:r>
              <a:rPr lang="en-US" sz="3600" b="1" dirty="0"/>
              <a:t>= </a:t>
            </a:r>
            <a:r>
              <a:rPr lang="en-US" sz="3600" b="1" dirty="0" smtClean="0"/>
              <a:t>3</a:t>
            </a:r>
            <a:r>
              <a:rPr lang="en-US" sz="3600" b="1" baseline="30000" dirty="0" smtClean="0"/>
              <a:t>+</a:t>
            </a:r>
            <a:endParaRPr lang="en-US" sz="3600" b="1" dirty="0"/>
          </a:p>
        </p:txBody>
      </p:sp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25318" y="5847555"/>
            <a:ext cx="752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ym typeface="Symbol" pitchFamily="18" charset="2"/>
              </a:rPr>
              <a:t></a:t>
            </a:r>
          </a:p>
        </p:txBody>
      </p:sp>
      <p:sp>
        <p:nvSpPr>
          <p:cNvPr id="39" name="Овал 38"/>
          <p:cNvSpPr/>
          <p:nvPr/>
        </p:nvSpPr>
        <p:spPr>
          <a:xfrm>
            <a:off x="3496804" y="2077187"/>
            <a:ext cx="611545" cy="611514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10755" y="5870575"/>
            <a:ext cx="611545" cy="611514"/>
          </a:xfrm>
          <a:prstGeom prst="ellipse">
            <a:avLst/>
          </a:prstGeom>
          <a:noFill/>
          <a:ln w="508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4476291" y="3457001"/>
            <a:ext cx="611545" cy="611514"/>
          </a:xfrm>
          <a:prstGeom prst="ellipse">
            <a:avLst/>
          </a:prstGeom>
          <a:noFill/>
          <a:ln w="508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1552116" y="4709731"/>
            <a:ext cx="611545" cy="611514"/>
          </a:xfrm>
          <a:prstGeom prst="ellipse">
            <a:avLst/>
          </a:prstGeom>
          <a:noFill/>
          <a:ln w="50800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12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09" y="330729"/>
            <a:ext cx="4887260" cy="741274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Текст 4"/>
              <p:cNvSpPr>
                <a:spLocks noGrp="1"/>
              </p:cNvSpPr>
              <p:nvPr>
                <p:ph type="body" sz="quarter" idx="11"/>
              </p:nvPr>
            </p:nvSpPr>
            <p:spPr>
              <a:xfrm>
                <a:off x="286246" y="1549618"/>
                <a:ext cx="8539701" cy="4450439"/>
              </a:xfrm>
            </p:spPr>
            <p:txBody>
              <a:bodyPr/>
              <a:lstStyle/>
              <a:p>
                <a:r>
                  <a:rPr lang="en-US" sz="2400" dirty="0" smtClean="0"/>
                  <a:t>Many dibaryons, but only one </a:t>
                </a:r>
                <a:r>
                  <a:rPr lang="en-US" sz="2400" dirty="0" err="1" smtClean="0"/>
                  <a:t>hexaquark</a:t>
                </a:r>
                <a:r>
                  <a:rPr lang="en-US" sz="2400" dirty="0" smtClean="0"/>
                  <a:t> –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b="0" i="1" smtClean="0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2380</m:t>
                        </m:r>
                      </m:e>
                    </m:d>
                  </m:oMath>
                </a14:m>
                <a:endParaRPr lang="en-US" sz="2400" b="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2380</m:t>
                        </m:r>
                      </m:e>
                    </m:d>
                  </m:oMath>
                </a14:m>
                <a:endParaRPr lang="en-US" sz="2400" dirty="0" smtClean="0"/>
              </a:p>
              <a:p>
                <a:pPr lvl="1"/>
                <a:r>
                  <a:rPr lang="en-US" sz="2400" dirty="0" smtClean="0"/>
                  <a:t>Mass, width, quantum numbers</a:t>
                </a:r>
              </a:p>
              <a:p>
                <a:pPr lvl="1"/>
                <a:r>
                  <a:rPr lang="en-US" sz="2400" dirty="0" smtClean="0"/>
                  <a:t>All hadronic decays are identified</a:t>
                </a:r>
              </a:p>
              <a:p>
                <a:pPr lvl="1"/>
                <a:r>
                  <a:rPr lang="en-US" sz="2400" dirty="0" smtClean="0"/>
                  <a:t>e-m probes </a:t>
                </a:r>
                <a:r>
                  <a:rPr lang="en-US" sz="2400" dirty="0" smtClean="0">
                    <a:sym typeface="Symbol"/>
                  </a:rPr>
                  <a:t> size and structure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2380</m:t>
                        </m:r>
                      </m:e>
                    </m:d>
                  </m:oMath>
                </a14:m>
                <a:r>
                  <a:rPr lang="en-US" sz="2400" dirty="0" smtClean="0"/>
                  <a:t> in nuclear medium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𝑑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2380</m:t>
                        </m:r>
                      </m:e>
                    </m:d>
                  </m:oMath>
                </a14:m>
                <a:r>
                  <a:rPr lang="en-US" sz="2400" dirty="0" smtClean="0"/>
                  <a:t> production on nuclear targets</a:t>
                </a:r>
              </a:p>
              <a:p>
                <a:pPr lvl="1"/>
                <a:r>
                  <a:rPr lang="en-US" sz="2400" dirty="0" smtClean="0"/>
                  <a:t>Neutron stars</a:t>
                </a:r>
              </a:p>
              <a:p>
                <a:pPr lvl="1"/>
                <a:r>
                  <a:rPr lang="en-US" sz="2400" dirty="0" err="1" smtClean="0"/>
                  <a:t>EoS</a:t>
                </a:r>
                <a:endParaRPr lang="en-US" sz="2400" dirty="0" smtClean="0"/>
              </a:p>
              <a:p>
                <a:pPr lvl="1"/>
                <a:r>
                  <a:rPr lang="en-US" sz="2400" dirty="0" smtClean="0"/>
                  <a:t>NSNS, NSBH mergers</a:t>
                </a:r>
                <a:endParaRPr lang="en-US" sz="2400" dirty="0"/>
              </a:p>
            </p:txBody>
          </p:sp>
        </mc:Choice>
        <mc:Fallback>
          <p:sp>
            <p:nvSpPr>
              <p:cNvPr id="5" name="Текст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1"/>
              </p:nvPr>
            </p:nvSpPr>
            <p:spPr>
              <a:xfrm>
                <a:off x="286246" y="1549618"/>
                <a:ext cx="8539701" cy="4450439"/>
              </a:xfrm>
              <a:blipFill rotWithShape="1">
                <a:blip r:embed="rId2"/>
                <a:stretch>
                  <a:fillRect l="-571" t="-1096" b="-21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3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209" y="-314291"/>
            <a:ext cx="6557838" cy="2031315"/>
          </a:xfrm>
        </p:spPr>
        <p:txBody>
          <a:bodyPr/>
          <a:lstStyle/>
          <a:p>
            <a:r>
              <a:rPr lang="en-US" dirty="0" smtClean="0"/>
              <a:t>Exotic Hadron Spectroscopy Workshop</a:t>
            </a:r>
            <a:endParaRPr lang="en-US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90" y="2972917"/>
            <a:ext cx="4964263" cy="29577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180" y="2972917"/>
            <a:ext cx="3943709" cy="29577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4154" y="1789672"/>
            <a:ext cx="5119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/>
              <a:t>12—13, </a:t>
            </a:r>
            <a:r>
              <a:rPr lang="de-DE" sz="2800" dirty="0" err="1"/>
              <a:t>December</a:t>
            </a:r>
            <a:r>
              <a:rPr lang="de-DE" sz="2800" dirty="0"/>
              <a:t> </a:t>
            </a:r>
            <a:r>
              <a:rPr lang="de-DE" sz="2800" dirty="0" smtClean="0"/>
              <a:t>2019, </a:t>
            </a:r>
            <a:r>
              <a:rPr lang="de-DE" sz="2800" dirty="0"/>
              <a:t>York, </a:t>
            </a:r>
            <a:r>
              <a:rPr lang="de-DE" sz="2800" dirty="0" smtClean="0"/>
              <a:t>UK</a:t>
            </a:r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84520" y="6066405"/>
            <a:ext cx="8419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hlinkClick r:id="rId4"/>
              </a:rPr>
              <a:t>https://events.iop.org/exotic-hardon-spectroscopy-2019</a:t>
            </a:r>
            <a:endParaRPr lang="en-US" sz="28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638" y="1411301"/>
            <a:ext cx="3312367" cy="9006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68" y="2344031"/>
            <a:ext cx="3312369" cy="61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7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0183"/>
            <a:ext cx="6275563" cy="1390279"/>
          </a:xfrm>
        </p:spPr>
        <p:txBody>
          <a:bodyPr/>
          <a:lstStyle/>
          <a:p>
            <a:pPr lvl="0"/>
            <a:r>
              <a:rPr lang="en-US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Multiquark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 vs Molecule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1087278" y="2031816"/>
            <a:ext cx="1015824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Tetra-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3810159" y="2031814"/>
            <a:ext cx="1057181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Penta-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sp>
        <p:nvSpPr>
          <p:cNvPr id="14" name="Text Box 17"/>
          <p:cNvSpPr txBox="1">
            <a:spLocks noChangeArrowheads="1"/>
          </p:cNvSpPr>
          <p:nvPr/>
        </p:nvSpPr>
        <p:spPr bwMode="auto">
          <a:xfrm>
            <a:off x="6845195" y="2031888"/>
            <a:ext cx="1015824" cy="680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r>
              <a:rPr lang="en-US" sz="2000" b="1" dirty="0">
                <a:latin typeface="Broadway" panose="04040905080B02020502" pitchFamily="82" charset="0"/>
              </a:rPr>
              <a:t>Hexa-</a:t>
            </a:r>
            <a:br>
              <a:rPr lang="en-US" sz="2000" b="1" dirty="0">
                <a:latin typeface="Broadway" panose="04040905080B02020502" pitchFamily="82" charset="0"/>
              </a:rPr>
            </a:br>
            <a:r>
              <a:rPr lang="en-US" sz="2000" b="1" dirty="0">
                <a:latin typeface="Broadway" panose="04040905080B02020502" pitchFamily="82" charset="0"/>
              </a:rPr>
              <a:t>quark</a:t>
            </a:r>
            <a:endParaRPr lang="en-US" sz="2000" b="1" dirty="0">
              <a:latin typeface="Broadway" panose="04040905080B02020502" pitchFamily="82" charset="0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3786243" y="3439368"/>
            <a:ext cx="1317138" cy="1304426"/>
            <a:chOff x="3346793" y="3286601"/>
            <a:chExt cx="1871663" cy="1855788"/>
          </a:xfrm>
        </p:grpSpPr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3480413" y="4075362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5"/>
            <p:cNvSpPr>
              <a:spLocks noChangeArrowheads="1"/>
            </p:cNvSpPr>
            <p:nvPr/>
          </p:nvSpPr>
          <p:spPr bwMode="auto">
            <a:xfrm>
              <a:off x="3640561" y="3485830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6"/>
            <p:cNvSpPr>
              <a:spLocks noChangeArrowheads="1"/>
            </p:cNvSpPr>
            <p:nvPr/>
          </p:nvSpPr>
          <p:spPr bwMode="auto">
            <a:xfrm>
              <a:off x="3346793" y="3286601"/>
              <a:ext cx="1871663" cy="1855788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6"/>
            <p:cNvSpPr>
              <a:spLocks noChangeArrowheads="1"/>
            </p:cNvSpPr>
            <p:nvPr/>
          </p:nvSpPr>
          <p:spPr bwMode="auto">
            <a:xfrm>
              <a:off x="4014893" y="4353628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9"/>
            <p:cNvSpPr>
              <a:spLocks noChangeArrowheads="1"/>
            </p:cNvSpPr>
            <p:nvPr/>
          </p:nvSpPr>
          <p:spPr bwMode="auto">
            <a:xfrm>
              <a:off x="4220236" y="3490186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30"/>
            <p:cNvSpPr>
              <a:spLocks noChangeArrowheads="1"/>
            </p:cNvSpPr>
            <p:nvPr/>
          </p:nvSpPr>
          <p:spPr bwMode="auto">
            <a:xfrm>
              <a:off x="4525943" y="4028303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629694" y="3183252"/>
            <a:ext cx="1622124" cy="1653687"/>
            <a:chOff x="6082696" y="2374200"/>
            <a:chExt cx="2305050" cy="2352676"/>
          </a:xfrm>
        </p:grpSpPr>
        <p:sp>
          <p:nvSpPr>
            <p:cNvPr id="24" name="Oval 15"/>
            <p:cNvSpPr>
              <a:spLocks noChangeArrowheads="1"/>
            </p:cNvSpPr>
            <p:nvPr/>
          </p:nvSpPr>
          <p:spPr bwMode="auto">
            <a:xfrm>
              <a:off x="6939004" y="2846217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16"/>
            <p:cNvSpPr>
              <a:spLocks noChangeArrowheads="1"/>
            </p:cNvSpPr>
            <p:nvPr/>
          </p:nvSpPr>
          <p:spPr bwMode="auto">
            <a:xfrm>
              <a:off x="6594017" y="3383850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>
              <a:off x="7293232" y="3383850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18"/>
            <p:cNvSpPr>
              <a:spLocks noChangeArrowheads="1"/>
            </p:cNvSpPr>
            <p:nvPr/>
          </p:nvSpPr>
          <p:spPr bwMode="auto">
            <a:xfrm>
              <a:off x="6082696" y="2374200"/>
              <a:ext cx="2305050" cy="2352676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6958512" y="3921484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34"/>
            <p:cNvSpPr>
              <a:spLocks noChangeArrowheads="1"/>
            </p:cNvSpPr>
            <p:nvPr/>
          </p:nvSpPr>
          <p:spPr bwMode="auto">
            <a:xfrm>
              <a:off x="6315768" y="2807059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35"/>
            <p:cNvSpPr>
              <a:spLocks noChangeArrowheads="1"/>
            </p:cNvSpPr>
            <p:nvPr/>
          </p:nvSpPr>
          <p:spPr bwMode="auto">
            <a:xfrm>
              <a:off x="7573535" y="2807059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1055035" y="3349721"/>
            <a:ext cx="1317138" cy="1304426"/>
            <a:chOff x="467518" y="2141008"/>
            <a:chExt cx="1871663" cy="1855788"/>
          </a:xfrm>
        </p:grpSpPr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601137" y="2761264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5"/>
            <p:cNvSpPr>
              <a:spLocks noChangeArrowheads="1"/>
            </p:cNvSpPr>
            <p:nvPr/>
          </p:nvSpPr>
          <p:spPr bwMode="auto">
            <a:xfrm>
              <a:off x="1625886" y="2882710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6"/>
            <p:cNvSpPr>
              <a:spLocks noChangeArrowheads="1"/>
            </p:cNvSpPr>
            <p:nvPr/>
          </p:nvSpPr>
          <p:spPr bwMode="auto">
            <a:xfrm>
              <a:off x="467518" y="2141008"/>
              <a:ext cx="1871663" cy="1855788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26"/>
            <p:cNvSpPr>
              <a:spLocks noChangeArrowheads="1"/>
            </p:cNvSpPr>
            <p:nvPr/>
          </p:nvSpPr>
          <p:spPr bwMode="auto">
            <a:xfrm>
              <a:off x="1113511" y="3156915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5"/>
            <p:cNvSpPr>
              <a:spLocks noChangeArrowheads="1"/>
            </p:cNvSpPr>
            <p:nvPr/>
          </p:nvSpPr>
          <p:spPr bwMode="auto">
            <a:xfrm>
              <a:off x="1138230" y="2374200"/>
              <a:ext cx="579675" cy="603591"/>
            </a:xfrm>
            <a:prstGeom prst="ellipse">
              <a:avLst/>
            </a:prstGeom>
            <a:gradFill rotWithShape="1">
              <a:gsLst>
                <a:gs pos="100000">
                  <a:schemeClr val="accent5"/>
                </a:gs>
                <a:gs pos="0">
                  <a:schemeClr val="accent5">
                    <a:lumMod val="50000"/>
                  </a:schemeClr>
                </a:gs>
                <a:gs pos="100000">
                  <a:srgbClr val="CC4700"/>
                </a:gs>
                <a:gs pos="100000">
                  <a:srgbClr val="92D05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99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911882" y="3472568"/>
            <a:ext cx="1638232" cy="1106383"/>
            <a:chOff x="259500" y="4447687"/>
            <a:chExt cx="2327939" cy="1574034"/>
          </a:xfrm>
        </p:grpSpPr>
        <p:sp>
          <p:nvSpPr>
            <p:cNvPr id="38" name="Oval 4"/>
            <p:cNvSpPr>
              <a:spLocks noChangeArrowheads="1"/>
            </p:cNvSpPr>
            <p:nvPr/>
          </p:nvSpPr>
          <p:spPr bwMode="auto">
            <a:xfrm>
              <a:off x="601137" y="4834751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5"/>
            <p:cNvSpPr>
              <a:spLocks noChangeArrowheads="1"/>
            </p:cNvSpPr>
            <p:nvPr/>
          </p:nvSpPr>
          <p:spPr bwMode="auto">
            <a:xfrm>
              <a:off x="1625886" y="4975349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FF3399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6"/>
            <p:cNvSpPr>
              <a:spLocks noChangeArrowheads="1"/>
            </p:cNvSpPr>
            <p:nvPr/>
          </p:nvSpPr>
          <p:spPr bwMode="auto">
            <a:xfrm rot="19198106">
              <a:off x="259500" y="4556410"/>
              <a:ext cx="1788507" cy="795600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6"/>
            <p:cNvSpPr>
              <a:spLocks noChangeArrowheads="1"/>
            </p:cNvSpPr>
            <p:nvPr/>
          </p:nvSpPr>
          <p:spPr bwMode="auto">
            <a:xfrm>
              <a:off x="1187978" y="5418130"/>
              <a:ext cx="579675" cy="603591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1138230" y="4447687"/>
              <a:ext cx="579675" cy="603591"/>
            </a:xfrm>
            <a:prstGeom prst="ellipse">
              <a:avLst/>
            </a:prstGeom>
            <a:gradFill rotWithShape="1">
              <a:gsLst>
                <a:gs pos="100000">
                  <a:schemeClr val="accent5"/>
                </a:gs>
                <a:gs pos="0">
                  <a:schemeClr val="accent5">
                    <a:lumMod val="50000"/>
                  </a:schemeClr>
                </a:gs>
                <a:gs pos="100000">
                  <a:srgbClr val="CC4700"/>
                </a:gs>
                <a:gs pos="100000">
                  <a:srgbClr val="92D050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9900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6"/>
            <p:cNvSpPr>
              <a:spLocks noChangeArrowheads="1"/>
            </p:cNvSpPr>
            <p:nvPr/>
          </p:nvSpPr>
          <p:spPr bwMode="auto">
            <a:xfrm rot="19198106">
              <a:off x="798932" y="5113878"/>
              <a:ext cx="1788507" cy="795600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799138" y="3528127"/>
            <a:ext cx="1360197" cy="1153895"/>
            <a:chOff x="3232783" y="5052575"/>
            <a:chExt cx="1932850" cy="1641630"/>
          </a:xfrm>
        </p:grpSpPr>
        <p:grpSp>
          <p:nvGrpSpPr>
            <p:cNvPr id="45" name="Группа 44"/>
            <p:cNvGrpSpPr/>
            <p:nvPr/>
          </p:nvGrpSpPr>
          <p:grpSpPr>
            <a:xfrm>
              <a:off x="3274502" y="5154278"/>
              <a:ext cx="1891131" cy="1539927"/>
              <a:chOff x="3274502" y="5154278"/>
              <a:chExt cx="1891131" cy="1539927"/>
            </a:xfrm>
          </p:grpSpPr>
          <p:sp>
            <p:nvSpPr>
              <p:cNvPr id="47" name="Oval 4"/>
              <p:cNvSpPr>
                <a:spLocks noChangeArrowheads="1"/>
              </p:cNvSpPr>
              <p:nvPr/>
            </p:nvSpPr>
            <p:spPr bwMode="auto">
              <a:xfrm>
                <a:off x="3274502" y="5743810"/>
                <a:ext cx="579675" cy="60359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5"/>
              <p:cNvSpPr>
                <a:spLocks noChangeArrowheads="1"/>
              </p:cNvSpPr>
              <p:nvPr/>
            </p:nvSpPr>
            <p:spPr bwMode="auto">
              <a:xfrm>
                <a:off x="3434650" y="5154278"/>
                <a:ext cx="579675" cy="603591"/>
              </a:xfrm>
              <a:prstGeom prst="ellipse">
                <a:avLst/>
              </a:prstGeom>
              <a:gradFill rotWithShape="1">
                <a:gsLst>
                  <a:gs pos="0">
                    <a:srgbClr val="FF3399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6"/>
              <p:cNvSpPr>
                <a:spLocks noChangeArrowheads="1"/>
              </p:cNvSpPr>
              <p:nvPr/>
            </p:nvSpPr>
            <p:spPr bwMode="auto">
              <a:xfrm>
                <a:off x="3958445" y="5370966"/>
                <a:ext cx="1207188" cy="1323239"/>
              </a:xfrm>
              <a:prstGeom prst="ellipse">
                <a:avLst/>
              </a:prstGeom>
              <a:noFill/>
              <a:ln w="76200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26"/>
              <p:cNvSpPr>
                <a:spLocks noChangeArrowheads="1"/>
              </p:cNvSpPr>
              <p:nvPr/>
            </p:nvSpPr>
            <p:spPr bwMode="auto">
              <a:xfrm>
                <a:off x="4039455" y="5974558"/>
                <a:ext cx="579675" cy="603591"/>
              </a:xfrm>
              <a:prstGeom prst="ellipse">
                <a:avLst/>
              </a:prstGeom>
              <a:gradFill rotWithShape="1">
                <a:gsLst>
                  <a:gs pos="0">
                    <a:srgbClr val="008000"/>
                  </a:gs>
                  <a:gs pos="100000">
                    <a:srgbClr val="0080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29"/>
              <p:cNvSpPr>
                <a:spLocks noChangeArrowheads="1"/>
              </p:cNvSpPr>
              <p:nvPr/>
            </p:nvSpPr>
            <p:spPr bwMode="auto">
              <a:xfrm>
                <a:off x="4180981" y="5391179"/>
                <a:ext cx="579675" cy="603591"/>
              </a:xfrm>
              <a:prstGeom prst="ellipse">
                <a:avLst/>
              </a:prstGeom>
              <a:gradFill rotWithShape="1">
                <a:gsLst>
                  <a:gs pos="0">
                    <a:srgbClr val="0000FF"/>
                  </a:gs>
                  <a:gs pos="100000">
                    <a:srgbClr val="0000FF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30"/>
              <p:cNvSpPr>
                <a:spLocks noChangeArrowheads="1"/>
              </p:cNvSpPr>
              <p:nvPr/>
            </p:nvSpPr>
            <p:spPr bwMode="auto">
              <a:xfrm>
                <a:off x="4585957" y="5795599"/>
                <a:ext cx="579675" cy="603591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FF3300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3175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6" name="Oval 6"/>
            <p:cNvSpPr>
              <a:spLocks noChangeArrowheads="1"/>
            </p:cNvSpPr>
            <p:nvPr/>
          </p:nvSpPr>
          <p:spPr bwMode="auto">
            <a:xfrm rot="17202252">
              <a:off x="2943022" y="5342336"/>
              <a:ext cx="1375121" cy="795600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6621617" y="3271669"/>
            <a:ext cx="1638278" cy="1514686"/>
            <a:chOff x="6082696" y="4749482"/>
            <a:chExt cx="2328005" cy="2154921"/>
          </a:xfrm>
        </p:grpSpPr>
        <p:sp>
          <p:nvSpPr>
            <p:cNvPr id="54" name="Oval 15"/>
            <p:cNvSpPr>
              <a:spLocks noChangeArrowheads="1"/>
            </p:cNvSpPr>
            <p:nvPr/>
          </p:nvSpPr>
          <p:spPr bwMode="auto">
            <a:xfrm>
              <a:off x="6822271" y="5015604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16"/>
            <p:cNvSpPr>
              <a:spLocks noChangeArrowheads="1"/>
            </p:cNvSpPr>
            <p:nvPr/>
          </p:nvSpPr>
          <p:spPr bwMode="auto">
            <a:xfrm>
              <a:off x="6477284" y="5553237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17"/>
            <p:cNvSpPr>
              <a:spLocks noChangeArrowheads="1"/>
            </p:cNvSpPr>
            <p:nvPr/>
          </p:nvSpPr>
          <p:spPr bwMode="auto">
            <a:xfrm>
              <a:off x="7422998" y="5511678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18"/>
            <p:cNvSpPr>
              <a:spLocks noChangeArrowheads="1"/>
            </p:cNvSpPr>
            <p:nvPr/>
          </p:nvSpPr>
          <p:spPr bwMode="auto">
            <a:xfrm>
              <a:off x="6082696" y="4749482"/>
              <a:ext cx="1369624" cy="142817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31"/>
            <p:cNvSpPr>
              <a:spLocks noChangeArrowheads="1"/>
            </p:cNvSpPr>
            <p:nvPr/>
          </p:nvSpPr>
          <p:spPr bwMode="auto">
            <a:xfrm>
              <a:off x="7088278" y="6049312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FF33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FF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34"/>
            <p:cNvSpPr>
              <a:spLocks noChangeArrowheads="1"/>
            </p:cNvSpPr>
            <p:nvPr/>
          </p:nvSpPr>
          <p:spPr bwMode="auto">
            <a:xfrm>
              <a:off x="6199035" y="4976446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35"/>
            <p:cNvSpPr>
              <a:spLocks noChangeArrowheads="1"/>
            </p:cNvSpPr>
            <p:nvPr/>
          </p:nvSpPr>
          <p:spPr bwMode="auto">
            <a:xfrm>
              <a:off x="7694060" y="6066765"/>
              <a:ext cx="605782" cy="624417"/>
            </a:xfrm>
            <a:prstGeom prst="ellipse">
              <a:avLst/>
            </a:pr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rgbClr val="008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8"/>
            <p:cNvSpPr>
              <a:spLocks noChangeArrowheads="1"/>
            </p:cNvSpPr>
            <p:nvPr/>
          </p:nvSpPr>
          <p:spPr bwMode="auto">
            <a:xfrm>
              <a:off x="7041077" y="5476231"/>
              <a:ext cx="1369624" cy="1428172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" name="Text Box 13"/>
          <p:cNvSpPr txBox="1">
            <a:spLocks noChangeArrowheads="1"/>
          </p:cNvSpPr>
          <p:nvPr/>
        </p:nvSpPr>
        <p:spPr bwMode="auto">
          <a:xfrm>
            <a:off x="3571548" y="5199471"/>
            <a:ext cx="2326046" cy="32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pPr algn="ctr"/>
            <a:r>
              <a:rPr lang="en-US" sz="1700" b="1" dirty="0"/>
              <a:t>Meson-Baryon molecule</a:t>
            </a:r>
            <a:endParaRPr lang="en-US" sz="1700" b="1" dirty="0"/>
          </a:p>
        </p:txBody>
      </p:sp>
      <p:sp>
        <p:nvSpPr>
          <p:cNvPr id="66" name="Text Box 19"/>
          <p:cNvSpPr txBox="1">
            <a:spLocks noChangeArrowheads="1"/>
          </p:cNvSpPr>
          <p:nvPr/>
        </p:nvSpPr>
        <p:spPr bwMode="auto">
          <a:xfrm>
            <a:off x="6485000" y="5199472"/>
            <a:ext cx="2347209" cy="32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pPr algn="ctr"/>
            <a:r>
              <a:rPr lang="en-US" sz="1700" b="1" dirty="0"/>
              <a:t>Baryon-Baryon molecule</a:t>
            </a:r>
            <a:endParaRPr lang="en-US" sz="1700" b="1" dirty="0"/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616800" y="5199472"/>
            <a:ext cx="2304884" cy="32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4310" tIns="32155" rIns="64310" bIns="32155">
            <a:spAutoFit/>
          </a:bodyPr>
          <a:lstStyle/>
          <a:p>
            <a:pPr algn="ctr"/>
            <a:r>
              <a:rPr lang="en-US" sz="1700" b="1" dirty="0"/>
              <a:t>Meson-Meson molecule</a:t>
            </a:r>
            <a:endParaRPr lang="en-US" sz="1700" b="1" dirty="0"/>
          </a:p>
        </p:txBody>
      </p:sp>
      <p:sp>
        <p:nvSpPr>
          <p:cNvPr id="68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27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368730" y="2492375"/>
            <a:ext cx="5761038" cy="259238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urveDown">
              <a:avLst>
                <a:gd name="adj" fmla="val 43477"/>
              </a:avLst>
            </a:prstTxWarp>
            <a:scene3d>
              <a:camera prst="legacyPerspectiveFront">
                <a:rot lat="19799999" lon="19439998" rev="0"/>
              </a:camera>
              <a:lightRig rig="legacyNormal2" dir="t"/>
            </a:scene3d>
            <a:sp3d extrusionH="354000" prstMaterial="legacyMatte">
              <a:extrusionClr>
                <a:srgbClr val="939676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707070"/>
                    </a:gs>
                    <a:gs pos="50000">
                      <a:srgbClr val="FFFFFF"/>
                    </a:gs>
                    <a:gs pos="100000">
                      <a:srgbClr val="707070"/>
                    </a:gs>
                  </a:gsLst>
                  <a:lin ang="2700000" scaled="1"/>
                </a:gradFill>
                <a:latin typeface="Impact"/>
              </a:rPr>
              <a:t>Thank you</a:t>
            </a:r>
          </a:p>
        </p:txBody>
      </p:sp>
      <p:sp>
        <p:nvSpPr>
          <p:cNvPr id="7" name="Text Box 28"/>
          <p:cNvSpPr txBox="1">
            <a:spLocks noChangeArrowheads="1"/>
          </p:cNvSpPr>
          <p:nvPr/>
        </p:nvSpPr>
        <p:spPr bwMode="auto">
          <a:xfrm>
            <a:off x="8391871" y="6200558"/>
            <a:ext cx="752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ym typeface="Symbol" pitchFamily="18" charset="2"/>
              </a:rPr>
              <a:t></a:t>
            </a:r>
          </a:p>
        </p:txBody>
      </p:sp>
      <p:grpSp>
        <p:nvGrpSpPr>
          <p:cNvPr id="8" name="Группа 7"/>
          <p:cNvGrpSpPr/>
          <p:nvPr/>
        </p:nvGrpSpPr>
        <p:grpSpPr>
          <a:xfrm>
            <a:off x="197258" y="486217"/>
            <a:ext cx="8191397" cy="6220640"/>
            <a:chOff x="864908" y="2089693"/>
            <a:chExt cx="5881837" cy="4224082"/>
          </a:xfrm>
        </p:grpSpPr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993496" y="2352962"/>
              <a:ext cx="5580062" cy="3816350"/>
            </a:xfrm>
            <a:prstGeom prst="triangle">
              <a:avLst>
                <a:gd name="adj" fmla="val 50000"/>
              </a:avLst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858683" y="5016787"/>
              <a:ext cx="3887788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722283" y="3792825"/>
              <a:ext cx="208915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4666971" y="5016787"/>
              <a:ext cx="1008062" cy="11525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1858683" y="5016787"/>
              <a:ext cx="1008063" cy="115252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3658908" y="2208500"/>
              <a:ext cx="287338" cy="287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3658908" y="2208500"/>
              <a:ext cx="287338" cy="28733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577821" y="3648362"/>
              <a:ext cx="287337" cy="2873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4638396" y="3619787"/>
              <a:ext cx="287337" cy="2873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5530571" y="4829462"/>
              <a:ext cx="287337" cy="2873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3644621" y="4829462"/>
              <a:ext cx="287337" cy="2873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1714221" y="4872325"/>
              <a:ext cx="287337" cy="287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864908" y="6024850"/>
              <a:ext cx="287338" cy="287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2722283" y="6024850"/>
              <a:ext cx="287338" cy="287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4566958" y="6026437"/>
              <a:ext cx="287338" cy="28733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6408458" y="5996275"/>
              <a:ext cx="287338" cy="287337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Text Box 25"/>
            <p:cNvSpPr txBox="1">
              <a:spLocks noChangeArrowheads="1"/>
            </p:cNvSpPr>
            <p:nvPr/>
          </p:nvSpPr>
          <p:spPr bwMode="auto">
            <a:xfrm>
              <a:off x="4035278" y="2147517"/>
              <a:ext cx="688009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dirty="0">
                  <a:sym typeface="Symbol" pitchFamily="18" charset="2"/>
                </a:rPr>
                <a:t></a:t>
              </a: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auto">
            <a:xfrm>
              <a:off x="5066684" y="3499642"/>
              <a:ext cx="840295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dirty="0">
                  <a:sym typeface="Symbol" pitchFamily="18" charset="2"/>
                </a:rPr>
                <a:t>*</a:t>
              </a:r>
            </a:p>
          </p:txBody>
        </p: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>
              <a:off x="5885612" y="4723604"/>
              <a:ext cx="861133" cy="584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dirty="0">
                  <a:sym typeface="Symbol" pitchFamily="18" charset="2"/>
                </a:rPr>
                <a:t>*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698033" y="2089693"/>
                  <a:ext cx="2046912" cy="56428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4800" b="0" i="1" smtClean="0">
                                <a:latin typeface="Cambria Math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en-US" sz="4800" b="0" i="1" smtClean="0">
                                <a:latin typeface="Cambria Math"/>
                                <a:sym typeface="Symbol" pitchFamily="18" charset="2"/>
                              </a:rPr>
                              <m:t>𝑑</m:t>
                            </m:r>
                          </m:e>
                          <m:sup>
                            <m:r>
                              <a:rPr lang="en-US" sz="4800" b="0" i="1" smtClean="0">
                                <a:latin typeface="Cambria Math"/>
                                <a:sym typeface="Symbol" pitchFamily="18" charset="2"/>
                              </a:rPr>
                              <m:t>∗</m:t>
                            </m:r>
                          </m:sup>
                        </m:sSup>
                        <m:r>
                          <a:rPr lang="en-US" sz="4800" b="0" i="1" smtClean="0">
                            <a:latin typeface="Cambria Math"/>
                            <a:sym typeface="Symbol" pitchFamily="18" charset="2"/>
                          </a:rPr>
                          <m:t>(2380)</m:t>
                        </m:r>
                      </m:oMath>
                    </m:oMathPara>
                  </a14:m>
                  <a:endParaRPr lang="en-US" sz="4800" dirty="0">
                    <a:sym typeface="Symbol" pitchFamily="18" charset="2"/>
                  </a:endParaRPr>
                </a:p>
              </p:txBody>
            </p:sp>
          </mc:Choice>
          <mc:Fallback>
            <p:sp>
              <p:nvSpPr>
                <p:cNvPr id="28" name="Text 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98033" y="2089693"/>
                  <a:ext cx="2046912" cy="564283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1617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542124" y="2523461"/>
            <a:ext cx="504056" cy="4799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587998" y="3386531"/>
            <a:ext cx="17124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sym typeface="Symbol" pitchFamily="18" charset="2"/>
              </a:rPr>
              <a:t></a:t>
            </a:r>
            <a:r>
              <a:rPr lang="en-US" sz="2400" dirty="0" smtClean="0">
                <a:sym typeface="Symbol" pitchFamily="18" charset="2"/>
              </a:rPr>
              <a:t>*</a:t>
            </a:r>
            <a:r>
              <a:rPr lang="en-US" sz="2400" dirty="0">
                <a:sym typeface="Symbol" pitchFamily="18" charset="2"/>
              </a:rPr>
              <a:t>*</a:t>
            </a:r>
            <a:r>
              <a:rPr lang="en-US" sz="2400" dirty="0" smtClean="0">
                <a:sym typeface="Symbol" pitchFamily="18" charset="2"/>
              </a:rPr>
              <a:t>+</a:t>
            </a:r>
            <a:r>
              <a:rPr lang="en-US" sz="2400" dirty="0">
                <a:sym typeface="Symbol" pitchFamily="18" charset="2"/>
              </a:rPr>
              <a:t>*</a:t>
            </a:r>
          </a:p>
        </p:txBody>
      </p:sp>
      <p:sp>
        <p:nvSpPr>
          <p:cNvPr id="9" name="Text Box 28"/>
          <p:cNvSpPr txBox="1">
            <a:spLocks noChangeArrowheads="1"/>
          </p:cNvSpPr>
          <p:nvPr/>
        </p:nvSpPr>
        <p:spPr bwMode="auto">
          <a:xfrm>
            <a:off x="587998" y="3827315"/>
            <a:ext cx="205253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en-US" sz="2400" dirty="0">
                <a:sym typeface="Symbol" pitchFamily="18" charset="2"/>
              </a:rPr>
              <a:t>*</a:t>
            </a:r>
            <a:r>
              <a:rPr lang="en-US" sz="2400" dirty="0" smtClean="0">
                <a:sym typeface="Symbol" pitchFamily="18" charset="2"/>
              </a:rPr>
              <a:t></a:t>
            </a:r>
            <a:r>
              <a:rPr lang="en-US" sz="2400" dirty="0">
                <a:sym typeface="Symbol" pitchFamily="18" charset="2"/>
              </a:rPr>
              <a:t>*</a:t>
            </a:r>
            <a:r>
              <a:rPr lang="en-US" sz="2400" dirty="0" smtClean="0">
                <a:sym typeface="Symbol" pitchFamily="18" charset="2"/>
              </a:rPr>
              <a:t>+</a:t>
            </a:r>
            <a:endParaRPr lang="en-US" sz="2400" dirty="0">
              <a:sym typeface="Symbol" pitchFamily="18" charset="2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97411" y="2104282"/>
            <a:ext cx="5591901" cy="3554625"/>
            <a:chOff x="3583214" y="1340768"/>
            <a:chExt cx="5591901" cy="3554625"/>
          </a:xfrm>
        </p:grpSpPr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V="1">
              <a:off x="5543425" y="3294634"/>
              <a:ext cx="206319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4934555" y="2370130"/>
              <a:ext cx="332810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5151805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4502310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5485648" y="3185432"/>
              <a:ext cx="187046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5150899" y="2742806"/>
              <a:ext cx="187046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8134445" y="2271240"/>
              <a:ext cx="187046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5824499" y="3647786"/>
              <a:ext cx="187046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5824429" y="1816606"/>
              <a:ext cx="187046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6494370" y="4572042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6497053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24"/>
            <p:cNvSpPr>
              <a:spLocks noChangeArrowheads="1"/>
            </p:cNvSpPr>
            <p:nvPr/>
          </p:nvSpPr>
          <p:spPr bwMode="auto">
            <a:xfrm>
              <a:off x="6153522" y="4126617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25"/>
            <p:cNvSpPr txBox="1">
              <a:spLocks noChangeArrowheads="1"/>
            </p:cNvSpPr>
            <p:nvPr/>
          </p:nvSpPr>
          <p:spPr bwMode="auto">
            <a:xfrm>
              <a:off x="3583214" y="1690555"/>
              <a:ext cx="55976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>
                  <a:sym typeface="Symbol" pitchFamily="18" charset="2"/>
                </a:rPr>
                <a:t></a:t>
              </a:r>
            </a:p>
          </p:txBody>
        </p:sp>
        <p:sp>
          <p:nvSpPr>
            <p:cNvPr id="24" name="Text Box 26"/>
            <p:cNvSpPr txBox="1">
              <a:spLocks noChangeArrowheads="1"/>
            </p:cNvSpPr>
            <p:nvPr/>
          </p:nvSpPr>
          <p:spPr bwMode="auto">
            <a:xfrm>
              <a:off x="3757596" y="2139296"/>
              <a:ext cx="704334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2400" dirty="0">
                  <a:sym typeface="Symbol" pitchFamily="18" charset="2"/>
                </a:rPr>
                <a:t>*</a:t>
              </a:r>
            </a:p>
          </p:txBody>
        </p:sp>
        <p:sp>
          <p:nvSpPr>
            <p:cNvPr id="25" name="Равнобедренный треугольник 24"/>
            <p:cNvSpPr/>
            <p:nvPr/>
          </p:nvSpPr>
          <p:spPr>
            <a:xfrm rot="10800000">
              <a:off x="4595833" y="1910193"/>
              <a:ext cx="3984122" cy="2782193"/>
            </a:xfrm>
            <a:prstGeom prst="triangle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Line 10"/>
            <p:cNvSpPr>
              <a:spLocks noChangeShapeType="1"/>
            </p:cNvSpPr>
            <p:nvPr/>
          </p:nvSpPr>
          <p:spPr bwMode="auto">
            <a:xfrm>
              <a:off x="5262677" y="2835326"/>
              <a:ext cx="2671535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0"/>
            <p:cNvSpPr>
              <a:spLocks noChangeShapeType="1"/>
            </p:cNvSpPr>
            <p:nvPr/>
          </p:nvSpPr>
          <p:spPr bwMode="auto">
            <a:xfrm>
              <a:off x="5918552" y="3753941"/>
              <a:ext cx="1341362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10"/>
            <p:cNvSpPr>
              <a:spLocks noChangeShapeType="1"/>
            </p:cNvSpPr>
            <p:nvPr/>
          </p:nvSpPr>
          <p:spPr bwMode="auto">
            <a:xfrm>
              <a:off x="6247046" y="4219137"/>
              <a:ext cx="65479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4"/>
            <p:cNvSpPr>
              <a:spLocks noChangeArrowheads="1"/>
            </p:cNvSpPr>
            <p:nvPr/>
          </p:nvSpPr>
          <p:spPr bwMode="auto">
            <a:xfrm>
              <a:off x="4841031" y="2277610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22"/>
            <p:cNvSpPr>
              <a:spLocks noChangeArrowheads="1"/>
            </p:cNvSpPr>
            <p:nvPr/>
          </p:nvSpPr>
          <p:spPr bwMode="auto">
            <a:xfrm>
              <a:off x="8486432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auto">
            <a:xfrm>
              <a:off x="7842301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22"/>
            <p:cNvSpPr>
              <a:spLocks noChangeArrowheads="1"/>
            </p:cNvSpPr>
            <p:nvPr/>
          </p:nvSpPr>
          <p:spPr bwMode="auto">
            <a:xfrm>
              <a:off x="7169677" y="1817673"/>
              <a:ext cx="187047" cy="18503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23"/>
            <p:cNvSpPr>
              <a:spLocks noChangeArrowheads="1"/>
            </p:cNvSpPr>
            <p:nvPr/>
          </p:nvSpPr>
          <p:spPr bwMode="auto">
            <a:xfrm>
              <a:off x="6808315" y="4126617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23"/>
            <p:cNvSpPr>
              <a:spLocks noChangeArrowheads="1"/>
            </p:cNvSpPr>
            <p:nvPr/>
          </p:nvSpPr>
          <p:spPr bwMode="auto">
            <a:xfrm>
              <a:off x="7166391" y="3665239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23"/>
            <p:cNvSpPr>
              <a:spLocks noChangeArrowheads="1"/>
            </p:cNvSpPr>
            <p:nvPr/>
          </p:nvSpPr>
          <p:spPr bwMode="auto">
            <a:xfrm>
              <a:off x="7513099" y="3202114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23"/>
            <p:cNvSpPr>
              <a:spLocks noChangeArrowheads="1"/>
            </p:cNvSpPr>
            <p:nvPr/>
          </p:nvSpPr>
          <p:spPr bwMode="auto">
            <a:xfrm>
              <a:off x="7840688" y="2742806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23"/>
            <p:cNvSpPr>
              <a:spLocks noChangeArrowheads="1"/>
            </p:cNvSpPr>
            <p:nvPr/>
          </p:nvSpPr>
          <p:spPr bwMode="auto">
            <a:xfrm>
              <a:off x="6505083" y="3661421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23"/>
            <p:cNvSpPr>
              <a:spLocks noChangeArrowheads="1"/>
            </p:cNvSpPr>
            <p:nvPr/>
          </p:nvSpPr>
          <p:spPr bwMode="auto">
            <a:xfrm>
              <a:off x="6153522" y="3185432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23"/>
            <p:cNvSpPr>
              <a:spLocks noChangeArrowheads="1"/>
            </p:cNvSpPr>
            <p:nvPr/>
          </p:nvSpPr>
          <p:spPr bwMode="auto">
            <a:xfrm>
              <a:off x="6808315" y="3202114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3"/>
            <p:cNvSpPr>
              <a:spLocks noChangeArrowheads="1"/>
            </p:cNvSpPr>
            <p:nvPr/>
          </p:nvSpPr>
          <p:spPr bwMode="auto">
            <a:xfrm>
              <a:off x="5824428" y="2742806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3"/>
            <p:cNvSpPr>
              <a:spLocks noChangeArrowheads="1"/>
            </p:cNvSpPr>
            <p:nvPr/>
          </p:nvSpPr>
          <p:spPr bwMode="auto">
            <a:xfrm>
              <a:off x="6494370" y="2743046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3"/>
            <p:cNvSpPr>
              <a:spLocks noChangeArrowheads="1"/>
            </p:cNvSpPr>
            <p:nvPr/>
          </p:nvSpPr>
          <p:spPr bwMode="auto">
            <a:xfrm>
              <a:off x="7166391" y="2761330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23"/>
            <p:cNvSpPr>
              <a:spLocks noChangeArrowheads="1"/>
            </p:cNvSpPr>
            <p:nvPr/>
          </p:nvSpPr>
          <p:spPr bwMode="auto">
            <a:xfrm>
              <a:off x="5485647" y="2277609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23"/>
            <p:cNvSpPr>
              <a:spLocks noChangeArrowheads="1"/>
            </p:cNvSpPr>
            <p:nvPr/>
          </p:nvSpPr>
          <p:spPr bwMode="auto">
            <a:xfrm>
              <a:off x="6153522" y="2271240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23"/>
            <p:cNvSpPr>
              <a:spLocks noChangeArrowheads="1"/>
            </p:cNvSpPr>
            <p:nvPr/>
          </p:nvSpPr>
          <p:spPr bwMode="auto">
            <a:xfrm>
              <a:off x="6808315" y="2277610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23"/>
            <p:cNvSpPr>
              <a:spLocks noChangeArrowheads="1"/>
            </p:cNvSpPr>
            <p:nvPr/>
          </p:nvSpPr>
          <p:spPr bwMode="auto">
            <a:xfrm>
              <a:off x="7513099" y="2277609"/>
              <a:ext cx="187047" cy="18504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Text Box 26"/>
            <p:cNvSpPr txBox="1">
              <a:spLocks noChangeArrowheads="1"/>
            </p:cNvSpPr>
            <p:nvPr/>
          </p:nvSpPr>
          <p:spPr bwMode="auto">
            <a:xfrm>
              <a:off x="3915680" y="3523108"/>
              <a:ext cx="1850702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2400" dirty="0">
                  <a:sym typeface="Symbol" pitchFamily="18" charset="2"/>
                </a:rPr>
                <a:t></a:t>
              </a:r>
              <a:r>
                <a:rPr lang="en-US" sz="2400" dirty="0" smtClean="0">
                  <a:sym typeface="Symbol" pitchFamily="18" charset="2"/>
                </a:rPr>
                <a:t>*</a:t>
              </a:r>
              <a:r>
                <a:rPr lang="en-US" sz="2400" dirty="0">
                  <a:sym typeface="Symbol" pitchFamily="18" charset="2"/>
                </a:rPr>
                <a:t>*</a:t>
              </a:r>
              <a:r>
                <a:rPr lang="en-US" sz="2400" dirty="0" smtClean="0">
                  <a:sym typeface="Symbol" pitchFamily="18" charset="2"/>
                </a:rPr>
                <a:t>+*</a:t>
              </a:r>
              <a:r>
                <a:rPr lang="en-US" sz="2400" dirty="0">
                  <a:sym typeface="Symbol" pitchFamily="18" charset="2"/>
                </a:rPr>
                <a:t></a:t>
              </a:r>
            </a:p>
          </p:txBody>
        </p:sp>
        <p:sp>
          <p:nvSpPr>
            <p:cNvPr id="48" name="Text Box 27"/>
            <p:cNvSpPr txBox="1">
              <a:spLocks noChangeArrowheads="1"/>
            </p:cNvSpPr>
            <p:nvPr/>
          </p:nvSpPr>
          <p:spPr bwMode="auto">
            <a:xfrm>
              <a:off x="3995771" y="4042152"/>
              <a:ext cx="20891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2400" dirty="0" smtClean="0">
                  <a:sym typeface="Symbol" pitchFamily="18" charset="2"/>
                </a:rPr>
                <a:t>*</a:t>
              </a:r>
              <a:r>
                <a:rPr lang="en-US" sz="2400" dirty="0">
                  <a:sym typeface="Symbol" pitchFamily="18" charset="2"/>
                </a:rPr>
                <a:t></a:t>
              </a:r>
            </a:p>
          </p:txBody>
        </p:sp>
        <p:sp>
          <p:nvSpPr>
            <p:cNvPr id="49" name="Text Box 27"/>
            <p:cNvSpPr txBox="1">
              <a:spLocks noChangeArrowheads="1"/>
            </p:cNvSpPr>
            <p:nvPr/>
          </p:nvSpPr>
          <p:spPr bwMode="auto">
            <a:xfrm>
              <a:off x="5741777" y="4433728"/>
              <a:ext cx="65594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ym typeface="Symbol" pitchFamily="18" charset="2"/>
                </a:rPr>
                <a:t></a:t>
              </a:r>
              <a:endParaRPr lang="en-US" sz="2400" dirty="0">
                <a:sym typeface="Symbol" pitchFamily="18" charset="2"/>
              </a:endParaRPr>
            </a:p>
          </p:txBody>
        </p:sp>
        <p:sp>
          <p:nvSpPr>
            <p:cNvPr id="50" name="Text Box 25"/>
            <p:cNvSpPr txBox="1">
              <a:spLocks noChangeArrowheads="1"/>
            </p:cNvSpPr>
            <p:nvPr/>
          </p:nvSpPr>
          <p:spPr bwMode="auto">
            <a:xfrm>
              <a:off x="8134445" y="1434715"/>
              <a:ext cx="1040670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ym typeface="Symbol" pitchFamily="18" charset="2"/>
                </a:rPr>
                <a:t></a:t>
              </a:r>
              <a:r>
                <a:rPr lang="en-US" sz="2400" baseline="30000" dirty="0" smtClean="0">
                  <a:sym typeface="Symbol" pitchFamily="18" charset="2"/>
                </a:rPr>
                <a:t>++</a:t>
              </a:r>
              <a:r>
                <a:rPr lang="en-US" sz="2400" dirty="0" smtClean="0">
                  <a:sym typeface="Symbol" pitchFamily="18" charset="2"/>
                </a:rPr>
                <a:t></a:t>
              </a:r>
              <a:r>
                <a:rPr lang="en-US" sz="2400" baseline="30000" dirty="0" smtClean="0">
                  <a:sym typeface="Symbol" pitchFamily="18" charset="2"/>
                </a:rPr>
                <a:t>++</a:t>
              </a:r>
              <a:endParaRPr lang="en-US" sz="2400" baseline="30000" dirty="0">
                <a:sym typeface="Symbol" pitchFamily="18" charset="2"/>
              </a:endParaRPr>
            </a:p>
          </p:txBody>
        </p:sp>
        <p:sp>
          <p:nvSpPr>
            <p:cNvPr id="51" name="Text Box 25"/>
            <p:cNvSpPr txBox="1">
              <a:spLocks noChangeArrowheads="1"/>
            </p:cNvSpPr>
            <p:nvPr/>
          </p:nvSpPr>
          <p:spPr bwMode="auto">
            <a:xfrm>
              <a:off x="4261799" y="1340768"/>
              <a:ext cx="69762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dirty="0" smtClean="0">
                  <a:sym typeface="Symbol" pitchFamily="18" charset="2"/>
                </a:rPr>
                <a:t></a:t>
              </a:r>
              <a:r>
                <a:rPr lang="en-US" sz="2400" baseline="30000" dirty="0" smtClean="0">
                  <a:sym typeface="Symbol" pitchFamily="18" charset="2"/>
                </a:rPr>
                <a:t>-</a:t>
              </a:r>
              <a:r>
                <a:rPr lang="en-US" sz="2400" dirty="0" smtClean="0">
                  <a:sym typeface="Symbol" pitchFamily="18" charset="2"/>
                </a:rPr>
                <a:t></a:t>
              </a:r>
              <a:r>
                <a:rPr lang="en-US" sz="2400" baseline="30000" dirty="0" smtClean="0">
                  <a:sym typeface="Symbol" pitchFamily="18" charset="2"/>
                </a:rPr>
                <a:t>-</a:t>
              </a:r>
              <a:endParaRPr lang="en-US" sz="2400" baseline="30000" dirty="0">
                <a:sym typeface="Symbol" pitchFamily="18" charset="2"/>
              </a:endParaRP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6181875" y="2965022"/>
            <a:ext cx="1833348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PLB </a:t>
            </a:r>
            <a:r>
              <a:rPr lang="de-DE" sz="1700" b="1" dirty="0"/>
              <a:t>762 </a:t>
            </a:r>
            <a:r>
              <a:rPr lang="de-DE" sz="1700" b="1" dirty="0"/>
              <a:t>(2016) </a:t>
            </a:r>
            <a:r>
              <a:rPr lang="de-DE" sz="1700" b="1" dirty="0"/>
              <a:t>455</a:t>
            </a:r>
            <a:endParaRPr lang="ru-RU" sz="17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6110313" y="2578780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Loosely bound or unbound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4139824" y="5658907"/>
            <a:ext cx="3516829" cy="311159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nn-NO" sz="1600" b="1" dirty="0" smtClean="0"/>
              <a:t>Phys.Rev.Lett</a:t>
            </a:r>
            <a:r>
              <a:rPr lang="nn-NO" sz="1600" b="1" dirty="0"/>
              <a:t>. 120 (2018) no.21, </a:t>
            </a:r>
            <a:r>
              <a:rPr lang="nn-NO" sz="1600" b="1" dirty="0" smtClean="0"/>
              <a:t>212001</a:t>
            </a:r>
            <a:endParaRPr lang="ru-RU" sz="17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4068262" y="5272665"/>
            <a:ext cx="421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Bound by  ~ 1 MeV, Lattice QCD (HAL-QCD)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30183"/>
            <a:ext cx="6275563" cy="1390279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Six quark systems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 Box 17"/>
              <p:cNvSpPr txBox="1">
                <a:spLocks noChangeArrowheads="1"/>
              </p:cNvSpPr>
              <p:nvPr/>
            </p:nvSpPr>
            <p:spPr bwMode="auto">
              <a:xfrm>
                <a:off x="315261" y="2276097"/>
                <a:ext cx="3099609" cy="454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64310" tIns="32155" rIns="64310" bIns="32155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B=2,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/>
                      </a:rPr>
                      <m:t>𝟔</m:t>
                    </m:r>
                    <m:r>
                      <a:rPr lang="en-US" sz="2000" b="1" i="1">
                        <a:latin typeface="Cambria Math"/>
                      </a:rPr>
                      <m:t>𝒒</m:t>
                    </m:r>
                  </m:oMath>
                </a14:m>
                <a:r>
                  <a:rPr lang="en-US" sz="2500" b="1" dirty="0">
                    <a:latin typeface="+mj-lt"/>
                  </a:rPr>
                  <a:t>, Dibaryon</a:t>
                </a:r>
                <a:endParaRPr lang="en-US" sz="2000" b="1" dirty="0">
                  <a:latin typeface="+mj-lt"/>
                </a:endParaRPr>
              </a:p>
            </p:txBody>
          </p:sp>
        </mc:Choice>
        <mc:Fallback>
          <p:sp>
            <p:nvSpPr>
              <p:cNvPr id="14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15261" y="2276097"/>
                <a:ext cx="3099609" cy="454304"/>
              </a:xfrm>
              <a:prstGeom prst="rect">
                <a:avLst/>
              </a:prstGeom>
              <a:blipFill rotWithShape="1">
                <a:blip r:embed="rId2"/>
                <a:stretch>
                  <a:fillRect l="-2953" t="-12000" b="-333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350" y="4626691"/>
            <a:ext cx="3284450" cy="1617506"/>
          </a:xfrm>
          <a:prstGeom prst="rect">
            <a:avLst/>
          </a:prstGeom>
        </p:spPr>
      </p:pic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5308390" y="4232893"/>
            <a:ext cx="3099609" cy="37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4310" tIns="32155" rIns="64310" bIns="32155">
            <a:spAutoFit/>
          </a:bodyPr>
          <a:lstStyle/>
          <a:p>
            <a:r>
              <a:rPr lang="en-US" sz="2000" b="1" dirty="0">
                <a:latin typeface="+mj-lt"/>
              </a:rPr>
              <a:t>Baryon-baryon molecule</a:t>
            </a:r>
            <a:endParaRPr lang="en-US" sz="2000" b="1" dirty="0">
              <a:latin typeface="+mj-lt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1660" y="1236358"/>
            <a:ext cx="6275563" cy="568206"/>
          </a:xfrm>
          <a:prstGeom prst="rect">
            <a:avLst/>
          </a:prstGeom>
        </p:spPr>
        <p:txBody>
          <a:bodyPr vert="horz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By baryon number:</a:t>
            </a:r>
            <a:endParaRPr lang="en-US" sz="3100" dirty="0"/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31660" y="3384617"/>
            <a:ext cx="6275563" cy="568206"/>
          </a:xfrm>
          <a:prstGeom prst="rect">
            <a:avLst/>
          </a:prstGeom>
        </p:spPr>
        <p:txBody>
          <a:bodyPr vert="horz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By internal structure:</a:t>
            </a:r>
            <a:endParaRPr lang="en-US" sz="3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Box 17"/>
              <p:cNvSpPr txBox="1">
                <a:spLocks noChangeArrowheads="1"/>
              </p:cNvSpPr>
              <p:nvPr/>
            </p:nvSpPr>
            <p:spPr bwMode="auto">
              <a:xfrm>
                <a:off x="5308390" y="2261405"/>
                <a:ext cx="3099609" cy="4543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64310" tIns="32155" rIns="64310" bIns="32155">
                <a:spAutoFit/>
              </a:bodyPr>
              <a:lstStyle/>
              <a:p>
                <a:r>
                  <a:rPr lang="en-US" sz="2000" b="1" dirty="0">
                    <a:latin typeface="+mj-lt"/>
                  </a:rPr>
                  <a:t>B=0, </a:t>
                </a:r>
                <a14:m>
                  <m:oMath xmlns:m="http://schemas.openxmlformats.org/officeDocument/2006/math">
                    <m:r>
                      <a:rPr lang="en-US" sz="2000" b="1">
                        <a:latin typeface="Cambria Math"/>
                      </a:rPr>
                      <m:t>𝟑𝐪</m:t>
                    </m:r>
                    <m:r>
                      <a:rPr lang="en-US" sz="2000" b="1" i="1">
                        <a:latin typeface="Cambria Math"/>
                      </a:rPr>
                      <m:t>𝟑</m:t>
                    </m:r>
                    <m:acc>
                      <m:accPr>
                        <m:chr m:val="̅"/>
                        <m:ctrlPr>
                          <a:rPr lang="en-US" sz="2000" b="1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>
                            <a:latin typeface="Cambria Math"/>
                          </a:rPr>
                          <m:t>𝒒</m:t>
                        </m:r>
                      </m:e>
                    </m:acc>
                  </m:oMath>
                </a14:m>
                <a:r>
                  <a:rPr lang="en-US" sz="2000" b="1" dirty="0">
                    <a:latin typeface="+mj-lt"/>
                  </a:rPr>
                  <a:t>, </a:t>
                </a:r>
                <a:r>
                  <a:rPr lang="en-US" sz="2500" b="1" dirty="0">
                    <a:latin typeface="+mj-lt"/>
                  </a:rPr>
                  <a:t>Baryonium</a:t>
                </a:r>
                <a:endParaRPr lang="en-US" sz="2500" b="1" dirty="0">
                  <a:latin typeface="+mj-lt"/>
                </a:endParaRPr>
              </a:p>
            </p:txBody>
          </p:sp>
        </mc:Choice>
        <mc:Fallback>
          <p:sp>
            <p:nvSpPr>
              <p:cNvPr id="17" name="Text 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08390" y="2261405"/>
                <a:ext cx="3099609" cy="454304"/>
              </a:xfrm>
              <a:prstGeom prst="rect">
                <a:avLst/>
              </a:prstGeom>
              <a:blipFill rotWithShape="1">
                <a:blip r:embed="rId4"/>
                <a:stretch>
                  <a:fillRect l="-2953" t="-12162" b="-3513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217809" y="3323198"/>
            <a:ext cx="8652079" cy="36518"/>
          </a:xfrm>
          <a:prstGeom prst="line">
            <a:avLst/>
          </a:prstGeom>
          <a:ln w="123825" cmpd="tri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571194" y="4232893"/>
            <a:ext cx="3099609" cy="372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4310" tIns="32155" rIns="64310" bIns="32155">
            <a:spAutoFit/>
          </a:bodyPr>
          <a:lstStyle/>
          <a:p>
            <a:r>
              <a:rPr lang="en-US" sz="2000" b="1" dirty="0">
                <a:latin typeface="+mj-lt"/>
              </a:rPr>
              <a:t>Genuine </a:t>
            </a:r>
            <a:r>
              <a:rPr lang="en-US" sz="2000" b="1" dirty="0" err="1">
                <a:latin typeface="+mj-lt"/>
              </a:rPr>
              <a:t>hexaquark</a:t>
            </a:r>
            <a:endParaRPr lang="en-US" sz="2000" b="1" dirty="0">
              <a:latin typeface="+mj-lt"/>
            </a:endParaRPr>
          </a:p>
        </p:txBody>
      </p:sp>
      <p:sp>
        <p:nvSpPr>
          <p:cNvPr id="1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7609" y="4626691"/>
            <a:ext cx="2020616" cy="2011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00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96923" y="2606691"/>
            <a:ext cx="8229600" cy="1520080"/>
          </a:xfrm>
        </p:spPr>
        <p:txBody>
          <a:bodyPr/>
          <a:lstStyle/>
          <a:p>
            <a:pPr algn="ctr"/>
            <a:r>
              <a:rPr lang="en-US" dirty="0" smtClean="0"/>
              <a:t>Dibaryons</a:t>
            </a:r>
            <a:br>
              <a:rPr lang="en-US" dirty="0" smtClean="0"/>
            </a:br>
            <a:r>
              <a:rPr lang="en-US" sz="3800" dirty="0"/>
              <a:t>prehistoric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5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454685"/>
            <a:ext cx="6275563" cy="74127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Ancient history</a:t>
            </a:r>
            <a:endParaRPr lang="en-US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115435" y="1433015"/>
            <a:ext cx="7555226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Deuteron – “trivial dibaryon”</a:t>
            </a:r>
            <a:endParaRPr lang="en-US" sz="31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9" y="2485024"/>
            <a:ext cx="3814790" cy="1878685"/>
          </a:xfrm>
          <a:prstGeom prst="rect">
            <a:avLst/>
          </a:prstGeom>
        </p:spPr>
      </p:pic>
      <p:sp>
        <p:nvSpPr>
          <p:cNvPr id="10" name="Заголовок 2"/>
          <p:cNvSpPr txBox="1">
            <a:spLocks/>
          </p:cNvSpPr>
          <p:nvPr/>
        </p:nvSpPr>
        <p:spPr>
          <a:xfrm>
            <a:off x="454189" y="1997291"/>
            <a:ext cx="3335048" cy="44626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2300" dirty="0">
                <a:latin typeface="Calibri" panose="020F0502020204030204" pitchFamily="34" charset="0"/>
                <a:cs typeface="Calibri" panose="020F0502020204030204" pitchFamily="34" charset="0"/>
              </a:rPr>
              <a:t>proton                   neutron</a:t>
            </a:r>
            <a:endParaRPr lang="en-US" sz="2300" dirty="0"/>
          </a:p>
        </p:txBody>
      </p:sp>
      <p:sp>
        <p:nvSpPr>
          <p:cNvPr id="5" name="TextBox 4"/>
          <p:cNvSpPr txBox="1"/>
          <p:nvPr/>
        </p:nvSpPr>
        <p:spPr>
          <a:xfrm>
            <a:off x="5030902" y="2485024"/>
            <a:ext cx="2281619" cy="772824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1931 Harold Urey,</a:t>
            </a:r>
          </a:p>
          <a:p>
            <a:r>
              <a:rPr lang="en-US" sz="2300" dirty="0"/>
              <a:t>Nobel prize 1934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15435" y="4439717"/>
            <a:ext cx="7555226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Deuteron </a:t>
            </a:r>
            <a:r>
              <a:rPr lang="en-US" sz="3100" dirty="0" err="1">
                <a:latin typeface="Calibri" panose="020F0502020204030204" pitchFamily="34" charset="0"/>
                <a:cs typeface="Calibri" panose="020F0502020204030204" pitchFamily="34" charset="0"/>
              </a:rPr>
              <a:t>phtotdisintegration</a:t>
            </a:r>
            <a:endParaRPr lang="en-US" sz="31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805" y="4571185"/>
            <a:ext cx="2918290" cy="21861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14319" y="5016982"/>
                <a:ext cx="5408883" cy="2188596"/>
              </a:xfrm>
              <a:prstGeom prst="rect">
                <a:avLst/>
              </a:prstGeom>
              <a:noFill/>
            </p:spPr>
            <p:txBody>
              <a:bodyPr wrap="square" lIns="64310" tIns="32155" rIns="64310" bIns="32155" rtlCol="0">
                <a:spAutoFit/>
              </a:bodyPr>
              <a:lstStyle/>
              <a:p>
                <a:r>
                  <a:rPr lang="de-DE" sz="2300" dirty="0"/>
                  <a:t>J. Chadwick, M. </a:t>
                </a:r>
                <a:r>
                  <a:rPr lang="de-DE" sz="2300" dirty="0" err="1"/>
                  <a:t>Goldhaber</a:t>
                </a:r>
                <a:r>
                  <a:rPr lang="de-DE" sz="2300" dirty="0"/>
                  <a:t/>
                </a:r>
                <a:br>
                  <a:rPr lang="de-DE" sz="2300" dirty="0"/>
                </a:br>
                <a:r>
                  <a:rPr lang="de-DE" sz="2300" dirty="0"/>
                  <a:t> Nature 134, 237, (</a:t>
                </a:r>
                <a:r>
                  <a:rPr lang="de-DE" sz="2300" b="1" dirty="0"/>
                  <a:t>1934</a:t>
                </a:r>
                <a:r>
                  <a:rPr lang="de-DE" sz="2300" dirty="0"/>
                  <a:t>)</a:t>
                </a:r>
              </a:p>
              <a:p>
                <a:r>
                  <a:rPr lang="de-DE" sz="2300" dirty="0"/>
                  <a:t>„</a:t>
                </a:r>
                <a:r>
                  <a:rPr lang="en-US" sz="2300" dirty="0"/>
                  <a:t>Disintegration of the Diplon by </a:t>
                </a:r>
                <a14:m>
                  <m:oMath xmlns:m="http://schemas.openxmlformats.org/officeDocument/2006/math">
                    <m:r>
                      <a:rPr lang="en-US" sz="2300" i="1">
                        <a:latin typeface="Cambria Math"/>
                      </a:rPr>
                      <m:t>𝛾</m:t>
                    </m:r>
                  </m:oMath>
                </a14:m>
                <a:r>
                  <a:rPr lang="en-US" sz="2300" dirty="0"/>
                  <a:t>-Rays</a:t>
                </a:r>
                <a:r>
                  <a:rPr lang="de-DE" sz="2300" dirty="0"/>
                  <a:t>“</a:t>
                </a:r>
              </a:p>
              <a:p>
                <a:endParaRPr lang="en-US" sz="2300" dirty="0"/>
              </a:p>
              <a:p>
                <a:r>
                  <a:rPr lang="en-US" sz="2300" dirty="0"/>
                  <a:t>The first search for the excited deuteron</a:t>
                </a:r>
              </a:p>
              <a:p>
                <a:endParaRPr lang="en-US" sz="23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19" y="5016982"/>
                <a:ext cx="5408883" cy="2188596"/>
              </a:xfrm>
              <a:prstGeom prst="rect">
                <a:avLst/>
              </a:prstGeom>
              <a:blipFill rotWithShape="1">
                <a:blip r:embed="rId4"/>
                <a:stretch>
                  <a:fillRect l="-2142" t="-25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2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47929"/>
            <a:ext cx="6275563" cy="74127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Quark era</a:t>
            </a:r>
            <a:endParaRPr lang="en-US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8493" y="754510"/>
            <a:ext cx="7555226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Six non-strange dibaryons</a:t>
            </a:r>
            <a:endParaRPr lang="en-US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83946"/>
            <a:ext cx="6718411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de-DE" sz="2300" dirty="0"/>
              <a:t>F. J. </a:t>
            </a:r>
            <a:r>
              <a:rPr lang="de-DE" sz="2300" dirty="0" err="1"/>
              <a:t>Dyson</a:t>
            </a:r>
            <a:r>
              <a:rPr lang="de-DE" sz="2300" dirty="0"/>
              <a:t>, N.-H. </a:t>
            </a:r>
            <a:r>
              <a:rPr lang="de-DE" sz="2300" dirty="0" err="1"/>
              <a:t>Xuong</a:t>
            </a:r>
            <a:r>
              <a:rPr lang="de-DE" sz="2300" dirty="0"/>
              <a:t>, Phys. </a:t>
            </a:r>
            <a:r>
              <a:rPr lang="de-DE" sz="2300" dirty="0" err="1"/>
              <a:t>Rev</a:t>
            </a:r>
            <a:r>
              <a:rPr lang="de-DE" sz="2300" dirty="0"/>
              <a:t>. </a:t>
            </a:r>
            <a:r>
              <a:rPr lang="de-DE" sz="2300" dirty="0" err="1"/>
              <a:t>Lett</a:t>
            </a:r>
            <a:r>
              <a:rPr lang="de-DE" sz="2300" dirty="0"/>
              <a:t>. 13, 815 (</a:t>
            </a:r>
            <a:r>
              <a:rPr lang="de-DE" sz="2300" b="1" dirty="0"/>
              <a:t>1964</a:t>
            </a:r>
            <a:r>
              <a:rPr lang="de-DE" sz="2300" dirty="0"/>
              <a:t>).</a:t>
            </a:r>
            <a:endParaRPr lang="en-US" sz="2300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86657" y="5668789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42040" y="4213154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842041" y="2753756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250244" y="4601690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5344324" y="4617312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1272069" y="3223081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68700" y="2256433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ym typeface="Symbol"/>
              </a:rPr>
              <a:t>I=0, J=3</a:t>
            </a:r>
            <a:endParaRPr lang="ru-RU" sz="23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5087750" y="2314797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ym typeface="Symbol"/>
              </a:rPr>
              <a:t>I=3, J=0</a:t>
            </a:r>
            <a:endParaRPr lang="ru-RU" sz="23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1246190" y="3744161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ym typeface="Symbol"/>
              </a:rPr>
              <a:t>I=1, J=2</a:t>
            </a:r>
            <a:endParaRPr lang="ru-RU" sz="23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1246191" y="5177518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>
                <a:sym typeface="Symbol"/>
              </a:rPr>
              <a:t>I=0, J=1</a:t>
            </a:r>
            <a:endParaRPr lang="ru-RU" sz="2300" b="1" dirty="0"/>
          </a:p>
        </p:txBody>
      </p:sp>
      <p:sp>
        <p:nvSpPr>
          <p:cNvPr id="9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74" name="Прямая соединительная линия 73"/>
          <p:cNvCxnSpPr/>
          <p:nvPr/>
        </p:nvCxnSpPr>
        <p:spPr>
          <a:xfrm>
            <a:off x="5249217" y="3223081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1272067" y="5768658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>
            <a:off x="5360226" y="5808413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249217" y="5177518"/>
            <a:ext cx="1041985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 smtClean="0">
                <a:sym typeface="Symbol"/>
              </a:rPr>
              <a:t>I=1, J=0</a:t>
            </a:r>
            <a:endParaRPr lang="ru-RU" sz="2300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5182857" y="3744162"/>
            <a:ext cx="1041985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 smtClean="0">
                <a:sym typeface="Symbol"/>
              </a:rPr>
              <a:t>I=2, J=1</a:t>
            </a:r>
            <a:endParaRPr lang="ru-RU" sz="23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1861286" y="1755227"/>
            <a:ext cx="3571075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 smtClean="0"/>
              <a:t>Mirrored quantum numbers</a:t>
            </a:r>
            <a:endParaRPr lang="en-US" sz="2300" b="1" dirty="0"/>
          </a:p>
        </p:txBody>
      </p:sp>
      <p:cxnSp>
        <p:nvCxnSpPr>
          <p:cNvPr id="94" name="Прямая соединительная линия 93"/>
          <p:cNvCxnSpPr/>
          <p:nvPr/>
        </p:nvCxnSpPr>
        <p:spPr>
          <a:xfrm flipV="1">
            <a:off x="771276" y="1964667"/>
            <a:ext cx="0" cy="4245301"/>
          </a:xfrm>
          <a:prstGeom prst="line">
            <a:avLst/>
          </a:prstGeom>
          <a:ln w="63500">
            <a:solidFill>
              <a:schemeClr val="tx1"/>
            </a:solidFill>
            <a:prstDash val="solid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-1" y="2174108"/>
            <a:ext cx="767871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b="1" dirty="0" smtClean="0"/>
              <a:t>Mass</a:t>
            </a:r>
            <a:endParaRPr lang="en-US" sz="2300" b="1" dirty="0"/>
          </a:p>
        </p:txBody>
      </p:sp>
      <p:sp>
        <p:nvSpPr>
          <p:cNvPr id="97" name="TextBox 96"/>
          <p:cNvSpPr txBox="1"/>
          <p:nvPr/>
        </p:nvSpPr>
        <p:spPr>
          <a:xfrm>
            <a:off x="7415032" y="5484655"/>
            <a:ext cx="172896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NN threshold</a:t>
            </a:r>
            <a:endParaRPr lang="ru-RU" sz="2300" dirty="0"/>
          </a:p>
        </p:txBody>
      </p:sp>
      <p:sp>
        <p:nvSpPr>
          <p:cNvPr id="98" name="TextBox 97"/>
          <p:cNvSpPr txBox="1"/>
          <p:nvPr/>
        </p:nvSpPr>
        <p:spPr>
          <a:xfrm>
            <a:off x="7436840" y="4029020"/>
            <a:ext cx="1719350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</a:t>
            </a:r>
            <a:r>
              <a:rPr lang="en-US" sz="2300" dirty="0">
                <a:sym typeface="Symbol"/>
              </a:rPr>
              <a:t></a:t>
            </a:r>
            <a:r>
              <a:rPr lang="en-US" sz="2300" dirty="0"/>
              <a:t> threshold</a:t>
            </a:r>
            <a:endParaRPr lang="ru-RU" sz="2300" dirty="0"/>
          </a:p>
        </p:txBody>
      </p:sp>
      <p:sp>
        <p:nvSpPr>
          <p:cNvPr id="99" name="TextBox 98"/>
          <p:cNvSpPr txBox="1"/>
          <p:nvPr/>
        </p:nvSpPr>
        <p:spPr>
          <a:xfrm>
            <a:off x="7340438" y="2594929"/>
            <a:ext cx="177705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 </a:t>
            </a:r>
            <a:r>
              <a:rPr lang="en-US" sz="2300" dirty="0"/>
              <a:t> threshold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257358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5436" y="147929"/>
            <a:ext cx="6275563" cy="741274"/>
          </a:xfrm>
        </p:spPr>
        <p:txBody>
          <a:bodyPr/>
          <a:lstStyle/>
          <a:p>
            <a:pPr lvl="0"/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Quark era</a:t>
            </a:r>
            <a:endParaRPr lang="en-US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8493" y="754510"/>
            <a:ext cx="7555226" cy="568206"/>
          </a:xfrm>
          <a:prstGeom prst="rect">
            <a:avLst/>
          </a:prstGeom>
        </p:spPr>
        <p:txBody>
          <a:bodyPr vert="horz" wrap="square" lIns="91429" tIns="45715" rIns="91429" bIns="45715" rtlCol="0" anchor="ctr">
            <a:spAutoFit/>
          </a:bodyPr>
          <a:lstStyle>
            <a:lvl1pPr algn="l" defTabSz="650001" rtl="0" eaLnBrk="1" latinLnBrk="0" hangingPunct="1">
              <a:spcBef>
                <a:spcPct val="0"/>
              </a:spcBef>
              <a:buNone/>
              <a:defRPr sz="6000" b="1" kern="1200" baseline="0">
                <a:solidFill>
                  <a:schemeClr val="tx1"/>
                </a:solidFill>
                <a:latin typeface="Cambria"/>
                <a:ea typeface="+mj-ea"/>
                <a:cs typeface="Cambria"/>
              </a:defRPr>
            </a:lvl1pPr>
          </a:lstStyle>
          <a:p>
            <a:r>
              <a:rPr lang="en-US" sz="3100" dirty="0">
                <a:latin typeface="Calibri" panose="020F0502020204030204" pitchFamily="34" charset="0"/>
                <a:cs typeface="Calibri" panose="020F0502020204030204" pitchFamily="34" charset="0"/>
              </a:rPr>
              <a:t>Six non-strange dibaryons</a:t>
            </a:r>
            <a:endParaRPr lang="en-US" sz="31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183946"/>
            <a:ext cx="6718411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de-DE" sz="2300" dirty="0"/>
              <a:t>F. J. </a:t>
            </a:r>
            <a:r>
              <a:rPr lang="de-DE" sz="2300" dirty="0" err="1"/>
              <a:t>Dyson</a:t>
            </a:r>
            <a:r>
              <a:rPr lang="de-DE" sz="2300" dirty="0"/>
              <a:t>, N.-H. </a:t>
            </a:r>
            <a:r>
              <a:rPr lang="de-DE" sz="2300" dirty="0" err="1"/>
              <a:t>Xuong</a:t>
            </a:r>
            <a:r>
              <a:rPr lang="de-DE" sz="2300" dirty="0"/>
              <a:t>, Phys. </a:t>
            </a:r>
            <a:r>
              <a:rPr lang="de-DE" sz="2300" dirty="0" err="1"/>
              <a:t>Rev</a:t>
            </a:r>
            <a:r>
              <a:rPr lang="de-DE" sz="2300" dirty="0"/>
              <a:t>. </a:t>
            </a:r>
            <a:r>
              <a:rPr lang="de-DE" sz="2300" dirty="0" err="1"/>
              <a:t>Lett</a:t>
            </a:r>
            <a:r>
              <a:rPr lang="de-DE" sz="2300" dirty="0"/>
              <a:t>. 13, 815 (</a:t>
            </a:r>
            <a:r>
              <a:rPr lang="de-DE" sz="2300" b="1" dirty="0"/>
              <a:t>1964</a:t>
            </a:r>
            <a:r>
              <a:rPr lang="de-DE" sz="2300" dirty="0"/>
              <a:t>).</a:t>
            </a:r>
            <a:endParaRPr lang="en-US" sz="23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652786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092095" y="5877886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443606" y="618330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16" name="Овал 15"/>
          <p:cNvSpPr/>
          <p:nvPr/>
        </p:nvSpPr>
        <p:spPr>
          <a:xfrm>
            <a:off x="2539693" y="632981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17" name="Овал 16"/>
          <p:cNvSpPr/>
          <p:nvPr/>
        </p:nvSpPr>
        <p:spPr>
          <a:xfrm>
            <a:off x="2975682" y="632981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V="1">
            <a:off x="5433100" y="5826861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872409" y="5909506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223919" y="6132276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21" name="Овал 20"/>
          <p:cNvSpPr/>
          <p:nvPr/>
        </p:nvSpPr>
        <p:spPr>
          <a:xfrm>
            <a:off x="5320006" y="6278790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p</a:t>
            </a:r>
            <a:endParaRPr lang="en-US" sz="2300" b="1" dirty="0"/>
          </a:p>
        </p:txBody>
      </p:sp>
      <p:sp>
        <p:nvSpPr>
          <p:cNvPr id="22" name="Овал 21"/>
          <p:cNvSpPr/>
          <p:nvPr/>
        </p:nvSpPr>
        <p:spPr>
          <a:xfrm>
            <a:off x="5755996" y="6278790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>
                <a:solidFill>
                  <a:schemeClr val="bg1"/>
                </a:solidFill>
              </a:rPr>
              <a:t>n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309031" y="5481457"/>
            <a:ext cx="70943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461521" y="6415786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2018934" y="5848765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4856592" y="5481456"/>
            <a:ext cx="9852" cy="457122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22026" y="6062243"/>
            <a:ext cx="88649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2.2 MeV</a:t>
            </a:r>
            <a:endParaRPr lang="ru-RU" sz="17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980008" y="5558972"/>
            <a:ext cx="7362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66 </a:t>
            </a:r>
            <a:r>
              <a:rPr lang="en-US" sz="1700" b="1" dirty="0" err="1"/>
              <a:t>keV</a:t>
            </a:r>
            <a:endParaRPr lang="ru-RU" sz="17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288186" y="6502872"/>
            <a:ext cx="962861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deuteron</a:t>
            </a:r>
            <a:endParaRPr lang="ru-RU" sz="17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388484" y="5993183"/>
            <a:ext cx="737400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NN-FSI</a:t>
            </a:r>
            <a:endParaRPr lang="ru-RU" sz="1700" b="1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877950" y="5883475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22017" y="4021023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13848" y="2139429"/>
            <a:ext cx="6030197" cy="50614"/>
          </a:xfrm>
          <a:prstGeom prst="line">
            <a:avLst/>
          </a:prstGeom>
          <a:ln w="635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2441510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2880819" y="4063790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Овал 44"/>
          <p:cNvSpPr/>
          <p:nvPr/>
        </p:nvSpPr>
        <p:spPr>
          <a:xfrm>
            <a:off x="2232329" y="4369205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46" name="Овал 45"/>
          <p:cNvSpPr/>
          <p:nvPr/>
        </p:nvSpPr>
        <p:spPr>
          <a:xfrm>
            <a:off x="2328417" y="4515719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47" name="Овал 46"/>
          <p:cNvSpPr/>
          <p:nvPr/>
        </p:nvSpPr>
        <p:spPr>
          <a:xfrm>
            <a:off x="2764406" y="4515719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 sz="2300" dirty="0">
              <a:sym typeface="Symbol"/>
            </a:endParaRPr>
          </a:p>
          <a:p>
            <a:pPr algn="ctr"/>
            <a:r>
              <a:rPr lang="en-US" sz="2300" dirty="0">
                <a:sym typeface="Symbol"/>
              </a:rPr>
              <a:t> 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1250244" y="4601690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1807658" y="4034669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10750" y="4248147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1076910" y="4688775"/>
            <a:ext cx="1055924" cy="584105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D. Arndt</a:t>
            </a:r>
            <a:br>
              <a:rPr lang="en-US" sz="1700" b="1" dirty="0"/>
            </a:br>
            <a:r>
              <a:rPr lang="en-US" sz="1700" b="1" dirty="0"/>
              <a:t>resonance</a:t>
            </a:r>
            <a:endParaRPr lang="ru-RU" sz="17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7436840" y="5703264"/>
            <a:ext cx="172896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NN threshold</a:t>
            </a:r>
            <a:endParaRPr lang="ru-RU" sz="2300" dirty="0"/>
          </a:p>
        </p:txBody>
      </p:sp>
      <p:sp>
        <p:nvSpPr>
          <p:cNvPr id="53" name="TextBox 52"/>
          <p:cNvSpPr txBox="1"/>
          <p:nvPr/>
        </p:nvSpPr>
        <p:spPr>
          <a:xfrm>
            <a:off x="7436840" y="3847677"/>
            <a:ext cx="1719350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/>
              <a:t>N</a:t>
            </a:r>
            <a:r>
              <a:rPr lang="en-US" sz="2300" dirty="0">
                <a:sym typeface="Symbol"/>
              </a:rPr>
              <a:t></a:t>
            </a:r>
            <a:r>
              <a:rPr lang="en-US" sz="2300" dirty="0"/>
              <a:t> threshold</a:t>
            </a:r>
            <a:endParaRPr lang="ru-RU" sz="2300" dirty="0"/>
          </a:p>
        </p:txBody>
      </p:sp>
      <p:sp>
        <p:nvSpPr>
          <p:cNvPr id="54" name="TextBox 53"/>
          <p:cNvSpPr txBox="1"/>
          <p:nvPr/>
        </p:nvSpPr>
        <p:spPr>
          <a:xfrm>
            <a:off x="7436839" y="1984525"/>
            <a:ext cx="1777058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 </a:t>
            </a:r>
            <a:r>
              <a:rPr lang="en-US" sz="2300" dirty="0"/>
              <a:t> threshold</a:t>
            </a:r>
            <a:endParaRPr lang="ru-RU" sz="2300" dirty="0"/>
          </a:p>
        </p:txBody>
      </p:sp>
      <p:cxnSp>
        <p:nvCxnSpPr>
          <p:cNvPr id="55" name="Прямая со стрелкой 54"/>
          <p:cNvCxnSpPr/>
          <p:nvPr/>
        </p:nvCxnSpPr>
        <p:spPr>
          <a:xfrm flipV="1">
            <a:off x="5529187" y="4029917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968496" y="4112561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Овал 56"/>
          <p:cNvSpPr/>
          <p:nvPr/>
        </p:nvSpPr>
        <p:spPr>
          <a:xfrm>
            <a:off x="5320006" y="4335331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58" name="Овал 57"/>
          <p:cNvSpPr/>
          <p:nvPr/>
        </p:nvSpPr>
        <p:spPr>
          <a:xfrm>
            <a:off x="5416093" y="4481846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b="1" dirty="0"/>
              <a:t>N</a:t>
            </a:r>
            <a:endParaRPr lang="en-US" sz="2300" b="1" dirty="0"/>
          </a:p>
        </p:txBody>
      </p:sp>
      <p:sp>
        <p:nvSpPr>
          <p:cNvPr id="59" name="Овал 58"/>
          <p:cNvSpPr/>
          <p:nvPr/>
        </p:nvSpPr>
        <p:spPr>
          <a:xfrm>
            <a:off x="5852083" y="4481846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4501874" y="4617312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V="1">
            <a:off x="5059288" y="4050291"/>
            <a:ext cx="0" cy="567021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162380" y="4263768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~10 MeV</a:t>
            </a:r>
            <a:endParaRPr lang="ru-RU" sz="17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6356030" y="4617312"/>
            <a:ext cx="2183323" cy="326548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PRL </a:t>
            </a:r>
            <a:r>
              <a:rPr lang="ru-RU" sz="1700" b="1" dirty="0"/>
              <a:t>121 (2018) 052001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 flipV="1">
            <a:off x="2463335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flipV="1">
            <a:off x="2902644" y="2167982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Овал 66"/>
          <p:cNvSpPr/>
          <p:nvPr/>
        </p:nvSpPr>
        <p:spPr>
          <a:xfrm>
            <a:off x="2254154" y="2473397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68" name="Овал 67"/>
          <p:cNvSpPr/>
          <p:nvPr/>
        </p:nvSpPr>
        <p:spPr>
          <a:xfrm>
            <a:off x="2350241" y="2619911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1272069" y="3263908"/>
            <a:ext cx="709435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/>
          <p:nvPr/>
        </p:nvCxnSpPr>
        <p:spPr>
          <a:xfrm flipV="1">
            <a:off x="1829482" y="2138862"/>
            <a:ext cx="0" cy="1067476"/>
          </a:xfrm>
          <a:prstGeom prst="straightConnector1">
            <a:avLst/>
          </a:prstGeom>
          <a:ln w="412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793787" y="2589523"/>
            <a:ext cx="933144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~70 MeV</a:t>
            </a:r>
            <a:endParaRPr lang="ru-RU" sz="17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/>
              <p:cNvSpPr txBox="1"/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noFill/>
            </p:spPr>
            <p:txBody>
              <a:bodyPr wrap="none" lIns="64310" tIns="32155" rIns="64310" bIns="32155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700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700" b="1" i="1">
                              <a:latin typeface="Cambria Math"/>
                            </a:rPr>
                            <m:t>𝒅</m:t>
                          </m:r>
                        </m:e>
                        <m:sup>
                          <m:r>
                            <a:rPr lang="en-US" sz="1700" b="1" i="1">
                              <a:latin typeface="Cambria Math"/>
                            </a:rPr>
                            <m:t>∗</m:t>
                          </m:r>
                        </m:sup>
                      </m:sSup>
                      <m:r>
                        <a:rPr lang="en-US" sz="1700" b="1" i="1">
                          <a:latin typeface="Cambria Math"/>
                        </a:rPr>
                        <m:t>(</m:t>
                      </m:r>
                      <m:r>
                        <a:rPr lang="en-US" sz="1700" b="1" i="1">
                          <a:latin typeface="Cambria Math"/>
                        </a:rPr>
                        <m:t>𝟐𝟑𝟖𝟎</m:t>
                      </m:r>
                      <m:r>
                        <a:rPr lang="en-US" sz="1700" b="1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sz="1700" b="1" dirty="0"/>
              </a:p>
            </p:txBody>
          </p:sp>
        </mc:Choice>
        <mc:Fallback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052" y="3267710"/>
                <a:ext cx="1103438" cy="324503"/>
              </a:xfrm>
              <a:prstGeom prst="rect">
                <a:avLst/>
              </a:prstGeom>
              <a:blipFill rotWithShape="1">
                <a:blip r:embed="rId2"/>
                <a:stretch>
                  <a:fillRect r="-1657" b="-18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Прямая со стрелкой 74"/>
          <p:cNvCxnSpPr/>
          <p:nvPr/>
        </p:nvCxnSpPr>
        <p:spPr>
          <a:xfrm flipV="1">
            <a:off x="5529187" y="2157164"/>
            <a:ext cx="20543" cy="98164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5968496" y="2239808"/>
            <a:ext cx="0" cy="10022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Овал 76"/>
          <p:cNvSpPr/>
          <p:nvPr/>
        </p:nvSpPr>
        <p:spPr>
          <a:xfrm>
            <a:off x="5320006" y="2462578"/>
            <a:ext cx="861457" cy="556756"/>
          </a:xfrm>
          <a:prstGeom prst="ellipse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endParaRPr lang="en-US"/>
          </a:p>
        </p:txBody>
      </p:sp>
      <p:sp>
        <p:nvSpPr>
          <p:cNvPr id="78" name="Овал 77"/>
          <p:cNvSpPr/>
          <p:nvPr/>
        </p:nvSpPr>
        <p:spPr>
          <a:xfrm>
            <a:off x="5416093" y="2609093"/>
            <a:ext cx="232826" cy="26372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/>
          </a:p>
        </p:txBody>
      </p:sp>
      <p:sp>
        <p:nvSpPr>
          <p:cNvPr id="79" name="Овал 78"/>
          <p:cNvSpPr/>
          <p:nvPr/>
        </p:nvSpPr>
        <p:spPr>
          <a:xfrm>
            <a:off x="5852083" y="260909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56029" y="2744559"/>
            <a:ext cx="1833348" cy="324503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1700" b="1" dirty="0"/>
              <a:t>PLB </a:t>
            </a:r>
            <a:r>
              <a:rPr lang="de-DE" sz="1700" b="1" dirty="0"/>
              <a:t>762 </a:t>
            </a:r>
            <a:r>
              <a:rPr lang="de-DE" sz="1700" b="1" dirty="0"/>
              <a:t>(2016) </a:t>
            </a:r>
            <a:r>
              <a:rPr lang="de-DE" sz="1700" b="1" dirty="0"/>
              <a:t>455</a:t>
            </a:r>
            <a:endParaRPr lang="ru-RU" sz="1700" b="1" dirty="0"/>
          </a:p>
        </p:txBody>
      </p:sp>
      <p:cxnSp>
        <p:nvCxnSpPr>
          <p:cNvPr id="82" name="Прямая соединительная линия 81"/>
          <p:cNvCxnSpPr/>
          <p:nvPr/>
        </p:nvCxnSpPr>
        <p:spPr>
          <a:xfrm>
            <a:off x="4524042" y="2191247"/>
            <a:ext cx="709435" cy="0"/>
          </a:xfrm>
          <a:prstGeom prst="line">
            <a:avLst/>
          </a:prstGeom>
          <a:ln w="5080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155462" y="1573489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J=3</a:t>
            </a:r>
            <a:endParaRPr lang="ru-RU" sz="2300" dirty="0"/>
          </a:p>
        </p:txBody>
      </p:sp>
      <p:sp>
        <p:nvSpPr>
          <p:cNvPr id="84" name="TextBox 83"/>
          <p:cNvSpPr txBox="1"/>
          <p:nvPr/>
        </p:nvSpPr>
        <p:spPr>
          <a:xfrm>
            <a:off x="5172467" y="1594982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I=3, J=0</a:t>
            </a:r>
            <a:endParaRPr lang="ru-RU" sz="2300" dirty="0"/>
          </a:p>
        </p:txBody>
      </p:sp>
      <p:sp>
        <p:nvSpPr>
          <p:cNvPr id="85" name="TextBox 84"/>
          <p:cNvSpPr txBox="1"/>
          <p:nvPr/>
        </p:nvSpPr>
        <p:spPr>
          <a:xfrm>
            <a:off x="1299911" y="3592213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J=2</a:t>
            </a:r>
            <a:endParaRPr lang="ru-RU" sz="2300" dirty="0"/>
          </a:p>
        </p:txBody>
      </p:sp>
      <p:sp>
        <p:nvSpPr>
          <p:cNvPr id="86" name="TextBox 85"/>
          <p:cNvSpPr txBox="1"/>
          <p:nvPr/>
        </p:nvSpPr>
        <p:spPr>
          <a:xfrm>
            <a:off x="5316916" y="361370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I=2, J=1</a:t>
            </a:r>
            <a:endParaRPr lang="ru-RU" sz="2300" dirty="0"/>
          </a:p>
        </p:txBody>
      </p:sp>
      <p:sp>
        <p:nvSpPr>
          <p:cNvPr id="87" name="TextBox 86"/>
          <p:cNvSpPr txBox="1"/>
          <p:nvPr/>
        </p:nvSpPr>
        <p:spPr>
          <a:xfrm>
            <a:off x="1238660" y="5399546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I=0, J=1</a:t>
            </a:r>
            <a:endParaRPr lang="ru-RU" sz="2300" dirty="0"/>
          </a:p>
        </p:txBody>
      </p:sp>
      <p:sp>
        <p:nvSpPr>
          <p:cNvPr id="88" name="TextBox 87"/>
          <p:cNvSpPr txBox="1"/>
          <p:nvPr/>
        </p:nvSpPr>
        <p:spPr>
          <a:xfrm>
            <a:off x="5255666" y="5421040"/>
            <a:ext cx="1032367" cy="418881"/>
          </a:xfrm>
          <a:prstGeom prst="rect">
            <a:avLst/>
          </a:prstGeom>
          <a:noFill/>
        </p:spPr>
        <p:txBody>
          <a:bodyPr wrap="none" lIns="64310" tIns="32155" rIns="64310" bIns="32155" rtlCol="0">
            <a:spAutoFit/>
          </a:bodyPr>
          <a:lstStyle/>
          <a:p>
            <a:r>
              <a:rPr lang="en-US" sz="2300" dirty="0">
                <a:sym typeface="Symbol"/>
              </a:rPr>
              <a:t>I=1, J=0</a:t>
            </a:r>
            <a:endParaRPr lang="ru-RU" sz="2300" dirty="0"/>
          </a:p>
        </p:txBody>
      </p:sp>
      <p:sp>
        <p:nvSpPr>
          <p:cNvPr id="90" name="Номер слайда 2"/>
          <p:cNvSpPr txBox="1">
            <a:spLocks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91429" tIns="45715" rIns="91429" bIns="45715" rtlCol="0" anchor="ctr">
            <a:normAutofit fontScale="92500" lnSpcReduction="20000"/>
          </a:bodyPr>
          <a:lstStyle>
            <a:lvl1pPr marL="0" indent="0" algn="ctr" defTabSz="457146" rtl="0" eaLnBrk="1" latinLnBrk="0" hangingPunct="1">
              <a:spcBef>
                <a:spcPct val="20000"/>
              </a:spcBef>
              <a:buFont typeface="Arial"/>
              <a:buNone/>
              <a:defRPr sz="2300" kern="1200" cap="all" baseline="0">
                <a:solidFill>
                  <a:srgbClr val="25303B"/>
                </a:solidFill>
                <a:latin typeface="+mn-lt"/>
                <a:ea typeface="+mn-ea"/>
                <a:cs typeface="+mn-cs"/>
              </a:defRPr>
            </a:lvl1pPr>
            <a:lvl2pPr marL="742862" indent="-285716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65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010" indent="-228573" algn="l" defTabSz="457146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57" indent="-228573" algn="l" defTabSz="457146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302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48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94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40" indent="-228573" algn="l" defTabSz="457146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E2CE5-0F34-440C-8C48-388A649AA15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3" name="Овал 92"/>
          <p:cNvSpPr/>
          <p:nvPr/>
        </p:nvSpPr>
        <p:spPr>
          <a:xfrm>
            <a:off x="2784949" y="2602453"/>
            <a:ext cx="232826" cy="263727"/>
          </a:xfrm>
          <a:prstGeom prst="ellipse">
            <a:avLst/>
          </a:prstGeom>
          <a:solidFill>
            <a:srgbClr val="009900"/>
          </a:solidFill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4310" tIns="32155" rIns="64310" bIns="32155" rtlCol="0" anchor="ctr"/>
          <a:lstStyle/>
          <a:p>
            <a:pPr algn="ctr"/>
            <a:r>
              <a:rPr lang="en-US" sz="2300" dirty="0">
                <a:sym typeface="Symbol"/>
              </a:rPr>
              <a:t></a:t>
            </a:r>
            <a:endParaRPr lang="en-US" sz="23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73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y-powerpoint-standardscreen">
  <a:themeElements>
    <a:clrScheme name="University of York Colour Palette">
      <a:dk1>
        <a:srgbClr val="25303B"/>
      </a:dk1>
      <a:lt1>
        <a:srgbClr val="FFFFFF"/>
      </a:lt1>
      <a:dk2>
        <a:srgbClr val="E3E6E5"/>
      </a:dk2>
      <a:lt2>
        <a:srgbClr val="00627D"/>
      </a:lt2>
      <a:accent1>
        <a:srgbClr val="5AB031"/>
      </a:accent1>
      <a:accent2>
        <a:srgbClr val="9067A9"/>
      </a:accent2>
      <a:accent3>
        <a:srgbClr val="E2388C"/>
      </a:accent3>
      <a:accent4>
        <a:srgbClr val="E62A32"/>
      </a:accent4>
      <a:accent5>
        <a:srgbClr val="F18626"/>
      </a:accent5>
      <a:accent6>
        <a:srgbClr val="00ABAA"/>
      </a:accent6>
      <a:hlink>
        <a:srgbClr val="0096D6"/>
      </a:hlink>
      <a:folHlink>
        <a:srgbClr val="E238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uoy-powerpoint-standardscreen</Template>
  <TotalTime>0</TotalTime>
  <Words>1731</Words>
  <Application>Microsoft Office PowerPoint</Application>
  <PresentationFormat>Экран (4:3)</PresentationFormat>
  <Paragraphs>442</Paragraphs>
  <Slides>41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3" baseType="lpstr">
      <vt:lpstr>uoy-powerpoint-standardscreen</vt:lpstr>
      <vt:lpstr>Формула</vt:lpstr>
      <vt:lpstr>d^∗ (2380) hexaquark: from Photoproduction to Neutron Stars </vt:lpstr>
      <vt:lpstr>Well known friends </vt:lpstr>
      <vt:lpstr>Prospective Newbies </vt:lpstr>
      <vt:lpstr>Multiquark vs Molecule </vt:lpstr>
      <vt:lpstr>Six quark systems </vt:lpstr>
      <vt:lpstr>Dibaryons prehistoric studies</vt:lpstr>
      <vt:lpstr>Ancient history</vt:lpstr>
      <vt:lpstr>Quark era</vt:lpstr>
      <vt:lpstr>Quark era</vt:lpstr>
      <vt:lpstr>Quark era</vt:lpstr>
      <vt:lpstr>Quark era</vt:lpstr>
      <vt:lpstr>d^∗ (2380) size </vt:lpstr>
      <vt:lpstr>Hexaquark/Dibaryon d^∗ (2380)</vt:lpstr>
      <vt:lpstr>Pathway to discovery</vt:lpstr>
      <vt:lpstr>New peak to climb</vt:lpstr>
      <vt:lpstr>Pathway to discovery</vt:lpstr>
      <vt:lpstr>d^∗ (2380) decay branches</vt:lpstr>
      <vt:lpstr>A_y energy dependence at ~90°</vt:lpstr>
      <vt:lpstr>Argand plot</vt:lpstr>
      <vt:lpstr>d^∗ (2380)  internal structure</vt:lpstr>
      <vt:lpstr>Hexaquark Autopsy</vt:lpstr>
      <vt:lpstr>d*(2380) photoproduction</vt:lpstr>
      <vt:lpstr>d  d*(2380) transitions</vt:lpstr>
      <vt:lpstr>d  d*(2380) transitions</vt:lpstr>
      <vt:lpstr>Photon beam  spin asymmetry</vt:lpstr>
      <vt:lpstr>Is d^∗ (2380) compact?</vt:lpstr>
      <vt:lpstr>Is d^∗ (2380) compact?</vt:lpstr>
      <vt:lpstr>Experimentum crucis</vt:lpstr>
      <vt:lpstr>Nucleon polarisation at 90°</vt:lpstr>
      <vt:lpstr>Nucleon polarisation at 90°</vt:lpstr>
      <vt:lpstr>Nucleon polarisation at 90°</vt:lpstr>
      <vt:lpstr>Nucleon polarisation at 90°</vt:lpstr>
      <vt:lpstr>Nuclear matter at high density</vt:lpstr>
      <vt:lpstr>Hidden interior</vt:lpstr>
      <vt:lpstr>Hexaquarks in Neutron Stars</vt:lpstr>
      <vt:lpstr>Hexaquarks in Neutron Stars</vt:lpstr>
      <vt:lpstr>d^∗ (2380)  hexaquark  SU(3) multiplet</vt:lpstr>
      <vt:lpstr>Conclusion</vt:lpstr>
      <vt:lpstr>Exotic Hadron Spectroscopy Workshop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2019-08-29T10:32:26Z</dcterms:created>
  <dcterms:modified xsi:type="dcterms:W3CDTF">2019-08-30T15:15:53Z</dcterms:modified>
</cp:coreProperties>
</file>