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10F_1D58602F.xml" ContentType="application/vnd.ms-powerpoint.comment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68" r:id="rId6"/>
    <p:sldId id="257" r:id="rId7"/>
    <p:sldId id="263" r:id="rId8"/>
    <p:sldId id="258" r:id="rId9"/>
    <p:sldId id="260" r:id="rId10"/>
    <p:sldId id="264" r:id="rId11"/>
    <p:sldId id="267" r:id="rId12"/>
    <p:sldId id="271" r:id="rId13"/>
    <p:sldId id="261" r:id="rId14"/>
    <p:sldId id="270" r:id="rId15"/>
    <p:sldId id="266" r:id="rId16"/>
    <p:sldId id="265" r:id="rId17"/>
    <p:sldId id="269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9473BF-2432-9EC4-B97A-7A7214AFF78B}" name="Romero, Michael Francisco" initials="MR" userId="S::mfr6021@psu.edu::7b27d59c-55d9-4d45-827a-266380aeae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DE"/>
    <a:srgbClr val="C808BF"/>
    <a:srgbClr val="CDECFF"/>
    <a:srgbClr val="FFCB66"/>
    <a:srgbClr val="C68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modernComment_10F_1D58602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2DB4A8A-489F-4501-9ED5-71A196E1A69C}" authorId="{F69473BF-2432-9EC4-B97A-7A7214AFF78B}" created="2026-02-06T15:41:02.60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92331055" sldId="271"/>
      <ac:spMk id="4" creationId="{B28F17B3-9A7D-2F01-CA1A-FE191A6A22F3}"/>
      <ac:txMk cp="10" len="7">
        <ac:context len="70" hash="27803588"/>
      </ac:txMk>
    </ac:txMkLst>
    <p188:pos x="1493521" y="415289"/>
    <p188:txBody>
      <a:bodyPr/>
      <a:lstStyle/>
      <a:p>
        <a:r>
          <a:rPr lang="en-US"/>
          <a:t>Cite wiki commons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03849-7A4C-455F-8E0D-C874AF6A5BCD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90E8B-2A90-4624-BB63-0253CCD19F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Point out LG-SIMS and FT-TIMS, and our instrument SP-TQT/LTQT. LG-SIMS is a lot more expensive but the axis stops at 3 </a:t>
            </a:r>
            <a:r>
              <a:rPr lang="en-US" err="1"/>
              <a:t>millAlso</a:t>
            </a:r>
            <a:r>
              <a:rPr lang="en-US"/>
              <a:t> FT-TIMS requires access to a reactor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90E8B-2A90-4624-BB63-0253CCD19F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6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Lose range of enrichment, chemical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90E8B-2A90-4624-BB63-0253CCD19F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16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Note: Dynamic mass range is the ratio of the largest to the smallest signal measurable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90E8B-2A90-4624-BB63-0253CCD19F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85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Re-highlight the 30 microsec FSAT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90E8B-2A90-4624-BB63-0253CCD19F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43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Instrument is currently in storage on </a:t>
            </a:r>
            <a:r>
              <a:rPr lang="en-US" err="1"/>
              <a:t>penn</a:t>
            </a:r>
            <a:r>
              <a:rPr lang="en-US"/>
              <a:t> states campus, and we are currently awaiting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90E8B-2A90-4624-BB63-0253CCD19F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1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5C87FB-6C7F-6341-B3AC-7A03AC6D3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4E5EF8-3F55-CC40-8877-5D48D7C06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709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D648D3-80FB-6246-9942-F676252E6F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93324"/>
            <a:ext cx="9144000" cy="64839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84692A-422C-D42C-379A-FDEED7633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71" y="4028657"/>
            <a:ext cx="5684739" cy="75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0087E-EAD0-9943-8A61-EC0B6D11A0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40"/>
          <a:stretch/>
        </p:blipFill>
        <p:spPr>
          <a:xfrm>
            <a:off x="5414" y="6085754"/>
            <a:ext cx="12181172" cy="772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115303-0D88-FC4F-A64A-0DABCD2F0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8021D-5040-E443-B438-B5DF5DB17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5"/>
            <a:ext cx="10515600" cy="47926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08EB16-D865-5060-1F62-D9A33EF69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96" y="6220185"/>
            <a:ext cx="3585854" cy="47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3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C763D1-54E7-1F4C-9A40-8033FD87C9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9963" y="1250950"/>
            <a:ext cx="5303837" cy="4819111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115303-0D88-FC4F-A64A-0DABCD2F0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8021D-5040-E443-B438-B5DF5DB17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951"/>
            <a:ext cx="5085945" cy="4819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D3E57B-7AA0-CB4E-84C8-14051157E7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40"/>
          <a:stretch/>
        </p:blipFill>
        <p:spPr>
          <a:xfrm>
            <a:off x="5414" y="6085754"/>
            <a:ext cx="12181172" cy="7722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3D27F1-71DD-6E3F-9671-14700F05FD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96" y="6220185"/>
            <a:ext cx="3585854" cy="47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3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1E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5CCD73-4F4C-6E40-91EC-E9DA02F326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40"/>
          <a:stretch/>
        </p:blipFill>
        <p:spPr>
          <a:xfrm>
            <a:off x="5414" y="0"/>
            <a:ext cx="12181172" cy="3261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89896-24B9-D543-BC49-89300DAB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048" y="1124712"/>
            <a:ext cx="7928237" cy="144299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84264-DB8D-274D-83EB-C183729E5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7048" y="2495399"/>
            <a:ext cx="7928237" cy="766273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403D84-AA45-1D40-9400-B1135229D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19" b="25694"/>
          <a:stretch/>
        </p:blipFill>
        <p:spPr>
          <a:xfrm>
            <a:off x="0" y="3261673"/>
            <a:ext cx="12186586" cy="359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4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bg>
      <p:bgPr>
        <a:solidFill>
          <a:srgbClr val="001E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5CCD73-4F4C-6E40-91EC-E9DA02F326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40"/>
          <a:stretch/>
        </p:blipFill>
        <p:spPr>
          <a:xfrm>
            <a:off x="5414" y="0"/>
            <a:ext cx="12181172" cy="3261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89896-24B9-D543-BC49-89300DAB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048" y="1124712"/>
            <a:ext cx="7928237" cy="144299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84264-DB8D-274D-83EB-C183729E5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7048" y="2495400"/>
            <a:ext cx="7928237" cy="672674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58B01F-C66D-C041-B01B-9D8150197C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62313"/>
            <a:ext cx="12192000" cy="359568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3706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851C92B-9FEA-5643-8E61-4A0757AD8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4E5EF8-3F55-CC40-8877-5D48D7C063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15709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D648D3-80FB-6246-9942-F676252E6F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7665"/>
            <a:ext cx="5139447" cy="1279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Contact information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5ED7AA-4D9D-AD8A-7153-7089CF4E4F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71" y="5228816"/>
            <a:ext cx="5684739" cy="75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0656E-DA2F-C14C-BF10-2FC3587B4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51284"/>
            <a:ext cx="10515600" cy="4925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C3011-D639-B54B-9228-EB3085D04C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3F7B5-BD74-4784-A975-006C26EB6179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A5E7B941-CE32-1D43-B287-BCB25BBF8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72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chrome-extension:/efaidnbmnnnibpcajpcglclefindmkaj/https:/www.icpmslasers.com/files/Data-Sheets/imageGEO193%252022190UFM.pdf" TargetMode="External"/><Relationship Id="rId13" Type="http://schemas.openxmlformats.org/officeDocument/2006/relationships/hyperlink" Target="https://commons.wikimedia.org/wiki/File:Triuranium_octoxide.JPG" TargetMode="External"/><Relationship Id="rId3" Type="http://schemas.openxmlformats.org/officeDocument/2006/relationships/hyperlink" Target="https://www.energy.gov/nnsa/nonproliferation" TargetMode="External"/><Relationship Id="rId7" Type="http://schemas.openxmlformats.org/officeDocument/2006/relationships/hyperlink" Target="https://doi.org/10.1039/D2JA00116K" TargetMode="External"/><Relationship Id="rId12" Type="http://schemas.openxmlformats.org/officeDocument/2006/relationships/hyperlink" Target="https://commons.wikimedia.org/w/index.php?curid=37291020" TargetMode="External"/><Relationship Id="rId2" Type="http://schemas.openxmlformats.org/officeDocument/2006/relationships/hyperlink" Target="https://doi.org/chrome-extension:/efaidnbmnnnibpcajpcglclefindmkaj/https:/www.iaea.org/sites/default/files/safeguardslab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chrome-extension:/efaidnbmnnnibpcajpcglclefindmkaj/https:/www.nu-ins.com/-/media/ameteknuinstruments/files/products/brochures/vitesse_2021.pdf%3Fla=en&amp;%2338;revision=9003d984-cc91-4469-b999-c03acd38b8ae" TargetMode="External"/><Relationship Id="rId11" Type="http://schemas.openxmlformats.org/officeDocument/2006/relationships/hyperlink" Target="https://en.wikipedia.org/wiki/Uranium_hexafluoride#/media/File:Uranium_hexafluoride_crystals_sealed_in_an_ampoule.jpg" TargetMode="External"/><Relationship Id="rId5" Type="http://schemas.openxmlformats.org/officeDocument/2006/relationships/hyperlink" Target="https://doi.org/chrome-extension:/efaidnbmnnnibpcajpcglclefindmkaj/https:/cdn.fourwaves.com/static/media/formdata/b12613f9-28b7-4568-a069-5c7cfeff3c8e/099f0850-a6d3-423d-8c77-d49b268ed938.pdf" TargetMode="External"/><Relationship Id="rId10" Type="http://schemas.openxmlformats.org/officeDocument/2006/relationships/hyperlink" Target="https://doi.org/10.1021/jacs.4c03965" TargetMode="External"/><Relationship Id="rId4" Type="http://schemas.openxmlformats.org/officeDocument/2006/relationships/hyperlink" Target="https://doi.org/10.1007/s10967-020-07470-5" TargetMode="External"/><Relationship Id="rId9" Type="http://schemas.openxmlformats.org/officeDocument/2006/relationships/hyperlink" Target="https://www.toray-research.co.jp/en/technical-info/analysis/LA_ICP_MS.html" TargetMode="External"/><Relationship Id="rId14" Type="http://schemas.openxmlformats.org/officeDocument/2006/relationships/hyperlink" Target="https://commons.wikimedia.org/wiki/File:UO2_Powder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microsoft.com/office/2018/10/relationships/comments" Target="../comments/modernComment_10F_1D58602F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EDED1-956D-0B5A-2AC1-CF62D639A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30487"/>
          </a:xfrm>
        </p:spPr>
        <p:txBody>
          <a:bodyPr>
            <a:noAutofit/>
          </a:bodyPr>
          <a:lstStyle/>
          <a:p>
            <a:r>
              <a:rPr lang="en-US" sz="4400"/>
              <a:t>Single Particle Uranium Analysis by Triple Quadrupole Time of Flight Mass Spectrometry for Nuclear Forensics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6FE14-72E8-A00E-951C-DA1BC4DDF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36448"/>
            <a:ext cx="9144000" cy="1145251"/>
          </a:xfrm>
        </p:spPr>
        <p:txBody>
          <a:bodyPr>
            <a:noAutofit/>
          </a:bodyPr>
          <a:lstStyle/>
          <a:p>
            <a:r>
              <a:rPr lang="en-US" sz="1600"/>
              <a:t>By: Michael Romero, Adam Gaghan, Joseph Brennan, Jon M. Schwantes</a:t>
            </a:r>
          </a:p>
          <a:p>
            <a:r>
              <a:rPr lang="en-US" sz="1600" err="1"/>
              <a:t>NuSec</a:t>
            </a:r>
            <a:r>
              <a:rPr lang="en-US" sz="1600"/>
              <a:t> Detection Science Workshop 2026</a:t>
            </a:r>
          </a:p>
          <a:p>
            <a:r>
              <a:rPr lang="en-US" sz="1600"/>
              <a:t>London, UK</a:t>
            </a:r>
          </a:p>
        </p:txBody>
      </p:sp>
    </p:spTree>
    <p:extLst>
      <p:ext uri="{BB962C8B-B14F-4D97-AF65-F5344CB8AC3E}">
        <p14:creationId xmlns:p14="http://schemas.microsoft.com/office/powerpoint/2010/main" val="3780198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11B07-5DBB-C17B-4A73-6895D1EE2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Current Status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A25AFF0-CDD4-26FA-BC4E-45C5A467C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217363"/>
              </p:ext>
            </p:extLst>
          </p:nvPr>
        </p:nvGraphicFramePr>
        <p:xfrm>
          <a:off x="838199" y="1251284"/>
          <a:ext cx="10515600" cy="4070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26100043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290229595"/>
                    </a:ext>
                  </a:extLst>
                </a:gridCol>
              </a:tblGrid>
              <a:tr h="814045">
                <a:tc>
                  <a:txBody>
                    <a:bodyPr/>
                    <a:lstStyle/>
                    <a:p>
                      <a:r>
                        <a:rPr lang="en-US" sz="3600"/>
                        <a:t>Step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281626"/>
                  </a:ext>
                </a:extLst>
              </a:tr>
              <a:tr h="814045">
                <a:tc>
                  <a:txBody>
                    <a:bodyPr/>
                    <a:lstStyle/>
                    <a:p>
                      <a:r>
                        <a:rPr lang="en-US" sz="3600"/>
                        <a:t>Instrument acquisition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Completed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37456"/>
                  </a:ext>
                </a:extLst>
              </a:tr>
              <a:tr h="814045">
                <a:tc>
                  <a:txBody>
                    <a:bodyPr/>
                    <a:lstStyle/>
                    <a:p>
                      <a:r>
                        <a:rPr lang="en-US" sz="3600"/>
                        <a:t>Lab renovations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June 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395874"/>
                  </a:ext>
                </a:extLst>
              </a:tr>
              <a:tr h="814045">
                <a:tc>
                  <a:txBody>
                    <a:bodyPr/>
                    <a:lstStyle/>
                    <a:p>
                      <a:r>
                        <a:rPr lang="en-US" sz="3600"/>
                        <a:t>Instrument installation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July 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491686"/>
                  </a:ext>
                </a:extLst>
              </a:tr>
              <a:tr h="814045">
                <a:tc>
                  <a:txBody>
                    <a:bodyPr/>
                    <a:lstStyle/>
                    <a:p>
                      <a:r>
                        <a:rPr lang="en-US" sz="3600"/>
                        <a:t>Method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/>
                        <a:t>Ongoing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133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62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3DA32-72E5-91CF-E74C-DE0DE5A7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A87F7-6F68-7562-C417-20591A8B7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Has potential to support nuclear forensic applications for single particle analysis by increasing the speed of analysis and reducing cost </a:t>
            </a:r>
          </a:p>
          <a:p>
            <a:r>
              <a:rPr lang="en-US"/>
              <a:t>Comes at the expense of sensitivity</a:t>
            </a:r>
          </a:p>
          <a:p>
            <a:r>
              <a:rPr lang="en-US"/>
              <a:t>Nanoparticle analysis of suspension provides a great size advantage to </a:t>
            </a:r>
          </a:p>
          <a:p>
            <a:r>
              <a:rPr lang="en-US"/>
              <a:t>Pursuing development of two particle analysis techniques: </a:t>
            </a:r>
          </a:p>
          <a:p>
            <a:pPr lvl="1"/>
            <a:r>
              <a:rPr lang="en-US"/>
              <a:t>Direct </a:t>
            </a:r>
            <a:r>
              <a:rPr lang="en-US" err="1"/>
              <a:t>suspention</a:t>
            </a:r>
            <a:r>
              <a:rPr lang="en-US"/>
              <a:t> measurement </a:t>
            </a:r>
          </a:p>
          <a:p>
            <a:pPr lvl="1"/>
            <a:r>
              <a:rPr lang="en-US"/>
              <a:t>Laser ablation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03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CE1C8-8D26-BE95-A5CD-88A80B1E5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B352-4AAA-9CD2-73AD-082FB1DF4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586590"/>
          </a:xfrm>
        </p:spPr>
        <p:txBody>
          <a:bodyPr/>
          <a:lstStyle/>
          <a:p>
            <a:pPr marL="0" indent="0" algn="ctr">
              <a:buNone/>
            </a:pPr>
            <a:r>
              <a:rPr lang="en-US"/>
              <a:t>This work was developed in collaboration with collogues of the Consortium for Nuclear Forensics who are funded by Department of Energy, National Nuclear Security Administration award number DE-NA0004142.</a:t>
            </a:r>
          </a:p>
        </p:txBody>
      </p:sp>
      <p:pic>
        <p:nvPicPr>
          <p:cNvPr id="1028" name="Picture 4" descr="Consortium for Nuclear Forensics">
            <a:extLst>
              <a:ext uri="{FF2B5EF4-FFF2-40B4-BE49-F238E27FC236}">
                <a16:creationId xmlns:a16="http://schemas.microsoft.com/office/drawing/2014/main" id="{6826B3DA-CE74-F3A4-ACB4-71A494E22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7" y="3387390"/>
            <a:ext cx="244792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CB791A-627D-020A-61DC-6F084628A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6" t="18245" r="5557" b="34444"/>
          <a:stretch>
            <a:fillRect/>
          </a:stretch>
        </p:blipFill>
        <p:spPr>
          <a:xfrm>
            <a:off x="8250948" y="3657600"/>
            <a:ext cx="2912350" cy="2219325"/>
          </a:xfrm>
          <a:prstGeom prst="rect">
            <a:avLst/>
          </a:prstGeom>
        </p:spPr>
      </p:pic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73114306-E43B-BA79-4CB1-D9DBF19B53C2}"/>
              </a:ext>
            </a:extLst>
          </p:cNvPr>
          <p:cNvSpPr/>
          <p:nvPr/>
        </p:nvSpPr>
        <p:spPr>
          <a:xfrm>
            <a:off x="10401300" y="3182220"/>
            <a:ext cx="1583501" cy="1161180"/>
          </a:xfrm>
          <a:prstGeom prst="cloudCallout">
            <a:avLst>
              <a:gd name="adj1" fmla="val -74553"/>
              <a:gd name="adj2" fmla="val 7169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Why am I not listed as an author? </a:t>
            </a:r>
          </a:p>
        </p:txBody>
      </p:sp>
      <p:pic>
        <p:nvPicPr>
          <p:cNvPr id="1026" name="Picture 2" descr="Nuclear Engineering ...">
            <a:extLst>
              <a:ext uri="{FF2B5EF4-FFF2-40B4-BE49-F238E27FC236}">
                <a16:creationId xmlns:a16="http://schemas.microsoft.com/office/drawing/2014/main" id="{0941C194-7E3A-1235-9721-181B9FFDD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56" y="3919034"/>
            <a:ext cx="3461588" cy="138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162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376A8-2585-2750-8F06-B80C0AF7F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E67F0-8695-9AE9-C0F3-89872FA19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2685"/>
            <a:ext cx="10515600" cy="50537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/>
              <a:t>[1] “The IAEA Safeguards Analytical Laboratories.” International Atomic Energy </a:t>
            </a:r>
            <a:r>
              <a:rPr lang="en-US" sz="1200" err="1"/>
              <a:t>Ascociation</a:t>
            </a:r>
            <a:r>
              <a:rPr lang="en-US" sz="1200"/>
              <a:t>, Oct. 2012. Accessed: Feb. 02, 2026. [Online]. Available: </a:t>
            </a:r>
            <a:r>
              <a:rPr lang="en-US" sz="1200">
                <a:hlinkClick r:id="rId2"/>
              </a:rPr>
              <a:t>chrome-extension://</a:t>
            </a:r>
            <a:r>
              <a:rPr lang="en-US" sz="1200" err="1">
                <a:hlinkClick r:id="rId2"/>
              </a:rPr>
              <a:t>efaidnbmnnnibpcajpcglclefindmkaj</a:t>
            </a:r>
            <a:r>
              <a:rPr lang="en-US" sz="1200">
                <a:hlinkClick r:id="rId2"/>
              </a:rPr>
              <a:t>/https://www.iaea.org/sites/default/files/safeguardslab.pdf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[2] “National Nuclear Security Administration missions,” Nonproliferation. Accessed: Feb. 02, 2026. [Online]. Available: </a:t>
            </a:r>
            <a:r>
              <a:rPr lang="en-US" sz="1200">
                <a:hlinkClick r:id="rId3"/>
              </a:rPr>
              <a:t>https://www.energy.gov/nnsa/nonproliferation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[3] S. V. Jovanovic </a:t>
            </a:r>
            <a:r>
              <a:rPr lang="en-US" sz="1200" i="1"/>
              <a:t>et al.</a:t>
            </a:r>
            <a:r>
              <a:rPr lang="en-US" sz="1200"/>
              <a:t>, “Uncovering uranium isotopic heterogeneity of fuel pellets from the fifth collaborative materials exercise of The Nuclear Forensics International Technical Working Group,” </a:t>
            </a:r>
            <a:r>
              <a:rPr lang="en-US" sz="1200" i="1"/>
              <a:t>Journal of Radioanalytical and Nuclear Chemistry</a:t>
            </a:r>
            <a:r>
              <a:rPr lang="en-US" sz="1200"/>
              <a:t>, vol. 326, no. 3, pp. 1853–1866, Dec. 2020, </a:t>
            </a:r>
            <a:r>
              <a:rPr lang="en-US" sz="1200" err="1"/>
              <a:t>doi</a:t>
            </a:r>
            <a:r>
              <a:rPr lang="en-US" sz="1200"/>
              <a:t>: </a:t>
            </a:r>
            <a:r>
              <a:rPr lang="en-US" sz="1200">
                <a:hlinkClick r:id="rId4"/>
              </a:rPr>
              <a:t>10.1007/s10967-020-07470-5</a:t>
            </a:r>
            <a:r>
              <a:rPr lang="en-US" sz="1200"/>
              <a:t>.</a:t>
            </a:r>
          </a:p>
          <a:p>
            <a:pPr marL="0" indent="0">
              <a:buNone/>
            </a:pPr>
            <a:r>
              <a:rPr lang="en-US" sz="1200"/>
              <a:t>[4] S. Balsley, M. Humphrey, and S. Baude, “THE IAEA NETWORK OF ANALYTICAL LABORATORIES (NWAL) AND THE NEED TO EXPAND FOR ENVIRONMENTAL SAMPLE ANALYSIS,” presented at the Institute of Nuclear Materials Management, Austria, 2024. [Online]. Available: </a:t>
            </a:r>
            <a:r>
              <a:rPr lang="en-US" sz="1200">
                <a:hlinkClick r:id="rId5"/>
              </a:rPr>
              <a:t>chrome-extension://</a:t>
            </a:r>
            <a:r>
              <a:rPr lang="en-US" sz="1200" err="1">
                <a:hlinkClick r:id="rId5"/>
              </a:rPr>
              <a:t>efaidnbmnnnibpcajpcglclefindmkaj</a:t>
            </a:r>
            <a:r>
              <a:rPr lang="en-US" sz="1200">
                <a:hlinkClick r:id="rId5"/>
              </a:rPr>
              <a:t>/https://cdn.fourwaves.com/static/media/formdata/b12613f9-28b7-4568-a069-5c7cfeff3c8e/099f0850-a6d3-423d-8c77-d49b268ed938.pdf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[5] “Vitesse Time-of-Flight ICP-MS.” Nu Instruments Ltd, 2021. Accessed: Feb. 02, 2026. [Online]. Available: </a:t>
            </a:r>
            <a:r>
              <a:rPr lang="en-US" sz="1200">
                <a:hlinkClick r:id="rId6"/>
              </a:rPr>
              <a:t>chrome-extension://</a:t>
            </a:r>
            <a:r>
              <a:rPr lang="en-US" sz="1200" err="1">
                <a:hlinkClick r:id="rId6"/>
              </a:rPr>
              <a:t>efaidnbmnnnibpcajpcglclefindmkaj</a:t>
            </a:r>
            <a:r>
              <a:rPr lang="en-US" sz="1200">
                <a:hlinkClick r:id="rId6"/>
              </a:rPr>
              <a:t>/https://www.nu-ins.com/-/media/ameteknuinstruments/files/products/brochures/vitesse_2021.pdf?la=en&amp;revision=9003d984-cc91-4469-b999-c03acd38b8ae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[6] M. </a:t>
            </a:r>
            <a:r>
              <a:rPr lang="en-US" sz="1200" err="1"/>
              <a:t>Tharaud</a:t>
            </a:r>
            <a:r>
              <a:rPr lang="en-US" sz="1200"/>
              <a:t>, L. </a:t>
            </a:r>
            <a:r>
              <a:rPr lang="en-US" sz="1200" err="1"/>
              <a:t>Schlatt</a:t>
            </a:r>
            <a:r>
              <a:rPr lang="en-US" sz="1200"/>
              <a:t>, P. Shaw, and M. F. Benedetti, “Nanoparticle identification using single particle ICP-</a:t>
            </a:r>
            <a:r>
              <a:rPr lang="en-US" sz="1200" err="1"/>
              <a:t>ToF</a:t>
            </a:r>
            <a:r>
              <a:rPr lang="en-US" sz="1200"/>
              <a:t>-MS acquisition coupled to cluster analysis. From engineered to natural nanoparticles,” </a:t>
            </a:r>
            <a:r>
              <a:rPr lang="en-US" sz="1200" i="1"/>
              <a:t>J. Anal. At. </a:t>
            </a:r>
            <a:r>
              <a:rPr lang="en-US" sz="1200" i="1" err="1"/>
              <a:t>Spectrom</a:t>
            </a:r>
            <a:r>
              <a:rPr lang="en-US" sz="1200" i="1"/>
              <a:t>.</a:t>
            </a:r>
            <a:r>
              <a:rPr lang="en-US" sz="1200"/>
              <a:t>, vol. 37, no. 10, pp. 2042–2052, 2022, </a:t>
            </a:r>
            <a:r>
              <a:rPr lang="en-US" sz="1200" err="1"/>
              <a:t>doi</a:t>
            </a:r>
            <a:r>
              <a:rPr lang="en-US" sz="1200"/>
              <a:t>: </a:t>
            </a:r>
            <a:r>
              <a:rPr lang="en-US" sz="1200">
                <a:hlinkClick r:id="rId7"/>
              </a:rPr>
              <a:t>10.1039/D2JA00116K</a:t>
            </a:r>
            <a:r>
              <a:rPr lang="en-US" sz="1200"/>
              <a:t>.</a:t>
            </a:r>
          </a:p>
          <a:p>
            <a:pPr marL="0" indent="0">
              <a:buNone/>
            </a:pPr>
            <a:r>
              <a:rPr lang="en-US" sz="1200"/>
              <a:t>[7] “Image Geo 193.” Elemental Scientific Lasers LLC, Bozeman, MT. Accessed: Feb. 02, 2026. [Online]. Available: </a:t>
            </a:r>
            <a:r>
              <a:rPr lang="en-US" sz="1200">
                <a:hlinkClick r:id="rId8"/>
              </a:rPr>
              <a:t>chrome-extension://</a:t>
            </a:r>
            <a:r>
              <a:rPr lang="en-US" sz="1200" err="1">
                <a:hlinkClick r:id="rId8"/>
              </a:rPr>
              <a:t>efaidnbmnnnibpcajpcglclefindmkaj</a:t>
            </a:r>
            <a:r>
              <a:rPr lang="en-US" sz="1200">
                <a:hlinkClick r:id="rId8"/>
              </a:rPr>
              <a:t>/https://www.icpmslasers.com/files/Data-Sheets/imageGEO193%2022190UFM.pdf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[8] </a:t>
            </a:r>
            <a:r>
              <a:rPr lang="en-US" sz="1200" i="1"/>
              <a:t>Schematic diagram of LA-ICP-MS</a:t>
            </a:r>
            <a:r>
              <a:rPr lang="en-US" sz="1200"/>
              <a:t>. 2026. [Digital]. Available: </a:t>
            </a:r>
            <a:r>
              <a:rPr lang="en-US" sz="1200">
                <a:hlinkClick r:id="rId9"/>
              </a:rPr>
              <a:t>https://www.toray-research.co.jp/en/technical-info/analysis/LA_ICP_MS.html</a:t>
            </a:r>
            <a:endParaRPr lang="en-US" sz="1200"/>
          </a:p>
          <a:p>
            <a:pPr marL="0" indent="0">
              <a:buNone/>
            </a:pPr>
            <a:r>
              <a:rPr lang="en-US" sz="1200"/>
              <a:t>[9] B. T. Manard </a:t>
            </a:r>
            <a:r>
              <a:rPr lang="en-US" sz="1200" i="1"/>
              <a:t>et al.</a:t>
            </a:r>
            <a:r>
              <a:rPr lang="en-US" sz="1200"/>
              <a:t>, “Uranium Single Particle Analysis for Simultaneous Fluorine and Uranium Isotopic Determinations via Laser-Induced Breakdown Spectroscopy/Laser Ablation–</a:t>
            </a:r>
            <a:r>
              <a:rPr lang="en-US" sz="1200" err="1"/>
              <a:t>Multicollector</a:t>
            </a:r>
            <a:r>
              <a:rPr lang="en-US" sz="1200"/>
              <a:t>–Inductively Coupled Plasma–Mass Spectrometry,” </a:t>
            </a:r>
            <a:r>
              <a:rPr lang="en-US" sz="1200" i="1"/>
              <a:t>J. Am. Chem. Soc.</a:t>
            </a:r>
            <a:r>
              <a:rPr lang="en-US" sz="1200"/>
              <a:t>, vol. 146, no. 21, pp. 14856–14863, May 2024, </a:t>
            </a:r>
            <a:r>
              <a:rPr lang="en-US" sz="1200" err="1"/>
              <a:t>doi</a:t>
            </a:r>
            <a:r>
              <a:rPr lang="en-US" sz="1200"/>
              <a:t>: </a:t>
            </a:r>
            <a:r>
              <a:rPr lang="en-US" sz="1200">
                <a:hlinkClick r:id="rId10"/>
              </a:rPr>
              <a:t>10.1021/jacs.4c03965</a:t>
            </a:r>
            <a:r>
              <a:rPr lang="en-US" sz="1200"/>
              <a:t>.</a:t>
            </a:r>
          </a:p>
          <a:p>
            <a:pPr marL="0" indent="0">
              <a:buNone/>
            </a:pPr>
            <a:r>
              <a:rPr lang="en-US" sz="1200"/>
              <a:t>[10] Argonne National Laboratory, “Uranium hexafluoride crystals sealed in an ampoule” </a:t>
            </a:r>
            <a:r>
              <a:rPr lang="en-US" sz="1200">
                <a:hlinkClick r:id="rId11"/>
              </a:rPr>
              <a:t>https://en.wikipedia.org/wiki/Uranium_hexafluoride#/media/File:Uranium_hexafluoride_crystals_sealed_in_an_ampoule.jpg</a:t>
            </a:r>
            <a:r>
              <a:rPr lang="en-US" sz="1200"/>
              <a:t> </a:t>
            </a:r>
          </a:p>
          <a:p>
            <a:pPr marL="0" indent="0">
              <a:buNone/>
            </a:pPr>
            <a:r>
              <a:rPr lang="en-US" sz="1200"/>
              <a:t>[11] </a:t>
            </a:r>
            <a:r>
              <a:rPr lang="en-US" sz="1200" err="1"/>
              <a:t>Weirdmeister</a:t>
            </a:r>
            <a:r>
              <a:rPr lang="en-US" sz="1200"/>
              <a:t>, Ammonium </a:t>
            </a:r>
            <a:r>
              <a:rPr lang="en-US" sz="1200" err="1"/>
              <a:t>Diuranate</a:t>
            </a:r>
            <a:r>
              <a:rPr lang="en-US" sz="1200"/>
              <a:t>, Accessed: Feb. 7, 2026. available: </a:t>
            </a:r>
            <a:r>
              <a:rPr lang="en-US" sz="1200">
                <a:hlinkClick r:id="rId12"/>
              </a:rPr>
              <a:t>https://commons.wikimedia.org/w/index.php?curid=37291020</a:t>
            </a:r>
            <a:r>
              <a:rPr lang="en-US" sz="1200"/>
              <a:t> </a:t>
            </a:r>
          </a:p>
          <a:p>
            <a:pPr marL="0" indent="0">
              <a:buNone/>
            </a:pPr>
            <a:r>
              <a:rPr lang="en-US" sz="1200"/>
              <a:t>[12] </a:t>
            </a:r>
            <a:r>
              <a:rPr lang="en-US" sz="1200" err="1"/>
              <a:t>Leiem</a:t>
            </a:r>
            <a:r>
              <a:rPr lang="en-US" sz="1200"/>
              <a:t>, </a:t>
            </a:r>
            <a:r>
              <a:rPr lang="en-US" sz="1200" err="1"/>
              <a:t>Triuranium</a:t>
            </a:r>
            <a:r>
              <a:rPr lang="en-US" sz="1200"/>
              <a:t> octoxide prepared by heating ammonium </a:t>
            </a:r>
            <a:r>
              <a:rPr lang="en-US" sz="1200" err="1"/>
              <a:t>diuranate</a:t>
            </a:r>
            <a:r>
              <a:rPr lang="en-US" sz="1200"/>
              <a:t>. 3.0 grams, Jan. 13, 2024. accessed: Feb. 7, 2026. available: </a:t>
            </a:r>
            <a:r>
              <a:rPr lang="en-US" sz="1200">
                <a:hlinkClick r:id="rId13"/>
              </a:rPr>
              <a:t>https://commons.wikimedia.org/wiki/File:Triuranium_octoxide.JPG</a:t>
            </a:r>
            <a:r>
              <a:rPr lang="en-US" sz="1200"/>
              <a:t> </a:t>
            </a:r>
          </a:p>
          <a:p>
            <a:pPr marL="0" indent="0">
              <a:buNone/>
            </a:pPr>
            <a:r>
              <a:rPr lang="en-US" sz="1200"/>
              <a:t>[13] </a:t>
            </a:r>
            <a:r>
              <a:rPr lang="en-US" sz="1200" err="1"/>
              <a:t>Chemolunatic</a:t>
            </a:r>
            <a:r>
              <a:rPr lang="en-US" sz="1200"/>
              <a:t>, UO2 Powder used for making reactor fuel, Jan. 31, 2020. Accessed: Feb. 7, 2026. available: </a:t>
            </a:r>
            <a:r>
              <a:rPr lang="en-US" sz="1200">
                <a:hlinkClick r:id="rId14"/>
              </a:rPr>
              <a:t>https://commons.wikimedia.org/wiki/File:UO2_Powder.jpg</a:t>
            </a:r>
            <a:r>
              <a:rPr lang="en-US" sz="1200"/>
              <a:t> </a:t>
            </a:r>
          </a:p>
          <a:p>
            <a:pPr marL="0" indent="0">
              <a:buNone/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58938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6CB6C-31F6-B1C2-DD15-C48AB44BB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FA1BAA-9F53-C8D2-6EB0-654208288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6" r="26861"/>
          <a:stretch>
            <a:fillRect/>
          </a:stretch>
        </p:blipFill>
        <p:spPr>
          <a:xfrm>
            <a:off x="4504763" y="1057442"/>
            <a:ext cx="3182473" cy="47431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5FA161-71EC-A535-F5C1-1035770E1320}"/>
              </a:ext>
            </a:extLst>
          </p:cNvPr>
          <p:cNvSpPr txBox="1"/>
          <p:nvPr/>
        </p:nvSpPr>
        <p:spPr>
          <a:xfrm>
            <a:off x="2244382" y="2211231"/>
            <a:ext cx="2004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Sample?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315D7A-60FA-A87B-EE63-40998E17E44C}"/>
              </a:ext>
            </a:extLst>
          </p:cNvPr>
          <p:cNvSpPr txBox="1"/>
          <p:nvPr/>
        </p:nvSpPr>
        <p:spPr>
          <a:xfrm>
            <a:off x="8124652" y="2839125"/>
            <a:ext cx="31189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Mass </a:t>
            </a:r>
          </a:p>
          <a:p>
            <a:r>
              <a:rPr lang="en-US" sz="3600"/>
              <a:t>spectrometer? </a:t>
            </a: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007A783D-445D-CC7F-6F83-DD3971B020CD}"/>
              </a:ext>
            </a:extLst>
          </p:cNvPr>
          <p:cNvSpPr/>
          <p:nvPr/>
        </p:nvSpPr>
        <p:spPr>
          <a:xfrm>
            <a:off x="3077030" y="951544"/>
            <a:ext cx="3777558" cy="1259687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EFB7CA2E-39E4-8D64-7D15-F0BECC2ADD98}"/>
              </a:ext>
            </a:extLst>
          </p:cNvPr>
          <p:cNvSpPr/>
          <p:nvPr/>
        </p:nvSpPr>
        <p:spPr>
          <a:xfrm rot="10800000">
            <a:off x="5651954" y="3983197"/>
            <a:ext cx="4032163" cy="1132114"/>
          </a:xfrm>
          <a:prstGeom prst="curvedDownArrow">
            <a:avLst>
              <a:gd name="adj1" fmla="val 25000"/>
              <a:gd name="adj2" fmla="val 46123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70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08CAD-500B-9F52-8442-E6AE9AF4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Supplimental</a:t>
            </a:r>
            <a:r>
              <a:rPr lang="en-US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71BC1C-1110-A2C1-2487-DECB21A9C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51284"/>
            <a:ext cx="6525536" cy="374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8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996B24-AC1C-669F-98EF-E08BD5FF9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5F9BD-111E-99BE-CC82-916A5BFC7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9FD76-4ECB-0B7E-A525-B162DEA4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8885"/>
            <a:ext cx="10515600" cy="886159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en-US"/>
              <a:t>Develop novel single particle analysis techniques for nuclear forensics using the Nu Vitesse time of flight inductively coupled plasma mass spectrometer (TOF-ICP-MS).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AFFDC59-E6B4-7BB5-278C-C43568EE2D64}"/>
              </a:ext>
            </a:extLst>
          </p:cNvPr>
          <p:cNvGrpSpPr/>
          <p:nvPr/>
        </p:nvGrpSpPr>
        <p:grpSpPr>
          <a:xfrm>
            <a:off x="838199" y="2064084"/>
            <a:ext cx="10515601" cy="2924174"/>
            <a:chOff x="838200" y="1975518"/>
            <a:chExt cx="10515601" cy="292417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2E16858-74E4-A28F-6C9B-CC829203CAC7}"/>
                </a:ext>
              </a:extLst>
            </p:cNvPr>
            <p:cNvSpPr/>
            <p:nvPr/>
          </p:nvSpPr>
          <p:spPr>
            <a:xfrm>
              <a:off x="838200" y="1975519"/>
              <a:ext cx="2852733" cy="2887913"/>
            </a:xfrm>
            <a:prstGeom prst="roundRect">
              <a:avLst/>
            </a:prstGeom>
            <a:solidFill>
              <a:schemeClr val="accent2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sz="2400" b="1"/>
                <a:t>Detection of uranium particles from swipe samples: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2000"/>
                <a:t>Suspended particle analysis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2000"/>
                <a:t>Laser Ablation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3BE81A9-52D2-20CE-DA09-BE42D5A77BF7}"/>
                </a:ext>
              </a:extLst>
            </p:cNvPr>
            <p:cNvSpPr/>
            <p:nvPr/>
          </p:nvSpPr>
          <p:spPr>
            <a:xfrm>
              <a:off x="4669633" y="1975518"/>
              <a:ext cx="2852733" cy="2887913"/>
            </a:xfrm>
            <a:prstGeom prst="roundRect">
              <a:avLst/>
            </a:prstGeom>
            <a:solidFill>
              <a:schemeClr val="accent2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sz="2400" b="1"/>
                <a:t>Quantify </a:t>
              </a:r>
            </a:p>
            <a:p>
              <a:pPr algn="ctr" fontAlgn="base"/>
              <a:r>
                <a:rPr lang="en-US" sz="2400" b="1" baseline="30000"/>
                <a:t>235</a:t>
              </a:r>
              <a:r>
                <a:rPr lang="en-US" sz="2400" b="1"/>
                <a:t>U/</a:t>
              </a:r>
              <a:r>
                <a:rPr lang="en-US" sz="2400" b="1" baseline="30000"/>
                <a:t>238</a:t>
              </a:r>
              <a:r>
                <a:rPr lang="en-US" sz="2400" b="1"/>
                <a:t>U ratio of U-bearing particles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90C6090B-8A5C-FB3E-9515-1471EE8981D8}"/>
                </a:ext>
              </a:extLst>
            </p:cNvPr>
            <p:cNvSpPr/>
            <p:nvPr/>
          </p:nvSpPr>
          <p:spPr>
            <a:xfrm>
              <a:off x="7522366" y="3223292"/>
              <a:ext cx="978700" cy="605758"/>
            </a:xfrm>
            <a:prstGeom prst="rightArrow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E97A4D5F-5DFC-04CE-20A4-CAE7584B30DE}"/>
                </a:ext>
              </a:extLst>
            </p:cNvPr>
            <p:cNvSpPr/>
            <p:nvPr/>
          </p:nvSpPr>
          <p:spPr>
            <a:xfrm>
              <a:off x="8501067" y="1975518"/>
              <a:ext cx="2852734" cy="2924174"/>
            </a:xfrm>
            <a:prstGeom prst="roundRect">
              <a:avLst/>
            </a:prstGeom>
            <a:solidFill>
              <a:schemeClr val="accent2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sz="2400" b="1"/>
                <a:t>Stretch goals: ​</a:t>
              </a:r>
            </a:p>
            <a:p>
              <a:pPr marL="342900" indent="-342900" fontAlgn="base">
                <a:buFont typeface="Arial" panose="020B0604020202020204" pitchFamily="34" charset="0"/>
                <a:buChar char="•"/>
              </a:pPr>
              <a:r>
                <a:rPr lang="en-US" sz="2000"/>
                <a:t>Measure </a:t>
              </a:r>
              <a:r>
                <a:rPr lang="en-US" sz="2000" baseline="30000"/>
                <a:t>234</a:t>
              </a:r>
              <a:r>
                <a:rPr lang="en-US" sz="2000"/>
                <a:t>U/</a:t>
              </a:r>
              <a:r>
                <a:rPr lang="en-US" sz="2000" baseline="30000"/>
                <a:t>238</a:t>
              </a:r>
              <a:r>
                <a:rPr lang="en-US" sz="2000"/>
                <a:t>U ratio of U-bearing particles </a:t>
              </a:r>
            </a:p>
            <a:p>
              <a:pPr marL="342900" indent="-342900" fontAlgn="base">
                <a:buFont typeface="Arial" panose="020B0604020202020204" pitchFamily="34" charset="0"/>
                <a:buChar char="•"/>
              </a:pPr>
              <a:r>
                <a:rPr lang="en-US" sz="2000"/>
                <a:t>Exploit TOF to measure chemical association with uranium </a:t>
              </a:r>
              <a:endParaRPr lang="en-US" sz="2000" b="1"/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577151F6-5554-5545-9B27-6A014C515BB7}"/>
                </a:ext>
              </a:extLst>
            </p:cNvPr>
            <p:cNvSpPr/>
            <p:nvPr/>
          </p:nvSpPr>
          <p:spPr>
            <a:xfrm>
              <a:off x="3690933" y="3116595"/>
              <a:ext cx="978700" cy="605758"/>
            </a:xfrm>
            <a:prstGeom prst="rightArrow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2916551-459C-4A18-0056-AB5D88AC23E7}"/>
              </a:ext>
            </a:extLst>
          </p:cNvPr>
          <p:cNvSpPr txBox="1"/>
          <p:nvPr/>
        </p:nvSpPr>
        <p:spPr>
          <a:xfrm>
            <a:off x="838199" y="5067298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400"/>
              <a:t>Compare performance of new single particle analysis techniques to conventional  approaches</a:t>
            </a:r>
          </a:p>
        </p:txBody>
      </p:sp>
    </p:spTree>
    <p:extLst>
      <p:ext uri="{BB962C8B-B14F-4D97-AF65-F5344CB8AC3E}">
        <p14:creationId xmlns:p14="http://schemas.microsoft.com/office/powerpoint/2010/main" val="251863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826FB-6897-AF3D-A992-9DD93D094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5D4EA-97EE-E50B-70CF-1B4806505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51285"/>
            <a:ext cx="7153275" cy="4825666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The IAEA’s NWAL performs particle analysis of swipe samples for the monitoring of nuclear facilities with two focuses:​ [1][2]</a:t>
            </a:r>
          </a:p>
          <a:p>
            <a:pPr lvl="1"/>
            <a:r>
              <a:rPr lang="en-US"/>
              <a:t>Detection of U-bearing particles​</a:t>
            </a:r>
          </a:p>
          <a:p>
            <a:pPr lvl="1"/>
            <a:r>
              <a:rPr lang="en-US"/>
              <a:t>Confirmation of declared enrichment​</a:t>
            </a:r>
          </a:p>
          <a:p>
            <a:r>
              <a:rPr lang="en-US">
                <a:ea typeface="Calibri"/>
                <a:cs typeface="Calibri"/>
              </a:rPr>
              <a:t>Current analysis performed by LG-SIMS or FT-TIMS [3] </a:t>
            </a:r>
          </a:p>
          <a:p>
            <a:r>
              <a:rPr lang="en-US"/>
              <a:t>The number of samples needing analysis is increasing rapidly, challenging the capacity of NWAL.​ [4] </a:t>
            </a:r>
          </a:p>
          <a:p>
            <a:r>
              <a:rPr lang="en-US"/>
              <a:t>TOF provides a possible fast and cost-effective analytical screening method to keep up with the growing number of samples. 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91A709B6-71CC-A943-33D2-D5CA4DBAA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365" y="544737"/>
            <a:ext cx="3380435" cy="265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042A188-33A4-46FE-BF73-388EA73AF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365" y="3380405"/>
            <a:ext cx="3362325" cy="265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9FA041-0741-9528-E7D7-8029AEEE5B05}"/>
              </a:ext>
            </a:extLst>
          </p:cNvPr>
          <p:cNvSpPr txBox="1"/>
          <p:nvPr/>
        </p:nvSpPr>
        <p:spPr>
          <a:xfrm>
            <a:off x="8153399" y="6076951"/>
            <a:ext cx="32004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1: </a:t>
            </a:r>
            <a:r>
              <a:rPr lang="en-US" sz="1400">
                <a:solidFill>
                  <a:schemeClr val="bg1"/>
                </a:solidFill>
              </a:rPr>
              <a:t>Approximate precision of methods compared to cost and analysis time</a:t>
            </a:r>
            <a:r>
              <a:rPr lang="en-US" sz="1400">
                <a:solidFill>
                  <a:schemeClr val="bg1"/>
                </a:solidFill>
                <a:latin typeface="+mj-lt"/>
              </a:rPr>
              <a:t>.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B09769-21DB-0E0C-8C3F-DA1DCB686456}"/>
              </a:ext>
            </a:extLst>
          </p:cNvPr>
          <p:cNvSpPr/>
          <p:nvPr/>
        </p:nvSpPr>
        <p:spPr>
          <a:xfrm>
            <a:off x="8334531" y="2188565"/>
            <a:ext cx="749508" cy="4360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FE159C-8C7E-9225-252D-019B19EF780B}"/>
              </a:ext>
            </a:extLst>
          </p:cNvPr>
          <p:cNvSpPr/>
          <p:nvPr/>
        </p:nvSpPr>
        <p:spPr>
          <a:xfrm>
            <a:off x="8166099" y="4977999"/>
            <a:ext cx="813081" cy="48466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FD832-EA88-9D8A-8D75-1A09C55E3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Single Particle Analysis VS Bulk Dissolution: </a:t>
            </a:r>
            <a:br>
              <a:rPr lang="en-US"/>
            </a:br>
            <a:r>
              <a:rPr lang="en-US"/>
              <a:t>Detecting a Needle in a Haystack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E5FFA-84AA-BE49-71AF-34E6BCDD1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69035"/>
            <a:ext cx="5402702" cy="4574879"/>
          </a:xfrm>
        </p:spPr>
        <p:txBody>
          <a:bodyPr>
            <a:normAutofit/>
          </a:bodyPr>
          <a:lstStyle/>
          <a:p>
            <a:r>
              <a:rPr lang="en-US"/>
              <a:t>Bulk dissolution homogenizes individual particles</a:t>
            </a:r>
          </a:p>
          <a:p>
            <a:r>
              <a:rPr lang="en-US"/>
              <a:t>Homogenized particles give an average signal of the bulk make up</a:t>
            </a:r>
          </a:p>
          <a:p>
            <a:r>
              <a:rPr lang="en-US"/>
              <a:t>Single particle analysis retains this information [4]</a:t>
            </a:r>
          </a:p>
          <a:p>
            <a:r>
              <a:rPr lang="en-US"/>
              <a:t>Heterogeneity can be used to infer sample history [4]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2C6BB4-0CF5-3C2D-4903-790894F6E8D0}"/>
              </a:ext>
            </a:extLst>
          </p:cNvPr>
          <p:cNvGrpSpPr/>
          <p:nvPr/>
        </p:nvGrpSpPr>
        <p:grpSpPr>
          <a:xfrm>
            <a:off x="6703127" y="1755413"/>
            <a:ext cx="5112896" cy="3093702"/>
            <a:chOff x="8075148" y="3040730"/>
            <a:chExt cx="3313582" cy="204166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B45584C-4BCB-52FB-3632-E858005C8FCF}"/>
                </a:ext>
              </a:extLst>
            </p:cNvPr>
            <p:cNvGrpSpPr/>
            <p:nvPr/>
          </p:nvGrpSpPr>
          <p:grpSpPr>
            <a:xfrm>
              <a:off x="8075148" y="3040730"/>
              <a:ext cx="3251668" cy="1609942"/>
              <a:chOff x="8083082" y="3083595"/>
              <a:chExt cx="3251668" cy="1609942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4D72AE0-3052-D7B5-B116-41E61F8EB6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3225"/>
              <a:stretch>
                <a:fillRect/>
              </a:stretch>
            </p:blipFill>
            <p:spPr>
              <a:xfrm>
                <a:off x="8476838" y="3093114"/>
                <a:ext cx="2857912" cy="1600423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77F9DB4-25CD-D0C4-D3BC-7BD863D382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83082" y="3083595"/>
                <a:ext cx="400106" cy="1552792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5D06F8A-1935-5536-63A8-6A1BF0289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06989" y="4596552"/>
              <a:ext cx="2981741" cy="485843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86A1901-7D58-A625-1026-47FA4E6CDE85}"/>
              </a:ext>
            </a:extLst>
          </p:cNvPr>
          <p:cNvSpPr txBox="1"/>
          <p:nvPr/>
        </p:nvSpPr>
        <p:spPr>
          <a:xfrm>
            <a:off x="7229474" y="6117372"/>
            <a:ext cx="42957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2: </a:t>
            </a:r>
            <a:r>
              <a:rPr lang="en-US" sz="1400">
                <a:solidFill>
                  <a:schemeClr val="bg1"/>
                </a:solidFill>
              </a:rPr>
              <a:t>A plot of normalized counts versus enrichment demonstrating the ability to differentiate a sample’s heterogeneity on an LG-SIMS [4]</a:t>
            </a:r>
            <a:endParaRPr lang="en-US" sz="140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A08EC-A9EA-3A96-BF55-9EF88DCF2034}"/>
              </a:ext>
            </a:extLst>
          </p:cNvPr>
          <p:cNvCxnSpPr>
            <a:cxnSpLocks/>
          </p:cNvCxnSpPr>
          <p:nvPr/>
        </p:nvCxnSpPr>
        <p:spPr>
          <a:xfrm>
            <a:off x="8315012" y="1668027"/>
            <a:ext cx="0" cy="2331217"/>
          </a:xfrm>
          <a:prstGeom prst="line">
            <a:avLst/>
          </a:prstGeom>
          <a:ln w="38100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C9B9959-06B6-A52E-5C76-8CF678BBB670}"/>
              </a:ext>
            </a:extLst>
          </p:cNvPr>
          <p:cNvSpPr txBox="1"/>
          <p:nvPr/>
        </p:nvSpPr>
        <p:spPr>
          <a:xfrm>
            <a:off x="8124092" y="1231180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Bulk Analysis</a:t>
            </a:r>
          </a:p>
          <a:p>
            <a:pPr algn="ctr"/>
            <a:r>
              <a:rPr lang="en-US"/>
              <a:t>~1% LEU</a:t>
            </a:r>
          </a:p>
        </p:txBody>
      </p:sp>
    </p:spTree>
    <p:extLst>
      <p:ext uri="{BB962C8B-B14F-4D97-AF65-F5344CB8AC3E}">
        <p14:creationId xmlns:p14="http://schemas.microsoft.com/office/powerpoint/2010/main" val="265566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4630B-4C78-F5AF-2103-ED3C93FE0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Nu Vitesse Inductively-Coupled-Plasma Time-of-Flight Mass-Spectrometer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C73B7-5A7B-0A73-A14B-12CAF2D26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275"/>
            <a:ext cx="6263640" cy="4638676"/>
          </a:xfrm>
        </p:spPr>
        <p:txBody>
          <a:bodyPr>
            <a:normAutofit/>
          </a:bodyPr>
          <a:lstStyle/>
          <a:p>
            <a:r>
              <a:rPr lang="en-US"/>
              <a:t>Triple Quadrupole addition (QQQ)</a:t>
            </a:r>
          </a:p>
          <a:p>
            <a:pPr lvl="1"/>
            <a:r>
              <a:rPr lang="en-US"/>
              <a:t>Prevents isobaric interferences</a:t>
            </a:r>
          </a:p>
          <a:p>
            <a:r>
              <a:rPr lang="en-US"/>
              <a:t>Pairs with a laser ablation system</a:t>
            </a:r>
          </a:p>
          <a:p>
            <a:r>
              <a:rPr lang="en-US"/>
              <a:t>Mass Range: 6-280 AMU</a:t>
            </a:r>
          </a:p>
          <a:p>
            <a:r>
              <a:rPr lang="en-US"/>
              <a:t>Full range spectral acquisition in 30 𝜇s</a:t>
            </a:r>
          </a:p>
          <a:p>
            <a:r>
              <a:rPr lang="en-US"/>
              <a:t>Dynamic Range: 10</a:t>
            </a:r>
            <a:r>
              <a:rPr lang="en-US" baseline="30000"/>
              <a:t>6</a:t>
            </a:r>
            <a:r>
              <a:rPr lang="en-US"/>
              <a:t> </a:t>
            </a:r>
          </a:p>
          <a:p>
            <a:pPr lvl="1"/>
            <a:r>
              <a:rPr lang="en-US"/>
              <a:t>10</a:t>
            </a:r>
            <a:r>
              <a:rPr lang="en-US" baseline="30000"/>
              <a:t>9</a:t>
            </a:r>
            <a:r>
              <a:rPr lang="en-US"/>
              <a:t> with ion beam attenuator</a:t>
            </a:r>
          </a:p>
          <a:p>
            <a:r>
              <a:rPr lang="en-US" baseline="30000"/>
              <a:t>238</a:t>
            </a:r>
            <a:r>
              <a:rPr lang="en-US"/>
              <a:t>U sensitivity bulk solution: </a:t>
            </a:r>
          </a:p>
          <a:p>
            <a:pPr lvl="1"/>
            <a:r>
              <a:rPr lang="en-US"/>
              <a:t>&gt;50,000 cps/ppb</a:t>
            </a:r>
          </a:p>
          <a:p>
            <a:pPr lvl="1"/>
            <a:r>
              <a:rPr lang="en-US"/>
              <a:t>&gt;160,000 cps/ppb with beam attenuator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04C3EC-B1EA-31FD-59CB-FC73CC4D2F05}"/>
              </a:ext>
            </a:extLst>
          </p:cNvPr>
          <p:cNvGrpSpPr/>
          <p:nvPr/>
        </p:nvGrpSpPr>
        <p:grpSpPr>
          <a:xfrm>
            <a:off x="7011002" y="2087730"/>
            <a:ext cx="4752976" cy="2682540"/>
            <a:chOff x="7101840" y="1251284"/>
            <a:chExt cx="4604385" cy="293465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0AECA41-AD0A-62A1-11E3-74F71F798CBE}"/>
                </a:ext>
              </a:extLst>
            </p:cNvPr>
            <p:cNvGrpSpPr/>
            <p:nvPr/>
          </p:nvGrpSpPr>
          <p:grpSpPr>
            <a:xfrm>
              <a:off x="7101840" y="1251284"/>
              <a:ext cx="4604385" cy="2934652"/>
              <a:chOff x="7101840" y="1251284"/>
              <a:chExt cx="4604385" cy="2934652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4995073-34F8-AE4C-C363-8EBF6C483683}"/>
                  </a:ext>
                </a:extLst>
              </p:cNvPr>
              <p:cNvSpPr/>
              <p:nvPr/>
            </p:nvSpPr>
            <p:spPr>
              <a:xfrm rot="1013202">
                <a:off x="10314470" y="1639594"/>
                <a:ext cx="219075" cy="904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C4A5946-8465-A5F7-DC23-5464482B994B}"/>
                  </a:ext>
                </a:extLst>
              </p:cNvPr>
              <p:cNvGrpSpPr/>
              <p:nvPr/>
            </p:nvGrpSpPr>
            <p:grpSpPr>
              <a:xfrm>
                <a:off x="7101840" y="1251284"/>
                <a:ext cx="4604385" cy="2934652"/>
                <a:chOff x="7101840" y="1251284"/>
                <a:chExt cx="4604385" cy="2934652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3918B29A-E1E9-652A-F804-70A129BC93B1}"/>
                    </a:ext>
                  </a:extLst>
                </p:cNvPr>
                <p:cNvGrpSpPr/>
                <p:nvPr/>
              </p:nvGrpSpPr>
              <p:grpSpPr>
                <a:xfrm>
                  <a:off x="7101840" y="1251284"/>
                  <a:ext cx="4604385" cy="2934652"/>
                  <a:chOff x="7101840" y="1251284"/>
                  <a:chExt cx="4604385" cy="2934652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3D1E316A-8746-31BB-D2B9-77112CA0197D}"/>
                      </a:ext>
                    </a:extLst>
                  </p:cNvPr>
                  <p:cNvGrpSpPr/>
                  <p:nvPr/>
                </p:nvGrpSpPr>
                <p:grpSpPr>
                  <a:xfrm>
                    <a:off x="7101840" y="1251284"/>
                    <a:ext cx="4604385" cy="2934652"/>
                    <a:chOff x="7101840" y="1251284"/>
                    <a:chExt cx="4604385" cy="2934652"/>
                  </a:xfrm>
                </p:grpSpPr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63CE86DF-E0FD-1B4B-C3A2-3E4B8479B8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101840" y="1251284"/>
                      <a:ext cx="4604385" cy="2934652"/>
                      <a:chOff x="7101840" y="1251284"/>
                      <a:chExt cx="4604385" cy="2934652"/>
                    </a:xfrm>
                  </p:grpSpPr>
                  <p:grpSp>
                    <p:nvGrpSpPr>
                      <p:cNvPr id="15" name="Group 14">
                        <a:extLst>
                          <a:ext uri="{FF2B5EF4-FFF2-40B4-BE49-F238E27FC236}">
                            <a16:creationId xmlns:a16="http://schemas.microsoft.com/office/drawing/2014/main" id="{F8C184CD-C80E-0110-DEDC-FAE33C15747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101840" y="1251284"/>
                        <a:ext cx="4604385" cy="2934652"/>
                        <a:chOff x="7101840" y="1251284"/>
                        <a:chExt cx="4604385" cy="2934652"/>
                      </a:xfrm>
                    </p:grpSpPr>
                    <p:grpSp>
                      <p:nvGrpSpPr>
                        <p:cNvPr id="11" name="Group 10">
                          <a:extLst>
                            <a:ext uri="{FF2B5EF4-FFF2-40B4-BE49-F238E27FC236}">
                              <a16:creationId xmlns:a16="http://schemas.microsoft.com/office/drawing/2014/main" id="{2ACF897F-D1BC-856B-121D-E71C7D5A753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101840" y="1251284"/>
                          <a:ext cx="4604385" cy="2934652"/>
                          <a:chOff x="16379885" y="10650866"/>
                          <a:chExt cx="10673794" cy="5878531"/>
                        </a:xfrm>
                      </p:grpSpPr>
                      <p:pic>
                        <p:nvPicPr>
                          <p:cNvPr id="12" name="Picture 11">
                            <a:extLst>
                              <a:ext uri="{FF2B5EF4-FFF2-40B4-BE49-F238E27FC236}">
                                <a16:creationId xmlns:a16="http://schemas.microsoft.com/office/drawing/2014/main" id="{77E22995-9322-C7E8-5EC5-D185DC1ABAD9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6379885" y="10650866"/>
                            <a:ext cx="10673794" cy="5878531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17" name="Rectangle 16">
                            <a:extLst>
                              <a:ext uri="{FF2B5EF4-FFF2-40B4-BE49-F238E27FC236}">
                                <a16:creationId xmlns:a16="http://schemas.microsoft.com/office/drawing/2014/main" id="{9F58C8C0-A238-59B2-18F3-47F1A091BF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1716782" y="12539907"/>
                            <a:ext cx="419345" cy="30455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4" name="Rectangle 3">
                          <a:extLst>
                            <a:ext uri="{FF2B5EF4-FFF2-40B4-BE49-F238E27FC236}">
                              <a16:creationId xmlns:a16="http://schemas.microsoft.com/office/drawing/2014/main" id="{87431825-1246-EF57-5A2F-62A2653C7A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529763" y="1609725"/>
                          <a:ext cx="776287" cy="1285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" name="Rectangle 5">
                          <a:extLst>
                            <a:ext uri="{FF2B5EF4-FFF2-40B4-BE49-F238E27FC236}">
                              <a16:creationId xmlns:a16="http://schemas.microsoft.com/office/drawing/2014/main" id="{F1FCA50E-38F3-3E96-4CE1-4F7635C68E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029700" y="1862138"/>
                          <a:ext cx="1104900" cy="238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" name="Rectangle 6">
                          <a:extLst>
                            <a:ext uri="{FF2B5EF4-FFF2-40B4-BE49-F238E27FC236}">
                              <a16:creationId xmlns:a16="http://schemas.microsoft.com/office/drawing/2014/main" id="{723BCE7F-6DFB-34F4-2911-3535BF3A74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448675" y="2194322"/>
                          <a:ext cx="1136252" cy="15203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" name="Rectangle 7">
                          <a:extLst>
                            <a:ext uri="{FF2B5EF4-FFF2-40B4-BE49-F238E27FC236}">
                              <a16:creationId xmlns:a16="http://schemas.microsoft.com/office/drawing/2014/main" id="{EB864A01-712C-C206-D7FD-CE2E5FC6B3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224713" y="3162300"/>
                          <a:ext cx="585787" cy="228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" name="Rectangle 8">
                          <a:extLst>
                            <a:ext uri="{FF2B5EF4-FFF2-40B4-BE49-F238E27FC236}">
                              <a16:creationId xmlns:a16="http://schemas.microsoft.com/office/drawing/2014/main" id="{794173C9-C693-F540-19BA-59ADE091DE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772400" y="3162300"/>
                          <a:ext cx="119063" cy="104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0" name="Rectangle 9">
                          <a:extLst>
                            <a:ext uri="{FF2B5EF4-FFF2-40B4-BE49-F238E27FC236}">
                              <a16:creationId xmlns:a16="http://schemas.microsoft.com/office/drawing/2014/main" id="{C6EE4620-C107-B7CF-966C-185F714519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77188" y="2667000"/>
                          <a:ext cx="700087" cy="238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" name="Rectangle 12">
                          <a:extLst>
                            <a:ext uri="{FF2B5EF4-FFF2-40B4-BE49-F238E27FC236}">
                              <a16:creationId xmlns:a16="http://schemas.microsoft.com/office/drawing/2014/main" id="{EE51FB77-E715-8379-EF55-114C126570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48575" y="3905250"/>
                          <a:ext cx="1219200" cy="15203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" name="Rectangle 13">
                          <a:extLst>
                            <a:ext uri="{FF2B5EF4-FFF2-40B4-BE49-F238E27FC236}">
                              <a16:creationId xmlns:a16="http://schemas.microsoft.com/office/drawing/2014/main" id="{F5F5E201-B3B6-DADC-3C58-938566D85F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77275" y="3297202"/>
                          <a:ext cx="1709738" cy="49408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400"/>
                            <a:t>ser</a:t>
                          </a:r>
                        </a:p>
                      </p:txBody>
                    </p:sp>
                  </p:grpSp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DB3BF574-4DE7-5EFB-4A09-C2298EF2CD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39275" y="2840831"/>
                        <a:ext cx="735806" cy="180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8" name="Rectangle 17">
                        <a:extLst>
                          <a:ext uri="{FF2B5EF4-FFF2-40B4-BE49-F238E27FC236}">
                            <a16:creationId xmlns:a16="http://schemas.microsoft.com/office/drawing/2014/main" id="{A60EDDE6-A8AD-C0C3-3B20-4899A89FA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01250" y="1433513"/>
                        <a:ext cx="838200" cy="1285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F5EA668C-03FC-F31E-8975-F04506DE6B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9838" y="2000250"/>
                      <a:ext cx="114300" cy="666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E07CDE24-EE58-673F-6D77-AF39CB21C9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2000" y="2905125"/>
                      <a:ext cx="138113" cy="1520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8BF3DAE3-C255-FA23-73D1-D4552DFF622B}"/>
                      </a:ext>
                    </a:extLst>
                  </p:cNvPr>
                  <p:cNvSpPr/>
                  <p:nvPr/>
                </p:nvSpPr>
                <p:spPr>
                  <a:xfrm>
                    <a:off x="9591675" y="2289175"/>
                    <a:ext cx="69850" cy="571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CA2AD37-0EBD-2822-4E04-451BED379587}"/>
                    </a:ext>
                  </a:extLst>
                </p:cNvPr>
                <p:cNvSpPr/>
                <p:nvPr/>
              </p:nvSpPr>
              <p:spPr>
                <a:xfrm rot="3684351">
                  <a:off x="10775156" y="1427472"/>
                  <a:ext cx="176212" cy="1000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D4D954F-E361-2857-D8FE-DF2E77B35A67}"/>
                </a:ext>
              </a:extLst>
            </p:cNvPr>
            <p:cNvSpPr/>
            <p:nvPr/>
          </p:nvSpPr>
          <p:spPr>
            <a:xfrm rot="983728">
              <a:off x="10301284" y="1637875"/>
              <a:ext cx="350215" cy="116589"/>
            </a:xfrm>
            <a:prstGeom prst="parallelogram">
              <a:avLst>
                <a:gd name="adj" fmla="val 104151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538F589-F615-AF61-FA2F-4BCCADA9CF78}"/>
              </a:ext>
            </a:extLst>
          </p:cNvPr>
          <p:cNvSpPr txBox="1"/>
          <p:nvPr/>
        </p:nvSpPr>
        <p:spPr>
          <a:xfrm>
            <a:off x="7675272" y="6156524"/>
            <a:ext cx="43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3: </a:t>
            </a:r>
            <a:r>
              <a:rPr lang="en-US" sz="1400">
                <a:solidFill>
                  <a:schemeClr val="bg1"/>
                </a:solidFill>
              </a:rPr>
              <a:t>skeleton diagram of Nu Vitesse instrument [5]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2BE12B-760E-C975-F6BA-FAB19F909B2A}"/>
              </a:ext>
            </a:extLst>
          </p:cNvPr>
          <p:cNvSpPr txBox="1"/>
          <p:nvPr/>
        </p:nvSpPr>
        <p:spPr>
          <a:xfrm>
            <a:off x="10365073" y="5226331"/>
            <a:ext cx="1622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7kV TOF Reflection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92ED67-FBE6-BD7D-0AA2-36799D7DB096}"/>
              </a:ext>
            </a:extLst>
          </p:cNvPr>
          <p:cNvSpPr txBox="1"/>
          <p:nvPr/>
        </p:nvSpPr>
        <p:spPr>
          <a:xfrm>
            <a:off x="9798518" y="1438275"/>
            <a:ext cx="1441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Sample Detector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9C4D7E-F471-E27E-D0D4-7488E778879F}"/>
              </a:ext>
            </a:extLst>
          </p:cNvPr>
          <p:cNvSpPr txBox="1"/>
          <p:nvPr/>
        </p:nvSpPr>
        <p:spPr>
          <a:xfrm>
            <a:off x="7819469" y="1995570"/>
            <a:ext cx="1992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200kHz Sample Injector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846BA7-A55D-EA29-0519-F5A6E0BC714C}"/>
              </a:ext>
            </a:extLst>
          </p:cNvPr>
          <p:cNvSpPr txBox="1"/>
          <p:nvPr/>
        </p:nvSpPr>
        <p:spPr>
          <a:xfrm>
            <a:off x="7732238" y="2580431"/>
            <a:ext cx="1457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Beam Attenuator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018136-1220-E907-65F5-306C05EA85AA}"/>
              </a:ext>
            </a:extLst>
          </p:cNvPr>
          <p:cNvSpPr txBox="1"/>
          <p:nvPr/>
        </p:nvSpPr>
        <p:spPr>
          <a:xfrm>
            <a:off x="9406233" y="4007207"/>
            <a:ext cx="944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Reaction Cell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33426A-555B-7EB4-CA91-7E28528AFACE}"/>
              </a:ext>
            </a:extLst>
          </p:cNvPr>
          <p:cNvSpPr txBox="1"/>
          <p:nvPr/>
        </p:nvSpPr>
        <p:spPr>
          <a:xfrm>
            <a:off x="7824033" y="4664565"/>
            <a:ext cx="1656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Quadrupole and high energy bypass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9F27D19-036B-83A0-C908-E45CEA9F77A7}"/>
              </a:ext>
            </a:extLst>
          </p:cNvPr>
          <p:cNvCxnSpPr/>
          <p:nvPr/>
        </p:nvCxnSpPr>
        <p:spPr>
          <a:xfrm>
            <a:off x="9144000" y="2754940"/>
            <a:ext cx="1051712" cy="108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D6C522-86BF-6794-96AF-F29F9B122F6D}"/>
              </a:ext>
            </a:extLst>
          </p:cNvPr>
          <p:cNvCxnSpPr>
            <a:stCxn id="35" idx="0"/>
          </p:cNvCxnSpPr>
          <p:nvPr/>
        </p:nvCxnSpPr>
        <p:spPr>
          <a:xfrm flipH="1" flipV="1">
            <a:off x="9798518" y="3291840"/>
            <a:ext cx="80011" cy="715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8071E6-1A10-EC8C-8495-2E86814D9328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1097928" y="4409522"/>
            <a:ext cx="78640" cy="816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3483416-655C-0216-169C-728993D1935C}"/>
              </a:ext>
            </a:extLst>
          </p:cNvPr>
          <p:cNvCxnSpPr>
            <a:stCxn id="26" idx="2"/>
          </p:cNvCxnSpPr>
          <p:nvPr/>
        </p:nvCxnSpPr>
        <p:spPr>
          <a:xfrm>
            <a:off x="10519100" y="1746052"/>
            <a:ext cx="657468" cy="665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DFB9C18-05F7-76AE-1AFD-0D369E509FD0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9812343" y="2149459"/>
            <a:ext cx="987973" cy="447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64C0FAB-126F-3E4D-DB95-00FEE5907A69}"/>
              </a:ext>
            </a:extLst>
          </p:cNvPr>
          <p:cNvCxnSpPr>
            <a:stCxn id="36" idx="0"/>
          </p:cNvCxnSpPr>
          <p:nvPr/>
        </p:nvCxnSpPr>
        <p:spPr>
          <a:xfrm flipH="1" flipV="1">
            <a:off x="8637279" y="3882460"/>
            <a:ext cx="15166" cy="782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392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AC46-FB90-60E4-D53D-5574117CA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Suspended Particles in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95C03-88FB-8288-53F0-562861310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3249"/>
            <a:ext cx="10515600" cy="2630671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Fast acquisition speed of TOF system allows differentiation of suspended particles from solution [6]</a:t>
            </a:r>
          </a:p>
          <a:p>
            <a:pPr lvl="1"/>
            <a:r>
              <a:rPr lang="en-US"/>
              <a:t>Continuously inject sample and rapidly take spectra </a:t>
            </a:r>
          </a:p>
          <a:p>
            <a:pPr lvl="1"/>
            <a:r>
              <a:rPr lang="en-US"/>
              <a:t>Signal from suspended particles superable from background solvent</a:t>
            </a:r>
          </a:p>
          <a:p>
            <a:r>
              <a:rPr lang="en-US"/>
              <a:t>Corelate spectra in time for chemical analysis differentiate form of uranium</a:t>
            </a:r>
          </a:p>
          <a:p>
            <a:r>
              <a:rPr lang="en-US"/>
              <a:t>Analysis of nanoparticles [6]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41E84B5-E3EC-DA38-2CE2-9B62D07253E8}"/>
              </a:ext>
            </a:extLst>
          </p:cNvPr>
          <p:cNvSpPr txBox="1"/>
          <p:nvPr/>
        </p:nvSpPr>
        <p:spPr>
          <a:xfrm>
            <a:off x="7880847" y="6104938"/>
            <a:ext cx="3862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4: </a:t>
            </a:r>
            <a:r>
              <a:rPr lang="en-US" sz="1400">
                <a:solidFill>
                  <a:schemeClr val="bg1"/>
                </a:solidFill>
              </a:rPr>
              <a:t>Path of uranium nanoparticles through ICP-TOF-MS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936DA72-77DA-C0F6-1B19-C116C215B91C}"/>
              </a:ext>
            </a:extLst>
          </p:cNvPr>
          <p:cNvGrpSpPr/>
          <p:nvPr/>
        </p:nvGrpSpPr>
        <p:grpSpPr>
          <a:xfrm>
            <a:off x="996155" y="3543011"/>
            <a:ext cx="10199689" cy="2552402"/>
            <a:chOff x="808493" y="3553042"/>
            <a:chExt cx="10199689" cy="2552402"/>
          </a:xfrm>
        </p:grpSpPr>
        <p:sp>
          <p:nvSpPr>
            <p:cNvPr id="5" name="Flowchart: Magnetic Disk 4">
              <a:extLst>
                <a:ext uri="{FF2B5EF4-FFF2-40B4-BE49-F238E27FC236}">
                  <a16:creationId xmlns:a16="http://schemas.microsoft.com/office/drawing/2014/main" id="{68F8DFAE-4538-51A3-8415-F5D6C6E0E5D4}"/>
                </a:ext>
              </a:extLst>
            </p:cNvPr>
            <p:cNvSpPr/>
            <p:nvPr/>
          </p:nvSpPr>
          <p:spPr>
            <a:xfrm rot="16200000">
              <a:off x="6746709" y="4105107"/>
              <a:ext cx="665659" cy="464043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84B194D-98E0-A45A-853F-BE1C6E64C5B7}"/>
                </a:ext>
              </a:extLst>
            </p:cNvPr>
            <p:cNvSpPr/>
            <p:nvPr/>
          </p:nvSpPr>
          <p:spPr>
            <a:xfrm>
              <a:off x="2458052" y="4368125"/>
              <a:ext cx="950384" cy="1389484"/>
            </a:xfrm>
            <a:custGeom>
              <a:avLst/>
              <a:gdLst>
                <a:gd name="csX0" fmla="*/ 335228 w 950384"/>
                <a:gd name="csY0" fmla="*/ 0 h 1389484"/>
                <a:gd name="csX1" fmla="*/ 611532 w 950384"/>
                <a:gd name="csY1" fmla="*/ 0 h 1389484"/>
                <a:gd name="csX2" fmla="*/ 611532 w 950384"/>
                <a:gd name="csY2" fmla="*/ 372501 h 1389484"/>
                <a:gd name="csX3" fmla="*/ 945764 w 950384"/>
                <a:gd name="csY3" fmla="*/ 1262472 h 1389484"/>
                <a:gd name="csX4" fmla="*/ 942285 w 950384"/>
                <a:gd name="csY4" fmla="*/ 1259191 h 1389484"/>
                <a:gd name="csX5" fmla="*/ 913375 w 950384"/>
                <a:gd name="csY5" fmla="*/ 1355036 h 1389484"/>
                <a:gd name="csX6" fmla="*/ 864164 w 950384"/>
                <a:gd name="csY6" fmla="*/ 1389484 h 1389484"/>
                <a:gd name="csX7" fmla="*/ 82806 w 950384"/>
                <a:gd name="csY7" fmla="*/ 1389484 h 1389484"/>
                <a:gd name="csX8" fmla="*/ 77853 w 950384"/>
                <a:gd name="csY8" fmla="*/ 1388082 h 1389484"/>
                <a:gd name="csX9" fmla="*/ 28786 w 950384"/>
                <a:gd name="csY9" fmla="*/ 1345959 h 1389484"/>
                <a:gd name="csX10" fmla="*/ 454 w 950384"/>
                <a:gd name="csY10" fmla="*/ 1287828 h 1389484"/>
                <a:gd name="csX11" fmla="*/ 0 w 950384"/>
                <a:gd name="csY11" fmla="*/ 1265128 h 1389484"/>
                <a:gd name="csX12" fmla="*/ 1284 w 950384"/>
                <a:gd name="csY12" fmla="*/ 1261710 h 1389484"/>
                <a:gd name="csX13" fmla="*/ 9459 w 950384"/>
                <a:gd name="csY13" fmla="*/ 1247732 h 1389484"/>
                <a:gd name="csX14" fmla="*/ 5339 w 950384"/>
                <a:gd name="csY14" fmla="*/ 1250913 h 1389484"/>
                <a:gd name="csX15" fmla="*/ 335228 w 950384"/>
                <a:gd name="csY15" fmla="*/ 372506 h 13894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950384" h="1389484">
                  <a:moveTo>
                    <a:pt x="335228" y="0"/>
                  </a:moveTo>
                  <a:lnTo>
                    <a:pt x="611532" y="0"/>
                  </a:lnTo>
                  <a:lnTo>
                    <a:pt x="611532" y="372501"/>
                  </a:lnTo>
                  <a:lnTo>
                    <a:pt x="945764" y="1262472"/>
                  </a:lnTo>
                  <a:lnTo>
                    <a:pt x="942285" y="1259191"/>
                  </a:lnTo>
                  <a:cubicBezTo>
                    <a:pt x="960263" y="1276146"/>
                    <a:pt x="947308" y="1319057"/>
                    <a:pt x="913375" y="1355036"/>
                  </a:cubicBezTo>
                  <a:lnTo>
                    <a:pt x="864164" y="1389484"/>
                  </a:lnTo>
                  <a:lnTo>
                    <a:pt x="82806" y="1389484"/>
                  </a:lnTo>
                  <a:lnTo>
                    <a:pt x="77853" y="1388082"/>
                  </a:lnTo>
                  <a:cubicBezTo>
                    <a:pt x="61542" y="1380198"/>
                    <a:pt x="43898" y="1365533"/>
                    <a:pt x="28786" y="1345959"/>
                  </a:cubicBezTo>
                  <a:cubicBezTo>
                    <a:pt x="13675" y="1326385"/>
                    <a:pt x="3953" y="1305604"/>
                    <a:pt x="454" y="1287828"/>
                  </a:cubicBezTo>
                  <a:lnTo>
                    <a:pt x="0" y="1265128"/>
                  </a:lnTo>
                  <a:lnTo>
                    <a:pt x="1284" y="1261710"/>
                  </a:lnTo>
                  <a:lnTo>
                    <a:pt x="9459" y="1247732"/>
                  </a:lnTo>
                  <a:lnTo>
                    <a:pt x="5339" y="1250913"/>
                  </a:lnTo>
                  <a:lnTo>
                    <a:pt x="335228" y="3725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B955CCD-A40C-78F1-9002-80DDE1D8EC9F}"/>
                </a:ext>
              </a:extLst>
            </p:cNvPr>
            <p:cNvSpPr/>
            <p:nvPr/>
          </p:nvSpPr>
          <p:spPr>
            <a:xfrm>
              <a:off x="2873533" y="5202819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84388EE-F572-9C0E-F5C8-E93263E29EA3}"/>
                </a:ext>
              </a:extLst>
            </p:cNvPr>
            <p:cNvSpPr/>
            <p:nvPr/>
          </p:nvSpPr>
          <p:spPr>
            <a:xfrm>
              <a:off x="3035465" y="5374625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373033A-B1CC-2992-6E6F-A97CF8EA4941}"/>
                </a:ext>
              </a:extLst>
            </p:cNvPr>
            <p:cNvSpPr/>
            <p:nvPr/>
          </p:nvSpPr>
          <p:spPr>
            <a:xfrm>
              <a:off x="3197398" y="554643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2A673B-947A-EF46-EF40-5336FB47E2C3}"/>
                </a:ext>
              </a:extLst>
            </p:cNvPr>
            <p:cNvSpPr/>
            <p:nvPr/>
          </p:nvSpPr>
          <p:spPr>
            <a:xfrm>
              <a:off x="2811816" y="5416830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57E5028-509F-C393-3C61-65957C5A2476}"/>
                </a:ext>
              </a:extLst>
            </p:cNvPr>
            <p:cNvSpPr/>
            <p:nvPr/>
          </p:nvSpPr>
          <p:spPr>
            <a:xfrm>
              <a:off x="3045295" y="5116916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41AFE64-DB8D-E4E8-B615-D79A59F16E54}"/>
                </a:ext>
              </a:extLst>
            </p:cNvPr>
            <p:cNvSpPr/>
            <p:nvPr/>
          </p:nvSpPr>
          <p:spPr>
            <a:xfrm>
              <a:off x="2659010" y="5489163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14E5845-EE21-56B8-4091-D5DCFC457610}"/>
                </a:ext>
              </a:extLst>
            </p:cNvPr>
            <p:cNvSpPr/>
            <p:nvPr/>
          </p:nvSpPr>
          <p:spPr>
            <a:xfrm>
              <a:off x="2814515" y="5002378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3AF143-6680-5D0B-11EA-E08AA89B8B2E}"/>
                </a:ext>
              </a:extLst>
            </p:cNvPr>
            <p:cNvSpPr/>
            <p:nvPr/>
          </p:nvSpPr>
          <p:spPr>
            <a:xfrm>
              <a:off x="2938981" y="5582224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E7988F1-93CD-C43E-64D1-7FC50E4FD315}"/>
                </a:ext>
              </a:extLst>
            </p:cNvPr>
            <p:cNvSpPr/>
            <p:nvPr/>
          </p:nvSpPr>
          <p:spPr>
            <a:xfrm>
              <a:off x="2986886" y="499164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6A98C0D-6C8A-DE7A-EBC2-5FC15C01B887}"/>
                </a:ext>
              </a:extLst>
            </p:cNvPr>
            <p:cNvGrpSpPr/>
            <p:nvPr/>
          </p:nvGrpSpPr>
          <p:grpSpPr>
            <a:xfrm>
              <a:off x="4539532" y="3895353"/>
              <a:ext cx="972439" cy="943056"/>
              <a:chOff x="3823191" y="4195656"/>
              <a:chExt cx="915194" cy="836535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84AFAC42-17B5-1F2A-4076-F24561799281}"/>
                  </a:ext>
                </a:extLst>
              </p:cNvPr>
              <p:cNvGrpSpPr/>
              <p:nvPr/>
            </p:nvGrpSpPr>
            <p:grpSpPr>
              <a:xfrm>
                <a:off x="3823191" y="4257789"/>
                <a:ext cx="915194" cy="712270"/>
                <a:chOff x="6257273" y="4077320"/>
                <a:chExt cx="1264649" cy="221381"/>
              </a:xfrm>
              <a:solidFill>
                <a:srgbClr val="C808BF"/>
              </a:solidFill>
            </p:grpSpPr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ACEBE081-B747-231F-BB45-86A2E45A59B2}"/>
                    </a:ext>
                  </a:extLst>
                </p:cNvPr>
                <p:cNvGrpSpPr/>
                <p:nvPr/>
              </p:nvGrpSpPr>
              <p:grpSpPr>
                <a:xfrm>
                  <a:off x="6257273" y="4077320"/>
                  <a:ext cx="1264649" cy="221381"/>
                  <a:chOff x="6681136" y="4369869"/>
                  <a:chExt cx="1264649" cy="221381"/>
                </a:xfrm>
                <a:grpFill/>
              </p:grpSpPr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id="{7C6A8331-A251-23DC-B7E5-54FD025A9675}"/>
                      </a:ext>
                    </a:extLst>
                  </p:cNvPr>
                  <p:cNvSpPr/>
                  <p:nvPr/>
                </p:nvSpPr>
                <p:spPr>
                  <a:xfrm>
                    <a:off x="7717185" y="4369869"/>
                    <a:ext cx="228600" cy="22138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DAD78E96-FBF6-C33D-EF53-9CE5D8CBCCC4}"/>
                      </a:ext>
                    </a:extLst>
                  </p:cNvPr>
                  <p:cNvSpPr/>
                  <p:nvPr/>
                </p:nvSpPr>
                <p:spPr>
                  <a:xfrm>
                    <a:off x="6795436" y="4369869"/>
                    <a:ext cx="1036049" cy="221381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0F5B420C-D95B-50FD-EAC9-BEC1D9E9421B}"/>
                      </a:ext>
                    </a:extLst>
                  </p:cNvPr>
                  <p:cNvSpPr/>
                  <p:nvPr/>
                </p:nvSpPr>
                <p:spPr>
                  <a:xfrm>
                    <a:off x="6681136" y="4369869"/>
                    <a:ext cx="228600" cy="22138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1334D538-7E76-8DE6-9B25-A97CB20514B0}"/>
                    </a:ext>
                  </a:extLst>
                </p:cNvPr>
                <p:cNvSpPr/>
                <p:nvPr/>
              </p:nvSpPr>
              <p:spPr>
                <a:xfrm>
                  <a:off x="7337376" y="4084463"/>
                  <a:ext cx="83344" cy="21369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6" name="Arc 75">
                <a:extLst>
                  <a:ext uri="{FF2B5EF4-FFF2-40B4-BE49-F238E27FC236}">
                    <a16:creationId xmlns:a16="http://schemas.microsoft.com/office/drawing/2014/main" id="{941CA1C7-64B2-44BF-9540-DA89E3A04D1B}"/>
                  </a:ext>
                </a:extLst>
              </p:cNvPr>
              <p:cNvSpPr/>
              <p:nvPr/>
            </p:nvSpPr>
            <p:spPr>
              <a:xfrm>
                <a:off x="3915662" y="4195656"/>
                <a:ext cx="329316" cy="836535"/>
              </a:xfrm>
              <a:prstGeom prst="arc">
                <a:avLst>
                  <a:gd name="adj1" fmla="val 16200000"/>
                  <a:gd name="adj2" fmla="val 5411675"/>
                </a:avLst>
              </a:prstGeom>
              <a:ln w="53975" cmpd="sng">
                <a:solidFill>
                  <a:srgbClr val="C683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Arc 76">
                <a:extLst>
                  <a:ext uri="{FF2B5EF4-FFF2-40B4-BE49-F238E27FC236}">
                    <a16:creationId xmlns:a16="http://schemas.microsoft.com/office/drawing/2014/main" id="{2428112A-D35C-06D4-95B1-065703F782D6}"/>
                  </a:ext>
                </a:extLst>
              </p:cNvPr>
              <p:cNvSpPr/>
              <p:nvPr/>
            </p:nvSpPr>
            <p:spPr>
              <a:xfrm>
                <a:off x="4042116" y="4195656"/>
                <a:ext cx="329316" cy="836535"/>
              </a:xfrm>
              <a:prstGeom prst="arc">
                <a:avLst>
                  <a:gd name="adj1" fmla="val 16200000"/>
                  <a:gd name="adj2" fmla="val 5411675"/>
                </a:avLst>
              </a:prstGeom>
              <a:ln w="53975" cmpd="sng">
                <a:solidFill>
                  <a:srgbClr val="C683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id="{DA57B522-A8F6-06E0-DE6D-3F4D10D67892}"/>
                  </a:ext>
                </a:extLst>
              </p:cNvPr>
              <p:cNvSpPr/>
              <p:nvPr/>
            </p:nvSpPr>
            <p:spPr>
              <a:xfrm>
                <a:off x="4168570" y="4195656"/>
                <a:ext cx="329316" cy="836535"/>
              </a:xfrm>
              <a:prstGeom prst="arc">
                <a:avLst>
                  <a:gd name="adj1" fmla="val 16200000"/>
                  <a:gd name="adj2" fmla="val 5411675"/>
                </a:avLst>
              </a:prstGeom>
              <a:ln w="53975" cmpd="sng">
                <a:solidFill>
                  <a:srgbClr val="C683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31BAEDD5-DF7A-4F46-47FF-D7EED2DB9E8C}"/>
                </a:ext>
              </a:extLst>
            </p:cNvPr>
            <p:cNvSpPr/>
            <p:nvPr/>
          </p:nvSpPr>
          <p:spPr>
            <a:xfrm rot="16200000">
              <a:off x="4244365" y="4252184"/>
              <a:ext cx="501737" cy="229404"/>
            </a:xfrm>
            <a:prstGeom prst="triangl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  <a:alpha val="47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row: Pentagon 70">
              <a:extLst>
                <a:ext uri="{FF2B5EF4-FFF2-40B4-BE49-F238E27FC236}">
                  <a16:creationId xmlns:a16="http://schemas.microsoft.com/office/drawing/2014/main" id="{D4B811E4-D5E8-757F-B4C2-4B6D6F13CE48}"/>
                </a:ext>
              </a:extLst>
            </p:cNvPr>
            <p:cNvSpPr/>
            <p:nvPr/>
          </p:nvSpPr>
          <p:spPr>
            <a:xfrm>
              <a:off x="3776888" y="4052209"/>
              <a:ext cx="636751" cy="629354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42B777F-9390-7EFE-623E-B62DAB50BB75}"/>
                </a:ext>
              </a:extLst>
            </p:cNvPr>
            <p:cNvSpPr/>
            <p:nvPr/>
          </p:nvSpPr>
          <p:spPr>
            <a:xfrm>
              <a:off x="4519324" y="422259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517BB7F-0CCE-35A6-E15E-EDA319A369D7}"/>
                </a:ext>
              </a:extLst>
            </p:cNvPr>
            <p:cNvSpPr/>
            <p:nvPr/>
          </p:nvSpPr>
          <p:spPr>
            <a:xfrm>
              <a:off x="4550545" y="432158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DD7DDD2-D1D2-4CF6-5FE4-9754F953CBB1}"/>
                </a:ext>
              </a:extLst>
            </p:cNvPr>
            <p:cNvSpPr/>
            <p:nvPr/>
          </p:nvSpPr>
          <p:spPr>
            <a:xfrm>
              <a:off x="4480161" y="4386434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594E185-7F33-AA9A-DA08-FAAA328D5467}"/>
                </a:ext>
              </a:extLst>
            </p:cNvPr>
            <p:cNvGrpSpPr/>
            <p:nvPr/>
          </p:nvGrpSpPr>
          <p:grpSpPr>
            <a:xfrm>
              <a:off x="5522341" y="4242100"/>
              <a:ext cx="980474" cy="249571"/>
              <a:chOff x="6257273" y="4077320"/>
              <a:chExt cx="1264649" cy="221381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88E8D941-F1EF-F510-D346-0F933A805DC9}"/>
                  </a:ext>
                </a:extLst>
              </p:cNvPr>
              <p:cNvGrpSpPr/>
              <p:nvPr/>
            </p:nvGrpSpPr>
            <p:grpSpPr>
              <a:xfrm>
                <a:off x="6257273" y="4077320"/>
                <a:ext cx="1264649" cy="221381"/>
                <a:chOff x="6681136" y="4369869"/>
                <a:chExt cx="1264649" cy="22138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78E17CB-0052-92E9-94AE-1ACE014EEE4D}"/>
                    </a:ext>
                  </a:extLst>
                </p:cNvPr>
                <p:cNvSpPr/>
                <p:nvPr/>
              </p:nvSpPr>
              <p:spPr>
                <a:xfrm>
                  <a:off x="7717185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A084236B-BE3E-0010-28F3-B6C04ADA28AB}"/>
                    </a:ext>
                  </a:extLst>
                </p:cNvPr>
                <p:cNvSpPr/>
                <p:nvPr/>
              </p:nvSpPr>
              <p:spPr>
                <a:xfrm>
                  <a:off x="6795436" y="4369869"/>
                  <a:ext cx="1036049" cy="22138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1DBE5293-9BEE-84EE-9A4D-70A7CA7B6A17}"/>
                    </a:ext>
                  </a:extLst>
                </p:cNvPr>
                <p:cNvSpPr/>
                <p:nvPr/>
              </p:nvSpPr>
              <p:spPr>
                <a:xfrm>
                  <a:off x="6681136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A9A38B0-27D3-F2AC-102F-D11648D1B3FA}"/>
                  </a:ext>
                </a:extLst>
              </p:cNvPr>
              <p:cNvSpPr/>
              <p:nvPr/>
            </p:nvSpPr>
            <p:spPr>
              <a:xfrm>
                <a:off x="7337376" y="4084463"/>
                <a:ext cx="83344" cy="2136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7787AF7-E07E-577C-2419-EFFE8B6B6A35}"/>
                </a:ext>
              </a:extLst>
            </p:cNvPr>
            <p:cNvGrpSpPr/>
            <p:nvPr/>
          </p:nvGrpSpPr>
          <p:grpSpPr>
            <a:xfrm>
              <a:off x="5610957" y="4052209"/>
              <a:ext cx="980474" cy="249571"/>
              <a:chOff x="6257273" y="4077320"/>
              <a:chExt cx="1264649" cy="221381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6AF80880-C97D-FFBB-7A44-02054DE1437F}"/>
                  </a:ext>
                </a:extLst>
              </p:cNvPr>
              <p:cNvGrpSpPr/>
              <p:nvPr/>
            </p:nvGrpSpPr>
            <p:grpSpPr>
              <a:xfrm>
                <a:off x="6257273" y="4077320"/>
                <a:ext cx="1264649" cy="221381"/>
                <a:chOff x="6681136" y="4369869"/>
                <a:chExt cx="1264649" cy="22138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ED962C4A-85B3-2443-FF70-74B3F151579C}"/>
                    </a:ext>
                  </a:extLst>
                </p:cNvPr>
                <p:cNvSpPr/>
                <p:nvPr/>
              </p:nvSpPr>
              <p:spPr>
                <a:xfrm>
                  <a:off x="7717185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6FD5E498-66D6-E015-D60F-D0D909DFFCBA}"/>
                    </a:ext>
                  </a:extLst>
                </p:cNvPr>
                <p:cNvSpPr/>
                <p:nvPr/>
              </p:nvSpPr>
              <p:spPr>
                <a:xfrm>
                  <a:off x="6795436" y="4369869"/>
                  <a:ext cx="1036049" cy="22138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CEFF335D-474E-102A-CF29-CC273903E16B}"/>
                    </a:ext>
                  </a:extLst>
                </p:cNvPr>
                <p:cNvSpPr/>
                <p:nvPr/>
              </p:nvSpPr>
              <p:spPr>
                <a:xfrm>
                  <a:off x="6681136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5C8C8FA-7DD1-9634-5CBF-B895B5B491A6}"/>
                  </a:ext>
                </a:extLst>
              </p:cNvPr>
              <p:cNvSpPr/>
              <p:nvPr/>
            </p:nvSpPr>
            <p:spPr>
              <a:xfrm>
                <a:off x="7343520" y="4084463"/>
                <a:ext cx="83344" cy="2136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C25C653-1C98-8F84-0A31-C2593F1AA264}"/>
                </a:ext>
              </a:extLst>
            </p:cNvPr>
            <p:cNvGrpSpPr/>
            <p:nvPr/>
          </p:nvGrpSpPr>
          <p:grpSpPr>
            <a:xfrm>
              <a:off x="5633322" y="4422705"/>
              <a:ext cx="980474" cy="249571"/>
              <a:chOff x="6257273" y="4077320"/>
              <a:chExt cx="1264649" cy="22138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7C71ACE0-3EF3-A4BC-5658-372D517668BF}"/>
                  </a:ext>
                </a:extLst>
              </p:cNvPr>
              <p:cNvGrpSpPr/>
              <p:nvPr/>
            </p:nvGrpSpPr>
            <p:grpSpPr>
              <a:xfrm>
                <a:off x="6257273" y="4077320"/>
                <a:ext cx="1264649" cy="221381"/>
                <a:chOff x="6681136" y="4369869"/>
                <a:chExt cx="1264649" cy="22138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C178494A-E077-2C29-0F1B-B7764B71DE08}"/>
                    </a:ext>
                  </a:extLst>
                </p:cNvPr>
                <p:cNvSpPr/>
                <p:nvPr/>
              </p:nvSpPr>
              <p:spPr>
                <a:xfrm>
                  <a:off x="7717185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0F47664-9A76-BDAC-8206-598730566CDC}"/>
                    </a:ext>
                  </a:extLst>
                </p:cNvPr>
                <p:cNvSpPr/>
                <p:nvPr/>
              </p:nvSpPr>
              <p:spPr>
                <a:xfrm>
                  <a:off x="6795436" y="4369869"/>
                  <a:ext cx="1036049" cy="22138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F221B9DB-69F7-36DF-B545-6108338152C1}"/>
                    </a:ext>
                  </a:extLst>
                </p:cNvPr>
                <p:cNvSpPr/>
                <p:nvPr/>
              </p:nvSpPr>
              <p:spPr>
                <a:xfrm>
                  <a:off x="6681136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E8965AA-BF83-19B9-61DD-B5AC3733E7C2}"/>
                  </a:ext>
                </a:extLst>
              </p:cNvPr>
              <p:cNvSpPr/>
              <p:nvPr/>
            </p:nvSpPr>
            <p:spPr>
              <a:xfrm>
                <a:off x="7337376" y="4084463"/>
                <a:ext cx="83344" cy="2136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49299F9-767E-B2AE-3D65-BC7442A48555}"/>
                </a:ext>
              </a:extLst>
            </p:cNvPr>
            <p:cNvGrpSpPr/>
            <p:nvPr/>
          </p:nvGrpSpPr>
          <p:grpSpPr>
            <a:xfrm>
              <a:off x="5744092" y="4233431"/>
              <a:ext cx="980474" cy="249571"/>
              <a:chOff x="6257273" y="4077320"/>
              <a:chExt cx="1264649" cy="221381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4041B39-60D6-27E7-3C7D-F31A1D0F9904}"/>
                  </a:ext>
                </a:extLst>
              </p:cNvPr>
              <p:cNvGrpSpPr/>
              <p:nvPr/>
            </p:nvGrpSpPr>
            <p:grpSpPr>
              <a:xfrm>
                <a:off x="6257273" y="4077320"/>
                <a:ext cx="1264649" cy="221381"/>
                <a:chOff x="6681136" y="4369869"/>
                <a:chExt cx="1264649" cy="22138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E9212D4-8F30-10F6-EA93-8F780D8915E5}"/>
                    </a:ext>
                  </a:extLst>
                </p:cNvPr>
                <p:cNvSpPr/>
                <p:nvPr/>
              </p:nvSpPr>
              <p:spPr>
                <a:xfrm>
                  <a:off x="7717185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3B9310AD-5092-A1A8-49B7-DB4C57C4BE3B}"/>
                    </a:ext>
                  </a:extLst>
                </p:cNvPr>
                <p:cNvSpPr/>
                <p:nvPr/>
              </p:nvSpPr>
              <p:spPr>
                <a:xfrm>
                  <a:off x="6795436" y="4369869"/>
                  <a:ext cx="1036049" cy="22138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833DB18F-0297-1ED2-7F68-2FBA927D998F}"/>
                    </a:ext>
                  </a:extLst>
                </p:cNvPr>
                <p:cNvSpPr/>
                <p:nvPr/>
              </p:nvSpPr>
              <p:spPr>
                <a:xfrm>
                  <a:off x="6681136" y="4369869"/>
                  <a:ext cx="228600" cy="221381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0F79AA89-E5EF-9912-299F-50823AD0EDC7}"/>
                  </a:ext>
                </a:extLst>
              </p:cNvPr>
              <p:cNvSpPr/>
              <p:nvPr/>
            </p:nvSpPr>
            <p:spPr>
              <a:xfrm>
                <a:off x="7343520" y="4084463"/>
                <a:ext cx="83344" cy="2136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89B7493A-8496-3500-2E07-90454B069734}"/>
                </a:ext>
              </a:extLst>
            </p:cNvPr>
            <p:cNvSpPr/>
            <p:nvPr/>
          </p:nvSpPr>
          <p:spPr>
            <a:xfrm rot="5400000">
              <a:off x="5253097" y="4239940"/>
              <a:ext cx="698053" cy="253891"/>
            </a:xfrm>
            <a:prstGeom prst="triangle">
              <a:avLst/>
            </a:prstGeom>
            <a:gradFill flip="none" rotWithShape="1">
              <a:gsLst>
                <a:gs pos="70000">
                  <a:srgbClr val="C808BF">
                    <a:alpha val="52000"/>
                  </a:srgbClr>
                </a:gs>
                <a:gs pos="50000">
                  <a:srgbClr val="009CDE"/>
                </a:gs>
                <a:gs pos="24000">
                  <a:srgbClr val="C808BF">
                    <a:alpha val="25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1FCEA1D-D44D-39D4-B0C5-8CC57A1AED8F}"/>
                </a:ext>
              </a:extLst>
            </p:cNvPr>
            <p:cNvSpPr/>
            <p:nvPr/>
          </p:nvSpPr>
          <p:spPr>
            <a:xfrm>
              <a:off x="5531123" y="4279860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A164914-D78B-046F-0C0B-46ABE60FAB95}"/>
                </a:ext>
              </a:extLst>
            </p:cNvPr>
            <p:cNvSpPr/>
            <p:nvPr/>
          </p:nvSpPr>
          <p:spPr>
            <a:xfrm>
              <a:off x="5594718" y="4361489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83032E6-637E-CF2B-9223-C891BF3E5B90}"/>
                </a:ext>
              </a:extLst>
            </p:cNvPr>
            <p:cNvSpPr/>
            <p:nvPr/>
          </p:nvSpPr>
          <p:spPr>
            <a:xfrm>
              <a:off x="6857935" y="4264312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Predefined Process 29">
              <a:extLst>
                <a:ext uri="{FF2B5EF4-FFF2-40B4-BE49-F238E27FC236}">
                  <a16:creationId xmlns:a16="http://schemas.microsoft.com/office/drawing/2014/main" id="{453910AE-C8F4-68F9-9598-09FBEE28475E}"/>
                </a:ext>
              </a:extLst>
            </p:cNvPr>
            <p:cNvSpPr/>
            <p:nvPr/>
          </p:nvSpPr>
          <p:spPr>
            <a:xfrm>
              <a:off x="7562141" y="4478978"/>
              <a:ext cx="931112" cy="1487683"/>
            </a:xfrm>
            <a:prstGeom prst="flowChartPredefinedProcess">
              <a:avLst/>
            </a:prstGeom>
            <a:solidFill>
              <a:schemeClr val="bg1"/>
            </a:solidFill>
            <a:ln w="412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C099EFD-E162-27EE-C120-8B741E21049A}"/>
                </a:ext>
              </a:extLst>
            </p:cNvPr>
            <p:cNvSpPr/>
            <p:nvPr/>
          </p:nvSpPr>
          <p:spPr>
            <a:xfrm>
              <a:off x="7735739" y="4680106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56EA9ED-4634-D30D-ECE6-17E63D1BB653}"/>
                </a:ext>
              </a:extLst>
            </p:cNvPr>
            <p:cNvSpPr/>
            <p:nvPr/>
          </p:nvSpPr>
          <p:spPr>
            <a:xfrm>
              <a:off x="7767697" y="4861902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0C439F-6054-851F-61C2-256EF452E86A}"/>
                </a:ext>
              </a:extLst>
            </p:cNvPr>
            <p:cNvSpPr/>
            <p:nvPr/>
          </p:nvSpPr>
          <p:spPr>
            <a:xfrm>
              <a:off x="8128147" y="516812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77D605B-71C5-901A-FA74-13AF195DD1FE}"/>
                </a:ext>
              </a:extLst>
            </p:cNvPr>
            <p:cNvSpPr/>
            <p:nvPr/>
          </p:nvSpPr>
          <p:spPr>
            <a:xfrm>
              <a:off x="8035886" y="5299469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665CED0-D76D-F59D-ACB0-24AF1C13F50E}"/>
                </a:ext>
              </a:extLst>
            </p:cNvPr>
            <p:cNvSpPr/>
            <p:nvPr/>
          </p:nvSpPr>
          <p:spPr>
            <a:xfrm>
              <a:off x="7924534" y="5256681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03B17A8-FCD5-20A9-8794-05AAD66AB10D}"/>
                </a:ext>
              </a:extLst>
            </p:cNvPr>
            <p:cNvSpPr/>
            <p:nvPr/>
          </p:nvSpPr>
          <p:spPr>
            <a:xfrm>
              <a:off x="8181616" y="4712505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A677933-BAA2-B8C7-F408-69E15D616666}"/>
                </a:ext>
              </a:extLst>
            </p:cNvPr>
            <p:cNvSpPr/>
            <p:nvPr/>
          </p:nvSpPr>
          <p:spPr>
            <a:xfrm>
              <a:off x="8192911" y="4570068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281B498-AF71-D671-DB9D-6CA6E104E02F}"/>
                </a:ext>
              </a:extLst>
            </p:cNvPr>
            <p:cNvSpPr/>
            <p:nvPr/>
          </p:nvSpPr>
          <p:spPr>
            <a:xfrm>
              <a:off x="7720870" y="4512655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321440F-1559-31F5-04E7-6D2A204D35F0}"/>
                </a:ext>
              </a:extLst>
            </p:cNvPr>
            <p:cNvSpPr/>
            <p:nvPr/>
          </p:nvSpPr>
          <p:spPr>
            <a:xfrm>
              <a:off x="8076276" y="4219185"/>
              <a:ext cx="360161" cy="2495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DA1E2C1-D8BF-848F-2588-E44EB33948DD}"/>
                </a:ext>
              </a:extLst>
            </p:cNvPr>
            <p:cNvSpPr/>
            <p:nvPr/>
          </p:nvSpPr>
          <p:spPr>
            <a:xfrm>
              <a:off x="6788783" y="4365436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4E15B88-EA5D-9894-86A4-CF025801FE57}"/>
                </a:ext>
              </a:extLst>
            </p:cNvPr>
            <p:cNvSpPr/>
            <p:nvPr/>
          </p:nvSpPr>
          <p:spPr>
            <a:xfrm>
              <a:off x="6730341" y="4268002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364F72A-CCF5-4EA7-E1CF-6E805AA5759D}"/>
                </a:ext>
              </a:extLst>
            </p:cNvPr>
            <p:cNvSpPr/>
            <p:nvPr/>
          </p:nvSpPr>
          <p:spPr>
            <a:xfrm>
              <a:off x="7352081" y="4301163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6871064-9A68-881E-6495-526EDA7E20BD}"/>
                </a:ext>
              </a:extLst>
            </p:cNvPr>
            <p:cNvSpPr/>
            <p:nvPr/>
          </p:nvSpPr>
          <p:spPr>
            <a:xfrm>
              <a:off x="7508017" y="4300947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BC19F9D4-740A-F0DC-9F37-F7936B14FB6E}"/>
                </a:ext>
              </a:extLst>
            </p:cNvPr>
            <p:cNvSpPr/>
            <p:nvPr/>
          </p:nvSpPr>
          <p:spPr>
            <a:xfrm>
              <a:off x="7583071" y="4207225"/>
              <a:ext cx="341463" cy="249572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8B3E14-1FAD-EA08-B0DC-67C413EBEC40}"/>
                </a:ext>
              </a:extLst>
            </p:cNvPr>
            <p:cNvSpPr/>
            <p:nvPr/>
          </p:nvSpPr>
          <p:spPr>
            <a:xfrm>
              <a:off x="2914016" y="4132610"/>
              <a:ext cx="856893" cy="275606"/>
            </a:xfrm>
            <a:custGeom>
              <a:avLst/>
              <a:gdLst>
                <a:gd name="csX0" fmla="*/ 0 w 806450"/>
                <a:gd name="csY0" fmla="*/ 244475 h 244475"/>
                <a:gd name="csX1" fmla="*/ 34925 w 806450"/>
                <a:gd name="csY1" fmla="*/ 168275 h 244475"/>
                <a:gd name="csX2" fmla="*/ 50800 w 806450"/>
                <a:gd name="csY2" fmla="*/ 133350 h 244475"/>
                <a:gd name="csX3" fmla="*/ 88900 w 806450"/>
                <a:gd name="csY3" fmla="*/ 82550 h 244475"/>
                <a:gd name="csX4" fmla="*/ 123825 w 806450"/>
                <a:gd name="csY4" fmla="*/ 38100 h 244475"/>
                <a:gd name="csX5" fmla="*/ 215900 w 806450"/>
                <a:gd name="csY5" fmla="*/ 0 h 244475"/>
                <a:gd name="csX6" fmla="*/ 409575 w 806450"/>
                <a:gd name="csY6" fmla="*/ 25400 h 244475"/>
                <a:gd name="csX7" fmla="*/ 450850 w 806450"/>
                <a:gd name="csY7" fmla="*/ 53975 h 244475"/>
                <a:gd name="csX8" fmla="*/ 495300 w 806450"/>
                <a:gd name="csY8" fmla="*/ 73025 h 244475"/>
                <a:gd name="csX9" fmla="*/ 568325 w 806450"/>
                <a:gd name="csY9" fmla="*/ 133350 h 244475"/>
                <a:gd name="csX10" fmla="*/ 635000 w 806450"/>
                <a:gd name="csY10" fmla="*/ 187325 h 244475"/>
                <a:gd name="csX11" fmla="*/ 688975 w 806450"/>
                <a:gd name="csY11" fmla="*/ 209550 h 244475"/>
                <a:gd name="csX12" fmla="*/ 701675 w 806450"/>
                <a:gd name="csY12" fmla="*/ 212725 h 244475"/>
                <a:gd name="csX13" fmla="*/ 733425 w 806450"/>
                <a:gd name="csY13" fmla="*/ 219075 h 244475"/>
                <a:gd name="csX14" fmla="*/ 771525 w 806450"/>
                <a:gd name="csY14" fmla="*/ 212725 h 244475"/>
                <a:gd name="csX15" fmla="*/ 806450 w 806450"/>
                <a:gd name="csY15" fmla="*/ 203200 h 2444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806450" h="244475">
                  <a:moveTo>
                    <a:pt x="0" y="244475"/>
                  </a:moveTo>
                  <a:cubicBezTo>
                    <a:pt x="29442" y="162038"/>
                    <a:pt x="394" y="234198"/>
                    <a:pt x="34925" y="168275"/>
                  </a:cubicBezTo>
                  <a:cubicBezTo>
                    <a:pt x="40859" y="156947"/>
                    <a:pt x="43986" y="144172"/>
                    <a:pt x="50800" y="133350"/>
                  </a:cubicBezTo>
                  <a:cubicBezTo>
                    <a:pt x="62078" y="115438"/>
                    <a:pt x="76022" y="99348"/>
                    <a:pt x="88900" y="82550"/>
                  </a:cubicBezTo>
                  <a:cubicBezTo>
                    <a:pt x="100365" y="67596"/>
                    <a:pt x="106080" y="44438"/>
                    <a:pt x="123825" y="38100"/>
                  </a:cubicBezTo>
                  <a:cubicBezTo>
                    <a:pt x="184773" y="16333"/>
                    <a:pt x="154018" y="28878"/>
                    <a:pt x="215900" y="0"/>
                  </a:cubicBezTo>
                  <a:cubicBezTo>
                    <a:pt x="261369" y="3498"/>
                    <a:pt x="358283" y="4883"/>
                    <a:pt x="409575" y="25400"/>
                  </a:cubicBezTo>
                  <a:cubicBezTo>
                    <a:pt x="425112" y="31615"/>
                    <a:pt x="436222" y="45848"/>
                    <a:pt x="450850" y="53975"/>
                  </a:cubicBezTo>
                  <a:cubicBezTo>
                    <a:pt x="464941" y="61804"/>
                    <a:pt x="481943" y="64000"/>
                    <a:pt x="495300" y="73025"/>
                  </a:cubicBezTo>
                  <a:cubicBezTo>
                    <a:pt x="521461" y="90701"/>
                    <a:pt x="543889" y="113357"/>
                    <a:pt x="568325" y="133350"/>
                  </a:cubicBezTo>
                  <a:cubicBezTo>
                    <a:pt x="590456" y="151457"/>
                    <a:pt x="608559" y="176438"/>
                    <a:pt x="635000" y="187325"/>
                  </a:cubicBezTo>
                  <a:cubicBezTo>
                    <a:pt x="652992" y="194733"/>
                    <a:pt x="670792" y="202623"/>
                    <a:pt x="688975" y="209550"/>
                  </a:cubicBezTo>
                  <a:cubicBezTo>
                    <a:pt x="693053" y="211103"/>
                    <a:pt x="697408" y="211811"/>
                    <a:pt x="701675" y="212725"/>
                  </a:cubicBezTo>
                  <a:cubicBezTo>
                    <a:pt x="712228" y="214986"/>
                    <a:pt x="722842" y="216958"/>
                    <a:pt x="733425" y="219075"/>
                  </a:cubicBezTo>
                  <a:cubicBezTo>
                    <a:pt x="743622" y="217800"/>
                    <a:pt x="760537" y="216721"/>
                    <a:pt x="771525" y="212725"/>
                  </a:cubicBezTo>
                  <a:cubicBezTo>
                    <a:pt x="802305" y="201532"/>
                    <a:pt x="783241" y="203200"/>
                    <a:pt x="806450" y="203200"/>
                  </a:cubicBezTo>
                </a:path>
              </a:pathLst>
            </a:custGeom>
            <a:noFill/>
            <a:ln w="50800" cmpd="dbl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D8259E-FD2B-8009-399B-76FF9B8871A3}"/>
                </a:ext>
              </a:extLst>
            </p:cNvPr>
            <p:cNvSpPr/>
            <p:nvPr/>
          </p:nvSpPr>
          <p:spPr>
            <a:xfrm>
              <a:off x="2978858" y="4204796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0236CB3-ED7D-D3BA-CACF-98FD8334E342}"/>
                </a:ext>
              </a:extLst>
            </p:cNvPr>
            <p:cNvSpPr/>
            <p:nvPr/>
          </p:nvSpPr>
          <p:spPr>
            <a:xfrm>
              <a:off x="3148819" y="5163447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69CB465-55B1-6337-A74B-FC9478ADF658}"/>
                </a:ext>
              </a:extLst>
            </p:cNvPr>
            <p:cNvSpPr/>
            <p:nvPr/>
          </p:nvSpPr>
          <p:spPr>
            <a:xfrm>
              <a:off x="3297257" y="4132610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256D42C-6893-4384-0A88-450819EE6B52}"/>
                </a:ext>
              </a:extLst>
            </p:cNvPr>
            <p:cNvSpPr/>
            <p:nvPr/>
          </p:nvSpPr>
          <p:spPr>
            <a:xfrm>
              <a:off x="3518358" y="4276280"/>
              <a:ext cx="48579" cy="5726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2A27D34-CD70-65FF-EF05-D1004C84AE18}"/>
                </a:ext>
              </a:extLst>
            </p:cNvPr>
            <p:cNvSpPr txBox="1"/>
            <p:nvPr/>
          </p:nvSpPr>
          <p:spPr>
            <a:xfrm>
              <a:off x="808493" y="4333697"/>
              <a:ext cx="10576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Suspended particle solution 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8459F31-4ADC-6383-B0F4-4557A79E0A1A}"/>
                </a:ext>
              </a:extLst>
            </p:cNvPr>
            <p:cNvCxnSpPr>
              <a:stCxn id="16" idx="3"/>
            </p:cNvCxnSpPr>
            <p:nvPr/>
          </p:nvCxnSpPr>
          <p:spPr>
            <a:xfrm>
              <a:off x="1866170" y="4703029"/>
              <a:ext cx="792840" cy="2886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691A1AC-0FF2-5B7F-2329-20DEEA6CC3A0}"/>
                </a:ext>
              </a:extLst>
            </p:cNvPr>
            <p:cNvSpPr txBox="1"/>
            <p:nvPr/>
          </p:nvSpPr>
          <p:spPr>
            <a:xfrm>
              <a:off x="3676712" y="5142346"/>
              <a:ext cx="8371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Atomizer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3EA55390-5282-DBE7-154A-3C45063E3B2C}"/>
                </a:ext>
              </a:extLst>
            </p:cNvPr>
            <p:cNvCxnSpPr>
              <a:stCxn id="35" idx="0"/>
              <a:endCxn id="71" idx="2"/>
            </p:cNvCxnSpPr>
            <p:nvPr/>
          </p:nvCxnSpPr>
          <p:spPr>
            <a:xfrm flipH="1" flipV="1">
              <a:off x="3937925" y="4681563"/>
              <a:ext cx="157338" cy="4607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26D4163-8DB8-87DD-40FE-B605796012E1}"/>
                </a:ext>
              </a:extLst>
            </p:cNvPr>
            <p:cNvSpPr txBox="1"/>
            <p:nvPr/>
          </p:nvSpPr>
          <p:spPr>
            <a:xfrm>
              <a:off x="4397584" y="5586955"/>
              <a:ext cx="1225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ICP chamber</a:t>
              </a: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3E1D9295-D6DC-987D-9F27-33C02AE03017}"/>
                </a:ext>
              </a:extLst>
            </p:cNvPr>
            <p:cNvCxnSpPr>
              <a:stCxn id="86" idx="0"/>
              <a:endCxn id="78" idx="2"/>
            </p:cNvCxnSpPr>
            <p:nvPr/>
          </p:nvCxnSpPr>
          <p:spPr>
            <a:xfrm flipV="1">
              <a:off x="5010513" y="4838389"/>
              <a:ext cx="69357" cy="7485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E1F9CFE-9B6D-8602-C675-28633204938A}"/>
                </a:ext>
              </a:extLst>
            </p:cNvPr>
            <p:cNvSpPr txBox="1"/>
            <p:nvPr/>
          </p:nvSpPr>
          <p:spPr>
            <a:xfrm>
              <a:off x="5498137" y="5085675"/>
              <a:ext cx="10881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Quadrupole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C198BD1-391A-31B8-2FB6-6F9E8178CBC1}"/>
                </a:ext>
              </a:extLst>
            </p:cNvPr>
            <p:cNvSpPr txBox="1"/>
            <p:nvPr/>
          </p:nvSpPr>
          <p:spPr>
            <a:xfrm>
              <a:off x="6502815" y="5582224"/>
              <a:ext cx="808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reaction cell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808E83B1-02E3-30A9-9C58-3D7BF55EE4B4}"/>
                </a:ext>
              </a:extLst>
            </p:cNvPr>
            <p:cNvCxnSpPr>
              <a:stCxn id="90" idx="0"/>
              <a:endCxn id="5" idx="2"/>
            </p:cNvCxnSpPr>
            <p:nvPr/>
          </p:nvCxnSpPr>
          <p:spPr>
            <a:xfrm flipV="1">
              <a:off x="6907188" y="4669958"/>
              <a:ext cx="172351" cy="9122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573692FC-5A02-128C-7BFD-048B9FFF2A34}"/>
                </a:ext>
              </a:extLst>
            </p:cNvPr>
            <p:cNvCxnSpPr>
              <a:stCxn id="89" idx="0"/>
              <a:endCxn id="57" idx="2"/>
            </p:cNvCxnSpPr>
            <p:nvPr/>
          </p:nvCxnSpPr>
          <p:spPr>
            <a:xfrm flipV="1">
              <a:off x="6042195" y="4672276"/>
              <a:ext cx="81364" cy="4133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FB02ED6-41FE-C2F3-391A-D9D9ACCD965A}"/>
                </a:ext>
              </a:extLst>
            </p:cNvPr>
            <p:cNvSpPr txBox="1"/>
            <p:nvPr/>
          </p:nvSpPr>
          <p:spPr>
            <a:xfrm>
              <a:off x="7720870" y="3553042"/>
              <a:ext cx="1363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Sample injector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CBDD772A-ED20-A8BD-3810-27E35F893FA0}"/>
                </a:ext>
              </a:extLst>
            </p:cNvPr>
            <p:cNvCxnSpPr>
              <a:stCxn id="96" idx="2"/>
              <a:endCxn id="24" idx="5"/>
            </p:cNvCxnSpPr>
            <p:nvPr/>
          </p:nvCxnSpPr>
          <p:spPr>
            <a:xfrm flipH="1">
              <a:off x="7753803" y="3860819"/>
              <a:ext cx="648761" cy="4711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62CB7FF-5436-FB4F-D056-29753015A213}"/>
                </a:ext>
              </a:extLst>
            </p:cNvPr>
            <p:cNvSpPr txBox="1"/>
            <p:nvPr/>
          </p:nvSpPr>
          <p:spPr>
            <a:xfrm>
              <a:off x="9211977" y="4189879"/>
              <a:ext cx="8047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detector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C1E662B-B91D-3907-0964-ED352FE6F8CB}"/>
                </a:ext>
              </a:extLst>
            </p:cNvPr>
            <p:cNvSpPr txBox="1"/>
            <p:nvPr/>
          </p:nvSpPr>
          <p:spPr>
            <a:xfrm>
              <a:off x="9084257" y="5202819"/>
              <a:ext cx="1923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Time of flight chamber</a:t>
              </a: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5DF84D2F-5C0E-554C-FB05-C3BFA1B4696E}"/>
                </a:ext>
              </a:extLst>
            </p:cNvPr>
            <p:cNvCxnSpPr>
              <a:stCxn id="99" idx="1"/>
              <a:endCxn id="41" idx="3"/>
            </p:cNvCxnSpPr>
            <p:nvPr/>
          </p:nvCxnSpPr>
          <p:spPr>
            <a:xfrm flipH="1">
              <a:off x="8436437" y="4343768"/>
              <a:ext cx="775540" cy="2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B596DB50-66B8-CBF7-4991-0C2933EDF4D7}"/>
                </a:ext>
              </a:extLst>
            </p:cNvPr>
            <p:cNvCxnSpPr>
              <a:stCxn id="100" idx="1"/>
              <a:endCxn id="30" idx="3"/>
            </p:cNvCxnSpPr>
            <p:nvPr/>
          </p:nvCxnSpPr>
          <p:spPr>
            <a:xfrm flipH="1" flipV="1">
              <a:off x="8493253" y="5222820"/>
              <a:ext cx="591004" cy="1338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875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287F8-840C-9916-7CED-041CB1E80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ESL Image Geo 193 Laser Ablation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6CFB5-B495-1EB2-5719-69DF45DA6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8133"/>
            <a:ext cx="7062475" cy="4720242"/>
          </a:xfrm>
        </p:spPr>
        <p:txBody>
          <a:bodyPr>
            <a:normAutofit fontScale="92500" lnSpcReduction="10000"/>
          </a:bodyPr>
          <a:lstStyle/>
          <a:p>
            <a:pPr marL="685800" indent="-685800"/>
            <a:r>
              <a:rPr lang="en-US">
                <a:cs typeface="Times New Roman" panose="02020603050405020304" pitchFamily="18" charset="0"/>
              </a:rPr>
              <a:t>193nm </a:t>
            </a:r>
            <a:r>
              <a:rPr lang="en-US" err="1">
                <a:cs typeface="Times New Roman" panose="02020603050405020304" pitchFamily="18" charset="0"/>
              </a:rPr>
              <a:t>ArF</a:t>
            </a:r>
            <a:r>
              <a:rPr lang="en-US">
                <a:cs typeface="Times New Roman" panose="02020603050405020304" pitchFamily="18" charset="0"/>
              </a:rPr>
              <a:t> excimer laser</a:t>
            </a:r>
          </a:p>
          <a:p>
            <a:pPr marL="685800" indent="-685800"/>
            <a:r>
              <a:rPr lang="en-US">
                <a:cs typeface="Times New Roman" panose="02020603050405020304" pitchFamily="18" charset="0"/>
              </a:rPr>
              <a:t>&gt;15 J/cm</a:t>
            </a:r>
            <a:r>
              <a:rPr lang="en-US" baseline="30000">
                <a:cs typeface="Times New Roman" panose="02020603050405020304" pitchFamily="18" charset="0"/>
              </a:rPr>
              <a:t>2</a:t>
            </a:r>
            <a:r>
              <a:rPr lang="en-US">
                <a:cs typeface="Times New Roman" panose="02020603050405020304" pitchFamily="18" charset="0"/>
              </a:rPr>
              <a:t> fluence </a:t>
            </a:r>
          </a:p>
          <a:p>
            <a:pPr marL="685800" indent="-685800"/>
            <a:r>
              <a:rPr lang="en-US">
                <a:cs typeface="Times New Roman" panose="02020603050405020304" pitchFamily="18" charset="0"/>
              </a:rPr>
              <a:t>1-220µm variable spot size</a:t>
            </a:r>
          </a:p>
          <a:p>
            <a:pPr marL="685800" indent="-685800"/>
            <a:r>
              <a:rPr lang="en-US">
                <a:cs typeface="Times New Roman" panose="02020603050405020304" pitchFamily="18" charset="0"/>
              </a:rPr>
              <a:t>Fast washout (limiting factor analysis speed) </a:t>
            </a:r>
          </a:p>
          <a:p>
            <a:pPr marL="1143000" lvl="1" indent="-685800"/>
            <a:r>
              <a:rPr lang="en-US">
                <a:cs typeface="Times New Roman" panose="02020603050405020304" pitchFamily="18" charset="0"/>
              </a:rPr>
              <a:t>&lt;1ms single pulse response for 1000 pixels/s scan rate</a:t>
            </a:r>
          </a:p>
          <a:p>
            <a:pPr marL="685800" indent="-685800"/>
            <a:r>
              <a:rPr lang="en-US">
                <a:cs typeface="Times New Roman" panose="02020603050405020304" pitchFamily="18" charset="0"/>
              </a:rPr>
              <a:t>Sealed precision stage to prevent contamination</a:t>
            </a:r>
          </a:p>
          <a:p>
            <a:pPr marL="685800" indent="-685800"/>
            <a:r>
              <a:rPr lang="en-US">
                <a:cs typeface="Times New Roman" panose="02020603050405020304" pitchFamily="18" charset="0"/>
              </a:rPr>
              <a:t>Internal camera for imaging target area (&lt;0.55µm resolution, 20x objective lens)</a:t>
            </a:r>
          </a:p>
          <a:p>
            <a:pPr marL="685800" indent="-685800"/>
            <a:r>
              <a:rPr lang="en-US" baseline="30000">
                <a:cs typeface="Times New Roman" panose="02020603050405020304" pitchFamily="18" charset="0"/>
              </a:rPr>
              <a:t>238</a:t>
            </a:r>
            <a:r>
              <a:rPr lang="en-US">
                <a:cs typeface="Times New Roman" panose="02020603050405020304" pitchFamily="18" charset="0"/>
              </a:rPr>
              <a:t>U sensitivity with laser ablation system: </a:t>
            </a:r>
          </a:p>
          <a:p>
            <a:pPr marL="1143000" lvl="1" indent="-685800"/>
            <a:r>
              <a:rPr lang="en-US">
                <a:cs typeface="Times New Roman" panose="02020603050405020304" pitchFamily="18" charset="0"/>
              </a:rPr>
              <a:t>&gt;250 cps/ppm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7A7A2EA-95EA-AAA3-8086-02D546E696A2}"/>
              </a:ext>
            </a:extLst>
          </p:cNvPr>
          <p:cNvGrpSpPr/>
          <p:nvPr/>
        </p:nvGrpSpPr>
        <p:grpSpPr>
          <a:xfrm>
            <a:off x="7133734" y="1328133"/>
            <a:ext cx="4959309" cy="4035092"/>
            <a:chOff x="7305184" y="1328133"/>
            <a:chExt cx="4959309" cy="403509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BEA48F6-83BF-4A0B-C479-D3C5BC56C138}"/>
                </a:ext>
              </a:extLst>
            </p:cNvPr>
            <p:cNvSpPr txBox="1"/>
            <p:nvPr/>
          </p:nvSpPr>
          <p:spPr>
            <a:xfrm>
              <a:off x="11057282" y="1776948"/>
              <a:ext cx="11006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Ablation Chamber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D1E82EC-5FEC-EAF3-E668-D1C824155AA7}"/>
                </a:ext>
              </a:extLst>
            </p:cNvPr>
            <p:cNvSpPr txBox="1"/>
            <p:nvPr/>
          </p:nvSpPr>
          <p:spPr>
            <a:xfrm>
              <a:off x="11018831" y="3002242"/>
              <a:ext cx="1245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Laser Source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1BCE53-938F-CE2E-D9E3-FB6C24356F4F}"/>
                </a:ext>
              </a:extLst>
            </p:cNvPr>
            <p:cNvSpPr txBox="1"/>
            <p:nvPr/>
          </p:nvSpPr>
          <p:spPr>
            <a:xfrm>
              <a:off x="11018831" y="3547982"/>
              <a:ext cx="1245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Water Cooling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7550CE6-478F-3EB9-62B9-5ED8165A96C5}"/>
                </a:ext>
              </a:extLst>
            </p:cNvPr>
            <p:cNvGrpSpPr/>
            <p:nvPr/>
          </p:nvGrpSpPr>
          <p:grpSpPr>
            <a:xfrm>
              <a:off x="7305184" y="1328133"/>
              <a:ext cx="3752098" cy="4035092"/>
              <a:chOff x="7305184" y="1328133"/>
              <a:chExt cx="3752098" cy="4035092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2AF012-B4D9-6861-EE7C-6E91679D456C}"/>
                  </a:ext>
                </a:extLst>
              </p:cNvPr>
              <p:cNvSpPr txBox="1"/>
              <p:nvPr/>
            </p:nvSpPr>
            <p:spPr>
              <a:xfrm>
                <a:off x="7305184" y="1969196"/>
                <a:ext cx="14014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Internal Camera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5C5E9DF-917D-4A79-16A2-54932B3F44FA}"/>
                  </a:ext>
                </a:extLst>
              </p:cNvPr>
              <p:cNvGrpSpPr/>
              <p:nvPr/>
            </p:nvGrpSpPr>
            <p:grpSpPr>
              <a:xfrm>
                <a:off x="7575534" y="1328133"/>
                <a:ext cx="3481748" cy="4035092"/>
                <a:chOff x="7575534" y="1328133"/>
                <a:chExt cx="3481748" cy="4035092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EC57E942-F877-F8E6-494B-9FCAAB4665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876" t="1469" r="24198" b="2700"/>
                <a:stretch>
                  <a:fillRect/>
                </a:stretch>
              </p:blipFill>
              <p:spPr>
                <a:xfrm>
                  <a:off x="8828825" y="1328133"/>
                  <a:ext cx="2228457" cy="4035092"/>
                </a:xfrm>
                <a:prstGeom prst="rect">
                  <a:avLst/>
                </a:prstGeom>
              </p:spPr>
            </p:pic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DE3E2463-9DBC-3E37-9A8B-9F247B32980C}"/>
                    </a:ext>
                  </a:extLst>
                </p:cNvPr>
                <p:cNvCxnSpPr>
                  <a:cxnSpLocks/>
                  <a:stCxn id="4" idx="1"/>
                </p:cNvCxnSpPr>
                <p:nvPr/>
              </p:nvCxnSpPr>
              <p:spPr>
                <a:xfrm flipH="1">
                  <a:off x="10172700" y="2038558"/>
                  <a:ext cx="884582" cy="30113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23BABD6-89E0-A5B1-4636-0DF679909E79}"/>
                    </a:ext>
                  </a:extLst>
                </p:cNvPr>
                <p:cNvSpPr txBox="1"/>
                <p:nvPr/>
              </p:nvSpPr>
              <p:spPr>
                <a:xfrm>
                  <a:off x="7724775" y="1494776"/>
                  <a:ext cx="12891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/>
                    <a:t>Beam Shaping</a:t>
                  </a:r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E2AC112B-2749-A43F-5032-272BAE961C8E}"/>
                    </a:ext>
                  </a:extLst>
                </p:cNvPr>
                <p:cNvCxnSpPr>
                  <a:stCxn id="17" idx="1"/>
                </p:cNvCxnSpPr>
                <p:nvPr/>
              </p:nvCxnSpPr>
              <p:spPr>
                <a:xfrm flipH="1" flipV="1">
                  <a:off x="10172700" y="3249515"/>
                  <a:ext cx="846131" cy="45235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4A6459EC-AC56-8D91-F183-A0882CC0EF7F}"/>
                    </a:ext>
                  </a:extLst>
                </p:cNvPr>
                <p:cNvCxnSpPr/>
                <p:nvPr/>
              </p:nvCxnSpPr>
              <p:spPr>
                <a:xfrm flipH="1" flipV="1">
                  <a:off x="10172700" y="3086100"/>
                  <a:ext cx="846131" cy="7003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1C0A63C6-774A-BCA8-53D4-0A7E8AE717D6}"/>
                    </a:ext>
                  </a:extLst>
                </p:cNvPr>
                <p:cNvCxnSpPr>
                  <a:stCxn id="15" idx="3"/>
                </p:cNvCxnSpPr>
                <p:nvPr/>
              </p:nvCxnSpPr>
              <p:spPr>
                <a:xfrm flipV="1">
                  <a:off x="8706658" y="2067368"/>
                  <a:ext cx="970609" cy="5571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4825DB39-303D-2044-1FAA-773C26410EAC}"/>
                    </a:ext>
                  </a:extLst>
                </p:cNvPr>
                <p:cNvCxnSpPr>
                  <a:stCxn id="14" idx="3"/>
                </p:cNvCxnSpPr>
                <p:nvPr/>
              </p:nvCxnSpPr>
              <p:spPr>
                <a:xfrm flipV="1">
                  <a:off x="9013910" y="1648664"/>
                  <a:ext cx="863515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425C9A6-C1C9-F65F-F15D-773BB8F788BC}"/>
                    </a:ext>
                  </a:extLst>
                </p:cNvPr>
                <p:cNvSpPr txBox="1"/>
                <p:nvPr/>
              </p:nvSpPr>
              <p:spPr>
                <a:xfrm>
                  <a:off x="7575534" y="3528623"/>
                  <a:ext cx="127252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/>
                    <a:t>Beam Delivery</a:t>
                  </a:r>
                </a:p>
                <a:p>
                  <a:r>
                    <a:rPr lang="en-US" sz="1400"/>
                    <a:t> System</a:t>
                  </a: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1D5BE621-43CF-540B-0DF6-96FEB07BD0FF}"/>
                    </a:ext>
                  </a:extLst>
                </p:cNvPr>
                <p:cNvCxnSpPr/>
                <p:nvPr/>
              </p:nvCxnSpPr>
              <p:spPr>
                <a:xfrm flipV="1">
                  <a:off x="8828826" y="2790825"/>
                  <a:ext cx="1277199" cy="97154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A7C9FBC-7607-ED79-FF31-A790877715BC}"/>
              </a:ext>
            </a:extLst>
          </p:cNvPr>
          <p:cNvSpPr txBox="1"/>
          <p:nvPr/>
        </p:nvSpPr>
        <p:spPr>
          <a:xfrm>
            <a:off x="8153399" y="6076951"/>
            <a:ext cx="3200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5: </a:t>
            </a:r>
            <a:r>
              <a:rPr lang="en-US" sz="1400">
                <a:solidFill>
                  <a:schemeClr val="bg1"/>
                </a:solidFill>
              </a:rPr>
              <a:t>Image Geo 193 Laser ablation system [7]</a:t>
            </a:r>
          </a:p>
        </p:txBody>
      </p:sp>
    </p:spTree>
    <p:extLst>
      <p:ext uri="{BB962C8B-B14F-4D97-AF65-F5344CB8AC3E}">
        <p14:creationId xmlns:p14="http://schemas.microsoft.com/office/powerpoint/2010/main" val="4245316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99BB-8842-74E4-B24F-8ECEC2E42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Laser Ablation from Swipe Sample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37F35-3B07-3CE1-53A9-DDC4B677F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5"/>
            <a:ext cx="6981441" cy="4792630"/>
          </a:xfrm>
        </p:spPr>
        <p:txBody>
          <a:bodyPr/>
          <a:lstStyle/>
          <a:p>
            <a:r>
              <a:rPr lang="en-US"/>
              <a:t>Laser ablation allows ablation of particles on a swipe sample or solid samples</a:t>
            </a:r>
          </a:p>
          <a:p>
            <a:r>
              <a:rPr lang="en-US"/>
              <a:t>Directly ablate selected particles</a:t>
            </a:r>
          </a:p>
          <a:p>
            <a:r>
              <a:rPr lang="en-US"/>
              <a:t>Spatial isotopic imaging </a:t>
            </a:r>
          </a:p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2372F8-87A6-94B0-26C8-B4931194343F}"/>
              </a:ext>
            </a:extLst>
          </p:cNvPr>
          <p:cNvGrpSpPr/>
          <p:nvPr/>
        </p:nvGrpSpPr>
        <p:grpSpPr>
          <a:xfrm>
            <a:off x="7877174" y="1251284"/>
            <a:ext cx="3933824" cy="1962733"/>
            <a:chOff x="16410168" y="15038266"/>
            <a:chExt cx="4895850" cy="272415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0D1722A4-700D-3646-22EA-2FAB8C9DC4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10168" y="15038266"/>
              <a:ext cx="4895850" cy="272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6EC2F7C-4608-5001-4372-2188E96EA3BB}"/>
                </a:ext>
              </a:extLst>
            </p:cNvPr>
            <p:cNvSpPr/>
            <p:nvPr/>
          </p:nvSpPr>
          <p:spPr>
            <a:xfrm>
              <a:off x="18034000" y="15280196"/>
              <a:ext cx="520700" cy="303752"/>
            </a:xfrm>
            <a:prstGeom prst="rect">
              <a:avLst/>
            </a:prstGeom>
            <a:solidFill>
              <a:srgbClr val="326799"/>
            </a:solidFill>
            <a:ln>
              <a:solidFill>
                <a:srgbClr val="3267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02ED7C-A3CB-76C5-7467-DD695165400D}"/>
                </a:ext>
              </a:extLst>
            </p:cNvPr>
            <p:cNvSpPr txBox="1"/>
            <p:nvPr/>
          </p:nvSpPr>
          <p:spPr>
            <a:xfrm>
              <a:off x="18519234" y="15107183"/>
              <a:ext cx="1150620" cy="384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62609A"/>
                  </a:solidFill>
                </a:rPr>
                <a:t>Camera</a:t>
              </a:r>
              <a:endParaRPr lang="en-US" b="1">
                <a:solidFill>
                  <a:srgbClr val="62609A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2382536-C205-60E7-DF36-A7112559F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29001"/>
            <a:ext cx="3026637" cy="2496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D33810-AE3C-EDFE-6EA2-6BF78D626F54}"/>
              </a:ext>
            </a:extLst>
          </p:cNvPr>
          <p:cNvSpPr txBox="1"/>
          <p:nvPr/>
        </p:nvSpPr>
        <p:spPr>
          <a:xfrm>
            <a:off x="3990975" y="3298852"/>
            <a:ext cx="777239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Dry sample prep is fast and allows other imaging techniques such as SEM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Modular system allows combination with other instruments such as laser induced breakdown spectrometer</a:t>
            </a:r>
          </a:p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4D1CF6-1C9A-2B6C-3015-40B7AF53C979}"/>
              </a:ext>
            </a:extLst>
          </p:cNvPr>
          <p:cNvSpPr txBox="1"/>
          <p:nvPr/>
        </p:nvSpPr>
        <p:spPr>
          <a:xfrm>
            <a:off x="8153399" y="6076951"/>
            <a:ext cx="39338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6: </a:t>
            </a:r>
            <a:r>
              <a:rPr lang="en-US" sz="1400">
                <a:solidFill>
                  <a:schemeClr val="bg1"/>
                </a:solidFill>
              </a:rPr>
              <a:t>sample path of laser ablation system [8] </a:t>
            </a:r>
          </a:p>
          <a:p>
            <a:r>
              <a:rPr lang="en-US" sz="1400">
                <a:solidFill>
                  <a:schemeClr val="bg1"/>
                </a:solidFill>
                <a:latin typeface="+mj-lt"/>
              </a:rPr>
              <a:t>Figure 7: </a:t>
            </a:r>
            <a:r>
              <a:rPr lang="en-US" sz="1400">
                <a:solidFill>
                  <a:schemeClr val="bg1"/>
                </a:solidFill>
              </a:rPr>
              <a:t>UO</a:t>
            </a:r>
            <a:r>
              <a:rPr lang="en-US" sz="1400" baseline="-25000">
                <a:solidFill>
                  <a:schemeClr val="bg1"/>
                </a:solidFill>
              </a:rPr>
              <a:t>2</a:t>
            </a:r>
            <a:r>
              <a:rPr lang="en-US" sz="1400">
                <a:solidFill>
                  <a:schemeClr val="bg1"/>
                </a:solidFill>
              </a:rPr>
              <a:t>F</a:t>
            </a:r>
            <a:r>
              <a:rPr lang="en-US" sz="1400" baseline="-25000">
                <a:solidFill>
                  <a:schemeClr val="bg1"/>
                </a:solidFill>
              </a:rPr>
              <a:t>2 </a:t>
            </a:r>
            <a:r>
              <a:rPr lang="en-US" sz="1400">
                <a:solidFill>
                  <a:schemeClr val="bg1"/>
                </a:solidFill>
              </a:rPr>
              <a:t>particles imaged using laser ablation system coupled with LIBS [9]</a:t>
            </a:r>
          </a:p>
        </p:txBody>
      </p:sp>
    </p:spTree>
    <p:extLst>
      <p:ext uri="{BB962C8B-B14F-4D97-AF65-F5344CB8AC3E}">
        <p14:creationId xmlns:p14="http://schemas.microsoft.com/office/powerpoint/2010/main" val="992425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5828D-2764-2EF6-364E-1DA17CFA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TOF corelative chemical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AED18-E11D-77B1-9F9D-B07A25628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5"/>
            <a:ext cx="9495971" cy="4792630"/>
          </a:xfrm>
        </p:spPr>
        <p:txBody>
          <a:bodyPr/>
          <a:lstStyle/>
          <a:p>
            <a:r>
              <a:rPr lang="en-US"/>
              <a:t>Able to differentiate chemical form e.g. UO</a:t>
            </a:r>
            <a:r>
              <a:rPr lang="en-US" baseline="-25000"/>
              <a:t>2</a:t>
            </a:r>
            <a:r>
              <a:rPr lang="en-US"/>
              <a:t>F</a:t>
            </a:r>
            <a:r>
              <a:rPr lang="en-US" baseline="-25000"/>
              <a:t>2</a:t>
            </a:r>
            <a:r>
              <a:rPr lang="en-US"/>
              <a:t>, UF</a:t>
            </a:r>
            <a:r>
              <a:rPr lang="en-US" baseline="-25000"/>
              <a:t>4</a:t>
            </a:r>
            <a:r>
              <a:rPr lang="en-US"/>
              <a:t>, yellowcake, nat. U minerals</a:t>
            </a:r>
          </a:p>
          <a:p>
            <a:r>
              <a:rPr lang="en-US"/>
              <a:t>Methods of performing corelative chemical analysis: </a:t>
            </a:r>
          </a:p>
          <a:p>
            <a:pPr lvl="1"/>
            <a:r>
              <a:rPr lang="en-US"/>
              <a:t>Spatial correlation of sample with laser (~1µm)</a:t>
            </a:r>
          </a:p>
          <a:p>
            <a:pPr lvl="1"/>
            <a:r>
              <a:rPr lang="en-US"/>
              <a:t>Time correlation with the TOF </a:t>
            </a:r>
          </a:p>
          <a:p>
            <a:r>
              <a:rPr lang="en-US"/>
              <a:t>Knowing U form gives information about process history, intended use, source </a:t>
            </a:r>
          </a:p>
          <a:p>
            <a:endParaRPr lang="en-US"/>
          </a:p>
        </p:txBody>
      </p:sp>
      <p:pic>
        <p:nvPicPr>
          <p:cNvPr id="1026" name="Picture 2" descr="Uranium dioxide">
            <a:extLst>
              <a:ext uri="{FF2B5EF4-FFF2-40B4-BE49-F238E27FC236}">
                <a16:creationId xmlns:a16="http://schemas.microsoft.com/office/drawing/2014/main" id="{77307DB6-0548-CC78-15E1-797E3F62D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56" y="4315303"/>
            <a:ext cx="1892300" cy="168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07E1F5D-F631-B12B-50C9-CBD2542ED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28605" y="4035212"/>
            <a:ext cx="1687303" cy="224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defined">
            <a:extLst>
              <a:ext uri="{FF2B5EF4-FFF2-40B4-BE49-F238E27FC236}">
                <a16:creationId xmlns:a16="http://schemas.microsoft.com/office/drawing/2014/main" id="{1B5CB2A4-1F19-24A3-51D3-E3D2A6719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837" y="4286509"/>
            <a:ext cx="2247487" cy="168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ranium hexafluoride - Wikipedia">
            <a:extLst>
              <a:ext uri="{FF2B5EF4-FFF2-40B4-BE49-F238E27FC236}">
                <a16:creationId xmlns:a16="http://schemas.microsoft.com/office/drawing/2014/main" id="{320E11B7-A912-350F-6B26-0700464DB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19952" y="2817167"/>
            <a:ext cx="4270505" cy="169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8F17B3-9A7D-2F01-CA1A-FE191A6A22F3}"/>
              </a:ext>
            </a:extLst>
          </p:cNvPr>
          <p:cNvSpPr txBox="1"/>
          <p:nvPr/>
        </p:nvSpPr>
        <p:spPr>
          <a:xfrm>
            <a:off x="8153399" y="6076951"/>
            <a:ext cx="3933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Figure 8</a:t>
            </a:r>
            <a:r>
              <a:rPr lang="en-US" sz="1400">
                <a:solidFill>
                  <a:schemeClr val="bg1"/>
                </a:solidFill>
              </a:rPr>
              <a:t>: Powders of, from left to right UO</a:t>
            </a:r>
            <a:r>
              <a:rPr lang="en-US" sz="1400" baseline="-25000">
                <a:solidFill>
                  <a:schemeClr val="bg1"/>
                </a:solidFill>
              </a:rPr>
              <a:t>2</a:t>
            </a:r>
            <a:r>
              <a:rPr lang="en-US" sz="1400">
                <a:solidFill>
                  <a:schemeClr val="bg1"/>
                </a:solidFill>
              </a:rPr>
              <a:t>,</a:t>
            </a:r>
            <a:r>
              <a:rPr lang="en-US" sz="1400" baseline="300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chemeClr val="bg1"/>
                </a:solidFill>
              </a:rPr>
              <a:t>U</a:t>
            </a:r>
            <a:r>
              <a:rPr lang="en-US" sz="1400" baseline="-25000">
                <a:solidFill>
                  <a:schemeClr val="bg1"/>
                </a:solidFill>
              </a:rPr>
              <a:t>3</a:t>
            </a:r>
            <a:r>
              <a:rPr lang="en-US" sz="1400">
                <a:solidFill>
                  <a:schemeClr val="bg1"/>
                </a:solidFill>
              </a:rPr>
              <a:t>O</a:t>
            </a:r>
            <a:r>
              <a:rPr lang="en-US" sz="1400" baseline="-25000">
                <a:solidFill>
                  <a:schemeClr val="bg1"/>
                </a:solidFill>
              </a:rPr>
              <a:t>8</a:t>
            </a:r>
            <a:r>
              <a:rPr lang="en-US" sz="1400">
                <a:solidFill>
                  <a:schemeClr val="bg1"/>
                </a:solidFill>
              </a:rPr>
              <a:t>, ADU, UF</a:t>
            </a:r>
            <a:r>
              <a:rPr lang="en-US" sz="1400" baseline="-25000">
                <a:solidFill>
                  <a:schemeClr val="bg1"/>
                </a:solidFill>
              </a:rPr>
              <a:t>6 </a:t>
            </a:r>
            <a:r>
              <a:rPr lang="en-US" sz="1400">
                <a:solidFill>
                  <a:schemeClr val="bg1"/>
                </a:solidFill>
              </a:rPr>
              <a:t>[10-13] </a:t>
            </a:r>
          </a:p>
        </p:txBody>
      </p:sp>
    </p:spTree>
    <p:extLst>
      <p:ext uri="{BB962C8B-B14F-4D97-AF65-F5344CB8AC3E}">
        <p14:creationId xmlns:p14="http://schemas.microsoft.com/office/powerpoint/2010/main" val="49233105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penn state nuce theme">
  <a:themeElements>
    <a:clrScheme name="PA Palette">
      <a:dk1>
        <a:srgbClr val="000000"/>
      </a:dk1>
      <a:lt1>
        <a:srgbClr val="FFFFFF"/>
      </a:lt1>
      <a:dk2>
        <a:srgbClr val="041E41"/>
      </a:dk2>
      <a:lt2>
        <a:srgbClr val="B8D6E6"/>
      </a:lt2>
      <a:accent1>
        <a:srgbClr val="009CDE"/>
      </a:accent1>
      <a:accent2>
        <a:srgbClr val="1E407C"/>
      </a:accent2>
      <a:accent3>
        <a:srgbClr val="A3AAAD"/>
      </a:accent3>
      <a:accent4>
        <a:srgbClr val="83B1D4"/>
      </a:accent4>
      <a:accent5>
        <a:srgbClr val="3EA39E"/>
      </a:accent5>
      <a:accent6>
        <a:srgbClr val="305470"/>
      </a:accent6>
      <a:hlink>
        <a:srgbClr val="64B8B6"/>
      </a:hlink>
      <a:folHlink>
        <a:srgbClr val="7D4C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nn state nuce theme" id="{A7CADFC9-6337-4839-9061-E25A259A6609}" vid="{86DD7E51-A50C-4A15-8AF5-ABD1E3650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7c61b3-7b85-4300-958d-a9a9b7631242">
      <Terms xmlns="http://schemas.microsoft.com/office/infopath/2007/PartnerControls"/>
    </lcf76f155ced4ddcb4097134ff3c332f>
    <TaxCatchAll xmlns="7408389d-0b31-46a2-a242-73399e090d5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83733CDAB9AA4FB0910AFEE52CE3F0" ma:contentTypeVersion="10" ma:contentTypeDescription="Create a new document." ma:contentTypeScope="" ma:versionID="19a12fceaca9c90e8eb3fb855c7a56f5">
  <xsd:schema xmlns:xsd="http://www.w3.org/2001/XMLSchema" xmlns:xs="http://www.w3.org/2001/XMLSchema" xmlns:p="http://schemas.microsoft.com/office/2006/metadata/properties" xmlns:ns2="2b7c61b3-7b85-4300-958d-a9a9b7631242" xmlns:ns3="7408389d-0b31-46a2-a242-73399e090d50" targetNamespace="http://schemas.microsoft.com/office/2006/metadata/properties" ma:root="true" ma:fieldsID="84a0eefff849695d64451f6c88040a50" ns2:_="" ns3:_="">
    <xsd:import namespace="2b7c61b3-7b85-4300-958d-a9a9b7631242"/>
    <xsd:import namespace="7408389d-0b31-46a2-a242-73399e090d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7c61b3-7b85-4300-958d-a9a9b76312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28b28469-8996-4088-bd89-44d87d6385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08389d-0b31-46a2-a242-73399e090d5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304407bc-fde0-4733-9cc0-a22d8c326050}" ma:internalName="TaxCatchAll" ma:showField="CatchAllData" ma:web="7408389d-0b31-46a2-a242-73399e090d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DD390A-BEEB-43DB-B2B6-409B98550AE8}">
  <ds:schemaRefs>
    <ds:schemaRef ds:uri="2b7c61b3-7b85-4300-958d-a9a9b7631242"/>
    <ds:schemaRef ds:uri="7408389d-0b31-46a2-a242-73399e090d50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55322DA-FEFA-4A17-8801-F919FC3E98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187056-C021-402F-BF54-8DDAD4B18AF3}">
  <ds:schemaRefs>
    <ds:schemaRef ds:uri="2b7c61b3-7b85-4300-958d-a9a9b7631242"/>
    <ds:schemaRef ds:uri="7408389d-0b31-46a2-a242-73399e090d5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7cf48d45-3ddb-4389-a9c1-c115526eb52e}" enabled="0" method="" siteId="{7cf48d45-3ddb-4389-a9c1-c115526eb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penn state nuce theme</Template>
  <TotalTime>0</TotalTime>
  <Words>1613</Words>
  <Application>Microsoft Office PowerPoint</Application>
  <PresentationFormat>Widescreen</PresentationFormat>
  <Paragraphs>149</Paragraphs>
  <Slides>15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Aptos</vt:lpstr>
      <vt:lpstr>Arial</vt:lpstr>
      <vt:lpstr>Calibri</vt:lpstr>
      <vt:lpstr>Franklin Gothic Book</vt:lpstr>
      <vt:lpstr>Franklin Gothic Medium</vt:lpstr>
      <vt:lpstr>Times New Roman</vt:lpstr>
      <vt:lpstr>penn state nuce theme</vt:lpstr>
      <vt:lpstr>Single Particle Uranium Analysis by Triple Quadrupole Time of Flight Mass Spectrometry for Nuclear Forensics</vt:lpstr>
      <vt:lpstr>Goals</vt:lpstr>
      <vt:lpstr>Background</vt:lpstr>
      <vt:lpstr>Single Particle Analysis VS Bulk Dissolution:  Detecting a Needle in a Haystack </vt:lpstr>
      <vt:lpstr>Nu Vitesse Inductively-Coupled-Plasma Time-of-Flight Mass-Spectrometer</vt:lpstr>
      <vt:lpstr>Suspended Particles in Solution</vt:lpstr>
      <vt:lpstr>ESL Image Geo 193 Laser Ablation System</vt:lpstr>
      <vt:lpstr>Laser Ablation from Swipe Sample </vt:lpstr>
      <vt:lpstr>TOF corelative chemical analysis</vt:lpstr>
      <vt:lpstr>Current Status</vt:lpstr>
      <vt:lpstr>Conclusions</vt:lpstr>
      <vt:lpstr>Acknowledgements</vt:lpstr>
      <vt:lpstr>Citations </vt:lpstr>
      <vt:lpstr>Questions? </vt:lpstr>
      <vt:lpstr>Supplimental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Romero</dc:creator>
  <cp:lastModifiedBy>Romero, Michael Francisco</cp:lastModifiedBy>
  <cp:revision>1</cp:revision>
  <dcterms:created xsi:type="dcterms:W3CDTF">2026-01-12T17:41:14Z</dcterms:created>
  <dcterms:modified xsi:type="dcterms:W3CDTF">2026-02-09T02:03:41Z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0x010100EB83733CDAB9AA4FB0910AFEE52CE3F0</vt:lpwstr>
  </property>
  <property fmtid="{D5CDD505-2E9C-101B-9397-08002B2CF9AE}" pid="3" name="MediaServiceImageTags">
    <vt:lpwstr/>
  </property>
</Properties>
</file>