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4"/>
    <p:sldMasterId id="2147483664" r:id="rId5"/>
    <p:sldMasterId id="2147483690" r:id="rId6"/>
    <p:sldMasterId id="2147483662" r:id="rId7"/>
  </p:sldMasterIdLst>
  <p:notesMasterIdLst>
    <p:notesMasterId r:id="rId20"/>
  </p:notesMasterIdLst>
  <p:sldIdLst>
    <p:sldId id="280" r:id="rId8"/>
    <p:sldId id="291" r:id="rId9"/>
    <p:sldId id="298" r:id="rId10"/>
    <p:sldId id="311" r:id="rId11"/>
    <p:sldId id="314" r:id="rId12"/>
    <p:sldId id="316" r:id="rId13"/>
    <p:sldId id="312" r:id="rId14"/>
    <p:sldId id="305" r:id="rId15"/>
    <p:sldId id="310" r:id="rId16"/>
    <p:sldId id="308" r:id="rId17"/>
    <p:sldId id="315" r:id="rId18"/>
    <p:sldId id="29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0DED"/>
    <a:srgbClr val="E71336"/>
    <a:srgbClr val="00A3E6"/>
    <a:srgbClr val="00A4E6"/>
    <a:srgbClr val="007ACC"/>
    <a:srgbClr val="C087D6"/>
    <a:srgbClr val="00B3DB"/>
    <a:srgbClr val="00B3FC"/>
    <a:srgbClr val="00D3FC"/>
    <a:srgbClr val="97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70248" autoAdjust="0"/>
  </p:normalViewPr>
  <p:slideViewPr>
    <p:cSldViewPr snapToGrid="0" snapToObjects="1" showGuides="1">
      <p:cViewPr>
        <p:scale>
          <a:sx n="70" d="100"/>
          <a:sy n="70" d="100"/>
        </p:scale>
        <p:origin x="2040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334424-365E-41B8-AF7A-57CFCA795F02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2217A-50F4-450D-B608-ED4F67446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64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dirty="0" err="1">
                <a:solidFill>
                  <a:srgbClr val="002F6C"/>
                </a:solidFill>
              </a:rPr>
              <a:t>PIPSBox</a:t>
            </a:r>
            <a:r>
              <a:rPr lang="en-GB" dirty="0">
                <a:solidFill>
                  <a:srgbClr val="002F6C"/>
                </a:solidFill>
              </a:rPr>
              <a:t> 2x1200-500PA comprising two silicon detectors </a:t>
            </a:r>
            <a:r>
              <a:rPr lang="en-GB" dirty="0" err="1">
                <a:solidFill>
                  <a:srgbClr val="002F6C"/>
                </a:solidFill>
              </a:rPr>
              <a:t>eitherside</a:t>
            </a:r>
            <a:r>
              <a:rPr lang="en-GB" dirty="0">
                <a:solidFill>
                  <a:srgbClr val="002F6C"/>
                </a:solidFill>
              </a:rPr>
              <a:t> of a gas volume [6] for beta detection – one </a:t>
            </a:r>
            <a:r>
              <a:rPr lang="en-GB" dirty="0" err="1">
                <a:solidFill>
                  <a:srgbClr val="002F6C"/>
                </a:solidFill>
              </a:rPr>
              <a:t>detectorchannel</a:t>
            </a:r>
            <a:r>
              <a:rPr lang="en-GB" dirty="0">
                <a:solidFill>
                  <a:srgbClr val="002F6C"/>
                </a:solidFill>
              </a:rPr>
              <a:t> used</a:t>
            </a:r>
            <a:endParaRPr lang="en-US" dirty="0"/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dirty="0">
                <a:solidFill>
                  <a:srgbClr val="002F6C"/>
                </a:solidFill>
              </a:rPr>
              <a:t>A single GEM-SP9430-LB-C-HJ-S </a:t>
            </a:r>
            <a:r>
              <a:rPr lang="en-GB" dirty="0" err="1">
                <a:solidFill>
                  <a:srgbClr val="002F6C"/>
                </a:solidFill>
              </a:rPr>
              <a:t>HPGe</a:t>
            </a:r>
            <a:r>
              <a:rPr lang="en-GB" dirty="0">
                <a:solidFill>
                  <a:srgbClr val="002F6C"/>
                </a:solidFill>
              </a:rPr>
              <a:t> [7] for </a:t>
            </a:r>
            <a:r>
              <a:rPr lang="en-GB" dirty="0" err="1">
                <a:solidFill>
                  <a:srgbClr val="002F6C"/>
                </a:solidFill>
              </a:rPr>
              <a:t>gammameasurement</a:t>
            </a:r>
            <a:endParaRPr lang="en-GB" dirty="0" err="1"/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dirty="0">
                <a:solidFill>
                  <a:srgbClr val="002F6C"/>
                </a:solidFill>
              </a:rPr>
              <a:t>Digitiser: CAEN DT5780M 2 channel digitiser [8] with DPP-PHA firmware [9]</a:t>
            </a:r>
            <a:endParaRPr lang="en-GB" dirty="0"/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dirty="0" err="1">
                <a:solidFill>
                  <a:srgbClr val="002F6C"/>
                </a:solidFill>
              </a:rPr>
              <a:t>PIPSBox</a:t>
            </a:r>
            <a:r>
              <a:rPr lang="en-GB" dirty="0">
                <a:solidFill>
                  <a:srgbClr val="002F6C"/>
                </a:solidFill>
              </a:rPr>
              <a:t> preamp: CAEN A1422 4 channel [10]</a:t>
            </a:r>
            <a:endParaRPr lang="en-US" dirty="0"/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GB" dirty="0">
                <a:solidFill>
                  <a:srgbClr val="002F6C"/>
                </a:solidFill>
              </a:rPr>
              <a:t>Mixed Xe-133/Xe-131m source (0.5 Bq and 3 Bq respectively)</a:t>
            </a:r>
            <a:endParaRPr lang="en-US" dirty="0"/>
          </a:p>
          <a:p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2217A-50F4-450D-B608-ED4F6744638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837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F25E6-18F3-20DB-DD1B-24B0E0315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E17EF8-C802-7A22-4391-E4068E79BE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7B3B0F-1CCA-847D-52B9-11723D74D1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First 15 minutes – to best mimic a real world situation close to a reactor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Very active sample – very busy, lots of background  from Compton and overlapping lines, so use beta tag to clean up a bit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66F93-B7BA-FEB8-9C45-C0C06E31D8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2217A-50F4-450D-B608-ED4F6744638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11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2BAE8B-30E2-E24D-8209-692D29D40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837CBF-76DB-127D-4658-B6B803CC94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A2CFBF-579C-32BA-3C0D-1AD50B8191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Zoom in 125 to 575 range – where a lot of gamma rays for isotopes key for criticality monitoring are found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Picked out a few key isotopes here – anti-coincidence can be useful for </a:t>
            </a:r>
            <a:r>
              <a:rPr lang="en-US" dirty="0" err="1">
                <a:latin typeface="Calibri"/>
                <a:ea typeface="Calibri"/>
                <a:cs typeface="Calibri"/>
              </a:rPr>
              <a:t>metastables</a:t>
            </a:r>
            <a:r>
              <a:rPr lang="en-US" dirty="0">
                <a:latin typeface="Calibri"/>
                <a:ea typeface="Calibri"/>
                <a:cs typeface="Calibri"/>
              </a:rPr>
              <a:t> where you have a de-excitation via gamma ray to ground state. Example – 135mXe area uncertainty drops from 18% in singles to 2.5% in anti-coincidence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Beta gating – 88kr peak at 196, the secondary smaller peak (unassigned!) is reduced in the gated spectrum (potentially electronic noise?)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87250-F512-6E34-3542-F275888890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2217A-50F4-450D-B608-ED4F6744638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198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9E657-EBA0-BF58-2DF2-FF0B222B0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E95633-20AE-D640-0262-66C7DDAEB8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09A941-F662-3076-0244-7F3341BA9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Zoom in 125 to 575 range – where a lot of gamma rays for isotopes key for criticality monitoring are found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Picked out a few key isotopes here – anti-coincidence can be useful for </a:t>
            </a:r>
            <a:r>
              <a:rPr lang="en-US" dirty="0" err="1">
                <a:latin typeface="Calibri"/>
                <a:ea typeface="Calibri"/>
                <a:cs typeface="Calibri"/>
              </a:rPr>
              <a:t>metastables</a:t>
            </a:r>
            <a:r>
              <a:rPr lang="en-US" dirty="0">
                <a:latin typeface="Calibri"/>
                <a:ea typeface="Calibri"/>
                <a:cs typeface="Calibri"/>
              </a:rPr>
              <a:t> where you have a de-excitation via gamma ray to ground state. Example – 135mXe area uncertainty drops from 18% in singles to 2.5% in anti-coincidence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Beta gating – 88kr peak at 196, the secondary smaller peak (unassigned!) is reduced in the gated spectrum (potentially electronic noise?)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BBFBF-18C1-A31F-1794-09B6819A95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2217A-50F4-450D-B608-ED4F6744638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421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7CD56-AEC5-482B-1B67-494850330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0BF6CA-A881-47C0-B16B-9A3B5BA3D2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56CC40-92B0-ED85-2E31-5C21CFA5D1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Go a step further with a active sample and gate on different ranges in the beta spectrum (just under 1 MeV range) Things with higher energy betas are present in more spectrum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These secondary peaks – noise? – are significantly reduced at higher </a:t>
            </a:r>
            <a:r>
              <a:rPr lang="en-US" dirty="0" err="1">
                <a:latin typeface="Calibri"/>
                <a:ea typeface="Calibri"/>
                <a:cs typeface="Calibri"/>
              </a:rPr>
              <a:t>gatings</a:t>
            </a:r>
            <a:r>
              <a:rPr lang="en-US" dirty="0">
                <a:latin typeface="Calibri"/>
                <a:ea typeface="Calibri"/>
                <a:cs typeface="Calibri"/>
              </a:rPr>
              <a:t> for beta minus decays with high q values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88kr – 3 MeV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135 </a:t>
            </a:r>
            <a:r>
              <a:rPr lang="en-US" dirty="0" err="1">
                <a:latin typeface="Calibri"/>
                <a:ea typeface="Calibri"/>
                <a:cs typeface="Calibri"/>
              </a:rPr>
              <a:t>xe</a:t>
            </a:r>
            <a:r>
              <a:rPr lang="en-US" dirty="0">
                <a:latin typeface="Calibri"/>
                <a:ea typeface="Calibri"/>
                <a:cs typeface="Calibri"/>
              </a:rPr>
              <a:t> – 1.2 MeV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138 </a:t>
            </a:r>
            <a:r>
              <a:rPr lang="en-US" dirty="0" err="1">
                <a:latin typeface="Calibri"/>
                <a:ea typeface="Calibri"/>
                <a:cs typeface="Calibri"/>
              </a:rPr>
              <a:t>xe</a:t>
            </a:r>
            <a:r>
              <a:rPr lang="en-US" dirty="0">
                <a:latin typeface="Calibri"/>
                <a:ea typeface="Calibri"/>
                <a:cs typeface="Calibri"/>
              </a:rPr>
              <a:t> – 3 MeV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CBE040-9A50-1F9C-ABBC-67F080F957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2217A-50F4-450D-B608-ED4F6744638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631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Set up – test for experiment talk about later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Therefore trying out options to deal with one broken </a:t>
            </a:r>
            <a:r>
              <a:rPr lang="en-US" dirty="0" err="1">
                <a:latin typeface="Calibri"/>
                <a:ea typeface="Calibri"/>
                <a:cs typeface="Calibri"/>
              </a:rPr>
              <a:t>PIPSBox</a:t>
            </a:r>
            <a:r>
              <a:rPr lang="en-US" dirty="0">
                <a:latin typeface="Calibri"/>
                <a:ea typeface="Calibri"/>
                <a:cs typeface="Calibri"/>
              </a:rPr>
              <a:t> channel – add a standalone. Didn't work, won't show the results from that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4 </a:t>
            </a:r>
            <a:r>
              <a:rPr lang="en-US" dirty="0" err="1">
                <a:latin typeface="Calibri"/>
                <a:ea typeface="Calibri"/>
                <a:cs typeface="Calibri"/>
              </a:rPr>
              <a:t>hrs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2217A-50F4-450D-B608-ED4F6744638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447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3093C0-D06C-6829-1AB8-4E2C9C71B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1D46AF-7A5C-1820-E504-F20458A1F2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FDBD5A-4C75-79CF-42C3-4C725DA1C4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Norm background drop out – the peaks in red are the gamma rays in coincidence with a beta signal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Peaks in red don't align with the NORM peaks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19546-BCC8-3C08-8F26-540E126313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2217A-50F4-450D-B608-ED4F6744638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914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Back to that 0 to 500 range and several species can be identified including daughter decay product of 138Xe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2217A-50F4-450D-B608-ED4F6744638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637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5542C-4EF8-6FA8-FE3B-92F906F44D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A3D86C-7765-CECD-1739-40B53DACB8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D6AB78-3245-8B1E-E387-317CA14E2C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All these ways to get the data, let’s see what they tell us about the sources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Statistics too low on Cm for multiple </a:t>
            </a:r>
            <a:r>
              <a:rPr lang="en-US" dirty="0" err="1">
                <a:latin typeface="Calibri"/>
                <a:ea typeface="Calibri"/>
                <a:cs typeface="Calibri"/>
              </a:rPr>
              <a:t>gatings</a:t>
            </a:r>
            <a:r>
              <a:rPr lang="en-US" dirty="0">
                <a:latin typeface="Calibri"/>
                <a:ea typeface="Calibri"/>
                <a:cs typeface="Calibri"/>
              </a:rPr>
              <a:t> – high uncertainty anyway (32%) Range in U235 is 6-12%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Despite these </a:t>
            </a:r>
            <a:r>
              <a:rPr lang="en-US" dirty="0" err="1">
                <a:latin typeface="Calibri"/>
                <a:ea typeface="Calibri"/>
                <a:cs typeface="Calibri"/>
              </a:rPr>
              <a:t>errrors</a:t>
            </a:r>
            <a:r>
              <a:rPr lang="en-US" dirty="0">
                <a:latin typeface="Calibri"/>
                <a:ea typeface="Calibri"/>
                <a:cs typeface="Calibri"/>
              </a:rPr>
              <a:t>, very clearly tell U235 from Cm248. This is per Kr88 atom, how many 135Xe atoms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Heavy peak (Xe) stays very similar in fission fragment distribution, so lighter peak increases in mass to make up for it so more Xe to Kr ratio</a:t>
            </a:r>
          </a:p>
          <a:p>
            <a:endParaRPr lang="en-US" dirty="0">
              <a:latin typeface="Calibri"/>
              <a:ea typeface="Calibri"/>
              <a:cs typeface="Calibri"/>
            </a:endParaRPr>
          </a:p>
          <a:p>
            <a:r>
              <a:rPr lang="en-US" dirty="0">
                <a:latin typeface="Calibri"/>
                <a:ea typeface="Calibri"/>
                <a:cs typeface="Calibri"/>
              </a:rPr>
              <a:t>Independent yield of U-235 give 1 : 0.1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BC9BA-91FF-CACC-AC24-D8E19DE997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12217A-50F4-450D-B608-ED4F6744638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870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Cov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F9594-4296-BC40-AEB1-1900F21222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3413" y="2601752"/>
            <a:ext cx="10728325" cy="1692093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</a:t>
            </a:r>
            <a:br>
              <a:rPr lang="en-GB" dirty="0"/>
            </a:br>
            <a:r>
              <a:rPr lang="en-GB" dirty="0"/>
              <a:t>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998EF8-9639-C844-867A-62BDEA165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9A57-BE20-E743-80F4-563B21729387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225B4F-DE44-2E4D-A658-A90D33355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7446D4-401B-374F-A80A-51708E77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4A3B-D5B6-DA4B-ADB3-DBAA9A36C6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D753166-D43A-D64A-9192-5D4846AE4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10716750" cy="147549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3034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Left with Captio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7" y="359051"/>
            <a:ext cx="5545136" cy="5770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6D005BD5-5808-064B-98FE-89CC76FF21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713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Pictures x 4 with Captio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4" y="368301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6D005BD5-5808-064B-98FE-89CC76FF21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C57B1D67-2B72-A042-B5E7-1CE972A9D47E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71295" y="434416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45C872B-3D8F-A147-9704-FD12D2212F0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24225" y="2529943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C71E067A-2F2E-B548-8090-F827099C3C0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3323684" y="36830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920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  <p15:guide id="3" pos="1867" userDrawn="1">
          <p15:clr>
            <a:srgbClr val="FBAE40"/>
          </p15:clr>
        </p15:guide>
        <p15:guide id="4" pos="209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Section Header with Picture Cutout - Dark">
    <p:bg>
      <p:bgPr>
        <a:gradFill>
          <a:gsLst>
            <a:gs pos="20000">
              <a:schemeClr val="tx2"/>
            </a:gs>
            <a:gs pos="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2887D771-C501-8745-9BA2-9535F81AE1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6" y="733264"/>
            <a:ext cx="5544525" cy="5391472"/>
          </a:xfrm>
          <a:custGeom>
            <a:avLst/>
            <a:gdLst>
              <a:gd name="connsiteX0" fmla="*/ 1584525 w 5544525"/>
              <a:gd name="connsiteY0" fmla="*/ 711472 h 5391472"/>
              <a:gd name="connsiteX1" fmla="*/ 5544525 w 5544525"/>
              <a:gd name="connsiteY1" fmla="*/ 711472 h 5391472"/>
              <a:gd name="connsiteX2" fmla="*/ 5544525 w 5544525"/>
              <a:gd name="connsiteY2" fmla="*/ 4671472 h 5391472"/>
              <a:gd name="connsiteX3" fmla="*/ 1584525 w 5544525"/>
              <a:gd name="connsiteY3" fmla="*/ 4671472 h 5391472"/>
              <a:gd name="connsiteX4" fmla="*/ 0 w 5544525"/>
              <a:gd name="connsiteY4" fmla="*/ 0 h 5391472"/>
              <a:gd name="connsiteX5" fmla="*/ 5364525 w 5544525"/>
              <a:gd name="connsiteY5" fmla="*/ 0 h 5391472"/>
              <a:gd name="connsiteX6" fmla="*/ 5364525 w 5544525"/>
              <a:gd name="connsiteY6" fmla="*/ 531472 h 5391472"/>
              <a:gd name="connsiteX7" fmla="*/ 1404525 w 5544525"/>
              <a:gd name="connsiteY7" fmla="*/ 531472 h 5391472"/>
              <a:gd name="connsiteX8" fmla="*/ 1404525 w 5544525"/>
              <a:gd name="connsiteY8" fmla="*/ 4851472 h 5391472"/>
              <a:gd name="connsiteX9" fmla="*/ 1639538 w 5544525"/>
              <a:gd name="connsiteY9" fmla="*/ 4851472 h 5391472"/>
              <a:gd name="connsiteX10" fmla="*/ 1639538 w 5544525"/>
              <a:gd name="connsiteY10" fmla="*/ 4853773 h 5391472"/>
              <a:gd name="connsiteX11" fmla="*/ 5364525 w 5544525"/>
              <a:gd name="connsiteY11" fmla="*/ 4853773 h 5391472"/>
              <a:gd name="connsiteX12" fmla="*/ 5364525 w 5544525"/>
              <a:gd name="connsiteY12" fmla="*/ 5391472 h 5391472"/>
              <a:gd name="connsiteX13" fmla="*/ 0 w 5544525"/>
              <a:gd name="connsiteY13" fmla="*/ 5391472 h 5391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44525" h="5391472">
                <a:moveTo>
                  <a:pt x="1584525" y="711472"/>
                </a:moveTo>
                <a:lnTo>
                  <a:pt x="5544525" y="711472"/>
                </a:lnTo>
                <a:lnTo>
                  <a:pt x="5544525" y="4671472"/>
                </a:lnTo>
                <a:lnTo>
                  <a:pt x="1584525" y="4671472"/>
                </a:lnTo>
                <a:close/>
                <a:moveTo>
                  <a:pt x="0" y="0"/>
                </a:moveTo>
                <a:lnTo>
                  <a:pt x="5364525" y="0"/>
                </a:lnTo>
                <a:lnTo>
                  <a:pt x="5364525" y="531472"/>
                </a:lnTo>
                <a:lnTo>
                  <a:pt x="1404525" y="531472"/>
                </a:lnTo>
                <a:lnTo>
                  <a:pt x="1404525" y="4851472"/>
                </a:lnTo>
                <a:lnTo>
                  <a:pt x="1639538" y="4851472"/>
                </a:lnTo>
                <a:lnTo>
                  <a:pt x="1639538" y="4853773"/>
                </a:lnTo>
                <a:lnTo>
                  <a:pt x="5364525" y="4853773"/>
                </a:lnTo>
                <a:lnTo>
                  <a:pt x="5364525" y="5391472"/>
                </a:lnTo>
                <a:lnTo>
                  <a:pt x="0" y="53914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A9B07-FA6E-4F4C-8412-667163FB2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6000" y="2479167"/>
            <a:ext cx="5544524" cy="1814680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en-GB" dirty="0"/>
              <a:t>Click to edit Master title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D09D7-7E8E-9A49-A34E-44FFBF796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6000" y="4653847"/>
            <a:ext cx="5544524" cy="145363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6F831-853A-2349-81DA-8AA9B81C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534DF-B096-7545-818F-0D66D53A1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2CD13-8885-F14D-BEC7-72B9DC0E4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20F3D504-71B3-B544-966D-B1396AA864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3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PL Section Header - Dark">
    <p:bg>
      <p:bgPr>
        <a:gradFill>
          <a:gsLst>
            <a:gs pos="20000">
              <a:schemeClr val="tx2"/>
            </a:gs>
            <a:gs pos="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A9B07-FA6E-4F4C-8412-667163FB2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709739"/>
            <a:ext cx="11449050" cy="2584108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D09D7-7E8E-9A49-A34E-44FFBF796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4653846"/>
            <a:ext cx="11449050" cy="143580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6F831-853A-2349-81DA-8AA9B81C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534DF-B096-7545-818F-0D66D53A1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2CD13-8885-F14D-BEC7-72B9DC0E4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20F3D504-71B3-B544-966D-B1396AA864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88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PL Title and Content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625D-217C-B144-93D2-C19DE4F1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70C27-80D5-174D-A8CC-D917A524C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AB4E-81DB-904F-B241-4225778A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A694-C7D3-9E4A-AD42-7A27C129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39D77-8E63-5D4B-BDFE-7D086BE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D2C6FA8-56B5-DF4F-AFCF-F7045C1038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570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PL Two Colum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AEDBA-A237-2641-AF20-5E91101E6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82D9-D411-614B-93D2-447DB12DDF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6" y="1825625"/>
            <a:ext cx="5545138" cy="430371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E2998-B52D-6C48-8404-E6F2843B8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5388" y="1825625"/>
            <a:ext cx="5545136" cy="430371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2EB089-D3DF-9346-BDD3-BFF9C0C8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E7A3F-5642-DC45-86CF-7CB6F04E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F7BE6-173D-B94B-8D94-D7AA7844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F450EA6A-C381-E349-9B3F-A854C9703F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34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Three Colum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625D-217C-B144-93D2-C19DE4F1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AB4E-81DB-904F-B241-4225778A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A694-C7D3-9E4A-AD42-7A27C129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39D77-8E63-5D4B-BDFE-7D086BE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94E238D-77F6-CF44-B797-C6BE5821F96B}"/>
              </a:ext>
            </a:extLst>
          </p:cNvPr>
          <p:cNvSpPr>
            <a:spLocks noGrp="1" noChangeAspect="1"/>
          </p:cNvSpPr>
          <p:nvPr>
            <p:ph idx="13"/>
          </p:nvPr>
        </p:nvSpPr>
        <p:spPr>
          <a:xfrm>
            <a:off x="381662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13F8C6F-F46B-0D48-BCB5-A23E0BFA0E7C}"/>
              </a:ext>
            </a:extLst>
          </p:cNvPr>
          <p:cNvSpPr>
            <a:spLocks noGrp="1" noChangeAspect="1"/>
          </p:cNvSpPr>
          <p:nvPr>
            <p:ph idx="14"/>
          </p:nvPr>
        </p:nvSpPr>
        <p:spPr>
          <a:xfrm>
            <a:off x="4295775" y="1809053"/>
            <a:ext cx="3600449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B08ED24-1AEA-B04D-BFB7-5DFF27FFEA3F}"/>
              </a:ext>
            </a:extLst>
          </p:cNvPr>
          <p:cNvSpPr>
            <a:spLocks noGrp="1" noChangeAspect="1"/>
          </p:cNvSpPr>
          <p:nvPr>
            <p:ph idx="15"/>
          </p:nvPr>
        </p:nvSpPr>
        <p:spPr>
          <a:xfrm>
            <a:off x="8266774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E0B8292-DE0A-934A-9697-9CD88DDF65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95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79" userDrawn="1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4974" userDrawn="1">
          <p15:clr>
            <a:srgbClr val="FBAE40"/>
          </p15:clr>
        </p15:guide>
        <p15:guide id="4" pos="520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PL Title Only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9B30F-D552-854E-96C2-32A0DB8B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E7BFF2-43C3-2746-96BA-0ECED010C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1C8AB8-3EFD-F449-8CC6-D8F2B5F05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26E639-962E-0C4A-B3A6-F4C5786B3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D1CFF10B-AEEE-C646-9B38-121C30FEF5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55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PL Blank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0A4420-95D2-4444-A902-2F656ADE5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E12DFF-08A1-E642-8DE7-7701FC50E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2002D-7AE6-0946-AC2C-97C09D46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1B275804-B3C1-8F48-8B0B-75C961475C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54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Right with Captio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300"/>
            <a:ext cx="5545139" cy="168910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5388" y="987425"/>
            <a:ext cx="5545136" cy="51008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475" y="2057400"/>
            <a:ext cx="5545137" cy="403088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F111D22D-68A6-BF4B-8B01-4B616EFB52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5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Cover Slide with Pictur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ED5E4D-7D14-CF40-92CC-F83222FC7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9A57-BE20-E743-80F4-563B21729387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78CDC-C5AB-5B4A-BAEE-E964EFD86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CC998-4900-2A4E-BB76-F24CE7E6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4A3B-D5B6-DA4B-ADB3-DBAA9A36C6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A6C5282-BD60-9D4F-8472-A6FCBA0CA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5184775" cy="147549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CC0D05D-455F-CD47-8CA9-087E61D6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413" y="1815354"/>
            <a:ext cx="5173200" cy="246420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F25B104-D6AA-5041-8480-C084B95EF3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5388" y="728663"/>
            <a:ext cx="5184775" cy="54006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792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Left with Captio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7" y="359051"/>
            <a:ext cx="5545136" cy="5770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0862D991-591A-5541-8AE8-A1FB9DB19F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48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Pictures x 4 with Captio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4" y="368301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C57B1D67-2B72-A042-B5E7-1CE972A9D47E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71295" y="434416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45C872B-3D8F-A147-9704-FD12D2212F0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24225" y="2529943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C71E067A-2F2E-B548-8090-F827099C3C0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3323684" y="36830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8DDABF04-CD9C-DE4A-B759-E73D1982DC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948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  <p15:guide id="3" pos="1867" userDrawn="1">
          <p15:clr>
            <a:srgbClr val="FBAE40"/>
          </p15:clr>
        </p15:guide>
        <p15:guide id="4" pos="209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logo and website end slide - Dark"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9A37E2-28F6-9B45-A314-774080E39544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</a:rPr>
              <a:t>© NPL Management Limited, 2025</a:t>
            </a:r>
            <a:endParaRPr lang="en-US" sz="900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2EEDDFB-0435-7242-939F-A0AF2B01C3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33278" y="2125169"/>
            <a:ext cx="3125442" cy="11521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F008B3-4361-224C-8DF6-C1B5A95F84C8}"/>
              </a:ext>
            </a:extLst>
          </p:cNvPr>
          <p:cNvSpPr txBox="1"/>
          <p:nvPr userDrawn="1"/>
        </p:nvSpPr>
        <p:spPr>
          <a:xfrm>
            <a:off x="731838" y="3580657"/>
            <a:ext cx="10728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spc="300" dirty="0" err="1">
                <a:solidFill>
                  <a:schemeClr val="bg1"/>
                </a:solidFill>
              </a:rPr>
              <a:t>npl.co.uk</a:t>
            </a:r>
            <a:endParaRPr lang="en-US" sz="40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31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End Slide - Dark"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9A37E2-28F6-9B45-A314-774080E39544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</a:rPr>
              <a:t>© NPL Management Limited, 2023</a:t>
            </a:r>
            <a:endParaRPr lang="en-US" sz="900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6446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logo and website end slide -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00867-C74B-6941-BDDD-4310C871401A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solidFill>
                  <a:schemeClr val="tx2"/>
                </a:solidFill>
              </a:rPr>
              <a:t>© NPL Management Limited, 2025</a:t>
            </a:r>
            <a:endParaRPr lang="en-US" sz="900" b="1" spc="3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AE594B-CBA1-6047-8AC1-AC196CC2B877}"/>
              </a:ext>
            </a:extLst>
          </p:cNvPr>
          <p:cNvSpPr txBox="1"/>
          <p:nvPr userDrawn="1"/>
        </p:nvSpPr>
        <p:spPr>
          <a:xfrm>
            <a:off x="731838" y="3568892"/>
            <a:ext cx="10728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spc="300" dirty="0" err="1">
                <a:solidFill>
                  <a:schemeClr val="tx2"/>
                </a:solidFill>
              </a:rPr>
              <a:t>npl.co.uk</a:t>
            </a:r>
            <a:endParaRPr lang="en-US" sz="4000" spc="300" dirty="0">
              <a:solidFill>
                <a:schemeClr val="tx2"/>
              </a:solidFill>
            </a:endParaRPr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461DE55D-5874-9B49-AED6-397437F64F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33518" y="2133357"/>
            <a:ext cx="3124964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285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End Slid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9CEFA-547B-A94E-A245-9427C549C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45FDC8-2BA6-DA49-8465-0B6A5CFCC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C64AB-468A-4E4A-9E58-C9DBADCE6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9E3148-72B5-6042-B1ED-D61CC74786A3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solidFill>
                  <a:schemeClr val="tx2"/>
                </a:solidFill>
              </a:rPr>
              <a:t>© NPL Management Limited, 2023</a:t>
            </a:r>
            <a:endParaRPr lang="en-US" sz="900" b="1" spc="3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61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Cover Slide with Picture Cutout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ED5E4D-7D14-CF40-92CC-F83222FC7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9A57-BE20-E743-80F4-563B21729387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78CDC-C5AB-5B4A-BAEE-E964EFD86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CC998-4900-2A4E-BB76-F24CE7E6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4A3B-D5B6-DA4B-ADB3-DBAA9A36C6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A6C5282-BD60-9D4F-8472-A6FCBA0CA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4824775" cy="147549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CC0D05D-455F-CD47-8CA9-087E61D6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413" y="1815354"/>
            <a:ext cx="4816300" cy="246420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30EE77-A4AB-B94E-815A-79EC7B9023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36663" y="728663"/>
            <a:ext cx="5523499" cy="5381947"/>
          </a:xfrm>
          <a:custGeom>
            <a:avLst/>
            <a:gdLst>
              <a:gd name="connsiteX0" fmla="*/ 0 w 5523499"/>
              <a:gd name="connsiteY0" fmla="*/ 711133 h 5381947"/>
              <a:gd name="connsiteX1" fmla="*/ 3948888 w 5523499"/>
              <a:gd name="connsiteY1" fmla="*/ 711133 h 5381947"/>
              <a:gd name="connsiteX2" fmla="*/ 3948888 w 5523499"/>
              <a:gd name="connsiteY2" fmla="*/ 4671133 h 5381947"/>
              <a:gd name="connsiteX3" fmla="*/ 0 w 5523499"/>
              <a:gd name="connsiteY3" fmla="*/ 4671133 h 5381947"/>
              <a:gd name="connsiteX4" fmla="*/ 159337 w 5523499"/>
              <a:gd name="connsiteY4" fmla="*/ 0 h 5381947"/>
              <a:gd name="connsiteX5" fmla="*/ 5523499 w 5523499"/>
              <a:gd name="connsiteY5" fmla="*/ 0 h 5381947"/>
              <a:gd name="connsiteX6" fmla="*/ 5523499 w 5523499"/>
              <a:gd name="connsiteY6" fmla="*/ 5381947 h 5381947"/>
              <a:gd name="connsiteX7" fmla="*/ 159337 w 5523499"/>
              <a:gd name="connsiteY7" fmla="*/ 5381947 h 5381947"/>
              <a:gd name="connsiteX8" fmla="*/ 159337 w 5523499"/>
              <a:gd name="connsiteY8" fmla="*/ 4851133 h 5381947"/>
              <a:gd name="connsiteX9" fmla="*/ 4128888 w 5523499"/>
              <a:gd name="connsiteY9" fmla="*/ 4851133 h 5381947"/>
              <a:gd name="connsiteX10" fmla="*/ 4128888 w 5523499"/>
              <a:gd name="connsiteY10" fmla="*/ 531133 h 5381947"/>
              <a:gd name="connsiteX11" fmla="*/ 159337 w 5523499"/>
              <a:gd name="connsiteY11" fmla="*/ 531133 h 538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23499" h="5381947">
                <a:moveTo>
                  <a:pt x="0" y="711133"/>
                </a:moveTo>
                <a:lnTo>
                  <a:pt x="3948888" y="711133"/>
                </a:lnTo>
                <a:lnTo>
                  <a:pt x="3948888" y="4671133"/>
                </a:lnTo>
                <a:lnTo>
                  <a:pt x="0" y="4671133"/>
                </a:lnTo>
                <a:close/>
                <a:moveTo>
                  <a:pt x="159337" y="0"/>
                </a:moveTo>
                <a:lnTo>
                  <a:pt x="5523499" y="0"/>
                </a:lnTo>
                <a:lnTo>
                  <a:pt x="5523499" y="5381947"/>
                </a:lnTo>
                <a:lnTo>
                  <a:pt x="159337" y="5381947"/>
                </a:lnTo>
                <a:lnTo>
                  <a:pt x="159337" y="4851133"/>
                </a:lnTo>
                <a:lnTo>
                  <a:pt x="4128888" y="4851133"/>
                </a:lnTo>
                <a:lnTo>
                  <a:pt x="4128888" y="531133"/>
                </a:lnTo>
                <a:lnTo>
                  <a:pt x="159337" y="531133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26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Title and Content -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389E8-BEF6-E847-B0A0-973F5D7DEC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3413" y="6356350"/>
            <a:ext cx="2837987" cy="365125"/>
          </a:xfrm>
        </p:spPr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0A669-694B-FB47-9FE1-021EDEE16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593DC-EA5F-BE40-85FF-AF70E18C6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837988" cy="365125"/>
          </a:xfr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EF827C0-0E30-3846-9970-C155DCEA0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E2A3C1-011A-1D4F-9528-F3056FF5B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825625"/>
            <a:ext cx="11449050" cy="43037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3" name="Picture 12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4A486113-4AE8-8545-949D-AD346F8752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54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PL Two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AEDBA-A237-2641-AF20-5E91101E6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82D9-D411-614B-93D2-447DB12DDF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6" y="1825625"/>
            <a:ext cx="5545138" cy="430371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E2998-B52D-6C48-8404-E6F2843B8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5388" y="1825625"/>
            <a:ext cx="5545136" cy="4303713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2EB089-D3DF-9346-BDD3-BFF9C0C8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E7A3F-5642-DC45-86CF-7CB6F04E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F7BE6-173D-B94B-8D94-D7AA7844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B3E813C6-A0FC-4C42-AD94-86DA0D6428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50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Three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625D-217C-B144-93D2-C19DE4F1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AB4E-81DB-904F-B241-4225778A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A694-C7D3-9E4A-AD42-7A27C129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39D77-8E63-5D4B-BDFE-7D086BE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77BE1E63-534E-504F-B891-1DD0503BBB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94E238D-77F6-CF44-B797-C6BE5821F96B}"/>
              </a:ext>
            </a:extLst>
          </p:cNvPr>
          <p:cNvSpPr>
            <a:spLocks noGrp="1" noChangeAspect="1"/>
          </p:cNvSpPr>
          <p:nvPr>
            <p:ph idx="13"/>
          </p:nvPr>
        </p:nvSpPr>
        <p:spPr>
          <a:xfrm>
            <a:off x="381662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13F8C6F-F46B-0D48-BCB5-A23E0BFA0E7C}"/>
              </a:ext>
            </a:extLst>
          </p:cNvPr>
          <p:cNvSpPr>
            <a:spLocks noGrp="1" noChangeAspect="1"/>
          </p:cNvSpPr>
          <p:nvPr>
            <p:ph idx="14"/>
          </p:nvPr>
        </p:nvSpPr>
        <p:spPr>
          <a:xfrm>
            <a:off x="4295775" y="1809053"/>
            <a:ext cx="3600449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B08ED24-1AEA-B04D-BFB7-5DFF27FFEA3F}"/>
              </a:ext>
            </a:extLst>
          </p:cNvPr>
          <p:cNvSpPr>
            <a:spLocks noGrp="1" noChangeAspect="1"/>
          </p:cNvSpPr>
          <p:nvPr>
            <p:ph idx="15"/>
          </p:nvPr>
        </p:nvSpPr>
        <p:spPr>
          <a:xfrm>
            <a:off x="8266774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993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79" userDrawn="1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4974" userDrawn="1">
          <p15:clr>
            <a:srgbClr val="FBAE40"/>
          </p15:clr>
        </p15:guide>
        <p15:guide id="4" pos="520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PL Title Only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9B30F-D552-854E-96C2-32A0DB8B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E7BFF2-43C3-2746-96BA-0ECED010C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1C8AB8-3EFD-F449-8CC6-D8F2B5F05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26E639-962E-0C4A-B3A6-F4C5786B3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A83BE8B9-6142-F04D-830F-742D9AF066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71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PL Blank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0A4420-95D2-4444-A902-2F656ADE5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E12DFF-08A1-E642-8DE7-7701FC50E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2002D-7AE6-0946-AC2C-97C09D46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B5B08E88-CDD4-D64E-A7C8-040241B1A9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12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Right with Captio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300"/>
            <a:ext cx="5545139" cy="168910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5388" y="1075795"/>
            <a:ext cx="5545136" cy="50628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475" y="2057399"/>
            <a:ext cx="5545137" cy="408124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6D005BD5-5808-064B-98FE-89CC76FF21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72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9D90B-C0BA-494D-B532-A109B94E8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8" y="6143626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C5A9A57-BE20-E743-80F4-563B21729387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AAE16-566E-2A47-A5CF-0173ADEC1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43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3D50F-4BC5-0C43-ABEA-E903D6066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6963" y="6143626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35D4A3B-D5B6-DA4B-ADB3-DBAA9A36C6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C65EC08-5C0B-F347-A738-92A134BDB0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838" y="728663"/>
            <a:ext cx="1980000" cy="72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0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3" r:id="rId2"/>
    <p:sldLayoutId id="214748371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61" userDrawn="1">
          <p15:clr>
            <a:srgbClr val="F26B43"/>
          </p15:clr>
        </p15:guide>
        <p15:guide id="2" orient="horz" pos="459" userDrawn="1">
          <p15:clr>
            <a:srgbClr val="F26B43"/>
          </p15:clr>
        </p15:guide>
        <p15:guide id="3" orient="horz" pos="3861" userDrawn="1">
          <p15:clr>
            <a:srgbClr val="F26B43"/>
          </p15:clr>
        </p15:guide>
        <p15:guide id="4" pos="721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9113B-AB55-944F-B2B3-59A60601E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68300"/>
            <a:ext cx="10009050" cy="12906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11A03-DD8D-AD42-8C0A-DCC718D1E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825625"/>
            <a:ext cx="11449050" cy="4303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7C419-7A31-6F4C-B869-F214E554EF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E2F497F-A912-D84C-8978-7037839E52A4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0C8F2-38F1-594A-BE21-769613D65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68FA-B388-D74F-80AA-6F286114F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0F66305-90B3-104F-BE5E-085D9E3133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7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69" r:id="rId2"/>
    <p:sldLayoutId id="2147483667" r:id="rId3"/>
    <p:sldLayoutId id="2147483671" r:id="rId4"/>
    <p:sldLayoutId id="2147483672" r:id="rId5"/>
    <p:sldLayoutId id="2147483674" r:id="rId6"/>
    <p:sldLayoutId id="2147483675" r:id="rId7"/>
    <p:sldLayoutId id="2147483676" r:id="rId8"/>
    <p:sldLayoutId id="2147483705" r:id="rId9"/>
    <p:sldLayoutId id="2147483668" r:id="rId10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5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 userDrawn="1">
          <p15:clr>
            <a:srgbClr val="F26B43"/>
          </p15:clr>
        </p15:guide>
        <p15:guide id="2" orient="horz" pos="232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4" orient="horz" pos="386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9113B-AB55-944F-B2B3-59A60601E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68300"/>
            <a:ext cx="10009050" cy="12906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11A03-DD8D-AD42-8C0A-DCC718D1E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825625"/>
            <a:ext cx="11449050" cy="4303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7C419-7A31-6F4C-B869-F214E554EF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2F497F-A912-D84C-8978-7037839E52A4}" type="datetimeFigureOut">
              <a:rPr lang="en-US" smtClean="0"/>
              <a:pPr/>
              <a:t>2/10/2026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0C8F2-38F1-594A-BE21-769613D65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68FA-B388-D74F-80AA-6F286114F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0F66305-90B3-104F-BE5E-085D9E3133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2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707" r:id="rId3"/>
    <p:sldLayoutId id="2147483694" r:id="rId4"/>
    <p:sldLayoutId id="2147483696" r:id="rId5"/>
    <p:sldLayoutId id="2147483697" r:id="rId6"/>
    <p:sldLayoutId id="2147483698" r:id="rId7"/>
    <p:sldLayoutId id="2147483699" r:id="rId8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5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 userDrawn="1">
          <p15:clr>
            <a:srgbClr val="F26B43"/>
          </p15:clr>
        </p15:guide>
        <p15:guide id="2" orient="horz" pos="232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4" orient="horz" pos="386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0AD1F-CCC5-9243-BF8A-704054095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8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76B57-D553-3E41-980B-AEF06439C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624E4-9040-4841-A646-5344C0B0D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6963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53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713" r:id="rId3"/>
    <p:sldLayoutId id="214748367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61" userDrawn="1">
          <p15:clr>
            <a:srgbClr val="F26B43"/>
          </p15:clr>
        </p15:guide>
        <p15:guide id="2" orient="horz" pos="459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386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F386CD-1929-114C-A608-761114C61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2056579"/>
            <a:ext cx="11119724" cy="24642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4600" dirty="0"/>
              <a:t>Using a </a:t>
            </a:r>
            <a:r>
              <a:rPr lang="en-GB" sz="4600" dirty="0" err="1"/>
              <a:t>HPGe-PIPSBox</a:t>
            </a:r>
            <a:r>
              <a:rPr lang="en-GB" sz="4600" dirty="0"/>
              <a:t> detector system to compare the noble gases produced by fission from </a:t>
            </a:r>
            <a:r>
              <a:rPr lang="en-GB" sz="4600" baseline="30000" dirty="0"/>
              <a:t>235</a:t>
            </a:r>
            <a:r>
              <a:rPr lang="en-GB" sz="4600" dirty="0"/>
              <a:t>U(</a:t>
            </a:r>
            <a:r>
              <a:rPr lang="en-GB" sz="4600" dirty="0" err="1"/>
              <a:t>n,f</a:t>
            </a:r>
            <a:r>
              <a:rPr lang="en-GB" sz="4600" dirty="0"/>
              <a:t>) and </a:t>
            </a:r>
            <a:r>
              <a:rPr lang="en-GB" sz="4600" baseline="30000" dirty="0"/>
              <a:t>248</a:t>
            </a:r>
            <a:r>
              <a:rPr lang="en-GB" sz="4600" dirty="0"/>
              <a:t>Cm(SF)</a:t>
            </a:r>
            <a:endParaRPr lang="en-US" sz="46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FAAFE99-E340-CC4D-9609-C599272C2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549875"/>
            <a:ext cx="10205533" cy="951824"/>
          </a:xfrm>
        </p:spPr>
        <p:txBody>
          <a:bodyPr lIns="0" tIns="0" rIns="0" bIns="0" anchor="t"/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Sifa Poulton</a:t>
            </a:r>
            <a:r>
              <a:rPr lang="en-US" baseline="300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1,2</a:t>
            </a:r>
            <a:r>
              <a:rPr lang="en-US" dirty="0"/>
              <a:t>, Steven Bell</a:t>
            </a:r>
            <a:r>
              <a:rPr lang="en-US" baseline="30000" dirty="0"/>
              <a:t>2</a:t>
            </a:r>
            <a:r>
              <a:rPr lang="en-US" dirty="0"/>
              <a:t>, Matt Goodwin</a:t>
            </a:r>
            <a:r>
              <a:rPr lang="en-US" baseline="30000" dirty="0"/>
              <a:t>3</a:t>
            </a:r>
            <a:r>
              <a:rPr lang="en-US" dirty="0"/>
              <a:t>, Ayrton Jenkins</a:t>
            </a:r>
            <a:r>
              <a:rPr lang="en-US" baseline="30000" dirty="0"/>
              <a:t>3</a:t>
            </a:r>
            <a:r>
              <a:rPr lang="en-US" dirty="0"/>
              <a:t>, Andy Pearce</a:t>
            </a:r>
            <a:r>
              <a:rPr lang="en-US" baseline="30000" dirty="0"/>
              <a:t>2</a:t>
            </a:r>
            <a:r>
              <a:rPr lang="en-US" dirty="0"/>
              <a:t>, Andrew Petts</a:t>
            </a:r>
            <a:r>
              <a:rPr lang="en-US" baseline="30000" dirty="0"/>
              <a:t>4</a:t>
            </a:r>
            <a:r>
              <a:rPr lang="en-US" dirty="0"/>
              <a:t>, Paddy Regan</a:t>
            </a:r>
            <a:r>
              <a:rPr lang="en-US" baseline="30000" dirty="0"/>
              <a:t>1,2</a:t>
            </a:r>
            <a:r>
              <a:rPr lang="en-US" dirty="0"/>
              <a:t>, Matt Ryan</a:t>
            </a:r>
            <a:r>
              <a:rPr lang="en-US" baseline="30000" dirty="0"/>
              <a:t>5</a:t>
            </a:r>
            <a:r>
              <a:rPr lang="en-US" dirty="0"/>
              <a:t>, Robert Shearman</a:t>
            </a:r>
            <a:r>
              <a:rPr lang="en-US" baseline="30000" dirty="0"/>
              <a:t>2</a:t>
            </a:r>
            <a:endParaRPr lang="en-US" dirty="0">
              <a:cs typeface="Arial"/>
            </a:endParaRPr>
          </a:p>
        </p:txBody>
      </p:sp>
      <p:pic>
        <p:nvPicPr>
          <p:cNvPr id="2" name="Picture 2" descr="About the NDA group - NDA group graduate programme">
            <a:extLst>
              <a:ext uri="{FF2B5EF4-FFF2-40B4-BE49-F238E27FC236}">
                <a16:creationId xmlns:a16="http://schemas.microsoft.com/office/drawing/2014/main" id="{FC7B0D0D-9CFD-EE01-2512-914607EBF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129" y="592067"/>
            <a:ext cx="2544922" cy="91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1B54AA2-A28D-5091-A9EE-7F3C9E4213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70940" y="641340"/>
            <a:ext cx="2761490" cy="815191"/>
          </a:xfrm>
          <a:prstGeom prst="rect">
            <a:avLst/>
          </a:prstGeom>
        </p:spPr>
      </p:pic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B098BFDA-48EA-9A9F-A0C4-B5076F436829}"/>
              </a:ext>
            </a:extLst>
          </p:cNvPr>
          <p:cNvSpPr txBox="1">
            <a:spLocks/>
          </p:cNvSpPr>
          <p:nvPr/>
        </p:nvSpPr>
        <p:spPr>
          <a:xfrm>
            <a:off x="731838" y="5542351"/>
            <a:ext cx="9235474" cy="95182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1425FC-1A73-047C-6144-12022D0E5C3E}"/>
              </a:ext>
            </a:extLst>
          </p:cNvPr>
          <p:cNvSpPr txBox="1"/>
          <p:nvPr/>
        </p:nvSpPr>
        <p:spPr>
          <a:xfrm>
            <a:off x="622190" y="5530791"/>
            <a:ext cx="609467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University of Surrey, Guildford, UK, GU2 7XH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National Physical Laboratory, Teddington, UK, TW11 0LW</a:t>
            </a:r>
          </a:p>
          <a:p>
            <a:pPr>
              <a:defRPr/>
            </a:pPr>
            <a:r>
              <a:rPr lang="en-US" sz="1400" baseline="30000" dirty="0">
                <a:solidFill>
                  <a:schemeClr val="bg1"/>
                </a:solidFill>
              </a:rPr>
              <a:t>3</a:t>
            </a:r>
            <a:r>
              <a:rPr lang="en-US" sz="1400" dirty="0">
                <a:solidFill>
                  <a:schemeClr val="bg1"/>
                </a:solidFill>
              </a:rPr>
              <a:t> Atomic Weapons Establishment, Reading, UK, RG7 4PR </a:t>
            </a:r>
          </a:p>
          <a:p>
            <a:pPr>
              <a:defRPr/>
            </a:pPr>
            <a:r>
              <a:rPr lang="en-US" sz="1400" baseline="30000" dirty="0">
                <a:solidFill>
                  <a:schemeClr val="bg1"/>
                </a:solidFill>
              </a:rPr>
              <a:t>4</a:t>
            </a:r>
            <a:r>
              <a:rPr lang="en-US" sz="1400" dirty="0">
                <a:solidFill>
                  <a:schemeClr val="bg1"/>
                </a:solidFill>
              </a:rPr>
              <a:t> EDF Hartlepool NPP, UK, TS25 2BZ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National Nuclear Laboratory, Cumbria, UK, CA20 1PG</a:t>
            </a:r>
          </a:p>
        </p:txBody>
      </p:sp>
    </p:spTree>
    <p:extLst>
      <p:ext uri="{BB962C8B-B14F-4D97-AF65-F5344CB8AC3E}">
        <p14:creationId xmlns:p14="http://schemas.microsoft.com/office/powerpoint/2010/main" val="415128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C7806-E3F6-E7D8-03F3-A5A56E4E2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a graph&#10;&#10;AI-generated content may be incorrect.">
            <a:extLst>
              <a:ext uri="{FF2B5EF4-FFF2-40B4-BE49-F238E27FC236}">
                <a16:creationId xmlns:a16="http://schemas.microsoft.com/office/drawing/2014/main" id="{A567E909-F823-5B0D-602A-B3AABA171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73" y="906643"/>
            <a:ext cx="10656957" cy="580671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48637C6-A97F-43ED-8E76-90D63D636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aseline="30000" dirty="0"/>
              <a:t>248</a:t>
            </a:r>
            <a:r>
              <a:rPr lang="en-GB" sz="3200" dirty="0"/>
              <a:t>Cm(SF)</a:t>
            </a:r>
            <a:r>
              <a:rPr lang="en-GB" dirty="0"/>
              <a:t> gamma spectra</a:t>
            </a:r>
            <a:endParaRPr lang="en-US" dirty="0"/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CA0FFFC9-A690-1BFE-D66E-9CBA2DF84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77827524-075B-3700-BDAC-D69FD9B4E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white background with blue and red text&#10;&#10;AI-generated content may be incorrect.">
            <a:extLst>
              <a:ext uri="{FF2B5EF4-FFF2-40B4-BE49-F238E27FC236}">
                <a16:creationId xmlns:a16="http://schemas.microsoft.com/office/drawing/2014/main" id="{37EBA8C9-6D93-B1FF-3F17-752EE993D8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5977" y="1226792"/>
            <a:ext cx="1273176" cy="726937"/>
          </a:xfrm>
          <a:prstGeom prst="rect">
            <a:avLst/>
          </a:prstGeom>
        </p:spPr>
      </p:pic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19435081-B598-B20F-B78E-70A90B1D41D9}"/>
              </a:ext>
            </a:extLst>
          </p:cNvPr>
          <p:cNvSpPr txBox="1">
            <a:spLocks/>
          </p:cNvSpPr>
          <p:nvPr/>
        </p:nvSpPr>
        <p:spPr>
          <a:xfrm>
            <a:off x="2845714" y="2668170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133</a:t>
            </a:r>
            <a:r>
              <a:rPr lang="en-GB" sz="1600" dirty="0">
                <a:solidFill>
                  <a:schemeClr val="tx1"/>
                </a:solidFill>
              </a:rPr>
              <a:t>Xe</a:t>
            </a:r>
            <a:endParaRPr lang="en-US" sz="1600">
              <a:solidFill>
                <a:schemeClr val="tx1"/>
              </a:solidFill>
              <a:cs typeface="Arial" panose="020B0604020202020204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81 keV</a:t>
            </a:r>
            <a:endParaRPr lang="en-GB" sz="1600">
              <a:solidFill>
                <a:schemeClr val="tx1"/>
              </a:solidFill>
              <a:cs typeface="Arial"/>
            </a:endParaRPr>
          </a:p>
        </p:txBody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819A4CDB-061F-89B6-0A6F-E7497856B71E}"/>
              </a:ext>
            </a:extLst>
          </p:cNvPr>
          <p:cNvSpPr txBox="1">
            <a:spLocks/>
          </p:cNvSpPr>
          <p:nvPr/>
        </p:nvSpPr>
        <p:spPr>
          <a:xfrm>
            <a:off x="3969857" y="3422043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85m</a:t>
            </a:r>
            <a:r>
              <a:rPr lang="en-GB" sz="1600" dirty="0">
                <a:solidFill>
                  <a:schemeClr val="tx1"/>
                </a:solidFill>
              </a:rPr>
              <a:t>Kr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chemeClr val="tx1"/>
                </a:solidFill>
                <a:cs typeface="Arial"/>
              </a:rPr>
              <a:t>151 keV</a:t>
            </a: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42586E1F-89A9-FED2-1EB9-5EAC33D67EE3}"/>
              </a:ext>
            </a:extLst>
          </p:cNvPr>
          <p:cNvSpPr txBox="1">
            <a:spLocks/>
          </p:cNvSpPr>
          <p:nvPr/>
        </p:nvSpPr>
        <p:spPr>
          <a:xfrm>
            <a:off x="4997734" y="3912124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88</a:t>
            </a:r>
            <a:r>
              <a:rPr lang="en-GB" sz="1600" dirty="0">
                <a:solidFill>
                  <a:schemeClr val="tx1"/>
                </a:solidFill>
              </a:rPr>
              <a:t>Kr</a:t>
            </a:r>
            <a:endParaRPr lang="en-US" sz="1600" dirty="0">
              <a:solidFill>
                <a:schemeClr val="tx1"/>
              </a:solidFill>
              <a:cs typeface="Arial" panose="020B0604020202020204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196keV</a:t>
            </a:r>
            <a:endParaRPr lang="en-GB" sz="16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A95A5B9E-5EC8-5C34-4C36-4158F7B6A14E}"/>
              </a:ext>
            </a:extLst>
          </p:cNvPr>
          <p:cNvSpPr txBox="1">
            <a:spLocks/>
          </p:cNvSpPr>
          <p:nvPr/>
        </p:nvSpPr>
        <p:spPr>
          <a:xfrm>
            <a:off x="6246479" y="2536481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135</a:t>
            </a:r>
            <a:r>
              <a:rPr lang="en-GB" sz="1600" dirty="0">
                <a:solidFill>
                  <a:schemeClr val="tx1"/>
                </a:solidFill>
              </a:rPr>
              <a:t>Xe</a:t>
            </a:r>
            <a:endParaRPr lang="en-US" sz="1600" dirty="0">
              <a:solidFill>
                <a:schemeClr val="tx1"/>
              </a:solidFill>
              <a:cs typeface="Arial" panose="020B0604020202020204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250 keV</a:t>
            </a:r>
            <a:endParaRPr lang="en-GB" sz="16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5A10A398-B950-3181-E98E-469685EEDCB2}"/>
              </a:ext>
            </a:extLst>
          </p:cNvPr>
          <p:cNvSpPr txBox="1">
            <a:spLocks/>
          </p:cNvSpPr>
          <p:nvPr/>
        </p:nvSpPr>
        <p:spPr>
          <a:xfrm>
            <a:off x="6246480" y="3827527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138</a:t>
            </a:r>
            <a:r>
              <a:rPr lang="en-GB" sz="1600" dirty="0">
                <a:solidFill>
                  <a:schemeClr val="tx1"/>
                </a:solidFill>
              </a:rPr>
              <a:t>Xe</a:t>
            </a:r>
            <a:endParaRPr lang="en-US" sz="1600" dirty="0">
              <a:solidFill>
                <a:schemeClr val="tx1"/>
              </a:solidFill>
              <a:cs typeface="Arial" panose="020B0604020202020204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258 keV</a:t>
            </a:r>
            <a:endParaRPr lang="en-GB" sz="16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18" name="Content Placeholder 9">
            <a:extLst>
              <a:ext uri="{FF2B5EF4-FFF2-40B4-BE49-F238E27FC236}">
                <a16:creationId xmlns:a16="http://schemas.microsoft.com/office/drawing/2014/main" id="{F4BCF8D7-2742-BA82-2223-C7DC5F067973}"/>
              </a:ext>
            </a:extLst>
          </p:cNvPr>
          <p:cNvSpPr txBox="1">
            <a:spLocks/>
          </p:cNvSpPr>
          <p:nvPr/>
        </p:nvSpPr>
        <p:spPr>
          <a:xfrm>
            <a:off x="8013854" y="3926916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87</a:t>
            </a:r>
            <a:r>
              <a:rPr lang="en-GB" sz="1600" dirty="0">
                <a:solidFill>
                  <a:schemeClr val="tx1"/>
                </a:solidFill>
              </a:rPr>
              <a:t>Kr</a:t>
            </a:r>
            <a:endParaRPr lang="en-US" sz="1600" dirty="0">
              <a:solidFill>
                <a:schemeClr val="tx1"/>
              </a:solidFill>
              <a:cs typeface="Arial" panose="020B0604020202020204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402 keV</a:t>
            </a:r>
            <a:endParaRPr lang="en-GB" sz="16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19" name="Content Placeholder 9">
            <a:extLst>
              <a:ext uri="{FF2B5EF4-FFF2-40B4-BE49-F238E27FC236}">
                <a16:creationId xmlns:a16="http://schemas.microsoft.com/office/drawing/2014/main" id="{7103180E-B0BE-8EBF-D473-EFCCEBBDB646}"/>
              </a:ext>
            </a:extLst>
          </p:cNvPr>
          <p:cNvSpPr txBox="1">
            <a:spLocks/>
          </p:cNvSpPr>
          <p:nvPr/>
        </p:nvSpPr>
        <p:spPr>
          <a:xfrm>
            <a:off x="8980262" y="2959467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138</a:t>
            </a:r>
            <a:r>
              <a:rPr lang="en-GB" sz="1600" dirty="0">
                <a:solidFill>
                  <a:schemeClr val="tx1"/>
                </a:solidFill>
              </a:rPr>
              <a:t>Xe</a:t>
            </a:r>
            <a:endParaRPr lang="en-US" sz="1600" dirty="0">
              <a:solidFill>
                <a:schemeClr val="tx1"/>
              </a:solidFill>
              <a:cs typeface="Arial" panose="020B0604020202020204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435 keV</a:t>
            </a:r>
            <a:endParaRPr lang="en-GB" sz="16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EE76615E-D45D-35E7-447F-A4591C5BC399}"/>
              </a:ext>
            </a:extLst>
          </p:cNvPr>
          <p:cNvSpPr txBox="1">
            <a:spLocks/>
          </p:cNvSpPr>
          <p:nvPr/>
        </p:nvSpPr>
        <p:spPr>
          <a:xfrm>
            <a:off x="9932501" y="3827943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138</a:t>
            </a:r>
            <a:r>
              <a:rPr lang="en-GB" sz="1600" dirty="0">
                <a:solidFill>
                  <a:schemeClr val="tx1"/>
                </a:solidFill>
              </a:rPr>
              <a:t>Cs</a:t>
            </a:r>
            <a:endParaRPr lang="en-US" sz="1600" dirty="0">
              <a:solidFill>
                <a:schemeClr val="tx1"/>
              </a:solidFill>
              <a:cs typeface="Arial" panose="020B0604020202020204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chemeClr val="tx1"/>
                </a:solidFill>
              </a:rPr>
              <a:t>462 keV</a:t>
            </a:r>
            <a:endParaRPr lang="en-GB" sz="1600" dirty="0">
              <a:solidFill>
                <a:schemeClr val="tx1"/>
              </a:solidFill>
              <a:cs typeface="Arial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3CC4464-FF04-F8A8-ACDC-312E6AD2E73A}"/>
              </a:ext>
            </a:extLst>
          </p:cNvPr>
          <p:cNvCxnSpPr>
            <a:cxnSpLocks/>
          </p:cNvCxnSpPr>
          <p:nvPr/>
        </p:nvCxnSpPr>
        <p:spPr>
          <a:xfrm flipH="1">
            <a:off x="9473228" y="3597585"/>
            <a:ext cx="22610" cy="10517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579184A-EA44-0D01-7B3B-5775287C0A6A}"/>
              </a:ext>
            </a:extLst>
          </p:cNvPr>
          <p:cNvCxnSpPr>
            <a:cxnSpLocks/>
          </p:cNvCxnSpPr>
          <p:nvPr/>
        </p:nvCxnSpPr>
        <p:spPr>
          <a:xfrm>
            <a:off x="8490881" y="4547323"/>
            <a:ext cx="363912" cy="32284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956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61973-CAFC-C4C8-3507-A1734B4E2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4426848-3F7D-A4C7-750B-7E93D6906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aseline="30000" dirty="0"/>
              <a:t>88</a:t>
            </a:r>
            <a:r>
              <a:rPr lang="en-GB" dirty="0"/>
              <a:t>Kr : </a:t>
            </a:r>
            <a:r>
              <a:rPr lang="en-GB" baseline="30000" dirty="0"/>
              <a:t>135</a:t>
            </a:r>
            <a:r>
              <a:rPr lang="en-GB" dirty="0"/>
              <a:t>Xe ratio</a:t>
            </a:r>
            <a:endParaRPr lang="en-US" dirty="0"/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A3249767-FD4E-0340-D01E-DDD5CFE3C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CAE237BF-B15A-DD60-23DE-A3EF27A45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EDFCCBC1-B58F-364E-7139-DEE22AF715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0581922"/>
              </p:ext>
            </p:extLst>
          </p:nvPr>
        </p:nvGraphicFramePr>
        <p:xfrm>
          <a:off x="371476" y="1780746"/>
          <a:ext cx="11449051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2263">
                  <a:extLst>
                    <a:ext uri="{9D8B030D-6E8A-4147-A177-3AD203B41FA5}">
                      <a16:colId xmlns:a16="http://schemas.microsoft.com/office/drawing/2014/main" val="3458025834"/>
                    </a:ext>
                  </a:extLst>
                </a:gridCol>
                <a:gridCol w="2862263">
                  <a:extLst>
                    <a:ext uri="{9D8B030D-6E8A-4147-A177-3AD203B41FA5}">
                      <a16:colId xmlns:a16="http://schemas.microsoft.com/office/drawing/2014/main" val="1756713044"/>
                    </a:ext>
                  </a:extLst>
                </a:gridCol>
                <a:gridCol w="5724525">
                  <a:extLst>
                    <a:ext uri="{9D8B030D-6E8A-4147-A177-3AD203B41FA5}">
                      <a16:colId xmlns:a16="http://schemas.microsoft.com/office/drawing/2014/main" val="185286250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aseline="30000" dirty="0">
                          <a:solidFill>
                            <a:schemeClr val="tx2"/>
                          </a:solidFill>
                        </a:rPr>
                        <a:t>235</a:t>
                      </a:r>
                      <a:r>
                        <a:rPr lang="en-GB" sz="2400" dirty="0">
                          <a:solidFill>
                            <a:schemeClr val="tx2"/>
                          </a:solidFill>
                        </a:rPr>
                        <a:t>U(</a:t>
                      </a:r>
                      <a:r>
                        <a:rPr lang="en-GB" sz="2400" dirty="0" err="1">
                          <a:solidFill>
                            <a:schemeClr val="tx2"/>
                          </a:solidFill>
                        </a:rPr>
                        <a:t>n,f</a:t>
                      </a:r>
                      <a:r>
                        <a:rPr lang="en-GB" sz="2400" dirty="0">
                          <a:solidFill>
                            <a:schemeClr val="tx2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aseline="30000" dirty="0">
                          <a:solidFill>
                            <a:schemeClr val="tx2"/>
                          </a:solidFill>
                        </a:rPr>
                        <a:t>248</a:t>
                      </a:r>
                      <a:r>
                        <a:rPr lang="en-GB" sz="2400" dirty="0">
                          <a:solidFill>
                            <a:schemeClr val="tx2"/>
                          </a:solidFill>
                        </a:rPr>
                        <a:t>Cm(SF)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86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1 : (0.0584 ± 0.0035)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>
                          <a:solidFill>
                            <a:schemeClr val="tx2"/>
                          </a:solidFill>
                        </a:rPr>
                        <a:t>Singles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1 : (17.4 ± 5.6)</a:t>
                      </a:r>
                    </a:p>
                    <a:p>
                      <a:pPr algn="ctr"/>
                      <a:r>
                        <a:rPr lang="en-GB" i="1" dirty="0">
                          <a:solidFill>
                            <a:schemeClr val="tx2"/>
                          </a:solidFill>
                        </a:rPr>
                        <a:t>Gated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172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1 : (0.0762 ± 0.0048)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>
                          <a:solidFill>
                            <a:schemeClr val="tx2"/>
                          </a:solidFill>
                        </a:rPr>
                        <a:t>All beta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1 : (0.0610 ± 0.0043)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>
                          <a:solidFill>
                            <a:schemeClr val="tx2"/>
                          </a:solidFill>
                        </a:rPr>
                        <a:t>100-150 keV beta gate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0311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1 : (0.0768 ± 0.0054)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>
                          <a:solidFill>
                            <a:schemeClr val="tx2"/>
                          </a:solidFill>
                        </a:rPr>
                        <a:t>150-200 keV beta gate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04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1 : (0.1092 ± 0.0079)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>
                          <a:solidFill>
                            <a:schemeClr val="tx2"/>
                          </a:solidFill>
                        </a:rPr>
                        <a:t>200-300 keV beta gate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2578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1 : (0.084 ± 0.010)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>
                          <a:solidFill>
                            <a:schemeClr val="tx2"/>
                          </a:solidFill>
                        </a:rPr>
                        <a:t>300-400 keV beta gate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567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tx2"/>
                          </a:solidFill>
                        </a:rPr>
                        <a:t>1 : (0.0671 ± 0.0072)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>
                          <a:solidFill>
                            <a:schemeClr val="tx2"/>
                          </a:solidFill>
                        </a:rPr>
                        <a:t>300+ keV beta gate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82723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2086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377BD-5A8F-EF0B-D4DD-7EC5A3442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FBD6F9-66E2-1B80-3B6F-F45626592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questions?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B69747-7699-3429-9FFB-376C6B35E5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EF8ADC-7012-48AB-9CD2-06F652134E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About the NDA group - NDA group graduate programme">
            <a:extLst>
              <a:ext uri="{FF2B5EF4-FFF2-40B4-BE49-F238E27FC236}">
                <a16:creationId xmlns:a16="http://schemas.microsoft.com/office/drawing/2014/main" id="{7F8A18BC-646C-0EDD-BC01-DFF2EDA4E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476" y="306974"/>
            <a:ext cx="1624107" cy="58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8929C2-DAEF-6D38-46D0-C3702BD4C5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76090" y="306974"/>
            <a:ext cx="1721605" cy="50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72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D98BD-E26B-79D6-BD34-EE686C6BF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62D4CBB-68CE-8AD3-C735-31FAA0564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Motivation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CDDB389-ED3C-0F67-4E96-7CE828DD0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394930"/>
            <a:ext cx="8573742" cy="4734408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dirty="0"/>
              <a:t>Fission yields are affected by many factors including the parent isotope</a:t>
            </a:r>
          </a:p>
          <a:p>
            <a:r>
              <a:rPr lang="en-GB" dirty="0">
                <a:cs typeface="Arial" panose="020B0604020202020204"/>
              </a:rPr>
              <a:t>Comparing ratios of produced isotopes can help distinguish between sources</a:t>
            </a:r>
          </a:p>
          <a:p>
            <a:r>
              <a:rPr lang="en-GB" dirty="0">
                <a:cs typeface="Arial" panose="020B0604020202020204"/>
              </a:rPr>
              <a:t>Noble gasses are chemically inert and therefore easy to extract from samples</a:t>
            </a:r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54C0BE39-7FEE-015F-889F-2742A1A21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E278C584-9A36-EC7F-4189-01ACD35DC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333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EA6CE-1858-B70C-6B20-941AF990D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84509C9-DB63-5311-8309-0BDB6F229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aseline="30000" dirty="0"/>
              <a:t>235</a:t>
            </a:r>
            <a:r>
              <a:rPr lang="en-GB" sz="3600" dirty="0"/>
              <a:t>U(</a:t>
            </a:r>
            <a:r>
              <a:rPr lang="en-GB" sz="3600" dirty="0" err="1"/>
              <a:t>n,f</a:t>
            </a:r>
            <a:r>
              <a:rPr lang="en-GB" sz="3600" dirty="0"/>
              <a:t>)</a:t>
            </a:r>
            <a:r>
              <a:rPr lang="en-GB" dirty="0"/>
              <a:t> Experimental design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52ED913-6C8F-A184-A995-0162EB6D6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580" y="4513828"/>
            <a:ext cx="1789133" cy="638231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GB" sz="2000" dirty="0" err="1">
                <a:cs typeface="Arial"/>
              </a:rPr>
              <a:t>HPGe</a:t>
            </a:r>
            <a:r>
              <a:rPr lang="en-GB" sz="2000" dirty="0">
                <a:cs typeface="Arial"/>
              </a:rPr>
              <a:t> “Odin”</a:t>
            </a:r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984B0306-79EA-42CD-C4E8-3FB9AEB2C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89B05815-EBCF-C017-2542-9E7AC3188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metal cylinder with wires connected to a metal tube&#10;&#10;AI-generated content may be incorrect.">
            <a:extLst>
              <a:ext uri="{FF2B5EF4-FFF2-40B4-BE49-F238E27FC236}">
                <a16:creationId xmlns:a16="http://schemas.microsoft.com/office/drawing/2014/main" id="{72E174EF-F9C1-6EA0-6D78-C06B4745C5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4532" y="1473140"/>
            <a:ext cx="2809875" cy="3762375"/>
          </a:xfrm>
          <a:prstGeom prst="rect">
            <a:avLst/>
          </a:prstGeom>
        </p:spPr>
      </p:pic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C53157AA-DF2D-4977-AA44-CCAA6B9BBFC5}"/>
              </a:ext>
            </a:extLst>
          </p:cNvPr>
          <p:cNvSpPr txBox="1">
            <a:spLocks/>
          </p:cNvSpPr>
          <p:nvPr/>
        </p:nvSpPr>
        <p:spPr>
          <a:xfrm>
            <a:off x="306580" y="1891846"/>
            <a:ext cx="3951553" cy="129512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err="1"/>
              <a:t>PIPSBox</a:t>
            </a:r>
            <a:r>
              <a:rPr lang="en-GB" sz="2000" dirty="0"/>
              <a:t> - two silicon detectors (1200mm</a:t>
            </a:r>
            <a:r>
              <a:rPr lang="en-GB" sz="2000" baseline="30000" dirty="0"/>
              <a:t>2</a:t>
            </a:r>
            <a:r>
              <a:rPr lang="en-GB" sz="2000" dirty="0"/>
              <a:t> x 500µm) either side of a 10.6 mL gas volume</a:t>
            </a:r>
            <a:endParaRPr lang="en-GB" sz="2000" dirty="0">
              <a:cs typeface="Arial" panose="020B0604020202020204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59885C8-CDAF-8293-DA41-2DCB114B046A}"/>
              </a:ext>
            </a:extLst>
          </p:cNvPr>
          <p:cNvCxnSpPr/>
          <p:nvPr/>
        </p:nvCxnSpPr>
        <p:spPr>
          <a:xfrm>
            <a:off x="3985611" y="2101811"/>
            <a:ext cx="1235524" cy="18762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D6C2C85-5138-DB69-5F7D-8F5098CDC771}"/>
              </a:ext>
            </a:extLst>
          </p:cNvPr>
          <p:cNvCxnSpPr>
            <a:cxnSpLocks/>
          </p:cNvCxnSpPr>
          <p:nvPr/>
        </p:nvCxnSpPr>
        <p:spPr>
          <a:xfrm flipV="1">
            <a:off x="1923721" y="3548052"/>
            <a:ext cx="3392905" cy="112879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9">
            <a:extLst>
              <a:ext uri="{FF2B5EF4-FFF2-40B4-BE49-F238E27FC236}">
                <a16:creationId xmlns:a16="http://schemas.microsoft.com/office/drawing/2014/main" id="{C7A89D07-085A-F26E-53B2-BCA91D1D430F}"/>
              </a:ext>
            </a:extLst>
          </p:cNvPr>
          <p:cNvSpPr txBox="1">
            <a:spLocks/>
          </p:cNvSpPr>
          <p:nvPr/>
        </p:nvSpPr>
        <p:spPr>
          <a:xfrm>
            <a:off x="8124842" y="1359045"/>
            <a:ext cx="3478586" cy="1321404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Gasses extracted from U-235 sample (600 Bq) irradiated in NPL’s thermal pile for 5 hours with fluence averaging 2 x10</a:t>
            </a:r>
            <a:r>
              <a:rPr lang="en-GB" sz="2000" baseline="30000" dirty="0"/>
              <a:t>7</a:t>
            </a:r>
            <a:r>
              <a:rPr lang="en-GB" sz="2000" dirty="0"/>
              <a:t> cm</a:t>
            </a:r>
            <a:r>
              <a:rPr lang="en-GB" sz="2000" baseline="30000" dirty="0"/>
              <a:t>-2</a:t>
            </a:r>
            <a:r>
              <a:rPr lang="en-GB" sz="2000" dirty="0"/>
              <a:t>s</a:t>
            </a:r>
            <a:r>
              <a:rPr lang="en-GB" sz="2000" baseline="30000" dirty="0"/>
              <a:t>-1</a:t>
            </a:r>
            <a:endParaRPr lang="en-US" baseline="30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847451D-348D-C5AB-9C16-ADCEDE1B2160}"/>
              </a:ext>
            </a:extLst>
          </p:cNvPr>
          <p:cNvCxnSpPr>
            <a:cxnSpLocks/>
          </p:cNvCxnSpPr>
          <p:nvPr/>
        </p:nvCxnSpPr>
        <p:spPr>
          <a:xfrm flipH="1">
            <a:off x="7310063" y="1931017"/>
            <a:ext cx="590650" cy="8313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DDD1F43-0165-506B-9ED8-D6CD8AA5DDA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7158"/>
          <a:stretch>
            <a:fillRect/>
          </a:stretch>
        </p:blipFill>
        <p:spPr>
          <a:xfrm>
            <a:off x="8970778" y="3354327"/>
            <a:ext cx="3036064" cy="334043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AA65D4F-19B2-B5F2-ED63-3B93957B86AB}"/>
              </a:ext>
            </a:extLst>
          </p:cNvPr>
          <p:cNvCxnSpPr>
            <a:cxnSpLocks/>
          </p:cNvCxnSpPr>
          <p:nvPr/>
        </p:nvCxnSpPr>
        <p:spPr>
          <a:xfrm>
            <a:off x="7224407" y="4177552"/>
            <a:ext cx="1746371" cy="129414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18653908-8EB4-9263-D417-CE3428C7BCD7}"/>
              </a:ext>
            </a:extLst>
          </p:cNvPr>
          <p:cNvSpPr txBox="1">
            <a:spLocks/>
          </p:cNvSpPr>
          <p:nvPr/>
        </p:nvSpPr>
        <p:spPr>
          <a:xfrm>
            <a:off x="6096000" y="5471695"/>
            <a:ext cx="3036064" cy="13214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Detectors placed in lead shielding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028123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7BCBB-F8CB-E42D-624A-14D447BE6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56FEB70-A87A-17A2-2961-9D91FA544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aseline="30000" dirty="0"/>
              <a:t>235</a:t>
            </a:r>
            <a:r>
              <a:rPr lang="en-GB" sz="3600" dirty="0"/>
              <a:t>U</a:t>
            </a:r>
            <a:r>
              <a:rPr lang="en-GB" dirty="0"/>
              <a:t>(</a:t>
            </a:r>
            <a:r>
              <a:rPr lang="en-GB" dirty="0" err="1"/>
              <a:t>n,f</a:t>
            </a:r>
            <a:r>
              <a:rPr lang="en-GB" dirty="0"/>
              <a:t>) gamma spectra</a:t>
            </a:r>
            <a:endParaRPr lang="en-US" dirty="0"/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0FEAA4E0-5959-5AD2-B018-391BD3D05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79CE13-94C3-99A9-5610-99D90B704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440" y="953716"/>
            <a:ext cx="9115118" cy="5904283"/>
          </a:xfrm>
          <a:prstGeom prst="rect">
            <a:avLst/>
          </a:prstGeom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437C3795-C32B-452D-9517-5CC2E58E7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423EDA-CC50-3F29-982A-F5D877BD4CF3}"/>
              </a:ext>
            </a:extLst>
          </p:cNvPr>
          <p:cNvSpPr txBox="1"/>
          <p:nvPr/>
        </p:nvSpPr>
        <p:spPr>
          <a:xfrm>
            <a:off x="9816960" y="1275011"/>
            <a:ext cx="274319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chemeClr val="tx2"/>
                </a:solidFill>
                <a:cs typeface="Arial"/>
              </a:rPr>
              <a:t>Singles</a:t>
            </a:r>
          </a:p>
          <a:p>
            <a:r>
              <a:rPr lang="en-GB" dirty="0">
                <a:solidFill>
                  <a:srgbClr val="00B050"/>
                </a:solidFill>
                <a:cs typeface="Arial"/>
              </a:rPr>
              <a:t>Anti-Coincidence</a:t>
            </a:r>
          </a:p>
          <a:p>
            <a:r>
              <a:rPr lang="en-GB" dirty="0">
                <a:solidFill>
                  <a:srgbClr val="FF0000"/>
                </a:solidFill>
                <a:cs typeface="Arial"/>
              </a:rPr>
              <a:t>Beta-gated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866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90280-10B7-0C30-3DDA-9FE77FF7B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A68739-25E6-9730-4AFE-1E120F783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007" y="910435"/>
            <a:ext cx="8871129" cy="574624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66ED40B3-9812-EC44-D3BC-9029FB517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aseline="30000" dirty="0"/>
              <a:t>235</a:t>
            </a:r>
            <a:r>
              <a:rPr lang="en-GB" sz="3600" dirty="0"/>
              <a:t>U</a:t>
            </a:r>
            <a:r>
              <a:rPr lang="en-GB" dirty="0"/>
              <a:t>(</a:t>
            </a:r>
            <a:r>
              <a:rPr lang="en-GB" dirty="0" err="1"/>
              <a:t>n,f</a:t>
            </a:r>
            <a:r>
              <a:rPr lang="en-GB" dirty="0"/>
              <a:t>) gamma spectra</a:t>
            </a:r>
            <a:endParaRPr lang="en-US" dirty="0"/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69731634-53EA-6E1B-C9D2-D902D38E1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B6259A73-C117-97B2-D208-98B9B486B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A8E359-1BAC-3B4F-645D-AE4D51F742F0}"/>
              </a:ext>
            </a:extLst>
          </p:cNvPr>
          <p:cNvSpPr txBox="1"/>
          <p:nvPr/>
        </p:nvSpPr>
        <p:spPr>
          <a:xfrm>
            <a:off x="9816960" y="1275011"/>
            <a:ext cx="274319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chemeClr val="tx2"/>
                </a:solidFill>
                <a:cs typeface="Arial"/>
              </a:rPr>
              <a:t>Singles</a:t>
            </a:r>
          </a:p>
          <a:p>
            <a:r>
              <a:rPr lang="en-GB" dirty="0">
                <a:solidFill>
                  <a:srgbClr val="00B050"/>
                </a:solidFill>
                <a:cs typeface="Arial"/>
              </a:rPr>
              <a:t>Anti-Coincidence</a:t>
            </a:r>
          </a:p>
          <a:p>
            <a:r>
              <a:rPr lang="en-GB" dirty="0">
                <a:solidFill>
                  <a:srgbClr val="FF0000"/>
                </a:solidFill>
                <a:cs typeface="Arial"/>
              </a:rPr>
              <a:t>Beta-gated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9">
            <a:extLst>
              <a:ext uri="{FF2B5EF4-FFF2-40B4-BE49-F238E27FC236}">
                <a16:creationId xmlns:a16="http://schemas.microsoft.com/office/drawing/2014/main" id="{38118073-C694-0775-03FC-FF28B96CD07E}"/>
              </a:ext>
            </a:extLst>
          </p:cNvPr>
          <p:cNvSpPr txBox="1">
            <a:spLocks/>
          </p:cNvSpPr>
          <p:nvPr/>
        </p:nvSpPr>
        <p:spPr>
          <a:xfrm>
            <a:off x="3056838" y="1317101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88</a:t>
            </a:r>
            <a:r>
              <a:rPr lang="en-GB" sz="1600" dirty="0">
                <a:solidFill>
                  <a:schemeClr val="tx1"/>
                </a:solidFill>
              </a:rPr>
              <a:t>Kr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2CD5E614-C664-44ED-26EC-5A16A52A2C76}"/>
              </a:ext>
            </a:extLst>
          </p:cNvPr>
          <p:cNvSpPr txBox="1">
            <a:spLocks/>
          </p:cNvSpPr>
          <p:nvPr/>
        </p:nvSpPr>
        <p:spPr>
          <a:xfrm>
            <a:off x="4699597" y="2500061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85m</a:t>
            </a:r>
            <a:r>
              <a:rPr lang="en-GB" sz="1600" dirty="0">
                <a:solidFill>
                  <a:schemeClr val="tx1"/>
                </a:solidFill>
              </a:rPr>
              <a:t>Kr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7A88346-73EA-4203-F8C7-D8D127DAC1F5}"/>
              </a:ext>
            </a:extLst>
          </p:cNvPr>
          <p:cNvSpPr txBox="1">
            <a:spLocks/>
          </p:cNvSpPr>
          <p:nvPr/>
        </p:nvSpPr>
        <p:spPr>
          <a:xfrm>
            <a:off x="2602499" y="1938335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85m</a:t>
            </a:r>
            <a:r>
              <a:rPr lang="en-GB" sz="1600" dirty="0">
                <a:solidFill>
                  <a:schemeClr val="tx1"/>
                </a:solidFill>
              </a:rPr>
              <a:t>Kr </a:t>
            </a:r>
            <a:endParaRPr lang="en-GB" sz="16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928F3AA2-BDA5-D08A-11F5-A9D208012F79}"/>
              </a:ext>
            </a:extLst>
          </p:cNvPr>
          <p:cNvSpPr txBox="1">
            <a:spLocks/>
          </p:cNvSpPr>
          <p:nvPr/>
        </p:nvSpPr>
        <p:spPr>
          <a:xfrm>
            <a:off x="3804207" y="1530957"/>
            <a:ext cx="883948" cy="9379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135</a:t>
            </a:r>
            <a:r>
              <a:rPr lang="en-GB" sz="1600" dirty="0">
                <a:solidFill>
                  <a:schemeClr val="tx1"/>
                </a:solidFill>
              </a:rPr>
              <a:t>Xe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E78822-2EB5-427C-1FD1-6ED51F03228D}"/>
              </a:ext>
            </a:extLst>
          </p:cNvPr>
          <p:cNvSpPr txBox="1"/>
          <p:nvPr/>
        </p:nvSpPr>
        <p:spPr>
          <a:xfrm>
            <a:off x="2207356" y="4573970"/>
            <a:ext cx="883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aseline="30000" dirty="0">
                <a:solidFill>
                  <a:schemeClr val="tx1"/>
                </a:solidFill>
              </a:rPr>
              <a:t>131m</a:t>
            </a:r>
            <a:r>
              <a:rPr lang="en-GB" sz="1800" dirty="0">
                <a:solidFill>
                  <a:schemeClr val="tx1"/>
                </a:solidFill>
              </a:rPr>
              <a:t>Xe 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B361D0-5463-472B-56CF-14594C4E2FEB}"/>
              </a:ext>
            </a:extLst>
          </p:cNvPr>
          <p:cNvSpPr txBox="1"/>
          <p:nvPr/>
        </p:nvSpPr>
        <p:spPr>
          <a:xfrm>
            <a:off x="7821415" y="3611678"/>
            <a:ext cx="883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aseline="30000" dirty="0">
                <a:solidFill>
                  <a:schemeClr val="tx1"/>
                </a:solidFill>
              </a:rPr>
              <a:t>135m</a:t>
            </a:r>
            <a:r>
              <a:rPr lang="en-GB" sz="1800" dirty="0">
                <a:solidFill>
                  <a:schemeClr val="tx1"/>
                </a:solidFill>
              </a:rPr>
              <a:t>Xe </a:t>
            </a:r>
            <a:endParaRPr lang="en-GB" dirty="0"/>
          </a:p>
        </p:txBody>
      </p:sp>
      <p:sp>
        <p:nvSpPr>
          <p:cNvPr id="21" name="Content Placeholder 9">
            <a:extLst>
              <a:ext uri="{FF2B5EF4-FFF2-40B4-BE49-F238E27FC236}">
                <a16:creationId xmlns:a16="http://schemas.microsoft.com/office/drawing/2014/main" id="{1EBE1954-F76B-15D0-5A7E-DE9F0845907B}"/>
              </a:ext>
            </a:extLst>
          </p:cNvPr>
          <p:cNvSpPr txBox="1">
            <a:spLocks/>
          </p:cNvSpPr>
          <p:nvPr/>
        </p:nvSpPr>
        <p:spPr>
          <a:xfrm>
            <a:off x="4269597" y="1858621"/>
            <a:ext cx="883948" cy="9379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138</a:t>
            </a:r>
            <a:r>
              <a:rPr lang="en-GB" sz="1600" dirty="0">
                <a:solidFill>
                  <a:schemeClr val="tx1"/>
                </a:solidFill>
              </a:rPr>
              <a:t>Xe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Content Placeholder 9">
            <a:extLst>
              <a:ext uri="{FF2B5EF4-FFF2-40B4-BE49-F238E27FC236}">
                <a16:creationId xmlns:a16="http://schemas.microsoft.com/office/drawing/2014/main" id="{72F3CD92-28D0-E8FE-4688-5738AB704FFB}"/>
              </a:ext>
            </a:extLst>
          </p:cNvPr>
          <p:cNvSpPr txBox="1">
            <a:spLocks/>
          </p:cNvSpPr>
          <p:nvPr/>
        </p:nvSpPr>
        <p:spPr>
          <a:xfrm>
            <a:off x="5762362" y="2835896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88</a:t>
            </a:r>
            <a:r>
              <a:rPr lang="en-GB" sz="1600" dirty="0">
                <a:solidFill>
                  <a:schemeClr val="tx1"/>
                </a:solidFill>
              </a:rPr>
              <a:t>Kr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FF6AF91-6E04-2862-DD4A-0ED772D629ED}"/>
              </a:ext>
            </a:extLst>
          </p:cNvPr>
          <p:cNvCxnSpPr/>
          <p:nvPr/>
        </p:nvCxnSpPr>
        <p:spPr>
          <a:xfrm flipH="1">
            <a:off x="2602499" y="2198341"/>
            <a:ext cx="249883" cy="4356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11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01766-9D71-87E9-FB5D-C70E472DC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DE2DA65-8738-F253-3CC3-753B519A5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aseline="30000" dirty="0"/>
              <a:t>235</a:t>
            </a:r>
            <a:r>
              <a:rPr lang="en-GB" sz="3600" dirty="0"/>
              <a:t>U</a:t>
            </a:r>
            <a:r>
              <a:rPr lang="en-GB" dirty="0"/>
              <a:t>(</a:t>
            </a:r>
            <a:r>
              <a:rPr lang="en-GB" dirty="0" err="1"/>
              <a:t>n,f</a:t>
            </a:r>
            <a:r>
              <a:rPr lang="en-GB" dirty="0"/>
              <a:t>) beta spectra</a:t>
            </a:r>
            <a:endParaRPr lang="en-US" dirty="0"/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2CE829F1-2219-F9B2-0ACE-FFF2F9F8C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B7D29635-2949-FF9C-D044-28BFC3984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A3563B-B05B-5957-CDA6-FB6B84F280B4}"/>
              </a:ext>
            </a:extLst>
          </p:cNvPr>
          <p:cNvSpPr txBox="1"/>
          <p:nvPr/>
        </p:nvSpPr>
        <p:spPr>
          <a:xfrm>
            <a:off x="9676263" y="1450766"/>
            <a:ext cx="226130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chemeClr val="tx2"/>
                </a:solidFill>
                <a:cs typeface="Arial"/>
              </a:rPr>
              <a:t>Singles</a:t>
            </a:r>
          </a:p>
          <a:p>
            <a:r>
              <a:rPr lang="en-GB" dirty="0">
                <a:solidFill>
                  <a:srgbClr val="FF0000"/>
                </a:solidFill>
                <a:cs typeface="Arial"/>
              </a:rPr>
              <a:t>Beta-gated</a:t>
            </a:r>
          </a:p>
          <a:p>
            <a:r>
              <a:rPr lang="en-GB" dirty="0">
                <a:solidFill>
                  <a:srgbClr val="00B050"/>
                </a:solidFill>
                <a:cs typeface="Arial"/>
              </a:rPr>
              <a:t>Gated on 29-36 keV (Xe and Cs X-rays)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F3B4DC-45E6-D63D-DE2D-0FC2686CA3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442" y="1180620"/>
            <a:ext cx="8764821" cy="567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519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BBBCD2-5AA7-7D3B-A507-CCBC17494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38DC0C-2A15-DBB0-BCAE-1DD28AD31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aseline="30000" dirty="0"/>
              <a:t>235</a:t>
            </a:r>
            <a:r>
              <a:rPr lang="en-GB" sz="3600" dirty="0"/>
              <a:t>U</a:t>
            </a:r>
            <a:r>
              <a:rPr lang="en-GB" dirty="0"/>
              <a:t>(</a:t>
            </a:r>
            <a:r>
              <a:rPr lang="en-GB" dirty="0" err="1"/>
              <a:t>n,f</a:t>
            </a:r>
            <a:r>
              <a:rPr lang="en-GB" dirty="0"/>
              <a:t>) gamma spectra</a:t>
            </a:r>
            <a:endParaRPr lang="en-US" dirty="0"/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0C519A42-7AA5-3D9B-84A4-B215E6422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4AE944E8-48FC-9E18-2325-6DD2865D1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083928-F1DD-40B1-D9C2-460F17F5C1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476" y="1018762"/>
            <a:ext cx="9014700" cy="5839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5C5A6B-97E6-17E8-EABA-74434974B57C}"/>
              </a:ext>
            </a:extLst>
          </p:cNvPr>
          <p:cNvSpPr txBox="1"/>
          <p:nvPr/>
        </p:nvSpPr>
        <p:spPr>
          <a:xfrm>
            <a:off x="9088662" y="1319081"/>
            <a:ext cx="310333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chemeClr val="tx2"/>
                </a:solidFill>
                <a:cs typeface="Arial"/>
              </a:rPr>
              <a:t>Gated betas 100 to 150 keV</a:t>
            </a:r>
          </a:p>
          <a:p>
            <a:r>
              <a:rPr lang="en-GB" dirty="0">
                <a:solidFill>
                  <a:srgbClr val="00B050"/>
                </a:solidFill>
                <a:cs typeface="Arial"/>
              </a:rPr>
              <a:t>Gated betas 150 to 200 keV</a:t>
            </a:r>
          </a:p>
          <a:p>
            <a:r>
              <a:rPr lang="en-GB" dirty="0">
                <a:solidFill>
                  <a:srgbClr val="FF0000"/>
                </a:solidFill>
                <a:cs typeface="Arial"/>
              </a:rPr>
              <a:t>Gated betas 200 to 300 keV</a:t>
            </a:r>
          </a:p>
          <a:p>
            <a:r>
              <a:rPr lang="en-GB" dirty="0">
                <a:solidFill>
                  <a:srgbClr val="ED0DED"/>
                </a:solidFill>
                <a:cs typeface="Arial"/>
              </a:rPr>
              <a:t>Gated betas &gt;300 keV</a:t>
            </a:r>
            <a:endParaRPr lang="en-GB" dirty="0">
              <a:solidFill>
                <a:srgbClr val="ED0DED"/>
              </a:solidFill>
            </a:endParaRPr>
          </a:p>
        </p:txBody>
      </p:sp>
      <p:sp>
        <p:nvSpPr>
          <p:cNvPr id="4" name="Content Placeholder 9">
            <a:extLst>
              <a:ext uri="{FF2B5EF4-FFF2-40B4-BE49-F238E27FC236}">
                <a16:creationId xmlns:a16="http://schemas.microsoft.com/office/drawing/2014/main" id="{EB20FAFD-05DC-E4D0-36CE-B68C75353CFA}"/>
              </a:ext>
            </a:extLst>
          </p:cNvPr>
          <p:cNvSpPr txBox="1">
            <a:spLocks/>
          </p:cNvSpPr>
          <p:nvPr/>
        </p:nvSpPr>
        <p:spPr>
          <a:xfrm>
            <a:off x="3056838" y="1440124"/>
            <a:ext cx="883948" cy="5931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88</a:t>
            </a:r>
            <a:r>
              <a:rPr lang="en-GB" sz="1600" dirty="0">
                <a:solidFill>
                  <a:schemeClr val="tx1"/>
                </a:solidFill>
              </a:rPr>
              <a:t>Kr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D6B4C84F-99A1-817C-D7EA-F00B1599D14E}"/>
              </a:ext>
            </a:extLst>
          </p:cNvPr>
          <p:cNvSpPr txBox="1">
            <a:spLocks/>
          </p:cNvSpPr>
          <p:nvPr/>
        </p:nvSpPr>
        <p:spPr>
          <a:xfrm>
            <a:off x="6679129" y="1684479"/>
            <a:ext cx="883948" cy="9379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135</a:t>
            </a:r>
            <a:r>
              <a:rPr lang="en-GB" sz="1600" dirty="0">
                <a:solidFill>
                  <a:schemeClr val="tx1"/>
                </a:solidFill>
              </a:rPr>
              <a:t>Xe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7480B74-1D6B-97C8-84A2-969F14F34556}"/>
              </a:ext>
            </a:extLst>
          </p:cNvPr>
          <p:cNvSpPr txBox="1">
            <a:spLocks/>
          </p:cNvSpPr>
          <p:nvPr/>
        </p:nvSpPr>
        <p:spPr>
          <a:xfrm>
            <a:off x="7563077" y="1889073"/>
            <a:ext cx="883948" cy="9379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</a:rPr>
              <a:t>138</a:t>
            </a:r>
            <a:r>
              <a:rPr lang="en-GB" sz="1600" dirty="0">
                <a:solidFill>
                  <a:schemeClr val="tx1"/>
                </a:solidFill>
              </a:rPr>
              <a:t>Xe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626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618D4-90F1-D0DE-5095-A380E0290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482773-4BDA-023E-2828-9C2E000A9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aseline="30000" dirty="0"/>
              <a:t>248</a:t>
            </a:r>
            <a:r>
              <a:rPr lang="en-GB" sz="3600" dirty="0"/>
              <a:t>Cm(SF)</a:t>
            </a:r>
            <a:r>
              <a:rPr lang="en-GB" dirty="0"/>
              <a:t> Experimental design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BB236BC-8B97-75A6-37AF-22D69A992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578" y="1325036"/>
            <a:ext cx="1828546" cy="690782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GB" sz="2000" dirty="0">
                <a:cs typeface="Arial" panose="020B0604020202020204"/>
              </a:rPr>
              <a:t>2 </a:t>
            </a:r>
            <a:r>
              <a:rPr lang="en-GB" sz="2000" dirty="0" err="1">
                <a:cs typeface="Arial" panose="020B0604020202020204"/>
              </a:rPr>
              <a:t>HPGes</a:t>
            </a:r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92459D49-6302-961B-AF27-7A1EA50F9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CB6DF57E-B8A5-10A7-56F0-7375553AA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1D9819-4A03-6D73-12B5-C3FE3DC39BD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0513" r="-359" b="6650"/>
          <a:stretch>
            <a:fillRect/>
          </a:stretch>
        </p:blipFill>
        <p:spPr>
          <a:xfrm>
            <a:off x="2670285" y="1718090"/>
            <a:ext cx="7350669" cy="410643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DE177A-1E48-CA66-E6BD-5831B7CBC23A}"/>
              </a:ext>
            </a:extLst>
          </p:cNvPr>
          <p:cNvCxnSpPr/>
          <p:nvPr/>
        </p:nvCxnSpPr>
        <p:spPr>
          <a:xfrm>
            <a:off x="6418288" y="1677960"/>
            <a:ext cx="381559" cy="173790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97570D5-ECE0-FADC-DE0B-B0AE6F82BACE}"/>
              </a:ext>
            </a:extLst>
          </p:cNvPr>
          <p:cNvCxnSpPr>
            <a:cxnSpLocks/>
          </p:cNvCxnSpPr>
          <p:nvPr/>
        </p:nvCxnSpPr>
        <p:spPr>
          <a:xfrm flipH="1">
            <a:off x="5262708" y="1730513"/>
            <a:ext cx="393581" cy="255245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9">
            <a:extLst>
              <a:ext uri="{FF2B5EF4-FFF2-40B4-BE49-F238E27FC236}">
                <a16:creationId xmlns:a16="http://schemas.microsoft.com/office/drawing/2014/main" id="{E20893C2-920E-F007-902E-907A4FE380D7}"/>
              </a:ext>
            </a:extLst>
          </p:cNvPr>
          <p:cNvSpPr txBox="1">
            <a:spLocks/>
          </p:cNvSpPr>
          <p:nvPr/>
        </p:nvSpPr>
        <p:spPr>
          <a:xfrm>
            <a:off x="10245944" y="3421850"/>
            <a:ext cx="2078166" cy="690782"/>
          </a:xfrm>
          <a:prstGeom prst="rect">
            <a:avLst/>
          </a:prstGeom>
        </p:spPr>
        <p:txBody>
          <a:bodyPr vert="horz" lIns="0" tIns="0" rIns="0" bIns="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err="1">
                <a:cs typeface="Arial" panose="020B0604020202020204"/>
              </a:rPr>
              <a:t>PIPSBox</a:t>
            </a:r>
            <a:r>
              <a:rPr lang="en-GB" sz="2000" dirty="0">
                <a:cs typeface="Arial" panose="020B0604020202020204"/>
              </a:rPr>
              <a:t> (one working channel)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13C8BB-52E0-140D-0221-BAEC47B56EDD}"/>
              </a:ext>
            </a:extLst>
          </p:cNvPr>
          <p:cNvCxnSpPr>
            <a:cxnSpLocks/>
          </p:cNvCxnSpPr>
          <p:nvPr/>
        </p:nvCxnSpPr>
        <p:spPr>
          <a:xfrm flipH="1">
            <a:off x="6681606" y="3688064"/>
            <a:ext cx="3389027" cy="46351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01CDEF41-E6E8-3A75-1BF2-A72AE9687170}"/>
              </a:ext>
            </a:extLst>
          </p:cNvPr>
          <p:cNvSpPr txBox="1">
            <a:spLocks/>
          </p:cNvSpPr>
          <p:nvPr/>
        </p:nvSpPr>
        <p:spPr>
          <a:xfrm>
            <a:off x="10114565" y="4788195"/>
            <a:ext cx="2078166" cy="69078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cs typeface="Arial" panose="020B0604020202020204"/>
              </a:rPr>
              <a:t>Standalone PIPS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7C11904-7553-B664-5B91-0BA13CBFD052}"/>
              </a:ext>
            </a:extLst>
          </p:cNvPr>
          <p:cNvCxnSpPr>
            <a:cxnSpLocks/>
          </p:cNvCxnSpPr>
          <p:nvPr/>
        </p:nvCxnSpPr>
        <p:spPr>
          <a:xfrm flipH="1" flipV="1">
            <a:off x="6208641" y="4480031"/>
            <a:ext cx="3822576" cy="49555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9">
            <a:extLst>
              <a:ext uri="{FF2B5EF4-FFF2-40B4-BE49-F238E27FC236}">
                <a16:creationId xmlns:a16="http://schemas.microsoft.com/office/drawing/2014/main" id="{A0C9B898-AD98-C4CF-9FB9-5BF2E172E396}"/>
              </a:ext>
            </a:extLst>
          </p:cNvPr>
          <p:cNvSpPr txBox="1">
            <a:spLocks/>
          </p:cNvSpPr>
          <p:nvPr/>
        </p:nvSpPr>
        <p:spPr>
          <a:xfrm>
            <a:off x="484461" y="2567884"/>
            <a:ext cx="2183269" cy="17155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cs typeface="Arial" panose="020B0604020202020204"/>
              </a:rPr>
              <a:t>Source: head gases from a </a:t>
            </a:r>
            <a:r>
              <a:rPr lang="en-GB" sz="2000" baseline="30000" dirty="0">
                <a:cs typeface="Arial" panose="020B0604020202020204"/>
              </a:rPr>
              <a:t>248</a:t>
            </a:r>
            <a:r>
              <a:rPr lang="en-GB" sz="2000" dirty="0">
                <a:cs typeface="Arial" panose="020B0604020202020204"/>
              </a:rPr>
              <a:t>Cm source (injected)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683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D2741-14D5-09D0-32BB-401FE7865F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A9367A-9E2B-187B-6380-02B89F997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565" y="1028121"/>
            <a:ext cx="10380870" cy="5652106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C5A1330-DC5E-74A3-0CF3-68F932637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519" y="145872"/>
            <a:ext cx="10009050" cy="1290638"/>
          </a:xfrm>
        </p:spPr>
        <p:txBody>
          <a:bodyPr>
            <a:normAutofit/>
          </a:bodyPr>
          <a:lstStyle/>
          <a:p>
            <a:r>
              <a:rPr lang="en-GB" sz="3200" baseline="30000" dirty="0"/>
              <a:t>248</a:t>
            </a:r>
            <a:r>
              <a:rPr lang="en-GB" sz="3200" dirty="0"/>
              <a:t>Cm(SF)</a:t>
            </a:r>
            <a:r>
              <a:rPr lang="en-GB" dirty="0"/>
              <a:t> gamma spectra</a:t>
            </a:r>
            <a:endParaRPr lang="en-US" dirty="0"/>
          </a:p>
        </p:txBody>
      </p:sp>
      <p:pic>
        <p:nvPicPr>
          <p:cNvPr id="8" name="Picture 6" descr="University of Surrey, Guildford, United Kingdom - The Association of  Translation Companies">
            <a:extLst>
              <a:ext uri="{FF2B5EF4-FFF2-40B4-BE49-F238E27FC236}">
                <a16:creationId xmlns:a16="http://schemas.microsoft.com/office/drawing/2014/main" id="{6D9E82F4-C648-024D-52D6-E3A42B082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416" y="309532"/>
            <a:ext cx="1655180" cy="48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bout the NDA group - NDA group graduate programme">
            <a:extLst>
              <a:ext uri="{FF2B5EF4-FFF2-40B4-BE49-F238E27FC236}">
                <a16:creationId xmlns:a16="http://schemas.microsoft.com/office/drawing/2014/main" id="{CC238F70-5655-F0E0-CBD7-60B4A722D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616" y="265462"/>
            <a:ext cx="1483527" cy="5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white background with blue and red text&#10;&#10;AI-generated content may be incorrect.">
            <a:extLst>
              <a:ext uri="{FF2B5EF4-FFF2-40B4-BE49-F238E27FC236}">
                <a16:creationId xmlns:a16="http://schemas.microsoft.com/office/drawing/2014/main" id="{A9A3B48C-50AD-B4F9-B77D-068A4D0C0D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5977" y="1226792"/>
            <a:ext cx="1273176" cy="72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35606"/>
      </p:ext>
    </p:extLst>
  </p:cSld>
  <p:clrMapOvr>
    <a:masterClrMapping/>
  </p:clrMapOvr>
</p:sld>
</file>

<file path=ppt/theme/theme1.xml><?xml version="1.0" encoding="utf-8"?>
<a:theme xmlns:a="http://schemas.openxmlformats.org/drawingml/2006/main" name="1_NPL Cover Slides 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PL Master PPT Template 2025_02_10" id="{AC0053ED-6B31-3B49-901F-09C2CC097D19}" vid="{1C3B96DB-6AF4-3B42-8CB1-25728B0F958B}"/>
    </a:ext>
  </a:extLst>
</a:theme>
</file>

<file path=ppt/theme/theme2.xml><?xml version="1.0" encoding="utf-8"?>
<a:theme xmlns:a="http://schemas.openxmlformats.org/drawingml/2006/main" name="2_NPL Dark Slides Templates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PL Master PPT Template 2025_02_10" id="{AC0053ED-6B31-3B49-901F-09C2CC097D19}" vid="{BC39015B-3E7E-F44A-896B-46C855C74BC8}"/>
    </a:ext>
  </a:extLst>
</a:theme>
</file>

<file path=ppt/theme/theme3.xml><?xml version="1.0" encoding="utf-8"?>
<a:theme xmlns:a="http://schemas.openxmlformats.org/drawingml/2006/main" name="3_NPL Light Slides Templates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PL Master PPT Template 2025_02_10" id="{AC0053ED-6B31-3B49-901F-09C2CC097D19}" vid="{5D993C12-B07C-754A-AC6C-580F57D75260}"/>
    </a:ext>
  </a:extLst>
</a:theme>
</file>

<file path=ppt/theme/theme4.xml><?xml version="1.0" encoding="utf-8"?>
<a:theme xmlns:a="http://schemas.openxmlformats.org/drawingml/2006/main" name="4_NPL Back Cover Slide Options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PL Master PPT Template 2025_02_10" id="{AC0053ED-6B31-3B49-901F-09C2CC097D19}" vid="{E4E8BED2-C032-4E4A-B03A-081902AF1522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996F90AC0DA442A913638D90A4E42E" ma:contentTypeVersion="18" ma:contentTypeDescription="Create a new document." ma:contentTypeScope="" ma:versionID="b3f727d233a7d12ecfbbe8f1c450abf3">
  <xsd:schema xmlns:xsd="http://www.w3.org/2001/XMLSchema" xmlns:xs="http://www.w3.org/2001/XMLSchema" xmlns:p="http://schemas.microsoft.com/office/2006/metadata/properties" xmlns:ns2="637d0e87-23c5-4dac-9ace-2307388f54fb" xmlns:ns3="a162136b-1e87-4a0f-93ec-f13618bd68af" targetNamespace="http://schemas.microsoft.com/office/2006/metadata/properties" ma:root="true" ma:fieldsID="b76e49f26e007722a58abbe2c07aa059" ns2:_="" ns3:_="">
    <xsd:import namespace="637d0e87-23c5-4dac-9ace-2307388f54fb"/>
    <xsd:import namespace="a162136b-1e87-4a0f-93ec-f13618bd68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Notes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7d0e87-23c5-4dac-9ace-2307388f54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s" ma:index="17" nillable="true" ma:displayName="Notes" ma:format="Dropdown" ma:internalName="Notes">
      <xsd:simpleType>
        <xsd:restriction base="dms:Text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82bccc2-81de-48e5-8e7d-e3401e24a5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2136b-1e87-4a0f-93ec-f13618bd68af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eee104-e827-450e-b718-ebaedd56223b}" ma:internalName="TaxCatchAll" ma:showField="CatchAllData" ma:web="a162136b-1e87-4a0f-93ec-f13618bd68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37d0e87-23c5-4dac-9ace-2307388f54fb">
      <Terms xmlns="http://schemas.microsoft.com/office/infopath/2007/PartnerControls"/>
    </lcf76f155ced4ddcb4097134ff3c332f>
    <TaxCatchAll xmlns="a162136b-1e87-4a0f-93ec-f13618bd68af" xsi:nil="true"/>
    <Notes xmlns="637d0e87-23c5-4dac-9ace-2307388f54f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1CFE01-A2C2-436E-82CA-CA41B83D4F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7d0e87-23c5-4dac-9ace-2307388f54fb"/>
    <ds:schemaRef ds:uri="a162136b-1e87-4a0f-93ec-f13618bd68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FC3724-50C8-4629-88B6-2BED6BDE596A}">
  <ds:schemaRefs>
    <ds:schemaRef ds:uri="http://schemas.microsoft.com/office/2006/metadata/properties"/>
    <ds:schemaRef ds:uri="http://schemas.microsoft.com/office/infopath/2007/PartnerControls"/>
    <ds:schemaRef ds:uri="637d0e87-23c5-4dac-9ace-2307388f54fb"/>
    <ds:schemaRef ds:uri="a162136b-1e87-4a0f-93ec-f13618bd68af"/>
  </ds:schemaRefs>
</ds:datastoreItem>
</file>

<file path=customXml/itemProps3.xml><?xml version="1.0" encoding="utf-8"?>
<ds:datastoreItem xmlns:ds="http://schemas.openxmlformats.org/officeDocument/2006/customXml" ds:itemID="{5116EC75-A945-450E-BAB6-D6403624B6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NPL Master PPT Template 2025_02_10</Template>
  <TotalTime>770</TotalTime>
  <Words>985</Words>
  <Application>Microsoft Office PowerPoint</Application>
  <PresentationFormat>Widescreen</PresentationFormat>
  <Paragraphs>137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Arial</vt:lpstr>
      <vt:lpstr>Calibri</vt:lpstr>
      <vt:lpstr>1_NPL Cover Slides </vt:lpstr>
      <vt:lpstr>2_NPL Dark Slides Templates</vt:lpstr>
      <vt:lpstr>3_NPL Light Slides Templates</vt:lpstr>
      <vt:lpstr>4_NPL Back Cover Slide Options</vt:lpstr>
      <vt:lpstr>Using a HPGe-PIPSBox detector system to compare the noble gases produced by fission from 235U(n,f) and 248Cm(SF)</vt:lpstr>
      <vt:lpstr>Motivation</vt:lpstr>
      <vt:lpstr>235U(n,f) Experimental design</vt:lpstr>
      <vt:lpstr>235U(n,f) gamma spectra</vt:lpstr>
      <vt:lpstr>235U(n,f) gamma spectra</vt:lpstr>
      <vt:lpstr>235U(n,f) beta spectra</vt:lpstr>
      <vt:lpstr>235U(n,f) gamma spectra</vt:lpstr>
      <vt:lpstr>248Cm(SF) Experimental design</vt:lpstr>
      <vt:lpstr>248Cm(SF) gamma spectra</vt:lpstr>
      <vt:lpstr>248Cm(SF) gamma spectra</vt:lpstr>
      <vt:lpstr>88Kr : 135Xe ratio</vt:lpstr>
      <vt:lpstr>Any questions?</vt:lpstr>
    </vt:vector>
  </TitlesOfParts>
  <Company>National Physical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Sifa Poulton</dc:creator>
  <cp:lastModifiedBy>Sifa Poulton</cp:lastModifiedBy>
  <cp:revision>489</cp:revision>
  <dcterms:created xsi:type="dcterms:W3CDTF">2025-10-27T11:30:45Z</dcterms:created>
  <dcterms:modified xsi:type="dcterms:W3CDTF">2026-02-10T17:38:18Z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df4b5af-ab42-45d5-91e7-45583bed1b2a_Enabled">
    <vt:lpwstr>true</vt:lpwstr>
  </property>
  <property fmtid="{D5CDD505-2E9C-101B-9397-08002B2CF9AE}" pid="3" name="MSIP_Label_9df4b5af-ab42-45d5-91e7-45583bed1b2a_SetDate">
    <vt:lpwstr>2022-07-08T15:51:14Z</vt:lpwstr>
  </property>
  <property fmtid="{D5CDD505-2E9C-101B-9397-08002B2CF9AE}" pid="4" name="MSIP_Label_9df4b5af-ab42-45d5-91e7-45583bed1b2a_Method">
    <vt:lpwstr>Standard</vt:lpwstr>
  </property>
  <property fmtid="{D5CDD505-2E9C-101B-9397-08002B2CF9AE}" pid="5" name="MSIP_Label_9df4b5af-ab42-45d5-91e7-45583bed1b2a_Name">
    <vt:lpwstr>9df4b5af-ab42-45d5-91e7-45583bed1b2a</vt:lpwstr>
  </property>
  <property fmtid="{D5CDD505-2E9C-101B-9397-08002B2CF9AE}" pid="6" name="MSIP_Label_9df4b5af-ab42-45d5-91e7-45583bed1b2a_SiteId">
    <vt:lpwstr>601e5460-b1bf-49c0-bd2d-e76ffc186a8d</vt:lpwstr>
  </property>
  <property fmtid="{D5CDD505-2E9C-101B-9397-08002B2CF9AE}" pid="7" name="MSIP_Label_9df4b5af-ab42-45d5-91e7-45583bed1b2a_ActionId">
    <vt:lpwstr>8baf69fb-c659-4a8e-a2d1-12a52ea15823</vt:lpwstr>
  </property>
  <property fmtid="{D5CDD505-2E9C-101B-9397-08002B2CF9AE}" pid="8" name="MSIP_Label_9df4b5af-ab42-45d5-91e7-45583bed1b2a_ContentBits">
    <vt:lpwstr>0</vt:lpwstr>
  </property>
  <property fmtid="{D5CDD505-2E9C-101B-9397-08002B2CF9AE}" pid="9" name="ContentTypeId">
    <vt:lpwstr>0x01010099996F90AC0DA442A913638D90A4E42E</vt:lpwstr>
  </property>
</Properties>
</file>